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4"/>
  </p:notesMasterIdLst>
  <p:sldIdLst>
    <p:sldId id="256" r:id="rId5"/>
    <p:sldId id="537" r:id="rId6"/>
    <p:sldId id="535" r:id="rId7"/>
    <p:sldId id="548" r:id="rId8"/>
    <p:sldId id="547" r:id="rId9"/>
    <p:sldId id="533" r:id="rId10"/>
    <p:sldId id="534" r:id="rId11"/>
    <p:sldId id="549" r:id="rId12"/>
    <p:sldId id="539" r:id="rId13"/>
    <p:sldId id="542" r:id="rId14"/>
    <p:sldId id="550" r:id="rId15"/>
    <p:sldId id="551" r:id="rId16"/>
    <p:sldId id="543" r:id="rId17"/>
    <p:sldId id="544" r:id="rId18"/>
    <p:sldId id="545" r:id="rId19"/>
    <p:sldId id="552" r:id="rId20"/>
    <p:sldId id="553" r:id="rId21"/>
    <p:sldId id="554" r:id="rId22"/>
    <p:sldId id="528" r:id="rId23"/>
  </p:sldIdLst>
  <p:sldSz cx="9144000" cy="6858000" type="screen4x3"/>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SWAIN@capetown.gov.za" initials="S" lastIdx="1" clrIdx="0">
    <p:extLst>
      <p:ext uri="{19B8F6BF-5375-455C-9EA6-DF929625EA0E}">
        <p15:presenceInfo xmlns:p15="http://schemas.microsoft.com/office/powerpoint/2012/main" userId="SSWAIN@capetown.gov.z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CF00"/>
    <a:srgbClr val="898689"/>
    <a:srgbClr val="50280F"/>
    <a:srgbClr val="010C12"/>
    <a:srgbClr val="6F6F6F"/>
    <a:srgbClr val="0098C5"/>
    <a:srgbClr val="FF9900"/>
    <a:srgbClr val="585759"/>
    <a:srgbClr val="50250D"/>
    <a:srgbClr val="50260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309" autoAdjust="0"/>
  </p:normalViewPr>
  <p:slideViewPr>
    <p:cSldViewPr snapToGrid="0" snapToObjects="1">
      <p:cViewPr varScale="1">
        <p:scale>
          <a:sx n="69" d="100"/>
          <a:sy n="69" d="100"/>
        </p:scale>
        <p:origin x="1200" y="44"/>
      </p:cViewPr>
      <p:guideLst>
        <p:guide orient="horz" pos="2159"/>
        <p:guide pos="2882"/>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53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5300"/>
          </a:xfrm>
          <a:prstGeom prst="rect">
            <a:avLst/>
          </a:prstGeom>
        </p:spPr>
        <p:txBody>
          <a:bodyPr vert="horz" lIns="91440" tIns="45720" rIns="91440" bIns="45720" rtlCol="0"/>
          <a:lstStyle>
            <a:lvl1pPr algn="r">
              <a:defRPr sz="1200"/>
            </a:lvl1pPr>
          </a:lstStyle>
          <a:p>
            <a:fld id="{A6C136B7-2151-9849-8D65-E0859731AC38}" type="datetimeFigureOut">
              <a:rPr lang="en-US" smtClean="0"/>
              <a:t>11/8/2024</a:t>
            </a:fld>
            <a:endParaRPr lang="en-US"/>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08981"/>
            <a:ext cx="2944283" cy="4953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5300"/>
          </a:xfrm>
          <a:prstGeom prst="rect">
            <a:avLst/>
          </a:prstGeom>
        </p:spPr>
        <p:txBody>
          <a:bodyPr vert="horz" lIns="91440" tIns="45720" rIns="91440" bIns="45720" rtlCol="0" anchor="b"/>
          <a:lstStyle>
            <a:lvl1pPr algn="r">
              <a:defRPr sz="1200"/>
            </a:lvl1pPr>
          </a:lstStyle>
          <a:p>
            <a:fld id="{B470B886-B516-EE4C-86E6-93A16B5DA061}" type="slidenum">
              <a:rPr lang="en-US" smtClean="0"/>
              <a:t>‹#›</a:t>
            </a:fld>
            <a:endParaRPr lang="en-US"/>
          </a:p>
        </p:txBody>
      </p:sp>
    </p:spTree>
    <p:extLst>
      <p:ext uri="{BB962C8B-B14F-4D97-AF65-F5344CB8AC3E}">
        <p14:creationId xmlns:p14="http://schemas.microsoft.com/office/powerpoint/2010/main" val="42839939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73A80DC0-C4D1-E849-95F1-E29CDD0699CE}" type="slidenum">
              <a:rPr lang="en-US" smtClean="0"/>
              <a:t>‹#›</a:t>
            </a:fld>
            <a:endParaRPr lang="en-US"/>
          </a:p>
        </p:txBody>
      </p:sp>
      <p:sp>
        <p:nvSpPr>
          <p:cNvPr id="5" name="Rectangle 4"/>
          <p:cNvSpPr/>
          <p:nvPr userDrawn="1"/>
        </p:nvSpPr>
        <p:spPr>
          <a:xfrm>
            <a:off x="0" y="3441108"/>
            <a:ext cx="9144000" cy="3430541"/>
          </a:xfrm>
          <a:prstGeom prst="rect">
            <a:avLst/>
          </a:prstGeom>
          <a:solidFill>
            <a:srgbClr val="009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ctrTitle" hasCustomPrompt="1"/>
          </p:nvPr>
        </p:nvSpPr>
        <p:spPr>
          <a:xfrm>
            <a:off x="803230" y="3869215"/>
            <a:ext cx="7772400" cy="521992"/>
          </a:xfrm>
          <a:noFill/>
        </p:spPr>
        <p:txBody>
          <a:bodyPr>
            <a:normAutofit/>
          </a:bodyPr>
          <a:lstStyle>
            <a:lvl1pPr>
              <a:defRPr b="1"/>
            </a:lvl1pPr>
          </a:lstStyle>
          <a:p>
            <a:pPr algn="r"/>
            <a:r>
              <a:rPr lang="en-US" sz="2400" dirty="0" smtClean="0">
                <a:solidFill>
                  <a:schemeClr val="bg1"/>
                </a:solidFill>
                <a:latin typeface="Century Gothic"/>
                <a:cs typeface="Century Gothic"/>
              </a:rPr>
              <a:t>PRESENTATION TITLE</a:t>
            </a:r>
            <a:endParaRPr lang="en-US" sz="2400" dirty="0">
              <a:solidFill>
                <a:schemeClr val="bg1"/>
              </a:solidFill>
              <a:latin typeface="Century Gothic"/>
              <a:cs typeface="Century Gothic"/>
            </a:endParaRPr>
          </a:p>
        </p:txBody>
      </p:sp>
      <p:sp>
        <p:nvSpPr>
          <p:cNvPr id="7" name="Subtitle 2"/>
          <p:cNvSpPr>
            <a:spLocks noGrp="1"/>
          </p:cNvSpPr>
          <p:nvPr>
            <p:ph type="subTitle" idx="1" hasCustomPrompt="1"/>
          </p:nvPr>
        </p:nvSpPr>
        <p:spPr>
          <a:xfrm>
            <a:off x="1489030" y="4530328"/>
            <a:ext cx="7086600" cy="509277"/>
          </a:xfrm>
          <a:noFill/>
        </p:spPr>
        <p:txBody>
          <a:bodyPr anchor="ctr">
            <a:normAutofit/>
          </a:bodyPr>
          <a:lstStyle>
            <a:lvl1pPr marL="0" indent="0" algn="r">
              <a:buNone/>
              <a:defRPr baseline="0">
                <a:solidFill>
                  <a:schemeClr val="bg1"/>
                </a:solidFill>
              </a:defRPr>
            </a:lvl1pPr>
          </a:lstStyle>
          <a:p>
            <a:pPr algn="r"/>
            <a:r>
              <a:rPr lang="en-US" sz="1800" dirty="0" smtClean="0">
                <a:solidFill>
                  <a:schemeClr val="bg1"/>
                </a:solidFill>
                <a:latin typeface="Century Gothic"/>
                <a:cs typeface="Century Gothic"/>
              </a:rPr>
              <a:t>Directorate / Department Name | Date</a:t>
            </a:r>
            <a:endParaRPr lang="en-US" sz="1800" dirty="0">
              <a:solidFill>
                <a:schemeClr val="bg1"/>
              </a:solidFill>
              <a:latin typeface="Century Gothic"/>
              <a:cs typeface="Century Gothic"/>
            </a:endParaRPr>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pic>
        <p:nvPicPr>
          <p:cNvPr id="9" name="Picture 8" descr="PO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900540"/>
            <a:ext cx="8575630" cy="482477"/>
          </a:xfrm>
          <a:prstGeom prst="rect">
            <a:avLst/>
          </a:prstGeom>
        </p:spPr>
      </p:pic>
    </p:spTree>
    <p:extLst>
      <p:ext uri="{BB962C8B-B14F-4D97-AF65-F5344CB8AC3E}">
        <p14:creationId xmlns:p14="http://schemas.microsoft.com/office/powerpoint/2010/main" val="24083365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5" name="Straight Connector 4"/>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7"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36292725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425929"/>
            <a:ext cx="4040188"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65691"/>
            <a:ext cx="4040188"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33" y="1425929"/>
            <a:ext cx="4041775"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065691"/>
            <a:ext cx="4041775"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7" name="Straight Connector 6"/>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5"/>
          <p:cNvSpPr>
            <a:spLocks noGrp="1"/>
          </p:cNvSpPr>
          <p:nvPr>
            <p:ph type="sldNum" sz="quarter" idx="10"/>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9" name="Footer Placeholder 4"/>
          <p:cNvSpPr>
            <a:spLocks noGrp="1"/>
          </p:cNvSpPr>
          <p:nvPr>
            <p:ph type="ftr" sz="quarter" idx="11"/>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321974786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DC41C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smtClean="0"/>
              <a:t>Divider Slide</a:t>
            </a:r>
            <a:endParaRPr lang="en-US" dirty="0"/>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522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83800571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4"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424041877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3"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16156530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0" name="Rectangle 9"/>
          <p:cNvSpPr/>
          <p:nvPr userDrawn="1"/>
        </p:nvSpPr>
        <p:spPr>
          <a:xfrm>
            <a:off x="-62" y="3427413"/>
            <a:ext cx="9144000" cy="3430612"/>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sp>
        <p:nvSpPr>
          <p:cNvPr id="3" name="TextBox 2"/>
          <p:cNvSpPr txBox="1"/>
          <p:nvPr userDrawn="1"/>
        </p:nvSpPr>
        <p:spPr>
          <a:xfrm>
            <a:off x="914401" y="4162568"/>
            <a:ext cx="7383438" cy="461665"/>
          </a:xfrm>
          <a:prstGeom prst="rect">
            <a:avLst/>
          </a:prstGeom>
          <a:noFill/>
        </p:spPr>
        <p:txBody>
          <a:bodyPr wrap="square" rtlCol="0">
            <a:spAutoFit/>
          </a:bodyPr>
          <a:lstStyle/>
          <a:p>
            <a:pPr algn="ctr"/>
            <a:r>
              <a:rPr lang="en-ZA" sz="2400" b="1" dirty="0" smtClean="0">
                <a:solidFill>
                  <a:schemeClr val="bg1"/>
                </a:solidFill>
                <a:latin typeface="Century Gothic" panose="020B0502020202020204" pitchFamily="34" charset="0"/>
              </a:rPr>
              <a:t>Thank You</a:t>
            </a:r>
          </a:p>
        </p:txBody>
      </p:sp>
      <p:pic>
        <p:nvPicPr>
          <p:cNvPr id="1026" name="Picture 2" descr="C:\Users\cavenant\AppData\Local\Microsoft\Windows\Temporary Internet Files\Content.Outlook\NDPO0HNZ\POL_0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 y="5884864"/>
            <a:ext cx="8727744" cy="52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3667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2649"/>
            <a:ext cx="8229600" cy="46095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866145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62" y="26"/>
            <a:ext cx="9144000" cy="6857999"/>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smtClean="0"/>
              <a:t>Divider Slide</a:t>
            </a:r>
            <a:endParaRPr lang="en-US" dirty="0"/>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8353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26723289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4" name="Rectangle 3"/>
          <p:cNvSpPr/>
          <p:nvPr userDrawn="1"/>
        </p:nvSpPr>
        <p:spPr>
          <a:xfrm>
            <a:off x="-62" y="26"/>
            <a:ext cx="9144000" cy="6857999"/>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smtClean="0"/>
              <a:t>Divider Slide</a:t>
            </a:r>
            <a:endParaRPr lang="en-US" dirty="0"/>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815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14092330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0493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smtClean="0"/>
              <a:t>Divider Slide</a:t>
            </a:r>
            <a:endParaRPr lang="en-US" dirty="0"/>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grpSp>
        <p:nvGrpSpPr>
          <p:cNvPr id="7" name="Group 6"/>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5477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9140958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6" name="Rectangle 5"/>
          <p:cNvSpPr/>
          <p:nvPr userDrawn="1"/>
        </p:nvSpPr>
        <p:spPr>
          <a:xfrm>
            <a:off x="0" y="24"/>
            <a:ext cx="9144000" cy="6857999"/>
          </a:xfrm>
          <a:prstGeom prst="rect">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dirty="0" smtClean="0"/>
              <a:t>Divider Slide</a:t>
            </a:r>
            <a:endParaRPr lang="en-US" dirty="0"/>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grpSp>
        <p:nvGrpSpPr>
          <p:cNvPr id="8" name="Group 7"/>
          <p:cNvGrpSpPr/>
          <p:nvPr userDrawn="1"/>
        </p:nvGrpSpPr>
        <p:grpSpPr>
          <a:xfrm>
            <a:off x="568371" y="3466960"/>
            <a:ext cx="8007259" cy="299546"/>
            <a:chOff x="568371" y="6205793"/>
            <a:chExt cx="8007259" cy="299546"/>
          </a:xfrm>
        </p:grpSpPr>
        <p:cxnSp>
          <p:nvCxnSpPr>
            <p:cNvPr id="9" name="Straight Connector 8"/>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Picture 10"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2619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69435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72649"/>
            <a:ext cx="8229600" cy="459588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26"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2239" y="5987814"/>
            <a:ext cx="1917627" cy="747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5"/>
          <p:cNvSpPr>
            <a:spLocks noGrp="1"/>
          </p:cNvSpPr>
          <p:nvPr>
            <p:ph type="sldNum" sz="quarter" idx="4"/>
            <p:custDataLst>
              <p:tags r:id="rId18"/>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dirty="0"/>
          </a:p>
        </p:txBody>
      </p:sp>
      <p:sp>
        <p:nvSpPr>
          <p:cNvPr id="6" name="Footer Placeholder 4"/>
          <p:cNvSpPr>
            <a:spLocks noGrp="1"/>
          </p:cNvSpPr>
          <p:nvPr>
            <p:ph type="ftr" sz="quarter" idx="3"/>
            <p:custDataLst>
              <p:tags r:id="rId19"/>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endParaRPr lang="en-GB" dirty="0"/>
          </a:p>
        </p:txBody>
      </p:sp>
    </p:spTree>
    <p:extLst>
      <p:ext uri="{BB962C8B-B14F-4D97-AF65-F5344CB8AC3E}">
        <p14:creationId xmlns:p14="http://schemas.microsoft.com/office/powerpoint/2010/main" val="748943825"/>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6" r:id="rId4"/>
    <p:sldLayoutId id="2147483664" r:id="rId5"/>
    <p:sldLayoutId id="2147483665" r:id="rId6"/>
    <p:sldLayoutId id="2147483657" r:id="rId7"/>
    <p:sldLayoutId id="2147483658" r:id="rId8"/>
    <p:sldLayoutId id="2147483659" r:id="rId9"/>
    <p:sldLayoutId id="2147483652" r:id="rId10"/>
    <p:sldLayoutId id="2147483653" r:id="rId11"/>
    <p:sldLayoutId id="2147483660" r:id="rId12"/>
    <p:sldLayoutId id="2147483663" r:id="rId13"/>
    <p:sldLayoutId id="2147483667" r:id="rId14"/>
    <p:sldLayoutId id="2147483666" r:id="rId15"/>
    <p:sldLayoutId id="2147483662" r:id="rId16"/>
  </p:sldLayoutIdLst>
  <p:timing>
    <p:tnLst>
      <p:par>
        <p:cTn id="1" dur="indefinite" restart="never" nodeType="tmRoot"/>
      </p:par>
    </p:tnLst>
  </p:timing>
  <p:hf hdr="0" ftr="0" dt="0"/>
  <p:txStyles>
    <p:titleStyle>
      <a:lvl1pPr algn="l" defTabSz="457200" rtl="0" eaLnBrk="1" latinLnBrk="0" hangingPunct="1">
        <a:spcBef>
          <a:spcPct val="0"/>
        </a:spcBef>
        <a:buNone/>
        <a:defRPr sz="2400" b="1" kern="1200">
          <a:solidFill>
            <a:schemeClr val="tx1">
              <a:lumMod val="75000"/>
              <a:lumOff val="25000"/>
            </a:schemeClr>
          </a:solidFill>
          <a:latin typeface="Century Gothic" panose="020B0502020202020204" pitchFamily="34" charset="0"/>
          <a:ea typeface="+mj-ea"/>
          <a:cs typeface="+mj-cs"/>
        </a:defRPr>
      </a:lvl1pPr>
    </p:titleStyle>
    <p:bodyStyle>
      <a:lvl1pPr marL="342900" indent="-3429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1pPr>
      <a:lvl2pPr marL="742950" indent="-28575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hyperlink" Target="mailto:Stanley.swain@capetown.gov.za"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083"/>
            <a:ext cx="9144000" cy="34305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3441108"/>
            <a:ext cx="9144000" cy="3430541"/>
          </a:xfrm>
          <a:prstGeom prst="rect">
            <a:avLst/>
          </a:prstGeom>
          <a:solidFill>
            <a:srgbClr val="009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127" y="3463726"/>
            <a:ext cx="8663709" cy="521992"/>
          </a:xfrm>
          <a:noFill/>
        </p:spPr>
        <p:txBody>
          <a:bodyPr>
            <a:normAutofit fontScale="90000"/>
          </a:bodyPr>
          <a:lstStyle/>
          <a:p>
            <a:pPr algn="ctr"/>
            <a:r>
              <a:rPr lang="en-GB" dirty="0" smtClean="0"/>
              <a:t/>
            </a:r>
            <a:br>
              <a:rPr lang="en-GB" dirty="0" smtClean="0"/>
            </a:br>
            <a:r>
              <a:rPr lang="en-GB" dirty="0" smtClean="0"/>
              <a:t>Clarification Meeting for</a:t>
            </a:r>
            <a:br>
              <a:rPr lang="en-GB" dirty="0" smtClean="0"/>
            </a:br>
            <a:r>
              <a:rPr lang="en-GB" dirty="0" smtClean="0"/>
              <a:t>TENDER </a:t>
            </a:r>
            <a:r>
              <a:rPr lang="en-GB" dirty="0"/>
              <a:t>NO: 106I/2024/25</a:t>
            </a:r>
            <a:r>
              <a:rPr lang="en-ZA" dirty="0" smtClean="0"/>
              <a:t/>
            </a:r>
            <a:br>
              <a:rPr lang="en-ZA" dirty="0" smtClean="0"/>
            </a:br>
            <a:r>
              <a:rPr lang="en-GB" dirty="0" smtClean="0"/>
              <a:t>THE PROVISION OF KERBSIDE PARKING MANAGEMENT SERVICES </a:t>
            </a:r>
            <a:endParaRPr lang="en-US" sz="2400" dirty="0">
              <a:solidFill>
                <a:schemeClr val="bg1"/>
              </a:solidFill>
              <a:latin typeface="Century Gothic"/>
              <a:cs typeface="Century Gothic"/>
            </a:endParaRPr>
          </a:p>
        </p:txBody>
      </p:sp>
      <p:pic>
        <p:nvPicPr>
          <p:cNvPr id="5" name="Picture 4" descr="CCT_Logo_Ext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pic>
        <p:nvPicPr>
          <p:cNvPr id="7" name="Picture 6" descr="PO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00540"/>
            <a:ext cx="8575630" cy="482477"/>
          </a:xfrm>
          <a:prstGeom prst="rect">
            <a:avLst/>
          </a:prstGeom>
        </p:spPr>
      </p:pic>
      <p:sp>
        <p:nvSpPr>
          <p:cNvPr id="12" name="Subtitle 11"/>
          <p:cNvSpPr>
            <a:spLocks noGrp="1"/>
          </p:cNvSpPr>
          <p:nvPr>
            <p:ph type="subTitle" idx="1"/>
          </p:nvPr>
        </p:nvSpPr>
        <p:spPr/>
        <p:txBody>
          <a:bodyPr/>
          <a:lstStyle/>
          <a:p>
            <a:r>
              <a:rPr lang="en-ZA" dirty="0" smtClean="0"/>
              <a:t>Urban Mobility | Network Management | </a:t>
            </a:r>
            <a:r>
              <a:rPr lang="en-ZA" dirty="0" smtClean="0"/>
              <a:t>8 </a:t>
            </a:r>
            <a:r>
              <a:rPr lang="en-ZA" dirty="0" smtClean="0"/>
              <a:t>November 2024</a:t>
            </a:r>
            <a:endParaRPr lang="en-ZA" dirty="0"/>
          </a:p>
        </p:txBody>
      </p:sp>
    </p:spTree>
    <p:extLst>
      <p:ext uri="{BB962C8B-B14F-4D97-AF65-F5344CB8AC3E}">
        <p14:creationId xmlns:p14="http://schemas.microsoft.com/office/powerpoint/2010/main" val="462760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 </a:t>
            </a:r>
            <a:r>
              <a:rPr lang="en-GB" dirty="0"/>
              <a:t>Information to be provided with the tender</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10</a:t>
            </a:fld>
            <a:endParaRPr lang="en-ZA" dirty="0"/>
          </a:p>
        </p:txBody>
      </p:sp>
      <p:pic>
        <p:nvPicPr>
          <p:cNvPr id="3" name="Picture 2"/>
          <p:cNvPicPr>
            <a:picLocks noChangeAspect="1"/>
          </p:cNvPicPr>
          <p:nvPr/>
        </p:nvPicPr>
        <p:blipFill>
          <a:blip r:embed="rId2"/>
          <a:stretch>
            <a:fillRect/>
          </a:stretch>
        </p:blipFill>
        <p:spPr>
          <a:xfrm>
            <a:off x="38100" y="1123950"/>
            <a:ext cx="8648700" cy="4610100"/>
          </a:xfrm>
          <a:prstGeom prst="rect">
            <a:avLst/>
          </a:prstGeom>
        </p:spPr>
      </p:pic>
    </p:spTree>
    <p:extLst>
      <p:ext uri="{BB962C8B-B14F-4D97-AF65-F5344CB8AC3E}">
        <p14:creationId xmlns:p14="http://schemas.microsoft.com/office/powerpoint/2010/main" val="1414568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 </a:t>
            </a:r>
            <a:r>
              <a:rPr lang="en-GB" dirty="0"/>
              <a:t>Information to be provided with the tender</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11</a:t>
            </a:fld>
            <a:endParaRPr lang="en-ZA" dirty="0"/>
          </a:p>
        </p:txBody>
      </p:sp>
      <p:pic>
        <p:nvPicPr>
          <p:cNvPr id="5" name="Picture 4"/>
          <p:cNvPicPr>
            <a:picLocks noChangeAspect="1"/>
          </p:cNvPicPr>
          <p:nvPr/>
        </p:nvPicPr>
        <p:blipFill>
          <a:blip r:embed="rId2"/>
          <a:stretch>
            <a:fillRect/>
          </a:stretch>
        </p:blipFill>
        <p:spPr>
          <a:xfrm>
            <a:off x="185737" y="1241157"/>
            <a:ext cx="8772525" cy="5457825"/>
          </a:xfrm>
          <a:prstGeom prst="rect">
            <a:avLst/>
          </a:prstGeom>
        </p:spPr>
      </p:pic>
    </p:spTree>
    <p:extLst>
      <p:ext uri="{BB962C8B-B14F-4D97-AF65-F5344CB8AC3E}">
        <p14:creationId xmlns:p14="http://schemas.microsoft.com/office/powerpoint/2010/main" val="3941893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 </a:t>
            </a:r>
            <a:r>
              <a:rPr lang="en-GB" dirty="0"/>
              <a:t>Information to be provided with the tender</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12</a:t>
            </a:fld>
            <a:endParaRPr lang="en-ZA" dirty="0"/>
          </a:p>
        </p:txBody>
      </p:sp>
      <p:pic>
        <p:nvPicPr>
          <p:cNvPr id="3" name="Picture 2"/>
          <p:cNvPicPr>
            <a:picLocks noChangeAspect="1"/>
          </p:cNvPicPr>
          <p:nvPr/>
        </p:nvPicPr>
        <p:blipFill>
          <a:blip r:embed="rId2"/>
          <a:stretch>
            <a:fillRect/>
          </a:stretch>
        </p:blipFill>
        <p:spPr>
          <a:xfrm>
            <a:off x="172041" y="1358900"/>
            <a:ext cx="8971959" cy="4041775"/>
          </a:xfrm>
          <a:prstGeom prst="rect">
            <a:avLst/>
          </a:prstGeom>
        </p:spPr>
      </p:pic>
    </p:spTree>
    <p:extLst>
      <p:ext uri="{BB962C8B-B14F-4D97-AF65-F5344CB8AC3E}">
        <p14:creationId xmlns:p14="http://schemas.microsoft.com/office/powerpoint/2010/main" val="19840766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Special notes: </a:t>
            </a:r>
            <a:endParaRPr lang="en-ZA" dirty="0"/>
          </a:p>
        </p:txBody>
      </p:sp>
      <p:sp>
        <p:nvSpPr>
          <p:cNvPr id="3" name="Content Placeholder 2"/>
          <p:cNvSpPr>
            <a:spLocks noGrp="1"/>
          </p:cNvSpPr>
          <p:nvPr>
            <p:ph idx="1"/>
          </p:nvPr>
        </p:nvSpPr>
        <p:spPr/>
        <p:txBody>
          <a:bodyPr>
            <a:normAutofit/>
          </a:bodyPr>
          <a:lstStyle/>
          <a:p>
            <a:r>
              <a:rPr lang="en-ZA" dirty="0" smtClean="0"/>
              <a:t>Please check all criteria for non-responsiveness throughout the document.</a:t>
            </a:r>
          </a:p>
          <a:p>
            <a:r>
              <a:rPr lang="en-ZA" dirty="0" smtClean="0"/>
              <a:t>Please check KPIS and related penalties. </a:t>
            </a:r>
            <a:endParaRPr lang="en-ZA" dirty="0"/>
          </a:p>
          <a:p>
            <a:pPr marL="0" indent="0">
              <a:buNone/>
            </a:pP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13</a:t>
            </a:fld>
            <a:endParaRPr lang="en-ZA" dirty="0"/>
          </a:p>
        </p:txBody>
      </p:sp>
    </p:spTree>
    <p:extLst>
      <p:ext uri="{BB962C8B-B14F-4D97-AF65-F5344CB8AC3E}">
        <p14:creationId xmlns:p14="http://schemas.microsoft.com/office/powerpoint/2010/main" val="5857230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Specifications to note: </a:t>
            </a:r>
            <a:endParaRPr lang="en-ZA" dirty="0"/>
          </a:p>
        </p:txBody>
      </p:sp>
      <p:sp>
        <p:nvSpPr>
          <p:cNvPr id="3" name="Content Placeholder 2"/>
          <p:cNvSpPr>
            <a:spLocks noGrp="1"/>
          </p:cNvSpPr>
          <p:nvPr>
            <p:ph idx="1"/>
          </p:nvPr>
        </p:nvSpPr>
        <p:spPr/>
        <p:txBody>
          <a:bodyPr>
            <a:normAutofit/>
          </a:bodyPr>
          <a:lstStyle/>
          <a:p>
            <a:pPr marL="0" indent="0">
              <a:buNone/>
            </a:pPr>
            <a:r>
              <a:rPr lang="en-ZA" dirty="0" smtClean="0"/>
              <a:t>Key </a:t>
            </a:r>
            <a:r>
              <a:rPr lang="en-ZA" dirty="0"/>
              <a:t>Performance Indicators</a:t>
            </a:r>
          </a:p>
          <a:p>
            <a:r>
              <a:rPr lang="en-ZA" dirty="0" smtClean="0"/>
              <a:t>The </a:t>
            </a:r>
            <a:r>
              <a:rPr lang="en-ZA" dirty="0"/>
              <a:t>Contractor shall comply with the Key Performance Indicators reflected in Annexure "B" and the City shall be entitled, without detracting in any manner from the other provisions of this agreement, to impose penalties on the Contractor in terms of Annexure "B".</a:t>
            </a:r>
          </a:p>
          <a:p>
            <a:pPr marL="0" indent="0">
              <a:buNone/>
            </a:pPr>
            <a:endParaRPr lang="en-ZA" dirty="0" smtClean="0"/>
          </a:p>
          <a:p>
            <a:pPr marL="0" indent="0">
              <a:buNone/>
            </a:pPr>
            <a:r>
              <a:rPr lang="en-ZA" dirty="0" smtClean="0"/>
              <a:t>Auditor</a:t>
            </a:r>
            <a:endParaRPr lang="en-ZA" dirty="0"/>
          </a:p>
          <a:p>
            <a:r>
              <a:rPr lang="en-ZA" dirty="0" smtClean="0"/>
              <a:t>The </a:t>
            </a:r>
            <a:r>
              <a:rPr lang="en-ZA" dirty="0"/>
              <a:t>Contractor shall appoint, at his own cost, an independent auditor to provide such audit services in respect of the service as the City may require, at a maximum frequency of once every 6 months. </a:t>
            </a:r>
          </a:p>
          <a:p>
            <a:pPr marL="0" indent="0">
              <a:buNone/>
            </a:pPr>
            <a:endParaRPr lang="en-ZA" dirty="0" smtClean="0"/>
          </a:p>
          <a:p>
            <a:r>
              <a:rPr lang="en-ZA" dirty="0" smtClean="0"/>
              <a:t>The </a:t>
            </a:r>
            <a:r>
              <a:rPr lang="en-ZA" dirty="0"/>
              <a:t>Contractor shall be obliged to provide, update and maintain, at its cost, all tariff stickers on the parking information boards in accordance with the City's requirements, standards and specifications.</a:t>
            </a:r>
          </a:p>
        </p:txBody>
      </p:sp>
      <p:sp>
        <p:nvSpPr>
          <p:cNvPr id="4" name="Slide Number Placeholder 3"/>
          <p:cNvSpPr>
            <a:spLocks noGrp="1"/>
          </p:cNvSpPr>
          <p:nvPr>
            <p:ph type="sldNum" sz="quarter" idx="4"/>
          </p:nvPr>
        </p:nvSpPr>
        <p:spPr/>
        <p:txBody>
          <a:bodyPr/>
          <a:lstStyle/>
          <a:p>
            <a:fld id="{8406839F-D7A4-4E5D-B93D-768AD4D1DB36}" type="slidenum">
              <a:rPr lang="en-ZA" smtClean="0"/>
              <a:pPr/>
              <a:t>14</a:t>
            </a:fld>
            <a:endParaRPr lang="en-ZA" dirty="0"/>
          </a:p>
        </p:txBody>
      </p:sp>
    </p:spTree>
    <p:extLst>
      <p:ext uri="{BB962C8B-B14F-4D97-AF65-F5344CB8AC3E}">
        <p14:creationId xmlns:p14="http://schemas.microsoft.com/office/powerpoint/2010/main" val="3787215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Clarification questions that were submitted</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15</a:t>
            </a:fld>
            <a:endParaRPr lang="en-ZA" dirty="0"/>
          </a:p>
        </p:txBody>
      </p:sp>
      <p:sp>
        <p:nvSpPr>
          <p:cNvPr id="5" name="Content Placeholder 4"/>
          <p:cNvSpPr>
            <a:spLocks noGrp="1"/>
          </p:cNvSpPr>
          <p:nvPr>
            <p:ph idx="1"/>
          </p:nvPr>
        </p:nvSpPr>
        <p:spPr>
          <a:xfrm>
            <a:off x="0" y="1155700"/>
            <a:ext cx="9144000" cy="4712837"/>
          </a:xfrm>
        </p:spPr>
        <p:txBody>
          <a:bodyPr>
            <a:normAutofit lnSpcReduction="10000"/>
          </a:bodyPr>
          <a:lstStyle/>
          <a:p>
            <a:pPr marL="0" indent="0" algn="just">
              <a:buNone/>
            </a:pPr>
            <a:r>
              <a:rPr lang="en-ZA" dirty="0" smtClean="0"/>
              <a:t>Question 1: The </a:t>
            </a:r>
            <a:r>
              <a:rPr lang="en-ZA" dirty="0"/>
              <a:t>formulae to assess the best offer to the City is calculated using tendered rates and weightings (page 30). Weightings are applied to group 1 and group 2&amp;3. For the purposes of transparency and understanding the evaluation of offers, we seek clarity on the different weightings which will be applied to the various (each) groups. </a:t>
            </a:r>
          </a:p>
          <a:p>
            <a:pPr marL="0" indent="0" algn="just">
              <a:buNone/>
            </a:pPr>
            <a:r>
              <a:rPr lang="en-ZA" b="1" dirty="0" smtClean="0"/>
              <a:t>Answer 1: These weightings have been submitted to SCM. In an effort to obtain fair prices and no inflating of any areas these weightings will not be </a:t>
            </a:r>
            <a:r>
              <a:rPr lang="en-ZA" b="1" dirty="0" smtClean="0"/>
              <a:t>shared. </a:t>
            </a:r>
            <a:endParaRPr lang="en-ZA" b="1" dirty="0" smtClean="0"/>
          </a:p>
          <a:p>
            <a:pPr algn="just"/>
            <a:endParaRPr lang="en-ZA" dirty="0" smtClean="0"/>
          </a:p>
          <a:p>
            <a:pPr marL="0" indent="0" algn="just">
              <a:buNone/>
            </a:pPr>
            <a:r>
              <a:rPr lang="en-ZA" dirty="0" smtClean="0"/>
              <a:t>Question 2: The </a:t>
            </a:r>
            <a:r>
              <a:rPr lang="en-ZA" dirty="0"/>
              <a:t>City requires prospective tenderers to submit rates for groups 2&amp;3 respectively. As an experienced tenderer, we are concerned as very little information of these areas has been provided, specifically tariffs. On closer inspection of the City’s tariff sheet, it is clear there are several different tariffs which could be applied</a:t>
            </a:r>
            <a:r>
              <a:rPr lang="en-ZA" dirty="0" smtClean="0"/>
              <a:t>.</a:t>
            </a:r>
          </a:p>
          <a:p>
            <a:pPr marL="0" indent="0" algn="just">
              <a:buNone/>
            </a:pPr>
            <a:r>
              <a:rPr lang="en-ZA" b="1" dirty="0" smtClean="0"/>
              <a:t>Answer: Any new areas the City introduces at R3.40 per 15 </a:t>
            </a:r>
            <a:r>
              <a:rPr lang="en-ZA" b="1" dirty="0" err="1" smtClean="0"/>
              <a:t>mins</a:t>
            </a:r>
            <a:r>
              <a:rPr lang="en-ZA" b="1" dirty="0" smtClean="0"/>
              <a:t>, Recreational tariffs will apply to areas such as Camps bay, Muizenberg and </a:t>
            </a:r>
            <a:r>
              <a:rPr lang="en-ZA" b="1" dirty="0" smtClean="0"/>
              <a:t>Long </a:t>
            </a:r>
            <a:r>
              <a:rPr lang="en-ZA" b="1" dirty="0" smtClean="0"/>
              <a:t>stay tariffs apply to the outskirts or dead </a:t>
            </a:r>
            <a:r>
              <a:rPr lang="en-ZA" b="1" dirty="0" smtClean="0"/>
              <a:t>areas if implemented at all.</a:t>
            </a:r>
            <a:endParaRPr lang="en-ZA" b="1" dirty="0" smtClean="0"/>
          </a:p>
          <a:p>
            <a:pPr marL="0" indent="0" algn="just">
              <a:buNone/>
            </a:pPr>
            <a:r>
              <a:rPr lang="en-ZA" b="1" dirty="0" smtClean="0"/>
              <a:t>The tender advertising period </a:t>
            </a:r>
            <a:r>
              <a:rPr lang="en-ZA" b="1" dirty="0"/>
              <a:t>is from 11 October </a:t>
            </a:r>
            <a:r>
              <a:rPr lang="en-ZA" b="1" dirty="0" smtClean="0"/>
              <a:t>2024 to </a:t>
            </a:r>
            <a:r>
              <a:rPr lang="en-ZA" b="1" dirty="0" smtClean="0"/>
              <a:t>29 November 2024 </a:t>
            </a:r>
            <a:r>
              <a:rPr lang="en-ZA" b="1" dirty="0" smtClean="0"/>
              <a:t>which is way longer than the “normal” tendering period which was to allow bidders to assess areas and gather enough information in order to submit their pricing.  </a:t>
            </a:r>
            <a:endParaRPr lang="en-ZA" b="1" dirty="0" smtClean="0"/>
          </a:p>
          <a:p>
            <a:pPr marL="0" indent="0" algn="just">
              <a:buNone/>
            </a:pPr>
            <a:r>
              <a:rPr lang="en-ZA" b="1" dirty="0" smtClean="0"/>
              <a:t>We accept that there will be some risk priced into those areas. </a:t>
            </a:r>
            <a:r>
              <a:rPr lang="en-ZA" dirty="0"/>
              <a:t>	</a:t>
            </a:r>
          </a:p>
          <a:p>
            <a:pPr marL="0" indent="0" algn="just">
              <a:buNone/>
            </a:pPr>
            <a:endParaRPr lang="en-ZA" b="1" dirty="0"/>
          </a:p>
        </p:txBody>
      </p:sp>
    </p:spTree>
    <p:extLst>
      <p:ext uri="{BB962C8B-B14F-4D97-AF65-F5344CB8AC3E}">
        <p14:creationId xmlns:p14="http://schemas.microsoft.com/office/powerpoint/2010/main" val="3404071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Clarification questions that were submitted</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16</a:t>
            </a:fld>
            <a:endParaRPr lang="en-ZA" dirty="0"/>
          </a:p>
        </p:txBody>
      </p:sp>
      <p:sp>
        <p:nvSpPr>
          <p:cNvPr id="5" name="Content Placeholder 4"/>
          <p:cNvSpPr>
            <a:spLocks noGrp="1"/>
          </p:cNvSpPr>
          <p:nvPr>
            <p:ph idx="1"/>
          </p:nvPr>
        </p:nvSpPr>
        <p:spPr>
          <a:xfrm>
            <a:off x="0" y="1155700"/>
            <a:ext cx="9144000" cy="4712837"/>
          </a:xfrm>
        </p:spPr>
        <p:txBody>
          <a:bodyPr>
            <a:normAutofit/>
          </a:bodyPr>
          <a:lstStyle/>
          <a:p>
            <a:pPr marL="0" indent="0" algn="just">
              <a:buNone/>
            </a:pPr>
            <a:r>
              <a:rPr lang="en-ZA" dirty="0" smtClean="0"/>
              <a:t>Question 3: “At the sole discretion of the CCT, the Supplier will be required to implement the CCT’s clamping protocol” (page 42). Given the ambiguous nature of this clause, we would like to obtain clarity on whether clamping will be permitted from day 1 of the contract? </a:t>
            </a:r>
          </a:p>
          <a:p>
            <a:pPr marL="0" indent="0" algn="just">
              <a:buNone/>
            </a:pPr>
            <a:r>
              <a:rPr lang="en-ZA" b="1" dirty="0" smtClean="0"/>
              <a:t>Answer: The clamping protocol will not be implemented from day 1 however the data that informs the clamping protocol will be a requirement from day 1. </a:t>
            </a:r>
          </a:p>
          <a:p>
            <a:pPr marL="0" indent="0" algn="just">
              <a:buNone/>
            </a:pPr>
            <a:endParaRPr lang="en-ZA" dirty="0" smtClean="0"/>
          </a:p>
          <a:p>
            <a:pPr marL="0" indent="0" algn="just">
              <a:buNone/>
            </a:pPr>
            <a:r>
              <a:rPr lang="en-ZA" dirty="0" smtClean="0"/>
              <a:t>Question 4: Tenderers are required to submit a rate, per a bay, per a day that will be paid to the CCT on a monthly basis. The tendered rates per bay will be multiplied by the number of bays and presumably the number of management days in the applicable month. Please provide clarity on the above calculation, specifically how Saturdays will be calculated. Given that Saturdays managed hours are 08:00-13:00 (weekdays 08:00-17:00), a tenderer would effectively be paying for 4 hours each week (which equates to almost 2 full weekdays per month) despite not being able to derive any revenue from the bays if all management days are treated equally. Please advise accordingly? </a:t>
            </a:r>
          </a:p>
          <a:p>
            <a:pPr marL="0" indent="0" algn="just">
              <a:buNone/>
            </a:pPr>
            <a:r>
              <a:rPr lang="en-ZA" b="1" dirty="0" smtClean="0"/>
              <a:t>Answer: A Saturday will be considered as half a day. </a:t>
            </a:r>
          </a:p>
          <a:p>
            <a:pPr marL="0" indent="0" algn="just">
              <a:buNone/>
            </a:pPr>
            <a:endParaRPr lang="en-ZA" b="1" dirty="0"/>
          </a:p>
        </p:txBody>
      </p:sp>
    </p:spTree>
    <p:extLst>
      <p:ext uri="{BB962C8B-B14F-4D97-AF65-F5344CB8AC3E}">
        <p14:creationId xmlns:p14="http://schemas.microsoft.com/office/powerpoint/2010/main" val="538786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Clarification questions that were submitted</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17</a:t>
            </a:fld>
            <a:endParaRPr lang="en-ZA" dirty="0"/>
          </a:p>
        </p:txBody>
      </p:sp>
      <p:sp>
        <p:nvSpPr>
          <p:cNvPr id="5" name="Content Placeholder 4"/>
          <p:cNvSpPr>
            <a:spLocks noGrp="1"/>
          </p:cNvSpPr>
          <p:nvPr>
            <p:ph idx="1"/>
          </p:nvPr>
        </p:nvSpPr>
        <p:spPr>
          <a:xfrm>
            <a:off x="0" y="1155700"/>
            <a:ext cx="9144000" cy="4712837"/>
          </a:xfrm>
        </p:spPr>
        <p:txBody>
          <a:bodyPr>
            <a:normAutofit fontScale="92500" lnSpcReduction="20000"/>
          </a:bodyPr>
          <a:lstStyle/>
          <a:p>
            <a:pPr marL="0" indent="0" algn="just">
              <a:buNone/>
            </a:pPr>
            <a:r>
              <a:rPr lang="en-ZA" dirty="0" smtClean="0"/>
              <a:t>Question 5: Confirmation </a:t>
            </a:r>
            <a:r>
              <a:rPr lang="en-ZA" dirty="0"/>
              <a:t>sought on whether the Fixed rates (page 30) in table are exclusive of VAT? </a:t>
            </a:r>
          </a:p>
          <a:p>
            <a:pPr marL="0" indent="0" algn="just">
              <a:buNone/>
            </a:pPr>
            <a:r>
              <a:rPr lang="en-ZA" b="1" dirty="0" smtClean="0"/>
              <a:t>Answer: the fixed rates are vat inclusive so the prices submitted in column B and C should be VAT inclusive as well.</a:t>
            </a:r>
          </a:p>
          <a:p>
            <a:pPr marL="0" indent="0" algn="just">
              <a:buNone/>
            </a:pPr>
            <a:endParaRPr lang="en-ZA" b="1" dirty="0" smtClean="0"/>
          </a:p>
          <a:p>
            <a:pPr marL="0" indent="0" algn="just">
              <a:buNone/>
            </a:pPr>
            <a:r>
              <a:rPr lang="en-ZA" dirty="0" smtClean="0"/>
              <a:t>Question 6: “The </a:t>
            </a:r>
            <a:r>
              <a:rPr lang="en-ZA" dirty="0"/>
              <a:t>CCT may amend these hours in all or specific areas. The additional payment due to the CCT for additional hours will be calculated </a:t>
            </a:r>
            <a:r>
              <a:rPr lang="en-ZA" i="1" dirty="0"/>
              <a:t>proportionally </a:t>
            </a:r>
            <a:r>
              <a:rPr lang="en-ZA" dirty="0"/>
              <a:t>for every hour added per bay </a:t>
            </a:r>
            <a:r>
              <a:rPr lang="en-ZA" dirty="0" err="1"/>
              <a:t>ie</a:t>
            </a:r>
            <a:r>
              <a:rPr lang="en-ZA" dirty="0"/>
              <a:t>. The rate divided by the standard daily hours, multiplied by the additional hours of operations” (page 34). The significant issue with the following clause is that should the </a:t>
            </a:r>
            <a:r>
              <a:rPr lang="en-ZA" dirty="0" smtClean="0"/>
              <a:t>opts </a:t>
            </a:r>
            <a:r>
              <a:rPr lang="en-ZA" dirty="0"/>
              <a:t>to extend management hours, the tenderer will be required to make a proportionate payment. This is fundamentally flawed and assumes operational costs and occupancy of parking bays remains the same throughout the extended operational hours (which it is clearly not). </a:t>
            </a:r>
            <a:endParaRPr lang="en-ZA" dirty="0" smtClean="0"/>
          </a:p>
          <a:p>
            <a:pPr marL="0" indent="0" algn="just">
              <a:buNone/>
            </a:pPr>
            <a:r>
              <a:rPr lang="en-ZA" b="1" dirty="0"/>
              <a:t>Answer: The contractor is required to assess the risk and provide a costing in line with the assessed risk. </a:t>
            </a:r>
            <a:r>
              <a:rPr lang="en-ZA" b="1" dirty="0" smtClean="0"/>
              <a:t>The City does not intend to be unreasonable when extending operating hours. </a:t>
            </a:r>
            <a:r>
              <a:rPr lang="en-ZA" b="1" dirty="0" smtClean="0"/>
              <a:t>The City has never extending operating hours and this clause makes provision so that the City is covered in terms of payment. It will not necessarily be an entire area that operating hours are extended. The City also hasn’t extended the operating hours in the past 15 yrs. This year it was extended for 2 localised areas driven by demand.  </a:t>
            </a:r>
            <a:endParaRPr lang="en-ZA" b="1" dirty="0"/>
          </a:p>
          <a:p>
            <a:pPr marL="0" indent="0" algn="just">
              <a:buNone/>
            </a:pPr>
            <a:endParaRPr lang="en-ZA" dirty="0" smtClean="0"/>
          </a:p>
          <a:p>
            <a:pPr marL="0" indent="0" algn="just">
              <a:buNone/>
            </a:pPr>
            <a:r>
              <a:rPr lang="en-ZA" dirty="0" smtClean="0"/>
              <a:t>Example: Rate per bay per day = R9. This means per hour = R1. So you are only increasing by R1 for a small amount of bays. </a:t>
            </a:r>
            <a:endParaRPr lang="en-ZA" dirty="0"/>
          </a:p>
          <a:p>
            <a:pPr marL="0" indent="0" algn="just">
              <a:buNone/>
            </a:pPr>
            <a:r>
              <a:rPr lang="en-ZA" b="1" dirty="0" smtClean="0"/>
              <a:t> </a:t>
            </a:r>
            <a:endParaRPr lang="en-ZA" b="1" dirty="0"/>
          </a:p>
        </p:txBody>
      </p:sp>
    </p:spTree>
    <p:extLst>
      <p:ext uri="{BB962C8B-B14F-4D97-AF65-F5344CB8AC3E}">
        <p14:creationId xmlns:p14="http://schemas.microsoft.com/office/powerpoint/2010/main" val="40532873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Clarification questions that were submitted</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18</a:t>
            </a:fld>
            <a:endParaRPr lang="en-ZA" dirty="0"/>
          </a:p>
        </p:txBody>
      </p:sp>
      <p:sp>
        <p:nvSpPr>
          <p:cNvPr id="5" name="Content Placeholder 4"/>
          <p:cNvSpPr>
            <a:spLocks noGrp="1"/>
          </p:cNvSpPr>
          <p:nvPr>
            <p:ph idx="1"/>
          </p:nvPr>
        </p:nvSpPr>
        <p:spPr>
          <a:xfrm>
            <a:off x="0" y="1155700"/>
            <a:ext cx="9144000" cy="4712837"/>
          </a:xfrm>
        </p:spPr>
        <p:txBody>
          <a:bodyPr>
            <a:normAutofit fontScale="85000" lnSpcReduction="20000"/>
          </a:bodyPr>
          <a:lstStyle/>
          <a:p>
            <a:pPr marL="0" indent="0" algn="just">
              <a:buNone/>
            </a:pPr>
            <a:r>
              <a:rPr lang="en-ZA" dirty="0" smtClean="0"/>
              <a:t>Question 7: As </a:t>
            </a:r>
            <a:r>
              <a:rPr lang="en-ZA" dirty="0"/>
              <a:t>per clause 1.6-1.8 (pg. 31), the City reserves the right to increase or decrease the number of parking bays permanently. While the clause does highlight the City will first </a:t>
            </a:r>
            <a:r>
              <a:rPr lang="en-ZA" dirty="0" smtClean="0"/>
              <a:t>endeavour </a:t>
            </a:r>
            <a:r>
              <a:rPr lang="en-ZA" dirty="0"/>
              <a:t>to replace the bays in other areas, it is not clear whether these areas will be the same category/class as the bays which were removed. For example, the City has previously instituted long-stay areas within the City. The tariff for these bays is less than a third of the current on street parking tariff and subsequently severely restricts earning abilities. How does the City intend to deal with the introduction / replacement of bays where the long stay is used? It stands to reason that exchanges must be of proportionately the same value. </a:t>
            </a:r>
            <a:endParaRPr lang="en-ZA" dirty="0" smtClean="0"/>
          </a:p>
          <a:p>
            <a:pPr marL="0" indent="0" algn="just">
              <a:buNone/>
            </a:pPr>
            <a:r>
              <a:rPr lang="en-ZA" b="1" dirty="0" smtClean="0"/>
              <a:t>Answer: The contractor is required to assess the risk and provide a costing in line with the assessed risk. </a:t>
            </a:r>
            <a:r>
              <a:rPr lang="en-ZA" b="1" dirty="0"/>
              <a:t>Refer </a:t>
            </a:r>
            <a:r>
              <a:rPr lang="en-ZA" b="1" dirty="0" smtClean="0"/>
              <a:t>to:</a:t>
            </a:r>
            <a:endParaRPr lang="en-ZA" b="1" dirty="0"/>
          </a:p>
          <a:p>
            <a:pPr algn="just"/>
            <a:endParaRPr lang="en-ZA" b="1" dirty="0"/>
          </a:p>
          <a:p>
            <a:pPr algn="just"/>
            <a:r>
              <a:rPr lang="en-ZA" b="1" dirty="0"/>
              <a:t>1.6 The total amount of bays in any area may increase by up to 50% of the base amount indicated in Annexure C. Any parking bays in a specific area, added after initial implementation, will be up to a limit of 50% increase, from the base amount, in the total amount of bays managed. All contract conditions agreed as per Group 1 will automatically apply to any Group 2 and 3 parking bays or areas. </a:t>
            </a:r>
          </a:p>
          <a:p>
            <a:pPr algn="just"/>
            <a:r>
              <a:rPr lang="en-ZA" b="1" dirty="0"/>
              <a:t>1.8 The amount of bays managed may permanently decrease by up to 20% if so required by the CCT. If the amount of bays managed in one area is reduced, the CCT will first endeavour to replace the managed bays in other areas where bays are not managed. </a:t>
            </a:r>
          </a:p>
          <a:p>
            <a:pPr marL="0" indent="0" algn="just">
              <a:buNone/>
            </a:pPr>
            <a:endParaRPr lang="en-ZA" b="1" dirty="0" smtClean="0"/>
          </a:p>
          <a:p>
            <a:pPr marL="0" indent="0" algn="just">
              <a:buNone/>
            </a:pPr>
            <a:r>
              <a:rPr lang="en-ZA" b="1" dirty="0" smtClean="0"/>
              <a:t>If bays are decreased, the contractor doesn’t pay for those bays. </a:t>
            </a:r>
            <a:endParaRPr lang="en-ZA" b="1" dirty="0"/>
          </a:p>
          <a:p>
            <a:pPr marL="0" indent="0" algn="just">
              <a:buNone/>
            </a:pPr>
            <a:endParaRPr lang="en-ZA" dirty="0"/>
          </a:p>
          <a:p>
            <a:pPr marL="0" indent="0" algn="just">
              <a:buNone/>
            </a:pPr>
            <a:endParaRPr lang="en-ZA" dirty="0"/>
          </a:p>
          <a:p>
            <a:pPr marL="0" indent="0" algn="just">
              <a:buNone/>
            </a:pPr>
            <a:r>
              <a:rPr lang="en-ZA" b="1" dirty="0" smtClean="0"/>
              <a:t> </a:t>
            </a:r>
            <a:endParaRPr lang="en-ZA" b="1" dirty="0"/>
          </a:p>
        </p:txBody>
      </p:sp>
    </p:spTree>
    <p:extLst>
      <p:ext uri="{BB962C8B-B14F-4D97-AF65-F5344CB8AC3E}">
        <p14:creationId xmlns:p14="http://schemas.microsoft.com/office/powerpoint/2010/main" val="11602898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5090" y="5133848"/>
            <a:ext cx="7847463" cy="646331"/>
          </a:xfrm>
          <a:prstGeom prst="rect">
            <a:avLst/>
          </a:prstGeom>
          <a:noFill/>
        </p:spPr>
        <p:txBody>
          <a:bodyPr wrap="square" rtlCol="0">
            <a:spAutoFit/>
          </a:bodyPr>
          <a:lstStyle/>
          <a:p>
            <a:pPr algn="ctr"/>
            <a:r>
              <a:rPr lang="en-ZA" sz="1800" b="1" dirty="0" smtClean="0">
                <a:solidFill>
                  <a:schemeClr val="bg1"/>
                </a:solidFill>
                <a:latin typeface="Century Gothic" panose="020B0502020202020204" pitchFamily="34" charset="0"/>
              </a:rPr>
              <a:t>For </a:t>
            </a:r>
            <a:r>
              <a:rPr lang="en-ZA" sz="1800" b="1" dirty="0" smtClean="0">
                <a:solidFill>
                  <a:schemeClr val="bg1"/>
                </a:solidFill>
                <a:latin typeface="Century Gothic" panose="020B0502020202020204" pitchFamily="34" charset="0"/>
              </a:rPr>
              <a:t>queries</a:t>
            </a:r>
            <a:r>
              <a:rPr lang="en-ZA" sz="1800" b="1" baseline="0" dirty="0" smtClean="0">
                <a:solidFill>
                  <a:schemeClr val="bg1"/>
                </a:solidFill>
                <a:latin typeface="Century Gothic" panose="020B0502020202020204" pitchFamily="34" charset="0"/>
              </a:rPr>
              <a:t> contact (</a:t>
            </a:r>
            <a:r>
              <a:rPr lang="en-ZA" sz="1800" b="1" baseline="0" dirty="0" smtClean="0">
                <a:solidFill>
                  <a:schemeClr val="bg1"/>
                </a:solidFill>
                <a:latin typeface="Century Gothic" panose="020B0502020202020204" pitchFamily="34" charset="0"/>
                <a:hlinkClick r:id="rId2"/>
              </a:rPr>
              <a:t>Imeraan.frydie@capetown.gov.za</a:t>
            </a:r>
            <a:r>
              <a:rPr lang="en-ZA" sz="1800" b="1" baseline="0" dirty="0" smtClean="0">
                <a:solidFill>
                  <a:schemeClr val="bg1"/>
                </a:solidFill>
                <a:latin typeface="Century Gothic" panose="020B0502020202020204" pitchFamily="34" charset="0"/>
              </a:rPr>
              <a:t>)</a:t>
            </a:r>
          </a:p>
          <a:p>
            <a:pPr algn="ctr"/>
            <a:endParaRPr lang="en-ZA" sz="18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8408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General Information</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2</a:t>
            </a:fld>
            <a:endParaRPr lang="en-ZA" dirty="0"/>
          </a:p>
        </p:txBody>
      </p:sp>
      <p:sp>
        <p:nvSpPr>
          <p:cNvPr id="7" name="Rectangle 6"/>
          <p:cNvSpPr/>
          <p:nvPr/>
        </p:nvSpPr>
        <p:spPr>
          <a:xfrm>
            <a:off x="332509" y="1055776"/>
            <a:ext cx="8354291" cy="5355312"/>
          </a:xfrm>
          <a:prstGeom prst="rect">
            <a:avLst/>
          </a:prstGeom>
        </p:spPr>
        <p:txBody>
          <a:bodyPr wrap="square">
            <a:spAutoFit/>
          </a:bodyPr>
          <a:lstStyle/>
          <a:p>
            <a:pPr algn="just"/>
            <a:r>
              <a:rPr lang="en-ZA" dirty="0"/>
              <a:t>		</a:t>
            </a:r>
          </a:p>
          <a:p>
            <a:r>
              <a:rPr lang="en-ZA" dirty="0" smtClean="0"/>
              <a:t>ADVERTISED DATE:  </a:t>
            </a:r>
            <a:r>
              <a:rPr lang="en-ZA" b="1" dirty="0"/>
              <a:t>11 October 2024</a:t>
            </a:r>
            <a:endParaRPr lang="en-ZA" dirty="0" smtClean="0"/>
          </a:p>
          <a:p>
            <a:pPr algn="just"/>
            <a:r>
              <a:rPr lang="en-ZA" dirty="0" smtClean="0"/>
              <a:t>CLOSING DATE: [</a:t>
            </a:r>
            <a:r>
              <a:rPr lang="en-ZA" dirty="0"/>
              <a:t>29/11/2024]</a:t>
            </a:r>
          </a:p>
          <a:p>
            <a:pPr algn="just"/>
            <a:r>
              <a:rPr lang="en-ZA" dirty="0"/>
              <a:t>CLOSING </a:t>
            </a:r>
            <a:r>
              <a:rPr lang="en-ZA" dirty="0" smtClean="0"/>
              <a:t>TIME: 10:00 </a:t>
            </a:r>
            <a:r>
              <a:rPr lang="en-ZA" dirty="0"/>
              <a:t>am</a:t>
            </a:r>
          </a:p>
          <a:p>
            <a:pPr algn="just"/>
            <a:r>
              <a:rPr lang="en-ZA" dirty="0"/>
              <a:t>TENDER BOX </a:t>
            </a:r>
            <a:r>
              <a:rPr lang="en-ZA" dirty="0" smtClean="0"/>
              <a:t>NUMBER: [</a:t>
            </a:r>
            <a:r>
              <a:rPr lang="en-ZA" dirty="0"/>
              <a:t>160]</a:t>
            </a:r>
          </a:p>
          <a:p>
            <a:pPr algn="just"/>
            <a:endParaRPr lang="en-ZA" dirty="0" smtClean="0"/>
          </a:p>
          <a:p>
            <a:pPr algn="just"/>
            <a:r>
              <a:rPr lang="en-ZA" dirty="0" smtClean="0"/>
              <a:t>TENDER </a:t>
            </a:r>
            <a:r>
              <a:rPr lang="en-ZA" dirty="0"/>
              <a:t>FEE [R 200.00]</a:t>
            </a:r>
          </a:p>
          <a:p>
            <a:pPr algn="just"/>
            <a:r>
              <a:rPr lang="en-ZA" dirty="0"/>
              <a:t>Non – refundable tender fee payable to the City of Cape Town (CCT) for a hard copy of the tender document. This fee is not applicable to website downloads of the tender document</a:t>
            </a:r>
            <a:r>
              <a:rPr lang="en-ZA" dirty="0" smtClean="0"/>
              <a:t>.</a:t>
            </a:r>
          </a:p>
          <a:p>
            <a:pPr algn="just"/>
            <a:endParaRPr lang="en-ZA" dirty="0"/>
          </a:p>
          <a:p>
            <a:pPr algn="just"/>
            <a:r>
              <a:rPr lang="en-US" altLang="en-US" dirty="0">
                <a:latin typeface="Arial" panose="020B0604020202020204" pitchFamily="34" charset="0"/>
                <a:ea typeface="Times New Roman" panose="02020603050405020304" pitchFamily="18" charset="0"/>
                <a:cs typeface="Arial" panose="020B0604020202020204" pitchFamily="34" charset="0"/>
              </a:rPr>
              <a:t>The contract period shall be for a period of </a:t>
            </a:r>
            <a:r>
              <a:rPr lang="en-US" altLang="en-US" b="1" dirty="0">
                <a:latin typeface="Arial" panose="020B0604020202020204" pitchFamily="34" charset="0"/>
                <a:ea typeface="Times New Roman" panose="02020603050405020304" pitchFamily="18" charset="0"/>
                <a:cs typeface="Arial" panose="020B0604020202020204" pitchFamily="34" charset="0"/>
              </a:rPr>
              <a:t>up to 36 months</a:t>
            </a:r>
            <a:r>
              <a:rPr lang="en-US" altLang="en-US" dirty="0">
                <a:latin typeface="Arial" panose="020B0604020202020204" pitchFamily="34" charset="0"/>
                <a:ea typeface="Times New Roman" panose="02020603050405020304" pitchFamily="18" charset="0"/>
                <a:cs typeface="Arial" panose="020B0604020202020204" pitchFamily="34" charset="0"/>
              </a:rPr>
              <a:t> from the commencement date of the contract. </a:t>
            </a:r>
            <a:r>
              <a:rPr lang="en-US" altLang="en-US" dirty="0" smtClean="0">
                <a:latin typeface="Arial" panose="020B0604020202020204" pitchFamily="34" charset="0"/>
                <a:ea typeface="Times New Roman" panose="02020603050405020304" pitchFamily="18" charset="0"/>
                <a:cs typeface="Arial" panose="020B0604020202020204" pitchFamily="34" charset="0"/>
              </a:rPr>
              <a:t>But limited to the City's MTREF period of not spanning over 3 financial years. </a:t>
            </a:r>
          </a:p>
          <a:p>
            <a:pPr algn="just"/>
            <a:endParaRPr lang="en-US" altLang="en-US" dirty="0">
              <a:latin typeface="Arial" panose="020B0604020202020204" pitchFamily="34" charset="0"/>
              <a:cs typeface="Arial" panose="020B0604020202020204" pitchFamily="34" charset="0"/>
            </a:endParaRPr>
          </a:p>
          <a:p>
            <a:pPr algn="just"/>
            <a:r>
              <a:rPr lang="en-GB" altLang="en-US" dirty="0">
                <a:latin typeface="Arial" panose="020B0604020202020204" pitchFamily="34" charset="0"/>
                <a:ea typeface="Times New Roman" panose="02020603050405020304" pitchFamily="18" charset="0"/>
                <a:cs typeface="Arial" panose="020B0604020202020204" pitchFamily="34" charset="0"/>
              </a:rPr>
              <a:t>The works will commence within 28 calendar days from commencement of the contract, unless otherwise agreed to by the parties.  </a:t>
            </a:r>
            <a:endParaRPr lang="en-ZA" altLang="en-US" dirty="0"/>
          </a:p>
          <a:p>
            <a:pPr algn="just"/>
            <a:endParaRPr lang="en-ZA" altLang="en-US" dirty="0"/>
          </a:p>
          <a:p>
            <a:pPr algn="just"/>
            <a:endParaRPr lang="en-ZA" dirty="0"/>
          </a:p>
        </p:txBody>
      </p:sp>
    </p:spTree>
    <p:extLst>
      <p:ext uri="{BB962C8B-B14F-4D97-AF65-F5344CB8AC3E}">
        <p14:creationId xmlns:p14="http://schemas.microsoft.com/office/powerpoint/2010/main" val="14546667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000" dirty="0" smtClean="0"/>
              <a:t>Scope of works: </a:t>
            </a:r>
            <a:endParaRPr lang="en-ZA" sz="2000" dirty="0"/>
          </a:p>
        </p:txBody>
      </p:sp>
      <p:sp>
        <p:nvSpPr>
          <p:cNvPr id="4" name="Slide Number Placeholder 3"/>
          <p:cNvSpPr>
            <a:spLocks noGrp="1"/>
          </p:cNvSpPr>
          <p:nvPr>
            <p:ph type="sldNum" sz="quarter" idx="4"/>
          </p:nvPr>
        </p:nvSpPr>
        <p:spPr/>
        <p:txBody>
          <a:bodyPr/>
          <a:lstStyle/>
          <a:p>
            <a:fld id="{8406839F-D7A4-4E5D-B93D-768AD4D1DB36}" type="slidenum">
              <a:rPr lang="en-ZA" sz="1600" smtClean="0"/>
              <a:pPr/>
              <a:t>3</a:t>
            </a:fld>
            <a:endParaRPr lang="en-ZA" sz="1600" dirty="0"/>
          </a:p>
        </p:txBody>
      </p:sp>
      <p:sp>
        <p:nvSpPr>
          <p:cNvPr id="5" name="Rectangle 1"/>
          <p:cNvSpPr>
            <a:spLocks noGrp="1" noChangeArrowheads="1"/>
          </p:cNvSpPr>
          <p:nvPr>
            <p:ph idx="1"/>
          </p:nvPr>
        </p:nvSpPr>
        <p:spPr bwMode="auto">
          <a:xfrm>
            <a:off x="77002" y="968991"/>
            <a:ext cx="8989996" cy="5784660"/>
          </a:xfrm>
          <a:prstGeom prst="rect">
            <a:avLst/>
          </a:prstGeom>
          <a:solidFill>
            <a:schemeClr val="bg1"/>
          </a:solidFill>
          <a:ln>
            <a:noFill/>
          </a:ln>
          <a:effectLst/>
          <a:extLst/>
        </p:spPr>
        <p:txBody>
          <a:bodyPr vert="horz" wrap="square" lIns="91440" tIns="45720" rIns="91440" bIns="45720" numCol="1" anchor="ctr" anchorCtr="0" compatLnSpc="1">
            <a:prstTxWarp prst="textNoShape">
              <a:avLst/>
            </a:prstTxWarp>
            <a:spAutoFit/>
          </a:bodyPr>
          <a:lstStyle/>
          <a:p>
            <a:pPr algn="just"/>
            <a:r>
              <a:rPr lang="en-ZA" sz="1350" dirty="0" smtClean="0"/>
              <a:t>The </a:t>
            </a:r>
            <a:r>
              <a:rPr lang="en-ZA" sz="1350" dirty="0"/>
              <a:t>scope of works is for the implementation, commissioning, maintenance and/or operation of a fully auditable electronic receipt system and the provision of parking management services for various areas within the CCT metropolitan area. </a:t>
            </a:r>
          </a:p>
          <a:p>
            <a:pPr algn="just"/>
            <a:r>
              <a:rPr lang="en-ZA" sz="1350" dirty="0"/>
              <a:t>The groups are identified as </a:t>
            </a:r>
            <a:r>
              <a:rPr lang="en-ZA" sz="1350" dirty="0" smtClean="0"/>
              <a:t>follows (Annexure C): </a:t>
            </a:r>
            <a:endParaRPr lang="en-ZA" sz="1350" dirty="0"/>
          </a:p>
          <a:p>
            <a:pPr algn="just"/>
            <a:r>
              <a:rPr lang="en-ZA" sz="1350" dirty="0"/>
              <a:t>Group 1 parking areas – These parking areas will be managed from the commencement date of the contract. These may also include any off-street parking areas that the CCT may add. </a:t>
            </a:r>
          </a:p>
          <a:p>
            <a:pPr algn="just"/>
            <a:r>
              <a:rPr lang="en-ZA" sz="1350" dirty="0"/>
              <a:t>Group 2 and 3 parking areas – These parking areas may be added to the managed footprint in full, or part, as and when required by the CCT. These also include any off-street parking areas that the CCT may add. </a:t>
            </a:r>
            <a:endParaRPr lang="en-ZA" sz="1350" dirty="0" smtClean="0"/>
          </a:p>
          <a:p>
            <a:pPr algn="just"/>
            <a:endParaRPr lang="en-ZA" sz="1350" dirty="0" smtClean="0"/>
          </a:p>
          <a:p>
            <a:pPr algn="just"/>
            <a:r>
              <a:rPr lang="en-ZA" sz="1350" dirty="0" smtClean="0"/>
              <a:t>Any new area is implemented at R3.40 per 15 </a:t>
            </a:r>
            <a:r>
              <a:rPr lang="en-ZA" sz="1350" dirty="0" err="1" smtClean="0"/>
              <a:t>mins</a:t>
            </a:r>
            <a:r>
              <a:rPr lang="en-ZA" sz="1350" dirty="0" smtClean="0"/>
              <a:t>. </a:t>
            </a:r>
            <a:endParaRPr lang="en-ZA" sz="1350" dirty="0"/>
          </a:p>
          <a:p>
            <a:pPr algn="just"/>
            <a:endParaRPr lang="en-ZA" sz="1350" dirty="0"/>
          </a:p>
          <a:p>
            <a:pPr algn="just"/>
            <a:r>
              <a:rPr lang="en-ZA" sz="1350" dirty="0" smtClean="0"/>
              <a:t>The </a:t>
            </a:r>
            <a:r>
              <a:rPr lang="en-ZA" sz="1350" dirty="0"/>
              <a:t>total amount of bays in any area may increase by up to 50% of the base amount indicated in Annexure C. Any parking bays in a specific area, added after initial implementation, will be up to a limit of 50% increase, from the base amount, in the total amount of bays managed. All contract conditions agreed as per Group 1 will automatically apply to any Group 2 and 3 parking bays or areas. </a:t>
            </a:r>
          </a:p>
          <a:p>
            <a:pPr algn="just"/>
            <a:endParaRPr lang="en-ZA" sz="1350" dirty="0"/>
          </a:p>
          <a:p>
            <a:pPr algn="just"/>
            <a:r>
              <a:rPr lang="en-ZA" sz="1350" dirty="0" smtClean="0"/>
              <a:t>Notwithstanding </a:t>
            </a:r>
            <a:r>
              <a:rPr lang="en-ZA" sz="1350" dirty="0"/>
              <a:t>that the pricing provided for Group 2and 3, the CCT reserves the right to go out on a separate tender for the management of Group 2 and 3 areas. </a:t>
            </a:r>
          </a:p>
          <a:p>
            <a:pPr algn="just"/>
            <a:endParaRPr lang="en-ZA" sz="1350" dirty="0"/>
          </a:p>
          <a:p>
            <a:pPr algn="just"/>
            <a:r>
              <a:rPr lang="en-ZA" sz="1350" dirty="0" smtClean="0"/>
              <a:t>The </a:t>
            </a:r>
            <a:r>
              <a:rPr lang="en-ZA" sz="1350" dirty="0"/>
              <a:t>amount of bays managed may permanently decrease by up to 20% if so required by the CCT. If the amount of bays managed in one area is reduced, the CCT will first endeavour to replace the managed bays in other areas where bays are not managed. </a:t>
            </a:r>
          </a:p>
          <a:p>
            <a:pPr algn="just"/>
            <a:endParaRPr lang="en-ZA" sz="1350" dirty="0"/>
          </a:p>
        </p:txBody>
      </p:sp>
    </p:spTree>
    <p:extLst>
      <p:ext uri="{BB962C8B-B14F-4D97-AF65-F5344CB8AC3E}">
        <p14:creationId xmlns:p14="http://schemas.microsoft.com/office/powerpoint/2010/main" val="16430982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000" dirty="0" smtClean="0"/>
              <a:t>Pricing instructions</a:t>
            </a:r>
            <a:endParaRPr lang="en-ZA" sz="2000" dirty="0"/>
          </a:p>
        </p:txBody>
      </p:sp>
      <p:sp>
        <p:nvSpPr>
          <p:cNvPr id="4" name="Slide Number Placeholder 3"/>
          <p:cNvSpPr>
            <a:spLocks noGrp="1"/>
          </p:cNvSpPr>
          <p:nvPr>
            <p:ph type="sldNum" sz="quarter" idx="4"/>
          </p:nvPr>
        </p:nvSpPr>
        <p:spPr/>
        <p:txBody>
          <a:bodyPr/>
          <a:lstStyle/>
          <a:p>
            <a:fld id="{8406839F-D7A4-4E5D-B93D-768AD4D1DB36}" type="slidenum">
              <a:rPr lang="en-ZA" sz="1600" smtClean="0"/>
              <a:pPr/>
              <a:t>4</a:t>
            </a:fld>
            <a:endParaRPr lang="en-ZA" sz="1600" dirty="0"/>
          </a:p>
        </p:txBody>
      </p:sp>
      <p:sp>
        <p:nvSpPr>
          <p:cNvPr id="5" name="Rectangle 1"/>
          <p:cNvSpPr>
            <a:spLocks noGrp="1" noChangeArrowheads="1"/>
          </p:cNvSpPr>
          <p:nvPr>
            <p:ph idx="1"/>
          </p:nvPr>
        </p:nvSpPr>
        <p:spPr bwMode="auto">
          <a:xfrm>
            <a:off x="77002" y="971298"/>
            <a:ext cx="8989996" cy="5780044"/>
          </a:xfrm>
          <a:prstGeom prst="rect">
            <a:avLst/>
          </a:prstGeom>
          <a:solidFill>
            <a:schemeClr val="bg1"/>
          </a:solidFill>
          <a:ln>
            <a:noFill/>
          </a:ln>
          <a:effectLst/>
          <a:extLst/>
        </p:spPr>
        <p:txBody>
          <a:bodyPr vert="horz" wrap="square" lIns="91440" tIns="45720" rIns="91440" bIns="45720" numCol="1" anchor="ctr" anchorCtr="0" compatLnSpc="1">
            <a:prstTxWarp prst="textNoShape">
              <a:avLst/>
            </a:prstTxWarp>
            <a:spAutoFit/>
          </a:bodyPr>
          <a:lstStyle/>
          <a:p>
            <a:r>
              <a:rPr lang="en-ZA" sz="1100" dirty="0" smtClean="0"/>
              <a:t>5.1 </a:t>
            </a:r>
            <a:r>
              <a:rPr lang="en-ZA" sz="1100" dirty="0"/>
              <a:t>State the rates and prices in Rand unless instructed otherwise in the Conditions of Tender. </a:t>
            </a:r>
          </a:p>
          <a:p>
            <a:endParaRPr lang="en-ZA" sz="1100" dirty="0"/>
          </a:p>
          <a:p>
            <a:r>
              <a:rPr lang="en-ZA" sz="1100" dirty="0"/>
              <a:t>5.2 Include in the rates, prices, and the tendered total of the prices (if any) all duties, taxes (except Value Added Tax (VAT), and other levies payable by the successful tenderer, such duties, taxes and levies being those applicable 14 days before the closing time stated in the General Tender Information. </a:t>
            </a:r>
          </a:p>
          <a:p>
            <a:endParaRPr lang="en-ZA" sz="1100" dirty="0"/>
          </a:p>
          <a:p>
            <a:r>
              <a:rPr lang="en-ZA" sz="1100" dirty="0"/>
              <a:t>5.3 All prices tendered must include all expenses, disbursements and costs (e.g. transport, accommodation etc.) that may be required for the execution of the tenderer’s obligations in terms of the Contract, and shall cover the cost of all general risks, liabilities and obligations set forth or implied in the Contract as well as overhead charges and profit (in the event that the tender is successful). All prices tendered will be final and binding. </a:t>
            </a:r>
          </a:p>
          <a:p>
            <a:endParaRPr lang="en-ZA" sz="1100" dirty="0"/>
          </a:p>
          <a:p>
            <a:r>
              <a:rPr lang="en-ZA" sz="1100" dirty="0"/>
              <a:t>5.4 All prices shall be tendered in accordance with the units specified in this schedule. </a:t>
            </a:r>
          </a:p>
          <a:p>
            <a:endParaRPr lang="en-ZA" sz="1100" dirty="0"/>
          </a:p>
          <a:p>
            <a:r>
              <a:rPr lang="en-ZA" sz="1100" dirty="0"/>
              <a:t>5.5 Provide fixed rates and prices for the duration of the contract that are not subject to adjustment except as otherwise provided for in clause 17 of the Conditions of Contract and as amplified in the Special Conditions of Contract. </a:t>
            </a:r>
          </a:p>
          <a:p>
            <a:endParaRPr lang="en-ZA" sz="1100" dirty="0"/>
          </a:p>
          <a:p>
            <a:r>
              <a:rPr lang="en-ZA" sz="1100" dirty="0"/>
              <a:t>5.6 The Supplier shall bid a rate per bay per day, for each management area, that will be paid to the CCT on a monthly basis. This rate will be made up by a fixed portion as stipulated by the CCT plus a tendered rate as stipulated by the bidder. </a:t>
            </a:r>
          </a:p>
          <a:p>
            <a:endParaRPr lang="en-ZA" sz="1100" dirty="0"/>
          </a:p>
          <a:p>
            <a:r>
              <a:rPr lang="en-ZA" sz="1100" dirty="0"/>
              <a:t>5.7 The tendered rate per bay for each area, will be multiplied by the amount of bays stipulated in for each corresponding area will be summed together. The Supplier with the highest total shall be awarded the highest ranking/points for the price component of the tender evaluation. </a:t>
            </a:r>
          </a:p>
          <a:p>
            <a:endParaRPr lang="en-ZA" sz="1100" dirty="0"/>
          </a:p>
          <a:p>
            <a:r>
              <a:rPr lang="en-ZA" sz="1100" dirty="0"/>
              <a:t>5.8 The Supplier’s payment to the CCT will increase per area by the same percentage that the on-street parking tariffs increases or decreases per area annually if applicable. </a:t>
            </a:r>
          </a:p>
          <a:p>
            <a:endParaRPr lang="en-ZA" sz="1100" dirty="0"/>
          </a:p>
          <a:p>
            <a:r>
              <a:rPr lang="en-ZA" sz="1100" dirty="0"/>
              <a:t>5.9 The Supplier will pay the amount due to the CCT on a monthly basis. The monthly payment will include any penalties imposed on the Supplier due to underperformance in line with Key Performance Indicators (KPI’s). </a:t>
            </a:r>
          </a:p>
          <a:p>
            <a:endParaRPr lang="en-ZA" sz="1100" dirty="0"/>
          </a:p>
        </p:txBody>
      </p:sp>
    </p:spTree>
    <p:extLst>
      <p:ext uri="{BB962C8B-B14F-4D97-AF65-F5344CB8AC3E}">
        <p14:creationId xmlns:p14="http://schemas.microsoft.com/office/powerpoint/2010/main" val="647202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000" dirty="0" smtClean="0"/>
              <a:t>Pricing instructions</a:t>
            </a:r>
            <a:endParaRPr lang="en-ZA" sz="2000" dirty="0"/>
          </a:p>
        </p:txBody>
      </p:sp>
      <p:sp>
        <p:nvSpPr>
          <p:cNvPr id="4" name="Slide Number Placeholder 3"/>
          <p:cNvSpPr>
            <a:spLocks noGrp="1"/>
          </p:cNvSpPr>
          <p:nvPr>
            <p:ph type="sldNum" sz="quarter" idx="4"/>
          </p:nvPr>
        </p:nvSpPr>
        <p:spPr/>
        <p:txBody>
          <a:bodyPr/>
          <a:lstStyle/>
          <a:p>
            <a:fld id="{8406839F-D7A4-4E5D-B93D-768AD4D1DB36}" type="slidenum">
              <a:rPr lang="en-ZA" sz="1600" smtClean="0"/>
              <a:pPr/>
              <a:t>5</a:t>
            </a:fld>
            <a:endParaRPr lang="en-ZA" sz="1600" dirty="0"/>
          </a:p>
        </p:txBody>
      </p:sp>
      <p:sp>
        <p:nvSpPr>
          <p:cNvPr id="5" name="Rectangle 1"/>
          <p:cNvSpPr>
            <a:spLocks noGrp="1" noChangeArrowheads="1"/>
          </p:cNvSpPr>
          <p:nvPr>
            <p:ph idx="1"/>
          </p:nvPr>
        </p:nvSpPr>
        <p:spPr bwMode="auto">
          <a:xfrm>
            <a:off x="77002" y="1249232"/>
            <a:ext cx="8989996" cy="4933658"/>
          </a:xfrm>
          <a:prstGeom prst="rect">
            <a:avLst/>
          </a:prstGeom>
          <a:solidFill>
            <a:schemeClr val="bg1"/>
          </a:solidFill>
          <a:ln>
            <a:noFill/>
          </a:ln>
          <a:effectLst/>
          <a:extLst/>
        </p:spPr>
        <p:txBody>
          <a:bodyPr vert="horz" wrap="square" lIns="91440" tIns="45720" rIns="91440" bIns="45720" numCol="1" anchor="ctr" anchorCtr="0" compatLnSpc="1">
            <a:prstTxWarp prst="textNoShape">
              <a:avLst/>
            </a:prstTxWarp>
            <a:spAutoFit/>
          </a:bodyPr>
          <a:lstStyle/>
          <a:p>
            <a:r>
              <a:rPr lang="en-ZA" sz="1100" b="1" dirty="0" smtClean="0"/>
              <a:t>5.10 </a:t>
            </a:r>
            <a:r>
              <a:rPr lang="en-ZA" sz="1100" b="1" dirty="0"/>
              <a:t>Bidders may refer to Annexure D of the Specifications for historic parking management data. Should bidders elect to rely on this data partly or wholly in the determination of their bids they do so entirely at their own risk. None of the data contained in Annexure D of the Specifications is guaranteed by the CCT to be entirely accurate since the data was provided by historical services. Bidders should use their knowledge of the parking management business and determine an offer of which they are confident. </a:t>
            </a:r>
            <a:endParaRPr lang="en-ZA" sz="1100" dirty="0"/>
          </a:p>
          <a:p>
            <a:r>
              <a:rPr lang="en-ZA" sz="1100" dirty="0"/>
              <a:t>5.11 The Areas to be managed and approximate location of bays are attached as Annexure C of the specifications. The areas that will be priced for and managed as part of this submission are as follows: </a:t>
            </a:r>
            <a:r>
              <a:rPr lang="en-ZA" sz="1100" dirty="0" err="1"/>
              <a:t>i</a:t>
            </a:r>
            <a:r>
              <a:rPr lang="en-ZA" sz="1100" dirty="0"/>
              <a:t>. Group 1 parking areas – These parking areas will be managed from the commencement date of the contract. These may also include any off-street parking areas that the CCT may add. </a:t>
            </a:r>
          </a:p>
          <a:p>
            <a:r>
              <a:rPr lang="en-ZA" sz="1100" dirty="0"/>
              <a:t>ii. Group 2 and 3 parking areas – These parking areas may be added to the managed footprint in full, or part, as and when required by the CCT. These also include any off-street parking areas that the CCT may add. </a:t>
            </a:r>
          </a:p>
          <a:p>
            <a:r>
              <a:rPr lang="en-ZA" sz="1100" dirty="0"/>
              <a:t>iii. The amount of bays in the any area may increase by up to 50% of the base amount. </a:t>
            </a:r>
          </a:p>
          <a:p>
            <a:endParaRPr lang="en-ZA" sz="1100" dirty="0"/>
          </a:p>
          <a:p>
            <a:endParaRPr lang="en-ZA" sz="1100" dirty="0"/>
          </a:p>
          <a:p>
            <a:r>
              <a:rPr lang="en-ZA" sz="1100" dirty="0" smtClean="0"/>
              <a:t>5.12 The Supplier shall keep accurate record of all the bays managed on all the days where bays are managed. The Supplier shall also keep accurate records of all permits for bays that are not managed. The Supplier shall submit all records in the form of a payment certificate for the month to the CCT by the 5th calendar day of every following month. The CCT shall review such certificate, meet with the Supplier to discuss and include any penalties raised by the 10th calendar day of each month. Once penalties have been added the Supplier shall review </a:t>
            </a:r>
            <a:r>
              <a:rPr lang="en-ZA" sz="1100" dirty="0"/>
              <a:t>his certificate and submit the updated certificate with proof of payment to the City by the 12th calendar day of each month.</a:t>
            </a:r>
          </a:p>
          <a:p>
            <a:r>
              <a:rPr lang="en-ZA" sz="1100" dirty="0"/>
              <a:t>5.13 The Supplier is also required to submit rates for group 2 and 3 areas which the City will consider if these areas are implemented at a later stage. The Supplier is required to complete columns B) and C) of PART 5 SCHEDULE OF RATES below. The Supplier will pay to the CCT, on a monthly basis, the tendered rate per bay per day in column C, for every day that a bay is managed. The Supplier will also pay any penalties due.</a:t>
            </a:r>
          </a:p>
          <a:p>
            <a:r>
              <a:rPr lang="en-ZA" sz="1100" dirty="0"/>
              <a:t>5.14 In order to score the bidders rates, a weighting will be applied to Group 1 and Group 2&amp;3 in order to compare offers and award. This weighting is due to the fact that some bays will be managed from day 1 whereas other areas may or may not be added later.</a:t>
            </a:r>
          </a:p>
        </p:txBody>
      </p:sp>
    </p:spTree>
    <p:extLst>
      <p:ext uri="{BB962C8B-B14F-4D97-AF65-F5344CB8AC3E}">
        <p14:creationId xmlns:p14="http://schemas.microsoft.com/office/powerpoint/2010/main" val="38473862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4"/>
          </p:nvPr>
        </p:nvSpPr>
        <p:spPr/>
        <p:txBody>
          <a:bodyPr/>
          <a:lstStyle/>
          <a:p>
            <a:fld id="{8406839F-D7A4-4E5D-B93D-768AD4D1DB36}" type="slidenum">
              <a:rPr lang="en-ZA" smtClean="0"/>
              <a:pPr/>
              <a:t>6</a:t>
            </a:fld>
            <a:endParaRPr lang="en-ZA" dirty="0"/>
          </a:p>
        </p:txBody>
      </p:sp>
      <p:pic>
        <p:nvPicPr>
          <p:cNvPr id="6" name="Picture 5"/>
          <p:cNvPicPr>
            <a:picLocks noChangeAspect="1"/>
          </p:cNvPicPr>
          <p:nvPr/>
        </p:nvPicPr>
        <p:blipFill>
          <a:blip r:embed="rId2"/>
          <a:stretch>
            <a:fillRect/>
          </a:stretch>
        </p:blipFill>
        <p:spPr>
          <a:xfrm>
            <a:off x="230909" y="1018742"/>
            <a:ext cx="8811491" cy="5762625"/>
          </a:xfrm>
          <a:prstGeom prst="rect">
            <a:avLst/>
          </a:prstGeom>
        </p:spPr>
      </p:pic>
    </p:spTree>
    <p:extLst>
      <p:ext uri="{BB962C8B-B14F-4D97-AF65-F5344CB8AC3E}">
        <p14:creationId xmlns:p14="http://schemas.microsoft.com/office/powerpoint/2010/main" val="31541602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Minimum score for functionality</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7</a:t>
            </a:fld>
            <a:endParaRPr lang="en-ZA" dirty="0"/>
          </a:p>
        </p:txBody>
      </p:sp>
      <p:pic>
        <p:nvPicPr>
          <p:cNvPr id="3" name="Picture 2"/>
          <p:cNvPicPr>
            <a:picLocks noChangeAspect="1"/>
          </p:cNvPicPr>
          <p:nvPr/>
        </p:nvPicPr>
        <p:blipFill>
          <a:blip r:embed="rId2"/>
          <a:stretch>
            <a:fillRect/>
          </a:stretch>
        </p:blipFill>
        <p:spPr>
          <a:xfrm>
            <a:off x="457200" y="1143000"/>
            <a:ext cx="8229600" cy="4889500"/>
          </a:xfrm>
          <a:prstGeom prst="rect">
            <a:avLst/>
          </a:prstGeom>
        </p:spPr>
      </p:pic>
    </p:spTree>
    <p:extLst>
      <p:ext uri="{BB962C8B-B14F-4D97-AF65-F5344CB8AC3E}">
        <p14:creationId xmlns:p14="http://schemas.microsoft.com/office/powerpoint/2010/main" val="7343096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Minimum score for functionality</a:t>
            </a:r>
            <a:endParaRPr lang="en-ZA"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8</a:t>
            </a:fld>
            <a:endParaRPr lang="en-ZA" dirty="0"/>
          </a:p>
        </p:txBody>
      </p:sp>
      <p:pic>
        <p:nvPicPr>
          <p:cNvPr id="3" name="Picture 2"/>
          <p:cNvPicPr>
            <a:picLocks noChangeAspect="1"/>
          </p:cNvPicPr>
          <p:nvPr/>
        </p:nvPicPr>
        <p:blipFill>
          <a:blip r:embed="rId2"/>
          <a:stretch>
            <a:fillRect/>
          </a:stretch>
        </p:blipFill>
        <p:spPr>
          <a:xfrm>
            <a:off x="457200" y="1143000"/>
            <a:ext cx="8229600" cy="4889500"/>
          </a:xfrm>
          <a:prstGeom prst="rect">
            <a:avLst/>
          </a:prstGeom>
        </p:spPr>
      </p:pic>
    </p:spTree>
    <p:extLst>
      <p:ext uri="{BB962C8B-B14F-4D97-AF65-F5344CB8AC3E}">
        <p14:creationId xmlns:p14="http://schemas.microsoft.com/office/powerpoint/2010/main" val="25589248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Minimum score for functionality</a:t>
            </a:r>
            <a:endParaRPr lang="en-ZA" dirty="0"/>
          </a:p>
        </p:txBody>
      </p:sp>
      <p:sp>
        <p:nvSpPr>
          <p:cNvPr id="3" name="Content Placeholder 2"/>
          <p:cNvSpPr>
            <a:spLocks noGrp="1"/>
          </p:cNvSpPr>
          <p:nvPr>
            <p:ph idx="1"/>
          </p:nvPr>
        </p:nvSpPr>
        <p:spPr>
          <a:xfrm>
            <a:off x="0" y="1272648"/>
            <a:ext cx="9144000" cy="5426333"/>
          </a:xfrm>
          <a:solidFill>
            <a:schemeClr val="bg1"/>
          </a:solidFill>
        </p:spPr>
        <p:txBody>
          <a:bodyPr>
            <a:noAutofit/>
          </a:bodyPr>
          <a:lstStyle/>
          <a:p>
            <a:r>
              <a:rPr lang="en-ZA" sz="1100" dirty="0"/>
              <a:t>The minimum qualifying score for functionality is 60 out of a maximum of 100. </a:t>
            </a:r>
          </a:p>
          <a:p>
            <a:r>
              <a:rPr lang="en-ZA" sz="1100" dirty="0"/>
              <a:t>Where the entity tendering is a Consortium/Joint Venture, the tenderer’s tender response must be accompanied by a statement describing exactly what aspects of the work will be undertaken by each party to the Consortium/Joint Venture. </a:t>
            </a:r>
          </a:p>
          <a:p>
            <a:r>
              <a:rPr lang="en-ZA" sz="1100" dirty="0"/>
              <a:t>Tenderers shall ensure that all relevant information has been submitted with the tender offer in the prescribed format to ensure optimal scoring of functionality points for each Evaluation Criteria. Failure to provide all information IN THIS TENDER SUBMISSION could result in the tenderer not being able to achieve the specified minimum scoring. </a:t>
            </a:r>
          </a:p>
          <a:p>
            <a:r>
              <a:rPr lang="en-ZA" sz="1100" dirty="0"/>
              <a:t>Supporting document for functionality criteria, which should be included in submission, are given below. The relevant information to the support the points claimed in the categories above should be clearly highlighted and explained in Schedule F.13: Information to Be Provided With the Tender and attached to the tender submission. </a:t>
            </a:r>
          </a:p>
          <a:p>
            <a:pPr lvl="1"/>
            <a:r>
              <a:rPr lang="en-ZA" sz="1100" b="1" dirty="0"/>
              <a:t>A. Experience – documents containing the details of the service agreement constituting the above claimed points. Positive proof such as, but not limited to, full signed contracts, leases, service agreements. “Contracts or service agreements containing proof of the duration and nature of services rendered” </a:t>
            </a:r>
            <a:endParaRPr lang="en-ZA" sz="1100" dirty="0"/>
          </a:p>
          <a:p>
            <a:pPr lvl="1"/>
            <a:r>
              <a:rPr lang="en-ZA" sz="1100" b="1" dirty="0"/>
              <a:t>B. Staff management - documents containing positive proof of employment of 50 or more people </a:t>
            </a:r>
            <a:endParaRPr lang="en-ZA" sz="1100" dirty="0"/>
          </a:p>
          <a:p>
            <a:pPr lvl="1"/>
            <a:r>
              <a:rPr lang="en-ZA" sz="1100" b="1" dirty="0"/>
              <a:t>C. Parking Management - proof being contracts, leases, agreements and clear indication of amounts of bays managed. </a:t>
            </a:r>
            <a:endParaRPr lang="en-ZA" sz="1100" dirty="0"/>
          </a:p>
          <a:p>
            <a:pPr lvl="1"/>
            <a:r>
              <a:rPr lang="en-ZA" sz="1100" b="1" dirty="0"/>
              <a:t>D. Monthly income management - documents briefly describing the receipt system and containing positive proof such as, but not limited to, proof examples of receipts issued to be submitted as part of tender. Provide a brief description of the receipt system implemented and details of the associated contract/s. Also provide examples of transaction documentation, including receipts and back-end accounting system. </a:t>
            </a:r>
            <a:endParaRPr lang="en-ZA" sz="1100" dirty="0"/>
          </a:p>
          <a:p>
            <a:r>
              <a:rPr lang="en-ZA" sz="1100" b="1" dirty="0"/>
              <a:t>It is accepted that the main tenderer may not have all the required project experience. A signed undertaking from a specialist sub-contractor having the required experience, stating that they will undertake the necessary work on behalf of the tenderer in terms of a sub-contract agreement, will be acceptable. The experience of sub-contractors can be used to illustrate compliance with the above minimum requirements. However, the main tendering entity must at least have actual experience in two of the above fields of work ((A) to (D)). </a:t>
            </a:r>
            <a:endParaRPr lang="en-ZA" sz="1100" dirty="0"/>
          </a:p>
          <a:p>
            <a:r>
              <a:rPr lang="en-ZA" sz="1100" b="1" dirty="0"/>
              <a:t>The work experience presented in compliance with the above must be that of the tendering entity, or sub-contracting company and not of key staff members whom they intend to second for the project. </a:t>
            </a:r>
            <a:endParaRPr lang="en-ZA" sz="1100" dirty="0"/>
          </a:p>
          <a:p>
            <a:r>
              <a:rPr lang="en-ZA" sz="1100" b="1" dirty="0"/>
              <a:t>Where the entity tendering is a joint venture, the track record of each party to the joint venture must be submitted as part of this schedule (additional pages may be added if necessary. </a:t>
            </a:r>
            <a:endParaRPr lang="en-ZA" sz="1100" dirty="0"/>
          </a:p>
          <a:p>
            <a:r>
              <a:rPr lang="en-ZA" sz="1100" b="1" dirty="0"/>
              <a:t>When the tendering entity is tender as a JV or with a sub-contractor, the bid document need to </a:t>
            </a:r>
            <a:r>
              <a:rPr lang="en-ZA" sz="1100" b="1" dirty="0" smtClean="0"/>
              <a:t>specify </a:t>
            </a:r>
            <a:r>
              <a:rPr lang="en-ZA" sz="1100" b="1" dirty="0"/>
              <a:t>the roles of which will each be fulfilled by each member </a:t>
            </a:r>
          </a:p>
        </p:txBody>
      </p:sp>
      <p:sp>
        <p:nvSpPr>
          <p:cNvPr id="4" name="Slide Number Placeholder 3"/>
          <p:cNvSpPr>
            <a:spLocks noGrp="1"/>
          </p:cNvSpPr>
          <p:nvPr>
            <p:ph type="sldNum" sz="quarter" idx="4"/>
          </p:nvPr>
        </p:nvSpPr>
        <p:spPr/>
        <p:txBody>
          <a:bodyPr/>
          <a:lstStyle/>
          <a:p>
            <a:fld id="{8406839F-D7A4-4E5D-B93D-768AD4D1DB36}" type="slidenum">
              <a:rPr lang="en-ZA" smtClean="0"/>
              <a:pPr/>
              <a:t>9</a:t>
            </a:fld>
            <a:endParaRPr lang="en-ZA" dirty="0"/>
          </a:p>
        </p:txBody>
      </p:sp>
    </p:spTree>
    <p:extLst>
      <p:ext uri="{BB962C8B-B14F-4D97-AF65-F5344CB8AC3E}">
        <p14:creationId xmlns:p14="http://schemas.microsoft.com/office/powerpoint/2010/main" val="27403948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heme/theme1.xml><?xml version="1.0" encoding="utf-8"?>
<a:theme xmlns:a="http://schemas.openxmlformats.org/drawingml/2006/main" name="City of Cape Town PPT">
  <a:themeElements>
    <a:clrScheme name="Custom 2">
      <a:dk1>
        <a:sysClr val="windowText" lastClr="000000"/>
      </a:dk1>
      <a:lt1>
        <a:sysClr val="window" lastClr="FFFFFF"/>
      </a:lt1>
      <a:dk2>
        <a:srgbClr val="BACF00"/>
      </a:dk2>
      <a:lt2>
        <a:srgbClr val="0098C5"/>
      </a:lt2>
      <a:accent1>
        <a:srgbClr val="C8006F"/>
      </a:accent1>
      <a:accent2>
        <a:srgbClr val="005870"/>
      </a:accent2>
      <a:accent3>
        <a:srgbClr val="446414"/>
      </a:accent3>
      <a:accent4>
        <a:srgbClr val="9D2235"/>
      </a:accent4>
      <a:accent5>
        <a:srgbClr val="47292E"/>
      </a:accent5>
      <a:accent6>
        <a:srgbClr val="98871F"/>
      </a:accent6>
      <a:hlink>
        <a:srgbClr val="C9571E"/>
      </a:hlink>
      <a:folHlink>
        <a:srgbClr val="63351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ocument_x0020_Type xmlns="848dd4b5-9222-4753-af41-365d671e23ab">PowerPoint templates</Document_x0020_Type>
    <CategoryDescription xmlns="http://schemas.microsoft.com/sharepoint.v3">Use this template to create your presentations.</CategoryDescrip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97358EA8E5DD4D8CC568BD0145BF51" ma:contentTypeVersion="3" ma:contentTypeDescription="Create a new document." ma:contentTypeScope="" ma:versionID="42d695bafdd5ddb8a0dabe7b7e7445b5">
  <xsd:schema xmlns:xsd="http://www.w3.org/2001/XMLSchema" xmlns:xs="http://www.w3.org/2001/XMLSchema" xmlns:p="http://schemas.microsoft.com/office/2006/metadata/properties" xmlns:ns2="848dd4b5-9222-4753-af41-365d671e23ab" xmlns:ns3="http://schemas.microsoft.com/sharepoint.v3" xmlns:ns4="b435d274-e4c2-4e35-9df0-8a1598b0f895" targetNamespace="http://schemas.microsoft.com/office/2006/metadata/properties" ma:root="true" ma:fieldsID="f2eb4ec8fb2c542f565630ae339f60fa" ns2:_="" ns3:_="" ns4:_="">
    <xsd:import namespace="848dd4b5-9222-4753-af41-365d671e23ab"/>
    <xsd:import namespace="http://schemas.microsoft.com/sharepoint.v3"/>
    <xsd:import namespace="b435d274-e4c2-4e35-9df0-8a1598b0f895"/>
    <xsd:element name="properties">
      <xsd:complexType>
        <xsd:sequence>
          <xsd:element name="documentManagement">
            <xsd:complexType>
              <xsd:all>
                <xsd:element ref="ns2:Document_x0020_Type" minOccurs="0"/>
                <xsd:element ref="ns3:CategoryDescription" minOccurs="0"/>
                <xsd:element ref="ns4: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8dd4b5-9222-4753-af41-365d671e23ab" elementFormDefault="qualified">
    <xsd:import namespace="http://schemas.microsoft.com/office/2006/documentManagement/types"/>
    <xsd:import namespace="http://schemas.microsoft.com/office/infopath/2007/PartnerControls"/>
    <xsd:element name="Document_x0020_Type" ma:index="8" nillable="true" ma:displayName="Document Type" ma:format="Dropdown" ma:internalName="Document_x0020_Type">
      <xsd:simpleType>
        <xsd:restriction base="dms:Choice">
          <xsd:enumeration value="Letterheads"/>
          <xsd:enumeration value="Internal memos"/>
          <xsd:enumeration value="Report templates"/>
          <xsd:enumeration value="Meeting documents"/>
          <xsd:enumeration value="PowerPoint templates"/>
          <xsd:enumeration value="Business cards"/>
          <xsd:enumeration value="Construction"/>
          <xsd:enumeration value="Miscellaneous"/>
          <xsd:enumeration value="Email signatures"/>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9" nillable="true" ma:displayName="Description" ma:internalName="CategoryDescrip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35d274-e4c2-4e35-9df0-8a1598b0f895"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688910-3174-48D9-B6F7-CF2AA9D03FFC}">
  <ds:schemaRefs>
    <ds:schemaRef ds:uri="http://purl.org/dc/dcmitype/"/>
    <ds:schemaRef ds:uri="http://schemas.microsoft.com/office/infopath/2007/PartnerControls"/>
    <ds:schemaRef ds:uri="http://schemas.microsoft.com/office/2006/documentManagement/types"/>
    <ds:schemaRef ds:uri="b435d274-e4c2-4e35-9df0-8a1598b0f895"/>
    <ds:schemaRef ds:uri="http://purl.org/dc/elements/1.1/"/>
    <ds:schemaRef ds:uri="http://schemas.microsoft.com/office/2006/metadata/properties"/>
    <ds:schemaRef ds:uri="http://purl.org/dc/terms/"/>
    <ds:schemaRef ds:uri="http://schemas.openxmlformats.org/package/2006/metadata/core-properties"/>
    <ds:schemaRef ds:uri="http://schemas.microsoft.com/sharepoint.v3"/>
    <ds:schemaRef ds:uri="848dd4b5-9222-4753-af41-365d671e23ab"/>
    <ds:schemaRef ds:uri="http://www.w3.org/XML/1998/namespace"/>
  </ds:schemaRefs>
</ds:datastoreItem>
</file>

<file path=customXml/itemProps2.xml><?xml version="1.0" encoding="utf-8"?>
<ds:datastoreItem xmlns:ds="http://schemas.openxmlformats.org/officeDocument/2006/customXml" ds:itemID="{D18FA98D-0BF1-4A52-9B52-21D3A4B23FFC}">
  <ds:schemaRefs>
    <ds:schemaRef ds:uri="http://schemas.microsoft.com/sharepoint/v3/contenttype/forms"/>
  </ds:schemaRefs>
</ds:datastoreItem>
</file>

<file path=customXml/itemProps3.xml><?xml version="1.0" encoding="utf-8"?>
<ds:datastoreItem xmlns:ds="http://schemas.openxmlformats.org/officeDocument/2006/customXml" ds:itemID="{29C9E1F8-07CD-4DAD-979D-211E42D841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48dd4b5-9222-4753-af41-365d671e23ab"/>
    <ds:schemaRef ds:uri="http://schemas.microsoft.com/sharepoint.v3"/>
    <ds:schemaRef ds:uri="b435d274-e4c2-4e35-9df0-8a1598b0f89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1638</TotalTime>
  <Words>3181</Words>
  <Application>Microsoft Office PowerPoint</Application>
  <PresentationFormat>On-screen Show (4:3)</PresentationFormat>
  <Paragraphs>137</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Century Gothic</vt:lpstr>
      <vt:lpstr>Times New Roman</vt:lpstr>
      <vt:lpstr>City of Cape Town PPT</vt:lpstr>
      <vt:lpstr> Clarification Meeting for TENDER NO: 106I/2024/25 THE PROVISION OF KERBSIDE PARKING MANAGEMENT SERVICES </vt:lpstr>
      <vt:lpstr>General Information</vt:lpstr>
      <vt:lpstr>Scope of works: </vt:lpstr>
      <vt:lpstr>Pricing instructions</vt:lpstr>
      <vt:lpstr>Pricing instructions</vt:lpstr>
      <vt:lpstr>PowerPoint Presentation</vt:lpstr>
      <vt:lpstr>Minimum score for functionality</vt:lpstr>
      <vt:lpstr>Minimum score for functionality</vt:lpstr>
      <vt:lpstr>Minimum score for functionality</vt:lpstr>
      <vt:lpstr> Information to be provided with the tender</vt:lpstr>
      <vt:lpstr> Information to be provided with the tender</vt:lpstr>
      <vt:lpstr> Information to be provided with the tender</vt:lpstr>
      <vt:lpstr>Special notes: </vt:lpstr>
      <vt:lpstr>Specifications to note: </vt:lpstr>
      <vt:lpstr>Clarification questions that were submitted</vt:lpstr>
      <vt:lpstr>Clarification questions that were submitted</vt:lpstr>
      <vt:lpstr>Clarification questions that were submitted</vt:lpstr>
      <vt:lpstr>Clarification questions that were submitted</vt:lpstr>
      <vt:lpstr>PowerPoint Presentation</vt:lpstr>
    </vt:vector>
  </TitlesOfParts>
  <Company>City of Cape Town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CCT PowerPoint Presentation Template</dc:title>
  <dc:creator>Imeraan Frydie</dc:creator>
  <cp:lastModifiedBy>Imeraan Frydie</cp:lastModifiedBy>
  <cp:revision>61</cp:revision>
  <cp:lastPrinted>2014-04-22T07:42:32Z</cp:lastPrinted>
  <dcterms:created xsi:type="dcterms:W3CDTF">2014-08-19T13:22:20Z</dcterms:created>
  <dcterms:modified xsi:type="dcterms:W3CDTF">2024-11-08T08:54:12Z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0x010100F997358EA8E5DD4D8CC568BD0145BF51</vt:lpwstr>
  </property>
</Properties>
</file>