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heme/theme3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2" r:id="rId5"/>
  </p:sldMasterIdLst>
  <p:notesMasterIdLst>
    <p:notesMasterId r:id="rId15"/>
  </p:notesMasterIdLst>
  <p:sldIdLst>
    <p:sldId id="308" r:id="rId6"/>
    <p:sldId id="319" r:id="rId7"/>
    <p:sldId id="279" r:id="rId8"/>
    <p:sldId id="310" r:id="rId9"/>
    <p:sldId id="311" r:id="rId10"/>
    <p:sldId id="312" r:id="rId11"/>
    <p:sldId id="320" r:id="rId12"/>
    <p:sldId id="313" r:id="rId13"/>
    <p:sldId id="321" r:id="rId14"/>
  </p:sldIdLst>
  <p:sldSz cx="12192000" cy="6858000"/>
  <p:notesSz cx="6858000" cy="9144000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5C2C4DE-5923-469E-911C-73F5949AD280}">
          <p14:sldIdLst>
            <p14:sldId id="308"/>
            <p14:sldId id="319"/>
            <p14:sldId id="279"/>
            <p14:sldId id="310"/>
            <p14:sldId id="311"/>
            <p14:sldId id="312"/>
            <p14:sldId id="320"/>
            <p14:sldId id="313"/>
            <p14:sldId id="32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BB4004C-EA86-176F-B3D2-BEBA069F5769}" name="Stefanie Mpiyakhe" initials="SM" userId="S::stef@bravegroup.co.za::5232a352-55aa-490d-a92f-c050863fe62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B6AA"/>
    <a:srgbClr val="ACC3C3"/>
    <a:srgbClr val="E4BC7F"/>
    <a:srgbClr val="C2C382"/>
    <a:srgbClr val="CA9987"/>
    <a:srgbClr val="B49180"/>
    <a:srgbClr val="82A5A5"/>
    <a:srgbClr val="D69B40"/>
    <a:srgbClr val="A3A543"/>
    <a:srgbClr val="B066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6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rna Hendricks" userId="a806536d-e621-4cde-b3e8-ee7ccff773b8" providerId="ADAL" clId="{051AF4E4-C012-435B-8D84-24F842417B26}"/>
    <pc:docChg chg="undo custSel modSld modShowInfo">
      <pc:chgData name="Lorna Hendricks" userId="a806536d-e621-4cde-b3e8-ee7ccff773b8" providerId="ADAL" clId="{051AF4E4-C012-435B-8D84-24F842417B26}" dt="2026-06-26T10:45:27.547" v="66" actId="20577"/>
      <pc:docMkLst>
        <pc:docMk/>
      </pc:docMkLst>
      <pc:sldChg chg="modSp mod">
        <pc:chgData name="Lorna Hendricks" userId="a806536d-e621-4cde-b3e8-ee7ccff773b8" providerId="ADAL" clId="{051AF4E4-C012-435B-8D84-24F842417B26}" dt="2026-06-26T10:45:27.547" v="66" actId="20577"/>
        <pc:sldMkLst>
          <pc:docMk/>
          <pc:sldMk cId="31167781" sldId="310"/>
        </pc:sldMkLst>
        <pc:spChg chg="mod">
          <ac:chgData name="Lorna Hendricks" userId="a806536d-e621-4cde-b3e8-ee7ccff773b8" providerId="ADAL" clId="{051AF4E4-C012-435B-8D84-24F842417B26}" dt="2026-06-26T10:45:27.547" v="66" actId="20577"/>
          <ac:spMkLst>
            <pc:docMk/>
            <pc:sldMk cId="31167781" sldId="310"/>
            <ac:spMk id="3" creationId="{9FDE5C42-7B6F-3D20-F1B5-BD704AA6B15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FE79EC-29B1-4A54-B46B-ADFA5C0A41D5}" type="datetimeFigureOut">
              <a:rPr lang="en-ZA" smtClean="0"/>
              <a:t>2026/06/26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CA291F-663B-47B1-87DD-51E5B01DA0AE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85645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emf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3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emf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5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5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6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5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DFF4CC-8DC4-7B7A-39C5-262F5C87F5B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4144544"/>
            <a:ext cx="12191995" cy="2464129"/>
          </a:xfrm>
          <a:prstGeom prst="rect">
            <a:avLst/>
          </a:prstGeom>
        </p:spPr>
      </p:pic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618049" y="1404737"/>
            <a:ext cx="7117690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280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Title of presentation</a:t>
            </a:r>
            <a:endParaRPr lang="en-ZA" noProof="0" dirty="0"/>
          </a:p>
        </p:txBody>
      </p:sp>
      <p:sp>
        <p:nvSpPr>
          <p:cNvPr id="64" name="Rectangle 4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4618050" y="2924226"/>
            <a:ext cx="7117689" cy="3651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2000" b="1">
                <a:solidFill>
                  <a:srgbClr val="83725B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Presented by:</a:t>
            </a:r>
            <a:endParaRPr lang="en-ZA" noProof="0" dirty="0"/>
          </a:p>
        </p:txBody>
      </p: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FC9B13AD-CB38-ECF0-A13D-FF807AEA76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8049" y="3527025"/>
            <a:ext cx="7117690" cy="3270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  <a:lvl3pPr algn="r">
              <a:defRPr>
                <a:solidFill>
                  <a:schemeClr val="bg1"/>
                </a:solidFill>
              </a:defRPr>
            </a:lvl3pPr>
            <a:lvl4pPr algn="r">
              <a:defRPr>
                <a:solidFill>
                  <a:schemeClr val="bg1"/>
                </a:solidFill>
              </a:defRPr>
            </a:lvl4pPr>
            <a:lvl5pPr algn="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Date:</a:t>
            </a:r>
            <a:endParaRPr lang="en-US" dirty="0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70F73F9A-6527-43E5-9BDC-E6533EDAECC6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025F6DC-490B-FE96-3826-453FA05719BC}"/>
              </a:ext>
            </a:extLst>
          </p:cNvPr>
          <p:cNvSpPr/>
          <p:nvPr userDrawn="1"/>
        </p:nvSpPr>
        <p:spPr>
          <a:xfrm>
            <a:off x="504232" y="3817647"/>
            <a:ext cx="1533524" cy="1516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CADFDE-56B9-04C2-BCE2-05120032D0A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04232" y="1784299"/>
            <a:ext cx="3937000" cy="3568700"/>
          </a:xfrm>
          <a:prstGeom prst="rect">
            <a:avLst/>
          </a:prstGeom>
        </p:spPr>
      </p:pic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46C2D1BC-19FC-6DDD-3EE5-86D738105E5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00139" y="1921224"/>
            <a:ext cx="3294850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96E0838-0F9B-EF5D-E73C-CAF299B03244}"/>
              </a:ext>
            </a:extLst>
          </p:cNvPr>
          <p:cNvSpPr/>
          <p:nvPr userDrawn="1"/>
        </p:nvSpPr>
        <p:spPr>
          <a:xfrm>
            <a:off x="329249" y="3610137"/>
            <a:ext cx="2044699" cy="204469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1">
            <a:extLst>
              <a:ext uri="{FF2B5EF4-FFF2-40B4-BE49-F238E27FC236}">
                <a16:creationId xmlns:a16="http://schemas.microsoft.com/office/drawing/2014/main" id="{71ABA184-90EF-886D-01F7-8ED79E7BB0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6138" y="3684749"/>
            <a:ext cx="1895476" cy="1895476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visual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1417B6E-DCAF-E329-82FA-A9666987E521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3202" y="3610137"/>
            <a:ext cx="2260600" cy="204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499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70AA778-541B-E885-5A78-44A4C7F4B690}"/>
              </a:ext>
            </a:extLst>
          </p:cNvPr>
          <p:cNvSpPr/>
          <p:nvPr userDrawn="1"/>
        </p:nvSpPr>
        <p:spPr>
          <a:xfrm>
            <a:off x="0" y="4142874"/>
            <a:ext cx="12192000" cy="2466974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06027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DD01BF2-A391-2350-F502-B39704CC06F8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706438" y="2241800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53E77A3B-B320-4C09-0FDF-7F1B0E81B6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142874"/>
            <a:ext cx="121920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A9F132-5B21-E13F-3DD4-5A76269137FE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566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div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70AA778-541B-E885-5A78-44A4C7F4B690}"/>
              </a:ext>
            </a:extLst>
          </p:cNvPr>
          <p:cNvSpPr/>
          <p:nvPr userDrawn="1"/>
        </p:nvSpPr>
        <p:spPr>
          <a:xfrm>
            <a:off x="0" y="4142874"/>
            <a:ext cx="12192000" cy="2466974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447FC08-0CA1-C812-957B-303369CEC0B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142874"/>
            <a:ext cx="41148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06027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DD01BF2-A391-2350-F502-B39704CC06F8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706438" y="2241800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DBBB6FBC-E3C9-3B31-3EF0-38D626E1E1D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14800" y="4142874"/>
            <a:ext cx="41148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5AF0A9FC-BFA5-B482-1275-4088CD88289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29600" y="4142874"/>
            <a:ext cx="39624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7B8CCE-72D0-1BBF-D066-4AF8ED0D6F84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287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Chapter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F7C3906-7D26-F847-D210-DC8F472D401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7291" y="1463747"/>
            <a:ext cx="3937000" cy="3568700"/>
          </a:xfrm>
          <a:prstGeom prst="rect">
            <a:avLst/>
          </a:prstGeo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87BD48D-91A6-B706-71D6-9D1F3017065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43198" y="1600672"/>
            <a:ext cx="3294850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5DBF5CF-E6CC-1A85-FDB1-B49B23179B88}"/>
              </a:ext>
            </a:extLst>
          </p:cNvPr>
          <p:cNvSpPr/>
          <p:nvPr userDrawn="1"/>
        </p:nvSpPr>
        <p:spPr>
          <a:xfrm>
            <a:off x="672308" y="3289585"/>
            <a:ext cx="2044699" cy="204469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5392738" y="2867097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736D61-2B9F-B39D-FA43-E377D86AA7B3}"/>
              </a:ext>
            </a:extLst>
          </p:cNvPr>
          <p:cNvSpPr/>
          <p:nvPr userDrawn="1"/>
        </p:nvSpPr>
        <p:spPr>
          <a:xfrm>
            <a:off x="0" y="6593974"/>
            <a:ext cx="12192000" cy="264026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101">
            <a:extLst>
              <a:ext uri="{FF2B5EF4-FFF2-40B4-BE49-F238E27FC236}">
                <a16:creationId xmlns:a16="http://schemas.microsoft.com/office/drawing/2014/main" id="{F5F2CF35-ACC4-A108-DD87-92F9426534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49197" y="3364197"/>
            <a:ext cx="1895476" cy="1895476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visual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3438781-E333-E871-DE61-8750EF6EEC4A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56261" y="3289585"/>
            <a:ext cx="2260600" cy="204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413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5694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8ED6B3-A54B-E3D6-3B0D-0CE82331EF51}"/>
              </a:ext>
            </a:extLst>
          </p:cNvPr>
          <p:cNvSpPr/>
          <p:nvPr userDrawn="1"/>
        </p:nvSpPr>
        <p:spPr>
          <a:xfrm>
            <a:off x="0" y="6176963"/>
            <a:ext cx="12192000" cy="457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393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21923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3A6B3C0-BE11-BB1E-37B2-3F2CECBAC1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AA2B460-5729-C216-9BDA-BB746E74B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41936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8ED6B3-A54B-E3D6-3B0D-0CE82331EF51}"/>
              </a:ext>
            </a:extLst>
          </p:cNvPr>
          <p:cNvSpPr/>
          <p:nvPr userDrawn="1"/>
        </p:nvSpPr>
        <p:spPr>
          <a:xfrm>
            <a:off x="0" y="6176963"/>
            <a:ext cx="12192000" cy="457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935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10" Type="http://schemas.openxmlformats.org/officeDocument/2006/relationships/image" Target="../media/image2.emf"/><Relationship Id="rId4" Type="http://schemas.openxmlformats.org/officeDocument/2006/relationships/slideLayout" Target="../slideLayouts/slideLayout4.xml"/><Relationship Id="rId9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slideLayout" Target="../slideLayouts/slideLayout7.xml"/><Relationship Id="rId7" Type="http://schemas.openxmlformats.org/officeDocument/2006/relationships/tags" Target="../tags/tag1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ags" Target="../tags/tag12.xml"/><Relationship Id="rId11" Type="http://schemas.openxmlformats.org/officeDocument/2006/relationships/image" Target="../media/image7.emf"/><Relationship Id="rId5" Type="http://schemas.openxmlformats.org/officeDocument/2006/relationships/theme" Target="../theme/theme2.xml"/><Relationship Id="rId10" Type="http://schemas.openxmlformats.org/officeDocument/2006/relationships/image" Target="../media/image6.emf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A5D409B-C5D1-2BAD-D8D1-643632A6652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9815492" y="531812"/>
            <a:ext cx="1841500" cy="381000"/>
          </a:xfrm>
          <a:prstGeom prst="rect">
            <a:avLst/>
          </a:prstGeom>
        </p:spPr>
      </p:pic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42412971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7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761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  <p:sldLayoutId id="2147483657" r:id="rId3"/>
    <p:sldLayoutId id="2147483655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1">
            <a:lumMod val="50000"/>
          </a:schemeClr>
        </a:buClr>
        <a:buFont typeface="Wingdings" panose="05000000000000000000" pitchFamily="2" charset="2"/>
        <a:buChar char="§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Calibri" panose="020F0502020204030204" pitchFamily="34" charset="0"/>
        <a:buChar char="-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Arial" panose="020B0604020202020204" pitchFamily="34" charset="0"/>
        <a:buChar char="•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Courier New" panose="02070309020205020404" pitchFamily="49" charset="0"/>
        <a:buChar char="o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Wingdings" panose="05000000000000000000" pitchFamily="2" charset="2"/>
        <a:buChar char="Ø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7057F0-5F5E-786F-613E-0CBEA464107A}"/>
              </a:ext>
            </a:extLst>
          </p:cNvPr>
          <p:cNvSpPr/>
          <p:nvPr userDrawn="1"/>
        </p:nvSpPr>
        <p:spPr>
          <a:xfrm>
            <a:off x="0" y="0"/>
            <a:ext cx="12192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2727672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7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681" y="1223493"/>
            <a:ext cx="11383851" cy="4859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1681" y="205769"/>
            <a:ext cx="9511777" cy="66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 dirty="0"/>
              <a:t>Click to edit Master title style</a:t>
            </a:r>
            <a:endParaRPr lang="en-ZA" noProof="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A1EFD3B-809C-B8A0-4D86-16532E5E7488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441904" y="312737"/>
            <a:ext cx="1422400" cy="3683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9A3506A-6DD2-E9D5-DD05-B23171DA1339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037031" y="318311"/>
            <a:ext cx="241300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861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8" r:id="rId2"/>
    <p:sldLayoutId id="2147483654" r:id="rId3"/>
    <p:sldLayoutId id="2147483659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3E88"/>
        </a:buClr>
        <a:buFont typeface="Calibri" panose="020F0502020204030204" pitchFamily="34" charset="0"/>
        <a:buChar char="-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22C42-D751-76B7-5228-EB4345B994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2700" b="1" dirty="0"/>
              <a:t>Enquiry No. E2994GXPOU</a:t>
            </a:r>
            <a:r>
              <a:rPr lang="en-US" sz="2200" dirty="0"/>
              <a:t>: </a:t>
            </a:r>
            <a:br>
              <a:rPr lang="en-US" sz="2200" dirty="0"/>
            </a:br>
            <a:r>
              <a:rPr lang="en-US" sz="2200" dirty="0"/>
              <a:t>Supply and Delivery of Pumps at Peaking Operating Unit (All Stations)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357AF0-8E60-43A3-37C7-FCF9E62464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Clarification Meeting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A6FE1E-3360-456F-C936-DDBD9BABBE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17 June 2026</a:t>
            </a:r>
          </a:p>
        </p:txBody>
      </p:sp>
      <p:pic>
        <p:nvPicPr>
          <p:cNvPr id="7" name="Picture Placeholder 7" descr="A person using a payphone&#10;&#10;Description automatically generated">
            <a:extLst>
              <a:ext uri="{FF2B5EF4-FFF2-40B4-BE49-F238E27FC236}">
                <a16:creationId xmlns:a16="http://schemas.microsoft.com/office/drawing/2014/main" id="{AC639709-3731-8EE4-63E2-CBD135E0BF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9" r="16619"/>
          <a:stretch>
            <a:fillRect/>
          </a:stretch>
        </p:blipFill>
        <p:spPr>
          <a:xfrm>
            <a:off x="406138" y="3684749"/>
            <a:ext cx="1895476" cy="1895476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</p:pic>
      <p:pic>
        <p:nvPicPr>
          <p:cNvPr id="8" name="Picture Placeholder 24" descr="Several wind turbines in a field&#10;&#10;Description automatically generated">
            <a:extLst>
              <a:ext uri="{FF2B5EF4-FFF2-40B4-BE49-F238E27FC236}">
                <a16:creationId xmlns:a16="http://schemas.microsoft.com/office/drawing/2014/main" id="{1C939AD9-918F-D5C9-5E60-49AD08C4921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1010376" y="1911285"/>
            <a:ext cx="3294850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7903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5CD5F-C5A6-8CCE-4463-AC1882CE8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388D30-706D-6914-11A1-962C4A3927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681" y="1097280"/>
            <a:ext cx="11565276" cy="5554951"/>
          </a:xfrm>
        </p:spPr>
        <p:txBody>
          <a:bodyPr>
            <a:normAutofit fontScale="62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ZA" sz="2300" b="1" dirty="0"/>
              <a:t>Welcome and Introductions</a:t>
            </a:r>
          </a:p>
          <a:p>
            <a:pPr marL="0" indent="0">
              <a:buNone/>
            </a:pPr>
            <a:endParaRPr lang="en-ZA" sz="2300" b="1" dirty="0"/>
          </a:p>
          <a:p>
            <a:pPr>
              <a:buFont typeface="Wingdings" panose="05000000000000000000" pitchFamily="2" charset="2"/>
              <a:buChar char="q"/>
            </a:pPr>
            <a:r>
              <a:rPr lang="en-ZA" sz="2300" b="1" dirty="0"/>
              <a:t>Safety Moment</a:t>
            </a:r>
          </a:p>
          <a:p>
            <a:pPr>
              <a:buFont typeface="Wingdings" panose="05000000000000000000" pitchFamily="2" charset="2"/>
              <a:buChar char="q"/>
            </a:pPr>
            <a:endParaRPr lang="en-ZA" sz="2300" b="1" dirty="0"/>
          </a:p>
          <a:p>
            <a:pPr>
              <a:buFont typeface="Wingdings" panose="05000000000000000000" pitchFamily="2" charset="2"/>
              <a:buChar char="q"/>
            </a:pPr>
            <a:r>
              <a:rPr lang="en-ZA" sz="2300" b="1" dirty="0"/>
              <a:t>Tender Overview</a:t>
            </a:r>
          </a:p>
          <a:p>
            <a:pPr>
              <a:buFont typeface="Wingdings" panose="05000000000000000000" pitchFamily="2" charset="2"/>
              <a:buChar char="q"/>
            </a:pPr>
            <a:endParaRPr lang="en-ZA" sz="2300" b="1" dirty="0"/>
          </a:p>
          <a:p>
            <a:pPr>
              <a:buFont typeface="Wingdings" panose="05000000000000000000" pitchFamily="2" charset="2"/>
              <a:buChar char="q"/>
            </a:pPr>
            <a:r>
              <a:rPr lang="en-ZA" sz="2300" b="1" dirty="0"/>
              <a:t>Basic Compliance &amp; Submission Requirements</a:t>
            </a:r>
          </a:p>
          <a:p>
            <a:pPr>
              <a:buFont typeface="Wingdings" panose="05000000000000000000" pitchFamily="2" charset="2"/>
              <a:buChar char="q"/>
            </a:pPr>
            <a:endParaRPr lang="en-ZA" sz="2300" b="1" dirty="0"/>
          </a:p>
          <a:p>
            <a:pPr>
              <a:buFont typeface="Wingdings" panose="05000000000000000000" pitchFamily="2" charset="2"/>
              <a:buChar char="q"/>
            </a:pPr>
            <a:r>
              <a:rPr lang="en-ZA" sz="2300" b="1" dirty="0"/>
              <a:t>Technical Evaluation Overview</a:t>
            </a:r>
          </a:p>
          <a:p>
            <a:pPr>
              <a:buFont typeface="Wingdings" panose="05000000000000000000" pitchFamily="2" charset="2"/>
              <a:buChar char="q"/>
            </a:pPr>
            <a:endParaRPr lang="en-ZA" sz="2300" b="1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300" b="1" dirty="0"/>
              <a:t>Pricing &amp; Commercial Requirements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2300" b="1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300" b="1" dirty="0"/>
              <a:t>Contractual Requirements (SDL&amp;I, Safety &amp; Quality)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2300" b="1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300" b="1" dirty="0"/>
              <a:t>NEC Contract Overview</a:t>
            </a:r>
          </a:p>
          <a:p>
            <a:pPr>
              <a:buFont typeface="Wingdings" panose="05000000000000000000" pitchFamily="2" charset="2"/>
              <a:buChar char="q"/>
            </a:pPr>
            <a:endParaRPr lang="en-ZA" sz="2300" b="1" dirty="0"/>
          </a:p>
          <a:p>
            <a:pPr>
              <a:buFont typeface="Wingdings" panose="05000000000000000000" pitchFamily="2" charset="2"/>
              <a:buChar char="q"/>
            </a:pPr>
            <a:r>
              <a:rPr lang="en-ZA" sz="2300" b="1" dirty="0"/>
              <a:t>Clarification Process</a:t>
            </a:r>
          </a:p>
          <a:p>
            <a:pPr>
              <a:buFont typeface="Wingdings" panose="05000000000000000000" pitchFamily="2" charset="2"/>
              <a:buChar char="q"/>
            </a:pPr>
            <a:endParaRPr lang="en-ZA" sz="2300" b="1" dirty="0"/>
          </a:p>
          <a:p>
            <a:pPr>
              <a:buFont typeface="Wingdings" panose="05000000000000000000" pitchFamily="2" charset="2"/>
              <a:buChar char="q"/>
            </a:pPr>
            <a:r>
              <a:rPr lang="en-ZA" sz="2300" b="1" dirty="0"/>
              <a:t>Questions and Answers</a:t>
            </a:r>
          </a:p>
          <a:p>
            <a:pPr marL="0" indent="0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153976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EB16E-EB8A-E11E-92B4-24253E78D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Tender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50A51C-64F1-E345-9891-68F3C607B6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681" y="1027610"/>
            <a:ext cx="11383851" cy="583039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1800" b="1" dirty="0"/>
              <a:t>Scope:</a:t>
            </a:r>
          </a:p>
          <a:p>
            <a:pPr marL="468313" indent="-285750">
              <a:tabLst>
                <a:tab pos="269875" algn="l"/>
              </a:tabLst>
            </a:pPr>
            <a:r>
              <a:rPr lang="en-US" sz="1800" dirty="0"/>
              <a:t>Supply and delivery of pumps on an “as and when required” basis</a:t>
            </a:r>
          </a:p>
          <a:p>
            <a:pPr marL="468313" indent="-285750">
              <a:tabLst>
                <a:tab pos="269875" algn="l"/>
              </a:tabLst>
            </a:pPr>
            <a:endParaRPr lang="en-US" sz="18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1800" b="1" dirty="0"/>
              <a:t>Contract Term</a:t>
            </a:r>
            <a:r>
              <a:rPr lang="en-US" sz="1800" dirty="0"/>
              <a:t>:</a:t>
            </a:r>
          </a:p>
          <a:p>
            <a:pPr marL="468313" indent="-285750"/>
            <a:r>
              <a:rPr lang="en-US" sz="1800" dirty="0"/>
              <a:t>5 Years</a:t>
            </a:r>
          </a:p>
          <a:p>
            <a:pPr marL="468313" indent="-285750"/>
            <a:endParaRPr lang="en-US" sz="18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1800" b="1" dirty="0"/>
              <a:t>Sites</a:t>
            </a:r>
            <a:r>
              <a:rPr lang="en-US" sz="1800" dirty="0"/>
              <a:t>: </a:t>
            </a:r>
          </a:p>
          <a:p>
            <a:pPr marL="468313" indent="-285750">
              <a:tabLst>
                <a:tab pos="182563" algn="l"/>
                <a:tab pos="627063" algn="l"/>
              </a:tabLst>
            </a:pPr>
            <a:r>
              <a:rPr lang="en-US" sz="1800" dirty="0"/>
              <a:t>All Peaking Power Stations</a:t>
            </a:r>
          </a:p>
          <a:p>
            <a:pPr marL="468313" indent="-285750">
              <a:tabLst>
                <a:tab pos="182563" algn="l"/>
                <a:tab pos="627063" algn="l"/>
              </a:tabLst>
            </a:pPr>
            <a:endParaRPr lang="en-US" sz="18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1800" b="1" dirty="0"/>
              <a:t>Closing Date</a:t>
            </a:r>
            <a:r>
              <a:rPr lang="en-US" sz="1800" dirty="0"/>
              <a:t>:</a:t>
            </a:r>
          </a:p>
          <a:p>
            <a:pPr marL="468313" indent="-285750"/>
            <a:r>
              <a:rPr lang="en-US" sz="1800" dirty="0"/>
              <a:t>16 July 2026 at 10:00 (SAST)</a:t>
            </a:r>
          </a:p>
          <a:p>
            <a:pPr marL="468313" indent="-285750"/>
            <a:endParaRPr lang="en-US" sz="18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1800" b="1" dirty="0"/>
              <a:t>Submission Method</a:t>
            </a:r>
            <a:r>
              <a:rPr lang="en-US" sz="1800" dirty="0"/>
              <a:t>: </a:t>
            </a:r>
          </a:p>
          <a:p>
            <a:pPr marL="468313" indent="-285750"/>
            <a:r>
              <a:rPr lang="en-US" sz="1800" dirty="0"/>
              <a:t>Electronic via Eskom eTendering Portal</a:t>
            </a:r>
          </a:p>
          <a:p>
            <a:pPr marL="468313" indent="-285750"/>
            <a:endParaRPr lang="en-US" sz="1800" dirty="0"/>
          </a:p>
          <a:p>
            <a:pPr marL="0" indent="95250">
              <a:buFont typeface="Wingdings" panose="05000000000000000000" pitchFamily="2" charset="2"/>
              <a:buChar char="q"/>
            </a:pPr>
            <a:r>
              <a:rPr lang="en-US" sz="1800" b="1" dirty="0"/>
              <a:t> Tender Validity Period: </a:t>
            </a:r>
          </a:p>
          <a:p>
            <a:pPr marL="468313" indent="-285750"/>
            <a:r>
              <a:rPr lang="en-US" sz="1800" dirty="0"/>
              <a:t>150 days from closing date of tender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EAA7AAA-6E3B-D37C-1F87-DF5919800C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3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946026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6EEF8E-94F1-BA61-70A8-CFE0C15EA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Basic Compliance &amp; Clarification Period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E5C42-7B6F-3D20-F1B5-BD704AA6B1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681" y="1039528"/>
            <a:ext cx="11383851" cy="570778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ZA" sz="1800" b="1" dirty="0"/>
              <a:t>Tenderers must: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800" dirty="0"/>
              <a:t>Meet eligibility criteria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800" dirty="0"/>
              <a:t>Submit a complete tender (technical, commercial, financial)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800" dirty="0"/>
              <a:t>Submit all mandatory returnables including: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1800" dirty="0"/>
              <a:t>Completed NEC contract and pricing schedule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1800" dirty="0"/>
              <a:t>Excel price list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1800" dirty="0"/>
              <a:t>CPA for local goods / CPA(IG) for imported goods, where applicable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1800" dirty="0"/>
              <a:t>Local content declarations (SBD 6.2 and Annexures G1–G4)</a:t>
            </a:r>
          </a:p>
          <a:p>
            <a:pPr lvl="2">
              <a:buFont typeface="Wingdings" panose="05000000000000000000" pitchFamily="2" charset="2"/>
              <a:buChar char="ü"/>
            </a:pPr>
            <a:endParaRPr lang="en-US" sz="1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800" dirty="0"/>
              <a:t>Ensure all documents are submitted in the correct format via eTendering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1800" dirty="0"/>
              <a:t>All tender documents must be submitted in PDF; the price list must be submitted Excel and PDF’d and Signed will </a:t>
            </a:r>
            <a:r>
              <a:rPr lang="en-US" sz="1800"/>
              <a:t>be appreciated</a:t>
            </a:r>
            <a:r>
              <a:rPr lang="en-US" sz="1800" dirty="0"/>
              <a:t>.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1800" dirty="0"/>
              <a:t>No hard copy or zipped submissions will be accepted.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1800" dirty="0"/>
              <a:t>Upload limit: 500MB per document and 4GB in total.</a:t>
            </a:r>
          </a:p>
          <a:p>
            <a:pPr lvl="2">
              <a:buFont typeface="Wingdings" panose="05000000000000000000" pitchFamily="2" charset="2"/>
              <a:buChar char="ü"/>
            </a:pPr>
            <a:endParaRPr lang="en-US" sz="1800" dirty="0"/>
          </a:p>
          <a:p>
            <a:pPr marL="87313" lvl="1" indent="0">
              <a:buNone/>
            </a:pPr>
            <a:r>
              <a:rPr lang="en-ZA" sz="1800" b="1" u="sng" dirty="0"/>
              <a:t>Clarification Period:</a:t>
            </a:r>
          </a:p>
          <a:p>
            <a:pPr marL="430213" lvl="1" indent="-342900">
              <a:buFont typeface="Wingdings" panose="05000000000000000000" pitchFamily="2" charset="2"/>
              <a:buChar char="§"/>
            </a:pPr>
            <a:r>
              <a:rPr lang="en-US" sz="1800" dirty="0"/>
              <a:t>Queries must be submitted in writing to the Buyer</a:t>
            </a:r>
          </a:p>
          <a:p>
            <a:pPr marL="430213" lvl="1" indent="-342900">
              <a:buFont typeface="Wingdings" panose="05000000000000000000" pitchFamily="2" charset="2"/>
              <a:buChar char="§"/>
            </a:pPr>
            <a:r>
              <a:rPr lang="en-US" sz="1800" dirty="0"/>
              <a:t>Queries must be submitted 5 working days before the tender closing date </a:t>
            </a:r>
          </a:p>
          <a:p>
            <a:pPr marL="430213" lvl="1" indent="-342900">
              <a:buFont typeface="Wingdings" panose="05000000000000000000" pitchFamily="2" charset="2"/>
              <a:buChar char="§"/>
            </a:pPr>
            <a:r>
              <a:rPr lang="en-US" sz="1800" dirty="0"/>
              <a:t>Responses will be consolidated and issued via clarification/addendum</a:t>
            </a:r>
          </a:p>
          <a:p>
            <a:pPr marL="430213" lvl="1" indent="-342900">
              <a:buFont typeface="Wingdings" panose="05000000000000000000" pitchFamily="2" charset="2"/>
              <a:buChar char="§"/>
            </a:pPr>
            <a:r>
              <a:rPr lang="en-US" sz="1800" dirty="0"/>
              <a:t>No queries will be accepted after the deadline</a:t>
            </a:r>
            <a:endParaRPr lang="en-ZA" sz="1800" dirty="0"/>
          </a:p>
        </p:txBody>
      </p:sp>
    </p:spTree>
    <p:extLst>
      <p:ext uri="{BB962C8B-B14F-4D97-AF65-F5344CB8AC3E}">
        <p14:creationId xmlns:p14="http://schemas.microsoft.com/office/powerpoint/2010/main" val="31167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1E9EB-F4B2-9E83-3298-C5DBBF506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Technical Evaluation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7D25D6-90F3-285B-04D8-436664BF16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lang="en-US" sz="1800" b="1" dirty="0"/>
              <a:t>Minimum Functionality Threshold : 70%</a:t>
            </a:r>
          </a:p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ZA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ED8A736-1A68-D41A-6BA4-19966478E9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3993079"/>
              </p:ext>
            </p:extLst>
          </p:nvPr>
        </p:nvGraphicFramePr>
        <p:xfrm>
          <a:off x="361950" y="1724297"/>
          <a:ext cx="11383962" cy="4932183"/>
        </p:xfrm>
        <a:graphic>
          <a:graphicData uri="http://schemas.openxmlformats.org/drawingml/2006/table">
            <a:tbl>
              <a:tblPr/>
              <a:tblGrid>
                <a:gridCol w="2446564">
                  <a:extLst>
                    <a:ext uri="{9D8B030D-6E8A-4147-A177-3AD203B41FA5}">
                      <a16:colId xmlns:a16="http://schemas.microsoft.com/office/drawing/2014/main" val="2679277819"/>
                    </a:ext>
                  </a:extLst>
                </a:gridCol>
                <a:gridCol w="6662057">
                  <a:extLst>
                    <a:ext uri="{9D8B030D-6E8A-4147-A177-3AD203B41FA5}">
                      <a16:colId xmlns:a16="http://schemas.microsoft.com/office/drawing/2014/main" val="1692497915"/>
                    </a:ext>
                  </a:extLst>
                </a:gridCol>
                <a:gridCol w="2275341">
                  <a:extLst>
                    <a:ext uri="{9D8B030D-6E8A-4147-A177-3AD203B41FA5}">
                      <a16:colId xmlns:a16="http://schemas.microsoft.com/office/drawing/2014/main" val="3523683026"/>
                    </a:ext>
                  </a:extLst>
                </a:gridCol>
              </a:tblGrid>
              <a:tr h="483071">
                <a:tc gridSpan="3">
                  <a:txBody>
                    <a:bodyPr/>
                    <a:lstStyle/>
                    <a:p>
                      <a:r>
                        <a:rPr lang="en-US" b="1" dirty="0"/>
                        <a:t>Refer to ITT (pages 9–11)</a:t>
                      </a:r>
                      <a:endParaRPr lang="en-ZA" b="1" dirty="0"/>
                    </a:p>
                  </a:txBody>
                  <a:tcPr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2047684"/>
                  </a:ext>
                </a:extLst>
              </a:tr>
              <a:tr h="48307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A" b="1">
                          <a:effectLst/>
                        </a:rPr>
                        <a:t>Technical Area</a:t>
                      </a:r>
                      <a:endParaRPr lang="en-ZA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A" b="1" dirty="0">
                          <a:effectLst/>
                        </a:rPr>
                        <a:t>Requirement Description</a:t>
                      </a:r>
                      <a:endParaRPr lang="en-ZA" dirty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A" b="1">
                          <a:effectLst/>
                        </a:rPr>
                        <a:t>Weighting</a:t>
                      </a:r>
                      <a:endParaRPr lang="en-ZA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914110"/>
                  </a:ext>
                </a:extLst>
              </a:tr>
              <a:tr h="74322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A" b="1" dirty="0">
                          <a:effectLst/>
                        </a:rPr>
                        <a:t>Experience</a:t>
                      </a:r>
                      <a:endParaRPr lang="en-ZA" dirty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effectLst/>
                        </a:rPr>
                        <a:t>Tenderer must submit project references with the requirements as listed. </a:t>
                      </a:r>
                    </a:p>
                  </a:txBody>
                  <a:tcPr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A" b="1" dirty="0">
                          <a:effectLst/>
                        </a:rPr>
                        <a:t>60%</a:t>
                      </a:r>
                      <a:endParaRPr lang="en-ZA" dirty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3469173"/>
                  </a:ext>
                </a:extLst>
              </a:tr>
              <a:tr h="33030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A" b="1" dirty="0">
                          <a:effectLst/>
                        </a:rPr>
                        <a:t>Experience</a:t>
                      </a:r>
                      <a:endParaRPr lang="en-ZA" dirty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effectLst/>
                        </a:rPr>
                        <a:t>Tenderer submits the company establishment date </a:t>
                      </a:r>
                    </a:p>
                  </a:txBody>
                  <a:tcPr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A" b="1" dirty="0">
                          <a:effectLst/>
                        </a:rPr>
                        <a:t>40%</a:t>
                      </a:r>
                      <a:endParaRPr lang="en-ZA" dirty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9438341"/>
                  </a:ext>
                </a:extLst>
              </a:tr>
              <a:tr h="8453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>
                          <a:effectLst/>
                        </a:rPr>
                        <a:t>T</a:t>
                      </a:r>
                      <a:r>
                        <a:rPr lang="en-ZA" b="1" dirty="0">
                          <a:effectLst/>
                        </a:rPr>
                        <a:t>echnical Compliance</a:t>
                      </a:r>
                      <a:endParaRPr lang="en-ZA" dirty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effectLst/>
                        </a:rPr>
                        <a:t>Tenderer to submit datasheets with the minimum</a:t>
                      </a:r>
                    </a:p>
                    <a:p>
                      <a:pPr>
                        <a:buNone/>
                      </a:pPr>
                      <a:r>
                        <a:rPr lang="en-US" dirty="0">
                          <a:effectLst/>
                        </a:rPr>
                        <a:t>Requirements as described. Scores will be assigned based on the percentage of datasheets that are deemed to be technically acceptable for the pumps they are to be replacing. </a:t>
                      </a:r>
                    </a:p>
                    <a:p>
                      <a:pPr>
                        <a:buNone/>
                      </a:pPr>
                      <a:r>
                        <a:rPr lang="en-US" dirty="0">
                          <a:effectLst/>
                        </a:rPr>
                        <a:t>NB: Datasheets must be linked to specific pumps listed in the works to be considered for this returnable. A referenceable index must be provided as part of the tender. </a:t>
                      </a:r>
                    </a:p>
                  </a:txBody>
                  <a:tcPr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A" b="1" dirty="0">
                          <a:effectLst/>
                        </a:rPr>
                        <a:t>100%</a:t>
                      </a:r>
                      <a:endParaRPr lang="en-ZA" dirty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6014490"/>
                  </a:ext>
                </a:extLst>
              </a:tr>
              <a:tr h="8453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>
                          <a:effectLst/>
                        </a:rPr>
                        <a:t>Delivery Capability</a:t>
                      </a:r>
                      <a:endParaRPr lang="en-ZA" b="1" dirty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effectLst/>
                        </a:rPr>
                        <a:t>Tenderer to provide evidence of delivery of Pumps with requirements as described.</a:t>
                      </a:r>
                    </a:p>
                  </a:txBody>
                  <a:tcPr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A" b="1" dirty="0">
                          <a:effectLst/>
                        </a:rPr>
                        <a:t>100%</a:t>
                      </a:r>
                      <a:endParaRPr lang="en-ZA" dirty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44691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5974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AB7B73-9EF5-FC02-F557-882411DF3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Pricing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F9270-641F-E036-286D-1E5E4E2491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b="1" dirty="0"/>
              <a:t>Pricing must be submitted in:</a:t>
            </a:r>
          </a:p>
          <a:p>
            <a:r>
              <a:rPr lang="en-US" sz="2400" dirty="0"/>
              <a:t>Completed NEC pricing schedule (PDF)</a:t>
            </a:r>
          </a:p>
          <a:p>
            <a:r>
              <a:rPr lang="en-US" sz="2400" dirty="0"/>
              <a:t>Excel price list </a:t>
            </a:r>
          </a:p>
          <a:p>
            <a:endParaRPr lang="en-US" sz="2800" dirty="0"/>
          </a:p>
          <a:p>
            <a:pPr marL="0" indent="0">
              <a:buNone/>
            </a:pPr>
            <a:r>
              <a:rPr lang="en-US" sz="2800" b="1" dirty="0"/>
              <a:t>Prices must include:</a:t>
            </a:r>
          </a:p>
          <a:p>
            <a:r>
              <a:rPr lang="en-US" sz="2400" dirty="0"/>
              <a:t>Delivery to site (DAP)</a:t>
            </a:r>
          </a:p>
          <a:p>
            <a:r>
              <a:rPr lang="en-US" sz="2400" dirty="0"/>
              <a:t>All applicable costs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2800" b="1" dirty="0"/>
              <a:t>Pricing structure</a:t>
            </a:r>
            <a:r>
              <a:rPr lang="en-US" sz="2800" dirty="0"/>
              <a:t>:</a:t>
            </a:r>
          </a:p>
          <a:p>
            <a:r>
              <a:rPr lang="en-US" sz="2400" dirty="0"/>
              <a:t>Fixed for the first 12 months </a:t>
            </a:r>
          </a:p>
          <a:p>
            <a:r>
              <a:rPr lang="en-US" sz="2400" dirty="0"/>
              <a:t>Adjustments applicable thereafter in terms of the contract</a:t>
            </a:r>
            <a:endParaRPr lang="en-ZA" sz="2400" dirty="0"/>
          </a:p>
        </p:txBody>
      </p:sp>
    </p:spTree>
    <p:extLst>
      <p:ext uri="{BB962C8B-B14F-4D97-AF65-F5344CB8AC3E}">
        <p14:creationId xmlns:p14="http://schemas.microsoft.com/office/powerpoint/2010/main" val="16630175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CF941-6D57-DD57-E0AD-25F6E916E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NEC Contract Overview &amp; Key Provisions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CF2C67-A8B9-0800-9A15-8F30910906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ZA" sz="1800" b="1" dirty="0"/>
              <a:t>NEC3 Supply Contract applies</a:t>
            </a:r>
          </a:p>
          <a:p>
            <a:r>
              <a:rPr lang="en-ZA" sz="1800" dirty="0"/>
              <a:t>Contract duration: 5 years</a:t>
            </a:r>
          </a:p>
          <a:p>
            <a:r>
              <a:rPr lang="en-US" sz="1800" dirty="0"/>
              <a:t>Supply on an “as and when required” basis</a:t>
            </a:r>
          </a:p>
          <a:p>
            <a:r>
              <a:rPr lang="en-US" sz="1800" dirty="0"/>
              <a:t>Each purchase order forms part of the contract</a:t>
            </a:r>
            <a:endParaRPr lang="en-ZA" sz="1800" dirty="0"/>
          </a:p>
          <a:p>
            <a:endParaRPr lang="en-ZA" sz="1800" dirty="0"/>
          </a:p>
          <a:p>
            <a:pPr marL="0" indent="0">
              <a:buNone/>
            </a:pPr>
            <a:r>
              <a:rPr lang="en-ZA" sz="1800" b="1" dirty="0"/>
              <a:t>Key NEC Provisions</a:t>
            </a:r>
          </a:p>
          <a:p>
            <a:r>
              <a:rPr lang="en-US" sz="1800" b="1" dirty="0"/>
              <a:t>Delivery:</a:t>
            </a:r>
            <a:r>
              <a:rPr lang="en-US" sz="1800" dirty="0"/>
              <a:t>  Supplier responsible for DAP delivery to various peaking power stations</a:t>
            </a:r>
          </a:p>
          <a:p>
            <a:r>
              <a:rPr lang="en-US" sz="1800" b="1" dirty="0"/>
              <a:t>Standards:</a:t>
            </a:r>
            <a:r>
              <a:rPr lang="en-US" sz="1800" dirty="0"/>
              <a:t> Goods must be manufactured, handled, packaged and transported in accordance with applicable safety, environmental and quality standards</a:t>
            </a:r>
          </a:p>
          <a:p>
            <a:r>
              <a:rPr lang="en-US" sz="1800" b="1" dirty="0"/>
              <a:t>Documents: </a:t>
            </a:r>
            <a:r>
              <a:rPr lang="en-US" sz="1800" dirty="0"/>
              <a:t>Delivery must include packing lists, invoice copy, delivery note, and test results / maintenance manuals, as applicable</a:t>
            </a:r>
          </a:p>
          <a:p>
            <a:r>
              <a:rPr lang="en-US" sz="1800" b="1" dirty="0"/>
              <a:t>Performance:</a:t>
            </a:r>
            <a:r>
              <a:rPr lang="en-US" sz="1800" dirty="0"/>
              <a:t> On-time delivery is important; deliveries must align to the relevant purchase order</a:t>
            </a:r>
          </a:p>
        </p:txBody>
      </p:sp>
    </p:spTree>
    <p:extLst>
      <p:ext uri="{BB962C8B-B14F-4D97-AF65-F5344CB8AC3E}">
        <p14:creationId xmlns:p14="http://schemas.microsoft.com/office/powerpoint/2010/main" val="4073847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39C35-69CC-81C5-611C-126C1522A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Contractual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6292E0-1604-7A4A-6897-F6064F477D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004" y="1078029"/>
            <a:ext cx="11790947" cy="557420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200" dirty="0"/>
              <a:t>The following requirements apply as stipulated in the ITT:</a:t>
            </a:r>
          </a:p>
          <a:p>
            <a:pPr marL="0" indent="0">
              <a:buNone/>
            </a:pPr>
            <a:endParaRPr lang="en-US" sz="2200" dirty="0"/>
          </a:p>
          <a:p>
            <a:r>
              <a:rPr lang="en-US" sz="2200" b="1" dirty="0"/>
              <a:t>SDL&amp;I Requirements: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200" dirty="0"/>
              <a:t>Supplier obligations relating to supplier development and localisation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sz="2200" dirty="0"/>
          </a:p>
          <a:p>
            <a:r>
              <a:rPr lang="en-US" sz="2200" b="1" dirty="0"/>
              <a:t>Safety Requirements: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200" dirty="0"/>
              <a:t>Compliance with Eskom safety standards and applicable legislation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sz="2200" dirty="0"/>
          </a:p>
          <a:p>
            <a:r>
              <a:rPr lang="en-US" sz="2200" b="1" dirty="0"/>
              <a:t>Quality Requirements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200" dirty="0"/>
              <a:t>Compliance</a:t>
            </a:r>
            <a:r>
              <a:rPr lang="en-US" sz="2200" b="1" dirty="0"/>
              <a:t> </a:t>
            </a:r>
            <a:r>
              <a:rPr lang="en-US" sz="2200" dirty="0"/>
              <a:t>with Eskom quality standards and technical specifications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sz="2200" dirty="0"/>
          </a:p>
          <a:p>
            <a:r>
              <a:rPr lang="en-US" sz="2200" b="1" dirty="0"/>
              <a:t>General Compliance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200" b="1" dirty="0"/>
              <a:t>Adherence </a:t>
            </a:r>
            <a:r>
              <a:rPr lang="en-US" sz="2200" dirty="0"/>
              <a:t>to all ITT and contractual obligations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200" dirty="0"/>
              <a:t>Mandatory requirement: CSD registration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sz="2200" dirty="0"/>
          </a:p>
          <a:p>
            <a:pPr marL="0" lvl="1" indent="0">
              <a:buNone/>
            </a:pPr>
            <a:r>
              <a:rPr lang="en-US" sz="2200" b="1" dirty="0"/>
              <a:t>Note: </a:t>
            </a:r>
            <a:r>
              <a:rPr lang="en-US" sz="2200" dirty="0"/>
              <a:t>Contractual requirements are not evaluation criteria and will be assessed after evaluation and ranking, prior to contract award.</a:t>
            </a:r>
          </a:p>
        </p:txBody>
      </p:sp>
    </p:spTree>
    <p:extLst>
      <p:ext uri="{BB962C8B-B14F-4D97-AF65-F5344CB8AC3E}">
        <p14:creationId xmlns:p14="http://schemas.microsoft.com/office/powerpoint/2010/main" val="239464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81367D-2895-4A4E-9652-0743E8103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85EEE48-0144-B77E-2718-C2B406DA5C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QUESTIONS?</a:t>
            </a:r>
            <a:endParaRPr lang="en-ZA" dirty="0"/>
          </a:p>
        </p:txBody>
      </p:sp>
      <p:pic>
        <p:nvPicPr>
          <p:cNvPr id="5" name="Picture Placeholder 24" descr="Several wind turbines in a field&#10;&#10;Description automatically generated">
            <a:extLst>
              <a:ext uri="{FF2B5EF4-FFF2-40B4-BE49-F238E27FC236}">
                <a16:creationId xmlns:a16="http://schemas.microsoft.com/office/drawing/2014/main" id="{BACF63E0-C739-AD57-0B76-39F0A5D0F1B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5" b="185"/>
          <a:stretch/>
        </p:blipFill>
        <p:spPr>
          <a:xfrm>
            <a:off x="1365250" y="1497013"/>
            <a:ext cx="3295650" cy="32956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pic>
      <p:pic>
        <p:nvPicPr>
          <p:cNvPr id="6" name="Picture Placeholder 7" descr="A person using a payphone&#10;&#10;Description automatically generated">
            <a:extLst>
              <a:ext uri="{FF2B5EF4-FFF2-40B4-BE49-F238E27FC236}">
                <a16:creationId xmlns:a16="http://schemas.microsoft.com/office/drawing/2014/main" id="{F009BC5A-2740-681B-B976-8DFDBD05760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8" r="16618"/>
          <a:stretch>
            <a:fillRect/>
          </a:stretch>
        </p:blipFill>
        <p:spPr>
          <a:xfrm>
            <a:off x="749300" y="3363913"/>
            <a:ext cx="1895475" cy="1895475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01541294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heme/theme1.xml><?xml version="1.0" encoding="utf-8"?>
<a:theme xmlns:a="http://schemas.openxmlformats.org/drawingml/2006/main" name="Office Theme">
  <a:themeElements>
    <a:clrScheme name="Eskom Wide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858705"/>
      </a:accent6>
      <a:hlink>
        <a:srgbClr val="83725B"/>
      </a:hlink>
      <a:folHlink>
        <a:srgbClr val="C97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skom Widescreen_Without Visuals" id="{A8DDC17B-1581-4D7F-8C14-7723306C0474}" vid="{AABB89EC-0ED7-46E8-A361-2FD02679C18D}"/>
    </a:ext>
  </a:extLst>
</a:theme>
</file>

<file path=ppt/theme/theme2.xml><?xml version="1.0" encoding="utf-8"?>
<a:theme xmlns:a="http://schemas.openxmlformats.org/drawingml/2006/main" name="Content Slide Master">
  <a:themeElements>
    <a:clrScheme name="Eskom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0DAF2B"/>
      </a:accent6>
      <a:hlink>
        <a:srgbClr val="83725B"/>
      </a:hlink>
      <a:folHlink>
        <a:srgbClr val="C97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1E5B683E-D731-44A3-995F-FBDD736D6143}" vid="{6AEA1211-FEE5-49DA-A65B-5350B454C76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E1C797E46223444B9B64BC687590A08" ma:contentTypeVersion="11" ma:contentTypeDescription="Create a new document." ma:contentTypeScope="" ma:versionID="ae60be570bfff74af24a8c4e61d6c312">
  <xsd:schema xmlns:xsd="http://www.w3.org/2001/XMLSchema" xmlns:xs="http://www.w3.org/2001/XMLSchema" xmlns:p="http://schemas.microsoft.com/office/2006/metadata/properties" xmlns:ns2="3866e4d5-944d-4053-8460-e635d4a23d3e" xmlns:ns3="d4dbca21-f2bd-46c3-8661-a868e9bb899c" targetNamespace="http://schemas.microsoft.com/office/2006/metadata/properties" ma:root="true" ma:fieldsID="4230b2e1099aeb3804e4c37967fb5fc6" ns2:_="" ns3:_="">
    <xsd:import namespace="3866e4d5-944d-4053-8460-e635d4a23d3e"/>
    <xsd:import namespace="d4dbca21-f2bd-46c3-8661-a868e9bb899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66e4d5-944d-4053-8460-e635d4a23d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5fa3029-581b-4330-9c67-5ed5a891eaa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dbca21-f2bd-46c3-8661-a868e9bb899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7692dc8e-7366-4d36-bb8c-c87750d4fcbc}" ma:internalName="TaxCatchAll" ma:showField="CatchAllData" ma:web="d4dbca21-f2bd-46c3-8661-a868e9bb899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4dbca21-f2bd-46c3-8661-a868e9bb899c" xsi:nil="true"/>
    <lcf76f155ced4ddcb4097134ff3c332f xmlns="3866e4d5-944d-4053-8460-e635d4a23d3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6ADDC89-09F5-44F7-B001-CCB8910169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866e4d5-944d-4053-8460-e635d4a23d3e"/>
    <ds:schemaRef ds:uri="d4dbca21-f2bd-46c3-8661-a868e9bb899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F75ADF6-FF55-4FFC-BA53-8A77FEA8928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33A1265-97A7-4CBC-A6B2-2EEAB6A71AD7}">
  <ds:schemaRefs>
    <ds:schemaRef ds:uri="http://schemas.microsoft.com/office/infopath/2007/PartnerControls"/>
    <ds:schemaRef ds:uri="http://www.w3.org/XML/1998/namespace"/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2c7ddca0-f18f-4514-89ec-cfc256175ba5"/>
    <ds:schemaRef ds:uri="http://schemas.microsoft.com/office/2006/metadata/properties"/>
    <ds:schemaRef ds:uri="http://purl.org/dc/elements/1.1/"/>
    <ds:schemaRef ds:uri="d4dbca21-f2bd-46c3-8661-a868e9bb899c"/>
    <ds:schemaRef ds:uri="3866e4d5-944d-4053-8460-e635d4a23d3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11006</TotalTime>
  <Words>661</Words>
  <Application>Microsoft Office PowerPoint</Application>
  <PresentationFormat>Widescreen</PresentationFormat>
  <Paragraphs>123</Paragraphs>
  <Slides>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Courier New</vt:lpstr>
      <vt:lpstr>Wingdings</vt:lpstr>
      <vt:lpstr>Office Theme</vt:lpstr>
      <vt:lpstr>Content Slide Master</vt:lpstr>
      <vt:lpstr>think-cell Slide</vt:lpstr>
      <vt:lpstr>Enquiry No. E2994GXPOU:  Supply and Delivery of Pumps at Peaking Operating Unit (All Stations)</vt:lpstr>
      <vt:lpstr>Agenda</vt:lpstr>
      <vt:lpstr>Tender Overview</vt:lpstr>
      <vt:lpstr>Basic Compliance &amp; Clarification Period</vt:lpstr>
      <vt:lpstr>Technical Evaluation Overview</vt:lpstr>
      <vt:lpstr>Pricing Requirements</vt:lpstr>
      <vt:lpstr>NEC Contract Overview &amp; Key Provisions</vt:lpstr>
      <vt:lpstr>Contractual Requirements</vt:lpstr>
      <vt:lpstr>QUESTIONS?</vt:lpstr>
    </vt:vector>
  </TitlesOfParts>
  <Company>Eskom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White 16x9</dc:title>
  <dc:creator>Hanlie Smit</dc:creator>
  <cp:lastModifiedBy>Lorna Hendricks</cp:lastModifiedBy>
  <cp:revision>51</cp:revision>
  <dcterms:created xsi:type="dcterms:W3CDTF">2020-01-06T09:48:40Z</dcterms:created>
  <dcterms:modified xsi:type="dcterms:W3CDTF">2026-06-26T10:45:35Z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0x0101004E1C797E46223444B9B64BC687590A08</vt:lpwstr>
  </property>
  <property fmtid="{D5CDD505-2E9C-101B-9397-08002B2CF9AE}" pid="3" name="MediaServiceImageTags">
    <vt:lpwstr/>
  </property>
</Properties>
</file>