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1"/>
  </p:notesMasterIdLst>
  <p:handoutMasterIdLst>
    <p:handoutMasterId r:id="rId12"/>
  </p:handoutMasterIdLst>
  <p:sldIdLst>
    <p:sldId id="311" r:id="rId3"/>
    <p:sldId id="312" r:id="rId4"/>
    <p:sldId id="1103" r:id="rId5"/>
    <p:sldId id="1105" r:id="rId6"/>
    <p:sldId id="1106" r:id="rId7"/>
    <p:sldId id="1107" r:id="rId8"/>
    <p:sldId id="1104" r:id="rId9"/>
    <p:sldId id="307" r:id="rId10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25B"/>
    <a:srgbClr val="0DB02B"/>
    <a:srgbClr val="D69B40"/>
    <a:srgbClr val="C97A00"/>
    <a:srgbClr val="CDB6AA"/>
    <a:srgbClr val="ACC3C3"/>
    <a:srgbClr val="E4BC7F"/>
    <a:srgbClr val="C2C382"/>
    <a:srgbClr val="CA9987"/>
    <a:srgbClr val="B49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2025/10/20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16C4-EAFC-9D67-10B5-FCFACF7D35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18261" y="2110042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A18EA-0E1F-240D-DE7C-C9CC84E081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231" y="3933821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BA61F4DB-F9E7-C717-1797-CE92AFF6F58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4005258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5" name="Picture Placeholder 103">
            <a:extLst>
              <a:ext uri="{FF2B5EF4-FFF2-40B4-BE49-F238E27FC236}">
                <a16:creationId xmlns:a16="http://schemas.microsoft.com/office/drawing/2014/main" id="{3E772CB1-2E91-063A-38F9-D7BCE95D7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2241733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C33341-4EC4-CA2A-1DCC-EBC4ADFBDCD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83708" y="145709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E1B3-D2A0-E520-6EEF-E94074B842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18261" y="152947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52414-F8DB-56D3-1E47-029CA76AFA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231" y="335325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01501E1-4BEF-E23F-D908-DD33B0BF36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342468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B8401596-002A-0928-7FB2-207F2EE411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166116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EED64-0DEB-A705-F1C8-127F77BB42B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12.xml"/><Relationship Id="rId5" Type="http://schemas.openxmlformats.org/officeDocument/2006/relationships/theme" Target="../theme/theme2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B88D3B3-9103-9A07-36E3-D7FA1556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6825" y="178910"/>
            <a:ext cx="3025916" cy="11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7595922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10.emf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oleObject" Target="../embeddings/oleObject9.bin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kansiO@eskom.co.za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D170835-036D-9610-4492-0E92E59F15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20940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170835-036D-9610-4492-0E92E59F15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E3FEA5-A775-056A-0983-BF5E78389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CD09AD-C45A-5CE5-6A89-00FA98E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53E9CF-B0B4-E2B5-EA75-4887178A5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3708" y="1310186"/>
            <a:ext cx="6343001" cy="975148"/>
          </a:xfrm>
        </p:spPr>
        <p:txBody>
          <a:bodyPr vert="horz">
            <a:noAutofit/>
          </a:bodyPr>
          <a:lstStyle/>
          <a:p>
            <a:pPr algn="ctr"/>
            <a:r>
              <a:rPr lang="en-Z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Supply and installation of Cable Trench Covers at Hermes Substation for once-off purchase </a:t>
            </a:r>
            <a:br>
              <a:rPr lang="en-Z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Z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Tender No:E1609NTCSAMWPR</a:t>
            </a:r>
            <a:endParaRPr lang="en-ZA" altLang="en-US" sz="2800" dirty="0"/>
          </a:p>
        </p:txBody>
      </p:sp>
      <p:pic>
        <p:nvPicPr>
          <p:cNvPr id="8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82D95222-E527-835A-40D8-5BDF5077DA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8" y="4017255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9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79B4FCB5-4316-B142-E3BA-48AD6A2A83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4089" y="2249658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A12FD97-8C45-519E-B16A-741E7E5A67D6}"/>
              </a:ext>
            </a:extLst>
          </p:cNvPr>
          <p:cNvSpPr txBox="1">
            <a:spLocks/>
          </p:cNvSpPr>
          <p:nvPr/>
        </p:nvSpPr>
        <p:spPr>
          <a:xfrm>
            <a:off x="6237514" y="3416662"/>
            <a:ext cx="5498226" cy="676275"/>
          </a:xfrm>
          <a:prstGeom prst="rect">
            <a:avLst/>
          </a:prstGeom>
        </p:spPr>
        <p:txBody>
          <a:bodyPr/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Date: 20 October 2025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EA250EA-022A-3858-BEE9-75A4ECD79339}"/>
              </a:ext>
            </a:extLst>
          </p:cNvPr>
          <p:cNvSpPr txBox="1">
            <a:spLocks noChangeArrowheads="1"/>
          </p:cNvSpPr>
          <p:nvPr/>
        </p:nvSpPr>
        <p:spPr>
          <a:xfrm>
            <a:off x="5392739" y="2285333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Presented by: Asnath Baloyi</a:t>
            </a:r>
            <a:endParaRPr lang="en-ZA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6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FCD07E74-A3A6-BE46-4114-139A32E915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4016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D07E74-A3A6-BE46-4114-139A32E915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A5C28-60E1-C063-A1A0-2700D0AF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CONTENTS </a:t>
            </a:r>
            <a:endParaRPr lang="en-ZA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1713BF8-2073-6873-0E9B-E74ACB432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861" y="1744430"/>
            <a:ext cx="10542557" cy="3370909"/>
          </a:xfrm>
          <a:prstGeom prst="rect">
            <a:avLst/>
          </a:prstGeom>
          <a:noFill/>
          <a:ln w="28575" algn="ctr">
            <a:solidFill>
              <a:srgbClr val="0038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475C5-0B12-5A89-47E9-299CA240C9C2}"/>
              </a:ext>
            </a:extLst>
          </p:cNvPr>
          <p:cNvSpPr txBox="1"/>
          <p:nvPr/>
        </p:nvSpPr>
        <p:spPr>
          <a:xfrm>
            <a:off x="973582" y="1744430"/>
            <a:ext cx="10244836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b="1" u="sng" dirty="0">
                <a:solidFill>
                  <a:schemeClr val="accent1">
                    <a:lumMod val="75000"/>
                  </a:schemeClr>
                </a:solidFill>
              </a:rPr>
              <a:t>INTRODUCTION </a:t>
            </a:r>
          </a:p>
          <a:p>
            <a:pPr lvl="0"/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Commercial Process/ ITT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SDL &amp; I Requirements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ZA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Technical Requirements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ZA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Safety Requirements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ZA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Environmental Requirements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ZA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Quality Requirements</a:t>
            </a:r>
          </a:p>
          <a:p>
            <a:pPr lvl="0"/>
            <a:endParaRPr lang="en-ZA" sz="1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256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40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40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646238" y="306906"/>
            <a:ext cx="7002570" cy="33239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/>
              <a:t>COMMERCIAL PROCESS</a:t>
            </a:r>
            <a:endParaRPr lang="en-GB" dirty="0"/>
          </a:p>
        </p:txBody>
      </p:sp>
      <p:sp>
        <p:nvSpPr>
          <p:cNvPr id="15" name="Rectangle 14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914400" y="1476629"/>
            <a:ext cx="10721009" cy="473591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33670" y="1476629"/>
            <a:ext cx="10243930" cy="738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607" indent="-195987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125000"/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81" indent="-26725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835" indent="-15873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100000"/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620" lvl="1" indent="0">
              <a:spcBef>
                <a:spcPct val="50000"/>
              </a:spcBef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Tender Folder can be uploaded in the following format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Commercial folder separate (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</a:rPr>
              <a:t>i.e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Tender Returnable/ Statutory docs/ SDL&amp;I )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1 Technical folder separate ( NEC, BOQ )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1 Safety folder separate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Quality folder separate 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1 Environmental folder separate </a:t>
            </a:r>
          </a:p>
          <a:p>
            <a:pPr marL="1620" lvl="1" indent="0">
              <a:spcBef>
                <a:spcPct val="50000"/>
              </a:spcBef>
              <a:buNone/>
            </a:pPr>
            <a:endParaRPr lang="en-US" sz="2000" dirty="0"/>
          </a:p>
          <a:p>
            <a:pPr marL="1620" lvl="1" indent="0">
              <a:spcBef>
                <a:spcPct val="50000"/>
              </a:spcBef>
              <a:buNone/>
            </a:pPr>
            <a:endParaRPr lang="en-US" sz="2400" dirty="0"/>
          </a:p>
          <a:p>
            <a:pPr marL="1620" lvl="1" indent="0">
              <a:spcBef>
                <a:spcPct val="50000"/>
              </a:spcBef>
              <a:buNone/>
            </a:pPr>
            <a:endParaRPr lang="en-US" sz="2400" dirty="0"/>
          </a:p>
          <a:p>
            <a:pPr marL="1620" lvl="1" indent="0">
              <a:spcBef>
                <a:spcPct val="50000"/>
              </a:spcBef>
              <a:buNone/>
            </a:pPr>
            <a:endParaRPr lang="en-US" sz="2400" dirty="0"/>
          </a:p>
          <a:p>
            <a:pPr marL="1620" lvl="1" indent="0">
              <a:spcBef>
                <a:spcPct val="50000"/>
              </a:spcBef>
              <a:buNone/>
            </a:pPr>
            <a:endParaRPr lang="en-US" sz="2400" dirty="0"/>
          </a:p>
          <a:p>
            <a:pPr marL="1620" lvl="1" indent="0">
              <a:spcBef>
                <a:spcPct val="50000"/>
              </a:spcBef>
              <a:buNone/>
            </a:pPr>
            <a:endParaRPr lang="en-US" sz="2400" dirty="0"/>
          </a:p>
          <a:p>
            <a:pPr marL="1620" lvl="1" indent="0">
              <a:spcBef>
                <a:spcPct val="50000"/>
              </a:spcBef>
              <a:buNone/>
            </a:pPr>
            <a:r>
              <a:rPr lang="en-US" sz="2400" dirty="0"/>
              <a:t>	</a:t>
            </a:r>
          </a:p>
          <a:p>
            <a:pPr marL="1620" lvl="1" indent="0">
              <a:spcBef>
                <a:spcPct val="50000"/>
              </a:spcBef>
              <a:buNone/>
            </a:pPr>
            <a:endParaRPr lang="en-US" u="sng" dirty="0"/>
          </a:p>
          <a:p>
            <a:pPr marL="1620" lvl="1" indent="0">
              <a:spcBef>
                <a:spcPct val="50000"/>
              </a:spcBef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1082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254FC-4F3F-0B9F-0CA1-E712BB8A0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PROCESS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98F91-2E7C-7404-5F4D-08C07F58E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 submission 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Electronic Tender Submissions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-The tenderer must upload the tender via NTCSA Tender bulletin site on the NTCSA E- tendering page. The documents need to be uploaded under the folder Technical, Commercial, Financial, and other.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-All documents need to be submitted in a PDF format. The price list needs to be submitted in PDF and a copy in excel format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0033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FA7ED-C27E-FA50-83BE-D32914162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PROCESS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C3DAC-E858-CAC3-EFEA-CEEB4C71C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 submission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-No Zip/condense files can be uploaded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-No hard copy will be accepted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-If for some reason you resubmit your tender, then the latest version of the tender submitted will only be accepted and all previous submission/s will be null and void.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Please ensure that the submission status is indicated as complete.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5399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D7E80-3D5E-13AB-D502-B678D12F3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PROCESS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D3804-28C3-3B0E-3EBD-90F0EFCD7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 submission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/>
              </a:rPr>
              <a:t>Supplier Help Manual guide is uploaded with the tender-on-tender portals. And video can be found on NTCSA E-Tendering page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002E7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1601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00E7-F144-E13C-91A2-0DE707FEF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PROCESS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36D2D7-B5C1-A2FD-CDD8-AF2E9D607C71}"/>
              </a:ext>
            </a:extLst>
          </p:cNvPr>
          <p:cNvSpPr txBox="1">
            <a:spLocks noGrp="1"/>
          </p:cNvSpPr>
          <p:nvPr>
            <p:ph idx="1"/>
            <p:custDataLst>
              <p:tags r:id="rId1"/>
            </p:custDataLst>
          </p:nvPr>
        </p:nvSpPr>
        <p:spPr bwMode="auto">
          <a:xfrm>
            <a:off x="361950" y="1223963"/>
            <a:ext cx="11383963" cy="658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7607" indent="-195987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125000"/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66481" indent="-26725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26835" indent="-15873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100000"/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83725B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All tenders to be evaluated for functionality – Technical requirements  (min threshold =80%)</a:t>
            </a:r>
          </a:p>
          <a:p>
            <a:pPr lvl="1">
              <a:spcBef>
                <a:spcPct val="50000"/>
              </a:spcBef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All functional tenders will be evaluated on the 80/20 principle</a:t>
            </a: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3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80 points for Price</a:t>
            </a:r>
          </a:p>
          <a:p>
            <a:pPr lvl="3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20 points for B-BBEE </a:t>
            </a:r>
            <a:endParaRPr lang="en-GB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Single point of communication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to be addressed to the Procurement Officer via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-mail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BaloyiAT</a:t>
            </a: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@ntcsa.co.za</a:t>
            </a: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) </a:t>
            </a:r>
          </a:p>
          <a:p>
            <a:pPr marL="1620" lvl="1" indent="0">
              <a:spcBef>
                <a:spcPct val="50000"/>
              </a:spcBef>
              <a:buNone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Tel: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015 299 0242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lvl="1">
              <a:spcBef>
                <a:spcPct val="50000"/>
              </a:spcBef>
            </a:pPr>
            <a:r>
              <a:rPr lang="en-US" sz="2000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 terms of Eskom's Policy and Procedure, all questions and queries received will be answered in writing to all the bidders. </a:t>
            </a:r>
          </a:p>
          <a:p>
            <a:pPr lvl="1">
              <a:spcBef>
                <a:spcPct val="50000"/>
              </a:spcBef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Closing date is </a:t>
            </a:r>
            <a:r>
              <a:rPr lang="en-GB" sz="2000" b="1" u="sng" dirty="0">
                <a:solidFill>
                  <a:schemeClr val="accent1">
                    <a:lumMod val="75000"/>
                  </a:schemeClr>
                </a:solidFill>
              </a:rPr>
              <a:t>0</a:t>
            </a:r>
            <a:r>
              <a:rPr lang="en-GB" sz="2000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3 November  2025</a:t>
            </a:r>
            <a:r>
              <a:rPr lang="en-GB" sz="2000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at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10H00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South African Time.</a:t>
            </a:r>
            <a:r>
              <a:rPr lang="en-GB" sz="2000" b="1" kern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Late tenders will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not be accepted</a:t>
            </a:r>
            <a:endParaRPr lang="en-GB" sz="2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1620" lvl="1" indent="0">
              <a:spcBef>
                <a:spcPct val="50000"/>
              </a:spcBef>
              <a:buNone/>
            </a:pPr>
            <a:endParaRPr lang="en-GB" sz="2400" b="1" kern="1200" dirty="0"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endParaRPr lang="en-GB" sz="2400" b="1" kern="1200" dirty="0"/>
          </a:p>
          <a:p>
            <a:pPr lvl="1">
              <a:spcBef>
                <a:spcPct val="50000"/>
              </a:spcBef>
            </a:pPr>
            <a:endParaRPr lang="en-GB" sz="1800" dirty="0"/>
          </a:p>
          <a:p>
            <a:pPr lvl="1">
              <a:spcBef>
                <a:spcPct val="50000"/>
              </a:spcBef>
            </a:pPr>
            <a:endParaRPr lang="en-GB" b="1" kern="1200" dirty="0"/>
          </a:p>
          <a:p>
            <a:pPr lvl="1">
              <a:spcBef>
                <a:spcPct val="50000"/>
              </a:spcBef>
            </a:pPr>
            <a:endParaRPr lang="en-GB" b="1" kern="1200" dirty="0"/>
          </a:p>
          <a:p>
            <a:pPr marL="1620" lvl="1" indent="0">
              <a:spcBef>
                <a:spcPct val="50000"/>
              </a:spcBef>
              <a:buNone/>
            </a:pPr>
            <a:endParaRPr lang="en-GB" b="1" kern="1200" dirty="0"/>
          </a:p>
        </p:txBody>
      </p:sp>
    </p:spTree>
    <p:extLst>
      <p:ext uri="{BB962C8B-B14F-4D97-AF65-F5344CB8AC3E}">
        <p14:creationId xmlns:p14="http://schemas.microsoft.com/office/powerpoint/2010/main" val="2272587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3636" y="2867099"/>
            <a:ext cx="6342106" cy="676275"/>
          </a:xfrm>
        </p:spPr>
        <p:txBody>
          <a:bodyPr>
            <a:normAutofit fontScale="90000"/>
          </a:bodyPr>
          <a:lstStyle/>
          <a:p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QUESTIONS?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3037" y="1651335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37" y="3429621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6nv8xyTk2Gyvc2zKhrD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mcvkwpZEkCj_t47e4Zst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zxSdvBCEOo2bqpTCAGc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zxSdvBCEOo2bqpTCAGc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4559</TotalTime>
  <Words>377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Office Theme</vt:lpstr>
      <vt:lpstr>Content Slide Master</vt:lpstr>
      <vt:lpstr>think-cell Slide</vt:lpstr>
      <vt:lpstr>Supply and installation of Cable Trench Covers at Hermes Substation for once-off purchase  Tender No:E1609NTCSAMWPR</vt:lpstr>
      <vt:lpstr>CONTENTS </vt:lpstr>
      <vt:lpstr>COMMERCIAL PROCESS</vt:lpstr>
      <vt:lpstr>COMMERCIAL PROCESS </vt:lpstr>
      <vt:lpstr>COMMERCIAL PROCESS </vt:lpstr>
      <vt:lpstr>COMMERCIAL PROCESS </vt:lpstr>
      <vt:lpstr>COMMERCIAL PROCESS</vt:lpstr>
      <vt:lpstr>  QUESTIONS?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Proscoviour Ratsethana</cp:lastModifiedBy>
  <cp:revision>97</cp:revision>
  <cp:lastPrinted>2024-01-29T10:17:28Z</cp:lastPrinted>
  <dcterms:created xsi:type="dcterms:W3CDTF">2020-01-06T09:48:40Z</dcterms:created>
  <dcterms:modified xsi:type="dcterms:W3CDTF">2025-10-20T09:28:24Z</dcterms:modified>
</cp:coreProperties>
</file>