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294" r:id="rId3"/>
    <p:sldId id="261" r:id="rId4"/>
    <p:sldId id="259" r:id="rId5"/>
    <p:sldId id="293" r:id="rId6"/>
    <p:sldId id="295" r:id="rId7"/>
    <p:sldId id="1901" r:id="rId8"/>
    <p:sldId id="1902" r:id="rId9"/>
    <p:sldId id="1904" r:id="rId10"/>
    <p:sldId id="1903" r:id="rId11"/>
    <p:sldId id="1906" r:id="rId12"/>
    <p:sldId id="1905" r:id="rId13"/>
    <p:sldId id="1908" r:id="rId14"/>
    <p:sldId id="1907" r:id="rId15"/>
    <p:sldId id="1909" r:id="rId16"/>
    <p:sldId id="1910" r:id="rId17"/>
    <p:sldId id="1880" r:id="rId18"/>
    <p:sldId id="299" r:id="rId19"/>
    <p:sldId id="1913" r:id="rId20"/>
    <p:sldId id="300" r:id="rId21"/>
    <p:sldId id="297" r:id="rId22"/>
    <p:sldId id="266" r:id="rId23"/>
    <p:sldId id="301" r:id="rId24"/>
    <p:sldId id="302" r:id="rId25"/>
    <p:sldId id="303" r:id="rId26"/>
    <p:sldId id="305" r:id="rId27"/>
    <p:sldId id="306" r:id="rId28"/>
    <p:sldId id="307" r:id="rId29"/>
    <p:sldId id="268" r:id="rId30"/>
    <p:sldId id="270" r:id="rId31"/>
    <p:sldId id="1911" r:id="rId32"/>
    <p:sldId id="1912" r:id="rId33"/>
    <p:sldId id="272" r:id="rId34"/>
    <p:sldId id="308" r:id="rId35"/>
    <p:sldId id="279" r:id="rId36"/>
    <p:sldId id="282" r:id="rId37"/>
    <p:sldId id="311" r:id="rId38"/>
    <p:sldId id="31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andile Mthethwa" initials="ZM" lastIdx="60" clrIdx="0">
    <p:extLst>
      <p:ext uri="{19B8F6BF-5375-455C-9EA6-DF929625EA0E}">
        <p15:presenceInfo xmlns:p15="http://schemas.microsoft.com/office/powerpoint/2012/main" userId="S-1-5-21-1640810889-138994040-1532301402-145098" providerId="AD"/>
      </p:ext>
    </p:extLst>
  </p:cmAuthor>
  <p:cmAuthor id="2" name="Lerato Mokhethi     Transnet Corporate    JHB" initials="LMTCJ" lastIdx="26" clrIdx="1">
    <p:extLst>
      <p:ext uri="{19B8F6BF-5375-455C-9EA6-DF929625EA0E}">
        <p15:presenceInfo xmlns:p15="http://schemas.microsoft.com/office/powerpoint/2012/main" userId="S-1-5-21-1640810889-138994040-1532301402-871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7C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58" autoAdjust="0"/>
    <p:restoredTop sz="94637" autoAdjust="0"/>
  </p:normalViewPr>
  <p:slideViewPr>
    <p:cSldViewPr snapToGrid="0">
      <p:cViewPr varScale="1">
        <p:scale>
          <a:sx n="39" d="100"/>
          <a:sy n="39" d="100"/>
        </p:scale>
        <p:origin x="960" y="2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F065AE-D0F9-44B1-A0CF-A2E823CB5926}" type="datetimeFigureOut">
              <a:rPr lang="en-ZA" smtClean="0"/>
              <a:t>2021/09/21</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A224E9-C835-4DBB-B69A-BB667202C8EB}" type="slidenum">
              <a:rPr lang="en-ZA" smtClean="0"/>
              <a:t>‹#›</a:t>
            </a:fld>
            <a:endParaRPr lang="en-ZA" dirty="0"/>
          </a:p>
        </p:txBody>
      </p:sp>
    </p:spTree>
    <p:extLst>
      <p:ext uri="{BB962C8B-B14F-4D97-AF65-F5344CB8AC3E}">
        <p14:creationId xmlns:p14="http://schemas.microsoft.com/office/powerpoint/2010/main" val="789309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2D170BCA-7549-483F-9B58-A3662AE0BC79}" type="slidenum">
              <a:rPr lang="en-ZA" smtClean="0"/>
              <a:t>2</a:t>
            </a:fld>
            <a:endParaRPr lang="en-ZA" dirty="0"/>
          </a:p>
        </p:txBody>
      </p:sp>
    </p:spTree>
    <p:extLst>
      <p:ext uri="{BB962C8B-B14F-4D97-AF65-F5344CB8AC3E}">
        <p14:creationId xmlns:p14="http://schemas.microsoft.com/office/powerpoint/2010/main" val="2034749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9DA224E9-C835-4DBB-B69A-BB667202C8EB}" type="slidenum">
              <a:rPr lang="en-ZA" smtClean="0"/>
              <a:t>5</a:t>
            </a:fld>
            <a:endParaRPr lang="en-ZA" dirty="0"/>
          </a:p>
        </p:txBody>
      </p:sp>
    </p:spTree>
    <p:extLst>
      <p:ext uri="{BB962C8B-B14F-4D97-AF65-F5344CB8AC3E}">
        <p14:creationId xmlns:p14="http://schemas.microsoft.com/office/powerpoint/2010/main" val="832617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5.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oleObject" Target="../embeddings/oleObject1.bin"/></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30.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29.png"/><Relationship Id="rId5" Type="http://schemas.openxmlformats.org/officeDocument/2006/relationships/image" Target="../media/image13.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3591962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3886475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2014556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2370208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4068665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4065441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59370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2002500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847520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493312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CA54391F-7E00-458A-84FC-7A6587777732}" type="datetimeFigureOut">
              <a:rPr lang="en-ZA" smtClean="0"/>
              <a:t>2021/09/21</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8519A4A5-BB1D-4965-82A1-3FA99A5788E3}" type="slidenum">
              <a:rPr lang="en-ZA" smtClean="0"/>
              <a:t>‹#›</a:t>
            </a:fld>
            <a:endParaRPr lang="en-ZA" dirty="0"/>
          </a:p>
        </p:txBody>
      </p:sp>
    </p:spTree>
    <p:extLst>
      <p:ext uri="{BB962C8B-B14F-4D97-AF65-F5344CB8AC3E}">
        <p14:creationId xmlns:p14="http://schemas.microsoft.com/office/powerpoint/2010/main" val="3499912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EC5ABC-23EE-084A-85FF-B2E1A9D42ED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 y="0"/>
            <a:ext cx="12192000" cy="6857760"/>
          </a:xfrm>
          <a:prstGeom prst="rect">
            <a:avLst/>
          </a:prstGeom>
        </p:spPr>
      </p:pic>
      <p:pic>
        <p:nvPicPr>
          <p:cNvPr id="8" name="Picture 7">
            <a:extLst>
              <a:ext uri="{FF2B5EF4-FFF2-40B4-BE49-F238E27FC236}">
                <a16:creationId xmlns:a16="http://schemas.microsoft.com/office/drawing/2014/main" id="{CA168938-5473-7946-AFE1-2959A4E9E80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0800000">
            <a:off x="1" y="242"/>
            <a:ext cx="12192000" cy="6857519"/>
          </a:xfrm>
          <a:prstGeom prst="rect">
            <a:avLst/>
          </a:prstGeom>
        </p:spPr>
      </p:pic>
      <p:sp>
        <p:nvSpPr>
          <p:cNvPr id="9" name="object 11">
            <a:extLst>
              <a:ext uri="{FF2B5EF4-FFF2-40B4-BE49-F238E27FC236}">
                <a16:creationId xmlns:a16="http://schemas.microsoft.com/office/drawing/2014/main" id="{B1AAE19E-3061-7C40-AEC4-9EE6CCAF43D1}"/>
              </a:ext>
            </a:extLst>
          </p:cNvPr>
          <p:cNvSpPr/>
          <p:nvPr userDrawn="1"/>
        </p:nvSpPr>
        <p:spPr>
          <a:xfrm>
            <a:off x="635835" y="3931064"/>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grpSp>
        <p:nvGrpSpPr>
          <p:cNvPr id="10" name="Group 9">
            <a:extLst>
              <a:ext uri="{FF2B5EF4-FFF2-40B4-BE49-F238E27FC236}">
                <a16:creationId xmlns:a16="http://schemas.microsoft.com/office/drawing/2014/main" id="{26B080B6-7194-3240-93BB-D36E2458D1B4}"/>
              </a:ext>
            </a:extLst>
          </p:cNvPr>
          <p:cNvGrpSpPr/>
          <p:nvPr userDrawn="1"/>
        </p:nvGrpSpPr>
        <p:grpSpPr>
          <a:xfrm>
            <a:off x="8986233" y="473720"/>
            <a:ext cx="2774642" cy="1163669"/>
            <a:chOff x="14817924" y="781197"/>
            <a:chExt cx="4575269" cy="1918977"/>
          </a:xfrm>
        </p:grpSpPr>
        <p:sp>
          <p:nvSpPr>
            <p:cNvPr id="11" name="object 6">
              <a:extLst>
                <a:ext uri="{FF2B5EF4-FFF2-40B4-BE49-F238E27FC236}">
                  <a16:creationId xmlns:a16="http://schemas.microsoft.com/office/drawing/2014/main" id="{169C230C-9F59-7549-9F33-17FCEEC6130C}"/>
                </a:ext>
              </a:extLst>
            </p:cNvPr>
            <p:cNvSpPr/>
            <p:nvPr/>
          </p:nvSpPr>
          <p:spPr>
            <a:xfrm>
              <a:off x="14817924" y="2494651"/>
              <a:ext cx="87452" cy="15482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2" name="object 7">
              <a:extLst>
                <a:ext uri="{FF2B5EF4-FFF2-40B4-BE49-F238E27FC236}">
                  <a16:creationId xmlns:a16="http://schemas.microsoft.com/office/drawing/2014/main" id="{DB7958D2-2178-E447-BA2A-02431C505DCE}"/>
                </a:ext>
              </a:extLst>
            </p:cNvPr>
            <p:cNvSpPr/>
            <p:nvPr/>
          </p:nvSpPr>
          <p:spPr>
            <a:xfrm>
              <a:off x="14931724" y="2542744"/>
              <a:ext cx="85630" cy="1067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object 8">
              <a:extLst>
                <a:ext uri="{FF2B5EF4-FFF2-40B4-BE49-F238E27FC236}">
                  <a16:creationId xmlns:a16="http://schemas.microsoft.com/office/drawing/2014/main" id="{143BB172-2124-924D-9AAC-A275C6BF467B}"/>
                </a:ext>
              </a:extLst>
            </p:cNvPr>
            <p:cNvSpPr/>
            <p:nvPr/>
          </p:nvSpPr>
          <p:spPr>
            <a:xfrm>
              <a:off x="15096148" y="2497295"/>
              <a:ext cx="28575" cy="149860"/>
            </a:xfrm>
            <a:custGeom>
              <a:avLst/>
              <a:gdLst/>
              <a:ahLst/>
              <a:cxnLst/>
              <a:rect l="l" t="t" r="r" b="b"/>
              <a:pathLst>
                <a:path w="28575" h="149860">
                  <a:moveTo>
                    <a:pt x="24302" y="48082"/>
                  </a:moveTo>
                  <a:lnTo>
                    <a:pt x="3790" y="48082"/>
                  </a:lnTo>
                  <a:lnTo>
                    <a:pt x="3790" y="149524"/>
                  </a:lnTo>
                  <a:lnTo>
                    <a:pt x="24302" y="149524"/>
                  </a:lnTo>
                  <a:lnTo>
                    <a:pt x="24302" y="48082"/>
                  </a:lnTo>
                  <a:close/>
                </a:path>
                <a:path w="28575" h="149860">
                  <a:moveTo>
                    <a:pt x="22114" y="0"/>
                  </a:moveTo>
                  <a:lnTo>
                    <a:pt x="6303" y="0"/>
                  </a:lnTo>
                  <a:lnTo>
                    <a:pt x="0" y="6272"/>
                  </a:lnTo>
                  <a:lnTo>
                    <a:pt x="0" y="22104"/>
                  </a:lnTo>
                  <a:lnTo>
                    <a:pt x="6303" y="28417"/>
                  </a:lnTo>
                  <a:lnTo>
                    <a:pt x="22114" y="28417"/>
                  </a:lnTo>
                  <a:lnTo>
                    <a:pt x="28407" y="22104"/>
                  </a:lnTo>
                  <a:lnTo>
                    <a:pt x="28407" y="6272"/>
                  </a:lnTo>
                  <a:lnTo>
                    <a:pt x="22114" y="0"/>
                  </a:lnTo>
                  <a:close/>
                </a:path>
              </a:pathLst>
            </a:custGeom>
            <a:solidFill>
              <a:srgbClr val="FFFFFF"/>
            </a:solidFill>
          </p:spPr>
          <p:txBody>
            <a:bodyPr wrap="square" lIns="0" tIns="0" rIns="0" bIns="0" rtlCol="0"/>
            <a:lstStyle/>
            <a:p>
              <a:endParaRPr sz="637" b="0" i="0" dirty="0">
                <a:latin typeface="Tahoma Regular"/>
              </a:endParaRPr>
            </a:p>
          </p:txBody>
        </p:sp>
        <p:sp>
          <p:nvSpPr>
            <p:cNvPr id="14" name="object 9">
              <a:extLst>
                <a:ext uri="{FF2B5EF4-FFF2-40B4-BE49-F238E27FC236}">
                  <a16:creationId xmlns:a16="http://schemas.microsoft.com/office/drawing/2014/main" id="{F2CAB43E-A109-B64A-A95C-3E99F34FADD0}"/>
                </a:ext>
              </a:extLst>
            </p:cNvPr>
            <p:cNvSpPr/>
            <p:nvPr/>
          </p:nvSpPr>
          <p:spPr>
            <a:xfrm>
              <a:off x="16034821" y="2497295"/>
              <a:ext cx="28575" cy="149860"/>
            </a:xfrm>
            <a:custGeom>
              <a:avLst/>
              <a:gdLst/>
              <a:ahLst/>
              <a:cxnLst/>
              <a:rect l="l" t="t" r="r" b="b"/>
              <a:pathLst>
                <a:path w="28575" h="149860">
                  <a:moveTo>
                    <a:pt x="24302" y="48082"/>
                  </a:moveTo>
                  <a:lnTo>
                    <a:pt x="3821" y="48082"/>
                  </a:lnTo>
                  <a:lnTo>
                    <a:pt x="3821" y="149524"/>
                  </a:lnTo>
                  <a:lnTo>
                    <a:pt x="24302" y="149524"/>
                  </a:lnTo>
                  <a:lnTo>
                    <a:pt x="24302" y="48082"/>
                  </a:lnTo>
                  <a:close/>
                </a:path>
                <a:path w="28575" h="149860">
                  <a:moveTo>
                    <a:pt x="22124" y="0"/>
                  </a:moveTo>
                  <a:lnTo>
                    <a:pt x="6293" y="0"/>
                  </a:lnTo>
                  <a:lnTo>
                    <a:pt x="0" y="6272"/>
                  </a:lnTo>
                  <a:lnTo>
                    <a:pt x="0" y="22104"/>
                  </a:lnTo>
                  <a:lnTo>
                    <a:pt x="6293" y="28417"/>
                  </a:lnTo>
                  <a:lnTo>
                    <a:pt x="22124" y="28417"/>
                  </a:lnTo>
                  <a:lnTo>
                    <a:pt x="28428" y="22104"/>
                  </a:lnTo>
                  <a:lnTo>
                    <a:pt x="28428" y="6272"/>
                  </a:lnTo>
                  <a:lnTo>
                    <a:pt x="22124" y="0"/>
                  </a:lnTo>
                  <a:close/>
                </a:path>
              </a:pathLst>
            </a:custGeom>
            <a:solidFill>
              <a:srgbClr val="FFFFFF"/>
            </a:solidFill>
          </p:spPr>
          <p:txBody>
            <a:bodyPr wrap="square" lIns="0" tIns="0" rIns="0" bIns="0" rtlCol="0"/>
            <a:lstStyle/>
            <a:p>
              <a:endParaRPr sz="637" b="0" i="0" dirty="0">
                <a:latin typeface="Tahoma Regular"/>
              </a:endParaRPr>
            </a:p>
          </p:txBody>
        </p:sp>
        <p:sp>
          <p:nvSpPr>
            <p:cNvPr id="15" name="object 10">
              <a:extLst>
                <a:ext uri="{FF2B5EF4-FFF2-40B4-BE49-F238E27FC236}">
                  <a16:creationId xmlns:a16="http://schemas.microsoft.com/office/drawing/2014/main" id="{FE861E66-55E8-824E-B63D-92F6BA1D3F82}"/>
                </a:ext>
              </a:extLst>
            </p:cNvPr>
            <p:cNvSpPr/>
            <p:nvPr/>
          </p:nvSpPr>
          <p:spPr>
            <a:xfrm>
              <a:off x="16678738" y="2497295"/>
              <a:ext cx="28575" cy="149860"/>
            </a:xfrm>
            <a:custGeom>
              <a:avLst/>
              <a:gdLst/>
              <a:ahLst/>
              <a:cxnLst/>
              <a:rect l="l" t="t" r="r" b="b"/>
              <a:pathLst>
                <a:path w="28575" h="149860">
                  <a:moveTo>
                    <a:pt x="24292" y="48082"/>
                  </a:moveTo>
                  <a:lnTo>
                    <a:pt x="3790" y="48082"/>
                  </a:lnTo>
                  <a:lnTo>
                    <a:pt x="3790" y="149524"/>
                  </a:lnTo>
                  <a:lnTo>
                    <a:pt x="24292" y="149524"/>
                  </a:lnTo>
                  <a:lnTo>
                    <a:pt x="24292" y="48082"/>
                  </a:lnTo>
                  <a:close/>
                </a:path>
                <a:path w="28575" h="149860">
                  <a:moveTo>
                    <a:pt x="22104" y="0"/>
                  </a:moveTo>
                  <a:lnTo>
                    <a:pt x="6303" y="0"/>
                  </a:lnTo>
                  <a:lnTo>
                    <a:pt x="0" y="6272"/>
                  </a:lnTo>
                  <a:lnTo>
                    <a:pt x="0" y="22104"/>
                  </a:lnTo>
                  <a:lnTo>
                    <a:pt x="6303" y="28417"/>
                  </a:lnTo>
                  <a:lnTo>
                    <a:pt x="22104" y="28417"/>
                  </a:lnTo>
                  <a:lnTo>
                    <a:pt x="28397" y="22104"/>
                  </a:lnTo>
                  <a:lnTo>
                    <a:pt x="28397" y="6272"/>
                  </a:lnTo>
                  <a:lnTo>
                    <a:pt x="22104" y="0"/>
                  </a:lnTo>
                  <a:close/>
                </a:path>
              </a:pathLst>
            </a:custGeom>
            <a:solidFill>
              <a:srgbClr val="FFFFFF"/>
            </a:solidFill>
          </p:spPr>
          <p:txBody>
            <a:bodyPr wrap="square" lIns="0" tIns="0" rIns="0" bIns="0" rtlCol="0"/>
            <a:lstStyle/>
            <a:p>
              <a:endParaRPr sz="637" b="0" i="0" dirty="0">
                <a:latin typeface="Tahoma Regular"/>
              </a:endParaRPr>
            </a:p>
          </p:txBody>
        </p:sp>
        <p:sp>
          <p:nvSpPr>
            <p:cNvPr id="16" name="object 11">
              <a:extLst>
                <a:ext uri="{FF2B5EF4-FFF2-40B4-BE49-F238E27FC236}">
                  <a16:creationId xmlns:a16="http://schemas.microsoft.com/office/drawing/2014/main" id="{89F2B1CD-283D-8D49-9031-F583EEDDBD20}"/>
                </a:ext>
              </a:extLst>
            </p:cNvPr>
            <p:cNvSpPr/>
            <p:nvPr/>
          </p:nvSpPr>
          <p:spPr>
            <a:xfrm>
              <a:off x="15443530" y="2497295"/>
              <a:ext cx="28575" cy="149860"/>
            </a:xfrm>
            <a:custGeom>
              <a:avLst/>
              <a:gdLst/>
              <a:ahLst/>
              <a:cxnLst/>
              <a:rect l="l" t="t" r="r" b="b"/>
              <a:pathLst>
                <a:path w="28575" h="149860">
                  <a:moveTo>
                    <a:pt x="24302" y="48082"/>
                  </a:moveTo>
                  <a:lnTo>
                    <a:pt x="3800" y="48082"/>
                  </a:lnTo>
                  <a:lnTo>
                    <a:pt x="3800" y="149524"/>
                  </a:lnTo>
                  <a:lnTo>
                    <a:pt x="24302" y="149524"/>
                  </a:lnTo>
                  <a:lnTo>
                    <a:pt x="24302" y="48082"/>
                  </a:lnTo>
                  <a:close/>
                </a:path>
                <a:path w="28575" h="149860">
                  <a:moveTo>
                    <a:pt x="22135" y="0"/>
                  </a:moveTo>
                  <a:lnTo>
                    <a:pt x="6303" y="0"/>
                  </a:lnTo>
                  <a:lnTo>
                    <a:pt x="0" y="6272"/>
                  </a:lnTo>
                  <a:lnTo>
                    <a:pt x="0" y="22104"/>
                  </a:lnTo>
                  <a:lnTo>
                    <a:pt x="6303" y="28417"/>
                  </a:lnTo>
                  <a:lnTo>
                    <a:pt x="22135" y="28417"/>
                  </a:lnTo>
                  <a:lnTo>
                    <a:pt x="28417" y="22104"/>
                  </a:lnTo>
                  <a:lnTo>
                    <a:pt x="28417" y="6272"/>
                  </a:lnTo>
                  <a:lnTo>
                    <a:pt x="22135" y="0"/>
                  </a:lnTo>
                  <a:close/>
                </a:path>
              </a:pathLst>
            </a:custGeom>
            <a:solidFill>
              <a:srgbClr val="FFFFFF"/>
            </a:solidFill>
          </p:spPr>
          <p:txBody>
            <a:bodyPr wrap="square" lIns="0" tIns="0" rIns="0" bIns="0" rtlCol="0"/>
            <a:lstStyle/>
            <a:p>
              <a:endParaRPr sz="637" b="0" i="0" dirty="0">
                <a:latin typeface="Tahoma Regular"/>
              </a:endParaRPr>
            </a:p>
          </p:txBody>
        </p:sp>
        <p:sp>
          <p:nvSpPr>
            <p:cNvPr id="17" name="object 12">
              <a:extLst>
                <a:ext uri="{FF2B5EF4-FFF2-40B4-BE49-F238E27FC236}">
                  <a16:creationId xmlns:a16="http://schemas.microsoft.com/office/drawing/2014/main" id="{A3AEED8B-2455-654D-9D56-225360A26FB8}"/>
                </a:ext>
              </a:extLst>
            </p:cNvPr>
            <p:cNvSpPr/>
            <p:nvPr/>
          </p:nvSpPr>
          <p:spPr>
            <a:xfrm>
              <a:off x="15144446" y="2542744"/>
              <a:ext cx="192678" cy="106719"/>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8" name="object 13">
              <a:extLst>
                <a:ext uri="{FF2B5EF4-FFF2-40B4-BE49-F238E27FC236}">
                  <a16:creationId xmlns:a16="http://schemas.microsoft.com/office/drawing/2014/main" id="{0096DAB9-5EDF-D345-80D2-021DDBE35D6C}"/>
                </a:ext>
              </a:extLst>
            </p:cNvPr>
            <p:cNvSpPr/>
            <p:nvPr/>
          </p:nvSpPr>
          <p:spPr>
            <a:xfrm>
              <a:off x="15363480" y="2542744"/>
              <a:ext cx="59690" cy="104139"/>
            </a:xfrm>
            <a:custGeom>
              <a:avLst/>
              <a:gdLst/>
              <a:ahLst/>
              <a:cxnLst/>
              <a:rect l="l" t="t" r="r" b="b"/>
              <a:pathLst>
                <a:path w="59690" h="104139">
                  <a:moveTo>
                    <a:pt x="13999" y="2628"/>
                  </a:moveTo>
                  <a:lnTo>
                    <a:pt x="0" y="2628"/>
                  </a:lnTo>
                  <a:lnTo>
                    <a:pt x="0" y="104080"/>
                  </a:lnTo>
                  <a:lnTo>
                    <a:pt x="20878" y="104080"/>
                  </a:lnTo>
                  <a:lnTo>
                    <a:pt x="20878" y="24135"/>
                  </a:lnTo>
                  <a:lnTo>
                    <a:pt x="26794" y="21496"/>
                  </a:lnTo>
                  <a:lnTo>
                    <a:pt x="33674" y="19255"/>
                  </a:lnTo>
                  <a:lnTo>
                    <a:pt x="59443" y="19255"/>
                  </a:lnTo>
                  <a:lnTo>
                    <a:pt x="59443" y="8303"/>
                  </a:lnTo>
                  <a:lnTo>
                    <a:pt x="16020" y="8303"/>
                  </a:lnTo>
                  <a:lnTo>
                    <a:pt x="13999" y="2628"/>
                  </a:lnTo>
                  <a:close/>
                </a:path>
                <a:path w="59690" h="104139">
                  <a:moveTo>
                    <a:pt x="59443" y="19255"/>
                  </a:moveTo>
                  <a:lnTo>
                    <a:pt x="48501" y="19255"/>
                  </a:lnTo>
                  <a:lnTo>
                    <a:pt x="54364" y="20481"/>
                  </a:lnTo>
                  <a:lnTo>
                    <a:pt x="59443" y="22302"/>
                  </a:lnTo>
                  <a:lnTo>
                    <a:pt x="59443" y="19255"/>
                  </a:lnTo>
                  <a:close/>
                </a:path>
                <a:path w="59690" h="104139">
                  <a:moveTo>
                    <a:pt x="48909" y="0"/>
                  </a:moveTo>
                  <a:lnTo>
                    <a:pt x="44427" y="0"/>
                  </a:lnTo>
                  <a:lnTo>
                    <a:pt x="37022" y="527"/>
                  </a:lnTo>
                  <a:lnTo>
                    <a:pt x="29764" y="2098"/>
                  </a:lnTo>
                  <a:lnTo>
                    <a:pt x="22737" y="4695"/>
                  </a:lnTo>
                  <a:lnTo>
                    <a:pt x="16020" y="8303"/>
                  </a:lnTo>
                  <a:lnTo>
                    <a:pt x="59443" y="8303"/>
                  </a:lnTo>
                  <a:lnTo>
                    <a:pt x="59443" y="1612"/>
                  </a:lnTo>
                  <a:lnTo>
                    <a:pt x="54993" y="607"/>
                  </a:lnTo>
                  <a:lnTo>
                    <a:pt x="48909" y="0"/>
                  </a:lnTo>
                  <a:close/>
                </a:path>
              </a:pathLst>
            </a:custGeom>
            <a:solidFill>
              <a:srgbClr val="FFFFFF"/>
            </a:solidFill>
          </p:spPr>
          <p:txBody>
            <a:bodyPr wrap="square" lIns="0" tIns="0" rIns="0" bIns="0" rtlCol="0"/>
            <a:lstStyle/>
            <a:p>
              <a:endParaRPr sz="637" b="0" i="0" dirty="0">
                <a:latin typeface="Tahoma Regular"/>
              </a:endParaRPr>
            </a:p>
          </p:txBody>
        </p:sp>
        <p:sp>
          <p:nvSpPr>
            <p:cNvPr id="19" name="object 14">
              <a:extLst>
                <a:ext uri="{FF2B5EF4-FFF2-40B4-BE49-F238E27FC236}">
                  <a16:creationId xmlns:a16="http://schemas.microsoft.com/office/drawing/2014/main" id="{B3D66C4D-343E-C14C-BB14-19CD1BBF4D0B}"/>
                </a:ext>
              </a:extLst>
            </p:cNvPr>
            <p:cNvSpPr/>
            <p:nvPr/>
          </p:nvSpPr>
          <p:spPr>
            <a:xfrm>
              <a:off x="15501005" y="2542734"/>
              <a:ext cx="199600" cy="15744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20" name="object 15">
              <a:extLst>
                <a:ext uri="{FF2B5EF4-FFF2-40B4-BE49-F238E27FC236}">
                  <a16:creationId xmlns:a16="http://schemas.microsoft.com/office/drawing/2014/main" id="{DD1990A4-57AD-874B-8888-F8607CC666CD}"/>
                </a:ext>
              </a:extLst>
            </p:cNvPr>
            <p:cNvSpPr/>
            <p:nvPr/>
          </p:nvSpPr>
          <p:spPr>
            <a:xfrm>
              <a:off x="15844767" y="2542744"/>
              <a:ext cx="59690" cy="104139"/>
            </a:xfrm>
            <a:custGeom>
              <a:avLst/>
              <a:gdLst/>
              <a:ahLst/>
              <a:cxnLst/>
              <a:rect l="l" t="t" r="r" b="b"/>
              <a:pathLst>
                <a:path w="59690" h="104139">
                  <a:moveTo>
                    <a:pt x="14020" y="2628"/>
                  </a:moveTo>
                  <a:lnTo>
                    <a:pt x="0" y="2628"/>
                  </a:lnTo>
                  <a:lnTo>
                    <a:pt x="0" y="104080"/>
                  </a:lnTo>
                  <a:lnTo>
                    <a:pt x="20920" y="104080"/>
                  </a:lnTo>
                  <a:lnTo>
                    <a:pt x="20920" y="24135"/>
                  </a:lnTo>
                  <a:lnTo>
                    <a:pt x="26774" y="21496"/>
                  </a:lnTo>
                  <a:lnTo>
                    <a:pt x="33695" y="19255"/>
                  </a:lnTo>
                  <a:lnTo>
                    <a:pt x="59464" y="19255"/>
                  </a:lnTo>
                  <a:lnTo>
                    <a:pt x="59464" y="8303"/>
                  </a:lnTo>
                  <a:lnTo>
                    <a:pt x="16041" y="8303"/>
                  </a:lnTo>
                  <a:lnTo>
                    <a:pt x="14020" y="2628"/>
                  </a:lnTo>
                  <a:close/>
                </a:path>
                <a:path w="59690" h="104139">
                  <a:moveTo>
                    <a:pt x="59464" y="19255"/>
                  </a:moveTo>
                  <a:lnTo>
                    <a:pt x="48501" y="19255"/>
                  </a:lnTo>
                  <a:lnTo>
                    <a:pt x="54385" y="20481"/>
                  </a:lnTo>
                  <a:lnTo>
                    <a:pt x="59464" y="22302"/>
                  </a:lnTo>
                  <a:lnTo>
                    <a:pt x="59464" y="19255"/>
                  </a:lnTo>
                  <a:close/>
                </a:path>
                <a:path w="59690" h="104139">
                  <a:moveTo>
                    <a:pt x="48909" y="0"/>
                  </a:moveTo>
                  <a:lnTo>
                    <a:pt x="44427" y="0"/>
                  </a:lnTo>
                  <a:lnTo>
                    <a:pt x="37025" y="527"/>
                  </a:lnTo>
                  <a:lnTo>
                    <a:pt x="29775" y="2098"/>
                  </a:lnTo>
                  <a:lnTo>
                    <a:pt x="22754" y="4695"/>
                  </a:lnTo>
                  <a:lnTo>
                    <a:pt x="16041" y="8303"/>
                  </a:lnTo>
                  <a:lnTo>
                    <a:pt x="59464" y="8303"/>
                  </a:lnTo>
                  <a:lnTo>
                    <a:pt x="59464" y="1612"/>
                  </a:lnTo>
                  <a:lnTo>
                    <a:pt x="54993" y="607"/>
                  </a:lnTo>
                  <a:lnTo>
                    <a:pt x="48909" y="0"/>
                  </a:lnTo>
                  <a:close/>
                </a:path>
              </a:pathLst>
            </a:custGeom>
            <a:solidFill>
              <a:srgbClr val="FFFFFF"/>
            </a:solidFill>
          </p:spPr>
          <p:txBody>
            <a:bodyPr wrap="square" lIns="0" tIns="0" rIns="0" bIns="0" rtlCol="0"/>
            <a:lstStyle/>
            <a:p>
              <a:endParaRPr sz="637" b="0" i="0" dirty="0">
                <a:latin typeface="Tahoma Regular"/>
              </a:endParaRPr>
            </a:p>
          </p:txBody>
        </p:sp>
        <p:sp>
          <p:nvSpPr>
            <p:cNvPr id="21" name="object 16">
              <a:extLst>
                <a:ext uri="{FF2B5EF4-FFF2-40B4-BE49-F238E27FC236}">
                  <a16:creationId xmlns:a16="http://schemas.microsoft.com/office/drawing/2014/main" id="{36FFF5F6-7CF5-ED4E-AF83-0836CA4137A0}"/>
                </a:ext>
              </a:extLst>
            </p:cNvPr>
            <p:cNvSpPr/>
            <p:nvPr/>
          </p:nvSpPr>
          <p:spPr>
            <a:xfrm>
              <a:off x="15924490" y="2542744"/>
              <a:ext cx="85630" cy="1067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22" name="object 17">
              <a:extLst>
                <a:ext uri="{FF2B5EF4-FFF2-40B4-BE49-F238E27FC236}">
                  <a16:creationId xmlns:a16="http://schemas.microsoft.com/office/drawing/2014/main" id="{461B1837-6D25-F24D-9DCE-04A412752305}"/>
                </a:ext>
              </a:extLst>
            </p:cNvPr>
            <p:cNvSpPr/>
            <p:nvPr/>
          </p:nvSpPr>
          <p:spPr>
            <a:xfrm>
              <a:off x="16083729" y="2542734"/>
              <a:ext cx="98991" cy="157440"/>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23" name="object 18">
              <a:extLst>
                <a:ext uri="{FF2B5EF4-FFF2-40B4-BE49-F238E27FC236}">
                  <a16:creationId xmlns:a16="http://schemas.microsoft.com/office/drawing/2014/main" id="{C3EA702A-F812-7F49-9722-8D11B7BF02BF}"/>
                </a:ext>
              </a:extLst>
            </p:cNvPr>
            <p:cNvSpPr/>
            <p:nvPr/>
          </p:nvSpPr>
          <p:spPr>
            <a:xfrm>
              <a:off x="16203392" y="2494664"/>
              <a:ext cx="81327" cy="152152"/>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24" name="object 19">
              <a:extLst>
                <a:ext uri="{FF2B5EF4-FFF2-40B4-BE49-F238E27FC236}">
                  <a16:creationId xmlns:a16="http://schemas.microsoft.com/office/drawing/2014/main" id="{8345B4D4-DA77-1046-BF96-101762F72EE9}"/>
                </a:ext>
              </a:extLst>
            </p:cNvPr>
            <p:cNvSpPr/>
            <p:nvPr/>
          </p:nvSpPr>
          <p:spPr>
            <a:xfrm>
              <a:off x="16435528" y="2542744"/>
              <a:ext cx="162704" cy="106719"/>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25" name="object 20">
              <a:extLst>
                <a:ext uri="{FF2B5EF4-FFF2-40B4-BE49-F238E27FC236}">
                  <a16:creationId xmlns:a16="http://schemas.microsoft.com/office/drawing/2014/main" id="{69F2EF62-B4D1-7440-BEC7-0136BC379191}"/>
                </a:ext>
              </a:extLst>
            </p:cNvPr>
            <p:cNvSpPr/>
            <p:nvPr/>
          </p:nvSpPr>
          <p:spPr>
            <a:xfrm>
              <a:off x="16733088" y="2542749"/>
              <a:ext cx="81128" cy="106708"/>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26" name="object 21">
              <a:extLst>
                <a:ext uri="{FF2B5EF4-FFF2-40B4-BE49-F238E27FC236}">
                  <a16:creationId xmlns:a16="http://schemas.microsoft.com/office/drawing/2014/main" id="{909EF317-8C6B-B14D-A0A2-7DA6B3001CC9}"/>
                </a:ext>
              </a:extLst>
            </p:cNvPr>
            <p:cNvSpPr/>
            <p:nvPr/>
          </p:nvSpPr>
          <p:spPr>
            <a:xfrm>
              <a:off x="16842601" y="2494645"/>
              <a:ext cx="87442" cy="154801"/>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27" name="object 22">
              <a:extLst>
                <a:ext uri="{FF2B5EF4-FFF2-40B4-BE49-F238E27FC236}">
                  <a16:creationId xmlns:a16="http://schemas.microsoft.com/office/drawing/2014/main" id="{75E8CB09-6577-8D47-8BD4-A59B3DDAFCE7}"/>
                </a:ext>
              </a:extLst>
            </p:cNvPr>
            <p:cNvSpPr/>
            <p:nvPr/>
          </p:nvSpPr>
          <p:spPr>
            <a:xfrm>
              <a:off x="17003059" y="2545373"/>
              <a:ext cx="94353" cy="152162"/>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28" name="object 23">
              <a:extLst>
                <a:ext uri="{FF2B5EF4-FFF2-40B4-BE49-F238E27FC236}">
                  <a16:creationId xmlns:a16="http://schemas.microsoft.com/office/drawing/2014/main" id="{CC550E6A-918F-184F-B3B0-819C05F536E6}"/>
                </a:ext>
              </a:extLst>
            </p:cNvPr>
            <p:cNvSpPr/>
            <p:nvPr/>
          </p:nvSpPr>
          <p:spPr>
            <a:xfrm>
              <a:off x="15056164" y="2494667"/>
              <a:ext cx="0" cy="152400"/>
            </a:xfrm>
            <a:custGeom>
              <a:avLst/>
              <a:gdLst/>
              <a:ahLst/>
              <a:cxnLst/>
              <a:rect l="l" t="t" r="r" b="b"/>
              <a:pathLst>
                <a:path h="152400">
                  <a:moveTo>
                    <a:pt x="0" y="0"/>
                  </a:moveTo>
                  <a:lnTo>
                    <a:pt x="0" y="152152"/>
                  </a:lnTo>
                </a:path>
              </a:pathLst>
            </a:custGeom>
            <a:ln w="20491">
              <a:solidFill>
                <a:srgbClr val="FFFFFF"/>
              </a:solidFill>
            </a:ln>
          </p:spPr>
          <p:txBody>
            <a:bodyPr wrap="square" lIns="0" tIns="0" rIns="0" bIns="0" rtlCol="0"/>
            <a:lstStyle/>
            <a:p>
              <a:endParaRPr sz="637" b="0" i="0" dirty="0">
                <a:latin typeface="Tahoma Regular"/>
              </a:endParaRPr>
            </a:p>
          </p:txBody>
        </p:sp>
        <p:sp>
          <p:nvSpPr>
            <p:cNvPr id="29" name="object 24">
              <a:extLst>
                <a:ext uri="{FF2B5EF4-FFF2-40B4-BE49-F238E27FC236}">
                  <a16:creationId xmlns:a16="http://schemas.microsoft.com/office/drawing/2014/main" id="{92A529BD-BB5C-E448-8BE2-3CED29567242}"/>
                </a:ext>
              </a:extLst>
            </p:cNvPr>
            <p:cNvSpPr/>
            <p:nvPr/>
          </p:nvSpPr>
          <p:spPr>
            <a:xfrm>
              <a:off x="16637037" y="2494667"/>
              <a:ext cx="0" cy="152400"/>
            </a:xfrm>
            <a:custGeom>
              <a:avLst/>
              <a:gdLst/>
              <a:ahLst/>
              <a:cxnLst/>
              <a:rect l="l" t="t" r="r" b="b"/>
              <a:pathLst>
                <a:path h="152400">
                  <a:moveTo>
                    <a:pt x="0" y="0"/>
                  </a:moveTo>
                  <a:lnTo>
                    <a:pt x="0" y="152152"/>
                  </a:lnTo>
                </a:path>
              </a:pathLst>
            </a:custGeom>
            <a:ln w="20512">
              <a:solidFill>
                <a:srgbClr val="FFFFFF"/>
              </a:solidFill>
            </a:ln>
          </p:spPr>
          <p:txBody>
            <a:bodyPr wrap="square" lIns="0" tIns="0" rIns="0" bIns="0" rtlCol="0"/>
            <a:lstStyle/>
            <a:p>
              <a:endParaRPr sz="637" b="0" i="0" dirty="0">
                <a:latin typeface="Tahoma Regular"/>
              </a:endParaRPr>
            </a:p>
          </p:txBody>
        </p:sp>
        <p:sp>
          <p:nvSpPr>
            <p:cNvPr id="30" name="object 25">
              <a:extLst>
                <a:ext uri="{FF2B5EF4-FFF2-40B4-BE49-F238E27FC236}">
                  <a16:creationId xmlns:a16="http://schemas.microsoft.com/office/drawing/2014/main" id="{0CBDD186-1165-8543-83F2-3CDD2EA0C4DE}"/>
                </a:ext>
              </a:extLst>
            </p:cNvPr>
            <p:cNvSpPr/>
            <p:nvPr/>
          </p:nvSpPr>
          <p:spPr>
            <a:xfrm>
              <a:off x="16968897" y="2494667"/>
              <a:ext cx="0" cy="152400"/>
            </a:xfrm>
            <a:custGeom>
              <a:avLst/>
              <a:gdLst/>
              <a:ahLst/>
              <a:cxnLst/>
              <a:rect l="l" t="t" r="r" b="b"/>
              <a:pathLst>
                <a:path h="152400">
                  <a:moveTo>
                    <a:pt x="0" y="0"/>
                  </a:moveTo>
                  <a:lnTo>
                    <a:pt x="0" y="152152"/>
                  </a:lnTo>
                </a:path>
              </a:pathLst>
            </a:custGeom>
            <a:ln w="20501">
              <a:solidFill>
                <a:srgbClr val="FFFFFF"/>
              </a:solidFill>
            </a:ln>
          </p:spPr>
          <p:txBody>
            <a:bodyPr wrap="square" lIns="0" tIns="0" rIns="0" bIns="0" rtlCol="0"/>
            <a:lstStyle/>
            <a:p>
              <a:endParaRPr sz="637" b="0" i="0" dirty="0">
                <a:latin typeface="Tahoma Regular"/>
              </a:endParaRPr>
            </a:p>
          </p:txBody>
        </p:sp>
        <p:sp>
          <p:nvSpPr>
            <p:cNvPr id="31" name="object 26">
              <a:extLst>
                <a:ext uri="{FF2B5EF4-FFF2-40B4-BE49-F238E27FC236}">
                  <a16:creationId xmlns:a16="http://schemas.microsoft.com/office/drawing/2014/main" id="{16A8DDD6-2186-CE4D-8002-00A5E1C88E7A}"/>
                </a:ext>
              </a:extLst>
            </p:cNvPr>
            <p:cNvSpPr/>
            <p:nvPr/>
          </p:nvSpPr>
          <p:spPr>
            <a:xfrm>
              <a:off x="16312543" y="2512005"/>
              <a:ext cx="51435" cy="137795"/>
            </a:xfrm>
            <a:custGeom>
              <a:avLst/>
              <a:gdLst/>
              <a:ahLst/>
              <a:cxnLst/>
              <a:rect l="l" t="t" r="r" b="b"/>
              <a:pathLst>
                <a:path w="51434" h="137794">
                  <a:moveTo>
                    <a:pt x="20805" y="0"/>
                  </a:moveTo>
                  <a:lnTo>
                    <a:pt x="0" y="5758"/>
                  </a:lnTo>
                  <a:lnTo>
                    <a:pt x="0" y="108593"/>
                  </a:lnTo>
                  <a:lnTo>
                    <a:pt x="2937" y="121631"/>
                  </a:lnTo>
                  <a:lnTo>
                    <a:pt x="10667" y="130611"/>
                  </a:lnTo>
                  <a:lnTo>
                    <a:pt x="21565" y="135801"/>
                  </a:lnTo>
                  <a:lnTo>
                    <a:pt x="34009" y="137472"/>
                  </a:lnTo>
                  <a:lnTo>
                    <a:pt x="41852" y="137472"/>
                  </a:lnTo>
                  <a:lnTo>
                    <a:pt x="46982" y="136205"/>
                  </a:lnTo>
                  <a:lnTo>
                    <a:pt x="46982" y="117849"/>
                  </a:lnTo>
                  <a:lnTo>
                    <a:pt x="26585" y="117849"/>
                  </a:lnTo>
                  <a:lnTo>
                    <a:pt x="20805" y="115399"/>
                  </a:lnTo>
                  <a:lnTo>
                    <a:pt x="20805" y="49851"/>
                  </a:lnTo>
                  <a:lnTo>
                    <a:pt x="51317" y="49851"/>
                  </a:lnTo>
                  <a:lnTo>
                    <a:pt x="51317" y="31726"/>
                  </a:lnTo>
                  <a:lnTo>
                    <a:pt x="20805" y="31726"/>
                  </a:lnTo>
                  <a:lnTo>
                    <a:pt x="20805" y="0"/>
                  </a:lnTo>
                  <a:close/>
                </a:path>
                <a:path w="51434" h="137794">
                  <a:moveTo>
                    <a:pt x="46982" y="117054"/>
                  </a:moveTo>
                  <a:lnTo>
                    <a:pt x="44731" y="117462"/>
                  </a:lnTo>
                  <a:lnTo>
                    <a:pt x="39559" y="117849"/>
                  </a:lnTo>
                  <a:lnTo>
                    <a:pt x="46982" y="117849"/>
                  </a:lnTo>
                  <a:lnTo>
                    <a:pt x="46982" y="117054"/>
                  </a:lnTo>
                  <a:close/>
                </a:path>
              </a:pathLst>
            </a:custGeom>
            <a:solidFill>
              <a:srgbClr val="FFFFFF"/>
            </a:solidFill>
          </p:spPr>
          <p:txBody>
            <a:bodyPr wrap="square" lIns="0" tIns="0" rIns="0" bIns="0" rtlCol="0"/>
            <a:lstStyle/>
            <a:p>
              <a:endParaRPr sz="637" b="0" i="0" dirty="0">
                <a:latin typeface="Tahoma Regular"/>
              </a:endParaRPr>
            </a:p>
          </p:txBody>
        </p:sp>
        <p:sp>
          <p:nvSpPr>
            <p:cNvPr id="32" name="object 27">
              <a:extLst>
                <a:ext uri="{FF2B5EF4-FFF2-40B4-BE49-F238E27FC236}">
                  <a16:creationId xmlns:a16="http://schemas.microsoft.com/office/drawing/2014/main" id="{BC635C2A-9778-BD49-8F33-237C75F007B7}"/>
                </a:ext>
              </a:extLst>
            </p:cNvPr>
            <p:cNvSpPr/>
            <p:nvPr/>
          </p:nvSpPr>
          <p:spPr>
            <a:xfrm>
              <a:off x="15771907" y="2491999"/>
              <a:ext cx="51435" cy="154940"/>
            </a:xfrm>
            <a:custGeom>
              <a:avLst/>
              <a:gdLst/>
              <a:ahLst/>
              <a:cxnLst/>
              <a:rect l="l" t="t" r="r" b="b"/>
              <a:pathLst>
                <a:path w="51434" h="154939">
                  <a:moveTo>
                    <a:pt x="41831" y="0"/>
                  </a:moveTo>
                  <a:lnTo>
                    <a:pt x="34030" y="0"/>
                  </a:lnTo>
                  <a:lnTo>
                    <a:pt x="21574" y="1670"/>
                  </a:lnTo>
                  <a:lnTo>
                    <a:pt x="10669" y="6861"/>
                  </a:lnTo>
                  <a:lnTo>
                    <a:pt x="2937" y="15840"/>
                  </a:lnTo>
                  <a:lnTo>
                    <a:pt x="0" y="28878"/>
                  </a:lnTo>
                  <a:lnTo>
                    <a:pt x="0" y="154812"/>
                  </a:lnTo>
                  <a:lnTo>
                    <a:pt x="20805" y="154812"/>
                  </a:lnTo>
                  <a:lnTo>
                    <a:pt x="20805" y="71505"/>
                  </a:lnTo>
                  <a:lnTo>
                    <a:pt x="51338" y="71505"/>
                  </a:lnTo>
                  <a:lnTo>
                    <a:pt x="51338" y="53380"/>
                  </a:lnTo>
                  <a:lnTo>
                    <a:pt x="20805" y="53380"/>
                  </a:lnTo>
                  <a:lnTo>
                    <a:pt x="20805" y="22072"/>
                  </a:lnTo>
                  <a:lnTo>
                    <a:pt x="26564" y="19601"/>
                  </a:lnTo>
                  <a:lnTo>
                    <a:pt x="46982" y="19601"/>
                  </a:lnTo>
                  <a:lnTo>
                    <a:pt x="46982" y="1246"/>
                  </a:lnTo>
                  <a:lnTo>
                    <a:pt x="41831" y="0"/>
                  </a:lnTo>
                  <a:close/>
                </a:path>
                <a:path w="51434" h="154939">
                  <a:moveTo>
                    <a:pt x="46982" y="19601"/>
                  </a:moveTo>
                  <a:lnTo>
                    <a:pt x="39569" y="19601"/>
                  </a:lnTo>
                  <a:lnTo>
                    <a:pt x="44721" y="20009"/>
                  </a:lnTo>
                  <a:lnTo>
                    <a:pt x="46982" y="20418"/>
                  </a:lnTo>
                  <a:lnTo>
                    <a:pt x="46982" y="19601"/>
                  </a:lnTo>
                  <a:close/>
                </a:path>
              </a:pathLst>
            </a:custGeom>
            <a:solidFill>
              <a:srgbClr val="FFFFFF"/>
            </a:solidFill>
          </p:spPr>
          <p:txBody>
            <a:bodyPr wrap="square" lIns="0" tIns="0" rIns="0" bIns="0" rtlCol="0"/>
            <a:lstStyle/>
            <a:p>
              <a:endParaRPr sz="637" b="0" i="0" dirty="0">
                <a:latin typeface="Tahoma Regular"/>
              </a:endParaRPr>
            </a:p>
          </p:txBody>
        </p:sp>
        <p:sp>
          <p:nvSpPr>
            <p:cNvPr id="33" name="object 28">
              <a:extLst>
                <a:ext uri="{FF2B5EF4-FFF2-40B4-BE49-F238E27FC236}">
                  <a16:creationId xmlns:a16="http://schemas.microsoft.com/office/drawing/2014/main" id="{5B3A08FA-0503-5646-A0D3-AB66FC6D4308}"/>
                </a:ext>
              </a:extLst>
            </p:cNvPr>
            <p:cNvSpPr/>
            <p:nvPr/>
          </p:nvSpPr>
          <p:spPr>
            <a:xfrm>
              <a:off x="17093362" y="1336135"/>
              <a:ext cx="612140" cy="353695"/>
            </a:xfrm>
            <a:custGeom>
              <a:avLst/>
              <a:gdLst/>
              <a:ahLst/>
              <a:cxnLst/>
              <a:rect l="l" t="t" r="r" b="b"/>
              <a:pathLst>
                <a:path w="612140" h="353694">
                  <a:moveTo>
                    <a:pt x="611656" y="0"/>
                  </a:moveTo>
                  <a:lnTo>
                    <a:pt x="0" y="20"/>
                  </a:lnTo>
                  <a:lnTo>
                    <a:pt x="203910" y="353162"/>
                  </a:lnTo>
                  <a:lnTo>
                    <a:pt x="407767" y="353162"/>
                  </a:lnTo>
                  <a:lnTo>
                    <a:pt x="611656" y="0"/>
                  </a:lnTo>
                  <a:close/>
                </a:path>
              </a:pathLst>
            </a:custGeom>
            <a:solidFill>
              <a:srgbClr val="85BD3E"/>
            </a:solidFill>
          </p:spPr>
          <p:txBody>
            <a:bodyPr wrap="square" lIns="0" tIns="0" rIns="0" bIns="0" rtlCol="0"/>
            <a:lstStyle/>
            <a:p>
              <a:endParaRPr sz="637" b="0" i="0" dirty="0">
                <a:latin typeface="Tahoma Regular"/>
              </a:endParaRPr>
            </a:p>
          </p:txBody>
        </p:sp>
        <p:sp>
          <p:nvSpPr>
            <p:cNvPr id="34" name="object 29">
              <a:extLst>
                <a:ext uri="{FF2B5EF4-FFF2-40B4-BE49-F238E27FC236}">
                  <a16:creationId xmlns:a16="http://schemas.microsoft.com/office/drawing/2014/main" id="{F65C85DF-78C3-F744-8EE8-11D6EE3F25C6}"/>
                </a:ext>
              </a:extLst>
            </p:cNvPr>
            <p:cNvSpPr/>
            <p:nvPr/>
          </p:nvSpPr>
          <p:spPr>
            <a:xfrm>
              <a:off x="17471866" y="1336132"/>
              <a:ext cx="1165860" cy="1009650"/>
            </a:xfrm>
            <a:custGeom>
              <a:avLst/>
              <a:gdLst/>
              <a:ahLst/>
              <a:cxnLst/>
              <a:rect l="l" t="t" r="r" b="b"/>
              <a:pathLst>
                <a:path w="1165859" h="1009650">
                  <a:moveTo>
                    <a:pt x="961363" y="0"/>
                  </a:moveTo>
                  <a:lnTo>
                    <a:pt x="378805" y="41"/>
                  </a:lnTo>
                  <a:lnTo>
                    <a:pt x="0" y="655665"/>
                  </a:lnTo>
                  <a:lnTo>
                    <a:pt x="204046" y="1009026"/>
                  </a:lnTo>
                  <a:lnTo>
                    <a:pt x="582683" y="353162"/>
                  </a:lnTo>
                  <a:lnTo>
                    <a:pt x="1165388" y="353162"/>
                  </a:lnTo>
                  <a:lnTo>
                    <a:pt x="961363" y="0"/>
                  </a:lnTo>
                  <a:close/>
                </a:path>
              </a:pathLst>
            </a:custGeom>
            <a:solidFill>
              <a:srgbClr val="E63023"/>
            </a:solidFill>
          </p:spPr>
          <p:txBody>
            <a:bodyPr wrap="square" lIns="0" tIns="0" rIns="0" bIns="0" rtlCol="0"/>
            <a:lstStyle/>
            <a:p>
              <a:endParaRPr sz="637" b="0" i="0" dirty="0">
                <a:latin typeface="Tahoma Regular"/>
              </a:endParaRPr>
            </a:p>
          </p:txBody>
        </p:sp>
        <p:sp>
          <p:nvSpPr>
            <p:cNvPr id="35" name="object 30">
              <a:extLst>
                <a:ext uri="{FF2B5EF4-FFF2-40B4-BE49-F238E27FC236}">
                  <a16:creationId xmlns:a16="http://schemas.microsoft.com/office/drawing/2014/main" id="{77F7442E-53C4-9D45-A05C-C62843C79C6F}"/>
                </a:ext>
              </a:extLst>
            </p:cNvPr>
            <p:cNvSpPr/>
            <p:nvPr/>
          </p:nvSpPr>
          <p:spPr>
            <a:xfrm>
              <a:off x="17602493" y="781197"/>
              <a:ext cx="1790700" cy="201930"/>
            </a:xfrm>
            <a:custGeom>
              <a:avLst/>
              <a:gdLst/>
              <a:ahLst/>
              <a:cxnLst/>
              <a:rect l="l" t="t" r="r" b="b"/>
              <a:pathLst>
                <a:path w="1790700" h="201930">
                  <a:moveTo>
                    <a:pt x="328136" y="0"/>
                  </a:moveTo>
                  <a:lnTo>
                    <a:pt x="208370" y="0"/>
                  </a:lnTo>
                  <a:lnTo>
                    <a:pt x="208370" y="201784"/>
                  </a:lnTo>
                  <a:lnTo>
                    <a:pt x="258829" y="201784"/>
                  </a:lnTo>
                  <a:lnTo>
                    <a:pt x="258829" y="122991"/>
                  </a:lnTo>
                  <a:lnTo>
                    <a:pt x="364700" y="122991"/>
                  </a:lnTo>
                  <a:lnTo>
                    <a:pt x="359287" y="113609"/>
                  </a:lnTo>
                  <a:lnTo>
                    <a:pt x="369823" y="104711"/>
                  </a:lnTo>
                  <a:lnTo>
                    <a:pt x="377924" y="93525"/>
                  </a:lnTo>
                  <a:lnTo>
                    <a:pt x="383125" y="80510"/>
                  </a:lnTo>
                  <a:lnTo>
                    <a:pt x="383340" y="78824"/>
                  </a:lnTo>
                  <a:lnTo>
                    <a:pt x="258829" y="78824"/>
                  </a:lnTo>
                  <a:lnTo>
                    <a:pt x="258829" y="44145"/>
                  </a:lnTo>
                  <a:lnTo>
                    <a:pt x="382315" y="44145"/>
                  </a:lnTo>
                  <a:lnTo>
                    <a:pt x="380421" y="34716"/>
                  </a:lnTo>
                  <a:lnTo>
                    <a:pt x="368281" y="16647"/>
                  </a:lnTo>
                  <a:lnTo>
                    <a:pt x="350253" y="4466"/>
                  </a:lnTo>
                  <a:lnTo>
                    <a:pt x="328136" y="0"/>
                  </a:lnTo>
                  <a:close/>
                </a:path>
                <a:path w="1790700" h="201930">
                  <a:moveTo>
                    <a:pt x="364700" y="122991"/>
                  </a:moveTo>
                  <a:lnTo>
                    <a:pt x="313498" y="122991"/>
                  </a:lnTo>
                  <a:lnTo>
                    <a:pt x="358994" y="201784"/>
                  </a:lnTo>
                  <a:lnTo>
                    <a:pt x="410165" y="201784"/>
                  </a:lnTo>
                  <a:lnTo>
                    <a:pt x="364700" y="122991"/>
                  </a:lnTo>
                  <a:close/>
                </a:path>
                <a:path w="1790700" h="201930">
                  <a:moveTo>
                    <a:pt x="566139" y="0"/>
                  </a:moveTo>
                  <a:lnTo>
                    <a:pt x="512445" y="0"/>
                  </a:lnTo>
                  <a:lnTo>
                    <a:pt x="410165" y="201784"/>
                  </a:lnTo>
                  <a:lnTo>
                    <a:pt x="463849" y="201784"/>
                  </a:lnTo>
                  <a:lnTo>
                    <a:pt x="489398" y="151346"/>
                  </a:lnTo>
                  <a:lnTo>
                    <a:pt x="642861" y="151346"/>
                  </a:lnTo>
                  <a:lnTo>
                    <a:pt x="620472" y="107179"/>
                  </a:lnTo>
                  <a:lnTo>
                    <a:pt x="511785" y="107179"/>
                  </a:lnTo>
                  <a:lnTo>
                    <a:pt x="539282" y="52898"/>
                  </a:lnTo>
                  <a:lnTo>
                    <a:pt x="592955" y="52898"/>
                  </a:lnTo>
                  <a:lnTo>
                    <a:pt x="566139" y="0"/>
                  </a:lnTo>
                  <a:close/>
                </a:path>
                <a:path w="1790700" h="201930">
                  <a:moveTo>
                    <a:pt x="642861" y="151346"/>
                  </a:moveTo>
                  <a:lnTo>
                    <a:pt x="589186" y="151346"/>
                  </a:lnTo>
                  <a:lnTo>
                    <a:pt x="614756" y="201784"/>
                  </a:lnTo>
                  <a:lnTo>
                    <a:pt x="668429" y="201784"/>
                  </a:lnTo>
                  <a:lnTo>
                    <a:pt x="642861" y="151346"/>
                  </a:lnTo>
                  <a:close/>
                </a:path>
                <a:path w="1790700" h="201930">
                  <a:moveTo>
                    <a:pt x="592955" y="52898"/>
                  </a:moveTo>
                  <a:lnTo>
                    <a:pt x="539282" y="52898"/>
                  </a:lnTo>
                  <a:lnTo>
                    <a:pt x="566799" y="107179"/>
                  </a:lnTo>
                  <a:lnTo>
                    <a:pt x="620472" y="107179"/>
                  </a:lnTo>
                  <a:lnTo>
                    <a:pt x="592955" y="52898"/>
                  </a:lnTo>
                  <a:close/>
                </a:path>
                <a:path w="1790700" h="201930">
                  <a:moveTo>
                    <a:pt x="382315" y="44145"/>
                  </a:moveTo>
                  <a:lnTo>
                    <a:pt x="328817" y="44145"/>
                  </a:lnTo>
                  <a:lnTo>
                    <a:pt x="334492" y="49851"/>
                  </a:lnTo>
                  <a:lnTo>
                    <a:pt x="334618" y="73149"/>
                  </a:lnTo>
                  <a:lnTo>
                    <a:pt x="328911" y="78824"/>
                  </a:lnTo>
                  <a:lnTo>
                    <a:pt x="383340" y="78824"/>
                  </a:lnTo>
                  <a:lnTo>
                    <a:pt x="384962" y="66123"/>
                  </a:lnTo>
                  <a:lnTo>
                    <a:pt x="384867" y="56846"/>
                  </a:lnTo>
                  <a:lnTo>
                    <a:pt x="382315" y="44145"/>
                  </a:lnTo>
                  <a:close/>
                </a:path>
                <a:path w="1790700" h="201930">
                  <a:moveTo>
                    <a:pt x="1582820" y="0"/>
                  </a:moveTo>
                  <a:lnTo>
                    <a:pt x="1418888" y="0"/>
                  </a:lnTo>
                  <a:lnTo>
                    <a:pt x="1418888" y="201784"/>
                  </a:lnTo>
                  <a:lnTo>
                    <a:pt x="1582820" y="201784"/>
                  </a:lnTo>
                  <a:lnTo>
                    <a:pt x="1582820" y="157618"/>
                  </a:lnTo>
                  <a:lnTo>
                    <a:pt x="1469295" y="157618"/>
                  </a:lnTo>
                  <a:lnTo>
                    <a:pt x="1469295" y="122970"/>
                  </a:lnTo>
                  <a:lnTo>
                    <a:pt x="1576548" y="122970"/>
                  </a:lnTo>
                  <a:lnTo>
                    <a:pt x="1576548" y="78803"/>
                  </a:lnTo>
                  <a:lnTo>
                    <a:pt x="1469295" y="78803"/>
                  </a:lnTo>
                  <a:lnTo>
                    <a:pt x="1469295" y="44134"/>
                  </a:lnTo>
                  <a:lnTo>
                    <a:pt x="1582820" y="44134"/>
                  </a:lnTo>
                  <a:lnTo>
                    <a:pt x="1582820" y="0"/>
                  </a:lnTo>
                  <a:close/>
                </a:path>
                <a:path w="1790700" h="201930">
                  <a:moveTo>
                    <a:pt x="955436" y="150529"/>
                  </a:moveTo>
                  <a:lnTo>
                    <a:pt x="933301" y="188800"/>
                  </a:lnTo>
                  <a:lnTo>
                    <a:pt x="946596" y="194124"/>
                  </a:lnTo>
                  <a:lnTo>
                    <a:pt x="960510" y="198071"/>
                  </a:lnTo>
                  <a:lnTo>
                    <a:pt x="974981" y="200531"/>
                  </a:lnTo>
                  <a:lnTo>
                    <a:pt x="989948" y="201397"/>
                  </a:lnTo>
                  <a:lnTo>
                    <a:pt x="1065496" y="201376"/>
                  </a:lnTo>
                  <a:lnTo>
                    <a:pt x="1087569" y="196917"/>
                  </a:lnTo>
                  <a:lnTo>
                    <a:pt x="1105565" y="184757"/>
                  </a:lnTo>
                  <a:lnTo>
                    <a:pt x="1117683" y="166721"/>
                  </a:lnTo>
                  <a:lnTo>
                    <a:pt x="1119570" y="157335"/>
                  </a:lnTo>
                  <a:lnTo>
                    <a:pt x="989948" y="157335"/>
                  </a:lnTo>
                  <a:lnTo>
                    <a:pt x="980897" y="156875"/>
                  </a:lnTo>
                  <a:lnTo>
                    <a:pt x="972092" y="155558"/>
                  </a:lnTo>
                  <a:lnTo>
                    <a:pt x="963587" y="153427"/>
                  </a:lnTo>
                  <a:lnTo>
                    <a:pt x="955436" y="150529"/>
                  </a:lnTo>
                  <a:close/>
                </a:path>
                <a:path w="1790700" h="201930">
                  <a:moveTo>
                    <a:pt x="1065464" y="0"/>
                  </a:moveTo>
                  <a:lnTo>
                    <a:pt x="989948" y="0"/>
                  </a:lnTo>
                  <a:lnTo>
                    <a:pt x="967867" y="4455"/>
                  </a:lnTo>
                  <a:lnTo>
                    <a:pt x="949865" y="16610"/>
                  </a:lnTo>
                  <a:lnTo>
                    <a:pt x="937742" y="34645"/>
                  </a:lnTo>
                  <a:lnTo>
                    <a:pt x="933301" y="56741"/>
                  </a:lnTo>
                  <a:lnTo>
                    <a:pt x="933301" y="65966"/>
                  </a:lnTo>
                  <a:lnTo>
                    <a:pt x="937742" y="88065"/>
                  </a:lnTo>
                  <a:lnTo>
                    <a:pt x="949865" y="106108"/>
                  </a:lnTo>
                  <a:lnTo>
                    <a:pt x="967867" y="118270"/>
                  </a:lnTo>
                  <a:lnTo>
                    <a:pt x="989948" y="122729"/>
                  </a:lnTo>
                  <a:lnTo>
                    <a:pt x="1066176" y="122729"/>
                  </a:lnTo>
                  <a:lnTo>
                    <a:pt x="1071852" y="128393"/>
                  </a:lnTo>
                  <a:lnTo>
                    <a:pt x="1071852" y="151628"/>
                  </a:lnTo>
                  <a:lnTo>
                    <a:pt x="1066176" y="157314"/>
                  </a:lnTo>
                  <a:lnTo>
                    <a:pt x="989948" y="157335"/>
                  </a:lnTo>
                  <a:lnTo>
                    <a:pt x="1119570" y="157335"/>
                  </a:lnTo>
                  <a:lnTo>
                    <a:pt x="1122122" y="144634"/>
                  </a:lnTo>
                  <a:lnTo>
                    <a:pt x="1122122" y="135388"/>
                  </a:lnTo>
                  <a:lnTo>
                    <a:pt x="1117683" y="113313"/>
                  </a:lnTo>
                  <a:lnTo>
                    <a:pt x="1105565" y="95283"/>
                  </a:lnTo>
                  <a:lnTo>
                    <a:pt x="1087569" y="83126"/>
                  </a:lnTo>
                  <a:lnTo>
                    <a:pt x="1065496" y="78667"/>
                  </a:lnTo>
                  <a:lnTo>
                    <a:pt x="989247" y="78667"/>
                  </a:lnTo>
                  <a:lnTo>
                    <a:pt x="983551" y="72992"/>
                  </a:lnTo>
                  <a:lnTo>
                    <a:pt x="983551" y="49736"/>
                  </a:lnTo>
                  <a:lnTo>
                    <a:pt x="989247" y="44061"/>
                  </a:lnTo>
                  <a:lnTo>
                    <a:pt x="1096919" y="44061"/>
                  </a:lnTo>
                  <a:lnTo>
                    <a:pt x="1096919" y="3120"/>
                  </a:lnTo>
                  <a:lnTo>
                    <a:pt x="1089567" y="1744"/>
                  </a:lnTo>
                  <a:lnTo>
                    <a:pt x="1081738" y="770"/>
                  </a:lnTo>
                  <a:lnTo>
                    <a:pt x="1073635" y="191"/>
                  </a:lnTo>
                  <a:lnTo>
                    <a:pt x="1065464" y="0"/>
                  </a:lnTo>
                  <a:close/>
                </a:path>
                <a:path w="1790700" h="201930">
                  <a:moveTo>
                    <a:pt x="1096919" y="44061"/>
                  </a:moveTo>
                  <a:lnTo>
                    <a:pt x="1065464" y="44061"/>
                  </a:lnTo>
                  <a:lnTo>
                    <a:pt x="1072436" y="44315"/>
                  </a:lnTo>
                  <a:lnTo>
                    <a:pt x="1081957" y="44998"/>
                  </a:lnTo>
                  <a:lnTo>
                    <a:pt x="1091096" y="45996"/>
                  </a:lnTo>
                  <a:lnTo>
                    <a:pt x="1096919" y="47192"/>
                  </a:lnTo>
                  <a:lnTo>
                    <a:pt x="1096919" y="44061"/>
                  </a:lnTo>
                  <a:close/>
                </a:path>
                <a:path w="1790700" h="201930">
                  <a:moveTo>
                    <a:pt x="1639614" y="0"/>
                  </a:moveTo>
                  <a:lnTo>
                    <a:pt x="1639614" y="201784"/>
                  </a:lnTo>
                  <a:lnTo>
                    <a:pt x="1690074" y="201784"/>
                  </a:lnTo>
                  <a:lnTo>
                    <a:pt x="1690074" y="44145"/>
                  </a:lnTo>
                  <a:lnTo>
                    <a:pt x="1765150" y="44145"/>
                  </a:lnTo>
                  <a:lnTo>
                    <a:pt x="1790667" y="31"/>
                  </a:lnTo>
                  <a:lnTo>
                    <a:pt x="1639614" y="0"/>
                  </a:lnTo>
                  <a:close/>
                </a:path>
                <a:path w="1790700" h="201930">
                  <a:moveTo>
                    <a:pt x="1217093" y="0"/>
                  </a:moveTo>
                  <a:lnTo>
                    <a:pt x="1160341" y="0"/>
                  </a:lnTo>
                  <a:lnTo>
                    <a:pt x="1160341" y="201784"/>
                  </a:lnTo>
                  <a:lnTo>
                    <a:pt x="1210758" y="201784"/>
                  </a:lnTo>
                  <a:lnTo>
                    <a:pt x="1210758" y="69589"/>
                  </a:lnTo>
                  <a:lnTo>
                    <a:pt x="1266900" y="69589"/>
                  </a:lnTo>
                  <a:lnTo>
                    <a:pt x="1217093" y="0"/>
                  </a:lnTo>
                  <a:close/>
                </a:path>
                <a:path w="1790700" h="201930">
                  <a:moveTo>
                    <a:pt x="1266900" y="69589"/>
                  </a:moveTo>
                  <a:lnTo>
                    <a:pt x="1210758" y="69589"/>
                  </a:lnTo>
                  <a:lnTo>
                    <a:pt x="1305363" y="201784"/>
                  </a:lnTo>
                  <a:lnTo>
                    <a:pt x="1362136" y="201784"/>
                  </a:lnTo>
                  <a:lnTo>
                    <a:pt x="1362136" y="132194"/>
                  </a:lnTo>
                  <a:lnTo>
                    <a:pt x="1311708" y="132194"/>
                  </a:lnTo>
                  <a:lnTo>
                    <a:pt x="1266900" y="69589"/>
                  </a:lnTo>
                  <a:close/>
                </a:path>
                <a:path w="1790700" h="201930">
                  <a:moveTo>
                    <a:pt x="1362136" y="188"/>
                  </a:moveTo>
                  <a:lnTo>
                    <a:pt x="1311708" y="188"/>
                  </a:lnTo>
                  <a:lnTo>
                    <a:pt x="1311708" y="132194"/>
                  </a:lnTo>
                  <a:lnTo>
                    <a:pt x="1362136" y="132194"/>
                  </a:lnTo>
                  <a:lnTo>
                    <a:pt x="1362136" y="188"/>
                  </a:lnTo>
                  <a:close/>
                </a:path>
                <a:path w="1790700" h="201930">
                  <a:moveTo>
                    <a:pt x="151607" y="44145"/>
                  </a:moveTo>
                  <a:lnTo>
                    <a:pt x="101138" y="44145"/>
                  </a:lnTo>
                  <a:lnTo>
                    <a:pt x="101138" y="201784"/>
                  </a:lnTo>
                  <a:lnTo>
                    <a:pt x="151607" y="201784"/>
                  </a:lnTo>
                  <a:lnTo>
                    <a:pt x="151607" y="44145"/>
                  </a:lnTo>
                  <a:close/>
                </a:path>
                <a:path w="1790700" h="201930">
                  <a:moveTo>
                    <a:pt x="151607" y="0"/>
                  </a:moveTo>
                  <a:lnTo>
                    <a:pt x="0" y="31"/>
                  </a:lnTo>
                  <a:lnTo>
                    <a:pt x="25496" y="44166"/>
                  </a:lnTo>
                  <a:lnTo>
                    <a:pt x="151607" y="44145"/>
                  </a:lnTo>
                  <a:lnTo>
                    <a:pt x="151607" y="0"/>
                  </a:lnTo>
                  <a:close/>
                </a:path>
                <a:path w="1790700" h="201930">
                  <a:moveTo>
                    <a:pt x="744092" y="0"/>
                  </a:moveTo>
                  <a:lnTo>
                    <a:pt x="687350" y="0"/>
                  </a:lnTo>
                  <a:lnTo>
                    <a:pt x="687350" y="201784"/>
                  </a:lnTo>
                  <a:lnTo>
                    <a:pt x="737768" y="201784"/>
                  </a:lnTo>
                  <a:lnTo>
                    <a:pt x="737768" y="69589"/>
                  </a:lnTo>
                  <a:lnTo>
                    <a:pt x="793893" y="69589"/>
                  </a:lnTo>
                  <a:lnTo>
                    <a:pt x="744092" y="0"/>
                  </a:lnTo>
                  <a:close/>
                </a:path>
                <a:path w="1790700" h="201930">
                  <a:moveTo>
                    <a:pt x="793893" y="69589"/>
                  </a:moveTo>
                  <a:lnTo>
                    <a:pt x="737768" y="69589"/>
                  </a:lnTo>
                  <a:lnTo>
                    <a:pt x="832372" y="201784"/>
                  </a:lnTo>
                  <a:lnTo>
                    <a:pt x="889145" y="201784"/>
                  </a:lnTo>
                  <a:lnTo>
                    <a:pt x="889145" y="132194"/>
                  </a:lnTo>
                  <a:lnTo>
                    <a:pt x="838696" y="132194"/>
                  </a:lnTo>
                  <a:lnTo>
                    <a:pt x="793893" y="69589"/>
                  </a:lnTo>
                  <a:close/>
                </a:path>
                <a:path w="1790700" h="201930">
                  <a:moveTo>
                    <a:pt x="889145" y="188"/>
                  </a:moveTo>
                  <a:lnTo>
                    <a:pt x="838696" y="188"/>
                  </a:lnTo>
                  <a:lnTo>
                    <a:pt x="838696" y="132194"/>
                  </a:lnTo>
                  <a:lnTo>
                    <a:pt x="889145" y="132194"/>
                  </a:lnTo>
                  <a:lnTo>
                    <a:pt x="889145" y="188"/>
                  </a:lnTo>
                  <a:close/>
                </a:path>
              </a:pathLst>
            </a:custGeom>
            <a:solidFill>
              <a:srgbClr val="E63023"/>
            </a:solidFill>
          </p:spPr>
          <p:txBody>
            <a:bodyPr wrap="square" lIns="0" tIns="0" rIns="0" bIns="0" rtlCol="0"/>
            <a:lstStyle/>
            <a:p>
              <a:endParaRPr sz="637" b="0" i="0" dirty="0">
                <a:latin typeface="Tahoma Regular"/>
              </a:endParaRPr>
            </a:p>
          </p:txBody>
        </p:sp>
      </p:grpSp>
      <p:sp>
        <p:nvSpPr>
          <p:cNvPr id="38" name="Text Placeholder 14">
            <a:extLst>
              <a:ext uri="{FF2B5EF4-FFF2-40B4-BE49-F238E27FC236}">
                <a16:creationId xmlns:a16="http://schemas.microsoft.com/office/drawing/2014/main" id="{456D8E82-4B17-8A44-A98F-D28F51A81189}"/>
              </a:ext>
            </a:extLst>
          </p:cNvPr>
          <p:cNvSpPr>
            <a:spLocks noGrp="1"/>
          </p:cNvSpPr>
          <p:nvPr>
            <p:ph type="body" sz="quarter" idx="11" hasCustomPrompt="1"/>
          </p:nvPr>
        </p:nvSpPr>
        <p:spPr>
          <a:xfrm>
            <a:off x="1484575" y="4113726"/>
            <a:ext cx="7012180" cy="1103312"/>
          </a:xfrm>
          <a:prstGeom prst="rect">
            <a:avLst/>
          </a:prstGeom>
        </p:spPr>
        <p:txBody>
          <a:bodyPr/>
          <a:lstStyle>
            <a:lvl1pPr marL="0" indent="0">
              <a:spcBef>
                <a:spcPts val="0"/>
              </a:spcBef>
              <a:buNone/>
              <a:defRPr sz="3320" b="1" i="0">
                <a:solidFill>
                  <a:schemeClr val="bg1"/>
                </a:solidFill>
                <a:latin typeface="Tahoma Regular"/>
              </a:defRPr>
            </a:lvl1pPr>
          </a:lstStyle>
          <a:p>
            <a:pPr lvl="0"/>
            <a:r>
              <a:rPr lang="en-US" dirty="0"/>
              <a:t>DIVIDER TITLE GOES HERE</a:t>
            </a:r>
          </a:p>
          <a:p>
            <a:pPr lvl="0"/>
            <a:r>
              <a:rPr lang="en-US" dirty="0"/>
              <a:t>ON TWO LINES IF NECESSARY</a:t>
            </a:r>
          </a:p>
        </p:txBody>
      </p:sp>
      <p:sp>
        <p:nvSpPr>
          <p:cNvPr id="39" name="Text Placeholder 16">
            <a:extLst>
              <a:ext uri="{FF2B5EF4-FFF2-40B4-BE49-F238E27FC236}">
                <a16:creationId xmlns:a16="http://schemas.microsoft.com/office/drawing/2014/main" id="{273F8075-A63D-2243-8DDD-A3E491BD42EC}"/>
              </a:ext>
            </a:extLst>
          </p:cNvPr>
          <p:cNvSpPr>
            <a:spLocks noGrp="1"/>
          </p:cNvSpPr>
          <p:nvPr>
            <p:ph type="body" sz="quarter" idx="12" hasCustomPrompt="1"/>
          </p:nvPr>
        </p:nvSpPr>
        <p:spPr>
          <a:xfrm>
            <a:off x="1484371" y="5217038"/>
            <a:ext cx="6248013" cy="1518299"/>
          </a:xfrm>
          <a:prstGeom prst="rect">
            <a:avLst/>
          </a:prstGeom>
        </p:spPr>
        <p:txBody>
          <a:bodyPr/>
          <a:lstStyle>
            <a:lvl1pPr marL="0" indent="0">
              <a:lnSpc>
                <a:spcPct val="100000"/>
              </a:lnSpc>
              <a:spcBef>
                <a:spcPts val="0"/>
              </a:spcBef>
              <a:buNone/>
              <a:defRPr sz="2200" b="0" i="0">
                <a:solidFill>
                  <a:schemeClr val="bg1"/>
                </a:solidFill>
                <a:latin typeface="Tahoma Regular"/>
              </a:defRPr>
            </a:lvl1pPr>
            <a:lvl2pPr marL="446410" indent="0">
              <a:buNone/>
              <a:defRPr>
                <a:solidFill>
                  <a:schemeClr val="bg1"/>
                </a:solidFill>
              </a:defRPr>
            </a:lvl2pPr>
            <a:lvl3pPr marL="892820" indent="0">
              <a:buNone/>
              <a:defRPr>
                <a:solidFill>
                  <a:schemeClr val="bg1"/>
                </a:solidFill>
              </a:defRPr>
            </a:lvl3pPr>
            <a:lvl4pPr marL="1339230" indent="0">
              <a:buNone/>
              <a:defRPr>
                <a:solidFill>
                  <a:schemeClr val="bg1"/>
                </a:solidFill>
              </a:defRPr>
            </a:lvl4pPr>
            <a:lvl5pPr marL="1785640" indent="0">
              <a:buNone/>
              <a:defRPr>
                <a:solidFill>
                  <a:schemeClr val="bg1"/>
                </a:solidFill>
              </a:defRPr>
            </a:lvl5pPr>
          </a:lstStyle>
          <a:p>
            <a:pPr lvl="0"/>
            <a:r>
              <a:rPr lang="en-US" dirty="0"/>
              <a:t>Presentation to:</a:t>
            </a:r>
          </a:p>
          <a:p>
            <a:pPr lvl="0"/>
            <a:r>
              <a:rPr lang="en-US" dirty="0"/>
              <a:t>Company name goes here</a:t>
            </a:r>
          </a:p>
          <a:p>
            <a:pPr lvl="0"/>
            <a:endParaRPr lang="en-US" dirty="0"/>
          </a:p>
          <a:p>
            <a:pPr lvl="0"/>
            <a:r>
              <a:rPr lang="en-US" dirty="0"/>
              <a:t>2020/00/00</a:t>
            </a:r>
          </a:p>
        </p:txBody>
      </p:sp>
    </p:spTree>
    <p:extLst>
      <p:ext uri="{BB962C8B-B14F-4D97-AF65-F5344CB8AC3E}">
        <p14:creationId xmlns:p14="http://schemas.microsoft.com/office/powerpoint/2010/main" val="3163696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spid="_x0000_s114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12" name="Picture 11">
            <a:extLst>
              <a:ext uri="{FF2B5EF4-FFF2-40B4-BE49-F238E27FC236}">
                <a16:creationId xmlns:a16="http://schemas.microsoft.com/office/drawing/2014/main" id="{5DE8A4C4-F89C-4196-9B13-39D203050D55}"/>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1184970501"/>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2" name="object 2">
            <a:extLst>
              <a:ext uri="{FF2B5EF4-FFF2-40B4-BE49-F238E27FC236}">
                <a16:creationId xmlns:a16="http://schemas.microsoft.com/office/drawing/2014/main" id="{9673ADB8-E5D1-124A-8C4A-2DD75998A228}"/>
              </a:ext>
            </a:extLst>
          </p:cNvPr>
          <p:cNvSpPr/>
          <p:nvPr userDrawn="1"/>
        </p:nvSpPr>
        <p:spPr>
          <a:xfrm>
            <a:off x="1" y="0"/>
            <a:ext cx="12191999" cy="685751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pic>
        <p:nvPicPr>
          <p:cNvPr id="4" name="Picture 3">
            <a:extLst>
              <a:ext uri="{FF2B5EF4-FFF2-40B4-BE49-F238E27FC236}">
                <a16:creationId xmlns:a16="http://schemas.microsoft.com/office/drawing/2014/main" id="{4DCE2317-9465-B44C-889D-A5E7352B423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481"/>
            <a:ext cx="12192000" cy="6857519"/>
          </a:xfrm>
          <a:prstGeom prst="rect">
            <a:avLst/>
          </a:prstGeom>
        </p:spPr>
      </p:pic>
      <p:grpSp>
        <p:nvGrpSpPr>
          <p:cNvPr id="5" name="Group 4">
            <a:extLst>
              <a:ext uri="{FF2B5EF4-FFF2-40B4-BE49-F238E27FC236}">
                <a16:creationId xmlns:a16="http://schemas.microsoft.com/office/drawing/2014/main" id="{CE58E494-1C6C-6048-95A4-E67DC56D17E1}"/>
              </a:ext>
            </a:extLst>
          </p:cNvPr>
          <p:cNvGrpSpPr/>
          <p:nvPr userDrawn="1"/>
        </p:nvGrpSpPr>
        <p:grpSpPr>
          <a:xfrm>
            <a:off x="8986233" y="302269"/>
            <a:ext cx="2774642" cy="1163669"/>
            <a:chOff x="14817924" y="781197"/>
            <a:chExt cx="4575269" cy="1918977"/>
          </a:xfrm>
        </p:grpSpPr>
        <p:sp>
          <p:nvSpPr>
            <p:cNvPr id="6" name="object 6">
              <a:extLst>
                <a:ext uri="{FF2B5EF4-FFF2-40B4-BE49-F238E27FC236}">
                  <a16:creationId xmlns:a16="http://schemas.microsoft.com/office/drawing/2014/main" id="{988D07A3-0940-0A42-8A69-CD338296E901}"/>
                </a:ext>
              </a:extLst>
            </p:cNvPr>
            <p:cNvSpPr/>
            <p:nvPr/>
          </p:nvSpPr>
          <p:spPr>
            <a:xfrm>
              <a:off x="14817924" y="2494651"/>
              <a:ext cx="87452" cy="154822"/>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7" name="object 7">
              <a:extLst>
                <a:ext uri="{FF2B5EF4-FFF2-40B4-BE49-F238E27FC236}">
                  <a16:creationId xmlns:a16="http://schemas.microsoft.com/office/drawing/2014/main" id="{30B6986F-75AA-4742-977C-6A4BC896B03F}"/>
                </a:ext>
              </a:extLst>
            </p:cNvPr>
            <p:cNvSpPr/>
            <p:nvPr/>
          </p:nvSpPr>
          <p:spPr>
            <a:xfrm>
              <a:off x="14931724" y="2542744"/>
              <a:ext cx="85630" cy="1067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8" name="object 8">
              <a:extLst>
                <a:ext uri="{FF2B5EF4-FFF2-40B4-BE49-F238E27FC236}">
                  <a16:creationId xmlns:a16="http://schemas.microsoft.com/office/drawing/2014/main" id="{831D4405-7C33-EE49-83D0-0DFBF1B03A36}"/>
                </a:ext>
              </a:extLst>
            </p:cNvPr>
            <p:cNvSpPr/>
            <p:nvPr/>
          </p:nvSpPr>
          <p:spPr>
            <a:xfrm>
              <a:off x="15096148" y="2497295"/>
              <a:ext cx="28575" cy="149860"/>
            </a:xfrm>
            <a:custGeom>
              <a:avLst/>
              <a:gdLst/>
              <a:ahLst/>
              <a:cxnLst/>
              <a:rect l="l" t="t" r="r" b="b"/>
              <a:pathLst>
                <a:path w="28575" h="149860">
                  <a:moveTo>
                    <a:pt x="24302" y="48082"/>
                  </a:moveTo>
                  <a:lnTo>
                    <a:pt x="3790" y="48082"/>
                  </a:lnTo>
                  <a:lnTo>
                    <a:pt x="3790" y="149524"/>
                  </a:lnTo>
                  <a:lnTo>
                    <a:pt x="24302" y="149524"/>
                  </a:lnTo>
                  <a:lnTo>
                    <a:pt x="24302" y="48082"/>
                  </a:lnTo>
                  <a:close/>
                </a:path>
                <a:path w="28575" h="149860">
                  <a:moveTo>
                    <a:pt x="22114" y="0"/>
                  </a:moveTo>
                  <a:lnTo>
                    <a:pt x="6303" y="0"/>
                  </a:lnTo>
                  <a:lnTo>
                    <a:pt x="0" y="6272"/>
                  </a:lnTo>
                  <a:lnTo>
                    <a:pt x="0" y="22104"/>
                  </a:lnTo>
                  <a:lnTo>
                    <a:pt x="6303" y="28417"/>
                  </a:lnTo>
                  <a:lnTo>
                    <a:pt x="22114" y="28417"/>
                  </a:lnTo>
                  <a:lnTo>
                    <a:pt x="28407" y="22104"/>
                  </a:lnTo>
                  <a:lnTo>
                    <a:pt x="28407" y="6272"/>
                  </a:lnTo>
                  <a:lnTo>
                    <a:pt x="22114" y="0"/>
                  </a:lnTo>
                  <a:close/>
                </a:path>
              </a:pathLst>
            </a:custGeom>
            <a:solidFill>
              <a:srgbClr val="FFFFFF"/>
            </a:solidFill>
          </p:spPr>
          <p:txBody>
            <a:bodyPr wrap="square" lIns="0" tIns="0" rIns="0" bIns="0" rtlCol="0"/>
            <a:lstStyle/>
            <a:p>
              <a:endParaRPr sz="1092" dirty="0"/>
            </a:p>
          </p:txBody>
        </p:sp>
        <p:sp>
          <p:nvSpPr>
            <p:cNvPr id="9" name="object 9">
              <a:extLst>
                <a:ext uri="{FF2B5EF4-FFF2-40B4-BE49-F238E27FC236}">
                  <a16:creationId xmlns:a16="http://schemas.microsoft.com/office/drawing/2014/main" id="{F10C3FDC-3B9C-F943-A57A-8203A4553305}"/>
                </a:ext>
              </a:extLst>
            </p:cNvPr>
            <p:cNvSpPr/>
            <p:nvPr/>
          </p:nvSpPr>
          <p:spPr>
            <a:xfrm>
              <a:off x="16034821" y="2497295"/>
              <a:ext cx="28575" cy="149860"/>
            </a:xfrm>
            <a:custGeom>
              <a:avLst/>
              <a:gdLst/>
              <a:ahLst/>
              <a:cxnLst/>
              <a:rect l="l" t="t" r="r" b="b"/>
              <a:pathLst>
                <a:path w="28575" h="149860">
                  <a:moveTo>
                    <a:pt x="24302" y="48082"/>
                  </a:moveTo>
                  <a:lnTo>
                    <a:pt x="3821" y="48082"/>
                  </a:lnTo>
                  <a:lnTo>
                    <a:pt x="3821" y="149524"/>
                  </a:lnTo>
                  <a:lnTo>
                    <a:pt x="24302" y="149524"/>
                  </a:lnTo>
                  <a:lnTo>
                    <a:pt x="24302" y="48082"/>
                  </a:lnTo>
                  <a:close/>
                </a:path>
                <a:path w="28575" h="149860">
                  <a:moveTo>
                    <a:pt x="22124" y="0"/>
                  </a:moveTo>
                  <a:lnTo>
                    <a:pt x="6293" y="0"/>
                  </a:lnTo>
                  <a:lnTo>
                    <a:pt x="0" y="6272"/>
                  </a:lnTo>
                  <a:lnTo>
                    <a:pt x="0" y="22104"/>
                  </a:lnTo>
                  <a:lnTo>
                    <a:pt x="6293" y="28417"/>
                  </a:lnTo>
                  <a:lnTo>
                    <a:pt x="22124" y="28417"/>
                  </a:lnTo>
                  <a:lnTo>
                    <a:pt x="28428" y="22104"/>
                  </a:lnTo>
                  <a:lnTo>
                    <a:pt x="28428" y="6272"/>
                  </a:lnTo>
                  <a:lnTo>
                    <a:pt x="22124" y="0"/>
                  </a:lnTo>
                  <a:close/>
                </a:path>
              </a:pathLst>
            </a:custGeom>
            <a:solidFill>
              <a:srgbClr val="FFFFFF"/>
            </a:solidFill>
          </p:spPr>
          <p:txBody>
            <a:bodyPr wrap="square" lIns="0" tIns="0" rIns="0" bIns="0" rtlCol="0"/>
            <a:lstStyle/>
            <a:p>
              <a:endParaRPr sz="1092" dirty="0"/>
            </a:p>
          </p:txBody>
        </p:sp>
        <p:sp>
          <p:nvSpPr>
            <p:cNvPr id="10" name="object 10">
              <a:extLst>
                <a:ext uri="{FF2B5EF4-FFF2-40B4-BE49-F238E27FC236}">
                  <a16:creationId xmlns:a16="http://schemas.microsoft.com/office/drawing/2014/main" id="{6DC94C29-8843-4A4F-882E-11F5742BDC36}"/>
                </a:ext>
              </a:extLst>
            </p:cNvPr>
            <p:cNvSpPr/>
            <p:nvPr/>
          </p:nvSpPr>
          <p:spPr>
            <a:xfrm>
              <a:off x="16678738" y="2497295"/>
              <a:ext cx="28575" cy="149860"/>
            </a:xfrm>
            <a:custGeom>
              <a:avLst/>
              <a:gdLst/>
              <a:ahLst/>
              <a:cxnLst/>
              <a:rect l="l" t="t" r="r" b="b"/>
              <a:pathLst>
                <a:path w="28575" h="149860">
                  <a:moveTo>
                    <a:pt x="24292" y="48082"/>
                  </a:moveTo>
                  <a:lnTo>
                    <a:pt x="3790" y="48082"/>
                  </a:lnTo>
                  <a:lnTo>
                    <a:pt x="3790" y="149524"/>
                  </a:lnTo>
                  <a:lnTo>
                    <a:pt x="24292" y="149524"/>
                  </a:lnTo>
                  <a:lnTo>
                    <a:pt x="24292" y="48082"/>
                  </a:lnTo>
                  <a:close/>
                </a:path>
                <a:path w="28575" h="149860">
                  <a:moveTo>
                    <a:pt x="22104" y="0"/>
                  </a:moveTo>
                  <a:lnTo>
                    <a:pt x="6303" y="0"/>
                  </a:lnTo>
                  <a:lnTo>
                    <a:pt x="0" y="6272"/>
                  </a:lnTo>
                  <a:lnTo>
                    <a:pt x="0" y="22104"/>
                  </a:lnTo>
                  <a:lnTo>
                    <a:pt x="6303" y="28417"/>
                  </a:lnTo>
                  <a:lnTo>
                    <a:pt x="22104" y="28417"/>
                  </a:lnTo>
                  <a:lnTo>
                    <a:pt x="28397" y="22104"/>
                  </a:lnTo>
                  <a:lnTo>
                    <a:pt x="28397" y="6272"/>
                  </a:lnTo>
                  <a:lnTo>
                    <a:pt x="22104" y="0"/>
                  </a:lnTo>
                  <a:close/>
                </a:path>
              </a:pathLst>
            </a:custGeom>
            <a:solidFill>
              <a:srgbClr val="FFFFFF"/>
            </a:solidFill>
          </p:spPr>
          <p:txBody>
            <a:bodyPr wrap="square" lIns="0" tIns="0" rIns="0" bIns="0" rtlCol="0"/>
            <a:lstStyle/>
            <a:p>
              <a:endParaRPr sz="1092" dirty="0"/>
            </a:p>
          </p:txBody>
        </p:sp>
        <p:sp>
          <p:nvSpPr>
            <p:cNvPr id="11" name="object 11">
              <a:extLst>
                <a:ext uri="{FF2B5EF4-FFF2-40B4-BE49-F238E27FC236}">
                  <a16:creationId xmlns:a16="http://schemas.microsoft.com/office/drawing/2014/main" id="{7D8BD669-B8D4-7848-80E7-1C8D4904BAED}"/>
                </a:ext>
              </a:extLst>
            </p:cNvPr>
            <p:cNvSpPr/>
            <p:nvPr/>
          </p:nvSpPr>
          <p:spPr>
            <a:xfrm>
              <a:off x="15443530" y="2497295"/>
              <a:ext cx="28575" cy="149860"/>
            </a:xfrm>
            <a:custGeom>
              <a:avLst/>
              <a:gdLst/>
              <a:ahLst/>
              <a:cxnLst/>
              <a:rect l="l" t="t" r="r" b="b"/>
              <a:pathLst>
                <a:path w="28575" h="149860">
                  <a:moveTo>
                    <a:pt x="24302" y="48082"/>
                  </a:moveTo>
                  <a:lnTo>
                    <a:pt x="3800" y="48082"/>
                  </a:lnTo>
                  <a:lnTo>
                    <a:pt x="3800" y="149524"/>
                  </a:lnTo>
                  <a:lnTo>
                    <a:pt x="24302" y="149524"/>
                  </a:lnTo>
                  <a:lnTo>
                    <a:pt x="24302" y="48082"/>
                  </a:lnTo>
                  <a:close/>
                </a:path>
                <a:path w="28575" h="149860">
                  <a:moveTo>
                    <a:pt x="22135" y="0"/>
                  </a:moveTo>
                  <a:lnTo>
                    <a:pt x="6303" y="0"/>
                  </a:lnTo>
                  <a:lnTo>
                    <a:pt x="0" y="6272"/>
                  </a:lnTo>
                  <a:lnTo>
                    <a:pt x="0" y="22104"/>
                  </a:lnTo>
                  <a:lnTo>
                    <a:pt x="6303" y="28417"/>
                  </a:lnTo>
                  <a:lnTo>
                    <a:pt x="22135" y="28417"/>
                  </a:lnTo>
                  <a:lnTo>
                    <a:pt x="28417" y="22104"/>
                  </a:lnTo>
                  <a:lnTo>
                    <a:pt x="28417" y="6272"/>
                  </a:lnTo>
                  <a:lnTo>
                    <a:pt x="22135" y="0"/>
                  </a:lnTo>
                  <a:close/>
                </a:path>
              </a:pathLst>
            </a:custGeom>
            <a:solidFill>
              <a:srgbClr val="FFFFFF"/>
            </a:solidFill>
          </p:spPr>
          <p:txBody>
            <a:bodyPr wrap="square" lIns="0" tIns="0" rIns="0" bIns="0" rtlCol="0"/>
            <a:lstStyle/>
            <a:p>
              <a:endParaRPr sz="1092" dirty="0"/>
            </a:p>
          </p:txBody>
        </p:sp>
        <p:sp>
          <p:nvSpPr>
            <p:cNvPr id="12" name="object 12">
              <a:extLst>
                <a:ext uri="{FF2B5EF4-FFF2-40B4-BE49-F238E27FC236}">
                  <a16:creationId xmlns:a16="http://schemas.microsoft.com/office/drawing/2014/main" id="{989DAB23-E9EF-C14F-B9C4-929E36182A25}"/>
                </a:ext>
              </a:extLst>
            </p:cNvPr>
            <p:cNvSpPr/>
            <p:nvPr/>
          </p:nvSpPr>
          <p:spPr>
            <a:xfrm>
              <a:off x="15144446" y="2542744"/>
              <a:ext cx="192678" cy="106719"/>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13" name="object 13">
              <a:extLst>
                <a:ext uri="{FF2B5EF4-FFF2-40B4-BE49-F238E27FC236}">
                  <a16:creationId xmlns:a16="http://schemas.microsoft.com/office/drawing/2014/main" id="{066B0F2C-E5DF-704B-A18A-F55897F9141C}"/>
                </a:ext>
              </a:extLst>
            </p:cNvPr>
            <p:cNvSpPr/>
            <p:nvPr/>
          </p:nvSpPr>
          <p:spPr>
            <a:xfrm>
              <a:off x="15363480" y="2542744"/>
              <a:ext cx="59690" cy="104139"/>
            </a:xfrm>
            <a:custGeom>
              <a:avLst/>
              <a:gdLst/>
              <a:ahLst/>
              <a:cxnLst/>
              <a:rect l="l" t="t" r="r" b="b"/>
              <a:pathLst>
                <a:path w="59690" h="104139">
                  <a:moveTo>
                    <a:pt x="13999" y="2628"/>
                  </a:moveTo>
                  <a:lnTo>
                    <a:pt x="0" y="2628"/>
                  </a:lnTo>
                  <a:lnTo>
                    <a:pt x="0" y="104080"/>
                  </a:lnTo>
                  <a:lnTo>
                    <a:pt x="20878" y="104080"/>
                  </a:lnTo>
                  <a:lnTo>
                    <a:pt x="20878" y="24135"/>
                  </a:lnTo>
                  <a:lnTo>
                    <a:pt x="26794" y="21496"/>
                  </a:lnTo>
                  <a:lnTo>
                    <a:pt x="33674" y="19255"/>
                  </a:lnTo>
                  <a:lnTo>
                    <a:pt x="59443" y="19255"/>
                  </a:lnTo>
                  <a:lnTo>
                    <a:pt x="59443" y="8303"/>
                  </a:lnTo>
                  <a:lnTo>
                    <a:pt x="16020" y="8303"/>
                  </a:lnTo>
                  <a:lnTo>
                    <a:pt x="13999" y="2628"/>
                  </a:lnTo>
                  <a:close/>
                </a:path>
                <a:path w="59690" h="104139">
                  <a:moveTo>
                    <a:pt x="59443" y="19255"/>
                  </a:moveTo>
                  <a:lnTo>
                    <a:pt x="48501" y="19255"/>
                  </a:lnTo>
                  <a:lnTo>
                    <a:pt x="54364" y="20481"/>
                  </a:lnTo>
                  <a:lnTo>
                    <a:pt x="59443" y="22302"/>
                  </a:lnTo>
                  <a:lnTo>
                    <a:pt x="59443" y="19255"/>
                  </a:lnTo>
                  <a:close/>
                </a:path>
                <a:path w="59690" h="104139">
                  <a:moveTo>
                    <a:pt x="48909" y="0"/>
                  </a:moveTo>
                  <a:lnTo>
                    <a:pt x="44427" y="0"/>
                  </a:lnTo>
                  <a:lnTo>
                    <a:pt x="37022" y="527"/>
                  </a:lnTo>
                  <a:lnTo>
                    <a:pt x="29764" y="2098"/>
                  </a:lnTo>
                  <a:lnTo>
                    <a:pt x="22737" y="4695"/>
                  </a:lnTo>
                  <a:lnTo>
                    <a:pt x="16020" y="8303"/>
                  </a:lnTo>
                  <a:lnTo>
                    <a:pt x="59443" y="8303"/>
                  </a:lnTo>
                  <a:lnTo>
                    <a:pt x="59443" y="1612"/>
                  </a:lnTo>
                  <a:lnTo>
                    <a:pt x="54993" y="607"/>
                  </a:lnTo>
                  <a:lnTo>
                    <a:pt x="48909" y="0"/>
                  </a:lnTo>
                  <a:close/>
                </a:path>
              </a:pathLst>
            </a:custGeom>
            <a:solidFill>
              <a:srgbClr val="FFFFFF"/>
            </a:solidFill>
          </p:spPr>
          <p:txBody>
            <a:bodyPr wrap="square" lIns="0" tIns="0" rIns="0" bIns="0" rtlCol="0"/>
            <a:lstStyle/>
            <a:p>
              <a:endParaRPr sz="1092" dirty="0"/>
            </a:p>
          </p:txBody>
        </p:sp>
        <p:sp>
          <p:nvSpPr>
            <p:cNvPr id="14" name="object 14">
              <a:extLst>
                <a:ext uri="{FF2B5EF4-FFF2-40B4-BE49-F238E27FC236}">
                  <a16:creationId xmlns:a16="http://schemas.microsoft.com/office/drawing/2014/main" id="{F5949A49-32CF-984C-8B66-5F0F8599F7B8}"/>
                </a:ext>
              </a:extLst>
            </p:cNvPr>
            <p:cNvSpPr/>
            <p:nvPr/>
          </p:nvSpPr>
          <p:spPr>
            <a:xfrm>
              <a:off x="15501005" y="2542734"/>
              <a:ext cx="199600" cy="157440"/>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15" name="object 15">
              <a:extLst>
                <a:ext uri="{FF2B5EF4-FFF2-40B4-BE49-F238E27FC236}">
                  <a16:creationId xmlns:a16="http://schemas.microsoft.com/office/drawing/2014/main" id="{ABFE3AD2-32C6-ED43-919B-CD3D7C50C9E1}"/>
                </a:ext>
              </a:extLst>
            </p:cNvPr>
            <p:cNvSpPr/>
            <p:nvPr/>
          </p:nvSpPr>
          <p:spPr>
            <a:xfrm>
              <a:off x="15844767" y="2542744"/>
              <a:ext cx="59690" cy="104139"/>
            </a:xfrm>
            <a:custGeom>
              <a:avLst/>
              <a:gdLst/>
              <a:ahLst/>
              <a:cxnLst/>
              <a:rect l="l" t="t" r="r" b="b"/>
              <a:pathLst>
                <a:path w="59690" h="104139">
                  <a:moveTo>
                    <a:pt x="14020" y="2628"/>
                  </a:moveTo>
                  <a:lnTo>
                    <a:pt x="0" y="2628"/>
                  </a:lnTo>
                  <a:lnTo>
                    <a:pt x="0" y="104080"/>
                  </a:lnTo>
                  <a:lnTo>
                    <a:pt x="20920" y="104080"/>
                  </a:lnTo>
                  <a:lnTo>
                    <a:pt x="20920" y="24135"/>
                  </a:lnTo>
                  <a:lnTo>
                    <a:pt x="26774" y="21496"/>
                  </a:lnTo>
                  <a:lnTo>
                    <a:pt x="33695" y="19255"/>
                  </a:lnTo>
                  <a:lnTo>
                    <a:pt x="59464" y="19255"/>
                  </a:lnTo>
                  <a:lnTo>
                    <a:pt x="59464" y="8303"/>
                  </a:lnTo>
                  <a:lnTo>
                    <a:pt x="16041" y="8303"/>
                  </a:lnTo>
                  <a:lnTo>
                    <a:pt x="14020" y="2628"/>
                  </a:lnTo>
                  <a:close/>
                </a:path>
                <a:path w="59690" h="104139">
                  <a:moveTo>
                    <a:pt x="59464" y="19255"/>
                  </a:moveTo>
                  <a:lnTo>
                    <a:pt x="48501" y="19255"/>
                  </a:lnTo>
                  <a:lnTo>
                    <a:pt x="54385" y="20481"/>
                  </a:lnTo>
                  <a:lnTo>
                    <a:pt x="59464" y="22302"/>
                  </a:lnTo>
                  <a:lnTo>
                    <a:pt x="59464" y="19255"/>
                  </a:lnTo>
                  <a:close/>
                </a:path>
                <a:path w="59690" h="104139">
                  <a:moveTo>
                    <a:pt x="48909" y="0"/>
                  </a:moveTo>
                  <a:lnTo>
                    <a:pt x="44427" y="0"/>
                  </a:lnTo>
                  <a:lnTo>
                    <a:pt x="37025" y="527"/>
                  </a:lnTo>
                  <a:lnTo>
                    <a:pt x="29775" y="2098"/>
                  </a:lnTo>
                  <a:lnTo>
                    <a:pt x="22754" y="4695"/>
                  </a:lnTo>
                  <a:lnTo>
                    <a:pt x="16041" y="8303"/>
                  </a:lnTo>
                  <a:lnTo>
                    <a:pt x="59464" y="8303"/>
                  </a:lnTo>
                  <a:lnTo>
                    <a:pt x="59464" y="1612"/>
                  </a:lnTo>
                  <a:lnTo>
                    <a:pt x="54993" y="607"/>
                  </a:lnTo>
                  <a:lnTo>
                    <a:pt x="48909" y="0"/>
                  </a:lnTo>
                  <a:close/>
                </a:path>
              </a:pathLst>
            </a:custGeom>
            <a:solidFill>
              <a:srgbClr val="FFFFFF"/>
            </a:solidFill>
          </p:spPr>
          <p:txBody>
            <a:bodyPr wrap="square" lIns="0" tIns="0" rIns="0" bIns="0" rtlCol="0"/>
            <a:lstStyle/>
            <a:p>
              <a:endParaRPr sz="1092" dirty="0"/>
            </a:p>
          </p:txBody>
        </p:sp>
        <p:sp>
          <p:nvSpPr>
            <p:cNvPr id="16" name="object 16">
              <a:extLst>
                <a:ext uri="{FF2B5EF4-FFF2-40B4-BE49-F238E27FC236}">
                  <a16:creationId xmlns:a16="http://schemas.microsoft.com/office/drawing/2014/main" id="{6EA42F7F-35EB-034A-977D-6915BDF3B4CC}"/>
                </a:ext>
              </a:extLst>
            </p:cNvPr>
            <p:cNvSpPr/>
            <p:nvPr/>
          </p:nvSpPr>
          <p:spPr>
            <a:xfrm>
              <a:off x="15924490" y="2542744"/>
              <a:ext cx="85630" cy="106719"/>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17" name="object 17">
              <a:extLst>
                <a:ext uri="{FF2B5EF4-FFF2-40B4-BE49-F238E27FC236}">
                  <a16:creationId xmlns:a16="http://schemas.microsoft.com/office/drawing/2014/main" id="{856F3CDD-B521-754D-9F17-33D01AF2FC5D}"/>
                </a:ext>
              </a:extLst>
            </p:cNvPr>
            <p:cNvSpPr/>
            <p:nvPr/>
          </p:nvSpPr>
          <p:spPr>
            <a:xfrm>
              <a:off x="16083729" y="2542734"/>
              <a:ext cx="98991" cy="15744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18" name="object 18">
              <a:extLst>
                <a:ext uri="{FF2B5EF4-FFF2-40B4-BE49-F238E27FC236}">
                  <a16:creationId xmlns:a16="http://schemas.microsoft.com/office/drawing/2014/main" id="{26B44690-08F5-394D-9C32-DFA8AEB8E95B}"/>
                </a:ext>
              </a:extLst>
            </p:cNvPr>
            <p:cNvSpPr/>
            <p:nvPr/>
          </p:nvSpPr>
          <p:spPr>
            <a:xfrm>
              <a:off x="16203392" y="2494664"/>
              <a:ext cx="81327" cy="152152"/>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19" name="object 19">
              <a:extLst>
                <a:ext uri="{FF2B5EF4-FFF2-40B4-BE49-F238E27FC236}">
                  <a16:creationId xmlns:a16="http://schemas.microsoft.com/office/drawing/2014/main" id="{82F79D31-ADC0-544C-BE4D-9AF0D38D20F9}"/>
                </a:ext>
              </a:extLst>
            </p:cNvPr>
            <p:cNvSpPr/>
            <p:nvPr/>
          </p:nvSpPr>
          <p:spPr>
            <a:xfrm>
              <a:off x="16435528" y="2542744"/>
              <a:ext cx="162704" cy="106719"/>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20" name="object 20">
              <a:extLst>
                <a:ext uri="{FF2B5EF4-FFF2-40B4-BE49-F238E27FC236}">
                  <a16:creationId xmlns:a16="http://schemas.microsoft.com/office/drawing/2014/main" id="{749719E9-7629-0D43-B014-D5EF4E13BC42}"/>
                </a:ext>
              </a:extLst>
            </p:cNvPr>
            <p:cNvSpPr/>
            <p:nvPr/>
          </p:nvSpPr>
          <p:spPr>
            <a:xfrm>
              <a:off x="16733088" y="2542749"/>
              <a:ext cx="81128" cy="106708"/>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21" name="object 21">
              <a:extLst>
                <a:ext uri="{FF2B5EF4-FFF2-40B4-BE49-F238E27FC236}">
                  <a16:creationId xmlns:a16="http://schemas.microsoft.com/office/drawing/2014/main" id="{8D20C62F-8BDC-8949-9BEF-237EE7D4E653}"/>
                </a:ext>
              </a:extLst>
            </p:cNvPr>
            <p:cNvSpPr/>
            <p:nvPr/>
          </p:nvSpPr>
          <p:spPr>
            <a:xfrm>
              <a:off x="16842601" y="2494645"/>
              <a:ext cx="87442" cy="154801"/>
            </a:xfrm>
            <a:prstGeom prst="rect">
              <a:avLst/>
            </a:prstGeom>
            <a:blipFill>
              <a:blip r:embed="rId1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22" name="object 22">
              <a:extLst>
                <a:ext uri="{FF2B5EF4-FFF2-40B4-BE49-F238E27FC236}">
                  <a16:creationId xmlns:a16="http://schemas.microsoft.com/office/drawing/2014/main" id="{27E8ACD7-1E2A-0C4F-93E3-0886E0B9D56E}"/>
                </a:ext>
              </a:extLst>
            </p:cNvPr>
            <p:cNvSpPr/>
            <p:nvPr/>
          </p:nvSpPr>
          <p:spPr>
            <a:xfrm>
              <a:off x="17003059" y="2545373"/>
              <a:ext cx="94353" cy="152162"/>
            </a:xfrm>
            <a:prstGeom prst="rect">
              <a:avLst/>
            </a:prstGeom>
            <a:blipFill>
              <a:blip r:embed="rId1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92" dirty="0"/>
            </a:p>
          </p:txBody>
        </p:sp>
        <p:sp>
          <p:nvSpPr>
            <p:cNvPr id="23" name="object 23">
              <a:extLst>
                <a:ext uri="{FF2B5EF4-FFF2-40B4-BE49-F238E27FC236}">
                  <a16:creationId xmlns:a16="http://schemas.microsoft.com/office/drawing/2014/main" id="{0C46363A-0B6B-6D4B-8603-8D0B46C19AAC}"/>
                </a:ext>
              </a:extLst>
            </p:cNvPr>
            <p:cNvSpPr/>
            <p:nvPr/>
          </p:nvSpPr>
          <p:spPr>
            <a:xfrm>
              <a:off x="15056164" y="2494667"/>
              <a:ext cx="0" cy="152400"/>
            </a:xfrm>
            <a:custGeom>
              <a:avLst/>
              <a:gdLst/>
              <a:ahLst/>
              <a:cxnLst/>
              <a:rect l="l" t="t" r="r" b="b"/>
              <a:pathLst>
                <a:path h="152400">
                  <a:moveTo>
                    <a:pt x="0" y="0"/>
                  </a:moveTo>
                  <a:lnTo>
                    <a:pt x="0" y="152152"/>
                  </a:lnTo>
                </a:path>
              </a:pathLst>
            </a:custGeom>
            <a:ln w="20491">
              <a:solidFill>
                <a:srgbClr val="FFFFFF"/>
              </a:solidFill>
            </a:ln>
          </p:spPr>
          <p:txBody>
            <a:bodyPr wrap="square" lIns="0" tIns="0" rIns="0" bIns="0" rtlCol="0"/>
            <a:lstStyle/>
            <a:p>
              <a:endParaRPr sz="1092" dirty="0"/>
            </a:p>
          </p:txBody>
        </p:sp>
        <p:sp>
          <p:nvSpPr>
            <p:cNvPr id="24" name="object 24">
              <a:extLst>
                <a:ext uri="{FF2B5EF4-FFF2-40B4-BE49-F238E27FC236}">
                  <a16:creationId xmlns:a16="http://schemas.microsoft.com/office/drawing/2014/main" id="{484959F2-EC34-1F4F-904E-E9EE95EC816F}"/>
                </a:ext>
              </a:extLst>
            </p:cNvPr>
            <p:cNvSpPr/>
            <p:nvPr/>
          </p:nvSpPr>
          <p:spPr>
            <a:xfrm>
              <a:off x="16637037" y="2494667"/>
              <a:ext cx="0" cy="152400"/>
            </a:xfrm>
            <a:custGeom>
              <a:avLst/>
              <a:gdLst/>
              <a:ahLst/>
              <a:cxnLst/>
              <a:rect l="l" t="t" r="r" b="b"/>
              <a:pathLst>
                <a:path h="152400">
                  <a:moveTo>
                    <a:pt x="0" y="0"/>
                  </a:moveTo>
                  <a:lnTo>
                    <a:pt x="0" y="152152"/>
                  </a:lnTo>
                </a:path>
              </a:pathLst>
            </a:custGeom>
            <a:ln w="20512">
              <a:solidFill>
                <a:srgbClr val="FFFFFF"/>
              </a:solidFill>
            </a:ln>
          </p:spPr>
          <p:txBody>
            <a:bodyPr wrap="square" lIns="0" tIns="0" rIns="0" bIns="0" rtlCol="0"/>
            <a:lstStyle/>
            <a:p>
              <a:endParaRPr sz="1092" dirty="0"/>
            </a:p>
          </p:txBody>
        </p:sp>
        <p:sp>
          <p:nvSpPr>
            <p:cNvPr id="25" name="object 25">
              <a:extLst>
                <a:ext uri="{FF2B5EF4-FFF2-40B4-BE49-F238E27FC236}">
                  <a16:creationId xmlns:a16="http://schemas.microsoft.com/office/drawing/2014/main" id="{63E8624E-5A3B-0D45-BAD7-9DA598F7C26D}"/>
                </a:ext>
              </a:extLst>
            </p:cNvPr>
            <p:cNvSpPr/>
            <p:nvPr/>
          </p:nvSpPr>
          <p:spPr>
            <a:xfrm>
              <a:off x="16968897" y="2494667"/>
              <a:ext cx="0" cy="152400"/>
            </a:xfrm>
            <a:custGeom>
              <a:avLst/>
              <a:gdLst/>
              <a:ahLst/>
              <a:cxnLst/>
              <a:rect l="l" t="t" r="r" b="b"/>
              <a:pathLst>
                <a:path h="152400">
                  <a:moveTo>
                    <a:pt x="0" y="0"/>
                  </a:moveTo>
                  <a:lnTo>
                    <a:pt x="0" y="152152"/>
                  </a:lnTo>
                </a:path>
              </a:pathLst>
            </a:custGeom>
            <a:ln w="20501">
              <a:solidFill>
                <a:srgbClr val="FFFFFF"/>
              </a:solidFill>
            </a:ln>
          </p:spPr>
          <p:txBody>
            <a:bodyPr wrap="square" lIns="0" tIns="0" rIns="0" bIns="0" rtlCol="0"/>
            <a:lstStyle/>
            <a:p>
              <a:endParaRPr sz="1092" dirty="0"/>
            </a:p>
          </p:txBody>
        </p:sp>
        <p:sp>
          <p:nvSpPr>
            <p:cNvPr id="26" name="object 26">
              <a:extLst>
                <a:ext uri="{FF2B5EF4-FFF2-40B4-BE49-F238E27FC236}">
                  <a16:creationId xmlns:a16="http://schemas.microsoft.com/office/drawing/2014/main" id="{F585B409-CD62-9246-9092-11DDAC75585B}"/>
                </a:ext>
              </a:extLst>
            </p:cNvPr>
            <p:cNvSpPr/>
            <p:nvPr/>
          </p:nvSpPr>
          <p:spPr>
            <a:xfrm>
              <a:off x="16312543" y="2512005"/>
              <a:ext cx="51435" cy="137795"/>
            </a:xfrm>
            <a:custGeom>
              <a:avLst/>
              <a:gdLst/>
              <a:ahLst/>
              <a:cxnLst/>
              <a:rect l="l" t="t" r="r" b="b"/>
              <a:pathLst>
                <a:path w="51434" h="137794">
                  <a:moveTo>
                    <a:pt x="20805" y="0"/>
                  </a:moveTo>
                  <a:lnTo>
                    <a:pt x="0" y="5758"/>
                  </a:lnTo>
                  <a:lnTo>
                    <a:pt x="0" y="108593"/>
                  </a:lnTo>
                  <a:lnTo>
                    <a:pt x="2937" y="121631"/>
                  </a:lnTo>
                  <a:lnTo>
                    <a:pt x="10667" y="130611"/>
                  </a:lnTo>
                  <a:lnTo>
                    <a:pt x="21565" y="135801"/>
                  </a:lnTo>
                  <a:lnTo>
                    <a:pt x="34009" y="137472"/>
                  </a:lnTo>
                  <a:lnTo>
                    <a:pt x="41852" y="137472"/>
                  </a:lnTo>
                  <a:lnTo>
                    <a:pt x="46982" y="136205"/>
                  </a:lnTo>
                  <a:lnTo>
                    <a:pt x="46982" y="117849"/>
                  </a:lnTo>
                  <a:lnTo>
                    <a:pt x="26585" y="117849"/>
                  </a:lnTo>
                  <a:lnTo>
                    <a:pt x="20805" y="115399"/>
                  </a:lnTo>
                  <a:lnTo>
                    <a:pt x="20805" y="49851"/>
                  </a:lnTo>
                  <a:lnTo>
                    <a:pt x="51317" y="49851"/>
                  </a:lnTo>
                  <a:lnTo>
                    <a:pt x="51317" y="31726"/>
                  </a:lnTo>
                  <a:lnTo>
                    <a:pt x="20805" y="31726"/>
                  </a:lnTo>
                  <a:lnTo>
                    <a:pt x="20805" y="0"/>
                  </a:lnTo>
                  <a:close/>
                </a:path>
                <a:path w="51434" h="137794">
                  <a:moveTo>
                    <a:pt x="46982" y="117054"/>
                  </a:moveTo>
                  <a:lnTo>
                    <a:pt x="44731" y="117462"/>
                  </a:lnTo>
                  <a:lnTo>
                    <a:pt x="39559" y="117849"/>
                  </a:lnTo>
                  <a:lnTo>
                    <a:pt x="46982" y="117849"/>
                  </a:lnTo>
                  <a:lnTo>
                    <a:pt x="46982" y="117054"/>
                  </a:lnTo>
                  <a:close/>
                </a:path>
              </a:pathLst>
            </a:custGeom>
            <a:solidFill>
              <a:srgbClr val="FFFFFF"/>
            </a:solidFill>
          </p:spPr>
          <p:txBody>
            <a:bodyPr wrap="square" lIns="0" tIns="0" rIns="0" bIns="0" rtlCol="0"/>
            <a:lstStyle/>
            <a:p>
              <a:endParaRPr sz="1092" dirty="0"/>
            </a:p>
          </p:txBody>
        </p:sp>
        <p:sp>
          <p:nvSpPr>
            <p:cNvPr id="27" name="object 27">
              <a:extLst>
                <a:ext uri="{FF2B5EF4-FFF2-40B4-BE49-F238E27FC236}">
                  <a16:creationId xmlns:a16="http://schemas.microsoft.com/office/drawing/2014/main" id="{3FAD4E42-952E-D149-99A0-372A21AD6CE7}"/>
                </a:ext>
              </a:extLst>
            </p:cNvPr>
            <p:cNvSpPr/>
            <p:nvPr/>
          </p:nvSpPr>
          <p:spPr>
            <a:xfrm>
              <a:off x="15771907" y="2491999"/>
              <a:ext cx="51435" cy="154940"/>
            </a:xfrm>
            <a:custGeom>
              <a:avLst/>
              <a:gdLst/>
              <a:ahLst/>
              <a:cxnLst/>
              <a:rect l="l" t="t" r="r" b="b"/>
              <a:pathLst>
                <a:path w="51434" h="154939">
                  <a:moveTo>
                    <a:pt x="41831" y="0"/>
                  </a:moveTo>
                  <a:lnTo>
                    <a:pt x="34030" y="0"/>
                  </a:lnTo>
                  <a:lnTo>
                    <a:pt x="21574" y="1670"/>
                  </a:lnTo>
                  <a:lnTo>
                    <a:pt x="10669" y="6861"/>
                  </a:lnTo>
                  <a:lnTo>
                    <a:pt x="2937" y="15840"/>
                  </a:lnTo>
                  <a:lnTo>
                    <a:pt x="0" y="28878"/>
                  </a:lnTo>
                  <a:lnTo>
                    <a:pt x="0" y="154812"/>
                  </a:lnTo>
                  <a:lnTo>
                    <a:pt x="20805" y="154812"/>
                  </a:lnTo>
                  <a:lnTo>
                    <a:pt x="20805" y="71505"/>
                  </a:lnTo>
                  <a:lnTo>
                    <a:pt x="51338" y="71505"/>
                  </a:lnTo>
                  <a:lnTo>
                    <a:pt x="51338" y="53380"/>
                  </a:lnTo>
                  <a:lnTo>
                    <a:pt x="20805" y="53380"/>
                  </a:lnTo>
                  <a:lnTo>
                    <a:pt x="20805" y="22072"/>
                  </a:lnTo>
                  <a:lnTo>
                    <a:pt x="26564" y="19601"/>
                  </a:lnTo>
                  <a:lnTo>
                    <a:pt x="46982" y="19601"/>
                  </a:lnTo>
                  <a:lnTo>
                    <a:pt x="46982" y="1246"/>
                  </a:lnTo>
                  <a:lnTo>
                    <a:pt x="41831" y="0"/>
                  </a:lnTo>
                  <a:close/>
                </a:path>
                <a:path w="51434" h="154939">
                  <a:moveTo>
                    <a:pt x="46982" y="19601"/>
                  </a:moveTo>
                  <a:lnTo>
                    <a:pt x="39569" y="19601"/>
                  </a:lnTo>
                  <a:lnTo>
                    <a:pt x="44721" y="20009"/>
                  </a:lnTo>
                  <a:lnTo>
                    <a:pt x="46982" y="20418"/>
                  </a:lnTo>
                  <a:lnTo>
                    <a:pt x="46982" y="19601"/>
                  </a:lnTo>
                  <a:close/>
                </a:path>
              </a:pathLst>
            </a:custGeom>
            <a:solidFill>
              <a:srgbClr val="FFFFFF"/>
            </a:solidFill>
          </p:spPr>
          <p:txBody>
            <a:bodyPr wrap="square" lIns="0" tIns="0" rIns="0" bIns="0" rtlCol="0"/>
            <a:lstStyle/>
            <a:p>
              <a:endParaRPr sz="1092" dirty="0"/>
            </a:p>
          </p:txBody>
        </p:sp>
        <p:sp>
          <p:nvSpPr>
            <p:cNvPr id="28" name="object 28">
              <a:extLst>
                <a:ext uri="{FF2B5EF4-FFF2-40B4-BE49-F238E27FC236}">
                  <a16:creationId xmlns:a16="http://schemas.microsoft.com/office/drawing/2014/main" id="{1AEE6AD3-D5D8-4240-A700-2B0E39D9FFC8}"/>
                </a:ext>
              </a:extLst>
            </p:cNvPr>
            <p:cNvSpPr/>
            <p:nvPr/>
          </p:nvSpPr>
          <p:spPr>
            <a:xfrm>
              <a:off x="17093362" y="1336135"/>
              <a:ext cx="612140" cy="353695"/>
            </a:xfrm>
            <a:custGeom>
              <a:avLst/>
              <a:gdLst/>
              <a:ahLst/>
              <a:cxnLst/>
              <a:rect l="l" t="t" r="r" b="b"/>
              <a:pathLst>
                <a:path w="612140" h="353694">
                  <a:moveTo>
                    <a:pt x="611656" y="0"/>
                  </a:moveTo>
                  <a:lnTo>
                    <a:pt x="0" y="20"/>
                  </a:lnTo>
                  <a:lnTo>
                    <a:pt x="203910" y="353162"/>
                  </a:lnTo>
                  <a:lnTo>
                    <a:pt x="407767" y="353162"/>
                  </a:lnTo>
                  <a:lnTo>
                    <a:pt x="611656" y="0"/>
                  </a:lnTo>
                  <a:close/>
                </a:path>
              </a:pathLst>
            </a:custGeom>
            <a:solidFill>
              <a:srgbClr val="85BD3E"/>
            </a:solidFill>
          </p:spPr>
          <p:txBody>
            <a:bodyPr wrap="square" lIns="0" tIns="0" rIns="0" bIns="0" rtlCol="0"/>
            <a:lstStyle/>
            <a:p>
              <a:endParaRPr sz="1092" dirty="0"/>
            </a:p>
          </p:txBody>
        </p:sp>
        <p:sp>
          <p:nvSpPr>
            <p:cNvPr id="29" name="object 29">
              <a:extLst>
                <a:ext uri="{FF2B5EF4-FFF2-40B4-BE49-F238E27FC236}">
                  <a16:creationId xmlns:a16="http://schemas.microsoft.com/office/drawing/2014/main" id="{F0AF6F60-B5C8-034E-9CB0-F5F2FEE248E5}"/>
                </a:ext>
              </a:extLst>
            </p:cNvPr>
            <p:cNvSpPr/>
            <p:nvPr/>
          </p:nvSpPr>
          <p:spPr>
            <a:xfrm>
              <a:off x="17471866" y="1336132"/>
              <a:ext cx="1165860" cy="1009650"/>
            </a:xfrm>
            <a:custGeom>
              <a:avLst/>
              <a:gdLst/>
              <a:ahLst/>
              <a:cxnLst/>
              <a:rect l="l" t="t" r="r" b="b"/>
              <a:pathLst>
                <a:path w="1165859" h="1009650">
                  <a:moveTo>
                    <a:pt x="961363" y="0"/>
                  </a:moveTo>
                  <a:lnTo>
                    <a:pt x="378805" y="41"/>
                  </a:lnTo>
                  <a:lnTo>
                    <a:pt x="0" y="655665"/>
                  </a:lnTo>
                  <a:lnTo>
                    <a:pt x="204046" y="1009026"/>
                  </a:lnTo>
                  <a:lnTo>
                    <a:pt x="582683" y="353162"/>
                  </a:lnTo>
                  <a:lnTo>
                    <a:pt x="1165388" y="353162"/>
                  </a:lnTo>
                  <a:lnTo>
                    <a:pt x="961363" y="0"/>
                  </a:lnTo>
                  <a:close/>
                </a:path>
              </a:pathLst>
            </a:custGeom>
            <a:solidFill>
              <a:srgbClr val="E63023"/>
            </a:solidFill>
          </p:spPr>
          <p:txBody>
            <a:bodyPr wrap="square" lIns="0" tIns="0" rIns="0" bIns="0" rtlCol="0"/>
            <a:lstStyle/>
            <a:p>
              <a:endParaRPr sz="1092" dirty="0"/>
            </a:p>
          </p:txBody>
        </p:sp>
        <p:sp>
          <p:nvSpPr>
            <p:cNvPr id="30" name="object 30">
              <a:extLst>
                <a:ext uri="{FF2B5EF4-FFF2-40B4-BE49-F238E27FC236}">
                  <a16:creationId xmlns:a16="http://schemas.microsoft.com/office/drawing/2014/main" id="{125205B5-8411-4A45-A066-6B1F267005F4}"/>
                </a:ext>
              </a:extLst>
            </p:cNvPr>
            <p:cNvSpPr/>
            <p:nvPr/>
          </p:nvSpPr>
          <p:spPr>
            <a:xfrm>
              <a:off x="17602493" y="781197"/>
              <a:ext cx="1790700" cy="201930"/>
            </a:xfrm>
            <a:custGeom>
              <a:avLst/>
              <a:gdLst/>
              <a:ahLst/>
              <a:cxnLst/>
              <a:rect l="l" t="t" r="r" b="b"/>
              <a:pathLst>
                <a:path w="1790700" h="201930">
                  <a:moveTo>
                    <a:pt x="328136" y="0"/>
                  </a:moveTo>
                  <a:lnTo>
                    <a:pt x="208370" y="0"/>
                  </a:lnTo>
                  <a:lnTo>
                    <a:pt x="208370" y="201784"/>
                  </a:lnTo>
                  <a:lnTo>
                    <a:pt x="258829" y="201784"/>
                  </a:lnTo>
                  <a:lnTo>
                    <a:pt x="258829" y="122991"/>
                  </a:lnTo>
                  <a:lnTo>
                    <a:pt x="364700" y="122991"/>
                  </a:lnTo>
                  <a:lnTo>
                    <a:pt x="359287" y="113609"/>
                  </a:lnTo>
                  <a:lnTo>
                    <a:pt x="369823" y="104711"/>
                  </a:lnTo>
                  <a:lnTo>
                    <a:pt x="377924" y="93525"/>
                  </a:lnTo>
                  <a:lnTo>
                    <a:pt x="383125" y="80510"/>
                  </a:lnTo>
                  <a:lnTo>
                    <a:pt x="383340" y="78824"/>
                  </a:lnTo>
                  <a:lnTo>
                    <a:pt x="258829" y="78824"/>
                  </a:lnTo>
                  <a:lnTo>
                    <a:pt x="258829" y="44145"/>
                  </a:lnTo>
                  <a:lnTo>
                    <a:pt x="382315" y="44145"/>
                  </a:lnTo>
                  <a:lnTo>
                    <a:pt x="380421" y="34716"/>
                  </a:lnTo>
                  <a:lnTo>
                    <a:pt x="368281" y="16647"/>
                  </a:lnTo>
                  <a:lnTo>
                    <a:pt x="350253" y="4466"/>
                  </a:lnTo>
                  <a:lnTo>
                    <a:pt x="328136" y="0"/>
                  </a:lnTo>
                  <a:close/>
                </a:path>
                <a:path w="1790700" h="201930">
                  <a:moveTo>
                    <a:pt x="364700" y="122991"/>
                  </a:moveTo>
                  <a:lnTo>
                    <a:pt x="313498" y="122991"/>
                  </a:lnTo>
                  <a:lnTo>
                    <a:pt x="358994" y="201784"/>
                  </a:lnTo>
                  <a:lnTo>
                    <a:pt x="410165" y="201784"/>
                  </a:lnTo>
                  <a:lnTo>
                    <a:pt x="364700" y="122991"/>
                  </a:lnTo>
                  <a:close/>
                </a:path>
                <a:path w="1790700" h="201930">
                  <a:moveTo>
                    <a:pt x="566139" y="0"/>
                  </a:moveTo>
                  <a:lnTo>
                    <a:pt x="512445" y="0"/>
                  </a:lnTo>
                  <a:lnTo>
                    <a:pt x="410165" y="201784"/>
                  </a:lnTo>
                  <a:lnTo>
                    <a:pt x="463849" y="201784"/>
                  </a:lnTo>
                  <a:lnTo>
                    <a:pt x="489398" y="151346"/>
                  </a:lnTo>
                  <a:lnTo>
                    <a:pt x="642861" y="151346"/>
                  </a:lnTo>
                  <a:lnTo>
                    <a:pt x="620472" y="107179"/>
                  </a:lnTo>
                  <a:lnTo>
                    <a:pt x="511785" y="107179"/>
                  </a:lnTo>
                  <a:lnTo>
                    <a:pt x="539282" y="52898"/>
                  </a:lnTo>
                  <a:lnTo>
                    <a:pt x="592955" y="52898"/>
                  </a:lnTo>
                  <a:lnTo>
                    <a:pt x="566139" y="0"/>
                  </a:lnTo>
                  <a:close/>
                </a:path>
                <a:path w="1790700" h="201930">
                  <a:moveTo>
                    <a:pt x="642861" y="151346"/>
                  </a:moveTo>
                  <a:lnTo>
                    <a:pt x="589186" y="151346"/>
                  </a:lnTo>
                  <a:lnTo>
                    <a:pt x="614756" y="201784"/>
                  </a:lnTo>
                  <a:lnTo>
                    <a:pt x="668429" y="201784"/>
                  </a:lnTo>
                  <a:lnTo>
                    <a:pt x="642861" y="151346"/>
                  </a:lnTo>
                  <a:close/>
                </a:path>
                <a:path w="1790700" h="201930">
                  <a:moveTo>
                    <a:pt x="592955" y="52898"/>
                  </a:moveTo>
                  <a:lnTo>
                    <a:pt x="539282" y="52898"/>
                  </a:lnTo>
                  <a:lnTo>
                    <a:pt x="566799" y="107179"/>
                  </a:lnTo>
                  <a:lnTo>
                    <a:pt x="620472" y="107179"/>
                  </a:lnTo>
                  <a:lnTo>
                    <a:pt x="592955" y="52898"/>
                  </a:lnTo>
                  <a:close/>
                </a:path>
                <a:path w="1790700" h="201930">
                  <a:moveTo>
                    <a:pt x="382315" y="44145"/>
                  </a:moveTo>
                  <a:lnTo>
                    <a:pt x="328817" y="44145"/>
                  </a:lnTo>
                  <a:lnTo>
                    <a:pt x="334492" y="49851"/>
                  </a:lnTo>
                  <a:lnTo>
                    <a:pt x="334618" y="73149"/>
                  </a:lnTo>
                  <a:lnTo>
                    <a:pt x="328911" y="78824"/>
                  </a:lnTo>
                  <a:lnTo>
                    <a:pt x="383340" y="78824"/>
                  </a:lnTo>
                  <a:lnTo>
                    <a:pt x="384962" y="66123"/>
                  </a:lnTo>
                  <a:lnTo>
                    <a:pt x="384867" y="56846"/>
                  </a:lnTo>
                  <a:lnTo>
                    <a:pt x="382315" y="44145"/>
                  </a:lnTo>
                  <a:close/>
                </a:path>
                <a:path w="1790700" h="201930">
                  <a:moveTo>
                    <a:pt x="1582820" y="0"/>
                  </a:moveTo>
                  <a:lnTo>
                    <a:pt x="1418888" y="0"/>
                  </a:lnTo>
                  <a:lnTo>
                    <a:pt x="1418888" y="201784"/>
                  </a:lnTo>
                  <a:lnTo>
                    <a:pt x="1582820" y="201784"/>
                  </a:lnTo>
                  <a:lnTo>
                    <a:pt x="1582820" y="157618"/>
                  </a:lnTo>
                  <a:lnTo>
                    <a:pt x="1469295" y="157618"/>
                  </a:lnTo>
                  <a:lnTo>
                    <a:pt x="1469295" y="122970"/>
                  </a:lnTo>
                  <a:lnTo>
                    <a:pt x="1576548" y="122970"/>
                  </a:lnTo>
                  <a:lnTo>
                    <a:pt x="1576548" y="78803"/>
                  </a:lnTo>
                  <a:lnTo>
                    <a:pt x="1469295" y="78803"/>
                  </a:lnTo>
                  <a:lnTo>
                    <a:pt x="1469295" y="44134"/>
                  </a:lnTo>
                  <a:lnTo>
                    <a:pt x="1582820" y="44134"/>
                  </a:lnTo>
                  <a:lnTo>
                    <a:pt x="1582820" y="0"/>
                  </a:lnTo>
                  <a:close/>
                </a:path>
                <a:path w="1790700" h="201930">
                  <a:moveTo>
                    <a:pt x="955436" y="150529"/>
                  </a:moveTo>
                  <a:lnTo>
                    <a:pt x="933301" y="188800"/>
                  </a:lnTo>
                  <a:lnTo>
                    <a:pt x="946596" y="194124"/>
                  </a:lnTo>
                  <a:lnTo>
                    <a:pt x="960510" y="198071"/>
                  </a:lnTo>
                  <a:lnTo>
                    <a:pt x="974981" y="200531"/>
                  </a:lnTo>
                  <a:lnTo>
                    <a:pt x="989948" y="201397"/>
                  </a:lnTo>
                  <a:lnTo>
                    <a:pt x="1065496" y="201376"/>
                  </a:lnTo>
                  <a:lnTo>
                    <a:pt x="1087569" y="196917"/>
                  </a:lnTo>
                  <a:lnTo>
                    <a:pt x="1105565" y="184757"/>
                  </a:lnTo>
                  <a:lnTo>
                    <a:pt x="1117683" y="166721"/>
                  </a:lnTo>
                  <a:lnTo>
                    <a:pt x="1119570" y="157335"/>
                  </a:lnTo>
                  <a:lnTo>
                    <a:pt x="989948" y="157335"/>
                  </a:lnTo>
                  <a:lnTo>
                    <a:pt x="980897" y="156875"/>
                  </a:lnTo>
                  <a:lnTo>
                    <a:pt x="972092" y="155558"/>
                  </a:lnTo>
                  <a:lnTo>
                    <a:pt x="963587" y="153427"/>
                  </a:lnTo>
                  <a:lnTo>
                    <a:pt x="955436" y="150529"/>
                  </a:lnTo>
                  <a:close/>
                </a:path>
                <a:path w="1790700" h="201930">
                  <a:moveTo>
                    <a:pt x="1065464" y="0"/>
                  </a:moveTo>
                  <a:lnTo>
                    <a:pt x="989948" y="0"/>
                  </a:lnTo>
                  <a:lnTo>
                    <a:pt x="967867" y="4455"/>
                  </a:lnTo>
                  <a:lnTo>
                    <a:pt x="949865" y="16610"/>
                  </a:lnTo>
                  <a:lnTo>
                    <a:pt x="937742" y="34645"/>
                  </a:lnTo>
                  <a:lnTo>
                    <a:pt x="933301" y="56741"/>
                  </a:lnTo>
                  <a:lnTo>
                    <a:pt x="933301" y="65966"/>
                  </a:lnTo>
                  <a:lnTo>
                    <a:pt x="937742" y="88065"/>
                  </a:lnTo>
                  <a:lnTo>
                    <a:pt x="949865" y="106108"/>
                  </a:lnTo>
                  <a:lnTo>
                    <a:pt x="967867" y="118270"/>
                  </a:lnTo>
                  <a:lnTo>
                    <a:pt x="989948" y="122729"/>
                  </a:lnTo>
                  <a:lnTo>
                    <a:pt x="1066176" y="122729"/>
                  </a:lnTo>
                  <a:lnTo>
                    <a:pt x="1071852" y="128393"/>
                  </a:lnTo>
                  <a:lnTo>
                    <a:pt x="1071852" y="151628"/>
                  </a:lnTo>
                  <a:lnTo>
                    <a:pt x="1066176" y="157314"/>
                  </a:lnTo>
                  <a:lnTo>
                    <a:pt x="989948" y="157335"/>
                  </a:lnTo>
                  <a:lnTo>
                    <a:pt x="1119570" y="157335"/>
                  </a:lnTo>
                  <a:lnTo>
                    <a:pt x="1122122" y="144634"/>
                  </a:lnTo>
                  <a:lnTo>
                    <a:pt x="1122122" y="135388"/>
                  </a:lnTo>
                  <a:lnTo>
                    <a:pt x="1117683" y="113313"/>
                  </a:lnTo>
                  <a:lnTo>
                    <a:pt x="1105565" y="95283"/>
                  </a:lnTo>
                  <a:lnTo>
                    <a:pt x="1087569" y="83126"/>
                  </a:lnTo>
                  <a:lnTo>
                    <a:pt x="1065496" y="78667"/>
                  </a:lnTo>
                  <a:lnTo>
                    <a:pt x="989247" y="78667"/>
                  </a:lnTo>
                  <a:lnTo>
                    <a:pt x="983551" y="72992"/>
                  </a:lnTo>
                  <a:lnTo>
                    <a:pt x="983551" y="49736"/>
                  </a:lnTo>
                  <a:lnTo>
                    <a:pt x="989247" y="44061"/>
                  </a:lnTo>
                  <a:lnTo>
                    <a:pt x="1096919" y="44061"/>
                  </a:lnTo>
                  <a:lnTo>
                    <a:pt x="1096919" y="3120"/>
                  </a:lnTo>
                  <a:lnTo>
                    <a:pt x="1089567" y="1744"/>
                  </a:lnTo>
                  <a:lnTo>
                    <a:pt x="1081738" y="770"/>
                  </a:lnTo>
                  <a:lnTo>
                    <a:pt x="1073635" y="191"/>
                  </a:lnTo>
                  <a:lnTo>
                    <a:pt x="1065464" y="0"/>
                  </a:lnTo>
                  <a:close/>
                </a:path>
                <a:path w="1790700" h="201930">
                  <a:moveTo>
                    <a:pt x="1096919" y="44061"/>
                  </a:moveTo>
                  <a:lnTo>
                    <a:pt x="1065464" y="44061"/>
                  </a:lnTo>
                  <a:lnTo>
                    <a:pt x="1072436" y="44315"/>
                  </a:lnTo>
                  <a:lnTo>
                    <a:pt x="1081957" y="44998"/>
                  </a:lnTo>
                  <a:lnTo>
                    <a:pt x="1091096" y="45996"/>
                  </a:lnTo>
                  <a:lnTo>
                    <a:pt x="1096919" y="47192"/>
                  </a:lnTo>
                  <a:lnTo>
                    <a:pt x="1096919" y="44061"/>
                  </a:lnTo>
                  <a:close/>
                </a:path>
                <a:path w="1790700" h="201930">
                  <a:moveTo>
                    <a:pt x="1639614" y="0"/>
                  </a:moveTo>
                  <a:lnTo>
                    <a:pt x="1639614" y="201784"/>
                  </a:lnTo>
                  <a:lnTo>
                    <a:pt x="1690074" y="201784"/>
                  </a:lnTo>
                  <a:lnTo>
                    <a:pt x="1690074" y="44145"/>
                  </a:lnTo>
                  <a:lnTo>
                    <a:pt x="1765150" y="44145"/>
                  </a:lnTo>
                  <a:lnTo>
                    <a:pt x="1790667" y="31"/>
                  </a:lnTo>
                  <a:lnTo>
                    <a:pt x="1639614" y="0"/>
                  </a:lnTo>
                  <a:close/>
                </a:path>
                <a:path w="1790700" h="201930">
                  <a:moveTo>
                    <a:pt x="1217093" y="0"/>
                  </a:moveTo>
                  <a:lnTo>
                    <a:pt x="1160341" y="0"/>
                  </a:lnTo>
                  <a:lnTo>
                    <a:pt x="1160341" y="201784"/>
                  </a:lnTo>
                  <a:lnTo>
                    <a:pt x="1210758" y="201784"/>
                  </a:lnTo>
                  <a:lnTo>
                    <a:pt x="1210758" y="69589"/>
                  </a:lnTo>
                  <a:lnTo>
                    <a:pt x="1266900" y="69589"/>
                  </a:lnTo>
                  <a:lnTo>
                    <a:pt x="1217093" y="0"/>
                  </a:lnTo>
                  <a:close/>
                </a:path>
                <a:path w="1790700" h="201930">
                  <a:moveTo>
                    <a:pt x="1266900" y="69589"/>
                  </a:moveTo>
                  <a:lnTo>
                    <a:pt x="1210758" y="69589"/>
                  </a:lnTo>
                  <a:lnTo>
                    <a:pt x="1305363" y="201784"/>
                  </a:lnTo>
                  <a:lnTo>
                    <a:pt x="1362136" y="201784"/>
                  </a:lnTo>
                  <a:lnTo>
                    <a:pt x="1362136" y="132194"/>
                  </a:lnTo>
                  <a:lnTo>
                    <a:pt x="1311708" y="132194"/>
                  </a:lnTo>
                  <a:lnTo>
                    <a:pt x="1266900" y="69589"/>
                  </a:lnTo>
                  <a:close/>
                </a:path>
                <a:path w="1790700" h="201930">
                  <a:moveTo>
                    <a:pt x="1362136" y="188"/>
                  </a:moveTo>
                  <a:lnTo>
                    <a:pt x="1311708" y="188"/>
                  </a:lnTo>
                  <a:lnTo>
                    <a:pt x="1311708" y="132194"/>
                  </a:lnTo>
                  <a:lnTo>
                    <a:pt x="1362136" y="132194"/>
                  </a:lnTo>
                  <a:lnTo>
                    <a:pt x="1362136" y="188"/>
                  </a:lnTo>
                  <a:close/>
                </a:path>
                <a:path w="1790700" h="201930">
                  <a:moveTo>
                    <a:pt x="151607" y="44145"/>
                  </a:moveTo>
                  <a:lnTo>
                    <a:pt x="101138" y="44145"/>
                  </a:lnTo>
                  <a:lnTo>
                    <a:pt x="101138" y="201784"/>
                  </a:lnTo>
                  <a:lnTo>
                    <a:pt x="151607" y="201784"/>
                  </a:lnTo>
                  <a:lnTo>
                    <a:pt x="151607" y="44145"/>
                  </a:lnTo>
                  <a:close/>
                </a:path>
                <a:path w="1790700" h="201930">
                  <a:moveTo>
                    <a:pt x="151607" y="0"/>
                  </a:moveTo>
                  <a:lnTo>
                    <a:pt x="0" y="31"/>
                  </a:lnTo>
                  <a:lnTo>
                    <a:pt x="25496" y="44166"/>
                  </a:lnTo>
                  <a:lnTo>
                    <a:pt x="151607" y="44145"/>
                  </a:lnTo>
                  <a:lnTo>
                    <a:pt x="151607" y="0"/>
                  </a:lnTo>
                  <a:close/>
                </a:path>
                <a:path w="1790700" h="201930">
                  <a:moveTo>
                    <a:pt x="744092" y="0"/>
                  </a:moveTo>
                  <a:lnTo>
                    <a:pt x="687350" y="0"/>
                  </a:lnTo>
                  <a:lnTo>
                    <a:pt x="687350" y="201784"/>
                  </a:lnTo>
                  <a:lnTo>
                    <a:pt x="737768" y="201784"/>
                  </a:lnTo>
                  <a:lnTo>
                    <a:pt x="737768" y="69589"/>
                  </a:lnTo>
                  <a:lnTo>
                    <a:pt x="793893" y="69589"/>
                  </a:lnTo>
                  <a:lnTo>
                    <a:pt x="744092" y="0"/>
                  </a:lnTo>
                  <a:close/>
                </a:path>
                <a:path w="1790700" h="201930">
                  <a:moveTo>
                    <a:pt x="793893" y="69589"/>
                  </a:moveTo>
                  <a:lnTo>
                    <a:pt x="737768" y="69589"/>
                  </a:lnTo>
                  <a:lnTo>
                    <a:pt x="832372" y="201784"/>
                  </a:lnTo>
                  <a:lnTo>
                    <a:pt x="889145" y="201784"/>
                  </a:lnTo>
                  <a:lnTo>
                    <a:pt x="889145" y="132194"/>
                  </a:lnTo>
                  <a:lnTo>
                    <a:pt x="838696" y="132194"/>
                  </a:lnTo>
                  <a:lnTo>
                    <a:pt x="793893" y="69589"/>
                  </a:lnTo>
                  <a:close/>
                </a:path>
                <a:path w="1790700" h="201930">
                  <a:moveTo>
                    <a:pt x="889145" y="188"/>
                  </a:moveTo>
                  <a:lnTo>
                    <a:pt x="838696" y="188"/>
                  </a:lnTo>
                  <a:lnTo>
                    <a:pt x="838696" y="132194"/>
                  </a:lnTo>
                  <a:lnTo>
                    <a:pt x="889145" y="132194"/>
                  </a:lnTo>
                  <a:lnTo>
                    <a:pt x="889145" y="188"/>
                  </a:lnTo>
                  <a:close/>
                </a:path>
              </a:pathLst>
            </a:custGeom>
            <a:solidFill>
              <a:srgbClr val="E63023"/>
            </a:solidFill>
          </p:spPr>
          <p:txBody>
            <a:bodyPr wrap="square" lIns="0" tIns="0" rIns="0" bIns="0" rtlCol="0"/>
            <a:lstStyle/>
            <a:p>
              <a:endParaRPr sz="1092" dirty="0"/>
            </a:p>
          </p:txBody>
        </p:sp>
      </p:grpSp>
      <p:sp>
        <p:nvSpPr>
          <p:cNvPr id="31" name="object 4">
            <a:extLst>
              <a:ext uri="{FF2B5EF4-FFF2-40B4-BE49-F238E27FC236}">
                <a16:creationId xmlns:a16="http://schemas.microsoft.com/office/drawing/2014/main" id="{61CF7A6D-5685-6042-A629-3C5635BBC234}"/>
              </a:ext>
            </a:extLst>
          </p:cNvPr>
          <p:cNvSpPr/>
          <p:nvPr userDrawn="1"/>
        </p:nvSpPr>
        <p:spPr>
          <a:xfrm>
            <a:off x="635835" y="2664176"/>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1092" dirty="0"/>
          </a:p>
        </p:txBody>
      </p:sp>
    </p:spTree>
    <p:extLst>
      <p:ext uri="{BB962C8B-B14F-4D97-AF65-F5344CB8AC3E}">
        <p14:creationId xmlns:p14="http://schemas.microsoft.com/office/powerpoint/2010/main" val="821227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794531326"/>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spid="_x0000_s3103"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a:lnSpc>
                <a:spcPct val="100600"/>
              </a:lnSpc>
            </a:pPr>
            <a:endParaRPr lang="en-GB" sz="16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4" y="3407791"/>
            <a:ext cx="3205788" cy="3090186"/>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12" name="Picture 11">
            <a:extLst>
              <a:ext uri="{FF2B5EF4-FFF2-40B4-BE49-F238E27FC236}">
                <a16:creationId xmlns:a16="http://schemas.microsoft.com/office/drawing/2014/main" id="{F3A53F04-AED7-452A-9F24-9297FB349A19}"/>
              </a:ext>
            </a:extLst>
          </p:cNvPr>
          <p:cNvPicPr>
            <a:picLocks noChangeAspect="1"/>
          </p:cNvPicPr>
          <p:nvPr userDrawn="1"/>
        </p:nvPicPr>
        <p:blipFill>
          <a:blip r:embed="rId7"/>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86821152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4391F-7E00-458A-84FC-7A6587777732}" type="datetimeFigureOut">
              <a:rPr lang="en-ZA" smtClean="0"/>
              <a:t>2021/09/21</a:t>
            </a:fld>
            <a:endParaRPr lang="en-ZA"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19A4A5-BB1D-4965-82A1-3FA99A5788E3}" type="slidenum">
              <a:rPr lang="en-ZA" smtClean="0"/>
              <a:t>‹#›</a:t>
            </a:fld>
            <a:endParaRPr lang="en-ZA" dirty="0"/>
          </a:p>
        </p:txBody>
      </p:sp>
    </p:spTree>
    <p:extLst>
      <p:ext uri="{BB962C8B-B14F-4D97-AF65-F5344CB8AC3E}">
        <p14:creationId xmlns:p14="http://schemas.microsoft.com/office/powerpoint/2010/main" val="2644600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tags" Target="../tags/tag4.xml"/><Relationship Id="rId7" Type="http://schemas.openxmlformats.org/officeDocument/2006/relationships/oleObject" Target="../embeddings/oleObject3.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notesSlide" Target="../notesSlides/notesSlide1.xml"/><Relationship Id="rId5" Type="http://schemas.openxmlformats.org/officeDocument/2006/relationships/slideLayout" Target="../slideLayouts/slideLayout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mailto:Mervin.Rajamany@transnet.net" TargetMode="External"/><Relationship Id="rId2" Type="http://schemas.openxmlformats.org/officeDocument/2006/relationships/hyperlink" Target="mailto:Lerato.Ramoyada@transnet.net" TargetMode="External"/><Relationship Id="rId1" Type="http://schemas.openxmlformats.org/officeDocument/2006/relationships/slideLayout" Target="../slideLayouts/slideLayout13.xml"/><Relationship Id="rId4" Type="http://schemas.openxmlformats.org/officeDocument/2006/relationships/hyperlink" Target="mailto:TAC.SECRETARIAT@transnet.ne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hyperlink" Target="http://www.dti.gov.za/economic_empowerment/bee_codes"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hyperlink" Target="mailto:Mervin.Rajamany@Transnet.net" TargetMode="External"/><Relationship Id="rId2" Type="http://schemas.openxmlformats.org/officeDocument/2006/relationships/hyperlink" Target="mailto:Lerato.Ramoyada@Transnet.net" TargetMode="Externa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D48B49-B862-45C6-BFCD-064FEF9AC8BC}"/>
              </a:ext>
            </a:extLst>
          </p:cNvPr>
          <p:cNvSpPr>
            <a:spLocks noGrp="1"/>
          </p:cNvSpPr>
          <p:nvPr>
            <p:ph type="body" sz="quarter" idx="11"/>
          </p:nvPr>
        </p:nvSpPr>
        <p:spPr>
          <a:xfrm>
            <a:off x="1607103" y="3863770"/>
            <a:ext cx="9481608" cy="1103312"/>
          </a:xfrm>
        </p:spPr>
        <p:txBody>
          <a:bodyPr>
            <a:noAutofit/>
          </a:bodyPr>
          <a:lstStyle/>
          <a:p>
            <a:pPr>
              <a:lnSpc>
                <a:spcPct val="100000"/>
              </a:lnSpc>
              <a:spcAft>
                <a:spcPts val="600"/>
              </a:spcAft>
            </a:pPr>
            <a:r>
              <a:rPr lang="en-US" sz="2000" dirty="0"/>
              <a:t>NON-COMPULSORY VIRTUAL BRIEFING (on-line) SESSION FOR A MANANGED INTEGRATED TRAVEL SOLUTION TO TRANSNET FOR A PERIOD OF THREE (3) YEARS. </a:t>
            </a:r>
            <a:r>
              <a:rPr lang="en-ZA" sz="2000" dirty="0">
                <a:latin typeface="Tahoma" panose="020B0604030504040204" pitchFamily="34" charset="0"/>
                <a:ea typeface="Tahoma" panose="020B0604030504040204" pitchFamily="34" charset="0"/>
                <a:cs typeface="Tahoma" panose="020B0604030504040204" pitchFamily="34" charset="0"/>
              </a:rPr>
              <a:t>GSM/21/03/2072 </a:t>
            </a:r>
            <a:endParaRPr lang="en-GB" sz="2000" dirty="0">
              <a:latin typeface="Tahoma" panose="020B0604030504040204" pitchFamily="34" charset="0"/>
              <a:ea typeface="Tahoma" panose="020B0604030504040204" pitchFamily="34" charset="0"/>
              <a:cs typeface="Tahoma" panose="020B0604030504040204" pitchFamily="34" charset="0"/>
            </a:endParaRPr>
          </a:p>
          <a:p>
            <a:pPr>
              <a:lnSpc>
                <a:spcPct val="100000"/>
              </a:lnSpc>
              <a:spcAft>
                <a:spcPts val="600"/>
              </a:spcAft>
            </a:pPr>
            <a:endParaRPr lang="en-GB" sz="2400" dirty="0"/>
          </a:p>
        </p:txBody>
      </p:sp>
      <p:sp>
        <p:nvSpPr>
          <p:cNvPr id="3" name="Text Placeholder 2">
            <a:extLst>
              <a:ext uri="{FF2B5EF4-FFF2-40B4-BE49-F238E27FC236}">
                <a16:creationId xmlns:a16="http://schemas.microsoft.com/office/drawing/2014/main" id="{CDD826CF-5ADC-4C79-A8A7-593A5964C3E5}"/>
              </a:ext>
            </a:extLst>
          </p:cNvPr>
          <p:cNvSpPr>
            <a:spLocks noGrp="1"/>
          </p:cNvSpPr>
          <p:nvPr>
            <p:ph type="body" sz="quarter" idx="12"/>
          </p:nvPr>
        </p:nvSpPr>
        <p:spPr>
          <a:xfrm>
            <a:off x="1611950" y="5507993"/>
            <a:ext cx="6263802" cy="1518299"/>
          </a:xfrm>
        </p:spPr>
        <p:txBody>
          <a:bodyPr/>
          <a:lstStyle/>
          <a:p>
            <a:pPr algn="just">
              <a:lnSpc>
                <a:spcPct val="120000"/>
              </a:lnSpc>
              <a:defRPr/>
            </a:pPr>
            <a:r>
              <a:rPr lang="en-GB" sz="2000" b="1" dirty="0">
                <a:latin typeface="Tahoma" panose="020B0604030504040204" pitchFamily="34" charset="0"/>
                <a:ea typeface="Tahoma" panose="020B0604030504040204" pitchFamily="34" charset="0"/>
                <a:cs typeface="Tahoma" panose="020B0604030504040204" pitchFamily="34" charset="0"/>
              </a:rPr>
              <a:t>Date: 17 September 2021</a:t>
            </a:r>
          </a:p>
          <a:p>
            <a:pPr algn="just">
              <a:lnSpc>
                <a:spcPct val="120000"/>
              </a:lnSpc>
              <a:defRPr/>
            </a:pPr>
            <a:r>
              <a:rPr lang="en-GB" sz="2000" b="1" dirty="0">
                <a:latin typeface="Tahoma" panose="020B0604030504040204" pitchFamily="34" charset="0"/>
                <a:ea typeface="Tahoma" panose="020B0604030504040204" pitchFamily="34" charset="0"/>
                <a:cs typeface="Tahoma" panose="020B0604030504040204" pitchFamily="34" charset="0"/>
              </a:rPr>
              <a:t>Time: 10H00 to 13H00</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15104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3"/>
            </p:custDataLst>
          </p:nvPr>
        </p:nvGraphicFramePr>
        <p:xfrm>
          <a:off x="1525192" y="858443"/>
          <a:ext cx="1190" cy="1190"/>
        </p:xfrm>
        <a:graphic>
          <a:graphicData uri="http://schemas.openxmlformats.org/presentationml/2006/ole">
            <mc:AlternateContent xmlns:mc="http://schemas.openxmlformats.org/markup-compatibility/2006">
              <mc:Choice xmlns:v="urn:schemas-microsoft-com:vml" Requires="v">
                <p:oleObj spid="_x0000_s2152" name="think-cell Slide" r:id="rId7" imgW="270" imgH="270" progId="TCLayout.ActiveDocument.1">
                  <p:embed/>
                </p:oleObj>
              </mc:Choice>
              <mc:Fallback>
                <p:oleObj name="think-cell Slide" r:id="rId7" imgW="270" imgH="270" progId="TCLayout.ActiveDocument.1">
                  <p:embed/>
                  <p:pic>
                    <p:nvPicPr>
                      <p:cNvPr id="0" name=""/>
                      <p:cNvPicPr/>
                      <p:nvPr/>
                    </p:nvPicPr>
                    <p:blipFill>
                      <a:blip r:embed="rId8"/>
                      <a:stretch>
                        <a:fillRect/>
                      </a:stretch>
                    </p:blipFill>
                    <p:spPr>
                      <a:xfrm>
                        <a:off x="1525192" y="858443"/>
                        <a:ext cx="1190" cy="1190"/>
                      </a:xfrm>
                      <a:prstGeom prst="rect">
                        <a:avLst/>
                      </a:prstGeom>
                    </p:spPr>
                  </p:pic>
                </p:oleObj>
              </mc:Fallback>
            </mc:AlternateContent>
          </a:graphicData>
        </a:graphic>
      </p:graphicFrame>
      <p:sp>
        <p:nvSpPr>
          <p:cNvPr id="5" name="Rectangle 4" hidden="1"/>
          <p:cNvSpPr/>
          <p:nvPr>
            <p:custDataLst>
              <p:tags r:id="rId4"/>
            </p:custDataLst>
          </p:nvPr>
        </p:nvSpPr>
        <p:spPr bwMode="auto">
          <a:xfrm>
            <a:off x="1524002" y="857252"/>
            <a:ext cx="119063" cy="11906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fontAlgn="base">
              <a:spcBef>
                <a:spcPct val="0"/>
              </a:spcBef>
              <a:spcAft>
                <a:spcPct val="0"/>
              </a:spcAft>
            </a:pPr>
            <a:endParaRPr lang="en-ZA" sz="1900" dirty="0">
              <a:solidFill>
                <a:srgbClr val="768F4C"/>
              </a:solidFill>
              <a:latin typeface="Calibri" panose="020F0502020204030204" pitchFamily="34" charset="0"/>
              <a:sym typeface="Calibri" panose="020F0502020204030204" pitchFamily="34" charset="0"/>
            </a:endParaRPr>
          </a:p>
        </p:txBody>
      </p:sp>
      <p:sp>
        <p:nvSpPr>
          <p:cNvPr id="2" name="Title 1"/>
          <p:cNvSpPr>
            <a:spLocks noGrp="1"/>
          </p:cNvSpPr>
          <p:nvPr>
            <p:ph type="title"/>
          </p:nvPr>
        </p:nvSpPr>
        <p:spPr>
          <a:xfrm>
            <a:off x="1263207" y="236335"/>
            <a:ext cx="10515600" cy="1325563"/>
          </a:xfrm>
        </p:spPr>
        <p:txBody>
          <a:bodyPr/>
          <a:lstStyle/>
          <a:p>
            <a:fld id="{5A8E8F1F-13DE-4F92-B663-018C43369CFB}" type="datetime'Agenda'">
              <a:rPr lang="en-ZA" altLang="en-US" sz="2800" b="1">
                <a:solidFill>
                  <a:schemeClr val="tx1">
                    <a:lumMod val="50000"/>
                    <a:lumOff val="50000"/>
                  </a:schemeClr>
                </a:solidFill>
              </a:rPr>
              <a:pPr/>
              <a:t>Agenda</a:t>
            </a:fld>
            <a:r>
              <a:rPr lang="en-ZA" altLang="en-US" dirty="0"/>
              <a:t>	</a:t>
            </a:r>
            <a:endParaRPr lang="en-ZA" dirty="0"/>
          </a:p>
        </p:txBody>
      </p:sp>
      <p:grpSp>
        <p:nvGrpSpPr>
          <p:cNvPr id="51" name="Group 50"/>
          <p:cNvGrpSpPr/>
          <p:nvPr/>
        </p:nvGrpSpPr>
        <p:grpSpPr>
          <a:xfrm>
            <a:off x="1358154" y="1211730"/>
            <a:ext cx="10291976" cy="469551"/>
            <a:chOff x="86559" y="1066705"/>
            <a:chExt cx="10291976" cy="469553"/>
          </a:xfrm>
          <a:solidFill>
            <a:srgbClr val="D42E12"/>
          </a:solidFill>
        </p:grpSpPr>
        <p:sp>
          <p:nvSpPr>
            <p:cNvPr id="52" name="Rectangle 51"/>
            <p:cNvSpPr/>
            <p:nvPr/>
          </p:nvSpPr>
          <p:spPr bwMode="auto">
            <a:xfrm>
              <a:off x="86559" y="1066705"/>
              <a:ext cx="780859" cy="463550"/>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b="1" kern="0" dirty="0">
                  <a:solidFill>
                    <a:prstClr val="white"/>
                  </a:solidFill>
                  <a:latin typeface="+mj-lt"/>
                  <a:ea typeface="ＭＳ Ｐゴシック" charset="0"/>
                  <a:cs typeface="Tahoma"/>
                </a:rPr>
                <a:t>Slide No.</a:t>
              </a:r>
            </a:p>
          </p:txBody>
        </p:sp>
        <p:sp>
          <p:nvSpPr>
            <p:cNvPr id="53" name="Rectangle 52"/>
            <p:cNvSpPr/>
            <p:nvPr/>
          </p:nvSpPr>
          <p:spPr bwMode="auto">
            <a:xfrm>
              <a:off x="1031283" y="1066705"/>
              <a:ext cx="4158280" cy="463550"/>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b="1" kern="0" dirty="0">
                  <a:solidFill>
                    <a:prstClr val="white"/>
                  </a:solidFill>
                  <a:latin typeface="+mj-lt"/>
                  <a:ea typeface="ＭＳ Ｐゴシック" charset="0"/>
                  <a:cs typeface="Tahoma"/>
                </a:rPr>
                <a:t>Topic</a:t>
              </a:r>
              <a:endParaRPr lang="en-ZA" sz="1400" b="1" kern="0" dirty="0">
                <a:solidFill>
                  <a:prstClr val="white"/>
                </a:solidFill>
                <a:latin typeface="+mj-lt"/>
                <a:ea typeface="ＭＳ Ｐゴシック" charset="0"/>
                <a:cs typeface="Tahoma"/>
              </a:endParaRPr>
            </a:p>
          </p:txBody>
        </p:sp>
        <p:sp>
          <p:nvSpPr>
            <p:cNvPr id="55" name="Rectangle 54"/>
            <p:cNvSpPr/>
            <p:nvPr/>
          </p:nvSpPr>
          <p:spPr bwMode="auto">
            <a:xfrm>
              <a:off x="6223909" y="1074713"/>
              <a:ext cx="4154626" cy="461545"/>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b="1" kern="0" dirty="0">
                  <a:solidFill>
                    <a:prstClr val="white"/>
                  </a:solidFill>
                  <a:latin typeface="+mj-lt"/>
                  <a:ea typeface="ＭＳ Ｐゴシック" charset="0"/>
                  <a:cs typeface="Tahoma"/>
                </a:rPr>
                <a:t>Presenter</a:t>
              </a:r>
            </a:p>
          </p:txBody>
        </p:sp>
      </p:grpSp>
      <p:grpSp>
        <p:nvGrpSpPr>
          <p:cNvPr id="56" name="Group 55"/>
          <p:cNvGrpSpPr/>
          <p:nvPr/>
        </p:nvGrpSpPr>
        <p:grpSpPr>
          <a:xfrm>
            <a:off x="1365420" y="3288872"/>
            <a:ext cx="10298154" cy="1536165"/>
            <a:chOff x="114068" y="3042069"/>
            <a:chExt cx="10298154" cy="1536165"/>
          </a:xfrm>
          <a:solidFill>
            <a:schemeClr val="accent6">
              <a:lumMod val="75000"/>
            </a:schemeClr>
          </a:solidFill>
        </p:grpSpPr>
        <p:sp>
          <p:nvSpPr>
            <p:cNvPr id="57" name="Rectangle 56"/>
            <p:cNvSpPr/>
            <p:nvPr/>
          </p:nvSpPr>
          <p:spPr bwMode="auto">
            <a:xfrm>
              <a:off x="114068" y="3058819"/>
              <a:ext cx="753351" cy="446515"/>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18 -20</a:t>
              </a:r>
            </a:p>
          </p:txBody>
        </p:sp>
        <p:sp>
          <p:nvSpPr>
            <p:cNvPr id="58" name="Rectangle 57"/>
            <p:cNvSpPr/>
            <p:nvPr/>
          </p:nvSpPr>
          <p:spPr bwMode="auto">
            <a:xfrm>
              <a:off x="1072442" y="3042069"/>
              <a:ext cx="4136099" cy="463265"/>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955675">
                <a:defRPr/>
              </a:pPr>
              <a:r>
                <a:rPr lang="en-US" sz="1400" kern="0" dirty="0">
                  <a:solidFill>
                    <a:prstClr val="white"/>
                  </a:solidFill>
                  <a:latin typeface="+mj-lt"/>
                  <a:ea typeface="ＭＳ Ｐゴシック" charset="0"/>
                  <a:cs typeface="Tahoma"/>
                </a:rPr>
                <a:t>B-BBEE Requirements</a:t>
              </a:r>
              <a:endParaRPr lang="en-ZA" sz="1400" kern="0" dirty="0">
                <a:solidFill>
                  <a:prstClr val="white"/>
                </a:solidFill>
                <a:latin typeface="+mj-lt"/>
                <a:ea typeface="ＭＳ Ｐゴシック" charset="0"/>
                <a:cs typeface="Tahoma"/>
              </a:endParaRPr>
            </a:p>
          </p:txBody>
        </p:sp>
        <p:sp>
          <p:nvSpPr>
            <p:cNvPr id="60" name="Rectangle 59"/>
            <p:cNvSpPr/>
            <p:nvPr/>
          </p:nvSpPr>
          <p:spPr bwMode="auto">
            <a:xfrm>
              <a:off x="6253949" y="4145913"/>
              <a:ext cx="4158273" cy="432321"/>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ea typeface="ＭＳ Ｐゴシック" charset="0"/>
                  <a:cs typeface="Tahoma"/>
                </a:rPr>
                <a:t>Lerato Ramoyada</a:t>
              </a:r>
            </a:p>
          </p:txBody>
        </p:sp>
      </p:grpSp>
      <p:grpSp>
        <p:nvGrpSpPr>
          <p:cNvPr id="61" name="Group 60"/>
          <p:cNvGrpSpPr/>
          <p:nvPr/>
        </p:nvGrpSpPr>
        <p:grpSpPr>
          <a:xfrm>
            <a:off x="1367953" y="2334272"/>
            <a:ext cx="10305425" cy="426732"/>
            <a:chOff x="73114" y="4861730"/>
            <a:chExt cx="10305425" cy="426732"/>
          </a:xfrm>
          <a:solidFill>
            <a:schemeClr val="accent6">
              <a:lumMod val="75000"/>
            </a:schemeClr>
          </a:solidFill>
        </p:grpSpPr>
        <p:sp>
          <p:nvSpPr>
            <p:cNvPr id="62" name="Rectangle 61"/>
            <p:cNvSpPr/>
            <p:nvPr/>
          </p:nvSpPr>
          <p:spPr bwMode="auto">
            <a:xfrm>
              <a:off x="73114" y="4882954"/>
              <a:ext cx="764869" cy="374650"/>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4 - 6</a:t>
              </a:r>
            </a:p>
          </p:txBody>
        </p:sp>
        <p:sp>
          <p:nvSpPr>
            <p:cNvPr id="63" name="Rectangle 62"/>
            <p:cNvSpPr/>
            <p:nvPr/>
          </p:nvSpPr>
          <p:spPr bwMode="auto">
            <a:xfrm>
              <a:off x="1031283" y="4861730"/>
              <a:ext cx="4158281" cy="381000"/>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fontAlgn="auto">
                <a:spcBef>
                  <a:spcPts val="0"/>
                </a:spcBef>
                <a:spcAft>
                  <a:spcPts val="0"/>
                </a:spcAft>
                <a:defRPr/>
              </a:pPr>
              <a:r>
                <a:rPr lang="en-US" sz="1400" kern="0" dirty="0">
                  <a:solidFill>
                    <a:prstClr val="white"/>
                  </a:solidFill>
                  <a:latin typeface="+mj-lt"/>
                  <a:ea typeface="ＭＳ Ｐゴシック" charset="0"/>
                  <a:cs typeface="Tahoma"/>
                </a:rPr>
                <a:t>Key Points to Highlight and General Information </a:t>
              </a:r>
              <a:endParaRPr lang="en-ZA" sz="1400" kern="0" dirty="0">
                <a:solidFill>
                  <a:prstClr val="white"/>
                </a:solidFill>
                <a:latin typeface="+mj-lt"/>
                <a:ea typeface="ＭＳ Ｐゴシック" charset="0"/>
                <a:cs typeface="Tahoma"/>
              </a:endParaRPr>
            </a:p>
          </p:txBody>
        </p:sp>
        <p:sp>
          <p:nvSpPr>
            <p:cNvPr id="65" name="Rectangle 64"/>
            <p:cNvSpPr/>
            <p:nvPr/>
          </p:nvSpPr>
          <p:spPr bwMode="auto">
            <a:xfrm>
              <a:off x="6210464" y="4873710"/>
              <a:ext cx="4168075" cy="414752"/>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Lerato Ramoyada</a:t>
              </a:r>
            </a:p>
          </p:txBody>
        </p:sp>
      </p:grpSp>
      <p:grpSp>
        <p:nvGrpSpPr>
          <p:cNvPr id="66" name="Group 65"/>
          <p:cNvGrpSpPr/>
          <p:nvPr/>
        </p:nvGrpSpPr>
        <p:grpSpPr>
          <a:xfrm>
            <a:off x="1367953" y="2791114"/>
            <a:ext cx="10305423" cy="417568"/>
            <a:chOff x="69377" y="5313037"/>
            <a:chExt cx="10305423" cy="417568"/>
          </a:xfrm>
          <a:solidFill>
            <a:schemeClr val="accent6">
              <a:lumMod val="75000"/>
            </a:schemeClr>
          </a:solidFill>
        </p:grpSpPr>
        <p:sp>
          <p:nvSpPr>
            <p:cNvPr id="67" name="Rectangle 66"/>
            <p:cNvSpPr/>
            <p:nvPr/>
          </p:nvSpPr>
          <p:spPr bwMode="auto">
            <a:xfrm>
              <a:off x="69377" y="5339556"/>
              <a:ext cx="753167" cy="376238"/>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7 -17</a:t>
              </a:r>
            </a:p>
          </p:txBody>
        </p:sp>
        <p:sp>
          <p:nvSpPr>
            <p:cNvPr id="68" name="Rectangle 67"/>
            <p:cNvSpPr/>
            <p:nvPr/>
          </p:nvSpPr>
          <p:spPr bwMode="auto">
            <a:xfrm>
              <a:off x="1026281" y="5313037"/>
              <a:ext cx="4158280" cy="417568"/>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lvl="0" algn="ctr" defTabSz="955675">
                <a:defRPr/>
              </a:pPr>
              <a:r>
                <a:rPr lang="en-US" sz="1400" kern="0" dirty="0">
                  <a:solidFill>
                    <a:prstClr val="white"/>
                  </a:solidFill>
                  <a:latin typeface="+mj-lt"/>
                  <a:ea typeface="ＭＳ Ｐゴシック" charset="0"/>
                  <a:cs typeface="Tahoma"/>
                </a:rPr>
                <a:t>Scope and Technical Requirements</a:t>
              </a:r>
              <a:endParaRPr lang="en-ZA" sz="1400" kern="0" dirty="0">
                <a:solidFill>
                  <a:prstClr val="white"/>
                </a:solidFill>
                <a:latin typeface="+mj-lt"/>
                <a:ea typeface="ＭＳ Ｐゴシック" charset="0"/>
                <a:cs typeface="Tahoma"/>
              </a:endParaRPr>
            </a:p>
          </p:txBody>
        </p:sp>
        <p:sp>
          <p:nvSpPr>
            <p:cNvPr id="70" name="Rectangle 69"/>
            <p:cNvSpPr/>
            <p:nvPr/>
          </p:nvSpPr>
          <p:spPr bwMode="auto">
            <a:xfrm>
              <a:off x="6206727" y="5383982"/>
              <a:ext cx="4168073" cy="346623"/>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endParaRPr lang="en-US" sz="1400" kern="0" dirty="0">
                <a:solidFill>
                  <a:prstClr val="white"/>
                </a:solidFill>
                <a:latin typeface="+mj-lt"/>
                <a:ea typeface="ＭＳ Ｐゴシック" charset="0"/>
                <a:cs typeface="Tahoma"/>
              </a:endParaRPr>
            </a:p>
          </p:txBody>
        </p:sp>
      </p:grpSp>
      <p:grpSp>
        <p:nvGrpSpPr>
          <p:cNvPr id="71" name="Group 70"/>
          <p:cNvGrpSpPr/>
          <p:nvPr/>
        </p:nvGrpSpPr>
        <p:grpSpPr>
          <a:xfrm>
            <a:off x="1358154" y="5446484"/>
            <a:ext cx="10305423" cy="457107"/>
            <a:chOff x="65642" y="5767294"/>
            <a:chExt cx="10305423" cy="457107"/>
          </a:xfrm>
          <a:solidFill>
            <a:schemeClr val="accent6">
              <a:lumMod val="75000"/>
            </a:schemeClr>
          </a:solidFill>
        </p:grpSpPr>
        <p:sp>
          <p:nvSpPr>
            <p:cNvPr id="72" name="Rectangle 71"/>
            <p:cNvSpPr/>
            <p:nvPr/>
          </p:nvSpPr>
          <p:spPr bwMode="auto">
            <a:xfrm>
              <a:off x="65642" y="5767294"/>
              <a:ext cx="767011" cy="444247"/>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34 - 36</a:t>
              </a:r>
            </a:p>
          </p:txBody>
        </p:sp>
        <p:sp>
          <p:nvSpPr>
            <p:cNvPr id="73" name="Rectangle 72"/>
            <p:cNvSpPr/>
            <p:nvPr/>
          </p:nvSpPr>
          <p:spPr bwMode="auto">
            <a:xfrm>
              <a:off x="1009101" y="5767689"/>
              <a:ext cx="4158280" cy="443456"/>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r>
                <a:rPr lang="en-US" sz="1400" kern="0" dirty="0">
                  <a:solidFill>
                    <a:prstClr val="white"/>
                  </a:solidFill>
                  <a:ea typeface="ＭＳ Ｐゴシック" charset="0"/>
                  <a:cs typeface="Tahoma"/>
                </a:rPr>
                <a:t>Continuity of the Evaluation Process  stage 5, 6 and 7 </a:t>
              </a:r>
              <a:endParaRPr lang="en-ZA" sz="1400" kern="0" dirty="0">
                <a:solidFill>
                  <a:prstClr val="white"/>
                </a:solidFill>
                <a:ea typeface="ＭＳ Ｐゴシック" charset="0"/>
                <a:cs typeface="Tahoma"/>
              </a:endParaRPr>
            </a:p>
          </p:txBody>
        </p:sp>
        <p:sp>
          <p:nvSpPr>
            <p:cNvPr id="75" name="Rectangle 74"/>
            <p:cNvSpPr/>
            <p:nvPr/>
          </p:nvSpPr>
          <p:spPr bwMode="auto">
            <a:xfrm>
              <a:off x="6212791" y="5775302"/>
              <a:ext cx="4158274" cy="449099"/>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Lerato Ramoyada</a:t>
              </a:r>
            </a:p>
          </p:txBody>
        </p:sp>
      </p:grpSp>
      <p:grpSp>
        <p:nvGrpSpPr>
          <p:cNvPr id="76" name="Group 75"/>
          <p:cNvGrpSpPr/>
          <p:nvPr/>
        </p:nvGrpSpPr>
        <p:grpSpPr>
          <a:xfrm>
            <a:off x="1358154" y="1838814"/>
            <a:ext cx="10291979" cy="382786"/>
            <a:chOff x="82824" y="1614234"/>
            <a:chExt cx="10291979" cy="382786"/>
          </a:xfrm>
          <a:solidFill>
            <a:schemeClr val="accent6">
              <a:lumMod val="75000"/>
            </a:schemeClr>
          </a:solidFill>
        </p:grpSpPr>
        <p:sp>
          <p:nvSpPr>
            <p:cNvPr id="77" name="Rectangle 76"/>
            <p:cNvSpPr/>
            <p:nvPr/>
          </p:nvSpPr>
          <p:spPr bwMode="auto">
            <a:xfrm>
              <a:off x="82824" y="1614234"/>
              <a:ext cx="753351" cy="376237"/>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3</a:t>
              </a:r>
            </a:p>
          </p:txBody>
        </p:sp>
        <p:sp>
          <p:nvSpPr>
            <p:cNvPr id="78" name="Rectangle 77"/>
            <p:cNvSpPr/>
            <p:nvPr/>
          </p:nvSpPr>
          <p:spPr bwMode="auto">
            <a:xfrm>
              <a:off x="1035018" y="1620783"/>
              <a:ext cx="4158281" cy="376237"/>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Introduction and Welcome </a:t>
              </a:r>
              <a:endParaRPr lang="en-ZA" sz="1400" kern="0" dirty="0">
                <a:solidFill>
                  <a:prstClr val="white"/>
                </a:solidFill>
                <a:latin typeface="+mj-lt"/>
                <a:ea typeface="ＭＳ Ｐゴシック" charset="0"/>
                <a:cs typeface="Tahoma"/>
              </a:endParaRPr>
            </a:p>
          </p:txBody>
        </p:sp>
        <p:sp>
          <p:nvSpPr>
            <p:cNvPr id="80" name="Rectangle 79"/>
            <p:cNvSpPr/>
            <p:nvPr/>
          </p:nvSpPr>
          <p:spPr bwMode="auto">
            <a:xfrm>
              <a:off x="6220174" y="1622244"/>
              <a:ext cx="4154629" cy="368228"/>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Lerato Ramoyada</a:t>
              </a:r>
            </a:p>
          </p:txBody>
        </p:sp>
      </p:grpSp>
      <p:grpSp>
        <p:nvGrpSpPr>
          <p:cNvPr id="86" name="Group 85"/>
          <p:cNvGrpSpPr/>
          <p:nvPr/>
        </p:nvGrpSpPr>
        <p:grpSpPr>
          <a:xfrm>
            <a:off x="1365522" y="3293740"/>
            <a:ext cx="10298053" cy="1450482"/>
            <a:chOff x="114133" y="2791386"/>
            <a:chExt cx="10288269" cy="1104454"/>
          </a:xfrm>
          <a:solidFill>
            <a:schemeClr val="accent6">
              <a:lumMod val="75000"/>
            </a:schemeClr>
          </a:solidFill>
        </p:grpSpPr>
        <p:sp>
          <p:nvSpPr>
            <p:cNvPr id="87" name="Rectangle 86"/>
            <p:cNvSpPr/>
            <p:nvPr/>
          </p:nvSpPr>
          <p:spPr bwMode="auto">
            <a:xfrm>
              <a:off x="114133" y="3567137"/>
              <a:ext cx="745274" cy="328703"/>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22 - 32</a:t>
              </a:r>
            </a:p>
          </p:txBody>
        </p:sp>
        <p:sp>
          <p:nvSpPr>
            <p:cNvPr id="88" name="Rectangle 87"/>
            <p:cNvSpPr/>
            <p:nvPr/>
          </p:nvSpPr>
          <p:spPr bwMode="auto">
            <a:xfrm>
              <a:off x="1058061" y="3224143"/>
              <a:ext cx="4167763" cy="315139"/>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955675">
                <a:defRPr/>
              </a:pPr>
              <a:r>
                <a:rPr lang="en-US" sz="1400" kern="0" dirty="0">
                  <a:solidFill>
                    <a:prstClr val="white"/>
                  </a:solidFill>
                  <a:latin typeface="+mj-lt"/>
                  <a:ea typeface="ＭＳ Ｐゴシック" charset="0"/>
                  <a:cs typeface="Tahoma"/>
                </a:rPr>
                <a:t>Transformation</a:t>
              </a:r>
              <a:endParaRPr lang="en-ZA" sz="1400" kern="0" dirty="0">
                <a:solidFill>
                  <a:prstClr val="white"/>
                </a:solidFill>
                <a:latin typeface="+mj-lt"/>
                <a:ea typeface="ＭＳ Ｐゴシック" charset="0"/>
                <a:cs typeface="Tahoma"/>
              </a:endParaRPr>
            </a:p>
          </p:txBody>
        </p:sp>
        <p:sp>
          <p:nvSpPr>
            <p:cNvPr id="90" name="Rectangle 89"/>
            <p:cNvSpPr/>
            <p:nvPr/>
          </p:nvSpPr>
          <p:spPr bwMode="auto">
            <a:xfrm>
              <a:off x="6238291" y="2791386"/>
              <a:ext cx="4164111" cy="345119"/>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a:t>
              </a:r>
            </a:p>
            <a:p>
              <a:pPr algn="ctr" defTabSz="894025">
                <a:defRPr/>
              </a:pPr>
              <a:r>
                <a:rPr lang="en-US" sz="1400" kern="0" dirty="0">
                  <a:solidFill>
                    <a:prstClr val="white"/>
                  </a:solidFill>
                  <a:latin typeface="+mj-lt"/>
                  <a:ea typeface="ＭＳ Ｐゴシック" charset="0"/>
                  <a:cs typeface="Tahoma"/>
                </a:rPr>
                <a:t>Bella Maja</a:t>
              </a:r>
            </a:p>
          </p:txBody>
        </p:sp>
      </p:grpSp>
      <p:grpSp>
        <p:nvGrpSpPr>
          <p:cNvPr id="91" name="Group 90"/>
          <p:cNvGrpSpPr/>
          <p:nvPr/>
        </p:nvGrpSpPr>
        <p:grpSpPr>
          <a:xfrm>
            <a:off x="1372000" y="3847822"/>
            <a:ext cx="10291575" cy="930452"/>
            <a:chOff x="22373" y="4446100"/>
            <a:chExt cx="10291575" cy="930452"/>
          </a:xfrm>
          <a:solidFill>
            <a:schemeClr val="accent6">
              <a:lumMod val="75000"/>
            </a:schemeClr>
          </a:solidFill>
        </p:grpSpPr>
        <p:sp>
          <p:nvSpPr>
            <p:cNvPr id="92" name="Rectangle 91"/>
            <p:cNvSpPr/>
            <p:nvPr/>
          </p:nvSpPr>
          <p:spPr bwMode="auto">
            <a:xfrm>
              <a:off x="22373" y="4462174"/>
              <a:ext cx="767300" cy="374650"/>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21</a:t>
              </a:r>
            </a:p>
          </p:txBody>
        </p:sp>
        <p:sp>
          <p:nvSpPr>
            <p:cNvPr id="93" name="Rectangle 92"/>
            <p:cNvSpPr/>
            <p:nvPr/>
          </p:nvSpPr>
          <p:spPr bwMode="auto">
            <a:xfrm>
              <a:off x="951986" y="4970426"/>
              <a:ext cx="4159545" cy="406126"/>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955675">
                <a:defRPr/>
              </a:pPr>
              <a:r>
                <a:rPr lang="en-US" sz="1400" kern="0" dirty="0">
                  <a:solidFill>
                    <a:prstClr val="white"/>
                  </a:solidFill>
                  <a:ea typeface="ＭＳ Ｐゴシック" charset="0"/>
                  <a:cs typeface="Tahoma"/>
                </a:rPr>
                <a:t>Evaluation Methodology </a:t>
              </a:r>
              <a:endParaRPr lang="en-ZA" sz="1400" kern="0" dirty="0">
                <a:solidFill>
                  <a:prstClr val="white"/>
                </a:solidFill>
                <a:ea typeface="ＭＳ Ｐゴシック" charset="0"/>
                <a:cs typeface="Tahoma"/>
              </a:endParaRPr>
            </a:p>
          </p:txBody>
        </p:sp>
        <p:sp>
          <p:nvSpPr>
            <p:cNvPr id="95" name="Rectangle 94"/>
            <p:cNvSpPr/>
            <p:nvPr/>
          </p:nvSpPr>
          <p:spPr bwMode="auto">
            <a:xfrm>
              <a:off x="6155674" y="4446100"/>
              <a:ext cx="4158274" cy="406798"/>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endParaRPr lang="en-US" sz="1400" kern="0" dirty="0">
                <a:solidFill>
                  <a:prstClr val="white"/>
                </a:solidFill>
                <a:ea typeface="ＭＳ Ｐゴシック" charset="0"/>
                <a:cs typeface="Tahoma"/>
              </a:endParaRPr>
            </a:p>
            <a:p>
              <a:pPr algn="ctr" defTabSz="894025">
                <a:defRPr/>
              </a:pPr>
              <a:r>
                <a:rPr lang="en-US" sz="1400" kern="0" dirty="0">
                  <a:solidFill>
                    <a:prstClr val="white"/>
                  </a:solidFill>
                  <a:ea typeface="ＭＳ Ｐゴシック" charset="0"/>
                  <a:cs typeface="Tahoma"/>
                </a:rPr>
                <a:t>Vuyani Mbethe</a:t>
              </a:r>
            </a:p>
            <a:p>
              <a:pPr algn="ctr" defTabSz="894025">
                <a:defRPr/>
              </a:pPr>
              <a:endParaRPr lang="en-US" sz="1400" kern="0" dirty="0">
                <a:solidFill>
                  <a:prstClr val="white"/>
                </a:solidFill>
                <a:ea typeface="ＭＳ Ｐゴシック" charset="0"/>
                <a:cs typeface="Tahoma"/>
              </a:endParaRPr>
            </a:p>
          </p:txBody>
        </p:sp>
      </p:grpSp>
      <p:grpSp>
        <p:nvGrpSpPr>
          <p:cNvPr id="50" name="Group 49"/>
          <p:cNvGrpSpPr/>
          <p:nvPr/>
        </p:nvGrpSpPr>
        <p:grpSpPr>
          <a:xfrm>
            <a:off x="1365523" y="4873102"/>
            <a:ext cx="10298053" cy="485188"/>
            <a:chOff x="80483" y="5712025"/>
            <a:chExt cx="10298053" cy="485188"/>
          </a:xfrm>
          <a:solidFill>
            <a:schemeClr val="accent6">
              <a:lumMod val="75000"/>
            </a:schemeClr>
          </a:solidFill>
        </p:grpSpPr>
        <p:sp>
          <p:nvSpPr>
            <p:cNvPr id="96" name="Rectangle 95"/>
            <p:cNvSpPr/>
            <p:nvPr/>
          </p:nvSpPr>
          <p:spPr bwMode="auto">
            <a:xfrm>
              <a:off x="80483" y="5712025"/>
              <a:ext cx="755692" cy="429919"/>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r>
                <a:rPr lang="en-US" sz="1400" kern="0" dirty="0">
                  <a:solidFill>
                    <a:prstClr val="white"/>
                  </a:solidFill>
                  <a:latin typeface="+mj-lt"/>
                  <a:ea typeface="ＭＳ Ｐゴシック" charset="0"/>
                  <a:cs typeface="Tahoma"/>
                </a:rPr>
                <a:t>33</a:t>
              </a:r>
            </a:p>
          </p:txBody>
        </p:sp>
        <p:sp>
          <p:nvSpPr>
            <p:cNvPr id="97" name="Rectangle 96"/>
            <p:cNvSpPr/>
            <p:nvPr/>
          </p:nvSpPr>
          <p:spPr bwMode="auto">
            <a:xfrm>
              <a:off x="1016573" y="5753037"/>
              <a:ext cx="4158280" cy="425064"/>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955675">
                <a:defRPr/>
              </a:pPr>
              <a:r>
                <a:rPr lang="en-US" sz="1400" kern="0" dirty="0">
                  <a:solidFill>
                    <a:prstClr val="white"/>
                  </a:solidFill>
                  <a:ea typeface="ＭＳ Ｐゴシック" charset="0"/>
                  <a:cs typeface="Tahoma"/>
                </a:rPr>
                <a:t>Commercial Requirements</a:t>
              </a:r>
              <a:endParaRPr lang="en-ZA" sz="1400" kern="0" dirty="0">
                <a:solidFill>
                  <a:prstClr val="white"/>
                </a:solidFill>
                <a:ea typeface="ＭＳ Ｐゴシック" charset="0"/>
                <a:cs typeface="Tahoma"/>
              </a:endParaRPr>
            </a:p>
          </p:txBody>
        </p:sp>
        <p:sp>
          <p:nvSpPr>
            <p:cNvPr id="99" name="Rectangle 98"/>
            <p:cNvSpPr/>
            <p:nvPr/>
          </p:nvSpPr>
          <p:spPr bwMode="auto">
            <a:xfrm>
              <a:off x="6220263" y="5839024"/>
              <a:ext cx="4158273" cy="358189"/>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endParaRPr lang="en-US" sz="1400">
                <a:solidFill>
                  <a:schemeClr val="bg1"/>
                </a:solidFill>
              </a:endParaRPr>
            </a:p>
            <a:p>
              <a:pPr algn="ctr" defTabSz="894025"/>
              <a:r>
                <a:rPr lang="en-US" sz="1400">
                  <a:solidFill>
                    <a:schemeClr val="bg1"/>
                  </a:solidFill>
                </a:rPr>
                <a:t>Mervin </a:t>
              </a:r>
              <a:r>
                <a:rPr lang="en-US" sz="1400" dirty="0">
                  <a:solidFill>
                    <a:schemeClr val="bg1"/>
                  </a:solidFill>
                </a:rPr>
                <a:t>Rajamany</a:t>
              </a:r>
            </a:p>
            <a:p>
              <a:pPr algn="ctr" defTabSz="894025"/>
              <a:endParaRPr lang="en-US" sz="1400" kern="0" dirty="0">
                <a:solidFill>
                  <a:prstClr val="white"/>
                </a:solidFill>
                <a:latin typeface="+mj-lt"/>
                <a:ea typeface="ＭＳ Ｐゴシック" charset="0"/>
                <a:cs typeface="Tahoma"/>
              </a:endParaRPr>
            </a:p>
          </p:txBody>
        </p:sp>
      </p:grpSp>
      <p:sp>
        <p:nvSpPr>
          <p:cNvPr id="6" name="Rectangle 5"/>
          <p:cNvSpPr/>
          <p:nvPr/>
        </p:nvSpPr>
        <p:spPr>
          <a:xfrm>
            <a:off x="7806544" y="2876475"/>
            <a:ext cx="3555789" cy="307777"/>
          </a:xfrm>
          <a:prstGeom prst="rect">
            <a:avLst/>
          </a:prstGeom>
        </p:spPr>
        <p:txBody>
          <a:bodyPr wrap="square">
            <a:spAutoFit/>
          </a:bodyPr>
          <a:lstStyle/>
          <a:p>
            <a:pPr algn="ctr"/>
            <a:r>
              <a:rPr lang="en-US" sz="1400" dirty="0">
                <a:solidFill>
                  <a:schemeClr val="bg1"/>
                </a:solidFill>
                <a:latin typeface="+mj-lt"/>
              </a:rPr>
              <a:t>Mervin Rajamany</a:t>
            </a:r>
          </a:p>
        </p:txBody>
      </p:sp>
      <p:sp>
        <p:nvSpPr>
          <p:cNvPr id="42" name="TextBox 41"/>
          <p:cNvSpPr txBox="1"/>
          <p:nvPr/>
        </p:nvSpPr>
        <p:spPr>
          <a:xfrm>
            <a:off x="11450472" y="6359853"/>
            <a:ext cx="301686" cy="369332"/>
          </a:xfrm>
          <a:prstGeom prst="rect">
            <a:avLst/>
          </a:prstGeom>
          <a:noFill/>
        </p:spPr>
        <p:txBody>
          <a:bodyPr wrap="none" rtlCol="0">
            <a:spAutoFit/>
          </a:bodyPr>
          <a:lstStyle/>
          <a:p>
            <a:r>
              <a:rPr lang="en-US" dirty="0"/>
              <a:t>2</a:t>
            </a:r>
            <a:endParaRPr lang="en-ZA" dirty="0"/>
          </a:p>
        </p:txBody>
      </p:sp>
      <p:grpSp>
        <p:nvGrpSpPr>
          <p:cNvPr id="45" name="Group 44">
            <a:extLst>
              <a:ext uri="{FF2B5EF4-FFF2-40B4-BE49-F238E27FC236}">
                <a16:creationId xmlns:a16="http://schemas.microsoft.com/office/drawing/2014/main" id="{724672B7-C7AA-457F-8B9A-4F259F180FF8}"/>
              </a:ext>
            </a:extLst>
          </p:cNvPr>
          <p:cNvGrpSpPr/>
          <p:nvPr/>
        </p:nvGrpSpPr>
        <p:grpSpPr>
          <a:xfrm>
            <a:off x="1372000" y="6060423"/>
            <a:ext cx="10301377" cy="457107"/>
            <a:chOff x="7428" y="5767294"/>
            <a:chExt cx="10301377" cy="457107"/>
          </a:xfrm>
          <a:solidFill>
            <a:schemeClr val="accent6">
              <a:lumMod val="75000"/>
            </a:schemeClr>
          </a:solidFill>
        </p:grpSpPr>
        <p:sp>
          <p:nvSpPr>
            <p:cNvPr id="46" name="Rectangle 45">
              <a:extLst>
                <a:ext uri="{FF2B5EF4-FFF2-40B4-BE49-F238E27FC236}">
                  <a16:creationId xmlns:a16="http://schemas.microsoft.com/office/drawing/2014/main" id="{61A21F6A-5309-446C-B05B-3738A5DA97EB}"/>
                </a:ext>
              </a:extLst>
            </p:cNvPr>
            <p:cNvSpPr/>
            <p:nvPr/>
          </p:nvSpPr>
          <p:spPr bwMode="auto">
            <a:xfrm>
              <a:off x="7428" y="5767294"/>
              <a:ext cx="753166" cy="444247"/>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37</a:t>
              </a:r>
            </a:p>
          </p:txBody>
        </p:sp>
        <p:sp>
          <p:nvSpPr>
            <p:cNvPr id="47" name="Rectangle 46">
              <a:extLst>
                <a:ext uri="{FF2B5EF4-FFF2-40B4-BE49-F238E27FC236}">
                  <a16:creationId xmlns:a16="http://schemas.microsoft.com/office/drawing/2014/main" id="{4D67A761-3043-4657-8491-8019BA595DFE}"/>
                </a:ext>
              </a:extLst>
            </p:cNvPr>
            <p:cNvSpPr/>
            <p:nvPr/>
          </p:nvSpPr>
          <p:spPr bwMode="auto">
            <a:xfrm>
              <a:off x="959222" y="5768085"/>
              <a:ext cx="4158280" cy="443456"/>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955675">
                <a:defRPr/>
              </a:pPr>
              <a:r>
                <a:rPr lang="en-US" sz="1400" kern="0" dirty="0">
                  <a:solidFill>
                    <a:prstClr val="white"/>
                  </a:solidFill>
                  <a:latin typeface="+mj-lt"/>
                  <a:ea typeface="ＭＳ Ｐゴシック" charset="0"/>
                </a:rPr>
                <a:t>Questions and Closure</a:t>
              </a:r>
              <a:endParaRPr lang="en-ZA" sz="1400" kern="0" dirty="0">
                <a:solidFill>
                  <a:prstClr val="white"/>
                </a:solidFill>
                <a:latin typeface="+mj-lt"/>
                <a:ea typeface="ＭＳ Ｐゴシック" charset="0"/>
              </a:endParaRPr>
            </a:p>
          </p:txBody>
        </p:sp>
        <p:sp>
          <p:nvSpPr>
            <p:cNvPr id="48" name="Rectangle 47">
              <a:extLst>
                <a:ext uri="{FF2B5EF4-FFF2-40B4-BE49-F238E27FC236}">
                  <a16:creationId xmlns:a16="http://schemas.microsoft.com/office/drawing/2014/main" id="{830CAE15-5086-4619-A923-C992C0C43527}"/>
                </a:ext>
              </a:extLst>
            </p:cNvPr>
            <p:cNvSpPr/>
            <p:nvPr/>
          </p:nvSpPr>
          <p:spPr bwMode="auto">
            <a:xfrm>
              <a:off x="6130933" y="5775302"/>
              <a:ext cx="4177872" cy="449099"/>
            </a:xfrm>
            <a:prstGeom prst="rect">
              <a:avLst/>
            </a:prstGeom>
            <a:grpFill/>
            <a:ln w="9525" cap="flat" cmpd="sng" algn="ctr">
              <a:noFill/>
              <a:prstDash val="solid"/>
              <a:round/>
              <a:headEnd type="none" w="med" len="med"/>
              <a:tailEnd type="none" w="med" len="med"/>
            </a:ln>
            <a:effectLst/>
          </p:spPr>
          <p:txBody>
            <a:bodyPr lIns="89403" tIns="44702" rIns="89403" bIns="44702" anchor="ctr"/>
            <a:lstStyle/>
            <a:p>
              <a:pPr algn="ctr" defTabSz="894025">
                <a:defRPr/>
              </a:pPr>
              <a:r>
                <a:rPr lang="en-US" sz="1400" kern="0" dirty="0">
                  <a:solidFill>
                    <a:prstClr val="white"/>
                  </a:solidFill>
                  <a:latin typeface="+mj-lt"/>
                  <a:ea typeface="ＭＳ Ｐゴシック" charset="0"/>
                  <a:cs typeface="Tahoma"/>
                </a:rPr>
                <a:t>Lerato Ramoyada</a:t>
              </a:r>
            </a:p>
          </p:txBody>
        </p:sp>
      </p:grpSp>
    </p:spTree>
    <p:custDataLst>
      <p:tags r:id="rId2"/>
    </p:custDataLst>
    <p:extLst>
      <p:ext uri="{BB962C8B-B14F-4D97-AF65-F5344CB8AC3E}">
        <p14:creationId xmlns:p14="http://schemas.microsoft.com/office/powerpoint/2010/main" val="4162431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title"/>
          </p:nvPr>
        </p:nvSpPr>
        <p:spPr>
          <a:xfrm>
            <a:off x="1995027" y="686797"/>
            <a:ext cx="5583412" cy="490841"/>
          </a:xfrm>
          <a:prstGeom prst="rect">
            <a:avLst/>
          </a:prstGeom>
        </p:spPr>
        <p:txBody>
          <a:bodyPr wrap="square">
            <a:spAutoFit/>
          </a:bodyPr>
          <a:lstStyle/>
          <a:p>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Introduction and welcome</a:t>
            </a:r>
            <a:endParaRPr lang="en-ZA"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nvGrpSpPr>
          <p:cNvPr id="5" name="Group 4"/>
          <p:cNvGrpSpPr>
            <a:grpSpLocks/>
          </p:cNvGrpSpPr>
          <p:nvPr/>
        </p:nvGrpSpPr>
        <p:grpSpPr bwMode="auto">
          <a:xfrm>
            <a:off x="1995028" y="1341140"/>
            <a:ext cx="8745953" cy="1865696"/>
            <a:chOff x="273937" y="2765037"/>
            <a:chExt cx="6016246" cy="2708539"/>
          </a:xfrm>
          <a:solidFill>
            <a:srgbClr val="9BBB59"/>
          </a:solidFill>
        </p:grpSpPr>
        <p:sp>
          <p:nvSpPr>
            <p:cNvPr id="6" name="Freeform 5"/>
            <p:cNvSpPr>
              <a:spLocks/>
            </p:cNvSpPr>
            <p:nvPr>
              <p:custDataLst>
                <p:tags r:id="rId1"/>
              </p:custDataLst>
            </p:nvPr>
          </p:nvSpPr>
          <p:spPr bwMode="auto">
            <a:xfrm>
              <a:off x="273937" y="2765037"/>
              <a:ext cx="1374598" cy="2708539"/>
            </a:xfrm>
            <a:custGeom>
              <a:avLst/>
              <a:gdLst/>
              <a:ahLst/>
              <a:cxnLst>
                <a:cxn ang="0">
                  <a:pos x="0" y="0"/>
                </a:cxn>
                <a:cxn ang="0">
                  <a:pos x="1048" y="0"/>
                </a:cxn>
                <a:cxn ang="0">
                  <a:pos x="1152" y="288"/>
                </a:cxn>
                <a:cxn ang="0">
                  <a:pos x="1048" y="576"/>
                </a:cxn>
                <a:cxn ang="0">
                  <a:pos x="0" y="576"/>
                </a:cxn>
                <a:cxn ang="0">
                  <a:pos x="0" y="288"/>
                </a:cxn>
                <a:cxn ang="0">
                  <a:pos x="0" y="0"/>
                </a:cxn>
              </a:cxnLst>
              <a:rect l="0" t="0" r="r" b="b"/>
              <a:pathLst>
                <a:path w="1152" h="576">
                  <a:moveTo>
                    <a:pt x="0" y="0"/>
                  </a:moveTo>
                  <a:lnTo>
                    <a:pt x="1048" y="0"/>
                  </a:lnTo>
                  <a:lnTo>
                    <a:pt x="1152" y="288"/>
                  </a:lnTo>
                  <a:lnTo>
                    <a:pt x="1048" y="576"/>
                  </a:lnTo>
                  <a:lnTo>
                    <a:pt x="0" y="576"/>
                  </a:lnTo>
                  <a:lnTo>
                    <a:pt x="0" y="288"/>
                  </a:lnTo>
                  <a:lnTo>
                    <a:pt x="0" y="0"/>
                  </a:lnTo>
                  <a:close/>
                </a:path>
              </a:pathLst>
            </a:custGeom>
            <a:grpFill/>
            <a:ln w="9525" algn="ctr">
              <a:solidFill>
                <a:sysClr val="windowText" lastClr="000000"/>
              </a:solidFill>
              <a:miter lim="800000"/>
              <a:headEnd/>
              <a:tailEnd/>
            </a:ln>
          </p:spPr>
          <p:txBody>
            <a:bodyPr lIns="93277" tIns="46639" rIns="93277" bIns="46639" anchor="ctr"/>
            <a:lstStyle/>
            <a:p>
              <a:pPr marL="0" marR="0" lvl="0" indent="0" defTabSz="955675" eaLnBrk="1" fontAlgn="auto" latinLnBrk="0" hangingPunct="1">
                <a:lnSpc>
                  <a:spcPct val="100000"/>
                </a:lnSpc>
                <a:spcBef>
                  <a:spcPts val="0"/>
                </a:spcBef>
                <a:spcAft>
                  <a:spcPts val="0"/>
                </a:spcAft>
                <a:buClrTx/>
                <a:buSzTx/>
                <a:buFontTx/>
                <a:buNone/>
                <a:tabLst/>
                <a:defRPr/>
              </a:pPr>
              <a:r>
                <a:rPr kumimoji="0" lang="en-ZA" sz="2800" b="1"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Team</a:t>
              </a:r>
            </a:p>
          </p:txBody>
        </p:sp>
        <p:sp>
          <p:nvSpPr>
            <p:cNvPr id="7" name="TextBox 21"/>
            <p:cNvSpPr txBox="1">
              <a:spLocks noChangeArrowheads="1"/>
            </p:cNvSpPr>
            <p:nvPr>
              <p:custDataLst>
                <p:tags r:id="rId2"/>
              </p:custDataLst>
            </p:nvPr>
          </p:nvSpPr>
          <p:spPr bwMode="auto">
            <a:xfrm>
              <a:off x="1665634" y="2902741"/>
              <a:ext cx="4624549" cy="2295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eaLnBrk="0" hangingPunct="0">
                <a:defRPr sz="1200">
                  <a:solidFill>
                    <a:schemeClr val="tx1"/>
                  </a:solidFill>
                  <a:latin typeface="Tahoma" pitchFamily="34" charset="0"/>
                  <a:cs typeface="Arial" charset="0"/>
                </a:defRPr>
              </a:lvl1pPr>
              <a:lvl2pPr marL="628650" indent="-171450" eaLnBrk="0" hangingPunct="0">
                <a:defRPr sz="1200">
                  <a:solidFill>
                    <a:schemeClr val="tx1"/>
                  </a:solidFill>
                  <a:latin typeface="Tahoma" pitchFamily="34" charset="0"/>
                  <a:cs typeface="Arial" charset="0"/>
                </a:defRPr>
              </a:lvl2pPr>
              <a:lvl3pPr marL="1143000" indent="-228600" eaLnBrk="0" hangingPunct="0">
                <a:defRPr sz="1200">
                  <a:solidFill>
                    <a:schemeClr val="tx1"/>
                  </a:solidFill>
                  <a:latin typeface="Tahoma" pitchFamily="34" charset="0"/>
                  <a:cs typeface="Arial" charset="0"/>
                </a:defRPr>
              </a:lvl3pPr>
              <a:lvl4pPr marL="1600200" indent="-228600" eaLnBrk="0" hangingPunct="0">
                <a:defRPr sz="1200">
                  <a:solidFill>
                    <a:schemeClr val="tx1"/>
                  </a:solidFill>
                  <a:latin typeface="Tahoma" pitchFamily="34" charset="0"/>
                  <a:cs typeface="Arial" charset="0"/>
                </a:defRPr>
              </a:lvl4pPr>
              <a:lvl5pPr marL="2057400" indent="-228600" eaLnBrk="0" hangingPunct="0">
                <a:defRPr sz="1200">
                  <a:solidFill>
                    <a:schemeClr val="tx1"/>
                  </a:solidFill>
                  <a:latin typeface="Tahoma" pitchFamily="34" charset="0"/>
                  <a:cs typeface="Arial" charset="0"/>
                </a:defRPr>
              </a:lvl5pPr>
              <a:lvl6pPr marL="25146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6pPr>
              <a:lvl7pPr marL="29718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7pPr>
              <a:lvl8pPr marL="34290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8pPr>
              <a:lvl9pPr marL="3886200" indent="-228600" eaLnBrk="0" fontAlgn="base" hangingPunct="0">
                <a:spcBef>
                  <a:spcPct val="0"/>
                </a:spcBef>
                <a:spcAft>
                  <a:spcPct val="0"/>
                </a:spcAft>
                <a:buFont typeface="Arial" charset="0"/>
                <a:buChar char="•"/>
                <a:defRPr sz="1200">
                  <a:solidFill>
                    <a:schemeClr val="tx1"/>
                  </a:solidFill>
                  <a:latin typeface="Tahoma" pitchFamily="34" charset="0"/>
                  <a:cs typeface="Arial" charset="0"/>
                </a:defRPr>
              </a:lvl9pPr>
            </a:lstStyle>
            <a:p>
              <a:pPr marL="342900" marR="0" lvl="0" indent="-342900" defTabSz="955675" eaLnBrk="0" fontAlgn="auto" latinLnBrk="0" hangingPunct="0">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Welcome the bidders</a:t>
              </a:r>
            </a:p>
            <a:p>
              <a:pPr marL="0" marR="0" lvl="0" indent="0" defTabSz="955675" eaLnBrk="0" fontAlgn="auto" latinLnBrk="0" hangingPunct="0">
                <a:lnSpc>
                  <a:spcPct val="100000"/>
                </a:lnSpc>
                <a:spcBef>
                  <a:spcPts val="0"/>
                </a:spcBef>
                <a:spcAft>
                  <a:spcPts val="0"/>
                </a:spcAft>
                <a:buClrTx/>
                <a:buSzTx/>
                <a:buFontTx/>
                <a:buNone/>
                <a:tabLst/>
                <a:defRPr/>
              </a:pP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a:p>
              <a:pPr marL="342900" marR="0" lvl="0" indent="-342900" defTabSz="955675" eaLnBrk="0" fontAlgn="auto" latinLnBrk="0" hangingPunct="0">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Each Transnet attendee to briefly introduce themselves</a:t>
              </a:r>
              <a:r>
                <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rPr>
                <a:t>.</a:t>
              </a:r>
            </a:p>
            <a:p>
              <a:pPr marL="0" marR="0" lvl="0" indent="0" defTabSz="955675" eaLnBrk="0" fontAlgn="auto" latinLnBrk="0" hangingPunct="0">
                <a:lnSpc>
                  <a:spcPct val="100000"/>
                </a:lnSpc>
                <a:spcBef>
                  <a:spcPts val="0"/>
                </a:spcBef>
                <a:spcAft>
                  <a:spcPts val="0"/>
                </a:spcAft>
                <a:buClrTx/>
                <a:buSzTx/>
                <a:buFontTx/>
                <a:buNone/>
                <a:tabLst/>
                <a:defRPr/>
              </a:pPr>
              <a:endParaRPr kumimoji="0" lang="en-US" sz="1837" b="0" i="0" u="none" strike="noStrike" kern="0" cap="none" spc="0" normalizeH="0" baseline="0" noProof="0" dirty="0">
                <a:ln>
                  <a:noFill/>
                </a:ln>
                <a:solidFill>
                  <a:prstClr val="black"/>
                </a:solidFill>
                <a:effectLst/>
                <a:uLnTx/>
                <a:uFillTx/>
                <a:latin typeface="Tahoma" pitchFamily="34" charset="0"/>
                <a:ea typeface="ＭＳ Ｐゴシック" charset="0"/>
                <a:cs typeface="Arial" charset="0"/>
              </a:endParaRPr>
            </a:p>
          </p:txBody>
        </p:sp>
      </p:grpSp>
      <p:sp>
        <p:nvSpPr>
          <p:cNvPr id="8" name="TextBox 7"/>
          <p:cNvSpPr txBox="1"/>
          <p:nvPr/>
        </p:nvSpPr>
        <p:spPr>
          <a:xfrm>
            <a:off x="1961330" y="3381785"/>
            <a:ext cx="8840765" cy="2308324"/>
          </a:xfrm>
          <a:prstGeom prst="rect">
            <a:avLst/>
          </a:prstGeom>
          <a:noFill/>
          <a:ln>
            <a:solidFill>
              <a:schemeClr val="tx1"/>
            </a:solidFill>
          </a:ln>
        </p:spPr>
        <p:txBody>
          <a:bodyPr wrap="square" rtlCol="0">
            <a:spAutoFit/>
          </a:bodyPr>
          <a:lstStyle/>
          <a:p>
            <a:pPr algn="just" defTabSz="955675"/>
            <a:r>
              <a:rPr lang="en-US" sz="1600" dirty="0">
                <a:solidFill>
                  <a:prstClr val="black"/>
                </a:solidFill>
                <a:latin typeface="Tahoma" panose="020B0604030504040204" pitchFamily="34" charset="0"/>
                <a:ea typeface="Tahoma" panose="020B0604030504040204" pitchFamily="34" charset="0"/>
                <a:cs typeface="Tahoma" panose="020B0604030504040204" pitchFamily="34" charset="0"/>
              </a:rPr>
              <a:t>General Disclaimer: This briefing session must not contradict the RFP and its supporting documents published, and should there be any errors, acts of omissions or misinterpretations, then the RFP and its attachments takes precedence of it.</a:t>
            </a:r>
          </a:p>
          <a:p>
            <a:pPr algn="just" defTabSz="955675"/>
            <a:endParaRPr lang="en-US" sz="16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algn="just" defTabSz="955675"/>
            <a:r>
              <a:rPr lang="en-US" sz="1600" dirty="0">
                <a:solidFill>
                  <a:prstClr val="black"/>
                </a:solidFill>
                <a:latin typeface="Tahoma" panose="020B0604030504040204" pitchFamily="34" charset="0"/>
                <a:ea typeface="Tahoma" panose="020B0604030504040204" pitchFamily="34" charset="0"/>
                <a:cs typeface="Tahoma" panose="020B0604030504040204" pitchFamily="34" charset="0"/>
              </a:rPr>
              <a:t>Respondents will be given an opportunity to ask questions at the end.</a:t>
            </a:r>
          </a:p>
          <a:p>
            <a:pPr algn="just" defTabSz="955675"/>
            <a:endParaRPr lang="en-US" sz="16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algn="just" defTabSz="955675"/>
            <a:r>
              <a:rPr lang="en-US" sz="1600" dirty="0">
                <a:solidFill>
                  <a:prstClr val="black"/>
                </a:solidFill>
                <a:latin typeface="Tahoma" panose="020B0604030504040204" pitchFamily="34" charset="0"/>
                <a:ea typeface="Tahoma" panose="020B0604030504040204" pitchFamily="34" charset="0"/>
                <a:cs typeface="Tahoma" panose="020B0604030504040204" pitchFamily="34" charset="0"/>
              </a:rPr>
              <a:t>All verbal questions must be put in writing on the RFP Clarification form (Section 8) and Transnet will provide a written response. </a:t>
            </a:r>
            <a:r>
              <a:rPr lang="en-US" sz="1600" dirty="0">
                <a:solidFill>
                  <a:srgbClr val="FF0000"/>
                </a:solidFill>
                <a:latin typeface="Tahoma" panose="020B0604030504040204" pitchFamily="34" charset="0"/>
                <a:ea typeface="Tahoma" panose="020B0604030504040204" pitchFamily="34" charset="0"/>
                <a:cs typeface="Tahoma" panose="020B0604030504040204" pitchFamily="34" charset="0"/>
              </a:rPr>
              <a:t>No verbal feedback must be construed as binding until in writing</a:t>
            </a:r>
            <a:endParaRPr lang="en-ZA" sz="16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11450472" y="6359853"/>
            <a:ext cx="301686" cy="369332"/>
          </a:xfrm>
          <a:prstGeom prst="rect">
            <a:avLst/>
          </a:prstGeom>
          <a:noFill/>
        </p:spPr>
        <p:txBody>
          <a:bodyPr wrap="none" rtlCol="0">
            <a:spAutoFit/>
          </a:bodyPr>
          <a:lstStyle/>
          <a:p>
            <a:r>
              <a:rPr lang="en-US" dirty="0"/>
              <a:t>3</a:t>
            </a:r>
            <a:endParaRPr lang="en-ZA" dirty="0"/>
          </a:p>
        </p:txBody>
      </p:sp>
    </p:spTree>
    <p:extLst>
      <p:ext uri="{BB962C8B-B14F-4D97-AF65-F5344CB8AC3E}">
        <p14:creationId xmlns:p14="http://schemas.microsoft.com/office/powerpoint/2010/main" val="146287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noGrp="1"/>
          </p:cNvSpPr>
          <p:nvPr>
            <p:ph type="subTitle" idx="1"/>
          </p:nvPr>
        </p:nvSpPr>
        <p:spPr>
          <a:xfrm>
            <a:off x="1679998" y="1615207"/>
            <a:ext cx="9447348" cy="4608325"/>
          </a:xfrm>
          <a:prstGeom prst="rect">
            <a:avLst/>
          </a:prstGeom>
          <a:solidFill>
            <a:sysClr val="window" lastClr="FFFFFF"/>
          </a:solidFill>
          <a:ln w="25400" cap="flat" cmpd="sng" algn="ctr">
            <a:solidFill>
              <a:schemeClr val="tx1"/>
            </a:solidFill>
            <a:prstDash val="solid"/>
          </a:ln>
          <a:effectLst/>
        </p:spPr>
        <p:txBody>
          <a:bodyPr>
            <a:noAutofit/>
          </a:bodyPr>
          <a:lstStyle>
            <a:lvl1pPr marL="357188" indent="-357188" algn="l" defTabSz="955675" rtl="0" eaLnBrk="0" fontAlgn="base" hangingPunct="0">
              <a:spcBef>
                <a:spcPct val="20000"/>
              </a:spcBef>
              <a:spcAft>
                <a:spcPct val="0"/>
              </a:spcAft>
              <a:buFont typeface="Arial" charset="0"/>
              <a:buChar char="•"/>
              <a:defRPr sz="3400" kern="1200">
                <a:solidFill>
                  <a:schemeClr val="dk1"/>
                </a:solidFill>
                <a:latin typeface="+mn-lt"/>
                <a:ea typeface="+mn-ea"/>
                <a:cs typeface="+mn-cs"/>
              </a:defRPr>
            </a:lvl1pPr>
            <a:lvl2pPr marL="776288" indent="-296863" algn="l" defTabSz="955675" rtl="0" eaLnBrk="0" fontAlgn="base" hangingPunct="0">
              <a:spcBef>
                <a:spcPct val="20000"/>
              </a:spcBef>
              <a:spcAft>
                <a:spcPct val="0"/>
              </a:spcAft>
              <a:buFont typeface="Arial" charset="0"/>
              <a:buChar char="–"/>
              <a:defRPr sz="3100" kern="1200">
                <a:solidFill>
                  <a:schemeClr val="dk1"/>
                </a:solidFill>
                <a:latin typeface="+mn-lt"/>
                <a:ea typeface="+mn-ea"/>
                <a:cs typeface="+mn-cs"/>
              </a:defRPr>
            </a:lvl2pPr>
            <a:lvl3pPr marL="1193800" indent="-238125" algn="l" defTabSz="955675" rtl="0" eaLnBrk="0" fontAlgn="base" hangingPunct="0">
              <a:spcBef>
                <a:spcPct val="20000"/>
              </a:spcBef>
              <a:spcAft>
                <a:spcPct val="0"/>
              </a:spcAft>
              <a:buFont typeface="Arial" charset="0"/>
              <a:buChar char="•"/>
              <a:defRPr sz="2500" kern="1200">
                <a:solidFill>
                  <a:schemeClr val="dk1"/>
                </a:solidFill>
                <a:latin typeface="+mn-lt"/>
                <a:ea typeface="+mn-ea"/>
                <a:cs typeface="+mn-cs"/>
              </a:defRPr>
            </a:lvl3pPr>
            <a:lvl4pPr marL="1673225" indent="-238125" algn="l" defTabSz="955675" rtl="0" eaLnBrk="0" fontAlgn="base" hangingPunct="0">
              <a:spcBef>
                <a:spcPct val="20000"/>
              </a:spcBef>
              <a:spcAft>
                <a:spcPct val="0"/>
              </a:spcAft>
              <a:buFont typeface="Arial" charset="0"/>
              <a:buChar char="–"/>
              <a:defRPr sz="2100" kern="1200">
                <a:solidFill>
                  <a:schemeClr val="dk1"/>
                </a:solidFill>
                <a:latin typeface="+mn-lt"/>
                <a:ea typeface="+mn-ea"/>
                <a:cs typeface="+mn-cs"/>
              </a:defRPr>
            </a:lvl4pPr>
            <a:lvl5pPr marL="2151063" indent="-238125" algn="l" defTabSz="955675" rtl="0" eaLnBrk="0" fontAlgn="base" hangingPunct="0">
              <a:spcBef>
                <a:spcPct val="20000"/>
              </a:spcBef>
              <a:spcAft>
                <a:spcPct val="0"/>
              </a:spcAft>
              <a:buFont typeface="Arial" charset="0"/>
              <a:buChar char="»"/>
              <a:defRPr sz="2100" kern="1200">
                <a:solidFill>
                  <a:schemeClr val="dk1"/>
                </a:solidFill>
                <a:latin typeface="+mn-lt"/>
                <a:ea typeface="+mn-ea"/>
                <a:cs typeface="+mn-cs"/>
              </a:defRPr>
            </a:lvl5pPr>
            <a:lvl6pPr marL="2631116"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6pPr>
            <a:lvl7pPr marL="3109499"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7pPr>
            <a:lvl8pPr marL="3587885"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8pPr>
            <a:lvl9pPr marL="4066272"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9pPr>
          </a:lstStyle>
          <a:p>
            <a:pPr marL="0" marR="0" lvl="0" indent="0" algn="just" defTabSz="955675" rtl="0" eaLnBrk="0" fontAlgn="base" latinLnBrk="0" hangingPunct="0">
              <a:lnSpc>
                <a:spcPct val="120000"/>
              </a:lnSpc>
              <a:spcBef>
                <a:spcPct val="20000"/>
              </a:spcBef>
              <a:spcAft>
                <a:spcPct val="0"/>
              </a:spcAft>
              <a:buClrTx/>
              <a:buSzTx/>
              <a:buFont typeface="Arial" charset="0"/>
              <a:buNone/>
              <a:tabLst/>
              <a:defRPr/>
            </a:pPr>
            <a:r>
              <a:rPr kumimoji="0" lang="en-ZA" sz="1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Please note the following submission requirements, but not limited to:</a:t>
            </a:r>
          </a:p>
          <a:p>
            <a:r>
              <a:rPr kumimoji="0" lang="en-ZA"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Final RFP and </a:t>
            </a:r>
            <a:r>
              <a:rPr lang="en-US" sz="1400" b="1" dirty="0">
                <a:latin typeface="Tahoma" panose="020B0604030504040204" pitchFamily="34" charset="0"/>
                <a:ea typeface="Tahoma" panose="020B0604030504040204" pitchFamily="34" charset="0"/>
                <a:cs typeface="Tahoma" panose="020B0604030504040204" pitchFamily="34" charset="0"/>
              </a:rPr>
              <a:t>all Returnable Documents listed on Section 5 (List of Returnable Documents) </a:t>
            </a:r>
            <a:r>
              <a:rPr kumimoji="0" lang="en-US"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may still be downloaded directly from National Treasury’s e-Tender Publication Portal at www.etenders.gov.za and </a:t>
            </a:r>
            <a:r>
              <a:rPr lang="en-GB" sz="1400" dirty="0">
                <a:latin typeface="Arial" panose="020B0604020202020204" pitchFamily="34" charset="0"/>
                <a:cs typeface="Arial" panose="020B0604020202020204" pitchFamily="34" charset="0"/>
              </a:rPr>
              <a:t>Transnet website,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free </a:t>
            </a:r>
            <a:r>
              <a:rPr kumimoji="0" lang="en-US"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of charge</a:t>
            </a:r>
            <a:r>
              <a:rPr kumimoji="0" lang="en-ZA"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a:p>
            <a:pPr marR="0" algn="just">
              <a:lnSpc>
                <a:spcPct val="100000"/>
              </a:lnSpc>
              <a:spcBef>
                <a:spcPts val="600"/>
              </a:spcBef>
              <a:spcAft>
                <a:spcPts val="600"/>
              </a:spcAft>
              <a:defRPr/>
            </a:pPr>
            <a:r>
              <a:rPr kumimoji="0" lang="en-US"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Respondents who wish to respond to this RFP as a Joint Venture [JV] or consortium with B-BBEE entities, must state their intention to do so in their RFP submission. </a:t>
            </a:r>
            <a:r>
              <a:rPr lang="en-US" sz="1400" dirty="0">
                <a:latin typeface="Tahoma" panose="020B0604030504040204" pitchFamily="34" charset="0"/>
                <a:ea typeface="Tahoma" panose="020B0604030504040204" pitchFamily="34" charset="0"/>
                <a:cs typeface="Tahoma" panose="020B0604030504040204" pitchFamily="34" charset="0"/>
              </a:rPr>
              <a:t>Such Respondents must also submit a signed JV or consortium agreement between the parties clearly stating the percentage [%] split of business and the associated responsibilities of each party. </a:t>
            </a:r>
            <a:endParaRPr kumimoji="0" lang="en-ZA"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R="0" algn="just">
              <a:lnSpc>
                <a:spcPct val="100000"/>
              </a:lnSpc>
              <a:spcBef>
                <a:spcPts val="600"/>
              </a:spcBef>
              <a:spcAft>
                <a:spcPts val="600"/>
              </a:spcAft>
              <a:defRPr/>
            </a:pPr>
            <a:r>
              <a:rPr kumimoji="0" lang="en-ZA"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 RFP closes punctually at </a:t>
            </a:r>
            <a:r>
              <a:rPr kumimoji="0" lang="en-ZA" sz="1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12:00</a:t>
            </a:r>
            <a:r>
              <a:rPr kumimoji="0" lang="en-ZA" sz="1400" b="1"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 PM </a:t>
            </a:r>
            <a:r>
              <a:rPr kumimoji="0" lang="en-ZA" sz="1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on </a:t>
            </a:r>
            <a:r>
              <a:rPr lang="en-ZA" sz="1400" b="1" dirty="0">
                <a:solidFill>
                  <a:prstClr val="black"/>
                </a:solidFill>
                <a:latin typeface="Tahoma" panose="020B0604030504040204" pitchFamily="34" charset="0"/>
                <a:ea typeface="Tahoma" panose="020B0604030504040204" pitchFamily="34" charset="0"/>
                <a:cs typeface="Tahoma" panose="020B0604030504040204" pitchFamily="34" charset="0"/>
              </a:rPr>
              <a:t>08 October</a:t>
            </a:r>
            <a:r>
              <a:rPr kumimoji="0" lang="en-ZA" sz="1400" b="1" i="0" u="none" strike="noStrike" kern="1200" cap="none" spc="0" normalizeH="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2021</a:t>
            </a:r>
            <a:r>
              <a:rPr kumimoji="0" lang="en-ZA"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No late tender submissions will be accepted.</a:t>
            </a:r>
          </a:p>
          <a:p>
            <a:pPr marR="0" algn="just">
              <a:lnSpc>
                <a:spcPct val="100000"/>
              </a:lnSpc>
              <a:spcBef>
                <a:spcPts val="600"/>
              </a:spcBef>
              <a:spcAft>
                <a:spcPts val="600"/>
              </a:spcAft>
              <a:defRPr/>
            </a:pPr>
            <a:r>
              <a:rPr kumimoji="0" lang="en-US"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Bid Validity period is </a:t>
            </a:r>
            <a:r>
              <a:rPr lang="en-US" sz="1400" b="1" noProof="0" dirty="0">
                <a:solidFill>
                  <a:prstClr val="black"/>
                </a:solidFill>
                <a:latin typeface="Tahoma" panose="020B0604030504040204" pitchFamily="34" charset="0"/>
                <a:ea typeface="Tahoma" panose="020B0604030504040204" pitchFamily="34" charset="0"/>
                <a:cs typeface="Tahoma" panose="020B0604030504040204" pitchFamily="34" charset="0"/>
              </a:rPr>
              <a:t>180</a:t>
            </a:r>
            <a:r>
              <a:rPr kumimoji="0" lang="en-GB" sz="1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Business Days from Closing Date.</a:t>
            </a:r>
          </a:p>
          <a:p>
            <a:pPr marR="0" algn="just">
              <a:lnSpc>
                <a:spcPct val="100000"/>
              </a:lnSpc>
              <a:spcBef>
                <a:spcPts val="600"/>
              </a:spcBef>
              <a:spcAft>
                <a:spcPts val="600"/>
              </a:spcAft>
              <a:defRPr/>
            </a:pPr>
            <a:r>
              <a:rPr lang="en-US" sz="1400" dirty="0">
                <a:latin typeface="Tahoma" panose="020B0604030504040204" pitchFamily="34" charset="0"/>
                <a:ea typeface="Tahoma" panose="020B0604030504040204" pitchFamily="34" charset="0"/>
                <a:cs typeface="Tahoma" panose="020B0604030504040204" pitchFamily="34" charset="0"/>
              </a:rPr>
              <a:t>A Non-Compulsory RFP briefing is currently conducted online via TEAMs </a:t>
            </a:r>
            <a:r>
              <a:rPr lang="en-US" sz="1400" dirty="0">
                <a:solidFill>
                  <a:schemeClr val="tx1"/>
                </a:solidFill>
                <a:latin typeface="Tahoma" panose="020B0604030504040204" pitchFamily="34" charset="0"/>
                <a:ea typeface="Tahoma" panose="020B0604030504040204" pitchFamily="34" charset="0"/>
                <a:cs typeface="Tahoma" panose="020B0604030504040204" pitchFamily="34" charset="0"/>
              </a:rPr>
              <a:t>on 17 September 2021, </a:t>
            </a:r>
            <a:r>
              <a:rPr lang="en-US" sz="1400" dirty="0">
                <a:latin typeface="Tahoma" panose="020B0604030504040204" pitchFamily="34" charset="0"/>
                <a:ea typeface="Tahoma" panose="020B0604030504040204" pitchFamily="34" charset="0"/>
                <a:cs typeface="Tahoma" panose="020B0604030504040204" pitchFamily="34" charset="0"/>
              </a:rPr>
              <a:t>from 1</a:t>
            </a:r>
            <a:r>
              <a:rPr lang="en-US" sz="1400" dirty="0">
                <a:solidFill>
                  <a:schemeClr val="tx1"/>
                </a:solidFill>
                <a:latin typeface="Tahoma" panose="020B0604030504040204" pitchFamily="34" charset="0"/>
                <a:ea typeface="Tahoma" panose="020B0604030504040204" pitchFamily="34" charset="0"/>
                <a:cs typeface="Tahoma" panose="020B0604030504040204" pitchFamily="34" charset="0"/>
              </a:rPr>
              <a:t>0H00 </a:t>
            </a:r>
            <a:r>
              <a:rPr lang="en-US" sz="1400" dirty="0">
                <a:latin typeface="Tahoma" panose="020B0604030504040204" pitchFamily="34" charset="0"/>
                <a:ea typeface="Tahoma" panose="020B0604030504040204" pitchFamily="34" charset="0"/>
                <a:cs typeface="Tahoma" panose="020B0604030504040204" pitchFamily="34" charset="0"/>
              </a:rPr>
              <a:t>until 13H00. </a:t>
            </a:r>
            <a:endParaRPr kumimoji="0" lang="en-GB" sz="1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R="0" algn="just">
              <a:lnSpc>
                <a:spcPct val="120000"/>
              </a:lnSpc>
              <a:defRPr/>
            </a:pPr>
            <a:r>
              <a:rPr kumimoji="0" lang="en-ZA"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Respondents RFP proposal must include an Original, a Duplicate Copy and CD/USB copy of the RFP.</a:t>
            </a:r>
          </a:p>
          <a:p>
            <a:pPr marR="0" algn="just">
              <a:lnSpc>
                <a:spcPct val="100000"/>
              </a:lnSpc>
              <a:defRPr/>
            </a:pPr>
            <a:r>
              <a:rPr kumimoji="0" lang="en-GB" sz="1400" b="0"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 original proposal must be</a:t>
            </a:r>
            <a:r>
              <a:rPr kumimoji="0" lang="en-GB"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GB" sz="1400" b="0"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signed</a:t>
            </a:r>
            <a:r>
              <a:rPr kumimoji="0" lang="en-GB"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GB" sz="1400" b="0"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stamped and dated</a:t>
            </a:r>
            <a:r>
              <a:rPr kumimoji="0" lang="en-GB"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the bottom of each page. This set will serve as the legal and binding copy. </a:t>
            </a:r>
          </a:p>
          <a:p>
            <a:pPr marL="0" marR="0" lvl="0" indent="0" algn="just" defTabSz="955675" rtl="0" eaLnBrk="0" fontAlgn="base" latinLnBrk="0" hangingPunct="0">
              <a:lnSpc>
                <a:spcPct val="100000"/>
              </a:lnSpc>
              <a:spcBef>
                <a:spcPct val="20000"/>
              </a:spcBef>
              <a:spcAft>
                <a:spcPct val="0"/>
              </a:spcAft>
              <a:buClrTx/>
              <a:buSzTx/>
              <a:buNone/>
              <a:tabLst/>
              <a:defRPr/>
            </a:pPr>
            <a:endParaRPr kumimoji="0" lang="en-GB" sz="1400" b="1" i="0" u="none" strike="noStrike" kern="1200" cap="none" spc="0" normalizeH="0" baseline="0" noProof="0" dirty="0">
              <a:ln>
                <a:noFill/>
              </a:ln>
              <a:solidFill>
                <a:prstClr val="black"/>
              </a:solidFill>
              <a:effectLst/>
              <a:uLnTx/>
              <a:uFillTx/>
              <a:latin typeface="Calibri"/>
              <a:ea typeface="Tahoma" panose="020B0604030504040204" pitchFamily="34" charset="0"/>
              <a:cs typeface="Tahoma" panose="020B0604030504040204" pitchFamily="34" charset="0"/>
            </a:endParaRPr>
          </a:p>
          <a:p>
            <a:pPr marL="0" marR="0" lvl="0" indent="0" algn="just" defTabSz="955675" rtl="0" eaLnBrk="0" fontAlgn="base" latinLnBrk="0" hangingPunct="0">
              <a:lnSpc>
                <a:spcPct val="100000"/>
              </a:lnSpc>
              <a:spcBef>
                <a:spcPct val="20000"/>
              </a:spcBef>
              <a:spcAft>
                <a:spcPct val="0"/>
              </a:spcAft>
              <a:buClrTx/>
              <a:buSzTx/>
              <a:buFont typeface="Arial" charset="0"/>
              <a:buNone/>
              <a:tabLst/>
              <a:defRPr/>
            </a:pPr>
            <a:endParaRPr kumimoji="0" lang="en-GB" sz="1200" b="0" i="0" u="none" strike="noStrike" kern="1200" cap="none" spc="0" normalizeH="0" baseline="0" noProof="0" dirty="0">
              <a:ln>
                <a:noFill/>
              </a:ln>
              <a:solidFill>
                <a:prstClr val="black"/>
              </a:solidFill>
              <a:effectLst/>
              <a:uLnTx/>
              <a:uFillTx/>
              <a:latin typeface="Calibri"/>
              <a:ea typeface="Tahoma" panose="020B0604030504040204" pitchFamily="34" charset="0"/>
              <a:cs typeface="Tahoma" panose="020B0604030504040204" pitchFamily="34" charset="0"/>
            </a:endParaRPr>
          </a:p>
          <a:p>
            <a:pPr marL="171450" marR="0" lvl="0" indent="-171450" algn="just" defTabSz="955675" rtl="0" eaLnBrk="0" fontAlgn="base" latinLnBrk="0" hangingPunct="0">
              <a:lnSpc>
                <a:spcPct val="100000"/>
              </a:lnSpc>
              <a:spcBef>
                <a:spcPct val="20000"/>
              </a:spcBef>
              <a:spcAft>
                <a:spcPct val="0"/>
              </a:spcAft>
              <a:buClrTx/>
              <a:buSzTx/>
              <a:buFont typeface="Arial"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a:ea typeface="Tahoma" panose="020B0604030504040204" pitchFamily="34" charset="0"/>
              <a:cs typeface="Tahoma" panose="020B0604030504040204" pitchFamily="34" charset="0"/>
            </a:endParaRPr>
          </a:p>
        </p:txBody>
      </p:sp>
      <p:sp>
        <p:nvSpPr>
          <p:cNvPr id="5" name="Rectangle 4"/>
          <p:cNvSpPr/>
          <p:nvPr/>
        </p:nvSpPr>
        <p:spPr>
          <a:xfrm>
            <a:off x="2014849" y="759503"/>
            <a:ext cx="4956806" cy="523220"/>
          </a:xfrm>
          <a:prstGeom prst="rect">
            <a:avLst/>
          </a:prstGeom>
        </p:spPr>
        <p:txBody>
          <a:bodyPr wrap="none">
            <a:sp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Key Points - General (1/3)</a:t>
            </a:r>
            <a:endParaRPr lang="en-ZA" sz="2800" dirty="0"/>
          </a:p>
        </p:txBody>
      </p:sp>
      <p:sp>
        <p:nvSpPr>
          <p:cNvPr id="6" name="TextBox 5"/>
          <p:cNvSpPr txBox="1"/>
          <p:nvPr/>
        </p:nvSpPr>
        <p:spPr>
          <a:xfrm>
            <a:off x="11450472" y="6359853"/>
            <a:ext cx="301686" cy="369332"/>
          </a:xfrm>
          <a:prstGeom prst="rect">
            <a:avLst/>
          </a:prstGeom>
          <a:noFill/>
        </p:spPr>
        <p:txBody>
          <a:bodyPr wrap="none" rtlCol="0">
            <a:spAutoFit/>
          </a:bodyPr>
          <a:lstStyle/>
          <a:p>
            <a:r>
              <a:rPr lang="en-US" dirty="0"/>
              <a:t>4</a:t>
            </a:r>
            <a:endParaRPr lang="en-ZA" dirty="0"/>
          </a:p>
        </p:txBody>
      </p:sp>
    </p:spTree>
    <p:extLst>
      <p:ext uri="{BB962C8B-B14F-4D97-AF65-F5344CB8AC3E}">
        <p14:creationId xmlns:p14="http://schemas.microsoft.com/office/powerpoint/2010/main" val="3245112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noGrp="1"/>
          </p:cNvSpPr>
          <p:nvPr>
            <p:ph type="subTitle" idx="1"/>
          </p:nvPr>
        </p:nvSpPr>
        <p:spPr>
          <a:xfrm>
            <a:off x="1725167" y="1486414"/>
            <a:ext cx="9685515" cy="4608325"/>
          </a:xfrm>
          <a:prstGeom prst="rect">
            <a:avLst/>
          </a:prstGeom>
          <a:solidFill>
            <a:sysClr val="window" lastClr="FFFFFF"/>
          </a:solidFill>
          <a:ln w="25400" cap="flat" cmpd="sng" algn="ctr">
            <a:solidFill>
              <a:schemeClr val="tx1"/>
            </a:solidFill>
            <a:prstDash val="solid"/>
          </a:ln>
          <a:effectLst/>
        </p:spPr>
        <p:txBody>
          <a:bodyPr>
            <a:noAutofit/>
          </a:bodyPr>
          <a:lstStyle>
            <a:lvl1pPr marL="357188" indent="-357188" algn="l" defTabSz="955675" rtl="0" eaLnBrk="0" fontAlgn="base" hangingPunct="0">
              <a:spcBef>
                <a:spcPct val="20000"/>
              </a:spcBef>
              <a:spcAft>
                <a:spcPct val="0"/>
              </a:spcAft>
              <a:buFont typeface="Arial" charset="0"/>
              <a:buChar char="•"/>
              <a:defRPr sz="3400" kern="1200">
                <a:solidFill>
                  <a:schemeClr val="dk1"/>
                </a:solidFill>
                <a:latin typeface="+mn-lt"/>
                <a:ea typeface="+mn-ea"/>
                <a:cs typeface="+mn-cs"/>
              </a:defRPr>
            </a:lvl1pPr>
            <a:lvl2pPr marL="776288" indent="-296863" algn="l" defTabSz="955675" rtl="0" eaLnBrk="0" fontAlgn="base" hangingPunct="0">
              <a:spcBef>
                <a:spcPct val="20000"/>
              </a:spcBef>
              <a:spcAft>
                <a:spcPct val="0"/>
              </a:spcAft>
              <a:buFont typeface="Arial" charset="0"/>
              <a:buChar char="–"/>
              <a:defRPr sz="3100" kern="1200">
                <a:solidFill>
                  <a:schemeClr val="dk1"/>
                </a:solidFill>
                <a:latin typeface="+mn-lt"/>
                <a:ea typeface="+mn-ea"/>
                <a:cs typeface="+mn-cs"/>
              </a:defRPr>
            </a:lvl2pPr>
            <a:lvl3pPr marL="1193800" indent="-238125" algn="l" defTabSz="955675" rtl="0" eaLnBrk="0" fontAlgn="base" hangingPunct="0">
              <a:spcBef>
                <a:spcPct val="20000"/>
              </a:spcBef>
              <a:spcAft>
                <a:spcPct val="0"/>
              </a:spcAft>
              <a:buFont typeface="Arial" charset="0"/>
              <a:buChar char="•"/>
              <a:defRPr sz="2500" kern="1200">
                <a:solidFill>
                  <a:schemeClr val="dk1"/>
                </a:solidFill>
                <a:latin typeface="+mn-lt"/>
                <a:ea typeface="+mn-ea"/>
                <a:cs typeface="+mn-cs"/>
              </a:defRPr>
            </a:lvl3pPr>
            <a:lvl4pPr marL="1673225" indent="-238125" algn="l" defTabSz="955675" rtl="0" eaLnBrk="0" fontAlgn="base" hangingPunct="0">
              <a:spcBef>
                <a:spcPct val="20000"/>
              </a:spcBef>
              <a:spcAft>
                <a:spcPct val="0"/>
              </a:spcAft>
              <a:buFont typeface="Arial" charset="0"/>
              <a:buChar char="–"/>
              <a:defRPr sz="2100" kern="1200">
                <a:solidFill>
                  <a:schemeClr val="dk1"/>
                </a:solidFill>
                <a:latin typeface="+mn-lt"/>
                <a:ea typeface="+mn-ea"/>
                <a:cs typeface="+mn-cs"/>
              </a:defRPr>
            </a:lvl4pPr>
            <a:lvl5pPr marL="2151063" indent="-238125" algn="l" defTabSz="955675" rtl="0" eaLnBrk="0" fontAlgn="base" hangingPunct="0">
              <a:spcBef>
                <a:spcPct val="20000"/>
              </a:spcBef>
              <a:spcAft>
                <a:spcPct val="0"/>
              </a:spcAft>
              <a:buFont typeface="Arial" charset="0"/>
              <a:buChar char="»"/>
              <a:defRPr sz="2100" kern="1200">
                <a:solidFill>
                  <a:schemeClr val="dk1"/>
                </a:solidFill>
                <a:latin typeface="+mn-lt"/>
                <a:ea typeface="+mn-ea"/>
                <a:cs typeface="+mn-cs"/>
              </a:defRPr>
            </a:lvl5pPr>
            <a:lvl6pPr marL="2631116"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6pPr>
            <a:lvl7pPr marL="3109499"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7pPr>
            <a:lvl8pPr marL="3587885"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8pPr>
            <a:lvl9pPr marL="4066272" indent="-239192" algn="l" defTabSz="956768" rtl="0" eaLnBrk="1" latinLnBrk="0" hangingPunct="1">
              <a:spcBef>
                <a:spcPct val="20000"/>
              </a:spcBef>
              <a:buFont typeface="Arial" panose="020B0604020202020204" pitchFamily="34" charset="0"/>
              <a:buChar char="•"/>
              <a:defRPr sz="2100" kern="1200">
                <a:solidFill>
                  <a:schemeClr val="dk1"/>
                </a:solidFill>
                <a:latin typeface="+mn-lt"/>
                <a:ea typeface="+mn-ea"/>
                <a:cs typeface="+mn-cs"/>
              </a:defRPr>
            </a:lvl9pPr>
          </a:lstStyle>
          <a:p>
            <a:pPr marL="357188" marR="0" lvl="0" indent="-357188" algn="just" defTabSz="955675" rtl="0" eaLnBrk="0" fontAlgn="base" latinLnBrk="0" hangingPunct="0">
              <a:lnSpc>
                <a:spcPct val="100000"/>
              </a:lnSpc>
              <a:spcBef>
                <a:spcPct val="20000"/>
              </a:spcBef>
              <a:spcAft>
                <a:spcPct val="0"/>
              </a:spcAft>
              <a:buClrTx/>
              <a:buSzTx/>
              <a:buFont typeface="Arial" charset="0"/>
              <a:buChar char="•"/>
              <a:tabLst/>
              <a:defRPr/>
            </a:pPr>
            <a:r>
              <a:rPr kumimoji="0" lang="en-GB"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 complete Bid and all the returnable documents are to be submitted to the address: </a:t>
            </a:r>
            <a:endParaRPr lang="en-US" sz="14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n-GB" sz="1400" b="1" dirty="0">
                <a:latin typeface="Arial" panose="020B0604020202020204" pitchFamily="34" charset="0"/>
                <a:cs typeface="Arial" panose="020B0604020202020204" pitchFamily="34" charset="0"/>
              </a:rPr>
              <a:t>      TRANSNET CORPORATE CENTRE TENDER BOX</a:t>
            </a:r>
            <a:endParaRPr lang="en-ZA" sz="1400"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       FOYER/RECEPTION</a:t>
            </a:r>
            <a:endParaRPr lang="en-ZA" sz="1400"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       GROUND FLOOR</a:t>
            </a:r>
            <a:endParaRPr lang="en-ZA" sz="1400"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       CARLTON CENTRE</a:t>
            </a:r>
            <a:endParaRPr lang="en-ZA" sz="1400"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       150 COMMISSIONER STREET</a:t>
            </a:r>
            <a:endParaRPr lang="en-ZA" sz="1400"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       JOHANNESBURG</a:t>
            </a:r>
            <a:r>
              <a:rPr lang="en-GB" sz="1400" dirty="0">
                <a:latin typeface="Arial" panose="020B0604020202020204" pitchFamily="34" charset="0"/>
                <a:cs typeface="Arial" panose="020B0604020202020204" pitchFamily="34" charset="0"/>
              </a:rPr>
              <a:t> </a:t>
            </a:r>
            <a:endParaRPr lang="en-ZA" sz="1400" dirty="0">
              <a:latin typeface="Arial" panose="020B0604020202020204" pitchFamily="34" charset="0"/>
              <a:cs typeface="Arial" panose="020B0604020202020204" pitchFamily="34" charset="0"/>
            </a:endParaRPr>
          </a:p>
          <a:p>
            <a:pPr marL="357188" marR="0" lvl="0" indent="-357188" algn="just" defTabSz="955675" rtl="0" eaLnBrk="0" fontAlgn="base" latinLnBrk="0" hangingPunct="0">
              <a:lnSpc>
                <a:spcPct val="100000"/>
              </a:lnSpc>
              <a:spcBef>
                <a:spcPct val="20000"/>
              </a:spcBef>
              <a:spcAft>
                <a:spcPct val="0"/>
              </a:spcAft>
              <a:buClrTx/>
              <a:buSzTx/>
              <a:buFont typeface="Arial" charset="0"/>
              <a:buChar char="•"/>
              <a:tabLst/>
              <a:defRPr/>
            </a:pPr>
            <a:r>
              <a:rPr kumimoji="0" lang="en-ZA"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Delivery by hand or courier must be addressed to</a:t>
            </a:r>
            <a:r>
              <a:rPr kumimoji="0" lang="en-ZA" sz="1400" b="0" i="0" u="none" strike="noStrike" kern="1200" cap="none" spc="0" normalizeH="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the above address, by </a:t>
            </a:r>
            <a:r>
              <a:rPr kumimoji="0" lang="en-GB" sz="1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 closing date and time as stated in the RFP.</a:t>
            </a:r>
          </a:p>
          <a:p>
            <a:pPr marL="0" marR="0" lvl="0" indent="0" algn="just" defTabSz="955675" rtl="0" eaLnBrk="0" fontAlgn="base" latinLnBrk="0" hangingPunct="0">
              <a:lnSpc>
                <a:spcPct val="100000"/>
              </a:lnSpc>
              <a:spcBef>
                <a:spcPct val="20000"/>
              </a:spcBef>
              <a:spcAft>
                <a:spcPct val="0"/>
              </a:spcAft>
              <a:buClrTx/>
              <a:buSzTx/>
              <a:buNone/>
              <a:tabLst/>
              <a:defRPr/>
            </a:pPr>
            <a:endParaRPr lang="en-GB" sz="14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0" marR="0" lvl="0" indent="0" algn="just">
              <a:lnSpc>
                <a:spcPct val="100000"/>
              </a:lnSpc>
              <a:buNone/>
              <a:defRPr/>
            </a:pPr>
            <a:r>
              <a:rPr lang="en-US" sz="1400" dirty="0">
                <a:latin typeface="Tahoma" panose="020B0604030504040204" pitchFamily="34" charset="0"/>
                <a:ea typeface="Tahoma" panose="020B0604030504040204" pitchFamily="34" charset="0"/>
                <a:cs typeface="Tahoma" panose="020B0604030504040204" pitchFamily="34" charset="0"/>
              </a:rPr>
              <a:t>All submissions must reflect the return address of the Tenderer on the reverse side. </a:t>
            </a:r>
          </a:p>
          <a:p>
            <a:pPr marL="0" marR="0" lvl="0" indent="0" algn="just">
              <a:lnSpc>
                <a:spcPct val="100000"/>
              </a:lnSpc>
              <a:buNone/>
              <a:defRPr/>
            </a:pPr>
            <a:endParaRPr lang="en-US" sz="1400" dirty="0"/>
          </a:p>
          <a:p>
            <a:pPr marL="0" marR="0" indent="0" algn="just">
              <a:lnSpc>
                <a:spcPct val="100000"/>
              </a:lnSpc>
              <a:buNone/>
              <a:defRPr/>
            </a:pPr>
            <a:r>
              <a:rPr lang="en-US" sz="1400" b="1" dirty="0">
                <a:solidFill>
                  <a:prstClr val="black"/>
                </a:solidFill>
                <a:latin typeface="Tahoma" panose="020B0604030504040204" pitchFamily="34" charset="0"/>
                <a:ea typeface="Tahoma" panose="020B0604030504040204" pitchFamily="34" charset="0"/>
                <a:cs typeface="Tahoma" panose="020B0604030504040204" pitchFamily="34" charset="0"/>
              </a:rPr>
              <a:t>Respondents must register on the </a:t>
            </a:r>
            <a:r>
              <a:rPr lang="en-GB" sz="1400" b="1" dirty="0">
                <a:solidFill>
                  <a:prstClr val="black"/>
                </a:solidFill>
                <a:latin typeface="Tahoma" panose="020B0604030504040204" pitchFamily="34" charset="0"/>
                <a:ea typeface="Tahoma" panose="020B0604030504040204" pitchFamily="34" charset="0"/>
                <a:cs typeface="Tahoma" panose="020B0604030504040204" pitchFamily="34" charset="0"/>
              </a:rPr>
              <a:t>National Treasury’s Central Supplier Database </a:t>
            </a:r>
            <a:r>
              <a:rPr lang="en-US" sz="1400" b="1" dirty="0">
                <a:solidFill>
                  <a:prstClr val="black"/>
                </a:solidFill>
                <a:latin typeface="Tahoma" panose="020B0604030504040204" pitchFamily="34" charset="0"/>
                <a:ea typeface="Tahoma" panose="020B0604030504040204" pitchFamily="34" charset="0"/>
                <a:cs typeface="Tahoma" panose="020B0604030504040204" pitchFamily="34" charset="0"/>
              </a:rPr>
              <a:t>CSD prior to submitting their bids. Business may not be awarded to a Respondent who has failed to register on the CSD</a:t>
            </a:r>
            <a:r>
              <a:rPr lang="en-GB" sz="1400" dirty="0">
                <a:solidFill>
                  <a:prstClr val="black"/>
                </a:solidFill>
                <a:latin typeface="Tahoma" panose="020B0604030504040204" pitchFamily="34" charset="0"/>
                <a:ea typeface="Tahoma" panose="020B0604030504040204" pitchFamily="34" charset="0"/>
                <a:cs typeface="Tahoma" panose="020B0604030504040204" pitchFamily="34" charset="0"/>
              </a:rPr>
              <a:t>, only foreign suppliers with no local registered entity need not register on the CSD.</a:t>
            </a:r>
          </a:p>
          <a:p>
            <a:pPr marL="0" marR="0" lvl="0" indent="0" algn="just">
              <a:lnSpc>
                <a:spcPct val="100000"/>
              </a:lnSpc>
              <a:buNone/>
              <a:defRPr/>
            </a:pPr>
            <a:endParaRPr lang="en-US" sz="1400" dirty="0"/>
          </a:p>
          <a:p>
            <a:pPr marL="0" marR="0" lvl="0" indent="0" algn="just">
              <a:lnSpc>
                <a:spcPct val="100000"/>
              </a:lnSpc>
              <a:buNone/>
              <a:defRPr/>
            </a:pPr>
            <a:endParaRPr kumimoji="0" lang="en-GB" sz="1400" b="1" i="0" u="none" strike="noStrike" kern="1200" cap="none" spc="0" normalizeH="0" baseline="0" noProof="0" dirty="0">
              <a:ln>
                <a:noFill/>
              </a:ln>
              <a:solidFill>
                <a:prstClr val="black"/>
              </a:solidFill>
              <a:effectLst/>
              <a:uLnTx/>
              <a:uFillTx/>
              <a:latin typeface="Calibri"/>
              <a:ea typeface="Tahoma" panose="020B0604030504040204" pitchFamily="34" charset="0"/>
              <a:cs typeface="Tahoma" panose="020B0604030504040204" pitchFamily="34" charset="0"/>
            </a:endParaRPr>
          </a:p>
          <a:p>
            <a:pPr marL="0" marR="0" lvl="0" indent="0" algn="just" defTabSz="955675" rtl="0" eaLnBrk="0" fontAlgn="base" latinLnBrk="0" hangingPunct="0">
              <a:lnSpc>
                <a:spcPct val="100000"/>
              </a:lnSpc>
              <a:spcBef>
                <a:spcPct val="20000"/>
              </a:spcBef>
              <a:spcAft>
                <a:spcPct val="0"/>
              </a:spcAft>
              <a:buClrTx/>
              <a:buSzTx/>
              <a:buFont typeface="Arial" charset="0"/>
              <a:buNone/>
              <a:tabLst/>
              <a:defRPr/>
            </a:pPr>
            <a:endParaRPr kumimoji="0" lang="en-GB" sz="1200" b="0" i="0" u="none" strike="noStrike" kern="1200" cap="none" spc="0" normalizeH="0" baseline="0" noProof="0" dirty="0">
              <a:ln>
                <a:noFill/>
              </a:ln>
              <a:solidFill>
                <a:prstClr val="black"/>
              </a:solidFill>
              <a:effectLst/>
              <a:uLnTx/>
              <a:uFillTx/>
              <a:latin typeface="Calibri"/>
              <a:ea typeface="Tahoma" panose="020B0604030504040204" pitchFamily="34" charset="0"/>
              <a:cs typeface="Tahoma" panose="020B0604030504040204" pitchFamily="34" charset="0"/>
            </a:endParaRPr>
          </a:p>
          <a:p>
            <a:pPr marL="171450" marR="0" lvl="0" indent="-171450" algn="just" defTabSz="955675" rtl="0" eaLnBrk="0" fontAlgn="base" latinLnBrk="0" hangingPunct="0">
              <a:lnSpc>
                <a:spcPct val="100000"/>
              </a:lnSpc>
              <a:spcBef>
                <a:spcPct val="20000"/>
              </a:spcBef>
              <a:spcAft>
                <a:spcPct val="0"/>
              </a:spcAft>
              <a:buClrTx/>
              <a:buSzTx/>
              <a:buFont typeface="Arial"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a:ea typeface="Tahoma" panose="020B0604030504040204" pitchFamily="34" charset="0"/>
              <a:cs typeface="Tahoma" panose="020B0604030504040204" pitchFamily="34" charset="0"/>
            </a:endParaRPr>
          </a:p>
        </p:txBody>
      </p:sp>
      <p:sp>
        <p:nvSpPr>
          <p:cNvPr id="5" name="Rectangle 4"/>
          <p:cNvSpPr/>
          <p:nvPr/>
        </p:nvSpPr>
        <p:spPr>
          <a:xfrm>
            <a:off x="1924697" y="707990"/>
            <a:ext cx="4956806" cy="523220"/>
          </a:xfrm>
          <a:prstGeom prst="rect">
            <a:avLst/>
          </a:prstGeom>
        </p:spPr>
        <p:txBody>
          <a:bodyPr wrap="none">
            <a:sp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Key Points - General (2/3)</a:t>
            </a:r>
            <a:endParaRPr lang="en-ZA" sz="2800" dirty="0"/>
          </a:p>
        </p:txBody>
      </p:sp>
      <p:sp>
        <p:nvSpPr>
          <p:cNvPr id="6" name="TextBox 5"/>
          <p:cNvSpPr txBox="1"/>
          <p:nvPr/>
        </p:nvSpPr>
        <p:spPr>
          <a:xfrm>
            <a:off x="11450472" y="6359853"/>
            <a:ext cx="301686" cy="369332"/>
          </a:xfrm>
          <a:prstGeom prst="rect">
            <a:avLst/>
          </a:prstGeom>
          <a:noFill/>
        </p:spPr>
        <p:txBody>
          <a:bodyPr wrap="none" rtlCol="0">
            <a:spAutoFit/>
          </a:bodyPr>
          <a:lstStyle/>
          <a:p>
            <a:r>
              <a:rPr lang="en-US" dirty="0"/>
              <a:t>5</a:t>
            </a:r>
            <a:endParaRPr lang="en-ZA" dirty="0"/>
          </a:p>
        </p:txBody>
      </p:sp>
    </p:spTree>
    <p:extLst>
      <p:ext uri="{BB962C8B-B14F-4D97-AF65-F5344CB8AC3E}">
        <p14:creationId xmlns:p14="http://schemas.microsoft.com/office/powerpoint/2010/main" val="74538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42329" y="1570719"/>
            <a:ext cx="9291311" cy="3902732"/>
          </a:xfrm>
          <a:ln>
            <a:solidFill>
              <a:schemeClr val="tx1"/>
            </a:solidFill>
          </a:ln>
        </p:spPr>
        <p:txBody>
          <a:bodyPr>
            <a:normAutofit/>
          </a:bodyPr>
          <a:lstStyle/>
          <a:p>
            <a:pPr marL="171450" indent="-171450" algn="just" defTabSz="955675" fontAlgn="base">
              <a:lnSpc>
                <a:spcPct val="200000"/>
              </a:lnSpc>
              <a:spcBef>
                <a:spcPct val="0"/>
              </a:spcBef>
              <a:buFont typeface="Wingdings" panose="05000000000000000000" pitchFamily="2" charset="2"/>
              <a:buChar char="§"/>
            </a:pPr>
            <a:r>
              <a:rPr lang="en-US" sz="1400" dirty="0">
                <a:solidFill>
                  <a:schemeClr val="tx1"/>
                </a:solidFill>
                <a:latin typeface="Tahoma"/>
              </a:rPr>
              <a:t>Communication relating to this RFP:</a:t>
            </a:r>
          </a:p>
          <a:p>
            <a:pPr marL="647700" lvl="1" indent="-171450" algn="just" defTabSz="955675" fontAlgn="base">
              <a:lnSpc>
                <a:spcPct val="200000"/>
              </a:lnSpc>
              <a:spcBef>
                <a:spcPct val="0"/>
              </a:spcBef>
              <a:buFontTx/>
              <a:buChar char="−"/>
            </a:pPr>
            <a:r>
              <a:rPr lang="en-US" sz="1400" dirty="0">
                <a:latin typeface="Tahoma"/>
                <a:ea typeface="Tahoma" panose="020B0604030504040204" pitchFamily="34" charset="0"/>
                <a:cs typeface="Tahoma" panose="020B0604030504040204" pitchFamily="34" charset="0"/>
              </a:rPr>
              <a:t>After the briefing session, should Respondents have more questions they  should be submitted to </a:t>
            </a:r>
            <a:r>
              <a:rPr lang="en-US" sz="1400" u="sng" dirty="0">
                <a:solidFill>
                  <a:schemeClr val="accent1">
                    <a:lumMod val="75000"/>
                  </a:schemeClr>
                </a:solidFill>
                <a:latin typeface="Tahoma"/>
                <a:ea typeface="Tahoma" panose="020B0604030504040204" pitchFamily="34" charset="0"/>
                <a:cs typeface="Tahoma" panose="020B0604030504040204" pitchFamily="34" charset="0"/>
              </a:rPr>
              <a:t>TAC.SECRETARIAT@transnet.net</a:t>
            </a:r>
            <a:r>
              <a:rPr lang="en-US" sz="1400" dirty="0">
                <a:latin typeface="Tahoma"/>
                <a:ea typeface="Tahoma" panose="020B0604030504040204" pitchFamily="34" charset="0"/>
                <a:cs typeface="Tahoma" panose="020B0604030504040204" pitchFamily="34" charset="0"/>
              </a:rPr>
              <a:t> and copy </a:t>
            </a:r>
            <a:r>
              <a:rPr lang="en-US" sz="1400" dirty="0">
                <a:latin typeface="Tahoma"/>
                <a:ea typeface="Tahoma" panose="020B0604030504040204" pitchFamily="34" charset="0"/>
                <a:cs typeface="Tahoma" panose="020B0604030504040204" pitchFamily="34" charset="0"/>
                <a:hlinkClick r:id="rId2"/>
              </a:rPr>
              <a:t>Lerato.Ramoyada@transnet.net</a:t>
            </a:r>
            <a:r>
              <a:rPr lang="en-US" sz="1400" dirty="0">
                <a:latin typeface="Tahoma"/>
                <a:ea typeface="Tahoma" panose="020B0604030504040204" pitchFamily="34" charset="0"/>
                <a:cs typeface="Tahoma" panose="020B0604030504040204" pitchFamily="34" charset="0"/>
              </a:rPr>
              <a:t> and </a:t>
            </a:r>
            <a:r>
              <a:rPr lang="en-US" sz="1400" dirty="0">
                <a:latin typeface="Tahoma"/>
                <a:ea typeface="Tahoma" panose="020B0604030504040204" pitchFamily="34" charset="0"/>
                <a:cs typeface="Tahoma" panose="020B0604030504040204" pitchFamily="34" charset="0"/>
                <a:hlinkClick r:id="rId3"/>
              </a:rPr>
              <a:t>Mervin.Rajamany@transnet.net</a:t>
            </a:r>
            <a:r>
              <a:rPr lang="en-US" sz="1400" dirty="0">
                <a:latin typeface="Tahoma"/>
                <a:ea typeface="Tahoma" panose="020B0604030504040204" pitchFamily="34" charset="0"/>
                <a:cs typeface="Tahoma" panose="020B0604030504040204" pitchFamily="34" charset="0"/>
              </a:rPr>
              <a:t>, on the (</a:t>
            </a:r>
            <a:r>
              <a:rPr lang="en-US" sz="1400" dirty="0">
                <a:solidFill>
                  <a:prstClr val="black"/>
                </a:solidFill>
                <a:latin typeface="Tahoma" panose="020B0604030504040204" pitchFamily="34" charset="0"/>
                <a:ea typeface="Tahoma" panose="020B0604030504040204" pitchFamily="34" charset="0"/>
                <a:cs typeface="Tahoma" panose="020B0604030504040204" pitchFamily="34" charset="0"/>
              </a:rPr>
              <a:t>Section 8) </a:t>
            </a:r>
            <a:r>
              <a:rPr lang="en-US" sz="1400" dirty="0">
                <a:latin typeface="Tahoma"/>
                <a:ea typeface="Tahoma" panose="020B0604030504040204" pitchFamily="34" charset="0"/>
                <a:cs typeface="Tahoma" panose="020B0604030504040204" pitchFamily="34" charset="0"/>
              </a:rPr>
              <a:t>RFP Clarification Request Form before </a:t>
            </a:r>
            <a:r>
              <a:rPr lang="en-US" sz="1400" b="1" dirty="0">
                <a:latin typeface="Tahoma"/>
                <a:ea typeface="Tahoma" panose="020B0604030504040204" pitchFamily="34" charset="0"/>
                <a:cs typeface="Tahoma" panose="020B0604030504040204" pitchFamily="34" charset="0"/>
              </a:rPr>
              <a:t>12:00 on 27 September 2021.</a:t>
            </a:r>
          </a:p>
          <a:p>
            <a:pPr marL="647700" lvl="1" indent="-171450" algn="just" defTabSz="955675" fontAlgn="base">
              <a:lnSpc>
                <a:spcPct val="200000"/>
              </a:lnSpc>
              <a:spcBef>
                <a:spcPct val="0"/>
              </a:spcBef>
              <a:buFontTx/>
              <a:buChar char="−"/>
            </a:pPr>
            <a:r>
              <a:rPr lang="en-US" sz="1400" dirty="0">
                <a:latin typeface="Tahoma"/>
                <a:ea typeface="Tahoma" panose="020B0604030504040204" pitchFamily="34" charset="0"/>
                <a:cs typeface="Tahoma" panose="020B0604030504040204" pitchFamily="34" charset="0"/>
              </a:rPr>
              <a:t>After the closing date of the RFP, respondents </a:t>
            </a:r>
            <a:r>
              <a:rPr lang="en-US" sz="1400" dirty="0">
                <a:latin typeface="Arial" charset="0"/>
              </a:rPr>
              <a:t>may only communicate with the (Transnet Acquisition Council (TAC) Secretariat  </a:t>
            </a:r>
            <a:r>
              <a:rPr lang="en-GB" sz="1400" dirty="0">
                <a:latin typeface="Arial" panose="020B0604020202020204" pitchFamily="34" charset="0"/>
                <a:cs typeface="Arial" panose="020B0604020202020204" pitchFamily="34" charset="0"/>
              </a:rPr>
              <a:t>on any matter relating to its RFP Proposal. </a:t>
            </a:r>
            <a:r>
              <a:rPr lang="en-US" sz="1400" dirty="0">
                <a:latin typeface="Arial" charset="0"/>
              </a:rPr>
              <a:t>email </a:t>
            </a:r>
            <a:r>
              <a:rPr lang="en-US" sz="1400" dirty="0">
                <a:latin typeface="Arial" charset="0"/>
                <a:hlinkClick r:id="rId4"/>
              </a:rPr>
              <a:t>TAC.SECRETARIAT@transnet.net</a:t>
            </a:r>
            <a:r>
              <a:rPr lang="en-US" sz="1400" dirty="0">
                <a:solidFill>
                  <a:srgbClr val="000000"/>
                </a:solidFill>
                <a:latin typeface="Arial" charset="0"/>
              </a:rPr>
              <a:t>.</a:t>
            </a:r>
          </a:p>
          <a:p>
            <a:endParaRPr lang="en-ZA" dirty="0"/>
          </a:p>
        </p:txBody>
      </p:sp>
      <p:sp>
        <p:nvSpPr>
          <p:cNvPr id="4" name="Title 3"/>
          <p:cNvSpPr>
            <a:spLocks noGrp="1"/>
          </p:cNvSpPr>
          <p:nvPr>
            <p:ph type="title"/>
          </p:nvPr>
        </p:nvSpPr>
        <p:spPr>
          <a:xfrm>
            <a:off x="1977181" y="770520"/>
            <a:ext cx="4956806" cy="480131"/>
          </a:xfrm>
          <a:prstGeom prst="rect">
            <a:avLst/>
          </a:prstGeom>
        </p:spPr>
        <p:txBody>
          <a:bodyPr wrap="none">
            <a:spAutoFit/>
          </a:bodyPr>
          <a:lstStyle/>
          <a:p>
            <a:r>
              <a:rPr lang="en-US" sz="2800" b="1" dirty="0">
                <a:solidFill>
                  <a:schemeClr val="tx1"/>
                </a:solidFill>
                <a:latin typeface="Tahoma" panose="020B0604030504040204" pitchFamily="34" charset="0"/>
                <a:ea typeface="Tahoma" panose="020B0604030504040204" pitchFamily="34" charset="0"/>
                <a:cs typeface="Tahoma" panose="020B0604030504040204" pitchFamily="34" charset="0"/>
              </a:rPr>
              <a:t>Key Points - General (</a:t>
            </a:r>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3</a:t>
            </a:r>
            <a:r>
              <a:rPr lang="en-US" sz="2800" b="1" dirty="0">
                <a:solidFill>
                  <a:schemeClr val="tx1"/>
                </a:solidFill>
                <a:latin typeface="Tahoma" panose="020B0604030504040204" pitchFamily="34" charset="0"/>
                <a:ea typeface="Tahoma" panose="020B0604030504040204" pitchFamily="34" charset="0"/>
                <a:cs typeface="Tahoma" panose="020B0604030504040204" pitchFamily="34" charset="0"/>
              </a:rPr>
              <a:t>/3)</a:t>
            </a:r>
            <a:endParaRPr lang="en-ZA" sz="2800" dirty="0">
              <a:solidFill>
                <a:schemeClr val="tx1"/>
              </a:solidFill>
            </a:endParaRPr>
          </a:p>
        </p:txBody>
      </p:sp>
      <p:sp>
        <p:nvSpPr>
          <p:cNvPr id="5" name="TextBox 4"/>
          <p:cNvSpPr txBox="1"/>
          <p:nvPr/>
        </p:nvSpPr>
        <p:spPr>
          <a:xfrm>
            <a:off x="11450472" y="6359853"/>
            <a:ext cx="301686" cy="369332"/>
          </a:xfrm>
          <a:prstGeom prst="rect">
            <a:avLst/>
          </a:prstGeom>
          <a:noFill/>
        </p:spPr>
        <p:txBody>
          <a:bodyPr wrap="none" rtlCol="0">
            <a:spAutoFit/>
          </a:bodyPr>
          <a:lstStyle/>
          <a:p>
            <a:r>
              <a:rPr lang="en-US" dirty="0"/>
              <a:t>6</a:t>
            </a:r>
            <a:endParaRPr lang="en-ZA" dirty="0"/>
          </a:p>
        </p:txBody>
      </p:sp>
    </p:spTree>
    <p:extLst>
      <p:ext uri="{BB962C8B-B14F-4D97-AF65-F5344CB8AC3E}">
        <p14:creationId xmlns:p14="http://schemas.microsoft.com/office/powerpoint/2010/main" val="4196741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742B8-D628-407B-9D70-598235756178}"/>
              </a:ext>
            </a:extLst>
          </p:cNvPr>
          <p:cNvSpPr>
            <a:spLocks noGrp="1"/>
          </p:cNvSpPr>
          <p:nvPr>
            <p:ph type="title"/>
          </p:nvPr>
        </p:nvSpPr>
        <p:spPr>
          <a:xfrm>
            <a:off x="1946533" y="927895"/>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sp>
        <p:nvSpPr>
          <p:cNvPr id="3" name="Subtitle 2">
            <a:extLst>
              <a:ext uri="{FF2B5EF4-FFF2-40B4-BE49-F238E27FC236}">
                <a16:creationId xmlns:a16="http://schemas.microsoft.com/office/drawing/2014/main" id="{823D7B78-AB27-44FD-AE87-22EE73874D93}"/>
              </a:ext>
            </a:extLst>
          </p:cNvPr>
          <p:cNvSpPr>
            <a:spLocks noGrp="1"/>
          </p:cNvSpPr>
          <p:nvPr>
            <p:ph type="subTitle" idx="1"/>
          </p:nvPr>
        </p:nvSpPr>
        <p:spPr>
          <a:xfrm>
            <a:off x="1946533" y="1860586"/>
            <a:ext cx="9556877" cy="4566717"/>
          </a:xfrm>
        </p:spPr>
        <p:txBody>
          <a:bodyPr/>
          <a:lstStyle/>
          <a:p>
            <a:pPr algn="just"/>
            <a:r>
              <a:rPr lang="en-GB" sz="1400" dirty="0">
                <a:solidFill>
                  <a:schemeClr val="tx1"/>
                </a:solidFill>
              </a:rPr>
              <a:t>Transnet requires a Managed Integrated Travel Solution that is flexible and accessible on various digital platforms (e.g. but not limited to, laptops, desktops, iPad, smart cell phones, etc.), for Transnet travel bookers or staff, to access the system and do end-to-end online travel bookings, with automated approvals of the travel bookings in the system, or via SMS or email.  </a:t>
            </a:r>
            <a:endParaRPr lang="en-ZA" sz="1400" dirty="0">
              <a:solidFill>
                <a:schemeClr val="tx1"/>
              </a:solidFill>
            </a:endParaRPr>
          </a:p>
          <a:p>
            <a:pPr algn="just"/>
            <a:r>
              <a:rPr lang="en-GB" sz="1400" dirty="0">
                <a:solidFill>
                  <a:schemeClr val="tx1"/>
                </a:solidFill>
              </a:rPr>
              <a:t>The Services will be for, but not limited to, air travel, accommodation, car rental, shuttle services, parking services, visa, forex, specialised TFR Book Off and School of Rail accommodation, Marine School of Excellence and transfers, relating to travel in respect of domestic, regional and international travel.</a:t>
            </a:r>
          </a:p>
          <a:p>
            <a:pPr algn="just"/>
            <a:r>
              <a:rPr lang="en-GB" sz="1400" dirty="0">
                <a:solidFill>
                  <a:schemeClr val="tx1"/>
                </a:solidFill>
              </a:rPr>
              <a:t>The travel bookings are made in line with the National Treasury regulations, Transnet’s Travel Policy, and Transnet Human Resources related policies.</a:t>
            </a:r>
            <a:endParaRPr lang="en-ZA" sz="1400" dirty="0">
              <a:solidFill>
                <a:schemeClr val="tx1"/>
              </a:solidFill>
            </a:endParaRPr>
          </a:p>
          <a:p>
            <a:pPr algn="just"/>
            <a:r>
              <a:rPr lang="en-GB" sz="1400" dirty="0">
                <a:solidFill>
                  <a:schemeClr val="tx1"/>
                </a:solidFill>
              </a:rPr>
              <a:t>Transnet staff will do least ninety (90) percent of the total bookings on the system themselves. </a:t>
            </a:r>
            <a:endParaRPr lang="en-ZA" sz="1400" dirty="0">
              <a:solidFill>
                <a:schemeClr val="tx1"/>
              </a:solidFill>
            </a:endParaRPr>
          </a:p>
          <a:p>
            <a:pPr algn="just"/>
            <a:r>
              <a:rPr lang="en-GB" sz="1400" dirty="0">
                <a:solidFill>
                  <a:schemeClr val="tx1"/>
                </a:solidFill>
              </a:rPr>
              <a:t>Transnet requires a minimum ninety-five (95) percent system availability in a month</a:t>
            </a:r>
            <a:r>
              <a:rPr lang="en-GB" dirty="0"/>
              <a:t>.</a:t>
            </a:r>
            <a:endParaRPr lang="en-ZA" dirty="0"/>
          </a:p>
          <a:p>
            <a:pPr algn="just"/>
            <a:endParaRPr lang="en-ZA" sz="1400" dirty="0">
              <a:solidFill>
                <a:schemeClr val="tx1"/>
              </a:solidFill>
            </a:endParaRPr>
          </a:p>
          <a:p>
            <a:pPr algn="just"/>
            <a:endParaRPr lang="en-ZA" dirty="0">
              <a:solidFill>
                <a:schemeClr val="tx1"/>
              </a:solidFill>
            </a:endParaRPr>
          </a:p>
        </p:txBody>
      </p:sp>
      <p:sp>
        <p:nvSpPr>
          <p:cNvPr id="4" name="TextBox 3">
            <a:extLst>
              <a:ext uri="{FF2B5EF4-FFF2-40B4-BE49-F238E27FC236}">
                <a16:creationId xmlns:a16="http://schemas.microsoft.com/office/drawing/2014/main" id="{3753886E-1557-4B1C-95B5-F96168599DB0}"/>
              </a:ext>
            </a:extLst>
          </p:cNvPr>
          <p:cNvSpPr txBox="1"/>
          <p:nvPr/>
        </p:nvSpPr>
        <p:spPr>
          <a:xfrm>
            <a:off x="11450472" y="6359853"/>
            <a:ext cx="301686" cy="369332"/>
          </a:xfrm>
          <a:prstGeom prst="rect">
            <a:avLst/>
          </a:prstGeom>
          <a:noFill/>
        </p:spPr>
        <p:txBody>
          <a:bodyPr wrap="none" rtlCol="0">
            <a:spAutoFit/>
          </a:bodyPr>
          <a:lstStyle/>
          <a:p>
            <a:r>
              <a:rPr lang="en-US" dirty="0"/>
              <a:t>7</a:t>
            </a:r>
            <a:endParaRPr lang="en-ZA" dirty="0"/>
          </a:p>
        </p:txBody>
      </p:sp>
    </p:spTree>
    <p:extLst>
      <p:ext uri="{BB962C8B-B14F-4D97-AF65-F5344CB8AC3E}">
        <p14:creationId xmlns:p14="http://schemas.microsoft.com/office/powerpoint/2010/main" val="887324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3D71-1807-44E4-AB01-E098D6E19FFE}"/>
              </a:ext>
            </a:extLst>
          </p:cNvPr>
          <p:cNvSpPr>
            <a:spLocks noGrp="1"/>
          </p:cNvSpPr>
          <p:nvPr>
            <p:ph type="title"/>
          </p:nvPr>
        </p:nvSpPr>
        <p:spPr>
          <a:xfrm>
            <a:off x="1972515" y="595004"/>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sp>
        <p:nvSpPr>
          <p:cNvPr id="3" name="Subtitle 2">
            <a:extLst>
              <a:ext uri="{FF2B5EF4-FFF2-40B4-BE49-F238E27FC236}">
                <a16:creationId xmlns:a16="http://schemas.microsoft.com/office/drawing/2014/main" id="{8CD05F9D-C0B9-468E-8B23-72D24F1CEEB6}"/>
              </a:ext>
            </a:extLst>
          </p:cNvPr>
          <p:cNvSpPr>
            <a:spLocks noGrp="1"/>
          </p:cNvSpPr>
          <p:nvPr>
            <p:ph type="subTitle" idx="1"/>
          </p:nvPr>
        </p:nvSpPr>
        <p:spPr>
          <a:xfrm>
            <a:off x="1972515" y="1315109"/>
            <a:ext cx="9821920" cy="5542891"/>
          </a:xfrm>
        </p:spPr>
        <p:txBody>
          <a:bodyPr/>
          <a:lstStyle/>
          <a:p>
            <a:pPr algn="just"/>
            <a:r>
              <a:rPr lang="en-GB" sz="1400" dirty="0">
                <a:solidFill>
                  <a:schemeClr val="tx1"/>
                </a:solidFill>
              </a:rPr>
              <a:t>Transnet Corporate Centre (head office) and Transnet Freight Rail (TFR) will require an onsite/in-house support with dedicated travel consultants to provide support, and to sometimes do the travel bookings wherever needed. This could include example, bookings for the Group Executives, Group Bookings, and for TFR, for the Train Crew Bookings and School of Rail Bookings, etc.</a:t>
            </a:r>
            <a:endParaRPr lang="en-ZA" sz="1400" dirty="0">
              <a:solidFill>
                <a:schemeClr val="tx1"/>
              </a:solidFill>
            </a:endParaRPr>
          </a:p>
          <a:p>
            <a:pPr algn="just"/>
            <a:r>
              <a:rPr lang="en-GB" sz="1400" dirty="0">
                <a:solidFill>
                  <a:schemeClr val="tx1"/>
                </a:solidFill>
              </a:rPr>
              <a:t>The Service Provider is required to provide the Services whenever Transnet cannot do the online bookings on the system, with five (5) dedicated resources for Transnet Freight Rail and another five (5) dedicated resources for the rest of the Transnet Operating Divisions (OD’s) and Group Executive Committee (Exco) members, which bookings done by the Travel Consultants will not exceed ten (10) percent of the total bookings in a month.</a:t>
            </a:r>
            <a:endParaRPr lang="en-ZA" sz="1400" dirty="0">
              <a:solidFill>
                <a:schemeClr val="tx1"/>
              </a:solidFill>
            </a:endParaRPr>
          </a:p>
          <a:p>
            <a:pPr algn="just"/>
            <a:r>
              <a:rPr lang="en-GB" sz="1400" dirty="0">
                <a:solidFill>
                  <a:schemeClr val="tx1"/>
                </a:solidFill>
              </a:rPr>
              <a:t>Automated approval of travel bookings.</a:t>
            </a:r>
            <a:endParaRPr lang="en-ZA" sz="1400" dirty="0">
              <a:solidFill>
                <a:schemeClr val="tx1"/>
              </a:solidFill>
            </a:endParaRPr>
          </a:p>
          <a:p>
            <a:pPr algn="just"/>
            <a:r>
              <a:rPr lang="en-GB" sz="1400" dirty="0">
                <a:solidFill>
                  <a:schemeClr val="tx1"/>
                </a:solidFill>
              </a:rPr>
              <a:t>Changes to approved bookings either by Transnet or by the dedicated Travel Consultants, which must follow the agreed change management procedures.</a:t>
            </a:r>
            <a:endParaRPr lang="en-ZA" sz="1400" dirty="0">
              <a:solidFill>
                <a:schemeClr val="tx1"/>
              </a:solidFill>
            </a:endParaRPr>
          </a:p>
          <a:p>
            <a:pPr algn="just"/>
            <a:r>
              <a:rPr lang="en-GB" sz="1400" dirty="0">
                <a:solidFill>
                  <a:schemeClr val="tx1"/>
                </a:solidFill>
              </a:rPr>
              <a:t>Integrated/Automated updates to travel profiles, cost centre, and other material travel information, within six months from effective date of appointment.</a:t>
            </a:r>
          </a:p>
          <a:p>
            <a:pPr algn="just"/>
            <a:r>
              <a:rPr lang="en-GB" sz="1400" dirty="0">
                <a:solidFill>
                  <a:schemeClr val="tx1"/>
                </a:solidFill>
              </a:rPr>
              <a:t>Integrated/Automated cost allocation and payment reconciliations, within six months from effective date of appointment.</a:t>
            </a:r>
          </a:p>
          <a:p>
            <a:pPr algn="just"/>
            <a:endParaRPr lang="en-ZA" sz="1400" dirty="0">
              <a:solidFill>
                <a:schemeClr val="tx1"/>
              </a:solidFill>
            </a:endParaRPr>
          </a:p>
        </p:txBody>
      </p:sp>
      <p:sp>
        <p:nvSpPr>
          <p:cNvPr id="4" name="TextBox 3">
            <a:extLst>
              <a:ext uri="{FF2B5EF4-FFF2-40B4-BE49-F238E27FC236}">
                <a16:creationId xmlns:a16="http://schemas.microsoft.com/office/drawing/2014/main" id="{BB537E18-3EDB-44DB-874C-9122F104EB69}"/>
              </a:ext>
            </a:extLst>
          </p:cNvPr>
          <p:cNvSpPr txBox="1"/>
          <p:nvPr/>
        </p:nvSpPr>
        <p:spPr>
          <a:xfrm>
            <a:off x="11450472" y="6359853"/>
            <a:ext cx="301686" cy="369332"/>
          </a:xfrm>
          <a:prstGeom prst="rect">
            <a:avLst/>
          </a:prstGeom>
          <a:noFill/>
        </p:spPr>
        <p:txBody>
          <a:bodyPr wrap="none" rtlCol="0">
            <a:spAutoFit/>
          </a:bodyPr>
          <a:lstStyle/>
          <a:p>
            <a:r>
              <a:rPr lang="en-US" dirty="0"/>
              <a:t>8</a:t>
            </a:r>
            <a:endParaRPr lang="en-ZA" dirty="0"/>
          </a:p>
        </p:txBody>
      </p:sp>
    </p:spTree>
    <p:extLst>
      <p:ext uri="{BB962C8B-B14F-4D97-AF65-F5344CB8AC3E}">
        <p14:creationId xmlns:p14="http://schemas.microsoft.com/office/powerpoint/2010/main" val="4244430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0BA5C-2394-48F6-9377-9A207992B8C6}"/>
              </a:ext>
            </a:extLst>
          </p:cNvPr>
          <p:cNvSpPr>
            <a:spLocks noGrp="1"/>
          </p:cNvSpPr>
          <p:nvPr>
            <p:ph type="title"/>
          </p:nvPr>
        </p:nvSpPr>
        <p:spPr>
          <a:xfrm>
            <a:off x="2079260" y="519474"/>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sp>
        <p:nvSpPr>
          <p:cNvPr id="3" name="Subtitle 2">
            <a:extLst>
              <a:ext uri="{FF2B5EF4-FFF2-40B4-BE49-F238E27FC236}">
                <a16:creationId xmlns:a16="http://schemas.microsoft.com/office/drawing/2014/main" id="{94E1E786-11C1-48F9-A15B-7E6274B1BBF8}"/>
              </a:ext>
            </a:extLst>
          </p:cNvPr>
          <p:cNvSpPr>
            <a:spLocks noGrp="1"/>
          </p:cNvSpPr>
          <p:nvPr>
            <p:ph type="subTitle" idx="1"/>
          </p:nvPr>
        </p:nvSpPr>
        <p:spPr>
          <a:xfrm>
            <a:off x="1879954" y="1169378"/>
            <a:ext cx="9490616" cy="3902732"/>
          </a:xfrm>
        </p:spPr>
        <p:txBody>
          <a:bodyPr/>
          <a:lstStyle/>
          <a:p>
            <a:pPr algn="just"/>
            <a:endParaRPr lang="en-ZA" sz="1400" dirty="0">
              <a:solidFill>
                <a:schemeClr val="tx1"/>
              </a:solidFill>
            </a:endParaRPr>
          </a:p>
          <a:p>
            <a:pPr algn="just"/>
            <a:endParaRPr lang="en-ZA" sz="1400" dirty="0">
              <a:solidFill>
                <a:schemeClr val="tx1"/>
              </a:solidFill>
            </a:endParaRPr>
          </a:p>
        </p:txBody>
      </p:sp>
      <p:graphicFrame>
        <p:nvGraphicFramePr>
          <p:cNvPr id="4" name="Table 3">
            <a:extLst>
              <a:ext uri="{FF2B5EF4-FFF2-40B4-BE49-F238E27FC236}">
                <a16:creationId xmlns:a16="http://schemas.microsoft.com/office/drawing/2014/main" id="{ECC5D95F-B610-4892-A346-C8BCAB8332C1}"/>
              </a:ext>
            </a:extLst>
          </p:cNvPr>
          <p:cNvGraphicFramePr>
            <a:graphicFrameLocks noGrp="1"/>
          </p:cNvGraphicFramePr>
          <p:nvPr>
            <p:extLst>
              <p:ext uri="{D42A27DB-BD31-4B8C-83A1-F6EECF244321}">
                <p14:modId xmlns:p14="http://schemas.microsoft.com/office/powerpoint/2010/main" val="1790407150"/>
              </p:ext>
            </p:extLst>
          </p:nvPr>
        </p:nvGraphicFramePr>
        <p:xfrm>
          <a:off x="2079260" y="1477155"/>
          <a:ext cx="9291310" cy="5101270"/>
        </p:xfrm>
        <a:graphic>
          <a:graphicData uri="http://schemas.openxmlformats.org/drawingml/2006/table">
            <a:tbl>
              <a:tblPr firstRow="1" firstCol="1" bandRow="1">
                <a:tableStyleId>{5C22544A-7EE6-4342-B048-85BDC9FD1C3A}</a:tableStyleId>
              </a:tblPr>
              <a:tblGrid>
                <a:gridCol w="3268806">
                  <a:extLst>
                    <a:ext uri="{9D8B030D-6E8A-4147-A177-3AD203B41FA5}">
                      <a16:colId xmlns:a16="http://schemas.microsoft.com/office/drawing/2014/main" val="346259644"/>
                    </a:ext>
                  </a:extLst>
                </a:gridCol>
                <a:gridCol w="6022504">
                  <a:extLst>
                    <a:ext uri="{9D8B030D-6E8A-4147-A177-3AD203B41FA5}">
                      <a16:colId xmlns:a16="http://schemas.microsoft.com/office/drawing/2014/main" val="3816892308"/>
                    </a:ext>
                  </a:extLst>
                </a:gridCol>
              </a:tblGrid>
              <a:tr h="505775">
                <a:tc>
                  <a:txBody>
                    <a:bodyPr/>
                    <a:lstStyle/>
                    <a:p>
                      <a:pPr fontAlgn="base">
                        <a:spcAft>
                          <a:spcPts val="0"/>
                        </a:spcAft>
                      </a:pPr>
                      <a:r>
                        <a:rPr lang="en-US" sz="1400" kern="1200" dirty="0">
                          <a:solidFill>
                            <a:schemeClr val="tx1"/>
                          </a:solidFill>
                          <a:effectLst/>
                        </a:rPr>
                        <a:t>Air Travel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spcAft>
                          <a:spcPts val="0"/>
                        </a:spcAft>
                      </a:pPr>
                      <a:r>
                        <a:rPr lang="en-US" sz="1400" dirty="0">
                          <a:solidFill>
                            <a:schemeClr val="tx1"/>
                          </a:solidFill>
                          <a:effectLst/>
                        </a:rPr>
                        <a:t>Car Hire for travelling individual or travelling in a group</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56539481"/>
                  </a:ext>
                </a:extLst>
              </a:tr>
              <a:tr h="0">
                <a:tc>
                  <a:txBody>
                    <a:bodyPr/>
                    <a:lstStyle/>
                    <a:p>
                      <a:pPr marL="342900" lvl="0" indent="-342900">
                        <a:buFont typeface="Tahoma" panose="020B0604030504040204" pitchFamily="34" charset="0"/>
                        <a:buChar char="-"/>
                        <a:tabLst>
                          <a:tab pos="685800" algn="l"/>
                        </a:tabLst>
                      </a:pPr>
                      <a:r>
                        <a:rPr lang="en-US" sz="1400" b="0" dirty="0">
                          <a:solidFill>
                            <a:schemeClr val="tx1"/>
                          </a:solidFill>
                          <a:effectLst/>
                        </a:rPr>
                        <a:t>Domestic (Local)</a:t>
                      </a:r>
                      <a:endParaRPr lang="en-ZA" sz="1400" b="0" dirty="0">
                        <a:solidFill>
                          <a:schemeClr val="tx1"/>
                        </a:solidFill>
                        <a:effectLst/>
                      </a:endParaRPr>
                    </a:p>
                    <a:p>
                      <a:pPr marL="342900" lvl="0" indent="-342900">
                        <a:buFont typeface="Tahoma" panose="020B0604030504040204" pitchFamily="34" charset="0"/>
                        <a:buChar char="-"/>
                        <a:tabLst>
                          <a:tab pos="685800" algn="l"/>
                        </a:tabLst>
                      </a:pPr>
                      <a:r>
                        <a:rPr lang="en-US" sz="1400" b="0" dirty="0">
                          <a:solidFill>
                            <a:schemeClr val="tx1"/>
                          </a:solidFill>
                          <a:effectLst/>
                        </a:rPr>
                        <a:t>Chartered airlines</a:t>
                      </a:r>
                      <a:endParaRPr lang="en-ZA" sz="1400" b="0" dirty="0">
                        <a:solidFill>
                          <a:schemeClr val="tx1"/>
                        </a:solidFill>
                        <a:effectLst/>
                      </a:endParaRPr>
                    </a:p>
                    <a:p>
                      <a:pPr marL="342900" lvl="0" indent="-342900">
                        <a:buFont typeface="Tahoma" panose="020B0604030504040204" pitchFamily="34" charset="0"/>
                        <a:buChar char="-"/>
                        <a:tabLst>
                          <a:tab pos="685800" algn="l"/>
                        </a:tabLst>
                      </a:pPr>
                      <a:r>
                        <a:rPr lang="en-US" sz="1400" b="0" dirty="0">
                          <a:solidFill>
                            <a:schemeClr val="tx1"/>
                          </a:solidFill>
                          <a:effectLst/>
                        </a:rPr>
                        <a:t>Regional (Africa) </a:t>
                      </a:r>
                      <a:endParaRPr lang="en-ZA" sz="1400" b="0" dirty="0">
                        <a:solidFill>
                          <a:schemeClr val="tx1"/>
                        </a:solidFill>
                        <a:effectLst/>
                      </a:endParaRPr>
                    </a:p>
                    <a:p>
                      <a:pPr marL="342900" lvl="0" indent="-342900">
                        <a:buFont typeface="Tahoma" panose="020B0604030504040204" pitchFamily="34" charset="0"/>
                        <a:buChar char="-"/>
                        <a:tabLst>
                          <a:tab pos="685800" algn="l"/>
                        </a:tabLst>
                      </a:pPr>
                      <a:r>
                        <a:rPr lang="en-US" sz="1400" b="0" dirty="0">
                          <a:solidFill>
                            <a:schemeClr val="tx1"/>
                          </a:solidFill>
                          <a:effectLst/>
                        </a:rPr>
                        <a:t>International</a:t>
                      </a:r>
                      <a:endParaRPr lang="en-ZA" sz="1400" b="0" dirty="0">
                        <a:solidFill>
                          <a:schemeClr val="tx1"/>
                        </a:solidFill>
                        <a:effectLst/>
                      </a:endParaRPr>
                    </a:p>
                    <a:p>
                      <a:pPr marL="342900" lvl="0" indent="-342900">
                        <a:buFont typeface="Tahoma" panose="020B0604030504040204" pitchFamily="34" charset="0"/>
                        <a:buChar char="-"/>
                        <a:tabLst>
                          <a:tab pos="685800" algn="l"/>
                        </a:tabLst>
                      </a:pPr>
                      <a:r>
                        <a:rPr lang="en-US" sz="1400" b="0" dirty="0">
                          <a:solidFill>
                            <a:schemeClr val="tx1"/>
                          </a:solidFill>
                          <a:effectLst/>
                        </a:rPr>
                        <a:t>Airport Parking </a:t>
                      </a:r>
                      <a:endParaRPr lang="en-ZA" sz="1400" b="0" dirty="0">
                        <a:solidFill>
                          <a:schemeClr val="tx1"/>
                        </a:solidFill>
                        <a:effectLst/>
                      </a:endParaRPr>
                    </a:p>
                    <a:p>
                      <a:pPr marL="378460"/>
                      <a:r>
                        <a:rPr lang="en-GB" sz="1400" dirty="0">
                          <a:solidFill>
                            <a:schemeClr val="tx1"/>
                          </a:solidFill>
                          <a:effectLst/>
                        </a:rPr>
                        <a:t> </a:t>
                      </a:r>
                      <a:endParaRPr lang="en-ZA" sz="1400" dirty="0">
                        <a:solidFill>
                          <a:schemeClr val="tx1"/>
                        </a:solidFill>
                        <a:effectLst/>
                        <a:latin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42950" lvl="1" indent="-285750">
                        <a:spcAft>
                          <a:spcPts val="0"/>
                        </a:spcAft>
                        <a:buFont typeface="Tahoma" panose="020B0604030504040204" pitchFamily="34" charset="0"/>
                        <a:buChar char="-"/>
                      </a:pPr>
                      <a:r>
                        <a:rPr lang="en-US" sz="1400" dirty="0">
                          <a:solidFill>
                            <a:schemeClr val="tx1"/>
                          </a:solidFill>
                          <a:effectLst/>
                        </a:rPr>
                        <a:t>Domestic, Regional and International </a:t>
                      </a:r>
                      <a:endParaRPr lang="en-ZA" sz="1400" dirty="0">
                        <a:solidFill>
                          <a:schemeClr val="tx1"/>
                        </a:solidFill>
                        <a:effectLst/>
                      </a:endParaRPr>
                    </a:p>
                    <a:p>
                      <a:pPr marL="742950" lvl="1" indent="-285750">
                        <a:spcAft>
                          <a:spcPts val="0"/>
                        </a:spcAft>
                        <a:buFont typeface="Tahoma" panose="020B0604030504040204" pitchFamily="34" charset="0"/>
                        <a:buChar char="-"/>
                      </a:pPr>
                      <a:r>
                        <a:rPr lang="en-US" sz="1400" dirty="0">
                          <a:solidFill>
                            <a:schemeClr val="tx1"/>
                          </a:solidFill>
                          <a:effectLst/>
                        </a:rPr>
                        <a:t>Busses</a:t>
                      </a:r>
                      <a:endParaRPr lang="en-ZA" sz="1400" dirty="0">
                        <a:solidFill>
                          <a:schemeClr val="tx1"/>
                        </a:solidFill>
                        <a:effectLst/>
                      </a:endParaRPr>
                    </a:p>
                    <a:p>
                      <a:pPr marL="742950" lvl="1" indent="-285750">
                        <a:spcAft>
                          <a:spcPts val="0"/>
                        </a:spcAft>
                        <a:buFont typeface="Tahoma" panose="020B0604030504040204" pitchFamily="34" charset="0"/>
                        <a:buChar char="-"/>
                      </a:pPr>
                      <a:r>
                        <a:rPr lang="en-US" sz="1400" dirty="0">
                          <a:solidFill>
                            <a:schemeClr val="tx1"/>
                          </a:solidFill>
                          <a:effectLst/>
                        </a:rPr>
                        <a:t>Shuttle Transfers </a:t>
                      </a:r>
                      <a:endParaRPr lang="en-ZA" sz="1400" dirty="0">
                        <a:solidFill>
                          <a:schemeClr val="tx1"/>
                        </a:solidFill>
                        <a:effectLst/>
                      </a:endParaRPr>
                    </a:p>
                    <a:p>
                      <a:pPr marL="742950" lvl="1" indent="-285750">
                        <a:spcAft>
                          <a:spcPts val="0"/>
                        </a:spcAft>
                        <a:buFont typeface="Tahoma" panose="020B0604030504040204" pitchFamily="34" charset="0"/>
                        <a:buChar char="-"/>
                      </a:pPr>
                      <a:r>
                        <a:rPr lang="en-US" sz="1400" dirty="0">
                          <a:solidFill>
                            <a:schemeClr val="tx1"/>
                          </a:solidFill>
                          <a:effectLst/>
                        </a:rPr>
                        <a:t>Chauffeur Drive </a:t>
                      </a:r>
                      <a:endParaRPr lang="en-ZA" sz="1400" dirty="0">
                        <a:solidFill>
                          <a:schemeClr val="tx1"/>
                        </a:solidFill>
                        <a:effectLst/>
                      </a:endParaRPr>
                    </a:p>
                    <a:p>
                      <a:pPr marL="742950" lvl="1" indent="-285750">
                        <a:spcAft>
                          <a:spcPts val="0"/>
                        </a:spcAft>
                        <a:buFont typeface="Tahoma" panose="020B0604030504040204" pitchFamily="34" charset="0"/>
                        <a:buChar char="-"/>
                      </a:pPr>
                      <a:r>
                        <a:rPr lang="en-US" sz="1400" dirty="0">
                          <a:solidFill>
                            <a:schemeClr val="tx1"/>
                          </a:solidFill>
                          <a:effectLst/>
                        </a:rPr>
                        <a:t>Accidents, Damages and Traffic fine administration, and payments to car hire companies, except for fines.</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9971989"/>
                  </a:ext>
                </a:extLst>
              </a:tr>
              <a:tr h="0">
                <a:tc>
                  <a:txBody>
                    <a:bodyPr/>
                    <a:lstStyle/>
                    <a:p>
                      <a:pPr fontAlgn="base">
                        <a:spcAft>
                          <a:spcPts val="0"/>
                        </a:spcAft>
                      </a:pPr>
                      <a:r>
                        <a:rPr lang="en-US" sz="1400" kern="1200" dirty="0">
                          <a:solidFill>
                            <a:schemeClr val="tx1"/>
                          </a:solidFill>
                          <a:effectLst/>
                        </a:rPr>
                        <a:t>Accommodation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spcAft>
                          <a:spcPts val="0"/>
                        </a:spcAft>
                      </a:pPr>
                      <a:r>
                        <a:rPr lang="en-US" sz="1400" b="1" dirty="0">
                          <a:solidFill>
                            <a:schemeClr val="tx1"/>
                          </a:solidFill>
                          <a:effectLst/>
                        </a:rPr>
                        <a:t>International travel and other related requirements</a:t>
                      </a:r>
                      <a:endParaRPr lang="en-ZA" sz="1400" b="1" dirty="0">
                        <a:solidFill>
                          <a:schemeClr val="tx1"/>
                        </a:solidFill>
                        <a:effectLst/>
                      </a:endParaRPr>
                    </a:p>
                    <a:p>
                      <a:pPr>
                        <a:spcAft>
                          <a:spcPts val="0"/>
                        </a:spcAft>
                      </a:pPr>
                      <a:r>
                        <a:rPr lang="en-GB" sz="1400" dirty="0">
                          <a:solidFill>
                            <a:schemeClr val="tx1"/>
                          </a:solidFill>
                          <a:effectLst/>
                        </a:rPr>
                        <a:t>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57284356"/>
                  </a:ext>
                </a:extLst>
              </a:tr>
              <a:tr h="0">
                <a:tc>
                  <a:txBody>
                    <a:bodyPr/>
                    <a:lstStyle/>
                    <a:p>
                      <a:pPr marL="342900" lvl="0" indent="-342900">
                        <a:buFont typeface="Tahoma" panose="020B0604030504040204" pitchFamily="34" charset="0"/>
                        <a:buChar char="-"/>
                      </a:pPr>
                      <a:r>
                        <a:rPr lang="en-US" sz="1400" b="0" dirty="0">
                          <a:solidFill>
                            <a:schemeClr val="tx1"/>
                          </a:solidFill>
                          <a:effectLst/>
                        </a:rPr>
                        <a:t>Domestic (National/Local)</a:t>
                      </a:r>
                      <a:endParaRPr lang="en-ZA" sz="1400" b="0" dirty="0">
                        <a:solidFill>
                          <a:schemeClr val="tx1"/>
                        </a:solidFill>
                        <a:effectLst/>
                      </a:endParaRPr>
                    </a:p>
                    <a:p>
                      <a:pPr marL="342900" lvl="0" indent="-342900">
                        <a:buFont typeface="Tahoma" panose="020B0604030504040204" pitchFamily="34" charset="0"/>
                        <a:buChar char="-"/>
                      </a:pPr>
                      <a:r>
                        <a:rPr lang="en-US" sz="1400" b="0" dirty="0">
                          <a:solidFill>
                            <a:schemeClr val="tx1"/>
                          </a:solidFill>
                          <a:effectLst/>
                        </a:rPr>
                        <a:t>Hotels &amp; Lodges </a:t>
                      </a:r>
                      <a:endParaRPr lang="en-ZA" sz="1400" b="0" dirty="0">
                        <a:solidFill>
                          <a:schemeClr val="tx1"/>
                        </a:solidFill>
                        <a:effectLst/>
                      </a:endParaRPr>
                    </a:p>
                    <a:p>
                      <a:pPr marL="342900" lvl="0" indent="-342900">
                        <a:buFont typeface="Tahoma" panose="020B0604030504040204" pitchFamily="34" charset="0"/>
                        <a:buChar char="-"/>
                      </a:pPr>
                      <a:r>
                        <a:rPr lang="en-US" sz="1400" b="0" dirty="0">
                          <a:solidFill>
                            <a:schemeClr val="tx1"/>
                          </a:solidFill>
                          <a:effectLst/>
                        </a:rPr>
                        <a:t>Guest houses (including TFR Book-Offs)</a:t>
                      </a:r>
                      <a:endParaRPr lang="en-ZA" sz="1400" b="0" dirty="0">
                        <a:solidFill>
                          <a:schemeClr val="tx1"/>
                        </a:solidFill>
                        <a:effectLst/>
                      </a:endParaRPr>
                    </a:p>
                    <a:p>
                      <a:pPr marL="342900" lvl="0" indent="-342900">
                        <a:buFont typeface="Tahoma" panose="020B0604030504040204" pitchFamily="34" charset="0"/>
                        <a:buChar char="-"/>
                      </a:pPr>
                      <a:r>
                        <a:rPr lang="en-US" sz="1400" b="0" dirty="0">
                          <a:solidFill>
                            <a:schemeClr val="tx1"/>
                          </a:solidFill>
                          <a:effectLst/>
                        </a:rPr>
                        <a:t>Bed, breakfast and water</a:t>
                      </a:r>
                      <a:endParaRPr lang="en-ZA" sz="1400" b="0" dirty="0">
                        <a:solidFill>
                          <a:schemeClr val="tx1"/>
                        </a:solidFill>
                        <a:effectLst/>
                      </a:endParaRPr>
                    </a:p>
                    <a:p>
                      <a:pPr marL="342900" lvl="0" indent="-342900">
                        <a:buFont typeface="Tahoma" panose="020B0604030504040204" pitchFamily="34" charset="0"/>
                        <a:buChar char="-"/>
                      </a:pPr>
                      <a:r>
                        <a:rPr lang="en-US" sz="1400" b="0" dirty="0">
                          <a:solidFill>
                            <a:schemeClr val="tx1"/>
                          </a:solidFill>
                          <a:effectLst/>
                        </a:rPr>
                        <a:t>International &amp; Regional </a:t>
                      </a:r>
                      <a:endParaRPr lang="en-ZA" sz="1400" b="0" dirty="0">
                        <a:solidFill>
                          <a:schemeClr val="tx1"/>
                        </a:solidFill>
                        <a:effectLst/>
                      </a:endParaRPr>
                    </a:p>
                    <a:p>
                      <a:pPr marL="342900" lvl="0" indent="-342900">
                        <a:buFont typeface="Tahoma" panose="020B0604030504040204" pitchFamily="34" charset="0"/>
                        <a:buChar char="-"/>
                      </a:pPr>
                      <a:r>
                        <a:rPr lang="en-US" sz="1400" b="0" dirty="0">
                          <a:solidFill>
                            <a:schemeClr val="tx1"/>
                          </a:solidFill>
                          <a:effectLst/>
                        </a:rPr>
                        <a:t>Hotel Groups </a:t>
                      </a:r>
                      <a:endParaRPr lang="en-ZA" sz="1400" b="0" dirty="0">
                        <a:solidFill>
                          <a:schemeClr val="tx1"/>
                        </a:solidFill>
                        <a:effectLst/>
                      </a:endParaRPr>
                    </a:p>
                    <a:p>
                      <a:pPr marL="378460"/>
                      <a:r>
                        <a:rPr lang="en-US" sz="1400" dirty="0">
                          <a:solidFill>
                            <a:schemeClr val="tx1"/>
                          </a:solidFill>
                          <a:effectLst/>
                        </a:rPr>
                        <a:t> </a:t>
                      </a:r>
                      <a:endParaRPr lang="en-ZA" sz="1400" dirty="0">
                        <a:solidFill>
                          <a:schemeClr val="tx1"/>
                        </a:solidFill>
                        <a:effectLst/>
                        <a:latin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42950" lvl="1" indent="-285750">
                        <a:spcAft>
                          <a:spcPts val="0"/>
                        </a:spcAft>
                        <a:buFont typeface="Tahoma" panose="020B0604030504040204" pitchFamily="34" charset="0"/>
                        <a:buChar char="-"/>
                      </a:pPr>
                      <a:r>
                        <a:rPr lang="en-US" sz="1400" dirty="0">
                          <a:solidFill>
                            <a:schemeClr val="tx1"/>
                          </a:solidFill>
                          <a:effectLst/>
                        </a:rPr>
                        <a:t>Subsistence allowance </a:t>
                      </a:r>
                      <a:endParaRPr lang="en-ZA" sz="1400" dirty="0">
                        <a:solidFill>
                          <a:schemeClr val="tx1"/>
                        </a:solidFill>
                        <a:effectLst/>
                      </a:endParaRPr>
                    </a:p>
                    <a:p>
                      <a:pPr marL="742950" lvl="1" indent="-285750">
                        <a:spcAft>
                          <a:spcPts val="0"/>
                        </a:spcAft>
                        <a:buFont typeface="Tahoma" panose="020B0604030504040204" pitchFamily="34" charset="0"/>
                        <a:buChar char="-"/>
                      </a:pPr>
                      <a:r>
                        <a:rPr lang="en-US" sz="1400" dirty="0">
                          <a:solidFill>
                            <a:schemeClr val="tx1"/>
                          </a:solidFill>
                          <a:effectLst/>
                        </a:rPr>
                        <a:t>Visas appointments and passports </a:t>
                      </a:r>
                      <a:endParaRPr lang="en-ZA" sz="1400" dirty="0">
                        <a:solidFill>
                          <a:schemeClr val="tx1"/>
                        </a:solidFill>
                        <a:effectLst/>
                      </a:endParaRPr>
                    </a:p>
                    <a:p>
                      <a:pPr marL="742950" lvl="1" indent="-285750">
                        <a:spcAft>
                          <a:spcPts val="0"/>
                        </a:spcAft>
                        <a:buFont typeface="Tahoma" panose="020B0604030504040204" pitchFamily="34" charset="0"/>
                        <a:buChar char="-"/>
                      </a:pPr>
                      <a:r>
                        <a:rPr lang="en-US" sz="1400" dirty="0">
                          <a:solidFill>
                            <a:schemeClr val="tx1"/>
                          </a:solidFill>
                          <a:effectLst/>
                        </a:rPr>
                        <a:t>Arrange appointments for Vaccinations and inoculations</a:t>
                      </a:r>
                      <a:endParaRPr lang="en-ZA" sz="1400" dirty="0">
                        <a:solidFill>
                          <a:schemeClr val="tx1"/>
                        </a:solidFill>
                        <a:effectLst/>
                      </a:endParaRPr>
                    </a:p>
                    <a:p>
                      <a:pPr marL="742950" lvl="1" indent="-285750">
                        <a:spcAft>
                          <a:spcPts val="0"/>
                        </a:spcAft>
                        <a:buFont typeface="Tahoma" panose="020B0604030504040204" pitchFamily="34" charset="0"/>
                        <a:buChar char="-"/>
                      </a:pPr>
                      <a:r>
                        <a:rPr lang="en-US" sz="1400" dirty="0">
                          <a:solidFill>
                            <a:schemeClr val="tx1"/>
                          </a:solidFill>
                          <a:effectLst/>
                        </a:rPr>
                        <a:t>Foreign Exchange (forex)</a:t>
                      </a:r>
                      <a:endParaRPr lang="en-ZA" sz="1400" dirty="0">
                        <a:solidFill>
                          <a:schemeClr val="tx1"/>
                        </a:solidFill>
                        <a:effectLst/>
                      </a:endParaRPr>
                    </a:p>
                    <a:p>
                      <a:pPr>
                        <a:spcAft>
                          <a:spcPts val="0"/>
                        </a:spcAft>
                      </a:pPr>
                      <a:r>
                        <a:rPr lang="en-GB" sz="1400" dirty="0">
                          <a:solidFill>
                            <a:schemeClr val="tx1"/>
                          </a:solidFill>
                          <a:effectLst/>
                        </a:rPr>
                        <a:t>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72681547"/>
                  </a:ext>
                </a:extLst>
              </a:tr>
              <a:tr h="328295">
                <a:tc>
                  <a:txBody>
                    <a:bodyPr/>
                    <a:lstStyle/>
                    <a:p>
                      <a:pPr>
                        <a:spcAft>
                          <a:spcPts val="0"/>
                        </a:spcAft>
                      </a:pPr>
                      <a:r>
                        <a:rPr lang="en-US" sz="1400" dirty="0">
                          <a:solidFill>
                            <a:schemeClr val="tx1"/>
                          </a:solidFill>
                          <a:effectLst/>
                        </a:rPr>
                        <a:t>Security services (upon request)</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spcAft>
                          <a:spcPts val="0"/>
                        </a:spcAft>
                      </a:pPr>
                      <a:r>
                        <a:rPr lang="en-US" sz="1400" b="1" dirty="0">
                          <a:solidFill>
                            <a:schemeClr val="tx1"/>
                          </a:solidFill>
                          <a:effectLst/>
                        </a:rPr>
                        <a:t>Travel Lodge cards and payments </a:t>
                      </a:r>
                      <a:endParaRPr lang="en-ZA"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814057338"/>
                  </a:ext>
                </a:extLst>
              </a:tr>
              <a:tr h="777240">
                <a:tc>
                  <a:txBody>
                    <a:bodyPr/>
                    <a:lstStyle/>
                    <a:p>
                      <a:pPr marL="342900" lvl="0" indent="-342900">
                        <a:buFont typeface="Tahoma" panose="020B0604030504040204" pitchFamily="34" charset="0"/>
                        <a:buChar char="-"/>
                      </a:pPr>
                      <a:r>
                        <a:rPr lang="en-US" sz="1400" b="0" dirty="0">
                          <a:solidFill>
                            <a:schemeClr val="tx1"/>
                          </a:solidFill>
                          <a:effectLst/>
                        </a:rPr>
                        <a:t>Regional (Africa) </a:t>
                      </a:r>
                      <a:endParaRPr lang="en-ZA" sz="1400" b="0" dirty="0">
                        <a:solidFill>
                          <a:schemeClr val="tx1"/>
                        </a:solidFill>
                        <a:effectLst/>
                      </a:endParaRPr>
                    </a:p>
                    <a:p>
                      <a:pPr marL="342900" lvl="0" indent="-342900">
                        <a:buFont typeface="Tahoma" panose="020B0604030504040204" pitchFamily="34" charset="0"/>
                        <a:buChar char="-"/>
                      </a:pPr>
                      <a:r>
                        <a:rPr lang="en-US" sz="1400" b="0" dirty="0">
                          <a:solidFill>
                            <a:schemeClr val="tx1"/>
                          </a:solidFill>
                          <a:effectLst/>
                        </a:rPr>
                        <a:t>Chauffeur Driver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lvl="0" indent="-342900">
                        <a:buFont typeface="Tahoma" panose="020B0604030504040204" pitchFamily="34" charset="0"/>
                        <a:buChar char="-"/>
                      </a:pPr>
                      <a:r>
                        <a:rPr lang="en-GB" sz="1400" dirty="0">
                          <a:solidFill>
                            <a:schemeClr val="tx1"/>
                          </a:solidFill>
                          <a:effectLst/>
                        </a:rPr>
                        <a:t>strict compliance</a:t>
                      </a:r>
                      <a:endParaRPr lang="en-ZA" sz="1400" dirty="0">
                        <a:solidFill>
                          <a:schemeClr val="tx1"/>
                        </a:solidFill>
                        <a:effectLst/>
                      </a:endParaRPr>
                    </a:p>
                    <a:p>
                      <a:pPr marL="342900" lvl="0" indent="-342900">
                        <a:buFont typeface="Tahoma" panose="020B0604030504040204" pitchFamily="34" charset="0"/>
                        <a:buChar char="-"/>
                      </a:pPr>
                      <a:r>
                        <a:rPr lang="en-GB" sz="1400" dirty="0">
                          <a:solidFill>
                            <a:schemeClr val="tx1"/>
                          </a:solidFill>
                          <a:effectLst/>
                        </a:rPr>
                        <a:t>Authorised use only</a:t>
                      </a:r>
                      <a:endParaRPr lang="en-ZA" sz="1400" dirty="0">
                        <a:solidFill>
                          <a:schemeClr val="tx1"/>
                        </a:solidFill>
                        <a:effectLst/>
                      </a:endParaRPr>
                    </a:p>
                    <a:p>
                      <a:pPr marL="342900" lvl="0" indent="-342900">
                        <a:buFont typeface="Tahoma" panose="020B0604030504040204" pitchFamily="34" charset="0"/>
                        <a:buChar char="-"/>
                      </a:pPr>
                      <a:r>
                        <a:rPr lang="en-GB" sz="1400" dirty="0">
                          <a:solidFill>
                            <a:schemeClr val="tx1"/>
                          </a:solidFill>
                          <a:effectLst/>
                        </a:rPr>
                        <a:t>Reporting</a:t>
                      </a:r>
                      <a:endParaRPr lang="en-ZA" sz="1400" dirty="0">
                        <a:solidFill>
                          <a:schemeClr val="tx1"/>
                        </a:solidFill>
                        <a:effectLst/>
                      </a:endParaRPr>
                    </a:p>
                    <a:p>
                      <a:pPr marL="342900" lvl="0" indent="-342900">
                        <a:buFont typeface="Tahoma" panose="020B0604030504040204" pitchFamily="34" charset="0"/>
                        <a:buChar char="-"/>
                      </a:pPr>
                      <a:r>
                        <a:rPr lang="en-GB" sz="1400" dirty="0">
                          <a:solidFill>
                            <a:schemeClr val="tx1"/>
                          </a:solidFill>
                          <a:effectLst/>
                        </a:rPr>
                        <a:t>Virtual card for major accommodation suppliers, wherever possible</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1540287"/>
                  </a:ext>
                </a:extLst>
              </a:tr>
            </a:tbl>
          </a:graphicData>
        </a:graphic>
      </p:graphicFrame>
      <p:sp>
        <p:nvSpPr>
          <p:cNvPr id="5" name="Rectangle 1">
            <a:extLst>
              <a:ext uri="{FF2B5EF4-FFF2-40B4-BE49-F238E27FC236}">
                <a16:creationId xmlns:a16="http://schemas.microsoft.com/office/drawing/2014/main" id="{1468F8E5-D48D-45B2-8FA0-C0645F256A30}"/>
              </a:ext>
            </a:extLst>
          </p:cNvPr>
          <p:cNvSpPr>
            <a:spLocks noChangeArrowheads="1"/>
          </p:cNvSpPr>
          <p:nvPr/>
        </p:nvSpPr>
        <p:spPr bwMode="auto">
          <a:xfrm>
            <a:off x="1979607" y="1169378"/>
            <a:ext cx="2097900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85800" algn="l"/>
              </a:tabLst>
              <a:defRPr>
                <a:solidFill>
                  <a:schemeClr val="tx1"/>
                </a:solidFill>
                <a:latin typeface="Arial" panose="020B0604020202020204" pitchFamily="34" charset="0"/>
              </a:defRPr>
            </a:lvl1pPr>
            <a:lvl2pPr eaLnBrk="0" fontAlgn="base" hangingPunct="0">
              <a:spcBef>
                <a:spcPct val="0"/>
              </a:spcBef>
              <a:spcAft>
                <a:spcPct val="0"/>
              </a:spcAft>
              <a:tabLst>
                <a:tab pos="685800" algn="l"/>
              </a:tabLst>
              <a:defRPr>
                <a:solidFill>
                  <a:schemeClr val="tx1"/>
                </a:solidFill>
                <a:latin typeface="Arial" panose="020B0604020202020204" pitchFamily="34" charset="0"/>
              </a:defRPr>
            </a:lvl2pPr>
            <a:lvl3pPr eaLnBrk="0" fontAlgn="base" hangingPunct="0">
              <a:spcBef>
                <a:spcPct val="0"/>
              </a:spcBef>
              <a:spcAft>
                <a:spcPct val="0"/>
              </a:spcAft>
              <a:tabLst>
                <a:tab pos="685800" algn="l"/>
              </a:tabLst>
              <a:defRPr>
                <a:solidFill>
                  <a:schemeClr val="tx1"/>
                </a:solidFill>
                <a:latin typeface="Arial" panose="020B0604020202020204" pitchFamily="34" charset="0"/>
              </a:defRPr>
            </a:lvl3pPr>
            <a:lvl4pPr eaLnBrk="0" fontAlgn="base" hangingPunct="0">
              <a:spcBef>
                <a:spcPct val="0"/>
              </a:spcBef>
              <a:spcAft>
                <a:spcPct val="0"/>
              </a:spcAft>
              <a:tabLst>
                <a:tab pos="685800" algn="l"/>
              </a:tabLst>
              <a:defRPr>
                <a:solidFill>
                  <a:schemeClr val="tx1"/>
                </a:solidFill>
                <a:latin typeface="Arial" panose="020B0604020202020204" pitchFamily="34" charset="0"/>
              </a:defRPr>
            </a:lvl4pPr>
            <a:lvl5pPr eaLnBrk="0" fontAlgn="base" hangingPunct="0">
              <a:spcBef>
                <a:spcPct val="0"/>
              </a:spcBef>
              <a:spcAft>
                <a:spcPct val="0"/>
              </a:spcAft>
              <a:tabLst>
                <a:tab pos="685800" algn="l"/>
              </a:tabLst>
              <a:defRPr>
                <a:solidFill>
                  <a:schemeClr val="tx1"/>
                </a:solidFill>
                <a:latin typeface="Arial" panose="020B0604020202020204" pitchFamily="34" charset="0"/>
              </a:defRPr>
            </a:lvl5pPr>
            <a:lvl6pPr eaLnBrk="0" fontAlgn="base" hangingPunct="0">
              <a:spcBef>
                <a:spcPct val="0"/>
              </a:spcBef>
              <a:spcAft>
                <a:spcPct val="0"/>
              </a:spcAft>
              <a:tabLst>
                <a:tab pos="685800" algn="l"/>
              </a:tabLst>
              <a:defRPr>
                <a:solidFill>
                  <a:schemeClr val="tx1"/>
                </a:solidFill>
                <a:latin typeface="Arial" panose="020B0604020202020204" pitchFamily="34" charset="0"/>
              </a:defRPr>
            </a:lvl6pPr>
            <a:lvl7pPr eaLnBrk="0" fontAlgn="base" hangingPunct="0">
              <a:spcBef>
                <a:spcPct val="0"/>
              </a:spcBef>
              <a:spcAft>
                <a:spcPct val="0"/>
              </a:spcAft>
              <a:tabLst>
                <a:tab pos="685800" algn="l"/>
              </a:tabLst>
              <a:defRPr>
                <a:solidFill>
                  <a:schemeClr val="tx1"/>
                </a:solidFill>
                <a:latin typeface="Arial" panose="020B0604020202020204" pitchFamily="34" charset="0"/>
              </a:defRPr>
            </a:lvl7pPr>
            <a:lvl8pPr eaLnBrk="0" fontAlgn="base" hangingPunct="0">
              <a:spcBef>
                <a:spcPct val="0"/>
              </a:spcBef>
              <a:spcAft>
                <a:spcPct val="0"/>
              </a:spcAft>
              <a:tabLst>
                <a:tab pos="685800" algn="l"/>
              </a:tabLst>
              <a:defRPr>
                <a:solidFill>
                  <a:schemeClr val="tx1"/>
                </a:solidFill>
                <a:latin typeface="Arial" panose="020B0604020202020204" pitchFamily="34" charset="0"/>
              </a:defRPr>
            </a:lvl8pPr>
            <a:lvl9pPr eaLnBrk="0" fontAlgn="base" hangingPunct="0">
              <a:spcBef>
                <a:spcPct val="0"/>
              </a:spcBef>
              <a:spcAft>
                <a:spcPct val="0"/>
              </a:spcAft>
              <a:tabLst>
                <a:tab pos="6858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685800" algn="l"/>
              </a:tabLst>
            </a:pPr>
            <a:r>
              <a:rPr kumimoji="0" lang="en-US" altLang="en-US" sz="14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Online Business travel requirements in Transnet includes the following categories: </a:t>
            </a:r>
            <a:endParaRPr kumimoji="0" lang="en-US" altLang="en-US" sz="1400" b="0" i="0" u="none" strike="noStrike" cap="none" normalizeH="0" baseline="0" dirty="0">
              <a:ln>
                <a:noFill/>
              </a:ln>
              <a:solidFill>
                <a:schemeClr val="tx1"/>
              </a:solidFill>
              <a:effectLst/>
            </a:endParaRPr>
          </a:p>
        </p:txBody>
      </p:sp>
      <p:sp>
        <p:nvSpPr>
          <p:cNvPr id="6" name="TextBox 5">
            <a:extLst>
              <a:ext uri="{FF2B5EF4-FFF2-40B4-BE49-F238E27FC236}">
                <a16:creationId xmlns:a16="http://schemas.microsoft.com/office/drawing/2014/main" id="{52296009-248C-4620-8DFF-EA60CEEE2296}"/>
              </a:ext>
            </a:extLst>
          </p:cNvPr>
          <p:cNvSpPr txBox="1"/>
          <p:nvPr/>
        </p:nvSpPr>
        <p:spPr>
          <a:xfrm>
            <a:off x="11450472" y="6359853"/>
            <a:ext cx="301686" cy="369332"/>
          </a:xfrm>
          <a:prstGeom prst="rect">
            <a:avLst/>
          </a:prstGeom>
          <a:noFill/>
        </p:spPr>
        <p:txBody>
          <a:bodyPr wrap="none" rtlCol="0">
            <a:spAutoFit/>
          </a:bodyPr>
          <a:lstStyle/>
          <a:p>
            <a:r>
              <a:rPr lang="en-US" dirty="0"/>
              <a:t>9</a:t>
            </a:r>
            <a:endParaRPr lang="en-ZA" dirty="0"/>
          </a:p>
        </p:txBody>
      </p:sp>
    </p:spTree>
    <p:extLst>
      <p:ext uri="{BB962C8B-B14F-4D97-AF65-F5344CB8AC3E}">
        <p14:creationId xmlns:p14="http://schemas.microsoft.com/office/powerpoint/2010/main" val="4241578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4B160-34ED-444C-990C-64A28366EDC6}"/>
              </a:ext>
            </a:extLst>
          </p:cNvPr>
          <p:cNvSpPr>
            <a:spLocks noGrp="1"/>
          </p:cNvSpPr>
          <p:nvPr>
            <p:ph type="title"/>
          </p:nvPr>
        </p:nvSpPr>
        <p:spPr>
          <a:xfrm>
            <a:off x="2052028" y="756210"/>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 </a:t>
            </a:r>
            <a:endParaRPr lang="en-ZA" dirty="0"/>
          </a:p>
        </p:txBody>
      </p:sp>
      <p:sp>
        <p:nvSpPr>
          <p:cNvPr id="3" name="Subtitle 2">
            <a:extLst>
              <a:ext uri="{FF2B5EF4-FFF2-40B4-BE49-F238E27FC236}">
                <a16:creationId xmlns:a16="http://schemas.microsoft.com/office/drawing/2014/main" id="{36E6F829-B3C9-44C1-B976-68B0F19CFEFD}"/>
              </a:ext>
            </a:extLst>
          </p:cNvPr>
          <p:cNvSpPr>
            <a:spLocks noGrp="1"/>
          </p:cNvSpPr>
          <p:nvPr>
            <p:ph type="subTitle" idx="1"/>
          </p:nvPr>
        </p:nvSpPr>
        <p:spPr>
          <a:xfrm>
            <a:off x="2052028" y="1648551"/>
            <a:ext cx="10007450" cy="3902732"/>
          </a:xfrm>
        </p:spPr>
        <p:txBody>
          <a:bodyPr/>
          <a:lstStyle/>
          <a:p>
            <a:r>
              <a:rPr lang="en-GB" sz="1400" b="1" dirty="0">
                <a:solidFill>
                  <a:schemeClr val="tx1"/>
                </a:solidFill>
              </a:rPr>
              <a:t>Summary- Transnet Business Travel Requirements </a:t>
            </a:r>
          </a:p>
          <a:p>
            <a:endParaRPr lang="en-ZA" sz="1400" dirty="0"/>
          </a:p>
          <a:p>
            <a:endParaRPr lang="en-ZA" dirty="0"/>
          </a:p>
        </p:txBody>
      </p:sp>
      <p:graphicFrame>
        <p:nvGraphicFramePr>
          <p:cNvPr id="5" name="Table 4">
            <a:extLst>
              <a:ext uri="{FF2B5EF4-FFF2-40B4-BE49-F238E27FC236}">
                <a16:creationId xmlns:a16="http://schemas.microsoft.com/office/drawing/2014/main" id="{7C9E2E9E-0489-470E-A74F-947015261406}"/>
              </a:ext>
            </a:extLst>
          </p:cNvPr>
          <p:cNvGraphicFramePr>
            <a:graphicFrameLocks noGrp="1"/>
          </p:cNvGraphicFramePr>
          <p:nvPr/>
        </p:nvGraphicFramePr>
        <p:xfrm>
          <a:off x="2052028" y="2134499"/>
          <a:ext cx="9291310" cy="3375660"/>
        </p:xfrm>
        <a:graphic>
          <a:graphicData uri="http://schemas.openxmlformats.org/drawingml/2006/table">
            <a:tbl>
              <a:tblPr firstRow="1" firstCol="1" bandRow="1">
                <a:tableStyleId>{5C22544A-7EE6-4342-B048-85BDC9FD1C3A}</a:tableStyleId>
              </a:tblPr>
              <a:tblGrid>
                <a:gridCol w="9291310">
                  <a:extLst>
                    <a:ext uri="{9D8B030D-6E8A-4147-A177-3AD203B41FA5}">
                      <a16:colId xmlns:a16="http://schemas.microsoft.com/office/drawing/2014/main" val="464812349"/>
                    </a:ext>
                  </a:extLst>
                </a:gridCol>
              </a:tblGrid>
              <a:tr h="186055">
                <a:tc>
                  <a:txBody>
                    <a:bodyPr/>
                    <a:lstStyle/>
                    <a:p>
                      <a:pPr>
                        <a:spcAft>
                          <a:spcPts val="0"/>
                        </a:spcAft>
                      </a:pPr>
                      <a:r>
                        <a:rPr lang="en-GB" sz="1400" dirty="0">
                          <a:solidFill>
                            <a:schemeClr val="tx1"/>
                          </a:solidFill>
                          <a:effectLst/>
                        </a:rPr>
                        <a:t>Air Travel (Local, Regional and International)</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20732542"/>
                  </a:ext>
                </a:extLst>
              </a:tr>
              <a:tr h="186055">
                <a:tc>
                  <a:txBody>
                    <a:bodyPr/>
                    <a:lstStyle/>
                    <a:p>
                      <a:pPr>
                        <a:tabLst>
                          <a:tab pos="333375" algn="l"/>
                        </a:tabLst>
                      </a:pPr>
                      <a:r>
                        <a:rPr lang="en-GB" sz="1400" b="0" dirty="0">
                          <a:solidFill>
                            <a:schemeClr val="tx1"/>
                          </a:solidFill>
                          <a:effectLst/>
                        </a:rPr>
                        <a:t>Real time/Live product availability that from the Global Distribution System (GDS)</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1228681"/>
                  </a:ext>
                </a:extLst>
              </a:tr>
              <a:tr h="186055">
                <a:tc>
                  <a:txBody>
                    <a:bodyPr/>
                    <a:lstStyle/>
                    <a:p>
                      <a:pPr>
                        <a:tabLst>
                          <a:tab pos="333375" algn="l"/>
                        </a:tabLst>
                      </a:pPr>
                      <a:r>
                        <a:rPr lang="en-GB" sz="1400" b="0" dirty="0">
                          <a:solidFill>
                            <a:schemeClr val="tx1"/>
                          </a:solidFill>
                          <a:effectLst/>
                        </a:rPr>
                        <a:t>Online Flight availability as per booking times (intelligent options and best routes)</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119813"/>
                  </a:ext>
                </a:extLst>
              </a:tr>
              <a:tr h="186055">
                <a:tc>
                  <a:txBody>
                    <a:bodyPr/>
                    <a:lstStyle/>
                    <a:p>
                      <a:pPr>
                        <a:tabLst>
                          <a:tab pos="333375" algn="l"/>
                        </a:tabLst>
                      </a:pPr>
                      <a:r>
                        <a:rPr lang="en-GB" sz="1400" b="0" dirty="0">
                          <a:solidFill>
                            <a:schemeClr val="tx1"/>
                          </a:solidFill>
                          <a:effectLst/>
                        </a:rPr>
                        <a:t>Automated e-ticketing vouchers to be sent to emails and cell phones of travellers</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7288490"/>
                  </a:ext>
                </a:extLst>
              </a:tr>
              <a:tr h="186055">
                <a:tc>
                  <a:txBody>
                    <a:bodyPr/>
                    <a:lstStyle/>
                    <a:p>
                      <a:pPr>
                        <a:tabLst>
                          <a:tab pos="333375" algn="l"/>
                        </a:tabLst>
                      </a:pPr>
                      <a:r>
                        <a:rPr lang="en-GB" sz="1400" b="0" dirty="0">
                          <a:solidFill>
                            <a:schemeClr val="tx1"/>
                          </a:solidFill>
                          <a:effectLst/>
                        </a:rPr>
                        <a:t>Cheapest Economy cost options (non-flexible first and flex-ticket (in exceptional cases). However, all classes to be available</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066570"/>
                  </a:ext>
                </a:extLst>
              </a:tr>
              <a:tr h="186055">
                <a:tc>
                  <a:txBody>
                    <a:bodyPr/>
                    <a:lstStyle/>
                    <a:p>
                      <a:pPr>
                        <a:spcAft>
                          <a:spcPts val="0"/>
                        </a:spcAft>
                      </a:pPr>
                      <a:r>
                        <a:rPr lang="en-US" sz="1400" b="0" dirty="0">
                          <a:solidFill>
                            <a:schemeClr val="tx1"/>
                          </a:solidFill>
                          <a:effectLst/>
                        </a:rPr>
                        <a:t>Business Class (in exceptional cases)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10782044"/>
                  </a:ext>
                </a:extLst>
              </a:tr>
              <a:tr h="186055">
                <a:tc>
                  <a:txBody>
                    <a:bodyPr/>
                    <a:lstStyle/>
                    <a:p>
                      <a:pPr>
                        <a:spcAft>
                          <a:spcPts val="0"/>
                        </a:spcAft>
                      </a:pPr>
                      <a:r>
                        <a:rPr lang="en-GB" sz="1400" dirty="0">
                          <a:solidFill>
                            <a:schemeClr val="tx1"/>
                          </a:solidFill>
                          <a:effectLst/>
                        </a:rPr>
                        <a:t>Accommodation</a:t>
                      </a:r>
                      <a:r>
                        <a:rPr lang="en-US" sz="1400" dirty="0">
                          <a:solidFill>
                            <a:schemeClr val="tx1"/>
                          </a:solidFill>
                          <a:effectLst/>
                        </a:rPr>
                        <a:t> (Local)</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350271317"/>
                  </a:ext>
                </a:extLst>
              </a:tr>
              <a:tr h="0">
                <a:tc>
                  <a:txBody>
                    <a:bodyPr/>
                    <a:lstStyle/>
                    <a:p>
                      <a:pPr>
                        <a:spcAft>
                          <a:spcPts val="0"/>
                        </a:spcAft>
                      </a:pPr>
                      <a:r>
                        <a:rPr lang="en-US" sz="1400" b="0" dirty="0">
                          <a:solidFill>
                            <a:schemeClr val="tx1"/>
                          </a:solidFill>
                          <a:effectLst/>
                        </a:rPr>
                        <a:t>Safe and Reliable and convenient to meeting locations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948747"/>
                  </a:ext>
                </a:extLst>
              </a:tr>
              <a:tr h="0">
                <a:tc>
                  <a:txBody>
                    <a:bodyPr/>
                    <a:lstStyle/>
                    <a:p>
                      <a:pPr>
                        <a:spcAft>
                          <a:spcPts val="0"/>
                        </a:spcAft>
                      </a:pPr>
                      <a:r>
                        <a:rPr lang="en-US" sz="1400" b="0" dirty="0">
                          <a:solidFill>
                            <a:schemeClr val="tx1"/>
                          </a:solidFill>
                          <a:effectLst/>
                        </a:rPr>
                        <a:t>Real time/Live product availability that from the Global Distribution System (GDS) for major accommodation service providers, especially major hotels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6074042"/>
                  </a:ext>
                </a:extLst>
              </a:tr>
              <a:tr h="0">
                <a:tc>
                  <a:txBody>
                    <a:bodyPr/>
                    <a:lstStyle/>
                    <a:p>
                      <a:pPr>
                        <a:spcAft>
                          <a:spcPts val="0"/>
                        </a:spcAft>
                      </a:pPr>
                      <a:r>
                        <a:rPr lang="en-US" sz="1400" b="0" dirty="0">
                          <a:solidFill>
                            <a:schemeClr val="tx1"/>
                          </a:solidFill>
                          <a:effectLst/>
                        </a:rPr>
                        <a:t>Automated issuing of vouchers to be sent to emails and cell phones of travelers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1679386"/>
                  </a:ext>
                </a:extLst>
              </a:tr>
              <a:tr h="0">
                <a:tc>
                  <a:txBody>
                    <a:bodyPr/>
                    <a:lstStyle/>
                    <a:p>
                      <a:pPr>
                        <a:spcAft>
                          <a:spcPts val="0"/>
                        </a:spcAft>
                      </a:pPr>
                      <a:r>
                        <a:rPr lang="en-US" sz="1400" b="0" dirty="0">
                          <a:solidFill>
                            <a:schemeClr val="tx1"/>
                          </a:solidFill>
                          <a:effectLst/>
                        </a:rPr>
                        <a:t>Cheapest cost options within 10 kms from meeting destination</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765579"/>
                  </a:ext>
                </a:extLst>
              </a:tr>
              <a:tr h="0">
                <a:tc>
                  <a:txBody>
                    <a:bodyPr/>
                    <a:lstStyle/>
                    <a:p>
                      <a:pPr>
                        <a:spcAft>
                          <a:spcPts val="0"/>
                        </a:spcAft>
                      </a:pPr>
                      <a:r>
                        <a:rPr lang="en-US" sz="1400" b="0" dirty="0">
                          <a:solidFill>
                            <a:schemeClr val="tx1"/>
                          </a:solidFill>
                          <a:effectLst/>
                        </a:rPr>
                        <a:t>Automated issuing of vouchers to be sent to emails and cell phones of travelers</a:t>
                      </a:r>
                      <a:endParaRPr lang="en-ZA" sz="1400" b="0" dirty="0">
                        <a:solidFill>
                          <a:schemeClr val="tx1"/>
                        </a:solidFill>
                        <a:effectLst/>
                      </a:endParaRPr>
                    </a:p>
                    <a:p>
                      <a:pPr>
                        <a:spcAft>
                          <a:spcPts val="0"/>
                        </a:spcAft>
                      </a:pPr>
                      <a:r>
                        <a:rPr lang="en-US" sz="1400" b="0" dirty="0">
                          <a:solidFill>
                            <a:schemeClr val="tx1"/>
                          </a:solidFill>
                          <a:effectLst/>
                        </a:rPr>
                        <a:t>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7558821"/>
                  </a:ext>
                </a:extLst>
              </a:tr>
            </a:tbl>
          </a:graphicData>
        </a:graphic>
      </p:graphicFrame>
      <p:sp>
        <p:nvSpPr>
          <p:cNvPr id="6" name="TextBox 5">
            <a:extLst>
              <a:ext uri="{FF2B5EF4-FFF2-40B4-BE49-F238E27FC236}">
                <a16:creationId xmlns:a16="http://schemas.microsoft.com/office/drawing/2014/main" id="{361831B6-76B3-4F2C-ACB8-D4B17E2DB51E}"/>
              </a:ext>
            </a:extLst>
          </p:cNvPr>
          <p:cNvSpPr txBox="1"/>
          <p:nvPr/>
        </p:nvSpPr>
        <p:spPr>
          <a:xfrm>
            <a:off x="11450472" y="6359853"/>
            <a:ext cx="418704" cy="369332"/>
          </a:xfrm>
          <a:prstGeom prst="rect">
            <a:avLst/>
          </a:prstGeom>
          <a:noFill/>
        </p:spPr>
        <p:txBody>
          <a:bodyPr wrap="none" rtlCol="0">
            <a:spAutoFit/>
          </a:bodyPr>
          <a:lstStyle/>
          <a:p>
            <a:r>
              <a:rPr lang="en-US" dirty="0"/>
              <a:t>10</a:t>
            </a:r>
            <a:endParaRPr lang="en-ZA" dirty="0"/>
          </a:p>
        </p:txBody>
      </p:sp>
    </p:spTree>
    <p:extLst>
      <p:ext uri="{BB962C8B-B14F-4D97-AF65-F5344CB8AC3E}">
        <p14:creationId xmlns:p14="http://schemas.microsoft.com/office/powerpoint/2010/main" val="2198093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7E163-E677-440B-872D-47FE59F7D2E0}"/>
              </a:ext>
            </a:extLst>
          </p:cNvPr>
          <p:cNvSpPr>
            <a:spLocks noGrp="1"/>
          </p:cNvSpPr>
          <p:nvPr>
            <p:ph type="title"/>
          </p:nvPr>
        </p:nvSpPr>
        <p:spPr>
          <a:xfrm>
            <a:off x="1906254" y="755617"/>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graphicFrame>
        <p:nvGraphicFramePr>
          <p:cNvPr id="4" name="Table 3">
            <a:extLst>
              <a:ext uri="{FF2B5EF4-FFF2-40B4-BE49-F238E27FC236}">
                <a16:creationId xmlns:a16="http://schemas.microsoft.com/office/drawing/2014/main" id="{EC13D3F9-EA3C-4E52-8D51-1A7329C2E6F5}"/>
              </a:ext>
            </a:extLst>
          </p:cNvPr>
          <p:cNvGraphicFramePr>
            <a:graphicFrameLocks noGrp="1"/>
          </p:cNvGraphicFramePr>
          <p:nvPr/>
        </p:nvGraphicFramePr>
        <p:xfrm>
          <a:off x="1906254" y="1768772"/>
          <a:ext cx="9291310" cy="3621405"/>
        </p:xfrm>
        <a:graphic>
          <a:graphicData uri="http://schemas.openxmlformats.org/drawingml/2006/table">
            <a:tbl>
              <a:tblPr firstRow="1" firstCol="1" bandRow="1">
                <a:tableStyleId>{5C22544A-7EE6-4342-B048-85BDC9FD1C3A}</a:tableStyleId>
              </a:tblPr>
              <a:tblGrid>
                <a:gridCol w="9291310">
                  <a:extLst>
                    <a:ext uri="{9D8B030D-6E8A-4147-A177-3AD203B41FA5}">
                      <a16:colId xmlns:a16="http://schemas.microsoft.com/office/drawing/2014/main" val="933502267"/>
                    </a:ext>
                  </a:extLst>
                </a:gridCol>
              </a:tblGrid>
              <a:tr h="0">
                <a:tc>
                  <a:txBody>
                    <a:bodyPr/>
                    <a:lstStyle/>
                    <a:p>
                      <a:pPr>
                        <a:spcAft>
                          <a:spcPts val="0"/>
                        </a:spcAft>
                      </a:pPr>
                      <a:r>
                        <a:rPr lang="en-US" sz="1400" dirty="0">
                          <a:solidFill>
                            <a:schemeClr val="tx1"/>
                          </a:solidFill>
                          <a:effectLst/>
                        </a:rPr>
                        <a:t>Accommodation (International &amp; Regional)</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894765263"/>
                  </a:ext>
                </a:extLst>
              </a:tr>
              <a:tr h="0">
                <a:tc>
                  <a:txBody>
                    <a:bodyPr/>
                    <a:lstStyle/>
                    <a:p>
                      <a:pPr>
                        <a:spcAft>
                          <a:spcPts val="0"/>
                        </a:spcAft>
                      </a:pPr>
                      <a:r>
                        <a:rPr lang="en-US" sz="1400" b="0" dirty="0">
                          <a:solidFill>
                            <a:schemeClr val="tx1"/>
                          </a:solidFill>
                          <a:effectLst/>
                        </a:rPr>
                        <a:t>Direct Bill-Back in South Africa Rands by the Service Provider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7071576"/>
                  </a:ext>
                </a:extLst>
              </a:tr>
              <a:tr h="0">
                <a:tc>
                  <a:txBody>
                    <a:bodyPr/>
                    <a:lstStyle/>
                    <a:p>
                      <a:pPr>
                        <a:spcAft>
                          <a:spcPts val="0"/>
                        </a:spcAft>
                      </a:pPr>
                      <a:r>
                        <a:rPr lang="en-US" sz="1400" b="0" dirty="0">
                          <a:solidFill>
                            <a:schemeClr val="tx1"/>
                          </a:solidFill>
                          <a:effectLst/>
                        </a:rPr>
                        <a:t>Safe and Reliable and convenient to meeting locations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5968224"/>
                  </a:ext>
                </a:extLst>
              </a:tr>
              <a:tr h="0">
                <a:tc>
                  <a:txBody>
                    <a:bodyPr/>
                    <a:lstStyle/>
                    <a:p>
                      <a:r>
                        <a:rPr lang="en-US" sz="1400" b="0" dirty="0">
                          <a:solidFill>
                            <a:schemeClr val="tx1"/>
                          </a:solidFill>
                          <a:effectLst/>
                        </a:rPr>
                        <a:t>Cheapest cost options within 10 kms from meeting destination</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4774487"/>
                  </a:ext>
                </a:extLst>
              </a:tr>
              <a:tr h="0">
                <a:tc>
                  <a:txBody>
                    <a:bodyPr/>
                    <a:lstStyle/>
                    <a:p>
                      <a:r>
                        <a:rPr lang="en-US" sz="1400" b="0" dirty="0">
                          <a:solidFill>
                            <a:schemeClr val="tx1"/>
                          </a:solidFill>
                          <a:effectLst/>
                        </a:rPr>
                        <a:t>Reporting on affected areas for political unrest, safety issues or any other factors that will affect Transnet travelers</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3463105"/>
                  </a:ext>
                </a:extLst>
              </a:tr>
              <a:tr h="0">
                <a:tc>
                  <a:txBody>
                    <a:bodyPr/>
                    <a:lstStyle/>
                    <a:p>
                      <a:r>
                        <a:rPr lang="en-US" sz="1400" b="0" dirty="0">
                          <a:solidFill>
                            <a:schemeClr val="tx1"/>
                          </a:solidFill>
                          <a:effectLst/>
                        </a:rPr>
                        <a:t>Dedicated Consultants to arrange travel bookings, taking into account in-country circumstances wherever applicable.</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2635087"/>
                  </a:ext>
                </a:extLst>
              </a:tr>
              <a:tr h="0">
                <a:tc>
                  <a:txBody>
                    <a:bodyPr/>
                    <a:lstStyle/>
                    <a:p>
                      <a:pPr>
                        <a:spcAft>
                          <a:spcPts val="0"/>
                        </a:spcAft>
                      </a:pPr>
                      <a:r>
                        <a:rPr lang="en-GB" sz="1400" dirty="0">
                          <a:solidFill>
                            <a:schemeClr val="tx1"/>
                          </a:solidFill>
                          <a:effectLst/>
                        </a:rPr>
                        <a:t>Car Hire</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651548763"/>
                  </a:ext>
                </a:extLst>
              </a:tr>
              <a:tr h="0">
                <a:tc>
                  <a:txBody>
                    <a:bodyPr/>
                    <a:lstStyle/>
                    <a:p>
                      <a:pPr>
                        <a:spcAft>
                          <a:spcPts val="0"/>
                        </a:spcAft>
                      </a:pPr>
                      <a:r>
                        <a:rPr lang="en-US" sz="1400" b="0" dirty="0">
                          <a:solidFill>
                            <a:schemeClr val="tx1"/>
                          </a:solidFill>
                          <a:effectLst/>
                        </a:rPr>
                        <a:t>Online Domestic options available as per National Treasury travel cost containment directives for specific car categories allowed</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3874913"/>
                  </a:ext>
                </a:extLst>
              </a:tr>
              <a:tr h="0">
                <a:tc>
                  <a:txBody>
                    <a:bodyPr/>
                    <a:lstStyle/>
                    <a:p>
                      <a:pPr>
                        <a:spcAft>
                          <a:spcPts val="0"/>
                        </a:spcAft>
                      </a:pPr>
                      <a:r>
                        <a:rPr lang="en-US" sz="1400" b="0" dirty="0">
                          <a:solidFill>
                            <a:schemeClr val="tx1"/>
                          </a:solidFill>
                          <a:effectLst/>
                        </a:rPr>
                        <a:t>Regional and International to be arranged by Dedicated Consultants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7350183"/>
                  </a:ext>
                </a:extLst>
              </a:tr>
              <a:tr h="0">
                <a:tc>
                  <a:txBody>
                    <a:bodyPr/>
                    <a:lstStyle/>
                    <a:p>
                      <a:pPr>
                        <a:spcAft>
                          <a:spcPts val="0"/>
                        </a:spcAft>
                      </a:pPr>
                      <a:r>
                        <a:rPr lang="en-US" sz="1400" b="0" dirty="0">
                          <a:solidFill>
                            <a:schemeClr val="tx1"/>
                          </a:solidFill>
                          <a:effectLst/>
                        </a:rPr>
                        <a:t>Shuttle Services (in exceptional cases)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0136105"/>
                  </a:ext>
                </a:extLst>
              </a:tr>
              <a:tr h="0">
                <a:tc>
                  <a:txBody>
                    <a:bodyPr/>
                    <a:lstStyle/>
                    <a:p>
                      <a:pPr>
                        <a:spcAft>
                          <a:spcPts val="0"/>
                        </a:spcAft>
                      </a:pPr>
                      <a:r>
                        <a:rPr lang="en-US" sz="1400" b="0" dirty="0">
                          <a:solidFill>
                            <a:schemeClr val="tx1"/>
                          </a:solidFill>
                          <a:effectLst/>
                        </a:rPr>
                        <a:t>Chauffer Drive (in exceptional cases)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4448194"/>
                  </a:ext>
                </a:extLst>
              </a:tr>
              <a:tr h="0">
                <a:tc>
                  <a:txBody>
                    <a:bodyPr/>
                    <a:lstStyle/>
                    <a:p>
                      <a:pPr>
                        <a:spcAft>
                          <a:spcPts val="0"/>
                        </a:spcAft>
                      </a:pPr>
                      <a:r>
                        <a:rPr lang="en-US" sz="1400" b="0" dirty="0">
                          <a:solidFill>
                            <a:schemeClr val="tx1"/>
                          </a:solidFill>
                          <a:effectLst/>
                        </a:rPr>
                        <a:t>Travelling in a group (cost containment) to be arranged by Dedicated Consultant</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789213"/>
                  </a:ext>
                </a:extLst>
              </a:tr>
              <a:tr h="0">
                <a:tc>
                  <a:txBody>
                    <a:bodyPr/>
                    <a:lstStyle/>
                    <a:p>
                      <a:pPr>
                        <a:spcAft>
                          <a:spcPts val="0"/>
                        </a:spcAft>
                      </a:pPr>
                      <a:r>
                        <a:rPr lang="en-US" sz="1400" b="0" dirty="0">
                          <a:solidFill>
                            <a:schemeClr val="tx1"/>
                          </a:solidFill>
                          <a:effectLst/>
                        </a:rPr>
                        <a:t>Accidents, Damages and Traffic fines admin management. Direct bill-back, and payment of accident and damages to car hire companies based on Transnet approval. No fines to be paid on Transnet behalf.</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95713589"/>
                  </a:ext>
                </a:extLst>
              </a:tr>
            </a:tbl>
          </a:graphicData>
        </a:graphic>
      </p:graphicFrame>
      <p:sp>
        <p:nvSpPr>
          <p:cNvPr id="5" name="TextBox 4">
            <a:extLst>
              <a:ext uri="{FF2B5EF4-FFF2-40B4-BE49-F238E27FC236}">
                <a16:creationId xmlns:a16="http://schemas.microsoft.com/office/drawing/2014/main" id="{A29E530D-8274-4F90-AC27-B657969AD038}"/>
              </a:ext>
            </a:extLst>
          </p:cNvPr>
          <p:cNvSpPr txBox="1"/>
          <p:nvPr/>
        </p:nvSpPr>
        <p:spPr>
          <a:xfrm>
            <a:off x="11450472" y="6359853"/>
            <a:ext cx="418704" cy="369332"/>
          </a:xfrm>
          <a:prstGeom prst="rect">
            <a:avLst/>
          </a:prstGeom>
          <a:noFill/>
        </p:spPr>
        <p:txBody>
          <a:bodyPr wrap="none" rtlCol="0">
            <a:spAutoFit/>
          </a:bodyPr>
          <a:lstStyle/>
          <a:p>
            <a:r>
              <a:rPr lang="en-US" dirty="0"/>
              <a:t>11</a:t>
            </a:r>
            <a:endParaRPr lang="en-ZA" dirty="0"/>
          </a:p>
        </p:txBody>
      </p:sp>
    </p:spTree>
    <p:extLst>
      <p:ext uri="{BB962C8B-B14F-4D97-AF65-F5344CB8AC3E}">
        <p14:creationId xmlns:p14="http://schemas.microsoft.com/office/powerpoint/2010/main" val="536708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8D0F4-D16C-4E67-9656-208D2E39128E}"/>
              </a:ext>
            </a:extLst>
          </p:cNvPr>
          <p:cNvSpPr>
            <a:spLocks noGrp="1"/>
          </p:cNvSpPr>
          <p:nvPr>
            <p:ph type="title"/>
          </p:nvPr>
        </p:nvSpPr>
        <p:spPr>
          <a:xfrm>
            <a:off x="1932759" y="835130"/>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graphicFrame>
        <p:nvGraphicFramePr>
          <p:cNvPr id="4" name="Table 3">
            <a:extLst>
              <a:ext uri="{FF2B5EF4-FFF2-40B4-BE49-F238E27FC236}">
                <a16:creationId xmlns:a16="http://schemas.microsoft.com/office/drawing/2014/main" id="{D055B7AD-B8EB-4900-89D1-44D285F17B66}"/>
              </a:ext>
            </a:extLst>
          </p:cNvPr>
          <p:cNvGraphicFramePr>
            <a:graphicFrameLocks noGrp="1"/>
          </p:cNvGraphicFramePr>
          <p:nvPr/>
        </p:nvGraphicFramePr>
        <p:xfrm>
          <a:off x="1932759" y="1685494"/>
          <a:ext cx="9291310" cy="4337376"/>
        </p:xfrm>
        <a:graphic>
          <a:graphicData uri="http://schemas.openxmlformats.org/drawingml/2006/table">
            <a:tbl>
              <a:tblPr firstRow="1" firstCol="1" bandRow="1">
                <a:tableStyleId>{5C22544A-7EE6-4342-B048-85BDC9FD1C3A}</a:tableStyleId>
              </a:tblPr>
              <a:tblGrid>
                <a:gridCol w="9291310">
                  <a:extLst>
                    <a:ext uri="{9D8B030D-6E8A-4147-A177-3AD203B41FA5}">
                      <a16:colId xmlns:a16="http://schemas.microsoft.com/office/drawing/2014/main" val="2721204987"/>
                    </a:ext>
                  </a:extLst>
                </a:gridCol>
              </a:tblGrid>
              <a:tr h="271086">
                <a:tc>
                  <a:txBody>
                    <a:bodyPr/>
                    <a:lstStyle/>
                    <a:p>
                      <a:pPr>
                        <a:spcAft>
                          <a:spcPts val="0"/>
                        </a:spcAft>
                      </a:pPr>
                      <a:r>
                        <a:rPr lang="en-GB" sz="1400" dirty="0">
                          <a:solidFill>
                            <a:schemeClr val="tx1"/>
                          </a:solidFill>
                          <a:effectLst/>
                        </a:rPr>
                        <a:t>Parking Valet Services (wherever required)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916031943"/>
                  </a:ext>
                </a:extLst>
              </a:tr>
              <a:tr h="271086">
                <a:tc>
                  <a:txBody>
                    <a:bodyPr/>
                    <a:lstStyle/>
                    <a:p>
                      <a:pPr algn="just"/>
                      <a:r>
                        <a:rPr lang="en-GB" sz="1400" b="0" dirty="0">
                          <a:solidFill>
                            <a:schemeClr val="tx1"/>
                          </a:solidFill>
                          <a:effectLst/>
                        </a:rPr>
                        <a:t>Safe facilities with 24-hour security and CCTV surveillance</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343461"/>
                  </a:ext>
                </a:extLst>
              </a:tr>
              <a:tr h="271086">
                <a:tc>
                  <a:txBody>
                    <a:bodyPr/>
                    <a:lstStyle/>
                    <a:p>
                      <a:pPr algn="just"/>
                      <a:r>
                        <a:rPr lang="en-GB" sz="1400" b="0" dirty="0">
                          <a:solidFill>
                            <a:schemeClr val="tx1"/>
                          </a:solidFill>
                          <a:effectLst/>
                        </a:rPr>
                        <a:t>All vehicles are monitored entering and exiting the site</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2048926"/>
                  </a:ext>
                </a:extLst>
              </a:tr>
              <a:tr h="271086">
                <a:tc>
                  <a:txBody>
                    <a:bodyPr/>
                    <a:lstStyle/>
                    <a:p>
                      <a:pPr>
                        <a:spcAft>
                          <a:spcPts val="0"/>
                        </a:spcAft>
                      </a:pPr>
                      <a:r>
                        <a:rPr lang="en-US" sz="1400" b="0" dirty="0">
                          <a:solidFill>
                            <a:schemeClr val="tx1"/>
                          </a:solidFill>
                          <a:effectLst/>
                        </a:rPr>
                        <a:t>Affordable and Convenient</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5690069"/>
                  </a:ext>
                </a:extLst>
              </a:tr>
              <a:tr h="271086">
                <a:tc>
                  <a:txBody>
                    <a:bodyPr/>
                    <a:lstStyle/>
                    <a:p>
                      <a:pPr>
                        <a:spcAft>
                          <a:spcPts val="0"/>
                        </a:spcAft>
                      </a:pPr>
                      <a:r>
                        <a:rPr lang="en-US" sz="1400" b="0" dirty="0">
                          <a:solidFill>
                            <a:schemeClr val="tx1"/>
                          </a:solidFill>
                          <a:effectLst/>
                        </a:rPr>
                        <a:t>Security controlled car parking at least less than 10 kms from the airport</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31882469"/>
                  </a:ext>
                </a:extLst>
              </a:tr>
              <a:tr h="271086">
                <a:tc>
                  <a:txBody>
                    <a:bodyPr/>
                    <a:lstStyle/>
                    <a:p>
                      <a:pPr algn="just"/>
                      <a:r>
                        <a:rPr lang="en-GB" sz="1400" b="0" dirty="0">
                          <a:solidFill>
                            <a:schemeClr val="tx1"/>
                          </a:solidFill>
                          <a:effectLst/>
                        </a:rPr>
                        <a:t>Accessible 24 hours</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76146"/>
                  </a:ext>
                </a:extLst>
              </a:tr>
              <a:tr h="271086">
                <a:tc>
                  <a:txBody>
                    <a:bodyPr/>
                    <a:lstStyle/>
                    <a:p>
                      <a:pPr>
                        <a:spcAft>
                          <a:spcPts val="0"/>
                        </a:spcAft>
                      </a:pPr>
                      <a:r>
                        <a:rPr lang="en-GB" sz="1400" dirty="0">
                          <a:solidFill>
                            <a:schemeClr val="tx1"/>
                          </a:solidFill>
                          <a:effectLst/>
                        </a:rPr>
                        <a:t>Shuttle services (in exceptional circumstances)</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179554887"/>
                  </a:ext>
                </a:extLst>
              </a:tr>
              <a:tr h="271086">
                <a:tc>
                  <a:txBody>
                    <a:bodyPr/>
                    <a:lstStyle/>
                    <a:p>
                      <a:r>
                        <a:rPr lang="en-GB" sz="1400" b="0" dirty="0">
                          <a:solidFill>
                            <a:schemeClr val="tx1"/>
                          </a:solidFill>
                          <a:effectLst/>
                        </a:rPr>
                        <a:t>Point to point shuttle services</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5936432"/>
                  </a:ext>
                </a:extLst>
              </a:tr>
              <a:tr h="271086">
                <a:tc>
                  <a:txBody>
                    <a:bodyPr/>
                    <a:lstStyle/>
                    <a:p>
                      <a:r>
                        <a:rPr lang="en-GB" sz="1400" b="0" dirty="0">
                          <a:solidFill>
                            <a:schemeClr val="tx1"/>
                          </a:solidFill>
                          <a:effectLst/>
                        </a:rPr>
                        <a:t>Chauffeur Services</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5002511"/>
                  </a:ext>
                </a:extLst>
              </a:tr>
              <a:tr h="271086">
                <a:tc>
                  <a:txBody>
                    <a:bodyPr/>
                    <a:lstStyle/>
                    <a:p>
                      <a:pPr>
                        <a:spcAft>
                          <a:spcPts val="0"/>
                        </a:spcAft>
                      </a:pPr>
                      <a:r>
                        <a:rPr lang="en-US" sz="1400" dirty="0">
                          <a:solidFill>
                            <a:schemeClr val="tx1"/>
                          </a:solidFill>
                          <a:effectLst/>
                        </a:rPr>
                        <a:t>Group Bookings (to be done by the dedicated Consultants)</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884683209"/>
                  </a:ext>
                </a:extLst>
              </a:tr>
              <a:tr h="271086">
                <a:tc>
                  <a:txBody>
                    <a:bodyPr/>
                    <a:lstStyle/>
                    <a:p>
                      <a:r>
                        <a:rPr lang="en-US" sz="1400" b="0" dirty="0">
                          <a:solidFill>
                            <a:schemeClr val="tx1"/>
                          </a:solidFill>
                          <a:effectLst/>
                        </a:rPr>
                        <a:t>Accommodation, Car hire, Air travel, etc.</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7448776"/>
                  </a:ext>
                </a:extLst>
              </a:tr>
              <a:tr h="271086">
                <a:tc>
                  <a:txBody>
                    <a:bodyPr/>
                    <a:lstStyle/>
                    <a:p>
                      <a:pPr>
                        <a:spcAft>
                          <a:spcPts val="0"/>
                        </a:spcAft>
                      </a:pPr>
                      <a:r>
                        <a:rPr lang="en-US" sz="1400" dirty="0">
                          <a:solidFill>
                            <a:schemeClr val="tx1"/>
                          </a:solidFill>
                          <a:effectLst/>
                        </a:rPr>
                        <a:t>International and Regional travel and other related requirements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657574194"/>
                  </a:ext>
                </a:extLst>
              </a:tr>
              <a:tr h="271086">
                <a:tc>
                  <a:txBody>
                    <a:bodyPr/>
                    <a:lstStyle/>
                    <a:p>
                      <a:pPr>
                        <a:spcAft>
                          <a:spcPts val="0"/>
                        </a:spcAft>
                      </a:pPr>
                      <a:r>
                        <a:rPr lang="en-US" sz="1400" b="0" dirty="0">
                          <a:solidFill>
                            <a:schemeClr val="tx1"/>
                          </a:solidFill>
                          <a:effectLst/>
                        </a:rPr>
                        <a:t>Visas (to be arranged by the Dedicated Consultant)</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9545086"/>
                  </a:ext>
                </a:extLst>
              </a:tr>
              <a:tr h="271086">
                <a:tc>
                  <a:txBody>
                    <a:bodyPr/>
                    <a:lstStyle/>
                    <a:p>
                      <a:pPr>
                        <a:spcAft>
                          <a:spcPts val="0"/>
                        </a:spcAft>
                      </a:pPr>
                      <a:r>
                        <a:rPr lang="en-US" sz="1400" b="0" dirty="0">
                          <a:solidFill>
                            <a:schemeClr val="tx1"/>
                          </a:solidFill>
                          <a:effectLst/>
                        </a:rPr>
                        <a:t>Reliable Chauffer Drive</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836911"/>
                  </a:ext>
                </a:extLst>
              </a:tr>
              <a:tr h="271086">
                <a:tc>
                  <a:txBody>
                    <a:bodyPr/>
                    <a:lstStyle/>
                    <a:p>
                      <a:pPr>
                        <a:spcAft>
                          <a:spcPts val="0"/>
                        </a:spcAft>
                      </a:pPr>
                      <a:r>
                        <a:rPr lang="en-US" sz="1400" b="0" dirty="0">
                          <a:solidFill>
                            <a:schemeClr val="tx1"/>
                          </a:solidFill>
                          <a:effectLst/>
                        </a:rPr>
                        <a:t>Provide full itinerary, including market information for country to be travelled in terms of safety and risk issues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5518502"/>
                  </a:ext>
                </a:extLst>
              </a:tr>
              <a:tr h="271086">
                <a:tc>
                  <a:txBody>
                    <a:bodyPr/>
                    <a:lstStyle/>
                    <a:p>
                      <a:pPr>
                        <a:spcAft>
                          <a:spcPts val="0"/>
                        </a:spcAft>
                      </a:pPr>
                      <a:r>
                        <a:rPr lang="en-US" sz="1400" b="0" dirty="0">
                          <a:solidFill>
                            <a:schemeClr val="tx1"/>
                          </a:solidFill>
                          <a:effectLst/>
                        </a:rPr>
                        <a:t>Issuing of Forex for daily subsistence in line with SARS limits per country</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4000937"/>
                  </a:ext>
                </a:extLst>
              </a:tr>
            </a:tbl>
          </a:graphicData>
        </a:graphic>
      </p:graphicFrame>
      <p:sp>
        <p:nvSpPr>
          <p:cNvPr id="5" name="TextBox 4">
            <a:extLst>
              <a:ext uri="{FF2B5EF4-FFF2-40B4-BE49-F238E27FC236}">
                <a16:creationId xmlns:a16="http://schemas.microsoft.com/office/drawing/2014/main" id="{874134FE-7C1A-4670-BD6D-B92D1B9EBE67}"/>
              </a:ext>
            </a:extLst>
          </p:cNvPr>
          <p:cNvSpPr txBox="1"/>
          <p:nvPr/>
        </p:nvSpPr>
        <p:spPr>
          <a:xfrm>
            <a:off x="11450472" y="6359853"/>
            <a:ext cx="418704" cy="369332"/>
          </a:xfrm>
          <a:prstGeom prst="rect">
            <a:avLst/>
          </a:prstGeom>
          <a:noFill/>
        </p:spPr>
        <p:txBody>
          <a:bodyPr wrap="none" rtlCol="0">
            <a:spAutoFit/>
          </a:bodyPr>
          <a:lstStyle/>
          <a:p>
            <a:r>
              <a:rPr lang="en-US" dirty="0"/>
              <a:t>12</a:t>
            </a:r>
            <a:endParaRPr lang="en-ZA" dirty="0"/>
          </a:p>
        </p:txBody>
      </p:sp>
    </p:spTree>
    <p:extLst>
      <p:ext uri="{BB962C8B-B14F-4D97-AF65-F5344CB8AC3E}">
        <p14:creationId xmlns:p14="http://schemas.microsoft.com/office/powerpoint/2010/main" val="1529185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DDF9-AC9B-4686-90E0-D4E2EFCA95D6}"/>
              </a:ext>
            </a:extLst>
          </p:cNvPr>
          <p:cNvSpPr>
            <a:spLocks noGrp="1"/>
          </p:cNvSpPr>
          <p:nvPr>
            <p:ph type="title"/>
          </p:nvPr>
        </p:nvSpPr>
        <p:spPr>
          <a:xfrm>
            <a:off x="1959263" y="778959"/>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graphicFrame>
        <p:nvGraphicFramePr>
          <p:cNvPr id="4" name="Table 3">
            <a:extLst>
              <a:ext uri="{FF2B5EF4-FFF2-40B4-BE49-F238E27FC236}">
                <a16:creationId xmlns:a16="http://schemas.microsoft.com/office/drawing/2014/main" id="{B77F49E4-0CA9-4C50-8995-E3A92CAA2D56}"/>
              </a:ext>
            </a:extLst>
          </p:cNvPr>
          <p:cNvGraphicFramePr>
            <a:graphicFrameLocks noGrp="1"/>
          </p:cNvGraphicFramePr>
          <p:nvPr/>
        </p:nvGraphicFramePr>
        <p:xfrm>
          <a:off x="1959263" y="1985689"/>
          <a:ext cx="9291310" cy="3165729"/>
        </p:xfrm>
        <a:graphic>
          <a:graphicData uri="http://schemas.openxmlformats.org/drawingml/2006/table">
            <a:tbl>
              <a:tblPr firstRow="1" firstCol="1" bandRow="1">
                <a:tableStyleId>{5C22544A-7EE6-4342-B048-85BDC9FD1C3A}</a:tableStyleId>
              </a:tblPr>
              <a:tblGrid>
                <a:gridCol w="9291310">
                  <a:extLst>
                    <a:ext uri="{9D8B030D-6E8A-4147-A177-3AD203B41FA5}">
                      <a16:colId xmlns:a16="http://schemas.microsoft.com/office/drawing/2014/main" val="3992761548"/>
                    </a:ext>
                  </a:extLst>
                </a:gridCol>
              </a:tblGrid>
              <a:tr h="0">
                <a:tc>
                  <a:txBody>
                    <a:bodyPr/>
                    <a:lstStyle/>
                    <a:p>
                      <a:pPr>
                        <a:spcAft>
                          <a:spcPts val="0"/>
                        </a:spcAft>
                      </a:pPr>
                      <a:r>
                        <a:rPr lang="en-GB" sz="1400" dirty="0">
                          <a:solidFill>
                            <a:schemeClr val="tx1"/>
                          </a:solidFill>
                          <a:effectLst/>
                        </a:rPr>
                        <a:t>Emergency Bookings</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914858717"/>
                  </a:ext>
                </a:extLst>
              </a:tr>
              <a:tr h="0">
                <a:tc>
                  <a:txBody>
                    <a:bodyPr/>
                    <a:lstStyle/>
                    <a:p>
                      <a:pPr>
                        <a:spcAft>
                          <a:spcPts val="0"/>
                        </a:spcAft>
                      </a:pPr>
                      <a:r>
                        <a:rPr lang="en-GB" sz="1400" b="0" dirty="0">
                          <a:solidFill>
                            <a:schemeClr val="tx1"/>
                          </a:solidFill>
                          <a:effectLst/>
                        </a:rPr>
                        <a:t>24-hour helpdesk/emergency contact number, SMS, WhatsApp number (no additional charges should apply)</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1078428"/>
                  </a:ext>
                </a:extLst>
              </a:tr>
              <a:tr h="0">
                <a:tc>
                  <a:txBody>
                    <a:bodyPr/>
                    <a:lstStyle/>
                    <a:p>
                      <a:pPr>
                        <a:spcAft>
                          <a:spcPts val="0"/>
                        </a:spcAft>
                      </a:pPr>
                      <a:r>
                        <a:rPr lang="en-US" sz="1400" dirty="0">
                          <a:solidFill>
                            <a:schemeClr val="tx1"/>
                          </a:solidFill>
                          <a:effectLst/>
                        </a:rPr>
                        <a:t>Travel Lodged cards and payments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034240759"/>
                  </a:ext>
                </a:extLst>
              </a:tr>
              <a:tr h="0">
                <a:tc>
                  <a:txBody>
                    <a:bodyPr/>
                    <a:lstStyle/>
                    <a:p>
                      <a:pPr>
                        <a:spcAft>
                          <a:spcPts val="0"/>
                        </a:spcAft>
                      </a:pPr>
                      <a:r>
                        <a:rPr lang="en-US" sz="1400" b="0" dirty="0">
                          <a:solidFill>
                            <a:schemeClr val="tx1"/>
                          </a:solidFill>
                          <a:effectLst/>
                        </a:rPr>
                        <a:t>Virtual card for major accommodation service provides to avoid merchant fees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06344263"/>
                  </a:ext>
                </a:extLst>
              </a:tr>
              <a:tr h="0">
                <a:tc>
                  <a:txBody>
                    <a:bodyPr/>
                    <a:lstStyle/>
                    <a:p>
                      <a:pPr>
                        <a:spcAft>
                          <a:spcPts val="0"/>
                        </a:spcAft>
                      </a:pPr>
                      <a:r>
                        <a:rPr lang="en-US" sz="1400" b="0" dirty="0">
                          <a:solidFill>
                            <a:schemeClr val="tx1"/>
                          </a:solidFill>
                          <a:effectLst/>
                        </a:rPr>
                        <a:t>Automated in the online system to avoid manual swipes (based on payment process approval)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2529793"/>
                  </a:ext>
                </a:extLst>
              </a:tr>
              <a:tr h="0">
                <a:tc>
                  <a:txBody>
                    <a:bodyPr/>
                    <a:lstStyle/>
                    <a:p>
                      <a:pPr>
                        <a:spcAft>
                          <a:spcPts val="0"/>
                        </a:spcAft>
                      </a:pPr>
                      <a:r>
                        <a:rPr lang="en-US" sz="1400" b="0" dirty="0">
                          <a:solidFill>
                            <a:schemeClr val="tx1"/>
                          </a:solidFill>
                          <a:effectLst/>
                        </a:rPr>
                        <a:t>Compliant supporting documentation for verification</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5104348"/>
                  </a:ext>
                </a:extLst>
              </a:tr>
              <a:tr h="0">
                <a:tc>
                  <a:txBody>
                    <a:bodyPr/>
                    <a:lstStyle/>
                    <a:p>
                      <a:pPr>
                        <a:spcAft>
                          <a:spcPts val="0"/>
                        </a:spcAft>
                      </a:pPr>
                      <a:r>
                        <a:rPr lang="en-US" sz="1400" b="0" dirty="0">
                          <a:solidFill>
                            <a:schemeClr val="tx1"/>
                          </a:solidFill>
                          <a:effectLst/>
                        </a:rPr>
                        <a:t>Strict compliance and authorized use only</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7415841"/>
                  </a:ext>
                </a:extLst>
              </a:tr>
              <a:tr h="0">
                <a:tc>
                  <a:txBody>
                    <a:bodyPr/>
                    <a:lstStyle/>
                    <a:p>
                      <a:pPr>
                        <a:spcAft>
                          <a:spcPts val="0"/>
                        </a:spcAft>
                      </a:pPr>
                      <a:r>
                        <a:rPr lang="en-US" sz="1400" b="0" dirty="0">
                          <a:solidFill>
                            <a:schemeClr val="tx1"/>
                          </a:solidFill>
                          <a:effectLst/>
                        </a:rPr>
                        <a:t>Integrated and Automated verification and reconciliation and payment process (within six (6) months of appointment</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8042414"/>
                  </a:ext>
                </a:extLst>
              </a:tr>
              <a:tr h="0">
                <a:tc>
                  <a:txBody>
                    <a:bodyPr/>
                    <a:lstStyle/>
                    <a:p>
                      <a:pPr>
                        <a:spcAft>
                          <a:spcPts val="0"/>
                        </a:spcAft>
                      </a:pPr>
                      <a:r>
                        <a:rPr lang="en-US" sz="1400" dirty="0">
                          <a:solidFill>
                            <a:schemeClr val="tx1"/>
                          </a:solidFill>
                          <a:effectLst/>
                        </a:rPr>
                        <a:t>Reporting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370320741"/>
                  </a:ext>
                </a:extLst>
              </a:tr>
              <a:tr h="0">
                <a:tc>
                  <a:txBody>
                    <a:bodyPr/>
                    <a:lstStyle/>
                    <a:p>
                      <a:r>
                        <a:rPr lang="en-US" sz="1400" b="0" dirty="0">
                          <a:solidFill>
                            <a:schemeClr val="tx1"/>
                          </a:solidFill>
                          <a:effectLst/>
                        </a:rPr>
                        <a:t>Detailed spend management reports and dashboards accessible in the online system for consolidated group and per OD requirements</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9694394"/>
                  </a:ext>
                </a:extLst>
              </a:tr>
              <a:tr h="0">
                <a:tc>
                  <a:txBody>
                    <a:bodyPr/>
                    <a:lstStyle/>
                    <a:p>
                      <a:r>
                        <a:rPr lang="en-US" sz="1400" b="0" dirty="0">
                          <a:solidFill>
                            <a:schemeClr val="tx1"/>
                          </a:solidFill>
                          <a:effectLst/>
                        </a:rPr>
                        <a:t>Bespoke and adhoc </a:t>
                      </a:r>
                      <a:endParaRPr lang="en-ZA" sz="1400" b="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3367243"/>
                  </a:ext>
                </a:extLst>
              </a:tr>
              <a:tr h="0">
                <a:tc>
                  <a:txBody>
                    <a:bodyPr/>
                    <a:lstStyle/>
                    <a:p>
                      <a:pPr>
                        <a:lnSpc>
                          <a:spcPct val="107000"/>
                        </a:lnSpc>
                        <a:spcAft>
                          <a:spcPts val="800"/>
                        </a:spcAft>
                        <a:tabLst>
                          <a:tab pos="457200" algn="l"/>
                        </a:tabLst>
                      </a:pPr>
                      <a:r>
                        <a:rPr lang="en-US" sz="1400" b="0" dirty="0">
                          <a:solidFill>
                            <a:schemeClr val="tx1"/>
                          </a:solidFill>
                          <a:effectLst/>
                        </a:rPr>
                        <a:t>Accrual reporting</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780265"/>
                  </a:ext>
                </a:extLst>
              </a:tr>
            </a:tbl>
          </a:graphicData>
        </a:graphic>
      </p:graphicFrame>
      <p:sp>
        <p:nvSpPr>
          <p:cNvPr id="5" name="TextBox 4">
            <a:extLst>
              <a:ext uri="{FF2B5EF4-FFF2-40B4-BE49-F238E27FC236}">
                <a16:creationId xmlns:a16="http://schemas.microsoft.com/office/drawing/2014/main" id="{3CC66FE3-2D66-4CFA-B564-0C6430665786}"/>
              </a:ext>
            </a:extLst>
          </p:cNvPr>
          <p:cNvSpPr txBox="1"/>
          <p:nvPr/>
        </p:nvSpPr>
        <p:spPr>
          <a:xfrm>
            <a:off x="11450472" y="6359853"/>
            <a:ext cx="418704" cy="369332"/>
          </a:xfrm>
          <a:prstGeom prst="rect">
            <a:avLst/>
          </a:prstGeom>
          <a:noFill/>
        </p:spPr>
        <p:txBody>
          <a:bodyPr wrap="none" rtlCol="0">
            <a:spAutoFit/>
          </a:bodyPr>
          <a:lstStyle/>
          <a:p>
            <a:r>
              <a:rPr lang="en-US" dirty="0"/>
              <a:t>13</a:t>
            </a:r>
            <a:endParaRPr lang="en-ZA" dirty="0"/>
          </a:p>
        </p:txBody>
      </p:sp>
    </p:spTree>
    <p:extLst>
      <p:ext uri="{BB962C8B-B14F-4D97-AF65-F5344CB8AC3E}">
        <p14:creationId xmlns:p14="http://schemas.microsoft.com/office/powerpoint/2010/main" val="264546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8DF8F-4B7E-4295-9BE5-EC5640B2ABB6}"/>
              </a:ext>
            </a:extLst>
          </p:cNvPr>
          <p:cNvSpPr>
            <a:spLocks noGrp="1"/>
          </p:cNvSpPr>
          <p:nvPr>
            <p:ph type="title"/>
          </p:nvPr>
        </p:nvSpPr>
        <p:spPr>
          <a:xfrm>
            <a:off x="2012793" y="808625"/>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graphicFrame>
        <p:nvGraphicFramePr>
          <p:cNvPr id="5" name="Table 4">
            <a:extLst>
              <a:ext uri="{FF2B5EF4-FFF2-40B4-BE49-F238E27FC236}">
                <a16:creationId xmlns:a16="http://schemas.microsoft.com/office/drawing/2014/main" id="{8C70B12E-C778-401F-8D28-27571B5264FB}"/>
              </a:ext>
            </a:extLst>
          </p:cNvPr>
          <p:cNvGraphicFramePr>
            <a:graphicFrameLocks noGrp="1"/>
          </p:cNvGraphicFramePr>
          <p:nvPr/>
        </p:nvGraphicFramePr>
        <p:xfrm>
          <a:off x="2012793" y="1754018"/>
          <a:ext cx="9623137" cy="4698875"/>
        </p:xfrm>
        <a:graphic>
          <a:graphicData uri="http://schemas.openxmlformats.org/drawingml/2006/table">
            <a:tbl>
              <a:tblPr firstRow="1" firstCol="1" bandRow="1">
                <a:tableStyleId>{5C22544A-7EE6-4342-B048-85BDC9FD1C3A}</a:tableStyleId>
              </a:tblPr>
              <a:tblGrid>
                <a:gridCol w="9623137">
                  <a:extLst>
                    <a:ext uri="{9D8B030D-6E8A-4147-A177-3AD203B41FA5}">
                      <a16:colId xmlns:a16="http://schemas.microsoft.com/office/drawing/2014/main" val="2868917191"/>
                    </a:ext>
                  </a:extLst>
                </a:gridCol>
              </a:tblGrid>
              <a:tr h="196215">
                <a:tc>
                  <a:txBody>
                    <a:bodyPr/>
                    <a:lstStyle/>
                    <a:p>
                      <a:pPr>
                        <a:spcAft>
                          <a:spcPts val="0"/>
                        </a:spcAft>
                      </a:pPr>
                      <a:r>
                        <a:rPr lang="en-GB" sz="1400" dirty="0">
                          <a:solidFill>
                            <a:schemeClr val="tx1"/>
                          </a:solidFill>
                          <a:effectLst/>
                        </a:rPr>
                        <a:t>Dedicated consultants</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505886248"/>
                  </a:ext>
                </a:extLst>
              </a:tr>
              <a:tr h="186055">
                <a:tc>
                  <a:txBody>
                    <a:bodyPr/>
                    <a:lstStyle/>
                    <a:p>
                      <a:pPr marL="342900" lvl="0" indent="-342900">
                        <a:spcAft>
                          <a:spcPts val="0"/>
                        </a:spcAft>
                        <a:buFont typeface="Wingdings" panose="05000000000000000000" pitchFamily="2" charset="2"/>
                        <a:buChar char=""/>
                        <a:tabLst>
                          <a:tab pos="333375" algn="l"/>
                        </a:tabLst>
                      </a:pPr>
                      <a:r>
                        <a:rPr lang="en-GB" sz="1400" b="0" dirty="0">
                          <a:solidFill>
                            <a:schemeClr val="tx1"/>
                          </a:solidFill>
                          <a:effectLst/>
                        </a:rPr>
                        <a:t>Normal Operating Hours are from 07:30-17:00</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7228187"/>
                  </a:ext>
                </a:extLst>
              </a:tr>
              <a:tr h="186055">
                <a:tc>
                  <a:txBody>
                    <a:bodyPr/>
                    <a:lstStyle/>
                    <a:p>
                      <a:pPr marL="342900" lvl="0" indent="-342900">
                        <a:spcAft>
                          <a:spcPts val="0"/>
                        </a:spcAft>
                        <a:buFont typeface="Wingdings" panose="05000000000000000000" pitchFamily="2" charset="2"/>
                        <a:buChar char=""/>
                        <a:tabLst>
                          <a:tab pos="333375" algn="l"/>
                        </a:tabLst>
                      </a:pPr>
                      <a:r>
                        <a:rPr lang="en-GB" sz="1400" b="0" dirty="0">
                          <a:solidFill>
                            <a:schemeClr val="tx1"/>
                          </a:solidFill>
                          <a:effectLst/>
                        </a:rPr>
                        <a:t>TFR team 5 Senior Consultants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54122594"/>
                  </a:ext>
                </a:extLst>
              </a:tr>
              <a:tr h="186055">
                <a:tc>
                  <a:txBody>
                    <a:bodyPr/>
                    <a:lstStyle/>
                    <a:p>
                      <a:pPr marL="342900" lvl="0" indent="-342900">
                        <a:lnSpc>
                          <a:spcPct val="150000"/>
                        </a:lnSpc>
                        <a:spcAft>
                          <a:spcPts val="0"/>
                        </a:spcAft>
                        <a:buFont typeface="Wingdings" panose="05000000000000000000" pitchFamily="2" charset="2"/>
                        <a:buChar char=""/>
                        <a:tabLst>
                          <a:tab pos="333375" algn="l"/>
                        </a:tabLst>
                      </a:pPr>
                      <a:r>
                        <a:rPr lang="en-GB" sz="1400" b="0" dirty="0">
                          <a:solidFill>
                            <a:schemeClr val="tx1"/>
                          </a:solidFill>
                          <a:effectLst/>
                        </a:rPr>
                        <a:t>All other Operating Divisions including Exco members, another 5 Senior Consultants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9604764"/>
                  </a:ext>
                </a:extLst>
              </a:tr>
              <a:tr h="186055">
                <a:tc>
                  <a:txBody>
                    <a:bodyPr/>
                    <a:lstStyle/>
                    <a:p>
                      <a:pPr>
                        <a:spcAft>
                          <a:spcPts val="0"/>
                        </a:spcAft>
                      </a:pPr>
                      <a:r>
                        <a:rPr lang="en-GB" sz="1400" dirty="0">
                          <a:solidFill>
                            <a:schemeClr val="tx1"/>
                          </a:solidFill>
                          <a:effectLst/>
                        </a:rPr>
                        <a:t>Call Centre [24/7]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872194251"/>
                  </a:ext>
                </a:extLst>
              </a:tr>
              <a:tr h="0">
                <a:tc>
                  <a:txBody>
                    <a:bodyPr/>
                    <a:lstStyle/>
                    <a:p>
                      <a:pPr marR="57150">
                        <a:lnSpc>
                          <a:spcPct val="150000"/>
                        </a:lnSpc>
                        <a:spcAft>
                          <a:spcPts val="0"/>
                        </a:spcAft>
                        <a:tabLst>
                          <a:tab pos="914400" algn="l"/>
                        </a:tabLst>
                      </a:pPr>
                      <a:r>
                        <a:rPr lang="en-GB" sz="1400" b="0" dirty="0">
                          <a:solidFill>
                            <a:schemeClr val="tx1"/>
                          </a:solidFill>
                          <a:effectLst/>
                        </a:rPr>
                        <a:t>After Hours Operating 17:00-07:30</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41865345"/>
                  </a:ext>
                </a:extLst>
              </a:tr>
              <a:tr h="0">
                <a:tc>
                  <a:txBody>
                    <a:bodyPr/>
                    <a:lstStyle/>
                    <a:p>
                      <a:pPr marR="57150">
                        <a:lnSpc>
                          <a:spcPct val="150000"/>
                        </a:lnSpc>
                        <a:spcAft>
                          <a:spcPts val="0"/>
                        </a:spcAft>
                        <a:tabLst>
                          <a:tab pos="914400" algn="l"/>
                        </a:tabLst>
                      </a:pPr>
                      <a:r>
                        <a:rPr lang="en-GB" sz="1400" b="0" dirty="0">
                          <a:solidFill>
                            <a:schemeClr val="tx1"/>
                          </a:solidFill>
                          <a:effectLst/>
                        </a:rPr>
                        <a:t>After hours emergency bookings for emergency bookings. Emergency bookings are defined as bookings for that evening (e.g. traveller at the airport) or up until 10:00am the next day</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9159910"/>
                  </a:ext>
                </a:extLst>
              </a:tr>
              <a:tr h="238583">
                <a:tc>
                  <a:txBody>
                    <a:bodyPr/>
                    <a:lstStyle/>
                    <a:p>
                      <a:pPr marR="57150">
                        <a:lnSpc>
                          <a:spcPct val="150000"/>
                        </a:lnSpc>
                        <a:spcAft>
                          <a:spcPts val="0"/>
                        </a:spcAft>
                        <a:tabLst>
                          <a:tab pos="914400" algn="l"/>
                        </a:tabLst>
                      </a:pPr>
                      <a:r>
                        <a:rPr lang="en-GB" sz="1400" b="0" dirty="0">
                          <a:solidFill>
                            <a:schemeClr val="tx1"/>
                          </a:solidFill>
                          <a:effectLst/>
                        </a:rPr>
                        <a:t>Afterhours service will be included:</a:t>
                      </a:r>
                      <a:endParaRPr lang="en-ZA" sz="1400" b="0" dirty="0">
                        <a:solidFill>
                          <a:schemeClr val="tx1"/>
                        </a:solidFill>
                        <a:effectLst/>
                      </a:endParaRPr>
                    </a:p>
                    <a:p>
                      <a:pPr marR="57150">
                        <a:lnSpc>
                          <a:spcPct val="150000"/>
                        </a:lnSpc>
                        <a:spcAft>
                          <a:spcPts val="0"/>
                        </a:spcAft>
                        <a:tabLst>
                          <a:tab pos="914400" algn="l"/>
                        </a:tabLst>
                      </a:pPr>
                      <a:r>
                        <a:rPr lang="en-GB" sz="1400" b="0" dirty="0">
                          <a:solidFill>
                            <a:schemeClr val="tx1"/>
                          </a:solidFill>
                          <a:effectLst/>
                        </a:rPr>
                        <a:t>Assistance during weekdays, weekends and public holidays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718042"/>
                  </a:ext>
                </a:extLst>
              </a:tr>
              <a:tr h="183515">
                <a:tc>
                  <a:txBody>
                    <a:bodyPr/>
                    <a:lstStyle/>
                    <a:p>
                      <a:pPr>
                        <a:spcAft>
                          <a:spcPts val="0"/>
                        </a:spcAft>
                      </a:pPr>
                      <a:r>
                        <a:rPr lang="en-GB" sz="1400" dirty="0">
                          <a:solidFill>
                            <a:schemeClr val="tx1"/>
                          </a:solidFill>
                          <a:effectLst/>
                        </a:rPr>
                        <a:t>THE SYSTEM AND ITS FUNCTIONALITY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960257286"/>
                  </a:ext>
                </a:extLst>
              </a:tr>
              <a:tr h="184785">
                <a:tc>
                  <a:txBody>
                    <a:bodyPr/>
                    <a:lstStyle/>
                    <a:p>
                      <a:pPr>
                        <a:spcAft>
                          <a:spcPts val="0"/>
                        </a:spcAft>
                      </a:pPr>
                      <a:r>
                        <a:rPr lang="en-GB" sz="1400" b="0" dirty="0">
                          <a:solidFill>
                            <a:schemeClr val="tx1"/>
                          </a:solidFill>
                          <a:effectLst/>
                        </a:rPr>
                        <a:t>Service Provider will provide a Managed Integrated Travel Solution that will allow Transnet traveller/booker to make online travel bookings end to end themselves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6787556"/>
                  </a:ext>
                </a:extLst>
              </a:tr>
              <a:tr h="184785">
                <a:tc>
                  <a:txBody>
                    <a:bodyPr/>
                    <a:lstStyle/>
                    <a:p>
                      <a:pPr>
                        <a:spcAft>
                          <a:spcPts val="0"/>
                        </a:spcAft>
                      </a:pPr>
                      <a:r>
                        <a:rPr lang="en-GB" sz="1400" b="0" dirty="0">
                          <a:solidFill>
                            <a:schemeClr val="tx1"/>
                          </a:solidFill>
                          <a:effectLst/>
                        </a:rPr>
                        <a:t>For all requests that cannot be booked online directly by the Traveller, the Transnet travel requestor must be able to submit an electronic form to the dedicated Travel Consultant. </a:t>
                      </a:r>
                      <a:endParaRPr lang="en-ZA" sz="1400" b="0" dirty="0">
                        <a:solidFill>
                          <a:schemeClr val="tx1"/>
                        </a:solidFill>
                        <a:effectLst/>
                      </a:endParaRPr>
                    </a:p>
                    <a:p>
                      <a:pPr>
                        <a:spcAft>
                          <a:spcPts val="0"/>
                        </a:spcAft>
                      </a:pPr>
                      <a:r>
                        <a:rPr lang="en-GB" sz="1400" b="0" dirty="0">
                          <a:solidFill>
                            <a:schemeClr val="tx1"/>
                          </a:solidFill>
                          <a:effectLst/>
                        </a:rPr>
                        <a:t>Whenever the system is offline, and in exceptional circumstances or emergencies, an e-mail or telephonic requests will be submitted by the travel requestor to the consultant to make the In the event that Transnet is unable to do an online booking, then the Service Provider will receive the electronic TRF request and will process the request accordingly</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7971881"/>
                  </a:ext>
                </a:extLst>
              </a:tr>
            </a:tbl>
          </a:graphicData>
        </a:graphic>
      </p:graphicFrame>
      <p:sp>
        <p:nvSpPr>
          <p:cNvPr id="6" name="TextBox 5">
            <a:extLst>
              <a:ext uri="{FF2B5EF4-FFF2-40B4-BE49-F238E27FC236}">
                <a16:creationId xmlns:a16="http://schemas.microsoft.com/office/drawing/2014/main" id="{6CC58685-F7D3-4E96-9AE4-21858D019A98}"/>
              </a:ext>
            </a:extLst>
          </p:cNvPr>
          <p:cNvSpPr txBox="1"/>
          <p:nvPr/>
        </p:nvSpPr>
        <p:spPr>
          <a:xfrm>
            <a:off x="11450472" y="6359853"/>
            <a:ext cx="418704" cy="369332"/>
          </a:xfrm>
          <a:prstGeom prst="rect">
            <a:avLst/>
          </a:prstGeom>
          <a:noFill/>
        </p:spPr>
        <p:txBody>
          <a:bodyPr wrap="none" rtlCol="0">
            <a:spAutoFit/>
          </a:bodyPr>
          <a:lstStyle/>
          <a:p>
            <a:r>
              <a:rPr lang="en-US" dirty="0"/>
              <a:t>14</a:t>
            </a:r>
            <a:endParaRPr lang="en-ZA" dirty="0"/>
          </a:p>
        </p:txBody>
      </p:sp>
    </p:spTree>
    <p:extLst>
      <p:ext uri="{BB962C8B-B14F-4D97-AF65-F5344CB8AC3E}">
        <p14:creationId xmlns:p14="http://schemas.microsoft.com/office/powerpoint/2010/main" val="972043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FEBCF-32C8-4B90-B2C5-04DB8EBEB5E7}"/>
              </a:ext>
            </a:extLst>
          </p:cNvPr>
          <p:cNvSpPr>
            <a:spLocks noGrp="1"/>
          </p:cNvSpPr>
          <p:nvPr>
            <p:ph type="title"/>
          </p:nvPr>
        </p:nvSpPr>
        <p:spPr>
          <a:xfrm>
            <a:off x="1985766" y="894525"/>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graphicFrame>
        <p:nvGraphicFramePr>
          <p:cNvPr id="4" name="Table 3">
            <a:extLst>
              <a:ext uri="{FF2B5EF4-FFF2-40B4-BE49-F238E27FC236}">
                <a16:creationId xmlns:a16="http://schemas.microsoft.com/office/drawing/2014/main" id="{050FA979-3EC3-42EC-9E21-B7BC4D32FD87}"/>
              </a:ext>
            </a:extLst>
          </p:cNvPr>
          <p:cNvGraphicFramePr>
            <a:graphicFrameLocks noGrp="1"/>
          </p:cNvGraphicFramePr>
          <p:nvPr/>
        </p:nvGraphicFramePr>
        <p:xfrm>
          <a:off x="1985766" y="1846780"/>
          <a:ext cx="9291310" cy="3751548"/>
        </p:xfrm>
        <a:graphic>
          <a:graphicData uri="http://schemas.openxmlformats.org/drawingml/2006/table">
            <a:tbl>
              <a:tblPr firstRow="1" firstCol="1" bandRow="1">
                <a:tableStyleId>{5C22544A-7EE6-4342-B048-85BDC9FD1C3A}</a:tableStyleId>
              </a:tblPr>
              <a:tblGrid>
                <a:gridCol w="9291310">
                  <a:extLst>
                    <a:ext uri="{9D8B030D-6E8A-4147-A177-3AD203B41FA5}">
                      <a16:colId xmlns:a16="http://schemas.microsoft.com/office/drawing/2014/main" val="299532679"/>
                    </a:ext>
                  </a:extLst>
                </a:gridCol>
              </a:tblGrid>
              <a:tr h="245095">
                <a:tc>
                  <a:txBody>
                    <a:bodyPr/>
                    <a:lstStyle/>
                    <a:p>
                      <a:pPr>
                        <a:lnSpc>
                          <a:spcPct val="107000"/>
                        </a:lnSpc>
                        <a:spcAft>
                          <a:spcPts val="800"/>
                        </a:spcAft>
                      </a:pPr>
                      <a:r>
                        <a:rPr lang="en-GB" sz="1400" b="0" dirty="0">
                          <a:solidFill>
                            <a:schemeClr val="tx1"/>
                          </a:solidFill>
                          <a:effectLst/>
                        </a:rPr>
                        <a:t>Ensure 95% system availability in a month, with minim disruptions and downtime.</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7159489"/>
                  </a:ext>
                </a:extLst>
              </a:tr>
              <a:tr h="245095">
                <a:tc>
                  <a:txBody>
                    <a:bodyPr/>
                    <a:lstStyle/>
                    <a:p>
                      <a:pPr>
                        <a:lnSpc>
                          <a:spcPct val="107000"/>
                        </a:lnSpc>
                        <a:spcAft>
                          <a:spcPts val="800"/>
                        </a:spcAft>
                      </a:pPr>
                      <a:r>
                        <a:rPr lang="en-GB" sz="1400" b="0" dirty="0">
                          <a:solidFill>
                            <a:schemeClr val="tx1"/>
                          </a:solidFill>
                          <a:effectLst/>
                        </a:rPr>
                        <a:t>Ensure continuous maintenance and upgrades, with minimal disruptions.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7239046"/>
                  </a:ext>
                </a:extLst>
              </a:tr>
              <a:tr h="445987">
                <a:tc>
                  <a:txBody>
                    <a:bodyPr/>
                    <a:lstStyle/>
                    <a:p>
                      <a:pPr>
                        <a:lnSpc>
                          <a:spcPct val="107000"/>
                        </a:lnSpc>
                        <a:spcAft>
                          <a:spcPts val="800"/>
                        </a:spcAft>
                      </a:pPr>
                      <a:r>
                        <a:rPr lang="en-GB" sz="1400" b="0" dirty="0">
                          <a:solidFill>
                            <a:schemeClr val="tx1"/>
                          </a:solidFill>
                          <a:effectLst/>
                        </a:rPr>
                        <a:t>Efficient user administration and system control procedures, especially for creating new users and profiles.</a:t>
                      </a:r>
                      <a:endParaRPr lang="en-ZA" sz="1400" b="0" dirty="0">
                        <a:solidFill>
                          <a:schemeClr val="tx1"/>
                        </a:solidFill>
                        <a:effectLst/>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3123423"/>
                  </a:ext>
                </a:extLst>
              </a:tr>
              <a:tr h="247526">
                <a:tc>
                  <a:txBody>
                    <a:bodyPr/>
                    <a:lstStyle/>
                    <a:p>
                      <a:pPr>
                        <a:spcAft>
                          <a:spcPts val="0"/>
                        </a:spcAft>
                      </a:pPr>
                      <a:r>
                        <a:rPr lang="en-GB" sz="1400" dirty="0">
                          <a:solidFill>
                            <a:schemeClr val="tx1"/>
                          </a:solidFill>
                          <a:effectLst/>
                        </a:rPr>
                        <a:t>AIR: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3760200"/>
                  </a:ext>
                </a:extLst>
              </a:tr>
              <a:tr h="462432">
                <a:tc>
                  <a:txBody>
                    <a:bodyPr/>
                    <a:lstStyle/>
                    <a:p>
                      <a:pPr>
                        <a:spcAft>
                          <a:spcPts val="0"/>
                        </a:spcAft>
                      </a:pPr>
                      <a:r>
                        <a:rPr lang="en-GB" sz="1400" b="0" dirty="0">
                          <a:solidFill>
                            <a:schemeClr val="tx1"/>
                          </a:solidFill>
                          <a:effectLst/>
                        </a:rPr>
                        <a:t>Airline inventory for domestic, regional and international, real time, as per the Global Distribution System (GDS)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9556352"/>
                  </a:ext>
                </a:extLst>
              </a:tr>
              <a:tr h="462432">
                <a:tc>
                  <a:txBody>
                    <a:bodyPr/>
                    <a:lstStyle/>
                    <a:p>
                      <a:pPr>
                        <a:spcAft>
                          <a:spcPts val="0"/>
                        </a:spcAft>
                      </a:pPr>
                      <a:r>
                        <a:rPr lang="en-GB" sz="1400" b="0" dirty="0">
                          <a:solidFill>
                            <a:schemeClr val="tx1"/>
                          </a:solidFill>
                          <a:effectLst/>
                        </a:rPr>
                        <a:t>Service Provider to apply Transnet’s Corporate Rates negotiated with airlines and leverage The Service Provider’s rates where more preferential (The Service Provider will provide proof of this)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9643762"/>
                  </a:ext>
                </a:extLst>
              </a:tr>
              <a:tr h="247526">
                <a:tc>
                  <a:txBody>
                    <a:bodyPr/>
                    <a:lstStyle/>
                    <a:p>
                      <a:pPr>
                        <a:spcAft>
                          <a:spcPts val="0"/>
                        </a:spcAft>
                      </a:pPr>
                      <a:r>
                        <a:rPr lang="en-GB" sz="1400" b="0" dirty="0">
                          <a:solidFill>
                            <a:schemeClr val="tx1"/>
                          </a:solidFill>
                          <a:effectLst/>
                        </a:rPr>
                        <a:t>Display of low-cost carriers (non-GDS) - API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4623166"/>
                  </a:ext>
                </a:extLst>
              </a:tr>
              <a:tr h="462432">
                <a:tc>
                  <a:txBody>
                    <a:bodyPr/>
                    <a:lstStyle/>
                    <a:p>
                      <a:pPr>
                        <a:spcAft>
                          <a:spcPts val="0"/>
                        </a:spcAft>
                      </a:pPr>
                      <a:r>
                        <a:rPr lang="en-GB" sz="1400" b="0" dirty="0">
                          <a:solidFill>
                            <a:schemeClr val="tx1"/>
                          </a:solidFill>
                          <a:effectLst/>
                        </a:rPr>
                        <a:t>Domestic travel is booked as one-way tickets. </a:t>
                      </a:r>
                      <a:endParaRPr lang="en-ZA" sz="1400" b="0" dirty="0">
                        <a:solidFill>
                          <a:schemeClr val="tx1"/>
                        </a:solidFill>
                        <a:effectLst/>
                      </a:endParaRPr>
                    </a:p>
                    <a:p>
                      <a:pPr>
                        <a:spcAft>
                          <a:spcPts val="0"/>
                        </a:spcAft>
                      </a:pPr>
                      <a:r>
                        <a:rPr lang="en-GB" sz="1400" b="0" dirty="0">
                          <a:solidFill>
                            <a:schemeClr val="tx1"/>
                          </a:solidFill>
                          <a:effectLst/>
                        </a:rPr>
                        <a:t>Regional / International travel is booked as a return ticket.</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46813074"/>
                  </a:ext>
                </a:extLst>
              </a:tr>
              <a:tr h="247526">
                <a:tc>
                  <a:txBody>
                    <a:bodyPr/>
                    <a:lstStyle/>
                    <a:p>
                      <a:pPr>
                        <a:spcAft>
                          <a:spcPts val="0"/>
                        </a:spcAft>
                      </a:pPr>
                      <a:r>
                        <a:rPr lang="en-GB" sz="1400" b="0" dirty="0">
                          <a:solidFill>
                            <a:schemeClr val="tx1"/>
                          </a:solidFill>
                          <a:effectLst/>
                        </a:rPr>
                        <a:t>Changes can be made online by the Traveller before commencement of travel.</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3838182"/>
                  </a:ext>
                </a:extLst>
              </a:tr>
              <a:tr h="677339">
                <a:tc>
                  <a:txBody>
                    <a:bodyPr/>
                    <a:lstStyle/>
                    <a:p>
                      <a:pPr>
                        <a:spcAft>
                          <a:spcPts val="0"/>
                        </a:spcAft>
                      </a:pPr>
                      <a:r>
                        <a:rPr lang="en-GB" sz="1400" b="0" dirty="0">
                          <a:solidFill>
                            <a:schemeClr val="tx1"/>
                          </a:solidFill>
                          <a:effectLst/>
                        </a:rPr>
                        <a:t>Changes after travel has commenced must be requested offline using the Travel Request form. The system will not send reissue/changes for approval as the original ticket is cancelled immediately during the reissue/change process. Changes or amendments should be resent to the initial approver.</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13947983"/>
                  </a:ext>
                </a:extLst>
              </a:tr>
            </a:tbl>
          </a:graphicData>
        </a:graphic>
      </p:graphicFrame>
      <p:sp>
        <p:nvSpPr>
          <p:cNvPr id="5" name="TextBox 4">
            <a:extLst>
              <a:ext uri="{FF2B5EF4-FFF2-40B4-BE49-F238E27FC236}">
                <a16:creationId xmlns:a16="http://schemas.microsoft.com/office/drawing/2014/main" id="{515DE580-B97F-416D-B411-B9AA56149D7C}"/>
              </a:ext>
            </a:extLst>
          </p:cNvPr>
          <p:cNvSpPr txBox="1"/>
          <p:nvPr/>
        </p:nvSpPr>
        <p:spPr>
          <a:xfrm>
            <a:off x="11450472" y="6359853"/>
            <a:ext cx="418704" cy="369332"/>
          </a:xfrm>
          <a:prstGeom prst="rect">
            <a:avLst/>
          </a:prstGeom>
          <a:noFill/>
        </p:spPr>
        <p:txBody>
          <a:bodyPr wrap="none" rtlCol="0">
            <a:spAutoFit/>
          </a:bodyPr>
          <a:lstStyle/>
          <a:p>
            <a:r>
              <a:rPr lang="en-US" dirty="0"/>
              <a:t>15</a:t>
            </a:r>
            <a:endParaRPr lang="en-ZA" dirty="0"/>
          </a:p>
        </p:txBody>
      </p:sp>
    </p:spTree>
    <p:extLst>
      <p:ext uri="{BB962C8B-B14F-4D97-AF65-F5344CB8AC3E}">
        <p14:creationId xmlns:p14="http://schemas.microsoft.com/office/powerpoint/2010/main" val="709165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881B5-8FBB-408E-A974-8D02932FAA06}"/>
              </a:ext>
            </a:extLst>
          </p:cNvPr>
          <p:cNvSpPr>
            <a:spLocks noGrp="1"/>
          </p:cNvSpPr>
          <p:nvPr>
            <p:ph type="title"/>
          </p:nvPr>
        </p:nvSpPr>
        <p:spPr>
          <a:xfrm>
            <a:off x="2039299" y="901391"/>
            <a:ext cx="9291310" cy="720105"/>
          </a:xfrm>
        </p:spPr>
        <p:txBody>
          <a:bodyPr/>
          <a:lstStyle/>
          <a:p>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Scope of Service</a:t>
            </a:r>
            <a:endParaRPr lang="en-ZA" dirty="0"/>
          </a:p>
        </p:txBody>
      </p:sp>
      <p:graphicFrame>
        <p:nvGraphicFramePr>
          <p:cNvPr id="5" name="Table 4">
            <a:extLst>
              <a:ext uri="{FF2B5EF4-FFF2-40B4-BE49-F238E27FC236}">
                <a16:creationId xmlns:a16="http://schemas.microsoft.com/office/drawing/2014/main" id="{BA186078-11CD-49E9-B19A-CF1725BEA910}"/>
              </a:ext>
            </a:extLst>
          </p:cNvPr>
          <p:cNvGraphicFramePr>
            <a:graphicFrameLocks noGrp="1"/>
          </p:cNvGraphicFramePr>
          <p:nvPr/>
        </p:nvGraphicFramePr>
        <p:xfrm>
          <a:off x="2039299" y="1873288"/>
          <a:ext cx="9649642" cy="4308355"/>
        </p:xfrm>
        <a:graphic>
          <a:graphicData uri="http://schemas.openxmlformats.org/drawingml/2006/table">
            <a:tbl>
              <a:tblPr firstRow="1" firstCol="1" bandRow="1">
                <a:tableStyleId>{5C22544A-7EE6-4342-B048-85BDC9FD1C3A}</a:tableStyleId>
              </a:tblPr>
              <a:tblGrid>
                <a:gridCol w="9649642">
                  <a:extLst>
                    <a:ext uri="{9D8B030D-6E8A-4147-A177-3AD203B41FA5}">
                      <a16:colId xmlns:a16="http://schemas.microsoft.com/office/drawing/2014/main" val="4063594444"/>
                    </a:ext>
                  </a:extLst>
                </a:gridCol>
              </a:tblGrid>
              <a:tr h="183440">
                <a:tc>
                  <a:txBody>
                    <a:bodyPr/>
                    <a:lstStyle/>
                    <a:p>
                      <a:pPr>
                        <a:spcAft>
                          <a:spcPts val="0"/>
                        </a:spcAft>
                      </a:pPr>
                      <a:r>
                        <a:rPr lang="en-GB" sz="1400" dirty="0">
                          <a:solidFill>
                            <a:schemeClr val="tx1"/>
                          </a:solidFill>
                          <a:effectLst/>
                        </a:rPr>
                        <a:t>Car </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3916442"/>
                  </a:ext>
                </a:extLst>
              </a:tr>
              <a:tr h="184785">
                <a:tc>
                  <a:txBody>
                    <a:bodyPr/>
                    <a:lstStyle/>
                    <a:p>
                      <a:pPr>
                        <a:spcAft>
                          <a:spcPts val="0"/>
                        </a:spcAft>
                      </a:pPr>
                      <a:r>
                        <a:rPr lang="en-GB" sz="1400" b="0" dirty="0">
                          <a:solidFill>
                            <a:schemeClr val="tx1"/>
                          </a:solidFill>
                          <a:effectLst/>
                        </a:rPr>
                        <a:t>Service Provider to apply Transnet’s Corporate Rates negotiated with vehicle rental agencies and leverage The Service Provider’s rates where more preferential (The Service Provider will provide proof of this) </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2280790"/>
                  </a:ext>
                </a:extLst>
              </a:tr>
              <a:tr h="422155">
                <a:tc>
                  <a:txBody>
                    <a:bodyPr/>
                    <a:lstStyle/>
                    <a:p>
                      <a:pPr>
                        <a:spcAft>
                          <a:spcPts val="0"/>
                        </a:spcAft>
                      </a:pPr>
                      <a:r>
                        <a:rPr lang="en-GB" sz="1400" b="0" dirty="0">
                          <a:solidFill>
                            <a:schemeClr val="tx1"/>
                          </a:solidFill>
                          <a:effectLst/>
                        </a:rPr>
                        <a:t>The vehicle rental agencies will be displayed in line with Transnet’s Transformation targets as per the tender</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36906227"/>
                  </a:ext>
                </a:extLst>
              </a:tr>
              <a:tr h="184785">
                <a:tc>
                  <a:txBody>
                    <a:bodyPr/>
                    <a:lstStyle/>
                    <a:p>
                      <a:pPr>
                        <a:spcAft>
                          <a:spcPts val="0"/>
                        </a:spcAft>
                      </a:pPr>
                      <a:r>
                        <a:rPr lang="en-GB" sz="1400" dirty="0">
                          <a:solidFill>
                            <a:schemeClr val="tx1"/>
                          </a:solidFill>
                          <a:effectLst/>
                        </a:rPr>
                        <a:t>Accommodation</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7555511"/>
                  </a:ext>
                </a:extLst>
              </a:tr>
              <a:tr h="184785">
                <a:tc>
                  <a:txBody>
                    <a:bodyPr/>
                    <a:lstStyle/>
                    <a:p>
                      <a:pPr>
                        <a:spcAft>
                          <a:spcPts val="0"/>
                        </a:spcAft>
                      </a:pPr>
                      <a:r>
                        <a:rPr lang="en-GB" sz="1400" b="0" dirty="0">
                          <a:solidFill>
                            <a:schemeClr val="tx1"/>
                          </a:solidFill>
                          <a:effectLst/>
                        </a:rPr>
                        <a:t>Service Provider to apply Transnet’s Corporate Rates negotiated with Accommodation Suppliers (when available) and leverage The Service Provider’s rates where more preferential (The Service Provider will provide proof of this)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6184500"/>
                  </a:ext>
                </a:extLst>
              </a:tr>
              <a:tr h="184785">
                <a:tc>
                  <a:txBody>
                    <a:bodyPr/>
                    <a:lstStyle/>
                    <a:p>
                      <a:pPr>
                        <a:spcAft>
                          <a:spcPts val="0"/>
                        </a:spcAft>
                      </a:pPr>
                      <a:r>
                        <a:rPr lang="en-GB" sz="1400" b="0" dirty="0">
                          <a:solidFill>
                            <a:schemeClr val="tx1"/>
                          </a:solidFill>
                          <a:effectLst/>
                        </a:rPr>
                        <a:t>The hotel properties will be displayed in line with Transnet’s Transformation targets as per the tender</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5751861"/>
                  </a:ext>
                </a:extLst>
              </a:tr>
              <a:tr h="184785">
                <a:tc>
                  <a:txBody>
                    <a:bodyPr/>
                    <a:lstStyle/>
                    <a:p>
                      <a:pPr>
                        <a:spcAft>
                          <a:spcPts val="0"/>
                        </a:spcAft>
                      </a:pPr>
                      <a:r>
                        <a:rPr lang="en-GB" sz="1400" b="0" dirty="0">
                          <a:solidFill>
                            <a:schemeClr val="tx1"/>
                          </a:solidFill>
                          <a:effectLst/>
                        </a:rPr>
                        <a:t>Display Hotel location on Google Maps (30km radius)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4816067"/>
                  </a:ext>
                </a:extLst>
              </a:tr>
              <a:tr h="184785">
                <a:tc>
                  <a:txBody>
                    <a:bodyPr/>
                    <a:lstStyle/>
                    <a:p>
                      <a:pPr>
                        <a:spcAft>
                          <a:spcPts val="0"/>
                        </a:spcAft>
                      </a:pPr>
                      <a:r>
                        <a:rPr lang="en-GB" sz="1400" b="0" dirty="0">
                          <a:solidFill>
                            <a:schemeClr val="tx1"/>
                          </a:solidFill>
                          <a:effectLst/>
                        </a:rPr>
                        <a:t>Inventory will be made available from participating integrated Accommodation providers, but not limited to </a:t>
                      </a:r>
                      <a:endParaRPr lang="en-ZA" sz="1400" b="0" dirty="0">
                        <a:solidFill>
                          <a:schemeClr val="tx1"/>
                        </a:solidFill>
                        <a:effectLst/>
                      </a:endParaRPr>
                    </a:p>
                    <a:p>
                      <a:pPr marL="342900" lvl="0" indent="-342900">
                        <a:spcAft>
                          <a:spcPts val="0"/>
                        </a:spcAft>
                        <a:buFont typeface="Arial" panose="020B0604020202020204" pitchFamily="34" charset="0"/>
                        <a:buChar char="-"/>
                      </a:pPr>
                      <a:r>
                        <a:rPr lang="en-GB" sz="1400" b="0" dirty="0">
                          <a:solidFill>
                            <a:schemeClr val="tx1"/>
                          </a:solidFill>
                          <a:effectLst/>
                        </a:rPr>
                        <a:t>Galileo</a:t>
                      </a:r>
                      <a:endParaRPr lang="en-ZA" sz="1400" b="0" dirty="0">
                        <a:solidFill>
                          <a:schemeClr val="tx1"/>
                        </a:solidFill>
                        <a:effectLst/>
                      </a:endParaRPr>
                    </a:p>
                    <a:p>
                      <a:pPr marL="342900" lvl="0" indent="-342900">
                        <a:spcAft>
                          <a:spcPts val="0"/>
                        </a:spcAft>
                        <a:buFont typeface="Arial" panose="020B0604020202020204" pitchFamily="34" charset="0"/>
                        <a:buChar char="-"/>
                      </a:pPr>
                      <a:r>
                        <a:rPr lang="en-GB" sz="1400" b="0" dirty="0">
                          <a:solidFill>
                            <a:schemeClr val="tx1"/>
                          </a:solidFill>
                          <a:effectLst/>
                        </a:rPr>
                        <a:t>Expedia</a:t>
                      </a:r>
                      <a:endParaRPr lang="en-ZA" sz="1400" b="0" dirty="0">
                        <a:solidFill>
                          <a:schemeClr val="tx1"/>
                        </a:solidFill>
                        <a:effectLst/>
                      </a:endParaRPr>
                    </a:p>
                    <a:p>
                      <a:pPr marL="342900" lvl="0" indent="-342900">
                        <a:spcAft>
                          <a:spcPts val="0"/>
                        </a:spcAft>
                        <a:buFont typeface="Arial" panose="020B0604020202020204" pitchFamily="34" charset="0"/>
                        <a:buChar char="-"/>
                      </a:pPr>
                      <a:r>
                        <a:rPr lang="en-GB" sz="1400" b="0" dirty="0">
                          <a:solidFill>
                            <a:schemeClr val="tx1"/>
                          </a:solidFill>
                          <a:effectLst/>
                        </a:rPr>
                        <a:t>Booking.com</a:t>
                      </a:r>
                      <a:endParaRPr lang="en-ZA" sz="1400" b="0" dirty="0">
                        <a:solidFill>
                          <a:schemeClr val="tx1"/>
                        </a:solidFill>
                        <a:effectLst/>
                      </a:endParaRPr>
                    </a:p>
                    <a:p>
                      <a:pPr marL="342900" lvl="0" indent="-342900">
                        <a:spcAft>
                          <a:spcPts val="0"/>
                        </a:spcAft>
                        <a:buFont typeface="Arial" panose="020B0604020202020204" pitchFamily="34" charset="0"/>
                        <a:buChar char="-"/>
                      </a:pPr>
                      <a:r>
                        <a:rPr lang="en-GB" sz="1400" b="0" dirty="0">
                          <a:solidFill>
                            <a:schemeClr val="tx1"/>
                          </a:solidFill>
                          <a:effectLst/>
                        </a:rPr>
                        <a:t>Total Stay</a:t>
                      </a:r>
                      <a:endParaRPr lang="en-ZA" sz="1400" b="0" dirty="0">
                        <a:solidFill>
                          <a:schemeClr val="tx1"/>
                        </a:solidFill>
                        <a:effectLst/>
                      </a:endParaRPr>
                    </a:p>
                    <a:p>
                      <a:pPr marL="342900" lvl="0" indent="-342900">
                        <a:spcAft>
                          <a:spcPts val="0"/>
                        </a:spcAft>
                        <a:buFont typeface="Arial" panose="020B0604020202020204" pitchFamily="34" charset="0"/>
                        <a:buChar char="-"/>
                      </a:pPr>
                      <a:r>
                        <a:rPr lang="en-GB" sz="1400" b="0" dirty="0">
                          <a:solidFill>
                            <a:schemeClr val="tx1"/>
                          </a:solidFill>
                          <a:effectLst/>
                        </a:rPr>
                        <a:t>Nightsbridge</a:t>
                      </a:r>
                      <a:endParaRPr lang="en-ZA" sz="1400" b="0" dirty="0">
                        <a:solidFill>
                          <a:schemeClr val="tx1"/>
                        </a:solidFill>
                        <a:effectLst/>
                      </a:endParaRPr>
                    </a:p>
                    <a:p>
                      <a:pPr marL="342900" lvl="0" indent="-342900">
                        <a:spcAft>
                          <a:spcPts val="0"/>
                        </a:spcAft>
                        <a:buFont typeface="Arial" panose="020B0604020202020204" pitchFamily="34" charset="0"/>
                        <a:buChar char="-"/>
                      </a:pPr>
                      <a:r>
                        <a:rPr lang="en-GB" sz="1400" b="0" dirty="0">
                          <a:solidFill>
                            <a:schemeClr val="tx1"/>
                          </a:solidFill>
                          <a:effectLst/>
                        </a:rPr>
                        <a:t>Other providers will be made available.</a:t>
                      </a:r>
                      <a:endParaRPr lang="en-ZA" sz="1400" b="0"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6233658"/>
                  </a:ext>
                </a:extLst>
              </a:tr>
              <a:tr h="184785">
                <a:tc>
                  <a:txBody>
                    <a:bodyPr/>
                    <a:lstStyle/>
                    <a:p>
                      <a:pPr>
                        <a:spcAft>
                          <a:spcPts val="0"/>
                        </a:spcAft>
                      </a:pPr>
                      <a:r>
                        <a:rPr lang="en-GB" sz="1400" b="0" dirty="0">
                          <a:solidFill>
                            <a:schemeClr val="tx1"/>
                          </a:solidFill>
                          <a:effectLst/>
                        </a:rPr>
                        <a:t>Accommodation terms and conditions will be displayed to the booker (as made available by the provider) which will include payment terms, cancellation terms and terms relating to additions.</a:t>
                      </a:r>
                      <a:endParaRPr lang="en-ZA"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500" marR="56515" marT="323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6256415"/>
                  </a:ext>
                </a:extLst>
              </a:tr>
            </a:tbl>
          </a:graphicData>
        </a:graphic>
      </p:graphicFrame>
      <p:sp>
        <p:nvSpPr>
          <p:cNvPr id="4" name="TextBox 3">
            <a:extLst>
              <a:ext uri="{FF2B5EF4-FFF2-40B4-BE49-F238E27FC236}">
                <a16:creationId xmlns:a16="http://schemas.microsoft.com/office/drawing/2014/main" id="{B0A8E3F4-EDC8-45F8-AC81-E9E0F959D083}"/>
              </a:ext>
            </a:extLst>
          </p:cNvPr>
          <p:cNvSpPr txBox="1"/>
          <p:nvPr/>
        </p:nvSpPr>
        <p:spPr>
          <a:xfrm>
            <a:off x="11450472" y="6359853"/>
            <a:ext cx="418704" cy="369332"/>
          </a:xfrm>
          <a:prstGeom prst="rect">
            <a:avLst/>
          </a:prstGeom>
          <a:noFill/>
        </p:spPr>
        <p:txBody>
          <a:bodyPr wrap="none" rtlCol="0">
            <a:spAutoFit/>
          </a:bodyPr>
          <a:lstStyle/>
          <a:p>
            <a:r>
              <a:rPr lang="en-US" dirty="0"/>
              <a:t>16</a:t>
            </a:r>
            <a:endParaRPr lang="en-ZA" dirty="0"/>
          </a:p>
        </p:txBody>
      </p:sp>
    </p:spTree>
    <p:extLst>
      <p:ext uri="{BB962C8B-B14F-4D97-AF65-F5344CB8AC3E}">
        <p14:creationId xmlns:p14="http://schemas.microsoft.com/office/powerpoint/2010/main" val="2108521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53382" y="879103"/>
            <a:ext cx="8105018" cy="523220"/>
          </a:xfrm>
          <a:prstGeom prst="rect">
            <a:avLst/>
          </a:prstGeom>
          <a:noFill/>
        </p:spPr>
        <p:txBody>
          <a:bodyPr wrap="square" rtlCol="0">
            <a:sp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Scope of Requirements - Coverage</a:t>
            </a:r>
            <a:endParaRPr lang="en-US" sz="2800" b="1" i="0"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953382" y="1455312"/>
            <a:ext cx="8967903" cy="523220"/>
          </a:xfrm>
          <a:prstGeom prst="rect">
            <a:avLst/>
          </a:prstGeom>
        </p:spPr>
        <p:txBody>
          <a:bodyPr wrap="square">
            <a:spAutoFit/>
          </a:bodyPr>
          <a:lstStyle/>
          <a:p>
            <a:pPr lvl="0"/>
            <a:r>
              <a:rPr lang="en-GB" sz="1400" dirty="0">
                <a:solidFill>
                  <a:srgbClr val="12100C"/>
                </a:solidFill>
                <a:latin typeface="Tahoma" panose="020B0604030504040204" pitchFamily="34" charset="0"/>
                <a:ea typeface="Tahoma" panose="020B0604030504040204" pitchFamily="34" charset="0"/>
                <a:cs typeface="Tahoma" panose="020B0604030504040204" pitchFamily="34" charset="0"/>
              </a:rPr>
              <a:t>Transnet operates ,domestic, regionally and internationally and includes the following Operating Divisions and Support Divisions</a:t>
            </a:r>
            <a:endParaRPr lang="en-US" sz="1400" dirty="0">
              <a:solidFill>
                <a:srgbClr val="12100C"/>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6" name="Table 5"/>
          <p:cNvGraphicFramePr>
            <a:graphicFrameLocks noGrp="1"/>
          </p:cNvGraphicFramePr>
          <p:nvPr/>
        </p:nvGraphicFramePr>
        <p:xfrm>
          <a:off x="2303764" y="2060617"/>
          <a:ext cx="5925836" cy="3337663"/>
        </p:xfrm>
        <a:graphic>
          <a:graphicData uri="http://schemas.openxmlformats.org/drawingml/2006/table">
            <a:tbl>
              <a:tblPr firstRow="1" firstCol="1" bandRow="1">
                <a:tableStyleId>{5C22544A-7EE6-4342-B048-85BDC9FD1C3A}</a:tableStyleId>
              </a:tblPr>
              <a:tblGrid>
                <a:gridCol w="5925836">
                  <a:extLst>
                    <a:ext uri="{9D8B030D-6E8A-4147-A177-3AD203B41FA5}">
                      <a16:colId xmlns:a16="http://schemas.microsoft.com/office/drawing/2014/main" val="20000"/>
                    </a:ext>
                  </a:extLst>
                </a:gridCol>
              </a:tblGrid>
              <a:tr h="382366">
                <a:tc>
                  <a:txBody>
                    <a:bodyPr/>
                    <a:lstStyle/>
                    <a:p>
                      <a:pPr algn="ctr">
                        <a:lnSpc>
                          <a:spcPct val="150000"/>
                        </a:lnSpc>
                        <a:spcBef>
                          <a:spcPts val="600"/>
                        </a:spcBef>
                        <a:spcAft>
                          <a:spcPts val="0"/>
                        </a:spcAft>
                      </a:pPr>
                      <a:r>
                        <a:rPr lang="en-GB"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Transnet Group / Corporate (TCC)</a:t>
                      </a:r>
                      <a:endParaRPr lang="en-ZA"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19007">
                <a:tc>
                  <a:txBody>
                    <a:bodyPr/>
                    <a:lstStyle/>
                    <a:p>
                      <a:pPr algn="ctr">
                        <a:lnSpc>
                          <a:spcPct val="150000"/>
                        </a:lnSpc>
                        <a:spcBef>
                          <a:spcPts val="600"/>
                        </a:spcBef>
                        <a:spcAft>
                          <a:spcPts val="0"/>
                        </a:spcAft>
                      </a:pPr>
                      <a:r>
                        <a:rPr lang="en-GB"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Transnet Freight Rail (TFR)</a:t>
                      </a:r>
                      <a:endParaRPr lang="en-ZA"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9007">
                <a:tc>
                  <a:txBody>
                    <a:bodyPr/>
                    <a:lstStyle/>
                    <a:p>
                      <a:pPr algn="ctr">
                        <a:lnSpc>
                          <a:spcPct val="150000"/>
                        </a:lnSpc>
                        <a:spcBef>
                          <a:spcPts val="600"/>
                        </a:spcBef>
                        <a:spcAft>
                          <a:spcPts val="0"/>
                        </a:spcAft>
                      </a:pPr>
                      <a:r>
                        <a:rPr lang="en-GB"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Transnet Engineering (TE)</a:t>
                      </a:r>
                      <a:endParaRPr lang="en-ZA"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19007">
                <a:tc>
                  <a:txBody>
                    <a:bodyPr/>
                    <a:lstStyle/>
                    <a:p>
                      <a:pPr algn="ctr">
                        <a:lnSpc>
                          <a:spcPct val="150000"/>
                        </a:lnSpc>
                        <a:spcBef>
                          <a:spcPts val="600"/>
                        </a:spcBef>
                        <a:spcAft>
                          <a:spcPts val="0"/>
                        </a:spcAft>
                      </a:pPr>
                      <a:r>
                        <a:rPr lang="en-GB"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Transnet Port Terminals (TPT)</a:t>
                      </a:r>
                      <a:endParaRPr lang="en-ZA"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9007">
                <a:tc>
                  <a:txBody>
                    <a:bodyPr/>
                    <a:lstStyle/>
                    <a:p>
                      <a:pPr algn="ctr">
                        <a:lnSpc>
                          <a:spcPct val="150000"/>
                        </a:lnSpc>
                        <a:spcBef>
                          <a:spcPts val="600"/>
                        </a:spcBef>
                        <a:spcAft>
                          <a:spcPts val="0"/>
                        </a:spcAft>
                      </a:pPr>
                      <a:r>
                        <a:rPr lang="en-GB"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Transnet National Ports Authority (TNPA)</a:t>
                      </a:r>
                      <a:endParaRPr lang="en-ZA"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19007">
                <a:tc>
                  <a:txBody>
                    <a:bodyPr/>
                    <a:lstStyle/>
                    <a:p>
                      <a:pPr algn="ctr">
                        <a:lnSpc>
                          <a:spcPct val="150000"/>
                        </a:lnSpc>
                        <a:spcBef>
                          <a:spcPts val="600"/>
                        </a:spcBef>
                        <a:spcAft>
                          <a:spcPts val="0"/>
                        </a:spcAft>
                      </a:pPr>
                      <a:r>
                        <a:rPr lang="en-GB"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Transnet Pipelines (TPL)</a:t>
                      </a:r>
                      <a:endParaRPr lang="en-ZA"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9007">
                <a:tc>
                  <a:txBody>
                    <a:bodyPr/>
                    <a:lstStyle/>
                    <a:p>
                      <a:pPr algn="ctr">
                        <a:lnSpc>
                          <a:spcPct val="150000"/>
                        </a:lnSpc>
                        <a:spcBef>
                          <a:spcPts val="600"/>
                        </a:spcBef>
                        <a:spcAft>
                          <a:spcPts val="0"/>
                        </a:spcAft>
                      </a:pPr>
                      <a:r>
                        <a:rPr lang="en-GB"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Transnet Property (TP)</a:t>
                      </a:r>
                      <a:endParaRPr lang="en-ZA"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03241">
                <a:tc>
                  <a:txBody>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40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Transnet International Holdings SOC Ltd (TIH)</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9007">
                <a:tc>
                  <a:txBody>
                    <a:bodyPr/>
                    <a:lstStyle/>
                    <a:p>
                      <a:pPr algn="ctr">
                        <a:lnSpc>
                          <a:spcPct val="150000"/>
                        </a:lnSpc>
                        <a:spcBef>
                          <a:spcPts val="600"/>
                        </a:spcBef>
                        <a:spcAft>
                          <a:spcPts val="0"/>
                        </a:spcAft>
                      </a:pPr>
                      <a:r>
                        <a:rPr lang="en-US" sz="140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Future local and international subsidiaries, and/or joint ventures </a:t>
                      </a:r>
                      <a:endParaRPr lang="en-ZA" sz="14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9007">
                <a:tc>
                  <a:txBody>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40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Any existing subsidiaries and dormant</a:t>
                      </a:r>
                      <a:r>
                        <a:rPr lang="en-US" sz="1400" b="0" kern="1200" baseline="0"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r>
                        <a:rPr lang="en-US" sz="140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entities</a:t>
                      </a:r>
                      <a:endParaRPr lang="en-ZA" sz="140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7" name="Rectangle 6"/>
          <p:cNvSpPr/>
          <p:nvPr/>
        </p:nvSpPr>
        <p:spPr>
          <a:xfrm>
            <a:off x="1608302" y="6005662"/>
            <a:ext cx="9143993" cy="307777"/>
          </a:xfrm>
          <a:prstGeom prst="rect">
            <a:avLst/>
          </a:prstGeom>
        </p:spPr>
        <p:txBody>
          <a:bodyPr wrap="square">
            <a:spAutoFit/>
          </a:bodyPr>
          <a:lstStyle/>
          <a:p>
            <a:r>
              <a:rPr lang="en-US" sz="1400" dirty="0">
                <a:solidFill>
                  <a:srgbClr val="12100C"/>
                </a:solidFill>
                <a:latin typeface="Tahoma" panose="020B0604030504040204" pitchFamily="34" charset="0"/>
                <a:ea typeface="Tahoma" panose="020B0604030504040204" pitchFamily="34" charset="0"/>
                <a:cs typeface="Tahoma" panose="020B0604030504040204" pitchFamily="34" charset="0"/>
              </a:rPr>
              <a:t>The services to be rendered by the service provider/(s) for appointing a Managed Integrated Travel Solution</a:t>
            </a:r>
          </a:p>
        </p:txBody>
      </p:sp>
      <p:sp>
        <p:nvSpPr>
          <p:cNvPr id="8" name="TextBox 7">
            <a:extLst>
              <a:ext uri="{FF2B5EF4-FFF2-40B4-BE49-F238E27FC236}">
                <a16:creationId xmlns:a16="http://schemas.microsoft.com/office/drawing/2014/main" id="{ADEB9597-417E-492C-86A0-75BA72A92F72}"/>
              </a:ext>
            </a:extLst>
          </p:cNvPr>
          <p:cNvSpPr txBox="1"/>
          <p:nvPr/>
        </p:nvSpPr>
        <p:spPr>
          <a:xfrm>
            <a:off x="11450472" y="6359853"/>
            <a:ext cx="418704" cy="369332"/>
          </a:xfrm>
          <a:prstGeom prst="rect">
            <a:avLst/>
          </a:prstGeom>
          <a:noFill/>
        </p:spPr>
        <p:txBody>
          <a:bodyPr wrap="none" rtlCol="0">
            <a:spAutoFit/>
          </a:bodyPr>
          <a:lstStyle/>
          <a:p>
            <a:r>
              <a:rPr lang="en-US" dirty="0"/>
              <a:t>17</a:t>
            </a:r>
            <a:endParaRPr lang="en-ZA" dirty="0"/>
          </a:p>
        </p:txBody>
      </p:sp>
    </p:spTree>
    <p:extLst>
      <p:ext uri="{BB962C8B-B14F-4D97-AF65-F5344CB8AC3E}">
        <p14:creationId xmlns:p14="http://schemas.microsoft.com/office/powerpoint/2010/main" val="940097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7553" y="624775"/>
            <a:ext cx="9291310" cy="720105"/>
          </a:xfrm>
        </p:spPr>
        <p:txBody>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B-BBEE Requirements for Prequalification</a:t>
            </a:r>
            <a:endParaRPr lang="en-ZA"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Content Placeholder 1"/>
          <p:cNvSpPr txBox="1">
            <a:spLocks noGrp="1"/>
          </p:cNvSpPr>
          <p:nvPr>
            <p:ph type="subTitle" idx="1"/>
          </p:nvPr>
        </p:nvSpPr>
        <p:spPr>
          <a:xfrm>
            <a:off x="1680967" y="1344880"/>
            <a:ext cx="9987292" cy="5370579"/>
          </a:xfrm>
          <a:prstGeom prst="foldedCorner">
            <a:avLst>
              <a:gd name="adj" fmla="val 7507"/>
            </a:avLst>
          </a:prstGeom>
          <a:solidFill>
            <a:schemeClr val="bg1"/>
          </a:solidFill>
          <a:ln>
            <a:solidFill>
              <a:sysClr val="window" lastClr="FFFFFF">
                <a:lumMod val="65000"/>
              </a:sysClr>
            </a:solidFill>
          </a:ln>
        </p:spPr>
        <p:txBody>
          <a:bodyPr wrap="square" lIns="216000" tIns="216000" rIns="216000" bIns="216000" anchor="t">
            <a:spAutoFit/>
          </a:bodyPr>
          <a:lstStyle>
            <a:lvl1pPr algn="l" defTabSz="912429" rtl="0" fontAlgn="base">
              <a:spcBef>
                <a:spcPct val="0"/>
              </a:spcBef>
              <a:spcAft>
                <a:spcPct val="0"/>
              </a:spcAft>
              <a:buClr>
                <a:schemeClr val="tx2"/>
              </a:buClr>
              <a:defRPr sz="1600">
                <a:solidFill>
                  <a:schemeClr val="tx1"/>
                </a:solidFill>
                <a:latin typeface="+mn-lt"/>
                <a:ea typeface="+mn-ea"/>
                <a:cs typeface="+mn-cs"/>
              </a:defRPr>
            </a:lvl1pPr>
            <a:lvl2pPr marL="196766" indent="-195181" algn="l" defTabSz="912429" rtl="0" fontAlgn="base">
              <a:spcBef>
                <a:spcPct val="0"/>
              </a:spcBef>
              <a:spcAft>
                <a:spcPct val="0"/>
              </a:spcAft>
              <a:buClr>
                <a:schemeClr val="accent2"/>
              </a:buClr>
              <a:buSzPct val="120000"/>
              <a:buFont typeface="Arial" charset="0"/>
              <a:buChar char="▪"/>
              <a:defRPr sz="1600">
                <a:solidFill>
                  <a:schemeClr val="tx1"/>
                </a:solidFill>
                <a:latin typeface="+mn-lt"/>
                <a:cs typeface="+mn-cs"/>
              </a:defRPr>
            </a:lvl2pPr>
            <a:lvl3pPr marL="466526" indent="-268174" algn="l" defTabSz="912429" rtl="0" fontAlgn="base">
              <a:spcBef>
                <a:spcPct val="0"/>
              </a:spcBef>
              <a:spcAft>
                <a:spcPct val="0"/>
              </a:spcAft>
              <a:buClr>
                <a:schemeClr val="accent2"/>
              </a:buClr>
              <a:buSzPct val="120000"/>
              <a:buFont typeface="Arial" charset="0"/>
              <a:buChar char="–"/>
              <a:defRPr sz="1600">
                <a:solidFill>
                  <a:schemeClr val="tx1"/>
                </a:solidFill>
                <a:latin typeface="+mn-lt"/>
                <a:cs typeface="+mn-cs"/>
              </a:defRPr>
            </a:lvl3pPr>
            <a:lvl4pPr marL="626797" indent="-158683" algn="l" defTabSz="912429" rtl="0" fontAlgn="base">
              <a:spcBef>
                <a:spcPct val="0"/>
              </a:spcBef>
              <a:spcAft>
                <a:spcPct val="0"/>
              </a:spcAft>
              <a:buClr>
                <a:schemeClr val="accent2"/>
              </a:buClr>
              <a:buSzPct val="120000"/>
              <a:buFont typeface="Arial" charset="0"/>
              <a:buChar char="▫"/>
              <a:defRPr sz="1600">
                <a:solidFill>
                  <a:schemeClr val="tx1"/>
                </a:solidFill>
                <a:latin typeface="+mn-lt"/>
                <a:cs typeface="+mn-cs"/>
              </a:defRPr>
            </a:lvl4pPr>
            <a:lvl5pPr marL="761677" indent="-133294" algn="l" defTabSz="912429" rtl="0" fontAlgn="base">
              <a:spcBef>
                <a:spcPct val="0"/>
              </a:spcBef>
              <a:spcAft>
                <a:spcPct val="0"/>
              </a:spcAft>
              <a:buClr>
                <a:schemeClr val="accent2"/>
              </a:buClr>
              <a:buSzPct val="120000"/>
              <a:buFont typeface="Arial" charset="0"/>
              <a:buChar char="-"/>
              <a:defRPr sz="1600">
                <a:solidFill>
                  <a:schemeClr val="tx1"/>
                </a:solidFill>
                <a:latin typeface="+mn-lt"/>
                <a:cs typeface="+mn-cs"/>
              </a:defRPr>
            </a:lvl5pPr>
            <a:lvl6pPr marL="1218684" indent="-133294" algn="l" defTabSz="912429" rtl="0" fontAlgn="base">
              <a:spcBef>
                <a:spcPct val="0"/>
              </a:spcBef>
              <a:spcAft>
                <a:spcPct val="0"/>
              </a:spcAft>
              <a:buClr>
                <a:schemeClr val="accent2"/>
              </a:buClr>
              <a:buSzPct val="120000"/>
              <a:buFont typeface="Arial" charset="0"/>
              <a:buChar char="-"/>
              <a:defRPr sz="1600">
                <a:solidFill>
                  <a:schemeClr val="tx1"/>
                </a:solidFill>
                <a:latin typeface="+mn-lt"/>
                <a:cs typeface="+mn-cs"/>
              </a:defRPr>
            </a:lvl6pPr>
            <a:lvl7pPr marL="1675690" indent="-133294" algn="l" defTabSz="912429" rtl="0" fontAlgn="base">
              <a:spcBef>
                <a:spcPct val="0"/>
              </a:spcBef>
              <a:spcAft>
                <a:spcPct val="0"/>
              </a:spcAft>
              <a:buClr>
                <a:schemeClr val="accent2"/>
              </a:buClr>
              <a:buSzPct val="120000"/>
              <a:buFont typeface="Arial" charset="0"/>
              <a:buChar char="-"/>
              <a:defRPr sz="1600">
                <a:solidFill>
                  <a:schemeClr val="tx1"/>
                </a:solidFill>
                <a:latin typeface="+mn-lt"/>
                <a:cs typeface="+mn-cs"/>
              </a:defRPr>
            </a:lvl7pPr>
            <a:lvl8pPr marL="2132696" indent="-133294" algn="l" defTabSz="912429" rtl="0" fontAlgn="base">
              <a:spcBef>
                <a:spcPct val="0"/>
              </a:spcBef>
              <a:spcAft>
                <a:spcPct val="0"/>
              </a:spcAft>
              <a:buClr>
                <a:schemeClr val="accent2"/>
              </a:buClr>
              <a:buSzPct val="120000"/>
              <a:buFont typeface="Arial" charset="0"/>
              <a:buChar char="-"/>
              <a:defRPr sz="1600">
                <a:solidFill>
                  <a:schemeClr val="tx1"/>
                </a:solidFill>
                <a:latin typeface="+mn-lt"/>
                <a:cs typeface="+mn-cs"/>
              </a:defRPr>
            </a:lvl8pPr>
            <a:lvl9pPr marL="2589701" indent="-133294" algn="l" defTabSz="912429" rtl="0" fontAlgn="base">
              <a:spcBef>
                <a:spcPct val="0"/>
              </a:spcBef>
              <a:spcAft>
                <a:spcPct val="0"/>
              </a:spcAft>
              <a:buClr>
                <a:schemeClr val="accent2"/>
              </a:buClr>
              <a:buSzPct val="120000"/>
              <a:buFont typeface="Arial" charset="0"/>
              <a:buChar char="-"/>
              <a:defRPr sz="1600">
                <a:solidFill>
                  <a:schemeClr val="tx1"/>
                </a:solidFill>
                <a:latin typeface="+mn-lt"/>
                <a:cs typeface="+mn-cs"/>
              </a:defRPr>
            </a:lvl9pPr>
          </a:lstStyle>
          <a:p>
            <a:pPr algn="just"/>
            <a:r>
              <a:rPr lang="en-US" sz="1200" b="1" u="sng" dirty="0">
                <a:latin typeface="Tahoma" panose="020B0604030504040204" pitchFamily="34" charset="0"/>
                <a:ea typeface="Tahoma" panose="020B0604030504040204" pitchFamily="34" charset="0"/>
                <a:cs typeface="Tahoma" panose="020B0604030504040204" pitchFamily="34" charset="0"/>
              </a:rPr>
              <a:t>B-BBEE Definition:</a:t>
            </a:r>
          </a:p>
          <a:p>
            <a:pPr algn="just">
              <a:lnSpc>
                <a:spcPct val="150000"/>
              </a:lnSpc>
            </a:pPr>
            <a:r>
              <a:rPr lang="en-ZA" sz="1200" dirty="0">
                <a:latin typeface="Tahoma" panose="020B0604030504040204" pitchFamily="34" charset="0"/>
                <a:ea typeface="Tahoma" panose="020B0604030504040204" pitchFamily="34" charset="0"/>
                <a:cs typeface="Tahoma" panose="020B0604030504040204" pitchFamily="34" charset="0"/>
              </a:rPr>
              <a:t>Broad-Based Black Economic (B-BBEE) means the economic empowerment of all black people including women, workers, youth, people living with disabilities and people living in rural areas through diverse but integrated socio-economic strategies.</a:t>
            </a:r>
          </a:p>
          <a:p>
            <a:pPr algn="just"/>
            <a:r>
              <a:rPr lang="en-US" sz="1200" b="1" u="sng" dirty="0">
                <a:latin typeface="Tahoma" panose="020B0604030504040204" pitchFamily="34" charset="0"/>
                <a:ea typeface="Tahoma" panose="020B0604030504040204" pitchFamily="34" charset="0"/>
                <a:cs typeface="Tahoma" panose="020B0604030504040204" pitchFamily="34" charset="0"/>
              </a:rPr>
              <a:t>Purpose:</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To increase the number of black people that manage, own and control enterprises and productive assets.</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To facilitate ownership and management of enterprises and productive assets by communities, workers, cooperatives and other collective enterprises</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To achieve an equitable representation in all occupational categories and levels in the workforce</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To procure from large, medium and small sized black owned enterprises</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To increase investment in enterprises and communities that are owned and managed by black people</a:t>
            </a:r>
          </a:p>
          <a:p>
            <a:pPr marL="672703" lvl="1" indent="-285750">
              <a:lnSpc>
                <a:spcPct val="150000"/>
              </a:lnSpc>
              <a:buFont typeface="Wingdings" panose="05000000000000000000" pitchFamily="2" charset="2"/>
              <a:buChar char="Ø"/>
            </a:pPr>
            <a:r>
              <a:rPr lang="en-US" sz="1200" dirty="0">
                <a:latin typeface="Tahoma" panose="020B0604030504040204" pitchFamily="34" charset="0"/>
                <a:ea typeface="Tahoma" panose="020B0604030504040204" pitchFamily="34" charset="0"/>
                <a:cs typeface="Tahoma" panose="020B0604030504040204" pitchFamily="34" charset="0"/>
              </a:rPr>
              <a:t>A valid B-BBEE certificate OR an Affidavit for QSE and EME’s is required</a:t>
            </a:r>
            <a:endParaRPr lang="en-ZA" sz="1200" dirty="0">
              <a:latin typeface="Tahoma" panose="020B0604030504040204" pitchFamily="34" charset="0"/>
              <a:ea typeface="Tahoma" panose="020B0604030504040204" pitchFamily="34" charset="0"/>
              <a:cs typeface="Tahoma" panose="020B0604030504040204" pitchFamily="34" charset="0"/>
            </a:endParaRPr>
          </a:p>
          <a:p>
            <a:pPr algn="just">
              <a:spcBef>
                <a:spcPts val="488"/>
              </a:spcBef>
            </a:pPr>
            <a:r>
              <a:rPr lang="en-GB" sz="1200" b="1" u="sng" dirty="0">
                <a:latin typeface="Tahoma" panose="020B0604030504040204" pitchFamily="34" charset="0"/>
                <a:ea typeface="Tahoma" panose="020B0604030504040204" pitchFamily="34" charset="0"/>
                <a:cs typeface="Tahoma" panose="020B0604030504040204" pitchFamily="34" charset="0"/>
              </a:rPr>
              <a:t>B-BBEE Amended Codes Principles</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Enhanced the recognition status of black owned EMEs and QSEs</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An </a:t>
            </a:r>
            <a:r>
              <a:rPr lang="en-ZA" sz="1200" b="1" dirty="0">
                <a:latin typeface="Tahoma" panose="020B0604030504040204" pitchFamily="34" charset="0"/>
                <a:ea typeface="Tahoma" panose="020B0604030504040204" pitchFamily="34" charset="0"/>
                <a:cs typeface="Tahoma" panose="020B0604030504040204" pitchFamily="34" charset="0"/>
              </a:rPr>
              <a:t>EME </a:t>
            </a:r>
            <a:r>
              <a:rPr lang="en-ZA" sz="1200" dirty="0">
                <a:latin typeface="Tahoma" panose="020B0604030504040204" pitchFamily="34" charset="0"/>
                <a:ea typeface="Tahoma" panose="020B0604030504040204" pitchFamily="34" charset="0"/>
                <a:cs typeface="Tahoma" panose="020B0604030504040204" pitchFamily="34" charset="0"/>
              </a:rPr>
              <a:t>that is </a:t>
            </a:r>
            <a:r>
              <a:rPr lang="en-ZA" sz="1200" b="1" dirty="0">
                <a:latin typeface="Tahoma" panose="020B0604030504040204" pitchFamily="34" charset="0"/>
                <a:ea typeface="Tahoma" panose="020B0604030504040204" pitchFamily="34" charset="0"/>
                <a:cs typeface="Tahoma" panose="020B0604030504040204" pitchFamily="34" charset="0"/>
              </a:rPr>
              <a:t>100% owned by black people </a:t>
            </a:r>
            <a:r>
              <a:rPr lang="en-ZA" sz="1200" dirty="0">
                <a:latin typeface="Tahoma" panose="020B0604030504040204" pitchFamily="34" charset="0"/>
                <a:ea typeface="Tahoma" panose="020B0604030504040204" pitchFamily="34" charset="0"/>
                <a:cs typeface="Tahoma" panose="020B0604030504040204" pitchFamily="34" charset="0"/>
              </a:rPr>
              <a:t>qualifies as a level 1 contributor;</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An </a:t>
            </a:r>
            <a:r>
              <a:rPr lang="en-ZA" sz="1200" b="1" dirty="0">
                <a:latin typeface="Tahoma" panose="020B0604030504040204" pitchFamily="34" charset="0"/>
                <a:ea typeface="Tahoma" panose="020B0604030504040204" pitchFamily="34" charset="0"/>
                <a:cs typeface="Tahoma" panose="020B0604030504040204" pitchFamily="34" charset="0"/>
              </a:rPr>
              <a:t>EME</a:t>
            </a:r>
            <a:r>
              <a:rPr lang="en-ZA" sz="1200" dirty="0">
                <a:latin typeface="Tahoma" panose="020B0604030504040204" pitchFamily="34" charset="0"/>
                <a:ea typeface="Tahoma" panose="020B0604030504040204" pitchFamily="34" charset="0"/>
                <a:cs typeface="Tahoma" panose="020B0604030504040204" pitchFamily="34" charset="0"/>
              </a:rPr>
              <a:t> that is more than </a:t>
            </a:r>
            <a:r>
              <a:rPr lang="en-ZA" sz="1200" b="1" dirty="0">
                <a:latin typeface="Tahoma" panose="020B0604030504040204" pitchFamily="34" charset="0"/>
                <a:ea typeface="Tahoma" panose="020B0604030504040204" pitchFamily="34" charset="0"/>
                <a:cs typeface="Tahoma" panose="020B0604030504040204" pitchFamily="34" charset="0"/>
              </a:rPr>
              <a:t>51% owned by black people </a:t>
            </a:r>
            <a:r>
              <a:rPr lang="en-ZA" sz="1200" dirty="0">
                <a:latin typeface="Tahoma" panose="020B0604030504040204" pitchFamily="34" charset="0"/>
                <a:ea typeface="Tahoma" panose="020B0604030504040204" pitchFamily="34" charset="0"/>
                <a:cs typeface="Tahoma" panose="020B0604030504040204" pitchFamily="34" charset="0"/>
              </a:rPr>
              <a:t>qualifies as a </a:t>
            </a:r>
            <a:r>
              <a:rPr lang="en-ZA" sz="1200" b="1" dirty="0">
                <a:latin typeface="Tahoma" panose="020B0604030504040204" pitchFamily="34" charset="0"/>
                <a:ea typeface="Tahoma" panose="020B0604030504040204" pitchFamily="34" charset="0"/>
                <a:cs typeface="Tahoma" panose="020B0604030504040204" pitchFamily="34" charset="0"/>
              </a:rPr>
              <a:t>level 2 contributor</a:t>
            </a:r>
            <a:r>
              <a:rPr lang="en-ZA" sz="1200" dirty="0">
                <a:latin typeface="Tahoma" panose="020B0604030504040204" pitchFamily="34" charset="0"/>
                <a:ea typeface="Tahoma" panose="020B0604030504040204" pitchFamily="34" charset="0"/>
                <a:cs typeface="Tahoma" panose="020B0604030504040204" pitchFamily="34" charset="0"/>
              </a:rPr>
              <a:t>; </a:t>
            </a:r>
          </a:p>
          <a:p>
            <a:pPr marL="672703" lvl="1" indent="-285750">
              <a:lnSpc>
                <a:spcPct val="150000"/>
              </a:lnSpc>
              <a:buFont typeface="Wingdings" panose="05000000000000000000" pitchFamily="2" charset="2"/>
              <a:buChar char="Ø"/>
            </a:pPr>
            <a:r>
              <a:rPr lang="en-ZA" sz="1200" dirty="0">
                <a:latin typeface="Tahoma" panose="020B0604030504040204" pitchFamily="34" charset="0"/>
                <a:ea typeface="Tahoma" panose="020B0604030504040204" pitchFamily="34" charset="0"/>
                <a:cs typeface="Tahoma" panose="020B0604030504040204" pitchFamily="34" charset="0"/>
              </a:rPr>
              <a:t>No </a:t>
            </a:r>
            <a:r>
              <a:rPr lang="en-ZA" sz="1200" b="1" dirty="0">
                <a:latin typeface="Tahoma" panose="020B0604030504040204" pitchFamily="34" charset="0"/>
                <a:ea typeface="Tahoma" panose="020B0604030504040204" pitchFamily="34" charset="0"/>
                <a:cs typeface="Tahoma" panose="020B0604030504040204" pitchFamily="34" charset="0"/>
              </a:rPr>
              <a:t>verification</a:t>
            </a:r>
            <a:r>
              <a:rPr lang="en-ZA" sz="1200" dirty="0">
                <a:latin typeface="Tahoma" panose="020B0604030504040204" pitchFamily="34" charset="0"/>
                <a:ea typeface="Tahoma" panose="020B0604030504040204" pitchFamily="34" charset="0"/>
                <a:cs typeface="Tahoma" panose="020B0604030504040204" pitchFamily="34" charset="0"/>
              </a:rPr>
              <a:t>  requirements for EMEs; EME to obtain a </a:t>
            </a:r>
            <a:r>
              <a:rPr lang="en-ZA" sz="1200" b="1" dirty="0">
                <a:latin typeface="Tahoma" panose="020B0604030504040204" pitchFamily="34" charset="0"/>
                <a:ea typeface="Tahoma" panose="020B0604030504040204" pitchFamily="34" charset="0"/>
                <a:cs typeface="Tahoma" panose="020B0604030504040204" pitchFamily="34" charset="0"/>
              </a:rPr>
              <a:t>Sworn affidavit </a:t>
            </a:r>
            <a:r>
              <a:rPr lang="en-ZA" sz="1200" dirty="0">
                <a:latin typeface="Tahoma" panose="020B0604030504040204" pitchFamily="34" charset="0"/>
                <a:ea typeface="Tahoma" panose="020B0604030504040204" pitchFamily="34" charset="0"/>
                <a:cs typeface="Tahoma" panose="020B0604030504040204" pitchFamily="34" charset="0"/>
              </a:rPr>
              <a:t>or a </a:t>
            </a:r>
            <a:r>
              <a:rPr lang="en-ZA" sz="1200" b="1" dirty="0">
                <a:latin typeface="Tahoma" panose="020B0604030504040204" pitchFamily="34" charset="0"/>
                <a:ea typeface="Tahoma" panose="020B0604030504040204" pitchFamily="34" charset="0"/>
                <a:cs typeface="Tahoma" panose="020B0604030504040204" pitchFamily="34" charset="0"/>
              </a:rPr>
              <a:t>CIPC Certificate</a:t>
            </a:r>
            <a:endParaRPr lang="en-US" sz="1200" kern="0" dirty="0">
              <a:ea typeface="Tahoma" panose="020B0604030504040204" pitchFamily="34" charset="0"/>
              <a:cs typeface="Tahoma" panose="020B0604030504040204" pitchFamily="34" charset="0"/>
            </a:endParaRPr>
          </a:p>
        </p:txBody>
      </p:sp>
      <p:sp>
        <p:nvSpPr>
          <p:cNvPr id="5" name="TextBox 4"/>
          <p:cNvSpPr txBox="1"/>
          <p:nvPr/>
        </p:nvSpPr>
        <p:spPr>
          <a:xfrm>
            <a:off x="11450472" y="6359853"/>
            <a:ext cx="418704" cy="369332"/>
          </a:xfrm>
          <a:prstGeom prst="rect">
            <a:avLst/>
          </a:prstGeom>
          <a:noFill/>
        </p:spPr>
        <p:txBody>
          <a:bodyPr wrap="none" rtlCol="0">
            <a:spAutoFit/>
          </a:bodyPr>
          <a:lstStyle/>
          <a:p>
            <a:r>
              <a:rPr lang="en-US" dirty="0"/>
              <a:t>18</a:t>
            </a:r>
            <a:endParaRPr lang="en-ZA" dirty="0"/>
          </a:p>
        </p:txBody>
      </p:sp>
    </p:spTree>
    <p:extLst>
      <p:ext uri="{BB962C8B-B14F-4D97-AF65-F5344CB8AC3E}">
        <p14:creationId xmlns:p14="http://schemas.microsoft.com/office/powerpoint/2010/main" val="640514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55541B1-063A-495C-BFDE-53D56801F27C}"/>
              </a:ext>
            </a:extLst>
          </p:cNvPr>
          <p:cNvSpPr>
            <a:spLocks noGrp="1"/>
          </p:cNvSpPr>
          <p:nvPr>
            <p:ph type="subTitle" idx="1"/>
          </p:nvPr>
        </p:nvSpPr>
        <p:spPr>
          <a:xfrm>
            <a:off x="1642357" y="1081728"/>
            <a:ext cx="10388183" cy="5776272"/>
          </a:xfrm>
          <a:ln>
            <a:solidFill>
              <a:schemeClr val="tx1"/>
            </a:solidFill>
          </a:ln>
        </p:spPr>
        <p:txBody>
          <a:bodyPr>
            <a:noAutofit/>
          </a:bodyPr>
          <a:lstStyle/>
          <a:p>
            <a:pPr defTabSz="457200"/>
            <a:r>
              <a:rPr lang="it-IT" sz="1100" dirty="0">
                <a:solidFill>
                  <a:srgbClr val="000000"/>
                </a:solidFill>
              </a:rPr>
              <a:t>B-BBEE Certificate &amp; Sworn Affidavit 	</a:t>
            </a:r>
          </a:p>
          <a:p>
            <a:pPr defTabSz="457200"/>
            <a:endParaRPr lang="it-IT" sz="1100" dirty="0">
              <a:solidFill>
                <a:srgbClr val="000000"/>
              </a:solidFill>
            </a:endParaRPr>
          </a:p>
          <a:p>
            <a:pPr marL="171450" indent="-171450" defTabSz="457200">
              <a:buFont typeface="Arial" pitchFamily="34" charset="0"/>
              <a:buChar char="•"/>
            </a:pPr>
            <a:r>
              <a:rPr lang="en-US" sz="1100" dirty="0">
                <a:solidFill>
                  <a:srgbClr val="000000"/>
                </a:solidFill>
              </a:rPr>
              <a:t>Large Certificate issued by SANAS accredited verification agency 	</a:t>
            </a:r>
          </a:p>
          <a:p>
            <a:pPr marL="171450" indent="-171450" defTabSz="457200">
              <a:buFont typeface="Arial" pitchFamily="34" charset="0"/>
              <a:buChar char="•"/>
            </a:pPr>
            <a:r>
              <a:rPr lang="en-US" sz="1100" dirty="0">
                <a:solidFill>
                  <a:srgbClr val="000000"/>
                </a:solidFill>
              </a:rPr>
              <a:t>QSE  Some of their certificate issued by SANAS accredited verification agency </a:t>
            </a:r>
          </a:p>
          <a:p>
            <a:pPr marL="171450" indent="-171450" defTabSz="457200">
              <a:buFont typeface="Arial" pitchFamily="34" charset="0"/>
              <a:buChar char="•"/>
            </a:pPr>
            <a:r>
              <a:rPr lang="en-US" sz="1100" dirty="0">
                <a:solidFill>
                  <a:srgbClr val="000000"/>
                </a:solidFill>
              </a:rPr>
              <a:t>Sworn Affidavit signed by the authorized QSE representative and attested by a Commissioner of Oaths confirming annual turnover and black ownership (only black-owned QSEs - 51% to 100% Black owned) </a:t>
            </a:r>
          </a:p>
          <a:p>
            <a:pPr defTabSz="457200"/>
            <a:r>
              <a:rPr lang="en-US" sz="1100" dirty="0">
                <a:solidFill>
                  <a:srgbClr val="000000"/>
                </a:solidFill>
              </a:rPr>
              <a:t>Sworn affidavits must substantially comply with the format that can be obtained on the DTI’s website at  </a:t>
            </a:r>
            <a:r>
              <a:rPr lang="en-US" sz="1100" dirty="0">
                <a:solidFill>
                  <a:srgbClr val="000000"/>
                </a:solidFill>
                <a:hlinkClick r:id="rId2"/>
              </a:rPr>
              <a:t>www.dti.gov.za/economic_empowerment/bee_codes</a:t>
            </a:r>
            <a:r>
              <a:rPr lang="en-US" sz="1100" dirty="0">
                <a:solidFill>
                  <a:srgbClr val="000000"/>
                </a:solidFill>
              </a:rPr>
              <a:t>.</a:t>
            </a:r>
          </a:p>
          <a:p>
            <a:pPr defTabSz="457200"/>
            <a:endParaRPr lang="en-ZA" sz="1100" dirty="0">
              <a:solidFill>
                <a:srgbClr val="000000"/>
              </a:solidFill>
            </a:endParaRPr>
          </a:p>
          <a:p>
            <a:pPr defTabSz="457200"/>
            <a:r>
              <a:rPr lang="en-ZA" sz="1100" b="1" dirty="0">
                <a:solidFill>
                  <a:srgbClr val="000000"/>
                </a:solidFill>
              </a:rPr>
              <a:t>JOINT VENTURES OR CONSORTIUMS </a:t>
            </a:r>
            <a:endParaRPr lang="en-US" sz="1100" dirty="0">
              <a:solidFill>
                <a:srgbClr val="000000"/>
              </a:solidFill>
            </a:endParaRPr>
          </a:p>
          <a:p>
            <a:pPr defTabSz="457200"/>
            <a:r>
              <a:rPr lang="en-US" sz="1100" dirty="0">
                <a:solidFill>
                  <a:srgbClr val="000000"/>
                </a:solidFill>
              </a:rPr>
              <a:t>Respondents who would wish to respond to this RFP as a Joint Venture [JV] or consortium with B-BBEE entities:-</a:t>
            </a:r>
          </a:p>
          <a:p>
            <a:pPr marL="171450" indent="-171450" defTabSz="457200">
              <a:buFont typeface="Arial" pitchFamily="34" charset="0"/>
              <a:buChar char="•"/>
            </a:pPr>
            <a:r>
              <a:rPr lang="en-US" sz="1100" dirty="0">
                <a:solidFill>
                  <a:srgbClr val="000000"/>
                </a:solidFill>
              </a:rPr>
              <a:t>This written confirmation must clearly indicate the percentage [%] split of business and the responsibilities of each party. In such cases, award of business will only take place once a signed copy of a JV or consortium agreement is submitted to Transnet. </a:t>
            </a:r>
          </a:p>
          <a:p>
            <a:pPr marL="171450" indent="-171450" defTabSz="457200">
              <a:lnSpc>
                <a:spcPct val="150000"/>
              </a:lnSpc>
              <a:spcBef>
                <a:spcPts val="300"/>
              </a:spcBef>
              <a:buFont typeface="Arial" pitchFamily="34" charset="0"/>
              <a:buChar char="•"/>
            </a:pPr>
            <a:r>
              <a:rPr lang="en-US" sz="1100" dirty="0">
                <a:solidFill>
                  <a:srgbClr val="000000"/>
                </a:solidFill>
              </a:rPr>
              <a:t>Joint venture or Consortium means an association of persons for the purpose of combining their expertise, property, capital, efforts, skill and knowledge in an activity for the execution of a contract. </a:t>
            </a:r>
          </a:p>
          <a:p>
            <a:pPr defTabSz="457200"/>
            <a:r>
              <a:rPr lang="en-US" sz="1100" b="1" dirty="0">
                <a:solidFill>
                  <a:srgbClr val="000000"/>
                </a:solidFill>
              </a:rPr>
              <a:t>JV EVALUATIONS </a:t>
            </a:r>
            <a:endParaRPr lang="en-ZA" sz="1100" b="1" dirty="0">
              <a:solidFill>
                <a:srgbClr val="000000"/>
              </a:solidFill>
            </a:endParaRPr>
          </a:p>
          <a:p>
            <a:pPr marL="171450" indent="-171450" defTabSz="457200">
              <a:buFont typeface="Arial" pitchFamily="34" charset="0"/>
              <a:buChar char="•"/>
            </a:pPr>
            <a:r>
              <a:rPr lang="en-US" sz="1100" dirty="0">
                <a:solidFill>
                  <a:srgbClr val="000000"/>
                </a:solidFill>
              </a:rPr>
              <a:t>A trust, consortium or joint venture (including unincorporated consortia and joint ventures) must submit a consolidated B-BBEE Status Level verification certificate for every separate bid. </a:t>
            </a:r>
            <a:endParaRPr lang="en-ZA" sz="1100" dirty="0">
              <a:solidFill>
                <a:srgbClr val="000000"/>
              </a:solidFill>
            </a:endParaRPr>
          </a:p>
          <a:p>
            <a:pPr defTabSz="457200"/>
            <a:r>
              <a:rPr lang="en-US" sz="1100" dirty="0">
                <a:solidFill>
                  <a:srgbClr val="000000"/>
                </a:solidFill>
              </a:rPr>
              <a:t>A tenderer failing to submit proof of B-BBEE status level of contributor or is a non-compliant contributor to B-BBEE may not be disqualified, but-</a:t>
            </a:r>
          </a:p>
          <a:p>
            <a:pPr defTabSz="457200"/>
            <a:r>
              <a:rPr lang="en-US" sz="1100" dirty="0">
                <a:solidFill>
                  <a:srgbClr val="000000"/>
                </a:solidFill>
              </a:rPr>
              <a:t>(a) may only score points out of 90 for price; and (b) scores 0 points applying the 90/10 principle . Refer PPPFA  No. 40553 for more info on preference point</a:t>
            </a:r>
          </a:p>
        </p:txBody>
      </p:sp>
      <p:sp>
        <p:nvSpPr>
          <p:cNvPr id="4" name="Title 1">
            <a:extLst>
              <a:ext uri="{FF2B5EF4-FFF2-40B4-BE49-F238E27FC236}">
                <a16:creationId xmlns:a16="http://schemas.microsoft.com/office/drawing/2014/main" id="{6D4C42F6-0F8E-4CC2-8B1E-D3694FBB0256}"/>
              </a:ext>
            </a:extLst>
          </p:cNvPr>
          <p:cNvSpPr txBox="1">
            <a:spLocks noGrp="1"/>
          </p:cNvSpPr>
          <p:nvPr>
            <p:ph type="title"/>
          </p:nvPr>
        </p:nvSpPr>
        <p:spPr>
          <a:xfrm>
            <a:off x="1860848" y="722159"/>
            <a:ext cx="9291637" cy="719138"/>
          </a:xfrm>
          <a:prstGeom prst="rect">
            <a:avLst/>
          </a:prstGeom>
        </p:spPr>
        <p:txBody>
          <a:bodyPr vert="horz" lIns="0" tIns="0" rIns="0" bIns="0" rtlCol="0" anchor="ctr">
            <a:noAutofit/>
          </a:bodyPr>
          <a:lstStyle>
            <a:lvl1pPr defTabSz="779173">
              <a:spcBef>
                <a:spcPct val="0"/>
              </a:spcBef>
              <a:buNone/>
              <a:defRPr sz="2000" b="1" cap="none" spc="0" baseline="0">
                <a:solidFill>
                  <a:schemeClr val="tx1">
                    <a:lumMod val="50000"/>
                    <a:lumOff val="50000"/>
                  </a:schemeClr>
                </a:solidFill>
                <a:latin typeface="+mj-lt"/>
                <a:ea typeface="+mj-ea"/>
                <a:cs typeface="+mj-cs"/>
              </a:defRPr>
            </a:lvl1pPr>
          </a:lstStyle>
          <a:p>
            <a:pPr defTabSz="914400">
              <a:lnSpc>
                <a:spcPct val="90000"/>
              </a:lnSpc>
            </a:pPr>
            <a:r>
              <a:rPr lang="en-US" dirty="0">
                <a:solidFill>
                  <a:srgbClr val="000000">
                    <a:lumMod val="50000"/>
                    <a:lumOff val="50000"/>
                  </a:srgbClr>
                </a:solidFill>
              </a:rPr>
              <a:t/>
            </a:r>
            <a:br>
              <a:rPr lang="en-US" dirty="0">
                <a:solidFill>
                  <a:srgbClr val="000000">
                    <a:lumMod val="50000"/>
                    <a:lumOff val="50000"/>
                  </a:srgbClr>
                </a:solidFill>
              </a:rPr>
            </a:br>
            <a:r>
              <a:rPr lang="en-US" sz="2800" dirty="0">
                <a:solidFill>
                  <a:schemeClr val="tx1"/>
                </a:solidFill>
                <a:latin typeface="Tahoma" panose="020B0604030504040204" pitchFamily="34" charset="0"/>
                <a:ea typeface="Tahoma" panose="020B0604030504040204" pitchFamily="34" charset="0"/>
                <a:cs typeface="Tahoma" panose="020B0604030504040204" pitchFamily="34" charset="0"/>
              </a:rPr>
              <a:t>B-BBEE CERTIFICATE &amp; JV</a:t>
            </a:r>
            <a:endParaRPr lang="en-GB"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dirty="0">
                <a:solidFill>
                  <a:srgbClr val="000000">
                    <a:lumMod val="50000"/>
                    <a:lumOff val="50000"/>
                  </a:srgbClr>
                </a:solidFill>
              </a:rPr>
              <a:t/>
            </a:r>
            <a:br>
              <a:rPr lang="en-US" dirty="0">
                <a:solidFill>
                  <a:srgbClr val="000000">
                    <a:lumMod val="50000"/>
                    <a:lumOff val="50000"/>
                  </a:srgbClr>
                </a:solidFill>
              </a:rPr>
            </a:br>
            <a:endParaRPr lang="en-ZA" dirty="0">
              <a:solidFill>
                <a:srgbClr val="000000">
                  <a:lumMod val="50000"/>
                  <a:lumOff val="50000"/>
                </a:srgbClr>
              </a:solidFill>
            </a:endParaRPr>
          </a:p>
        </p:txBody>
      </p:sp>
      <p:sp>
        <p:nvSpPr>
          <p:cNvPr id="5" name="TextBox 4">
            <a:extLst>
              <a:ext uri="{FF2B5EF4-FFF2-40B4-BE49-F238E27FC236}">
                <a16:creationId xmlns:a16="http://schemas.microsoft.com/office/drawing/2014/main" id="{1E2467AA-C746-4A31-9685-76C43B73FD04}"/>
              </a:ext>
            </a:extLst>
          </p:cNvPr>
          <p:cNvSpPr txBox="1"/>
          <p:nvPr/>
        </p:nvSpPr>
        <p:spPr>
          <a:xfrm>
            <a:off x="11495442" y="6464783"/>
            <a:ext cx="471604" cy="369332"/>
          </a:xfrm>
          <a:prstGeom prst="rect">
            <a:avLst/>
          </a:prstGeom>
          <a:noFill/>
        </p:spPr>
        <p:txBody>
          <a:bodyPr wrap="none" rtlCol="0">
            <a:spAutoFit/>
          </a:bodyPr>
          <a:lstStyle/>
          <a:p>
            <a:r>
              <a:rPr lang="en-US" dirty="0"/>
              <a:t>19 </a:t>
            </a:r>
            <a:endParaRPr lang="en-ZA" dirty="0"/>
          </a:p>
        </p:txBody>
      </p:sp>
    </p:spTree>
    <p:extLst>
      <p:ext uri="{BB962C8B-B14F-4D97-AF65-F5344CB8AC3E}">
        <p14:creationId xmlns:p14="http://schemas.microsoft.com/office/powerpoint/2010/main" val="1620843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4824" y="611897"/>
            <a:ext cx="9291310" cy="720105"/>
          </a:xfrm>
        </p:spPr>
        <p:txBody>
          <a:bodyPr>
            <a:normAutofit/>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B-BBEE  Level 1-4</a:t>
            </a:r>
            <a:endParaRPr lang="en-ZA"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Subtitle 3"/>
          <p:cNvSpPr>
            <a:spLocks noGrp="1"/>
          </p:cNvSpPr>
          <p:nvPr>
            <p:ph type="subTitle" idx="1"/>
          </p:nvPr>
        </p:nvSpPr>
        <p:spPr>
          <a:xfrm>
            <a:off x="1680965" y="1332002"/>
            <a:ext cx="9910021" cy="4616135"/>
          </a:xfrm>
          <a:prstGeom prst="rect">
            <a:avLst/>
          </a:prstGeom>
          <a:ln>
            <a:solidFill>
              <a:schemeClr val="tx1"/>
            </a:solidFill>
          </a:ln>
        </p:spPr>
        <p:txBody>
          <a:bodyPr wrap="square">
            <a:spAutoFit/>
          </a:bodyPr>
          <a:lstStyle/>
          <a:p>
            <a:pPr algn="just"/>
            <a:r>
              <a:rPr lang="en-US" sz="1400" dirty="0">
                <a:solidFill>
                  <a:schemeClr val="tx1"/>
                </a:solidFill>
                <a:latin typeface="Tahoma" panose="020B0604030504040204" pitchFamily="34" charset="0"/>
                <a:ea typeface="Tahoma" panose="020B0604030504040204" pitchFamily="34" charset="0"/>
                <a:cs typeface="Tahoma" panose="020B0604030504040204" pitchFamily="34" charset="0"/>
              </a:rPr>
              <a:t>The new PPPFA regulations effective 01 April 2017 states that, if feasible, a prequalification can be set to advance certain designated groups by advertising the bid with a with a stipulated minimum B-BBEE status level.</a:t>
            </a:r>
          </a:p>
          <a:p>
            <a:pPr marL="285750" indent="-285750" algn="just">
              <a:buFont typeface="Arial" panose="020B0604020202020204" pitchFamily="34" charset="0"/>
              <a:buChar char="•"/>
            </a:pPr>
            <a:r>
              <a:rPr lang="en-US" sz="1400" dirty="0">
                <a:solidFill>
                  <a:schemeClr val="tx1"/>
                </a:solidFill>
                <a:latin typeface="Tahoma" panose="020B0604030504040204" pitchFamily="34" charset="0"/>
                <a:ea typeface="Tahoma" panose="020B0604030504040204" pitchFamily="34" charset="0"/>
                <a:cs typeface="Tahoma" panose="020B0604030504040204" pitchFamily="34" charset="0"/>
              </a:rPr>
              <a:t>Transnet conducted Market research and identified the B-BBEE Levels of the service providers that could potentially provide Transnet with services:</a:t>
            </a:r>
          </a:p>
          <a:p>
            <a:pPr marL="285750" indent="-285750" algn="just">
              <a:buFont typeface="Arial" panose="020B0604020202020204" pitchFamily="34" charset="0"/>
              <a:buChar char="•"/>
            </a:pPr>
            <a:r>
              <a:rPr lang="en-US" sz="1400" dirty="0">
                <a:solidFill>
                  <a:schemeClr val="tx1"/>
                </a:solidFill>
                <a:latin typeface="Tahoma" panose="020B0604030504040204" pitchFamily="34" charset="0"/>
                <a:ea typeface="Tahoma" panose="020B0604030504040204" pitchFamily="34" charset="0"/>
                <a:cs typeface="Tahoma" panose="020B0604030504040204" pitchFamily="34" charset="0"/>
              </a:rPr>
              <a:t>Transnet is of the opinion that B-BBEE Level 4, in the new amended codes effective 01 May 2015, demonstrates significant effort on the parts of these firms to have transformed in the fleet industry. Therefore, Transnet recognizes this, and it is Transnet’s internal decision to set a minimum B-BBEE Level 4, to continue to support these transformed fleet industry. </a:t>
            </a:r>
          </a:p>
          <a:p>
            <a:pPr marL="147915" indent="-147915" algn="just" defTabSz="754974">
              <a:lnSpc>
                <a:spcPct val="150000"/>
              </a:lnSpc>
              <a:buFont typeface="Arial" charset="0"/>
              <a:buChar char="•"/>
              <a:defRPr/>
            </a:pPr>
            <a:r>
              <a:rPr lang="en-US" sz="1400" dirty="0">
                <a:solidFill>
                  <a:schemeClr val="tx1"/>
                </a:solidFill>
                <a:latin typeface="Tahoma" panose="020B0604030504040204" pitchFamily="34" charset="0"/>
                <a:ea typeface="Tahoma" panose="020B0604030504040204" pitchFamily="34" charset="0"/>
                <a:cs typeface="Tahoma" panose="020B0604030504040204" pitchFamily="34" charset="0"/>
              </a:rPr>
              <a:t>Based on the market research , the B-BBEE level will be set as a prequalification, as the majority of the companies are between a level 1 and level 4.</a:t>
            </a:r>
          </a:p>
          <a:p>
            <a:pPr marL="147915" indent="-147915" algn="just" defTabSz="754974">
              <a:lnSpc>
                <a:spcPct val="150000"/>
              </a:lnSpc>
              <a:buFont typeface="Arial" charset="0"/>
              <a:buChar char="•"/>
              <a:defRPr/>
            </a:pPr>
            <a:endParaRPr lang="en-US"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47915" indent="-147915" algn="just" defTabSz="754974">
              <a:lnSpc>
                <a:spcPct val="150000"/>
              </a:lnSpc>
              <a:buFont typeface="Arial" charset="0"/>
              <a:buChar char="•"/>
              <a:defRPr/>
            </a:pPr>
            <a:r>
              <a:rPr lang="en-US" sz="1400" dirty="0">
                <a:solidFill>
                  <a:schemeClr val="tx1"/>
                </a:solidFill>
                <a:latin typeface="Tahoma" panose="020B0604030504040204" pitchFamily="34" charset="0"/>
                <a:ea typeface="Tahoma" panose="020B0604030504040204" pitchFamily="34" charset="0"/>
                <a:cs typeface="Tahoma" panose="020B0604030504040204" pitchFamily="34" charset="0"/>
              </a:rPr>
              <a:t>Therefore in prioritizing the  transformation objectives of furthering designated groups and to comply with the PPPFA regulations, a minimum requirement of a B-BBEE Level 4 was set as a prequalification to participate in this tender.</a:t>
            </a:r>
            <a:endParaRPr lang="en-US" sz="13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11450472" y="6359853"/>
            <a:ext cx="418704" cy="369332"/>
          </a:xfrm>
          <a:prstGeom prst="rect">
            <a:avLst/>
          </a:prstGeom>
          <a:noFill/>
        </p:spPr>
        <p:txBody>
          <a:bodyPr wrap="none" rtlCol="0">
            <a:spAutoFit/>
          </a:bodyPr>
          <a:lstStyle/>
          <a:p>
            <a:r>
              <a:rPr lang="en-US" dirty="0"/>
              <a:t>20</a:t>
            </a:r>
            <a:endParaRPr lang="en-ZA" dirty="0"/>
          </a:p>
        </p:txBody>
      </p:sp>
    </p:spTree>
    <p:extLst>
      <p:ext uri="{BB962C8B-B14F-4D97-AF65-F5344CB8AC3E}">
        <p14:creationId xmlns:p14="http://schemas.microsoft.com/office/powerpoint/2010/main" val="1126831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2635" y="573259"/>
            <a:ext cx="9291310" cy="720105"/>
          </a:xfrm>
        </p:spPr>
        <p:txBody>
          <a:bodyPr/>
          <a:lstStyle/>
          <a:p>
            <a:r>
              <a:rPr lang="en-ZA" dirty="0">
                <a:solidFill>
                  <a:schemeClr val="tx1"/>
                </a:solidFill>
                <a:latin typeface="Tahoma" panose="020B0604030504040204" pitchFamily="34" charset="0"/>
                <a:ea typeface="Tahoma" panose="020B0604030504040204" pitchFamily="34" charset="0"/>
                <a:cs typeface="Tahoma" panose="020B0604030504040204" pitchFamily="34" charset="0"/>
              </a:rPr>
              <a:t>Transformation</a:t>
            </a:r>
          </a:p>
        </p:txBody>
      </p:sp>
      <p:sp>
        <p:nvSpPr>
          <p:cNvPr id="3" name="Subtitle 2"/>
          <p:cNvSpPr>
            <a:spLocks noGrp="1"/>
          </p:cNvSpPr>
          <p:nvPr>
            <p:ph type="subTitle" idx="1"/>
          </p:nvPr>
        </p:nvSpPr>
        <p:spPr>
          <a:xfrm>
            <a:off x="1667826" y="1293364"/>
            <a:ext cx="10051949" cy="4907285"/>
          </a:xfrm>
          <a:ln>
            <a:solidFill>
              <a:schemeClr val="tx1"/>
            </a:solidFill>
          </a:ln>
        </p:spPr>
        <p:txBody>
          <a:bodyPr>
            <a:normAutofit/>
          </a:bodyPr>
          <a:lstStyle/>
          <a:p>
            <a:pPr algn="just"/>
            <a:r>
              <a:rPr lang="en-GB" dirty="0">
                <a:solidFill>
                  <a:schemeClr val="tx1"/>
                </a:solidFill>
              </a:rPr>
              <a:t>Transformation is not a pre-qualification or mandatory requirement. However, Transnet would prefer if the respondents support Transnet’s transformation of the Travel industry initiative. Transformation will not form part of the evaluation process.</a:t>
            </a:r>
          </a:p>
          <a:p>
            <a:pPr algn="just"/>
            <a:endParaRPr lang="en-ZA" dirty="0">
              <a:solidFill>
                <a:schemeClr val="tx1"/>
              </a:solidFill>
            </a:endParaRPr>
          </a:p>
          <a:p>
            <a:pPr marL="160517" indent="-342900" algn="just">
              <a:buFont typeface="Arial" panose="020B0604020202020204" pitchFamily="34" charset="0"/>
              <a:buChar char="•"/>
            </a:pPr>
            <a:r>
              <a:rPr lang="en-GB" dirty="0">
                <a:solidFill>
                  <a:schemeClr val="tx1"/>
                </a:solidFill>
              </a:rPr>
              <a:t>It is Transnet’s request that thirty percent (30%) of all Third (3rd) Party Travel  </a:t>
            </a:r>
          </a:p>
          <a:p>
            <a:pPr marL="0" indent="0" algn="just"/>
            <a:r>
              <a:rPr lang="en-GB" dirty="0">
                <a:solidFill>
                  <a:schemeClr val="tx1"/>
                </a:solidFill>
              </a:rPr>
              <a:t>    companies on accommodation and car hire should be 51% or more black owned  </a:t>
            </a:r>
          </a:p>
          <a:p>
            <a:pPr marL="0" indent="0" algn="just"/>
            <a:r>
              <a:rPr lang="en-GB" dirty="0">
                <a:solidFill>
                  <a:schemeClr val="tx1"/>
                </a:solidFill>
              </a:rPr>
              <a:t>    companies, preferably </a:t>
            </a:r>
            <a:r>
              <a:rPr lang="en-US" dirty="0">
                <a:solidFill>
                  <a:schemeClr val="tx1"/>
                </a:solidFill>
              </a:rPr>
              <a:t>Black Owned QSE’s and EME’s</a:t>
            </a:r>
            <a:r>
              <a:rPr lang="en-GB" dirty="0">
                <a:solidFill>
                  <a:schemeClr val="tx1"/>
                </a:solidFill>
              </a:rPr>
              <a:t>. This requirement will be </a:t>
            </a:r>
          </a:p>
          <a:p>
            <a:pPr marL="0" indent="0" algn="just"/>
            <a:r>
              <a:rPr lang="en-GB" dirty="0">
                <a:solidFill>
                  <a:schemeClr val="tx1"/>
                </a:solidFill>
              </a:rPr>
              <a:t>   formalised during the contracting stage with the preferred bidder.</a:t>
            </a:r>
            <a:endParaRPr lang="en-ZA" dirty="0">
              <a:solidFill>
                <a:schemeClr val="tx1"/>
              </a:solidFill>
            </a:endParaRPr>
          </a:p>
          <a:p>
            <a:pPr marL="160517" indent="-342900" algn="just">
              <a:buFont typeface="Arial" panose="020B0604020202020204" pitchFamily="34" charset="0"/>
              <a:buChar char="•"/>
            </a:pPr>
            <a:endParaRPr lang="en-GB" b="1" dirty="0">
              <a:solidFill>
                <a:schemeClr val="tx1"/>
              </a:solidFill>
            </a:endParaRPr>
          </a:p>
          <a:p>
            <a:pPr algn="just"/>
            <a:endParaRPr lang="en-GB" b="1" dirty="0">
              <a:solidFill>
                <a:schemeClr val="tx1"/>
              </a:solidFill>
            </a:endParaRPr>
          </a:p>
        </p:txBody>
      </p:sp>
      <p:sp>
        <p:nvSpPr>
          <p:cNvPr id="4" name="TextBox 3"/>
          <p:cNvSpPr txBox="1"/>
          <p:nvPr/>
        </p:nvSpPr>
        <p:spPr>
          <a:xfrm>
            <a:off x="11450472" y="6359853"/>
            <a:ext cx="418704" cy="369332"/>
          </a:xfrm>
          <a:prstGeom prst="rect">
            <a:avLst/>
          </a:prstGeom>
          <a:noFill/>
        </p:spPr>
        <p:txBody>
          <a:bodyPr wrap="none" rtlCol="0">
            <a:spAutoFit/>
          </a:bodyPr>
          <a:lstStyle/>
          <a:p>
            <a:r>
              <a:rPr lang="en-US" dirty="0"/>
              <a:t>21</a:t>
            </a:r>
            <a:endParaRPr lang="en-ZA" dirty="0"/>
          </a:p>
        </p:txBody>
      </p:sp>
    </p:spTree>
    <p:extLst>
      <p:ext uri="{BB962C8B-B14F-4D97-AF65-F5344CB8AC3E}">
        <p14:creationId xmlns:p14="http://schemas.microsoft.com/office/powerpoint/2010/main" val="4270318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6385" y="606546"/>
            <a:ext cx="9291310" cy="720105"/>
          </a:xfrm>
        </p:spPr>
        <p:txBody>
          <a:bodyPr/>
          <a:lstStyle/>
          <a:p>
            <a:pPr lvl="0" defTabSz="457200" fontAlgn="auto">
              <a:spcBef>
                <a:spcPts val="0"/>
              </a:spcBef>
              <a:spcAft>
                <a:spcPts val="0"/>
              </a:spcAft>
            </a:pPr>
            <a:r>
              <a:rPr lang="en-ZA" dirty="0">
                <a:solidFill>
                  <a:schemeClr val="tx1"/>
                </a:solidFill>
                <a:latin typeface="Tahoma" panose="020B0604030504040204" pitchFamily="34" charset="0"/>
                <a:ea typeface="Tahoma" panose="020B0604030504040204" pitchFamily="34" charset="0"/>
                <a:cs typeface="Tahoma" panose="020B0604030504040204" pitchFamily="34" charset="0"/>
              </a:rPr>
              <a:t>Transnet Evaluation Methodology </a:t>
            </a:r>
            <a:endParaRPr 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p:cNvSpPr txBox="1"/>
          <p:nvPr/>
        </p:nvSpPr>
        <p:spPr>
          <a:xfrm>
            <a:off x="11450472" y="6359853"/>
            <a:ext cx="418704" cy="369332"/>
          </a:xfrm>
          <a:prstGeom prst="rect">
            <a:avLst/>
          </a:prstGeom>
          <a:noFill/>
        </p:spPr>
        <p:txBody>
          <a:bodyPr wrap="none" rtlCol="0">
            <a:spAutoFit/>
          </a:bodyPr>
          <a:lstStyle/>
          <a:p>
            <a:r>
              <a:rPr lang="en-US" dirty="0"/>
              <a:t>22</a:t>
            </a:r>
            <a:endParaRPr lang="en-ZA" dirty="0"/>
          </a:p>
        </p:txBody>
      </p:sp>
      <p:sp>
        <p:nvSpPr>
          <p:cNvPr id="63" name="Rectangle 62">
            <a:extLst>
              <a:ext uri="{FF2B5EF4-FFF2-40B4-BE49-F238E27FC236}">
                <a16:creationId xmlns:a16="http://schemas.microsoft.com/office/drawing/2014/main" id="{2D831E7A-4A51-4514-B741-73A357870273}"/>
              </a:ext>
            </a:extLst>
          </p:cNvPr>
          <p:cNvSpPr/>
          <p:nvPr/>
        </p:nvSpPr>
        <p:spPr bwMode="auto">
          <a:xfrm>
            <a:off x="1313535" y="1448229"/>
            <a:ext cx="10545383" cy="4859180"/>
          </a:xfrm>
          <a:prstGeom prst="rect">
            <a:avLst/>
          </a:prstGeom>
          <a:solidFill>
            <a:sysClr val="window" lastClr="FFFFFF">
              <a:lumMod val="9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33450" eaLnBrk="1" fontAlgn="base" latinLnBrk="0" hangingPunct="1">
              <a:lnSpc>
                <a:spcPct val="100000"/>
              </a:lnSpc>
              <a:spcBef>
                <a:spcPct val="0"/>
              </a:spcBef>
              <a:spcAft>
                <a:spcPct val="0"/>
              </a:spcAft>
              <a:buClrTx/>
              <a:buSzTx/>
              <a:buFontTx/>
              <a:buNone/>
              <a:tabLst/>
              <a:defRPr/>
            </a:pPr>
            <a:endParaRPr kumimoji="0" lang="en-ZA" sz="1600" b="0" i="0" u="none" strike="noStrike" kern="0" cap="none" spc="0" normalizeH="0" baseline="0" noProof="0" dirty="0">
              <a:ln>
                <a:noFill/>
              </a:ln>
              <a:solidFill>
                <a:srgbClr val="000000"/>
              </a:solidFill>
              <a:effectLst/>
              <a:uLnTx/>
              <a:uFillTx/>
              <a:latin typeface="Arial" pitchFamily="34" charset="0"/>
            </a:endParaRPr>
          </a:p>
        </p:txBody>
      </p:sp>
      <p:sp>
        <p:nvSpPr>
          <p:cNvPr id="64" name="Rectangle 63">
            <a:extLst>
              <a:ext uri="{FF2B5EF4-FFF2-40B4-BE49-F238E27FC236}">
                <a16:creationId xmlns:a16="http://schemas.microsoft.com/office/drawing/2014/main" id="{BC8A2C27-6A08-4F55-940C-59191C88BDBD}"/>
              </a:ext>
            </a:extLst>
          </p:cNvPr>
          <p:cNvSpPr/>
          <p:nvPr/>
        </p:nvSpPr>
        <p:spPr>
          <a:xfrm>
            <a:off x="1189158" y="1370241"/>
            <a:ext cx="10609678" cy="429351"/>
          </a:xfrm>
          <a:prstGeom prst="rect">
            <a:avLst/>
          </a:prstGeom>
          <a:solidFill>
            <a:srgbClr val="87ADB0">
              <a:lumMod val="60000"/>
              <a:lumOff val="40000"/>
            </a:srgbClr>
          </a:solidFill>
          <a:ln w="9525" cap="flat" cmpd="sng" algn="ctr">
            <a:solidFill>
              <a:srgbClr val="7D8F29">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ZA" sz="1600" b="0" i="0" u="none" strike="noStrike" kern="0" cap="none" spc="0" normalizeH="0" baseline="0" noProof="0" dirty="0">
              <a:ln>
                <a:noFill/>
              </a:ln>
              <a:solidFill>
                <a:prstClr val="white"/>
              </a:solidFill>
              <a:effectLst/>
              <a:uLnTx/>
              <a:uFillTx/>
              <a:latin typeface="Tahoma"/>
              <a:ea typeface="+mn-ea"/>
              <a:cs typeface="+mn-cs"/>
            </a:endParaRPr>
          </a:p>
        </p:txBody>
      </p:sp>
      <p:sp>
        <p:nvSpPr>
          <p:cNvPr id="65" name="TextBox 16">
            <a:extLst>
              <a:ext uri="{FF2B5EF4-FFF2-40B4-BE49-F238E27FC236}">
                <a16:creationId xmlns:a16="http://schemas.microsoft.com/office/drawing/2014/main" id="{FFFB1533-9438-4FB1-AABC-8D63E13DEEE0}"/>
              </a:ext>
            </a:extLst>
          </p:cNvPr>
          <p:cNvSpPr txBox="1">
            <a:spLocks noChangeArrowheads="1"/>
          </p:cNvSpPr>
          <p:nvPr/>
        </p:nvSpPr>
        <p:spPr bwMode="auto">
          <a:xfrm>
            <a:off x="3672084" y="1999650"/>
            <a:ext cx="6231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dirty="0">
                <a:solidFill>
                  <a:srgbClr val="000000"/>
                </a:solidFill>
                <a:latin typeface="Arial" charset="0"/>
              </a:rPr>
              <a:t>Step 3</a:t>
            </a:r>
            <a:endParaRPr lang="en-US" sz="1800" b="0" dirty="0">
              <a:solidFill>
                <a:srgbClr val="000000"/>
              </a:solidFill>
              <a:latin typeface="Arial" charset="0"/>
            </a:endParaRPr>
          </a:p>
        </p:txBody>
      </p:sp>
      <p:sp>
        <p:nvSpPr>
          <p:cNvPr id="66" name="TextBox 3">
            <a:extLst>
              <a:ext uri="{FF2B5EF4-FFF2-40B4-BE49-F238E27FC236}">
                <a16:creationId xmlns:a16="http://schemas.microsoft.com/office/drawing/2014/main" id="{236841BF-C739-4F03-B886-A187CF48B75D}"/>
              </a:ext>
            </a:extLst>
          </p:cNvPr>
          <p:cNvSpPr txBox="1">
            <a:spLocks noChangeArrowheads="1"/>
          </p:cNvSpPr>
          <p:nvPr/>
        </p:nvSpPr>
        <p:spPr bwMode="auto">
          <a:xfrm>
            <a:off x="1221953" y="2220067"/>
            <a:ext cx="128731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b="0" dirty="0">
                <a:solidFill>
                  <a:srgbClr val="000000"/>
                </a:solidFill>
                <a:latin typeface="Arial" charset="0"/>
              </a:rPr>
              <a:t>Administrative responsiveness</a:t>
            </a:r>
            <a:endParaRPr lang="en-US" sz="1800" b="0" dirty="0">
              <a:solidFill>
                <a:srgbClr val="000000"/>
              </a:solidFill>
              <a:latin typeface="Arial" charset="0"/>
            </a:endParaRPr>
          </a:p>
        </p:txBody>
      </p:sp>
      <p:sp>
        <p:nvSpPr>
          <p:cNvPr id="67" name="TextBox 3">
            <a:extLst>
              <a:ext uri="{FF2B5EF4-FFF2-40B4-BE49-F238E27FC236}">
                <a16:creationId xmlns:a16="http://schemas.microsoft.com/office/drawing/2014/main" id="{B7241FB0-92F4-463C-A3D8-6EE1C01A2014}"/>
              </a:ext>
            </a:extLst>
          </p:cNvPr>
          <p:cNvSpPr txBox="1">
            <a:spLocks noChangeArrowheads="1"/>
          </p:cNvSpPr>
          <p:nvPr/>
        </p:nvSpPr>
        <p:spPr bwMode="auto">
          <a:xfrm>
            <a:off x="2086049" y="2220067"/>
            <a:ext cx="132851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b="0" dirty="0">
                <a:solidFill>
                  <a:srgbClr val="000000"/>
                </a:solidFill>
                <a:latin typeface="Arial" charset="0"/>
              </a:rPr>
              <a:t>Substantive responsiveness</a:t>
            </a:r>
            <a:endParaRPr lang="en-US" sz="1800" b="0" dirty="0">
              <a:solidFill>
                <a:srgbClr val="000000"/>
              </a:solidFill>
              <a:latin typeface="Arial" charset="0"/>
            </a:endParaRPr>
          </a:p>
        </p:txBody>
      </p:sp>
      <p:sp>
        <p:nvSpPr>
          <p:cNvPr id="68" name="TextBox 3">
            <a:extLst>
              <a:ext uri="{FF2B5EF4-FFF2-40B4-BE49-F238E27FC236}">
                <a16:creationId xmlns:a16="http://schemas.microsoft.com/office/drawing/2014/main" id="{EBDD671B-0C4E-4926-8238-2CB6BAEF478D}"/>
              </a:ext>
            </a:extLst>
          </p:cNvPr>
          <p:cNvSpPr txBox="1">
            <a:spLocks noChangeArrowheads="1"/>
          </p:cNvSpPr>
          <p:nvPr/>
        </p:nvSpPr>
        <p:spPr bwMode="auto">
          <a:xfrm>
            <a:off x="4904584" y="2292075"/>
            <a:ext cx="1100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b="0" dirty="0">
                <a:solidFill>
                  <a:srgbClr val="000000"/>
                </a:solidFill>
                <a:latin typeface="Arial" charset="0"/>
              </a:rPr>
              <a:t>Weighted scoring / 100***</a:t>
            </a:r>
            <a:endParaRPr lang="en-US" sz="1800" b="0" dirty="0">
              <a:solidFill>
                <a:srgbClr val="000000"/>
              </a:solidFill>
              <a:latin typeface="Arial" charset="0"/>
            </a:endParaRPr>
          </a:p>
        </p:txBody>
      </p:sp>
      <p:sp>
        <p:nvSpPr>
          <p:cNvPr id="69" name="AutoShape 13">
            <a:extLst>
              <a:ext uri="{FF2B5EF4-FFF2-40B4-BE49-F238E27FC236}">
                <a16:creationId xmlns:a16="http://schemas.microsoft.com/office/drawing/2014/main" id="{CD21A91C-C60D-41C0-B433-2D83B1C589AD}"/>
              </a:ext>
            </a:extLst>
          </p:cNvPr>
          <p:cNvSpPr>
            <a:spLocks noChangeArrowheads="1"/>
          </p:cNvSpPr>
          <p:nvPr/>
        </p:nvSpPr>
        <p:spPr bwMode="auto">
          <a:xfrm>
            <a:off x="1437977" y="3286527"/>
            <a:ext cx="470149" cy="577086"/>
          </a:xfrm>
          <a:prstGeom prst="flowChartMultidocumen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a:lstStyle/>
          <a:p>
            <a:pPr defTabSz="914400" fontAlgn="base">
              <a:spcBef>
                <a:spcPct val="0"/>
              </a:spcBef>
              <a:spcAft>
                <a:spcPct val="0"/>
              </a:spcAft>
            </a:pPr>
            <a:endParaRPr lang="en-US" sz="1600" dirty="0">
              <a:solidFill>
                <a:srgbClr val="000000"/>
              </a:solidFill>
              <a:latin typeface="Arial" pitchFamily="34" charset="0"/>
            </a:endParaRPr>
          </a:p>
        </p:txBody>
      </p:sp>
      <p:sp>
        <p:nvSpPr>
          <p:cNvPr id="70" name="Right Arrow 12">
            <a:extLst>
              <a:ext uri="{FF2B5EF4-FFF2-40B4-BE49-F238E27FC236}">
                <a16:creationId xmlns:a16="http://schemas.microsoft.com/office/drawing/2014/main" id="{8997F84D-1C09-452C-81E0-EEA9959CE747}"/>
              </a:ext>
            </a:extLst>
          </p:cNvPr>
          <p:cNvSpPr>
            <a:spLocks noChangeArrowheads="1"/>
          </p:cNvSpPr>
          <p:nvPr/>
        </p:nvSpPr>
        <p:spPr bwMode="auto">
          <a:xfrm>
            <a:off x="1985219" y="3461251"/>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71" name="AutoShape 15">
            <a:extLst>
              <a:ext uri="{FF2B5EF4-FFF2-40B4-BE49-F238E27FC236}">
                <a16:creationId xmlns:a16="http://schemas.microsoft.com/office/drawing/2014/main" id="{283D50F5-8CC6-4971-8E64-C6417C7C7511}"/>
              </a:ext>
            </a:extLst>
          </p:cNvPr>
          <p:cNvSpPr>
            <a:spLocks noChangeArrowheads="1"/>
          </p:cNvSpPr>
          <p:nvPr/>
        </p:nvSpPr>
        <p:spPr bwMode="auto">
          <a:xfrm rot="3171260">
            <a:off x="2431797" y="3089170"/>
            <a:ext cx="236680" cy="655348"/>
          </a:xfrm>
          <a:prstGeom prst="lightningBolt">
            <a:avLst/>
          </a:prstGeom>
          <a:solidFill>
            <a:srgbClr val="FFFFFF"/>
          </a:solidFill>
          <a:ln w="63500" cmpd="thickThin">
            <a:solidFill>
              <a:srgbClr val="C0504D"/>
            </a:solidFill>
            <a:miter lim="800000"/>
            <a:headEnd/>
            <a:tailEnd/>
          </a:ln>
        </p:spPr>
        <p:txBody>
          <a:bodyPr/>
          <a:lstStyle/>
          <a:p>
            <a:pPr defTabSz="914400" fontAlgn="base">
              <a:spcBef>
                <a:spcPct val="0"/>
              </a:spcBef>
              <a:spcAft>
                <a:spcPct val="0"/>
              </a:spcAft>
            </a:pPr>
            <a:endParaRPr lang="en-US" sz="1600" dirty="0">
              <a:solidFill>
                <a:srgbClr val="000000"/>
              </a:solidFill>
              <a:latin typeface="Arial" pitchFamily="34" charset="0"/>
            </a:endParaRPr>
          </a:p>
        </p:txBody>
      </p:sp>
      <p:sp>
        <p:nvSpPr>
          <p:cNvPr id="72" name="Right Arrow 12">
            <a:extLst>
              <a:ext uri="{FF2B5EF4-FFF2-40B4-BE49-F238E27FC236}">
                <a16:creationId xmlns:a16="http://schemas.microsoft.com/office/drawing/2014/main" id="{D56C5AED-2D36-42C0-8635-02EFA89A18AA}"/>
              </a:ext>
            </a:extLst>
          </p:cNvPr>
          <p:cNvSpPr>
            <a:spLocks noChangeArrowheads="1"/>
          </p:cNvSpPr>
          <p:nvPr/>
        </p:nvSpPr>
        <p:spPr bwMode="auto">
          <a:xfrm>
            <a:off x="2806129" y="3461251"/>
            <a:ext cx="272546" cy="288000"/>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73" name="TextBox 3">
            <a:extLst>
              <a:ext uri="{FF2B5EF4-FFF2-40B4-BE49-F238E27FC236}">
                <a16:creationId xmlns:a16="http://schemas.microsoft.com/office/drawing/2014/main" id="{84AAF0FF-1DF5-42C2-ABF0-2D816FCF5205}"/>
              </a:ext>
            </a:extLst>
          </p:cNvPr>
          <p:cNvSpPr txBox="1">
            <a:spLocks noChangeArrowheads="1"/>
          </p:cNvSpPr>
          <p:nvPr/>
        </p:nvSpPr>
        <p:spPr bwMode="auto">
          <a:xfrm>
            <a:off x="1274382" y="2652115"/>
            <a:ext cx="97761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b="0" dirty="0">
                <a:solidFill>
                  <a:srgbClr val="000000"/>
                </a:solidFill>
                <a:latin typeface="Arial" charset="0"/>
              </a:rPr>
              <a:t>Returnable documents/ schedules</a:t>
            </a:r>
            <a:endParaRPr lang="en-US" sz="1800" b="0" dirty="0">
              <a:solidFill>
                <a:srgbClr val="000000"/>
              </a:solidFill>
              <a:latin typeface="Arial" charset="0"/>
            </a:endParaRPr>
          </a:p>
        </p:txBody>
      </p:sp>
      <p:sp>
        <p:nvSpPr>
          <p:cNvPr id="74" name="TextBox 3">
            <a:extLst>
              <a:ext uri="{FF2B5EF4-FFF2-40B4-BE49-F238E27FC236}">
                <a16:creationId xmlns:a16="http://schemas.microsoft.com/office/drawing/2014/main" id="{66F37008-F0DE-4100-B564-9348E04AA1D3}"/>
              </a:ext>
            </a:extLst>
          </p:cNvPr>
          <p:cNvSpPr txBox="1">
            <a:spLocks noChangeArrowheads="1"/>
          </p:cNvSpPr>
          <p:nvPr/>
        </p:nvSpPr>
        <p:spPr bwMode="auto">
          <a:xfrm>
            <a:off x="2086048" y="2754177"/>
            <a:ext cx="108734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b="0" dirty="0">
                <a:solidFill>
                  <a:srgbClr val="000000"/>
                </a:solidFill>
                <a:latin typeface="Arial" charset="0"/>
              </a:rPr>
              <a:t>Pre-qualification</a:t>
            </a:r>
            <a:endParaRPr lang="en-US" sz="1800" b="0" dirty="0">
              <a:solidFill>
                <a:srgbClr val="000000"/>
              </a:solidFill>
              <a:latin typeface="Arial" charset="0"/>
            </a:endParaRPr>
          </a:p>
        </p:txBody>
      </p:sp>
      <p:sp>
        <p:nvSpPr>
          <p:cNvPr id="75" name="TextBox 8">
            <a:extLst>
              <a:ext uri="{FF2B5EF4-FFF2-40B4-BE49-F238E27FC236}">
                <a16:creationId xmlns:a16="http://schemas.microsoft.com/office/drawing/2014/main" id="{AFE85483-361E-48E3-9240-54B3BD102468}"/>
              </a:ext>
            </a:extLst>
          </p:cNvPr>
          <p:cNvSpPr txBox="1">
            <a:spLocks noChangeArrowheads="1"/>
          </p:cNvSpPr>
          <p:nvPr/>
        </p:nvSpPr>
        <p:spPr bwMode="auto">
          <a:xfrm>
            <a:off x="3087638" y="4675613"/>
            <a:ext cx="748795" cy="780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b="0" dirty="0">
                <a:solidFill>
                  <a:srgbClr val="000000"/>
                </a:solidFill>
                <a:latin typeface="Arial" charset="0"/>
              </a:rPr>
              <a:t>Technical  Desktop 70%</a:t>
            </a:r>
            <a:endParaRPr lang="en-US" sz="1800" b="0" dirty="0">
              <a:solidFill>
                <a:srgbClr val="000000"/>
              </a:solidFill>
              <a:latin typeface="Arial" charset="0"/>
            </a:endParaRPr>
          </a:p>
        </p:txBody>
      </p:sp>
      <p:sp>
        <p:nvSpPr>
          <p:cNvPr id="76" name="TextBox 8">
            <a:extLst>
              <a:ext uri="{FF2B5EF4-FFF2-40B4-BE49-F238E27FC236}">
                <a16:creationId xmlns:a16="http://schemas.microsoft.com/office/drawing/2014/main" id="{4A565345-6D1B-4267-9374-5F7357F4E367}"/>
              </a:ext>
            </a:extLst>
          </p:cNvPr>
          <p:cNvSpPr txBox="1">
            <a:spLocks noChangeArrowheads="1"/>
          </p:cNvSpPr>
          <p:nvPr/>
        </p:nvSpPr>
        <p:spPr bwMode="auto">
          <a:xfrm>
            <a:off x="4911966" y="4452315"/>
            <a:ext cx="970150" cy="67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b="0" dirty="0">
                <a:solidFill>
                  <a:srgbClr val="000000"/>
                </a:solidFill>
                <a:latin typeface="Arial" charset="0"/>
              </a:rPr>
              <a:t>WEIGHTED  SCORE</a:t>
            </a:r>
            <a:endParaRPr lang="en-US" sz="1800" b="0" dirty="0">
              <a:solidFill>
                <a:srgbClr val="000000"/>
              </a:solidFill>
              <a:latin typeface="Arial" charset="0"/>
            </a:endParaRPr>
          </a:p>
        </p:txBody>
      </p:sp>
      <p:sp>
        <p:nvSpPr>
          <p:cNvPr id="77" name="Rectangle 76">
            <a:extLst>
              <a:ext uri="{FF2B5EF4-FFF2-40B4-BE49-F238E27FC236}">
                <a16:creationId xmlns:a16="http://schemas.microsoft.com/office/drawing/2014/main" id="{37D75679-01F7-4619-A317-D49C71212495}"/>
              </a:ext>
            </a:extLst>
          </p:cNvPr>
          <p:cNvSpPr/>
          <p:nvPr/>
        </p:nvSpPr>
        <p:spPr bwMode="auto">
          <a:xfrm>
            <a:off x="3259164" y="3367121"/>
            <a:ext cx="256088" cy="1009329"/>
          </a:xfrm>
          <a:prstGeom prst="rect">
            <a:avLst/>
          </a:prstGeom>
          <a:solidFill>
            <a:srgbClr val="C00000"/>
          </a:solidFill>
          <a:ln w="25400" cap="flat" cmpd="sng" algn="ctr">
            <a:solidFill>
              <a:srgbClr val="7D8F29">
                <a:shade val="50000"/>
              </a:srgb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Tahoma"/>
              <a:ea typeface="+mn-ea"/>
              <a:cs typeface="+mn-cs"/>
            </a:endParaRPr>
          </a:p>
        </p:txBody>
      </p:sp>
      <p:sp>
        <p:nvSpPr>
          <p:cNvPr id="78" name="TextBox 3">
            <a:extLst>
              <a:ext uri="{FF2B5EF4-FFF2-40B4-BE49-F238E27FC236}">
                <a16:creationId xmlns:a16="http://schemas.microsoft.com/office/drawing/2014/main" id="{EE0A00AB-6E8C-4BCA-AE05-FFC70F09D118}"/>
              </a:ext>
            </a:extLst>
          </p:cNvPr>
          <p:cNvSpPr txBox="1">
            <a:spLocks noChangeArrowheads="1"/>
          </p:cNvSpPr>
          <p:nvPr/>
        </p:nvSpPr>
        <p:spPr bwMode="auto">
          <a:xfrm>
            <a:off x="3496042" y="2691845"/>
            <a:ext cx="128184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dirty="0">
                <a:solidFill>
                  <a:srgbClr val="000000"/>
                </a:solidFill>
                <a:latin typeface="Arial" charset="0"/>
              </a:rPr>
              <a:t>Technical criteria</a:t>
            </a:r>
            <a:endParaRPr lang="en-US" sz="1800" dirty="0">
              <a:solidFill>
                <a:srgbClr val="000000"/>
              </a:solidFill>
              <a:latin typeface="Arial" charset="0"/>
            </a:endParaRPr>
          </a:p>
        </p:txBody>
      </p:sp>
      <p:sp>
        <p:nvSpPr>
          <p:cNvPr id="79" name="TextBox 16">
            <a:extLst>
              <a:ext uri="{FF2B5EF4-FFF2-40B4-BE49-F238E27FC236}">
                <a16:creationId xmlns:a16="http://schemas.microsoft.com/office/drawing/2014/main" id="{FBA8A092-45D6-4F08-9AB3-CE43AE29BFE6}"/>
              </a:ext>
            </a:extLst>
          </p:cNvPr>
          <p:cNvSpPr txBox="1">
            <a:spLocks noChangeArrowheads="1"/>
          </p:cNvSpPr>
          <p:nvPr/>
        </p:nvSpPr>
        <p:spPr bwMode="auto">
          <a:xfrm>
            <a:off x="2228552" y="1958778"/>
            <a:ext cx="62313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dirty="0">
                <a:solidFill>
                  <a:srgbClr val="000000"/>
                </a:solidFill>
                <a:latin typeface="Arial" charset="0"/>
              </a:rPr>
              <a:t>Step 2</a:t>
            </a:r>
            <a:endParaRPr lang="en-US" sz="1800" b="0" dirty="0">
              <a:solidFill>
                <a:srgbClr val="000000"/>
              </a:solidFill>
              <a:latin typeface="Arial" charset="0"/>
            </a:endParaRPr>
          </a:p>
        </p:txBody>
      </p:sp>
      <p:sp>
        <p:nvSpPr>
          <p:cNvPr id="80" name="TextBox 16">
            <a:extLst>
              <a:ext uri="{FF2B5EF4-FFF2-40B4-BE49-F238E27FC236}">
                <a16:creationId xmlns:a16="http://schemas.microsoft.com/office/drawing/2014/main" id="{95CF2B00-1DFC-4C36-918A-48D61F345F89}"/>
              </a:ext>
            </a:extLst>
          </p:cNvPr>
          <p:cNvSpPr txBox="1">
            <a:spLocks noChangeArrowheads="1"/>
          </p:cNvSpPr>
          <p:nvPr/>
        </p:nvSpPr>
        <p:spPr bwMode="auto">
          <a:xfrm>
            <a:off x="1483890" y="1961503"/>
            <a:ext cx="62313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dirty="0">
                <a:solidFill>
                  <a:srgbClr val="000000"/>
                </a:solidFill>
                <a:latin typeface="Arial" charset="0"/>
              </a:rPr>
              <a:t>Step 1</a:t>
            </a:r>
            <a:endParaRPr lang="en-US" sz="1800" b="0" dirty="0">
              <a:solidFill>
                <a:srgbClr val="000000"/>
              </a:solidFill>
              <a:latin typeface="Arial" charset="0"/>
            </a:endParaRPr>
          </a:p>
        </p:txBody>
      </p:sp>
      <p:sp>
        <p:nvSpPr>
          <p:cNvPr id="81" name="TextBox 16">
            <a:extLst>
              <a:ext uri="{FF2B5EF4-FFF2-40B4-BE49-F238E27FC236}">
                <a16:creationId xmlns:a16="http://schemas.microsoft.com/office/drawing/2014/main" id="{DF055BB6-D0AE-4CC3-A98B-46B3997EE2D5}"/>
              </a:ext>
            </a:extLst>
          </p:cNvPr>
          <p:cNvSpPr txBox="1">
            <a:spLocks noChangeArrowheads="1"/>
          </p:cNvSpPr>
          <p:nvPr/>
        </p:nvSpPr>
        <p:spPr bwMode="auto">
          <a:xfrm>
            <a:off x="5038377" y="1965166"/>
            <a:ext cx="62313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dirty="0">
                <a:solidFill>
                  <a:srgbClr val="000000"/>
                </a:solidFill>
                <a:latin typeface="Arial" charset="0"/>
              </a:rPr>
              <a:t>Step 4</a:t>
            </a:r>
            <a:endParaRPr lang="en-US" sz="1800" b="0" dirty="0">
              <a:solidFill>
                <a:srgbClr val="000000"/>
              </a:solidFill>
              <a:latin typeface="Arial" charset="0"/>
            </a:endParaRPr>
          </a:p>
        </p:txBody>
      </p:sp>
      <p:cxnSp>
        <p:nvCxnSpPr>
          <p:cNvPr id="82" name="Straight Connector 46">
            <a:extLst>
              <a:ext uri="{FF2B5EF4-FFF2-40B4-BE49-F238E27FC236}">
                <a16:creationId xmlns:a16="http://schemas.microsoft.com/office/drawing/2014/main" id="{9F878460-C031-4427-B4BB-517447666B89}"/>
              </a:ext>
            </a:extLst>
          </p:cNvPr>
          <p:cNvCxnSpPr>
            <a:cxnSpLocks noChangeShapeType="1"/>
          </p:cNvCxnSpPr>
          <p:nvPr/>
        </p:nvCxnSpPr>
        <p:spPr bwMode="auto">
          <a:xfrm flipH="1">
            <a:off x="4879870" y="1436513"/>
            <a:ext cx="7202" cy="4867923"/>
          </a:xfrm>
          <a:prstGeom prst="line">
            <a:avLst/>
          </a:prstGeom>
          <a:noFill/>
          <a:ln w="22225"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83" name="TextBox 16">
            <a:extLst>
              <a:ext uri="{FF2B5EF4-FFF2-40B4-BE49-F238E27FC236}">
                <a16:creationId xmlns:a16="http://schemas.microsoft.com/office/drawing/2014/main" id="{3C9482CD-E359-4F06-AD41-B6A01AED6726}"/>
              </a:ext>
            </a:extLst>
          </p:cNvPr>
          <p:cNvSpPr txBox="1">
            <a:spLocks noChangeArrowheads="1"/>
          </p:cNvSpPr>
          <p:nvPr/>
        </p:nvSpPr>
        <p:spPr bwMode="auto">
          <a:xfrm>
            <a:off x="1410000" y="1436513"/>
            <a:ext cx="1559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algn="ctr" defTabSz="914400" eaLnBrk="1" fontAlgn="base" hangingPunct="1">
              <a:spcBef>
                <a:spcPts val="500"/>
              </a:spcBef>
              <a:spcAft>
                <a:spcPts val="500"/>
              </a:spcAft>
            </a:pPr>
            <a:r>
              <a:rPr lang="en-ZA" sz="900" dirty="0">
                <a:solidFill>
                  <a:srgbClr val="000000"/>
                </a:solidFill>
                <a:latin typeface="Arial" charset="0"/>
              </a:rPr>
              <a:t>STAGE 1: Test for Responsiveness</a:t>
            </a:r>
            <a:endParaRPr lang="en-US" sz="1800" dirty="0">
              <a:solidFill>
                <a:srgbClr val="000000"/>
              </a:solidFill>
              <a:latin typeface="Arial" charset="0"/>
            </a:endParaRPr>
          </a:p>
        </p:txBody>
      </p:sp>
      <p:sp>
        <p:nvSpPr>
          <p:cNvPr id="84" name="TextBox 16">
            <a:extLst>
              <a:ext uri="{FF2B5EF4-FFF2-40B4-BE49-F238E27FC236}">
                <a16:creationId xmlns:a16="http://schemas.microsoft.com/office/drawing/2014/main" id="{272CEC8E-67E6-4DB3-A3A7-2224C372B9BC}"/>
              </a:ext>
            </a:extLst>
          </p:cNvPr>
          <p:cNvSpPr txBox="1">
            <a:spLocks noChangeArrowheads="1"/>
          </p:cNvSpPr>
          <p:nvPr/>
        </p:nvSpPr>
        <p:spPr bwMode="auto">
          <a:xfrm>
            <a:off x="3598216" y="1537679"/>
            <a:ext cx="7972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US" sz="900" dirty="0">
                <a:solidFill>
                  <a:srgbClr val="000000"/>
                </a:solidFill>
                <a:latin typeface="Arial" charset="0"/>
              </a:rPr>
              <a:t>STAGE 2</a:t>
            </a:r>
          </a:p>
        </p:txBody>
      </p:sp>
      <p:sp>
        <p:nvSpPr>
          <p:cNvPr id="85" name="TextBox 16">
            <a:extLst>
              <a:ext uri="{FF2B5EF4-FFF2-40B4-BE49-F238E27FC236}">
                <a16:creationId xmlns:a16="http://schemas.microsoft.com/office/drawing/2014/main" id="{950DEE45-77C9-4C0C-A46E-9C8249924CC6}"/>
              </a:ext>
            </a:extLst>
          </p:cNvPr>
          <p:cNvSpPr txBox="1">
            <a:spLocks noChangeArrowheads="1"/>
          </p:cNvSpPr>
          <p:nvPr/>
        </p:nvSpPr>
        <p:spPr bwMode="auto">
          <a:xfrm>
            <a:off x="7110102" y="1547144"/>
            <a:ext cx="79664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US" sz="900" dirty="0">
                <a:solidFill>
                  <a:srgbClr val="000000"/>
                </a:solidFill>
                <a:latin typeface="Arial" charset="0"/>
              </a:rPr>
              <a:t>STAGE 3</a:t>
            </a:r>
          </a:p>
        </p:txBody>
      </p:sp>
      <p:cxnSp>
        <p:nvCxnSpPr>
          <p:cNvPr id="86" name="Straight Connector 3">
            <a:extLst>
              <a:ext uri="{FF2B5EF4-FFF2-40B4-BE49-F238E27FC236}">
                <a16:creationId xmlns:a16="http://schemas.microsoft.com/office/drawing/2014/main" id="{820C5221-3886-43E2-89A9-3435844CE2C3}"/>
              </a:ext>
            </a:extLst>
          </p:cNvPr>
          <p:cNvCxnSpPr>
            <a:cxnSpLocks noChangeShapeType="1"/>
          </p:cNvCxnSpPr>
          <p:nvPr/>
        </p:nvCxnSpPr>
        <p:spPr bwMode="auto">
          <a:xfrm>
            <a:off x="1229891" y="1932035"/>
            <a:ext cx="10568945" cy="2600"/>
          </a:xfrm>
          <a:prstGeom prst="line">
            <a:avLst/>
          </a:prstGeom>
          <a:noFill/>
          <a:ln w="222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7" name="Right Arrow 2">
            <a:extLst>
              <a:ext uri="{FF2B5EF4-FFF2-40B4-BE49-F238E27FC236}">
                <a16:creationId xmlns:a16="http://schemas.microsoft.com/office/drawing/2014/main" id="{C3409D7C-F1DB-496B-965F-48386368C54A}"/>
              </a:ext>
            </a:extLst>
          </p:cNvPr>
          <p:cNvSpPr>
            <a:spLocks noChangeArrowheads="1"/>
          </p:cNvSpPr>
          <p:nvPr/>
        </p:nvSpPr>
        <p:spPr bwMode="auto">
          <a:xfrm>
            <a:off x="5765082" y="3461251"/>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88" name="Rectangle 87">
            <a:extLst>
              <a:ext uri="{FF2B5EF4-FFF2-40B4-BE49-F238E27FC236}">
                <a16:creationId xmlns:a16="http://schemas.microsoft.com/office/drawing/2014/main" id="{C7A5D273-DB07-4088-AD82-07987A2D3F3F}"/>
              </a:ext>
            </a:extLst>
          </p:cNvPr>
          <p:cNvSpPr/>
          <p:nvPr/>
        </p:nvSpPr>
        <p:spPr bwMode="auto">
          <a:xfrm>
            <a:off x="9736316" y="2906030"/>
            <a:ext cx="901450" cy="627131"/>
          </a:xfrm>
          <a:prstGeom prst="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charset="0"/>
              </a:rPr>
              <a:t>Award of business and conclusion of contract</a:t>
            </a:r>
            <a:endParaRPr kumimoji="0" lang="en-ZA" sz="900" b="0" i="0" u="none" strike="noStrike" kern="0" cap="none" spc="0" normalizeH="0" baseline="0" noProof="0" dirty="0">
              <a:ln>
                <a:noFill/>
              </a:ln>
              <a:solidFill>
                <a:srgbClr val="000000"/>
              </a:solidFill>
              <a:effectLst/>
              <a:uLnTx/>
              <a:uFillTx/>
              <a:latin typeface="Arial" charset="0"/>
            </a:endParaRPr>
          </a:p>
        </p:txBody>
      </p:sp>
      <p:sp>
        <p:nvSpPr>
          <p:cNvPr id="89" name="Right Arrow 2">
            <a:extLst>
              <a:ext uri="{FF2B5EF4-FFF2-40B4-BE49-F238E27FC236}">
                <a16:creationId xmlns:a16="http://schemas.microsoft.com/office/drawing/2014/main" id="{795E168D-3634-4D77-A1DA-8BE899F2653D}"/>
              </a:ext>
            </a:extLst>
          </p:cNvPr>
          <p:cNvSpPr>
            <a:spLocks noChangeArrowheads="1"/>
          </p:cNvSpPr>
          <p:nvPr/>
        </p:nvSpPr>
        <p:spPr bwMode="auto">
          <a:xfrm>
            <a:off x="9364655" y="3357528"/>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90" name="TextBox 105">
            <a:extLst>
              <a:ext uri="{FF2B5EF4-FFF2-40B4-BE49-F238E27FC236}">
                <a16:creationId xmlns:a16="http://schemas.microsoft.com/office/drawing/2014/main" id="{3938FB77-862E-49E0-AA7B-66A31109CE7D}"/>
              </a:ext>
            </a:extLst>
          </p:cNvPr>
          <p:cNvSpPr txBox="1">
            <a:spLocks noChangeArrowheads="1"/>
          </p:cNvSpPr>
          <p:nvPr/>
        </p:nvSpPr>
        <p:spPr bwMode="auto">
          <a:xfrm>
            <a:off x="6075501" y="2957429"/>
            <a:ext cx="997827" cy="1754326"/>
          </a:xfrm>
          <a:prstGeom prst="rect">
            <a:avLst/>
          </a:prstGeom>
          <a:solidFill>
            <a:srgbClr val="66594D">
              <a:lumMod val="40000"/>
              <a:lumOff val="60000"/>
            </a:srgbClr>
          </a:solidFill>
          <a:ln w="25400" cap="flat" cmpd="sng" algn="ctr">
            <a:solidFill>
              <a:srgbClr val="87ADB0">
                <a:shade val="50000"/>
              </a:srgbClr>
            </a:solidFill>
            <a:prstDash val="solid"/>
          </a:ln>
          <a:effectLst/>
        </p:spPr>
        <p:txBody>
          <a:bodyPr wrap="squar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charset="0"/>
                <a:ea typeface="+mn-ea"/>
                <a:cs typeface="+mn-cs"/>
              </a:rPr>
              <a:t>Post tender negotiation with preferred bidder [2</a:t>
            </a:r>
            <a:r>
              <a:rPr kumimoji="0" lang="en-US" sz="900" b="0" i="0" u="none" strike="noStrike" kern="0" cap="none" spc="0" normalizeH="0" baseline="30000" noProof="0" dirty="0">
                <a:ln>
                  <a:noFill/>
                </a:ln>
                <a:solidFill>
                  <a:srgbClr val="000000"/>
                </a:solidFill>
                <a:effectLst/>
                <a:uLnTx/>
                <a:uFillTx/>
                <a:latin typeface="Arial" charset="0"/>
                <a:ea typeface="+mn-ea"/>
                <a:cs typeface="+mn-cs"/>
              </a:rPr>
              <a:t>nd</a:t>
            </a:r>
            <a:r>
              <a:rPr kumimoji="0" lang="en-US" sz="900" b="0" i="0" u="none" strike="noStrike" kern="0" cap="none" spc="0" normalizeH="0" baseline="0" noProof="0" dirty="0">
                <a:ln>
                  <a:noFill/>
                </a:ln>
                <a:solidFill>
                  <a:srgbClr val="000000"/>
                </a:solidFill>
                <a:effectLst/>
                <a:uLnTx/>
                <a:uFillTx/>
                <a:latin typeface="Arial" charset="0"/>
                <a:ea typeface="+mn-ea"/>
                <a:cs typeface="+mn-cs"/>
              </a:rPr>
              <a:t> and 3</a:t>
            </a:r>
            <a:r>
              <a:rPr kumimoji="0" lang="en-US" sz="900" b="0" i="0" u="none" strike="noStrike" kern="0" cap="none" spc="0" normalizeH="0" baseline="30000" noProof="0" dirty="0">
                <a:ln>
                  <a:noFill/>
                </a:ln>
                <a:solidFill>
                  <a:srgbClr val="000000"/>
                </a:solidFill>
                <a:effectLst/>
                <a:uLnTx/>
                <a:uFillTx/>
                <a:latin typeface="Arial" charset="0"/>
                <a:ea typeface="+mn-ea"/>
                <a:cs typeface="+mn-cs"/>
              </a:rPr>
              <a:t>rd </a:t>
            </a:r>
            <a:r>
              <a:rPr kumimoji="0" lang="en-US" sz="900" b="0" i="0" u="none" strike="noStrike" kern="0" cap="none" spc="0" normalizeH="0" baseline="0" noProof="0" dirty="0">
                <a:ln>
                  <a:noFill/>
                </a:ln>
                <a:solidFill>
                  <a:srgbClr val="000000"/>
                </a:solidFill>
                <a:effectLst/>
                <a:uLnTx/>
                <a:uFillTx/>
                <a:latin typeface="Arial" charset="0"/>
                <a:ea typeface="+mn-ea"/>
                <a:cs typeface="+mn-cs"/>
              </a:rPr>
              <a:t>ranked bidders (if required) in a sequential and not simultaneous manner] if pricing is not market-related</a:t>
            </a:r>
            <a:endParaRPr kumimoji="0" lang="en-US" sz="900" b="0" i="0" u="none" strike="noStrike" kern="0" cap="none" spc="0" normalizeH="0" baseline="0" noProof="0" dirty="0">
              <a:ln>
                <a:noFill/>
              </a:ln>
              <a:solidFill>
                <a:srgbClr val="000000"/>
              </a:solidFill>
              <a:effectLst/>
              <a:uLnTx/>
              <a:uFillTx/>
              <a:latin typeface="Arial" charset="0"/>
              <a:ea typeface="+mn-ea"/>
              <a:cs typeface="Arial" charset="0"/>
            </a:endParaRPr>
          </a:p>
        </p:txBody>
      </p:sp>
      <p:sp>
        <p:nvSpPr>
          <p:cNvPr id="91" name="Rectangle 90">
            <a:extLst>
              <a:ext uri="{FF2B5EF4-FFF2-40B4-BE49-F238E27FC236}">
                <a16:creationId xmlns:a16="http://schemas.microsoft.com/office/drawing/2014/main" id="{DAA424AF-44DF-463C-BFA3-7FC9204EFD4F}"/>
              </a:ext>
            </a:extLst>
          </p:cNvPr>
          <p:cNvSpPr/>
          <p:nvPr/>
        </p:nvSpPr>
        <p:spPr>
          <a:xfrm>
            <a:off x="4939521" y="3084162"/>
            <a:ext cx="778702" cy="961802"/>
          </a:xfrm>
          <a:prstGeom prst="rect">
            <a:avLst/>
          </a:prstGeom>
          <a:solidFill>
            <a:srgbClr val="66594D">
              <a:lumMod val="20000"/>
              <a:lumOff val="80000"/>
            </a:srgbClr>
          </a:solidFill>
          <a:ln w="25400" cap="flat" cmpd="sng" algn="ctr">
            <a:solidFill>
              <a:srgbClr val="7D8F29"/>
            </a:solidFill>
            <a:prstDash val="solid"/>
          </a:ln>
          <a:effectLst/>
        </p:spPr>
        <p:txBody>
          <a:bodyPr wrap="square">
            <a:spAutoFit/>
          </a:bodyPr>
          <a:lstStyle/>
          <a:p>
            <a:pPr marL="171450" marR="0" lvl="0" indent="-171450" defTabSz="914400" eaLnBrk="1" fontAlgn="base" latinLnBrk="0" hangingPunct="1">
              <a:lnSpc>
                <a:spcPct val="100000"/>
              </a:lnSpc>
              <a:spcBef>
                <a:spcPts val="300"/>
              </a:spcBef>
              <a:spcAft>
                <a:spcPct val="0"/>
              </a:spcAft>
              <a:buClr>
                <a:srgbClr val="000000"/>
              </a:buClr>
              <a:buSzTx/>
              <a:buFont typeface="Arial" panose="020B0604020202020204" pitchFamily="34" charset="0"/>
              <a:buChar char="•"/>
              <a:tabLst/>
              <a:defRPr/>
            </a:pPr>
            <a:r>
              <a:rPr kumimoji="0" lang="en-GB" sz="900" b="0" i="0" u="none" strike="noStrike" kern="0" cap="none" spc="0" normalizeH="0" baseline="0" noProof="0" dirty="0">
                <a:ln>
                  <a:noFill/>
                </a:ln>
                <a:solidFill>
                  <a:srgbClr val="000000"/>
                </a:solidFill>
                <a:effectLst/>
                <a:uLnTx/>
                <a:uFillTx/>
                <a:latin typeface="Arial" charset="0"/>
                <a:ea typeface="+mn-ea"/>
                <a:cs typeface="+mn-cs"/>
              </a:rPr>
              <a:t>Price (90)</a:t>
            </a:r>
          </a:p>
          <a:p>
            <a:pPr marL="171450" marR="0" lvl="0" indent="-171450" defTabSz="914400" eaLnBrk="1" fontAlgn="base" latinLnBrk="0" hangingPunct="1">
              <a:lnSpc>
                <a:spcPct val="100000"/>
              </a:lnSpc>
              <a:spcBef>
                <a:spcPts val="300"/>
              </a:spcBef>
              <a:spcAft>
                <a:spcPct val="0"/>
              </a:spcAft>
              <a:buClr>
                <a:srgbClr val="000000"/>
              </a:buClr>
              <a:buSzTx/>
              <a:buFont typeface="Arial" panose="020B0604020202020204" pitchFamily="34" charset="0"/>
              <a:buChar char="•"/>
              <a:tabLst/>
              <a:defRPr/>
            </a:pPr>
            <a:endParaRPr kumimoji="0" lang="en-GB" sz="900" b="0" i="0" u="none" strike="noStrike" kern="0" cap="none" spc="0" normalizeH="0" baseline="0" noProof="0" dirty="0">
              <a:ln>
                <a:noFill/>
              </a:ln>
              <a:solidFill>
                <a:srgbClr val="C00000"/>
              </a:solidFill>
              <a:effectLst/>
              <a:uLnTx/>
              <a:uFillTx/>
              <a:latin typeface="Times New Roman" pitchFamily="18" charset="0"/>
              <a:ea typeface="+mn-ea"/>
              <a:cs typeface="+mn-cs"/>
            </a:endParaRPr>
          </a:p>
          <a:p>
            <a:pPr marL="171450" marR="0" lvl="0" indent="-171450" defTabSz="91440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GB" sz="900" b="0" i="0" u="none" strike="noStrike" kern="0" cap="none" spc="0" normalizeH="0" baseline="0" noProof="0" dirty="0">
                <a:ln>
                  <a:noFill/>
                </a:ln>
                <a:solidFill>
                  <a:srgbClr val="000000"/>
                </a:solidFill>
                <a:effectLst/>
                <a:uLnTx/>
                <a:uFillTx/>
                <a:latin typeface="Arial" charset="0"/>
                <a:ea typeface="+mn-ea"/>
                <a:cs typeface="+mn-cs"/>
              </a:rPr>
              <a:t>B-BBEE  scorecard (10)</a:t>
            </a:r>
          </a:p>
        </p:txBody>
      </p:sp>
      <p:sp>
        <p:nvSpPr>
          <p:cNvPr id="92" name="Right Arrow 2">
            <a:extLst>
              <a:ext uri="{FF2B5EF4-FFF2-40B4-BE49-F238E27FC236}">
                <a16:creationId xmlns:a16="http://schemas.microsoft.com/office/drawing/2014/main" id="{47706134-3A57-4A3F-89F1-6E38C55036AF}"/>
              </a:ext>
            </a:extLst>
          </p:cNvPr>
          <p:cNvSpPr>
            <a:spLocks noChangeArrowheads="1"/>
          </p:cNvSpPr>
          <p:nvPr/>
        </p:nvSpPr>
        <p:spPr bwMode="auto">
          <a:xfrm>
            <a:off x="7119456" y="3416844"/>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93" name="TextBox 3">
            <a:extLst>
              <a:ext uri="{FF2B5EF4-FFF2-40B4-BE49-F238E27FC236}">
                <a16:creationId xmlns:a16="http://schemas.microsoft.com/office/drawing/2014/main" id="{801BF59F-ECB9-48B9-8EC4-6F4F5FF675AF}"/>
              </a:ext>
            </a:extLst>
          </p:cNvPr>
          <p:cNvSpPr txBox="1">
            <a:spLocks noChangeArrowheads="1"/>
          </p:cNvSpPr>
          <p:nvPr/>
        </p:nvSpPr>
        <p:spPr bwMode="auto">
          <a:xfrm>
            <a:off x="3166169" y="2271809"/>
            <a:ext cx="1720903" cy="236290"/>
          </a:xfrm>
          <a:prstGeom prst="rect">
            <a:avLst/>
          </a:prstGeom>
          <a:noFill/>
          <a:ln w="25400" cap="flat" cmpd="sng" algn="ctr">
            <a:solidFill>
              <a:srgbClr val="000000"/>
            </a:solidFill>
            <a:prstDash val="solid"/>
          </a:ln>
          <a:effec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marL="0" marR="0" lvl="0" indent="0" algn="ctr" defTabSz="914400" eaLnBrk="1" fontAlgn="base" latinLnBrk="0" hangingPunct="1">
              <a:lnSpc>
                <a:spcPct val="100000"/>
              </a:lnSpc>
              <a:spcBef>
                <a:spcPts val="500"/>
              </a:spcBef>
              <a:spcAft>
                <a:spcPts val="500"/>
              </a:spcAft>
              <a:buClrTx/>
              <a:buSzTx/>
              <a:buFontTx/>
              <a:buNone/>
              <a:tabLst/>
              <a:defRPr/>
            </a:pPr>
            <a:r>
              <a:rPr kumimoji="0" lang="en-ZA" sz="900" b="0" i="0" u="none" strike="noStrike" kern="0" cap="none" spc="0" normalizeH="0" baseline="0" noProof="0" dirty="0">
                <a:ln>
                  <a:noFill/>
                </a:ln>
                <a:solidFill>
                  <a:srgbClr val="000000"/>
                </a:solidFill>
                <a:effectLst/>
                <a:uLnTx/>
                <a:uFillTx/>
                <a:latin typeface="Arial" charset="0"/>
                <a:ea typeface="+mn-ea"/>
                <a:cs typeface="Arial" charset="0"/>
                <a:sym typeface="Wingdings" pitchFamily="2" charset="2"/>
              </a:rPr>
              <a:t>MINIMUM THRESHOLDS</a:t>
            </a:r>
            <a:endParaRPr kumimoji="0" lang="en-US" sz="1800" b="1" i="0" u="none" strike="noStrike" kern="0" cap="none" spc="0" normalizeH="0" baseline="0" noProof="0" dirty="0">
              <a:ln>
                <a:noFill/>
              </a:ln>
              <a:solidFill>
                <a:srgbClr val="000000"/>
              </a:solidFill>
              <a:effectLst/>
              <a:uLnTx/>
              <a:uFillTx/>
              <a:latin typeface="Arial" charset="0"/>
              <a:ea typeface="+mn-ea"/>
              <a:cs typeface="Arial" charset="0"/>
              <a:sym typeface="Wingdings" pitchFamily="2" charset="2"/>
            </a:endParaRPr>
          </a:p>
        </p:txBody>
      </p:sp>
      <p:sp>
        <p:nvSpPr>
          <p:cNvPr id="94" name="TextBox 16">
            <a:extLst>
              <a:ext uri="{FF2B5EF4-FFF2-40B4-BE49-F238E27FC236}">
                <a16:creationId xmlns:a16="http://schemas.microsoft.com/office/drawing/2014/main" id="{007D8EC8-2300-47F4-8D9A-D1D7BE18D826}"/>
              </a:ext>
            </a:extLst>
          </p:cNvPr>
          <p:cNvSpPr txBox="1">
            <a:spLocks noChangeArrowheads="1"/>
          </p:cNvSpPr>
          <p:nvPr/>
        </p:nvSpPr>
        <p:spPr bwMode="auto">
          <a:xfrm>
            <a:off x="6119687" y="1968027"/>
            <a:ext cx="62313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dirty="0">
                <a:solidFill>
                  <a:srgbClr val="000000"/>
                </a:solidFill>
                <a:latin typeface="Arial" charset="0"/>
              </a:rPr>
              <a:t>Step 5</a:t>
            </a:r>
            <a:endParaRPr lang="en-US" sz="1800" b="0" dirty="0">
              <a:solidFill>
                <a:srgbClr val="000000"/>
              </a:solidFill>
              <a:latin typeface="Arial" charset="0"/>
            </a:endParaRPr>
          </a:p>
        </p:txBody>
      </p:sp>
      <p:sp>
        <p:nvSpPr>
          <p:cNvPr id="95" name="TextBox 16">
            <a:extLst>
              <a:ext uri="{FF2B5EF4-FFF2-40B4-BE49-F238E27FC236}">
                <a16:creationId xmlns:a16="http://schemas.microsoft.com/office/drawing/2014/main" id="{D7892A01-9795-47E6-BB47-154F67F4A354}"/>
              </a:ext>
            </a:extLst>
          </p:cNvPr>
          <p:cNvSpPr txBox="1">
            <a:spLocks noChangeArrowheads="1"/>
          </p:cNvSpPr>
          <p:nvPr/>
        </p:nvSpPr>
        <p:spPr bwMode="auto">
          <a:xfrm>
            <a:off x="7676988" y="1969105"/>
            <a:ext cx="62313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dirty="0">
                <a:solidFill>
                  <a:srgbClr val="000000"/>
                </a:solidFill>
                <a:latin typeface="Arial" charset="0"/>
              </a:rPr>
              <a:t>Step 6</a:t>
            </a:r>
            <a:endParaRPr lang="en-US" sz="1800" b="0" dirty="0">
              <a:solidFill>
                <a:srgbClr val="000000"/>
              </a:solidFill>
              <a:latin typeface="Arial" charset="0"/>
            </a:endParaRPr>
          </a:p>
        </p:txBody>
      </p:sp>
      <p:sp>
        <p:nvSpPr>
          <p:cNvPr id="96" name="TextBox 16">
            <a:extLst>
              <a:ext uri="{FF2B5EF4-FFF2-40B4-BE49-F238E27FC236}">
                <a16:creationId xmlns:a16="http://schemas.microsoft.com/office/drawing/2014/main" id="{341421F9-48F2-4022-942A-690C46EDEAB0}"/>
              </a:ext>
            </a:extLst>
          </p:cNvPr>
          <p:cNvSpPr txBox="1">
            <a:spLocks noChangeArrowheads="1"/>
          </p:cNvSpPr>
          <p:nvPr/>
        </p:nvSpPr>
        <p:spPr bwMode="auto">
          <a:xfrm>
            <a:off x="9901050" y="1968723"/>
            <a:ext cx="75460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dirty="0">
                <a:solidFill>
                  <a:srgbClr val="000000"/>
                </a:solidFill>
                <a:latin typeface="Arial" charset="0"/>
              </a:rPr>
              <a:t>Step 7</a:t>
            </a:r>
            <a:endParaRPr lang="en-US" sz="1800" b="0" dirty="0">
              <a:solidFill>
                <a:srgbClr val="000000"/>
              </a:solidFill>
              <a:latin typeface="Arial" charset="0"/>
            </a:endParaRPr>
          </a:p>
        </p:txBody>
      </p:sp>
      <p:sp>
        <p:nvSpPr>
          <p:cNvPr id="97" name="Rectangle 96">
            <a:extLst>
              <a:ext uri="{FF2B5EF4-FFF2-40B4-BE49-F238E27FC236}">
                <a16:creationId xmlns:a16="http://schemas.microsoft.com/office/drawing/2014/main" id="{ED36C0A5-3EA4-4FA4-A847-3C10FFD0F7DE}"/>
              </a:ext>
            </a:extLst>
          </p:cNvPr>
          <p:cNvSpPr/>
          <p:nvPr/>
        </p:nvSpPr>
        <p:spPr bwMode="auto">
          <a:xfrm>
            <a:off x="1408628" y="4452315"/>
            <a:ext cx="1617598" cy="900268"/>
          </a:xfrm>
          <a:prstGeom prst="rect">
            <a:avLst/>
          </a:prstGeom>
          <a:solidFill>
            <a:srgbClr val="91A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33450" eaLnBrk="1" fontAlgn="base" latinLnBrk="0" hangingPunct="1">
              <a:lnSpc>
                <a:spcPct val="100000"/>
              </a:lnSpc>
              <a:spcBef>
                <a:spcPct val="0"/>
              </a:spcBef>
              <a:spcAft>
                <a:spcPct val="0"/>
              </a:spcAft>
              <a:buClrTx/>
              <a:buSzTx/>
              <a:buFontTx/>
              <a:buNone/>
              <a:tabLst/>
              <a:defRPr/>
            </a:pPr>
            <a:r>
              <a:rPr kumimoji="0" lang="en-ZA" sz="900" b="0" i="0" u="none" strike="noStrike" kern="0" cap="none" spc="0" normalizeH="0" baseline="0" noProof="0" dirty="0">
                <a:ln>
                  <a:noFill/>
                </a:ln>
                <a:solidFill>
                  <a:srgbClr val="000000"/>
                </a:solidFill>
                <a:effectLst/>
                <a:uLnTx/>
                <a:uFillTx/>
                <a:latin typeface="Arial" charset="0"/>
              </a:rPr>
              <a:t>Step 2: </a:t>
            </a:r>
            <a:r>
              <a:rPr kumimoji="0" lang="en-ZA" sz="900" b="0" i="0" u="sng" strike="noStrike" kern="0" cap="none" spc="0" normalizeH="0" baseline="0" noProof="0" dirty="0">
                <a:ln>
                  <a:noFill/>
                </a:ln>
                <a:solidFill>
                  <a:srgbClr val="000000"/>
                </a:solidFill>
                <a:effectLst/>
                <a:uLnTx/>
                <a:uFillTx/>
                <a:latin typeface="Arial" charset="0"/>
              </a:rPr>
              <a:t>Prequalification criteria</a:t>
            </a:r>
            <a:r>
              <a:rPr kumimoji="0" lang="en-ZA" sz="900" b="0" i="0" u="none" strike="noStrike" kern="0" cap="none" spc="0" normalizeH="0" baseline="0" noProof="0" dirty="0">
                <a:ln>
                  <a:noFill/>
                </a:ln>
                <a:solidFill>
                  <a:srgbClr val="000000"/>
                </a:solidFill>
                <a:effectLst/>
                <a:uLnTx/>
                <a:uFillTx/>
                <a:latin typeface="Arial" charset="0"/>
              </a:rPr>
              <a:t>:</a:t>
            </a:r>
          </a:p>
          <a:p>
            <a:pPr marL="0" marR="0" lvl="0" indent="0" algn="ctr" defTabSz="933450" eaLnBrk="1" fontAlgn="base" latinLnBrk="0" hangingPunct="1">
              <a:lnSpc>
                <a:spcPct val="100000"/>
              </a:lnSpc>
              <a:spcBef>
                <a:spcPct val="0"/>
              </a:spcBef>
              <a:spcAft>
                <a:spcPct val="0"/>
              </a:spcAft>
              <a:buClrTx/>
              <a:buSzTx/>
              <a:buFontTx/>
              <a:buNone/>
              <a:tabLst/>
              <a:defRPr/>
            </a:pPr>
            <a:r>
              <a:rPr kumimoji="0" lang="en-ZA" sz="900" b="0" i="0" u="none" strike="noStrike" kern="0" cap="none" spc="0" normalizeH="0" baseline="0" noProof="0" dirty="0">
                <a:ln>
                  <a:noFill/>
                </a:ln>
                <a:solidFill>
                  <a:srgbClr val="000000"/>
                </a:solidFill>
                <a:effectLst/>
                <a:uLnTx/>
                <a:uFillTx/>
                <a:latin typeface="Arial" charset="0"/>
              </a:rPr>
              <a:t>:</a:t>
            </a:r>
          </a:p>
          <a:p>
            <a:pPr marL="0" marR="0" lvl="0" indent="0" algn="ctr" defTabSz="933450" eaLnBrk="1" fontAlgn="base" latinLnBrk="0" hangingPunct="1">
              <a:lnSpc>
                <a:spcPct val="100000"/>
              </a:lnSpc>
              <a:spcBef>
                <a:spcPct val="0"/>
              </a:spcBef>
              <a:spcAft>
                <a:spcPct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charset="0"/>
              </a:rPr>
              <a:t>-Bidder must have a Minimum B-BBEE level 1 – 4 valid accreditation</a:t>
            </a:r>
          </a:p>
          <a:p>
            <a:pPr marL="0" marR="0" lvl="0" indent="0" algn="ctr" defTabSz="933450" eaLnBrk="1" fontAlgn="base" latinLnBrk="0" hangingPunct="1">
              <a:lnSpc>
                <a:spcPct val="100000"/>
              </a:lnSpc>
              <a:spcBef>
                <a:spcPct val="0"/>
              </a:spcBef>
              <a:spcAft>
                <a:spcPct val="0"/>
              </a:spcAft>
              <a:buClrTx/>
              <a:buSzTx/>
              <a:buFontTx/>
              <a:buNone/>
              <a:tabLst/>
              <a:defRPr/>
            </a:pPr>
            <a:endParaRPr kumimoji="0" lang="en-ZA" sz="900" b="0" i="0" u="none" strike="noStrike" kern="0" cap="none" spc="0" normalizeH="0" baseline="0" noProof="0" dirty="0">
              <a:ln>
                <a:noFill/>
              </a:ln>
              <a:solidFill>
                <a:srgbClr val="000000"/>
              </a:solidFill>
              <a:effectLst/>
              <a:uLnTx/>
              <a:uFillTx/>
              <a:latin typeface="Arial"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n-ZA" sz="900" b="0" i="0" u="none" strike="noStrike" kern="0" cap="none" spc="0" normalizeH="0" baseline="0" noProof="0" dirty="0">
                <a:ln>
                  <a:noFill/>
                </a:ln>
                <a:solidFill>
                  <a:srgbClr val="000000"/>
                </a:solidFill>
                <a:effectLst/>
                <a:uLnTx/>
                <a:uFillTx/>
                <a:latin typeface="Arial" charset="0"/>
              </a:rPr>
              <a:t>     </a:t>
            </a:r>
            <a:endParaRPr lang="en-US" sz="900" u="sng" kern="0" dirty="0">
              <a:solidFill>
                <a:srgbClr val="000000"/>
              </a:solidFill>
              <a:latin typeface="Arial" charset="0"/>
            </a:endParaRPr>
          </a:p>
        </p:txBody>
      </p:sp>
      <p:sp>
        <p:nvSpPr>
          <p:cNvPr id="98" name="Rectangle 97">
            <a:extLst>
              <a:ext uri="{FF2B5EF4-FFF2-40B4-BE49-F238E27FC236}">
                <a16:creationId xmlns:a16="http://schemas.microsoft.com/office/drawing/2014/main" id="{C4777606-EA8D-4AA8-9A44-0B44D5AF92FE}"/>
              </a:ext>
            </a:extLst>
          </p:cNvPr>
          <p:cNvSpPr/>
          <p:nvPr/>
        </p:nvSpPr>
        <p:spPr bwMode="auto">
          <a:xfrm>
            <a:off x="7438130" y="3162048"/>
            <a:ext cx="1827410" cy="2362075"/>
          </a:xfrm>
          <a:prstGeom prst="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ZA" sz="900" b="0" i="0" u="none" strike="noStrike" kern="0" cap="none" spc="0" normalizeH="0" baseline="0" noProof="0" dirty="0">
                <a:ln>
                  <a:noFill/>
                </a:ln>
                <a:solidFill>
                  <a:srgbClr val="000000"/>
                </a:solidFill>
                <a:effectLst/>
                <a:uLnTx/>
                <a:uFillTx/>
                <a:latin typeface="Arial" charset="0"/>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en-ZA" sz="900" b="0" i="0" u="none" strike="noStrike" kern="0" cap="none" spc="0" normalizeH="0" baseline="0" noProof="0" dirty="0">
                <a:ln>
                  <a:noFill/>
                </a:ln>
                <a:solidFill>
                  <a:srgbClr val="000000"/>
                </a:solidFill>
                <a:effectLst/>
                <a:uLnTx/>
                <a:uFillTx/>
                <a:latin typeface="Arial" charset="0"/>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en-GB" sz="900" b="0" i="0" u="none" strike="noStrike" kern="0" cap="none" spc="0" normalizeH="0" baseline="0" noProof="0" dirty="0">
                <a:ln>
                  <a:noFill/>
                </a:ln>
                <a:solidFill>
                  <a:srgbClr val="000000"/>
                </a:solidFill>
                <a:effectLst/>
                <a:uLnTx/>
                <a:uFillTx/>
                <a:latin typeface="Arial" charset="0"/>
              </a:rPr>
              <a:t>Conduct a all Risks assessment with the preferred</a:t>
            </a:r>
            <a:r>
              <a:rPr kumimoji="0" lang="en-GB" sz="900" b="0" i="0" u="none" strike="noStrike" kern="0" cap="none" spc="0" normalizeH="0" noProof="0" dirty="0">
                <a:ln>
                  <a:noFill/>
                </a:ln>
                <a:solidFill>
                  <a:srgbClr val="000000"/>
                </a:solidFill>
                <a:effectLst/>
                <a:uLnTx/>
                <a:uFillTx/>
                <a:latin typeface="Arial" charset="0"/>
              </a:rPr>
              <a:t> bidder, that could include:</a:t>
            </a:r>
          </a:p>
          <a:p>
            <a:pPr marL="0" marR="0" lvl="0" indent="0" defTabSz="914400" eaLnBrk="1" fontAlgn="base" latinLnBrk="0" hangingPunct="1">
              <a:lnSpc>
                <a:spcPct val="100000"/>
              </a:lnSpc>
              <a:spcBef>
                <a:spcPct val="0"/>
              </a:spcBef>
              <a:spcAft>
                <a:spcPct val="0"/>
              </a:spcAft>
              <a:buClrTx/>
              <a:buSzTx/>
              <a:buFontTx/>
              <a:buNone/>
              <a:tabLst/>
              <a:defRPr/>
            </a:pPr>
            <a:endParaRPr lang="en-GB" sz="900" kern="0" dirty="0">
              <a:solidFill>
                <a:srgbClr val="000000"/>
              </a:solidFill>
              <a:latin typeface="Arial" charset="0"/>
              <a:cs typeface="Times New Roman" panose="02020603050405020304" pitchFamily="18" charset="0"/>
            </a:endParaRPr>
          </a:p>
          <a:p>
            <a:pPr marL="0" marR="0" lvl="0" indent="0" defTabSz="914400" eaLnBrk="1" fontAlgn="base" latinLnBrk="0" hangingPunct="1">
              <a:lnSpc>
                <a:spcPct val="100000"/>
              </a:lnSpc>
              <a:spcBef>
                <a:spcPct val="0"/>
              </a:spcBef>
              <a:spcAft>
                <a:spcPct val="0"/>
              </a:spcAft>
              <a:buClrTx/>
              <a:buSzTx/>
              <a:buFontTx/>
              <a:buNone/>
              <a:tabLst/>
              <a:defRPr/>
            </a:pPr>
            <a:r>
              <a:rPr lang="en-GB" sz="900" kern="0" dirty="0">
                <a:solidFill>
                  <a:srgbClr val="000000"/>
                </a:solidFill>
                <a:latin typeface="Arial" charset="0"/>
                <a:cs typeface="Times New Roman" panose="02020603050405020304" pitchFamily="18" charset="0"/>
              </a:rPr>
              <a:t>*</a:t>
            </a:r>
            <a:r>
              <a:rPr lang="en-GB" sz="900" kern="1600" dirty="0">
                <a:latin typeface="Tahoma" panose="020B0604030504040204" pitchFamily="34" charset="0"/>
                <a:cs typeface="Times New Roman" panose="02020603050405020304" pitchFamily="18" charset="0"/>
              </a:rPr>
              <a:t>the financial stability of the bidder based on key ratio analysis, which would include, but not be limited to Efficiency, Profitability, Financial Risk, Liquidity, Acid Test, and Solvency; and</a:t>
            </a:r>
            <a:endParaRPr lang="en-ZA" sz="900" kern="1600" dirty="0">
              <a:latin typeface="Tahoma" panose="020B0604030504040204" pitchFamily="34" charset="0"/>
              <a:cs typeface="Times New Roman" panose="02020603050405020304" pitchFamily="18" charset="0"/>
            </a:endParaRPr>
          </a:p>
          <a:p>
            <a:pPr marL="0" marR="0" lvl="0" indent="0" defTabSz="914400" eaLnBrk="1" fontAlgn="base" latinLnBrk="0" hangingPunct="1">
              <a:lnSpc>
                <a:spcPct val="100000"/>
              </a:lnSpc>
              <a:spcBef>
                <a:spcPct val="0"/>
              </a:spcBef>
              <a:spcAft>
                <a:spcPct val="0"/>
              </a:spcAft>
              <a:buClrTx/>
              <a:buSzTx/>
              <a:buFontTx/>
              <a:buNone/>
              <a:tabLst/>
              <a:defRPr/>
            </a:pPr>
            <a:r>
              <a:rPr lang="en-ZA" sz="900" kern="1600" dirty="0">
                <a:latin typeface="Tahoma" panose="020B0604030504040204" pitchFamily="34" charset="0"/>
                <a:cs typeface="Times New Roman" panose="02020603050405020304" pitchFamily="18" charset="0"/>
              </a:rPr>
              <a:t>*</a:t>
            </a:r>
            <a:r>
              <a:rPr lang="en-GB" sz="900" kern="1600" dirty="0">
                <a:latin typeface="Tahoma" panose="020B0604030504040204" pitchFamily="34" charset="0"/>
                <a:cs typeface="Times New Roman" panose="02020603050405020304" pitchFamily="18" charset="0"/>
              </a:rPr>
              <a:t>Reputational and Brand risks.</a:t>
            </a:r>
            <a:endParaRPr lang="en-ZA" sz="900" kern="1600" dirty="0">
              <a:latin typeface="Tahoma" panose="020B0604030504040204" pitchFamily="34" charset="0"/>
              <a:cs typeface="Times New Roman" panose="02020603050405020304" pitchFamily="18"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GB" sz="900" b="0" i="0" u="none" strike="noStrike" kern="0" cap="none" spc="0" normalizeH="0" baseline="0" noProof="0" dirty="0">
              <a:ln>
                <a:noFill/>
              </a:ln>
              <a:solidFill>
                <a:srgbClr val="000000"/>
              </a:solidFill>
              <a:effectLst/>
              <a:uLnTx/>
              <a:uFillTx/>
              <a:latin typeface="Arial"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ZA" sz="1600" b="0" i="0" u="none" strike="noStrike" kern="0" cap="none" spc="0" normalizeH="0" baseline="0" noProof="0" dirty="0">
              <a:ln>
                <a:noFill/>
              </a:ln>
              <a:solidFill>
                <a:srgbClr val="000000"/>
              </a:solidFill>
              <a:effectLst/>
              <a:uLnTx/>
              <a:uFillTx/>
              <a:latin typeface="Arial" pitchFamily="34" charset="0"/>
            </a:endParaRPr>
          </a:p>
        </p:txBody>
      </p:sp>
      <p:cxnSp>
        <p:nvCxnSpPr>
          <p:cNvPr id="99" name="Straight Connector 45">
            <a:extLst>
              <a:ext uri="{FF2B5EF4-FFF2-40B4-BE49-F238E27FC236}">
                <a16:creationId xmlns:a16="http://schemas.microsoft.com/office/drawing/2014/main" id="{832DBD26-4BB5-4104-843D-68A79342BDC9}"/>
              </a:ext>
            </a:extLst>
          </p:cNvPr>
          <p:cNvCxnSpPr>
            <a:cxnSpLocks noChangeShapeType="1"/>
          </p:cNvCxnSpPr>
          <p:nvPr/>
        </p:nvCxnSpPr>
        <p:spPr bwMode="auto">
          <a:xfrm>
            <a:off x="3078675" y="1436513"/>
            <a:ext cx="27843" cy="4867923"/>
          </a:xfrm>
          <a:prstGeom prst="line">
            <a:avLst/>
          </a:prstGeom>
          <a:noFill/>
          <a:ln w="22225" algn="ctr">
            <a:solidFill>
              <a:srgbClr val="000000"/>
            </a:solidFill>
            <a:prstDash val="dash"/>
            <a:round/>
            <a:headEnd/>
            <a:tailEnd/>
          </a:ln>
          <a:extLst>
            <a:ext uri="{909E8E84-426E-40DD-AFC4-6F175D3DCCD1}">
              <a14:hiddenFill xmlns:a14="http://schemas.microsoft.com/office/drawing/2010/main">
                <a:noFill/>
              </a14:hiddenFill>
            </a:ext>
          </a:extLst>
        </p:spPr>
      </p:cxnSp>
      <p:sp>
        <p:nvSpPr>
          <p:cNvPr id="100" name="Rectangle 99">
            <a:extLst>
              <a:ext uri="{FF2B5EF4-FFF2-40B4-BE49-F238E27FC236}">
                <a16:creationId xmlns:a16="http://schemas.microsoft.com/office/drawing/2014/main" id="{6791DB34-093D-4689-8522-308D22277DEB}"/>
              </a:ext>
            </a:extLst>
          </p:cNvPr>
          <p:cNvSpPr/>
          <p:nvPr/>
        </p:nvSpPr>
        <p:spPr bwMode="auto">
          <a:xfrm>
            <a:off x="9700022" y="3796951"/>
            <a:ext cx="1970026" cy="1555631"/>
          </a:xfrm>
          <a:prstGeom prst="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charset="0"/>
              </a:rPr>
              <a:t>a) Award</a:t>
            </a:r>
            <a:r>
              <a:rPr kumimoji="0" lang="en-US" sz="900" b="0" i="0" u="none" strike="noStrike" kern="0" cap="none" spc="0" normalizeH="0" noProof="0" dirty="0">
                <a:ln>
                  <a:noFill/>
                </a:ln>
                <a:solidFill>
                  <a:srgbClr val="000000"/>
                </a:solidFill>
                <a:effectLst/>
                <a:uLnTx/>
                <a:uFillTx/>
                <a:latin typeface="Arial" charset="0"/>
              </a:rPr>
              <a:t> the contract and issue a Letter of Award to the highest ranked Bidder(s), unless Transnet utilizes objective criteria justify the award to another Bidder, such objective criteria being: All Risks in Step 6.</a:t>
            </a:r>
          </a:p>
          <a:p>
            <a:pPr marL="0" marR="0" lvl="0" indent="0" defTabSz="914400" eaLnBrk="1" fontAlgn="base" latinLnBrk="0" hangingPunct="1">
              <a:lnSpc>
                <a:spcPct val="100000"/>
              </a:lnSpc>
              <a:spcBef>
                <a:spcPct val="0"/>
              </a:spcBef>
              <a:spcAft>
                <a:spcPct val="0"/>
              </a:spcAft>
              <a:buClrTx/>
              <a:buSzTx/>
              <a:buFontTx/>
              <a:buNone/>
              <a:tabLst/>
              <a:defRPr/>
            </a:pPr>
            <a:endParaRPr lang="en-US" sz="900" kern="0" baseline="0" dirty="0">
              <a:solidFill>
                <a:srgbClr val="000000"/>
              </a:solidFill>
              <a:latin typeface="Arial"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900" b="0" i="0" u="none" strike="noStrike" kern="0" cap="none" spc="0" normalizeH="0" noProof="0" dirty="0">
              <a:ln>
                <a:noFill/>
              </a:ln>
              <a:solidFill>
                <a:srgbClr val="000000"/>
              </a:solidFill>
              <a:effectLst/>
              <a:uLnTx/>
              <a:uFillTx/>
              <a:latin typeface="Arial" charset="0"/>
            </a:endParaRPr>
          </a:p>
          <a:p>
            <a:pPr marL="0" marR="0" lvl="0" indent="0" defTabSz="914400" eaLnBrk="1" fontAlgn="base" latinLnBrk="0" hangingPunct="1">
              <a:lnSpc>
                <a:spcPct val="100000"/>
              </a:lnSpc>
              <a:spcBef>
                <a:spcPct val="0"/>
              </a:spcBef>
              <a:spcAft>
                <a:spcPct val="0"/>
              </a:spcAft>
              <a:buClrTx/>
              <a:buSzTx/>
              <a:buFontTx/>
              <a:buNone/>
              <a:tabLst/>
              <a:defRPr/>
            </a:pPr>
            <a:r>
              <a:rPr lang="en-US" sz="900" kern="0" baseline="0" dirty="0">
                <a:solidFill>
                  <a:srgbClr val="000000"/>
                </a:solidFill>
                <a:latin typeface="Arial" charset="0"/>
              </a:rPr>
              <a:t>b) Conclude the successful sign off the above</a:t>
            </a:r>
            <a:r>
              <a:rPr lang="en-US" sz="900" kern="0" dirty="0">
                <a:solidFill>
                  <a:srgbClr val="000000"/>
                </a:solidFill>
                <a:latin typeface="Arial" charset="0"/>
              </a:rPr>
              <a:t> contracts</a:t>
            </a:r>
            <a:endParaRPr kumimoji="0" lang="en-ZA" sz="900" b="0" i="0" u="none" strike="noStrike" kern="0" cap="none" spc="0" normalizeH="0" baseline="0" noProof="0" dirty="0">
              <a:ln>
                <a:noFill/>
              </a:ln>
              <a:solidFill>
                <a:srgbClr val="000000"/>
              </a:solidFill>
              <a:effectLst/>
              <a:uLnTx/>
              <a:uFillTx/>
              <a:latin typeface="Arial" charset="0"/>
            </a:endParaRPr>
          </a:p>
        </p:txBody>
      </p:sp>
      <p:sp>
        <p:nvSpPr>
          <p:cNvPr id="101" name="TextBox 3">
            <a:extLst>
              <a:ext uri="{FF2B5EF4-FFF2-40B4-BE49-F238E27FC236}">
                <a16:creationId xmlns:a16="http://schemas.microsoft.com/office/drawing/2014/main" id="{5586A90F-D48A-4F06-8198-12FDE5F4FCFA}"/>
              </a:ext>
            </a:extLst>
          </p:cNvPr>
          <p:cNvSpPr txBox="1">
            <a:spLocks noChangeArrowheads="1"/>
          </p:cNvSpPr>
          <p:nvPr/>
        </p:nvSpPr>
        <p:spPr bwMode="auto">
          <a:xfrm>
            <a:off x="7684207" y="2263929"/>
            <a:ext cx="132851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US" sz="900" b="0" dirty="0">
                <a:solidFill>
                  <a:srgbClr val="000000"/>
                </a:solidFill>
                <a:latin typeface="Arial" charset="0"/>
              </a:rPr>
              <a:t>All Risks Assessment</a:t>
            </a:r>
            <a:endParaRPr lang="en-US" sz="1800" b="0" dirty="0">
              <a:solidFill>
                <a:srgbClr val="000000"/>
              </a:solidFill>
              <a:latin typeface="Arial" charset="0"/>
            </a:endParaRPr>
          </a:p>
        </p:txBody>
      </p:sp>
      <p:sp>
        <p:nvSpPr>
          <p:cNvPr id="102" name="TextBox 3">
            <a:extLst>
              <a:ext uri="{FF2B5EF4-FFF2-40B4-BE49-F238E27FC236}">
                <a16:creationId xmlns:a16="http://schemas.microsoft.com/office/drawing/2014/main" id="{E5786EA0-23DF-4FBD-97A2-BD3626D4C533}"/>
              </a:ext>
            </a:extLst>
          </p:cNvPr>
          <p:cNvSpPr txBox="1">
            <a:spLocks noChangeArrowheads="1"/>
          </p:cNvSpPr>
          <p:nvPr/>
        </p:nvSpPr>
        <p:spPr bwMode="auto">
          <a:xfrm>
            <a:off x="6179905" y="2202559"/>
            <a:ext cx="1328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US" sz="900" b="0" dirty="0">
                <a:solidFill>
                  <a:srgbClr val="000000"/>
                </a:solidFill>
                <a:latin typeface="Arial" charset="0"/>
              </a:rPr>
              <a:t>Post Tender negotiation</a:t>
            </a:r>
            <a:endParaRPr lang="en-US" sz="1800" b="0" dirty="0">
              <a:solidFill>
                <a:srgbClr val="000000"/>
              </a:solidFill>
              <a:latin typeface="Arial" charset="0"/>
            </a:endParaRPr>
          </a:p>
        </p:txBody>
      </p:sp>
      <p:sp>
        <p:nvSpPr>
          <p:cNvPr id="103" name="Rectangle 102">
            <a:extLst>
              <a:ext uri="{FF2B5EF4-FFF2-40B4-BE49-F238E27FC236}">
                <a16:creationId xmlns:a16="http://schemas.microsoft.com/office/drawing/2014/main" id="{ADEFA0B5-E266-4024-81F2-4839B15D1D2A}"/>
              </a:ext>
            </a:extLst>
          </p:cNvPr>
          <p:cNvSpPr/>
          <p:nvPr/>
        </p:nvSpPr>
        <p:spPr>
          <a:xfrm>
            <a:off x="1189158" y="1346673"/>
            <a:ext cx="10680018" cy="429351"/>
          </a:xfrm>
          <a:prstGeom prst="rect">
            <a:avLst/>
          </a:prstGeom>
          <a:solidFill>
            <a:srgbClr val="87ADB0">
              <a:lumMod val="60000"/>
              <a:lumOff val="40000"/>
            </a:srgbClr>
          </a:solidFill>
          <a:ln w="9525" cap="flat" cmpd="sng" algn="ctr">
            <a:solidFill>
              <a:srgbClr val="7D8F29">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ZA" sz="1600" b="0" i="0" u="none" strike="noStrike" kern="0" cap="none" spc="0" normalizeH="0" baseline="0" noProof="0" dirty="0">
              <a:ln>
                <a:noFill/>
              </a:ln>
              <a:solidFill>
                <a:prstClr val="white"/>
              </a:solidFill>
              <a:effectLst/>
              <a:uLnTx/>
              <a:uFillTx/>
              <a:latin typeface="Tahoma"/>
              <a:ea typeface="+mn-ea"/>
              <a:cs typeface="+mn-cs"/>
            </a:endParaRPr>
          </a:p>
        </p:txBody>
      </p:sp>
      <p:sp>
        <p:nvSpPr>
          <p:cNvPr id="104" name="AutoShape 13">
            <a:extLst>
              <a:ext uri="{FF2B5EF4-FFF2-40B4-BE49-F238E27FC236}">
                <a16:creationId xmlns:a16="http://schemas.microsoft.com/office/drawing/2014/main" id="{2F1FC46B-E31E-4103-A25B-B5537D542594}"/>
              </a:ext>
            </a:extLst>
          </p:cNvPr>
          <p:cNvSpPr>
            <a:spLocks noChangeArrowheads="1"/>
          </p:cNvSpPr>
          <p:nvPr/>
        </p:nvSpPr>
        <p:spPr bwMode="auto">
          <a:xfrm>
            <a:off x="1437977" y="3262959"/>
            <a:ext cx="470149" cy="577086"/>
          </a:xfrm>
          <a:prstGeom prst="flowChartMultidocumen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a:lstStyle/>
          <a:p>
            <a:pPr defTabSz="914400" fontAlgn="base">
              <a:spcBef>
                <a:spcPct val="0"/>
              </a:spcBef>
              <a:spcAft>
                <a:spcPct val="0"/>
              </a:spcAft>
            </a:pPr>
            <a:endParaRPr lang="en-US" sz="1600" dirty="0">
              <a:solidFill>
                <a:srgbClr val="000000"/>
              </a:solidFill>
              <a:latin typeface="Arial" pitchFamily="34" charset="0"/>
            </a:endParaRPr>
          </a:p>
        </p:txBody>
      </p:sp>
      <p:sp>
        <p:nvSpPr>
          <p:cNvPr id="105" name="Right Arrow 53">
            <a:extLst>
              <a:ext uri="{FF2B5EF4-FFF2-40B4-BE49-F238E27FC236}">
                <a16:creationId xmlns:a16="http://schemas.microsoft.com/office/drawing/2014/main" id="{88CC9B18-C527-4A22-9372-127AD04036F2}"/>
              </a:ext>
            </a:extLst>
          </p:cNvPr>
          <p:cNvSpPr>
            <a:spLocks noChangeArrowheads="1"/>
          </p:cNvSpPr>
          <p:nvPr/>
        </p:nvSpPr>
        <p:spPr bwMode="auto">
          <a:xfrm>
            <a:off x="1985219" y="3437683"/>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106" name="AutoShape 15">
            <a:extLst>
              <a:ext uri="{FF2B5EF4-FFF2-40B4-BE49-F238E27FC236}">
                <a16:creationId xmlns:a16="http://schemas.microsoft.com/office/drawing/2014/main" id="{3EC9EDC7-5071-4920-B8D6-6A6BDB4061F3}"/>
              </a:ext>
            </a:extLst>
          </p:cNvPr>
          <p:cNvSpPr>
            <a:spLocks noChangeArrowheads="1"/>
          </p:cNvSpPr>
          <p:nvPr/>
        </p:nvSpPr>
        <p:spPr bwMode="auto">
          <a:xfrm rot="3171260">
            <a:off x="2431797" y="3065602"/>
            <a:ext cx="236680" cy="655348"/>
          </a:xfrm>
          <a:prstGeom prst="lightningBolt">
            <a:avLst/>
          </a:prstGeom>
          <a:solidFill>
            <a:srgbClr val="FFFFFF"/>
          </a:solidFill>
          <a:ln w="63500" cmpd="thickThin">
            <a:solidFill>
              <a:srgbClr val="C0504D"/>
            </a:solidFill>
            <a:miter lim="800000"/>
            <a:headEnd/>
            <a:tailEnd/>
          </a:ln>
        </p:spPr>
        <p:txBody>
          <a:bodyPr/>
          <a:lstStyle/>
          <a:p>
            <a:pPr defTabSz="914400" fontAlgn="base">
              <a:spcBef>
                <a:spcPct val="0"/>
              </a:spcBef>
              <a:spcAft>
                <a:spcPct val="0"/>
              </a:spcAft>
            </a:pPr>
            <a:endParaRPr lang="en-US" sz="1600" dirty="0">
              <a:solidFill>
                <a:srgbClr val="000000"/>
              </a:solidFill>
              <a:latin typeface="Arial" pitchFamily="34" charset="0"/>
            </a:endParaRPr>
          </a:p>
        </p:txBody>
      </p:sp>
      <p:sp>
        <p:nvSpPr>
          <p:cNvPr id="107" name="Right Arrow 12">
            <a:extLst>
              <a:ext uri="{FF2B5EF4-FFF2-40B4-BE49-F238E27FC236}">
                <a16:creationId xmlns:a16="http://schemas.microsoft.com/office/drawing/2014/main" id="{898273C6-12DC-4368-90DC-504CAF143BBA}"/>
              </a:ext>
            </a:extLst>
          </p:cNvPr>
          <p:cNvSpPr>
            <a:spLocks noChangeArrowheads="1"/>
          </p:cNvSpPr>
          <p:nvPr/>
        </p:nvSpPr>
        <p:spPr bwMode="auto">
          <a:xfrm>
            <a:off x="2806129" y="3437683"/>
            <a:ext cx="272546" cy="288000"/>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108" name="Rectangle 107">
            <a:extLst>
              <a:ext uri="{FF2B5EF4-FFF2-40B4-BE49-F238E27FC236}">
                <a16:creationId xmlns:a16="http://schemas.microsoft.com/office/drawing/2014/main" id="{99B749D5-CF8A-4698-947E-FB7167961A7A}"/>
              </a:ext>
            </a:extLst>
          </p:cNvPr>
          <p:cNvSpPr/>
          <p:nvPr/>
        </p:nvSpPr>
        <p:spPr bwMode="auto">
          <a:xfrm>
            <a:off x="3246288" y="3119357"/>
            <a:ext cx="256088" cy="232351"/>
          </a:xfrm>
          <a:prstGeom prst="rect">
            <a:avLst/>
          </a:prstGeom>
          <a:noFill/>
          <a:ln w="25400" cap="flat" cmpd="sng" algn="ctr">
            <a:solidFill>
              <a:srgbClr val="7D8F29">
                <a:shade val="50000"/>
              </a:srgb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Tahoma"/>
              <a:ea typeface="+mn-ea"/>
              <a:cs typeface="+mn-cs"/>
            </a:endParaRPr>
          </a:p>
        </p:txBody>
      </p:sp>
      <p:sp>
        <p:nvSpPr>
          <p:cNvPr id="109" name="Right Arrow 2">
            <a:extLst>
              <a:ext uri="{FF2B5EF4-FFF2-40B4-BE49-F238E27FC236}">
                <a16:creationId xmlns:a16="http://schemas.microsoft.com/office/drawing/2014/main" id="{BDD094D6-1ACE-495B-923C-4B8F5B04A62A}"/>
              </a:ext>
            </a:extLst>
          </p:cNvPr>
          <p:cNvSpPr>
            <a:spLocks noChangeArrowheads="1"/>
          </p:cNvSpPr>
          <p:nvPr/>
        </p:nvSpPr>
        <p:spPr bwMode="auto">
          <a:xfrm>
            <a:off x="3780161" y="3437683"/>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110" name="TextBox 16">
            <a:extLst>
              <a:ext uri="{FF2B5EF4-FFF2-40B4-BE49-F238E27FC236}">
                <a16:creationId xmlns:a16="http://schemas.microsoft.com/office/drawing/2014/main" id="{61B1DEE5-85C5-436C-AB65-9C1F7A7BF909}"/>
              </a:ext>
            </a:extLst>
          </p:cNvPr>
          <p:cNvSpPr txBox="1">
            <a:spLocks noChangeArrowheads="1"/>
          </p:cNvSpPr>
          <p:nvPr/>
        </p:nvSpPr>
        <p:spPr bwMode="auto">
          <a:xfrm>
            <a:off x="3598216" y="1514111"/>
            <a:ext cx="7972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US" sz="900" dirty="0">
                <a:solidFill>
                  <a:srgbClr val="000000"/>
                </a:solidFill>
                <a:latin typeface="Arial" charset="0"/>
              </a:rPr>
              <a:t>STAGE 2</a:t>
            </a:r>
          </a:p>
        </p:txBody>
      </p:sp>
      <p:sp>
        <p:nvSpPr>
          <p:cNvPr id="111" name="TextBox 16">
            <a:extLst>
              <a:ext uri="{FF2B5EF4-FFF2-40B4-BE49-F238E27FC236}">
                <a16:creationId xmlns:a16="http://schemas.microsoft.com/office/drawing/2014/main" id="{1CCC9391-DDE5-4A37-81C5-0F064C292B95}"/>
              </a:ext>
            </a:extLst>
          </p:cNvPr>
          <p:cNvSpPr txBox="1">
            <a:spLocks noChangeArrowheads="1"/>
          </p:cNvSpPr>
          <p:nvPr/>
        </p:nvSpPr>
        <p:spPr bwMode="auto">
          <a:xfrm>
            <a:off x="7110102" y="1523576"/>
            <a:ext cx="79664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US" sz="900" dirty="0">
                <a:solidFill>
                  <a:srgbClr val="000000"/>
                </a:solidFill>
                <a:latin typeface="Arial" charset="0"/>
              </a:rPr>
              <a:t>STAGE 3</a:t>
            </a:r>
          </a:p>
        </p:txBody>
      </p:sp>
      <p:cxnSp>
        <p:nvCxnSpPr>
          <p:cNvPr id="112" name="Straight Connector 3">
            <a:extLst>
              <a:ext uri="{FF2B5EF4-FFF2-40B4-BE49-F238E27FC236}">
                <a16:creationId xmlns:a16="http://schemas.microsoft.com/office/drawing/2014/main" id="{4759CE01-6A18-40C2-99CB-E1E25954B5B9}"/>
              </a:ext>
            </a:extLst>
          </p:cNvPr>
          <p:cNvCxnSpPr>
            <a:cxnSpLocks noChangeShapeType="1"/>
          </p:cNvCxnSpPr>
          <p:nvPr/>
        </p:nvCxnSpPr>
        <p:spPr bwMode="auto">
          <a:xfrm>
            <a:off x="1229891" y="1908467"/>
            <a:ext cx="10568945" cy="2600"/>
          </a:xfrm>
          <a:prstGeom prst="line">
            <a:avLst/>
          </a:prstGeom>
          <a:noFill/>
          <a:ln w="22225"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3" name="Right Arrow 2">
            <a:extLst>
              <a:ext uri="{FF2B5EF4-FFF2-40B4-BE49-F238E27FC236}">
                <a16:creationId xmlns:a16="http://schemas.microsoft.com/office/drawing/2014/main" id="{7C3642AD-A4FF-4B09-8CCD-3FBFF0E49823}"/>
              </a:ext>
            </a:extLst>
          </p:cNvPr>
          <p:cNvSpPr>
            <a:spLocks noChangeArrowheads="1"/>
          </p:cNvSpPr>
          <p:nvPr/>
        </p:nvSpPr>
        <p:spPr bwMode="auto">
          <a:xfrm>
            <a:off x="5765082" y="3437683"/>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114" name="Right Arrow 2">
            <a:extLst>
              <a:ext uri="{FF2B5EF4-FFF2-40B4-BE49-F238E27FC236}">
                <a16:creationId xmlns:a16="http://schemas.microsoft.com/office/drawing/2014/main" id="{F76C8B6D-3CD4-475A-B5FC-DB0468F04330}"/>
              </a:ext>
            </a:extLst>
          </p:cNvPr>
          <p:cNvSpPr>
            <a:spLocks noChangeArrowheads="1"/>
          </p:cNvSpPr>
          <p:nvPr/>
        </p:nvSpPr>
        <p:spPr bwMode="auto">
          <a:xfrm>
            <a:off x="9364655" y="3333960"/>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115" name="Right Arrow 2">
            <a:extLst>
              <a:ext uri="{FF2B5EF4-FFF2-40B4-BE49-F238E27FC236}">
                <a16:creationId xmlns:a16="http://schemas.microsoft.com/office/drawing/2014/main" id="{CA77E26A-51FA-45BD-B450-28AAE2A9AA2F}"/>
              </a:ext>
            </a:extLst>
          </p:cNvPr>
          <p:cNvSpPr>
            <a:spLocks noChangeArrowheads="1"/>
          </p:cNvSpPr>
          <p:nvPr/>
        </p:nvSpPr>
        <p:spPr bwMode="auto">
          <a:xfrm>
            <a:off x="7119456" y="3393276"/>
            <a:ext cx="272546"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pPr defTabSz="914400" fontAlgn="base">
              <a:spcBef>
                <a:spcPct val="0"/>
              </a:spcBef>
              <a:spcAft>
                <a:spcPct val="0"/>
              </a:spcAft>
            </a:pPr>
            <a:endParaRPr lang="en-US" sz="1600" dirty="0">
              <a:solidFill>
                <a:srgbClr val="000000"/>
              </a:solidFill>
              <a:latin typeface="Arial" pitchFamily="34" charset="0"/>
            </a:endParaRPr>
          </a:p>
        </p:txBody>
      </p:sp>
      <p:sp>
        <p:nvSpPr>
          <p:cNvPr id="116" name="Rectangle 115">
            <a:extLst>
              <a:ext uri="{FF2B5EF4-FFF2-40B4-BE49-F238E27FC236}">
                <a16:creationId xmlns:a16="http://schemas.microsoft.com/office/drawing/2014/main" id="{AC008041-68FA-4AB4-B2A9-83F6374AD975}"/>
              </a:ext>
            </a:extLst>
          </p:cNvPr>
          <p:cNvSpPr/>
          <p:nvPr/>
        </p:nvSpPr>
        <p:spPr bwMode="auto">
          <a:xfrm>
            <a:off x="4297832" y="3378844"/>
            <a:ext cx="256088" cy="1009329"/>
          </a:xfrm>
          <a:prstGeom prst="rect">
            <a:avLst/>
          </a:prstGeom>
          <a:solidFill>
            <a:srgbClr val="C00000"/>
          </a:solidFill>
          <a:ln w="25400" cap="flat" cmpd="sng" algn="ctr">
            <a:solidFill>
              <a:srgbClr val="7D8F29">
                <a:shade val="50000"/>
              </a:srgb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Tahoma"/>
              <a:ea typeface="+mn-ea"/>
              <a:cs typeface="+mn-cs"/>
            </a:endParaRPr>
          </a:p>
        </p:txBody>
      </p:sp>
      <p:sp>
        <p:nvSpPr>
          <p:cNvPr id="117" name="Rectangle 116">
            <a:extLst>
              <a:ext uri="{FF2B5EF4-FFF2-40B4-BE49-F238E27FC236}">
                <a16:creationId xmlns:a16="http://schemas.microsoft.com/office/drawing/2014/main" id="{A6B4219B-0775-4324-9B2C-8D87FED0D9E1}"/>
              </a:ext>
            </a:extLst>
          </p:cNvPr>
          <p:cNvSpPr/>
          <p:nvPr/>
        </p:nvSpPr>
        <p:spPr bwMode="auto">
          <a:xfrm>
            <a:off x="4284956" y="3131080"/>
            <a:ext cx="256088" cy="232351"/>
          </a:xfrm>
          <a:prstGeom prst="rect">
            <a:avLst/>
          </a:prstGeom>
          <a:noFill/>
          <a:ln w="25400" cap="flat" cmpd="sng" algn="ctr">
            <a:solidFill>
              <a:srgbClr val="7D8F29">
                <a:shade val="50000"/>
              </a:srgb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Tahoma"/>
              <a:ea typeface="+mn-ea"/>
              <a:cs typeface="+mn-cs"/>
            </a:endParaRPr>
          </a:p>
        </p:txBody>
      </p:sp>
      <p:sp>
        <p:nvSpPr>
          <p:cNvPr id="118" name="TextBox 8">
            <a:extLst>
              <a:ext uri="{FF2B5EF4-FFF2-40B4-BE49-F238E27FC236}">
                <a16:creationId xmlns:a16="http://schemas.microsoft.com/office/drawing/2014/main" id="{C2CB91C4-A185-40C1-865E-B540283A652B}"/>
              </a:ext>
            </a:extLst>
          </p:cNvPr>
          <p:cNvSpPr txBox="1">
            <a:spLocks noChangeArrowheads="1"/>
          </p:cNvSpPr>
          <p:nvPr/>
        </p:nvSpPr>
        <p:spPr bwMode="auto">
          <a:xfrm>
            <a:off x="4002006" y="4605273"/>
            <a:ext cx="857477" cy="93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900" b="0" dirty="0">
                <a:solidFill>
                  <a:srgbClr val="000000"/>
                </a:solidFill>
                <a:latin typeface="Arial" charset="0"/>
              </a:rPr>
              <a:t>Technical  Presentation 70%</a:t>
            </a:r>
            <a:endParaRPr lang="en-US" sz="1800" b="0" dirty="0">
              <a:solidFill>
                <a:srgbClr val="000000"/>
              </a:solidFill>
              <a:latin typeface="Arial" charset="0"/>
            </a:endParaRPr>
          </a:p>
        </p:txBody>
      </p:sp>
      <p:sp>
        <p:nvSpPr>
          <p:cNvPr id="119" name="TextBox 8">
            <a:extLst>
              <a:ext uri="{FF2B5EF4-FFF2-40B4-BE49-F238E27FC236}">
                <a16:creationId xmlns:a16="http://schemas.microsoft.com/office/drawing/2014/main" id="{EAD244F0-199A-4E70-A3E9-CC6CC24EA6B9}"/>
              </a:ext>
            </a:extLst>
          </p:cNvPr>
          <p:cNvSpPr txBox="1">
            <a:spLocks noChangeArrowheads="1"/>
          </p:cNvSpPr>
          <p:nvPr/>
        </p:nvSpPr>
        <p:spPr bwMode="auto">
          <a:xfrm>
            <a:off x="3198100" y="5518128"/>
            <a:ext cx="1530465" cy="780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000" b="1">
                <a:solidFill>
                  <a:schemeClr val="tx1"/>
                </a:solidFill>
                <a:latin typeface="Tahoma" pitchFamily="34" charset="0"/>
                <a:cs typeface="Arial" charset="0"/>
                <a:sym typeface="Wingdings" pitchFamily="2" charset="2"/>
              </a:defRPr>
            </a:lvl1pPr>
            <a:lvl2pPr marL="742950" indent="-285750" eaLnBrk="0" hangingPunct="0">
              <a:defRPr sz="1000" b="1">
                <a:solidFill>
                  <a:schemeClr val="tx1"/>
                </a:solidFill>
                <a:latin typeface="Tahoma" pitchFamily="34" charset="0"/>
                <a:cs typeface="Arial" charset="0"/>
                <a:sym typeface="Wingdings" pitchFamily="2" charset="2"/>
              </a:defRPr>
            </a:lvl2pPr>
            <a:lvl3pPr marL="1143000" indent="-228600" eaLnBrk="0" hangingPunct="0">
              <a:defRPr sz="1000" b="1">
                <a:solidFill>
                  <a:schemeClr val="tx1"/>
                </a:solidFill>
                <a:latin typeface="Tahoma" pitchFamily="34" charset="0"/>
                <a:cs typeface="Arial" charset="0"/>
                <a:sym typeface="Wingdings" pitchFamily="2" charset="2"/>
              </a:defRPr>
            </a:lvl3pPr>
            <a:lvl4pPr marL="1600200" indent="-228600" eaLnBrk="0" hangingPunct="0">
              <a:defRPr sz="1000" b="1">
                <a:solidFill>
                  <a:schemeClr val="tx1"/>
                </a:solidFill>
                <a:latin typeface="Tahoma" pitchFamily="34" charset="0"/>
                <a:cs typeface="Arial" charset="0"/>
                <a:sym typeface="Wingdings" pitchFamily="2" charset="2"/>
              </a:defRPr>
            </a:lvl4pPr>
            <a:lvl5pPr marL="2057400" indent="-228600" eaLnBrk="0" hangingPunct="0">
              <a:defRPr sz="1000" b="1">
                <a:solidFill>
                  <a:schemeClr val="tx1"/>
                </a:solidFill>
                <a:latin typeface="Tahoma" pitchFamily="34" charset="0"/>
                <a:cs typeface="Arial" charset="0"/>
                <a:sym typeface="Wingdings" pitchFamily="2" charset="2"/>
              </a:defRPr>
            </a:lvl5pPr>
            <a:lvl6pPr marL="25146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6pPr>
            <a:lvl7pPr marL="29718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7pPr>
            <a:lvl8pPr marL="34290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8pPr>
            <a:lvl9pPr marL="3886200" indent="-228600" algn="ctr" eaLnBrk="0" fontAlgn="base" hangingPunct="0">
              <a:spcBef>
                <a:spcPct val="15000"/>
              </a:spcBef>
              <a:spcAft>
                <a:spcPct val="0"/>
              </a:spcAft>
              <a:buChar char="•"/>
              <a:defRPr sz="1000" b="1">
                <a:solidFill>
                  <a:schemeClr val="tx1"/>
                </a:solidFill>
                <a:latin typeface="Tahoma" pitchFamily="34" charset="0"/>
                <a:cs typeface="Arial" charset="0"/>
                <a:sym typeface="Wingdings" pitchFamily="2" charset="2"/>
              </a:defRPr>
            </a:lvl9pPr>
          </a:lstStyle>
          <a:p>
            <a:pPr defTabSz="914400" eaLnBrk="1" fontAlgn="base" hangingPunct="1">
              <a:spcBef>
                <a:spcPts val="500"/>
              </a:spcBef>
              <a:spcAft>
                <a:spcPts val="500"/>
              </a:spcAft>
            </a:pPr>
            <a:r>
              <a:rPr lang="en-ZA" sz="800" dirty="0">
                <a:solidFill>
                  <a:srgbClr val="12100C"/>
                </a:solidFill>
              </a:rPr>
              <a:t>(Bidders to achieve a  minimum total overall score  of 70% for Desktop to proceed to Presentations.)</a:t>
            </a:r>
          </a:p>
          <a:p>
            <a:pPr defTabSz="914400" eaLnBrk="1" fontAlgn="base" hangingPunct="1">
              <a:spcBef>
                <a:spcPts val="500"/>
              </a:spcBef>
              <a:spcAft>
                <a:spcPts val="500"/>
              </a:spcAft>
            </a:pPr>
            <a:endParaRPr lang="en-US" sz="1800" b="0" dirty="0">
              <a:solidFill>
                <a:srgbClr val="000000"/>
              </a:solidFill>
              <a:latin typeface="Arial" charset="0"/>
            </a:endParaRPr>
          </a:p>
        </p:txBody>
      </p:sp>
    </p:spTree>
    <p:extLst>
      <p:ext uri="{BB962C8B-B14F-4D97-AF65-F5344CB8AC3E}">
        <p14:creationId xmlns:p14="http://schemas.microsoft.com/office/powerpoint/2010/main" val="3986191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3576" y="695124"/>
            <a:ext cx="9291310" cy="720105"/>
          </a:xfrm>
        </p:spPr>
        <p:txBody>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Detailed Evaluation Process</a:t>
            </a:r>
            <a:endParaRPr lang="en-ZA"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a:spLocks noGrp="1"/>
          </p:cNvSpPr>
          <p:nvPr>
            <p:ph type="subTitle" idx="1"/>
          </p:nvPr>
        </p:nvSpPr>
        <p:spPr>
          <a:xfrm>
            <a:off x="1714449" y="1235347"/>
            <a:ext cx="10037840" cy="6058903"/>
          </a:xfrm>
          <a:ln>
            <a:solidFill>
              <a:schemeClr val="tx1"/>
            </a:solidFill>
          </a:ln>
        </p:spPr>
        <p:txBody>
          <a:bodyPr wrap="square">
            <a:spAutoFit/>
          </a:bodyPr>
          <a:lstStyle/>
          <a:p>
            <a:pPr marL="400050" indent="-400050" algn="just" defTabSz="955675" fontAlgn="base">
              <a:spcBef>
                <a:spcPct val="0"/>
              </a:spcBef>
              <a:spcAft>
                <a:spcPct val="0"/>
              </a:spcAft>
              <a:buFontTx/>
              <a:buAutoNum type="romanLcPeriod"/>
            </a:pPr>
            <a:r>
              <a:rPr lang="en-US" sz="1400" dirty="0">
                <a:solidFill>
                  <a:srgbClr val="000000"/>
                </a:solidFill>
                <a:latin typeface="Tahoma"/>
              </a:rPr>
              <a:t>Only bidders that have passed Step 1 will be allowed into Step 2 of the evaluations.</a:t>
            </a:r>
          </a:p>
          <a:p>
            <a:pPr marL="400050" indent="-400050" algn="just" defTabSz="955675" fontAlgn="base">
              <a:spcBef>
                <a:spcPct val="0"/>
              </a:spcBef>
              <a:spcAft>
                <a:spcPct val="0"/>
              </a:spcAft>
              <a:buFontTx/>
              <a:buAutoNum type="romanLcPeriod"/>
            </a:pPr>
            <a:r>
              <a:rPr lang="en-US" sz="1400" dirty="0">
                <a:solidFill>
                  <a:srgbClr val="000000"/>
                </a:solidFill>
                <a:latin typeface="Tahoma"/>
              </a:rPr>
              <a:t>Only bidders that have passed Step 2 will be allowed into Step 3 of the evaluations.</a:t>
            </a:r>
          </a:p>
          <a:p>
            <a:pPr marL="400050" indent="-400050" algn="just" defTabSz="955675" fontAlgn="base">
              <a:spcBef>
                <a:spcPct val="0"/>
              </a:spcBef>
              <a:spcAft>
                <a:spcPct val="0"/>
              </a:spcAft>
              <a:buFontTx/>
              <a:buAutoNum type="romanLcPeriod"/>
            </a:pPr>
            <a:r>
              <a:rPr lang="en-GB" sz="1400" dirty="0">
                <a:solidFill>
                  <a:srgbClr val="000000"/>
                </a:solidFill>
                <a:latin typeface="Tahoma"/>
              </a:rPr>
              <a:t>Step 3 – Phase 1: Technical Desktop evaluation where Bidders must achieve a minimum overall technical threshold score of at least 70% out of the 100% to proceed to </a:t>
            </a:r>
            <a:r>
              <a:rPr lang="en-GB" sz="1400" dirty="0">
                <a:solidFill>
                  <a:schemeClr val="tx1"/>
                </a:solidFill>
                <a:latin typeface="Tahoma"/>
              </a:rPr>
              <a:t>Step 3 - </a:t>
            </a:r>
            <a:r>
              <a:rPr lang="en-GB" sz="1400" dirty="0">
                <a:solidFill>
                  <a:srgbClr val="000000"/>
                </a:solidFill>
                <a:latin typeface="Tahoma"/>
              </a:rPr>
              <a:t>Phase 2.</a:t>
            </a:r>
          </a:p>
          <a:p>
            <a:pPr marL="400050" indent="-400050" algn="just" defTabSz="955675" fontAlgn="base">
              <a:spcBef>
                <a:spcPct val="0"/>
              </a:spcBef>
              <a:spcAft>
                <a:spcPct val="0"/>
              </a:spcAft>
              <a:buFontTx/>
              <a:buAutoNum type="romanLcPeriod"/>
            </a:pPr>
            <a:r>
              <a:rPr lang="en-GB" sz="1400" dirty="0">
                <a:solidFill>
                  <a:srgbClr val="000000"/>
                </a:solidFill>
                <a:latin typeface="Tahoma"/>
              </a:rPr>
              <a:t>Step 3 – Phase 2: Technical Presentation evaluation where Bidders must achieve a minimum overall technical threshold score of at least 70% out of the 100% to proceed to Step 4.</a:t>
            </a:r>
          </a:p>
          <a:p>
            <a:pPr marL="400050" indent="-400050" algn="just" defTabSz="955675" fontAlgn="base">
              <a:spcBef>
                <a:spcPct val="0"/>
              </a:spcBef>
              <a:spcAft>
                <a:spcPct val="0"/>
              </a:spcAft>
              <a:buFontTx/>
              <a:buAutoNum type="romanLcPeriod"/>
            </a:pPr>
            <a:r>
              <a:rPr lang="en-GB" sz="1400" dirty="0">
                <a:solidFill>
                  <a:srgbClr val="000000"/>
                </a:solidFill>
                <a:latin typeface="Tahoma"/>
              </a:rPr>
              <a:t>Step 4: Price and B-BBEE will be scored on a 90/10 principle evaluation </a:t>
            </a:r>
            <a:r>
              <a:rPr lang="en-US" sz="1400" dirty="0">
                <a:solidFill>
                  <a:srgbClr val="000000"/>
                </a:solidFill>
                <a:latin typeface="Tahoma"/>
              </a:rPr>
              <a:t>for the relevant parts bidding for</a:t>
            </a:r>
            <a:r>
              <a:rPr lang="en-GB" sz="1400" dirty="0">
                <a:solidFill>
                  <a:srgbClr val="000000"/>
                </a:solidFill>
                <a:latin typeface="Tahoma"/>
              </a:rPr>
              <a:t> in line with the Preferential Procurement Policy Framework Act (PPPFA), which 90% will be allocated to Price, and 10% to B-BBEE scorecard. Only the pricing schedules excluding the transition costs will be evaluated. </a:t>
            </a:r>
          </a:p>
          <a:p>
            <a:pPr marL="400050" indent="-400050" algn="just" defTabSz="955675" fontAlgn="base">
              <a:spcBef>
                <a:spcPct val="0"/>
              </a:spcBef>
              <a:spcAft>
                <a:spcPct val="0"/>
              </a:spcAft>
              <a:buFontTx/>
              <a:buAutoNum type="romanLcPeriod"/>
            </a:pPr>
            <a:r>
              <a:rPr lang="en-US" sz="1400" dirty="0">
                <a:solidFill>
                  <a:srgbClr val="000000"/>
                </a:solidFill>
                <a:latin typeface="Tahoma"/>
              </a:rPr>
              <a:t>Stage 5: Post tender negotiation (If applicable)</a:t>
            </a:r>
          </a:p>
          <a:p>
            <a:pPr lvl="0"/>
            <a:r>
              <a:rPr lang="en-GB" sz="1400" dirty="0">
                <a:solidFill>
                  <a:schemeClr val="tx1"/>
                </a:solidFill>
                <a:latin typeface="+mn-lt"/>
              </a:rPr>
              <a:t>         Respondents are to note that Transnet may not award a contract if the price offered is not market related. In this regard,  </a:t>
            </a:r>
          </a:p>
          <a:p>
            <a:pPr lvl="0"/>
            <a:r>
              <a:rPr lang="en-GB" sz="1400" dirty="0">
                <a:solidFill>
                  <a:schemeClr val="tx1"/>
                </a:solidFill>
                <a:latin typeface="+mn-lt"/>
              </a:rPr>
              <a:t>        Transnet reserves the right to engage in PTN with the view to achieving a market-related price or to cancel the tender.  </a:t>
            </a:r>
          </a:p>
          <a:p>
            <a:pPr lvl="0"/>
            <a:r>
              <a:rPr lang="en-GB" sz="1400" dirty="0">
                <a:solidFill>
                  <a:schemeClr val="tx1"/>
                </a:solidFill>
                <a:latin typeface="+mn-lt"/>
              </a:rPr>
              <a:t>        </a:t>
            </a:r>
            <a:r>
              <a:rPr lang="en-ZA" sz="1400" dirty="0">
                <a:solidFill>
                  <a:schemeClr val="tx1"/>
                </a:solidFill>
                <a:latin typeface="+mn-lt"/>
              </a:rPr>
              <a:t>Negotiations will be done in a sequential manner i.e.: </a:t>
            </a:r>
          </a:p>
          <a:p>
            <a:pPr lvl="0"/>
            <a:r>
              <a:rPr lang="en-ZA" sz="1400" dirty="0">
                <a:solidFill>
                  <a:schemeClr val="tx1"/>
                </a:solidFill>
                <a:latin typeface="+mn-lt"/>
              </a:rPr>
              <a:t>        </a:t>
            </a:r>
            <a:r>
              <a:rPr lang="en-ZA" sz="1200" dirty="0">
                <a:solidFill>
                  <a:schemeClr val="tx1"/>
                </a:solidFill>
              </a:rPr>
              <a:t>First negotiate with the highest ranked bidder, and should such negotiations fail; </a:t>
            </a:r>
          </a:p>
          <a:p>
            <a:pPr lvl="0"/>
            <a:r>
              <a:rPr lang="en-ZA" sz="1200" dirty="0">
                <a:solidFill>
                  <a:schemeClr val="tx1"/>
                </a:solidFill>
              </a:rPr>
              <a:t>      Then Transnet will follow in a sequential, but not simultaneous manner, to negotiate market related pricing with the next ranked  </a:t>
            </a:r>
          </a:p>
          <a:p>
            <a:pPr lvl="0"/>
            <a:r>
              <a:rPr lang="en-ZA" sz="1200" dirty="0">
                <a:solidFill>
                  <a:schemeClr val="tx1"/>
                </a:solidFill>
              </a:rPr>
              <a:t>      bidders in the order of the ranking in Step 4 of the evaluation process; failing which; Cancel the tender.</a:t>
            </a:r>
          </a:p>
          <a:p>
            <a:pPr marL="0" lvl="0" indent="0" algn="just"/>
            <a:endParaRPr lang="en-ZA" sz="1400" dirty="0">
              <a:solidFill>
                <a:srgbClr val="12100C"/>
              </a:solidFill>
            </a:endParaRPr>
          </a:p>
        </p:txBody>
      </p:sp>
      <p:sp>
        <p:nvSpPr>
          <p:cNvPr id="4" name="TextBox 3"/>
          <p:cNvSpPr txBox="1"/>
          <p:nvPr/>
        </p:nvSpPr>
        <p:spPr>
          <a:xfrm>
            <a:off x="11450472" y="6359853"/>
            <a:ext cx="418704" cy="369332"/>
          </a:xfrm>
          <a:prstGeom prst="rect">
            <a:avLst/>
          </a:prstGeom>
          <a:noFill/>
        </p:spPr>
        <p:txBody>
          <a:bodyPr wrap="none" rtlCol="0">
            <a:spAutoFit/>
          </a:bodyPr>
          <a:lstStyle/>
          <a:p>
            <a:r>
              <a:rPr lang="en-US" dirty="0"/>
              <a:t>23</a:t>
            </a:r>
            <a:endParaRPr lang="en-ZA" dirty="0"/>
          </a:p>
        </p:txBody>
      </p:sp>
    </p:spTree>
    <p:extLst>
      <p:ext uri="{BB962C8B-B14F-4D97-AF65-F5344CB8AC3E}">
        <p14:creationId xmlns:p14="http://schemas.microsoft.com/office/powerpoint/2010/main" val="3734442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8651" y="438888"/>
            <a:ext cx="9291310" cy="720105"/>
          </a:xfrm>
        </p:spPr>
        <p:txBody>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Detailed Evaluation Process</a:t>
            </a:r>
            <a:endParaRPr lang="en-ZA" dirty="0"/>
          </a:p>
        </p:txBody>
      </p:sp>
      <p:sp>
        <p:nvSpPr>
          <p:cNvPr id="3" name="Subtitle 2"/>
          <p:cNvSpPr>
            <a:spLocks noGrp="1"/>
          </p:cNvSpPr>
          <p:nvPr>
            <p:ph type="subTitle" idx="1"/>
          </p:nvPr>
        </p:nvSpPr>
        <p:spPr>
          <a:xfrm>
            <a:off x="1680963" y="964121"/>
            <a:ext cx="9626685" cy="5729069"/>
          </a:xfrm>
          <a:solidFill>
            <a:schemeClr val="bg1"/>
          </a:solidFill>
          <a:ln>
            <a:solidFill>
              <a:schemeClr val="tx1"/>
            </a:solidFill>
          </a:ln>
        </p:spPr>
        <p:txBody>
          <a:bodyPr>
            <a:spAutoFit/>
          </a:bodyPr>
          <a:lstStyle/>
          <a:p>
            <a:pPr marL="0" lvl="1" algn="just"/>
            <a:endParaRPr lang="en-ZA" sz="1200" dirty="0">
              <a:solidFill>
                <a:srgbClr val="12100C"/>
              </a:solidFill>
              <a:latin typeface="Tahoma" panose="020B0604030504040204" pitchFamily="34" charset="0"/>
              <a:ea typeface="Tahoma" panose="020B0604030504040204" pitchFamily="34" charset="0"/>
              <a:cs typeface="Tahoma" panose="020B0604030504040204" pitchFamily="34" charset="0"/>
            </a:endParaRPr>
          </a:p>
          <a:p>
            <a:pPr marL="285750" lvl="0" indent="-285750" algn="just">
              <a:buFont typeface="Arial" panose="020B0604020202020204" pitchFamily="34" charset="0"/>
              <a:buChar char="•"/>
            </a:pPr>
            <a:r>
              <a:rPr lang="en-GB" sz="1200" dirty="0">
                <a:solidFill>
                  <a:srgbClr val="12100C"/>
                </a:solidFill>
              </a:rPr>
              <a:t>In the event of any Respondent being notified of such short-listed/preferred bidder status, his/her bid, as well as any subsequent negotiated best and final offers (BAFO), will automatically be deemed to remain valid during the negotiation period and until the ultimate award of business.</a:t>
            </a:r>
          </a:p>
          <a:p>
            <a:pPr marL="285750" lvl="0" indent="-285750" algn="just">
              <a:buFont typeface="Arial" panose="020B0604020202020204" pitchFamily="34" charset="0"/>
              <a:buChar char="•"/>
            </a:pPr>
            <a:endParaRPr lang="en-ZA" sz="1200" dirty="0">
              <a:solidFill>
                <a:srgbClr val="12100C"/>
              </a:solidFill>
            </a:endParaRPr>
          </a:p>
          <a:p>
            <a:pPr marL="285750" lvl="0" indent="-285750" algn="just">
              <a:buFont typeface="Arial" panose="020B0604020202020204" pitchFamily="34" charset="0"/>
              <a:buChar char="•"/>
            </a:pPr>
            <a:r>
              <a:rPr lang="en-GB" sz="1200" dirty="0">
                <a:solidFill>
                  <a:srgbClr val="12100C"/>
                </a:solidFill>
              </a:rPr>
              <a:t>Should Transnet conduct post tender negotiations, Respondents will be requested to provide their best and final offers to Transnet based on such negotiations. Where a market related price has been achieved through negotiation, the contract will be awarded to the successful respondent(s).</a:t>
            </a:r>
          </a:p>
          <a:p>
            <a:pPr marL="0" lvl="0" indent="0" algn="just"/>
            <a:endParaRPr lang="en-GB" sz="1200" dirty="0">
              <a:solidFill>
                <a:srgbClr val="12100C"/>
              </a:solidFill>
            </a:endParaRPr>
          </a:p>
          <a:p>
            <a:pPr marL="400050" indent="-400050" algn="just" defTabSz="955675" fontAlgn="base">
              <a:spcBef>
                <a:spcPct val="0"/>
              </a:spcBef>
              <a:spcAft>
                <a:spcPct val="0"/>
              </a:spcAft>
              <a:buAutoNum type="romanLcPeriod" startAt="6"/>
            </a:pPr>
            <a:r>
              <a:rPr lang="en-US" sz="1200" dirty="0">
                <a:solidFill>
                  <a:srgbClr val="12100C"/>
                </a:solidFill>
              </a:rPr>
              <a:t>Step 6: </a:t>
            </a:r>
            <a:r>
              <a:rPr lang="en-GB" sz="1200" dirty="0">
                <a:solidFill>
                  <a:schemeClr val="tx1"/>
                </a:solidFill>
              </a:rPr>
              <a:t>Objective Criteria </a:t>
            </a:r>
          </a:p>
          <a:p>
            <a:pPr marL="0" indent="0" algn="just" defTabSz="955675" fontAlgn="base">
              <a:spcBef>
                <a:spcPct val="0"/>
              </a:spcBef>
              <a:spcAft>
                <a:spcPct val="0"/>
              </a:spcAft>
            </a:pPr>
            <a:r>
              <a:rPr lang="en-GB" sz="1200" dirty="0">
                <a:solidFill>
                  <a:schemeClr val="tx1"/>
                </a:solidFill>
              </a:rPr>
              <a:t>       </a:t>
            </a:r>
            <a:r>
              <a:rPr lang="en-GB" sz="1200" kern="1600" dirty="0">
                <a:solidFill>
                  <a:schemeClr val="tx1"/>
                </a:solidFill>
                <a:cs typeface="Times New Roman" panose="02020603050405020304" pitchFamily="18" charset="0"/>
              </a:rPr>
              <a:t>Transnet reserves the right to award the business to the highest scoring bidder/s unless objective criteria  </a:t>
            </a:r>
          </a:p>
          <a:p>
            <a:pPr marL="0" indent="0" algn="just" defTabSz="955675" fontAlgn="base">
              <a:spcBef>
                <a:spcPct val="0"/>
              </a:spcBef>
              <a:spcAft>
                <a:spcPct val="0"/>
              </a:spcAft>
            </a:pPr>
            <a:r>
              <a:rPr lang="en-GB" sz="1200" kern="1600" dirty="0">
                <a:solidFill>
                  <a:schemeClr val="tx1"/>
                </a:solidFill>
                <a:cs typeface="Times New Roman" panose="02020603050405020304" pitchFamily="18" charset="0"/>
              </a:rPr>
              <a:t>       justify the award to another bidder. The objective criteria Transnet may apply in this bid process include:</a:t>
            </a:r>
          </a:p>
          <a:p>
            <a:pPr marL="285750" indent="-285750" defTabSz="955675" fontAlgn="base">
              <a:spcBef>
                <a:spcPct val="0"/>
              </a:spcBef>
              <a:spcAft>
                <a:spcPct val="0"/>
              </a:spcAft>
              <a:buFont typeface="Arial" panose="020B0604020202020204" pitchFamily="34" charset="0"/>
              <a:buChar char="•"/>
            </a:pPr>
            <a:r>
              <a:rPr lang="en-GB" sz="1200" kern="1600" dirty="0">
                <a:solidFill>
                  <a:schemeClr val="tx1"/>
                </a:solidFill>
                <a:cs typeface="Times New Roman" panose="02020603050405020304" pitchFamily="18" charset="0"/>
              </a:rPr>
              <a:t>all risks identified during a risk assessment exercise/probity check that would be done to assess all risks, including but not limited to:</a:t>
            </a:r>
          </a:p>
          <a:p>
            <a:pPr marL="285750" indent="-285750" defTabSz="779173">
              <a:lnSpc>
                <a:spcPct val="110000"/>
              </a:lnSpc>
              <a:spcBef>
                <a:spcPts val="1023"/>
              </a:spcBef>
              <a:spcAft>
                <a:spcPts val="341"/>
              </a:spcAft>
              <a:buFont typeface="Wingdings" panose="05000000000000000000" pitchFamily="2" charset="2"/>
              <a:buChar char="Ø"/>
            </a:pPr>
            <a:r>
              <a:rPr lang="en-GB" sz="1200" kern="1600" dirty="0">
                <a:solidFill>
                  <a:schemeClr val="tx1"/>
                </a:solidFill>
                <a:cs typeface="Times New Roman" panose="02020603050405020304" pitchFamily="18" charset="0"/>
              </a:rPr>
              <a:t>the financial stability of the bidder based on key ratio analysis, which would include, but not be limited to Efficiency, Profitability, Financial Risk, Liquidity, Acid Test, and Solvency; and</a:t>
            </a:r>
          </a:p>
          <a:p>
            <a:pPr marL="285750" indent="-285750" defTabSz="779173">
              <a:lnSpc>
                <a:spcPct val="110000"/>
              </a:lnSpc>
              <a:spcBef>
                <a:spcPts val="1023"/>
              </a:spcBef>
              <a:spcAft>
                <a:spcPts val="341"/>
              </a:spcAft>
              <a:buFont typeface="Wingdings" panose="05000000000000000000" pitchFamily="2" charset="2"/>
              <a:buChar char="Ø"/>
            </a:pPr>
            <a:r>
              <a:rPr lang="en-GB" sz="1200" dirty="0">
                <a:solidFill>
                  <a:schemeClr val="tx1"/>
                </a:solidFill>
              </a:rPr>
              <a:t>A commercial relationship with a Domestic Prominent Influential Person (DPIP) or Foreign Prominent Public Official (FPPO) or an entity of which such person or official is the beneficial owner; and</a:t>
            </a:r>
            <a:endParaRPr lang="en-ZA" sz="1200" dirty="0">
              <a:solidFill>
                <a:schemeClr val="tx1"/>
              </a:solidFill>
            </a:endParaRPr>
          </a:p>
          <a:p>
            <a:pPr marL="285750" indent="-285750" defTabSz="779173">
              <a:lnSpc>
                <a:spcPct val="110000"/>
              </a:lnSpc>
              <a:spcBef>
                <a:spcPts val="1023"/>
              </a:spcBef>
              <a:spcAft>
                <a:spcPts val="341"/>
              </a:spcAft>
              <a:buFont typeface="Wingdings" panose="05000000000000000000" pitchFamily="2" charset="2"/>
              <a:buChar char="Ø"/>
            </a:pPr>
            <a:r>
              <a:rPr lang="en-GB" sz="1200" kern="1600" dirty="0">
                <a:solidFill>
                  <a:schemeClr val="tx1"/>
                </a:solidFill>
                <a:cs typeface="Times New Roman" panose="02020603050405020304" pitchFamily="18" charset="0"/>
              </a:rPr>
              <a:t>Reputational and Brand risks.</a:t>
            </a:r>
            <a:endParaRPr lang="en-ZA" sz="1200" dirty="0"/>
          </a:p>
        </p:txBody>
      </p:sp>
      <p:sp>
        <p:nvSpPr>
          <p:cNvPr id="4" name="TextBox 3"/>
          <p:cNvSpPr txBox="1"/>
          <p:nvPr/>
        </p:nvSpPr>
        <p:spPr>
          <a:xfrm>
            <a:off x="11450472" y="6359853"/>
            <a:ext cx="418704" cy="369332"/>
          </a:xfrm>
          <a:prstGeom prst="rect">
            <a:avLst/>
          </a:prstGeom>
          <a:noFill/>
        </p:spPr>
        <p:txBody>
          <a:bodyPr wrap="none" rtlCol="0">
            <a:spAutoFit/>
          </a:bodyPr>
          <a:lstStyle/>
          <a:p>
            <a:r>
              <a:rPr lang="en-US" dirty="0"/>
              <a:t>24</a:t>
            </a:r>
            <a:endParaRPr lang="en-ZA" dirty="0"/>
          </a:p>
        </p:txBody>
      </p:sp>
    </p:spTree>
    <p:extLst>
      <p:ext uri="{BB962C8B-B14F-4D97-AF65-F5344CB8AC3E}">
        <p14:creationId xmlns:p14="http://schemas.microsoft.com/office/powerpoint/2010/main" val="665107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3923" y="771440"/>
            <a:ext cx="9291310" cy="720105"/>
          </a:xfrm>
        </p:spPr>
        <p:txBody>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Detailed Evaluation Process</a:t>
            </a:r>
            <a:endParaRPr lang="en-ZA" dirty="0"/>
          </a:p>
        </p:txBody>
      </p:sp>
      <p:sp>
        <p:nvSpPr>
          <p:cNvPr id="3" name="Subtitle 2"/>
          <p:cNvSpPr>
            <a:spLocks noGrp="1"/>
          </p:cNvSpPr>
          <p:nvPr>
            <p:ph type="subTitle" idx="1"/>
          </p:nvPr>
        </p:nvSpPr>
        <p:spPr>
          <a:xfrm>
            <a:off x="1680966" y="2085874"/>
            <a:ext cx="9446380" cy="3635675"/>
          </a:xfrm>
          <a:ln>
            <a:solidFill>
              <a:schemeClr val="tx1"/>
            </a:solidFill>
          </a:ln>
        </p:spPr>
        <p:txBody>
          <a:bodyPr>
            <a:spAutoFit/>
          </a:bodyPr>
          <a:lstStyle/>
          <a:p>
            <a:pPr marL="0" marR="361381" lvl="1" algn="just" defTabSz="955675" fontAlgn="base">
              <a:lnSpc>
                <a:spcPct val="155300"/>
              </a:lnSpc>
              <a:spcBef>
                <a:spcPct val="0"/>
              </a:spcBef>
              <a:spcAft>
                <a:spcPct val="0"/>
              </a:spcAft>
              <a:tabLst>
                <a:tab pos="540385" algn="l"/>
                <a:tab pos="720725" algn="l"/>
              </a:tabLst>
            </a:pPr>
            <a:r>
              <a:rPr lang="en-GB" sz="1400" dirty="0">
                <a:solidFill>
                  <a:srgbClr val="12100C"/>
                </a:solidFill>
                <a:latin typeface="Tahoma" panose="020B0604030504040204" pitchFamily="34" charset="0"/>
                <a:ea typeface="Tahoma" panose="020B0604030504040204" pitchFamily="34" charset="0"/>
                <a:cs typeface="Tahoma" panose="020B0604030504040204" pitchFamily="34" charset="0"/>
              </a:rPr>
              <a:t>vii.  Step 7: Award of business and conclusion of contract</a:t>
            </a:r>
            <a:endParaRPr lang="en-ZA" sz="1400" dirty="0">
              <a:solidFill>
                <a:srgbClr val="12100C"/>
              </a:solidFill>
              <a:latin typeface="Tahoma" panose="020B0604030504040204" pitchFamily="34" charset="0"/>
              <a:ea typeface="Tahoma" panose="020B0604030504040204" pitchFamily="34" charset="0"/>
              <a:cs typeface="Tahoma" panose="020B0604030504040204" pitchFamily="34" charset="0"/>
            </a:endParaRPr>
          </a:p>
          <a:p>
            <a:pPr marL="449263" lvl="0" indent="-449263" algn="just">
              <a:lnSpc>
                <a:spcPct val="150000"/>
              </a:lnSpc>
              <a:spcBef>
                <a:spcPts val="600"/>
              </a:spcBef>
              <a:spcAft>
                <a:spcPts val="0"/>
              </a:spcAft>
              <a:buFont typeface="Arial" panose="020B0604020202020204" pitchFamily="34" charset="0"/>
              <a:buChar char="•"/>
            </a:pPr>
            <a:r>
              <a:rPr lang="en-GB" sz="1400" dirty="0">
                <a:solidFill>
                  <a:schemeClr val="tx1"/>
                </a:solidFill>
                <a:ea typeface="Times New Roman" panose="02020603050405020304" pitchFamily="18" charset="0"/>
                <a:cs typeface="Times New Roman" panose="02020603050405020304" pitchFamily="18" charset="0"/>
              </a:rPr>
              <a:t> Immediately after approval to award the contract has been received, the successful or preferred bidder(s) will be informed of the acceptance of his/their Bid either by way of a Letter of Award or Letter of Intent where Transnet will negotiate the final terms and condition the contract with the successful Respondent(s). Thereafter the final contract will be concluded with the successful Respondent(s).</a:t>
            </a:r>
            <a:endParaRPr lang="en-ZA" sz="1400" dirty="0">
              <a:solidFill>
                <a:schemeClr val="tx1"/>
              </a:solidFill>
              <a:ea typeface="Times New Roman" panose="02020603050405020304" pitchFamily="18" charset="0"/>
              <a:cs typeface="Times New Roman" panose="02020603050405020304" pitchFamily="18" charset="0"/>
            </a:endParaRPr>
          </a:p>
          <a:p>
            <a:pPr marL="452438" lvl="0" indent="-452438" algn="just">
              <a:lnSpc>
                <a:spcPct val="150000"/>
              </a:lnSpc>
              <a:spcBef>
                <a:spcPts val="600"/>
              </a:spcBef>
              <a:spcAft>
                <a:spcPts val="0"/>
              </a:spcAft>
              <a:buFont typeface="Arial" panose="020B0604020202020204" pitchFamily="34" charset="0"/>
              <a:buChar char="•"/>
            </a:pPr>
            <a:r>
              <a:rPr lang="en-GB" sz="1400" kern="1600" dirty="0">
                <a:solidFill>
                  <a:schemeClr val="tx1"/>
                </a:solidFill>
                <a:cs typeface="Times New Roman" panose="02020603050405020304" pitchFamily="18" charset="0"/>
              </a:rPr>
              <a:t>Otherwise, a final contract will be concluded and entered into with the successful Bidder at the acceptance of a letter of award by the Respondent.</a:t>
            </a:r>
          </a:p>
          <a:p>
            <a:pPr marL="452438" lvl="0" indent="-452438" algn="just">
              <a:lnSpc>
                <a:spcPct val="150000"/>
              </a:lnSpc>
              <a:spcBef>
                <a:spcPts val="600"/>
              </a:spcBef>
              <a:spcAft>
                <a:spcPts val="0"/>
              </a:spcAft>
              <a:buFont typeface="Arial" panose="020B0604020202020204" pitchFamily="34" charset="0"/>
              <a:buChar char="•"/>
            </a:pPr>
            <a:endParaRPr lang="en-GB" sz="1400" kern="1600" dirty="0">
              <a:solidFill>
                <a:schemeClr val="tx1"/>
              </a:solidFill>
              <a:cs typeface="Times New Roman" panose="02020603050405020304" pitchFamily="18" charset="0"/>
            </a:endParaRPr>
          </a:p>
          <a:p>
            <a:pPr marL="452438" lvl="0" indent="-452438" algn="just">
              <a:lnSpc>
                <a:spcPct val="150000"/>
              </a:lnSpc>
              <a:spcBef>
                <a:spcPts val="600"/>
              </a:spcBef>
              <a:spcAft>
                <a:spcPts val="0"/>
              </a:spcAft>
              <a:buFont typeface="Arial" panose="020B0604020202020204" pitchFamily="34" charset="0"/>
              <a:buChar char="•"/>
            </a:pPr>
            <a:endParaRPr lang="en-ZA" sz="1400" kern="1600" dirty="0">
              <a:solidFill>
                <a:schemeClr val="tx1"/>
              </a:solidFill>
              <a:cs typeface="Times New Roman" panose="02020603050405020304" pitchFamily="18" charset="0"/>
            </a:endParaRPr>
          </a:p>
          <a:p>
            <a:endParaRPr lang="en-ZA" sz="1400" dirty="0"/>
          </a:p>
        </p:txBody>
      </p:sp>
      <p:sp>
        <p:nvSpPr>
          <p:cNvPr id="4" name="TextBox 3"/>
          <p:cNvSpPr txBox="1"/>
          <p:nvPr/>
        </p:nvSpPr>
        <p:spPr>
          <a:xfrm>
            <a:off x="11450472" y="6359853"/>
            <a:ext cx="418704" cy="369332"/>
          </a:xfrm>
          <a:prstGeom prst="rect">
            <a:avLst/>
          </a:prstGeom>
          <a:noFill/>
        </p:spPr>
        <p:txBody>
          <a:bodyPr wrap="none" rtlCol="0">
            <a:spAutoFit/>
          </a:bodyPr>
          <a:lstStyle/>
          <a:p>
            <a:r>
              <a:rPr lang="en-US" dirty="0"/>
              <a:t>25</a:t>
            </a:r>
            <a:endParaRPr lang="en-ZA" dirty="0"/>
          </a:p>
        </p:txBody>
      </p:sp>
    </p:spTree>
    <p:extLst>
      <p:ext uri="{BB962C8B-B14F-4D97-AF65-F5344CB8AC3E}">
        <p14:creationId xmlns:p14="http://schemas.microsoft.com/office/powerpoint/2010/main" val="2115403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2555920639"/>
              </p:ext>
            </p:extLst>
          </p:nvPr>
        </p:nvGraphicFramePr>
        <p:xfrm>
          <a:off x="764712" y="1912589"/>
          <a:ext cx="11074697" cy="1434183"/>
        </p:xfrm>
        <a:graphic>
          <a:graphicData uri="http://schemas.openxmlformats.org/drawingml/2006/table">
            <a:tbl>
              <a:tblPr firstRow="1" firstCol="1" bandRow="1">
                <a:tableStyleId>{7E9639D4-E3E2-4D34-9284-5A2195B3D0D7}</a:tableStyleId>
              </a:tblPr>
              <a:tblGrid>
                <a:gridCol w="9674426">
                  <a:extLst>
                    <a:ext uri="{9D8B030D-6E8A-4147-A177-3AD203B41FA5}">
                      <a16:colId xmlns:a16="http://schemas.microsoft.com/office/drawing/2014/main" val="20000"/>
                    </a:ext>
                  </a:extLst>
                </a:gridCol>
                <a:gridCol w="1400271">
                  <a:extLst>
                    <a:ext uri="{9D8B030D-6E8A-4147-A177-3AD203B41FA5}">
                      <a16:colId xmlns:a16="http://schemas.microsoft.com/office/drawing/2014/main" val="20001"/>
                    </a:ext>
                  </a:extLst>
                </a:gridCol>
              </a:tblGrid>
              <a:tr h="30667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lnSpc>
                          <a:spcPct val="150000"/>
                        </a:lnSpc>
                        <a:spcBef>
                          <a:spcPts val="600"/>
                        </a:spcBef>
                        <a:spcAft>
                          <a:spcPts val="0"/>
                        </a:spcAft>
                      </a:pPr>
                      <a:r>
                        <a:rPr lang="en-GB" sz="1400" b="1" kern="1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Administrative responsiveness check </a:t>
                      </a:r>
                      <a:endParaRPr lang="en-ZA" sz="1400" b="1" kern="1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R w="12700" cap="flat" cmpd="sng" algn="ctr">
                      <a:solidFill>
                        <a:schemeClr val="tx1"/>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15000"/>
                        </a:lnSpc>
                        <a:spcBef>
                          <a:spcPts val="0"/>
                        </a:spcBef>
                        <a:spcAft>
                          <a:spcPts val="0"/>
                        </a:spcAft>
                      </a:pPr>
                      <a:r>
                        <a:rPr lang="en-ZA" sz="1400" u="sng" dirty="0">
                          <a:effectLst/>
                          <a:latin typeface="Tahoma" panose="020B0604030504040204" pitchFamily="34" charset="0"/>
                          <a:ea typeface="Tahoma" panose="020B0604030504040204" pitchFamily="34" charset="0"/>
                          <a:cs typeface="Tahoma" panose="020B0604030504040204" pitchFamily="34" charset="0"/>
                        </a:rPr>
                        <a:t>Yes/No</a:t>
                      </a:r>
                      <a:endParaRPr lang="en-ZA" sz="1400" b="1" u="sng"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17633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a:lnSpc>
                          <a:spcPct val="115000"/>
                        </a:lnSpc>
                        <a:spcBef>
                          <a:spcPts val="0"/>
                        </a:spcBef>
                        <a:spcAft>
                          <a:spcPts val="0"/>
                        </a:spcAft>
                        <a:buFont typeface="Symbol"/>
                        <a:buChar char=""/>
                      </a:pPr>
                      <a:r>
                        <a:rPr lang="en-ZA" sz="1400" b="0" dirty="0">
                          <a:solidFill>
                            <a:schemeClr val="tx1"/>
                          </a:solidFill>
                          <a:effectLst/>
                          <a:latin typeface="Tahoma" panose="020B0604030504040204" pitchFamily="34" charset="0"/>
                          <a:ea typeface="Tahoma" panose="020B0604030504040204" pitchFamily="34" charset="0"/>
                          <a:cs typeface="Tahoma" panose="020B0604030504040204" pitchFamily="34" charset="0"/>
                        </a:rPr>
                        <a:t>Validate whether bid has been lodged </a:t>
                      </a:r>
                      <a:r>
                        <a:rPr lang="en-ZA" sz="1400" b="0">
                          <a:solidFill>
                            <a:schemeClr val="tx1"/>
                          </a:solidFill>
                          <a:effectLst/>
                          <a:latin typeface="Tahoma" panose="020B0604030504040204" pitchFamily="34" charset="0"/>
                          <a:ea typeface="Tahoma" panose="020B0604030504040204" pitchFamily="34" charset="0"/>
                          <a:cs typeface="Tahoma" panose="020B0604030504040204" pitchFamily="34" charset="0"/>
                        </a:rPr>
                        <a:t>on time</a:t>
                      </a:r>
                      <a:endParaRPr lang="en-ZA" sz="1400" b="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R w="12700" cap="flat" cmpd="sng" algn="ctr">
                      <a:solidFill>
                        <a:schemeClr val="tx1"/>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15000"/>
                        </a:lnSpc>
                        <a:spcBef>
                          <a:spcPts val="0"/>
                        </a:spcBef>
                        <a:spcAft>
                          <a:spcPts val="0"/>
                        </a:spcAft>
                      </a:pPr>
                      <a:r>
                        <a:rPr lang="en-ZA" sz="1400" dirty="0">
                          <a:solidFill>
                            <a:schemeClr val="tx1"/>
                          </a:solidFill>
                          <a:effectLst/>
                          <a:highlight>
                            <a:srgbClr val="FFFF00"/>
                          </a:highlight>
                          <a:latin typeface="Tahoma" panose="020B0604030504040204" pitchFamily="34" charset="0"/>
                          <a:ea typeface="Tahoma" panose="020B0604030504040204" pitchFamily="34" charset="0"/>
                          <a:cs typeface="Tahoma" panose="020B0604030504040204" pitchFamily="34" charset="0"/>
                        </a:rPr>
                        <a:t> </a:t>
                      </a:r>
                      <a:endParaRPr lang="en-ZA" sz="1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35267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a:lnSpc>
                          <a:spcPct val="115000"/>
                        </a:lnSpc>
                        <a:spcBef>
                          <a:spcPts val="0"/>
                        </a:spcBef>
                        <a:spcAft>
                          <a:spcPts val="0"/>
                        </a:spcAft>
                        <a:buFont typeface="Symbol"/>
                        <a:buChar char=""/>
                      </a:pPr>
                      <a:r>
                        <a:rPr lang="en-GB" sz="1400" b="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Whether all Returnable Documents and/or schedules [where applicable] were completed and returned by the closing date and time</a:t>
                      </a:r>
                      <a:endParaRPr lang="en-ZA" sz="1400" b="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R w="12700" cap="flat" cmpd="sng" algn="ctr">
                      <a:solidFill>
                        <a:schemeClr val="tx1"/>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15000"/>
                        </a:lnSpc>
                        <a:spcBef>
                          <a:spcPts val="0"/>
                        </a:spcBef>
                        <a:spcAft>
                          <a:spcPts val="0"/>
                        </a:spcAft>
                      </a:pPr>
                      <a:r>
                        <a:rPr lang="en-ZA" sz="1400" dirty="0">
                          <a:solidFill>
                            <a:schemeClr val="tx1"/>
                          </a:solidFill>
                          <a:effectLst/>
                          <a:highlight>
                            <a:srgbClr val="FFFF00"/>
                          </a:highlight>
                          <a:latin typeface="Tahoma" panose="020B0604030504040204" pitchFamily="34" charset="0"/>
                          <a:ea typeface="Tahoma" panose="020B0604030504040204" pitchFamily="34" charset="0"/>
                          <a:cs typeface="Tahoma" panose="020B0604030504040204" pitchFamily="34" charset="0"/>
                        </a:rPr>
                        <a:t> </a:t>
                      </a:r>
                      <a:endParaRPr lang="en-ZA" sz="1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17633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lvl="0" indent="-342900" algn="l" defTabSz="914400" rtl="0" eaLnBrk="1" fontAlgn="auto" latinLnBrk="0" hangingPunct="1">
                        <a:lnSpc>
                          <a:spcPct val="115000"/>
                        </a:lnSpc>
                        <a:spcBef>
                          <a:spcPts val="0"/>
                        </a:spcBef>
                        <a:spcAft>
                          <a:spcPts val="0"/>
                        </a:spcAft>
                        <a:buClrTx/>
                        <a:buSzTx/>
                        <a:buFont typeface="Symbol"/>
                        <a:buChar char=""/>
                        <a:tabLst/>
                        <a:defRPr/>
                      </a:pPr>
                      <a:r>
                        <a:rPr lang="en-GB" sz="1400" b="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Verify the validity of all returnable documents</a:t>
                      </a:r>
                      <a:endParaRPr lang="en-ZA" sz="1400" b="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R w="12700" cap="flat" cmpd="sng" algn="ctr">
                      <a:solidFill>
                        <a:schemeClr val="tx1"/>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15000"/>
                        </a:lnSpc>
                        <a:spcBef>
                          <a:spcPts val="0"/>
                        </a:spcBef>
                        <a:spcAft>
                          <a:spcPts val="0"/>
                        </a:spcAft>
                      </a:pPr>
                      <a:endParaRPr lang="en-ZA" sz="1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176338">
                <a:tc>
                  <a:txBody>
                    <a:bodyPr/>
                    <a:lstStyle/>
                    <a:p>
                      <a:pPr marL="342900" marR="0" lvl="0" indent="-342900" algn="l" defTabSz="914400" rtl="0" eaLnBrk="1" fontAlgn="auto" latinLnBrk="0" hangingPunct="1">
                        <a:lnSpc>
                          <a:spcPct val="115000"/>
                        </a:lnSpc>
                        <a:spcBef>
                          <a:spcPts val="0"/>
                        </a:spcBef>
                        <a:spcAft>
                          <a:spcPts val="0"/>
                        </a:spcAft>
                        <a:buClrTx/>
                        <a:buSzTx/>
                        <a:buFont typeface="Symbol"/>
                        <a:buChar char=""/>
                        <a:tabLst/>
                        <a:defRPr/>
                      </a:pPr>
                      <a:r>
                        <a:rPr lang="en-GB" sz="1400" b="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Verify if the Bid document has been duly signed by the authorised respondent</a:t>
                      </a:r>
                      <a:endParaRPr lang="en-ZA" sz="1400" b="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endParaRPr lang="en-ZA" sz="1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33065" marR="33065"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bl>
          </a:graphicData>
        </a:graphic>
      </p:graphicFrame>
      <p:sp>
        <p:nvSpPr>
          <p:cNvPr id="13" name="Rectangle 12"/>
          <p:cNvSpPr/>
          <p:nvPr/>
        </p:nvSpPr>
        <p:spPr>
          <a:xfrm>
            <a:off x="1811627" y="876255"/>
            <a:ext cx="8980869" cy="954107"/>
          </a:xfrm>
          <a:prstGeom prst="rect">
            <a:avLst/>
          </a:prstGeom>
        </p:spPr>
        <p:txBody>
          <a:bodyPr wrap="square">
            <a:sp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Evaluation Process - Step one: Test for Administrative Responsiveness </a:t>
            </a:r>
            <a:endParaRPr lang="en-ZA" sz="2800" b="1"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11450472" y="6359853"/>
            <a:ext cx="418704" cy="369332"/>
          </a:xfrm>
          <a:prstGeom prst="rect">
            <a:avLst/>
          </a:prstGeom>
          <a:noFill/>
        </p:spPr>
        <p:txBody>
          <a:bodyPr wrap="none" rtlCol="0">
            <a:spAutoFit/>
          </a:bodyPr>
          <a:lstStyle/>
          <a:p>
            <a:r>
              <a:rPr lang="en-US" dirty="0"/>
              <a:t>26</a:t>
            </a:r>
            <a:endParaRPr lang="en-ZA" dirty="0"/>
          </a:p>
        </p:txBody>
      </p:sp>
      <p:graphicFrame>
        <p:nvGraphicFramePr>
          <p:cNvPr id="6" name="Table 5">
            <a:extLst>
              <a:ext uri="{FF2B5EF4-FFF2-40B4-BE49-F238E27FC236}">
                <a16:creationId xmlns:a16="http://schemas.microsoft.com/office/drawing/2014/main" id="{0806D865-EEE3-4927-9375-C29B2E89BCE4}"/>
              </a:ext>
            </a:extLst>
          </p:cNvPr>
          <p:cNvGraphicFramePr>
            <a:graphicFrameLocks noGrp="1"/>
          </p:cNvGraphicFramePr>
          <p:nvPr>
            <p:extLst>
              <p:ext uri="{D42A27DB-BD31-4B8C-83A1-F6EECF244321}">
                <p14:modId xmlns:p14="http://schemas.microsoft.com/office/powerpoint/2010/main" val="2587294489"/>
              </p:ext>
            </p:extLst>
          </p:nvPr>
        </p:nvGraphicFramePr>
        <p:xfrm>
          <a:off x="794479" y="3429000"/>
          <a:ext cx="11074697" cy="3229651"/>
        </p:xfrm>
        <a:graphic>
          <a:graphicData uri="http://schemas.openxmlformats.org/drawingml/2006/table">
            <a:tbl>
              <a:tblPr firstRow="1" firstCol="1" lastRow="1" lastCol="1" bandRow="1" bandCol="1"/>
              <a:tblGrid>
                <a:gridCol w="9565428">
                  <a:extLst>
                    <a:ext uri="{9D8B030D-6E8A-4147-A177-3AD203B41FA5}">
                      <a16:colId xmlns:a16="http://schemas.microsoft.com/office/drawing/2014/main" val="20000"/>
                    </a:ext>
                  </a:extLst>
                </a:gridCol>
                <a:gridCol w="1509269">
                  <a:extLst>
                    <a:ext uri="{9D8B030D-6E8A-4147-A177-3AD203B41FA5}">
                      <a16:colId xmlns:a16="http://schemas.microsoft.com/office/drawing/2014/main" val="20001"/>
                    </a:ext>
                  </a:extLst>
                </a:gridCol>
              </a:tblGrid>
              <a:tr h="56295">
                <a:tc>
                  <a:txBody>
                    <a:bodyPr/>
                    <a:lstStyle/>
                    <a:p>
                      <a:pPr algn="ctr">
                        <a:lnSpc>
                          <a:spcPct val="150000"/>
                        </a:lnSpc>
                        <a:spcBef>
                          <a:spcPts val="300"/>
                        </a:spcBef>
                        <a:spcAft>
                          <a:spcPts val="0"/>
                        </a:spcAft>
                      </a:pPr>
                      <a:r>
                        <a:rPr lang="en-GB" sz="14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Mandatory Returnable Documents</a:t>
                      </a:r>
                      <a:endParaRPr lang="en-ZA" sz="14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0"/>
                        </a:spcAft>
                      </a:pPr>
                      <a:r>
                        <a:rPr lang="en-GB" sz="1400" b="1" dirty="0">
                          <a:solidFill>
                            <a:schemeClr val="bg1"/>
                          </a:solidFill>
                          <a:effectLst/>
                        </a:rPr>
                        <a:t>Yes/No</a:t>
                      </a:r>
                      <a:endParaRPr lang="en-ZA" sz="1400"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spcAft>
                          <a:spcPts val="0"/>
                        </a:spcAft>
                      </a:pPr>
                      <a:endParaRPr lang="en-ZA" sz="14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8525">
                <a:tc>
                  <a:txBody>
                    <a:bodyPr/>
                    <a:lstStyle/>
                    <a:p>
                      <a:pPr marL="0" marR="0" lvl="0" indent="0" algn="just" defTabSz="914400" rtl="0" eaLnBrk="1" fontAlgn="auto" latinLnBrk="0" hangingPunct="1">
                        <a:lnSpc>
                          <a:spcPct val="150000"/>
                        </a:lnSpc>
                        <a:spcBef>
                          <a:spcPts val="300"/>
                        </a:spcBef>
                        <a:spcAft>
                          <a:spcPts val="0"/>
                        </a:spcAft>
                        <a:buClrTx/>
                        <a:buSzTx/>
                        <a:buFontTx/>
                        <a:buNone/>
                        <a:tabLst/>
                        <a:defRPr/>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SECTION 1: SBD1 Form</a:t>
                      </a:r>
                      <a:endParaRPr lang="en-ZA" sz="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50000"/>
                        </a:lnSpc>
                        <a:spcBef>
                          <a:spcPts val="300"/>
                        </a:spcBef>
                        <a:spcAft>
                          <a:spcPts val="0"/>
                        </a:spcAft>
                        <a:buClrTx/>
                        <a:buSzTx/>
                        <a:buFontTx/>
                        <a:buNone/>
                        <a:tabLst/>
                        <a:defRPr/>
                      </a:pPr>
                      <a:endParaRPr lang="en-ZA" sz="14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40692">
                <a:tc>
                  <a:txBody>
                    <a:bodyPr/>
                    <a:lstStyle/>
                    <a:p>
                      <a:pPr marL="0" marR="0" lvl="0" indent="0" algn="just" defTabSz="844083" rtl="0" eaLnBrk="1" fontAlgn="auto" latinLnBrk="0" hangingPunct="1">
                        <a:lnSpc>
                          <a:spcPct val="150000"/>
                        </a:lnSpc>
                        <a:spcBef>
                          <a:spcPts val="300"/>
                        </a:spcBef>
                        <a:spcAft>
                          <a:spcPts val="0"/>
                        </a:spcAft>
                        <a:buClrTx/>
                        <a:buSzTx/>
                        <a:buFontTx/>
                        <a:buNone/>
                        <a:tabLst/>
                        <a:defRPr/>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SECTION 4: Pricing and Delivery Schedule </a:t>
                      </a:r>
                      <a:endParaRPr lang="en-ZA" sz="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844083" rtl="0" eaLnBrk="1" fontAlgn="auto" latinLnBrk="0" hangingPunct="1">
                        <a:lnSpc>
                          <a:spcPct val="150000"/>
                        </a:lnSpc>
                        <a:spcBef>
                          <a:spcPts val="300"/>
                        </a:spcBef>
                        <a:spcAft>
                          <a:spcPts val="0"/>
                        </a:spcAft>
                        <a:buClrTx/>
                        <a:buSzTx/>
                        <a:buFontTx/>
                        <a:buNone/>
                        <a:tabLst/>
                        <a:defRPr/>
                      </a:pP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4701">
                <a:tc>
                  <a:txBody>
                    <a:bodyPr/>
                    <a:lstStyle/>
                    <a:p>
                      <a:pPr marL="0" marR="0" lvl="0" indent="0" algn="just" defTabSz="779173" rtl="0" eaLnBrk="1" fontAlgn="auto" latinLnBrk="0" hangingPunct="1">
                        <a:lnSpc>
                          <a:spcPct val="150000"/>
                        </a:lnSpc>
                        <a:spcBef>
                          <a:spcPts val="300"/>
                        </a:spcBef>
                        <a:spcAft>
                          <a:spcPts val="0"/>
                        </a:spcAft>
                        <a:buClrTx/>
                        <a:buSzTx/>
                        <a:buFontTx/>
                        <a:buNone/>
                        <a:tabLst/>
                        <a:defRPr/>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ANNEXURE C: Pricing Schedule</a:t>
                      </a:r>
                      <a:endParaRPr lang="en-ZA"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Bef>
                          <a:spcPts val="600"/>
                        </a:spcBef>
                        <a:spcAft>
                          <a:spcPts val="300"/>
                        </a:spcAft>
                      </a:pPr>
                      <a:endParaRPr lang="en-ZA" sz="1400" b="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61714">
                <a:tc>
                  <a:txBody>
                    <a:bodyPr/>
                    <a:lstStyle/>
                    <a:p>
                      <a:pPr marL="0" marR="0" lvl="0" indent="0" algn="just" defTabSz="779173" rtl="0" eaLnBrk="1" fontAlgn="auto" latinLnBrk="0" hangingPunct="1">
                        <a:lnSpc>
                          <a:spcPct val="150000"/>
                        </a:lnSpc>
                        <a:spcBef>
                          <a:spcPts val="300"/>
                        </a:spcBef>
                        <a:spcAft>
                          <a:spcPts val="0"/>
                        </a:spcAft>
                        <a:buClrTx/>
                        <a:buSzTx/>
                        <a:buFontTx/>
                        <a:buNone/>
                        <a:tabLst/>
                        <a:defRPr/>
                      </a:pPr>
                      <a:r>
                        <a:rPr lang="en-US"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Valid minimum B-BBEE Level Four (4) as at closing date of the RFP as </a:t>
                      </a: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stipulated in Section 2, paragraph 6.1 and also SECTION 9</a:t>
                      </a:r>
                      <a:r>
                        <a:rPr lang="en-GB" sz="1400" kern="120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of this RFP. </a:t>
                      </a:r>
                      <a:endParaRPr lang="en-ZA"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779173" rtl="0" eaLnBrk="1" fontAlgn="auto" latinLnBrk="0" hangingPunct="1">
                        <a:lnSpc>
                          <a:spcPct val="150000"/>
                        </a:lnSpc>
                        <a:spcBef>
                          <a:spcPts val="300"/>
                        </a:spcBef>
                        <a:spcAft>
                          <a:spcPts val="0"/>
                        </a:spcAft>
                        <a:buClrTx/>
                        <a:buSzTx/>
                        <a:buFontTx/>
                        <a:buNone/>
                        <a:tabLst/>
                        <a:defRPr/>
                      </a:pPr>
                      <a:endParaRPr lang="en-ZA" sz="1400" kern="12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739336">
                <a:tc>
                  <a:txBody>
                    <a:bodyPr/>
                    <a:lstStyle/>
                    <a:p>
                      <a:pPr marL="171450" indent="-171450" defTabSz="457200" fontAlgn="auto">
                        <a:spcBef>
                          <a:spcPts val="0"/>
                        </a:spcBef>
                        <a:spcAft>
                          <a:spcPts val="0"/>
                        </a:spcAft>
                        <a:buFont typeface="Arial" panose="020B0604020202020204" pitchFamily="34" charset="0"/>
                        <a:buChar char="•"/>
                      </a:pPr>
                      <a:r>
                        <a:rPr lang="en-US" sz="1400" kern="0" dirty="0">
                          <a:solidFill>
                            <a:srgbClr val="12100C"/>
                          </a:solidFill>
                          <a:latin typeface="Tahoma" panose="020B0604030504040204" pitchFamily="34" charset="0"/>
                          <a:ea typeface="Tahoma" panose="020B0604030504040204" pitchFamily="34" charset="0"/>
                          <a:cs typeface="Tahoma" panose="020B0604030504040204" pitchFamily="34" charset="0"/>
                        </a:rPr>
                        <a:t>Valid certificate of registration/accreditation with the International Air Transport Association (IATA); and</a:t>
                      </a:r>
                    </a:p>
                    <a:p>
                      <a:pPr marL="171450" indent="-171450" defTabSz="457200" fontAlgn="auto">
                        <a:spcBef>
                          <a:spcPts val="0"/>
                        </a:spcBef>
                        <a:spcAft>
                          <a:spcPts val="0"/>
                        </a:spcAft>
                        <a:buFont typeface="Arial" panose="020B0604020202020204" pitchFamily="34" charset="0"/>
                        <a:buChar char="•"/>
                      </a:pPr>
                      <a:r>
                        <a:rPr lang="en-US" sz="1400" kern="0" dirty="0">
                          <a:solidFill>
                            <a:schemeClr val="tx1"/>
                          </a:solidFill>
                          <a:latin typeface="Tahoma" panose="020B0604030504040204" pitchFamily="34" charset="0"/>
                          <a:ea typeface="Tahoma" panose="020B0604030504040204" pitchFamily="34" charset="0"/>
                          <a:cs typeface="Tahoma" panose="020B0604030504040204" pitchFamily="34" charset="0"/>
                        </a:rPr>
                        <a:t>Valid certificate of registration/accreditation with the Association of South African Trade Agents  (ASATA)</a:t>
                      </a:r>
                      <a:endParaRPr lang="en-ZA" sz="1400" kern="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just" defTabSz="844083" rtl="0" eaLnBrk="1" fontAlgn="auto" latinLnBrk="0" hangingPunct="1">
                        <a:lnSpc>
                          <a:spcPct val="115000"/>
                        </a:lnSpc>
                        <a:spcBef>
                          <a:spcPts val="600"/>
                        </a:spcBef>
                        <a:spcAft>
                          <a:spcPts val="300"/>
                        </a:spcAft>
                        <a:buClrTx/>
                        <a:buSzTx/>
                        <a:buFontTx/>
                        <a:buNone/>
                        <a:tabLst/>
                        <a:defRPr/>
                      </a:pPr>
                      <a:r>
                        <a:rPr lang="en-US" sz="1400" i="1"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The applicable certificate/s of registration/accreditation should be submitted as part of the tender by the closing date</a:t>
                      </a:r>
                      <a:endParaRPr lang="en-ZA" sz="1400" i="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844083" rtl="0" eaLnBrk="1" fontAlgn="auto" latinLnBrk="0" hangingPunct="1">
                        <a:lnSpc>
                          <a:spcPct val="115000"/>
                        </a:lnSpc>
                        <a:spcBef>
                          <a:spcPts val="600"/>
                        </a:spcBef>
                        <a:spcAft>
                          <a:spcPts val="300"/>
                        </a:spcAft>
                        <a:buClrTx/>
                        <a:buSzTx/>
                        <a:buFontTx/>
                        <a:buNone/>
                        <a:tabLst/>
                        <a:defRPr/>
                      </a:pPr>
                      <a:endParaRPr lang="en-ZA"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64264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50578164"/>
              </p:ext>
            </p:extLst>
          </p:nvPr>
        </p:nvGraphicFramePr>
        <p:xfrm>
          <a:off x="1054257" y="2135468"/>
          <a:ext cx="10814919" cy="752857"/>
        </p:xfrm>
        <a:graphic>
          <a:graphicData uri="http://schemas.openxmlformats.org/drawingml/2006/table">
            <a:tbl>
              <a:tblPr firstRow="1" firstCol="1" lastRow="1" lastCol="1" bandRow="1" bandCol="1">
                <a:tableStyleId>{7E9639D4-E3E2-4D34-9284-5A2195B3D0D7}</a:tableStyleId>
              </a:tblPr>
              <a:tblGrid>
                <a:gridCol w="9309538">
                  <a:extLst>
                    <a:ext uri="{9D8B030D-6E8A-4147-A177-3AD203B41FA5}">
                      <a16:colId xmlns:a16="http://schemas.microsoft.com/office/drawing/2014/main" val="20000"/>
                    </a:ext>
                  </a:extLst>
                </a:gridCol>
                <a:gridCol w="1505381">
                  <a:extLst>
                    <a:ext uri="{9D8B030D-6E8A-4147-A177-3AD203B41FA5}">
                      <a16:colId xmlns:a16="http://schemas.microsoft.com/office/drawing/2014/main" val="20001"/>
                    </a:ext>
                  </a:extLst>
                </a:gridCol>
              </a:tblGrid>
              <a:tr h="125775">
                <a:tc>
                  <a:txBody>
                    <a:bodyPr/>
                    <a:lstStyle/>
                    <a:p>
                      <a:pPr marL="0" marR="0" lvl="0" indent="0" algn="l" defTabSz="914400" rtl="0" eaLnBrk="1" fontAlgn="auto" latinLnBrk="0" hangingPunct="1">
                        <a:lnSpc>
                          <a:spcPct val="150000"/>
                        </a:lnSpc>
                        <a:spcBef>
                          <a:spcPts val="600"/>
                        </a:spcBef>
                        <a:spcAft>
                          <a:spcPts val="0"/>
                        </a:spcAft>
                        <a:buClrTx/>
                        <a:buSzTx/>
                        <a:buFont typeface="Symbol"/>
                        <a:buNone/>
                        <a:tabLst/>
                        <a:defRPr/>
                      </a:pPr>
                      <a:r>
                        <a:rPr lang="en-GB" sz="1400" b="1" kern="1200" dirty="0">
                          <a:solidFill>
                            <a:schemeClr val="bg1"/>
                          </a:solidFill>
                          <a:effectLst/>
                          <a:latin typeface="Calibri"/>
                          <a:ea typeface="Times New Roman" panose="02020603050405020304" pitchFamily="18" charset="0"/>
                          <a:cs typeface="Times New Roman" panose="02020603050405020304" pitchFamily="18" charset="0"/>
                        </a:rPr>
                        <a:t>                                                                     Returnable Documents Used For Scoring</a:t>
                      </a:r>
                      <a:endParaRPr lang="en-ZA" sz="1400" b="1" kern="1200" dirty="0">
                        <a:solidFill>
                          <a:schemeClr val="bg1"/>
                        </a:solidFill>
                        <a:effectLst/>
                        <a:latin typeface="Calibri"/>
                        <a:ea typeface="Times New Roman" panose="02020603050405020304" pitchFamily="18" charset="0"/>
                        <a:cs typeface="Times New Roman" panose="02020603050405020304" pitchFamily="18" charset="0"/>
                      </a:endParaRPr>
                    </a:p>
                  </a:txBody>
                  <a:tcPr marL="55721" marR="55721" marT="0" marB="0"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15000"/>
                        </a:lnSpc>
                        <a:spcBef>
                          <a:spcPts val="0"/>
                        </a:spcBef>
                        <a:spcAft>
                          <a:spcPts val="0"/>
                        </a:spcAft>
                        <a:buClrTx/>
                        <a:buSzTx/>
                        <a:buFont typeface="Symbol"/>
                        <a:buNone/>
                        <a:tabLst/>
                        <a:defRPr/>
                      </a:pPr>
                      <a:r>
                        <a:rPr lang="en-GB" sz="1200" kern="1200" dirty="0">
                          <a:effectLst/>
                        </a:rPr>
                        <a:t>[Yes or No]</a:t>
                      </a:r>
                      <a:endParaRPr lang="en-ZA" sz="1200" b="1" kern="1200" dirty="0">
                        <a:solidFill>
                          <a:schemeClr val="bg1"/>
                        </a:solidFill>
                        <a:effectLst/>
                        <a:latin typeface="+mn-lt"/>
                        <a:ea typeface="+mn-ea"/>
                        <a:cs typeface="+mn-cs"/>
                      </a:endParaRPr>
                    </a:p>
                  </a:txBody>
                  <a:tcPr marL="55721" marR="55721"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398541">
                <a:tc>
                  <a:txBody>
                    <a:bodyPr/>
                    <a:lstStyle/>
                    <a:p>
                      <a:pPr marL="342900" marR="0" lvl="0" indent="-342900" algn="l" defTabSz="914400" rtl="0" eaLnBrk="1" fontAlgn="auto" latinLnBrk="0" hangingPunct="1">
                        <a:lnSpc>
                          <a:spcPct val="115000"/>
                        </a:lnSpc>
                        <a:spcBef>
                          <a:spcPts val="0"/>
                        </a:spcBef>
                        <a:spcAft>
                          <a:spcPts val="0"/>
                        </a:spcAft>
                        <a:buClrTx/>
                        <a:buSzTx/>
                        <a:buFont typeface="Symbol"/>
                        <a:buChar char=""/>
                        <a:tabLst/>
                        <a:defRPr/>
                      </a:pPr>
                      <a:r>
                        <a:rPr lang="en-US" sz="1400" b="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Completed Annexure A: Technical Questionnaire for Technical Desktop Evaluation (including supporting documents)</a:t>
                      </a:r>
                      <a:endParaRPr lang="en-GB" sz="1400" b="0" kern="120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55721" marR="55721" marT="0" marB="0">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15000"/>
                        </a:lnSpc>
                        <a:spcBef>
                          <a:spcPts val="0"/>
                        </a:spcBef>
                        <a:spcAft>
                          <a:spcPts val="0"/>
                        </a:spcAft>
                        <a:buClrTx/>
                        <a:buSzTx/>
                        <a:buFont typeface="Symbol"/>
                        <a:buNone/>
                        <a:tabLst/>
                        <a:defRPr/>
                      </a:pPr>
                      <a:endParaRPr lang="en-ZA" sz="1400" b="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55721" marR="55721"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bl>
          </a:graphicData>
        </a:graphic>
      </p:graphicFrame>
      <p:sp>
        <p:nvSpPr>
          <p:cNvPr id="6" name="Rectangle 5"/>
          <p:cNvSpPr/>
          <p:nvPr/>
        </p:nvSpPr>
        <p:spPr>
          <a:xfrm>
            <a:off x="1850265" y="842722"/>
            <a:ext cx="8697532" cy="954107"/>
          </a:xfrm>
          <a:prstGeom prst="rect">
            <a:avLst/>
          </a:prstGeom>
        </p:spPr>
        <p:txBody>
          <a:bodyPr wrap="square">
            <a:sp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Evaluation Process - Step one: Test for Administrative Responsiveness </a:t>
            </a:r>
            <a:endParaRPr lang="en-ZA" sz="2800" b="1" dirty="0">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11450472" y="6359853"/>
            <a:ext cx="418704" cy="369332"/>
          </a:xfrm>
          <a:prstGeom prst="rect">
            <a:avLst/>
          </a:prstGeom>
          <a:noFill/>
        </p:spPr>
        <p:txBody>
          <a:bodyPr wrap="none" rtlCol="0">
            <a:spAutoFit/>
          </a:bodyPr>
          <a:lstStyle/>
          <a:p>
            <a:r>
              <a:rPr lang="en-US" dirty="0"/>
              <a:t>27</a:t>
            </a:r>
            <a:endParaRPr lang="en-ZA" dirty="0"/>
          </a:p>
        </p:txBody>
      </p:sp>
      <p:graphicFrame>
        <p:nvGraphicFramePr>
          <p:cNvPr id="8" name="Table 7">
            <a:extLst>
              <a:ext uri="{FF2B5EF4-FFF2-40B4-BE49-F238E27FC236}">
                <a16:creationId xmlns:a16="http://schemas.microsoft.com/office/drawing/2014/main" id="{436327B5-7742-4FDB-9313-BF17791DC945}"/>
              </a:ext>
            </a:extLst>
          </p:cNvPr>
          <p:cNvGraphicFramePr>
            <a:graphicFrameLocks noGrp="1"/>
          </p:cNvGraphicFramePr>
          <p:nvPr>
            <p:extLst>
              <p:ext uri="{D42A27DB-BD31-4B8C-83A1-F6EECF244321}">
                <p14:modId xmlns:p14="http://schemas.microsoft.com/office/powerpoint/2010/main" val="242997139"/>
              </p:ext>
            </p:extLst>
          </p:nvPr>
        </p:nvGraphicFramePr>
        <p:xfrm>
          <a:off x="1054257" y="2981330"/>
          <a:ext cx="10832379" cy="3378523"/>
        </p:xfrm>
        <a:graphic>
          <a:graphicData uri="http://schemas.openxmlformats.org/drawingml/2006/table">
            <a:tbl>
              <a:tblPr firstRow="1" firstCol="1" bandRow="1"/>
              <a:tblGrid>
                <a:gridCol w="8936217">
                  <a:extLst>
                    <a:ext uri="{9D8B030D-6E8A-4147-A177-3AD203B41FA5}">
                      <a16:colId xmlns:a16="http://schemas.microsoft.com/office/drawing/2014/main" val="20000"/>
                    </a:ext>
                  </a:extLst>
                </a:gridCol>
                <a:gridCol w="1896162">
                  <a:extLst>
                    <a:ext uri="{9D8B030D-6E8A-4147-A177-3AD203B41FA5}">
                      <a16:colId xmlns:a16="http://schemas.microsoft.com/office/drawing/2014/main" val="20001"/>
                    </a:ext>
                  </a:extLst>
                </a:gridCol>
              </a:tblGrid>
              <a:tr h="122902">
                <a:tc>
                  <a:txBody>
                    <a:bodyPr/>
                    <a:lstStyle/>
                    <a:p>
                      <a:pPr algn="ctr">
                        <a:lnSpc>
                          <a:spcPct val="150000"/>
                        </a:lnSpc>
                        <a:spcBef>
                          <a:spcPts val="600"/>
                        </a:spcBef>
                        <a:spcAft>
                          <a:spcPts val="0"/>
                        </a:spcAft>
                      </a:pPr>
                      <a:r>
                        <a:rPr lang="en-GB" sz="1400" b="1" kern="1200" dirty="0">
                          <a:solidFill>
                            <a:schemeClr val="bg1"/>
                          </a:solidFill>
                          <a:effectLst/>
                          <a:latin typeface="+mn-lt"/>
                          <a:ea typeface="+mn-ea"/>
                          <a:cs typeface="+mn-cs"/>
                        </a:rPr>
                        <a:t>Essential Returnable Documents &amp; Schedules</a:t>
                      </a:r>
                      <a:endParaRPr lang="en-ZA" sz="1400"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0"/>
                        </a:spcAft>
                      </a:pPr>
                      <a:r>
                        <a:rPr lang="en-GB" sz="1400" b="1" dirty="0">
                          <a:solidFill>
                            <a:schemeClr val="bg1"/>
                          </a:solidFill>
                          <a:effectLst/>
                        </a:rPr>
                        <a:t>Yes/No</a:t>
                      </a:r>
                      <a:endParaRPr lang="en-ZA" sz="1400" b="1"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608576">
                <a:tc>
                  <a:txBody>
                    <a:bodyPr/>
                    <a:lstStyle/>
                    <a:p>
                      <a:pPr marL="0" lvl="0" indent="0" algn="just">
                        <a:lnSpc>
                          <a:spcPct val="150000"/>
                        </a:lnSpc>
                        <a:spcBef>
                          <a:spcPts val="600"/>
                        </a:spcBef>
                        <a:spcAft>
                          <a:spcPts val="300"/>
                        </a:spcAft>
                        <a:buFont typeface="Symbol" panose="05050102010706020507" pitchFamily="18" charset="2"/>
                        <a:buNone/>
                      </a:pPr>
                      <a:r>
                        <a:rPr lang="en-GB" sz="1400" kern="1200" dirty="0">
                          <a:solidFill>
                            <a:schemeClr val="tx1"/>
                          </a:solidFill>
                          <a:effectLst/>
                          <a:latin typeface="+mn-lt"/>
                          <a:ea typeface="+mn-ea"/>
                          <a:cs typeface="+mn-cs"/>
                        </a:rPr>
                        <a:t>In the case of Joint Ventures, a copy of the Joint Venture Agreement or written confirmation of the intention to enter into a Joint Venture Agreement</a:t>
                      </a:r>
                      <a:endParaRPr lang="en-ZA" sz="14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a:lnSpc>
                          <a:spcPct val="150000"/>
                        </a:lnSpc>
                        <a:spcBef>
                          <a:spcPts val="600"/>
                        </a:spcBef>
                        <a:spcAft>
                          <a:spcPts val="300"/>
                        </a:spcAft>
                        <a:buFont typeface="Symbol" panose="05050102010706020507" pitchFamily="18" charset="2"/>
                        <a:buNone/>
                      </a:pPr>
                      <a:endParaRPr lang="en-ZA" sz="14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62050">
                <a:tc>
                  <a:txBody>
                    <a:bodyPr/>
                    <a:lstStyle/>
                    <a:p>
                      <a:pPr marL="342900" lvl="0" indent="-342900" algn="just" defTabSz="779173" rtl="0" eaLnBrk="1" latinLnBrk="0" hangingPunct="1">
                        <a:lnSpc>
                          <a:spcPct val="150000"/>
                        </a:lnSpc>
                        <a:spcBef>
                          <a:spcPts val="600"/>
                        </a:spcBef>
                        <a:spcAft>
                          <a:spcPts val="0"/>
                        </a:spcAft>
                        <a:buFont typeface="Tahoma" panose="020B0604030504040204" pitchFamily="34" charset="0"/>
                        <a:buChar char="-"/>
                        <a:tabLst>
                          <a:tab pos="457200" algn="l"/>
                        </a:tabLst>
                      </a:pPr>
                      <a:r>
                        <a:rPr lang="en-ZA" sz="1400" kern="1200" dirty="0">
                          <a:solidFill>
                            <a:schemeClr val="tx1"/>
                          </a:solidFill>
                          <a:effectLst/>
                          <a:latin typeface="+mn-lt"/>
                          <a:ea typeface="+mn-ea"/>
                          <a:cs typeface="+mn-cs"/>
                        </a:rPr>
                        <a:t>Audited Financial Statements:</a:t>
                      </a:r>
                    </a:p>
                    <a:p>
                      <a:pPr marL="342900" lvl="0" indent="-342900" algn="just" defTabSz="779173" rtl="0" eaLnBrk="1" latinLnBrk="0" hangingPunct="1">
                        <a:lnSpc>
                          <a:spcPct val="150000"/>
                        </a:lnSpc>
                        <a:spcBef>
                          <a:spcPts val="600"/>
                        </a:spcBef>
                        <a:spcAft>
                          <a:spcPts val="0"/>
                        </a:spcAft>
                        <a:buFont typeface="Wingdings" panose="05000000000000000000" pitchFamily="2" charset="2"/>
                        <a:buChar char="Ø"/>
                        <a:tabLst>
                          <a:tab pos="457200" algn="l"/>
                        </a:tabLst>
                      </a:pPr>
                      <a:r>
                        <a:rPr lang="en-GB" sz="1400" kern="1200" dirty="0">
                          <a:solidFill>
                            <a:schemeClr val="tx1"/>
                          </a:solidFill>
                          <a:effectLst/>
                          <a:latin typeface="+mn-lt"/>
                          <a:ea typeface="+mn-ea"/>
                          <a:cs typeface="+mn-cs"/>
                        </a:rPr>
                        <a:t>Submitted Entity’s last two (2) years audited financial statements for entities in business more than five (5) years; or</a:t>
                      </a:r>
                    </a:p>
                    <a:p>
                      <a:pPr marL="342900" lvl="0" indent="-342900" algn="just" defTabSz="779173" rtl="0" eaLnBrk="1" latinLnBrk="0" hangingPunct="1">
                        <a:lnSpc>
                          <a:spcPct val="150000"/>
                        </a:lnSpc>
                        <a:spcBef>
                          <a:spcPts val="600"/>
                        </a:spcBef>
                        <a:spcAft>
                          <a:spcPts val="0"/>
                        </a:spcAft>
                        <a:buFont typeface="Wingdings" panose="05000000000000000000" pitchFamily="2" charset="2"/>
                        <a:buChar char="Ø"/>
                        <a:tabLst>
                          <a:tab pos="457200" algn="l"/>
                        </a:tabLst>
                      </a:pPr>
                      <a:r>
                        <a:rPr lang="en-GB" sz="1400" kern="1200" dirty="0">
                          <a:solidFill>
                            <a:schemeClr val="tx1"/>
                          </a:solidFill>
                          <a:effectLst/>
                          <a:latin typeface="+mn-lt"/>
                          <a:ea typeface="+mn-ea"/>
                          <a:cs typeface="+mn-cs"/>
                        </a:rPr>
                        <a:t>Submitted Entity’s last audited financial statement for entities in business for less than five (5) years.</a:t>
                      </a: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defTabSz="779173" rtl="0" eaLnBrk="1" latinLnBrk="0" hangingPunct="1">
                        <a:lnSpc>
                          <a:spcPct val="150000"/>
                        </a:lnSpc>
                        <a:spcBef>
                          <a:spcPts val="600"/>
                        </a:spcBef>
                        <a:spcAft>
                          <a:spcPts val="0"/>
                        </a:spcAft>
                        <a:buFont typeface="Tahoma" panose="020B0604030504040204" pitchFamily="34" charset="0"/>
                        <a:buChar char="-"/>
                        <a:tabLst>
                          <a:tab pos="457200" algn="l"/>
                        </a:tabLst>
                      </a:pPr>
                      <a:endParaRPr lang="en-ZA"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3646">
                <a:tc>
                  <a:txBody>
                    <a:bodyPr/>
                    <a:lstStyle/>
                    <a:p>
                      <a:pPr algn="just">
                        <a:lnSpc>
                          <a:spcPct val="150000"/>
                        </a:lnSpc>
                        <a:spcBef>
                          <a:spcPts val="600"/>
                        </a:spcBef>
                        <a:spcAft>
                          <a:spcPts val="300"/>
                        </a:spcAft>
                      </a:pPr>
                      <a:r>
                        <a:rPr lang="en-GB" sz="1400" kern="1200" dirty="0">
                          <a:solidFill>
                            <a:schemeClr val="tx1"/>
                          </a:solidFill>
                          <a:effectLst/>
                          <a:latin typeface="+mn-lt"/>
                          <a:ea typeface="+mn-ea"/>
                          <a:cs typeface="+mn-cs"/>
                        </a:rPr>
                        <a:t>SECTION 5: Proposal Form and List of Returnable documents</a:t>
                      </a: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9689">
                <a:tc>
                  <a:txBody>
                    <a:bodyPr/>
                    <a:lstStyle/>
                    <a:p>
                      <a:pPr marL="0" marR="0" lvl="0" indent="0" algn="just" defTabSz="779173" rtl="0" eaLnBrk="1" fontAlgn="auto" latinLnBrk="0" hangingPunct="1">
                        <a:lnSpc>
                          <a:spcPct val="150000"/>
                        </a:lnSpc>
                        <a:spcBef>
                          <a:spcPts val="600"/>
                        </a:spcBef>
                        <a:spcAft>
                          <a:spcPts val="300"/>
                        </a:spcAft>
                        <a:buClrTx/>
                        <a:buSzTx/>
                        <a:buFontTx/>
                        <a:buNone/>
                        <a:tabLst/>
                        <a:defRPr/>
                      </a:pPr>
                      <a:r>
                        <a:rPr lang="en-GB" sz="1400" kern="1200" dirty="0">
                          <a:solidFill>
                            <a:schemeClr val="tx1"/>
                          </a:solidFill>
                          <a:effectLst/>
                          <a:latin typeface="+mn-lt"/>
                          <a:ea typeface="+mn-ea"/>
                          <a:cs typeface="+mn-cs"/>
                        </a:rPr>
                        <a:t>SECTION 6: Certificate Of Acquaintance with RFP, Terms &amp; Conditions &amp; Applicable Documents</a:t>
                      </a:r>
                      <a:endParaRPr lang="en-US" sz="1400" kern="12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17605">
                <a:tc>
                  <a:txBody>
                    <a:bodyPr/>
                    <a:lstStyle/>
                    <a:p>
                      <a:pPr marL="0" marR="0" lvl="0" indent="0" algn="just" defTabSz="779173" rtl="0" eaLnBrk="1" fontAlgn="auto" latinLnBrk="0" hangingPunct="1">
                        <a:lnSpc>
                          <a:spcPct val="150000"/>
                        </a:lnSpc>
                        <a:spcBef>
                          <a:spcPts val="600"/>
                        </a:spcBef>
                        <a:spcAft>
                          <a:spcPts val="300"/>
                        </a:spcAft>
                        <a:buClrTx/>
                        <a:buSzTx/>
                        <a:buFontTx/>
                        <a:buNone/>
                        <a:tabLst/>
                        <a:defRPr/>
                      </a:pPr>
                      <a:r>
                        <a:rPr lang="en-GB" sz="1400" kern="1200" dirty="0">
                          <a:solidFill>
                            <a:schemeClr val="tx1"/>
                          </a:solidFill>
                          <a:effectLst/>
                          <a:latin typeface="+mn-lt"/>
                          <a:ea typeface="+mn-ea"/>
                          <a:cs typeface="+mn-cs"/>
                        </a:rPr>
                        <a:t>SECTION 7: RFP Declaration and Breach of Law Form</a:t>
                      </a:r>
                      <a:endParaRPr lang="en-US" sz="1400" kern="12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endParaRPr lang="en-GB" sz="1400" kern="1200" dirty="0">
                        <a:solidFill>
                          <a:schemeClr val="tx1"/>
                        </a:solidFill>
                        <a:effectLst/>
                        <a:latin typeface="+mn-lt"/>
                        <a:ea typeface="+mn-ea"/>
                        <a:cs typeface="+mn-cs"/>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737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265" y="1011166"/>
            <a:ext cx="8697532" cy="954107"/>
          </a:xfrm>
          <a:prstGeom prst="rect">
            <a:avLst/>
          </a:prstGeom>
        </p:spPr>
        <p:txBody>
          <a:bodyPr wrap="square">
            <a:spAutoFit/>
          </a:bodyPr>
          <a:lstStyle/>
          <a:p>
            <a:r>
              <a:rPr lang="en-US" sz="2800" b="1" dirty="0">
                <a:latin typeface="Tahoma" panose="020B0604030504040204" pitchFamily="34" charset="0"/>
                <a:ea typeface="Tahoma" panose="020B0604030504040204" pitchFamily="34" charset="0"/>
                <a:cs typeface="Tahoma" panose="020B0604030504040204" pitchFamily="34" charset="0"/>
              </a:rPr>
              <a:t>Evaluation Process - Step one: Test for Administrative Responsiveness </a:t>
            </a:r>
            <a:endParaRPr lang="en-ZA" sz="2800" b="1" dirty="0">
              <a:latin typeface="Tahoma" panose="020B0604030504040204" pitchFamily="34" charset="0"/>
              <a:ea typeface="Tahoma" panose="020B0604030504040204" pitchFamily="34" charset="0"/>
              <a:cs typeface="Tahoma" panose="020B0604030504040204" pitchFamily="34" charset="0"/>
            </a:endParaRPr>
          </a:p>
        </p:txBody>
      </p:sp>
      <p:sp>
        <p:nvSpPr>
          <p:cNvPr id="4" name="TextBox 3"/>
          <p:cNvSpPr txBox="1"/>
          <p:nvPr/>
        </p:nvSpPr>
        <p:spPr>
          <a:xfrm>
            <a:off x="11450472" y="6359853"/>
            <a:ext cx="418704" cy="369332"/>
          </a:xfrm>
          <a:prstGeom prst="rect">
            <a:avLst/>
          </a:prstGeom>
          <a:noFill/>
        </p:spPr>
        <p:txBody>
          <a:bodyPr wrap="none" rtlCol="0">
            <a:spAutoFit/>
          </a:bodyPr>
          <a:lstStyle/>
          <a:p>
            <a:r>
              <a:rPr lang="en-US" dirty="0"/>
              <a:t>28</a:t>
            </a:r>
            <a:endParaRPr lang="en-ZA" dirty="0"/>
          </a:p>
        </p:txBody>
      </p:sp>
      <p:graphicFrame>
        <p:nvGraphicFramePr>
          <p:cNvPr id="7" name="Table 6">
            <a:extLst>
              <a:ext uri="{FF2B5EF4-FFF2-40B4-BE49-F238E27FC236}">
                <a16:creationId xmlns:a16="http://schemas.microsoft.com/office/drawing/2014/main" id="{9D05DD6B-1DD9-4948-AF83-45243BBB7FB1}"/>
              </a:ext>
            </a:extLst>
          </p:cNvPr>
          <p:cNvGraphicFramePr>
            <a:graphicFrameLocks noGrp="1"/>
          </p:cNvGraphicFramePr>
          <p:nvPr>
            <p:extLst>
              <p:ext uri="{D42A27DB-BD31-4B8C-83A1-F6EECF244321}">
                <p14:modId xmlns:p14="http://schemas.microsoft.com/office/powerpoint/2010/main" val="335642083"/>
              </p:ext>
            </p:extLst>
          </p:nvPr>
        </p:nvGraphicFramePr>
        <p:xfrm>
          <a:off x="1189706" y="1998335"/>
          <a:ext cx="10679470" cy="4207986"/>
        </p:xfrm>
        <a:graphic>
          <a:graphicData uri="http://schemas.openxmlformats.org/drawingml/2006/table">
            <a:tbl>
              <a:tblPr firstRow="1" firstCol="1" bandRow="1"/>
              <a:tblGrid>
                <a:gridCol w="9156261">
                  <a:extLst>
                    <a:ext uri="{9D8B030D-6E8A-4147-A177-3AD203B41FA5}">
                      <a16:colId xmlns:a16="http://schemas.microsoft.com/office/drawing/2014/main" val="20000"/>
                    </a:ext>
                  </a:extLst>
                </a:gridCol>
                <a:gridCol w="1523209">
                  <a:extLst>
                    <a:ext uri="{9D8B030D-6E8A-4147-A177-3AD203B41FA5}">
                      <a16:colId xmlns:a16="http://schemas.microsoft.com/office/drawing/2014/main" val="20001"/>
                    </a:ext>
                  </a:extLst>
                </a:gridCol>
              </a:tblGrid>
              <a:tr h="464218">
                <a:tc>
                  <a:txBody>
                    <a:bodyPr/>
                    <a:lstStyle/>
                    <a:p>
                      <a:pPr algn="ctr">
                        <a:lnSpc>
                          <a:spcPct val="150000"/>
                        </a:lnSpc>
                        <a:spcBef>
                          <a:spcPts val="600"/>
                        </a:spcBef>
                        <a:spcAft>
                          <a:spcPts val="0"/>
                        </a:spcAft>
                      </a:pPr>
                      <a:r>
                        <a:rPr lang="en-GB" sz="1400" b="1" kern="1200" dirty="0">
                          <a:solidFill>
                            <a:schemeClr val="bg1"/>
                          </a:solidFill>
                          <a:effectLst/>
                          <a:latin typeface="Tahoma" panose="020B0604030504040204" pitchFamily="34" charset="0"/>
                          <a:ea typeface="Tahoma" panose="020B0604030504040204" pitchFamily="34" charset="0"/>
                          <a:cs typeface="Tahoma" panose="020B0604030504040204" pitchFamily="34" charset="0"/>
                        </a:rPr>
                        <a:t>Essential Returnable Documents &amp; Schedules</a:t>
                      </a:r>
                      <a:endParaRPr lang="en-ZA" sz="14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0"/>
                        </a:spcAft>
                      </a:pPr>
                      <a:r>
                        <a:rPr lang="en-GB" sz="1400" b="1" dirty="0">
                          <a:solidFill>
                            <a:schemeClr val="bg1"/>
                          </a:solidFill>
                          <a:effectLst/>
                          <a:latin typeface="Tahoma" panose="020B0604030504040204" pitchFamily="34" charset="0"/>
                          <a:ea typeface="Tahoma" panose="020B0604030504040204" pitchFamily="34" charset="0"/>
                          <a:cs typeface="Tahoma" panose="020B0604030504040204" pitchFamily="34" charset="0"/>
                        </a:rPr>
                        <a:t>Yes/No</a:t>
                      </a:r>
                      <a:endParaRPr lang="en-ZA" sz="1400" b="1"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59487">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SECTION </a:t>
                      </a:r>
                      <a:r>
                        <a:rPr lang="en-GB" sz="1400" kern="120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9</a:t>
                      </a: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 B-BBEE Preference Claim Form </a:t>
                      </a: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1152">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SECTION</a:t>
                      </a:r>
                      <a:r>
                        <a:rPr lang="en-GB" sz="1400" kern="1200" baseline="0" dirty="0">
                          <a:solidFill>
                            <a:schemeClr val="tx1"/>
                          </a:solidFill>
                          <a:effectLst/>
                          <a:latin typeface="Tahoma" panose="020B0604030504040204" pitchFamily="34" charset="0"/>
                          <a:ea typeface="Tahoma" panose="020B0604030504040204" pitchFamily="34" charset="0"/>
                          <a:cs typeface="Tahoma" panose="020B0604030504040204" pitchFamily="34" charset="0"/>
                        </a:rPr>
                        <a:t> 10</a:t>
                      </a: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 SBD 9 - Certificate Of Independent Bid Determination </a:t>
                      </a: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59487">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SECTION 11: Job – Creation Schedule</a:t>
                      </a: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3311071"/>
                  </a:ext>
                </a:extLst>
              </a:tr>
              <a:tr h="359487">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SECTION 12: SBD 5</a:t>
                      </a: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2393879"/>
                  </a:ext>
                </a:extLst>
              </a:tr>
              <a:tr h="359487">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SECTION 13: Protection of Personal Information</a:t>
                      </a: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5246383"/>
                  </a:ext>
                </a:extLst>
              </a:tr>
              <a:tr h="359487">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ANNEXURE D: Master Agreement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3153327"/>
                  </a:ext>
                </a:extLst>
              </a:tr>
              <a:tr h="359487">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ANNEXURE E: Transnet’s General Bid Conditions</a:t>
                      </a: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2970506"/>
                  </a:ext>
                </a:extLst>
              </a:tr>
              <a:tr h="359487">
                <a:tc>
                  <a:txBody>
                    <a:bodyPr/>
                    <a:lstStyle/>
                    <a:p>
                      <a:pPr marL="0" marR="0" lvl="0" indent="0" algn="just" defTabSz="95676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ANNEXURE F: Transnet’s Supplier Integrity Pact</a:t>
                      </a: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8756497"/>
                  </a:ext>
                </a:extLst>
              </a:tr>
              <a:tr h="359487">
                <a:tc>
                  <a:txBody>
                    <a:bodyPr/>
                    <a:lstStyle/>
                    <a:p>
                      <a:pPr marL="0" marR="0" lvl="0" indent="0" algn="just" defTabSz="956768"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ANNEXURE G: Non- Disclosure Agreement</a:t>
                      </a:r>
                      <a:endParaRPr lang="en-ZA"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7594598"/>
                  </a:ext>
                </a:extLst>
              </a:tr>
              <a:tr h="359487">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r>
                        <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ANNEXURE H: </a:t>
                      </a:r>
                      <a:r>
                        <a:rPr lang="en-GB" sz="14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Service Level Agreement</a:t>
                      </a: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lgn="just" defTabSz="956768" rtl="0" eaLnBrk="1" latinLnBrk="0" hangingPunct="1">
                        <a:lnSpc>
                          <a:spcPct val="100000"/>
                        </a:lnSpc>
                        <a:spcBef>
                          <a:spcPts val="0"/>
                        </a:spcBef>
                        <a:spcAft>
                          <a:spcPts val="0"/>
                        </a:spcAft>
                        <a:buFont typeface="Arial" panose="020B0604020202020204" pitchFamily="34" charset="0"/>
                        <a:buNone/>
                      </a:pPr>
                      <a:endParaRPr lang="en-US" sz="140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9439029"/>
                  </a:ext>
                </a:extLst>
              </a:tr>
            </a:tbl>
          </a:graphicData>
        </a:graphic>
      </p:graphicFrame>
    </p:spTree>
    <p:extLst>
      <p:ext uri="{BB962C8B-B14F-4D97-AF65-F5344CB8AC3E}">
        <p14:creationId xmlns:p14="http://schemas.microsoft.com/office/powerpoint/2010/main" val="856420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8459" y="1106718"/>
            <a:ext cx="9901433" cy="720105"/>
          </a:xfrm>
        </p:spPr>
        <p:txBody>
          <a:bodyPr>
            <a:noAutofit/>
          </a:bodyPr>
          <a:lstStyle/>
          <a:p>
            <a:pPr>
              <a:defRPr/>
            </a:pPr>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Evaluation Process-Step two: Test for Substantive Responsiveness</a:t>
            </a:r>
            <a:endParaRPr lang="en-ZA"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11450472" y="6359853"/>
            <a:ext cx="418704" cy="369332"/>
          </a:xfrm>
          <a:prstGeom prst="rect">
            <a:avLst/>
          </a:prstGeom>
          <a:noFill/>
        </p:spPr>
        <p:txBody>
          <a:bodyPr wrap="none" rtlCol="0">
            <a:spAutoFit/>
          </a:bodyPr>
          <a:lstStyle/>
          <a:p>
            <a:r>
              <a:rPr lang="en-US" dirty="0"/>
              <a:t>29</a:t>
            </a:r>
            <a:endParaRPr lang="en-ZA" dirty="0"/>
          </a:p>
        </p:txBody>
      </p:sp>
      <p:graphicFrame>
        <p:nvGraphicFramePr>
          <p:cNvPr id="6" name="Table 5">
            <a:extLst>
              <a:ext uri="{FF2B5EF4-FFF2-40B4-BE49-F238E27FC236}">
                <a16:creationId xmlns:a16="http://schemas.microsoft.com/office/drawing/2014/main" id="{7D1CD835-A5ED-420C-99D7-91F8D7EDCC40}"/>
              </a:ext>
            </a:extLst>
          </p:cNvPr>
          <p:cNvGraphicFramePr>
            <a:graphicFrameLocks noGrp="1"/>
          </p:cNvGraphicFramePr>
          <p:nvPr>
            <p:extLst>
              <p:ext uri="{D42A27DB-BD31-4B8C-83A1-F6EECF244321}">
                <p14:modId xmlns:p14="http://schemas.microsoft.com/office/powerpoint/2010/main" val="3062126052"/>
              </p:ext>
            </p:extLst>
          </p:nvPr>
        </p:nvGraphicFramePr>
        <p:xfrm>
          <a:off x="1077217" y="2115980"/>
          <a:ext cx="10930596" cy="3948238"/>
        </p:xfrm>
        <a:graphic>
          <a:graphicData uri="http://schemas.openxmlformats.org/drawingml/2006/table">
            <a:tbl>
              <a:tblPr firstRow="1" firstCol="1" bandRow="1">
                <a:tableStyleId>{69CF1AB2-1976-4502-BF36-3FF5EA218861}</a:tableStyleId>
              </a:tblPr>
              <a:tblGrid>
                <a:gridCol w="8951122">
                  <a:extLst>
                    <a:ext uri="{9D8B030D-6E8A-4147-A177-3AD203B41FA5}">
                      <a16:colId xmlns:a16="http://schemas.microsoft.com/office/drawing/2014/main" val="20000"/>
                    </a:ext>
                  </a:extLst>
                </a:gridCol>
                <a:gridCol w="1979474">
                  <a:extLst>
                    <a:ext uri="{9D8B030D-6E8A-4147-A177-3AD203B41FA5}">
                      <a16:colId xmlns:a16="http://schemas.microsoft.com/office/drawing/2014/main" val="20001"/>
                    </a:ext>
                  </a:extLst>
                </a:gridCol>
              </a:tblGrid>
              <a:tr h="325664">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defTabSz="914400" rtl="0" eaLnBrk="1" latinLnBrk="0" hangingPunct="1">
                        <a:lnSpc>
                          <a:spcPct val="115000"/>
                        </a:lnSpc>
                        <a:spcBef>
                          <a:spcPts val="0"/>
                        </a:spcBef>
                        <a:spcAft>
                          <a:spcPts val="0"/>
                        </a:spcAft>
                      </a:pPr>
                      <a:r>
                        <a:rPr lang="en-ZA" sz="1400" b="1" u="sng" kern="1200" dirty="0">
                          <a:solidFill>
                            <a:schemeClr val="bg1"/>
                          </a:solidFill>
                          <a:effectLst/>
                          <a:latin typeface="Arial" panose="020B0604020202020204" pitchFamily="34" charset="0"/>
                          <a:ea typeface="+mn-ea"/>
                          <a:cs typeface="Arial" panose="020B0604020202020204" pitchFamily="34" charset="0"/>
                        </a:rPr>
                        <a:t>                                                   Substantive responsiveness test:</a:t>
                      </a:r>
                    </a:p>
                  </a:txBody>
                  <a:tcPr marL="10440" marR="10440" marT="0" marB="0" anchor="ctr">
                    <a:solidFill>
                      <a:schemeClr val="tx1"/>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15000"/>
                        </a:lnSpc>
                        <a:spcBef>
                          <a:spcPts val="0"/>
                        </a:spcBef>
                        <a:spcAft>
                          <a:spcPts val="0"/>
                        </a:spcAft>
                      </a:pPr>
                      <a:r>
                        <a:rPr lang="en-ZA" sz="1400" dirty="0">
                          <a:solidFill>
                            <a:schemeClr val="bg1"/>
                          </a:solidFill>
                          <a:effectLst/>
                          <a:latin typeface="Arial" panose="020B0604020202020204" pitchFamily="34" charset="0"/>
                          <a:cs typeface="Arial" panose="020B0604020202020204" pitchFamily="34" charset="0"/>
                        </a:rPr>
                        <a:t>Yes/No</a:t>
                      </a:r>
                      <a:endParaRPr lang="en-ZA" sz="1400" b="1" dirty="0">
                        <a:solidFill>
                          <a:schemeClr val="bg1"/>
                        </a:solidFill>
                        <a:effectLst/>
                        <a:latin typeface="Arial" panose="020B0604020202020204" pitchFamily="34" charset="0"/>
                        <a:ea typeface="Tahoma" panose="020B0604030504040204" pitchFamily="34" charset="0"/>
                        <a:cs typeface="Arial" panose="020B0604020202020204" pitchFamily="34" charset="0"/>
                      </a:endParaRPr>
                    </a:p>
                  </a:txBody>
                  <a:tcPr marL="10440" marR="10440" marT="0" marB="0" anchor="ctr">
                    <a:solidFill>
                      <a:schemeClr val="tx1"/>
                    </a:solidFill>
                  </a:tcPr>
                </a:tc>
                <a:extLst>
                  <a:ext uri="{0D108BD9-81ED-4DB2-BD59-A6C34878D82A}">
                    <a16:rowId xmlns:a16="http://schemas.microsoft.com/office/drawing/2014/main" val="10000"/>
                  </a:ext>
                </a:extLst>
              </a:tr>
              <a:tr h="680471">
                <a:tc>
                  <a:txBody>
                    <a:bodyPr/>
                    <a:lstStyle/>
                    <a:p>
                      <a:pPr marL="0" lvl="0" indent="0" algn="l">
                        <a:lnSpc>
                          <a:spcPct val="150000"/>
                        </a:lnSpc>
                        <a:spcBef>
                          <a:spcPts val="600"/>
                        </a:spcBef>
                        <a:spcAft>
                          <a:spcPts val="600"/>
                        </a:spcAft>
                        <a:buFont typeface="Symbol" panose="05050102010706020507" pitchFamily="18" charset="2"/>
                        <a:buNone/>
                      </a:pPr>
                      <a:r>
                        <a:rPr lang="en-GB" sz="1400" b="1" dirty="0">
                          <a:effectLst/>
                          <a:latin typeface="Arial" panose="020B0604020202020204" pitchFamily="34" charset="0"/>
                          <a:ea typeface="Times New Roman" panose="02020603050405020304" pitchFamily="18" charset="0"/>
                          <a:cs typeface="Arial" panose="020B0604020202020204" pitchFamily="34" charset="0"/>
                        </a:rPr>
                        <a:t>Validate pricing Schedule:</a:t>
                      </a:r>
                    </a:p>
                    <a:p>
                      <a:pPr marL="0" lvl="0" indent="0" algn="l">
                        <a:lnSpc>
                          <a:spcPct val="150000"/>
                        </a:lnSpc>
                        <a:spcBef>
                          <a:spcPts val="600"/>
                        </a:spcBef>
                        <a:spcAft>
                          <a:spcPts val="600"/>
                        </a:spcAft>
                        <a:buFont typeface="Symbol" panose="05050102010706020507" pitchFamily="18" charset="2"/>
                        <a:buNone/>
                      </a:pPr>
                      <a:r>
                        <a:rPr lang="en-GB" sz="1400" b="0" dirty="0">
                          <a:effectLst/>
                          <a:latin typeface="Arial" panose="020B0604020202020204" pitchFamily="34" charset="0"/>
                          <a:ea typeface="Times New Roman" panose="02020603050405020304" pitchFamily="18" charset="0"/>
                          <a:cs typeface="Arial" panose="020B0604020202020204" pitchFamily="34" charset="0"/>
                        </a:rPr>
                        <a:t>Check whether Annexure C: Pricing was fully completed as per requirement, and can be used for stage 4</a:t>
                      </a:r>
                      <a:endParaRPr lang="en-ZA" sz="14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solidFill>
                  </a:tcPr>
                </a:tc>
                <a:tc>
                  <a:txBody>
                    <a:bodyPr/>
                    <a:lstStyle/>
                    <a:p>
                      <a:pPr algn="ctr">
                        <a:spcBef>
                          <a:spcPts val="600"/>
                        </a:spcBef>
                        <a:spcAft>
                          <a:spcPts val="600"/>
                        </a:spcAft>
                      </a:pPr>
                      <a:endParaRPr lang="en-ZA" sz="1400" kern="1200" dirty="0">
                        <a:solidFill>
                          <a:schemeClr val="dk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bg1"/>
                    </a:solidFill>
                  </a:tcPr>
                </a:tc>
                <a:extLst>
                  <a:ext uri="{0D108BD9-81ED-4DB2-BD59-A6C34878D82A}">
                    <a16:rowId xmlns:a16="http://schemas.microsoft.com/office/drawing/2014/main" val="10002"/>
                  </a:ext>
                </a:extLst>
              </a:tr>
              <a:tr h="859971">
                <a:tc>
                  <a:txBody>
                    <a:bodyPr/>
                    <a:lstStyle/>
                    <a:p>
                      <a:pPr marL="0" lvl="0" indent="0" algn="l" defTabSz="779173" rtl="0" eaLnBrk="1" latinLnBrk="0" hangingPunct="1">
                        <a:lnSpc>
                          <a:spcPct val="150000"/>
                        </a:lnSpc>
                        <a:spcBef>
                          <a:spcPts val="600"/>
                        </a:spcBef>
                        <a:spcAft>
                          <a:spcPts val="600"/>
                        </a:spcAft>
                        <a:buFont typeface="Symbol" panose="05050102010706020507" pitchFamily="18" charset="2"/>
                        <a:buNone/>
                      </a:pPr>
                      <a:r>
                        <a:rPr lang="en-GB" sz="1400" b="0" kern="1200" dirty="0">
                          <a:solidFill>
                            <a:schemeClr val="dk1"/>
                          </a:solidFill>
                          <a:effectLst/>
                          <a:latin typeface="Arial" panose="020B0604020202020204" pitchFamily="34" charset="0"/>
                          <a:ea typeface="Times New Roman" panose="02020603050405020304" pitchFamily="18" charset="0"/>
                          <a:cs typeface="Arial" panose="020B0604020202020204" pitchFamily="34" charset="0"/>
                        </a:rPr>
                        <a:t>Validate whether any set prequalification criteria for preferential procurement have been met:</a:t>
                      </a:r>
                      <a:endParaRPr lang="en-ZA" sz="1400" b="0" kern="1200" dirty="0">
                        <a:solidFill>
                          <a:schemeClr val="dk1"/>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l" defTabSz="779173" rtl="0" eaLnBrk="1" latinLnBrk="0" hangingPunct="1">
                        <a:lnSpc>
                          <a:spcPct val="150000"/>
                        </a:lnSpc>
                        <a:spcBef>
                          <a:spcPts val="600"/>
                        </a:spcBef>
                        <a:spcAft>
                          <a:spcPts val="600"/>
                        </a:spcAft>
                        <a:buFont typeface="Symbol" panose="05050102010706020507" pitchFamily="18" charset="2"/>
                        <a:buChar char=""/>
                      </a:pPr>
                      <a:r>
                        <a:rPr lang="en-GB" sz="1400" b="0" kern="1200" dirty="0">
                          <a:solidFill>
                            <a:schemeClr val="dk1"/>
                          </a:solidFill>
                          <a:effectLst/>
                          <a:latin typeface="Arial" panose="020B0604020202020204" pitchFamily="34" charset="0"/>
                          <a:ea typeface="Times New Roman" panose="02020603050405020304" pitchFamily="18" charset="0"/>
                          <a:cs typeface="Arial" panose="020B0604020202020204" pitchFamily="34" charset="0"/>
                        </a:rPr>
                        <a:t>Indicate the minimum B-BBEE Level 4</a:t>
                      </a:r>
                    </a:p>
                  </a:txBody>
                  <a:tcPr marL="68580" marR="68580" marT="0" marB="0">
                    <a:solidFill>
                      <a:schemeClr val="bg1"/>
                    </a:solidFill>
                  </a:tcPr>
                </a:tc>
                <a:tc>
                  <a:txBody>
                    <a:bodyPr/>
                    <a:lstStyle/>
                    <a:p>
                      <a:pPr algn="ctr">
                        <a:lnSpc>
                          <a:spcPct val="150000"/>
                        </a:lnSpc>
                        <a:spcBef>
                          <a:spcPts val="300"/>
                        </a:spcBef>
                        <a:spcAft>
                          <a:spcPts val="300"/>
                        </a:spcAft>
                      </a:pPr>
                      <a:endParaRPr lang="en-ZA" sz="1400" kern="1200" dirty="0">
                        <a:solidFill>
                          <a:schemeClr val="dk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10004"/>
                  </a:ext>
                </a:extLst>
              </a:tr>
              <a:tr h="2009683">
                <a:tc>
                  <a:txBody>
                    <a:bodyPr/>
                    <a:lstStyle/>
                    <a:p>
                      <a:pPr marL="171450" indent="-171450" defTabSz="457200" fontAlgn="auto">
                        <a:spcBef>
                          <a:spcPts val="0"/>
                        </a:spcBef>
                        <a:spcAft>
                          <a:spcPts val="0"/>
                        </a:spcAft>
                        <a:buFont typeface="Arial" panose="020B0604020202020204" pitchFamily="34" charset="0"/>
                        <a:buChar char="•"/>
                      </a:pPr>
                      <a:r>
                        <a:rPr lang="en-GB" sz="1400" b="0" kern="1200" dirty="0">
                          <a:solidFill>
                            <a:schemeClr val="dk1"/>
                          </a:solidFill>
                          <a:effectLst/>
                          <a:latin typeface="Arial" panose="020B0604020202020204" pitchFamily="34" charset="0"/>
                          <a:ea typeface="Tahoma" panose="020B0604030504040204" pitchFamily="34" charset="0"/>
                          <a:cs typeface="Arial" panose="020B0604020202020204" pitchFamily="34" charset="0"/>
                        </a:rPr>
                        <a:t>Proof of </a:t>
                      </a:r>
                      <a:r>
                        <a:rPr lang="en-US" sz="1400" b="0" kern="0" dirty="0">
                          <a:solidFill>
                            <a:srgbClr val="12100C"/>
                          </a:solidFill>
                          <a:latin typeface="Arial" panose="020B0604020202020204" pitchFamily="34" charset="0"/>
                          <a:ea typeface="Tahoma" panose="020B0604030504040204" pitchFamily="34" charset="0"/>
                          <a:cs typeface="Arial" panose="020B0604020202020204" pitchFamily="34" charset="0"/>
                        </a:rPr>
                        <a:t>Valid Certificate of registration/accreditation with the International Air Transport Association (IATA); and</a:t>
                      </a:r>
                    </a:p>
                    <a:p>
                      <a:pPr marL="0" indent="0" defTabSz="457200" fontAlgn="auto">
                        <a:spcBef>
                          <a:spcPts val="0"/>
                        </a:spcBef>
                        <a:spcAft>
                          <a:spcPts val="0"/>
                        </a:spcAft>
                        <a:buFont typeface="Arial" panose="020B0604020202020204" pitchFamily="34" charset="0"/>
                        <a:buNone/>
                      </a:pPr>
                      <a:endParaRPr lang="en-US" sz="1400" kern="0" dirty="0">
                        <a:solidFill>
                          <a:srgbClr val="12100C"/>
                        </a:solidFill>
                        <a:latin typeface="Arial" panose="020B0604020202020204" pitchFamily="34" charset="0"/>
                        <a:ea typeface="Tahoma" panose="020B0604030504040204" pitchFamily="34" charset="0"/>
                        <a:cs typeface="Arial" panose="020B0604020202020204" pitchFamily="34" charset="0"/>
                      </a:endParaRPr>
                    </a:p>
                    <a:p>
                      <a:pPr marL="171450" indent="-171450" defTabSz="457200" fontAlgn="auto">
                        <a:spcBef>
                          <a:spcPts val="0"/>
                        </a:spcBef>
                        <a:spcAft>
                          <a:spcPts val="0"/>
                        </a:spcAft>
                        <a:buFont typeface="Arial" panose="020B0604020202020204" pitchFamily="34" charset="0"/>
                        <a:buChar char="•"/>
                      </a:pPr>
                      <a:r>
                        <a:rPr lang="en-US" sz="1400" b="0" kern="0" dirty="0">
                          <a:solidFill>
                            <a:schemeClr val="tx1"/>
                          </a:solidFill>
                          <a:latin typeface="Arial" panose="020B0604020202020204" pitchFamily="34" charset="0"/>
                          <a:ea typeface="Tahoma" panose="020B0604030504040204" pitchFamily="34" charset="0"/>
                          <a:cs typeface="Arial" panose="020B0604020202020204" pitchFamily="34" charset="0"/>
                        </a:rPr>
                        <a:t>Proof of Valid Certificate of registration/accreditation with the Association of South African Trade Agents  (ASATA)</a:t>
                      </a:r>
                    </a:p>
                    <a:p>
                      <a:pPr marL="0" marR="0" lvl="0" indent="0" algn="l" defTabSz="779173" rtl="0" eaLnBrk="1" fontAlgn="auto" latinLnBrk="0" hangingPunct="1">
                        <a:lnSpc>
                          <a:spcPct val="150000"/>
                        </a:lnSpc>
                        <a:spcBef>
                          <a:spcPts val="600"/>
                        </a:spcBef>
                        <a:spcAft>
                          <a:spcPts val="600"/>
                        </a:spcAft>
                        <a:buClrTx/>
                        <a:buSzTx/>
                        <a:buFont typeface="Symbol" panose="05050102010706020507" pitchFamily="18" charset="2"/>
                        <a:buNone/>
                        <a:tabLst/>
                        <a:defRPr/>
                      </a:pPr>
                      <a:r>
                        <a:rPr lang="en-US" sz="1400" b="1" i="1" kern="1200" dirty="0">
                          <a:solidFill>
                            <a:schemeClr val="tx1"/>
                          </a:solidFill>
                          <a:effectLst/>
                          <a:latin typeface="Arial" panose="020B0604020202020204" pitchFamily="34" charset="0"/>
                          <a:ea typeface="+mn-ea"/>
                          <a:cs typeface="Arial" panose="020B0604020202020204" pitchFamily="34" charset="0"/>
                        </a:rPr>
                        <a:t>The applicable certificate/s of registration/accreditation should be submitted as part of the tender by the closing date</a:t>
                      </a:r>
                      <a:endParaRPr lang="en-ZA" sz="1400" b="1" i="1" kern="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bg1"/>
                    </a:solidFill>
                  </a:tcPr>
                </a:tc>
                <a:tc>
                  <a:txBody>
                    <a:bodyPr/>
                    <a:lstStyle/>
                    <a:p>
                      <a:pPr algn="ctr">
                        <a:lnSpc>
                          <a:spcPct val="150000"/>
                        </a:lnSpc>
                        <a:spcBef>
                          <a:spcPts val="300"/>
                        </a:spcBef>
                        <a:spcAft>
                          <a:spcPts val="300"/>
                        </a:spcAft>
                      </a:pPr>
                      <a:endParaRPr lang="en-ZA" sz="1400" kern="1200" dirty="0">
                        <a:solidFill>
                          <a:schemeClr val="dk1"/>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3336133887"/>
                  </a:ext>
                </a:extLst>
              </a:tr>
            </a:tbl>
          </a:graphicData>
        </a:graphic>
      </p:graphicFrame>
    </p:spTree>
    <p:extLst>
      <p:ext uri="{BB962C8B-B14F-4D97-AF65-F5344CB8AC3E}">
        <p14:creationId xmlns:p14="http://schemas.microsoft.com/office/powerpoint/2010/main" val="511971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2998" y="814343"/>
            <a:ext cx="9291310" cy="720105"/>
          </a:xfrm>
        </p:spPr>
        <p:txBody>
          <a:bodyPr>
            <a:noAutofit/>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Evaluation Process-Step three: Phase 1 Technical Desktop</a:t>
            </a:r>
          </a:p>
        </p:txBody>
      </p:sp>
      <p:sp>
        <p:nvSpPr>
          <p:cNvPr id="5" name="TextBox 4"/>
          <p:cNvSpPr txBox="1"/>
          <p:nvPr/>
        </p:nvSpPr>
        <p:spPr>
          <a:xfrm>
            <a:off x="11450472" y="6359853"/>
            <a:ext cx="418704" cy="369332"/>
          </a:xfrm>
          <a:prstGeom prst="rect">
            <a:avLst/>
          </a:prstGeom>
          <a:noFill/>
        </p:spPr>
        <p:txBody>
          <a:bodyPr wrap="none" rtlCol="0">
            <a:spAutoFit/>
          </a:bodyPr>
          <a:lstStyle/>
          <a:p>
            <a:r>
              <a:rPr lang="en-US" dirty="0"/>
              <a:t>30</a:t>
            </a:r>
            <a:endParaRPr lang="en-ZA" dirty="0"/>
          </a:p>
        </p:txBody>
      </p:sp>
      <p:graphicFrame>
        <p:nvGraphicFramePr>
          <p:cNvPr id="6" name="Table 5">
            <a:extLst>
              <a:ext uri="{FF2B5EF4-FFF2-40B4-BE49-F238E27FC236}">
                <a16:creationId xmlns:a16="http://schemas.microsoft.com/office/drawing/2014/main" id="{AB3F6A0D-7A0B-443C-AD1D-3FC4ECF56CF0}"/>
              </a:ext>
            </a:extLst>
          </p:cNvPr>
          <p:cNvGraphicFramePr>
            <a:graphicFrameLocks noGrp="1"/>
          </p:cNvGraphicFramePr>
          <p:nvPr>
            <p:extLst>
              <p:ext uri="{D42A27DB-BD31-4B8C-83A1-F6EECF244321}">
                <p14:modId xmlns:p14="http://schemas.microsoft.com/office/powerpoint/2010/main" val="4017759508"/>
              </p:ext>
            </p:extLst>
          </p:nvPr>
        </p:nvGraphicFramePr>
        <p:xfrm>
          <a:off x="1314024" y="1534448"/>
          <a:ext cx="9184978" cy="4961613"/>
        </p:xfrm>
        <a:graphic>
          <a:graphicData uri="http://schemas.openxmlformats.org/drawingml/2006/table">
            <a:tbl>
              <a:tblPr firstRow="1" firstCol="1" bandRow="1">
                <a:tableStyleId>{5C22544A-7EE6-4342-B048-85BDC9FD1C3A}</a:tableStyleId>
              </a:tblPr>
              <a:tblGrid>
                <a:gridCol w="3966241">
                  <a:extLst>
                    <a:ext uri="{9D8B030D-6E8A-4147-A177-3AD203B41FA5}">
                      <a16:colId xmlns:a16="http://schemas.microsoft.com/office/drawing/2014/main" val="1740512009"/>
                    </a:ext>
                  </a:extLst>
                </a:gridCol>
                <a:gridCol w="859556">
                  <a:extLst>
                    <a:ext uri="{9D8B030D-6E8A-4147-A177-3AD203B41FA5}">
                      <a16:colId xmlns:a16="http://schemas.microsoft.com/office/drawing/2014/main" val="2805954449"/>
                    </a:ext>
                  </a:extLst>
                </a:gridCol>
                <a:gridCol w="1068307">
                  <a:extLst>
                    <a:ext uri="{9D8B030D-6E8A-4147-A177-3AD203B41FA5}">
                      <a16:colId xmlns:a16="http://schemas.microsoft.com/office/drawing/2014/main" val="1663372525"/>
                    </a:ext>
                  </a:extLst>
                </a:gridCol>
                <a:gridCol w="1087407">
                  <a:extLst>
                    <a:ext uri="{9D8B030D-6E8A-4147-A177-3AD203B41FA5}">
                      <a16:colId xmlns:a16="http://schemas.microsoft.com/office/drawing/2014/main" val="2653719413"/>
                    </a:ext>
                  </a:extLst>
                </a:gridCol>
                <a:gridCol w="914132">
                  <a:extLst>
                    <a:ext uri="{9D8B030D-6E8A-4147-A177-3AD203B41FA5}">
                      <a16:colId xmlns:a16="http://schemas.microsoft.com/office/drawing/2014/main" val="3939873547"/>
                    </a:ext>
                  </a:extLst>
                </a:gridCol>
                <a:gridCol w="1289335">
                  <a:extLst>
                    <a:ext uri="{9D8B030D-6E8A-4147-A177-3AD203B41FA5}">
                      <a16:colId xmlns:a16="http://schemas.microsoft.com/office/drawing/2014/main" val="4219649786"/>
                    </a:ext>
                  </a:extLst>
                </a:gridCol>
              </a:tblGrid>
              <a:tr h="471896">
                <a:tc>
                  <a:txBody>
                    <a:bodyPr/>
                    <a:lstStyle/>
                    <a:p>
                      <a:pPr algn="ctr" rtl="0" fontAlgn="ctr"/>
                      <a:r>
                        <a:rPr lang="en-ZA" sz="12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Evaluation Criteria</a:t>
                      </a:r>
                      <a:endParaRPr lang="en-ZA"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0" fontAlgn="ctr"/>
                      <a:r>
                        <a:rPr lang="en-ZA" sz="12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 Weightings</a:t>
                      </a:r>
                      <a:endParaRPr lang="en-ZA"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0" fontAlgn="ctr"/>
                      <a:r>
                        <a:rPr lang="en-ZA" sz="12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Guide</a:t>
                      </a:r>
                      <a:endParaRPr lang="en-ZA"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0" fontAlgn="ctr"/>
                      <a:r>
                        <a:rPr lang="en-ZA" sz="12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Method</a:t>
                      </a:r>
                      <a:endParaRPr lang="en-ZA"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0" fontAlgn="ctr"/>
                      <a:r>
                        <a:rPr lang="en-ZA" sz="12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Points</a:t>
                      </a:r>
                      <a:endParaRPr lang="en-ZA"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rtl="0" fontAlgn="ctr"/>
                      <a:r>
                        <a:rPr lang="en-ZA" sz="120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Reference</a:t>
                      </a:r>
                      <a:endParaRPr lang="en-ZA"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836818373"/>
                  </a:ext>
                </a:extLst>
              </a:tr>
              <a:tr h="8408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1- Ability to provide the full Scope of Services</a:t>
                      </a:r>
                      <a:r>
                        <a:rPr lang="en-ZA" sz="12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r>
                      <a:br>
                        <a:rPr lang="en-ZA" sz="12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just" rtl="0" fontAlgn="ctr"/>
                      <a:endPar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70%</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r>
                      <a:b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Technical Questionnaire</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Technical Questionnaire</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70</a:t>
                      </a:r>
                      <a:endParaRPr lang="en-ZA"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030286"/>
                  </a:ext>
                </a:extLst>
              </a:tr>
              <a:tr h="913518">
                <a:tc>
                  <a:txBody>
                    <a:bodyPr/>
                    <a:lstStyle/>
                    <a:p>
                      <a:pPr algn="l" rtl="0" fontAlgn="ctr"/>
                      <a:r>
                        <a:rPr lang="en-ZA" sz="12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Sub-Category 2 - Customer References</a:t>
                      </a:r>
                      <a:br>
                        <a:rPr lang="en-ZA" sz="1200" b="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r>
                      <a:b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Technical Questionnaire</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Technical Questionnaire</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endParaRPr lang="en-ZA"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779173" rtl="0" eaLnBrk="1" fontAlgn="ctr"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rPr>
                        <a:t>Refer to Annexure A</a:t>
                      </a:r>
                      <a:endParaRPr kumimoji="0" lang="en-US" sz="12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6292339"/>
                  </a:ext>
                </a:extLst>
              </a:tr>
              <a:tr h="875175">
                <a:tc>
                  <a:txBody>
                    <a:bodyPr/>
                    <a:lstStyle/>
                    <a:p>
                      <a:pPr algn="l" rtl="0" fontAlgn="ctr"/>
                      <a:r>
                        <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3 - Transition Plan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r>
                      <a:b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Technical Questionnaire</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Technical Questionnaire</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endParaRPr lang="en-ZA"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779173" rtl="0" eaLnBrk="1" fontAlgn="ctr"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rPr>
                        <a:t>Refer to Annexure A</a:t>
                      </a:r>
                      <a:endParaRPr kumimoji="0" lang="en-US" sz="12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0325137"/>
                  </a:ext>
                </a:extLst>
              </a:tr>
              <a:tr h="920742">
                <a:tc>
                  <a:txBody>
                    <a:bodyPr/>
                    <a:lstStyle/>
                    <a:p>
                      <a:pPr algn="l" rtl="0" fontAlgn="ctr"/>
                      <a:r>
                        <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Sub- Category 4- Cost Management</a:t>
                      </a:r>
                    </a:p>
                    <a:p>
                      <a:pPr algn="l" rtl="0" fontAlgn="ctr"/>
                      <a:endPar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l" rtl="0" fontAlgn="ctr"/>
                      <a:endPar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p>
                    <a:p>
                      <a:pPr algn="ctr" rtl="0" fontAlgn="ctr"/>
                      <a:endParaRPr lang="en-US"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rtl="0" fontAlgn="ct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r>
                      <a:b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b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Technical Questionnaire</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Technical Questionnaire</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endParaRPr lang="en-US"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marL="0" algn="ctr" defTabSz="914400" rtl="0" eaLnBrk="1" fontAlgn="b" latinLnBrk="0" hangingPunct="1"/>
                      <a:r>
                        <a:rPr lang="en-US"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10</a:t>
                      </a:r>
                    </a:p>
                    <a:p>
                      <a:pPr marL="0" algn="ctr" defTabSz="914400" rtl="0" eaLnBrk="1" fontAlgn="b" latinLnBrk="0" hangingPunct="1"/>
                      <a:endParaRPr lang="en-US"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marL="0" algn="ctr" defTabSz="914400" rtl="0" eaLnBrk="1" fontAlgn="b" latinLnBrk="0" hangingPunct="1"/>
                      <a:endParaRPr lang="en-US"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marL="0" algn="ctr" defTabSz="914400" rtl="0" eaLnBrk="1" fontAlgn="b" latinLnBrk="0" hangingPunct="1"/>
                      <a:endParaRPr lang="en-ZA"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779173" rtl="0" eaLnBrk="1" fontAlgn="ctr"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rPr>
                        <a:t>Refer to Annexure A</a:t>
                      </a:r>
                      <a:endParaRPr kumimoji="0" lang="en-US" sz="1200" b="0" i="0" u="none" strike="noStrike" kern="1200" cap="none" spc="0" normalizeH="0" baseline="0" noProof="0" dirty="0">
                        <a:ln>
                          <a:noFill/>
                        </a:ln>
                        <a:solidFill>
                          <a:srgbClr val="12100C"/>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6779179"/>
                  </a:ext>
                </a:extLst>
              </a:tr>
              <a:tr h="332463">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n-ZA" sz="1200" b="1" i="0" u="none" strike="noStrike" kern="1200" dirty="0">
                          <a:solidFill>
                            <a:schemeClr val="bg1"/>
                          </a:solidFill>
                          <a:effectLst/>
                          <a:latin typeface="Tahoma" panose="020B0604030504040204" pitchFamily="34" charset="0"/>
                          <a:ea typeface="Tahoma" panose="020B0604030504040204" pitchFamily="34" charset="0"/>
                          <a:cs typeface="Tahoma" panose="020B0604030504040204" pitchFamily="34" charset="0"/>
                        </a:rPr>
                        <a:t>Total Weighting </a:t>
                      </a:r>
                      <a:r>
                        <a:rPr lang="en-ZA" sz="1800" b="1" i="0" u="none" strike="noStrike" kern="1200" baseline="0" dirty="0">
                          <a:solidFill>
                            <a:schemeClr val="bg1"/>
                          </a:solidFill>
                          <a:latin typeface="+mn-lt"/>
                          <a:ea typeface="+mn-ea"/>
                          <a:cs typeface="+mn-cs"/>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100%</a:t>
                      </a:r>
                      <a:endParaRPr lang="en-ZA"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endParaRPr lang="en-ZA" sz="12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endParaRPr lang="en-ZA" sz="12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914400" rtl="0" eaLnBrk="1" fontAlgn="b" latinLnBrk="0" hangingPunct="1"/>
                      <a:endParaRPr lang="en-ZA" sz="1200" u="none" strike="noStrike" kern="120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l" fontAlgn="b"/>
                      <a:endParaRPr lang="en-ZA" sz="1200" b="0"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118496345"/>
                  </a:ext>
                </a:extLst>
              </a:tr>
              <a:tr h="140873">
                <a:tc>
                  <a:txBody>
                    <a:bodyPr/>
                    <a:lstStyle/>
                    <a:p>
                      <a:pPr algn="just" rtl="0" fontAlgn="ctr"/>
                      <a:r>
                        <a:rPr lang="en-ZA" sz="1200" b="1" i="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Minimum Threshold</a:t>
                      </a:r>
                      <a:r>
                        <a:rPr lang="en-ZA" sz="1200" b="1" i="0" u="none" strike="noStrike" kern="1200" baseline="0" dirty="0">
                          <a:solidFill>
                            <a:srgbClr val="12100C"/>
                          </a:solidFill>
                          <a:effectLst/>
                          <a:latin typeface="Tahoma" panose="020B0604030504040204" pitchFamily="34" charset="0"/>
                          <a:ea typeface="Tahoma" panose="020B0604030504040204" pitchFamily="34" charset="0"/>
                          <a:cs typeface="Tahoma" panose="020B0604030504040204" pitchFamily="34" charset="0"/>
                        </a:rPr>
                        <a:t> required to proceed to STEP 3: Technical Presentation –Phase 2 </a:t>
                      </a:r>
                      <a:r>
                        <a:rPr lang="en-ZA" sz="1200" b="1" i="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2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2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70%</a:t>
                      </a:r>
                      <a:endParaRPr lang="en-ZA" sz="12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ZA" sz="1200" b="1"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2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ZA" sz="120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ZA" sz="12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200" b="0"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211064"/>
                  </a:ext>
                </a:extLst>
              </a:tr>
            </a:tbl>
          </a:graphicData>
        </a:graphic>
      </p:graphicFrame>
    </p:spTree>
    <p:extLst>
      <p:ext uri="{BB962C8B-B14F-4D97-AF65-F5344CB8AC3E}">
        <p14:creationId xmlns:p14="http://schemas.microsoft.com/office/powerpoint/2010/main" val="2251735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2307786-330E-452F-B3DD-68894C64317F}"/>
              </a:ext>
            </a:extLst>
          </p:cNvPr>
          <p:cNvGraphicFramePr>
            <a:graphicFrameLocks noGrp="1"/>
          </p:cNvGraphicFramePr>
          <p:nvPr>
            <p:extLst>
              <p:ext uri="{D42A27DB-BD31-4B8C-83A1-F6EECF244321}">
                <p14:modId xmlns:p14="http://schemas.microsoft.com/office/powerpoint/2010/main" val="2758699893"/>
              </p:ext>
            </p:extLst>
          </p:nvPr>
        </p:nvGraphicFramePr>
        <p:xfrm>
          <a:off x="1840401" y="1492681"/>
          <a:ext cx="9554757" cy="5142547"/>
        </p:xfrm>
        <a:graphic>
          <a:graphicData uri="http://schemas.openxmlformats.org/drawingml/2006/table">
            <a:tbl>
              <a:tblPr firstRow="1" firstCol="1" bandRow="1">
                <a:tableStyleId>{5C22544A-7EE6-4342-B048-85BDC9FD1C3A}</a:tableStyleId>
              </a:tblPr>
              <a:tblGrid>
                <a:gridCol w="3814011">
                  <a:extLst>
                    <a:ext uri="{9D8B030D-6E8A-4147-A177-3AD203B41FA5}">
                      <a16:colId xmlns:a16="http://schemas.microsoft.com/office/drawing/2014/main" val="20000"/>
                    </a:ext>
                  </a:extLst>
                </a:gridCol>
                <a:gridCol w="907836">
                  <a:extLst>
                    <a:ext uri="{9D8B030D-6E8A-4147-A177-3AD203B41FA5}">
                      <a16:colId xmlns:a16="http://schemas.microsoft.com/office/drawing/2014/main" val="20001"/>
                    </a:ext>
                  </a:extLst>
                </a:gridCol>
                <a:gridCol w="1401189">
                  <a:extLst>
                    <a:ext uri="{9D8B030D-6E8A-4147-A177-3AD203B41FA5}">
                      <a16:colId xmlns:a16="http://schemas.microsoft.com/office/drawing/2014/main" val="20002"/>
                    </a:ext>
                  </a:extLst>
                </a:gridCol>
                <a:gridCol w="1294063">
                  <a:extLst>
                    <a:ext uri="{9D8B030D-6E8A-4147-A177-3AD203B41FA5}">
                      <a16:colId xmlns:a16="http://schemas.microsoft.com/office/drawing/2014/main" val="20003"/>
                    </a:ext>
                  </a:extLst>
                </a:gridCol>
                <a:gridCol w="873501">
                  <a:extLst>
                    <a:ext uri="{9D8B030D-6E8A-4147-A177-3AD203B41FA5}">
                      <a16:colId xmlns:a16="http://schemas.microsoft.com/office/drawing/2014/main" val="20004"/>
                    </a:ext>
                  </a:extLst>
                </a:gridCol>
                <a:gridCol w="1264157">
                  <a:extLst>
                    <a:ext uri="{9D8B030D-6E8A-4147-A177-3AD203B41FA5}">
                      <a16:colId xmlns:a16="http://schemas.microsoft.com/office/drawing/2014/main" val="20005"/>
                    </a:ext>
                  </a:extLst>
                </a:gridCol>
              </a:tblGrid>
              <a:tr h="457459">
                <a:tc>
                  <a:txBody>
                    <a:bodyPr/>
                    <a:lstStyle/>
                    <a:p>
                      <a:pPr algn="l">
                        <a:lnSpc>
                          <a:spcPct val="150000"/>
                        </a:lnSpc>
                        <a:spcBef>
                          <a:spcPts val="300"/>
                        </a:spcBef>
                        <a:spcAft>
                          <a:spcPts val="300"/>
                        </a:spcAft>
                      </a:pPr>
                      <a:r>
                        <a:rPr lang="en-GB" sz="1050" dirty="0">
                          <a:solidFill>
                            <a:schemeClr val="bg1"/>
                          </a:solidFill>
                          <a:effectLst/>
                          <a:latin typeface="Tahoma" panose="020B0604030504040204" pitchFamily="34" charset="0"/>
                          <a:ea typeface="Tahoma" panose="020B0604030504040204" pitchFamily="34" charset="0"/>
                          <a:cs typeface="Tahoma" panose="020B0604030504040204" pitchFamily="34" charset="0"/>
                        </a:rPr>
                        <a:t> Technical</a:t>
                      </a:r>
                      <a:r>
                        <a:rPr lang="en-GB" sz="1050" baseline="0" dirty="0">
                          <a:solidFill>
                            <a:schemeClr val="bg1"/>
                          </a:solidFill>
                          <a:effectLst/>
                          <a:latin typeface="Tahoma" panose="020B0604030504040204" pitchFamily="34" charset="0"/>
                          <a:ea typeface="Tahoma" panose="020B0604030504040204" pitchFamily="34" charset="0"/>
                          <a:cs typeface="Tahoma" panose="020B0604030504040204" pitchFamily="34" charset="0"/>
                        </a:rPr>
                        <a:t> Criteria</a:t>
                      </a:r>
                      <a:endParaRPr lang="en-ZA" sz="105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300"/>
                        </a:spcAft>
                      </a:pPr>
                      <a:r>
                        <a:rPr lang="en-GB" sz="1050" kern="1200" dirty="0">
                          <a:solidFill>
                            <a:schemeClr val="bg1"/>
                          </a:solidFill>
                          <a:effectLst/>
                          <a:latin typeface="Tahoma" panose="020B0604030504040204" pitchFamily="34" charset="0"/>
                          <a:ea typeface="Tahoma" panose="020B0604030504040204" pitchFamily="34" charset="0"/>
                          <a:cs typeface="Tahoma" panose="020B0604030504040204" pitchFamily="34" charset="0"/>
                        </a:rPr>
                        <a:t>Weighting %</a:t>
                      </a:r>
                      <a:endParaRPr lang="en-ZA" sz="105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just">
                        <a:lnSpc>
                          <a:spcPct val="150000"/>
                        </a:lnSpc>
                        <a:spcBef>
                          <a:spcPts val="300"/>
                        </a:spcBef>
                        <a:spcAft>
                          <a:spcPts val="300"/>
                        </a:spcAft>
                      </a:pPr>
                      <a:r>
                        <a:rPr lang="en-GB" sz="1050" kern="1200" dirty="0">
                          <a:solidFill>
                            <a:schemeClr val="bg1"/>
                          </a:solidFill>
                          <a:effectLst/>
                          <a:latin typeface="Tahoma" panose="020B0604030504040204" pitchFamily="34" charset="0"/>
                          <a:ea typeface="Tahoma" panose="020B0604030504040204" pitchFamily="34" charset="0"/>
                          <a:cs typeface="Tahoma" panose="020B0604030504040204" pitchFamily="34" charset="0"/>
                        </a:rPr>
                        <a:t>      Scoring Guide</a:t>
                      </a:r>
                      <a:endParaRPr lang="en-ZA" sz="105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300"/>
                        </a:spcAft>
                      </a:pPr>
                      <a:r>
                        <a:rPr lang="en-GB" sz="1050" kern="1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Method</a:t>
                      </a:r>
                      <a:endParaRPr lang="en-ZA" sz="105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300"/>
                        </a:spcAft>
                      </a:pPr>
                      <a:r>
                        <a:rPr lang="en-GB" sz="1050" kern="1200" dirty="0">
                          <a:solidFill>
                            <a:schemeClr val="bg1"/>
                          </a:solidFill>
                          <a:effectLst/>
                          <a:latin typeface="Tahoma" panose="020B0604030504040204" pitchFamily="34" charset="0"/>
                          <a:ea typeface="Tahoma" panose="020B0604030504040204" pitchFamily="34" charset="0"/>
                          <a:cs typeface="Tahoma" panose="020B0604030504040204" pitchFamily="34" charset="0"/>
                        </a:rPr>
                        <a:t>Scoring Points</a:t>
                      </a:r>
                      <a:endParaRPr lang="en-ZA" sz="105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300"/>
                        </a:spcAft>
                      </a:pPr>
                      <a:r>
                        <a:rPr lang="en-GB" sz="1050" dirty="0">
                          <a:solidFill>
                            <a:schemeClr val="bg1"/>
                          </a:solidFill>
                          <a:effectLst/>
                          <a:latin typeface="Tahoma" panose="020B0604030504040204" pitchFamily="34" charset="0"/>
                          <a:ea typeface="Tahoma" panose="020B0604030504040204" pitchFamily="34" charset="0"/>
                          <a:cs typeface="Tahoma" panose="020B0604030504040204" pitchFamily="34" charset="0"/>
                        </a:rPr>
                        <a:t>RFP Reference</a:t>
                      </a:r>
                      <a:endParaRPr lang="en-ZA" sz="105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2167282">
                <a:tc>
                  <a:txBody>
                    <a:bodyPr/>
                    <a:lstStyle/>
                    <a:p>
                      <a:pPr algn="just" fontAlgn="t">
                        <a:spcAft>
                          <a:spcPts val="0"/>
                        </a:spcAft>
                      </a:pPr>
                      <a:r>
                        <a:rPr lang="en-US" sz="105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Bidder to demonstrate the following examples on the existing Integrated Travel Management System (ITMS) with regards to the online booking of air, hotel and car hire travel requirements that Transnet will have access to. Show how the Transnet employee will perform the following including approval flows to line management to approve. (please ensure Bidder has internet connectivity to the Integrated Travel Management System):</a:t>
                      </a:r>
                    </a:p>
                    <a:p>
                      <a:pPr algn="just" fontAlgn="t">
                        <a:spcAft>
                          <a:spcPts val="0"/>
                        </a:spcAft>
                      </a:pPr>
                      <a:r>
                        <a:rPr lang="en-US" sz="105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1. Demonstrate a reservations/ bookings for air travel from requisitioning, line approval, and right up to issuing the ticket;</a:t>
                      </a:r>
                    </a:p>
                    <a:p>
                      <a:pPr algn="just" fontAlgn="t">
                        <a:spcAft>
                          <a:spcPts val="0"/>
                        </a:spcAft>
                      </a:pPr>
                      <a:r>
                        <a:rPr lang="en-US" sz="105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2. Demonstrate a reservations/ bookings for hotel accommodation from requisitioning, line approval right up to issuing the voucher; In the ITMS.</a:t>
                      </a:r>
                    </a:p>
                    <a:p>
                      <a:pPr algn="just" fontAlgn="t">
                        <a:spcAft>
                          <a:spcPts val="0"/>
                        </a:spcAft>
                      </a:pPr>
                      <a:r>
                        <a:rPr lang="en-US" sz="105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3. Demonstrate a reservations/ bookings for car hire from requisitioning, line approval right up to issuing the voucher</a:t>
                      </a:r>
                      <a:r>
                        <a:rPr lang="en-US" sz="1050" b="0" kern="1200" baseline="0" dirty="0">
                          <a:solidFill>
                            <a:srgbClr val="12100C"/>
                          </a:solidFill>
                          <a:effectLst/>
                          <a:latin typeface="Tahoma" panose="020B0604030504040204" pitchFamily="34" charset="0"/>
                          <a:ea typeface="Tahoma" panose="020B0604030504040204" pitchFamily="34" charset="0"/>
                          <a:cs typeface="Tahoma" panose="020B0604030504040204" pitchFamily="34" charset="0"/>
                        </a:rPr>
                        <a:t> in the ITMS.</a:t>
                      </a:r>
                      <a:endParaRPr lang="en-ZA" sz="105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050" dirty="0">
                          <a:solidFill>
                            <a:srgbClr val="12100C"/>
                          </a:solidFill>
                          <a:effectLst/>
                          <a:latin typeface="Tahoma" panose="020B0604030504040204" pitchFamily="34" charset="0"/>
                          <a:ea typeface="Tahoma" panose="020B0604030504040204" pitchFamily="34" charset="0"/>
                          <a:cs typeface="Tahoma" panose="020B0604030504040204" pitchFamily="34" charset="0"/>
                        </a:rPr>
                        <a:t>45%</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050" dirty="0">
                          <a:solidFill>
                            <a:srgbClr val="12100C"/>
                          </a:solidFill>
                          <a:effectLst/>
                          <a:latin typeface="Tahoma" panose="020B0604030504040204" pitchFamily="34" charset="0"/>
                          <a:ea typeface="Tahoma" panose="020B0604030504040204" pitchFamily="34" charset="0"/>
                          <a:cs typeface="Tahoma" panose="020B0604030504040204" pitchFamily="34" charset="0"/>
                        </a:rPr>
                        <a:t>45</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755519">
                <a:tc>
                  <a:txBody>
                    <a:bodyPr/>
                    <a:lstStyle/>
                    <a:p>
                      <a:pPr algn="just" fontAlgn="t">
                        <a:spcAft>
                          <a:spcPts val="0"/>
                        </a:spcAft>
                      </a:pPr>
                      <a:r>
                        <a:rPr lang="en-US" sz="105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Bidder to demonstrate how Transnet will be able to access the Integrated Travel Management system on desktops, ipad, cellphones, etc. to do online bookings, changes, cancellations, etc., of air, hotel and car hire travel requirements</a:t>
                      </a:r>
                      <a:endParaRPr lang="en-ZA" sz="105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05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rPr>
                        <a:t>15%</a:t>
                      </a:r>
                      <a:endParaRPr lang="en-ZA" sz="105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Aft>
                          <a:spcPts val="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050" dirty="0">
                        <a:solidFill>
                          <a:srgbClr val="12100C"/>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05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05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rPr>
                        <a:t>15</a:t>
                      </a:r>
                      <a:endParaRPr lang="en-ZA" sz="105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05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369249">
                <a:tc>
                  <a:txBody>
                    <a:bodyPr/>
                    <a:lstStyle/>
                    <a:p>
                      <a:pPr marL="0" marR="0" lvl="0" indent="0" algn="just" defTabSz="844083" rtl="0" eaLnBrk="1" fontAlgn="t" latinLnBrk="0" hangingPunct="1">
                        <a:lnSpc>
                          <a:spcPct val="100000"/>
                        </a:lnSpc>
                        <a:spcBef>
                          <a:spcPts val="0"/>
                        </a:spcBef>
                        <a:spcAft>
                          <a:spcPts val="0"/>
                        </a:spcAft>
                        <a:buClrTx/>
                        <a:buSzTx/>
                        <a:buFontTx/>
                        <a:buNone/>
                        <a:tabLst/>
                        <a:defRPr/>
                      </a:pPr>
                      <a:r>
                        <a:rPr lang="en-US" sz="105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Bidder to demonstrate how the rest of the services that will not be managed through the Integration Travel Management System with regards to, but not limited to the  guest houses accommodation, shuttle services, forex, payments of third party suppliers, accounting, reporting, etc.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050" dirty="0">
                          <a:solidFill>
                            <a:srgbClr val="12100C"/>
                          </a:solidFill>
                          <a:effectLst/>
                          <a:latin typeface="Tahoma" panose="020B0604030504040204" pitchFamily="34" charset="0"/>
                          <a:ea typeface="Tahoma" panose="020B0604030504040204" pitchFamily="34" charset="0"/>
                          <a:cs typeface="Tahoma" panose="020B0604030504040204" pitchFamily="34" charset="0"/>
                        </a:rPr>
                        <a:t>15%</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050" dirty="0">
                          <a:solidFill>
                            <a:srgbClr val="12100C"/>
                          </a:solidFill>
                          <a:effectLst/>
                          <a:latin typeface="Tahoma" panose="020B0604030504040204" pitchFamily="34" charset="0"/>
                          <a:ea typeface="Tahoma" panose="020B0604030504040204" pitchFamily="34" charset="0"/>
                          <a:cs typeface="Tahoma" panose="020B0604030504040204" pitchFamily="34" charset="0"/>
                        </a:rPr>
                        <a:t>15</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endPar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05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05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5" name="Title 1">
            <a:extLst>
              <a:ext uri="{FF2B5EF4-FFF2-40B4-BE49-F238E27FC236}">
                <a16:creationId xmlns:a16="http://schemas.microsoft.com/office/drawing/2014/main" id="{DDFA0263-C402-4A42-A60F-492764733353}"/>
              </a:ext>
            </a:extLst>
          </p:cNvPr>
          <p:cNvSpPr>
            <a:spLocks noGrp="1"/>
          </p:cNvSpPr>
          <p:nvPr>
            <p:ph type="title"/>
          </p:nvPr>
        </p:nvSpPr>
        <p:spPr>
          <a:xfrm>
            <a:off x="1840401" y="720100"/>
            <a:ext cx="9291637" cy="720725"/>
          </a:xfrm>
        </p:spPr>
        <p:txBody>
          <a:bodyPr>
            <a:noAutofit/>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Evaluation Process-Step three: Phase 2 Technical Presentation</a:t>
            </a:r>
          </a:p>
        </p:txBody>
      </p:sp>
      <p:sp>
        <p:nvSpPr>
          <p:cNvPr id="6" name="TextBox 5">
            <a:extLst>
              <a:ext uri="{FF2B5EF4-FFF2-40B4-BE49-F238E27FC236}">
                <a16:creationId xmlns:a16="http://schemas.microsoft.com/office/drawing/2014/main" id="{22FC60F7-B0A4-4777-BFFF-1451777BA654}"/>
              </a:ext>
            </a:extLst>
          </p:cNvPr>
          <p:cNvSpPr txBox="1"/>
          <p:nvPr/>
        </p:nvSpPr>
        <p:spPr>
          <a:xfrm>
            <a:off x="11450472" y="6359853"/>
            <a:ext cx="418704" cy="369332"/>
          </a:xfrm>
          <a:prstGeom prst="rect">
            <a:avLst/>
          </a:prstGeom>
          <a:noFill/>
        </p:spPr>
        <p:txBody>
          <a:bodyPr wrap="none" rtlCol="0">
            <a:spAutoFit/>
          </a:bodyPr>
          <a:lstStyle/>
          <a:p>
            <a:r>
              <a:rPr lang="en-US" dirty="0"/>
              <a:t>31</a:t>
            </a:r>
            <a:endParaRPr lang="en-ZA" dirty="0"/>
          </a:p>
        </p:txBody>
      </p:sp>
    </p:spTree>
    <p:extLst>
      <p:ext uri="{BB962C8B-B14F-4D97-AF65-F5344CB8AC3E}">
        <p14:creationId xmlns:p14="http://schemas.microsoft.com/office/powerpoint/2010/main" val="4192457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852EC-F270-4262-8E60-A9B77D42B00C}"/>
              </a:ext>
            </a:extLst>
          </p:cNvPr>
          <p:cNvSpPr>
            <a:spLocks noGrp="1"/>
          </p:cNvSpPr>
          <p:nvPr>
            <p:ph type="title"/>
          </p:nvPr>
        </p:nvSpPr>
        <p:spPr>
          <a:xfrm>
            <a:off x="1844527" y="1049988"/>
            <a:ext cx="9291310" cy="720105"/>
          </a:xfrm>
        </p:spPr>
        <p:txBody>
          <a:bodyPr>
            <a:noAutofit/>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Evaluation Process-Step three: Phase 2 Technical Presentation</a:t>
            </a:r>
            <a:endParaRPr lang="en-ZA" dirty="0"/>
          </a:p>
        </p:txBody>
      </p:sp>
      <p:graphicFrame>
        <p:nvGraphicFramePr>
          <p:cNvPr id="4" name="Table 3">
            <a:extLst>
              <a:ext uri="{FF2B5EF4-FFF2-40B4-BE49-F238E27FC236}">
                <a16:creationId xmlns:a16="http://schemas.microsoft.com/office/drawing/2014/main" id="{668DA4C8-C1C9-42FC-A4E1-8C681C848234}"/>
              </a:ext>
            </a:extLst>
          </p:cNvPr>
          <p:cNvGraphicFramePr>
            <a:graphicFrameLocks noGrp="1"/>
          </p:cNvGraphicFramePr>
          <p:nvPr>
            <p:extLst>
              <p:ext uri="{D42A27DB-BD31-4B8C-83A1-F6EECF244321}">
                <p14:modId xmlns:p14="http://schemas.microsoft.com/office/powerpoint/2010/main" val="1565049435"/>
              </p:ext>
            </p:extLst>
          </p:nvPr>
        </p:nvGraphicFramePr>
        <p:xfrm>
          <a:off x="1743823" y="1840655"/>
          <a:ext cx="9392014" cy="4335293"/>
        </p:xfrm>
        <a:graphic>
          <a:graphicData uri="http://schemas.openxmlformats.org/drawingml/2006/table">
            <a:tbl>
              <a:tblPr firstRow="1" firstCol="1" bandRow="1">
                <a:tableStyleId>{5C22544A-7EE6-4342-B048-85BDC9FD1C3A}</a:tableStyleId>
              </a:tblPr>
              <a:tblGrid>
                <a:gridCol w="3303040">
                  <a:extLst>
                    <a:ext uri="{9D8B030D-6E8A-4147-A177-3AD203B41FA5}">
                      <a16:colId xmlns:a16="http://schemas.microsoft.com/office/drawing/2014/main" val="20000"/>
                    </a:ext>
                  </a:extLst>
                </a:gridCol>
                <a:gridCol w="1015425">
                  <a:extLst>
                    <a:ext uri="{9D8B030D-6E8A-4147-A177-3AD203B41FA5}">
                      <a16:colId xmlns:a16="http://schemas.microsoft.com/office/drawing/2014/main" val="20001"/>
                    </a:ext>
                  </a:extLst>
                </a:gridCol>
                <a:gridCol w="1009164">
                  <a:extLst>
                    <a:ext uri="{9D8B030D-6E8A-4147-A177-3AD203B41FA5}">
                      <a16:colId xmlns:a16="http://schemas.microsoft.com/office/drawing/2014/main" val="20002"/>
                    </a:ext>
                  </a:extLst>
                </a:gridCol>
                <a:gridCol w="1774982">
                  <a:extLst>
                    <a:ext uri="{9D8B030D-6E8A-4147-A177-3AD203B41FA5}">
                      <a16:colId xmlns:a16="http://schemas.microsoft.com/office/drawing/2014/main" val="20003"/>
                    </a:ext>
                  </a:extLst>
                </a:gridCol>
                <a:gridCol w="1024371">
                  <a:extLst>
                    <a:ext uri="{9D8B030D-6E8A-4147-A177-3AD203B41FA5}">
                      <a16:colId xmlns:a16="http://schemas.microsoft.com/office/drawing/2014/main" val="20004"/>
                    </a:ext>
                  </a:extLst>
                </a:gridCol>
                <a:gridCol w="1265032">
                  <a:extLst>
                    <a:ext uri="{9D8B030D-6E8A-4147-A177-3AD203B41FA5}">
                      <a16:colId xmlns:a16="http://schemas.microsoft.com/office/drawing/2014/main" val="20005"/>
                    </a:ext>
                  </a:extLst>
                </a:gridCol>
              </a:tblGrid>
              <a:tr h="609454">
                <a:tc>
                  <a:txBody>
                    <a:bodyPr/>
                    <a:lstStyle/>
                    <a:p>
                      <a:pPr algn="l">
                        <a:lnSpc>
                          <a:spcPct val="150000"/>
                        </a:lnSpc>
                        <a:spcBef>
                          <a:spcPts val="300"/>
                        </a:spcBef>
                        <a:spcAft>
                          <a:spcPts val="300"/>
                        </a:spcAft>
                      </a:pPr>
                      <a:r>
                        <a:rPr lang="en-GB" sz="1100" dirty="0">
                          <a:solidFill>
                            <a:schemeClr val="bg1"/>
                          </a:solidFill>
                          <a:effectLst/>
                        </a:rPr>
                        <a:t>Technical Criteria</a:t>
                      </a: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300"/>
                        </a:spcAft>
                      </a:pPr>
                      <a:r>
                        <a:rPr lang="en-GB" sz="1100" kern="1200" dirty="0">
                          <a:solidFill>
                            <a:schemeClr val="bg1"/>
                          </a:solidFill>
                          <a:effectLst/>
                        </a:rPr>
                        <a:t>Weighting %</a:t>
                      </a: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just">
                        <a:lnSpc>
                          <a:spcPct val="150000"/>
                        </a:lnSpc>
                        <a:spcBef>
                          <a:spcPts val="300"/>
                        </a:spcBef>
                        <a:spcAft>
                          <a:spcPts val="300"/>
                        </a:spcAft>
                      </a:pPr>
                      <a:r>
                        <a:rPr lang="en-GB" sz="1100" kern="1200" dirty="0">
                          <a:solidFill>
                            <a:schemeClr val="bg1"/>
                          </a:solidFill>
                          <a:effectLst/>
                        </a:rPr>
                        <a:t>Scoring</a:t>
                      </a:r>
                      <a:br>
                        <a:rPr lang="en-GB" sz="1100" kern="1200" dirty="0">
                          <a:solidFill>
                            <a:schemeClr val="bg1"/>
                          </a:solidFill>
                          <a:effectLst/>
                        </a:rPr>
                      </a:br>
                      <a:r>
                        <a:rPr lang="en-GB" sz="1100" kern="1200" dirty="0">
                          <a:solidFill>
                            <a:schemeClr val="bg1"/>
                          </a:solidFill>
                          <a:effectLst/>
                        </a:rPr>
                        <a:t>        Guide</a:t>
                      </a: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300"/>
                        </a:spcAft>
                      </a:pPr>
                      <a:r>
                        <a:rPr lang="en-GB" sz="1100" kern="1200" dirty="0">
                          <a:solidFill>
                            <a:schemeClr val="bg1"/>
                          </a:solidFill>
                          <a:effectLst/>
                        </a:rPr>
                        <a:t>Scoring Method</a:t>
                      </a: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300"/>
                        </a:spcAft>
                      </a:pPr>
                      <a:r>
                        <a:rPr lang="en-GB" sz="1100" kern="1200" dirty="0">
                          <a:solidFill>
                            <a:schemeClr val="bg1"/>
                          </a:solidFill>
                          <a:effectLst/>
                        </a:rPr>
                        <a:t>Scoring Points</a:t>
                      </a: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300"/>
                        </a:spcBef>
                        <a:spcAft>
                          <a:spcPts val="300"/>
                        </a:spcAft>
                      </a:pPr>
                      <a:r>
                        <a:rPr lang="en-GB" sz="1100" dirty="0">
                          <a:solidFill>
                            <a:schemeClr val="bg1"/>
                          </a:solidFill>
                          <a:effectLst/>
                        </a:rPr>
                        <a:t>Reference</a:t>
                      </a: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1000012">
                <a:tc>
                  <a:txBody>
                    <a:bodyPr/>
                    <a:lstStyle/>
                    <a:p>
                      <a:pPr marL="0" marR="0" lvl="0" indent="0" algn="just" defTabSz="844083" rtl="0" eaLnBrk="1" fontAlgn="t" latinLnBrk="0" hangingPunct="1">
                        <a:lnSpc>
                          <a:spcPct val="100000"/>
                        </a:lnSpc>
                        <a:spcBef>
                          <a:spcPts val="0"/>
                        </a:spcBef>
                        <a:spcAft>
                          <a:spcPts val="0"/>
                        </a:spcAft>
                        <a:buClrTx/>
                        <a:buSzTx/>
                        <a:buFontTx/>
                        <a:buNone/>
                        <a:tabLst/>
                        <a:defRPr/>
                      </a:pPr>
                      <a:r>
                        <a:rPr lang="en-U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Bidders understanding of the Travel Industry in South Africa, Regional (Africa) and International.</a:t>
                      </a:r>
                    </a:p>
                    <a:p>
                      <a:pPr algn="just" fontAlgn="t">
                        <a:spcAft>
                          <a:spcPts val="0"/>
                        </a:spcAft>
                      </a:pPr>
                      <a:endParaRPr lang="en-US" sz="1100" b="0"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100" dirty="0">
                          <a:solidFill>
                            <a:srgbClr val="12100C"/>
                          </a:solidFill>
                          <a:effectLst/>
                          <a:latin typeface="Tahoma" panose="020B0604030504040204" pitchFamily="34" charset="0"/>
                          <a:ea typeface="Tahoma" panose="020B0604030504040204" pitchFamily="34" charset="0"/>
                          <a:cs typeface="Tahoma" panose="020B0604030504040204" pitchFamily="34" charset="0"/>
                        </a:rPr>
                        <a:t>5%</a:t>
                      </a:r>
                      <a:endParaRPr lang="en-ZA" sz="11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1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1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100" dirty="0">
                          <a:solidFill>
                            <a:srgbClr val="12100C"/>
                          </a:solidFill>
                          <a:effectLst/>
                          <a:latin typeface="Tahoma" panose="020B0604030504040204" pitchFamily="34" charset="0"/>
                          <a:ea typeface="Tahoma" panose="020B0604030504040204" pitchFamily="34" charset="0"/>
                          <a:cs typeface="Tahoma" panose="020B0604030504040204" pitchFamily="34" charset="0"/>
                        </a:rPr>
                        <a:t>5</a:t>
                      </a:r>
                      <a:endParaRPr lang="en-ZA" sz="11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p>
                      <a:pPr algn="ctr">
                        <a:lnSpc>
                          <a:spcPct val="150000"/>
                        </a:lnSpc>
                        <a:spcBef>
                          <a:spcPts val="600"/>
                        </a:spcBef>
                        <a:spcAft>
                          <a:spcPts val="30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10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274237">
                <a:tc>
                  <a:txBody>
                    <a:bodyPr/>
                    <a:lstStyle/>
                    <a:p>
                      <a:pPr algn="just" fontAlgn="t">
                        <a:spcAft>
                          <a:spcPts val="0"/>
                        </a:spcAft>
                      </a:pPr>
                      <a:r>
                        <a:rPr lang="en-US" sz="11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Bidder to take Transnet through the detailed strategic cost savings plan for the contract duration. What items do the Bidder  target for maximum cost savings results?</a:t>
                      </a:r>
                    </a:p>
                    <a:p>
                      <a:pPr algn="just" fontAlgn="t">
                        <a:spcAft>
                          <a:spcPts val="0"/>
                        </a:spcAft>
                      </a:pPr>
                      <a:r>
                        <a:rPr lang="en-US" sz="11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Describe how you will assist the Transnet to realise cost savings on annual travel spend.</a:t>
                      </a:r>
                    </a:p>
                    <a:p>
                      <a:pPr algn="just" fontAlgn="t">
                        <a:spcAft>
                          <a:spcPts val="0"/>
                        </a:spcAft>
                      </a:pPr>
                      <a:endParaRPr lang="en-ZA" sz="11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rPr>
                        <a:t>10%</a:t>
                      </a: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Aft>
                          <a:spcPts val="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100" dirty="0">
                        <a:solidFill>
                          <a:srgbClr val="12100C"/>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rPr>
                        <a:t>10</a:t>
                      </a: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94508">
                <a:tc>
                  <a:txBody>
                    <a:bodyPr/>
                    <a:lstStyle/>
                    <a:p>
                      <a:pPr algn="just" fontAlgn="t">
                        <a:spcAft>
                          <a:spcPts val="0"/>
                        </a:spcAft>
                      </a:pPr>
                      <a:r>
                        <a:rPr lang="en-US" sz="1100" b="0" dirty="0">
                          <a:solidFill>
                            <a:srgbClr val="12100C"/>
                          </a:solidFill>
                          <a:effectLst/>
                          <a:latin typeface="Tahoma" panose="020B0604030504040204" pitchFamily="34" charset="0"/>
                          <a:ea typeface="Tahoma" panose="020B0604030504040204" pitchFamily="34" charset="0"/>
                          <a:cs typeface="Tahoma" panose="020B0604030504040204" pitchFamily="34" charset="0"/>
                        </a:rPr>
                        <a:t>Presentation of detailed integrated system set up and Transition plan and process if appointed</a:t>
                      </a:r>
                    </a:p>
                    <a:p>
                      <a:pPr algn="just" fontAlgn="t">
                        <a:spcAft>
                          <a:spcPts val="0"/>
                        </a:spcAft>
                      </a:pPr>
                      <a:endParaRPr lang="en-ZA" sz="1100" b="0"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rPr>
                        <a:t>10%</a:t>
                      </a: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Aft>
                          <a:spcPts val="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100" dirty="0">
                        <a:solidFill>
                          <a:srgbClr val="12100C"/>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a:t>
                      </a: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US"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rPr>
                        <a:t>10</a:t>
                      </a: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r>
                        <a:rPr lang="en-ZA" sz="110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Refer to Annexure A </a:t>
                      </a: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9090">
                <a:tc>
                  <a:txBody>
                    <a:bodyPr/>
                    <a:lstStyle/>
                    <a:p>
                      <a:pPr marL="0" marR="0" lvl="0" indent="0" algn="just" defTabSz="914400" rtl="0" eaLnBrk="1" fontAlgn="ctr" latinLnBrk="0" hangingPunct="1">
                        <a:lnSpc>
                          <a:spcPct val="100000"/>
                        </a:lnSpc>
                        <a:spcBef>
                          <a:spcPts val="0"/>
                        </a:spcBef>
                        <a:spcAft>
                          <a:spcPts val="0"/>
                        </a:spcAft>
                        <a:buClrTx/>
                        <a:buSzTx/>
                        <a:buFontTx/>
                        <a:buNone/>
                        <a:tabLst/>
                        <a:defRPr/>
                      </a:pPr>
                      <a:r>
                        <a:rPr lang="en-ZA" sz="1100" b="1" i="0" u="none" strike="noStrike" kern="1200" dirty="0">
                          <a:solidFill>
                            <a:schemeClr val="bg1"/>
                          </a:solidFill>
                          <a:effectLst/>
                          <a:latin typeface="Tahoma" panose="020B0604030504040204" pitchFamily="34" charset="0"/>
                          <a:ea typeface="Tahoma" panose="020B0604030504040204" pitchFamily="34" charset="0"/>
                          <a:cs typeface="Tahoma" panose="020B0604030504040204" pitchFamily="34" charset="0"/>
                        </a:rPr>
                        <a:t>Total Weighting </a:t>
                      </a:r>
                      <a:r>
                        <a:rPr lang="en-ZA" sz="1100" b="1" i="0" u="none" strike="noStrike" kern="1200" baseline="0" dirty="0">
                          <a:solidFill>
                            <a:schemeClr val="bg1"/>
                          </a:solidFill>
                          <a:latin typeface="+mn-lt"/>
                          <a:ea typeface="+mn-ea"/>
                          <a:cs typeface="+mn-cs"/>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100%</a:t>
                      </a:r>
                      <a:endParaRPr lang="en-ZA" sz="11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600"/>
                        </a:spcBef>
                        <a:spcAft>
                          <a:spcPts val="300"/>
                        </a:spcAft>
                      </a:pPr>
                      <a:endParaRPr lang="en-ZA" sz="1100" b="1"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600"/>
                        </a:spcBef>
                        <a:spcAft>
                          <a:spcPts val="300"/>
                        </a:spcAft>
                      </a:pP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600"/>
                        </a:spcBef>
                        <a:spcAft>
                          <a:spcPts val="300"/>
                        </a:spcAft>
                      </a:pP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lnSpc>
                          <a:spcPct val="150000"/>
                        </a:lnSpc>
                        <a:spcBef>
                          <a:spcPts val="600"/>
                        </a:spcBef>
                        <a:spcAft>
                          <a:spcPts val="300"/>
                        </a:spcAft>
                      </a:pPr>
                      <a:endParaRPr lang="en-ZA" sz="1100" dirty="0">
                        <a:solidFill>
                          <a:schemeClr val="bg1"/>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4"/>
                  </a:ext>
                </a:extLst>
              </a:tr>
              <a:tr h="487992">
                <a:tc>
                  <a:txBody>
                    <a:bodyPr/>
                    <a:lstStyle/>
                    <a:p>
                      <a:pPr algn="just" rtl="0" fontAlgn="ctr"/>
                      <a:r>
                        <a:rPr lang="en-ZA" sz="1100" b="1" i="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Minimum Threshold</a:t>
                      </a:r>
                      <a:r>
                        <a:rPr lang="en-ZA" sz="1100" b="1" i="0" u="none" strike="noStrike" kern="1200" baseline="0" dirty="0">
                          <a:solidFill>
                            <a:srgbClr val="12100C"/>
                          </a:solidFill>
                          <a:effectLst/>
                          <a:latin typeface="Tahoma" panose="020B0604030504040204" pitchFamily="34" charset="0"/>
                          <a:ea typeface="Tahoma" panose="020B0604030504040204" pitchFamily="34" charset="0"/>
                          <a:cs typeface="Tahoma" panose="020B0604030504040204" pitchFamily="34" charset="0"/>
                        </a:rPr>
                        <a:t> required to proceed to Stage 4: Price/B-BBEE </a:t>
                      </a:r>
                      <a:r>
                        <a:rPr lang="en-ZA" sz="1100" b="1" i="0" u="none" strike="noStrike" kern="1200" dirty="0">
                          <a:solidFill>
                            <a:srgbClr val="12100C"/>
                          </a:solidFill>
                          <a:effectLst/>
                          <a:latin typeface="Tahoma" panose="020B0604030504040204" pitchFamily="34" charset="0"/>
                          <a:ea typeface="Tahoma" panose="020B0604030504040204" pitchFamily="34" charset="0"/>
                          <a:cs typeface="Tahoma" panose="020B0604030504040204" pitchFamily="34" charset="0"/>
                        </a:rPr>
                        <a:t> </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rPr>
                        <a:t>70%</a:t>
                      </a:r>
                      <a:endParaRPr lang="en-ZA" sz="1100" b="1" i="0" u="none" strike="noStrike" dirty="0">
                        <a:solidFill>
                          <a:srgbClr val="12100C"/>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100" b="1"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Bef>
                          <a:spcPts val="600"/>
                        </a:spcBef>
                        <a:spcAft>
                          <a:spcPts val="300"/>
                        </a:spcAft>
                      </a:pPr>
                      <a:endParaRPr lang="en-ZA" sz="1100" dirty="0">
                        <a:solidFill>
                          <a:srgbClr val="12100C"/>
                        </a:solidFill>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5" name="TextBox 4">
            <a:extLst>
              <a:ext uri="{FF2B5EF4-FFF2-40B4-BE49-F238E27FC236}">
                <a16:creationId xmlns:a16="http://schemas.microsoft.com/office/drawing/2014/main" id="{24E92EAD-8509-41F5-9C5E-3841CED68CB8}"/>
              </a:ext>
            </a:extLst>
          </p:cNvPr>
          <p:cNvSpPr txBox="1"/>
          <p:nvPr/>
        </p:nvSpPr>
        <p:spPr>
          <a:xfrm>
            <a:off x="11450472" y="6359853"/>
            <a:ext cx="418704" cy="369332"/>
          </a:xfrm>
          <a:prstGeom prst="rect">
            <a:avLst/>
          </a:prstGeom>
          <a:noFill/>
        </p:spPr>
        <p:txBody>
          <a:bodyPr wrap="none" rtlCol="0">
            <a:spAutoFit/>
          </a:bodyPr>
          <a:lstStyle/>
          <a:p>
            <a:r>
              <a:rPr lang="en-US" dirty="0"/>
              <a:t>32</a:t>
            </a:r>
            <a:endParaRPr lang="en-ZA" dirty="0"/>
          </a:p>
        </p:txBody>
      </p:sp>
    </p:spTree>
    <p:extLst>
      <p:ext uri="{BB962C8B-B14F-4D97-AF65-F5344CB8AC3E}">
        <p14:creationId xmlns:p14="http://schemas.microsoft.com/office/powerpoint/2010/main" val="1252752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1910" y="830095"/>
            <a:ext cx="10247798" cy="720105"/>
          </a:xfrm>
        </p:spPr>
        <p:txBody>
          <a:bodyPr>
            <a:noAutofit/>
          </a:bodyPr>
          <a:lstStyle/>
          <a:p>
            <a:pPr>
              <a:defRPr/>
            </a:pPr>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Step four: Pricing/B-BBEE Evaluation </a:t>
            </a:r>
            <a:endParaRPr lang="en-ZA"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796747" y="1821690"/>
            <a:ext cx="5465508" cy="415498"/>
          </a:xfrm>
          <a:prstGeom prst="rect">
            <a:avLst/>
          </a:prstGeom>
        </p:spPr>
        <p:txBody>
          <a:bodyPr wrap="square" anchor="ctr">
            <a:spAutoFit/>
          </a:bodyPr>
          <a:lstStyle/>
          <a:p>
            <a:pPr marL="1143000" lvl="2" indent="-228600">
              <a:lnSpc>
                <a:spcPct val="150000"/>
              </a:lnSpc>
              <a:spcBef>
                <a:spcPts val="300"/>
              </a:spcBef>
              <a:buFont typeface="+mj-lt"/>
              <a:buAutoNum type="alphaLcParenR"/>
              <a:tabLst>
                <a:tab pos="1440815" algn="l"/>
              </a:tabLst>
            </a:pPr>
            <a:r>
              <a:rPr lang="en-GB" sz="1400" b="1" kern="1600" dirty="0">
                <a:latin typeface="Tahoma" panose="020B0604030504040204" pitchFamily="34" charset="0"/>
                <a:ea typeface="Tahoma" panose="020B0604030504040204" pitchFamily="34" charset="0"/>
                <a:cs typeface="Tahoma" panose="020B0604030504040204" pitchFamily="34" charset="0"/>
              </a:rPr>
              <a:t>Price [Weighted score 90 points</a:t>
            </a:r>
            <a:r>
              <a:rPr lang="en-GB" sz="1400" b="1" kern="1600" dirty="0">
                <a:latin typeface="Calibri" panose="020F0502020204030204" pitchFamily="34" charset="0"/>
                <a:cs typeface="Tahoma" panose="020B0604030504040204" pitchFamily="34" charset="0"/>
              </a:rPr>
              <a:t>]:</a:t>
            </a:r>
            <a:endParaRPr lang="en-ZA" sz="1400" b="1" kern="1600" dirty="0">
              <a:latin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Rectangle 9"/>
              <p:cNvSpPr/>
              <p:nvPr/>
            </p:nvSpPr>
            <p:spPr>
              <a:xfrm>
                <a:off x="1560650" y="2280618"/>
                <a:ext cx="9596283" cy="3987438"/>
              </a:xfrm>
              <a:prstGeom prst="rect">
                <a:avLst/>
              </a:prstGeom>
            </p:spPr>
            <p:txBody>
              <a:bodyPr wrap="square">
                <a:spAutoFit/>
              </a:bodyPr>
              <a:lstStyle/>
              <a:p>
                <a:pPr marL="457200" algn="just">
                  <a:lnSpc>
                    <a:spcPct val="150000"/>
                  </a:lnSpc>
                  <a:spcBef>
                    <a:spcPts val="600"/>
                  </a:spcBef>
                </a:pPr>
                <a:r>
                  <a:rPr lang="en-GB" sz="1400" dirty="0">
                    <a:latin typeface="Tahoma" panose="020B0604030504040204" pitchFamily="34" charset="0"/>
                    <a:ea typeface="Tahoma" panose="020B0604030504040204" pitchFamily="34" charset="0"/>
                    <a:cs typeface="Tahoma" panose="020B0604030504040204" pitchFamily="34" charset="0"/>
                  </a:rPr>
                  <a:t>Transnet will utilise the following formula in its evaluation of Price:</a:t>
                </a:r>
                <a:endParaRPr lang="en-ZA" sz="1400" dirty="0">
                  <a:latin typeface="Tahoma" panose="020B0604030504040204" pitchFamily="34" charset="0"/>
                  <a:ea typeface="Tahoma" panose="020B0604030504040204" pitchFamily="34" charset="0"/>
                  <a:cs typeface="Tahoma" panose="020B0604030504040204" pitchFamily="34" charset="0"/>
                </a:endParaRPr>
              </a:p>
              <a:p>
                <a:pPr marL="457200" algn="just">
                  <a:lnSpc>
                    <a:spcPct val="150000"/>
                  </a:lnSpc>
                  <a:spcBef>
                    <a:spcPts val="600"/>
                  </a:spcBef>
                </a:pPr>
                <a:r>
                  <a:rPr lang="en-US" sz="1400" dirty="0">
                    <a:latin typeface="Tahoma" panose="020B0604030504040204" pitchFamily="34" charset="0"/>
                    <a:ea typeface="Tahoma" panose="020B0604030504040204" pitchFamily="34" charset="0"/>
                    <a:cs typeface="Tahoma" panose="020B0604030504040204" pitchFamily="34" charset="0"/>
                  </a:rPr>
                  <a:t>PS = 90 </a:t>
                </a:r>
                <a14:m>
                  <m:oMath xmlns:m="http://schemas.openxmlformats.org/officeDocument/2006/math">
                    <m:d>
                      <m:dPr>
                        <m:ctrlPr>
                          <a:rPr lang="en-ZA" sz="1400" i="1">
                            <a:latin typeface="Cambria Math" panose="02040503050406030204" pitchFamily="18" charset="0"/>
                            <a:ea typeface="Calibri" panose="020F0502020204030204" pitchFamily="34" charset="0"/>
                            <a:cs typeface="Calibri" panose="020F0502020204030204" pitchFamily="34" charset="0"/>
                          </a:rPr>
                        </m:ctrlPr>
                      </m:dPr>
                      <m:e>
                        <m:r>
                          <a:rPr lang="en-US" sz="1400" i="1">
                            <a:latin typeface="Cambria Math" panose="02040503050406030204" pitchFamily="18" charset="0"/>
                            <a:ea typeface="Times New Roman" panose="02020603050405020304" pitchFamily="18" charset="0"/>
                            <a:cs typeface="Times New Roman" panose="02020603050405020304" pitchFamily="18" charset="0"/>
                          </a:rPr>
                          <m:t>1−</m:t>
                        </m:r>
                        <m:f>
                          <m:fPr>
                            <m:ctrlPr>
                              <a:rPr lang="en-ZA" sz="1400" i="1">
                                <a:latin typeface="Cambria Math" panose="02040503050406030204" pitchFamily="18" charset="0"/>
                                <a:ea typeface="Calibri" panose="020F0502020204030204" pitchFamily="34" charset="0"/>
                                <a:cs typeface="Calibri" panose="020F0502020204030204" pitchFamily="34" charset="0"/>
                              </a:rPr>
                            </m:ctrlPr>
                          </m:fPr>
                          <m:num>
                            <m:r>
                              <m:rPr>
                                <m:sty m:val="p"/>
                              </m:rPr>
                              <a:rPr lang="en-US" sz="1400">
                                <a:latin typeface="Cambria Math" panose="02040503050406030204" pitchFamily="18" charset="0"/>
                                <a:ea typeface="Times New Roman" panose="02020603050405020304" pitchFamily="18" charset="0"/>
                                <a:cs typeface="Times New Roman" panose="02020603050405020304" pitchFamily="18" charset="0"/>
                              </a:rPr>
                              <m:t>Pt</m:t>
                            </m:r>
                            <m:r>
                              <a:rPr lang="en-US" sz="1400" i="1">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US" sz="1400">
                                <a:latin typeface="Cambria Math" panose="02040503050406030204" pitchFamily="18" charset="0"/>
                                <a:ea typeface="Times New Roman" panose="02020603050405020304" pitchFamily="18" charset="0"/>
                                <a:cs typeface="Times New Roman" panose="02020603050405020304" pitchFamily="18" charset="0"/>
                              </a:rPr>
                              <m:t>Pmin</m:t>
                            </m:r>
                          </m:num>
                          <m:den>
                            <m:r>
                              <m:rPr>
                                <m:sty m:val="p"/>
                              </m:rPr>
                              <a:rPr lang="en-US" sz="1400">
                                <a:latin typeface="Cambria Math" panose="02040503050406030204" pitchFamily="18" charset="0"/>
                                <a:ea typeface="Times New Roman" panose="02020603050405020304" pitchFamily="18" charset="0"/>
                                <a:cs typeface="Times New Roman" panose="02020603050405020304" pitchFamily="18" charset="0"/>
                              </a:rPr>
                              <m:t>Pmin</m:t>
                            </m:r>
                          </m:den>
                        </m:f>
                      </m:e>
                    </m:d>
                  </m:oMath>
                </a14:m>
                <a:endParaRPr lang="en-ZA" sz="1400" dirty="0">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r>
                  <a:rPr lang="en-GB" sz="1400" dirty="0">
                    <a:latin typeface="Tahoma" panose="020B0604030504040204" pitchFamily="34" charset="0"/>
                    <a:ea typeface="Tahoma" panose="020B0604030504040204" pitchFamily="34" charset="0"/>
                    <a:cs typeface="Tahoma" panose="020B0604030504040204" pitchFamily="34" charset="0"/>
                  </a:rPr>
                  <a:t>             Where:</a:t>
                </a:r>
                <a:endParaRPr lang="en-ZA" sz="1400" dirty="0">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r>
                  <a:rPr lang="en-GB" sz="1400" i="1" dirty="0">
                    <a:latin typeface="Tahoma" panose="020B0604030504040204" pitchFamily="34" charset="0"/>
                    <a:ea typeface="Tahoma" panose="020B0604030504040204" pitchFamily="34" charset="0"/>
                    <a:cs typeface="Tahoma" panose="020B0604030504040204" pitchFamily="34" charset="0"/>
                  </a:rPr>
                  <a:t>             Ps</a:t>
                </a:r>
                <a:r>
                  <a:rPr lang="en-GB" sz="1400" dirty="0">
                    <a:latin typeface="Tahoma" panose="020B0604030504040204" pitchFamily="34" charset="0"/>
                    <a:ea typeface="Tahoma" panose="020B0604030504040204" pitchFamily="34" charset="0"/>
                    <a:cs typeface="Tahoma" panose="020B0604030504040204" pitchFamily="34" charset="0"/>
                  </a:rPr>
                  <a:t>	 = Score for the Bid under consideration</a:t>
                </a:r>
                <a:endParaRPr lang="en-ZA" sz="1400" dirty="0">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r>
                  <a:rPr lang="en-GB" sz="1400" i="1" dirty="0">
                    <a:latin typeface="Tahoma" panose="020B0604030504040204" pitchFamily="34" charset="0"/>
                    <a:ea typeface="Tahoma" panose="020B0604030504040204" pitchFamily="34" charset="0"/>
                    <a:cs typeface="Tahoma" panose="020B0604030504040204" pitchFamily="34" charset="0"/>
                  </a:rPr>
                  <a:t>             Pt</a:t>
                </a:r>
                <a:r>
                  <a:rPr lang="en-GB" sz="1400" dirty="0">
                    <a:latin typeface="Tahoma" panose="020B0604030504040204" pitchFamily="34" charset="0"/>
                    <a:ea typeface="Tahoma" panose="020B0604030504040204" pitchFamily="34" charset="0"/>
                    <a:cs typeface="Tahoma" panose="020B0604030504040204" pitchFamily="34" charset="0"/>
                  </a:rPr>
                  <a:t>	 = Price of Bid under consideration</a:t>
                </a:r>
                <a:endParaRPr lang="en-ZA" sz="1400" dirty="0">
                  <a:latin typeface="Tahoma" panose="020B0604030504040204" pitchFamily="34" charset="0"/>
                  <a:ea typeface="Tahoma" panose="020B0604030504040204" pitchFamily="34" charset="0"/>
                  <a:cs typeface="Tahoma" panose="020B0604030504040204" pitchFamily="34" charset="0"/>
                </a:endParaRPr>
              </a:p>
              <a:p>
                <a:pPr algn="just">
                  <a:lnSpc>
                    <a:spcPct val="150000"/>
                  </a:lnSpc>
                  <a:spcBef>
                    <a:spcPts val="600"/>
                  </a:spcBef>
                </a:pPr>
                <a:r>
                  <a:rPr lang="en-GB" sz="1400" i="1" dirty="0">
                    <a:latin typeface="Tahoma" panose="020B0604030504040204" pitchFamily="34" charset="0"/>
                    <a:ea typeface="Tahoma" panose="020B0604030504040204" pitchFamily="34" charset="0"/>
                    <a:cs typeface="Tahoma" panose="020B0604030504040204" pitchFamily="34" charset="0"/>
                  </a:rPr>
                  <a:t>            Pmin </a:t>
                </a:r>
                <a:r>
                  <a:rPr lang="en-GB" sz="1400" dirty="0">
                    <a:latin typeface="Tahoma" panose="020B0604030504040204" pitchFamily="34" charset="0"/>
                    <a:ea typeface="Tahoma" panose="020B0604030504040204" pitchFamily="34" charset="0"/>
                    <a:cs typeface="Tahoma" panose="020B0604030504040204" pitchFamily="34" charset="0"/>
                  </a:rPr>
                  <a:t>= Price of lowest acceptable Bid</a:t>
                </a:r>
                <a:endParaRPr lang="en-ZA" sz="1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Bef>
                    <a:spcPts val="600"/>
                  </a:spcBef>
                </a:pPr>
                <a:r>
                  <a:rPr lang="en-GB" sz="1400" b="1" kern="1600" dirty="0">
                    <a:latin typeface="Tahoma" panose="020B0604030504040204" pitchFamily="34" charset="0"/>
                    <a:ea typeface="Tahoma" panose="020B0604030504040204" pitchFamily="34" charset="0"/>
                    <a:cs typeface="Tahoma" panose="020B0604030504040204" pitchFamily="34" charset="0"/>
                  </a:rPr>
                  <a:t> </a:t>
                </a:r>
                <a:r>
                  <a:rPr lang="en-ZA" sz="1400" b="1" dirty="0">
                    <a:latin typeface="Tahoma" panose="020B0604030504040204" pitchFamily="34" charset="0"/>
                    <a:ea typeface="Tahoma" panose="020B0604030504040204" pitchFamily="34" charset="0"/>
                    <a:cs typeface="Tahoma" panose="020B0604030504040204" pitchFamily="34" charset="0"/>
                  </a:rPr>
                  <a:t>b)  </a:t>
                </a:r>
                <a:r>
                  <a:rPr lang="en-GB" sz="1400" b="1" kern="1600" dirty="0">
                    <a:latin typeface="Tahoma" panose="020B0604030504040204" pitchFamily="34" charset="0"/>
                    <a:ea typeface="Tahoma" panose="020B0604030504040204" pitchFamily="34" charset="0"/>
                    <a:cs typeface="Tahoma" panose="020B0604030504040204" pitchFamily="34" charset="0"/>
                  </a:rPr>
                  <a:t>Broad-Based Black Economic Empowerment criteria [Weighted score 10 points]</a:t>
                </a:r>
                <a:endParaRPr lang="en-ZA" sz="1400" b="1" kern="1600" dirty="0">
                  <a:latin typeface="Tahoma" panose="020B0604030504040204" pitchFamily="34" charset="0"/>
                  <a:ea typeface="Tahoma" panose="020B0604030504040204" pitchFamily="34" charset="0"/>
                  <a:cs typeface="Tahoma" panose="020B0604030504040204" pitchFamily="34" charset="0"/>
                </a:endParaRPr>
              </a:p>
              <a:p>
                <a:pPr marL="676519" lvl="1" indent="-228600" algn="just">
                  <a:lnSpc>
                    <a:spcPct val="150000"/>
                  </a:lnSpc>
                  <a:spcBef>
                    <a:spcPts val="300"/>
                  </a:spcBef>
                  <a:buFont typeface="Wingdings" panose="05000000000000000000" pitchFamily="2" charset="2"/>
                  <a:buChar char=""/>
                  <a:tabLst>
                    <a:tab pos="1440815" algn="l"/>
                    <a:tab pos="457200" algn="l"/>
                  </a:tabLst>
                </a:pPr>
                <a:r>
                  <a:rPr lang="en-GB" sz="1400" kern="1600" dirty="0">
                    <a:latin typeface="Tahoma" panose="020B0604030504040204" pitchFamily="34" charset="0"/>
                    <a:ea typeface="Tahoma" panose="020B0604030504040204" pitchFamily="34" charset="0"/>
                    <a:cs typeface="Tahoma" panose="020B0604030504040204" pitchFamily="34" charset="0"/>
                  </a:rPr>
                  <a:t>B-BBEE - current scorecard / B-BBEE Preference Points Claims Form. </a:t>
                </a:r>
                <a:endParaRPr lang="en-GB" sz="1400" dirty="0">
                  <a:latin typeface="Tahoma" panose="020B0604030504040204" pitchFamily="34" charset="0"/>
                  <a:ea typeface="Tahoma" panose="020B0604030504040204" pitchFamily="34" charset="0"/>
                  <a:cs typeface="Tahoma" panose="020B0604030504040204" pitchFamily="34" charset="0"/>
                </a:endParaRPr>
              </a:p>
              <a:p>
                <a:pPr marL="676519" lvl="1" indent="-228600" algn="just">
                  <a:lnSpc>
                    <a:spcPct val="150000"/>
                  </a:lnSpc>
                  <a:spcBef>
                    <a:spcPts val="300"/>
                  </a:spcBef>
                  <a:buFont typeface="Wingdings" panose="05000000000000000000" pitchFamily="2" charset="2"/>
                  <a:buChar char=""/>
                  <a:tabLst>
                    <a:tab pos="1440815" algn="l"/>
                    <a:tab pos="457200" algn="l"/>
                  </a:tabLst>
                </a:pPr>
                <a:r>
                  <a:rPr lang="en-GB" sz="1400" kern="1600" dirty="0">
                    <a:latin typeface="Tahoma" panose="020B0604030504040204" pitchFamily="34" charset="0"/>
                    <a:ea typeface="Tahoma" panose="020B0604030504040204" pitchFamily="34" charset="0"/>
                    <a:cs typeface="Tahoma" panose="020B0604030504040204" pitchFamily="34" charset="0"/>
                  </a:rPr>
                  <a:t>Preference points will be awarded to a bidder for attaining the B-BBEE status level of contribution in accordance with the table indicated in the B-BBEE Preference Points Claim Form.</a:t>
                </a:r>
                <a:endParaRPr lang="en-ZA" sz="1400" b="1" kern="1600" dirty="0">
                  <a:latin typeface="Calibri" panose="020F0502020204030204" pitchFamily="34" charset="0"/>
                  <a:cs typeface="Times New Roman" panose="02020603050405020304" pitchFamily="18"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1560650" y="2280618"/>
                <a:ext cx="9596283" cy="3987438"/>
              </a:xfrm>
              <a:prstGeom prst="rect">
                <a:avLst/>
              </a:prstGeom>
              <a:blipFill rotWithShape="0">
                <a:blip r:embed="rId2"/>
                <a:stretch>
                  <a:fillRect r="-191" b="-459"/>
                </a:stretch>
              </a:blipFill>
            </p:spPr>
            <p:txBody>
              <a:bodyPr/>
              <a:lstStyle/>
              <a:p>
                <a:r>
                  <a:rPr lang="en-ZA">
                    <a:noFill/>
                  </a:rPr>
                  <a:t> </a:t>
                </a:r>
              </a:p>
            </p:txBody>
          </p:sp>
        </mc:Fallback>
      </mc:AlternateContent>
      <p:sp>
        <p:nvSpPr>
          <p:cNvPr id="5" name="TextBox 4"/>
          <p:cNvSpPr txBox="1"/>
          <p:nvPr/>
        </p:nvSpPr>
        <p:spPr>
          <a:xfrm>
            <a:off x="11450472" y="6359853"/>
            <a:ext cx="418704" cy="369332"/>
          </a:xfrm>
          <a:prstGeom prst="rect">
            <a:avLst/>
          </a:prstGeom>
          <a:noFill/>
        </p:spPr>
        <p:txBody>
          <a:bodyPr wrap="none" rtlCol="0">
            <a:spAutoFit/>
          </a:bodyPr>
          <a:lstStyle/>
          <a:p>
            <a:r>
              <a:rPr lang="en-US" dirty="0"/>
              <a:t>33</a:t>
            </a:r>
            <a:endParaRPr lang="en-ZA" dirty="0"/>
          </a:p>
        </p:txBody>
      </p:sp>
    </p:spTree>
    <p:extLst>
      <p:ext uri="{BB962C8B-B14F-4D97-AF65-F5344CB8AC3E}">
        <p14:creationId xmlns:p14="http://schemas.microsoft.com/office/powerpoint/2010/main" val="638642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1911" y="798730"/>
            <a:ext cx="9291310" cy="720105"/>
          </a:xfrm>
        </p:spPr>
        <p:txBody>
          <a:bodyPr/>
          <a:lstStyle/>
          <a:p>
            <a:pPr lvl="0"/>
            <a:r>
              <a:rPr lang="en-US" dirty="0">
                <a:solidFill>
                  <a:srgbClr val="12100C"/>
                </a:solidFill>
                <a:latin typeface="Tahoma" panose="020B0604030504040204" pitchFamily="34" charset="0"/>
                <a:ea typeface="Tahoma" panose="020B0604030504040204" pitchFamily="34" charset="0"/>
                <a:cs typeface="Tahoma" panose="020B0604030504040204" pitchFamily="34" charset="0"/>
              </a:rPr>
              <a:t>Step five: </a:t>
            </a:r>
            <a:r>
              <a:rPr lang="en-GB" dirty="0">
                <a:solidFill>
                  <a:srgbClr val="12100C"/>
                </a:solidFill>
                <a:latin typeface="Tahoma" panose="020B0604030504040204" pitchFamily="34" charset="0"/>
                <a:ea typeface="Tahoma" panose="020B0604030504040204" pitchFamily="34" charset="0"/>
                <a:cs typeface="Tahoma" panose="020B0604030504040204" pitchFamily="34" charset="0"/>
              </a:rPr>
              <a:t>Post Tender Negotiations (if applicable)</a:t>
            </a:r>
          </a:p>
        </p:txBody>
      </p:sp>
      <p:sp>
        <p:nvSpPr>
          <p:cNvPr id="4" name="Rectangle 3"/>
          <p:cNvSpPr/>
          <p:nvPr/>
        </p:nvSpPr>
        <p:spPr>
          <a:xfrm>
            <a:off x="1239253" y="1860035"/>
            <a:ext cx="10190747" cy="4031873"/>
          </a:xfrm>
          <a:prstGeom prst="rect">
            <a:avLst/>
          </a:prstGeom>
          <a:solidFill>
            <a:schemeClr val="bg1"/>
          </a:solidFill>
        </p:spPr>
        <p:txBody>
          <a:bodyPr wrap="square">
            <a:spAutoFit/>
          </a:bodyPr>
          <a:lstStyle/>
          <a:p>
            <a:pPr lvl="0"/>
            <a:r>
              <a:rPr lang="en-GB" sz="1600" dirty="0">
                <a:latin typeface="Tahoma" panose="020B0604030504040204" pitchFamily="34" charset="0"/>
                <a:ea typeface="Tahoma" panose="020B0604030504040204" pitchFamily="34" charset="0"/>
                <a:cs typeface="Tahoma" panose="020B0604030504040204" pitchFamily="34" charset="0"/>
              </a:rPr>
              <a:t>Respondents are to note that Transnet may not award a contract if the price offered is not market related. In this regard, Transnet reserves the right to engage in PTN with the view to achieving a market-related price or to cancel the tender. </a:t>
            </a:r>
            <a:r>
              <a:rPr lang="en-ZA" sz="1600" dirty="0">
                <a:latin typeface="Tahoma" panose="020B0604030504040204" pitchFamily="34" charset="0"/>
                <a:ea typeface="Tahoma" panose="020B0604030504040204" pitchFamily="34" charset="0"/>
                <a:cs typeface="Tahoma" panose="020B0604030504040204" pitchFamily="34" charset="0"/>
              </a:rPr>
              <a:t>Negotiations will be done in a sequential manner i.e.: </a:t>
            </a:r>
          </a:p>
          <a:p>
            <a:pPr lvl="0"/>
            <a:endParaRPr lang="en-ZA" sz="1600" dirty="0">
              <a:latin typeface="Tahoma" panose="020B0604030504040204" pitchFamily="34" charset="0"/>
              <a:ea typeface="Tahoma" panose="020B0604030504040204" pitchFamily="34" charset="0"/>
              <a:cs typeface="Tahoma" panose="020B0604030504040204" pitchFamily="34" charset="0"/>
            </a:endParaRPr>
          </a:p>
          <a:p>
            <a:pPr marL="742950" lvl="1" indent="-285750">
              <a:buFont typeface="Arial" panose="020B0604020202020204" pitchFamily="34" charset="0"/>
              <a:buChar char="•"/>
            </a:pPr>
            <a:r>
              <a:rPr lang="en-ZA" sz="1600" dirty="0">
                <a:latin typeface="Tahoma" panose="020B0604030504040204" pitchFamily="34" charset="0"/>
                <a:ea typeface="Tahoma" panose="020B0604030504040204" pitchFamily="34" charset="0"/>
                <a:cs typeface="Tahoma" panose="020B0604030504040204" pitchFamily="34" charset="0"/>
              </a:rPr>
              <a:t>First negotiate with the highest ranked bidder, and should such negotiations fail; </a:t>
            </a:r>
          </a:p>
          <a:p>
            <a:pPr marL="742950" lvl="1" indent="-285750">
              <a:buFont typeface="Arial" panose="020B0604020202020204" pitchFamily="34" charset="0"/>
              <a:buChar char="•"/>
            </a:pPr>
            <a:r>
              <a:rPr lang="en-ZA" sz="1600" dirty="0">
                <a:latin typeface="Tahoma" panose="020B0604030504040204" pitchFamily="34" charset="0"/>
                <a:ea typeface="Tahoma" panose="020B0604030504040204" pitchFamily="34" charset="0"/>
                <a:cs typeface="Tahoma" panose="020B0604030504040204" pitchFamily="34" charset="0"/>
              </a:rPr>
              <a:t>Then Transnet will follow in a sequential, but not simultaneous manner, to negotiate market related pricing with the next ranked bidders in the order of the ranking in Step 4 of the evaluation process; failing which;</a:t>
            </a:r>
          </a:p>
          <a:p>
            <a:pPr marL="742950" lvl="1" indent="-285750">
              <a:buFont typeface="Arial" panose="020B0604020202020204" pitchFamily="34" charset="0"/>
              <a:buChar char="•"/>
            </a:pPr>
            <a:r>
              <a:rPr lang="en-ZA" sz="1600" dirty="0">
                <a:latin typeface="Tahoma" panose="020B0604030504040204" pitchFamily="34" charset="0"/>
                <a:ea typeface="Tahoma" panose="020B0604030504040204" pitchFamily="34" charset="0"/>
                <a:cs typeface="Tahoma" panose="020B0604030504040204" pitchFamily="34" charset="0"/>
              </a:rPr>
              <a:t>Cancel the tender.</a:t>
            </a:r>
          </a:p>
          <a:p>
            <a:pPr lvl="1"/>
            <a:endParaRPr lang="en-ZA" sz="1600" dirty="0">
              <a:latin typeface="Tahoma" panose="020B0604030504040204" pitchFamily="34" charset="0"/>
              <a:ea typeface="Tahoma" panose="020B0604030504040204" pitchFamily="34" charset="0"/>
              <a:cs typeface="Tahoma" panose="020B0604030504040204" pitchFamily="34" charset="0"/>
            </a:endParaRPr>
          </a:p>
          <a:p>
            <a:pPr lvl="0"/>
            <a:r>
              <a:rPr lang="en-GB" sz="1600" dirty="0">
                <a:latin typeface="Tahoma" panose="020B0604030504040204" pitchFamily="34" charset="0"/>
                <a:ea typeface="Tahoma" panose="020B0604030504040204" pitchFamily="34" charset="0"/>
                <a:cs typeface="Tahoma" panose="020B0604030504040204" pitchFamily="34" charset="0"/>
              </a:rPr>
              <a:t>In the event of any Respondent being notified of such short-listed/preferred bidder status, his/her bid, as well as any subsequent negotiated best and final offers (BAFO), will automatically be deemed to remain valid during the negotiation period and until the ultimate award of business.</a:t>
            </a:r>
            <a:endParaRPr lang="en-ZA" sz="1600" dirty="0">
              <a:latin typeface="Tahoma" panose="020B0604030504040204" pitchFamily="34" charset="0"/>
              <a:ea typeface="Tahoma" panose="020B0604030504040204" pitchFamily="34" charset="0"/>
              <a:cs typeface="Tahoma" panose="020B0604030504040204" pitchFamily="34" charset="0"/>
            </a:endParaRPr>
          </a:p>
          <a:p>
            <a:r>
              <a:rPr lang="en-GB" sz="1600" dirty="0">
                <a:latin typeface="Tahoma" panose="020B0604030504040204" pitchFamily="34" charset="0"/>
                <a:ea typeface="Tahoma" panose="020B0604030504040204" pitchFamily="34" charset="0"/>
                <a:cs typeface="Tahoma" panose="020B0604030504040204" pitchFamily="34" charset="0"/>
              </a:rPr>
              <a:t>Should Transnet conduct post tender negotiations, Respondents will be requested to provide their best and final offers to Transnet based on such negotiations. Where a market related price has been achieved through negotiation, the contract will be awarded to the successful Respondent(s).</a:t>
            </a:r>
            <a:endParaRPr lang="en-ZA" sz="1600" b="1" dirty="0">
              <a:solidFill>
                <a:srgbClr val="12100C"/>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11450472" y="6359853"/>
            <a:ext cx="418704" cy="369332"/>
          </a:xfrm>
          <a:prstGeom prst="rect">
            <a:avLst/>
          </a:prstGeom>
          <a:noFill/>
        </p:spPr>
        <p:txBody>
          <a:bodyPr wrap="none" rtlCol="0">
            <a:spAutoFit/>
          </a:bodyPr>
          <a:lstStyle/>
          <a:p>
            <a:r>
              <a:rPr lang="en-US" dirty="0"/>
              <a:t>34</a:t>
            </a:r>
            <a:endParaRPr lang="en-ZA" dirty="0"/>
          </a:p>
        </p:txBody>
      </p:sp>
    </p:spTree>
    <p:extLst>
      <p:ext uri="{BB962C8B-B14F-4D97-AF65-F5344CB8AC3E}">
        <p14:creationId xmlns:p14="http://schemas.microsoft.com/office/powerpoint/2010/main" val="1118828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5973" y="797488"/>
            <a:ext cx="9291310" cy="720105"/>
          </a:xfrm>
        </p:spPr>
        <p:txBody>
          <a:bodyPr>
            <a:noAutofit/>
          </a:bodyPr>
          <a:lstStyle/>
          <a:p>
            <a:pPr>
              <a:defRPr/>
            </a:pPr>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Step six: Objective Criteria</a:t>
            </a:r>
            <a:endParaRPr lang="en-ZA"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Content Placeholder 4"/>
          <p:cNvSpPr txBox="1">
            <a:spLocks/>
          </p:cNvSpPr>
          <p:nvPr/>
        </p:nvSpPr>
        <p:spPr>
          <a:xfrm>
            <a:off x="1769165" y="1875474"/>
            <a:ext cx="9480361" cy="1779974"/>
          </a:xfrm>
          <a:prstGeom prst="rect">
            <a:avLst/>
          </a:prstGeom>
          <a:noFill/>
        </p:spPr>
        <p:txBody>
          <a:bodyPr wrap="square" lIns="0" rIns="36000" rtlCol="0">
            <a:sp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gn="just"/>
            <a:r>
              <a:rPr lang="en-US" sz="1600" b="1" dirty="0">
                <a:solidFill>
                  <a:srgbClr val="12100C"/>
                </a:solidFill>
                <a:latin typeface="Tahoma" panose="020B0604030504040204" pitchFamily="34" charset="0"/>
                <a:ea typeface="Tahoma" panose="020B0604030504040204" pitchFamily="34" charset="0"/>
                <a:cs typeface="Tahoma" panose="020B0604030504040204" pitchFamily="34" charset="0"/>
              </a:rPr>
              <a:t>Step six: </a:t>
            </a:r>
            <a:r>
              <a:rPr lang="en-GB" sz="1600" b="1" dirty="0">
                <a:solidFill>
                  <a:schemeClr val="tx1"/>
                </a:solidFill>
                <a:latin typeface="Tahoma" panose="020B0604030504040204" pitchFamily="34" charset="0"/>
                <a:ea typeface="Tahoma" panose="020B0604030504040204" pitchFamily="34" charset="0"/>
                <a:cs typeface="Tahoma" panose="020B0604030504040204" pitchFamily="34" charset="0"/>
              </a:rPr>
              <a:t>Objective Criteria </a:t>
            </a:r>
            <a:endParaRPr lang="en-GB" sz="1600" b="1" kern="1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just"/>
            <a:r>
              <a:rPr lang="en-GB" sz="1600" kern="1600" dirty="0">
                <a:solidFill>
                  <a:schemeClr val="tx1"/>
                </a:solidFill>
                <a:latin typeface="Tahoma" panose="020B0604030504040204" pitchFamily="34" charset="0"/>
                <a:ea typeface="Tahoma" panose="020B0604030504040204" pitchFamily="34" charset="0"/>
                <a:cs typeface="Tahoma" panose="020B0604030504040204" pitchFamily="34" charset="0"/>
              </a:rPr>
              <a:t>Transnet reserves the right to award the business to the highest scoring bidder/s unless objective criteria justify the award to another bidder. The objective criteria Transnet may apply in this bid process include:</a:t>
            </a:r>
            <a:endParaRPr lang="en-ZA" sz="1600" kern="1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
            </a:pPr>
            <a:r>
              <a:rPr lang="en-GB" sz="1600" kern="1600" dirty="0">
                <a:solidFill>
                  <a:schemeClr val="tx1"/>
                </a:solidFill>
                <a:latin typeface="Tahoma" panose="020B0604030504040204" pitchFamily="34" charset="0"/>
                <a:ea typeface="Tahoma" panose="020B0604030504040204" pitchFamily="34" charset="0"/>
                <a:cs typeface="Tahoma" panose="020B0604030504040204" pitchFamily="34" charset="0"/>
              </a:rPr>
              <a:t>all risks identified during a risk assessment exercise/probity check that would be done to assess all risks, including but not limited to:</a:t>
            </a:r>
            <a:endParaRPr lang="en-ZA" sz="1600" kern="1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2044277" y="3629865"/>
            <a:ext cx="8930135" cy="1927259"/>
          </a:xfrm>
          <a:prstGeom prst="rect">
            <a:avLst/>
          </a:prstGeom>
        </p:spPr>
        <p:txBody>
          <a:bodyPr wrap="square">
            <a:spAutoFit/>
          </a:bodyPr>
          <a:lstStyle/>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the financial stability of the bidder based on key ratio analysis, which would include, but not be limited to Efficiency, Profitability, Financial Risk, Liquidity, Acid Test, and Solvency;</a:t>
            </a:r>
            <a:endParaRPr lang="en-ZA" sz="1600"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A commercial relationship with a Domestic Prominent Influential Person (DPIP) or Foreign Prominent Public Official (FPPO) or an entity of which such person or official is the beneficial owner; and</a:t>
            </a:r>
            <a:endParaRPr lang="en-ZA" sz="1600"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Reputational and Brand risks</a:t>
            </a:r>
            <a:endParaRPr lang="en-ZA" sz="1600" dirty="0">
              <a:latin typeface="Tahoma" panose="020B0604030504040204" pitchFamily="34" charset="0"/>
              <a:ea typeface="Tahoma" panose="020B0604030504040204" pitchFamily="34" charset="0"/>
              <a:cs typeface="Tahoma" panose="020B0604030504040204" pitchFamily="34" charset="0"/>
            </a:endParaRPr>
          </a:p>
          <a:p>
            <a:pPr marL="342900" lvl="0" indent="-342900" algn="just">
              <a:lnSpc>
                <a:spcPct val="150000"/>
              </a:lnSpc>
              <a:spcBef>
                <a:spcPts val="300"/>
              </a:spcBef>
              <a:spcAft>
                <a:spcPts val="0"/>
              </a:spcAft>
              <a:buFont typeface="Symbol" panose="05050102010706020507" pitchFamily="18" charset="2"/>
              <a:buChar char=""/>
              <a:tabLst>
                <a:tab pos="291465" algn="l"/>
              </a:tabLst>
            </a:pPr>
            <a:endParaRPr lang="en-ZA" sz="1600" dirty="0">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C87A68AD-102A-477C-BBFA-91D8B1DE38C8}"/>
              </a:ext>
            </a:extLst>
          </p:cNvPr>
          <p:cNvSpPr txBox="1"/>
          <p:nvPr/>
        </p:nvSpPr>
        <p:spPr>
          <a:xfrm>
            <a:off x="11450472" y="6359853"/>
            <a:ext cx="418704" cy="369332"/>
          </a:xfrm>
          <a:prstGeom prst="rect">
            <a:avLst/>
          </a:prstGeom>
          <a:noFill/>
        </p:spPr>
        <p:txBody>
          <a:bodyPr wrap="none" rtlCol="0">
            <a:spAutoFit/>
          </a:bodyPr>
          <a:lstStyle/>
          <a:p>
            <a:r>
              <a:rPr lang="en-US" dirty="0"/>
              <a:t>35</a:t>
            </a:r>
            <a:endParaRPr lang="en-ZA" dirty="0"/>
          </a:p>
        </p:txBody>
      </p:sp>
    </p:spTree>
    <p:extLst>
      <p:ext uri="{BB962C8B-B14F-4D97-AF65-F5344CB8AC3E}">
        <p14:creationId xmlns:p14="http://schemas.microsoft.com/office/powerpoint/2010/main" val="1124372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737558" y="1079946"/>
            <a:ext cx="10454442" cy="642831"/>
          </a:xfrm>
        </p:spPr>
        <p:txBody>
          <a:bodyPr>
            <a:noAutofit/>
          </a:body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Step seven : Award of business and conclusion of contract</a:t>
            </a:r>
            <a:endParaRPr lang="en-ZA"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 name="Rectangle 6"/>
          <p:cNvSpPr/>
          <p:nvPr/>
        </p:nvSpPr>
        <p:spPr>
          <a:xfrm>
            <a:off x="1235421" y="2198956"/>
            <a:ext cx="9617063" cy="3470181"/>
          </a:xfrm>
          <a:prstGeom prst="rect">
            <a:avLst/>
          </a:prstGeom>
        </p:spPr>
        <p:txBody>
          <a:bodyPr wrap="square">
            <a:spAutoFit/>
          </a:bodyPr>
          <a:lstStyle/>
          <a:p>
            <a:pPr lvl="1" algn="just">
              <a:lnSpc>
                <a:spcPct val="150000"/>
              </a:lnSpc>
              <a:spcBef>
                <a:spcPts val="1800"/>
              </a:spcBef>
              <a:spcAft>
                <a:spcPts val="0"/>
              </a:spcAft>
              <a:tabLst>
                <a:tab pos="540385" algn="l"/>
                <a:tab pos="720725" algn="l"/>
              </a:tabLst>
            </a:pPr>
            <a:r>
              <a:rPr lang="en-GB" sz="1600" b="1" kern="1600" dirty="0">
                <a:latin typeface="Tahoma" panose="020B0604030504040204" pitchFamily="34" charset="0"/>
                <a:cs typeface="Times New Roman" panose="02020603050405020304" pitchFamily="18" charset="0"/>
              </a:rPr>
              <a:t>Step seven: Award of business and conclusion of contract</a:t>
            </a:r>
            <a:endParaRPr lang="en-ZA" sz="1600" b="1" kern="1600" dirty="0">
              <a:latin typeface="Tahoma" panose="020B0604030504040204" pitchFamily="34" charset="0"/>
              <a:cs typeface="Times New Roman" panose="02020603050405020304" pitchFamily="18" charset="0"/>
            </a:endParaRPr>
          </a:p>
          <a:p>
            <a:pPr lvl="0" algn="just">
              <a:lnSpc>
                <a:spcPct val="150000"/>
              </a:lnSpc>
              <a:spcBef>
                <a:spcPts val="600"/>
              </a:spcBef>
              <a:spcAft>
                <a:spcPts val="0"/>
              </a:spcAft>
            </a:pPr>
            <a:r>
              <a:rPr lang="en-GB" sz="1600" dirty="0">
                <a:latin typeface="Tahoma" panose="020B0604030504040204" pitchFamily="34" charset="0"/>
                <a:ea typeface="Times New Roman" panose="02020603050405020304" pitchFamily="18" charset="0"/>
                <a:cs typeface="Times New Roman" panose="02020603050405020304" pitchFamily="18" charset="0"/>
              </a:rPr>
              <a:t>         Immediately after approval to award the contract has been received, the successful or preferred  </a:t>
            </a:r>
          </a:p>
          <a:p>
            <a:pPr lvl="0" algn="just">
              <a:lnSpc>
                <a:spcPct val="150000"/>
              </a:lnSpc>
              <a:spcBef>
                <a:spcPts val="600"/>
              </a:spcBef>
              <a:spcAft>
                <a:spcPts val="0"/>
              </a:spcAft>
            </a:pPr>
            <a:r>
              <a:rPr lang="en-GB" sz="1600" dirty="0">
                <a:latin typeface="Tahoma" panose="020B0604030504040204" pitchFamily="34" charset="0"/>
                <a:ea typeface="Times New Roman" panose="02020603050405020304" pitchFamily="18" charset="0"/>
                <a:cs typeface="Times New Roman" panose="02020603050405020304" pitchFamily="18" charset="0"/>
              </a:rPr>
              <a:t>         bidder(s) will be informed of the acceptance of his/their Bid either by way of a Letter of Award or   </a:t>
            </a:r>
          </a:p>
          <a:p>
            <a:pPr lvl="0" algn="just">
              <a:lnSpc>
                <a:spcPct val="150000"/>
              </a:lnSpc>
              <a:spcBef>
                <a:spcPts val="600"/>
              </a:spcBef>
              <a:spcAft>
                <a:spcPts val="0"/>
              </a:spcAft>
            </a:pPr>
            <a:r>
              <a:rPr lang="en-GB" sz="1600" dirty="0">
                <a:latin typeface="Tahoma" panose="020B0604030504040204" pitchFamily="34" charset="0"/>
                <a:ea typeface="Times New Roman" panose="02020603050405020304" pitchFamily="18" charset="0"/>
                <a:cs typeface="Times New Roman" panose="02020603050405020304" pitchFamily="18" charset="0"/>
              </a:rPr>
              <a:t>         Letter of Intent where Transnet will negotiate the final terms and condition the contract with the </a:t>
            </a:r>
          </a:p>
          <a:p>
            <a:pPr lvl="0" algn="just">
              <a:lnSpc>
                <a:spcPct val="150000"/>
              </a:lnSpc>
              <a:spcBef>
                <a:spcPts val="600"/>
              </a:spcBef>
              <a:spcAft>
                <a:spcPts val="0"/>
              </a:spcAft>
            </a:pPr>
            <a:r>
              <a:rPr lang="en-GB" sz="1600" dirty="0">
                <a:latin typeface="Tahoma" panose="020B0604030504040204" pitchFamily="34" charset="0"/>
                <a:ea typeface="Times New Roman" panose="02020603050405020304" pitchFamily="18" charset="0"/>
                <a:cs typeface="Times New Roman" panose="02020603050405020304" pitchFamily="18" charset="0"/>
              </a:rPr>
              <a:t>         successful Respondent(s). Thereafter the final contract will be concluded with the successful  </a:t>
            </a:r>
          </a:p>
          <a:p>
            <a:pPr lvl="0" algn="just">
              <a:lnSpc>
                <a:spcPct val="150000"/>
              </a:lnSpc>
              <a:spcBef>
                <a:spcPts val="600"/>
              </a:spcBef>
              <a:spcAft>
                <a:spcPts val="0"/>
              </a:spcAft>
            </a:pPr>
            <a:r>
              <a:rPr lang="en-GB" sz="1600" dirty="0">
                <a:latin typeface="Tahoma" panose="020B0604030504040204" pitchFamily="34" charset="0"/>
                <a:ea typeface="Times New Roman" panose="02020603050405020304" pitchFamily="18" charset="0"/>
                <a:cs typeface="Times New Roman" panose="02020603050405020304" pitchFamily="18" charset="0"/>
              </a:rPr>
              <a:t>         Respondent(s).</a:t>
            </a:r>
            <a:endParaRPr lang="en-ZA" sz="1600" dirty="0">
              <a:latin typeface="Tahoma" panose="020B0604030504040204" pitchFamily="34" charset="0"/>
              <a:ea typeface="Times New Roman" panose="02020603050405020304" pitchFamily="18" charset="0"/>
              <a:cs typeface="Times New Roman" panose="02020603050405020304" pitchFamily="18" charset="0"/>
            </a:endParaRPr>
          </a:p>
          <a:p>
            <a:pPr marL="1006475" indent="-285750" algn="just" defTabSz="779173">
              <a:lnSpc>
                <a:spcPct val="150000"/>
              </a:lnSpc>
              <a:spcBef>
                <a:spcPts val="300"/>
              </a:spcBef>
              <a:buFont typeface="Arial" panose="020B0604020202020204" pitchFamily="34" charset="0"/>
              <a:buChar char="•"/>
              <a:tabLst>
                <a:tab pos="540385" algn="l"/>
                <a:tab pos="457200" algn="l"/>
              </a:tabLst>
            </a:pPr>
            <a:r>
              <a:rPr lang="en-GB" sz="1600" kern="1600" dirty="0">
                <a:latin typeface="Tahoma" panose="020B0604030504040204" pitchFamily="34" charset="0"/>
                <a:cs typeface="Times New Roman" panose="02020603050405020304" pitchFamily="18" charset="0"/>
              </a:rPr>
              <a:t>Otherwise, a final contract will be concluded and entered into with the successful Bidder at the acceptance of a letter of award by the Respondent.</a:t>
            </a:r>
            <a:endParaRPr lang="en-ZA" sz="1600" kern="1600" dirty="0">
              <a:latin typeface="Tahoma" panose="020B0604030504040204" pitchFamily="34" charset="0"/>
              <a:cs typeface="Times New Roman" panose="02020603050405020304" pitchFamily="18" charset="0"/>
            </a:endParaRPr>
          </a:p>
        </p:txBody>
      </p:sp>
      <p:sp>
        <p:nvSpPr>
          <p:cNvPr id="4" name="TextBox 3"/>
          <p:cNvSpPr txBox="1"/>
          <p:nvPr/>
        </p:nvSpPr>
        <p:spPr>
          <a:xfrm>
            <a:off x="11450472" y="6359853"/>
            <a:ext cx="418704" cy="369332"/>
          </a:xfrm>
          <a:prstGeom prst="rect">
            <a:avLst/>
          </a:prstGeom>
          <a:noFill/>
        </p:spPr>
        <p:txBody>
          <a:bodyPr wrap="none" rtlCol="0">
            <a:spAutoFit/>
          </a:bodyPr>
          <a:lstStyle/>
          <a:p>
            <a:r>
              <a:rPr lang="en-US" dirty="0"/>
              <a:t>36</a:t>
            </a:r>
            <a:endParaRPr lang="en-ZA" dirty="0"/>
          </a:p>
        </p:txBody>
      </p:sp>
    </p:spTree>
    <p:extLst>
      <p:ext uri="{BB962C8B-B14F-4D97-AF65-F5344CB8AC3E}">
        <p14:creationId xmlns:p14="http://schemas.microsoft.com/office/powerpoint/2010/main" val="16373405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59138" y="1477634"/>
            <a:ext cx="7595381" cy="3902732"/>
          </a:xfrm>
        </p:spPr>
        <p:txBody>
          <a:bodyPr>
            <a:normAutofit fontScale="47500" lnSpcReduction="20000"/>
          </a:bodyPr>
          <a:lstStyle/>
          <a:p>
            <a:pPr algn="ctr"/>
            <a:r>
              <a:rPr lang="en-US" sz="5900" b="1" dirty="0">
                <a:solidFill>
                  <a:schemeClr val="tx1"/>
                </a:solidFill>
              </a:rPr>
              <a:t>Questions and Closure</a:t>
            </a:r>
          </a:p>
          <a:p>
            <a:pPr algn="ctr"/>
            <a:endParaRPr lang="en-US" sz="3600" b="1" dirty="0">
              <a:solidFill>
                <a:schemeClr val="tx1"/>
              </a:solidFill>
            </a:endParaRPr>
          </a:p>
          <a:p>
            <a:pPr algn="ctr"/>
            <a:endParaRPr lang="en-US" sz="3600" b="1" dirty="0">
              <a:solidFill>
                <a:schemeClr val="tx1"/>
              </a:solidFill>
            </a:endParaRPr>
          </a:p>
          <a:p>
            <a:pPr algn="ctr"/>
            <a:r>
              <a:rPr lang="en-US" sz="3600" dirty="0">
                <a:solidFill>
                  <a:prstClr val="black"/>
                </a:solidFill>
                <a:ea typeface="ＭＳ Ｐゴシック" charset="0"/>
              </a:rPr>
              <a:t>  All questions arising from this non- compulsory briefing session must be put in writing on the ( Section 8) RFP Clarification Form submitted by latest 27 September 2021 to the TAC.SECRETARIAT@transnet.net copy </a:t>
            </a:r>
            <a:r>
              <a:rPr lang="en-US" sz="3600" dirty="0">
                <a:solidFill>
                  <a:prstClr val="black"/>
                </a:solidFill>
                <a:ea typeface="ＭＳ Ｐゴシック" charset="0"/>
                <a:hlinkClick r:id="rId2"/>
              </a:rPr>
              <a:t>Lerato.Ramoyada@Transnet.net</a:t>
            </a:r>
            <a:r>
              <a:rPr lang="en-US" sz="3600" dirty="0">
                <a:solidFill>
                  <a:prstClr val="black"/>
                </a:solidFill>
                <a:ea typeface="ＭＳ Ｐゴシック" charset="0"/>
              </a:rPr>
              <a:t> and </a:t>
            </a:r>
            <a:r>
              <a:rPr lang="en-US" sz="3600" dirty="0">
                <a:solidFill>
                  <a:prstClr val="black"/>
                </a:solidFill>
                <a:ea typeface="ＭＳ Ｐゴシック" charset="0"/>
                <a:hlinkClick r:id="rId3"/>
              </a:rPr>
              <a:t>Mervin.Rajamany@Transnet.net</a:t>
            </a:r>
            <a:endParaRPr lang="en-US" sz="3600" dirty="0">
              <a:solidFill>
                <a:prstClr val="black"/>
              </a:solidFill>
              <a:ea typeface="ＭＳ Ｐゴシック" charset="0"/>
            </a:endParaRPr>
          </a:p>
          <a:p>
            <a:pPr algn="ctr"/>
            <a:endParaRPr lang="en-US" sz="3600" dirty="0">
              <a:solidFill>
                <a:prstClr val="black"/>
              </a:solidFill>
              <a:ea typeface="ＭＳ Ｐゴシック" charset="0"/>
            </a:endParaRPr>
          </a:p>
          <a:p>
            <a:pPr algn="ctr"/>
            <a:endParaRPr lang="en-ZA" sz="3600" b="1" dirty="0">
              <a:solidFill>
                <a:schemeClr val="tx1"/>
              </a:solidFill>
            </a:endParaRPr>
          </a:p>
        </p:txBody>
      </p:sp>
      <p:sp>
        <p:nvSpPr>
          <p:cNvPr id="4" name="TextBox 3"/>
          <p:cNvSpPr txBox="1"/>
          <p:nvPr/>
        </p:nvSpPr>
        <p:spPr>
          <a:xfrm>
            <a:off x="11450472" y="6359853"/>
            <a:ext cx="418704" cy="369332"/>
          </a:xfrm>
          <a:prstGeom prst="rect">
            <a:avLst/>
          </a:prstGeom>
          <a:noFill/>
        </p:spPr>
        <p:txBody>
          <a:bodyPr wrap="none" rtlCol="0">
            <a:spAutoFit/>
          </a:bodyPr>
          <a:lstStyle/>
          <a:p>
            <a:r>
              <a:rPr lang="en-US" dirty="0"/>
              <a:t>37</a:t>
            </a:r>
            <a:endParaRPr lang="en-ZA" dirty="0"/>
          </a:p>
        </p:txBody>
      </p:sp>
    </p:spTree>
    <p:extLst>
      <p:ext uri="{BB962C8B-B14F-4D97-AF65-F5344CB8AC3E}">
        <p14:creationId xmlns:p14="http://schemas.microsoft.com/office/powerpoint/2010/main" val="34373959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50472" y="6359853"/>
            <a:ext cx="418704" cy="369332"/>
          </a:xfrm>
          <a:prstGeom prst="rect">
            <a:avLst/>
          </a:prstGeom>
          <a:noFill/>
        </p:spPr>
        <p:txBody>
          <a:bodyPr wrap="none" rtlCol="0">
            <a:spAutoFit/>
          </a:bodyPr>
          <a:lstStyle/>
          <a:p>
            <a:r>
              <a:rPr lang="en-US" dirty="0">
                <a:solidFill>
                  <a:schemeClr val="bg1"/>
                </a:solidFill>
              </a:rPr>
              <a:t>38</a:t>
            </a:r>
            <a:endParaRPr lang="en-ZA" dirty="0">
              <a:solidFill>
                <a:schemeClr val="bg1"/>
              </a:solidFill>
            </a:endParaRPr>
          </a:p>
        </p:txBody>
      </p:sp>
      <p:sp>
        <p:nvSpPr>
          <p:cNvPr id="3" name="TextBox 2">
            <a:extLst>
              <a:ext uri="{FF2B5EF4-FFF2-40B4-BE49-F238E27FC236}">
                <a16:creationId xmlns:a16="http://schemas.microsoft.com/office/drawing/2014/main" id="{C5BE585E-2DDF-4F61-896B-0260E3DBF769}"/>
              </a:ext>
            </a:extLst>
          </p:cNvPr>
          <p:cNvSpPr txBox="1"/>
          <p:nvPr/>
        </p:nvSpPr>
        <p:spPr>
          <a:xfrm>
            <a:off x="1229193" y="5516380"/>
            <a:ext cx="2353455" cy="584775"/>
          </a:xfrm>
          <a:prstGeom prst="rect">
            <a:avLst/>
          </a:prstGeom>
          <a:noFill/>
        </p:spPr>
        <p:txBody>
          <a:bodyPr wrap="square" rtlCol="0">
            <a:spAutoFit/>
          </a:bodyPr>
          <a:lstStyle/>
          <a:p>
            <a:r>
              <a:rPr lang="en-US" sz="3200" dirty="0">
                <a:solidFill>
                  <a:schemeClr val="bg1"/>
                </a:solidFill>
              </a:rPr>
              <a:t>Thank you</a:t>
            </a:r>
            <a:endParaRPr lang="en-ZA" sz="3200" dirty="0">
              <a:solidFill>
                <a:schemeClr val="bg1"/>
              </a:solidFill>
            </a:endParaRPr>
          </a:p>
        </p:txBody>
      </p:sp>
    </p:spTree>
    <p:extLst>
      <p:ext uri="{BB962C8B-B14F-4D97-AF65-F5344CB8AC3E}">
        <p14:creationId xmlns:p14="http://schemas.microsoft.com/office/powerpoint/2010/main" val="39078333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rq0hJ0zbQFez2njsYIj.dw"/>
</p:tagLst>
</file>

<file path=ppt/tags/tag6.xml><?xml version="1.0" encoding="utf-8"?>
<p:tagLst xmlns:a="http://schemas.openxmlformats.org/drawingml/2006/main" xmlns:r="http://schemas.openxmlformats.org/officeDocument/2006/relationships" xmlns:p="http://schemas.openxmlformats.org/presentationml/2006/main">
  <p:tag name="NAME" val="SingleBoatShape"/>
  <p:tag name="THINKCELLSHAPEDONOTDELETE" val="pAZT6Gh0ETkm7.dpf42ydi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JR_fY_By4Em5lqkqUnmig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2922</TotalTime>
  <Words>5949</Words>
  <Application>Microsoft Office PowerPoint</Application>
  <PresentationFormat>Widescreen</PresentationFormat>
  <Paragraphs>612</Paragraphs>
  <Slides>38</Slides>
  <Notes>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50" baseType="lpstr">
      <vt:lpstr>ＭＳ Ｐゴシック</vt:lpstr>
      <vt:lpstr>Arial</vt:lpstr>
      <vt:lpstr>Calibri</vt:lpstr>
      <vt:lpstr>Calibri Light</vt:lpstr>
      <vt:lpstr>Cambria Math</vt:lpstr>
      <vt:lpstr>Symbol</vt:lpstr>
      <vt:lpstr>Tahoma</vt:lpstr>
      <vt:lpstr>Tahoma Regular</vt:lpstr>
      <vt:lpstr>Times New Roman</vt:lpstr>
      <vt:lpstr>Wingdings</vt:lpstr>
      <vt:lpstr>Office Theme</vt:lpstr>
      <vt:lpstr>think-cell Slide</vt:lpstr>
      <vt:lpstr>PowerPoint Presentation</vt:lpstr>
      <vt:lpstr>Agenda </vt:lpstr>
      <vt:lpstr>Introduction and welcome</vt:lpstr>
      <vt:lpstr>PowerPoint Presentation</vt:lpstr>
      <vt:lpstr>PowerPoint Presentation</vt:lpstr>
      <vt:lpstr>Key Points - General (3/3)</vt:lpstr>
      <vt:lpstr>Scope of Service</vt:lpstr>
      <vt:lpstr>Scope of Service</vt:lpstr>
      <vt:lpstr>Scope of Service</vt:lpstr>
      <vt:lpstr>Scope of Service </vt:lpstr>
      <vt:lpstr>Scope of Service</vt:lpstr>
      <vt:lpstr>Scope of Service</vt:lpstr>
      <vt:lpstr>Scope of Service</vt:lpstr>
      <vt:lpstr>Scope of Service</vt:lpstr>
      <vt:lpstr>Scope of Service</vt:lpstr>
      <vt:lpstr>Scope of Service</vt:lpstr>
      <vt:lpstr>PowerPoint Presentation</vt:lpstr>
      <vt:lpstr>B-BBEE Requirements for Prequalification</vt:lpstr>
      <vt:lpstr> B-BBEE CERTIFICATE &amp; JV  </vt:lpstr>
      <vt:lpstr>B-BBEE  Level 1-4</vt:lpstr>
      <vt:lpstr>Transformation</vt:lpstr>
      <vt:lpstr>Transnet Evaluation Methodology </vt:lpstr>
      <vt:lpstr>Detailed Evaluation Process</vt:lpstr>
      <vt:lpstr>Detailed Evaluation Process</vt:lpstr>
      <vt:lpstr>Detailed Evaluation Process</vt:lpstr>
      <vt:lpstr>PowerPoint Presentation</vt:lpstr>
      <vt:lpstr>PowerPoint Presentation</vt:lpstr>
      <vt:lpstr>PowerPoint Presentation</vt:lpstr>
      <vt:lpstr>Evaluation Process-Step two: Test for Substantive Responsiveness</vt:lpstr>
      <vt:lpstr>Evaluation Process-Step three: Phase 1 Technical Desktop</vt:lpstr>
      <vt:lpstr>Evaluation Process-Step three: Phase 2 Technical Presentation</vt:lpstr>
      <vt:lpstr>Evaluation Process-Step three: Phase 2 Technical Presentation</vt:lpstr>
      <vt:lpstr>Step four: Pricing/B-BBEE Evaluation </vt:lpstr>
      <vt:lpstr>Step five: Post Tender Negotiations (if applicable)</vt:lpstr>
      <vt:lpstr>Step six: Objective Criteria</vt:lpstr>
      <vt:lpstr>Step seven : Award of business and conclusion of contract</vt:lpstr>
      <vt:lpstr>PowerPoint Presentation</vt:lpstr>
      <vt:lpstr>PowerPoint Presentation</vt:lpstr>
    </vt:vector>
  </TitlesOfParts>
  <Company>Transnet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Lerato Mokhethi     Transnet Corporate    JHB</dc:creator>
  <cp:lastModifiedBy>Sisi Ntombela   Transnet Corporate   JHB</cp:lastModifiedBy>
  <cp:revision>132</cp:revision>
  <dcterms:created xsi:type="dcterms:W3CDTF">2020-11-18T13:03:31Z</dcterms:created>
  <dcterms:modified xsi:type="dcterms:W3CDTF">2021-09-21T08:00:57Z</dcterms:modified>
</cp:coreProperties>
</file>