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6">
  <p:sldMasterIdLst>
    <p:sldMasterId id="2147483719" r:id="rId4"/>
    <p:sldMasterId id="2147483780" r:id="rId5"/>
  </p:sldMasterIdLst>
  <p:notesMasterIdLst>
    <p:notesMasterId r:id="rId31"/>
  </p:notesMasterIdLst>
  <p:handoutMasterIdLst>
    <p:handoutMasterId r:id="rId32"/>
  </p:handoutMasterIdLst>
  <p:sldIdLst>
    <p:sldId id="2049" r:id="rId6"/>
    <p:sldId id="2071" r:id="rId7"/>
    <p:sldId id="1822" r:id="rId8"/>
    <p:sldId id="1823" r:id="rId9"/>
    <p:sldId id="2145707749" r:id="rId10"/>
    <p:sldId id="2056" r:id="rId11"/>
    <p:sldId id="2145707769" r:id="rId12"/>
    <p:sldId id="2032" r:id="rId13"/>
    <p:sldId id="2031" r:id="rId14"/>
    <p:sldId id="2145707761" r:id="rId15"/>
    <p:sldId id="2145707762" r:id="rId16"/>
    <p:sldId id="2145707763" r:id="rId17"/>
    <p:sldId id="2145707764" r:id="rId18"/>
    <p:sldId id="2145707750" r:id="rId19"/>
    <p:sldId id="2145707765" r:id="rId20"/>
    <p:sldId id="2145707766" r:id="rId21"/>
    <p:sldId id="2145707767" r:id="rId22"/>
    <p:sldId id="2145707768" r:id="rId23"/>
    <p:sldId id="2043" r:id="rId24"/>
    <p:sldId id="2039" r:id="rId25"/>
    <p:sldId id="2060" r:id="rId26"/>
    <p:sldId id="2061" r:id="rId27"/>
    <p:sldId id="2070" r:id="rId28"/>
    <p:sldId id="2145707747" r:id="rId29"/>
    <p:sldId id="2055" r:id="rId30"/>
  </p:sldIdLst>
  <p:sldSz cx="12192000" cy="6858000"/>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6" userDrawn="1">
          <p15:clr>
            <a:srgbClr val="A4A3A4"/>
          </p15:clr>
        </p15:guide>
        <p15:guide id="2" pos="18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C2B"/>
    <a:srgbClr val="7DBA02"/>
    <a:srgbClr val="FDC60D"/>
    <a:srgbClr val="959B51"/>
    <a:srgbClr val="F37920"/>
    <a:srgbClr val="0098AF"/>
    <a:srgbClr val="8CBE3A"/>
    <a:srgbClr val="E42313"/>
    <a:srgbClr val="D32E11"/>
    <a:srgbClr val="ECEC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7570" autoAdjust="0"/>
  </p:normalViewPr>
  <p:slideViewPr>
    <p:cSldViewPr snapToGrid="0">
      <p:cViewPr varScale="1">
        <p:scale>
          <a:sx n="59" d="100"/>
          <a:sy n="59" d="100"/>
        </p:scale>
        <p:origin x="1098" y="78"/>
      </p:cViewPr>
      <p:guideLst>
        <p:guide orient="horz" pos="436"/>
        <p:guide pos="18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heme" Target="theme/theme1.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18971" y="0"/>
            <a:ext cx="2921582" cy="495348"/>
          </a:xfrm>
          <a:prstGeom prst="rect">
            <a:avLst/>
          </a:prstGeom>
        </p:spPr>
        <p:txBody>
          <a:bodyPr vert="horz" lIns="91440" tIns="45720" rIns="91440" bIns="45720" rtlCol="0"/>
          <a:lstStyle>
            <a:lvl1pPr algn="r">
              <a:defRPr sz="1200"/>
            </a:lvl1pPr>
          </a:lstStyle>
          <a:p>
            <a:fld id="{43E9E0EE-1DCB-4F30-B077-464F007E46A9}" type="datetimeFigureOut">
              <a:rPr lang="en-GB" smtClean="0"/>
              <a:t>06/08/2024</a:t>
            </a:fld>
            <a:endParaRPr lang="en-GB" dirty="0"/>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18971" y="9377317"/>
            <a:ext cx="2921582" cy="49534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dirty="0"/>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02T10:30:08.841"/>
    </inkml:context>
    <inkml:brush xml:id="br0">
      <inkml:brushProperty name="width" value="0.035" units="cm"/>
      <inkml:brushProperty name="height" value="0.035" units="cm"/>
    </inkml:brush>
  </inkml:definitions>
  <inkml:trace contextRef="#ctx0" brushRef="#br0">1 1 24575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19CE7D0A-618D-469D-A0F6-7E10C3D47CE6}" type="datetimeFigureOut">
              <a:rPr lang="en-GB" smtClean="0"/>
              <a:t>06/08/2024</a:t>
            </a:fld>
            <a:endParaRPr lang="en-GB" dirty="0"/>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dirty="0"/>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b="0" i="0" u="none" strike="noStrike" dirty="0">
                <a:solidFill>
                  <a:srgbClr val="2C363A"/>
                </a:solidFill>
                <a:effectLst/>
                <a:latin typeface="Calibri" panose="020F0502020204030204" pitchFamily="34" charset="0"/>
              </a:rPr>
              <a:t>Growth and Reinvent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999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6</a:t>
            </a:fld>
            <a:endParaRPr lang="en-GB" dirty="0"/>
          </a:p>
        </p:txBody>
      </p:sp>
    </p:spTree>
    <p:extLst>
      <p:ext uri="{BB962C8B-B14F-4D97-AF65-F5344CB8AC3E}">
        <p14:creationId xmlns:p14="http://schemas.microsoft.com/office/powerpoint/2010/main" val="745310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7</a:t>
            </a:fld>
            <a:endParaRPr lang="en-GB" dirty="0"/>
          </a:p>
        </p:txBody>
      </p:sp>
    </p:spTree>
    <p:extLst>
      <p:ext uri="{BB962C8B-B14F-4D97-AF65-F5344CB8AC3E}">
        <p14:creationId xmlns:p14="http://schemas.microsoft.com/office/powerpoint/2010/main" val="35115769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10</a:t>
            </a:fld>
            <a:endParaRPr lang="en-GB" dirty="0"/>
          </a:p>
        </p:txBody>
      </p:sp>
    </p:spTree>
    <p:extLst>
      <p:ext uri="{BB962C8B-B14F-4D97-AF65-F5344CB8AC3E}">
        <p14:creationId xmlns:p14="http://schemas.microsoft.com/office/powerpoint/2010/main" val="2207947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sz="1800" dirty="0"/>
          </a:p>
        </p:txBody>
      </p:sp>
      <p:sp>
        <p:nvSpPr>
          <p:cNvPr id="4" name="Slide Number Placeholder 3"/>
          <p:cNvSpPr>
            <a:spLocks noGrp="1"/>
          </p:cNvSpPr>
          <p:nvPr>
            <p:ph type="sldNum" sz="quarter" idx="5"/>
          </p:nvPr>
        </p:nvSpPr>
        <p:spPr/>
        <p:txBody>
          <a:bodyPr/>
          <a:lstStyle/>
          <a:p>
            <a:fld id="{42843C31-A911-4174-806B-8AA6C10B71FB}" type="slidenum">
              <a:rPr lang="en-GB" smtClean="0"/>
              <a:t>20</a:t>
            </a:fld>
            <a:endParaRPr lang="en-GB" dirty="0"/>
          </a:p>
        </p:txBody>
      </p:sp>
    </p:spTree>
    <p:extLst>
      <p:ext uri="{BB962C8B-B14F-4D97-AF65-F5344CB8AC3E}">
        <p14:creationId xmlns:p14="http://schemas.microsoft.com/office/powerpoint/2010/main" val="16092331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21</a:t>
            </a:fld>
            <a:endParaRPr lang="en-GB" dirty="0"/>
          </a:p>
        </p:txBody>
      </p:sp>
    </p:spTree>
    <p:extLst>
      <p:ext uri="{BB962C8B-B14F-4D97-AF65-F5344CB8AC3E}">
        <p14:creationId xmlns:p14="http://schemas.microsoft.com/office/powerpoint/2010/main" val="2006653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23</a:t>
            </a:fld>
            <a:endParaRPr lang="en-GB" dirty="0"/>
          </a:p>
        </p:txBody>
      </p:sp>
    </p:spTree>
    <p:extLst>
      <p:ext uri="{BB962C8B-B14F-4D97-AF65-F5344CB8AC3E}">
        <p14:creationId xmlns:p14="http://schemas.microsoft.com/office/powerpoint/2010/main" val="25049358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42843C31-A911-4174-806B-8AA6C10B71FB}" type="slidenum">
              <a:rPr lang="en-GB" smtClean="0"/>
              <a:t>25</a:t>
            </a:fld>
            <a:endParaRPr lang="en-GB" dirty="0"/>
          </a:p>
        </p:txBody>
      </p:sp>
    </p:spTree>
    <p:extLst>
      <p:ext uri="{BB962C8B-B14F-4D97-AF65-F5344CB8AC3E}">
        <p14:creationId xmlns:p14="http://schemas.microsoft.com/office/powerpoint/2010/main" val="6672529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emf"/></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93830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50514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004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03734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90045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2928581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851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Tree>
    <p:extLst>
      <p:ext uri="{BB962C8B-B14F-4D97-AF65-F5344CB8AC3E}">
        <p14:creationId xmlns:p14="http://schemas.microsoft.com/office/powerpoint/2010/main" val="467495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p:txBody>
          <a:bodyPr/>
          <a:lstStyle>
            <a:lvl1pPr>
              <a:defRPr/>
            </a:lvl1pPr>
          </a:lstStyle>
          <a:p>
            <a:r>
              <a:rPr lang="en-US" dirty="0"/>
              <a:t>CLICK TO EDIT CUSTOM SLIDE</a:t>
            </a:r>
            <a:endParaRPr lang="en-GB" dirty="0"/>
          </a:p>
        </p:txBody>
      </p:sp>
    </p:spTree>
    <p:extLst>
      <p:ext uri="{BB962C8B-B14F-4D97-AF65-F5344CB8AC3E}">
        <p14:creationId xmlns:p14="http://schemas.microsoft.com/office/powerpoint/2010/main" val="17945379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1. CONTENTS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extLst>
              <p:ext uri="{D42A27DB-BD31-4B8C-83A1-F6EECF244321}">
                <p14:modId xmlns:p14="http://schemas.microsoft.com/office/powerpoint/2010/main" val="1819311433"/>
              </p:ext>
            </p:extLst>
          </p:nvPr>
        </p:nvGraphicFramePr>
        <p:xfrm>
          <a:off x="1956" y="1590"/>
          <a:ext cx="1953"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956" y="1590"/>
                        <a:ext cx="1953" cy="158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8A4AD69-0303-4036-A593-41BFCC83BF37}"/>
              </a:ext>
            </a:extLst>
          </p:cNvPr>
          <p:cNvSpPr>
            <a:spLocks noGrp="1"/>
          </p:cNvSpPr>
          <p:nvPr>
            <p:ph type="title" hasCustomPrompt="1"/>
          </p:nvPr>
        </p:nvSpPr>
        <p:spPr>
          <a:xfrm>
            <a:off x="1680967" y="1139930"/>
            <a:ext cx="9291310" cy="720105"/>
          </a:xfrm>
        </p:spPr>
        <p:txBody>
          <a:bodyPr/>
          <a:lstStyle>
            <a:lvl1pPr>
              <a:defRPr sz="2800" b="1">
                <a:solidFill>
                  <a:schemeClr val="tx1">
                    <a:lumMod val="50000"/>
                    <a:lumOff val="50000"/>
                  </a:schemeClr>
                </a:solidFill>
              </a:defRPr>
            </a:lvl1pPr>
          </a:lstStyle>
          <a:p>
            <a:r>
              <a:rPr lang="en-US" dirty="0"/>
              <a:t>CLICK TO EDIT CONTENTS SLIDE</a:t>
            </a:r>
            <a:endParaRPr lang="en-ZA" dirty="0"/>
          </a:p>
        </p:txBody>
      </p:sp>
      <p:sp>
        <p:nvSpPr>
          <p:cNvPr id="10" name="object 4">
            <a:extLst>
              <a:ext uri="{FF2B5EF4-FFF2-40B4-BE49-F238E27FC236}">
                <a16:creationId xmlns:a16="http://schemas.microsoft.com/office/drawing/2014/main" id="{F3ED165E-15A5-4F29-AF76-14A0F953C677}"/>
              </a:ext>
            </a:extLst>
          </p:cNvPr>
          <p:cNvSpPr/>
          <p:nvPr userDrawn="1"/>
        </p:nvSpPr>
        <p:spPr>
          <a:xfrm>
            <a:off x="936478" y="765665"/>
            <a:ext cx="848742" cy="1468636"/>
          </a:xfrm>
          <a:custGeom>
            <a:avLst/>
            <a:gdLst/>
            <a:ahLst/>
            <a:cxnLst/>
            <a:rect l="l" t="t" r="r" b="b"/>
            <a:pathLst>
              <a:path w="1399539" h="2421890">
                <a:moveTo>
                  <a:pt x="0" y="2421811"/>
                </a:moveTo>
                <a:lnTo>
                  <a:pt x="1399287" y="0"/>
                </a:lnTo>
              </a:path>
            </a:pathLst>
          </a:custGeom>
          <a:ln w="38679">
            <a:solidFill>
              <a:srgbClr val="E73023"/>
            </a:solidFill>
          </a:ln>
        </p:spPr>
        <p:txBody>
          <a:bodyPr wrap="square" lIns="0" tIns="0" rIns="0" bIns="0" rtlCol="0"/>
          <a:lstStyle/>
          <a:p>
            <a:endParaRPr sz="637" b="0" i="0" dirty="0">
              <a:latin typeface="Tahoma Regular"/>
            </a:endParaRPr>
          </a:p>
        </p:txBody>
      </p:sp>
      <p:sp>
        <p:nvSpPr>
          <p:cNvPr id="11" name="object 8">
            <a:extLst>
              <a:ext uri="{FF2B5EF4-FFF2-40B4-BE49-F238E27FC236}">
                <a16:creationId xmlns:a16="http://schemas.microsoft.com/office/drawing/2014/main" id="{EDA1C25F-7D43-4095-A0B8-45700D5B151C}"/>
              </a:ext>
            </a:extLst>
          </p:cNvPr>
          <p:cNvSpPr/>
          <p:nvPr userDrawn="1"/>
        </p:nvSpPr>
        <p:spPr>
          <a:xfrm>
            <a:off x="8499929" y="4854262"/>
            <a:ext cx="3250324" cy="169443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637" b="0" i="0" dirty="0">
              <a:latin typeface="Tahoma Regular"/>
            </a:endParaRPr>
          </a:p>
        </p:txBody>
      </p:sp>
      <p:sp>
        <p:nvSpPr>
          <p:cNvPr id="13" name="Subtitle 2">
            <a:extLst>
              <a:ext uri="{FF2B5EF4-FFF2-40B4-BE49-F238E27FC236}">
                <a16:creationId xmlns:a16="http://schemas.microsoft.com/office/drawing/2014/main" id="{77C17B77-4A96-405B-A248-B1C8752AF3B0}"/>
              </a:ext>
            </a:extLst>
          </p:cNvPr>
          <p:cNvSpPr>
            <a:spLocks noGrp="1"/>
          </p:cNvSpPr>
          <p:nvPr>
            <p:ph type="subTitle" idx="1" hasCustomPrompt="1"/>
          </p:nvPr>
        </p:nvSpPr>
        <p:spPr>
          <a:xfrm>
            <a:off x="1680966" y="2085874"/>
            <a:ext cx="3329183" cy="3902732"/>
          </a:xfrm>
          <a:prstGeom prst="rect">
            <a:avLst/>
          </a:prstGeom>
        </p:spPr>
        <p:txBody>
          <a:bodyPr/>
          <a:lstStyle>
            <a:lvl1pPr marL="7521" marR="361381" indent="-189904" algn="l">
              <a:lnSpc>
                <a:spcPct val="165300"/>
              </a:lnSpc>
              <a:spcBef>
                <a:spcPts val="56"/>
              </a:spcBef>
              <a:buNone/>
              <a:defRPr sz="200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2400" dirty="0">
                <a:solidFill>
                  <a:schemeClr val="accent5"/>
                </a:solidFill>
              </a:rPr>
              <a:t>Section heading here</a:t>
            </a:r>
          </a:p>
          <a:p>
            <a:r>
              <a:rPr lang="en-GB" sz="1800" dirty="0"/>
              <a:t>Normal text here and here and here and here</a:t>
            </a:r>
            <a:endParaRPr lang="en-GB" sz="2400" dirty="0"/>
          </a:p>
        </p:txBody>
      </p:sp>
      <p:pic>
        <p:nvPicPr>
          <p:cNvPr id="12" name="Picture 11">
            <a:extLst>
              <a:ext uri="{FF2B5EF4-FFF2-40B4-BE49-F238E27FC236}">
                <a16:creationId xmlns:a16="http://schemas.microsoft.com/office/drawing/2014/main" id="{5DE8A4C4-F89C-4196-9B13-39D203050D55}"/>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0408861" y="116875"/>
            <a:ext cx="1335337" cy="988105"/>
          </a:xfrm>
          <a:prstGeom prst="rect">
            <a:avLst/>
          </a:prstGeom>
        </p:spPr>
      </p:pic>
    </p:spTree>
    <p:extLst>
      <p:ext uri="{BB962C8B-B14F-4D97-AF65-F5344CB8AC3E}">
        <p14:creationId xmlns:p14="http://schemas.microsoft.com/office/powerpoint/2010/main" val="4014625511"/>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83083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5051478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dirty="0"/>
          </a:p>
        </p:txBody>
      </p:sp>
    </p:spTree>
    <p:extLst>
      <p:ext uri="{BB962C8B-B14F-4D97-AF65-F5344CB8AC3E}">
        <p14:creationId xmlns:p14="http://schemas.microsoft.com/office/powerpoint/2010/main" val="29285813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58258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58515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46087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Tree>
    <p:extLst>
      <p:ext uri="{BB962C8B-B14F-4D97-AF65-F5344CB8AC3E}">
        <p14:creationId xmlns:p14="http://schemas.microsoft.com/office/powerpoint/2010/main" val="4674954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dirty="0"/>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dirty="0"/>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emf"/><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tags" Target="../tags/tag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theme" Target="../theme/theme2.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image" Target="../media/image1.emf"/><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oleObject" Target="../embeddings/oleObject3.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2"/>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3" imgW="421" imgH="420" progId="TCLayout.ActiveDocument.1">
                  <p:embed/>
                </p:oleObj>
              </mc:Choice>
              <mc:Fallback>
                <p:oleObj name="think-cell Slide" r:id="rId33" imgW="421" imgH="420" progId="TCLayout.ActiveDocument.1">
                  <p:embed/>
                  <p:pic>
                    <p:nvPicPr>
                      <p:cNvPr id="4" name="Object 3" hidden="1"/>
                      <p:cNvPicPr/>
                      <p:nvPr/>
                    </p:nvPicPr>
                    <p:blipFill>
                      <a:blip r:embed="rId34"/>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5"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30" r:id="rId1"/>
    <p:sldLayoutId id="2147483744" r:id="rId2"/>
    <p:sldLayoutId id="2147483747" r:id="rId3"/>
    <p:sldLayoutId id="2147483753" r:id="rId4"/>
    <p:sldLayoutId id="2147483757" r:id="rId5"/>
    <p:sldLayoutId id="2147483808" r:id="rId6"/>
    <p:sldLayoutId id="2147483806" r:id="rId7"/>
    <p:sldLayoutId id="2147483807" r:id="rId8"/>
    <p:sldLayoutId id="2147483750" r:id="rId9"/>
    <p:sldLayoutId id="2147483756" r:id="rId10"/>
    <p:sldLayoutId id="2147483749" r:id="rId11"/>
    <p:sldLayoutId id="2147483752" r:id="rId12"/>
    <p:sldLayoutId id="2147483779" r:id="rId13"/>
    <p:sldLayoutId id="2147483755" r:id="rId14"/>
    <p:sldLayoutId id="2147483776" r:id="rId15"/>
    <p:sldLayoutId id="2147483778" r:id="rId16"/>
    <p:sldLayoutId id="2147483751" r:id="rId17"/>
    <p:sldLayoutId id="2147483739" r:id="rId18"/>
    <p:sldLayoutId id="2147483734" r:id="rId19"/>
    <p:sldLayoutId id="2147483745" r:id="rId20"/>
    <p:sldLayoutId id="2147483728" r:id="rId21"/>
    <p:sldLayoutId id="2147483746" r:id="rId22"/>
    <p:sldLayoutId id="2147483736" r:id="rId23"/>
    <p:sldLayoutId id="2147483738" r:id="rId24"/>
    <p:sldLayoutId id="2147483740" r:id="rId25"/>
    <p:sldLayoutId id="2147483732" r:id="rId26"/>
    <p:sldLayoutId id="2147483733" r:id="rId27"/>
    <p:sldLayoutId id="2147483743" r:id="rId28"/>
    <p:sldLayoutId id="2147483809" r:id="rId29"/>
    <p:sldLayoutId id="2147483810" r:id="rId30"/>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0" imgW="421" imgH="420" progId="TCLayout.ActiveDocument.1">
                  <p:embed/>
                </p:oleObj>
              </mc:Choice>
              <mc:Fallback>
                <p:oleObj name="think-cell Slide" r:id="rId30" imgW="421" imgH="420" progId="TCLayout.ActiveDocument.1">
                  <p:embed/>
                  <p:pic>
                    <p:nvPicPr>
                      <p:cNvPr id="4" name="Object 3" hidden="1"/>
                      <p:cNvPicPr/>
                      <p:nvPr/>
                    </p:nvPicPr>
                    <p:blipFill>
                      <a:blip r:embed="rId31"/>
                      <a:stretch>
                        <a:fillRect/>
                      </a:stretch>
                    </p:blipFill>
                    <p:spPr>
                      <a:xfrm>
                        <a:off x="2119" y="1591"/>
                        <a:ext cx="2116" cy="1587"/>
                      </a:xfrm>
                      <a:prstGeom prst="rect">
                        <a:avLst/>
                      </a:prstGeom>
                    </p:spPr>
                  </p:pic>
                </p:oleObj>
              </mc:Fallback>
            </mc:AlternateContent>
          </a:graphicData>
        </a:graphic>
      </p:graphicFrame>
      <p:grpSp>
        <p:nvGrpSpPr>
          <p:cNvPr id="208" name="Group 207">
            <a:extLst>
              <a:ext uri="{FF2B5EF4-FFF2-40B4-BE49-F238E27FC236}">
                <a16:creationId xmlns:a16="http://schemas.microsoft.com/office/drawing/2014/main" id="{FC8C16CD-EABE-B174-F203-60F2C5DDB2BD}"/>
              </a:ext>
            </a:extLst>
          </p:cNvPr>
          <p:cNvGrpSpPr/>
          <p:nvPr userDrawn="1"/>
        </p:nvGrpSpPr>
        <p:grpSpPr>
          <a:xfrm>
            <a:off x="10522168" y="260005"/>
            <a:ext cx="1431967" cy="973734"/>
            <a:chOff x="10366157" y="302263"/>
            <a:chExt cx="1394705" cy="948396"/>
          </a:xfrm>
        </p:grpSpPr>
        <p:sp>
          <p:nvSpPr>
            <p:cNvPr id="209" name="object 28">
              <a:extLst>
                <a:ext uri="{FF2B5EF4-FFF2-40B4-BE49-F238E27FC236}">
                  <a16:creationId xmlns:a16="http://schemas.microsoft.com/office/drawing/2014/main" id="{6E773E17-8EE7-2EBB-C07D-470AB8BA4F8C}"/>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0" name="object 29">
              <a:extLst>
                <a:ext uri="{FF2B5EF4-FFF2-40B4-BE49-F238E27FC236}">
                  <a16:creationId xmlns:a16="http://schemas.microsoft.com/office/drawing/2014/main" id="{A9BBCCA1-D2C9-0073-8150-EF7EC50A2649}"/>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211" name="object 30">
              <a:extLst>
                <a:ext uri="{FF2B5EF4-FFF2-40B4-BE49-F238E27FC236}">
                  <a16:creationId xmlns:a16="http://schemas.microsoft.com/office/drawing/2014/main" id="{C63CE11A-7B41-ADC7-F175-47E897852661}"/>
                </a:ext>
              </a:extLst>
            </p:cNvPr>
            <p:cNvGrpSpPr/>
            <p:nvPr/>
          </p:nvGrpSpPr>
          <p:grpSpPr>
            <a:xfrm>
              <a:off x="10674915" y="302263"/>
              <a:ext cx="1085947" cy="122368"/>
              <a:chOff x="-1" y="-1"/>
              <a:chExt cx="1085945" cy="122366"/>
            </a:xfrm>
          </p:grpSpPr>
          <p:sp>
            <p:nvSpPr>
              <p:cNvPr id="212" name="Shape">
                <a:extLst>
                  <a:ext uri="{FF2B5EF4-FFF2-40B4-BE49-F238E27FC236}">
                    <a16:creationId xmlns:a16="http://schemas.microsoft.com/office/drawing/2014/main" id="{F612E393-F414-DC88-2045-14DA35B327CA}"/>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3" name="Shape">
                <a:extLst>
                  <a:ext uri="{FF2B5EF4-FFF2-40B4-BE49-F238E27FC236}">
                    <a16:creationId xmlns:a16="http://schemas.microsoft.com/office/drawing/2014/main" id="{33452A30-51AA-04F4-E737-CBFE876C36F5}"/>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4" name="Shape">
                <a:extLst>
                  <a:ext uri="{FF2B5EF4-FFF2-40B4-BE49-F238E27FC236}">
                    <a16:creationId xmlns:a16="http://schemas.microsoft.com/office/drawing/2014/main" id="{1903EED1-483F-48A2-F8AC-55205B55EA5B}"/>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5" name="Shape">
                <a:extLst>
                  <a:ext uri="{FF2B5EF4-FFF2-40B4-BE49-F238E27FC236}">
                    <a16:creationId xmlns:a16="http://schemas.microsoft.com/office/drawing/2014/main" id="{084D58E9-ED01-715E-498F-CDCF8F0D5A8F}"/>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6" name="Shape">
                <a:extLst>
                  <a:ext uri="{FF2B5EF4-FFF2-40B4-BE49-F238E27FC236}">
                    <a16:creationId xmlns:a16="http://schemas.microsoft.com/office/drawing/2014/main" id="{09378A92-2FFF-09CE-49F7-A623DAF4FDE1}"/>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7" name="Shape">
                <a:extLst>
                  <a:ext uri="{FF2B5EF4-FFF2-40B4-BE49-F238E27FC236}">
                    <a16:creationId xmlns:a16="http://schemas.microsoft.com/office/drawing/2014/main" id="{BAA34797-BD1C-C171-ADCA-381BF5A29547}"/>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8" name="Shape">
                <a:extLst>
                  <a:ext uri="{FF2B5EF4-FFF2-40B4-BE49-F238E27FC236}">
                    <a16:creationId xmlns:a16="http://schemas.microsoft.com/office/drawing/2014/main" id="{9E174C78-C63D-3316-D131-0DDB182589E4}"/>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19" name="Shape">
                <a:extLst>
                  <a:ext uri="{FF2B5EF4-FFF2-40B4-BE49-F238E27FC236}">
                    <a16:creationId xmlns:a16="http://schemas.microsoft.com/office/drawing/2014/main" id="{B3D6561B-58C0-B00B-9114-57EBC4F1BE75}"/>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0" name="Shape">
                <a:extLst>
                  <a:ext uri="{FF2B5EF4-FFF2-40B4-BE49-F238E27FC236}">
                    <a16:creationId xmlns:a16="http://schemas.microsoft.com/office/drawing/2014/main" id="{C91EBE74-344D-8CE0-517C-416261A7E4BB}"/>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1" name="Shape">
                <a:extLst>
                  <a:ext uri="{FF2B5EF4-FFF2-40B4-BE49-F238E27FC236}">
                    <a16:creationId xmlns:a16="http://schemas.microsoft.com/office/drawing/2014/main" id="{3CF5A47B-B13B-2A01-E655-77C052F5ED5B}"/>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2" name="Shape">
                <a:extLst>
                  <a:ext uri="{FF2B5EF4-FFF2-40B4-BE49-F238E27FC236}">
                    <a16:creationId xmlns:a16="http://schemas.microsoft.com/office/drawing/2014/main" id="{CCD62E07-89B6-8D14-845F-6FAE05758330}"/>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3" name="Rectangle">
                <a:extLst>
                  <a:ext uri="{FF2B5EF4-FFF2-40B4-BE49-F238E27FC236}">
                    <a16:creationId xmlns:a16="http://schemas.microsoft.com/office/drawing/2014/main" id="{7D8D2A43-5404-B777-2E6D-EE66FC00E4A3}"/>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4" name="Rectangle">
                <a:extLst>
                  <a:ext uri="{FF2B5EF4-FFF2-40B4-BE49-F238E27FC236}">
                    <a16:creationId xmlns:a16="http://schemas.microsoft.com/office/drawing/2014/main" id="{1E236254-F0B3-D421-6557-050DC6D8C8C4}"/>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5" name="Shape">
                <a:extLst>
                  <a:ext uri="{FF2B5EF4-FFF2-40B4-BE49-F238E27FC236}">
                    <a16:creationId xmlns:a16="http://schemas.microsoft.com/office/drawing/2014/main" id="{2A7C2351-8844-3A3A-B755-905CDFF2264B}"/>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6" name="Shape">
                <a:extLst>
                  <a:ext uri="{FF2B5EF4-FFF2-40B4-BE49-F238E27FC236}">
                    <a16:creationId xmlns:a16="http://schemas.microsoft.com/office/drawing/2014/main" id="{BAB90295-C7AF-C9FB-D56A-059CDDB4832E}"/>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7" name="Shape">
                <a:extLst>
                  <a:ext uri="{FF2B5EF4-FFF2-40B4-BE49-F238E27FC236}">
                    <a16:creationId xmlns:a16="http://schemas.microsoft.com/office/drawing/2014/main" id="{103EF502-B5E0-E8B0-A065-87DA09C585B4}"/>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228" name="Rectangle">
                <a:extLst>
                  <a:ext uri="{FF2B5EF4-FFF2-40B4-BE49-F238E27FC236}">
                    <a16:creationId xmlns:a16="http://schemas.microsoft.com/office/drawing/2014/main" id="{65BFCBCD-8725-AE81-A662-BB13870064AD}"/>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grpSp>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dirty="0">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dirty="0">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dirty="0"/>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dirty="0">
              <a:solidFill>
                <a:schemeClr val="tx1"/>
              </a:solidFill>
            </a:endParaRPr>
          </a:p>
        </p:txBody>
      </p:sp>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48" r:id="rId9"/>
    <p:sldLayoutId id="2147483789" r:id="rId10"/>
    <p:sldLayoutId id="2147483790" r:id="rId11"/>
    <p:sldLayoutId id="2147483754"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customXml" Target="../ink/ink1.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 name="Freeform 540">
            <a:extLst>
              <a:ext uri="{FF2B5EF4-FFF2-40B4-BE49-F238E27FC236}">
                <a16:creationId xmlns:a16="http://schemas.microsoft.com/office/drawing/2014/main" id="{79A2E5CA-46F8-7CDC-E057-63E41A8AD015}"/>
              </a:ext>
            </a:extLst>
          </p:cNvPr>
          <p:cNvSpPr/>
          <p:nvPr/>
        </p:nvSpPr>
        <p:spPr>
          <a:xfrm>
            <a:off x="-4438" y="680"/>
            <a:ext cx="12196437" cy="6880475"/>
          </a:xfrm>
          <a:custGeom>
            <a:avLst/>
            <a:gdLst>
              <a:gd name="connsiteX0" fmla="*/ 1322551 w 12196437"/>
              <a:gd name="connsiteY0" fmla="*/ 917119 h 6880475"/>
              <a:gd name="connsiteX1" fmla="*/ 642578 w 12196437"/>
              <a:gd name="connsiteY1" fmla="*/ 2059126 h 6880475"/>
              <a:gd name="connsiteX2" fmla="*/ 642578 w 12196437"/>
              <a:gd name="connsiteY2" fmla="*/ 2878457 h 6880475"/>
              <a:gd name="connsiteX3" fmla="*/ 1108528 w 12196437"/>
              <a:gd name="connsiteY3" fmla="*/ 3602271 h 6880475"/>
              <a:gd name="connsiteX4" fmla="*/ 1899683 w 12196437"/>
              <a:gd name="connsiteY4" fmla="*/ 3602271 h 6880475"/>
              <a:gd name="connsiteX5" fmla="*/ 1982058 w 12196437"/>
              <a:gd name="connsiteY5" fmla="*/ 3459631 h 6880475"/>
              <a:gd name="connsiteX6" fmla="*/ 2716485 w 12196437"/>
              <a:gd name="connsiteY6" fmla="*/ 3459631 h 6880475"/>
              <a:gd name="connsiteX7" fmla="*/ 2769423 w 12196437"/>
              <a:gd name="connsiteY7" fmla="*/ 3554387 h 6880475"/>
              <a:gd name="connsiteX8" fmla="*/ 2769423 w 12196437"/>
              <a:gd name="connsiteY8" fmla="*/ 4078708 h 6880475"/>
              <a:gd name="connsiteX9" fmla="*/ 2955399 w 12196437"/>
              <a:gd name="connsiteY9" fmla="*/ 4402397 h 6880475"/>
              <a:gd name="connsiteX10" fmla="*/ 2954388 w 12196437"/>
              <a:gd name="connsiteY10" fmla="*/ 4744531 h 6880475"/>
              <a:gd name="connsiteX11" fmla="*/ 3267086 w 12196437"/>
              <a:gd name="connsiteY11" fmla="*/ 5313072 h 6880475"/>
              <a:gd name="connsiteX12" fmla="*/ 3267086 w 12196437"/>
              <a:gd name="connsiteY12" fmla="*/ 5777000 h 6880475"/>
              <a:gd name="connsiteX13" fmla="*/ 3677951 w 12196437"/>
              <a:gd name="connsiteY13" fmla="*/ 6260639 h 6880475"/>
              <a:gd name="connsiteX14" fmla="*/ 4248259 w 12196437"/>
              <a:gd name="connsiteY14" fmla="*/ 6264176 h 6880475"/>
              <a:gd name="connsiteX15" fmla="*/ 4523812 w 12196437"/>
              <a:gd name="connsiteY15" fmla="*/ 5805807 h 6880475"/>
              <a:gd name="connsiteX16" fmla="*/ 4523812 w 12196437"/>
              <a:gd name="connsiteY16" fmla="*/ 5519010 h 6880475"/>
              <a:gd name="connsiteX17" fmla="*/ 5035877 w 12196437"/>
              <a:gd name="connsiteY17" fmla="*/ 4716736 h 6880475"/>
              <a:gd name="connsiteX18" fmla="*/ 5035877 w 12196437"/>
              <a:gd name="connsiteY18" fmla="*/ 4178518 h 6880475"/>
              <a:gd name="connsiteX19" fmla="*/ 5235624 w 12196437"/>
              <a:gd name="connsiteY19" fmla="*/ 3862662 h 6880475"/>
              <a:gd name="connsiteX20" fmla="*/ 5536950 w 12196437"/>
              <a:gd name="connsiteY20" fmla="*/ 3866200 h 6880475"/>
              <a:gd name="connsiteX21" fmla="*/ 6150722 w 12196437"/>
              <a:gd name="connsiteY21" fmla="*/ 2792291 h 6880475"/>
              <a:gd name="connsiteX22" fmla="*/ 5124064 w 12196437"/>
              <a:gd name="connsiteY22" fmla="*/ 2792291 h 6880475"/>
              <a:gd name="connsiteX23" fmla="*/ 4913199 w 12196437"/>
              <a:gd name="connsiteY23" fmla="*/ 2429941 h 6880475"/>
              <a:gd name="connsiteX24" fmla="*/ 4913199 w 12196437"/>
              <a:gd name="connsiteY24" fmla="*/ 1998230 h 6880475"/>
              <a:gd name="connsiteX25" fmla="*/ 4398481 w 12196437"/>
              <a:gd name="connsiteY25" fmla="*/ 1286670 h 6880475"/>
              <a:gd name="connsiteX26" fmla="*/ 3246239 w 12196437"/>
              <a:gd name="connsiteY26" fmla="*/ 1286670 h 6880475"/>
              <a:gd name="connsiteX27" fmla="*/ 3001135 w 12196437"/>
              <a:gd name="connsiteY27" fmla="*/ 1734048 h 6880475"/>
              <a:gd name="connsiteX28" fmla="*/ 2497029 w 12196437"/>
              <a:gd name="connsiteY28" fmla="*/ 1734048 h 6880475"/>
              <a:gd name="connsiteX29" fmla="*/ 2227921 w 12196437"/>
              <a:gd name="connsiteY29" fmla="*/ 1274036 h 6880475"/>
              <a:gd name="connsiteX30" fmla="*/ 1498168 w 12196437"/>
              <a:gd name="connsiteY30" fmla="*/ 1274036 h 6880475"/>
              <a:gd name="connsiteX31" fmla="*/ 985470 w 12196437"/>
              <a:gd name="connsiteY31" fmla="*/ 2182310 h 6880475"/>
              <a:gd name="connsiteX32" fmla="*/ 998104 w 12196437"/>
              <a:gd name="connsiteY32" fmla="*/ 2763485 h 6880475"/>
              <a:gd name="connsiteX33" fmla="*/ 1323436 w 12196437"/>
              <a:gd name="connsiteY33" fmla="*/ 3233478 h 6880475"/>
              <a:gd name="connsiteX34" fmla="*/ 1704231 w 12196437"/>
              <a:gd name="connsiteY34" fmla="*/ 3233478 h 6880475"/>
              <a:gd name="connsiteX35" fmla="*/ 1841439 w 12196437"/>
              <a:gd name="connsiteY35" fmla="*/ 3054072 h 6880475"/>
              <a:gd name="connsiteX36" fmla="*/ 2888059 w 12196437"/>
              <a:gd name="connsiteY36" fmla="*/ 3054072 h 6880475"/>
              <a:gd name="connsiteX37" fmla="*/ 3121791 w 12196437"/>
              <a:gd name="connsiteY37" fmla="*/ 3479213 h 6880475"/>
              <a:gd name="connsiteX38" fmla="*/ 3121791 w 12196437"/>
              <a:gd name="connsiteY38" fmla="*/ 4018947 h 6880475"/>
              <a:gd name="connsiteX39" fmla="*/ 3308400 w 12196437"/>
              <a:gd name="connsiteY39" fmla="*/ 4339225 h 6880475"/>
              <a:gd name="connsiteX40" fmla="*/ 3308400 w 12196437"/>
              <a:gd name="connsiteY40" fmla="*/ 4666958 h 6880475"/>
              <a:gd name="connsiteX41" fmla="*/ 3643332 w 12196437"/>
              <a:gd name="connsiteY41" fmla="*/ 5227159 h 6880475"/>
              <a:gd name="connsiteX42" fmla="*/ 3643332 w 12196437"/>
              <a:gd name="connsiteY42" fmla="*/ 5573716 h 6880475"/>
              <a:gd name="connsiteX43" fmla="*/ 3866074 w 12196437"/>
              <a:gd name="connsiteY43" fmla="*/ 5864303 h 6880475"/>
              <a:gd name="connsiteX44" fmla="*/ 4054577 w 12196437"/>
              <a:gd name="connsiteY44" fmla="*/ 5864303 h 6880475"/>
              <a:gd name="connsiteX45" fmla="*/ 4204672 w 12196437"/>
              <a:gd name="connsiteY45" fmla="*/ 5616293 h 6880475"/>
              <a:gd name="connsiteX46" fmla="*/ 4204672 w 12196437"/>
              <a:gd name="connsiteY46" fmla="*/ 5371063 h 6880475"/>
              <a:gd name="connsiteX47" fmla="*/ 4680603 w 12196437"/>
              <a:gd name="connsiteY47" fmla="*/ 4609724 h 6880475"/>
              <a:gd name="connsiteX48" fmla="*/ 4684646 w 12196437"/>
              <a:gd name="connsiteY48" fmla="*/ 4017179 h 6880475"/>
              <a:gd name="connsiteX49" fmla="*/ 4956281 w 12196437"/>
              <a:gd name="connsiteY49" fmla="*/ 3560957 h 6880475"/>
              <a:gd name="connsiteX50" fmla="*/ 5339856 w 12196437"/>
              <a:gd name="connsiteY50" fmla="*/ 3559441 h 6880475"/>
              <a:gd name="connsiteX51" fmla="*/ 5613009 w 12196437"/>
              <a:gd name="connsiteY51" fmla="*/ 3098544 h 6880475"/>
              <a:gd name="connsiteX52" fmla="*/ 4927349 w 12196437"/>
              <a:gd name="connsiteY52" fmla="*/ 3096017 h 6880475"/>
              <a:gd name="connsiteX53" fmla="*/ 4568411 w 12196437"/>
              <a:gd name="connsiteY53" fmla="*/ 2507768 h 6880475"/>
              <a:gd name="connsiteX54" fmla="*/ 4582687 w 12196437"/>
              <a:gd name="connsiteY54" fmla="*/ 2127225 h 6880475"/>
              <a:gd name="connsiteX55" fmla="*/ 4252934 w 12196437"/>
              <a:gd name="connsiteY55" fmla="*/ 1643207 h 6880475"/>
              <a:gd name="connsiteX56" fmla="*/ 3444344 w 12196437"/>
              <a:gd name="connsiteY56" fmla="*/ 1638786 h 6880475"/>
              <a:gd name="connsiteX57" fmla="*/ 3194438 w 12196437"/>
              <a:gd name="connsiteY57" fmla="*/ 2076941 h 6880475"/>
              <a:gd name="connsiteX58" fmla="*/ 2278710 w 12196437"/>
              <a:gd name="connsiteY58" fmla="*/ 2076941 h 6880475"/>
              <a:gd name="connsiteX59" fmla="*/ 2053568 w 12196437"/>
              <a:gd name="connsiteY59" fmla="*/ 1657105 h 6880475"/>
              <a:gd name="connsiteX60" fmla="*/ 1715602 w 12196437"/>
              <a:gd name="connsiteY60" fmla="*/ 1657105 h 6880475"/>
              <a:gd name="connsiteX61" fmla="*/ 1365381 w 12196437"/>
              <a:gd name="connsiteY61" fmla="*/ 2321286 h 6880475"/>
              <a:gd name="connsiteX62" fmla="*/ 1372331 w 12196437"/>
              <a:gd name="connsiteY62" fmla="*/ 2653694 h 6880475"/>
              <a:gd name="connsiteX63" fmla="*/ 1441818 w 12196437"/>
              <a:gd name="connsiteY63" fmla="*/ 2745670 h 6880475"/>
              <a:gd name="connsiteX64" fmla="*/ 1553125 w 12196437"/>
              <a:gd name="connsiteY64" fmla="*/ 2743775 h 6880475"/>
              <a:gd name="connsiteX65" fmla="*/ 1649399 w 12196437"/>
              <a:gd name="connsiteY65" fmla="*/ 2662411 h 6880475"/>
              <a:gd name="connsiteX66" fmla="*/ 3697281 w 12196437"/>
              <a:gd name="connsiteY66" fmla="*/ 2663801 h 6880475"/>
              <a:gd name="connsiteX67" fmla="*/ 3898038 w 12196437"/>
              <a:gd name="connsiteY67" fmla="*/ 2270370 h 6880475"/>
              <a:gd name="connsiteX68" fmla="*/ 3931141 w 12196437"/>
              <a:gd name="connsiteY68" fmla="*/ 2270370 h 6880475"/>
              <a:gd name="connsiteX69" fmla="*/ 3994312 w 12196437"/>
              <a:gd name="connsiteY69" fmla="*/ 2353504 h 6880475"/>
              <a:gd name="connsiteX70" fmla="*/ 3994312 w 12196437"/>
              <a:gd name="connsiteY70" fmla="*/ 2771317 h 6880475"/>
              <a:gd name="connsiteX71" fmla="*/ 4377887 w 12196437"/>
              <a:gd name="connsiteY71" fmla="*/ 3414653 h 6880475"/>
              <a:gd name="connsiteX72" fmla="*/ 4099303 w 12196437"/>
              <a:gd name="connsiteY72" fmla="*/ 3832466 h 6880475"/>
              <a:gd name="connsiteX73" fmla="*/ 4091595 w 12196437"/>
              <a:gd name="connsiteY73" fmla="*/ 4456471 h 6880475"/>
              <a:gd name="connsiteX74" fmla="*/ 3969297 w 12196437"/>
              <a:gd name="connsiteY74" fmla="*/ 4641815 h 6880475"/>
              <a:gd name="connsiteX75" fmla="*/ 3858620 w 12196437"/>
              <a:gd name="connsiteY75" fmla="*/ 4455966 h 6880475"/>
              <a:gd name="connsiteX76" fmla="*/ 3858620 w 12196437"/>
              <a:gd name="connsiteY76" fmla="*/ 4076939 h 6880475"/>
              <a:gd name="connsiteX77" fmla="*/ 3720781 w 12196437"/>
              <a:gd name="connsiteY77" fmla="*/ 3851165 h 6880475"/>
              <a:gd name="connsiteX78" fmla="*/ 3720781 w 12196437"/>
              <a:gd name="connsiteY78" fmla="*/ 3321665 h 6880475"/>
              <a:gd name="connsiteX79" fmla="*/ 3556536 w 12196437"/>
              <a:gd name="connsiteY79" fmla="*/ 3043712 h 6880475"/>
              <a:gd name="connsiteX80" fmla="*/ 3728487 w 12196437"/>
              <a:gd name="connsiteY80" fmla="*/ 3043712 h 6880475"/>
              <a:gd name="connsiteX81" fmla="*/ 3946176 w 12196437"/>
              <a:gd name="connsiteY81" fmla="*/ 3385973 h 6880475"/>
              <a:gd name="connsiteX82" fmla="*/ 3779276 w 12196437"/>
              <a:gd name="connsiteY82" fmla="*/ 3638658 h 6880475"/>
              <a:gd name="connsiteX83" fmla="*/ 3779276 w 12196437"/>
              <a:gd name="connsiteY83" fmla="*/ 3763104 h 6880475"/>
              <a:gd name="connsiteX84" fmla="*/ 3994058 w 12196437"/>
              <a:gd name="connsiteY84" fmla="*/ 3763104 h 6880475"/>
              <a:gd name="connsiteX85" fmla="*/ 3994058 w 12196437"/>
              <a:gd name="connsiteY85" fmla="*/ 3703345 h 6880475"/>
              <a:gd name="connsiteX86" fmla="*/ 4202144 w 12196437"/>
              <a:gd name="connsiteY86" fmla="*/ 3389005 h 6880475"/>
              <a:gd name="connsiteX87" fmla="*/ 3846365 w 12196437"/>
              <a:gd name="connsiteY87" fmla="*/ 2829562 h 6880475"/>
              <a:gd name="connsiteX88" fmla="*/ 3180036 w 12196437"/>
              <a:gd name="connsiteY88" fmla="*/ 2829562 h 6880475"/>
              <a:gd name="connsiteX89" fmla="*/ 3505368 w 12196437"/>
              <a:gd name="connsiteY89" fmla="*/ 3380540 h 6880475"/>
              <a:gd name="connsiteX90" fmla="*/ 3505368 w 12196437"/>
              <a:gd name="connsiteY90" fmla="*/ 3911178 h 6880475"/>
              <a:gd name="connsiteX91" fmla="*/ 3643206 w 12196437"/>
              <a:gd name="connsiteY91" fmla="*/ 4136952 h 6880475"/>
              <a:gd name="connsiteX92" fmla="*/ 3643206 w 12196437"/>
              <a:gd name="connsiteY92" fmla="*/ 4514083 h 6880475"/>
              <a:gd name="connsiteX93" fmla="*/ 3959062 w 12196437"/>
              <a:gd name="connsiteY93" fmla="*/ 5043836 h 6880475"/>
              <a:gd name="connsiteX94" fmla="*/ 4305619 w 12196437"/>
              <a:gd name="connsiteY94" fmla="*/ 4522043 h 6880475"/>
              <a:gd name="connsiteX95" fmla="*/ 4313199 w 12196437"/>
              <a:gd name="connsiteY95" fmla="*/ 3898291 h 6880475"/>
              <a:gd name="connsiteX96" fmla="*/ 4631708 w 12196437"/>
              <a:gd name="connsiteY96" fmla="*/ 3420464 h 6880475"/>
              <a:gd name="connsiteX97" fmla="*/ 4209093 w 12196437"/>
              <a:gd name="connsiteY97" fmla="*/ 2712442 h 6880475"/>
              <a:gd name="connsiteX98" fmla="*/ 4209093 w 12196437"/>
              <a:gd name="connsiteY98" fmla="*/ 2281616 h 6880475"/>
              <a:gd name="connsiteX99" fmla="*/ 4037899 w 12196437"/>
              <a:gd name="connsiteY99" fmla="*/ 2055968 h 6880475"/>
              <a:gd name="connsiteX100" fmla="*/ 3766642 w 12196437"/>
              <a:gd name="connsiteY100" fmla="*/ 2055968 h 6880475"/>
              <a:gd name="connsiteX101" fmla="*/ 3566390 w 12196437"/>
              <a:gd name="connsiteY101" fmla="*/ 2448766 h 6880475"/>
              <a:gd name="connsiteX102" fmla="*/ 1582816 w 12196437"/>
              <a:gd name="connsiteY102" fmla="*/ 2447629 h 6880475"/>
              <a:gd name="connsiteX103" fmla="*/ 1581300 w 12196437"/>
              <a:gd name="connsiteY103" fmla="*/ 2371823 h 6880475"/>
              <a:gd name="connsiteX104" fmla="*/ 1844598 w 12196437"/>
              <a:gd name="connsiteY104" fmla="*/ 1871382 h 6880475"/>
              <a:gd name="connsiteX105" fmla="*/ 1924951 w 12196437"/>
              <a:gd name="connsiteY105" fmla="*/ 1871382 h 6880475"/>
              <a:gd name="connsiteX106" fmla="*/ 2150220 w 12196437"/>
              <a:gd name="connsiteY106" fmla="*/ 2291216 h 6880475"/>
              <a:gd name="connsiteX107" fmla="*/ 3319265 w 12196437"/>
              <a:gd name="connsiteY107" fmla="*/ 2291216 h 6880475"/>
              <a:gd name="connsiteX108" fmla="*/ 3568665 w 12196437"/>
              <a:gd name="connsiteY108" fmla="*/ 1853820 h 6880475"/>
              <a:gd name="connsiteX109" fmla="*/ 4139353 w 12196437"/>
              <a:gd name="connsiteY109" fmla="*/ 1856852 h 6880475"/>
              <a:gd name="connsiteX110" fmla="*/ 4365758 w 12196437"/>
              <a:gd name="connsiteY110" fmla="*/ 2189259 h 6880475"/>
              <a:gd name="connsiteX111" fmla="*/ 4351733 w 12196437"/>
              <a:gd name="connsiteY111" fmla="*/ 2563864 h 6880475"/>
              <a:gd name="connsiteX112" fmla="*/ 4806566 w 12196437"/>
              <a:gd name="connsiteY112" fmla="*/ 3310294 h 6880475"/>
              <a:gd name="connsiteX113" fmla="*/ 5236761 w 12196437"/>
              <a:gd name="connsiteY113" fmla="*/ 3311936 h 6880475"/>
              <a:gd name="connsiteX114" fmla="*/ 5217179 w 12196437"/>
              <a:gd name="connsiteY114" fmla="*/ 3344912 h 6880475"/>
              <a:gd name="connsiteX115" fmla="*/ 4833982 w 12196437"/>
              <a:gd name="connsiteY115" fmla="*/ 3346301 h 6880475"/>
              <a:gd name="connsiteX116" fmla="*/ 4470243 w 12196437"/>
              <a:gd name="connsiteY116" fmla="*/ 3957166 h 6880475"/>
              <a:gd name="connsiteX117" fmla="*/ 4466200 w 12196437"/>
              <a:gd name="connsiteY117" fmla="*/ 4547185 h 6880475"/>
              <a:gd name="connsiteX118" fmla="*/ 3989889 w 12196437"/>
              <a:gd name="connsiteY118" fmla="*/ 5309408 h 6880475"/>
              <a:gd name="connsiteX119" fmla="*/ 3989889 w 12196437"/>
              <a:gd name="connsiteY119" fmla="*/ 5556786 h 6880475"/>
              <a:gd name="connsiteX120" fmla="*/ 3950345 w 12196437"/>
              <a:gd name="connsiteY120" fmla="*/ 5622106 h 6880475"/>
              <a:gd name="connsiteX121" fmla="*/ 3857736 w 12196437"/>
              <a:gd name="connsiteY121" fmla="*/ 5501448 h 6880475"/>
              <a:gd name="connsiteX122" fmla="*/ 3857736 w 12196437"/>
              <a:gd name="connsiteY122" fmla="*/ 5168410 h 6880475"/>
              <a:gd name="connsiteX123" fmla="*/ 3522802 w 12196437"/>
              <a:gd name="connsiteY123" fmla="*/ 4608082 h 6880475"/>
              <a:gd name="connsiteX124" fmla="*/ 3522802 w 12196437"/>
              <a:gd name="connsiteY124" fmla="*/ 4281108 h 6880475"/>
              <a:gd name="connsiteX125" fmla="*/ 3336195 w 12196437"/>
              <a:gd name="connsiteY125" fmla="*/ 3960830 h 6880475"/>
              <a:gd name="connsiteX126" fmla="*/ 3336195 w 12196437"/>
              <a:gd name="connsiteY126" fmla="*/ 3424002 h 6880475"/>
              <a:gd name="connsiteX127" fmla="*/ 3015158 w 12196437"/>
              <a:gd name="connsiteY127" fmla="*/ 2839290 h 6880475"/>
              <a:gd name="connsiteX128" fmla="*/ 1735312 w 12196437"/>
              <a:gd name="connsiteY128" fmla="*/ 2839290 h 6880475"/>
              <a:gd name="connsiteX129" fmla="*/ 1598231 w 12196437"/>
              <a:gd name="connsiteY129" fmla="*/ 3018316 h 6880475"/>
              <a:gd name="connsiteX130" fmla="*/ 1435880 w 12196437"/>
              <a:gd name="connsiteY130" fmla="*/ 3018316 h 6880475"/>
              <a:gd name="connsiteX131" fmla="*/ 1210865 w 12196437"/>
              <a:gd name="connsiteY131" fmla="*/ 2693869 h 6880475"/>
              <a:gd name="connsiteX132" fmla="*/ 1201263 w 12196437"/>
              <a:gd name="connsiteY132" fmla="*/ 2236638 h 6880475"/>
              <a:gd name="connsiteX133" fmla="*/ 1623246 w 12196437"/>
              <a:gd name="connsiteY133" fmla="*/ 1488944 h 6880475"/>
              <a:gd name="connsiteX134" fmla="*/ 2104483 w 12196437"/>
              <a:gd name="connsiteY134" fmla="*/ 1488944 h 6880475"/>
              <a:gd name="connsiteX135" fmla="*/ 2373593 w 12196437"/>
              <a:gd name="connsiteY135" fmla="*/ 1948955 h 6880475"/>
              <a:gd name="connsiteX136" fmla="*/ 3128235 w 12196437"/>
              <a:gd name="connsiteY136" fmla="*/ 1948955 h 6880475"/>
              <a:gd name="connsiteX137" fmla="*/ 3373339 w 12196437"/>
              <a:gd name="connsiteY137" fmla="*/ 1501578 h 6880475"/>
              <a:gd name="connsiteX138" fmla="*/ 4288437 w 12196437"/>
              <a:gd name="connsiteY138" fmla="*/ 1501578 h 6880475"/>
              <a:gd name="connsiteX139" fmla="*/ 4698165 w 12196437"/>
              <a:gd name="connsiteY139" fmla="*/ 2067717 h 6880475"/>
              <a:gd name="connsiteX140" fmla="*/ 4697532 w 12196437"/>
              <a:gd name="connsiteY140" fmla="*/ 2487932 h 6880475"/>
              <a:gd name="connsiteX141" fmla="*/ 4999743 w 12196437"/>
              <a:gd name="connsiteY141" fmla="*/ 3007199 h 6880475"/>
              <a:gd name="connsiteX142" fmla="*/ 5779529 w 12196437"/>
              <a:gd name="connsiteY142" fmla="*/ 3007199 h 6880475"/>
              <a:gd name="connsiteX143" fmla="*/ 5412124 w 12196437"/>
              <a:gd name="connsiteY143" fmla="*/ 3649776 h 6880475"/>
              <a:gd name="connsiteX144" fmla="*/ 5117999 w 12196437"/>
              <a:gd name="connsiteY144" fmla="*/ 3646618 h 6880475"/>
              <a:gd name="connsiteX145" fmla="*/ 4820842 w 12196437"/>
              <a:gd name="connsiteY145" fmla="*/ 4115347 h 6880475"/>
              <a:gd name="connsiteX146" fmla="*/ 4820842 w 12196437"/>
              <a:gd name="connsiteY146" fmla="*/ 4653691 h 6880475"/>
              <a:gd name="connsiteX147" fmla="*/ 4308777 w 12196437"/>
              <a:gd name="connsiteY147" fmla="*/ 5456344 h 6880475"/>
              <a:gd name="connsiteX148" fmla="*/ 4308777 w 12196437"/>
              <a:gd name="connsiteY148" fmla="*/ 5746173 h 6880475"/>
              <a:gd name="connsiteX149" fmla="*/ 4126971 w 12196437"/>
              <a:gd name="connsiteY149" fmla="*/ 6048637 h 6880475"/>
              <a:gd name="connsiteX150" fmla="*/ 3777634 w 12196437"/>
              <a:gd name="connsiteY150" fmla="*/ 6046490 h 6880475"/>
              <a:gd name="connsiteX151" fmla="*/ 3482119 w 12196437"/>
              <a:gd name="connsiteY151" fmla="*/ 5698668 h 6880475"/>
              <a:gd name="connsiteX152" fmla="*/ 3482119 w 12196437"/>
              <a:gd name="connsiteY152" fmla="*/ 5258366 h 6880475"/>
              <a:gd name="connsiteX153" fmla="*/ 3169549 w 12196437"/>
              <a:gd name="connsiteY153" fmla="*/ 4689826 h 6880475"/>
              <a:gd name="connsiteX154" fmla="*/ 3170560 w 12196437"/>
              <a:gd name="connsiteY154" fmla="*/ 4345543 h 6880475"/>
              <a:gd name="connsiteX155" fmla="*/ 2984458 w 12196437"/>
              <a:gd name="connsiteY155" fmla="*/ 4021474 h 6880475"/>
              <a:gd name="connsiteX156" fmla="*/ 2984458 w 12196437"/>
              <a:gd name="connsiteY156" fmla="*/ 3498544 h 6880475"/>
              <a:gd name="connsiteX157" fmla="*/ 2842701 w 12196437"/>
              <a:gd name="connsiteY157" fmla="*/ 3244975 h 6880475"/>
              <a:gd name="connsiteX158" fmla="*/ 1857863 w 12196437"/>
              <a:gd name="connsiteY158" fmla="*/ 3244975 h 6880475"/>
              <a:gd name="connsiteX159" fmla="*/ 1775615 w 12196437"/>
              <a:gd name="connsiteY159" fmla="*/ 3387615 h 6880475"/>
              <a:gd name="connsiteX160" fmla="*/ 1225520 w 12196437"/>
              <a:gd name="connsiteY160" fmla="*/ 3387615 h 6880475"/>
              <a:gd name="connsiteX161" fmla="*/ 857360 w 12196437"/>
              <a:gd name="connsiteY161" fmla="*/ 2815285 h 6880475"/>
              <a:gd name="connsiteX162" fmla="*/ 857360 w 12196437"/>
              <a:gd name="connsiteY162" fmla="*/ 2118254 h 6880475"/>
              <a:gd name="connsiteX163" fmla="*/ 1444599 w 12196437"/>
              <a:gd name="connsiteY163" fmla="*/ 1131901 h 6880475"/>
              <a:gd name="connsiteX164" fmla="*/ 2327351 w 12196437"/>
              <a:gd name="connsiteY164" fmla="*/ 1131901 h 6880475"/>
              <a:gd name="connsiteX165" fmla="*/ 2561211 w 12196437"/>
              <a:gd name="connsiteY165" fmla="*/ 1518003 h 6880475"/>
              <a:gd name="connsiteX166" fmla="*/ 2943775 w 12196437"/>
              <a:gd name="connsiteY166" fmla="*/ 1515476 h 6880475"/>
              <a:gd name="connsiteX167" fmla="*/ 3154640 w 12196437"/>
              <a:gd name="connsiteY167" fmla="*/ 1131901 h 6880475"/>
              <a:gd name="connsiteX168" fmla="*/ 9701445 w 12196437"/>
              <a:gd name="connsiteY168" fmla="*/ 1131901 h 6880475"/>
              <a:gd name="connsiteX169" fmla="*/ 9701445 w 12196437"/>
              <a:gd name="connsiteY169" fmla="*/ 917119 h 6880475"/>
              <a:gd name="connsiteX170" fmla="*/ 3027541 w 12196437"/>
              <a:gd name="connsiteY170" fmla="*/ 917119 h 6880475"/>
              <a:gd name="connsiteX171" fmla="*/ 2816548 w 12196437"/>
              <a:gd name="connsiteY171" fmla="*/ 1301452 h 6880475"/>
              <a:gd name="connsiteX172" fmla="*/ 2681994 w 12196437"/>
              <a:gd name="connsiteY172" fmla="*/ 1302336 h 6880475"/>
              <a:gd name="connsiteX173" fmla="*/ 2448388 w 12196437"/>
              <a:gd name="connsiteY173" fmla="*/ 917119 h 6880475"/>
              <a:gd name="connsiteX174" fmla="*/ 0 w 12196437"/>
              <a:gd name="connsiteY174" fmla="*/ 0 h 6880475"/>
              <a:gd name="connsiteX175" fmla="*/ 11413612 w 12196437"/>
              <a:gd name="connsiteY175" fmla="*/ 0 h 6880475"/>
              <a:gd name="connsiteX176" fmla="*/ 12183186 w 12196437"/>
              <a:gd name="connsiteY176" fmla="*/ 0 h 6880475"/>
              <a:gd name="connsiteX177" fmla="*/ 12196437 w 12196437"/>
              <a:gd name="connsiteY177" fmla="*/ 0 h 6880475"/>
              <a:gd name="connsiteX178" fmla="*/ 12196437 w 12196437"/>
              <a:gd name="connsiteY178" fmla="*/ 6880472 h 6880475"/>
              <a:gd name="connsiteX179" fmla="*/ 12183186 w 12196437"/>
              <a:gd name="connsiteY179" fmla="*/ 6880472 h 6880475"/>
              <a:gd name="connsiteX180" fmla="*/ 12183186 w 12196437"/>
              <a:gd name="connsiteY180" fmla="*/ 6880475 h 6880475"/>
              <a:gd name="connsiteX181" fmla="*/ 0 w 12196437"/>
              <a:gd name="connsiteY181" fmla="*/ 6880475 h 688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2196437" h="6880475">
                <a:moveTo>
                  <a:pt x="1322551" y="917119"/>
                </a:moveTo>
                <a:lnTo>
                  <a:pt x="642578" y="2059126"/>
                </a:lnTo>
                <a:lnTo>
                  <a:pt x="642578" y="2878457"/>
                </a:lnTo>
                <a:lnTo>
                  <a:pt x="1108528" y="3602271"/>
                </a:lnTo>
                <a:lnTo>
                  <a:pt x="1899683" y="3602271"/>
                </a:lnTo>
                <a:lnTo>
                  <a:pt x="1982058" y="3459631"/>
                </a:lnTo>
                <a:lnTo>
                  <a:pt x="2716485" y="3459631"/>
                </a:lnTo>
                <a:lnTo>
                  <a:pt x="2769423" y="3554387"/>
                </a:lnTo>
                <a:lnTo>
                  <a:pt x="2769423" y="4078708"/>
                </a:lnTo>
                <a:lnTo>
                  <a:pt x="2955399" y="4402397"/>
                </a:lnTo>
                <a:lnTo>
                  <a:pt x="2954388" y="4744531"/>
                </a:lnTo>
                <a:lnTo>
                  <a:pt x="3267086" y="5313072"/>
                </a:lnTo>
                <a:lnTo>
                  <a:pt x="3267086" y="5777000"/>
                </a:lnTo>
                <a:lnTo>
                  <a:pt x="3677951" y="6260639"/>
                </a:lnTo>
                <a:lnTo>
                  <a:pt x="4248259" y="6264176"/>
                </a:lnTo>
                <a:lnTo>
                  <a:pt x="4523812" y="5805807"/>
                </a:lnTo>
                <a:lnTo>
                  <a:pt x="4523812" y="5519010"/>
                </a:lnTo>
                <a:lnTo>
                  <a:pt x="5035877" y="4716736"/>
                </a:lnTo>
                <a:lnTo>
                  <a:pt x="5035877" y="4178518"/>
                </a:lnTo>
                <a:lnTo>
                  <a:pt x="5235624" y="3862662"/>
                </a:lnTo>
                <a:lnTo>
                  <a:pt x="5536950" y="3866200"/>
                </a:lnTo>
                <a:lnTo>
                  <a:pt x="6150722" y="2792291"/>
                </a:lnTo>
                <a:lnTo>
                  <a:pt x="5124064" y="2792291"/>
                </a:lnTo>
                <a:lnTo>
                  <a:pt x="4913199" y="2429941"/>
                </a:lnTo>
                <a:lnTo>
                  <a:pt x="4913199" y="1998230"/>
                </a:lnTo>
                <a:lnTo>
                  <a:pt x="4398481" y="1286670"/>
                </a:lnTo>
                <a:lnTo>
                  <a:pt x="3246239" y="1286670"/>
                </a:lnTo>
                <a:lnTo>
                  <a:pt x="3001135" y="1734048"/>
                </a:lnTo>
                <a:lnTo>
                  <a:pt x="2497029" y="1734048"/>
                </a:lnTo>
                <a:lnTo>
                  <a:pt x="2227921" y="1274036"/>
                </a:lnTo>
                <a:lnTo>
                  <a:pt x="1498168" y="1274036"/>
                </a:lnTo>
                <a:lnTo>
                  <a:pt x="985470" y="2182310"/>
                </a:lnTo>
                <a:lnTo>
                  <a:pt x="998104" y="2763485"/>
                </a:lnTo>
                <a:lnTo>
                  <a:pt x="1323436" y="3233478"/>
                </a:lnTo>
                <a:lnTo>
                  <a:pt x="1704231" y="3233478"/>
                </a:lnTo>
                <a:lnTo>
                  <a:pt x="1841439" y="3054072"/>
                </a:lnTo>
                <a:lnTo>
                  <a:pt x="2888059" y="3054072"/>
                </a:lnTo>
                <a:lnTo>
                  <a:pt x="3121791" y="3479213"/>
                </a:lnTo>
                <a:lnTo>
                  <a:pt x="3121791" y="4018947"/>
                </a:lnTo>
                <a:lnTo>
                  <a:pt x="3308400" y="4339225"/>
                </a:lnTo>
                <a:lnTo>
                  <a:pt x="3308400" y="4666958"/>
                </a:lnTo>
                <a:lnTo>
                  <a:pt x="3643332" y="5227159"/>
                </a:lnTo>
                <a:lnTo>
                  <a:pt x="3643332" y="5573716"/>
                </a:lnTo>
                <a:lnTo>
                  <a:pt x="3866074" y="5864303"/>
                </a:lnTo>
                <a:lnTo>
                  <a:pt x="4054577" y="5864303"/>
                </a:lnTo>
                <a:lnTo>
                  <a:pt x="4204672" y="5616293"/>
                </a:lnTo>
                <a:lnTo>
                  <a:pt x="4204672" y="5371063"/>
                </a:lnTo>
                <a:lnTo>
                  <a:pt x="4680603" y="4609724"/>
                </a:lnTo>
                <a:lnTo>
                  <a:pt x="4684646" y="4017179"/>
                </a:lnTo>
                <a:lnTo>
                  <a:pt x="4956281" y="3560957"/>
                </a:lnTo>
                <a:lnTo>
                  <a:pt x="5339856" y="3559441"/>
                </a:lnTo>
                <a:lnTo>
                  <a:pt x="5613009" y="3098544"/>
                </a:lnTo>
                <a:lnTo>
                  <a:pt x="4927349" y="3096017"/>
                </a:lnTo>
                <a:lnTo>
                  <a:pt x="4568411" y="2507768"/>
                </a:lnTo>
                <a:lnTo>
                  <a:pt x="4582687" y="2127225"/>
                </a:lnTo>
                <a:lnTo>
                  <a:pt x="4252934" y="1643207"/>
                </a:lnTo>
                <a:lnTo>
                  <a:pt x="3444344" y="1638786"/>
                </a:lnTo>
                <a:lnTo>
                  <a:pt x="3194438" y="2076941"/>
                </a:lnTo>
                <a:lnTo>
                  <a:pt x="2278710" y="2076941"/>
                </a:lnTo>
                <a:lnTo>
                  <a:pt x="2053568" y="1657105"/>
                </a:lnTo>
                <a:lnTo>
                  <a:pt x="1715602" y="1657105"/>
                </a:lnTo>
                <a:lnTo>
                  <a:pt x="1365381" y="2321286"/>
                </a:lnTo>
                <a:lnTo>
                  <a:pt x="1372331" y="2653694"/>
                </a:lnTo>
                <a:lnTo>
                  <a:pt x="1441818" y="2745670"/>
                </a:lnTo>
                <a:lnTo>
                  <a:pt x="1553125" y="2743775"/>
                </a:lnTo>
                <a:lnTo>
                  <a:pt x="1649399" y="2662411"/>
                </a:lnTo>
                <a:lnTo>
                  <a:pt x="3697281" y="2663801"/>
                </a:lnTo>
                <a:lnTo>
                  <a:pt x="3898038" y="2270370"/>
                </a:lnTo>
                <a:lnTo>
                  <a:pt x="3931141" y="2270370"/>
                </a:lnTo>
                <a:lnTo>
                  <a:pt x="3994312" y="2353504"/>
                </a:lnTo>
                <a:lnTo>
                  <a:pt x="3994312" y="2771317"/>
                </a:lnTo>
                <a:lnTo>
                  <a:pt x="4377887" y="3414653"/>
                </a:lnTo>
                <a:lnTo>
                  <a:pt x="4099303" y="3832466"/>
                </a:lnTo>
                <a:lnTo>
                  <a:pt x="4091595" y="4456471"/>
                </a:lnTo>
                <a:lnTo>
                  <a:pt x="3969297" y="4641815"/>
                </a:lnTo>
                <a:lnTo>
                  <a:pt x="3858620" y="4455966"/>
                </a:lnTo>
                <a:lnTo>
                  <a:pt x="3858620" y="4076939"/>
                </a:lnTo>
                <a:lnTo>
                  <a:pt x="3720781" y="3851165"/>
                </a:lnTo>
                <a:lnTo>
                  <a:pt x="3720781" y="3321665"/>
                </a:lnTo>
                <a:lnTo>
                  <a:pt x="3556536" y="3043712"/>
                </a:lnTo>
                <a:lnTo>
                  <a:pt x="3728487" y="3043712"/>
                </a:lnTo>
                <a:lnTo>
                  <a:pt x="3946176" y="3385973"/>
                </a:lnTo>
                <a:lnTo>
                  <a:pt x="3779276" y="3638658"/>
                </a:lnTo>
                <a:lnTo>
                  <a:pt x="3779276" y="3763104"/>
                </a:lnTo>
                <a:lnTo>
                  <a:pt x="3994058" y="3763104"/>
                </a:lnTo>
                <a:lnTo>
                  <a:pt x="3994058" y="3703345"/>
                </a:lnTo>
                <a:lnTo>
                  <a:pt x="4202144" y="3389005"/>
                </a:lnTo>
                <a:lnTo>
                  <a:pt x="3846365" y="2829562"/>
                </a:lnTo>
                <a:lnTo>
                  <a:pt x="3180036" y="2829562"/>
                </a:lnTo>
                <a:lnTo>
                  <a:pt x="3505368" y="3380540"/>
                </a:lnTo>
                <a:lnTo>
                  <a:pt x="3505368" y="3911178"/>
                </a:lnTo>
                <a:lnTo>
                  <a:pt x="3643206" y="4136952"/>
                </a:lnTo>
                <a:lnTo>
                  <a:pt x="3643206" y="4514083"/>
                </a:lnTo>
                <a:lnTo>
                  <a:pt x="3959062" y="5043836"/>
                </a:lnTo>
                <a:lnTo>
                  <a:pt x="4305619" y="4522043"/>
                </a:lnTo>
                <a:lnTo>
                  <a:pt x="4313199" y="3898291"/>
                </a:lnTo>
                <a:lnTo>
                  <a:pt x="4631708" y="3420464"/>
                </a:lnTo>
                <a:lnTo>
                  <a:pt x="4209093" y="2712442"/>
                </a:lnTo>
                <a:lnTo>
                  <a:pt x="4209093" y="2281616"/>
                </a:lnTo>
                <a:lnTo>
                  <a:pt x="4037899" y="2055968"/>
                </a:lnTo>
                <a:lnTo>
                  <a:pt x="3766642" y="2055968"/>
                </a:lnTo>
                <a:lnTo>
                  <a:pt x="3566390" y="2448766"/>
                </a:lnTo>
                <a:lnTo>
                  <a:pt x="1582816" y="2447629"/>
                </a:lnTo>
                <a:lnTo>
                  <a:pt x="1581300" y="2371823"/>
                </a:lnTo>
                <a:lnTo>
                  <a:pt x="1844598" y="1871382"/>
                </a:lnTo>
                <a:lnTo>
                  <a:pt x="1924951" y="1871382"/>
                </a:lnTo>
                <a:lnTo>
                  <a:pt x="2150220" y="2291216"/>
                </a:lnTo>
                <a:lnTo>
                  <a:pt x="3319265" y="2291216"/>
                </a:lnTo>
                <a:lnTo>
                  <a:pt x="3568665" y="1853820"/>
                </a:lnTo>
                <a:lnTo>
                  <a:pt x="4139353" y="1856852"/>
                </a:lnTo>
                <a:lnTo>
                  <a:pt x="4365758" y="2189259"/>
                </a:lnTo>
                <a:lnTo>
                  <a:pt x="4351733" y="2563864"/>
                </a:lnTo>
                <a:lnTo>
                  <a:pt x="4806566" y="3310294"/>
                </a:lnTo>
                <a:lnTo>
                  <a:pt x="5236761" y="3311936"/>
                </a:lnTo>
                <a:lnTo>
                  <a:pt x="5217179" y="3344912"/>
                </a:lnTo>
                <a:lnTo>
                  <a:pt x="4833982" y="3346301"/>
                </a:lnTo>
                <a:lnTo>
                  <a:pt x="4470243" y="3957166"/>
                </a:lnTo>
                <a:lnTo>
                  <a:pt x="4466200" y="4547185"/>
                </a:lnTo>
                <a:lnTo>
                  <a:pt x="3989889" y="5309408"/>
                </a:lnTo>
                <a:lnTo>
                  <a:pt x="3989889" y="5556786"/>
                </a:lnTo>
                <a:lnTo>
                  <a:pt x="3950345" y="5622106"/>
                </a:lnTo>
                <a:lnTo>
                  <a:pt x="3857736" y="5501448"/>
                </a:lnTo>
                <a:lnTo>
                  <a:pt x="3857736" y="5168410"/>
                </a:lnTo>
                <a:lnTo>
                  <a:pt x="3522802" y="4608082"/>
                </a:lnTo>
                <a:lnTo>
                  <a:pt x="3522802" y="4281108"/>
                </a:lnTo>
                <a:lnTo>
                  <a:pt x="3336195" y="3960830"/>
                </a:lnTo>
                <a:lnTo>
                  <a:pt x="3336195" y="3424002"/>
                </a:lnTo>
                <a:lnTo>
                  <a:pt x="3015158" y="2839290"/>
                </a:lnTo>
                <a:lnTo>
                  <a:pt x="1735312" y="2839290"/>
                </a:lnTo>
                <a:lnTo>
                  <a:pt x="1598231" y="3018316"/>
                </a:lnTo>
                <a:lnTo>
                  <a:pt x="1435880" y="3018316"/>
                </a:lnTo>
                <a:lnTo>
                  <a:pt x="1210865" y="2693869"/>
                </a:lnTo>
                <a:lnTo>
                  <a:pt x="1201263" y="2236638"/>
                </a:lnTo>
                <a:lnTo>
                  <a:pt x="1623246" y="1488944"/>
                </a:lnTo>
                <a:lnTo>
                  <a:pt x="2104483" y="1488944"/>
                </a:lnTo>
                <a:lnTo>
                  <a:pt x="2373593" y="1948955"/>
                </a:lnTo>
                <a:lnTo>
                  <a:pt x="3128235" y="1948955"/>
                </a:lnTo>
                <a:lnTo>
                  <a:pt x="3373339" y="1501578"/>
                </a:lnTo>
                <a:lnTo>
                  <a:pt x="4288437" y="1501578"/>
                </a:lnTo>
                <a:lnTo>
                  <a:pt x="4698165" y="2067717"/>
                </a:lnTo>
                <a:lnTo>
                  <a:pt x="4697532" y="2487932"/>
                </a:lnTo>
                <a:lnTo>
                  <a:pt x="4999743" y="3007199"/>
                </a:lnTo>
                <a:lnTo>
                  <a:pt x="5779529" y="3007199"/>
                </a:lnTo>
                <a:lnTo>
                  <a:pt x="5412124" y="3649776"/>
                </a:lnTo>
                <a:lnTo>
                  <a:pt x="5117999" y="3646618"/>
                </a:lnTo>
                <a:lnTo>
                  <a:pt x="4820842" y="4115347"/>
                </a:lnTo>
                <a:lnTo>
                  <a:pt x="4820842" y="4653691"/>
                </a:lnTo>
                <a:lnTo>
                  <a:pt x="4308777" y="5456344"/>
                </a:lnTo>
                <a:lnTo>
                  <a:pt x="4308777" y="5746173"/>
                </a:lnTo>
                <a:lnTo>
                  <a:pt x="4126971" y="6048637"/>
                </a:lnTo>
                <a:lnTo>
                  <a:pt x="3777634" y="6046490"/>
                </a:lnTo>
                <a:lnTo>
                  <a:pt x="3482119" y="5698668"/>
                </a:lnTo>
                <a:lnTo>
                  <a:pt x="3482119" y="5258366"/>
                </a:lnTo>
                <a:lnTo>
                  <a:pt x="3169549" y="4689826"/>
                </a:lnTo>
                <a:lnTo>
                  <a:pt x="3170560" y="4345543"/>
                </a:lnTo>
                <a:lnTo>
                  <a:pt x="2984458" y="4021474"/>
                </a:lnTo>
                <a:lnTo>
                  <a:pt x="2984458" y="3498544"/>
                </a:lnTo>
                <a:lnTo>
                  <a:pt x="2842701" y="3244975"/>
                </a:lnTo>
                <a:lnTo>
                  <a:pt x="1857863" y="3244975"/>
                </a:lnTo>
                <a:lnTo>
                  <a:pt x="1775615" y="3387615"/>
                </a:lnTo>
                <a:lnTo>
                  <a:pt x="1225520" y="3387615"/>
                </a:lnTo>
                <a:lnTo>
                  <a:pt x="857360" y="2815285"/>
                </a:lnTo>
                <a:lnTo>
                  <a:pt x="857360" y="2118254"/>
                </a:lnTo>
                <a:lnTo>
                  <a:pt x="1444599" y="1131901"/>
                </a:lnTo>
                <a:lnTo>
                  <a:pt x="2327351" y="1131901"/>
                </a:lnTo>
                <a:lnTo>
                  <a:pt x="2561211" y="1518003"/>
                </a:lnTo>
                <a:lnTo>
                  <a:pt x="2943775" y="1515476"/>
                </a:lnTo>
                <a:lnTo>
                  <a:pt x="3154640" y="1131901"/>
                </a:lnTo>
                <a:lnTo>
                  <a:pt x="9701445" y="1131901"/>
                </a:lnTo>
                <a:lnTo>
                  <a:pt x="9701445" y="917119"/>
                </a:lnTo>
                <a:lnTo>
                  <a:pt x="3027541" y="917119"/>
                </a:lnTo>
                <a:lnTo>
                  <a:pt x="2816548" y="1301452"/>
                </a:lnTo>
                <a:lnTo>
                  <a:pt x="2681994" y="1302336"/>
                </a:lnTo>
                <a:lnTo>
                  <a:pt x="2448388" y="917119"/>
                </a:lnTo>
                <a:close/>
                <a:moveTo>
                  <a:pt x="0" y="0"/>
                </a:moveTo>
                <a:lnTo>
                  <a:pt x="11413612" y="0"/>
                </a:lnTo>
                <a:lnTo>
                  <a:pt x="12183186" y="0"/>
                </a:lnTo>
                <a:lnTo>
                  <a:pt x="12196437" y="0"/>
                </a:lnTo>
                <a:lnTo>
                  <a:pt x="12196437" y="6880472"/>
                </a:lnTo>
                <a:lnTo>
                  <a:pt x="12183186" y="6880472"/>
                </a:lnTo>
                <a:lnTo>
                  <a:pt x="12183186" y="6880475"/>
                </a:lnTo>
                <a:lnTo>
                  <a:pt x="0" y="6880475"/>
                </a:lnTo>
                <a:close/>
              </a:path>
            </a:pathLst>
          </a:custGeom>
          <a:solidFill>
            <a:schemeClr val="tx1">
              <a:alpha val="47014"/>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dirty="0">
              <a:ln>
                <a:noFill/>
              </a:ln>
              <a:solidFill>
                <a:srgbClr val="000000"/>
              </a:solidFill>
              <a:effectLst/>
              <a:uLnTx/>
              <a:uFillTx/>
              <a:latin typeface="Tahoma"/>
              <a:ea typeface="+mn-ea"/>
              <a:cs typeface="+mn-cs"/>
            </a:endParaRPr>
          </a:p>
        </p:txBody>
      </p:sp>
      <p:sp>
        <p:nvSpPr>
          <p:cNvPr id="521" name="Title 520">
            <a:extLst>
              <a:ext uri="{FF2B5EF4-FFF2-40B4-BE49-F238E27FC236}">
                <a16:creationId xmlns:a16="http://schemas.microsoft.com/office/drawing/2014/main" id="{DD3D5241-53C0-7612-D85F-F4D957CE0428}"/>
              </a:ext>
            </a:extLst>
          </p:cNvPr>
          <p:cNvSpPr>
            <a:spLocks noGrp="1"/>
          </p:cNvSpPr>
          <p:nvPr>
            <p:ph type="title"/>
          </p:nvPr>
        </p:nvSpPr>
        <p:spPr>
          <a:xfrm>
            <a:off x="1477108" y="1293535"/>
            <a:ext cx="9509760" cy="3683060"/>
          </a:xfrm>
        </p:spPr>
        <p:txBody>
          <a:bodyPr/>
          <a:lstStyle/>
          <a:p>
            <a:pPr algn="just">
              <a:lnSpc>
                <a:spcPts val="2800"/>
              </a:lnSpc>
              <a:tabLst>
                <a:tab pos="4787900" algn="l"/>
              </a:tabLst>
            </a:pPr>
            <a:r>
              <a:rPr lang="en-US" sz="2400" dirty="0">
                <a:solidFill>
                  <a:schemeClr val="bg1"/>
                </a:solidFill>
              </a:rPr>
              <a:t>HOAC-HO-39242 </a:t>
            </a:r>
            <a:br>
              <a:rPr lang="en-US" sz="2400" dirty="0">
                <a:solidFill>
                  <a:schemeClr val="bg1"/>
                </a:solidFill>
              </a:rPr>
            </a:br>
            <a:br>
              <a:rPr lang="en-US" sz="2400" dirty="0">
                <a:solidFill>
                  <a:schemeClr val="bg1"/>
                </a:solidFill>
              </a:rPr>
            </a:br>
            <a:r>
              <a:rPr lang="en-US" sz="2400" dirty="0">
                <a:solidFill>
                  <a:schemeClr val="bg1"/>
                </a:solidFill>
              </a:rPr>
              <a:t>FOR THE SUPPLY, INSTALLATION, MAINTENANCE AND SUPPORT OF RADIO PLANNING AND SPECTRUM MANAGEMENT TOOLS TO TRANSNET FREIGHT RAIL NATIONALLY FOR A PERIOD OF FIVE (5) YEARS</a:t>
            </a:r>
            <a:br>
              <a:rPr lang="en-US" sz="2400" dirty="0">
                <a:solidFill>
                  <a:schemeClr val="bg1"/>
                </a:solidFill>
              </a:rPr>
            </a:br>
            <a:br>
              <a:rPr lang="en-US" sz="2400" dirty="0">
                <a:solidFill>
                  <a:schemeClr val="bg1"/>
                </a:solidFill>
              </a:rPr>
            </a:br>
            <a:br>
              <a:rPr lang="en-US" sz="2400" dirty="0">
                <a:solidFill>
                  <a:schemeClr val="bg1"/>
                </a:solidFill>
              </a:rPr>
            </a:br>
            <a:r>
              <a:rPr lang="en-US" sz="2400" dirty="0">
                <a:solidFill>
                  <a:schemeClr val="bg1"/>
                </a:solidFill>
              </a:rPr>
              <a:t>TRANSNET FREIGHT RAIL (TFR)	       </a:t>
            </a:r>
            <a:br>
              <a:rPr lang="en-US" sz="2400" dirty="0">
                <a:solidFill>
                  <a:schemeClr val="bg1"/>
                </a:solidFill>
              </a:rPr>
            </a:br>
            <a:r>
              <a:rPr lang="en-US" sz="2400" dirty="0">
                <a:solidFill>
                  <a:schemeClr val="bg1"/>
                </a:solidFill>
              </a:rPr>
              <a:t>05-August-2024</a:t>
            </a:r>
            <a:br>
              <a:rPr kumimoji="0" lang="en-US" sz="2400" b="1" u="none" strike="noStrike" kern="1200" cap="none" spc="0" normalizeH="0" baseline="0" noProof="0" dirty="0">
                <a:ln>
                  <a:noFill/>
                </a:ln>
                <a:solidFill>
                  <a:srgbClr val="FFFFFF"/>
                </a:solidFill>
                <a:effectLst/>
                <a:uLnTx/>
                <a:uFillTx/>
              </a:rPr>
            </a:br>
            <a:r>
              <a:rPr lang="en-US" sz="2400" dirty="0">
                <a:solidFill>
                  <a:schemeClr val="bg1"/>
                </a:solidFill>
              </a:rPr>
              <a:t>		</a:t>
            </a:r>
            <a:endParaRPr lang="en-US" sz="9600" dirty="0">
              <a:solidFill>
                <a:schemeClr val="bg1"/>
              </a:solidFill>
            </a:endParaRPr>
          </a:p>
        </p:txBody>
      </p:sp>
      <p:sp>
        <p:nvSpPr>
          <p:cNvPr id="522" name="Text Placeholder 521">
            <a:extLst>
              <a:ext uri="{FF2B5EF4-FFF2-40B4-BE49-F238E27FC236}">
                <a16:creationId xmlns:a16="http://schemas.microsoft.com/office/drawing/2014/main" id="{6864D623-7115-AB1B-0C2E-4786ED32231E}"/>
              </a:ext>
            </a:extLst>
          </p:cNvPr>
          <p:cNvSpPr>
            <a:spLocks noGrp="1"/>
          </p:cNvSpPr>
          <p:nvPr>
            <p:ph type="body" sz="quarter" idx="13"/>
          </p:nvPr>
        </p:nvSpPr>
        <p:spPr>
          <a:xfrm>
            <a:off x="8885853" y="4340718"/>
            <a:ext cx="2878545" cy="1299568"/>
          </a:xfrm>
        </p:spPr>
        <p:txBody>
          <a:bodyPr/>
          <a:lstStyle/>
          <a:p>
            <a:pPr marL="0" marR="0" lvl="0" indent="0" defTabSz="457200" rtl="0" eaLnBrk="1" fontAlgn="auto" latinLnBrk="0" hangingPunct="1">
              <a:lnSpc>
                <a:spcPct val="100000"/>
              </a:lnSpc>
              <a:spcBef>
                <a:spcPts val="0"/>
              </a:spcBef>
              <a:spcAft>
                <a:spcPts val="0"/>
              </a:spcAft>
              <a:buClrTx/>
              <a:buSzTx/>
              <a:buFontTx/>
              <a:buNone/>
              <a:tabLst/>
              <a:defRPr/>
            </a:pPr>
            <a:endParaRPr kumimoji="0" lang="en-US" sz="1800" b="1" u="none" strike="noStrike" kern="1200" cap="none" spc="0" normalizeH="0" baseline="0" noProof="0" dirty="0">
              <a:ln>
                <a:noFill/>
              </a:ln>
              <a:solidFill>
                <a:srgbClr val="FFFFFF"/>
              </a:solidFill>
              <a:effectLst/>
              <a:uLnTx/>
              <a:uFillTx/>
            </a:endParaRPr>
          </a:p>
          <a:p>
            <a:pPr marL="0" marR="0" lvl="0" indent="0" defTabSz="457200" rtl="0" eaLnBrk="1" fontAlgn="auto" latinLnBrk="0" hangingPunct="1">
              <a:lnSpc>
                <a:spcPct val="100000"/>
              </a:lnSpc>
              <a:spcBef>
                <a:spcPts val="0"/>
              </a:spcBef>
              <a:spcAft>
                <a:spcPts val="0"/>
              </a:spcAft>
              <a:buClrTx/>
              <a:buSzTx/>
              <a:buFontTx/>
              <a:buNone/>
              <a:tabLst/>
              <a:defRPr/>
            </a:pPr>
            <a:endParaRPr lang="en-US" b="1" dirty="0">
              <a:solidFill>
                <a:srgbClr val="FFFFFF"/>
              </a:solidFill>
            </a:endParaRPr>
          </a:p>
          <a:p>
            <a:pPr marL="0" marR="0" lvl="0" indent="0" defTabSz="457200" rtl="0" eaLnBrk="1" fontAlgn="auto" latinLnBrk="0" hangingPunct="1">
              <a:lnSpc>
                <a:spcPct val="100000"/>
              </a:lnSpc>
              <a:spcBef>
                <a:spcPts val="0"/>
              </a:spcBef>
              <a:spcAft>
                <a:spcPts val="0"/>
              </a:spcAft>
              <a:buClrTx/>
              <a:buSzTx/>
              <a:buFontTx/>
              <a:buNone/>
              <a:tabLst/>
              <a:defRPr/>
            </a:pPr>
            <a:endParaRPr kumimoji="0" lang="en-US" sz="1800" b="1" u="none" strike="noStrike" kern="1200" cap="none" spc="0" normalizeH="0" baseline="0" noProof="0" dirty="0">
              <a:ln>
                <a:noFill/>
              </a:ln>
              <a:solidFill>
                <a:srgbClr val="FFFFFF"/>
              </a:solidFill>
              <a:effectLst/>
              <a:uLnTx/>
              <a:uFillTx/>
            </a:endParaRPr>
          </a:p>
          <a:p>
            <a:pPr marL="0" marR="0" lvl="0" indent="0" defTabSz="4572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srgbClr val="FFFFFF"/>
                </a:solidFill>
                <a:effectLst/>
                <a:uLnTx/>
                <a:uFillTx/>
              </a:rPr>
              <a:t>Presented By: Bren</a:t>
            </a:r>
            <a:r>
              <a:rPr lang="en-US" b="1" dirty="0">
                <a:solidFill>
                  <a:srgbClr val="FFFFFF"/>
                </a:solidFill>
              </a:rPr>
              <a:t>da Baloyi</a:t>
            </a:r>
            <a:endParaRPr kumimoji="0" lang="en-US" sz="1800" b="1" u="none" strike="noStrike" kern="1200" cap="none" spc="0" normalizeH="0" baseline="0" noProof="0" dirty="0">
              <a:ln>
                <a:noFill/>
              </a:ln>
              <a:solidFill>
                <a:srgbClr val="FFFFFF"/>
              </a:solidFill>
              <a:effectLst/>
              <a:uLnTx/>
              <a:uFillTx/>
            </a:endParaRPr>
          </a:p>
        </p:txBody>
      </p:sp>
      <p:pic>
        <p:nvPicPr>
          <p:cNvPr id="3" name="Picture 2">
            <a:extLst>
              <a:ext uri="{FF2B5EF4-FFF2-40B4-BE49-F238E27FC236}">
                <a16:creationId xmlns:a16="http://schemas.microsoft.com/office/drawing/2014/main" id="{03B23AF7-3458-051D-CD8B-A53B0977D5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3079665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C9CB4-919D-B32F-5073-A0E6834B01BB}"/>
              </a:ext>
            </a:extLst>
          </p:cNvPr>
          <p:cNvSpPr>
            <a:spLocks noGrp="1"/>
          </p:cNvSpPr>
          <p:nvPr>
            <p:ph type="title"/>
          </p:nvPr>
        </p:nvSpPr>
        <p:spPr>
          <a:xfrm>
            <a:off x="641436" y="1061440"/>
            <a:ext cx="10822684" cy="523220"/>
          </a:xfrm>
        </p:spPr>
        <p:txBody>
          <a:bodyPr/>
          <a:lstStyle/>
          <a:p>
            <a:r>
              <a:rPr lang="en-ZA" dirty="0"/>
              <a:t>Content</a:t>
            </a:r>
          </a:p>
        </p:txBody>
      </p:sp>
      <p:sp>
        <p:nvSpPr>
          <p:cNvPr id="3" name="Subtitle 2">
            <a:extLst>
              <a:ext uri="{FF2B5EF4-FFF2-40B4-BE49-F238E27FC236}">
                <a16:creationId xmlns:a16="http://schemas.microsoft.com/office/drawing/2014/main" id="{5CA84DDD-6E27-450D-1803-B6834500D670}"/>
              </a:ext>
            </a:extLst>
          </p:cNvPr>
          <p:cNvSpPr>
            <a:spLocks noGrp="1"/>
          </p:cNvSpPr>
          <p:nvPr>
            <p:ph type="subTitle" idx="1"/>
          </p:nvPr>
        </p:nvSpPr>
        <p:spPr>
          <a:xfrm>
            <a:off x="641435" y="2112087"/>
            <a:ext cx="10822684" cy="4155978"/>
          </a:xfrm>
        </p:spPr>
        <p:txBody>
          <a:bodyPr/>
          <a:lstStyle/>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1"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Discussion                                                 Presenters</a:t>
            </a:r>
            <a:r>
              <a:rPr kumimoji="0" lang="en-US" sz="1600" b="0" i="0" u="none" strike="noStrike" kern="1200" cap="none" spc="0" normalizeH="0" baseline="0" noProof="0" dirty="0">
                <a:ln>
                  <a:noFill/>
                </a:ln>
                <a:solidFill>
                  <a:srgbClr val="000000"/>
                </a:solidFill>
                <a:effectLst/>
                <a:uLnTx/>
                <a:uFillTx/>
                <a:latin typeface="Tahoma" panose="020B0604030504040204" pitchFamily="34" charset="0"/>
                <a:ea typeface="Tahoma" panose="020B0604030504040204" pitchFamily="34" charset="0"/>
                <a:cs typeface="Tahoma" panose="020B0604030504040204" pitchFamily="34" charset="0"/>
              </a:rPr>
              <a:t>		</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Introductions			           	Brenda Baloyi			</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Welcome and Introduction 		          	Brenda Baloyi</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Ground rules  			 	Brenda Baloyi</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RFP timelines			 	Brenda Baloyi</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Returnable documents 	 	 	Brenda Baloyi</a:t>
            </a:r>
          </a:p>
          <a:p>
            <a:pPr marL="0" marR="0" lvl="0" indent="0" algn="l" defTabSz="914400" rtl="0" eaLnBrk="1" fontAlgn="auto" latinLnBrk="0" hangingPunct="1">
              <a:lnSpc>
                <a:spcPct val="150000"/>
              </a:lnSpc>
              <a:spcBef>
                <a:spcPct val="0"/>
              </a:spcBef>
              <a:spcAft>
                <a:spcPct val="0"/>
              </a:spcAft>
              <a:buClrTx/>
              <a:buSzTx/>
              <a:buFont typeface="Arial" pitchFamily="34" charset="0"/>
              <a:buNone/>
              <a:tabLst/>
              <a:defRPr/>
            </a:pPr>
            <a:r>
              <a:rPr kumimoji="0" lang="en-US" sz="1800" b="0" i="0" u="none" strike="noStrike" kern="1200" cap="none" spc="0" normalizeH="0" baseline="0" noProof="0" dirty="0">
                <a:ln>
                  <a:noFill/>
                </a:ln>
                <a:solidFill>
                  <a:srgbClr val="000000">
                    <a:lumMod val="50000"/>
                    <a:lumOff val="50000"/>
                  </a:srgbClr>
                </a:solidFill>
                <a:effectLst/>
                <a:uLnTx/>
                <a:uFillTx/>
                <a:latin typeface="Tahoma" panose="020B0604030504040204" pitchFamily="34" charset="0"/>
                <a:ea typeface="Tahoma" panose="020B0604030504040204" pitchFamily="34" charset="0"/>
                <a:cs typeface="Tahoma" panose="020B0604030504040204" pitchFamily="34" charset="0"/>
              </a:rPr>
              <a:t>Technical Requirements		             Mila Sobetwa</a:t>
            </a:r>
          </a:p>
          <a:p>
            <a:endParaRPr lang="en-ZA" dirty="0"/>
          </a:p>
        </p:txBody>
      </p:sp>
    </p:spTree>
    <p:extLst>
      <p:ext uri="{BB962C8B-B14F-4D97-AF65-F5344CB8AC3E}">
        <p14:creationId xmlns:p14="http://schemas.microsoft.com/office/powerpoint/2010/main" val="3328566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988B4-1502-48B1-93F6-AB40F3775C94}"/>
              </a:ext>
            </a:extLst>
          </p:cNvPr>
          <p:cNvSpPr>
            <a:spLocks noGrp="1"/>
          </p:cNvSpPr>
          <p:nvPr>
            <p:ph type="title"/>
          </p:nvPr>
        </p:nvSpPr>
        <p:spPr/>
        <p:txBody>
          <a:bodyPr/>
          <a:lstStyle/>
          <a:p>
            <a:r>
              <a:rPr kumimoji="0" lang="en-GB" sz="2800" b="1" i="0" u="none" strike="noStrike" kern="1200" cap="none" spc="0" normalizeH="0" baseline="0" noProof="0" dirty="0">
                <a:ln>
                  <a:noFill/>
                </a:ln>
                <a:solidFill>
                  <a:srgbClr val="000000">
                    <a:lumMod val="50000"/>
                    <a:lumOff val="50000"/>
                  </a:srgbClr>
                </a:solidFill>
                <a:effectLst/>
                <a:uLnTx/>
                <a:uFillTx/>
                <a:latin typeface="Tahoma"/>
                <a:ea typeface="+mj-ea"/>
                <a:cs typeface="+mj-cs"/>
              </a:rPr>
              <a:t>    Ground Rules</a:t>
            </a:r>
            <a:endParaRPr lang="en-ZA" dirty="0"/>
          </a:p>
        </p:txBody>
      </p:sp>
      <p:sp>
        <p:nvSpPr>
          <p:cNvPr id="3" name="Subtitle 3">
            <a:extLst>
              <a:ext uri="{FF2B5EF4-FFF2-40B4-BE49-F238E27FC236}">
                <a16:creationId xmlns:a16="http://schemas.microsoft.com/office/drawing/2014/main" id="{F58D9891-8E85-43D6-982E-D826203494AC}"/>
              </a:ext>
            </a:extLst>
          </p:cNvPr>
          <p:cNvSpPr txBox="1">
            <a:spLocks/>
          </p:cNvSpPr>
          <p:nvPr/>
        </p:nvSpPr>
        <p:spPr>
          <a:xfrm>
            <a:off x="408757" y="1303996"/>
            <a:ext cx="11266408" cy="3811343"/>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Respondents are to ensure that their speakers are on mute</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RFP document will not be issued in this meeting </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Late comers will be allowed however  information will not be repeated for their benefit.</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Questions will be allowed by raising a hand after every section of the presentation –Procurement and Technical Requirements.</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The meeting is recorded, minutes and presentation will be published on NT e-tender portal.</a:t>
            </a:r>
          </a:p>
          <a:p>
            <a:pPr marL="285750" indent="-285750">
              <a:lnSpc>
                <a:spcPct val="100000"/>
              </a:lnSpc>
              <a:spcAft>
                <a:spcPts val="0"/>
              </a:spcAft>
              <a:buFont typeface="Wingdings" panose="05000000000000000000" pitchFamily="2" charset="2"/>
              <a:buChar char="§"/>
              <a:defRPr/>
            </a:pPr>
            <a:r>
              <a:rPr lang="en-US" sz="1800" dirty="0">
                <a:solidFill>
                  <a:srgbClr val="000000">
                    <a:lumMod val="50000"/>
                    <a:lumOff val="50000"/>
                  </a:srgbClr>
                </a:solidFill>
                <a:cs typeface="Arial" panose="020B0604020202020204" pitchFamily="34" charset="0"/>
              </a:rPr>
              <a:t>Respondents are required to remain for the entire briefing session as important information pertaining to the RFP will be presented.</a:t>
            </a:r>
            <a:endParaRPr lang="en-ZA" sz="1800" dirty="0">
              <a:solidFill>
                <a:srgbClr val="000000">
                  <a:lumMod val="50000"/>
                  <a:lumOff val="50000"/>
                </a:srgbClr>
              </a:solidFill>
              <a:cs typeface="Arial" panose="020B0604020202020204" pitchFamily="34" charset="0"/>
            </a:endParaRPr>
          </a:p>
        </p:txBody>
      </p:sp>
    </p:spTree>
    <p:extLst>
      <p:ext uri="{BB962C8B-B14F-4D97-AF65-F5344CB8AC3E}">
        <p14:creationId xmlns:p14="http://schemas.microsoft.com/office/powerpoint/2010/main" val="3651609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E46A7-05DB-41A6-8316-9A884B4D98BE}"/>
              </a:ext>
            </a:extLst>
          </p:cNvPr>
          <p:cNvSpPr>
            <a:spLocks noGrp="1"/>
          </p:cNvSpPr>
          <p:nvPr>
            <p:ph type="title"/>
          </p:nvPr>
        </p:nvSpPr>
        <p:spPr/>
        <p:txBody>
          <a:bodyPr/>
          <a:lstStyle/>
          <a:p>
            <a:r>
              <a:rPr lang="en-ZA" dirty="0"/>
              <a:t>     RFP Timelines</a:t>
            </a:r>
          </a:p>
        </p:txBody>
      </p:sp>
      <p:sp>
        <p:nvSpPr>
          <p:cNvPr id="3" name="Subtitle 2">
            <a:extLst>
              <a:ext uri="{FF2B5EF4-FFF2-40B4-BE49-F238E27FC236}">
                <a16:creationId xmlns:a16="http://schemas.microsoft.com/office/drawing/2014/main" id="{9CF53E59-B000-4AFE-A185-F1B95D55DC86}"/>
              </a:ext>
            </a:extLst>
          </p:cNvPr>
          <p:cNvSpPr txBox="1">
            <a:spLocks/>
          </p:cNvSpPr>
          <p:nvPr/>
        </p:nvSpPr>
        <p:spPr>
          <a:xfrm>
            <a:off x="514554" y="1406977"/>
            <a:ext cx="11263463" cy="4251701"/>
          </a:xfrm>
          <a:prstGeom prst="rect">
            <a:avLst/>
          </a:prstGeom>
        </p:spPr>
        <p:txBody>
          <a:bodyPr/>
          <a:lst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pPr>
              <a:lnSpc>
                <a:spcPct val="100000"/>
              </a:lnSpc>
              <a:spcAft>
                <a:spcPts val="0"/>
              </a:spcAft>
            </a:pPr>
            <a:r>
              <a:rPr lang="en-US" sz="1800" b="1" dirty="0">
                <a:solidFill>
                  <a:schemeClr val="tx1"/>
                </a:solidFill>
                <a:cs typeface="Arial" panose="020B0604020202020204" pitchFamily="34" charset="0"/>
              </a:rPr>
              <a:t>Timelines</a:t>
            </a:r>
          </a:p>
          <a:p>
            <a:pPr>
              <a:lnSpc>
                <a:spcPct val="100000"/>
              </a:lnSpc>
              <a:spcAft>
                <a:spcPts val="0"/>
              </a:spcAft>
            </a:pPr>
            <a:r>
              <a:rPr lang="en-US" sz="1800" dirty="0">
                <a:solidFill>
                  <a:srgbClr val="000000">
                    <a:lumMod val="50000"/>
                    <a:lumOff val="50000"/>
                  </a:srgbClr>
                </a:solidFill>
                <a:cs typeface="Arial" panose="020B0604020202020204" pitchFamily="34" charset="0"/>
              </a:rPr>
              <a:t>Issue date 					  24 July 2024</a:t>
            </a:r>
          </a:p>
          <a:p>
            <a:pPr>
              <a:lnSpc>
                <a:spcPct val="100000"/>
              </a:lnSpc>
              <a:spcAft>
                <a:spcPts val="0"/>
              </a:spcAft>
            </a:pPr>
            <a:r>
              <a:rPr lang="en-US" sz="1800" dirty="0">
                <a:solidFill>
                  <a:srgbClr val="000000">
                    <a:lumMod val="50000"/>
                    <a:lumOff val="50000"/>
                  </a:srgbClr>
                </a:solidFill>
                <a:cs typeface="Arial" panose="020B0604020202020204" pitchFamily="34" charset="0"/>
              </a:rPr>
              <a:t>Clarification deadline 				  16 August 2024 at 12:00 </a:t>
            </a:r>
          </a:p>
          <a:p>
            <a:pPr>
              <a:lnSpc>
                <a:spcPct val="100000"/>
              </a:lnSpc>
              <a:spcAft>
                <a:spcPts val="0"/>
              </a:spcAft>
            </a:pPr>
            <a:r>
              <a:rPr lang="en-US" sz="1800" dirty="0">
                <a:solidFill>
                  <a:srgbClr val="000000">
                    <a:lumMod val="50000"/>
                    <a:lumOff val="50000"/>
                  </a:srgbClr>
                </a:solidFill>
                <a:cs typeface="Arial" panose="020B0604020202020204" pitchFamily="34" charset="0"/>
              </a:rPr>
              <a:t>RFP Closing					  23 August 2024 at 10:00 AM</a:t>
            </a:r>
          </a:p>
          <a:p>
            <a:pPr>
              <a:lnSpc>
                <a:spcPct val="100000"/>
              </a:lnSpc>
              <a:spcAft>
                <a:spcPts val="0"/>
              </a:spcAft>
            </a:pPr>
            <a:r>
              <a:rPr lang="en-US" sz="1800" dirty="0">
                <a:solidFill>
                  <a:srgbClr val="000000">
                    <a:lumMod val="50000"/>
                    <a:lumOff val="50000"/>
                  </a:srgbClr>
                </a:solidFill>
                <a:cs typeface="Arial" panose="020B0604020202020204" pitchFamily="34" charset="0"/>
              </a:rPr>
              <a:t>Closing address				  Via electronic tender submission system</a:t>
            </a:r>
          </a:p>
          <a:p>
            <a:pPr>
              <a:lnSpc>
                <a:spcPct val="100000"/>
              </a:lnSpc>
              <a:spcAft>
                <a:spcPts val="0"/>
              </a:spcAft>
            </a:pPr>
            <a:r>
              <a:rPr lang="en-US" sz="1800" dirty="0">
                <a:solidFill>
                  <a:srgbClr val="000000">
                    <a:lumMod val="50000"/>
                    <a:lumOff val="50000"/>
                  </a:srgbClr>
                </a:solidFill>
                <a:cs typeface="Arial" panose="020B0604020202020204" pitchFamily="34" charset="0"/>
              </a:rPr>
              <a:t>						  Please refer to </a:t>
            </a:r>
            <a:r>
              <a:rPr lang="en-US" sz="1800" b="1" dirty="0">
                <a:solidFill>
                  <a:srgbClr val="000000">
                    <a:lumMod val="50000"/>
                    <a:lumOff val="50000"/>
                  </a:srgbClr>
                </a:solidFill>
                <a:cs typeface="Arial" panose="020B0604020202020204" pitchFamily="34" charset="0"/>
              </a:rPr>
              <a:t>Section 2, Paragraph 3 </a:t>
            </a:r>
            <a:r>
              <a:rPr lang="en-US" sz="1800" dirty="0">
                <a:solidFill>
                  <a:srgbClr val="000000">
                    <a:lumMod val="50000"/>
                    <a:lumOff val="50000"/>
                  </a:srgbClr>
                </a:solidFill>
                <a:cs typeface="Arial" panose="020B0604020202020204" pitchFamily="34" charset="0"/>
              </a:rPr>
              <a:t>for guide on how to 						  register and submit your company RFP online.</a:t>
            </a:r>
          </a:p>
          <a:p>
            <a:pPr>
              <a:lnSpc>
                <a:spcPct val="100000"/>
              </a:lnSpc>
              <a:spcAft>
                <a:spcPts val="0"/>
              </a:spcAft>
            </a:pPr>
            <a:endParaRPr lang="en-US" sz="1800" b="1" u="sng" dirty="0">
              <a:solidFill>
                <a:srgbClr val="000000">
                  <a:lumMod val="50000"/>
                  <a:lumOff val="50000"/>
                </a:srgbClr>
              </a:solidFill>
              <a:cs typeface="Arial" panose="020B0604020202020204" pitchFamily="34" charset="0"/>
            </a:endParaRPr>
          </a:p>
          <a:p>
            <a:pPr>
              <a:lnSpc>
                <a:spcPct val="100000"/>
              </a:lnSpc>
              <a:spcAft>
                <a:spcPts val="0"/>
              </a:spcAft>
            </a:pPr>
            <a:r>
              <a:rPr lang="en-US" sz="1800" b="1" u="sng" dirty="0">
                <a:solidFill>
                  <a:srgbClr val="FF0000"/>
                </a:solidFill>
                <a:cs typeface="Arial" panose="020B0604020202020204" pitchFamily="34" charset="0"/>
              </a:rPr>
              <a:t>NO LATE DOCUMENTS WILL BE ACCEPTED</a:t>
            </a:r>
          </a:p>
          <a:p>
            <a:pPr>
              <a:spcAft>
                <a:spcPts val="0"/>
              </a:spcAft>
            </a:pPr>
            <a:r>
              <a:rPr lang="en-US" sz="1100" dirty="0">
                <a:solidFill>
                  <a:schemeClr val="tx1"/>
                </a:solidFill>
              </a:rPr>
              <a:t>	</a:t>
            </a:r>
          </a:p>
          <a:p>
            <a:endParaRPr lang="en-ZA" dirty="0">
              <a:solidFill>
                <a:schemeClr val="tx1"/>
              </a:solidFill>
            </a:endParaRPr>
          </a:p>
        </p:txBody>
      </p:sp>
    </p:spTree>
    <p:extLst>
      <p:ext uri="{BB962C8B-B14F-4D97-AF65-F5344CB8AC3E}">
        <p14:creationId xmlns:p14="http://schemas.microsoft.com/office/powerpoint/2010/main" val="1979595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C69BD-FF74-4FFD-B02F-CEEBD38B9DA1}"/>
              </a:ext>
            </a:extLst>
          </p:cNvPr>
          <p:cNvSpPr>
            <a:spLocks noGrp="1"/>
          </p:cNvSpPr>
          <p:nvPr>
            <p:ph type="title"/>
          </p:nvPr>
        </p:nvSpPr>
        <p:spPr>
          <a:xfrm>
            <a:off x="752475" y="252792"/>
            <a:ext cx="10457775" cy="720105"/>
          </a:xfrm>
        </p:spPr>
        <p:txBody>
          <a:bodyPr/>
          <a:lstStyle/>
          <a:p>
            <a:r>
              <a:rPr lang="en-US"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t>PROPOSAL SUBMISSION​</a:t>
            </a:r>
            <a:br>
              <a:rPr lang="en-US" dirty="0">
                <a:solidFill>
                  <a:schemeClr val="tx1">
                    <a:lumMod val="50000"/>
                    <a:lumOff val="50000"/>
                  </a:schemeClr>
                </a:solidFill>
                <a:latin typeface="Tahoma" panose="020B0604030504040204" pitchFamily="34" charset="0"/>
                <a:ea typeface="Tahoma" panose="020B0604030504040204" pitchFamily="34" charset="0"/>
                <a:cs typeface="Tahoma" panose="020B0604030504040204" pitchFamily="34" charset="0"/>
              </a:rPr>
            </a:br>
            <a:endParaRPr lang="en-US" dirty="0"/>
          </a:p>
        </p:txBody>
      </p:sp>
      <p:sp>
        <p:nvSpPr>
          <p:cNvPr id="4" name="TextBox 3">
            <a:extLst>
              <a:ext uri="{FF2B5EF4-FFF2-40B4-BE49-F238E27FC236}">
                <a16:creationId xmlns:a16="http://schemas.microsoft.com/office/drawing/2014/main" id="{475E6B40-E178-4D72-8177-6099880434C3}"/>
              </a:ext>
            </a:extLst>
          </p:cNvPr>
          <p:cNvSpPr txBox="1"/>
          <p:nvPr/>
        </p:nvSpPr>
        <p:spPr>
          <a:xfrm>
            <a:off x="895350" y="1527245"/>
            <a:ext cx="9829800" cy="3693319"/>
          </a:xfrm>
          <a:prstGeom prst="rect">
            <a:avLst/>
          </a:prstGeom>
          <a:noFill/>
        </p:spPr>
        <p:txBody>
          <a:bodyPr wrap="square">
            <a:spAutoFit/>
          </a:bodyPr>
          <a:lstStyle/>
          <a:p>
            <a:pPr algn="l" rtl="0" fontAlgn="base"/>
            <a:r>
              <a:rPr lang="en-US" dirty="0">
                <a:solidFill>
                  <a:srgbClr val="000000">
                    <a:lumMod val="50000"/>
                    <a:lumOff val="50000"/>
                  </a:srgbClr>
                </a:solidFill>
                <a:cs typeface="Arial" panose="020B0604020202020204" pitchFamily="34" charset="0"/>
              </a:rPr>
              <a:t>Log on to the Transnet e-Tenders management platform website (https://www.transnet.net)                                            ​</a:t>
            </a:r>
          </a:p>
          <a:p>
            <a:pPr marL="285750" indent="-285750" algn="l" rtl="0" fontAlgn="base">
              <a:buFont typeface="Wingdings" panose="05000000000000000000" pitchFamily="2" charset="2"/>
              <a:buChar char="§"/>
            </a:pPr>
            <a:r>
              <a:rPr lang="en-US" dirty="0">
                <a:solidFill>
                  <a:srgbClr val="000000">
                    <a:lumMod val="50000"/>
                    <a:lumOff val="50000"/>
                  </a:srgbClr>
                </a:solidFill>
                <a:cs typeface="Arial" panose="020B0604020202020204" pitchFamily="34" charset="0"/>
              </a:rPr>
              <a:t>Click on “TENDERS”;​</a:t>
            </a:r>
          </a:p>
          <a:p>
            <a:pPr marL="285750" indent="-285750" algn="l" rtl="0" fontAlgn="base">
              <a:buFont typeface="Wingdings" panose="05000000000000000000" pitchFamily="2" charset="2"/>
              <a:buChar char="§"/>
            </a:pPr>
            <a:r>
              <a:rPr lang="en-US" dirty="0">
                <a:solidFill>
                  <a:srgbClr val="000000">
                    <a:lumMod val="50000"/>
                    <a:lumOff val="50000"/>
                  </a:srgbClr>
                </a:solidFill>
                <a:cs typeface="Arial" panose="020B0604020202020204" pitchFamily="34" charset="0"/>
              </a:rPr>
              <a:t>Scroll towards the bottom righthand side of the page;​</a:t>
            </a:r>
          </a:p>
          <a:p>
            <a:pPr marL="285750" indent="-285750" algn="l" rtl="0" fontAlgn="base">
              <a:buFont typeface="Wingdings" panose="05000000000000000000" pitchFamily="2" charset="2"/>
              <a:buChar char="§"/>
            </a:pPr>
            <a:r>
              <a:rPr lang="en-US" dirty="0">
                <a:solidFill>
                  <a:srgbClr val="000000">
                    <a:lumMod val="50000"/>
                    <a:lumOff val="50000"/>
                  </a:srgbClr>
                </a:solidFill>
                <a:cs typeface="Arial" panose="020B0604020202020204" pitchFamily="34" charset="0"/>
              </a:rPr>
              <a:t>On the blue window click on “register on our new e-Tender Portal”;​</a:t>
            </a:r>
          </a:p>
          <a:p>
            <a:pPr marL="285750" indent="-285750" algn="l" rtl="0" fontAlgn="base">
              <a:buFont typeface="Wingdings" panose="05000000000000000000" pitchFamily="2" charset="2"/>
              <a:buChar char="§"/>
            </a:pPr>
            <a:r>
              <a:rPr lang="en-US" dirty="0">
                <a:solidFill>
                  <a:srgbClr val="000000">
                    <a:lumMod val="50000"/>
                    <a:lumOff val="50000"/>
                  </a:srgbClr>
                </a:solidFill>
                <a:cs typeface="Arial" panose="020B0604020202020204" pitchFamily="34" charset="0"/>
              </a:rPr>
              <a:t>Click on “ADVERTISED TENDERS” to view advertised tenders;​</a:t>
            </a:r>
          </a:p>
          <a:p>
            <a:pPr marL="285750" indent="-285750" algn="l" rtl="0" fontAlgn="base">
              <a:buFont typeface="Wingdings" panose="05000000000000000000" pitchFamily="2" charset="2"/>
              <a:buChar char="§"/>
            </a:pPr>
            <a:r>
              <a:rPr lang="en-US" dirty="0">
                <a:solidFill>
                  <a:srgbClr val="000000">
                    <a:lumMod val="50000"/>
                    <a:lumOff val="50000"/>
                  </a:srgbClr>
                </a:solidFill>
                <a:cs typeface="Arial" panose="020B0604020202020204" pitchFamily="34" charset="0"/>
              </a:rPr>
              <a:t>Click on “SIGN IN/REGISTER – for bidder to register their information (must fill       in all  mandatory information)​</a:t>
            </a:r>
          </a:p>
          <a:p>
            <a:pPr marL="285750" indent="-285750" algn="l" rtl="0" fontAlgn="base">
              <a:buFont typeface="Wingdings" panose="05000000000000000000" pitchFamily="2" charset="2"/>
              <a:buChar char="§"/>
            </a:pPr>
            <a:r>
              <a:rPr lang="en-US" dirty="0">
                <a:solidFill>
                  <a:srgbClr val="000000">
                    <a:lumMod val="50000"/>
                    <a:lumOff val="50000"/>
                  </a:srgbClr>
                </a:solidFill>
                <a:cs typeface="Arial" panose="020B0604020202020204" pitchFamily="34" charset="0"/>
              </a:rPr>
              <a:t>Click on “SIGN IN/REGISTER” - to sign in if already registered;​</a:t>
            </a:r>
          </a:p>
          <a:p>
            <a:pPr marL="285750" indent="-285750" algn="l" rtl="0" fontAlgn="base">
              <a:buFont typeface="Wingdings" panose="05000000000000000000" pitchFamily="2" charset="2"/>
              <a:buChar char="§"/>
            </a:pPr>
            <a:r>
              <a:rPr lang="en-US" dirty="0">
                <a:solidFill>
                  <a:srgbClr val="000000">
                    <a:lumMod val="50000"/>
                    <a:lumOff val="50000"/>
                  </a:srgbClr>
                </a:solidFill>
                <a:cs typeface="Arial" panose="020B0604020202020204" pitchFamily="34" charset="0"/>
              </a:rPr>
              <a:t>Toggle (click to switch) the “Log an Intent” button to submit a bid;​</a:t>
            </a:r>
          </a:p>
          <a:p>
            <a:pPr marL="285750" indent="-285750" algn="l" rtl="0" fontAlgn="base">
              <a:buFont typeface="Wingdings" panose="05000000000000000000" pitchFamily="2" charset="2"/>
              <a:buChar char="§"/>
            </a:pPr>
            <a:r>
              <a:rPr lang="en-US" dirty="0">
                <a:solidFill>
                  <a:srgbClr val="000000">
                    <a:lumMod val="50000"/>
                    <a:lumOff val="50000"/>
                  </a:srgbClr>
                </a:solidFill>
                <a:cs typeface="Arial" panose="020B0604020202020204" pitchFamily="34" charset="0"/>
              </a:rPr>
              <a:t>Submit bid documents by uploading them into the system against each tender selected</a:t>
            </a:r>
          </a:p>
          <a:p>
            <a:pPr marL="285750" indent="-285750" algn="l" rtl="0" fontAlgn="base">
              <a:buFont typeface="Wingdings" panose="05000000000000000000" pitchFamily="2" charset="2"/>
              <a:buChar char="§"/>
            </a:pPr>
            <a:endParaRPr lang="en-US" dirty="0">
              <a:solidFill>
                <a:srgbClr val="000000">
                  <a:lumMod val="50000"/>
                  <a:lumOff val="50000"/>
                </a:srgbClr>
              </a:solidFill>
              <a:cs typeface="Arial" panose="020B0604020202020204" pitchFamily="34" charset="0"/>
            </a:endParaRPr>
          </a:p>
          <a:p>
            <a:pPr algn="l" rtl="0" fontAlgn="base"/>
            <a:r>
              <a:rPr lang="en-US" dirty="0">
                <a:solidFill>
                  <a:srgbClr val="000000">
                    <a:lumMod val="50000"/>
                    <a:lumOff val="50000"/>
                  </a:srgbClr>
                </a:solidFill>
                <a:cs typeface="Arial" panose="020B0604020202020204" pitchFamily="34" charset="0"/>
              </a:rPr>
              <a:t>Refer to Section 2, paragraph 3 on how to access and register eTenders_2 </a:t>
            </a:r>
          </a:p>
        </p:txBody>
      </p:sp>
    </p:spTree>
    <p:extLst>
      <p:ext uri="{BB962C8B-B14F-4D97-AF65-F5344CB8AC3E}">
        <p14:creationId xmlns:p14="http://schemas.microsoft.com/office/powerpoint/2010/main" val="3297875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ubtitle 19">
            <a:extLst>
              <a:ext uri="{FF2B5EF4-FFF2-40B4-BE49-F238E27FC236}">
                <a16:creationId xmlns:a16="http://schemas.microsoft.com/office/drawing/2014/main" id="{5742A685-F6F4-B863-53D0-2CA3E8BAE011}"/>
              </a:ext>
            </a:extLst>
          </p:cNvPr>
          <p:cNvSpPr>
            <a:spLocks noGrp="1"/>
          </p:cNvSpPr>
          <p:nvPr>
            <p:ph type="subTitle" idx="1"/>
          </p:nvPr>
        </p:nvSpPr>
        <p:spPr>
          <a:xfrm>
            <a:off x="1094013" y="1747157"/>
            <a:ext cx="9405257" cy="2628900"/>
          </a:xfrm>
        </p:spPr>
        <p:txBody>
          <a:bodyPr/>
          <a:lstStyle/>
          <a:p>
            <a:pPr algn="l"/>
            <a:r>
              <a:rPr lang="en-US" sz="4000" b="1" dirty="0"/>
              <a:t>SCOPE OF WORK</a:t>
            </a:r>
          </a:p>
        </p:txBody>
      </p:sp>
    </p:spTree>
    <p:extLst>
      <p:ext uri="{BB962C8B-B14F-4D97-AF65-F5344CB8AC3E}">
        <p14:creationId xmlns:p14="http://schemas.microsoft.com/office/powerpoint/2010/main" val="1891436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ubtitle 19">
            <a:extLst>
              <a:ext uri="{FF2B5EF4-FFF2-40B4-BE49-F238E27FC236}">
                <a16:creationId xmlns:a16="http://schemas.microsoft.com/office/drawing/2014/main" id="{5742A685-F6F4-B863-53D0-2CA3E8BAE011}"/>
              </a:ext>
            </a:extLst>
          </p:cNvPr>
          <p:cNvSpPr>
            <a:spLocks noGrp="1"/>
          </p:cNvSpPr>
          <p:nvPr>
            <p:ph type="subTitle" idx="1"/>
          </p:nvPr>
        </p:nvSpPr>
        <p:spPr>
          <a:xfrm>
            <a:off x="297951" y="942535"/>
            <a:ext cx="10079725" cy="3249637"/>
          </a:xfrm>
        </p:spPr>
        <p:txBody>
          <a:bodyPr/>
          <a:lstStyle/>
          <a:p>
            <a:pPr algn="l"/>
            <a:r>
              <a:rPr lang="en-US" sz="1800" b="1" dirty="0"/>
              <a:t>STEP ONE: Test for Administrative Responsiveness </a:t>
            </a:r>
          </a:p>
          <a:p>
            <a:pPr algn="l"/>
            <a:r>
              <a:rPr lang="en-US" sz="1800" dirty="0"/>
              <a:t>The test for administrative responsiveness will include the following:</a:t>
            </a:r>
          </a:p>
          <a:p>
            <a:pPr algn="l"/>
            <a:endParaRPr lang="en-US" sz="1800" dirty="0"/>
          </a:p>
          <a:p>
            <a:pPr algn="l"/>
            <a:endParaRPr lang="en-US" sz="1800" dirty="0"/>
          </a:p>
          <a:p>
            <a:pPr algn="l"/>
            <a:endParaRPr lang="en-US" sz="1800" dirty="0"/>
          </a:p>
          <a:p>
            <a:pPr algn="l"/>
            <a:endParaRPr lang="en-US" sz="1800" dirty="0"/>
          </a:p>
          <a:p>
            <a:pPr algn="l"/>
            <a:endParaRPr lang="en-US" sz="1600" dirty="0"/>
          </a:p>
        </p:txBody>
      </p:sp>
      <p:sp>
        <p:nvSpPr>
          <p:cNvPr id="19" name="Title 18">
            <a:extLst>
              <a:ext uri="{FF2B5EF4-FFF2-40B4-BE49-F238E27FC236}">
                <a16:creationId xmlns:a16="http://schemas.microsoft.com/office/drawing/2014/main" id="{5A7DDE8A-B245-7F8D-DA6F-32478A5A14BA}"/>
              </a:ext>
            </a:extLst>
          </p:cNvPr>
          <p:cNvSpPr>
            <a:spLocks noGrp="1"/>
          </p:cNvSpPr>
          <p:nvPr>
            <p:ph type="title"/>
          </p:nvPr>
        </p:nvSpPr>
        <p:spPr>
          <a:xfrm>
            <a:off x="283474" y="249922"/>
            <a:ext cx="10079725" cy="461665"/>
          </a:xfrm>
        </p:spPr>
        <p:txBody>
          <a:bodyPr/>
          <a:lstStyle/>
          <a:p>
            <a:r>
              <a:rPr lang="en-US" dirty="0"/>
              <a:t>EVALUATION CRITERIA </a:t>
            </a:r>
            <a:r>
              <a:rPr lang="en-US" dirty="0">
                <a:solidFill>
                  <a:srgbClr val="FF0000"/>
                </a:solidFill>
              </a:rPr>
              <a:t>ADMIN</a:t>
            </a:r>
            <a:endParaRPr lang="en-US" dirty="0"/>
          </a:p>
        </p:txBody>
      </p:sp>
      <p:graphicFrame>
        <p:nvGraphicFramePr>
          <p:cNvPr id="2" name="Table 1">
            <a:extLst>
              <a:ext uri="{FF2B5EF4-FFF2-40B4-BE49-F238E27FC236}">
                <a16:creationId xmlns:a16="http://schemas.microsoft.com/office/drawing/2014/main" id="{A3CDD806-21DE-CEE3-2CA3-36CD4A53C3DE}"/>
              </a:ext>
            </a:extLst>
          </p:cNvPr>
          <p:cNvGraphicFramePr>
            <a:graphicFrameLocks noGrp="1"/>
          </p:cNvGraphicFramePr>
          <p:nvPr/>
        </p:nvGraphicFramePr>
        <p:xfrm>
          <a:off x="427704" y="2005781"/>
          <a:ext cx="10323870" cy="3775588"/>
        </p:xfrm>
        <a:graphic>
          <a:graphicData uri="http://schemas.openxmlformats.org/drawingml/2006/table">
            <a:tbl>
              <a:tblPr firstRow="1" firstCol="1" bandRow="1"/>
              <a:tblGrid>
                <a:gridCol w="7451563">
                  <a:extLst>
                    <a:ext uri="{9D8B030D-6E8A-4147-A177-3AD203B41FA5}">
                      <a16:colId xmlns:a16="http://schemas.microsoft.com/office/drawing/2014/main" val="60692756"/>
                    </a:ext>
                  </a:extLst>
                </a:gridCol>
                <a:gridCol w="2872307">
                  <a:extLst>
                    <a:ext uri="{9D8B030D-6E8A-4147-A177-3AD203B41FA5}">
                      <a16:colId xmlns:a16="http://schemas.microsoft.com/office/drawing/2014/main" val="1943151751"/>
                    </a:ext>
                  </a:extLst>
                </a:gridCol>
              </a:tblGrid>
              <a:tr h="516194">
                <a:tc>
                  <a:txBody>
                    <a:bodyPr/>
                    <a:lstStyle/>
                    <a:p>
                      <a:pPr algn="ctr">
                        <a:lnSpc>
                          <a:spcPct val="150000"/>
                        </a:lnSpc>
                        <a:spcBef>
                          <a:spcPts val="600"/>
                        </a:spcBef>
                      </a:pPr>
                      <a:r>
                        <a:rPr lang="en-GB" sz="1200" b="1" dirty="0">
                          <a:solidFill>
                            <a:srgbClr val="000000"/>
                          </a:solidFill>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rPr>
                        <a:t>Administrative responsiveness check</a:t>
                      </a:r>
                      <a:endParaRPr lang="en-ZA" sz="1200" dirty="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600"/>
                        </a:spcBef>
                      </a:pPr>
                      <a:r>
                        <a:rPr lang="en-GB" sz="1200" b="1" dirty="0">
                          <a:solidFill>
                            <a:srgbClr val="000000"/>
                          </a:solidFill>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rPr>
                        <a:t>RFP Reference</a:t>
                      </a:r>
                      <a:endParaRPr lang="en-ZA" sz="1200" dirty="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994190800"/>
                  </a:ext>
                </a:extLst>
              </a:tr>
              <a:tr h="516194">
                <a:tc>
                  <a:txBody>
                    <a:bodyPr/>
                    <a:lstStyle/>
                    <a:p>
                      <a:pPr marL="342900" lvl="0" indent="-342900" algn="just">
                        <a:lnSpc>
                          <a:spcPct val="150000"/>
                        </a:lnSpc>
                        <a:spcBef>
                          <a:spcPts val="600"/>
                        </a:spcBef>
                        <a:spcAft>
                          <a:spcPts val="300"/>
                        </a:spcAft>
                        <a:buFont typeface="Symbol" panose="05050102010706020507" pitchFamily="18" charset="2"/>
                        <a:buChar char=""/>
                      </a:pPr>
                      <a:r>
                        <a:rPr lang="en-GB"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Whether the Bid has been lodged on time</a:t>
                      </a:r>
                      <a:endParaRPr lang="en-ZA"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Section 1 paragraph 3</a:t>
                      </a:r>
                      <a:endParaRPr lang="en-ZA"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38932034"/>
                  </a:ext>
                </a:extLst>
              </a:tr>
              <a:tr h="1113503">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Whether all Returnable Documents and/or schedules [where applicable] were completed and returned by the closing date and time</a:t>
                      </a:r>
                      <a:endParaRPr lang="en-ZA"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Section 5</a:t>
                      </a:r>
                      <a:endParaRPr lang="en-ZA"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7365662"/>
                  </a:ext>
                </a:extLst>
              </a:tr>
              <a:tr h="516194">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Verify the validity of all returnable documents</a:t>
                      </a:r>
                      <a:endParaRPr lang="en-ZA"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Section 5</a:t>
                      </a:r>
                      <a:endParaRPr lang="en-ZA"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1329289"/>
                  </a:ext>
                </a:extLst>
              </a:tr>
              <a:tr h="1113503">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Verify if the Bid document has been duly signed by the authorised respondent</a:t>
                      </a:r>
                      <a:endParaRPr lang="en-ZA"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All sections</a:t>
                      </a:r>
                      <a:endParaRPr lang="en-ZA" sz="18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8751664"/>
                  </a:ext>
                </a:extLst>
              </a:tr>
            </a:tbl>
          </a:graphicData>
        </a:graphic>
      </p:graphicFrame>
    </p:spTree>
    <p:extLst>
      <p:ext uri="{BB962C8B-B14F-4D97-AF65-F5344CB8AC3E}">
        <p14:creationId xmlns:p14="http://schemas.microsoft.com/office/powerpoint/2010/main" val="1409354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ubtitle 14">
            <a:extLst>
              <a:ext uri="{FF2B5EF4-FFF2-40B4-BE49-F238E27FC236}">
                <a16:creationId xmlns:a16="http://schemas.microsoft.com/office/drawing/2014/main" id="{7D1BD6F1-AD5A-E95C-167A-0A03E17C20D6}"/>
              </a:ext>
            </a:extLst>
          </p:cNvPr>
          <p:cNvSpPr>
            <a:spLocks noGrp="1"/>
          </p:cNvSpPr>
          <p:nvPr>
            <p:ph type="subTitle" idx="1"/>
          </p:nvPr>
        </p:nvSpPr>
        <p:spPr>
          <a:xfrm>
            <a:off x="297950" y="1069145"/>
            <a:ext cx="11026541" cy="4610813"/>
          </a:xfrm>
        </p:spPr>
        <p:txBody>
          <a:bodyPr/>
          <a:lstStyle/>
          <a:p>
            <a:r>
              <a:rPr lang="en-US" b="1" dirty="0"/>
              <a:t>STEP TWO: Test for Substantive Responsiveness to RFP</a:t>
            </a:r>
          </a:p>
          <a:p>
            <a:r>
              <a:rPr lang="en-US" b="1" dirty="0"/>
              <a:t>The test for substantive responsiveness to this RFP will include the following:</a:t>
            </a:r>
          </a:p>
          <a:p>
            <a:endParaRPr lang="en-US" b="1" dirty="0"/>
          </a:p>
          <a:p>
            <a:br>
              <a:rPr lang="en-US" b="1" dirty="0"/>
            </a:br>
            <a:endParaRPr lang="en-US" b="1" dirty="0"/>
          </a:p>
          <a:p>
            <a:endParaRPr lang="en-US" dirty="0"/>
          </a:p>
        </p:txBody>
      </p:sp>
      <p:sp>
        <p:nvSpPr>
          <p:cNvPr id="14" name="Title 13">
            <a:extLst>
              <a:ext uri="{FF2B5EF4-FFF2-40B4-BE49-F238E27FC236}">
                <a16:creationId xmlns:a16="http://schemas.microsoft.com/office/drawing/2014/main" id="{59D17A4A-8EAE-CD9B-03DB-9625021FC804}"/>
              </a:ext>
            </a:extLst>
          </p:cNvPr>
          <p:cNvSpPr>
            <a:spLocks noGrp="1"/>
          </p:cNvSpPr>
          <p:nvPr>
            <p:ph type="title"/>
          </p:nvPr>
        </p:nvSpPr>
        <p:spPr>
          <a:xfrm>
            <a:off x="283474" y="249922"/>
            <a:ext cx="10079725" cy="461665"/>
          </a:xfrm>
        </p:spPr>
        <p:txBody>
          <a:bodyPr/>
          <a:lstStyle/>
          <a:p>
            <a:r>
              <a:rPr lang="en-US" dirty="0"/>
              <a:t>EVALUATION CRITERIA SUBSTANTIVE </a:t>
            </a:r>
          </a:p>
        </p:txBody>
      </p:sp>
      <p:graphicFrame>
        <p:nvGraphicFramePr>
          <p:cNvPr id="2" name="Table 1">
            <a:extLst>
              <a:ext uri="{FF2B5EF4-FFF2-40B4-BE49-F238E27FC236}">
                <a16:creationId xmlns:a16="http://schemas.microsoft.com/office/drawing/2014/main" id="{2AF20040-27F6-C5F2-F149-F5079B8CD4CF}"/>
              </a:ext>
            </a:extLst>
          </p:cNvPr>
          <p:cNvGraphicFramePr>
            <a:graphicFrameLocks noGrp="1"/>
          </p:cNvGraphicFramePr>
          <p:nvPr>
            <p:extLst>
              <p:ext uri="{D42A27DB-BD31-4B8C-83A1-F6EECF244321}">
                <p14:modId xmlns:p14="http://schemas.microsoft.com/office/powerpoint/2010/main" val="1314884937"/>
              </p:ext>
            </p:extLst>
          </p:nvPr>
        </p:nvGraphicFramePr>
        <p:xfrm>
          <a:off x="545690" y="1843550"/>
          <a:ext cx="11026541" cy="4492526"/>
        </p:xfrm>
        <a:graphic>
          <a:graphicData uri="http://schemas.openxmlformats.org/drawingml/2006/table">
            <a:tbl>
              <a:tblPr firstRow="1" firstCol="1" bandRow="1"/>
              <a:tblGrid>
                <a:gridCol w="7160216">
                  <a:extLst>
                    <a:ext uri="{9D8B030D-6E8A-4147-A177-3AD203B41FA5}">
                      <a16:colId xmlns:a16="http://schemas.microsoft.com/office/drawing/2014/main" val="3840840893"/>
                    </a:ext>
                  </a:extLst>
                </a:gridCol>
                <a:gridCol w="3866325">
                  <a:extLst>
                    <a:ext uri="{9D8B030D-6E8A-4147-A177-3AD203B41FA5}">
                      <a16:colId xmlns:a16="http://schemas.microsoft.com/office/drawing/2014/main" val="3153267263"/>
                    </a:ext>
                  </a:extLst>
                </a:gridCol>
              </a:tblGrid>
              <a:tr h="267178">
                <a:tc>
                  <a:txBody>
                    <a:bodyPr/>
                    <a:lstStyle/>
                    <a:p>
                      <a:pPr algn="ctr">
                        <a:lnSpc>
                          <a:spcPct val="150000"/>
                        </a:lnSpc>
                        <a:spcBef>
                          <a:spcPts val="600"/>
                        </a:spcBef>
                      </a:pPr>
                      <a:r>
                        <a:rPr lang="en-GB" sz="900" b="1" dirty="0">
                          <a:solidFill>
                            <a:srgbClr val="000000"/>
                          </a:solidFill>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rPr>
                        <a:t>Check for substantive responsiveness</a:t>
                      </a:r>
                      <a:endParaRPr lang="en-ZA" sz="900" dirty="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600"/>
                        </a:spcBef>
                      </a:pPr>
                      <a:r>
                        <a:rPr lang="en-GB" sz="900" b="1">
                          <a:solidFill>
                            <a:srgbClr val="000000"/>
                          </a:solidFill>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rPr>
                        <a:t>RFP Reference</a:t>
                      </a:r>
                      <a:endParaRPr lang="en-ZA" sz="90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296917353"/>
                  </a:ext>
                </a:extLst>
              </a:tr>
              <a:tr h="572992">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Whether any general and legislation qualification criteria set by Transnet, have been met</a:t>
                      </a:r>
                      <a:endParaRPr lang="en-ZA"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All sections including: Section 2 paragraphs, 2.2, 6, 11.2, </a:t>
                      </a:r>
                      <a:endParaRPr lang="en-ZA"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0532867"/>
                  </a:ext>
                </a:extLst>
              </a:tr>
              <a:tr h="572992">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Whether the Bid contains a priced offer as prescribed in the pricing and delivery schedule</a:t>
                      </a:r>
                      <a:endParaRPr lang="en-ZA"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Section 4</a:t>
                      </a:r>
                      <a:endParaRPr lang="en-ZA"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5695649"/>
                  </a:ext>
                </a:extLst>
              </a:tr>
              <a:tr h="572992">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Whether the Bid materially complies with the scope and/or specification given</a:t>
                      </a:r>
                      <a:endParaRPr lang="en-ZA"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All Sections</a:t>
                      </a:r>
                      <a:endParaRPr lang="en-ZA"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3010269"/>
                  </a:ext>
                </a:extLst>
              </a:tr>
              <a:tr h="572992">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Whether the supplier/ service provider is registered on the National Treasury Central Supplier Database (CSD)</a:t>
                      </a:r>
                      <a:endParaRPr lang="en-ZA"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Section 12</a:t>
                      </a:r>
                      <a:endParaRPr lang="en-ZA"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0550577"/>
                  </a:ext>
                </a:extLst>
              </a:tr>
              <a:tr h="1865370">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Whether any </a:t>
                      </a:r>
                      <a:r>
                        <a:rPr lang="en-ZA"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Technical Pre-qualification Criteria/ requirements have been met as follows:</a:t>
                      </a:r>
                    </a:p>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Valid Certificate from a recognised Electronic and Computer engineering/ Telecommunication Laboratory using or affiliated with Institute of Electrical and Electronic Engineering (IEEE) and International Telecommunication Union (ITU) standards. </a:t>
                      </a:r>
                      <a:endParaRPr lang="en-ZA"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Section 3 – Scope of Work</a:t>
                      </a:r>
                      <a:endParaRPr lang="en-ZA"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p>
                      <a:pPr marL="342900" lvl="0" indent="-342900" algn="just" defTabSz="779173" rtl="0" eaLnBrk="1" latinLnBrk="0" hangingPunct="1">
                        <a:lnSpc>
                          <a:spcPct val="150000"/>
                        </a:lnSpc>
                        <a:spcBef>
                          <a:spcPts val="600"/>
                        </a:spcBef>
                        <a:spcAft>
                          <a:spcPts val="300"/>
                        </a:spcAft>
                        <a:buFont typeface="Symbol" panose="05050102010706020507" pitchFamily="18" charset="2"/>
                        <a:buChar char=""/>
                      </a:pPr>
                      <a:r>
                        <a:rPr lang="en-GB"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rPr>
                        <a:t>Annexure E2</a:t>
                      </a:r>
                      <a:endParaRPr lang="en-ZA" sz="1400" b="0" i="0" kern="1200" dirty="0">
                        <a:solidFill>
                          <a:schemeClr val="tx1">
                            <a:lumMod val="50000"/>
                            <a:lumOff val="50000"/>
                          </a:schemeClr>
                        </a:solidFill>
                        <a:latin typeface="Apex New Book" panose="02010600040501010103" pitchFamily="2" charset="77"/>
                        <a:ea typeface="Times New Roman" panose="02020603050405020304" pitchFamily="18" charset="0"/>
                        <a:cs typeface="Tahoma" panose="020B060403050404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78751"/>
                  </a:ext>
                </a:extLst>
              </a:tr>
            </a:tbl>
          </a:graphicData>
        </a:graphic>
      </p:graphicFrame>
    </p:spTree>
    <p:extLst>
      <p:ext uri="{BB962C8B-B14F-4D97-AF65-F5344CB8AC3E}">
        <p14:creationId xmlns:p14="http://schemas.microsoft.com/office/powerpoint/2010/main" val="3517031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96792F3D-2A99-8543-62FE-449CEB69A988}"/>
              </a:ext>
            </a:extLst>
          </p:cNvPr>
          <p:cNvSpPr>
            <a:spLocks noGrp="1"/>
          </p:cNvSpPr>
          <p:nvPr>
            <p:ph type="body" sz="quarter" idx="16"/>
          </p:nvPr>
        </p:nvSpPr>
        <p:spPr>
          <a:xfrm>
            <a:off x="283475" y="845445"/>
            <a:ext cx="10079724" cy="1796004"/>
          </a:xfrm>
        </p:spPr>
        <p:txBody>
          <a:bodyPr/>
          <a:lstStyle/>
          <a:p>
            <a:r>
              <a:rPr lang="en-US" dirty="0"/>
              <a:t>STEP THREE: Minimum Threshold 70% for Technical Criteria</a:t>
            </a:r>
          </a:p>
          <a:p>
            <a:r>
              <a:rPr lang="en-US" dirty="0"/>
              <a:t>The test for the Technical and Functional threshold will include the following:</a:t>
            </a:r>
          </a:p>
          <a:p>
            <a:endParaRPr lang="en-US" dirty="0"/>
          </a:p>
          <a:p>
            <a:endParaRPr lang="en-US" dirty="0"/>
          </a:p>
        </p:txBody>
      </p:sp>
      <p:sp>
        <p:nvSpPr>
          <p:cNvPr id="25" name="Title 24">
            <a:extLst>
              <a:ext uri="{FF2B5EF4-FFF2-40B4-BE49-F238E27FC236}">
                <a16:creationId xmlns:a16="http://schemas.microsoft.com/office/drawing/2014/main" id="{55EA5D44-3583-C8C7-8875-F61F70A94C1C}"/>
              </a:ext>
            </a:extLst>
          </p:cNvPr>
          <p:cNvSpPr>
            <a:spLocks noGrp="1"/>
          </p:cNvSpPr>
          <p:nvPr>
            <p:ph type="title"/>
          </p:nvPr>
        </p:nvSpPr>
        <p:spPr>
          <a:xfrm>
            <a:off x="283474" y="249922"/>
            <a:ext cx="10079725" cy="461665"/>
          </a:xfrm>
        </p:spPr>
        <p:txBody>
          <a:bodyPr/>
          <a:lstStyle/>
          <a:p>
            <a:r>
              <a:rPr lang="en-US" dirty="0"/>
              <a:t>EVALUATION CRITERIA </a:t>
            </a:r>
            <a:r>
              <a:rPr lang="en-US" dirty="0">
                <a:solidFill>
                  <a:srgbClr val="FF0000"/>
                </a:solidFill>
              </a:rPr>
              <a:t>TECHNICAL</a:t>
            </a:r>
            <a:r>
              <a:rPr lang="en-US" dirty="0"/>
              <a:t> </a:t>
            </a:r>
          </a:p>
        </p:txBody>
      </p:sp>
      <p:sp>
        <p:nvSpPr>
          <p:cNvPr id="7" name="Text Placeholder 3">
            <a:extLst>
              <a:ext uri="{FF2B5EF4-FFF2-40B4-BE49-F238E27FC236}">
                <a16:creationId xmlns:a16="http://schemas.microsoft.com/office/drawing/2014/main" id="{3DC99868-94D2-58DB-A00D-08C36A63E9CF}"/>
              </a:ext>
            </a:extLst>
          </p:cNvPr>
          <p:cNvSpPr txBox="1">
            <a:spLocks/>
          </p:cNvSpPr>
          <p:nvPr/>
        </p:nvSpPr>
        <p:spPr>
          <a:xfrm>
            <a:off x="4216720" y="1778000"/>
            <a:ext cx="3376055" cy="3902075"/>
          </a:xfrm>
          <a:prstGeom prst="rect">
            <a:avLst/>
          </a:prstGeom>
        </p:spPr>
        <p:txBody>
          <a:bodyPr/>
          <a:lstStyle>
            <a:lvl1pPr marL="0" indent="0" algn="l" defTabSz="779173" rtl="0" eaLnBrk="1" latinLnBrk="0" hangingPunct="1">
              <a:lnSpc>
                <a:spcPct val="150000"/>
              </a:lnSpc>
              <a:spcBef>
                <a:spcPts val="1023"/>
              </a:spcBef>
              <a:spcAft>
                <a:spcPts val="341"/>
              </a:spcAft>
              <a:buFont typeface="Arial" panose="020B0604020202020204"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1pPr>
            <a:lvl2pPr marL="86575" indent="0" algn="l" defTabSz="779173" rtl="0" eaLnBrk="1" latinLnBrk="0" hangingPunct="1">
              <a:lnSpc>
                <a:spcPct val="110000"/>
              </a:lnSpc>
              <a:spcBef>
                <a:spcPts val="171"/>
              </a:spcBef>
              <a:spcAft>
                <a:spcPts val="171"/>
              </a:spcAft>
              <a:buFont typeface="Arial" pitchFamily="34" charset="0"/>
              <a:buNone/>
              <a:defRPr sz="18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2pPr>
            <a:lvl3pPr marL="370647" indent="0" algn="l" defTabSz="779173" rtl="0" eaLnBrk="1" latinLnBrk="0" hangingPunct="1">
              <a:lnSpc>
                <a:spcPct val="110000"/>
              </a:lnSpc>
              <a:spcBef>
                <a:spcPts val="85"/>
              </a:spcBef>
              <a:spcAft>
                <a:spcPts val="171"/>
              </a:spcAft>
              <a:buFont typeface="Arial"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3pPr>
            <a:lvl4pPr marL="608728"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4pPr>
            <a:lvl5pPr marL="921209"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endParaRPr lang="en-US" dirty="0"/>
          </a:p>
        </p:txBody>
      </p:sp>
      <p:graphicFrame>
        <p:nvGraphicFramePr>
          <p:cNvPr id="3" name="Table 2">
            <a:extLst>
              <a:ext uri="{FF2B5EF4-FFF2-40B4-BE49-F238E27FC236}">
                <a16:creationId xmlns:a16="http://schemas.microsoft.com/office/drawing/2014/main" id="{CC9846D5-CF0E-1F73-7198-B325AE03E52A}"/>
              </a:ext>
            </a:extLst>
          </p:cNvPr>
          <p:cNvGraphicFramePr>
            <a:graphicFrameLocks noGrp="1"/>
          </p:cNvGraphicFramePr>
          <p:nvPr>
            <p:extLst>
              <p:ext uri="{D42A27DB-BD31-4B8C-83A1-F6EECF244321}">
                <p14:modId xmlns:p14="http://schemas.microsoft.com/office/powerpoint/2010/main" val="1803026890"/>
              </p:ext>
            </p:extLst>
          </p:nvPr>
        </p:nvGraphicFramePr>
        <p:xfrm>
          <a:off x="442452" y="1782631"/>
          <a:ext cx="11466073" cy="4682812"/>
        </p:xfrm>
        <a:graphic>
          <a:graphicData uri="http://schemas.openxmlformats.org/drawingml/2006/table">
            <a:tbl>
              <a:tblPr firstRow="1" firstCol="1" bandRow="1"/>
              <a:tblGrid>
                <a:gridCol w="4016598">
                  <a:extLst>
                    <a:ext uri="{9D8B030D-6E8A-4147-A177-3AD203B41FA5}">
                      <a16:colId xmlns:a16="http://schemas.microsoft.com/office/drawing/2014/main" val="2888617624"/>
                    </a:ext>
                  </a:extLst>
                </a:gridCol>
                <a:gridCol w="1070169">
                  <a:extLst>
                    <a:ext uri="{9D8B030D-6E8A-4147-A177-3AD203B41FA5}">
                      <a16:colId xmlns:a16="http://schemas.microsoft.com/office/drawing/2014/main" val="352587745"/>
                    </a:ext>
                  </a:extLst>
                </a:gridCol>
                <a:gridCol w="4016598">
                  <a:extLst>
                    <a:ext uri="{9D8B030D-6E8A-4147-A177-3AD203B41FA5}">
                      <a16:colId xmlns:a16="http://schemas.microsoft.com/office/drawing/2014/main" val="201332910"/>
                    </a:ext>
                  </a:extLst>
                </a:gridCol>
                <a:gridCol w="1181354">
                  <a:extLst>
                    <a:ext uri="{9D8B030D-6E8A-4147-A177-3AD203B41FA5}">
                      <a16:colId xmlns:a16="http://schemas.microsoft.com/office/drawing/2014/main" val="1674753084"/>
                    </a:ext>
                  </a:extLst>
                </a:gridCol>
                <a:gridCol w="1181354">
                  <a:extLst>
                    <a:ext uri="{9D8B030D-6E8A-4147-A177-3AD203B41FA5}">
                      <a16:colId xmlns:a16="http://schemas.microsoft.com/office/drawing/2014/main" val="1256237004"/>
                    </a:ext>
                  </a:extLst>
                </a:gridCol>
              </a:tblGrid>
              <a:tr h="271947">
                <a:tc>
                  <a:txBody>
                    <a:bodyPr/>
                    <a:lstStyle/>
                    <a:p>
                      <a:pPr marL="68580" algn="just">
                        <a:lnSpc>
                          <a:spcPct val="150000"/>
                        </a:lnSpc>
                        <a:spcBef>
                          <a:spcPts val="300"/>
                        </a:spcBef>
                      </a:pPr>
                      <a:r>
                        <a:rPr lang="en-GB" sz="950" b="1">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Technical Criteria </a:t>
                      </a:r>
                      <a:endParaRPr lang="en-ZA" sz="95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68580" algn="just">
                        <a:lnSpc>
                          <a:spcPct val="150000"/>
                        </a:lnSpc>
                        <a:spcBef>
                          <a:spcPts val="300"/>
                        </a:spcBef>
                      </a:pPr>
                      <a:r>
                        <a:rPr lang="en-GB" sz="950" b="1">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Weighting</a:t>
                      </a:r>
                      <a:endParaRPr lang="en-ZA" sz="95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68580" algn="just">
                        <a:lnSpc>
                          <a:spcPct val="150000"/>
                        </a:lnSpc>
                        <a:spcBef>
                          <a:spcPts val="300"/>
                        </a:spcBef>
                      </a:pPr>
                      <a:r>
                        <a:rPr lang="en-GB" sz="950" b="1">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Scoring Guideline </a:t>
                      </a:r>
                      <a:endParaRPr lang="en-ZA" sz="95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68580" algn="just">
                        <a:lnSpc>
                          <a:spcPct val="150000"/>
                        </a:lnSpc>
                        <a:spcBef>
                          <a:spcPts val="300"/>
                        </a:spcBef>
                      </a:pPr>
                      <a:r>
                        <a:rPr lang="en-GB" sz="950" b="1">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Percentage Score</a:t>
                      </a:r>
                      <a:endParaRPr lang="en-ZA" sz="95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68580" algn="just">
                        <a:lnSpc>
                          <a:spcPct val="150000"/>
                        </a:lnSpc>
                        <a:spcBef>
                          <a:spcPts val="300"/>
                        </a:spcBef>
                      </a:pPr>
                      <a:r>
                        <a:rPr lang="en-GB" sz="950" b="1" dirty="0">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Points</a:t>
                      </a:r>
                      <a:endParaRPr lang="en-ZA" sz="950" dirty="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518795489"/>
                  </a:ext>
                </a:extLst>
              </a:tr>
              <a:tr h="410803">
                <a:tc rowSpan="4">
                  <a:txBody>
                    <a:bodyPr/>
                    <a:lstStyle/>
                    <a:p>
                      <a:pPr algn="just">
                        <a:lnSpc>
                          <a:spcPct val="115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Method Statement(Technical Approach)</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This document should detail the way each activity or process is to be completed. The method statement should also outline the hazards involved and include a step by step guide on how to do the job safely. It should again detail control measures to be introduced to ensure the safety of anyone who will be affected by the project’s activities. The method statement cannot be used as safety plan but a technical approach and methodology on the actual work execution. The company special and practical knowledge in business services is required. The contractor should make sure the provision and identify his/her proposed technical team. On other words the Tenderer should be explicit on the method statement on how will they meet the requirements and should submit a proposal or technical document to outline if the product is capable of meeting the requirements outlined  by TFR  such  Point to multipoint and Point to Point and include the radio coverage which supports IOT, 4G mission critical including 5G , DMR , P25 including the MPT 1327 Technologies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4">
                  <a:txBody>
                    <a:bodyPr/>
                    <a:lstStyle/>
                    <a:p>
                      <a:pPr algn="just">
                        <a:lnSpc>
                          <a:spcPct val="150000"/>
                        </a:lnSpc>
                        <a:spcBef>
                          <a:spcPts val="300"/>
                        </a:spcBef>
                        <a:tabLst>
                          <a:tab pos="837565" algn="l"/>
                          <a:tab pos="2014855" algn="l"/>
                        </a:tabLst>
                      </a:pPr>
                      <a:r>
                        <a:rPr lang="en-GB" sz="950" b="1" dirty="0">
                          <a:effectLst/>
                          <a:latin typeface="Tahoma" panose="020B0604030504040204" pitchFamily="34" charset="0"/>
                          <a:ea typeface="Times New Roman" panose="02020603050405020304" pitchFamily="18" charset="0"/>
                          <a:cs typeface="Tahoma" panose="020B0604030504040204" pitchFamily="34" charset="0"/>
                        </a:rPr>
                        <a:t>45</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just">
                        <a:lnSpc>
                          <a:spcPct val="115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Method Statement (Technical Approach)</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tabLst>
                          <a:tab pos="837565" algn="l"/>
                          <a:tab pos="2014855" algn="l"/>
                        </a:tabLst>
                      </a:pPr>
                      <a:r>
                        <a:rPr lang="en-GB" sz="950">
                          <a:effectLst/>
                          <a:latin typeface="Tahoma" panose="020B0604030504040204" pitchFamily="34" charset="0"/>
                          <a:ea typeface="Times New Roman" panose="02020603050405020304" pitchFamily="18" charset="0"/>
                          <a:cs typeface="Tahoma" panose="020B0604030504040204" pitchFamily="34" charset="0"/>
                        </a:rPr>
                        <a:t>Submitted is irrelevant /Method Statement (Technical Approach) not submitted</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tabLst>
                          <a:tab pos="837565" algn="l"/>
                          <a:tab pos="2014855" algn="l"/>
                        </a:tabLst>
                      </a:pPr>
                      <a:r>
                        <a:rPr lang="en-GB" sz="950">
                          <a:effectLst/>
                          <a:latin typeface="Tahoma" panose="020B0604030504040204" pitchFamily="34" charset="0"/>
                          <a:ea typeface="Times New Roman" panose="02020603050405020304" pitchFamily="18" charset="0"/>
                          <a:cs typeface="Tahoma" panose="020B0604030504040204" pitchFamily="34" charset="0"/>
                        </a:rPr>
                        <a:t>0%</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0</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69661655"/>
                  </a:ext>
                </a:extLst>
              </a:tr>
              <a:tr h="709585">
                <a:tc vMerge="1">
                  <a:txBody>
                    <a:bodyPr/>
                    <a:lstStyle/>
                    <a:p>
                      <a:endParaRPr lang="en-ZA"/>
                    </a:p>
                  </a:txBody>
                  <a:tcPr/>
                </a:tc>
                <a:tc vMerge="1">
                  <a:txBody>
                    <a:bodyPr/>
                    <a:lstStyle/>
                    <a:p>
                      <a:endParaRPr lang="en-ZA"/>
                    </a:p>
                  </a:txBody>
                  <a:tcPr/>
                </a:tc>
                <a:tc>
                  <a:txBody>
                    <a:bodyPr/>
                    <a:lstStyle/>
                    <a:p>
                      <a:pPr marL="457200" algn="just">
                        <a:lnSpc>
                          <a:spcPct val="150000"/>
                        </a:lnSpc>
                        <a:spcBef>
                          <a:spcPts val="300"/>
                        </a:spcBef>
                        <a:tabLst>
                          <a:tab pos="837565" algn="l"/>
                          <a:tab pos="2014855" algn="l"/>
                        </a:tabLst>
                      </a:pPr>
                      <a:r>
                        <a:rPr lang="en-GB" sz="950">
                          <a:effectLst/>
                          <a:latin typeface="Tahoma" panose="020B0604030504040204" pitchFamily="34" charset="0"/>
                          <a:ea typeface="Times New Roman" panose="02020603050405020304" pitchFamily="18" charset="0"/>
                          <a:cs typeface="Tahoma" panose="020B0604030504040204" pitchFamily="34" charset="0"/>
                        </a:rPr>
                        <a:t>Method Statement (Technical Approach) on the Radio Planning sphere, the software will support Multiple technologies:  Analogue radio technologies (Open channel radio, MPT1327),</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tabLst>
                          <a:tab pos="837565" algn="l"/>
                          <a:tab pos="2014855" algn="l"/>
                        </a:tabLst>
                      </a:pPr>
                      <a:r>
                        <a:rPr lang="en-GB" sz="950">
                          <a:effectLst/>
                          <a:latin typeface="Tahoma" panose="020B0604030504040204" pitchFamily="34" charset="0"/>
                          <a:ea typeface="Times New Roman" panose="02020603050405020304" pitchFamily="18" charset="0"/>
                          <a:cs typeface="Tahoma" panose="020B0604030504040204" pitchFamily="34" charset="0"/>
                        </a:rPr>
                        <a:t>Very poor</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tabLst>
                          <a:tab pos="837565" algn="l"/>
                          <a:tab pos="2014855" algn="l"/>
                        </a:tabLst>
                      </a:pPr>
                      <a:r>
                        <a:rPr lang="en-GB" sz="950">
                          <a:effectLst/>
                          <a:latin typeface="Tahoma" panose="020B0604030504040204" pitchFamily="34" charset="0"/>
                          <a:ea typeface="Times New Roman" panose="02020603050405020304" pitchFamily="18" charset="0"/>
                          <a:cs typeface="Tahoma" panose="020B0604030504040204" pitchFamily="34" charset="0"/>
                        </a:rPr>
                        <a:t>20%</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9</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20946184"/>
                  </a:ext>
                </a:extLst>
              </a:tr>
              <a:tr h="855464">
                <a:tc vMerge="1">
                  <a:txBody>
                    <a:bodyPr/>
                    <a:lstStyle/>
                    <a:p>
                      <a:endParaRPr lang="en-ZA"/>
                    </a:p>
                  </a:txBody>
                  <a:tcPr/>
                </a:tc>
                <a:tc vMerge="1">
                  <a:txBody>
                    <a:bodyPr/>
                    <a:lstStyle/>
                    <a:p>
                      <a:endParaRPr lang="en-ZA"/>
                    </a:p>
                  </a:txBody>
                  <a:tcPr/>
                </a:tc>
                <a:tc>
                  <a:txBody>
                    <a:bodyPr/>
                    <a:lstStyle/>
                    <a:p>
                      <a:pPr marL="457200" algn="just">
                        <a:lnSpc>
                          <a:spcPct val="150000"/>
                        </a:lnSpc>
                        <a:spcBef>
                          <a:spcPts val="300"/>
                        </a:spcBef>
                        <a:tabLst>
                          <a:tab pos="837565" algn="l"/>
                          <a:tab pos="2014855" algn="l"/>
                        </a:tabLst>
                      </a:pPr>
                      <a:r>
                        <a:rPr lang="en-GB" sz="950">
                          <a:effectLst/>
                          <a:latin typeface="Tahoma" panose="020B0604030504040204" pitchFamily="34" charset="0"/>
                          <a:ea typeface="Times New Roman" panose="02020603050405020304" pitchFamily="18" charset="0"/>
                          <a:cs typeface="Tahoma" panose="020B0604030504040204" pitchFamily="34" charset="0"/>
                        </a:rPr>
                        <a:t>Method Statement (Technical Approach) On the Radio Planning sphere, the software will support Multiple technologies:  Analogue radio technologies (Open channel radio, MPT1327), 4G (Mission critical and Commercial) and  DMR (All standards)</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tabLst>
                          <a:tab pos="837565" algn="l"/>
                          <a:tab pos="2014855" algn="l"/>
                        </a:tabLst>
                      </a:pPr>
                      <a:r>
                        <a:rPr lang="en-GB" sz="950" dirty="0">
                          <a:effectLst/>
                          <a:latin typeface="Tahoma" panose="020B0604030504040204" pitchFamily="34" charset="0"/>
                          <a:ea typeface="Times New Roman" panose="02020603050405020304" pitchFamily="18" charset="0"/>
                          <a:cs typeface="Tahoma" panose="020B0604030504040204" pitchFamily="34" charset="0"/>
                        </a:rPr>
                        <a:t>Poor</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tabLst>
                          <a:tab pos="837565" algn="l"/>
                          <a:tab pos="2014855" algn="l"/>
                        </a:tabLst>
                      </a:pPr>
                      <a:r>
                        <a:rPr lang="en-GB" sz="950" dirty="0">
                          <a:effectLst/>
                          <a:latin typeface="Tahoma" panose="020B0604030504040204" pitchFamily="34" charset="0"/>
                          <a:ea typeface="Times New Roman" panose="02020603050405020304" pitchFamily="18" charset="0"/>
                          <a:cs typeface="Tahoma" panose="020B0604030504040204" pitchFamily="34" charset="0"/>
                        </a:rPr>
                        <a:t>40%</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18</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66625"/>
                  </a:ext>
                </a:extLst>
              </a:tr>
              <a:tr h="2103540">
                <a:tc vMerge="1">
                  <a:txBody>
                    <a:bodyPr/>
                    <a:lstStyle/>
                    <a:p>
                      <a:endParaRPr lang="en-ZA"/>
                    </a:p>
                  </a:txBody>
                  <a:tcPr/>
                </a:tc>
                <a:tc vMerge="1">
                  <a:txBody>
                    <a:bodyPr/>
                    <a:lstStyle/>
                    <a:p>
                      <a:endParaRPr lang="en-ZA"/>
                    </a:p>
                  </a:txBody>
                  <a:tcPr/>
                </a:tc>
                <a:tc>
                  <a:txBody>
                    <a:bodyPr/>
                    <a:lstStyle/>
                    <a:p>
                      <a:pPr marL="457200"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Method Statement (Technical Approach) On the Radio Planning sphere, the software will support Multiple technologies:  Analogue radio technologies (Open channel radio, MPT1327), 4G (Mission critical and Commercial), 5G, IoT, DMR, P25 Wi-Fi (All standards)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GIS updated maps and interchange with google earth-</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Support planning for point to point and point to multi point for all frequencies 200 MHz to 90 GHz (E-band)-</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Must be able to search and insert a site using street address</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Satisfactory 60%</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27</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626" marR="486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93271538"/>
                  </a:ext>
                </a:extLst>
              </a:tr>
            </a:tbl>
          </a:graphicData>
        </a:graphic>
      </p:graphicFrame>
    </p:spTree>
    <p:extLst>
      <p:ext uri="{BB962C8B-B14F-4D97-AF65-F5344CB8AC3E}">
        <p14:creationId xmlns:p14="http://schemas.microsoft.com/office/powerpoint/2010/main" val="591069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02A77ED-03BA-B134-3D9C-D770BE392A2B}"/>
              </a:ext>
            </a:extLst>
          </p:cNvPr>
          <p:cNvSpPr>
            <a:spLocks noGrp="1"/>
          </p:cNvSpPr>
          <p:nvPr>
            <p:ph type="body" sz="quarter" idx="16"/>
          </p:nvPr>
        </p:nvSpPr>
        <p:spPr>
          <a:xfrm>
            <a:off x="283475" y="845445"/>
            <a:ext cx="10079724" cy="5567293"/>
          </a:xfrm>
        </p:spPr>
        <p:txBody>
          <a:bodyPr/>
          <a:lstStyle/>
          <a:p>
            <a:r>
              <a:rPr lang="en-ZA" dirty="0"/>
              <a:t>D</a:t>
            </a:r>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p:txBody>
      </p:sp>
      <p:sp>
        <p:nvSpPr>
          <p:cNvPr id="6" name="Title 5">
            <a:extLst>
              <a:ext uri="{FF2B5EF4-FFF2-40B4-BE49-F238E27FC236}">
                <a16:creationId xmlns:a16="http://schemas.microsoft.com/office/drawing/2014/main" id="{8D1973F1-A1F2-F746-4F22-7C6094EA549D}"/>
              </a:ext>
            </a:extLst>
          </p:cNvPr>
          <p:cNvSpPr>
            <a:spLocks noGrp="1"/>
          </p:cNvSpPr>
          <p:nvPr>
            <p:ph type="title"/>
          </p:nvPr>
        </p:nvSpPr>
        <p:spPr>
          <a:xfrm>
            <a:off x="283474" y="214429"/>
            <a:ext cx="10079725" cy="461665"/>
          </a:xfrm>
        </p:spPr>
        <p:txBody>
          <a:bodyPr/>
          <a:lstStyle/>
          <a:p>
            <a:r>
              <a:rPr kumimoji="0" lang="en-US" sz="2400" b="1" i="0" u="none" strike="noStrike" kern="1200" cap="none" spc="0" normalizeH="0" baseline="0" noProof="0" dirty="0">
                <a:ln>
                  <a:noFill/>
                </a:ln>
                <a:solidFill>
                  <a:srgbClr val="000000"/>
                </a:solidFill>
                <a:effectLst/>
                <a:uLnTx/>
                <a:uFillTx/>
                <a:latin typeface="Apex New Bold" panose="02010600040501010103" pitchFamily="2" charset="77"/>
                <a:cs typeface="+mj-cs"/>
              </a:rPr>
              <a:t>EVALUATION CRITERIA </a:t>
            </a:r>
            <a:r>
              <a:rPr kumimoji="0" lang="en-US" sz="2400" b="1" i="0" u="none" strike="noStrike" kern="1200" cap="none" spc="0" normalizeH="0" baseline="0" noProof="0" dirty="0">
                <a:ln>
                  <a:noFill/>
                </a:ln>
                <a:solidFill>
                  <a:srgbClr val="FF0000"/>
                </a:solidFill>
                <a:effectLst/>
                <a:uLnTx/>
                <a:uFillTx/>
                <a:latin typeface="Apex New Bold" panose="02010600040501010103" pitchFamily="2" charset="77"/>
                <a:cs typeface="+mj-cs"/>
              </a:rPr>
              <a:t>TECHNICAL</a:t>
            </a:r>
            <a:r>
              <a:rPr kumimoji="0" lang="en-US" sz="2400" b="1" i="0" u="none" strike="noStrike" kern="1200" cap="none" spc="0" normalizeH="0" baseline="0" noProof="0" dirty="0">
                <a:ln>
                  <a:noFill/>
                </a:ln>
                <a:solidFill>
                  <a:srgbClr val="000000"/>
                </a:solidFill>
                <a:effectLst/>
                <a:uLnTx/>
                <a:uFillTx/>
                <a:latin typeface="Apex New Bold" panose="02010600040501010103" pitchFamily="2" charset="77"/>
                <a:cs typeface="+mj-cs"/>
              </a:rPr>
              <a:t> </a:t>
            </a:r>
            <a:endParaRPr lang="en-ZA" dirty="0"/>
          </a:p>
        </p:txBody>
      </p:sp>
      <p:graphicFrame>
        <p:nvGraphicFramePr>
          <p:cNvPr id="8" name="Table 7">
            <a:extLst>
              <a:ext uri="{FF2B5EF4-FFF2-40B4-BE49-F238E27FC236}">
                <a16:creationId xmlns:a16="http://schemas.microsoft.com/office/drawing/2014/main" id="{9E0D83B9-4F59-B024-EDD2-689DA575B40B}"/>
              </a:ext>
            </a:extLst>
          </p:cNvPr>
          <p:cNvGraphicFramePr>
            <a:graphicFrameLocks noGrp="1"/>
          </p:cNvGraphicFramePr>
          <p:nvPr>
            <p:extLst>
              <p:ext uri="{D42A27DB-BD31-4B8C-83A1-F6EECF244321}">
                <p14:modId xmlns:p14="http://schemas.microsoft.com/office/powerpoint/2010/main" val="2264010163"/>
              </p:ext>
            </p:extLst>
          </p:nvPr>
        </p:nvGraphicFramePr>
        <p:xfrm>
          <a:off x="398207" y="954051"/>
          <a:ext cx="11793796" cy="7343586"/>
        </p:xfrm>
        <a:graphic>
          <a:graphicData uri="http://schemas.openxmlformats.org/drawingml/2006/table">
            <a:tbl>
              <a:tblPr firstRow="1" firstCol="1" bandRow="1"/>
              <a:tblGrid>
                <a:gridCol w="4131400">
                  <a:extLst>
                    <a:ext uri="{9D8B030D-6E8A-4147-A177-3AD203B41FA5}">
                      <a16:colId xmlns:a16="http://schemas.microsoft.com/office/drawing/2014/main" val="1560589711"/>
                    </a:ext>
                  </a:extLst>
                </a:gridCol>
                <a:gridCol w="1100752">
                  <a:extLst>
                    <a:ext uri="{9D8B030D-6E8A-4147-A177-3AD203B41FA5}">
                      <a16:colId xmlns:a16="http://schemas.microsoft.com/office/drawing/2014/main" val="15902684"/>
                    </a:ext>
                  </a:extLst>
                </a:gridCol>
                <a:gridCol w="4131400">
                  <a:extLst>
                    <a:ext uri="{9D8B030D-6E8A-4147-A177-3AD203B41FA5}">
                      <a16:colId xmlns:a16="http://schemas.microsoft.com/office/drawing/2014/main" val="2888708645"/>
                    </a:ext>
                  </a:extLst>
                </a:gridCol>
                <a:gridCol w="1215122">
                  <a:extLst>
                    <a:ext uri="{9D8B030D-6E8A-4147-A177-3AD203B41FA5}">
                      <a16:colId xmlns:a16="http://schemas.microsoft.com/office/drawing/2014/main" val="3943897976"/>
                    </a:ext>
                  </a:extLst>
                </a:gridCol>
                <a:gridCol w="1215122">
                  <a:extLst>
                    <a:ext uri="{9D8B030D-6E8A-4147-A177-3AD203B41FA5}">
                      <a16:colId xmlns:a16="http://schemas.microsoft.com/office/drawing/2014/main" val="3850615310"/>
                    </a:ext>
                  </a:extLst>
                </a:gridCol>
              </a:tblGrid>
              <a:tr h="154913">
                <a:tc rowSpan="3">
                  <a:txBody>
                    <a:bodyPr/>
                    <a:lstStyle/>
                    <a:p>
                      <a:pPr algn="just">
                        <a:lnSpc>
                          <a:spcPct val="115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Method Statement(Technical Approach)</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This document should detail the way each activity or process is to be completed. The method statement should also outline the hazards involved and include a step by step guide on how to do the job safely. It should again detail control measures to be introduced to ensure the safety of anyone who will be affected by the project’s activities. The method statement cannot be used as safety plan but a technical approach and methodology on the actual work execution. The company special and practical knowledge in business services is required. The contractor should make sure the provision and identify his/her proposed technical team. On other words the Tenderer should be explicit on the method statement on how will they meet the requirements and should submit a proposal or technical document to outline if the product is capable of meeting the requirements outlined  by TFR  such  Point to multipoint and Point to Point and include the radio coverage which supports IOT, 4G mission critical including 5G , DMR , P25 including the MPT 1327 Technologies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8337" marR="183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3">
                  <a:txBody>
                    <a:bodyPr/>
                    <a:lstStyle/>
                    <a:p>
                      <a:pPr algn="just">
                        <a:lnSpc>
                          <a:spcPct val="150000"/>
                        </a:lnSpc>
                        <a:spcBef>
                          <a:spcPts val="300"/>
                        </a:spcBef>
                        <a:tabLst>
                          <a:tab pos="837565" algn="l"/>
                          <a:tab pos="2014855" algn="l"/>
                        </a:tabLst>
                      </a:pPr>
                      <a:r>
                        <a:rPr lang="en-GB" sz="950" b="1" dirty="0">
                          <a:effectLst/>
                          <a:latin typeface="Tahoma" panose="020B0604030504040204" pitchFamily="34" charset="0"/>
                          <a:ea typeface="Times New Roman" panose="02020603050405020304" pitchFamily="18" charset="0"/>
                          <a:cs typeface="Tahoma" panose="020B0604030504040204" pitchFamily="34" charset="0"/>
                        </a:rPr>
                        <a:t>45</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8337" marR="183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just">
                        <a:lnSpc>
                          <a:spcPct val="115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Method Statement (Technical Approach)</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tabLst>
                          <a:tab pos="837565" algn="l"/>
                          <a:tab pos="2014855" algn="l"/>
                        </a:tabLst>
                      </a:pPr>
                      <a:r>
                        <a:rPr lang="en-GB" sz="950">
                          <a:effectLst/>
                          <a:latin typeface="Tahoma" panose="020B0604030504040204" pitchFamily="34" charset="0"/>
                          <a:ea typeface="Times New Roman" panose="02020603050405020304" pitchFamily="18" charset="0"/>
                          <a:cs typeface="Tahoma" panose="020B0604030504040204" pitchFamily="34" charset="0"/>
                        </a:rPr>
                        <a:t>Submitted is irrelevant /Method Statement (Technical Approach) not submitted</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18337" marR="183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tabLst>
                          <a:tab pos="837565" algn="l"/>
                          <a:tab pos="2014855" algn="l"/>
                        </a:tabLst>
                      </a:pPr>
                      <a:r>
                        <a:rPr lang="en-GB" sz="950">
                          <a:effectLst/>
                          <a:latin typeface="Tahoma" panose="020B0604030504040204" pitchFamily="34" charset="0"/>
                          <a:ea typeface="Times New Roman" panose="02020603050405020304" pitchFamily="18" charset="0"/>
                          <a:cs typeface="Tahoma" panose="020B0604030504040204" pitchFamily="34" charset="0"/>
                        </a:rPr>
                        <a:t>0%</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18337" marR="183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0</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18337" marR="183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74448659"/>
                  </a:ext>
                </a:extLst>
              </a:tr>
              <a:tr h="1263885">
                <a:tc vMerge="1">
                  <a:txBody>
                    <a:bodyPr/>
                    <a:lstStyle/>
                    <a:p>
                      <a:endParaRPr lang="en-ZA"/>
                    </a:p>
                  </a:txBody>
                  <a:tcPr>
                    <a:lnT w="12700" cap="flat" cmpd="sng" algn="ctr">
                      <a:solidFill>
                        <a:srgbClr val="000000"/>
                      </a:solidFill>
                      <a:prstDash val="solid"/>
                      <a:round/>
                      <a:headEnd type="none" w="med" len="med"/>
                      <a:tailEnd type="none" w="med" len="med"/>
                    </a:lnT>
                  </a:tcPr>
                </a:tc>
                <a:tc vMerge="1">
                  <a:txBody>
                    <a:bodyPr/>
                    <a:lstStyle/>
                    <a:p>
                      <a:endParaRPr lang="en-ZA"/>
                    </a:p>
                  </a:txBody>
                  <a:tcPr>
                    <a:lnT w="12700" cap="flat" cmpd="sng" algn="ctr">
                      <a:solidFill>
                        <a:srgbClr val="000000"/>
                      </a:solidFill>
                      <a:prstDash val="solid"/>
                      <a:round/>
                      <a:headEnd type="none" w="med" len="med"/>
                      <a:tailEnd type="none" w="med" len="med"/>
                    </a:lnT>
                  </a:tcPr>
                </a:tc>
                <a:tc>
                  <a:txBody>
                    <a:bodyPr/>
                    <a:lstStyle/>
                    <a:p>
                      <a:pPr marL="457200"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Method Statement (Technical Approach) On the Radio Planning sphere, the software will support Multiple technologies:  Analogue radio technologies (Open channel radio, MPT1327), 4G (Mission critical and Commercial), 5G, IoT, DMR, P25 Wi-Fi (All standards)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ZA" sz="950" dirty="0">
                          <a:effectLst/>
                          <a:latin typeface="Tahoma" panose="020B0604030504040204" pitchFamily="34" charset="0"/>
                          <a:ea typeface="Times New Roman" panose="02020603050405020304" pitchFamily="18" charset="0"/>
                          <a:cs typeface="Tahoma" panose="020B0604030504040204" pitchFamily="34" charset="0"/>
                        </a:rPr>
                        <a:t>GIS updated maps and interchange with google earth</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ZA" sz="950" dirty="0">
                          <a:effectLst/>
                          <a:latin typeface="Tahoma" panose="020B0604030504040204" pitchFamily="34" charset="0"/>
                          <a:ea typeface="Times New Roman" panose="02020603050405020304" pitchFamily="18" charset="0"/>
                          <a:cs typeface="Tahoma" panose="020B0604030504040204" pitchFamily="34" charset="0"/>
                        </a:rPr>
                        <a:t>Support planning for point to point and point to multi point for all frequencies 200 MHz to 90 GHz (E-band)</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ZA" sz="950" dirty="0">
                          <a:effectLst/>
                          <a:latin typeface="Tahoma" panose="020B0604030504040204" pitchFamily="34" charset="0"/>
                          <a:ea typeface="Times New Roman" panose="02020603050405020304" pitchFamily="18" charset="0"/>
                          <a:cs typeface="Tahoma" panose="020B0604030504040204" pitchFamily="34" charset="0"/>
                        </a:rPr>
                        <a:t>Must be able to search and insert a site using street address</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ZA" sz="950" dirty="0">
                          <a:effectLst/>
                          <a:latin typeface="Tahoma" panose="020B0604030504040204" pitchFamily="34" charset="0"/>
                          <a:ea typeface="Times New Roman" panose="02020603050405020304" pitchFamily="18" charset="0"/>
                          <a:cs typeface="Tahoma" panose="020B0604030504040204" pitchFamily="34" charset="0"/>
                        </a:rPr>
                        <a:t>Use two or more sectional maps at the same time for example in a case where two sites are on different UTM files / maps-</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ZA" sz="950" dirty="0">
                          <a:effectLst/>
                          <a:latin typeface="Tahoma" panose="020B0604030504040204" pitchFamily="34" charset="0"/>
                          <a:ea typeface="Times New Roman" panose="02020603050405020304" pitchFamily="18" charset="0"/>
                          <a:cs typeface="Tahoma" panose="020B0604030504040204" pitchFamily="34" charset="0"/>
                        </a:rPr>
                        <a:t>Conversion from address to GPS coordinates-</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ZA" sz="950" dirty="0">
                          <a:effectLst/>
                          <a:latin typeface="Tahoma" panose="020B0604030504040204" pitchFamily="34" charset="0"/>
                          <a:ea typeface="Times New Roman" panose="02020603050405020304" pitchFamily="18" charset="0"/>
                          <a:cs typeface="Tahoma" panose="020B0604030504040204" pitchFamily="34" charset="0"/>
                        </a:rPr>
                        <a:t>Vertical, horizontal and cross polarization and consideration of different channel modulations</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8337" marR="18337"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Good</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80%</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18337" marR="183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36</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8337" marR="183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6728715"/>
                  </a:ext>
                </a:extLst>
              </a:tr>
              <a:tr h="1549125">
                <a:tc vMerge="1">
                  <a:txBody>
                    <a:bodyPr/>
                    <a:lstStyle/>
                    <a:p>
                      <a:endParaRPr lang="en-ZA"/>
                    </a:p>
                  </a:txBody>
                  <a:tcPr/>
                </a:tc>
                <a:tc vMerge="1">
                  <a:txBody>
                    <a:bodyPr/>
                    <a:lstStyle/>
                    <a:p>
                      <a:endParaRPr lang="en-ZA"/>
                    </a:p>
                  </a:txBody>
                  <a:tcPr/>
                </a:tc>
                <a:tc>
                  <a:txBody>
                    <a:bodyPr/>
                    <a:lstStyle/>
                    <a:p>
                      <a:pPr marL="457200"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Method Statement (Technical Approach) On the Radio Planning sphere, the software will support Multiple technologies:  Analogue radio technologies (Open channel radio, MPT1327), 4G (Mission critical and Commercial), 5G, IoT, DMR, P25 Wi-Fi (All standards)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GIS updated maps and interchange with google earth</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Support planning for point to point and point to multi point for all frequencies 200 MHz to 90 GHz (E-band)</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Must be able to search and insert a site using street address </a:t>
                      </a:r>
                      <a:r>
                        <a:rPr lang="en-ZA" sz="950" dirty="0">
                          <a:effectLst/>
                          <a:latin typeface="Tahoma" panose="020B0604030504040204" pitchFamily="34" charset="0"/>
                          <a:ea typeface="Times New Roman" panose="02020603050405020304" pitchFamily="18" charset="0"/>
                          <a:cs typeface="Tahoma" panose="020B0604030504040204" pitchFamily="34" charset="0"/>
                        </a:rPr>
                        <a:t>Use two or more sectional maps at the same time for example in a case where two sites are on different UTM files / maps-</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ZA" sz="950" dirty="0">
                          <a:effectLst/>
                          <a:latin typeface="Tahoma" panose="020B0604030504040204" pitchFamily="34" charset="0"/>
                          <a:ea typeface="Times New Roman" panose="02020603050405020304" pitchFamily="18" charset="0"/>
                          <a:cs typeface="Tahoma" panose="020B0604030504040204" pitchFamily="34" charset="0"/>
                        </a:rPr>
                        <a:t>Conversion from address to GPS coordinates-</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ZA" sz="950" dirty="0">
                          <a:effectLst/>
                          <a:latin typeface="Tahoma" panose="020B0604030504040204" pitchFamily="34" charset="0"/>
                          <a:ea typeface="Times New Roman" panose="02020603050405020304" pitchFamily="18" charset="0"/>
                          <a:cs typeface="Tahoma" panose="020B0604030504040204" pitchFamily="34" charset="0"/>
                        </a:rPr>
                        <a:t>Vertical, horizontal and cross polarization and consideration of different channel modulations</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ZA" sz="950" dirty="0">
                          <a:effectLst/>
                          <a:latin typeface="Tahoma" panose="020B0604030504040204" pitchFamily="34" charset="0"/>
                          <a:ea typeface="Times New Roman" panose="02020603050405020304" pitchFamily="18" charset="0"/>
                          <a:cs typeface="Tahoma" panose="020B0604030504040204" pitchFamily="34" charset="0"/>
                        </a:rPr>
                        <a:t>Path planning and interference calculations 5%</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ZA" sz="950" dirty="0">
                          <a:effectLst/>
                          <a:latin typeface="Tahoma" panose="020B0604030504040204" pitchFamily="34" charset="0"/>
                          <a:ea typeface="Times New Roman" panose="02020603050405020304" pitchFamily="18" charset="0"/>
                          <a:cs typeface="Tahoma" panose="020B0604030504040204" pitchFamily="34" charset="0"/>
                        </a:rPr>
                        <a:t>Must be able to insert latest ICASA regulation for automatic frequency allocation. (e.g., Distance vs. frequency</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8337" marR="18337"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Very good 100%</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8337" marR="183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45</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8337" marR="1833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6763317"/>
                  </a:ext>
                </a:extLst>
              </a:tr>
            </a:tbl>
          </a:graphicData>
        </a:graphic>
      </p:graphicFrame>
    </p:spTree>
    <p:extLst>
      <p:ext uri="{BB962C8B-B14F-4D97-AF65-F5344CB8AC3E}">
        <p14:creationId xmlns:p14="http://schemas.microsoft.com/office/powerpoint/2010/main" val="2315991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DA86CF-A441-66F2-0C76-45E13F754120}"/>
              </a:ext>
            </a:extLst>
          </p:cNvPr>
          <p:cNvSpPr>
            <a:spLocks noGrp="1"/>
          </p:cNvSpPr>
          <p:nvPr>
            <p:ph type="body" sz="quarter" idx="16"/>
          </p:nvPr>
        </p:nvSpPr>
        <p:spPr>
          <a:xfrm>
            <a:off x="283475" y="845445"/>
            <a:ext cx="10079724" cy="6038704"/>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ZA" dirty="0"/>
          </a:p>
        </p:txBody>
      </p:sp>
      <p:sp>
        <p:nvSpPr>
          <p:cNvPr id="6" name="Title 5">
            <a:extLst>
              <a:ext uri="{FF2B5EF4-FFF2-40B4-BE49-F238E27FC236}">
                <a16:creationId xmlns:a16="http://schemas.microsoft.com/office/drawing/2014/main" id="{E8CE3AF3-9FA0-D284-B589-7C16259E4B95}"/>
              </a:ext>
            </a:extLst>
          </p:cNvPr>
          <p:cNvSpPr>
            <a:spLocks noGrp="1"/>
          </p:cNvSpPr>
          <p:nvPr>
            <p:ph type="title"/>
          </p:nvPr>
        </p:nvSpPr>
        <p:spPr>
          <a:xfrm>
            <a:off x="283474" y="249922"/>
            <a:ext cx="10079725" cy="461665"/>
          </a:xfrm>
        </p:spPr>
        <p:txBody>
          <a:bodyPr/>
          <a:lstStyle/>
          <a:p>
            <a:r>
              <a:rPr kumimoji="0" lang="en-US" sz="2400" b="1" i="0" u="none" strike="noStrike" kern="1200" cap="none" spc="0" normalizeH="0" baseline="0" noProof="0" dirty="0">
                <a:ln>
                  <a:noFill/>
                </a:ln>
                <a:solidFill>
                  <a:srgbClr val="000000"/>
                </a:solidFill>
                <a:effectLst/>
                <a:uLnTx/>
                <a:uFillTx/>
                <a:latin typeface="Apex New Bold" panose="02010600040501010103" pitchFamily="2" charset="77"/>
                <a:cs typeface="+mj-cs"/>
              </a:rPr>
              <a:t>EVALUATION CRITERIA </a:t>
            </a:r>
            <a:r>
              <a:rPr kumimoji="0" lang="en-US" sz="2400" b="1" i="0" u="none" strike="noStrike" kern="1200" cap="none" spc="0" normalizeH="0" baseline="0" noProof="0" dirty="0">
                <a:ln>
                  <a:noFill/>
                </a:ln>
                <a:solidFill>
                  <a:srgbClr val="FF0000"/>
                </a:solidFill>
                <a:effectLst/>
                <a:uLnTx/>
                <a:uFillTx/>
                <a:latin typeface="Apex New Bold" panose="02010600040501010103" pitchFamily="2" charset="77"/>
                <a:cs typeface="+mj-cs"/>
              </a:rPr>
              <a:t>TECHNICAL</a:t>
            </a:r>
            <a:r>
              <a:rPr kumimoji="0" lang="en-US" sz="2400" b="1" i="0" u="none" strike="noStrike" kern="1200" cap="none" spc="0" normalizeH="0" baseline="0" noProof="0" dirty="0">
                <a:ln>
                  <a:noFill/>
                </a:ln>
                <a:solidFill>
                  <a:srgbClr val="000000"/>
                </a:solidFill>
                <a:effectLst/>
                <a:uLnTx/>
                <a:uFillTx/>
                <a:latin typeface="Apex New Bold" panose="02010600040501010103" pitchFamily="2" charset="77"/>
                <a:cs typeface="+mj-cs"/>
              </a:rPr>
              <a:t> </a:t>
            </a:r>
            <a:endParaRPr lang="en-ZA" dirty="0"/>
          </a:p>
        </p:txBody>
      </p:sp>
      <p:graphicFrame>
        <p:nvGraphicFramePr>
          <p:cNvPr id="7" name="Table 6">
            <a:extLst>
              <a:ext uri="{FF2B5EF4-FFF2-40B4-BE49-F238E27FC236}">
                <a16:creationId xmlns:a16="http://schemas.microsoft.com/office/drawing/2014/main" id="{C984C8E1-D885-A435-2B80-C2E7419073DF}"/>
              </a:ext>
            </a:extLst>
          </p:cNvPr>
          <p:cNvGraphicFramePr>
            <a:graphicFrameLocks noGrp="1"/>
          </p:cNvGraphicFramePr>
          <p:nvPr>
            <p:extLst>
              <p:ext uri="{D42A27DB-BD31-4B8C-83A1-F6EECF244321}">
                <p14:modId xmlns:p14="http://schemas.microsoft.com/office/powerpoint/2010/main" val="570382663"/>
              </p:ext>
            </p:extLst>
          </p:nvPr>
        </p:nvGraphicFramePr>
        <p:xfrm>
          <a:off x="427703" y="1025654"/>
          <a:ext cx="9935496" cy="5165758"/>
        </p:xfrm>
        <a:graphic>
          <a:graphicData uri="http://schemas.openxmlformats.org/drawingml/2006/table">
            <a:tbl>
              <a:tblPr firstRow="1" firstCol="1" bandRow="1"/>
              <a:tblGrid>
                <a:gridCol w="2768908">
                  <a:extLst>
                    <a:ext uri="{9D8B030D-6E8A-4147-A177-3AD203B41FA5}">
                      <a16:colId xmlns:a16="http://schemas.microsoft.com/office/drawing/2014/main" val="740380958"/>
                    </a:ext>
                  </a:extLst>
                </a:gridCol>
                <a:gridCol w="2768908">
                  <a:extLst>
                    <a:ext uri="{9D8B030D-6E8A-4147-A177-3AD203B41FA5}">
                      <a16:colId xmlns:a16="http://schemas.microsoft.com/office/drawing/2014/main" val="3513774073"/>
                    </a:ext>
                  </a:extLst>
                </a:gridCol>
                <a:gridCol w="2768908">
                  <a:extLst>
                    <a:ext uri="{9D8B030D-6E8A-4147-A177-3AD203B41FA5}">
                      <a16:colId xmlns:a16="http://schemas.microsoft.com/office/drawing/2014/main" val="2731095097"/>
                    </a:ext>
                  </a:extLst>
                </a:gridCol>
                <a:gridCol w="814386">
                  <a:extLst>
                    <a:ext uri="{9D8B030D-6E8A-4147-A177-3AD203B41FA5}">
                      <a16:colId xmlns:a16="http://schemas.microsoft.com/office/drawing/2014/main" val="2930302865"/>
                    </a:ext>
                  </a:extLst>
                </a:gridCol>
                <a:gridCol w="814386">
                  <a:extLst>
                    <a:ext uri="{9D8B030D-6E8A-4147-A177-3AD203B41FA5}">
                      <a16:colId xmlns:a16="http://schemas.microsoft.com/office/drawing/2014/main" val="502648181"/>
                    </a:ext>
                  </a:extLst>
                </a:gridCol>
              </a:tblGrid>
              <a:tr h="280552">
                <a:tc>
                  <a:txBody>
                    <a:bodyPr/>
                    <a:lstStyle/>
                    <a:p>
                      <a:pPr algn="just">
                        <a:lnSpc>
                          <a:spcPct val="150000"/>
                        </a:lnSpc>
                        <a:spcBef>
                          <a:spcPts val="300"/>
                        </a:spcBef>
                      </a:pPr>
                      <a:r>
                        <a:rPr lang="en-GB" sz="950" b="1" dirty="0">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Technical Criteria</a:t>
                      </a:r>
                      <a:endParaRPr lang="en-ZA" sz="950" dirty="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50000"/>
                        </a:lnSpc>
                        <a:spcBef>
                          <a:spcPts val="300"/>
                        </a:spcBef>
                      </a:pPr>
                      <a:r>
                        <a:rPr lang="en-GB" sz="950" b="1">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Weighting </a:t>
                      </a:r>
                      <a:endParaRPr lang="en-ZA" sz="95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457200" algn="just">
                        <a:lnSpc>
                          <a:spcPct val="150000"/>
                        </a:lnSpc>
                        <a:spcBef>
                          <a:spcPts val="300"/>
                        </a:spcBef>
                      </a:pPr>
                      <a:r>
                        <a:rPr lang="en-GB" sz="950" b="1">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Indicator for scoring</a:t>
                      </a:r>
                      <a:endParaRPr lang="en-ZA" sz="95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50000"/>
                        </a:lnSpc>
                        <a:spcBef>
                          <a:spcPts val="300"/>
                        </a:spcBef>
                      </a:pPr>
                      <a:r>
                        <a:rPr lang="en-GB" sz="950" b="1">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Percentage Score</a:t>
                      </a:r>
                      <a:endParaRPr lang="en-ZA" sz="95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300"/>
                        </a:spcBef>
                      </a:pPr>
                      <a:r>
                        <a:rPr lang="en-GB" sz="950" b="1" dirty="0">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Points</a:t>
                      </a:r>
                      <a:endParaRPr lang="en-ZA" sz="950" dirty="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074374832"/>
                  </a:ext>
                </a:extLst>
              </a:tr>
              <a:tr h="581541">
                <a:tc rowSpan="5">
                  <a:txBody>
                    <a:bodyPr/>
                    <a:lstStyle/>
                    <a:p>
                      <a:pPr algn="just">
                        <a:lnSpc>
                          <a:spcPct val="115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 Work Programme and Support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The contractor must state when he/she intends to start and complete the job. This must also be supported by providing a working programme, which after awarding will then be used as a monitoring tool on work progress. Points given should be based on the duration and sequential project activities. Project activities include all activities required inclusive of the procurement of material/equipment to final and handover. Also provision of previous use of applications for software successful planning results in a form   a report to outline at least 3 cases and product lifecycle document. The turnaround support programme must be  submitted to ensure the turnaround response after fault logging or ticket logging satisfies the Transnet expectations</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4">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       30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Work Programme and Support not submitted/ Work Programme and Support submitted are not relevant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0%</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0</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18039097"/>
                  </a:ext>
                </a:extLst>
              </a:tr>
              <a:tr h="308421">
                <a:tc vMerge="1">
                  <a:txBody>
                    <a:bodyPr/>
                    <a:lstStyle/>
                    <a:p>
                      <a:endParaRPr lang="en-ZA"/>
                    </a:p>
                  </a:txBody>
                  <a:tcPr/>
                </a:tc>
                <a:tc vMerge="1">
                  <a:txBody>
                    <a:bodyPr/>
                    <a:lstStyle/>
                    <a:p>
                      <a:endParaRPr lang="en-ZA"/>
                    </a:p>
                  </a:txBody>
                  <a:tcPr/>
                </a:tc>
                <a:tc>
                  <a:txBody>
                    <a:bodyPr/>
                    <a:lstStyle/>
                    <a:p>
                      <a:pPr marL="457200"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Support &gt;12 weeks and delivery period &gt;8 weeks</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Very Poor</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 20%</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6</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4155280"/>
                  </a:ext>
                </a:extLst>
              </a:tr>
              <a:tr h="581541">
                <a:tc vMerge="1">
                  <a:txBody>
                    <a:bodyPr/>
                    <a:lstStyle/>
                    <a:p>
                      <a:endParaRPr lang="en-ZA"/>
                    </a:p>
                  </a:txBody>
                  <a:tcPr/>
                </a:tc>
                <a:tc vMerge="1">
                  <a:txBody>
                    <a:bodyPr/>
                    <a:lstStyle/>
                    <a:p>
                      <a:endParaRPr lang="en-ZA"/>
                    </a:p>
                  </a:txBody>
                  <a:tcPr/>
                </a:tc>
                <a:tc>
                  <a:txBody>
                    <a:bodyPr/>
                    <a:lstStyle/>
                    <a:p>
                      <a:pPr marL="457200"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Support =10 weeks and delivery period =8 weeks and provision of 1 case of planning results obtain from previous projects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Poor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40%</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12</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60189710"/>
                  </a:ext>
                </a:extLst>
              </a:tr>
              <a:tr h="581541">
                <a:tc vMerge="1">
                  <a:txBody>
                    <a:bodyPr/>
                    <a:lstStyle/>
                    <a:p>
                      <a:endParaRPr lang="en-ZA"/>
                    </a:p>
                  </a:txBody>
                  <a:tcPr/>
                </a:tc>
                <a:tc vMerge="1">
                  <a:txBody>
                    <a:bodyPr/>
                    <a:lstStyle/>
                    <a:p>
                      <a:endParaRPr lang="en-ZA"/>
                    </a:p>
                  </a:txBody>
                  <a:tcPr/>
                </a:tc>
                <a:tc>
                  <a:txBody>
                    <a:bodyPr/>
                    <a:lstStyle/>
                    <a:p>
                      <a:pPr marL="457200"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Support = 8 weeks and delivery period =6 weeks and provision of 2 cases of planning results obtain from previous projects</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Satisfactory 60%</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18</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8821904"/>
                  </a:ext>
                </a:extLst>
              </a:tr>
              <a:tr h="2017743">
                <a:tc vMerge="1">
                  <a:txBody>
                    <a:bodyPr/>
                    <a:lstStyle/>
                    <a:p>
                      <a:endParaRPr lang="en-ZA"/>
                    </a:p>
                  </a:txBody>
                  <a:tcPr/>
                </a:tc>
                <a:tc>
                  <a:txBody>
                    <a:bodyPr/>
                    <a:lstStyle/>
                    <a:p>
                      <a:pPr marL="457200"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just">
                        <a:lnSpc>
                          <a:spcPct val="150000"/>
                        </a:lnSpc>
                        <a:spcBef>
                          <a:spcPts val="300"/>
                        </a:spcBef>
                      </a:pPr>
                      <a:r>
                        <a:rPr lang="en-GB" sz="950">
                          <a:effectLst/>
                          <a:latin typeface="Tahoma" panose="020B0604030504040204" pitchFamily="34" charset="0"/>
                          <a:ea typeface="Times New Roman" panose="02020603050405020304" pitchFamily="18" charset="0"/>
                          <a:cs typeface="Times New Roman" panose="02020603050405020304" pitchFamily="18" charset="0"/>
                        </a:rPr>
                        <a:t>Support = 6 weeks and delivery period = 4 weeks and provision of 3 cases of planning results obtain from previous projects</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Good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80%</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24</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2377856"/>
                  </a:ext>
                </a:extLst>
              </a:tr>
            </a:tbl>
          </a:graphicData>
        </a:graphic>
      </p:graphicFrame>
    </p:spTree>
    <p:extLst>
      <p:ext uri="{BB962C8B-B14F-4D97-AF65-F5344CB8AC3E}">
        <p14:creationId xmlns:p14="http://schemas.microsoft.com/office/powerpoint/2010/main" val="38422946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3A05758-B2BC-8D3D-DDE8-49B81D05C647}"/>
              </a:ext>
            </a:extLst>
          </p:cNvPr>
          <p:cNvSpPr>
            <a:spLocks noGrp="1"/>
          </p:cNvSpPr>
          <p:nvPr>
            <p:ph type="body" sz="quarter" idx="16"/>
          </p:nvPr>
        </p:nvSpPr>
        <p:spPr>
          <a:xfrm>
            <a:off x="283475" y="845445"/>
            <a:ext cx="10079724" cy="6038704"/>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ZA" dirty="0"/>
          </a:p>
        </p:txBody>
      </p:sp>
      <p:sp>
        <p:nvSpPr>
          <p:cNvPr id="6" name="Title 5">
            <a:extLst>
              <a:ext uri="{FF2B5EF4-FFF2-40B4-BE49-F238E27FC236}">
                <a16:creationId xmlns:a16="http://schemas.microsoft.com/office/drawing/2014/main" id="{7E57843B-CE2F-3643-7D87-88ACCAB09592}"/>
              </a:ext>
            </a:extLst>
          </p:cNvPr>
          <p:cNvSpPr>
            <a:spLocks noGrp="1"/>
          </p:cNvSpPr>
          <p:nvPr>
            <p:ph type="title"/>
          </p:nvPr>
        </p:nvSpPr>
        <p:spPr>
          <a:xfrm>
            <a:off x="283474" y="249922"/>
            <a:ext cx="10079725" cy="461665"/>
          </a:xfrm>
        </p:spPr>
        <p:txBody>
          <a:bodyPr/>
          <a:lstStyle/>
          <a:p>
            <a:r>
              <a:rPr kumimoji="0" lang="en-US" sz="2400" b="1" i="0" u="none" strike="noStrike" kern="1200" cap="none" spc="0" normalizeH="0" baseline="0" noProof="0" dirty="0">
                <a:ln>
                  <a:noFill/>
                </a:ln>
                <a:solidFill>
                  <a:srgbClr val="000000"/>
                </a:solidFill>
                <a:effectLst/>
                <a:uLnTx/>
                <a:uFillTx/>
                <a:latin typeface="Apex New Bold" panose="02010600040501010103" pitchFamily="2" charset="77"/>
                <a:cs typeface="+mj-cs"/>
              </a:rPr>
              <a:t>EVALUATION CRITERIA </a:t>
            </a:r>
            <a:r>
              <a:rPr kumimoji="0" lang="en-US" sz="2400" b="1" i="0" u="none" strike="noStrike" kern="1200" cap="none" spc="0" normalizeH="0" baseline="0" noProof="0" dirty="0">
                <a:ln>
                  <a:noFill/>
                </a:ln>
                <a:solidFill>
                  <a:srgbClr val="FF0000"/>
                </a:solidFill>
                <a:effectLst/>
                <a:uLnTx/>
                <a:uFillTx/>
                <a:latin typeface="Apex New Bold" panose="02010600040501010103" pitchFamily="2" charset="77"/>
                <a:cs typeface="+mj-cs"/>
              </a:rPr>
              <a:t>TECHNICAL</a:t>
            </a:r>
            <a:r>
              <a:rPr kumimoji="0" lang="en-US" sz="2400" b="1" i="0" u="none" strike="noStrike" kern="1200" cap="none" spc="0" normalizeH="0" baseline="0" noProof="0" dirty="0">
                <a:ln>
                  <a:noFill/>
                </a:ln>
                <a:solidFill>
                  <a:srgbClr val="000000"/>
                </a:solidFill>
                <a:effectLst/>
                <a:uLnTx/>
                <a:uFillTx/>
                <a:latin typeface="Apex New Bold" panose="02010600040501010103" pitchFamily="2" charset="77"/>
                <a:cs typeface="+mj-cs"/>
              </a:rPr>
              <a:t> </a:t>
            </a:r>
            <a:endParaRPr lang="en-ZA" dirty="0"/>
          </a:p>
        </p:txBody>
      </p:sp>
      <p:graphicFrame>
        <p:nvGraphicFramePr>
          <p:cNvPr id="7" name="Table 6">
            <a:extLst>
              <a:ext uri="{FF2B5EF4-FFF2-40B4-BE49-F238E27FC236}">
                <a16:creationId xmlns:a16="http://schemas.microsoft.com/office/drawing/2014/main" id="{9BCD10DC-E951-69D8-764A-C920AF650BB2}"/>
              </a:ext>
            </a:extLst>
          </p:cNvPr>
          <p:cNvGraphicFramePr>
            <a:graphicFrameLocks noGrp="1"/>
          </p:cNvGraphicFramePr>
          <p:nvPr>
            <p:extLst>
              <p:ext uri="{D42A27DB-BD31-4B8C-83A1-F6EECF244321}">
                <p14:modId xmlns:p14="http://schemas.microsoft.com/office/powerpoint/2010/main" val="833640474"/>
              </p:ext>
            </p:extLst>
          </p:nvPr>
        </p:nvGraphicFramePr>
        <p:xfrm>
          <a:off x="1268362" y="1239074"/>
          <a:ext cx="9094839" cy="5226178"/>
        </p:xfrm>
        <a:graphic>
          <a:graphicData uri="http://schemas.openxmlformats.org/drawingml/2006/table">
            <a:tbl>
              <a:tblPr firstRow="1" firstCol="1" bandRow="1"/>
              <a:tblGrid>
                <a:gridCol w="2534627">
                  <a:extLst>
                    <a:ext uri="{9D8B030D-6E8A-4147-A177-3AD203B41FA5}">
                      <a16:colId xmlns:a16="http://schemas.microsoft.com/office/drawing/2014/main" val="31465334"/>
                    </a:ext>
                  </a:extLst>
                </a:gridCol>
                <a:gridCol w="2534627">
                  <a:extLst>
                    <a:ext uri="{9D8B030D-6E8A-4147-A177-3AD203B41FA5}">
                      <a16:colId xmlns:a16="http://schemas.microsoft.com/office/drawing/2014/main" val="4129346914"/>
                    </a:ext>
                  </a:extLst>
                </a:gridCol>
                <a:gridCol w="2534627">
                  <a:extLst>
                    <a:ext uri="{9D8B030D-6E8A-4147-A177-3AD203B41FA5}">
                      <a16:colId xmlns:a16="http://schemas.microsoft.com/office/drawing/2014/main" val="3483858023"/>
                    </a:ext>
                  </a:extLst>
                </a:gridCol>
                <a:gridCol w="745479">
                  <a:extLst>
                    <a:ext uri="{9D8B030D-6E8A-4147-A177-3AD203B41FA5}">
                      <a16:colId xmlns:a16="http://schemas.microsoft.com/office/drawing/2014/main" val="801661008"/>
                    </a:ext>
                  </a:extLst>
                </a:gridCol>
                <a:gridCol w="745479">
                  <a:extLst>
                    <a:ext uri="{9D8B030D-6E8A-4147-A177-3AD203B41FA5}">
                      <a16:colId xmlns:a16="http://schemas.microsoft.com/office/drawing/2014/main" val="3855046404"/>
                    </a:ext>
                  </a:extLst>
                </a:gridCol>
              </a:tblGrid>
              <a:tr h="0">
                <a:tc rowSpan="2">
                  <a:txBody>
                    <a:bodyPr/>
                    <a:lstStyle/>
                    <a:p>
                      <a:pPr algn="just">
                        <a:lnSpc>
                          <a:spcPct val="115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 Work Programme and Support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The contractor must state when he/she intends to start and complete the job. This must also be supported by providing a working programme, which after awarding will then be used as a monitoring tool on work progress. Points given should be based on the duration and sequential project activities. Project activities include all activities required inclusive of the procurement of material/equipment to final and handover. Also provision of previous use of applications for software successful planning results in a form   a report to outline at least 3 cases and product lifecycle document. The turnaround support programme must be  submitted to ensure the turnaround response after fault logging or ticket logging satisfies the Transnet expectations</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21590" indent="-48260" algn="just">
                        <a:lnSpc>
                          <a:spcPct val="115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       30 </a:t>
                      </a:r>
                    </a:p>
                    <a:p>
                      <a:pPr marL="457200" algn="just">
                        <a:lnSpc>
                          <a:spcPct val="150000"/>
                        </a:lnSpc>
                        <a:spcBef>
                          <a:spcPts val="300"/>
                        </a:spcBef>
                      </a:pPr>
                      <a:r>
                        <a:rPr lang="en-GB" sz="950" dirty="0">
                          <a:effectLst/>
                          <a:latin typeface="Tahoma" panose="020B0604030504040204" pitchFamily="34" charset="0"/>
                          <a:cs typeface="Tahoma" panose="020B0604030504040204" pitchFamily="34" charset="0"/>
                        </a:rPr>
                        <a:t> </a:t>
                      </a:r>
                      <a:endParaRPr lang="en-ZA" sz="950" dirty="0">
                        <a:effectLst/>
                        <a:latin typeface="Tahoma" panose="020B0604030504040204" pitchFamily="34"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noFill/>
                  </a:tcPr>
                </a:tc>
                <a:tc>
                  <a:txBody>
                    <a:bodyPr/>
                    <a:lstStyle/>
                    <a:p>
                      <a:pPr marL="457200" algn="just">
                        <a:lnSpc>
                          <a:spcPct val="150000"/>
                        </a:lnSpc>
                        <a:spcBef>
                          <a:spcPts val="300"/>
                        </a:spcBef>
                      </a:pP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4155062"/>
                  </a:ext>
                </a:extLst>
              </a:tr>
              <a:tr h="1436202">
                <a:tc vMerge="1">
                  <a:txBody>
                    <a:bodyPr/>
                    <a:lstStyle/>
                    <a:p>
                      <a:endParaRPr lang="en-ZA"/>
                    </a:p>
                  </a:txBody>
                  <a:tcPr>
                    <a:lnT w="12700" cap="flat" cmpd="sng" algn="ctr">
                      <a:solidFill>
                        <a:srgbClr val="000000"/>
                      </a:solidFill>
                      <a:prstDash val="solid"/>
                      <a:round/>
                      <a:headEnd type="none" w="med" len="med"/>
                      <a:tailEnd type="none" w="med" len="med"/>
                    </a:lnT>
                  </a:tcPr>
                </a:tc>
                <a:tc vMerge="1">
                  <a:txBody>
                    <a:bodyPr/>
                    <a:lstStyle/>
                    <a:p>
                      <a:endParaRPr lang="en-ZA"/>
                    </a:p>
                  </a:txBody>
                  <a:tcPr/>
                </a:tc>
                <a:tc>
                  <a:txBody>
                    <a:bodyPr/>
                    <a:lstStyle/>
                    <a:p>
                      <a:pPr marL="457200"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Work Programme (Project Schedule) indicated delivery period and support, &lt;4 weeks and provision of 3 cases of planning results obtain from previous projects and include a product life cycle document</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Very good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100%</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30</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marL="105410"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3235607"/>
                  </a:ext>
                </a:extLst>
              </a:tr>
              <a:tr h="280552">
                <a:tc>
                  <a:txBody>
                    <a:bodyPr/>
                    <a:lstStyle/>
                    <a:p>
                      <a:pPr algn="just">
                        <a:lnSpc>
                          <a:spcPct val="150000"/>
                        </a:lnSpc>
                        <a:spcBef>
                          <a:spcPts val="300"/>
                        </a:spcBef>
                      </a:pPr>
                      <a:r>
                        <a:rPr lang="en-GB" sz="950" b="1">
                          <a:solidFill>
                            <a:srgbClr val="000000"/>
                          </a:solidFill>
                          <a:effectLst/>
                          <a:highlight>
                            <a:srgbClr val="F2F2F2"/>
                          </a:highlight>
                          <a:latin typeface="Tahoma" panose="020B0604030504040204" pitchFamily="34" charset="0"/>
                          <a:ea typeface="Times New Roman" panose="02020603050405020304" pitchFamily="18" charset="0"/>
                          <a:cs typeface="Tahoma" panose="020B0604030504040204" pitchFamily="34" charset="0"/>
                        </a:rPr>
                        <a:t>Technical Criteria</a:t>
                      </a:r>
                      <a:endParaRPr lang="en-ZA" sz="950">
                        <a:effectLst/>
                        <a:highlight>
                          <a:srgbClr val="F2F2F2"/>
                        </a:highligh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just">
                        <a:lnSpc>
                          <a:spcPct val="150000"/>
                        </a:lnSpc>
                        <a:spcBef>
                          <a:spcPts val="300"/>
                        </a:spcBef>
                      </a:pPr>
                      <a:r>
                        <a:rPr lang="en-GB" sz="950" b="1">
                          <a:solidFill>
                            <a:srgbClr val="000000"/>
                          </a:solidFill>
                          <a:effectLst/>
                          <a:highlight>
                            <a:srgbClr val="F2F2F2"/>
                          </a:highlight>
                          <a:latin typeface="Tahoma" panose="020B0604030504040204" pitchFamily="34" charset="0"/>
                          <a:ea typeface="Times New Roman" panose="02020603050405020304" pitchFamily="18" charset="0"/>
                          <a:cs typeface="Tahoma" panose="020B0604030504040204" pitchFamily="34" charset="0"/>
                        </a:rPr>
                        <a:t>Weighting </a:t>
                      </a:r>
                      <a:endParaRPr lang="en-ZA" sz="950">
                        <a:effectLst/>
                        <a:highlight>
                          <a:srgbClr val="F2F2F2"/>
                        </a:highligh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F2F2F2"/>
                    </a:solidFill>
                  </a:tcPr>
                </a:tc>
                <a:tc>
                  <a:txBody>
                    <a:bodyPr/>
                    <a:lstStyle/>
                    <a:p>
                      <a:pPr marL="457200" algn="just">
                        <a:lnSpc>
                          <a:spcPct val="150000"/>
                        </a:lnSpc>
                        <a:spcBef>
                          <a:spcPts val="300"/>
                        </a:spcBef>
                        <a:spcAft>
                          <a:spcPts val="0"/>
                        </a:spcAft>
                      </a:pPr>
                      <a:r>
                        <a:rPr lang="en-GB" sz="950" b="1">
                          <a:solidFill>
                            <a:srgbClr val="000000"/>
                          </a:solidFill>
                          <a:effectLst/>
                          <a:highlight>
                            <a:srgbClr val="F2F2F2"/>
                          </a:highlight>
                          <a:latin typeface="Tahoma" panose="020B0604030504040204" pitchFamily="34" charset="0"/>
                          <a:ea typeface="Times New Roman" panose="02020603050405020304" pitchFamily="18" charset="0"/>
                          <a:cs typeface="Tahoma" panose="020B0604030504040204" pitchFamily="34" charset="0"/>
                        </a:rPr>
                        <a:t>Indicator for scoring</a:t>
                      </a:r>
                      <a:endParaRPr lang="en-ZA" sz="950">
                        <a:effectLst/>
                        <a:highlight>
                          <a:srgbClr val="F2F2F2"/>
                        </a:highligh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just">
                        <a:lnSpc>
                          <a:spcPct val="150000"/>
                        </a:lnSpc>
                        <a:spcBef>
                          <a:spcPts val="300"/>
                        </a:spcBef>
                      </a:pPr>
                      <a:r>
                        <a:rPr lang="en-GB" sz="950" b="1">
                          <a:solidFill>
                            <a:srgbClr val="000000"/>
                          </a:solidFill>
                          <a:effectLst/>
                          <a:highlight>
                            <a:srgbClr val="F2F2F2"/>
                          </a:highlight>
                          <a:latin typeface="Tahoma" panose="020B0604030504040204" pitchFamily="34" charset="0"/>
                          <a:ea typeface="Times New Roman" panose="02020603050405020304" pitchFamily="18" charset="0"/>
                          <a:cs typeface="Tahoma" panose="020B0604030504040204" pitchFamily="34" charset="0"/>
                        </a:rPr>
                        <a:t>Percentage Score</a:t>
                      </a:r>
                      <a:endParaRPr lang="en-ZA" sz="950">
                        <a:effectLst/>
                        <a:highlight>
                          <a:srgbClr val="F2F2F2"/>
                        </a:highligh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just">
                        <a:lnSpc>
                          <a:spcPct val="150000"/>
                        </a:lnSpc>
                        <a:spcBef>
                          <a:spcPts val="300"/>
                        </a:spcBef>
                      </a:pPr>
                      <a:r>
                        <a:rPr lang="en-GB" sz="950" b="1" dirty="0">
                          <a:solidFill>
                            <a:srgbClr val="000000"/>
                          </a:solidFill>
                          <a:effectLst/>
                          <a:highlight>
                            <a:srgbClr val="F2F2F2"/>
                          </a:highlight>
                          <a:latin typeface="Tahoma" panose="020B0604030504040204" pitchFamily="34" charset="0"/>
                          <a:ea typeface="Times New Roman" panose="02020603050405020304" pitchFamily="18" charset="0"/>
                          <a:cs typeface="Tahoma" panose="020B0604030504040204" pitchFamily="34" charset="0"/>
                        </a:rPr>
                        <a:t>Points</a:t>
                      </a:r>
                      <a:endParaRPr lang="en-ZA" sz="950" dirty="0">
                        <a:effectLst/>
                        <a:highlight>
                          <a:srgbClr val="F2F2F2"/>
                        </a:highlight>
                        <a:latin typeface="Tahoma" panose="020B0604030504040204" pitchFamily="34" charset="0"/>
                        <a:ea typeface="Times New Roman" panose="02020603050405020304" pitchFamily="18" charset="0"/>
                        <a:cs typeface="Times New Roman" panose="02020603050405020304" pitchFamily="18" charset="0"/>
                      </a:endParaRPr>
                    </a:p>
                  </a:txBody>
                  <a:tcPr marL="50165" marR="5016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3194937753"/>
                  </a:ext>
                </a:extLst>
              </a:tr>
            </a:tbl>
          </a:graphicData>
        </a:graphic>
      </p:graphicFrame>
    </p:spTree>
    <p:extLst>
      <p:ext uri="{BB962C8B-B14F-4D97-AF65-F5344CB8AC3E}">
        <p14:creationId xmlns:p14="http://schemas.microsoft.com/office/powerpoint/2010/main" val="16090034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EBDADB7-9ECB-DC38-B63E-7D2AD34975A3}"/>
              </a:ext>
            </a:extLst>
          </p:cNvPr>
          <p:cNvSpPr>
            <a:spLocks noGrp="1"/>
          </p:cNvSpPr>
          <p:nvPr>
            <p:ph type="body" sz="quarter" idx="16"/>
          </p:nvPr>
        </p:nvSpPr>
        <p:spPr>
          <a:xfrm>
            <a:off x="283474" y="777955"/>
            <a:ext cx="10079724" cy="5567293"/>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ZA" dirty="0"/>
          </a:p>
        </p:txBody>
      </p:sp>
      <p:sp>
        <p:nvSpPr>
          <p:cNvPr id="6" name="Title 5">
            <a:extLst>
              <a:ext uri="{FF2B5EF4-FFF2-40B4-BE49-F238E27FC236}">
                <a16:creationId xmlns:a16="http://schemas.microsoft.com/office/drawing/2014/main" id="{B5E97B01-B0F9-5293-927C-0E3EB0334E0C}"/>
              </a:ext>
            </a:extLst>
          </p:cNvPr>
          <p:cNvSpPr>
            <a:spLocks noGrp="1"/>
          </p:cNvSpPr>
          <p:nvPr>
            <p:ph type="title"/>
          </p:nvPr>
        </p:nvSpPr>
        <p:spPr>
          <a:xfrm>
            <a:off x="283474" y="249922"/>
            <a:ext cx="10079725" cy="461665"/>
          </a:xfrm>
        </p:spPr>
        <p:txBody>
          <a:bodyPr/>
          <a:lstStyle/>
          <a:p>
            <a:r>
              <a:rPr kumimoji="0" lang="en-US" sz="2400" b="1" i="0" u="none" strike="noStrike" kern="1200" cap="none" spc="0" normalizeH="0" baseline="0" noProof="0" dirty="0">
                <a:ln>
                  <a:noFill/>
                </a:ln>
                <a:solidFill>
                  <a:srgbClr val="000000"/>
                </a:solidFill>
                <a:effectLst/>
                <a:uLnTx/>
                <a:uFillTx/>
                <a:latin typeface="Apex New Bold" panose="02010600040501010103" pitchFamily="2" charset="77"/>
                <a:cs typeface="+mj-cs"/>
              </a:rPr>
              <a:t>EVALUATION CRITERIA </a:t>
            </a:r>
            <a:r>
              <a:rPr kumimoji="0" lang="en-US" sz="2400" b="1" i="0" u="none" strike="noStrike" kern="1200" cap="none" spc="0" normalizeH="0" baseline="0" noProof="0" dirty="0">
                <a:ln>
                  <a:noFill/>
                </a:ln>
                <a:solidFill>
                  <a:srgbClr val="FF0000"/>
                </a:solidFill>
                <a:effectLst/>
                <a:uLnTx/>
                <a:uFillTx/>
                <a:latin typeface="Apex New Bold" panose="02010600040501010103" pitchFamily="2" charset="77"/>
                <a:cs typeface="+mj-cs"/>
              </a:rPr>
              <a:t>TECHNICAL</a:t>
            </a:r>
            <a:r>
              <a:rPr kumimoji="0" lang="en-US" sz="2400" b="1" i="0" u="none" strike="noStrike" kern="1200" cap="none" spc="0" normalizeH="0" baseline="0" noProof="0" dirty="0">
                <a:ln>
                  <a:noFill/>
                </a:ln>
                <a:solidFill>
                  <a:srgbClr val="000000"/>
                </a:solidFill>
                <a:effectLst/>
                <a:uLnTx/>
                <a:uFillTx/>
                <a:latin typeface="Apex New Bold" panose="02010600040501010103" pitchFamily="2" charset="77"/>
                <a:cs typeface="+mj-cs"/>
              </a:rPr>
              <a:t> </a:t>
            </a:r>
            <a:endParaRPr lang="en-ZA" dirty="0"/>
          </a:p>
        </p:txBody>
      </p:sp>
      <p:graphicFrame>
        <p:nvGraphicFramePr>
          <p:cNvPr id="7" name="Table 6">
            <a:extLst>
              <a:ext uri="{FF2B5EF4-FFF2-40B4-BE49-F238E27FC236}">
                <a16:creationId xmlns:a16="http://schemas.microsoft.com/office/drawing/2014/main" id="{26310D75-6D15-0A0D-A017-C87176D29577}"/>
              </a:ext>
            </a:extLst>
          </p:cNvPr>
          <p:cNvGraphicFramePr>
            <a:graphicFrameLocks noGrp="1"/>
          </p:cNvGraphicFramePr>
          <p:nvPr>
            <p:extLst>
              <p:ext uri="{D42A27DB-BD31-4B8C-83A1-F6EECF244321}">
                <p14:modId xmlns:p14="http://schemas.microsoft.com/office/powerpoint/2010/main" val="3103180731"/>
              </p:ext>
            </p:extLst>
          </p:nvPr>
        </p:nvGraphicFramePr>
        <p:xfrm>
          <a:off x="958646" y="1154430"/>
          <a:ext cx="9404554" cy="4479455"/>
        </p:xfrm>
        <a:graphic>
          <a:graphicData uri="http://schemas.openxmlformats.org/drawingml/2006/table">
            <a:tbl>
              <a:tblPr firstRow="1" firstCol="1" bandRow="1"/>
              <a:tblGrid>
                <a:gridCol w="3294443">
                  <a:extLst>
                    <a:ext uri="{9D8B030D-6E8A-4147-A177-3AD203B41FA5}">
                      <a16:colId xmlns:a16="http://schemas.microsoft.com/office/drawing/2014/main" val="2084464905"/>
                    </a:ext>
                  </a:extLst>
                </a:gridCol>
                <a:gridCol w="877758">
                  <a:extLst>
                    <a:ext uri="{9D8B030D-6E8A-4147-A177-3AD203B41FA5}">
                      <a16:colId xmlns:a16="http://schemas.microsoft.com/office/drawing/2014/main" val="2149423176"/>
                    </a:ext>
                  </a:extLst>
                </a:gridCol>
                <a:gridCol w="3294443">
                  <a:extLst>
                    <a:ext uri="{9D8B030D-6E8A-4147-A177-3AD203B41FA5}">
                      <a16:colId xmlns:a16="http://schemas.microsoft.com/office/drawing/2014/main" val="1473150322"/>
                    </a:ext>
                  </a:extLst>
                </a:gridCol>
                <a:gridCol w="968955">
                  <a:extLst>
                    <a:ext uri="{9D8B030D-6E8A-4147-A177-3AD203B41FA5}">
                      <a16:colId xmlns:a16="http://schemas.microsoft.com/office/drawing/2014/main" val="1748021240"/>
                    </a:ext>
                  </a:extLst>
                </a:gridCol>
                <a:gridCol w="968955">
                  <a:extLst>
                    <a:ext uri="{9D8B030D-6E8A-4147-A177-3AD203B41FA5}">
                      <a16:colId xmlns:a16="http://schemas.microsoft.com/office/drawing/2014/main" val="2324867491"/>
                    </a:ext>
                  </a:extLst>
                </a:gridCol>
              </a:tblGrid>
              <a:tr h="603388">
                <a:tc rowSpan="6">
                  <a:txBody>
                    <a:bodyPr/>
                    <a:lstStyle/>
                    <a:p>
                      <a:pPr algn="just">
                        <a:lnSpc>
                          <a:spcPct val="115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Software Warranty and Updates</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 Service provider expected to provide warranty document of the software product supplied for radio and the point to point and point to multipoint planning tool. This document should comprise of also updates that are planned and the periods that the expected updates are to be implemented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6">
                  <a:txBody>
                    <a:bodyPr/>
                    <a:lstStyle/>
                    <a:p>
                      <a:pPr marL="457200" algn="just">
                        <a:lnSpc>
                          <a:spcPct val="150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25</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Warranty not submitted/ Warranty submitted is irrelevent</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 0%</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0</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7462096"/>
                  </a:ext>
                </a:extLst>
              </a:tr>
              <a:tr h="663327">
                <a:tc vMerge="1">
                  <a:txBody>
                    <a:bodyPr/>
                    <a:lstStyle/>
                    <a:p>
                      <a:endParaRPr lang="en-ZA"/>
                    </a:p>
                  </a:txBody>
                  <a:tcPr/>
                </a:tc>
                <a:tc vMerge="1">
                  <a:txBody>
                    <a:bodyPr/>
                    <a:lstStyle/>
                    <a:p>
                      <a:endParaRPr lang="en-ZA"/>
                    </a:p>
                  </a:txBody>
                  <a:tcPr/>
                </a:tc>
                <a:tc>
                  <a:txBody>
                    <a:bodyPr/>
                    <a:lstStyle/>
                    <a:p>
                      <a:pPr marL="457200" algn="just">
                        <a:lnSpc>
                          <a:spcPct val="150000"/>
                        </a:lnSpc>
                        <a:spcBef>
                          <a:spcPts val="300"/>
                        </a:spcBef>
                        <a:spcAft>
                          <a:spcPts val="0"/>
                        </a:spcAft>
                      </a:pPr>
                      <a:r>
                        <a:rPr lang="en-GB" sz="950">
                          <a:effectLst/>
                          <a:latin typeface="Tahoma" panose="020B0604030504040204" pitchFamily="34" charset="0"/>
                          <a:ea typeface="Times New Roman" panose="02020603050405020304" pitchFamily="18" charset="0"/>
                          <a:cs typeface="Tahoma" panose="020B0604030504040204" pitchFamily="34" charset="0"/>
                        </a:rPr>
                        <a:t>Warranty =12 Months  include the period of updates implemented.</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Very Poor</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20%</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5</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1588565"/>
                  </a:ext>
                </a:extLst>
              </a:tr>
              <a:tr h="663327">
                <a:tc vMerge="1">
                  <a:txBody>
                    <a:bodyPr/>
                    <a:lstStyle/>
                    <a:p>
                      <a:endParaRPr lang="en-ZA"/>
                    </a:p>
                  </a:txBody>
                  <a:tcPr/>
                </a:tc>
                <a:tc vMerge="1">
                  <a:txBody>
                    <a:bodyPr/>
                    <a:lstStyle/>
                    <a:p>
                      <a:endParaRPr lang="en-ZA"/>
                    </a:p>
                  </a:txBody>
                  <a:tcPr/>
                </a:tc>
                <a:tc>
                  <a:txBody>
                    <a:bodyPr/>
                    <a:lstStyle/>
                    <a:p>
                      <a:pPr marL="457200" algn="just">
                        <a:lnSpc>
                          <a:spcPct val="150000"/>
                        </a:lnSpc>
                        <a:spcBef>
                          <a:spcPts val="300"/>
                        </a:spcBef>
                        <a:spcAft>
                          <a:spcPts val="0"/>
                        </a:spcAft>
                      </a:pPr>
                      <a:r>
                        <a:rPr lang="en-GB" sz="950">
                          <a:effectLst/>
                          <a:latin typeface="Tahoma" panose="020B0604030504040204" pitchFamily="34" charset="0"/>
                          <a:ea typeface="Times New Roman" panose="02020603050405020304" pitchFamily="18" charset="0"/>
                          <a:cs typeface="Tahoma" panose="020B0604030504040204" pitchFamily="34" charset="0"/>
                        </a:rPr>
                        <a:t>Warranty = 24 Months  include the period of updates implemented.</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Poor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40%</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05410" algn="ctr">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10</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3677181"/>
                  </a:ext>
                </a:extLst>
              </a:tr>
              <a:tr h="663327">
                <a:tc vMerge="1">
                  <a:txBody>
                    <a:bodyPr/>
                    <a:lstStyle/>
                    <a:p>
                      <a:endParaRPr lang="en-ZA"/>
                    </a:p>
                  </a:txBody>
                  <a:tcPr/>
                </a:tc>
                <a:tc vMerge="1">
                  <a:txBody>
                    <a:bodyPr/>
                    <a:lstStyle/>
                    <a:p>
                      <a:endParaRPr lang="en-ZA"/>
                    </a:p>
                  </a:txBody>
                  <a:tcPr/>
                </a:tc>
                <a:tc>
                  <a:txBody>
                    <a:bodyPr/>
                    <a:lstStyle/>
                    <a:p>
                      <a:pPr marL="457200" algn="just">
                        <a:lnSpc>
                          <a:spcPct val="150000"/>
                        </a:lnSpc>
                        <a:spcBef>
                          <a:spcPts val="300"/>
                        </a:spcBef>
                        <a:spcAft>
                          <a:spcPts val="0"/>
                        </a:spcAft>
                        <a:tabLst>
                          <a:tab pos="1974850" algn="l"/>
                        </a:tabLst>
                      </a:pPr>
                      <a:r>
                        <a:rPr lang="en-GB" sz="950">
                          <a:effectLst/>
                          <a:latin typeface="Tahoma" panose="020B0604030504040204" pitchFamily="34" charset="0"/>
                          <a:ea typeface="Times New Roman" panose="02020603050405020304" pitchFamily="18" charset="0"/>
                          <a:cs typeface="Tahoma" panose="020B0604030504040204" pitchFamily="34" charset="0"/>
                        </a:rPr>
                        <a:t>Warranty = 36 Months include the period of updates implemented.</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Satisfactory</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   60 %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05410" algn="ctr">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15</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6257791"/>
                  </a:ext>
                </a:extLst>
              </a:tr>
              <a:tr h="663327">
                <a:tc vMerge="1">
                  <a:txBody>
                    <a:bodyPr/>
                    <a:lstStyle/>
                    <a:p>
                      <a:endParaRPr lang="en-ZA"/>
                    </a:p>
                  </a:txBody>
                  <a:tcPr/>
                </a:tc>
                <a:tc vMerge="1">
                  <a:txBody>
                    <a:bodyPr/>
                    <a:lstStyle/>
                    <a:p>
                      <a:endParaRPr lang="en-ZA"/>
                    </a:p>
                  </a:txBody>
                  <a:tcPr/>
                </a:tc>
                <a:tc>
                  <a:txBody>
                    <a:bodyPr/>
                    <a:lstStyle/>
                    <a:p>
                      <a:pPr marL="457200" algn="just">
                        <a:lnSpc>
                          <a:spcPct val="150000"/>
                        </a:lnSpc>
                        <a:spcBef>
                          <a:spcPts val="300"/>
                        </a:spcBef>
                        <a:spcAft>
                          <a:spcPts val="0"/>
                        </a:spcAft>
                      </a:pPr>
                      <a:r>
                        <a:rPr lang="en-GB" sz="950">
                          <a:effectLst/>
                          <a:latin typeface="Tahoma" panose="020B0604030504040204" pitchFamily="34" charset="0"/>
                          <a:ea typeface="Times New Roman" panose="02020603050405020304" pitchFamily="18" charset="0"/>
                          <a:cs typeface="Tahoma" panose="020B0604030504040204" pitchFamily="34" charset="0"/>
                        </a:rPr>
                        <a:t>Warranty = 48 Months include the period of updates implemented.</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Good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  80%</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05410" algn="ctr">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20</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00838834"/>
                  </a:ext>
                </a:extLst>
              </a:tr>
              <a:tr h="663327">
                <a:tc vMerge="1">
                  <a:txBody>
                    <a:bodyPr/>
                    <a:lstStyle/>
                    <a:p>
                      <a:endParaRPr lang="en-ZA"/>
                    </a:p>
                  </a:txBody>
                  <a:tcPr/>
                </a:tc>
                <a:tc vMerge="1">
                  <a:txBody>
                    <a:bodyPr/>
                    <a:lstStyle/>
                    <a:p>
                      <a:endParaRPr lang="en-ZA"/>
                    </a:p>
                  </a:txBody>
                  <a:tcPr/>
                </a:tc>
                <a:tc>
                  <a:txBody>
                    <a:bodyPr/>
                    <a:lstStyle/>
                    <a:p>
                      <a:pPr marL="457200" algn="just">
                        <a:lnSpc>
                          <a:spcPct val="150000"/>
                        </a:lnSpc>
                        <a:spcBef>
                          <a:spcPts val="300"/>
                        </a:spcBef>
                        <a:spcAft>
                          <a:spcPts val="0"/>
                        </a:spcAft>
                      </a:pPr>
                      <a:r>
                        <a:rPr lang="en-GB" sz="950" dirty="0">
                          <a:effectLst/>
                          <a:latin typeface="Tahoma" panose="020B0604030504040204" pitchFamily="34" charset="0"/>
                          <a:ea typeface="Times New Roman" panose="02020603050405020304" pitchFamily="18" charset="0"/>
                          <a:cs typeface="Tahoma" panose="020B0604030504040204" pitchFamily="34" charset="0"/>
                        </a:rPr>
                        <a:t>Warranty = 60 Months include the period of updates implemented.</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Very good</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 100%</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105410" algn="ctr">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25</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9794936"/>
                  </a:ext>
                </a:extLst>
              </a:tr>
              <a:tr h="279716">
                <a:tc gridSpan="4">
                  <a:txBody>
                    <a:bodyPr/>
                    <a:lstStyle/>
                    <a:p>
                      <a:pPr algn="just">
                        <a:lnSpc>
                          <a:spcPct val="150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Minimum Technical Threshold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70 Points</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2866480"/>
                  </a:ext>
                </a:extLst>
              </a:tr>
              <a:tr h="279716">
                <a:tc gridSpan="4">
                  <a:txBody>
                    <a:bodyPr/>
                    <a:lstStyle/>
                    <a:p>
                      <a:pPr algn="just">
                        <a:lnSpc>
                          <a:spcPct val="150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Total Weighting:</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100 Points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7796629"/>
                  </a:ext>
                </a:extLst>
              </a:tr>
            </a:tbl>
          </a:graphicData>
        </a:graphic>
      </p:graphicFrame>
      <p:sp>
        <p:nvSpPr>
          <p:cNvPr id="8" name="Rectangle 1">
            <a:extLst>
              <a:ext uri="{FF2B5EF4-FFF2-40B4-BE49-F238E27FC236}">
                <a16:creationId xmlns:a16="http://schemas.microsoft.com/office/drawing/2014/main" id="{BEC78CD3-258D-8043-4C4A-CAB23521142B}"/>
              </a:ext>
            </a:extLst>
          </p:cNvPr>
          <p:cNvSpPr>
            <a:spLocks noChangeArrowheads="1"/>
          </p:cNvSpPr>
          <p:nvPr/>
        </p:nvSpPr>
        <p:spPr bwMode="auto">
          <a:xfrm>
            <a:off x="2038350" y="25781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ZA"/>
          </a:p>
        </p:txBody>
      </p:sp>
    </p:spTree>
    <p:extLst>
      <p:ext uri="{BB962C8B-B14F-4D97-AF65-F5344CB8AC3E}">
        <p14:creationId xmlns:p14="http://schemas.microsoft.com/office/powerpoint/2010/main" val="695897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23">
            <a:extLst>
              <a:ext uri="{FF2B5EF4-FFF2-40B4-BE49-F238E27FC236}">
                <a16:creationId xmlns:a16="http://schemas.microsoft.com/office/drawing/2014/main" id="{96792F3D-2A99-8543-62FE-449CEB69A988}"/>
              </a:ext>
            </a:extLst>
          </p:cNvPr>
          <p:cNvSpPr>
            <a:spLocks noGrp="1"/>
          </p:cNvSpPr>
          <p:nvPr>
            <p:ph type="body" sz="quarter" idx="16"/>
          </p:nvPr>
        </p:nvSpPr>
        <p:spPr>
          <a:xfrm>
            <a:off x="283475" y="845445"/>
            <a:ext cx="10079724" cy="6038704"/>
          </a:xfrm>
        </p:spPr>
        <p:txBody>
          <a:bodyPr/>
          <a:lstStyle/>
          <a:p>
            <a:r>
              <a:rPr lang="en-US" dirty="0"/>
              <a:t>PRICIND AND DELIVERY SCHEDULE</a:t>
            </a:r>
          </a:p>
          <a:p>
            <a:r>
              <a:rPr lang="en-US" dirty="0"/>
              <a:t>PAGE 24 of the RFP</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25" name="Title 24">
            <a:extLst>
              <a:ext uri="{FF2B5EF4-FFF2-40B4-BE49-F238E27FC236}">
                <a16:creationId xmlns:a16="http://schemas.microsoft.com/office/drawing/2014/main" id="{55EA5D44-3583-C8C7-8875-F61F70A94C1C}"/>
              </a:ext>
            </a:extLst>
          </p:cNvPr>
          <p:cNvSpPr>
            <a:spLocks noGrp="1"/>
          </p:cNvSpPr>
          <p:nvPr>
            <p:ph type="title"/>
          </p:nvPr>
        </p:nvSpPr>
        <p:spPr>
          <a:xfrm>
            <a:off x="283474" y="338734"/>
            <a:ext cx="10079725" cy="461665"/>
          </a:xfrm>
        </p:spPr>
        <p:txBody>
          <a:bodyPr/>
          <a:lstStyle/>
          <a:p>
            <a:r>
              <a:rPr lang="en-US" dirty="0"/>
              <a:t>PRICING SCHEDULE</a:t>
            </a:r>
          </a:p>
        </p:txBody>
      </p:sp>
      <p:sp>
        <p:nvSpPr>
          <p:cNvPr id="7" name="Text Placeholder 3">
            <a:extLst>
              <a:ext uri="{FF2B5EF4-FFF2-40B4-BE49-F238E27FC236}">
                <a16:creationId xmlns:a16="http://schemas.microsoft.com/office/drawing/2014/main" id="{3DC99868-94D2-58DB-A00D-08C36A63E9CF}"/>
              </a:ext>
            </a:extLst>
          </p:cNvPr>
          <p:cNvSpPr txBox="1">
            <a:spLocks/>
          </p:cNvSpPr>
          <p:nvPr/>
        </p:nvSpPr>
        <p:spPr>
          <a:xfrm>
            <a:off x="4216720" y="1778000"/>
            <a:ext cx="3376055" cy="3902075"/>
          </a:xfrm>
          <a:prstGeom prst="rect">
            <a:avLst/>
          </a:prstGeom>
        </p:spPr>
        <p:txBody>
          <a:bodyPr/>
          <a:lstStyle>
            <a:lvl1pPr marL="0" indent="0" algn="l" defTabSz="779173" rtl="0" eaLnBrk="1" latinLnBrk="0" hangingPunct="1">
              <a:lnSpc>
                <a:spcPct val="150000"/>
              </a:lnSpc>
              <a:spcBef>
                <a:spcPts val="1023"/>
              </a:spcBef>
              <a:spcAft>
                <a:spcPts val="341"/>
              </a:spcAft>
              <a:buFont typeface="Arial" panose="020B0604020202020204"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1pPr>
            <a:lvl2pPr marL="86575" indent="0" algn="l" defTabSz="779173" rtl="0" eaLnBrk="1" latinLnBrk="0" hangingPunct="1">
              <a:lnSpc>
                <a:spcPct val="110000"/>
              </a:lnSpc>
              <a:spcBef>
                <a:spcPts val="171"/>
              </a:spcBef>
              <a:spcAft>
                <a:spcPts val="171"/>
              </a:spcAft>
              <a:buFont typeface="Arial" pitchFamily="34" charset="0"/>
              <a:buNone/>
              <a:defRPr sz="18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2pPr>
            <a:lvl3pPr marL="370647" indent="0" algn="l" defTabSz="779173" rtl="0" eaLnBrk="1" latinLnBrk="0" hangingPunct="1">
              <a:lnSpc>
                <a:spcPct val="110000"/>
              </a:lnSpc>
              <a:spcBef>
                <a:spcPts val="85"/>
              </a:spcBef>
              <a:spcAft>
                <a:spcPts val="171"/>
              </a:spcAft>
              <a:buFont typeface="Arial" pitchFamily="34" charset="0"/>
              <a:buNone/>
              <a:defRPr sz="16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3pPr>
            <a:lvl4pPr marL="608728"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4pPr>
            <a:lvl5pPr marL="921209" indent="0" algn="l" defTabSz="779173" rtl="0" eaLnBrk="1" latinLnBrk="0" hangingPunct="1">
              <a:lnSpc>
                <a:spcPct val="110000"/>
              </a:lnSpc>
              <a:spcBef>
                <a:spcPts val="85"/>
              </a:spcBef>
              <a:spcAft>
                <a:spcPts val="171"/>
              </a:spcAft>
              <a:buFont typeface="Arial" pitchFamily="34" charset="0"/>
              <a:buNone/>
              <a:defRPr sz="1400" b="0" i="0" kern="1200">
                <a:solidFill>
                  <a:schemeClr val="tx1">
                    <a:lumMod val="65000"/>
                    <a:lumOff val="35000"/>
                  </a:schemeClr>
                </a:solidFill>
                <a:latin typeface="Apex New Book" panose="02010600040501010103" pitchFamily="2" charset="77"/>
                <a:ea typeface="Apex New Book" panose="02010600040501010103" pitchFamily="2" charset="77"/>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a:lstStyle>
          <a:p>
            <a:endParaRPr lang="en-US" dirty="0"/>
          </a:p>
        </p:txBody>
      </p:sp>
      <p:graphicFrame>
        <p:nvGraphicFramePr>
          <p:cNvPr id="2" name="Table 1">
            <a:extLst>
              <a:ext uri="{FF2B5EF4-FFF2-40B4-BE49-F238E27FC236}">
                <a16:creationId xmlns:a16="http://schemas.microsoft.com/office/drawing/2014/main" id="{ADDC6991-7EAC-CA83-F85E-59B768471E8B}"/>
              </a:ext>
            </a:extLst>
          </p:cNvPr>
          <p:cNvGraphicFramePr>
            <a:graphicFrameLocks noGrp="1"/>
          </p:cNvGraphicFramePr>
          <p:nvPr>
            <p:extLst>
              <p:ext uri="{D42A27DB-BD31-4B8C-83A1-F6EECF244321}">
                <p14:modId xmlns:p14="http://schemas.microsoft.com/office/powerpoint/2010/main" val="2776322234"/>
              </p:ext>
            </p:extLst>
          </p:nvPr>
        </p:nvGraphicFramePr>
        <p:xfrm>
          <a:off x="398206" y="1825626"/>
          <a:ext cx="10884310" cy="4787005"/>
        </p:xfrm>
        <a:graphic>
          <a:graphicData uri="http://schemas.openxmlformats.org/drawingml/2006/table">
            <a:tbl>
              <a:tblPr firstRow="1" firstCol="1" bandRow="1"/>
              <a:tblGrid>
                <a:gridCol w="1818994">
                  <a:extLst>
                    <a:ext uri="{9D8B030D-6E8A-4147-A177-3AD203B41FA5}">
                      <a16:colId xmlns:a16="http://schemas.microsoft.com/office/drawing/2014/main" val="631604808"/>
                    </a:ext>
                  </a:extLst>
                </a:gridCol>
                <a:gridCol w="1175295">
                  <a:extLst>
                    <a:ext uri="{9D8B030D-6E8A-4147-A177-3AD203B41FA5}">
                      <a16:colId xmlns:a16="http://schemas.microsoft.com/office/drawing/2014/main" val="3010179656"/>
                    </a:ext>
                  </a:extLst>
                </a:gridCol>
                <a:gridCol w="3902700">
                  <a:extLst>
                    <a:ext uri="{9D8B030D-6E8A-4147-A177-3AD203B41FA5}">
                      <a16:colId xmlns:a16="http://schemas.microsoft.com/office/drawing/2014/main" val="3701713024"/>
                    </a:ext>
                  </a:extLst>
                </a:gridCol>
                <a:gridCol w="1408184">
                  <a:extLst>
                    <a:ext uri="{9D8B030D-6E8A-4147-A177-3AD203B41FA5}">
                      <a16:colId xmlns:a16="http://schemas.microsoft.com/office/drawing/2014/main" val="1926040178"/>
                    </a:ext>
                  </a:extLst>
                </a:gridCol>
                <a:gridCol w="1106585">
                  <a:extLst>
                    <a:ext uri="{9D8B030D-6E8A-4147-A177-3AD203B41FA5}">
                      <a16:colId xmlns:a16="http://schemas.microsoft.com/office/drawing/2014/main" val="2257339328"/>
                    </a:ext>
                  </a:extLst>
                </a:gridCol>
                <a:gridCol w="1472552">
                  <a:extLst>
                    <a:ext uri="{9D8B030D-6E8A-4147-A177-3AD203B41FA5}">
                      <a16:colId xmlns:a16="http://schemas.microsoft.com/office/drawing/2014/main" val="350012965"/>
                    </a:ext>
                  </a:extLst>
                </a:gridCol>
              </a:tblGrid>
              <a:tr h="327529">
                <a:tc gridSpan="6">
                  <a:txBody>
                    <a:bodyPr/>
                    <a:lstStyle/>
                    <a:p>
                      <a:pPr algn="just">
                        <a:lnSpc>
                          <a:spcPct val="150000"/>
                        </a:lnSpc>
                        <a:spcBef>
                          <a:spcPts val="300"/>
                        </a:spcBef>
                      </a:pPr>
                      <a:r>
                        <a:rPr lang="en-GB" sz="90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SECTION A- SUPPLY, INSTALLATION , CONFIGURATION AND CALLIBRATION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247883405"/>
                  </a:ext>
                </a:extLst>
              </a:tr>
              <a:tr h="506578">
                <a:tc>
                  <a:txBody>
                    <a:bodyPr/>
                    <a:lstStyle/>
                    <a:p>
                      <a:pPr algn="just">
                        <a:lnSpc>
                          <a:spcPct val="150000"/>
                        </a:lnSpc>
                        <a:spcBef>
                          <a:spcPts val="300"/>
                        </a:spcBef>
                      </a:pPr>
                      <a:r>
                        <a:rPr lang="en-GB" sz="9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Type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Requirement</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Description</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Quantity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Unit Price  (Excl VAT) (ZAR)</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Total Price (</a:t>
                      </a:r>
                      <a:r>
                        <a:rPr lang="en-GB" sz="900" b="1" dirty="0" err="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Excl</a:t>
                      </a:r>
                      <a:r>
                        <a:rPr lang="en-GB" sz="90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(VAT) (ZAR)</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7474847"/>
                  </a:ext>
                </a:extLst>
              </a:tr>
              <a:tr h="327529">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Software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US"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Open channel radio and MPT1327 Planning module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15 User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3549573"/>
                  </a:ext>
                </a:extLst>
              </a:tr>
              <a:tr h="327529">
                <a:tc>
                  <a:txBody>
                    <a:bodyPr/>
                    <a:lstStyle/>
                    <a:p>
                      <a:pPr algn="just">
                        <a:lnSpc>
                          <a:spcPct val="150000"/>
                        </a:lnSpc>
                        <a:spcBef>
                          <a:spcPts val="300"/>
                        </a:spcBef>
                      </a:pPr>
                      <a:r>
                        <a:rPr lang="en-GB" sz="900">
                          <a:effectLst/>
                          <a:latin typeface="Tahoma" panose="020B0604030504040204" pitchFamily="34" charset="0"/>
                          <a:ea typeface="Times New Roman" panose="02020603050405020304" pitchFamily="18" charset="0"/>
                          <a:cs typeface="Tahoma" panose="020B0604030504040204" pitchFamily="34" charset="0"/>
                        </a:rPr>
                        <a:t>Software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effectLst/>
                          <a:latin typeface="Tahoma" panose="020B0604030504040204" pitchFamily="34" charset="0"/>
                          <a:ea typeface="Times New Roman" panose="02020603050405020304" pitchFamily="18" charset="0"/>
                          <a:cs typeface="Tahoma" panose="020B0604030504040204" pitchFamily="34" charset="0"/>
                        </a:rPr>
                        <a:t>Mandatory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effectLst/>
                          <a:latin typeface="Tahoma" panose="020B0604030504040204" pitchFamily="34" charset="0"/>
                          <a:ea typeface="Times New Roman" panose="02020603050405020304" pitchFamily="18" charset="0"/>
                          <a:cs typeface="Tahoma" panose="020B0604030504040204" pitchFamily="34" charset="0"/>
                        </a:rPr>
                        <a:t>Open channel radio and MPT1327 Planning module-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00">
                          <a:effectLst/>
                          <a:latin typeface="Tahoma" panose="020B0604030504040204" pitchFamily="34" charset="0"/>
                          <a:ea typeface="Times New Roman" panose="02020603050405020304" pitchFamily="18" charset="0"/>
                          <a:cs typeface="Tahoma" panose="020B0604030504040204" pitchFamily="34" charset="0"/>
                        </a:rPr>
                        <a:t>15 User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3039677"/>
                  </a:ext>
                </a:extLst>
              </a:tr>
              <a:tr h="474918">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Software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point to point and point to multi point for all frequencies 200 MHz to 90 GHz (E-band) Microwave Planning Module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15 User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71338497"/>
                  </a:ext>
                </a:extLst>
              </a:tr>
              <a:tr h="407540">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Software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US"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Mission critical and Commercial), LTE,5G, IoT, DMR, P25 Wi-Fi Planning Module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15 User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7140232"/>
                  </a:ext>
                </a:extLst>
              </a:tr>
              <a:tr h="329713">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Software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GIS updated maps and interchange with google earth with high resolution</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2</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87352790"/>
                  </a:ext>
                </a:extLst>
              </a:tr>
              <a:tr h="327529">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Software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Calibration of propagation models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15 User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98682719"/>
                  </a:ext>
                </a:extLst>
              </a:tr>
              <a:tr h="327529">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Software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Installation and Commissioning of Service-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46626630"/>
                  </a:ext>
                </a:extLst>
              </a:tr>
              <a:tr h="327529">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Software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Configurations of LTE and MPT 1327</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40170602"/>
                  </a:ext>
                </a:extLst>
              </a:tr>
              <a:tr h="327529">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Software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Training 15 users in Johannesburg</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6138852"/>
                  </a:ext>
                </a:extLst>
              </a:tr>
              <a:tr h="448024">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Software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Training 15 users in Durban</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06010781"/>
                  </a:ext>
                </a:extLst>
              </a:tr>
              <a:tr h="327529">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Software</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Training 15 users in Cape Town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5483" marR="55483"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7490102"/>
                  </a:ext>
                </a:extLst>
              </a:tr>
            </a:tbl>
          </a:graphicData>
        </a:graphic>
      </p:graphicFrame>
    </p:spTree>
    <p:extLst>
      <p:ext uri="{BB962C8B-B14F-4D97-AF65-F5344CB8AC3E}">
        <p14:creationId xmlns:p14="http://schemas.microsoft.com/office/powerpoint/2010/main" val="1981122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711F24-8C96-8C92-B248-9723649B5B60}"/>
              </a:ext>
            </a:extLst>
          </p:cNvPr>
          <p:cNvSpPr>
            <a:spLocks noGrp="1"/>
          </p:cNvSpPr>
          <p:nvPr>
            <p:ph type="body" sz="quarter" idx="16"/>
          </p:nvPr>
        </p:nvSpPr>
        <p:spPr>
          <a:xfrm>
            <a:off x="283475" y="845445"/>
            <a:ext cx="10079724" cy="5567293"/>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6" name="Title 5">
            <a:extLst>
              <a:ext uri="{FF2B5EF4-FFF2-40B4-BE49-F238E27FC236}">
                <a16:creationId xmlns:a16="http://schemas.microsoft.com/office/drawing/2014/main" id="{D8BCDEF7-5D17-E2BA-80DB-63EA65673677}"/>
              </a:ext>
            </a:extLst>
          </p:cNvPr>
          <p:cNvSpPr>
            <a:spLocks noGrp="1"/>
          </p:cNvSpPr>
          <p:nvPr>
            <p:ph type="title"/>
          </p:nvPr>
        </p:nvSpPr>
        <p:spPr>
          <a:xfrm>
            <a:off x="283474" y="249922"/>
            <a:ext cx="10079725" cy="461665"/>
          </a:xfrm>
        </p:spPr>
        <p:txBody>
          <a:bodyPr/>
          <a:lstStyle/>
          <a:p>
            <a:r>
              <a:rPr lang="en-US" dirty="0">
                <a:solidFill>
                  <a:srgbClr val="000000"/>
                </a:solidFill>
              </a:rPr>
              <a:t>PRCIING </a:t>
            </a:r>
            <a:r>
              <a:rPr kumimoji="0" lang="en-US" sz="2400" b="1" i="0" u="none" strike="noStrike" kern="1200" cap="none" spc="0" normalizeH="0" baseline="0" noProof="0" dirty="0">
                <a:ln>
                  <a:noFill/>
                </a:ln>
                <a:solidFill>
                  <a:srgbClr val="000000"/>
                </a:solidFill>
                <a:effectLst/>
                <a:uLnTx/>
                <a:uFillTx/>
                <a:latin typeface="Apex New Bold" panose="02010600040501010103" pitchFamily="2" charset="77"/>
                <a:cs typeface="+mj-cs"/>
              </a:rPr>
              <a:t>SCHEDULE</a:t>
            </a:r>
            <a:endParaRPr lang="en-ZA" dirty="0"/>
          </a:p>
        </p:txBody>
      </p:sp>
      <p:graphicFrame>
        <p:nvGraphicFramePr>
          <p:cNvPr id="7" name="Table 6">
            <a:extLst>
              <a:ext uri="{FF2B5EF4-FFF2-40B4-BE49-F238E27FC236}">
                <a16:creationId xmlns:a16="http://schemas.microsoft.com/office/drawing/2014/main" id="{A86F50A9-A234-3FD5-030E-D217E598133D}"/>
              </a:ext>
            </a:extLst>
          </p:cNvPr>
          <p:cNvGraphicFramePr>
            <a:graphicFrameLocks noGrp="1"/>
          </p:cNvGraphicFramePr>
          <p:nvPr>
            <p:extLst>
              <p:ext uri="{D42A27DB-BD31-4B8C-83A1-F6EECF244321}">
                <p14:modId xmlns:p14="http://schemas.microsoft.com/office/powerpoint/2010/main" val="4027201647"/>
              </p:ext>
            </p:extLst>
          </p:nvPr>
        </p:nvGraphicFramePr>
        <p:xfrm>
          <a:off x="634180" y="845445"/>
          <a:ext cx="10567220" cy="5910609"/>
        </p:xfrm>
        <a:graphic>
          <a:graphicData uri="http://schemas.openxmlformats.org/drawingml/2006/table">
            <a:tbl>
              <a:tblPr firstRow="1" firstCol="1" bandRow="1"/>
              <a:tblGrid>
                <a:gridCol w="1944286">
                  <a:extLst>
                    <a:ext uri="{9D8B030D-6E8A-4147-A177-3AD203B41FA5}">
                      <a16:colId xmlns:a16="http://schemas.microsoft.com/office/drawing/2014/main" val="3908384764"/>
                    </a:ext>
                  </a:extLst>
                </a:gridCol>
                <a:gridCol w="1256248">
                  <a:extLst>
                    <a:ext uri="{9D8B030D-6E8A-4147-A177-3AD203B41FA5}">
                      <a16:colId xmlns:a16="http://schemas.microsoft.com/office/drawing/2014/main" val="800743898"/>
                    </a:ext>
                  </a:extLst>
                </a:gridCol>
                <a:gridCol w="4171517">
                  <a:extLst>
                    <a:ext uri="{9D8B030D-6E8A-4147-A177-3AD203B41FA5}">
                      <a16:colId xmlns:a16="http://schemas.microsoft.com/office/drawing/2014/main" val="1622931042"/>
                    </a:ext>
                  </a:extLst>
                </a:gridCol>
                <a:gridCol w="1505179">
                  <a:extLst>
                    <a:ext uri="{9D8B030D-6E8A-4147-A177-3AD203B41FA5}">
                      <a16:colId xmlns:a16="http://schemas.microsoft.com/office/drawing/2014/main" val="1208366477"/>
                    </a:ext>
                  </a:extLst>
                </a:gridCol>
                <a:gridCol w="116008">
                  <a:extLst>
                    <a:ext uri="{9D8B030D-6E8A-4147-A177-3AD203B41FA5}">
                      <a16:colId xmlns:a16="http://schemas.microsoft.com/office/drawing/2014/main" val="3070039834"/>
                    </a:ext>
                  </a:extLst>
                </a:gridCol>
                <a:gridCol w="1573982">
                  <a:extLst>
                    <a:ext uri="{9D8B030D-6E8A-4147-A177-3AD203B41FA5}">
                      <a16:colId xmlns:a16="http://schemas.microsoft.com/office/drawing/2014/main" val="2873336355"/>
                    </a:ext>
                  </a:extLst>
                </a:gridCol>
              </a:tblGrid>
              <a:tr h="285541">
                <a:tc gridSpan="5">
                  <a:txBody>
                    <a:bodyPr/>
                    <a:lstStyle/>
                    <a:p>
                      <a:pPr algn="just">
                        <a:lnSpc>
                          <a:spcPct val="150000"/>
                        </a:lnSpc>
                        <a:spcBef>
                          <a:spcPts val="300"/>
                        </a:spcBef>
                      </a:pPr>
                      <a:r>
                        <a:rPr lang="en-GB" sz="95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SECTION A- SUPPLY, INSTALLATION, CONFIGURATION AND CALLIBRATION TOTAL PRICE (EXCL VAT)</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54513814"/>
                  </a:ext>
                </a:extLst>
              </a:tr>
              <a:tr h="278269">
                <a:tc gridSpan="6">
                  <a:txBody>
                    <a:bodyPr/>
                    <a:lstStyle/>
                    <a:p>
                      <a:pPr algn="just">
                        <a:lnSpc>
                          <a:spcPct val="150000"/>
                        </a:lnSpc>
                        <a:spcBef>
                          <a:spcPts val="300"/>
                        </a:spcBef>
                      </a:pPr>
                      <a:r>
                        <a:rPr lang="en-GB" sz="950" b="1" dirty="0">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b="1" dirty="0">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3132476929"/>
                  </a:ext>
                </a:extLst>
              </a:tr>
              <a:tr h="285541">
                <a:tc gridSpan="6">
                  <a:txBody>
                    <a:bodyPr/>
                    <a:lstStyle/>
                    <a:p>
                      <a:pPr algn="just">
                        <a:lnSpc>
                          <a:spcPct val="150000"/>
                        </a:lnSpc>
                        <a:spcBef>
                          <a:spcPts val="300"/>
                        </a:spcBef>
                      </a:pPr>
                      <a:r>
                        <a:rPr lang="en-GB" sz="95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SECTION B -BUSINESS TRAVEL FOR TRAINING FOR SITE 1, SITE 2 AND SITE 3 (JOHANNESBURG, CAPETOWN &amp; DURBAN)</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313650646"/>
                  </a:ext>
                </a:extLst>
              </a:tr>
              <a:tr h="601550">
                <a:tc>
                  <a:txBody>
                    <a:bodyPr/>
                    <a:lstStyle/>
                    <a:p>
                      <a:pPr algn="l">
                        <a:lnSpc>
                          <a:spcPct val="150000"/>
                        </a:lnSpc>
                        <a:spcBef>
                          <a:spcPts val="300"/>
                        </a:spcBef>
                      </a:pPr>
                      <a:r>
                        <a:rPr lang="en-GB" sz="95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Business Travel at Transnet Freight Rail -  Once off Johannesburg</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pPr>
                      <a:r>
                        <a:rPr lang="en-GB" sz="95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Number of Site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Estimate Number of Days Required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pPr>
                      <a:r>
                        <a:rPr lang="en-GB" sz="95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Estimate Day Rate Excl VAT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just">
                        <a:lnSpc>
                          <a:spcPct val="150000"/>
                        </a:lnSpc>
                        <a:spcBef>
                          <a:spcPts val="300"/>
                        </a:spcBef>
                      </a:pPr>
                      <a:r>
                        <a:rPr lang="en-GB" sz="95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Total Price (Excl  (VAT) (ZAR)</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4019657215"/>
                  </a:ext>
                </a:extLst>
              </a:tr>
              <a:tr h="428363">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Accommodation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3272322981"/>
                  </a:ext>
                </a:extLst>
              </a:tr>
              <a:tr h="428363">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Flights Return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317658235"/>
                  </a:ext>
                </a:extLst>
              </a:tr>
              <a:tr h="601550">
                <a:tc>
                  <a:txBody>
                    <a:bodyPr/>
                    <a:lstStyle/>
                    <a:p>
                      <a:pPr algn="l">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Additional Fees (meals, car rental, Parking , tolls, Contingency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2431202515"/>
                  </a:ext>
                </a:extLst>
              </a:tr>
              <a:tr h="325993">
                <a:tc gridSpan="4">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Business Travel -Total Price (ex (VAT) (ZAR) for Site 1 –Johannesburg</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tc gridSpan="2">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2766590401"/>
                  </a:ext>
                </a:extLst>
              </a:tr>
              <a:tr h="601550">
                <a:tc>
                  <a:txBody>
                    <a:bodyPr/>
                    <a:lstStyle/>
                    <a:p>
                      <a:pPr algn="l">
                        <a:lnSpc>
                          <a:spcPct val="150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Business Travel at Transnet Freight Rail Once off to Cape Town</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    Number of Site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Estimate Number of Days Required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Estimate Day Rate </a:t>
                      </a:r>
                      <a:r>
                        <a:rPr lang="en-GB" sz="950" b="1" dirty="0" err="1">
                          <a:effectLst/>
                          <a:latin typeface="Tahoma" panose="020B0604030504040204" pitchFamily="34" charset="0"/>
                          <a:ea typeface="Times New Roman" panose="02020603050405020304" pitchFamily="18" charset="0"/>
                          <a:cs typeface="Tahoma" panose="020B0604030504040204" pitchFamily="34" charset="0"/>
                        </a:rPr>
                        <a:t>Excl</a:t>
                      </a:r>
                      <a:r>
                        <a:rPr lang="en-GB" sz="950" b="1" dirty="0">
                          <a:effectLst/>
                          <a:latin typeface="Tahoma" panose="020B0604030504040204" pitchFamily="34" charset="0"/>
                          <a:ea typeface="Times New Roman" panose="02020603050405020304" pitchFamily="18" charset="0"/>
                          <a:cs typeface="Tahoma" panose="020B0604030504040204" pitchFamily="34" charset="0"/>
                        </a:rPr>
                        <a:t> VAT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Total Price (</a:t>
                      </a:r>
                      <a:r>
                        <a:rPr lang="en-GB" sz="950" b="1" dirty="0" err="1">
                          <a:effectLst/>
                          <a:latin typeface="Tahoma" panose="020B0604030504040204" pitchFamily="34" charset="0"/>
                          <a:ea typeface="Times New Roman" panose="02020603050405020304" pitchFamily="18" charset="0"/>
                          <a:cs typeface="Tahoma" panose="020B0604030504040204" pitchFamily="34" charset="0"/>
                        </a:rPr>
                        <a:t>Excl</a:t>
                      </a:r>
                      <a:r>
                        <a:rPr lang="en-GB" sz="950" b="1" dirty="0">
                          <a:effectLst/>
                          <a:latin typeface="Tahoma" panose="020B0604030504040204" pitchFamily="34" charset="0"/>
                          <a:ea typeface="Times New Roman" panose="02020603050405020304" pitchFamily="18" charset="0"/>
                          <a:cs typeface="Tahoma" panose="020B0604030504040204" pitchFamily="34" charset="0"/>
                        </a:rPr>
                        <a:t>  (VAT) (ZAR)</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656055660"/>
                  </a:ext>
                </a:extLst>
              </a:tr>
              <a:tr h="428363">
                <a:tc>
                  <a:txBody>
                    <a:bodyPr/>
                    <a:lstStyle/>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Accommodation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4141522366"/>
                  </a:ext>
                </a:extLst>
              </a:tr>
              <a:tr h="428363">
                <a:tc>
                  <a:txBody>
                    <a:bodyPr/>
                    <a:lstStyle/>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Flights Return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1337479832"/>
                  </a:ext>
                </a:extLst>
              </a:tr>
              <a:tr h="922131">
                <a:tc>
                  <a:txBody>
                    <a:bodyPr/>
                    <a:lstStyle/>
                    <a:p>
                      <a:pPr algn="l">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Additional Fees (meals, car rental, Parkng , tolls, Contingency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7929" marR="479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1170092077"/>
                  </a:ext>
                </a:extLst>
              </a:tr>
            </a:tbl>
          </a:graphicData>
        </a:graphic>
      </p:graphicFrame>
    </p:spTree>
    <p:extLst>
      <p:ext uri="{BB962C8B-B14F-4D97-AF65-F5344CB8AC3E}">
        <p14:creationId xmlns:p14="http://schemas.microsoft.com/office/powerpoint/2010/main" val="3925379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2E03EBF-6A00-1088-19B6-E1FBABE856AA}"/>
              </a:ext>
            </a:extLst>
          </p:cNvPr>
          <p:cNvSpPr>
            <a:spLocks noGrp="1"/>
          </p:cNvSpPr>
          <p:nvPr>
            <p:ph type="body" sz="quarter" idx="16"/>
          </p:nvPr>
        </p:nvSpPr>
        <p:spPr>
          <a:xfrm>
            <a:off x="283475" y="845445"/>
            <a:ext cx="10079724" cy="5567293"/>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ZA" dirty="0"/>
          </a:p>
        </p:txBody>
      </p:sp>
      <p:sp>
        <p:nvSpPr>
          <p:cNvPr id="6" name="Title 5">
            <a:extLst>
              <a:ext uri="{FF2B5EF4-FFF2-40B4-BE49-F238E27FC236}">
                <a16:creationId xmlns:a16="http://schemas.microsoft.com/office/drawing/2014/main" id="{666693D1-8E87-2250-3FC6-CF611FE2491D}"/>
              </a:ext>
            </a:extLst>
          </p:cNvPr>
          <p:cNvSpPr>
            <a:spLocks noGrp="1"/>
          </p:cNvSpPr>
          <p:nvPr>
            <p:ph type="title"/>
          </p:nvPr>
        </p:nvSpPr>
        <p:spPr>
          <a:xfrm>
            <a:off x="283474" y="249922"/>
            <a:ext cx="10079725" cy="461665"/>
          </a:xfrm>
        </p:spPr>
        <p:txBody>
          <a:bodyPr/>
          <a:lstStyle/>
          <a:p>
            <a:r>
              <a:rPr kumimoji="0" lang="en-US" sz="2400" b="1" i="0" u="none" strike="noStrike" kern="1200" cap="none" spc="0" normalizeH="0" baseline="0" noProof="0" dirty="0">
                <a:ln>
                  <a:noFill/>
                </a:ln>
                <a:solidFill>
                  <a:srgbClr val="000000"/>
                </a:solidFill>
                <a:effectLst/>
                <a:uLnTx/>
                <a:uFillTx/>
                <a:latin typeface="Apex New Bold" panose="02010600040501010103" pitchFamily="2" charset="77"/>
                <a:cs typeface="+mj-cs"/>
              </a:rPr>
              <a:t>PRICING SCHEDULE</a:t>
            </a:r>
            <a:endParaRPr lang="en-ZA" dirty="0"/>
          </a:p>
        </p:txBody>
      </p:sp>
      <p:graphicFrame>
        <p:nvGraphicFramePr>
          <p:cNvPr id="7" name="Table 6">
            <a:extLst>
              <a:ext uri="{FF2B5EF4-FFF2-40B4-BE49-F238E27FC236}">
                <a16:creationId xmlns:a16="http://schemas.microsoft.com/office/drawing/2014/main" id="{C2F471B2-71A0-5D9B-55F4-1C97B25D42D9}"/>
              </a:ext>
            </a:extLst>
          </p:cNvPr>
          <p:cNvGraphicFramePr>
            <a:graphicFrameLocks noGrp="1"/>
          </p:cNvGraphicFramePr>
          <p:nvPr>
            <p:extLst>
              <p:ext uri="{D42A27DB-BD31-4B8C-83A1-F6EECF244321}">
                <p14:modId xmlns:p14="http://schemas.microsoft.com/office/powerpoint/2010/main" val="2241641433"/>
              </p:ext>
            </p:extLst>
          </p:nvPr>
        </p:nvGraphicFramePr>
        <p:xfrm>
          <a:off x="548640" y="1011843"/>
          <a:ext cx="9814559" cy="5594221"/>
        </p:xfrm>
        <a:graphic>
          <a:graphicData uri="http://schemas.openxmlformats.org/drawingml/2006/table">
            <a:tbl>
              <a:tblPr firstRow="1" firstCol="1" bandRow="1"/>
              <a:tblGrid>
                <a:gridCol w="1640217">
                  <a:extLst>
                    <a:ext uri="{9D8B030D-6E8A-4147-A177-3AD203B41FA5}">
                      <a16:colId xmlns:a16="http://schemas.microsoft.com/office/drawing/2014/main" val="2646231971"/>
                    </a:ext>
                  </a:extLst>
                </a:gridCol>
                <a:gridCol w="1059782">
                  <a:extLst>
                    <a:ext uri="{9D8B030D-6E8A-4147-A177-3AD203B41FA5}">
                      <a16:colId xmlns:a16="http://schemas.microsoft.com/office/drawing/2014/main" val="3184240125"/>
                    </a:ext>
                  </a:extLst>
                </a:gridCol>
                <a:gridCol w="3519128">
                  <a:extLst>
                    <a:ext uri="{9D8B030D-6E8A-4147-A177-3AD203B41FA5}">
                      <a16:colId xmlns:a16="http://schemas.microsoft.com/office/drawing/2014/main" val="4004432881"/>
                    </a:ext>
                  </a:extLst>
                </a:gridCol>
                <a:gridCol w="1269782">
                  <a:extLst>
                    <a:ext uri="{9D8B030D-6E8A-4147-A177-3AD203B41FA5}">
                      <a16:colId xmlns:a16="http://schemas.microsoft.com/office/drawing/2014/main" val="2915562987"/>
                    </a:ext>
                  </a:extLst>
                </a:gridCol>
                <a:gridCol w="2325650">
                  <a:extLst>
                    <a:ext uri="{9D8B030D-6E8A-4147-A177-3AD203B41FA5}">
                      <a16:colId xmlns:a16="http://schemas.microsoft.com/office/drawing/2014/main" val="556599323"/>
                    </a:ext>
                  </a:extLst>
                </a:gridCol>
              </a:tblGrid>
              <a:tr h="268767">
                <a:tc gridSpan="4">
                  <a:txBody>
                    <a:bodyPr/>
                    <a:lstStyle/>
                    <a:p>
                      <a:pPr algn="just">
                        <a:lnSpc>
                          <a:spcPct val="150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Business Travel -Total Price (Excl  (VAT) (ZAR) for Site - Cape Town</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77506870"/>
                  </a:ext>
                </a:extLst>
              </a:tr>
              <a:tr h="415693">
                <a:tc>
                  <a:txBody>
                    <a:bodyPr/>
                    <a:lstStyle/>
                    <a:p>
                      <a:pPr algn="l">
                        <a:lnSpc>
                          <a:spcPct val="150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Business Travel at Transnet Freight Rail -  Once off to Durban</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Number of Site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Estimate Number of Days Required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b="1">
                          <a:effectLst/>
                          <a:latin typeface="Tahoma" panose="020B0604030504040204" pitchFamily="34" charset="0"/>
                          <a:ea typeface="Times New Roman" panose="02020603050405020304" pitchFamily="18" charset="0"/>
                          <a:cs typeface="Tahoma" panose="020B0604030504040204" pitchFamily="34" charset="0"/>
                        </a:rPr>
                        <a:t>Estimate Day Rate -Excl VAT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Total Price (</a:t>
                      </a:r>
                      <a:r>
                        <a:rPr lang="en-GB" sz="950" b="1" dirty="0" err="1">
                          <a:effectLst/>
                          <a:latin typeface="Tahoma" panose="020B0604030504040204" pitchFamily="34" charset="0"/>
                          <a:ea typeface="Times New Roman" panose="02020603050405020304" pitchFamily="18" charset="0"/>
                          <a:cs typeface="Tahoma" panose="020B0604030504040204" pitchFamily="34" charset="0"/>
                        </a:rPr>
                        <a:t>Excl</a:t>
                      </a:r>
                      <a:r>
                        <a:rPr lang="en-GB" sz="950" b="1" dirty="0">
                          <a:effectLst/>
                          <a:latin typeface="Tahoma" panose="020B0604030504040204" pitchFamily="34" charset="0"/>
                          <a:ea typeface="Times New Roman" panose="02020603050405020304" pitchFamily="18" charset="0"/>
                          <a:cs typeface="Tahoma" panose="020B0604030504040204" pitchFamily="34" charset="0"/>
                        </a:rPr>
                        <a:t>  (VAT) (ZAR)</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60392737"/>
                  </a:ext>
                </a:extLst>
              </a:tr>
              <a:tr h="268767">
                <a:tc>
                  <a:txBody>
                    <a:bodyPr/>
                    <a:lstStyle/>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Accommodation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3855375"/>
                  </a:ext>
                </a:extLst>
              </a:tr>
              <a:tr h="641457">
                <a:tc>
                  <a:txBody>
                    <a:bodyPr/>
                    <a:lstStyle/>
                    <a:p>
                      <a:pPr algn="just">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Flights Return</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902155"/>
                  </a:ext>
                </a:extLst>
              </a:tr>
              <a:tr h="661777">
                <a:tc>
                  <a:txBody>
                    <a:bodyPr/>
                    <a:lstStyle/>
                    <a:p>
                      <a:pPr algn="l">
                        <a:lnSpc>
                          <a:spcPct val="150000"/>
                        </a:lnSpc>
                        <a:spcBef>
                          <a:spcPts val="300"/>
                        </a:spcBef>
                      </a:pPr>
                      <a:r>
                        <a:rPr lang="en-GB" sz="950">
                          <a:effectLst/>
                          <a:latin typeface="Tahoma" panose="020B0604030504040204" pitchFamily="34" charset="0"/>
                          <a:ea typeface="Times New Roman" panose="02020603050405020304" pitchFamily="18" charset="0"/>
                          <a:cs typeface="Tahoma" panose="020B0604030504040204" pitchFamily="34" charset="0"/>
                        </a:rPr>
                        <a:t>Additional Fees (meals, car rental, Parkng , tolls, Contingency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8651964"/>
                  </a:ext>
                </a:extLst>
              </a:tr>
              <a:tr h="226212">
                <a:tc gridSpan="4">
                  <a:txBody>
                    <a:bodyPr/>
                    <a:lstStyle/>
                    <a:p>
                      <a:pPr algn="just">
                        <a:lnSpc>
                          <a:spcPct val="150000"/>
                        </a:lnSpc>
                        <a:spcBef>
                          <a:spcPts val="300"/>
                        </a:spcBef>
                      </a:pPr>
                      <a:r>
                        <a:rPr lang="en-GB" sz="950" b="1" dirty="0">
                          <a:effectLst/>
                          <a:latin typeface="Tahoma" panose="020B0604030504040204" pitchFamily="34" charset="0"/>
                          <a:ea typeface="Times New Roman" panose="02020603050405020304" pitchFamily="18" charset="0"/>
                          <a:cs typeface="Tahoma" panose="020B0604030504040204" pitchFamily="34" charset="0"/>
                        </a:rPr>
                        <a:t>Business Travel - Total Price (</a:t>
                      </a:r>
                      <a:r>
                        <a:rPr lang="en-GB" sz="950" b="1" dirty="0" err="1">
                          <a:effectLst/>
                          <a:latin typeface="Tahoma" panose="020B0604030504040204" pitchFamily="34" charset="0"/>
                          <a:ea typeface="Times New Roman" panose="02020603050405020304" pitchFamily="18" charset="0"/>
                          <a:cs typeface="Tahoma" panose="020B0604030504040204" pitchFamily="34" charset="0"/>
                        </a:rPr>
                        <a:t>Excl</a:t>
                      </a:r>
                      <a:r>
                        <a:rPr lang="en-GB" sz="950" b="1" dirty="0">
                          <a:effectLst/>
                          <a:latin typeface="Tahoma" panose="020B0604030504040204" pitchFamily="34" charset="0"/>
                          <a:ea typeface="Times New Roman" panose="02020603050405020304" pitchFamily="18" charset="0"/>
                          <a:cs typeface="Tahoma" panose="020B0604030504040204" pitchFamily="34" charset="0"/>
                        </a:rPr>
                        <a:t> (VAT) (ZAR) for Site 3-Durban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8865219"/>
                  </a:ext>
                </a:extLst>
              </a:tr>
              <a:tr h="985479">
                <a:tc gridSpan="4">
                  <a:txBody>
                    <a:bodyPr/>
                    <a:lstStyle/>
                    <a:p>
                      <a:pPr algn="just">
                        <a:lnSpc>
                          <a:spcPct val="150000"/>
                        </a:lnSpc>
                        <a:spcBef>
                          <a:spcPts val="300"/>
                        </a:spcBef>
                      </a:pPr>
                      <a:r>
                        <a:rPr lang="en-GB" sz="95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SECTION B- BUSINESS TRAVEL FOR SITE 1, SITE 2 AND SITE 3 TOTAL PRICE (EXCL VAT)</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dirty="0">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7294776"/>
                  </a:ext>
                </a:extLst>
              </a:tr>
              <a:tr h="1129269">
                <a:tc gridSpan="5">
                  <a:txBody>
                    <a:bodyPr/>
                    <a:lstStyle/>
                    <a:p>
                      <a:pPr algn="just">
                        <a:lnSpc>
                          <a:spcPct val="150000"/>
                        </a:lnSpc>
                        <a:spcBef>
                          <a:spcPts val="300"/>
                        </a:spcBef>
                      </a:pPr>
                      <a:r>
                        <a:rPr lang="en-GB" sz="950" dirty="0">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950" dirty="0">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48378" marR="4837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2189766044"/>
                  </a:ext>
                </a:extLst>
              </a:tr>
            </a:tbl>
          </a:graphicData>
        </a:graphic>
      </p:graphicFrame>
    </p:spTree>
    <p:extLst>
      <p:ext uri="{BB962C8B-B14F-4D97-AF65-F5344CB8AC3E}">
        <p14:creationId xmlns:p14="http://schemas.microsoft.com/office/powerpoint/2010/main" val="986572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EE0EF6-7735-DD9C-B09B-1A5ECF7D5ECC}"/>
              </a:ext>
            </a:extLst>
          </p:cNvPr>
          <p:cNvSpPr>
            <a:spLocks noGrp="1"/>
          </p:cNvSpPr>
          <p:nvPr>
            <p:ph type="body" sz="quarter" idx="16"/>
          </p:nvPr>
        </p:nvSpPr>
        <p:spPr>
          <a:xfrm>
            <a:off x="283475" y="845445"/>
            <a:ext cx="10079724" cy="5567293"/>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ZA" dirty="0"/>
          </a:p>
        </p:txBody>
      </p:sp>
      <p:sp>
        <p:nvSpPr>
          <p:cNvPr id="6" name="Title 5">
            <a:extLst>
              <a:ext uri="{FF2B5EF4-FFF2-40B4-BE49-F238E27FC236}">
                <a16:creationId xmlns:a16="http://schemas.microsoft.com/office/drawing/2014/main" id="{6E3A05C1-DECC-6D0A-F74F-A8E7865C7A64}"/>
              </a:ext>
            </a:extLst>
          </p:cNvPr>
          <p:cNvSpPr>
            <a:spLocks noGrp="1"/>
          </p:cNvSpPr>
          <p:nvPr>
            <p:ph type="title"/>
          </p:nvPr>
        </p:nvSpPr>
        <p:spPr>
          <a:xfrm>
            <a:off x="283474" y="249922"/>
            <a:ext cx="10079725" cy="461665"/>
          </a:xfrm>
        </p:spPr>
        <p:txBody>
          <a:bodyPr/>
          <a:lstStyle/>
          <a:p>
            <a:r>
              <a:rPr kumimoji="0" lang="en-US" sz="2400" b="1" i="0" u="none" strike="noStrike" kern="1200" cap="none" spc="0" normalizeH="0" baseline="0" noProof="0" dirty="0">
                <a:ln>
                  <a:noFill/>
                </a:ln>
                <a:solidFill>
                  <a:srgbClr val="000000"/>
                </a:solidFill>
                <a:effectLst/>
                <a:uLnTx/>
                <a:uFillTx/>
                <a:latin typeface="Apex New Bold" panose="02010600040501010103" pitchFamily="2" charset="77"/>
                <a:cs typeface="+mj-cs"/>
              </a:rPr>
              <a:t>PRICING SCHEDULE</a:t>
            </a:r>
            <a:endParaRPr lang="en-ZA" dirty="0"/>
          </a:p>
        </p:txBody>
      </p:sp>
      <p:graphicFrame>
        <p:nvGraphicFramePr>
          <p:cNvPr id="7" name="Table 6">
            <a:extLst>
              <a:ext uri="{FF2B5EF4-FFF2-40B4-BE49-F238E27FC236}">
                <a16:creationId xmlns:a16="http://schemas.microsoft.com/office/drawing/2014/main" id="{7725A903-336B-CCA2-D9E2-4EC5750AEAE9}"/>
              </a:ext>
            </a:extLst>
          </p:cNvPr>
          <p:cNvGraphicFramePr>
            <a:graphicFrameLocks noGrp="1"/>
          </p:cNvGraphicFramePr>
          <p:nvPr>
            <p:extLst>
              <p:ext uri="{D42A27DB-BD31-4B8C-83A1-F6EECF244321}">
                <p14:modId xmlns:p14="http://schemas.microsoft.com/office/powerpoint/2010/main" val="897733032"/>
              </p:ext>
            </p:extLst>
          </p:nvPr>
        </p:nvGraphicFramePr>
        <p:xfrm>
          <a:off x="441960" y="947603"/>
          <a:ext cx="9143997" cy="5362976"/>
        </p:xfrm>
        <a:graphic>
          <a:graphicData uri="http://schemas.openxmlformats.org/drawingml/2006/table">
            <a:tbl>
              <a:tblPr firstRow="1" firstCol="1" bandRow="1"/>
              <a:tblGrid>
                <a:gridCol w="1528151">
                  <a:extLst>
                    <a:ext uri="{9D8B030D-6E8A-4147-A177-3AD203B41FA5}">
                      <a16:colId xmlns:a16="http://schemas.microsoft.com/office/drawing/2014/main" val="2264022353"/>
                    </a:ext>
                  </a:extLst>
                </a:gridCol>
                <a:gridCol w="987374">
                  <a:extLst>
                    <a:ext uri="{9D8B030D-6E8A-4147-A177-3AD203B41FA5}">
                      <a16:colId xmlns:a16="http://schemas.microsoft.com/office/drawing/2014/main" val="3899308399"/>
                    </a:ext>
                  </a:extLst>
                </a:gridCol>
                <a:gridCol w="3278691">
                  <a:extLst>
                    <a:ext uri="{9D8B030D-6E8A-4147-A177-3AD203B41FA5}">
                      <a16:colId xmlns:a16="http://schemas.microsoft.com/office/drawing/2014/main" val="833258081"/>
                    </a:ext>
                  </a:extLst>
                </a:gridCol>
                <a:gridCol w="1183026">
                  <a:extLst>
                    <a:ext uri="{9D8B030D-6E8A-4147-A177-3AD203B41FA5}">
                      <a16:colId xmlns:a16="http://schemas.microsoft.com/office/drawing/2014/main" val="1190049643"/>
                    </a:ext>
                  </a:extLst>
                </a:gridCol>
                <a:gridCol w="929650">
                  <a:extLst>
                    <a:ext uri="{9D8B030D-6E8A-4147-A177-3AD203B41FA5}">
                      <a16:colId xmlns:a16="http://schemas.microsoft.com/office/drawing/2014/main" val="2051569731"/>
                    </a:ext>
                  </a:extLst>
                </a:gridCol>
                <a:gridCol w="1237105">
                  <a:extLst>
                    <a:ext uri="{9D8B030D-6E8A-4147-A177-3AD203B41FA5}">
                      <a16:colId xmlns:a16="http://schemas.microsoft.com/office/drawing/2014/main" val="432781664"/>
                    </a:ext>
                  </a:extLst>
                </a:gridCol>
              </a:tblGrid>
              <a:tr h="293481">
                <a:tc gridSpan="6">
                  <a:txBody>
                    <a:bodyPr/>
                    <a:lstStyle/>
                    <a:p>
                      <a:pPr algn="just">
                        <a:lnSpc>
                          <a:spcPct val="150000"/>
                        </a:lnSpc>
                        <a:spcBef>
                          <a:spcPts val="300"/>
                        </a:spcBef>
                      </a:pPr>
                      <a:r>
                        <a:rPr lang="en-GB" sz="95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SECTION C- ONLINE SUPPORT LINCESES AND UPDATES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962997335"/>
                  </a:ext>
                </a:extLst>
              </a:tr>
              <a:tr h="453917">
                <a:tc>
                  <a:txBody>
                    <a:bodyPr/>
                    <a:lstStyle/>
                    <a:p>
                      <a:pPr algn="just">
                        <a:lnSpc>
                          <a:spcPct val="150000"/>
                        </a:lnSpc>
                        <a:spcBef>
                          <a:spcPts val="300"/>
                        </a:spcBef>
                      </a:pPr>
                      <a:r>
                        <a:rPr lang="en-GB" sz="95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Type</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pPr>
                      <a:r>
                        <a:rPr lang="en-GB" sz="95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Requirement</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Description</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Quantity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b="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Unit Price  (Excl VAT) (ZAR)</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50000"/>
                        </a:lnSpc>
                        <a:spcBef>
                          <a:spcPts val="300"/>
                        </a:spcBef>
                      </a:pPr>
                      <a:r>
                        <a:rPr lang="en-GB" sz="95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Total Price (</a:t>
                      </a:r>
                      <a:r>
                        <a:rPr lang="en-GB" sz="950" b="1" dirty="0" err="1">
                          <a:solidFill>
                            <a:srgbClr val="000000"/>
                          </a:solidFill>
                          <a:effectLst/>
                          <a:latin typeface="Tahoma" panose="020B0604030504040204" pitchFamily="34" charset="0"/>
                          <a:ea typeface="Times New Roman" panose="02020603050405020304" pitchFamily="18" charset="0"/>
                          <a:cs typeface="Tahoma" panose="020B0604030504040204" pitchFamily="34" charset="0"/>
                        </a:rPr>
                        <a:t>Excl</a:t>
                      </a:r>
                      <a:r>
                        <a:rPr lang="en-GB" sz="95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(VAT) (ZAR)</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6370888"/>
                  </a:ext>
                </a:extLst>
              </a:tr>
              <a:tr h="244078">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Software</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Onsite Support for the first 12 months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9869099"/>
                  </a:ext>
                </a:extLst>
              </a:tr>
              <a:tr h="205925">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Software</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Online support Year 2</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174608"/>
                  </a:ext>
                </a:extLst>
              </a:tr>
              <a:tr h="202012">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Software</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Online support Year 3</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0803618"/>
                  </a:ext>
                </a:extLst>
              </a:tr>
              <a:tr h="204458">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Software</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Online support Year 4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779792"/>
                  </a:ext>
                </a:extLst>
              </a:tr>
              <a:tr h="293481">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Software</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Online support Year 5</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9361439"/>
                  </a:ext>
                </a:extLst>
              </a:tr>
              <a:tr h="453917">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Licences and Updates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MPT1327, Open Channel radio, Microwave Planning module, Mission critical and Commercial, LTE,5G, IoT, DMR, P25 Wi-Fi planning module, and Maps Update Year 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4510506"/>
                  </a:ext>
                </a:extLst>
              </a:tr>
              <a:tr h="453917">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Licences and Updates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MPT1327, Open Channel radio, Microwave Planning module, Mission critical and Commercial, 5G, IoT, DMR, P25 Wi-Fi planning module, and Maps Update Year 2</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4869757"/>
                  </a:ext>
                </a:extLst>
              </a:tr>
              <a:tr h="453917">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Licences and Updates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MPT1327, Open Channel radio, Microwave Planning module, Mission critical and Commercial, LTE, 5G, IoT, DMR, P25 Wi-fi planning module, and Maps Update Year 3</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2933210"/>
                  </a:ext>
                </a:extLst>
              </a:tr>
              <a:tr h="453917">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Licences and Updates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MPT1327, Open Channel radio, Microwave Planning module, Mission critical and Commercial, LTE, 5G, IoT, DMR, P25 Wi-Fi planning module, and Maps Update Year 4</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5503876"/>
                  </a:ext>
                </a:extLst>
              </a:tr>
              <a:tr h="453917">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Licences and Updates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Mandatory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MPT1327, Open Channel radio, Microwave Planning module, Mission critical and Commercial LTE, 5G, IoT, DMR, P25 Wi-Fi planning module, and Maps Update Year 5</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1</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95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61795251"/>
                  </a:ext>
                </a:extLst>
              </a:tr>
              <a:tr h="184404">
                <a:tc gridSpan="5">
                  <a:txBody>
                    <a:bodyPr/>
                    <a:lstStyle/>
                    <a:p>
                      <a:pPr algn="just">
                        <a:lnSpc>
                          <a:spcPct val="150000"/>
                        </a:lnSpc>
                        <a:spcBef>
                          <a:spcPts val="300"/>
                        </a:spcBef>
                      </a:pPr>
                      <a:r>
                        <a:rPr lang="en-GB" sz="95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SECTION C- ONLINE SUPPORT LINCESES AND UPDATES- TOTAL EXCL VAT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tc>
                  <a:txBody>
                    <a:bodyPr/>
                    <a:lstStyle/>
                    <a:p>
                      <a:pPr algn="just">
                        <a:lnSpc>
                          <a:spcPct val="150000"/>
                        </a:lnSpc>
                        <a:spcBef>
                          <a:spcPts val="300"/>
                        </a:spcBef>
                      </a:pPr>
                      <a:r>
                        <a:rPr lang="en-GB" sz="950" b="1"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95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52826" marR="5282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16672015"/>
                  </a:ext>
                </a:extLst>
              </a:tr>
            </a:tbl>
          </a:graphicData>
        </a:graphic>
      </p:graphicFrame>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CE939E54-CC60-EAA3-2BF9-6AB76610C460}"/>
                  </a:ext>
                </a:extLst>
              </p14:cNvPr>
              <p14:cNvContentPartPr/>
              <p14:nvPr/>
            </p14:nvContentPartPr>
            <p14:xfrm>
              <a:off x="-1600440" y="6552480"/>
              <a:ext cx="360" cy="360"/>
            </p14:xfrm>
          </p:contentPart>
        </mc:Choice>
        <mc:Fallback xmlns="">
          <p:pic>
            <p:nvPicPr>
              <p:cNvPr id="8" name="Ink 7">
                <a:extLst>
                  <a:ext uri="{FF2B5EF4-FFF2-40B4-BE49-F238E27FC236}">
                    <a16:creationId xmlns:a16="http://schemas.microsoft.com/office/drawing/2014/main" id="{CE939E54-CC60-EAA3-2BF9-6AB76610C460}"/>
                  </a:ext>
                </a:extLst>
              </p:cNvPr>
              <p:cNvPicPr/>
              <p:nvPr/>
            </p:nvPicPr>
            <p:blipFill>
              <a:blip r:embed="rId3"/>
              <a:stretch>
                <a:fillRect/>
              </a:stretch>
            </p:blipFill>
            <p:spPr>
              <a:xfrm>
                <a:off x="-1606560" y="6546360"/>
                <a:ext cx="12600" cy="12600"/>
              </a:xfrm>
              <a:prstGeom prst="rect">
                <a:avLst/>
              </a:prstGeom>
            </p:spPr>
          </p:pic>
        </mc:Fallback>
      </mc:AlternateContent>
    </p:spTree>
    <p:extLst>
      <p:ext uri="{BB962C8B-B14F-4D97-AF65-F5344CB8AC3E}">
        <p14:creationId xmlns:p14="http://schemas.microsoft.com/office/powerpoint/2010/main" val="38304632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1EB111B-A6B2-B88C-9D45-4E164B869EE8}"/>
              </a:ext>
            </a:extLst>
          </p:cNvPr>
          <p:cNvSpPr>
            <a:spLocks noGrp="1"/>
          </p:cNvSpPr>
          <p:nvPr>
            <p:ph type="body" sz="quarter" idx="16"/>
          </p:nvPr>
        </p:nvSpPr>
        <p:spPr>
          <a:xfrm>
            <a:off x="283475" y="845445"/>
            <a:ext cx="10079724" cy="5567293"/>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ZA" dirty="0"/>
          </a:p>
        </p:txBody>
      </p:sp>
      <p:sp>
        <p:nvSpPr>
          <p:cNvPr id="6" name="Title 5">
            <a:extLst>
              <a:ext uri="{FF2B5EF4-FFF2-40B4-BE49-F238E27FC236}">
                <a16:creationId xmlns:a16="http://schemas.microsoft.com/office/drawing/2014/main" id="{272B76BD-A823-9F81-09A5-DE8EAC1F0967}"/>
              </a:ext>
            </a:extLst>
          </p:cNvPr>
          <p:cNvSpPr>
            <a:spLocks noGrp="1"/>
          </p:cNvSpPr>
          <p:nvPr>
            <p:ph type="title"/>
          </p:nvPr>
        </p:nvSpPr>
        <p:spPr>
          <a:xfrm>
            <a:off x="283474" y="249922"/>
            <a:ext cx="10079725" cy="461665"/>
          </a:xfrm>
        </p:spPr>
        <p:txBody>
          <a:bodyPr/>
          <a:lstStyle/>
          <a:p>
            <a:r>
              <a:rPr kumimoji="0" lang="en-US" sz="2400" b="1" i="0" u="none" strike="noStrike" kern="1200" cap="none" spc="0" normalizeH="0" baseline="0" noProof="0" dirty="0">
                <a:ln>
                  <a:noFill/>
                </a:ln>
                <a:solidFill>
                  <a:srgbClr val="000000"/>
                </a:solidFill>
                <a:effectLst/>
                <a:uLnTx/>
                <a:uFillTx/>
                <a:latin typeface="Apex New Bold" panose="02010600040501010103" pitchFamily="2" charset="77"/>
                <a:cs typeface="+mj-cs"/>
              </a:rPr>
              <a:t>PRICING SCHEDULE</a:t>
            </a:r>
            <a:endParaRPr lang="en-ZA" dirty="0"/>
          </a:p>
        </p:txBody>
      </p:sp>
      <p:graphicFrame>
        <p:nvGraphicFramePr>
          <p:cNvPr id="7" name="Table 6">
            <a:extLst>
              <a:ext uri="{FF2B5EF4-FFF2-40B4-BE49-F238E27FC236}">
                <a16:creationId xmlns:a16="http://schemas.microsoft.com/office/drawing/2014/main" id="{19DE5A5A-A590-3445-FB98-C6FC62715967}"/>
              </a:ext>
            </a:extLst>
          </p:cNvPr>
          <p:cNvGraphicFramePr>
            <a:graphicFrameLocks noGrp="1"/>
          </p:cNvGraphicFramePr>
          <p:nvPr>
            <p:extLst>
              <p:ext uri="{D42A27DB-BD31-4B8C-83A1-F6EECF244321}">
                <p14:modId xmlns:p14="http://schemas.microsoft.com/office/powerpoint/2010/main" val="3650972657"/>
              </p:ext>
            </p:extLst>
          </p:nvPr>
        </p:nvGraphicFramePr>
        <p:xfrm>
          <a:off x="624840" y="1082834"/>
          <a:ext cx="9966960" cy="3885404"/>
        </p:xfrm>
        <a:graphic>
          <a:graphicData uri="http://schemas.openxmlformats.org/drawingml/2006/table">
            <a:tbl>
              <a:tblPr firstRow="1" firstCol="1" bandRow="1"/>
              <a:tblGrid>
                <a:gridCol w="4983480">
                  <a:extLst>
                    <a:ext uri="{9D8B030D-6E8A-4147-A177-3AD203B41FA5}">
                      <a16:colId xmlns:a16="http://schemas.microsoft.com/office/drawing/2014/main" val="657453286"/>
                    </a:ext>
                  </a:extLst>
                </a:gridCol>
                <a:gridCol w="4983480">
                  <a:extLst>
                    <a:ext uri="{9D8B030D-6E8A-4147-A177-3AD203B41FA5}">
                      <a16:colId xmlns:a16="http://schemas.microsoft.com/office/drawing/2014/main" val="2541015846"/>
                    </a:ext>
                  </a:extLst>
                </a:gridCol>
              </a:tblGrid>
              <a:tr h="467312">
                <a:tc>
                  <a:txBody>
                    <a:bodyPr/>
                    <a:lstStyle/>
                    <a:p>
                      <a:pPr algn="just">
                        <a:lnSpc>
                          <a:spcPct val="150000"/>
                        </a:lnSpc>
                        <a:spcBef>
                          <a:spcPts val="300"/>
                        </a:spcBef>
                      </a:pPr>
                      <a:r>
                        <a:rPr lang="en-GB" sz="1000" b="1">
                          <a:effectLst/>
                          <a:latin typeface="Tahoma" panose="020B0604030504040204" pitchFamily="34" charset="0"/>
                          <a:ea typeface="Times New Roman" panose="02020603050405020304" pitchFamily="18" charset="0"/>
                          <a:cs typeface="Tahoma" panose="020B0604030504040204" pitchFamily="34" charset="0"/>
                        </a:rPr>
                        <a:t>DESCRIPTION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1000" b="1" dirty="0">
                          <a:effectLst/>
                          <a:latin typeface="Tahoma" panose="020B0604030504040204" pitchFamily="34" charset="0"/>
                          <a:ea typeface="Times New Roman" panose="02020603050405020304" pitchFamily="18" charset="0"/>
                          <a:cs typeface="Tahoma" panose="020B0604030504040204" pitchFamily="34" charset="0"/>
                        </a:rPr>
                        <a:t>TOTAL EXCL VAT AND INCL VAT</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4602976"/>
                  </a:ext>
                </a:extLst>
              </a:tr>
              <a:tr h="1008078">
                <a:tc>
                  <a:txBody>
                    <a:bodyPr/>
                    <a:lstStyle/>
                    <a:p>
                      <a:pPr algn="l">
                        <a:lnSpc>
                          <a:spcPct val="150000"/>
                        </a:lnSpc>
                        <a:spcBef>
                          <a:spcPts val="300"/>
                        </a:spcBef>
                      </a:pPr>
                      <a:r>
                        <a:rPr lang="en-GB" sz="1000" b="1">
                          <a:effectLst/>
                          <a:latin typeface="Tahoma" panose="020B0604030504040204" pitchFamily="34" charset="0"/>
                          <a:ea typeface="Times New Roman" panose="02020603050405020304" pitchFamily="18" charset="0"/>
                          <a:cs typeface="Tahoma" panose="020B0604030504040204" pitchFamily="34" charset="0"/>
                        </a:rPr>
                        <a:t>SECTION A- SUPPLY, INSTALLATION, CONFIGURATION AND CALLIBRATION</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10673666"/>
                  </a:ext>
                </a:extLst>
              </a:tr>
              <a:tr h="1008078">
                <a:tc>
                  <a:txBody>
                    <a:bodyPr/>
                    <a:lstStyle/>
                    <a:p>
                      <a:pPr algn="l">
                        <a:lnSpc>
                          <a:spcPct val="150000"/>
                        </a:lnSpc>
                        <a:spcBef>
                          <a:spcPts val="300"/>
                        </a:spcBef>
                      </a:pPr>
                      <a:r>
                        <a:rPr lang="en-GB" sz="1000" b="1">
                          <a:effectLst/>
                          <a:latin typeface="Tahoma" panose="020B0604030504040204" pitchFamily="34" charset="0"/>
                          <a:ea typeface="Times New Roman" panose="02020603050405020304" pitchFamily="18" charset="0"/>
                          <a:cs typeface="Tahoma" panose="020B0604030504040204" pitchFamily="34" charset="0"/>
                        </a:rPr>
                        <a:t>SECTION B- BUSINESS TRAVEL FOR SITE 1, SITE 2 AND SITE 3 (JOHANNESBURG, CAPETOWN &amp; DURBAN)</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32725001"/>
                  </a:ext>
                </a:extLst>
              </a:tr>
              <a:tr h="467312">
                <a:tc>
                  <a:txBody>
                    <a:bodyPr/>
                    <a:lstStyle/>
                    <a:p>
                      <a:pPr algn="just">
                        <a:lnSpc>
                          <a:spcPct val="150000"/>
                        </a:lnSpc>
                        <a:spcBef>
                          <a:spcPts val="300"/>
                        </a:spcBef>
                      </a:pPr>
                      <a:r>
                        <a:rPr lang="en-GB" sz="1000" b="1">
                          <a:effectLst/>
                          <a:latin typeface="Tahoma" panose="020B0604030504040204" pitchFamily="34" charset="0"/>
                          <a:ea typeface="Times New Roman" panose="02020603050405020304" pitchFamily="18" charset="0"/>
                          <a:cs typeface="Tahoma" panose="020B0604030504040204" pitchFamily="34" charset="0"/>
                        </a:rPr>
                        <a:t>SECTION C- ONLINE SUPPORT LINCESES AND UPDATES</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52433596"/>
                  </a:ext>
                </a:extLst>
              </a:tr>
              <a:tr h="467312">
                <a:tc>
                  <a:txBody>
                    <a:bodyPr/>
                    <a:lstStyle/>
                    <a:p>
                      <a:pPr algn="just">
                        <a:lnSpc>
                          <a:spcPct val="150000"/>
                        </a:lnSpc>
                        <a:spcBef>
                          <a:spcPts val="300"/>
                        </a:spcBef>
                      </a:pPr>
                      <a:r>
                        <a:rPr lang="en-GB" sz="1000" b="1">
                          <a:effectLst/>
                          <a:latin typeface="Tahoma" panose="020B0604030504040204" pitchFamily="34" charset="0"/>
                          <a:ea typeface="Times New Roman" panose="02020603050405020304" pitchFamily="18" charset="0"/>
                          <a:cs typeface="Tahoma" panose="020B0604030504040204" pitchFamily="34" charset="0"/>
                        </a:rPr>
                        <a:t>VAT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12343195"/>
                  </a:ext>
                </a:extLst>
              </a:tr>
              <a:tr h="467312">
                <a:tc>
                  <a:txBody>
                    <a:bodyPr/>
                    <a:lstStyle/>
                    <a:p>
                      <a:pPr algn="just">
                        <a:lnSpc>
                          <a:spcPct val="150000"/>
                        </a:lnSpc>
                        <a:spcBef>
                          <a:spcPts val="300"/>
                        </a:spcBef>
                      </a:pPr>
                      <a:r>
                        <a:rPr lang="en-GB" sz="1000" b="1" dirty="0">
                          <a:effectLst/>
                          <a:latin typeface="Tahoma" panose="020B0604030504040204" pitchFamily="34" charset="0"/>
                          <a:ea typeface="Times New Roman" panose="02020603050405020304" pitchFamily="18" charset="0"/>
                          <a:cs typeface="Tahoma" panose="020B0604030504040204" pitchFamily="34" charset="0"/>
                        </a:rPr>
                        <a:t>TOTAL INCL VAT (SECTION A, SECTION B AND SECTION C)</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0240594"/>
                  </a:ext>
                </a:extLst>
              </a:tr>
            </a:tbl>
          </a:graphicData>
        </a:graphic>
      </p:graphicFrame>
    </p:spTree>
    <p:extLst>
      <p:ext uri="{BB962C8B-B14F-4D97-AF65-F5344CB8AC3E}">
        <p14:creationId xmlns:p14="http://schemas.microsoft.com/office/powerpoint/2010/main" val="39180389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49922"/>
            <a:ext cx="10079725" cy="461665"/>
          </a:xfrm>
        </p:spPr>
        <p:txBody>
          <a:bodyPr/>
          <a:lstStyle/>
          <a:p>
            <a:r>
              <a:rPr lang="en-US" dirty="0"/>
              <a:t>COMMERCIAL EVALUATION SPECIFIC GOALS</a:t>
            </a:r>
          </a:p>
        </p:txBody>
      </p:sp>
      <p:graphicFrame>
        <p:nvGraphicFramePr>
          <p:cNvPr id="5" name="Table 4">
            <a:extLst>
              <a:ext uri="{FF2B5EF4-FFF2-40B4-BE49-F238E27FC236}">
                <a16:creationId xmlns:a16="http://schemas.microsoft.com/office/drawing/2014/main" id="{C164DB67-DFF9-6A5B-644B-9E1DCA5D44EA}"/>
              </a:ext>
            </a:extLst>
          </p:cNvPr>
          <p:cNvGraphicFramePr>
            <a:graphicFrameLocks noGrp="1"/>
          </p:cNvGraphicFramePr>
          <p:nvPr>
            <p:extLst>
              <p:ext uri="{D42A27DB-BD31-4B8C-83A1-F6EECF244321}">
                <p14:modId xmlns:p14="http://schemas.microsoft.com/office/powerpoint/2010/main" val="3335902600"/>
              </p:ext>
            </p:extLst>
          </p:nvPr>
        </p:nvGraphicFramePr>
        <p:xfrm>
          <a:off x="583323" y="1951673"/>
          <a:ext cx="8765629" cy="2429597"/>
        </p:xfrm>
        <a:graphic>
          <a:graphicData uri="http://schemas.openxmlformats.org/drawingml/2006/table">
            <a:tbl>
              <a:tblPr firstRow="1" firstCol="1" bandRow="1">
                <a:tableStyleId>{5C22544A-7EE6-4342-B048-85BDC9FD1C3A}</a:tableStyleId>
              </a:tblPr>
              <a:tblGrid>
                <a:gridCol w="5447009">
                  <a:extLst>
                    <a:ext uri="{9D8B030D-6E8A-4147-A177-3AD203B41FA5}">
                      <a16:colId xmlns:a16="http://schemas.microsoft.com/office/drawing/2014/main" val="351658704"/>
                    </a:ext>
                  </a:extLst>
                </a:gridCol>
                <a:gridCol w="3318620">
                  <a:extLst>
                    <a:ext uri="{9D8B030D-6E8A-4147-A177-3AD203B41FA5}">
                      <a16:colId xmlns:a16="http://schemas.microsoft.com/office/drawing/2014/main" val="1452231966"/>
                    </a:ext>
                  </a:extLst>
                </a:gridCol>
              </a:tblGrid>
              <a:tr h="704016">
                <a:tc>
                  <a:txBody>
                    <a:bodyPr/>
                    <a:lstStyle/>
                    <a:p>
                      <a:pPr algn="just">
                        <a:lnSpc>
                          <a:spcPct val="115000"/>
                        </a:lnSpc>
                        <a:spcBef>
                          <a:spcPts val="300"/>
                        </a:spcBef>
                        <a:spcAft>
                          <a:spcPts val="600"/>
                        </a:spcAft>
                      </a:pPr>
                      <a:r>
                        <a:rPr lang="en-GB" sz="1600">
                          <a:effectLst/>
                          <a:latin typeface="Apex New Book"/>
                        </a:rPr>
                        <a:t>Selected Specific Goal</a:t>
                      </a:r>
                      <a:endParaRPr lang="en-ZA" sz="1600">
                        <a:effectLst/>
                        <a:latin typeface="Apex New Book"/>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Bef>
                          <a:spcPts val="300"/>
                        </a:spcBef>
                        <a:spcAft>
                          <a:spcPts val="600"/>
                        </a:spcAft>
                      </a:pPr>
                      <a:r>
                        <a:rPr lang="en-GB" sz="1600">
                          <a:effectLst/>
                          <a:latin typeface="Apex New Book"/>
                        </a:rPr>
                        <a:t>Number of points allocated (20)</a:t>
                      </a:r>
                      <a:endParaRPr lang="en-ZA" sz="1600">
                        <a:effectLst/>
                        <a:latin typeface="Apex New Book"/>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287317104"/>
                  </a:ext>
                </a:extLst>
              </a:tr>
              <a:tr h="500466">
                <a:tc>
                  <a:txBody>
                    <a:bodyPr/>
                    <a:lstStyle/>
                    <a:p>
                      <a:pPr algn="just">
                        <a:lnSpc>
                          <a:spcPct val="115000"/>
                        </a:lnSpc>
                        <a:spcBef>
                          <a:spcPts val="300"/>
                        </a:spcBef>
                        <a:spcAft>
                          <a:spcPts val="600"/>
                        </a:spcAft>
                      </a:pPr>
                      <a:r>
                        <a:rPr lang="en-GB" sz="1600" kern="1200" dirty="0">
                          <a:effectLst/>
                          <a:latin typeface="Apex New Book"/>
                        </a:rPr>
                        <a:t>B-BBEE Level of contributor (1 or 2)</a:t>
                      </a:r>
                      <a:endParaRPr lang="en-ZA" sz="1600" dirty="0">
                        <a:effectLst/>
                        <a:latin typeface="Apex New Book"/>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Bef>
                          <a:spcPts val="300"/>
                        </a:spcBef>
                        <a:spcAft>
                          <a:spcPts val="600"/>
                        </a:spcAft>
                      </a:pPr>
                      <a:r>
                        <a:rPr lang="en-GB" sz="1600" dirty="0">
                          <a:effectLst/>
                          <a:latin typeface="Apex New Book"/>
                        </a:rPr>
                        <a:t>10</a:t>
                      </a:r>
                      <a:endParaRPr lang="en-ZA" sz="1600" dirty="0">
                        <a:effectLst/>
                        <a:latin typeface="Apex New Book"/>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38151660"/>
                  </a:ext>
                </a:extLst>
              </a:tr>
              <a:tr h="521099">
                <a:tc>
                  <a:txBody>
                    <a:bodyPr/>
                    <a:lstStyle/>
                    <a:p>
                      <a:pPr algn="just">
                        <a:lnSpc>
                          <a:spcPct val="115000"/>
                        </a:lnSpc>
                        <a:spcBef>
                          <a:spcPts val="300"/>
                        </a:spcBef>
                        <a:spcAft>
                          <a:spcPts val="600"/>
                        </a:spcAft>
                      </a:pPr>
                      <a:r>
                        <a:rPr lang="en-GB" sz="1600" dirty="0">
                          <a:effectLst/>
                          <a:latin typeface="Apex New Book"/>
                        </a:rPr>
                        <a:t>30% Black Women Owned Entities</a:t>
                      </a:r>
                      <a:endParaRPr lang="en-ZA" sz="1600" dirty="0">
                        <a:effectLst/>
                        <a:latin typeface="Apex New Book"/>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Bef>
                          <a:spcPts val="300"/>
                        </a:spcBef>
                        <a:spcAft>
                          <a:spcPts val="600"/>
                        </a:spcAft>
                      </a:pPr>
                      <a:r>
                        <a:rPr lang="en-GB" sz="1600" dirty="0">
                          <a:effectLst/>
                          <a:latin typeface="Apex New Book"/>
                          <a:ea typeface="Times New Roman" panose="02020603050405020304" pitchFamily="18" charset="0"/>
                          <a:cs typeface="Times New Roman" panose="02020603050405020304" pitchFamily="18" charset="0"/>
                        </a:rPr>
                        <a:t>10</a:t>
                      </a:r>
                      <a:endParaRPr lang="en-ZA" sz="1600" dirty="0">
                        <a:effectLst/>
                        <a:latin typeface="Apex New Book"/>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30937985"/>
                  </a:ext>
                </a:extLst>
              </a:tr>
              <a:tr h="704016">
                <a:tc>
                  <a:txBody>
                    <a:bodyPr/>
                    <a:lstStyle/>
                    <a:p>
                      <a:pPr algn="just">
                        <a:lnSpc>
                          <a:spcPct val="115000"/>
                        </a:lnSpc>
                        <a:spcBef>
                          <a:spcPts val="300"/>
                        </a:spcBef>
                        <a:spcAft>
                          <a:spcPts val="600"/>
                        </a:spcAft>
                      </a:pPr>
                      <a:r>
                        <a:rPr lang="en-GB" sz="1600">
                          <a:effectLst/>
                          <a:latin typeface="Apex New Book"/>
                        </a:rPr>
                        <a:t>Non-Compliant and/or B-BBEE Level 3-8 contributors</a:t>
                      </a:r>
                      <a:endParaRPr lang="en-ZA" sz="1600">
                        <a:effectLst/>
                        <a:latin typeface="Apex New Book"/>
                        <a:ea typeface="Times New Roman" panose="02020603050405020304" pitchFamily="18" charset="0"/>
                        <a:cs typeface="Times New Roman" panose="02020603050405020304" pitchFamily="18" charset="0"/>
                      </a:endParaRPr>
                    </a:p>
                  </a:txBody>
                  <a:tcPr marL="68580" marR="68580" marT="0" marB="0"/>
                </a:tc>
                <a:tc>
                  <a:txBody>
                    <a:bodyPr/>
                    <a:lstStyle/>
                    <a:p>
                      <a:pPr algn="just">
                        <a:lnSpc>
                          <a:spcPct val="115000"/>
                        </a:lnSpc>
                        <a:spcBef>
                          <a:spcPts val="300"/>
                        </a:spcBef>
                        <a:spcAft>
                          <a:spcPts val="600"/>
                        </a:spcAft>
                      </a:pPr>
                      <a:r>
                        <a:rPr lang="en-GB" sz="1600" dirty="0">
                          <a:effectLst/>
                          <a:latin typeface="Apex New Book"/>
                        </a:rPr>
                        <a:t>0</a:t>
                      </a:r>
                      <a:endParaRPr lang="en-ZA" sz="1600" dirty="0">
                        <a:effectLst/>
                        <a:latin typeface="Apex New Book"/>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4119935"/>
                  </a:ext>
                </a:extLst>
              </a:tr>
            </a:tbl>
          </a:graphicData>
        </a:graphic>
      </p:graphicFrame>
    </p:spTree>
    <p:extLst>
      <p:ext uri="{BB962C8B-B14F-4D97-AF65-F5344CB8AC3E}">
        <p14:creationId xmlns:p14="http://schemas.microsoft.com/office/powerpoint/2010/main" val="29868578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BF6A16A-3BB3-7E8C-D961-ACA34BB6AEAF}"/>
              </a:ext>
            </a:extLst>
          </p:cNvPr>
          <p:cNvSpPr>
            <a:spLocks noGrp="1"/>
          </p:cNvSpPr>
          <p:nvPr>
            <p:ph type="title"/>
          </p:nvPr>
        </p:nvSpPr>
        <p:spPr>
          <a:xfrm>
            <a:off x="283474" y="249922"/>
            <a:ext cx="10079725" cy="461665"/>
          </a:xfrm>
        </p:spPr>
        <p:txBody>
          <a:bodyPr/>
          <a:lstStyle/>
          <a:p>
            <a:r>
              <a:rPr lang="en-US" dirty="0"/>
              <a:t>SPECIFIC GOALS EVIDENCE REQUIRED</a:t>
            </a:r>
          </a:p>
        </p:txBody>
      </p:sp>
      <p:sp>
        <p:nvSpPr>
          <p:cNvPr id="4" name="TextBox 3">
            <a:extLst>
              <a:ext uri="{FF2B5EF4-FFF2-40B4-BE49-F238E27FC236}">
                <a16:creationId xmlns:a16="http://schemas.microsoft.com/office/drawing/2014/main" id="{48F05203-E04A-424D-99EF-4AA9928E9770}"/>
              </a:ext>
            </a:extLst>
          </p:cNvPr>
          <p:cNvSpPr txBox="1"/>
          <p:nvPr/>
        </p:nvSpPr>
        <p:spPr>
          <a:xfrm>
            <a:off x="647115" y="914400"/>
            <a:ext cx="10199076" cy="2585323"/>
          </a:xfrm>
          <a:prstGeom prst="rect">
            <a:avLst/>
          </a:prstGeom>
          <a:noFill/>
        </p:spPr>
        <p:txBody>
          <a:bodyPr wrap="square">
            <a:spAutoFit/>
          </a:bodyPr>
          <a:lstStyle/>
          <a:p>
            <a:r>
              <a:rPr lang="en-US" b="1" dirty="0"/>
              <a:t>EVIDENCE REQUIRED FOR CLAIMING SPECIFIC GOALS </a:t>
            </a:r>
          </a:p>
          <a:p>
            <a:r>
              <a:rPr lang="en-US" dirty="0"/>
              <a:t>In terms of Transnet Preferential Procurement Policy (TPPP) and Procurement Manuals, preference points must be awarded to a bidder for providing evidence in accordance with the table below:</a:t>
            </a:r>
          </a:p>
          <a:p>
            <a:endParaRPr lang="en-US" dirty="0"/>
          </a:p>
          <a:p>
            <a:endParaRPr lang="en-US" dirty="0"/>
          </a:p>
          <a:p>
            <a:endParaRPr lang="en-US" dirty="0"/>
          </a:p>
          <a:p>
            <a:endParaRPr lang="en-US" dirty="0"/>
          </a:p>
          <a:p>
            <a:endParaRPr lang="en-US" dirty="0"/>
          </a:p>
          <a:p>
            <a:endParaRPr lang="en-US" dirty="0"/>
          </a:p>
        </p:txBody>
      </p:sp>
      <p:graphicFrame>
        <p:nvGraphicFramePr>
          <p:cNvPr id="3" name="Table 2">
            <a:extLst>
              <a:ext uri="{FF2B5EF4-FFF2-40B4-BE49-F238E27FC236}">
                <a16:creationId xmlns:a16="http://schemas.microsoft.com/office/drawing/2014/main" id="{B13E3CCE-398C-FA50-1A97-4966C373B743}"/>
              </a:ext>
            </a:extLst>
          </p:cNvPr>
          <p:cNvGraphicFramePr>
            <a:graphicFrameLocks noGrp="1"/>
          </p:cNvGraphicFramePr>
          <p:nvPr>
            <p:extLst>
              <p:ext uri="{D42A27DB-BD31-4B8C-83A1-F6EECF244321}">
                <p14:modId xmlns:p14="http://schemas.microsoft.com/office/powerpoint/2010/main" val="3095664073"/>
              </p:ext>
            </p:extLst>
          </p:nvPr>
        </p:nvGraphicFramePr>
        <p:xfrm>
          <a:off x="647114" y="2035277"/>
          <a:ext cx="10310938" cy="2798693"/>
        </p:xfrm>
        <a:graphic>
          <a:graphicData uri="http://schemas.openxmlformats.org/drawingml/2006/table">
            <a:tbl>
              <a:tblPr firstRow="1" firstCol="1" bandRow="1"/>
              <a:tblGrid>
                <a:gridCol w="3882923">
                  <a:extLst>
                    <a:ext uri="{9D8B030D-6E8A-4147-A177-3AD203B41FA5}">
                      <a16:colId xmlns:a16="http://schemas.microsoft.com/office/drawing/2014/main" val="501671898"/>
                    </a:ext>
                  </a:extLst>
                </a:gridCol>
                <a:gridCol w="6428015">
                  <a:extLst>
                    <a:ext uri="{9D8B030D-6E8A-4147-A177-3AD203B41FA5}">
                      <a16:colId xmlns:a16="http://schemas.microsoft.com/office/drawing/2014/main" val="1795166314"/>
                    </a:ext>
                  </a:extLst>
                </a:gridCol>
              </a:tblGrid>
              <a:tr h="369445">
                <a:tc>
                  <a:txBody>
                    <a:bodyPr/>
                    <a:lstStyle/>
                    <a:p>
                      <a:pPr algn="ctr">
                        <a:lnSpc>
                          <a:spcPct val="150000"/>
                        </a:lnSpc>
                        <a:spcBef>
                          <a:spcPts val="300"/>
                        </a:spcBef>
                        <a:spcAft>
                          <a:spcPts val="0"/>
                        </a:spcAft>
                      </a:pPr>
                      <a:r>
                        <a:rPr lang="en-GB" sz="1600" dirty="0">
                          <a:solidFill>
                            <a:srgbClr val="000000"/>
                          </a:solidFill>
                          <a:effectLst/>
                          <a:highlight>
                            <a:srgbClr val="E7E6E6"/>
                          </a:highlight>
                          <a:latin typeface="Arial" panose="020B0604020202020204" pitchFamily="34" charset="0"/>
                          <a:ea typeface="Times New Roman" panose="02020603050405020304" pitchFamily="18" charset="0"/>
                          <a:cs typeface="Times New Roman" panose="02020603050405020304" pitchFamily="18" charset="0"/>
                        </a:rPr>
                        <a:t>Specific Goals</a:t>
                      </a:r>
                      <a:endParaRPr lang="en-ZA" sz="1600" dirty="0">
                        <a:effectLst/>
                        <a:highlight>
                          <a:srgbClr val="E7E6E6"/>
                        </a:highligh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7E6E6"/>
                    </a:solidFill>
                  </a:tcPr>
                </a:tc>
                <a:tc>
                  <a:txBody>
                    <a:bodyPr/>
                    <a:lstStyle/>
                    <a:p>
                      <a:pPr algn="ctr">
                        <a:lnSpc>
                          <a:spcPct val="150000"/>
                        </a:lnSpc>
                        <a:spcBef>
                          <a:spcPts val="300"/>
                        </a:spcBef>
                        <a:spcAft>
                          <a:spcPts val="0"/>
                        </a:spcAft>
                      </a:pPr>
                      <a:r>
                        <a:rPr lang="en-GB" sz="1600">
                          <a:solidFill>
                            <a:srgbClr val="000000"/>
                          </a:solidFill>
                          <a:effectLst/>
                          <a:highlight>
                            <a:srgbClr val="E7E6E6"/>
                          </a:highlight>
                          <a:latin typeface="Arial" panose="020B0604020202020204" pitchFamily="34" charset="0"/>
                          <a:ea typeface="Times New Roman" panose="02020603050405020304" pitchFamily="18" charset="0"/>
                          <a:cs typeface="Times New Roman" panose="02020603050405020304" pitchFamily="18" charset="0"/>
                        </a:rPr>
                        <a:t>Acceptable Evidence</a:t>
                      </a:r>
                      <a:endParaRPr lang="en-ZA" sz="1600">
                        <a:effectLst/>
                        <a:highlight>
                          <a:srgbClr val="E7E6E6"/>
                        </a:highligh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solidFill>
                      <a:srgbClr val="E7E6E6"/>
                    </a:solidFill>
                  </a:tcPr>
                </a:tc>
                <a:extLst>
                  <a:ext uri="{0D108BD9-81ED-4DB2-BD59-A6C34878D82A}">
                    <a16:rowId xmlns:a16="http://schemas.microsoft.com/office/drawing/2014/main" val="3911677617"/>
                  </a:ext>
                </a:extLst>
              </a:tr>
              <a:tr h="1214624">
                <a:tc>
                  <a:txBody>
                    <a:bodyPr/>
                    <a:lstStyle/>
                    <a:p>
                      <a:pPr algn="l">
                        <a:lnSpc>
                          <a:spcPct val="150000"/>
                        </a:lnSpc>
                        <a:spcBef>
                          <a:spcPts val="300"/>
                        </a:spcBef>
                        <a:spcAft>
                          <a:spcPts val="0"/>
                        </a:spcAft>
                      </a:pPr>
                      <a:r>
                        <a:rPr lang="en-GB" sz="1600" dirty="0">
                          <a:effectLst/>
                          <a:latin typeface="Arial" panose="020B0604020202020204" pitchFamily="34" charset="0"/>
                          <a:ea typeface="Times New Roman" panose="02020603050405020304" pitchFamily="18" charset="0"/>
                          <a:cs typeface="Times New Roman" panose="02020603050405020304" pitchFamily="18" charset="0"/>
                        </a:rPr>
                        <a:t>B-BBEE</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l">
                        <a:lnSpc>
                          <a:spcPct val="150000"/>
                        </a:lnSpc>
                        <a:spcBef>
                          <a:spcPts val="300"/>
                        </a:spcBef>
                        <a:spcAft>
                          <a:spcPts val="0"/>
                        </a:spcAft>
                      </a:pPr>
                      <a:r>
                        <a:rPr lang="en-GB" sz="1600" dirty="0">
                          <a:effectLst/>
                          <a:latin typeface="Arial" panose="020B0604020202020204" pitchFamily="34" charset="0"/>
                          <a:ea typeface="Times New Roman" panose="02020603050405020304" pitchFamily="18" charset="0"/>
                          <a:cs typeface="Times New Roman" panose="02020603050405020304" pitchFamily="18" charset="0"/>
                        </a:rPr>
                        <a:t>B-BBEE Certificate / Sworn- Affidavit / B-BBEE CIPC Certificate (in case of JV, a consolidated scorecard will be accepted) as per DTIC guideline </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2880830784"/>
                  </a:ext>
                </a:extLst>
              </a:tr>
              <a:tr h="1214624">
                <a:tc>
                  <a:txBody>
                    <a:bodyPr/>
                    <a:lstStyle/>
                    <a:p>
                      <a:pPr algn="l">
                        <a:lnSpc>
                          <a:spcPct val="150000"/>
                        </a:lnSpc>
                        <a:spcBef>
                          <a:spcPts val="300"/>
                        </a:spcBef>
                        <a:spcAft>
                          <a:spcPts val="0"/>
                        </a:spcAft>
                      </a:pPr>
                      <a:r>
                        <a:rPr lang="en-GB" sz="1600" dirty="0">
                          <a:effectLst/>
                          <a:latin typeface="Arial" panose="020B0604020202020204" pitchFamily="34" charset="0"/>
                          <a:ea typeface="Times New Roman" panose="02020603050405020304" pitchFamily="18" charset="0"/>
                          <a:cs typeface="Times New Roman" panose="02020603050405020304" pitchFamily="18" charset="0"/>
                        </a:rPr>
                        <a:t>30% Black Women Owned Entities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tc>
                  <a:txBody>
                    <a:bodyPr/>
                    <a:lstStyle/>
                    <a:p>
                      <a:pPr algn="l">
                        <a:lnSpc>
                          <a:spcPct val="150000"/>
                        </a:lnSpc>
                        <a:spcBef>
                          <a:spcPts val="300"/>
                        </a:spcBef>
                        <a:spcAft>
                          <a:spcPts val="0"/>
                        </a:spcAft>
                      </a:pPr>
                      <a:r>
                        <a:rPr lang="en-GB" sz="1600" dirty="0">
                          <a:effectLst/>
                          <a:latin typeface="Arial" panose="020B0604020202020204" pitchFamily="34" charset="0"/>
                          <a:ea typeface="Times New Roman" panose="02020603050405020304" pitchFamily="18" charset="0"/>
                          <a:cs typeface="Times New Roman" panose="02020603050405020304" pitchFamily="18" charset="0"/>
                        </a:rPr>
                        <a:t>B-BBEE Certificate / Sworn- Affidavit / B-BBEE CIPC Certificate (in case of JV, a consolidated scorecard will be accepted) as per DTIC guideline  </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BFBFBF"/>
                      </a:solidFill>
                      <a:prstDash val="solid"/>
                      <a:round/>
                      <a:headEnd type="none" w="med" len="med"/>
                      <a:tailEnd type="none" w="med" len="med"/>
                    </a:lnL>
                    <a:lnR w="12700" cap="flat" cmpd="sng" algn="ctr">
                      <a:solidFill>
                        <a:srgbClr val="BFBFBF"/>
                      </a:solidFill>
                      <a:prstDash val="solid"/>
                      <a:round/>
                      <a:headEnd type="none" w="med" len="med"/>
                      <a:tailEnd type="none" w="med" len="med"/>
                    </a:lnR>
                    <a:lnT w="12700" cap="flat" cmpd="sng" algn="ctr">
                      <a:solidFill>
                        <a:srgbClr val="BFBFBF"/>
                      </a:solidFill>
                      <a:prstDash val="solid"/>
                      <a:round/>
                      <a:headEnd type="none" w="med" len="med"/>
                      <a:tailEnd type="none" w="med" len="med"/>
                    </a:lnT>
                    <a:lnB w="12700" cap="flat" cmpd="sng" algn="ctr">
                      <a:solidFill>
                        <a:srgbClr val="BFBFBF"/>
                      </a:solidFill>
                      <a:prstDash val="solid"/>
                      <a:round/>
                      <a:headEnd type="none" w="med" len="med"/>
                      <a:tailEnd type="none" w="med" len="med"/>
                    </a:lnB>
                    <a:noFill/>
                  </a:tcPr>
                </a:tc>
                <a:extLst>
                  <a:ext uri="{0D108BD9-81ED-4DB2-BD59-A6C34878D82A}">
                    <a16:rowId xmlns:a16="http://schemas.microsoft.com/office/drawing/2014/main" val="3983442341"/>
                  </a:ext>
                </a:extLst>
              </a:tr>
            </a:tbl>
          </a:graphicData>
        </a:graphic>
      </p:graphicFrame>
    </p:spTree>
    <p:extLst>
      <p:ext uri="{BB962C8B-B14F-4D97-AF65-F5344CB8AC3E}">
        <p14:creationId xmlns:p14="http://schemas.microsoft.com/office/powerpoint/2010/main" val="2320261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A1B4DB-3F43-E4D5-7605-C66D3534BBCF}"/>
              </a:ext>
            </a:extLst>
          </p:cNvPr>
          <p:cNvSpPr>
            <a:spLocks noGrp="1"/>
          </p:cNvSpPr>
          <p:nvPr>
            <p:ph type="title"/>
          </p:nvPr>
        </p:nvSpPr>
        <p:spPr>
          <a:xfrm>
            <a:off x="283474" y="249922"/>
            <a:ext cx="10079725" cy="461665"/>
          </a:xfrm>
        </p:spPr>
        <p:txBody>
          <a:bodyPr/>
          <a:lstStyle/>
          <a:p>
            <a:r>
              <a:rPr lang="en-US" dirty="0"/>
              <a:t>RETURNABLE DOCUMENTS </a:t>
            </a:r>
          </a:p>
        </p:txBody>
      </p:sp>
      <p:graphicFrame>
        <p:nvGraphicFramePr>
          <p:cNvPr id="3" name="Table 2">
            <a:extLst>
              <a:ext uri="{FF2B5EF4-FFF2-40B4-BE49-F238E27FC236}">
                <a16:creationId xmlns:a16="http://schemas.microsoft.com/office/drawing/2014/main" id="{5267D656-B758-1766-32E2-F8628B9B7E19}"/>
              </a:ext>
            </a:extLst>
          </p:cNvPr>
          <p:cNvGraphicFramePr>
            <a:graphicFrameLocks noGrp="1"/>
          </p:cNvGraphicFramePr>
          <p:nvPr>
            <p:extLst>
              <p:ext uri="{D42A27DB-BD31-4B8C-83A1-F6EECF244321}">
                <p14:modId xmlns:p14="http://schemas.microsoft.com/office/powerpoint/2010/main" val="2725984972"/>
              </p:ext>
            </p:extLst>
          </p:nvPr>
        </p:nvGraphicFramePr>
        <p:xfrm>
          <a:off x="486698" y="1430594"/>
          <a:ext cx="10633586" cy="2271983"/>
        </p:xfrm>
        <a:graphic>
          <a:graphicData uri="http://schemas.openxmlformats.org/drawingml/2006/table">
            <a:tbl>
              <a:tblPr firstRow="1" firstCol="1" lastRow="1" lastCol="1" bandRow="1" bandCol="1"/>
              <a:tblGrid>
                <a:gridCol w="9014864">
                  <a:extLst>
                    <a:ext uri="{9D8B030D-6E8A-4147-A177-3AD203B41FA5}">
                      <a16:colId xmlns:a16="http://schemas.microsoft.com/office/drawing/2014/main" val="1729426080"/>
                    </a:ext>
                  </a:extLst>
                </a:gridCol>
                <a:gridCol w="1618722">
                  <a:extLst>
                    <a:ext uri="{9D8B030D-6E8A-4147-A177-3AD203B41FA5}">
                      <a16:colId xmlns:a16="http://schemas.microsoft.com/office/drawing/2014/main" val="3318405874"/>
                    </a:ext>
                  </a:extLst>
                </a:gridCol>
              </a:tblGrid>
              <a:tr h="655537">
                <a:tc>
                  <a:txBody>
                    <a:bodyPr/>
                    <a:lstStyle/>
                    <a:p>
                      <a:pPr algn="ctr">
                        <a:lnSpc>
                          <a:spcPct val="150000"/>
                        </a:lnSpc>
                        <a:spcBef>
                          <a:spcPts val="300"/>
                        </a:spcBef>
                        <a:spcAft>
                          <a:spcPts val="0"/>
                        </a:spcAft>
                      </a:pPr>
                      <a:r>
                        <a:rPr lang="en-GB" sz="1600" b="1" dirty="0">
                          <a:solidFill>
                            <a:srgbClr val="000000"/>
                          </a:solidFill>
                          <a:effectLst/>
                          <a:highlight>
                            <a:srgbClr val="E5E5E5"/>
                          </a:highlight>
                          <a:latin typeface="Tahoma" panose="020B0604030504040204" pitchFamily="34" charset="0"/>
                          <a:ea typeface="Times New Roman" panose="02020603050405020304" pitchFamily="18" charset="0"/>
                          <a:cs typeface="Tahoma" panose="020B0604030504040204" pitchFamily="34" charset="0"/>
                        </a:rPr>
                        <a:t>MANDATORY RETURNABLE DOCUMENTS</a:t>
                      </a:r>
                      <a:endParaRPr lang="en-ZA" sz="1600" dirty="0">
                        <a:effectLst/>
                        <a:highlight>
                          <a:srgbClr val="E5E5E5"/>
                        </a:highligh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algn="ctr">
                        <a:lnSpc>
                          <a:spcPct val="150000"/>
                        </a:lnSpc>
                        <a:spcBef>
                          <a:spcPts val="300"/>
                        </a:spcBef>
                        <a:spcAft>
                          <a:spcPts val="0"/>
                        </a:spcAft>
                      </a:pPr>
                      <a:r>
                        <a:rPr lang="en-GB" sz="1600" b="1">
                          <a:solidFill>
                            <a:srgbClr val="000000"/>
                          </a:solidFill>
                          <a:effectLst/>
                          <a:highlight>
                            <a:srgbClr val="E5E5E5"/>
                          </a:highlight>
                          <a:latin typeface="Tahoma" panose="020B0604030504040204" pitchFamily="34" charset="0"/>
                          <a:ea typeface="Times New Roman" panose="02020603050405020304" pitchFamily="18" charset="0"/>
                          <a:cs typeface="Tahoma" panose="020B0604030504040204" pitchFamily="34" charset="0"/>
                        </a:rPr>
                        <a:t>SUBMITTED</a:t>
                      </a:r>
                      <a:endParaRPr lang="en-ZA" sz="1600">
                        <a:effectLst/>
                        <a:highlight>
                          <a:srgbClr val="E5E5E5"/>
                        </a:highligh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spcAft>
                          <a:spcPts val="0"/>
                        </a:spcAft>
                      </a:pPr>
                      <a:r>
                        <a:rPr lang="en-GB" sz="1600" b="1">
                          <a:solidFill>
                            <a:srgbClr val="000000"/>
                          </a:solidFill>
                          <a:effectLst/>
                          <a:highlight>
                            <a:srgbClr val="E5E5E5"/>
                          </a:highlight>
                          <a:latin typeface="Tahoma" panose="020B0604030504040204" pitchFamily="34" charset="0"/>
                          <a:ea typeface="Times New Roman" panose="02020603050405020304" pitchFamily="18" charset="0"/>
                          <a:cs typeface="Tahoma" panose="020B0604030504040204" pitchFamily="34" charset="0"/>
                        </a:rPr>
                        <a:t>[Yes/No]</a:t>
                      </a:r>
                      <a:endParaRPr lang="en-ZA" sz="1600">
                        <a:effectLst/>
                        <a:highlight>
                          <a:srgbClr val="E5E5E5"/>
                        </a:highligh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extLst>
                  <a:ext uri="{0D108BD9-81ED-4DB2-BD59-A6C34878D82A}">
                    <a16:rowId xmlns:a16="http://schemas.microsoft.com/office/drawing/2014/main" val="4275528115"/>
                  </a:ext>
                </a:extLst>
              </a:tr>
              <a:tr h="276431">
                <a:tc>
                  <a:txBody>
                    <a:bodyPr/>
                    <a:lstStyle/>
                    <a:p>
                      <a:pPr algn="just">
                        <a:lnSpc>
                          <a:spcPct val="150000"/>
                        </a:lnSpc>
                        <a:spcBef>
                          <a:spcPts val="300"/>
                        </a:spcBef>
                      </a:pPr>
                      <a:r>
                        <a:rPr lang="en-GB" sz="16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SECTION 4: Pricing and Delivery Schedule (fully completed on all line items)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1600">
                          <a:effectLst/>
                          <a:latin typeface="Tahoma" panose="020B0604030504040204" pitchFamily="34" charset="0"/>
                          <a:ea typeface="Times New Roman" panose="02020603050405020304" pitchFamily="18" charset="0"/>
                          <a:cs typeface="Tahoma" panose="020B0604030504040204" pitchFamily="34" charset="0"/>
                        </a:rPr>
                        <a:t> </a:t>
                      </a:r>
                      <a:endParaRPr lang="en-ZA" sz="160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18714490"/>
                  </a:ext>
                </a:extLst>
              </a:tr>
              <a:tr h="1236043">
                <a:tc>
                  <a:txBody>
                    <a:bodyPr/>
                    <a:lstStyle/>
                    <a:p>
                      <a:pPr algn="just">
                        <a:lnSpc>
                          <a:spcPct val="150000"/>
                        </a:lnSpc>
                        <a:spcBef>
                          <a:spcPts val="300"/>
                        </a:spcBef>
                      </a:pPr>
                      <a:r>
                        <a:rPr lang="en-GB" sz="16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Valid Certificate from a recognised Electronic and Computer engineering/ Telecommunication Laboratory using or affiliated with Institute of Electrical and Electronic Engineering (IEEE) and International Telecommunication Union (ITU) standards</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300"/>
                        </a:spcBef>
                      </a:pPr>
                      <a:r>
                        <a:rPr lang="en-GB" sz="1600" dirty="0">
                          <a:effectLst/>
                          <a:latin typeface="Tahoma" panose="020B0604030504040204" pitchFamily="34" charset="0"/>
                          <a:ea typeface="Times New Roman" panose="02020603050405020304" pitchFamily="18" charset="0"/>
                          <a:cs typeface="Tahoma" panose="020B0604030504040204" pitchFamily="34" charset="0"/>
                        </a:rPr>
                        <a:t> </a:t>
                      </a:r>
                      <a:endParaRPr lang="en-ZA" sz="16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14128807"/>
                  </a:ext>
                </a:extLst>
              </a:tr>
            </a:tbl>
          </a:graphicData>
        </a:graphic>
      </p:graphicFrame>
    </p:spTree>
    <p:extLst>
      <p:ext uri="{BB962C8B-B14F-4D97-AF65-F5344CB8AC3E}">
        <p14:creationId xmlns:p14="http://schemas.microsoft.com/office/powerpoint/2010/main" val="2498354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A1B4DB-3F43-E4D5-7605-C66D3534BBCF}"/>
              </a:ext>
            </a:extLst>
          </p:cNvPr>
          <p:cNvSpPr>
            <a:spLocks noGrp="1"/>
          </p:cNvSpPr>
          <p:nvPr>
            <p:ph type="title"/>
          </p:nvPr>
        </p:nvSpPr>
        <p:spPr>
          <a:xfrm>
            <a:off x="0" y="188953"/>
            <a:ext cx="10079725" cy="461665"/>
          </a:xfrm>
        </p:spPr>
        <p:txBody>
          <a:bodyPr/>
          <a:lstStyle/>
          <a:p>
            <a:r>
              <a:rPr lang="en-US" dirty="0"/>
              <a:t>RETURNABLE DOCUMENT</a:t>
            </a:r>
          </a:p>
        </p:txBody>
      </p:sp>
      <p:graphicFrame>
        <p:nvGraphicFramePr>
          <p:cNvPr id="2" name="Table 1">
            <a:extLst>
              <a:ext uri="{FF2B5EF4-FFF2-40B4-BE49-F238E27FC236}">
                <a16:creationId xmlns:a16="http://schemas.microsoft.com/office/drawing/2014/main" id="{200EC1E5-B31F-019E-FF71-C235DD05633A}"/>
              </a:ext>
            </a:extLst>
          </p:cNvPr>
          <p:cNvGraphicFramePr>
            <a:graphicFrameLocks noGrp="1"/>
          </p:cNvGraphicFramePr>
          <p:nvPr>
            <p:extLst>
              <p:ext uri="{D42A27DB-BD31-4B8C-83A1-F6EECF244321}">
                <p14:modId xmlns:p14="http://schemas.microsoft.com/office/powerpoint/2010/main" val="2691962738"/>
              </p:ext>
            </p:extLst>
          </p:nvPr>
        </p:nvGraphicFramePr>
        <p:xfrm>
          <a:off x="442452" y="1120877"/>
          <a:ext cx="10736825" cy="5488528"/>
        </p:xfrm>
        <a:graphic>
          <a:graphicData uri="http://schemas.openxmlformats.org/drawingml/2006/table">
            <a:tbl>
              <a:tblPr firstRow="1" firstCol="1" lastRow="1" lastCol="1" bandRow="1" bandCol="1"/>
              <a:tblGrid>
                <a:gridCol w="8469654">
                  <a:extLst>
                    <a:ext uri="{9D8B030D-6E8A-4147-A177-3AD203B41FA5}">
                      <a16:colId xmlns:a16="http://schemas.microsoft.com/office/drawing/2014/main" val="2222220890"/>
                    </a:ext>
                  </a:extLst>
                </a:gridCol>
                <a:gridCol w="2267171">
                  <a:extLst>
                    <a:ext uri="{9D8B030D-6E8A-4147-A177-3AD203B41FA5}">
                      <a16:colId xmlns:a16="http://schemas.microsoft.com/office/drawing/2014/main" val="1286984433"/>
                    </a:ext>
                  </a:extLst>
                </a:gridCol>
              </a:tblGrid>
              <a:tr h="289599">
                <a:tc>
                  <a:txBody>
                    <a:bodyPr/>
                    <a:lstStyle/>
                    <a:p>
                      <a:pPr algn="ctr">
                        <a:lnSpc>
                          <a:spcPct val="150000"/>
                        </a:lnSpc>
                        <a:spcBef>
                          <a:spcPts val="300"/>
                        </a:spcBef>
                      </a:pPr>
                      <a:r>
                        <a:rPr lang="en-GB" sz="1000" b="1" u="sng" dirty="0">
                          <a:solidFill>
                            <a:srgbClr val="000000"/>
                          </a:solidFill>
                          <a:effectLst/>
                          <a:highlight>
                            <a:srgbClr val="E5E5E5"/>
                          </a:highlight>
                          <a:latin typeface="Tahoma" panose="020B0604030504040204" pitchFamily="34" charset="0"/>
                          <a:ea typeface="Times New Roman" panose="02020603050405020304" pitchFamily="18" charset="0"/>
                          <a:cs typeface="Tahoma" panose="020B0604030504040204" pitchFamily="34" charset="0"/>
                        </a:rPr>
                        <a:t>RETURNABLE DOCUMENTS USED FOR SCORING</a:t>
                      </a:r>
                      <a:endParaRPr lang="en-ZA" sz="1000" dirty="0">
                        <a:effectLst/>
                        <a:highlight>
                          <a:srgbClr val="E5E5E5"/>
                        </a:highlight>
                        <a:latin typeface="Tahoma" panose="020B0604030504040204" pitchFamily="34" charset="0"/>
                        <a:ea typeface="Times New Roman" panose="02020603050405020304" pitchFamily="18" charset="0"/>
                        <a:cs typeface="Times New Roman" panose="02020603050405020304" pitchFamily="18" charset="0"/>
                      </a:endParaRPr>
                    </a:p>
                  </a:txBody>
                  <a:tcPr marL="38244" marR="3824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tc>
                  <a:txBody>
                    <a:bodyPr/>
                    <a:lstStyle/>
                    <a:p>
                      <a:pPr indent="-269875" algn="l">
                        <a:lnSpc>
                          <a:spcPct val="150000"/>
                        </a:lnSpc>
                        <a:spcBef>
                          <a:spcPts val="300"/>
                        </a:spcBef>
                      </a:pPr>
                      <a:r>
                        <a:rPr lang="en-GB" sz="1000" b="1" dirty="0">
                          <a:solidFill>
                            <a:srgbClr val="000000"/>
                          </a:solidFill>
                          <a:effectLst/>
                          <a:highlight>
                            <a:srgbClr val="E5E5E5"/>
                          </a:highlight>
                          <a:latin typeface="Tahoma" panose="020B0604030504040204" pitchFamily="34" charset="0"/>
                          <a:ea typeface="Times New Roman" panose="02020603050405020304" pitchFamily="18" charset="0"/>
                          <a:cs typeface="Tahoma" panose="020B0604030504040204" pitchFamily="34" charset="0"/>
                        </a:rPr>
                        <a:t>SUBMITTED </a:t>
                      </a:r>
                      <a:endParaRPr lang="en-ZA" sz="1000" dirty="0">
                        <a:effectLst/>
                        <a:highlight>
                          <a:srgbClr val="E5E5E5"/>
                        </a:highlight>
                        <a:latin typeface="Tahoma" panose="020B0604030504040204" pitchFamily="34" charset="0"/>
                        <a:ea typeface="Times New Roman" panose="02020603050405020304" pitchFamily="18" charset="0"/>
                        <a:cs typeface="Times New Roman" panose="02020603050405020304" pitchFamily="18" charset="0"/>
                      </a:endParaRPr>
                    </a:p>
                    <a:p>
                      <a:pPr algn="ctr">
                        <a:lnSpc>
                          <a:spcPct val="150000"/>
                        </a:lnSpc>
                        <a:spcBef>
                          <a:spcPts val="300"/>
                        </a:spcBef>
                        <a:spcAft>
                          <a:spcPts val="300"/>
                        </a:spcAft>
                      </a:pPr>
                      <a:r>
                        <a:rPr lang="en-GB" sz="1000" b="1" dirty="0">
                          <a:solidFill>
                            <a:srgbClr val="000000"/>
                          </a:solidFill>
                          <a:effectLst/>
                          <a:highlight>
                            <a:srgbClr val="E5E5E5"/>
                          </a:highlight>
                          <a:latin typeface="Tahoma" panose="020B0604030504040204" pitchFamily="34" charset="0"/>
                          <a:ea typeface="Times New Roman" panose="02020603050405020304" pitchFamily="18" charset="0"/>
                          <a:cs typeface="Tahoma" panose="020B0604030504040204" pitchFamily="34" charset="0"/>
                        </a:rPr>
                        <a:t>[Yes or No]</a:t>
                      </a:r>
                      <a:endParaRPr lang="en-ZA" sz="1000" dirty="0">
                        <a:effectLst/>
                        <a:highlight>
                          <a:srgbClr val="E5E5E5"/>
                        </a:highlight>
                        <a:latin typeface="Tahoma" panose="020B0604030504040204" pitchFamily="34"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pattFill prst="pct10">
                      <a:fgClr>
                        <a:srgbClr val="FFFFFF"/>
                      </a:fgClr>
                      <a:bgClr>
                        <a:srgbClr val="E5E5E5"/>
                      </a:bgClr>
                    </a:pattFill>
                  </a:tcPr>
                </a:tc>
                <a:extLst>
                  <a:ext uri="{0D108BD9-81ED-4DB2-BD59-A6C34878D82A}">
                    <a16:rowId xmlns:a16="http://schemas.microsoft.com/office/drawing/2014/main" val="3599926281"/>
                  </a:ext>
                </a:extLst>
              </a:tr>
              <a:tr h="553136">
                <a:tc>
                  <a:txBody>
                    <a:bodyPr/>
                    <a:lstStyle/>
                    <a:p>
                      <a:pPr algn="just">
                        <a:lnSpc>
                          <a:spcPct val="150000"/>
                        </a:lnSpc>
                        <a:spcBef>
                          <a:spcPts val="300"/>
                        </a:spcBef>
                        <a:spcAft>
                          <a:spcPts val="0"/>
                        </a:spcAft>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Respondent’s valid proof of evidence to claim points for compliance with Specific Goals’ requirements as stipulated in Section 9 of this RFP on BBBEE Level 1 or 2</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spcAft>
                          <a:spcPts val="0"/>
                        </a:spcAft>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 </a:t>
                      </a:r>
                      <a:r>
                        <a:rPr lang="en-GB" sz="1000" dirty="0">
                          <a:effectLst/>
                          <a:latin typeface="Tahoma" panose="020B0604030504040204" pitchFamily="34" charset="0"/>
                          <a:ea typeface="Times New Roman" panose="02020603050405020304" pitchFamily="18" charset="0"/>
                          <a:cs typeface="Tahoma" panose="020B0604030504040204" pitchFamily="34" charset="0"/>
                        </a:rPr>
                        <a:t>B</a:t>
                      </a:r>
                      <a:r>
                        <a:rPr lang="en-GB" sz="1000" kern="1200" dirty="0">
                          <a:effectLst/>
                          <a:latin typeface="Tahoma" panose="020B0604030504040204" pitchFamily="34" charset="0"/>
                          <a:ea typeface="Times New Roman" panose="02020603050405020304" pitchFamily="18" charset="0"/>
                          <a:cs typeface="Tahoma" panose="020B0604030504040204" pitchFamily="34" charset="0"/>
                        </a:rPr>
                        <a:t>-BBEE Certificate / Sworn- Affidavit / B-BBEE CIPC Certificate (in case of JV, a consolidated scorecard will be accepted) as per DTIC guideline.</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30461208"/>
                  </a:ext>
                </a:extLst>
              </a:tr>
              <a:tr h="684905">
                <a:tc>
                  <a:txBody>
                    <a:bodyPr/>
                    <a:lstStyle/>
                    <a:p>
                      <a:pPr algn="just">
                        <a:lnSpc>
                          <a:spcPct val="150000"/>
                        </a:lnSpc>
                        <a:spcBef>
                          <a:spcPts val="300"/>
                        </a:spcBef>
                        <a:spcAft>
                          <a:spcPts val="0"/>
                        </a:spcAft>
                      </a:pPr>
                      <a:r>
                        <a:rPr lang="en-GB" sz="1000" kern="1200" dirty="0">
                          <a:effectLst/>
                          <a:latin typeface="Tahoma" panose="020B0604030504040204" pitchFamily="34" charset="0"/>
                          <a:ea typeface="Times New Roman" panose="02020603050405020304" pitchFamily="18" charset="0"/>
                          <a:cs typeface="Times New Roman" panose="02020603050405020304" pitchFamily="18" charset="0"/>
                        </a:rPr>
                        <a:t>Respondent’s valid proof of evidence to claim points for compliance with Specific Goals’ requirements as stipulated in Section 9 of this RFP on </a:t>
                      </a:r>
                      <a:r>
                        <a:rPr lang="en-GB" sz="1000" kern="1200" dirty="0">
                          <a:effectLst/>
                          <a:latin typeface="Tahoma" panose="020B0604030504040204" pitchFamily="34" charset="0"/>
                          <a:ea typeface="Times New Roman" panose="02020603050405020304" pitchFamily="18" charset="0"/>
                          <a:cs typeface="Tahoma" panose="020B0604030504040204" pitchFamily="34" charset="0"/>
                        </a:rPr>
                        <a:t>30% Black women Owned entities</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spcAft>
                          <a:spcPts val="0"/>
                        </a:spcAft>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 B-BBEE Certificate / Sworn- Affidavit / B-BBEE CIPC Certificate (in case of JV, a consolidated scorecard will be accepted) as per DTIC guideline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1000">
                          <a:effectLst/>
                          <a:latin typeface="Tahoma" panose="020B0604030504040204" pitchFamily="34" charset="0"/>
                          <a:ea typeface="Times New Roman" panose="02020603050405020304" pitchFamily="18" charset="0"/>
                          <a:cs typeface="Tahoma" panose="020B0604030504040204" pitchFamily="34" charset="0"/>
                        </a:rPr>
                        <a:t>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5823690"/>
                  </a:ext>
                </a:extLst>
              </a:tr>
              <a:tr h="1833783">
                <a:tc>
                  <a:txBody>
                    <a:bodyPr/>
                    <a:lstStyle/>
                    <a:p>
                      <a:pPr algn="just">
                        <a:lnSpc>
                          <a:spcPct val="150000"/>
                        </a:lnSpc>
                        <a:spcBef>
                          <a:spcPts val="300"/>
                        </a:spcBef>
                        <a:spcAft>
                          <a:spcPts val="0"/>
                        </a:spcAft>
                      </a:pPr>
                      <a:r>
                        <a:rPr lang="en-GB" sz="1000" b="1" kern="1200" dirty="0">
                          <a:effectLst/>
                          <a:latin typeface="Tahoma" panose="020B0604030504040204" pitchFamily="34" charset="0"/>
                          <a:ea typeface="Times New Roman" panose="02020603050405020304" pitchFamily="18" charset="0"/>
                          <a:cs typeface="Tahoma" panose="020B0604030504040204" pitchFamily="34" charset="0"/>
                        </a:rPr>
                        <a:t>Method Statement (Technical Approach) - </a:t>
                      </a:r>
                      <a:r>
                        <a:rPr lang="en-GB" sz="1000" kern="1200" dirty="0">
                          <a:effectLst/>
                          <a:latin typeface="Tahoma" panose="020B0604030504040204" pitchFamily="34" charset="0"/>
                          <a:ea typeface="Times New Roman" panose="02020603050405020304" pitchFamily="18" charset="0"/>
                          <a:cs typeface="Tahoma" panose="020B0604030504040204" pitchFamily="34" charset="0"/>
                        </a:rPr>
                        <a:t>Bidder to submit a proposal that detail the way each activity or process is to be completed. The method statement should also outline the hazards involved and include a step-by-step guide on how to do the job safely. It should again detail control measures to be introduced to ensure the safety of anyone who will be affected by the project’s activities. The method statement cannot be used as safety plan but a technical approach and methodology on the actual work execution. The company special and practical knowledge in business services is required. The contractor should make sure the provision and identify his/her proposed technical team. On other words the Tenderer should be explicit on the method statement on how will they meet the requirements and should submit a proposal or technical document to outline if the product is capable of meeting the requirements outlined by TFR such Point to multipoint and Point to Point and include the radio coverage which supports IOT, 4G mission critical including 5G, DMR , P25 including the MPT 1327 Technologies</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3304829"/>
                  </a:ext>
                </a:extLst>
              </a:tr>
              <a:tr h="1040177">
                <a:tc>
                  <a:txBody>
                    <a:bodyPr/>
                    <a:lstStyle/>
                    <a:p>
                      <a:pPr algn="just">
                        <a:lnSpc>
                          <a:spcPct val="150000"/>
                        </a:lnSpc>
                        <a:spcBef>
                          <a:spcPts val="300"/>
                        </a:spcBef>
                        <a:spcAft>
                          <a:spcPts val="0"/>
                        </a:spcAft>
                      </a:pPr>
                      <a:r>
                        <a:rPr lang="en-GB" sz="1000" b="1" kern="1200" dirty="0">
                          <a:effectLst/>
                          <a:latin typeface="Tahoma" panose="020B0604030504040204" pitchFamily="34" charset="0"/>
                          <a:ea typeface="Times New Roman" panose="02020603050405020304" pitchFamily="18" charset="0"/>
                          <a:cs typeface="Tahoma" panose="020B0604030504040204" pitchFamily="34" charset="0"/>
                        </a:rPr>
                        <a:t>Work Programme /Support - </a:t>
                      </a:r>
                      <a:r>
                        <a:rPr lang="en-GB" sz="1000" kern="1200" dirty="0">
                          <a:effectLst/>
                          <a:latin typeface="Tahoma" panose="020B0604030504040204" pitchFamily="34" charset="0"/>
                          <a:ea typeface="Times New Roman" panose="02020603050405020304" pitchFamily="18" charset="0"/>
                          <a:cs typeface="Tahoma" panose="020B0604030504040204" pitchFamily="34" charset="0"/>
                        </a:rPr>
                        <a:t>The bidder to submit a proposal that state when they intend to start and complete the job. This must also be supported by providing a working programme, which after awarding will then be used as a monitoring tool on work progress. Points given should be based on the duration and sequential project activities. Project activities include all activities required inclusive of the procurement of material/equipment to final and handover. Also, provision of previous use of applications for software successful planning results in a form   a report to outline at least 3 cases and product lifecycle document</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1000">
                          <a:effectLst/>
                          <a:latin typeface="Tahoma" panose="020B0604030504040204" pitchFamily="34" charset="0"/>
                          <a:ea typeface="Times New Roman" panose="02020603050405020304" pitchFamily="18" charset="0"/>
                          <a:cs typeface="Tahoma" panose="020B0604030504040204" pitchFamily="34" charset="0"/>
                        </a:rPr>
                        <a:t> </a:t>
                      </a:r>
                      <a:endParaRPr lang="en-ZA" sz="1000">
                        <a:effectLst/>
                        <a:latin typeface="Tahoma" panose="020B0604030504040204" pitchFamily="34"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8942740"/>
                  </a:ext>
                </a:extLst>
              </a:tr>
              <a:tr h="684905">
                <a:tc>
                  <a:txBody>
                    <a:bodyPr/>
                    <a:lstStyle/>
                    <a:p>
                      <a:pPr algn="just">
                        <a:lnSpc>
                          <a:spcPct val="150000"/>
                        </a:lnSpc>
                        <a:spcBef>
                          <a:spcPts val="300"/>
                        </a:spcBef>
                        <a:spcAft>
                          <a:spcPts val="0"/>
                        </a:spcAft>
                      </a:pPr>
                      <a:r>
                        <a:rPr lang="en-GB" sz="1000" b="1" kern="1200" dirty="0">
                          <a:effectLst/>
                          <a:latin typeface="Tahoma" panose="020B0604030504040204" pitchFamily="34" charset="0"/>
                          <a:ea typeface="Times New Roman" panose="02020603050405020304" pitchFamily="18" charset="0"/>
                          <a:cs typeface="Tahoma" panose="020B0604030504040204" pitchFamily="34" charset="0"/>
                        </a:rPr>
                        <a:t>Software Warranty and Updates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spcAft>
                          <a:spcPts val="0"/>
                        </a:spcAft>
                      </a:pPr>
                      <a:r>
                        <a:rPr lang="en-GB" sz="1000" kern="1200" dirty="0">
                          <a:effectLst/>
                          <a:latin typeface="Tahoma" panose="020B0604030504040204" pitchFamily="34" charset="0"/>
                          <a:ea typeface="Times New Roman" panose="02020603050405020304" pitchFamily="18" charset="0"/>
                          <a:cs typeface="Tahoma" panose="020B0604030504040204" pitchFamily="34" charset="0"/>
                        </a:rPr>
                        <a:t>-Service provider to provide warranty document of the software product supplied for radio and the point to point and point to multipoint planning tool. This document should comprise of also updates that are planned and the periods that the expected updates are to be implemented.</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300"/>
                        </a:spcBef>
                      </a:pPr>
                      <a:r>
                        <a:rPr lang="en-GB" sz="1000" dirty="0">
                          <a:effectLst/>
                          <a:latin typeface="Tahoma" panose="020B0604030504040204" pitchFamily="34" charset="0"/>
                          <a:ea typeface="Times New Roman" panose="02020603050405020304" pitchFamily="18" charset="0"/>
                          <a:cs typeface="Tahoma" panose="020B0604030504040204" pitchFamily="34" charset="0"/>
                        </a:rPr>
                        <a:t> </a:t>
                      </a:r>
                      <a:endParaRPr lang="en-ZA" sz="10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38244" marR="3824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91135322"/>
                  </a:ext>
                </a:extLst>
              </a:tr>
            </a:tbl>
          </a:graphicData>
        </a:graphic>
      </p:graphicFrame>
    </p:spTree>
    <p:extLst>
      <p:ext uri="{BB962C8B-B14F-4D97-AF65-F5344CB8AC3E}">
        <p14:creationId xmlns:p14="http://schemas.microsoft.com/office/powerpoint/2010/main" val="31393394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A1B4DB-3F43-E4D5-7605-C66D3534BBCF}"/>
              </a:ext>
            </a:extLst>
          </p:cNvPr>
          <p:cNvSpPr>
            <a:spLocks noGrp="1"/>
          </p:cNvSpPr>
          <p:nvPr>
            <p:ph type="title"/>
          </p:nvPr>
        </p:nvSpPr>
        <p:spPr>
          <a:xfrm>
            <a:off x="283474" y="249922"/>
            <a:ext cx="10079725" cy="461665"/>
          </a:xfrm>
        </p:spPr>
        <p:txBody>
          <a:bodyPr/>
          <a:lstStyle/>
          <a:p>
            <a:r>
              <a:rPr lang="en-US" dirty="0"/>
              <a:t>RETURNABLE DOCUMENTS </a:t>
            </a:r>
          </a:p>
        </p:txBody>
      </p:sp>
      <p:graphicFrame>
        <p:nvGraphicFramePr>
          <p:cNvPr id="3" name="Table 2">
            <a:extLst>
              <a:ext uri="{FF2B5EF4-FFF2-40B4-BE49-F238E27FC236}">
                <a16:creationId xmlns:a16="http://schemas.microsoft.com/office/drawing/2014/main" id="{AABC845B-ABCF-EC09-3D2F-E9371890D633}"/>
              </a:ext>
            </a:extLst>
          </p:cNvPr>
          <p:cNvGraphicFramePr>
            <a:graphicFrameLocks noGrp="1"/>
          </p:cNvGraphicFramePr>
          <p:nvPr>
            <p:extLst>
              <p:ext uri="{D42A27DB-BD31-4B8C-83A1-F6EECF244321}">
                <p14:modId xmlns:p14="http://schemas.microsoft.com/office/powerpoint/2010/main" val="1616804738"/>
              </p:ext>
            </p:extLst>
          </p:nvPr>
        </p:nvGraphicFramePr>
        <p:xfrm>
          <a:off x="283475" y="1283110"/>
          <a:ext cx="11028538" cy="5404266"/>
        </p:xfrm>
        <a:graphic>
          <a:graphicData uri="http://schemas.openxmlformats.org/drawingml/2006/table">
            <a:tbl>
              <a:tblPr firstRow="1" firstCol="1" lastRow="1" lastCol="1" bandRow="1" bandCol="1"/>
              <a:tblGrid>
                <a:gridCol w="9504064">
                  <a:extLst>
                    <a:ext uri="{9D8B030D-6E8A-4147-A177-3AD203B41FA5}">
                      <a16:colId xmlns:a16="http://schemas.microsoft.com/office/drawing/2014/main" val="1782778450"/>
                    </a:ext>
                  </a:extLst>
                </a:gridCol>
                <a:gridCol w="1524474">
                  <a:extLst>
                    <a:ext uri="{9D8B030D-6E8A-4147-A177-3AD203B41FA5}">
                      <a16:colId xmlns:a16="http://schemas.microsoft.com/office/drawing/2014/main" val="4166912654"/>
                    </a:ext>
                  </a:extLst>
                </a:gridCol>
              </a:tblGrid>
              <a:tr h="470209">
                <a:tc>
                  <a:txBody>
                    <a:bodyPr/>
                    <a:lstStyle/>
                    <a:p>
                      <a:pPr algn="just">
                        <a:lnSpc>
                          <a:spcPct val="150000"/>
                        </a:lnSpc>
                        <a:spcBef>
                          <a:spcPts val="300"/>
                        </a:spcBef>
                      </a:pPr>
                      <a:r>
                        <a:rPr lang="en-GB" sz="1100" b="1" kern="1200" dirty="0">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 </a:t>
                      </a:r>
                      <a:endParaRPr lang="en-ZA" sz="1100" dirty="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300"/>
                        </a:spcBef>
                      </a:pPr>
                      <a:r>
                        <a:rPr lang="en-GB" sz="1100" b="1" kern="1200" dirty="0">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ESSENTIAL</a:t>
                      </a:r>
                      <a:r>
                        <a:rPr lang="en-GB" sz="1100" b="1" kern="1200" dirty="0">
                          <a:solidFill>
                            <a:srgbClr val="FF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 </a:t>
                      </a:r>
                      <a:r>
                        <a:rPr lang="en-GB" sz="1100" b="1" kern="1200" dirty="0">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RETURNABLE DOCUMENTS &amp; SCHEDULES </a:t>
                      </a:r>
                      <a:endParaRPr lang="en-ZA" sz="1100" dirty="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10110" marR="10110"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indent="-269875" algn="l">
                        <a:lnSpc>
                          <a:spcPct val="150000"/>
                        </a:lnSpc>
                        <a:spcBef>
                          <a:spcPts val="300"/>
                        </a:spcBef>
                      </a:pPr>
                      <a:r>
                        <a:rPr lang="en-GB" sz="1100" b="1">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SUBMITTED </a:t>
                      </a:r>
                      <a:endParaRPr lang="en-ZA" sz="110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p>
                      <a:pPr marL="90170" algn="l">
                        <a:lnSpc>
                          <a:spcPct val="150000"/>
                        </a:lnSpc>
                        <a:spcBef>
                          <a:spcPts val="300"/>
                        </a:spcBef>
                      </a:pPr>
                      <a:r>
                        <a:rPr lang="en-GB" sz="1100" b="1">
                          <a:solidFill>
                            <a:srgbClr val="000000"/>
                          </a:solidFill>
                          <a:effectLst/>
                          <a:highlight>
                            <a:srgbClr val="D9D9D9"/>
                          </a:highlight>
                          <a:latin typeface="Tahoma" panose="020B0604030504040204" pitchFamily="34" charset="0"/>
                          <a:ea typeface="Times New Roman" panose="02020603050405020304" pitchFamily="18" charset="0"/>
                          <a:cs typeface="Tahoma" panose="020B0604030504040204" pitchFamily="34" charset="0"/>
                        </a:rPr>
                        <a:t>[Yes or No]</a:t>
                      </a:r>
                      <a:endParaRPr lang="en-ZA" sz="1100">
                        <a:effectLst/>
                        <a:highlight>
                          <a:srgbClr val="D9D9D9"/>
                        </a:highligh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880829197"/>
                  </a:ext>
                </a:extLst>
              </a:tr>
              <a:tr h="224216">
                <a:tc>
                  <a:txBody>
                    <a:bodyPr/>
                    <a:lstStyle/>
                    <a:p>
                      <a:pPr algn="just">
                        <a:lnSpc>
                          <a:spcPct val="115000"/>
                        </a:lnSpc>
                        <a:spcBef>
                          <a:spcPts val="300"/>
                        </a:spcBef>
                      </a:pPr>
                      <a:r>
                        <a:rPr lang="en-GB" sz="11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In the case of Joint Ventures, a copy of the Joint Venture Agreement or written confirmation of the intention to enter into a Joint Venture Agreement</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0110" marR="10110"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90623293"/>
                  </a:ext>
                </a:extLst>
              </a:tr>
              <a:tr h="159544">
                <a:tc>
                  <a:txBody>
                    <a:bodyPr/>
                    <a:lstStyle/>
                    <a:p>
                      <a:pPr algn="just">
                        <a:lnSpc>
                          <a:spcPct val="115000"/>
                        </a:lnSpc>
                        <a:spcBef>
                          <a:spcPts val="300"/>
                        </a:spcBef>
                      </a:pPr>
                      <a:r>
                        <a:rPr lang="en-GB" sz="1100" kern="1200" dirty="0">
                          <a:effectLst/>
                          <a:latin typeface="Tahoma" panose="020B0604030504040204" pitchFamily="34" charset="0"/>
                          <a:ea typeface="Times New Roman" panose="02020603050405020304" pitchFamily="18" charset="0"/>
                          <a:cs typeface="Tahoma" panose="020B0604030504040204" pitchFamily="34" charset="0"/>
                        </a:rPr>
                        <a:t>SECTIONB 1: SBD1 Form</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0110" marR="10110"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86814726"/>
                  </a:ext>
                </a:extLst>
              </a:tr>
              <a:tr h="162939">
                <a:tc>
                  <a:txBody>
                    <a:bodyPr/>
                    <a:lstStyle/>
                    <a:p>
                      <a:pPr algn="just">
                        <a:lnSpc>
                          <a:spcPct val="115000"/>
                        </a:lnSpc>
                        <a:spcBef>
                          <a:spcPts val="300"/>
                        </a:spcBef>
                      </a:pPr>
                      <a:r>
                        <a:rPr lang="en-GB" sz="11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SECTION 5: Proposal Form and List of Returnable documents</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lnSpc>
                          <a:spcPct val="115000"/>
                        </a:lnSpc>
                        <a:spcBef>
                          <a:spcPts val="300"/>
                        </a:spcBef>
                      </a:pPr>
                      <a:r>
                        <a:rPr lang="en-GB" sz="1100" kern="120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4065377"/>
                  </a:ext>
                </a:extLst>
              </a:tr>
              <a:tr h="224216">
                <a:tc>
                  <a:txBody>
                    <a:bodyPr/>
                    <a:lstStyle/>
                    <a:p>
                      <a:pPr algn="just">
                        <a:lnSpc>
                          <a:spcPct val="115000"/>
                        </a:lnSpc>
                        <a:spcBef>
                          <a:spcPts val="300"/>
                        </a:spcBef>
                      </a:pPr>
                      <a:r>
                        <a:rPr lang="en-GB" sz="1100" kern="1200" dirty="0">
                          <a:effectLst/>
                          <a:latin typeface="Tahoma" panose="020B0604030504040204" pitchFamily="34" charset="0"/>
                          <a:ea typeface="Times New Roman" panose="02020603050405020304" pitchFamily="18" charset="0"/>
                          <a:cs typeface="Tahoma" panose="020B0604030504040204" pitchFamily="34" charset="0"/>
                        </a:rPr>
                        <a:t>SECTION 6: Certificate Of Acquaintance with RFP, Terms &amp; Conditions &amp; Applicable Documents</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6814991"/>
                  </a:ext>
                </a:extLst>
              </a:tr>
              <a:tr h="171849">
                <a:tc>
                  <a:txBody>
                    <a:bodyPr/>
                    <a:lstStyle/>
                    <a:p>
                      <a:pPr algn="just">
                        <a:lnSpc>
                          <a:spcPct val="115000"/>
                        </a:lnSpc>
                        <a:spcBef>
                          <a:spcPts val="300"/>
                        </a:spcBef>
                      </a:pPr>
                      <a:r>
                        <a:rPr lang="en-GB" sz="1100" kern="1200" dirty="0">
                          <a:effectLst/>
                          <a:latin typeface="Tahoma" panose="020B0604030504040204" pitchFamily="34" charset="0"/>
                          <a:ea typeface="Times New Roman" panose="02020603050405020304" pitchFamily="18" charset="0"/>
                          <a:cs typeface="Tahoma" panose="020B0604030504040204" pitchFamily="34" charset="0"/>
                        </a:rPr>
                        <a:t>SECTION 7: RFP Declaration and Breach of Law Form</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0960515"/>
                  </a:ext>
                </a:extLst>
              </a:tr>
              <a:tr h="171849">
                <a:tc>
                  <a:txBody>
                    <a:bodyPr/>
                    <a:lstStyle/>
                    <a:p>
                      <a:pPr algn="just">
                        <a:lnSpc>
                          <a:spcPct val="115000"/>
                        </a:lnSpc>
                        <a:spcBef>
                          <a:spcPts val="300"/>
                        </a:spcBef>
                      </a:pPr>
                      <a:r>
                        <a:rPr lang="en-GB" sz="1100" kern="1200" dirty="0">
                          <a:effectLst/>
                          <a:latin typeface="Tahoma" panose="020B0604030504040204" pitchFamily="34" charset="0"/>
                          <a:ea typeface="Times New Roman" panose="02020603050405020304" pitchFamily="18" charset="0"/>
                          <a:cs typeface="Tahoma" panose="020B0604030504040204" pitchFamily="34" charset="0"/>
                        </a:rPr>
                        <a:t>SECTION 9: Specific Goal Points </a:t>
                      </a:r>
                      <a:r>
                        <a:rPr lang="en-GB" sz="1100" dirty="0">
                          <a:effectLst/>
                          <a:latin typeface="Tahoma" panose="020B0604030504040204" pitchFamily="34" charset="0"/>
                          <a:ea typeface="Times New Roman" panose="02020603050405020304" pitchFamily="18" charset="0"/>
                          <a:cs typeface="Tahoma" panose="020B0604030504040204" pitchFamily="34" charset="0"/>
                        </a:rPr>
                        <a:t>Claim Form</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30371471"/>
                  </a:ext>
                </a:extLst>
              </a:tr>
              <a:tr h="171849">
                <a:tc>
                  <a:txBody>
                    <a:bodyPr/>
                    <a:lstStyle/>
                    <a:p>
                      <a:pPr algn="just">
                        <a:lnSpc>
                          <a:spcPct val="115000"/>
                        </a:lnSpc>
                        <a:spcBef>
                          <a:spcPts val="300"/>
                        </a:spcBef>
                      </a:pPr>
                      <a:r>
                        <a:rPr lang="en-GB" sz="1100" kern="1200" dirty="0">
                          <a:effectLst/>
                          <a:latin typeface="Tahoma" panose="020B0604030504040204" pitchFamily="34" charset="0"/>
                          <a:ea typeface="Times New Roman" panose="02020603050405020304" pitchFamily="18" charset="0"/>
                          <a:cs typeface="Tahoma" panose="020B0604030504040204" pitchFamily="34" charset="0"/>
                        </a:rPr>
                        <a:t>SECTION </a:t>
                      </a:r>
                      <a:r>
                        <a:rPr lang="en-GB" sz="1100" dirty="0">
                          <a:effectLst/>
                          <a:latin typeface="Tahoma" panose="020B0604030504040204" pitchFamily="34" charset="0"/>
                          <a:ea typeface="Times New Roman" panose="02020603050405020304" pitchFamily="18" charset="0"/>
                          <a:cs typeface="Tahoma" panose="020B0604030504040204" pitchFamily="34" charset="0"/>
                        </a:rPr>
                        <a:t>10</a:t>
                      </a:r>
                      <a:r>
                        <a:rPr lang="en-GB" sz="1100" kern="1200" dirty="0">
                          <a:effectLst/>
                          <a:latin typeface="Tahoma" panose="020B0604030504040204" pitchFamily="34" charset="0"/>
                          <a:ea typeface="Times New Roman" panose="02020603050405020304" pitchFamily="18" charset="0"/>
                          <a:cs typeface="Tahoma" panose="020B0604030504040204" pitchFamily="34" charset="0"/>
                        </a:rPr>
                        <a:t>: Certificate of attendance of non-compulsory RFP Briefing</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69609863"/>
                  </a:ext>
                </a:extLst>
              </a:tr>
              <a:tr h="171849">
                <a:tc>
                  <a:txBody>
                    <a:bodyPr/>
                    <a:lstStyle/>
                    <a:p>
                      <a:pPr algn="just">
                        <a:lnSpc>
                          <a:spcPct val="115000"/>
                        </a:lnSpc>
                      </a:pPr>
                      <a:r>
                        <a:rPr lang="en-GB" sz="1100" u="sng" dirty="0">
                          <a:solidFill>
                            <a:srgbClr val="0000FF"/>
                          </a:solidFill>
                          <a:effectLst/>
                          <a:latin typeface="Tahoma" panose="020B0604030504040204" pitchFamily="34" charset="0"/>
                          <a:ea typeface="Times New Roman" panose="02020603050405020304" pitchFamily="18" charset="0"/>
                          <a:cs typeface="Tahoma" panose="020B0604030504040204" pitchFamily="34" charset="0"/>
                        </a:rPr>
                        <a:t>SECTION 12: Protection of Personal Information</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0922082"/>
                  </a:ext>
                </a:extLst>
              </a:tr>
              <a:tr h="171849">
                <a:tc>
                  <a:txBody>
                    <a:bodyPr/>
                    <a:lstStyle/>
                    <a:p>
                      <a:pPr algn="just">
                        <a:lnSpc>
                          <a:spcPct val="115000"/>
                        </a:lnSpc>
                      </a:pPr>
                      <a:r>
                        <a:rPr lang="en-GB" sz="1100" kern="1200" dirty="0">
                          <a:effectLst/>
                          <a:latin typeface="Tahoma" panose="020B0604030504040204" pitchFamily="34" charset="0"/>
                          <a:ea typeface="Times New Roman" panose="02020603050405020304" pitchFamily="18" charset="0"/>
                          <a:cs typeface="Tahoma" panose="020B0604030504040204" pitchFamily="34" charset="0"/>
                        </a:rPr>
                        <a:t>Proof of Active and Valid Registration on the National Treasury Central Supplier Database</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2499552"/>
                  </a:ext>
                </a:extLst>
              </a:tr>
              <a:tr h="171849">
                <a:tc>
                  <a:txBody>
                    <a:bodyPr/>
                    <a:lstStyle/>
                    <a:p>
                      <a:pPr algn="just">
                        <a:lnSpc>
                          <a:spcPct val="115000"/>
                        </a:lnSpc>
                      </a:pPr>
                      <a:r>
                        <a:rPr lang="en-GB" sz="1100" kern="1200" dirty="0">
                          <a:effectLst/>
                          <a:latin typeface="Tahoma" panose="020B0604030504040204" pitchFamily="34" charset="0"/>
                          <a:ea typeface="Times New Roman" panose="02020603050405020304" pitchFamily="18" charset="0"/>
                          <a:cs typeface="Tahoma" panose="020B0604030504040204" pitchFamily="34" charset="0"/>
                        </a:rPr>
                        <a:t>Technical Support Organogram</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53381187"/>
                  </a:ext>
                </a:extLst>
              </a:tr>
              <a:tr h="338962">
                <a:tc>
                  <a:txBody>
                    <a:bodyPr/>
                    <a:lstStyle/>
                    <a:p>
                      <a:pPr algn="just">
                        <a:lnSpc>
                          <a:spcPct val="115000"/>
                        </a:lnSpc>
                      </a:pPr>
                      <a:r>
                        <a:rPr lang="en-GB" sz="11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Tax Clearance Certificate or electronic access PIN obtained from SARS’s new Tax Compliance Status (TCS) system [Consortia / Joint Ventures must submit a separate Tax Clearance Certificate for each party]</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dirty="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6033290"/>
                  </a:ext>
                </a:extLst>
              </a:tr>
              <a:tr h="171849">
                <a:tc>
                  <a:txBody>
                    <a:bodyPr/>
                    <a:lstStyle/>
                    <a:p>
                      <a:pPr algn="just">
                        <a:lnSpc>
                          <a:spcPct val="115000"/>
                        </a:lnSpc>
                      </a:pPr>
                      <a:r>
                        <a:rPr lang="en-GB" sz="1100" u="sng" dirty="0">
                          <a:solidFill>
                            <a:srgbClr val="0000FF"/>
                          </a:solidFill>
                          <a:effectLst/>
                          <a:latin typeface="Tahoma" panose="020B0604030504040204" pitchFamily="34" charset="0"/>
                          <a:ea typeface="Times New Roman" panose="02020603050405020304" pitchFamily="18" charset="0"/>
                          <a:cs typeface="Times New Roman" panose="02020603050405020304" pitchFamily="18" charset="0"/>
                        </a:rPr>
                        <a:t>Annexure A - Transnet’s General Bid Conditions</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dirty="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2913459"/>
                  </a:ext>
                </a:extLst>
              </a:tr>
              <a:tr h="171849">
                <a:tc>
                  <a:txBody>
                    <a:bodyPr/>
                    <a:lstStyle/>
                    <a:p>
                      <a:pPr algn="just">
                        <a:lnSpc>
                          <a:spcPct val="115000"/>
                        </a:lnSpc>
                      </a:pPr>
                      <a:r>
                        <a:rPr lang="en-GB" sz="1100" u="sng">
                          <a:solidFill>
                            <a:srgbClr val="0000FF"/>
                          </a:solidFill>
                          <a:effectLst/>
                          <a:latin typeface="Tahoma" panose="020B0604030504040204" pitchFamily="34" charset="0"/>
                          <a:ea typeface="Times New Roman" panose="02020603050405020304" pitchFamily="18" charset="0"/>
                          <a:cs typeface="Times New Roman" panose="02020603050405020304" pitchFamily="18" charset="0"/>
                        </a:rPr>
                        <a:t>Annexure B - Master Agreement</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dirty="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686851"/>
                  </a:ext>
                </a:extLst>
              </a:tr>
              <a:tr h="171849">
                <a:tc>
                  <a:txBody>
                    <a:bodyPr/>
                    <a:lstStyle/>
                    <a:p>
                      <a:pPr algn="just">
                        <a:lnSpc>
                          <a:spcPct val="115000"/>
                        </a:lnSpc>
                      </a:pPr>
                      <a:r>
                        <a:rPr lang="en-GB" sz="1100" u="sng">
                          <a:solidFill>
                            <a:srgbClr val="0000FF"/>
                          </a:solidFill>
                          <a:effectLst/>
                          <a:latin typeface="Tahoma" panose="020B0604030504040204" pitchFamily="34" charset="0"/>
                          <a:ea typeface="Times New Roman" panose="02020603050405020304" pitchFamily="18" charset="0"/>
                          <a:cs typeface="Times New Roman" panose="02020603050405020304" pitchFamily="18" charset="0"/>
                        </a:rPr>
                        <a:t>Annexure C - Transnet’s Supplier Integrity Pact </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dirty="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099976"/>
                  </a:ext>
                </a:extLst>
              </a:tr>
              <a:tr h="171849">
                <a:tc>
                  <a:txBody>
                    <a:bodyPr/>
                    <a:lstStyle/>
                    <a:p>
                      <a:pPr algn="just">
                        <a:lnSpc>
                          <a:spcPct val="115000"/>
                        </a:lnSpc>
                      </a:pPr>
                      <a:r>
                        <a:rPr lang="en-GB" sz="1100" u="sng">
                          <a:solidFill>
                            <a:srgbClr val="0000FF"/>
                          </a:solidFill>
                          <a:effectLst/>
                          <a:latin typeface="Tahoma" panose="020B0604030504040204" pitchFamily="34" charset="0"/>
                          <a:ea typeface="Times New Roman" panose="02020603050405020304" pitchFamily="18" charset="0"/>
                          <a:cs typeface="Times New Roman" panose="02020603050405020304" pitchFamily="18" charset="0"/>
                        </a:rPr>
                        <a:t>Annexure D - Non-disclosure Agreement </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dirty="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66261396"/>
                  </a:ext>
                </a:extLst>
              </a:tr>
              <a:tr h="171849">
                <a:tc>
                  <a:txBody>
                    <a:bodyPr/>
                    <a:lstStyle/>
                    <a:p>
                      <a:pPr algn="just">
                        <a:lnSpc>
                          <a:spcPct val="150000"/>
                        </a:lnSpc>
                        <a:spcBef>
                          <a:spcPts val="300"/>
                        </a:spcBef>
                      </a:pPr>
                      <a:r>
                        <a:rPr lang="en-GB" sz="1100">
                          <a:effectLst/>
                          <a:latin typeface="Tahoma" panose="020B0604030504040204" pitchFamily="34" charset="0"/>
                          <a:ea typeface="Times New Roman" panose="02020603050405020304" pitchFamily="18" charset="0"/>
                          <a:cs typeface="Times New Roman" panose="02020603050405020304" pitchFamily="18" charset="0"/>
                        </a:rPr>
                        <a:t>Annexure E 1– Technical Specification Spc-01293 </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dirty="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2380494"/>
                  </a:ext>
                </a:extLst>
              </a:tr>
              <a:tr h="171849">
                <a:tc>
                  <a:txBody>
                    <a:bodyPr/>
                    <a:lstStyle/>
                    <a:p>
                      <a:pPr algn="just">
                        <a:lnSpc>
                          <a:spcPct val="150000"/>
                        </a:lnSpc>
                        <a:spcBef>
                          <a:spcPts val="300"/>
                        </a:spcBef>
                      </a:pPr>
                      <a:r>
                        <a:rPr lang="en-GB" sz="1100">
                          <a:effectLst/>
                          <a:latin typeface="Tahoma" panose="020B0604030504040204" pitchFamily="34" charset="0"/>
                          <a:ea typeface="Times New Roman" panose="02020603050405020304" pitchFamily="18" charset="0"/>
                          <a:cs typeface="Times New Roman" panose="02020603050405020304" pitchFamily="18" charset="0"/>
                        </a:rPr>
                        <a:t>Annexure E2 - Scope Of Work</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dirty="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314402"/>
                  </a:ext>
                </a:extLst>
              </a:tr>
              <a:tr h="171849">
                <a:tc gridSpan="2">
                  <a:txBody>
                    <a:bodyPr/>
                    <a:lstStyle/>
                    <a:p>
                      <a:pPr algn="just">
                        <a:lnSpc>
                          <a:spcPct val="115000"/>
                        </a:lnSpc>
                        <a:spcBef>
                          <a:spcPts val="300"/>
                        </a:spcBef>
                      </a:pPr>
                      <a:r>
                        <a:rPr lang="en-GB" sz="1100" b="1" u="sng" dirty="0">
                          <a:solidFill>
                            <a:srgbClr val="0000FF"/>
                          </a:solidFill>
                          <a:effectLst/>
                          <a:latin typeface="Tahoma" panose="020B0604030504040204" pitchFamily="34" charset="0"/>
                          <a:ea typeface="Times New Roman" panose="02020603050405020304" pitchFamily="18" charset="0"/>
                          <a:cs typeface="Times New Roman" panose="02020603050405020304" pitchFamily="18" charset="0"/>
                        </a:rPr>
                        <a:t>SAFETY PACK</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extLst>
                  <a:ext uri="{0D108BD9-81ED-4DB2-BD59-A6C34878D82A}">
                    <a16:rowId xmlns:a16="http://schemas.microsoft.com/office/drawing/2014/main" val="391496773"/>
                  </a:ext>
                </a:extLst>
              </a:tr>
              <a:tr h="171849">
                <a:tc>
                  <a:txBody>
                    <a:bodyPr/>
                    <a:lstStyle/>
                    <a:p>
                      <a:pPr algn="just">
                        <a:lnSpc>
                          <a:spcPct val="115000"/>
                        </a:lnSpc>
                      </a:pPr>
                      <a:r>
                        <a:rPr lang="en-GB" sz="1100">
                          <a:effectLst/>
                          <a:latin typeface="Tahoma" panose="020B0604030504040204" pitchFamily="34" charset="0"/>
                          <a:ea typeface="Times New Roman" panose="02020603050405020304" pitchFamily="18" charset="0"/>
                          <a:cs typeface="Times New Roman" panose="02020603050405020304" pitchFamily="18" charset="0"/>
                        </a:rPr>
                        <a:t>Annexure F: Safety Specification Bbd8210_Ver_1 E7 1</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dirty="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60696581"/>
                  </a:ext>
                </a:extLst>
              </a:tr>
              <a:tr h="171849">
                <a:tc>
                  <a:txBody>
                    <a:bodyPr/>
                    <a:lstStyle/>
                    <a:p>
                      <a:pPr algn="just">
                        <a:lnSpc>
                          <a:spcPct val="115000"/>
                        </a:lnSpc>
                      </a:pPr>
                      <a:r>
                        <a:rPr lang="en-GB" sz="1100">
                          <a:effectLst/>
                          <a:latin typeface="Tahoma" panose="020B0604030504040204" pitchFamily="34" charset="0"/>
                          <a:ea typeface="Times New Roman" panose="02020603050405020304" pitchFamily="18" charset="0"/>
                          <a:cs typeface="Times New Roman" panose="02020603050405020304" pitchFamily="18" charset="0"/>
                        </a:rPr>
                        <a:t>Annexure G: Section 37 Mandatory Agreement </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dirty="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23386259"/>
                  </a:ext>
                </a:extLst>
              </a:tr>
              <a:tr h="171849">
                <a:tc>
                  <a:txBody>
                    <a:bodyPr/>
                    <a:lstStyle/>
                    <a:p>
                      <a:pPr algn="just">
                        <a:lnSpc>
                          <a:spcPct val="115000"/>
                        </a:lnSpc>
                      </a:pPr>
                      <a:r>
                        <a:rPr lang="en-GB" sz="1100">
                          <a:effectLst/>
                          <a:latin typeface="Tahoma" panose="020B0604030504040204" pitchFamily="34" charset="0"/>
                          <a:ea typeface="Times New Roman" panose="02020603050405020304" pitchFamily="18" charset="0"/>
                          <a:cs typeface="Times New Roman" panose="02020603050405020304" pitchFamily="18" charset="0"/>
                        </a:rPr>
                        <a:t>Annexure H: Health And Safety Assessment for Planning Tool-Assessment Schedule</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dirty="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85266952"/>
                  </a:ext>
                </a:extLst>
              </a:tr>
              <a:tr h="171849">
                <a:tc>
                  <a:txBody>
                    <a:bodyPr/>
                    <a:lstStyle/>
                    <a:p>
                      <a:pPr algn="just">
                        <a:lnSpc>
                          <a:spcPct val="115000"/>
                        </a:lnSpc>
                      </a:pPr>
                      <a:r>
                        <a:rPr lang="en-GB" sz="1100">
                          <a:effectLst/>
                          <a:latin typeface="Tahoma" panose="020B0604030504040204" pitchFamily="34" charset="0"/>
                          <a:ea typeface="Times New Roman" panose="02020603050405020304" pitchFamily="18" charset="0"/>
                          <a:cs typeface="Times New Roman" panose="02020603050405020304" pitchFamily="18" charset="0"/>
                        </a:rPr>
                        <a:t>Annexure I T2 2-08b Hs Cost Breakdown for Planning Tool Project</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dirty="0">
                          <a:solidFill>
                            <a:srgbClr val="000000"/>
                          </a:solidFill>
                          <a:effectLst/>
                          <a:highlight>
                            <a:srgbClr val="FFFF00"/>
                          </a:highlight>
                          <a:latin typeface="Tahoma" panose="020B0604030504040204" pitchFamily="34" charset="0"/>
                          <a:ea typeface="Times New Roman" panose="02020603050405020304" pitchFamily="18" charset="0"/>
                          <a:cs typeface="Tahoma" panose="020B0604030504040204" pitchFamily="34" charset="0"/>
                        </a:rPr>
                        <a:t>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61313715"/>
                  </a:ext>
                </a:extLst>
              </a:tr>
              <a:tr h="171849">
                <a:tc>
                  <a:txBody>
                    <a:bodyPr/>
                    <a:lstStyle/>
                    <a:p>
                      <a:pPr algn="just">
                        <a:lnSpc>
                          <a:spcPct val="115000"/>
                        </a:lnSpc>
                      </a:pPr>
                      <a:r>
                        <a:rPr lang="en-GB" sz="1100">
                          <a:effectLst/>
                          <a:latin typeface="Tahoma" panose="020B0604030504040204" pitchFamily="34" charset="0"/>
                          <a:ea typeface="Times New Roman" panose="02020603050405020304" pitchFamily="18" charset="0"/>
                          <a:cs typeface="Times New Roman" panose="02020603050405020304" pitchFamily="18" charset="0"/>
                        </a:rPr>
                        <a:t>Annexure J: She Specification for Planning Tool Project</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16587629"/>
                  </a:ext>
                </a:extLst>
              </a:tr>
              <a:tr h="171849">
                <a:tc>
                  <a:txBody>
                    <a:bodyPr/>
                    <a:lstStyle/>
                    <a:p>
                      <a:pPr algn="just">
                        <a:lnSpc>
                          <a:spcPct val="115000"/>
                        </a:lnSpc>
                      </a:pPr>
                      <a:r>
                        <a:rPr lang="en-GB" sz="1100" b="1" u="sng">
                          <a:solidFill>
                            <a:srgbClr val="0000FF"/>
                          </a:solidFill>
                          <a:effectLst/>
                          <a:latin typeface="Tahoma" panose="020B0604030504040204" pitchFamily="34" charset="0"/>
                          <a:ea typeface="Times New Roman" panose="02020603050405020304" pitchFamily="18" charset="0"/>
                          <a:cs typeface="Times New Roman" panose="02020603050405020304" pitchFamily="18" charset="0"/>
                        </a:rPr>
                        <a:t>RISK PACK</a:t>
                      </a:r>
                      <a:endParaRPr lang="en-ZA" sz="110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27737144"/>
                  </a:ext>
                </a:extLst>
              </a:tr>
              <a:tr h="171849">
                <a:tc>
                  <a:txBody>
                    <a:bodyPr/>
                    <a:lstStyle/>
                    <a:p>
                      <a:pPr algn="just">
                        <a:lnSpc>
                          <a:spcPct val="150000"/>
                        </a:lnSpc>
                      </a:pPr>
                      <a:r>
                        <a:rPr lang="en-GB" sz="1100" dirty="0">
                          <a:effectLst/>
                          <a:latin typeface="Tahoma" panose="020B0604030504040204" pitchFamily="34" charset="0"/>
                          <a:ea typeface="Times New Roman" panose="02020603050405020304" pitchFamily="18" charset="0"/>
                          <a:cs typeface="Tahoma" panose="020B0604030504040204" pitchFamily="34" charset="0"/>
                        </a:rPr>
                        <a:t>Annexure K: Risk Assessment Criteria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17887" marR="17887" marT="583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15000"/>
                        </a:lnSpc>
                        <a:spcBef>
                          <a:spcPts val="300"/>
                        </a:spcBef>
                      </a:pPr>
                      <a:r>
                        <a:rPr lang="en-GB" sz="1100" kern="1200" dirty="0">
                          <a:solidFill>
                            <a:srgbClr val="000000"/>
                          </a:solidFill>
                          <a:effectLst/>
                          <a:latin typeface="Tahoma" panose="020B0604030504040204" pitchFamily="34" charset="0"/>
                          <a:ea typeface="Times New Roman" panose="02020603050405020304" pitchFamily="18" charset="0"/>
                          <a:cs typeface="Tahoma" panose="020B0604030504040204" pitchFamily="34" charset="0"/>
                        </a:rPr>
                        <a:t> </a:t>
                      </a:r>
                      <a:endParaRPr lang="en-ZA" sz="1100"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49616106"/>
                  </a:ext>
                </a:extLst>
              </a:tr>
            </a:tbl>
          </a:graphicData>
        </a:graphic>
      </p:graphicFrame>
    </p:spTree>
    <p:extLst>
      <p:ext uri="{BB962C8B-B14F-4D97-AF65-F5344CB8AC3E}">
        <p14:creationId xmlns:p14="http://schemas.microsoft.com/office/powerpoint/2010/main" val="730151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2">
            <a:extLst>
              <a:ext uri="{FF2B5EF4-FFF2-40B4-BE49-F238E27FC236}">
                <a16:creationId xmlns:a16="http://schemas.microsoft.com/office/drawing/2014/main" id="{B445C1EF-EF18-4FFE-8A51-5D8D70B5B26D}"/>
              </a:ext>
            </a:extLst>
          </p:cNvPr>
          <p:cNvSpPr txBox="1"/>
          <p:nvPr/>
        </p:nvSpPr>
        <p:spPr>
          <a:xfrm>
            <a:off x="4206591" y="2626679"/>
            <a:ext cx="3778818" cy="577035"/>
          </a:xfrm>
          <a:prstGeom prst="rect">
            <a:avLst/>
          </a:prstGeom>
        </p:spPr>
        <p:txBody>
          <a:bodyPr vert="horz" wrap="square" lIns="0" tIns="7701" rIns="0" bIns="0" rtlCol="0">
            <a:spAutoFit/>
          </a:bodyPr>
          <a:lstStyle/>
          <a:p>
            <a:pPr marL="7701">
              <a:spcBef>
                <a:spcPts val="61"/>
              </a:spcBef>
            </a:pPr>
            <a:r>
              <a:rPr lang="en-ZA" sz="3699" b="1" dirty="0">
                <a:latin typeface="Tahoma" panose="020B0604030504040204" pitchFamily="34" charset="0"/>
                <a:cs typeface="Tahoma" panose="020B0604030504040204" pitchFamily="34" charset="0"/>
              </a:rPr>
              <a:t>	QUESTIONS?</a:t>
            </a:r>
            <a:endParaRPr sz="3699" b="1" dirty="0">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8862593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Graphic 2">
            <a:extLst>
              <a:ext uri="{FF2B5EF4-FFF2-40B4-BE49-F238E27FC236}">
                <a16:creationId xmlns:a16="http://schemas.microsoft.com/office/drawing/2014/main" id="{1AAE0263-097E-BD53-FF21-7D7BAD027D0D}"/>
              </a:ext>
            </a:extLst>
          </p:cNvPr>
          <p:cNvSpPr/>
          <p:nvPr/>
        </p:nvSpPr>
        <p:spPr>
          <a:xfrm>
            <a:off x="-4438" y="680"/>
            <a:ext cx="12183186" cy="6880473"/>
          </a:xfrm>
          <a:custGeom>
            <a:avLst/>
            <a:gdLst>
              <a:gd name="connsiteX0" fmla="*/ 0 w 9184957"/>
              <a:gd name="connsiteY0" fmla="*/ 0 h 5187219"/>
              <a:gd name="connsiteX1" fmla="*/ 0 w 9184957"/>
              <a:gd name="connsiteY1" fmla="*/ 5187220 h 5187219"/>
              <a:gd name="connsiteX2" fmla="*/ 9184957 w 9184957"/>
              <a:gd name="connsiteY2" fmla="*/ 5187220 h 5187219"/>
              <a:gd name="connsiteX3" fmla="*/ 9184957 w 9184957"/>
              <a:gd name="connsiteY3" fmla="*/ 0 h 5187219"/>
              <a:gd name="connsiteX4" fmla="*/ 7313962 w 9184957"/>
              <a:gd name="connsiteY4" fmla="*/ 853345 h 5187219"/>
              <a:gd name="connsiteX5" fmla="*/ 2378297 w 9184957"/>
              <a:gd name="connsiteY5" fmla="*/ 853345 h 5187219"/>
              <a:gd name="connsiteX6" fmla="*/ 2219325 w 9184957"/>
              <a:gd name="connsiteY6" fmla="*/ 1142524 h 5187219"/>
              <a:gd name="connsiteX7" fmla="*/ 1930908 w 9184957"/>
              <a:gd name="connsiteY7" fmla="*/ 1144429 h 5187219"/>
              <a:gd name="connsiteX8" fmla="*/ 1754600 w 9184957"/>
              <a:gd name="connsiteY8" fmla="*/ 853345 h 5187219"/>
              <a:gd name="connsiteX9" fmla="*/ 1089089 w 9184957"/>
              <a:gd name="connsiteY9" fmla="*/ 853345 h 5187219"/>
              <a:gd name="connsiteX10" fmla="*/ 646367 w 9184957"/>
              <a:gd name="connsiteY10" fmla="*/ 1596961 h 5187219"/>
              <a:gd name="connsiteX11" fmla="*/ 646367 w 9184957"/>
              <a:gd name="connsiteY11" fmla="*/ 2122456 h 5187219"/>
              <a:gd name="connsiteX12" fmla="*/ 923925 w 9184957"/>
              <a:gd name="connsiteY12" fmla="*/ 2553938 h 5187219"/>
              <a:gd name="connsiteX13" fmla="*/ 1338644 w 9184957"/>
              <a:gd name="connsiteY13" fmla="*/ 2553938 h 5187219"/>
              <a:gd name="connsiteX14" fmla="*/ 1400651 w 9184957"/>
              <a:gd name="connsiteY14" fmla="*/ 2446401 h 5187219"/>
              <a:gd name="connsiteX15" fmla="*/ 2143125 w 9184957"/>
              <a:gd name="connsiteY15" fmla="*/ 2446401 h 5187219"/>
              <a:gd name="connsiteX16" fmla="*/ 2249996 w 9184957"/>
              <a:gd name="connsiteY16" fmla="*/ 2637568 h 5187219"/>
              <a:gd name="connsiteX17" fmla="*/ 2249996 w 9184957"/>
              <a:gd name="connsiteY17" fmla="*/ 3031807 h 5187219"/>
              <a:gd name="connsiteX18" fmla="*/ 2390299 w 9184957"/>
              <a:gd name="connsiteY18" fmla="*/ 3276124 h 5187219"/>
              <a:gd name="connsiteX19" fmla="*/ 2389537 w 9184957"/>
              <a:gd name="connsiteY19" fmla="*/ 3535680 h 5187219"/>
              <a:gd name="connsiteX20" fmla="*/ 2625185 w 9184957"/>
              <a:gd name="connsiteY20" fmla="*/ 3964305 h 5187219"/>
              <a:gd name="connsiteX21" fmla="*/ 2625185 w 9184957"/>
              <a:gd name="connsiteY21" fmla="*/ 4296251 h 5187219"/>
              <a:gd name="connsiteX22" fmla="*/ 2847975 w 9184957"/>
              <a:gd name="connsiteY22" fmla="*/ 4558475 h 5187219"/>
              <a:gd name="connsiteX23" fmla="*/ 3111341 w 9184957"/>
              <a:gd name="connsiteY23" fmla="*/ 4560094 h 5187219"/>
              <a:gd name="connsiteX24" fmla="*/ 3248406 w 9184957"/>
              <a:gd name="connsiteY24" fmla="*/ 4332065 h 5187219"/>
              <a:gd name="connsiteX25" fmla="*/ 3248406 w 9184957"/>
              <a:gd name="connsiteY25" fmla="*/ 4113562 h 5187219"/>
              <a:gd name="connsiteX26" fmla="*/ 3634454 w 9184957"/>
              <a:gd name="connsiteY26" fmla="*/ 3508438 h 5187219"/>
              <a:gd name="connsiteX27" fmla="*/ 3634454 w 9184957"/>
              <a:gd name="connsiteY27" fmla="*/ 3102578 h 5187219"/>
              <a:gd name="connsiteX28" fmla="*/ 3858482 w 9184957"/>
              <a:gd name="connsiteY28" fmla="*/ 2749201 h 5187219"/>
              <a:gd name="connsiteX29" fmla="*/ 4080224 w 9184957"/>
              <a:gd name="connsiteY29" fmla="*/ 2751582 h 5187219"/>
              <a:gd name="connsiteX30" fmla="*/ 4357212 w 9184957"/>
              <a:gd name="connsiteY30" fmla="*/ 2267140 h 5187219"/>
              <a:gd name="connsiteX31" fmla="*/ 3769328 w 9184957"/>
              <a:gd name="connsiteY31" fmla="*/ 2267140 h 5187219"/>
              <a:gd name="connsiteX32" fmla="*/ 3541490 w 9184957"/>
              <a:gd name="connsiteY32" fmla="*/ 1875663 h 5187219"/>
              <a:gd name="connsiteX33" fmla="*/ 3541967 w 9184957"/>
              <a:gd name="connsiteY33" fmla="*/ 1558861 h 5187219"/>
              <a:gd name="connsiteX34" fmla="*/ 3233071 w 9184957"/>
              <a:gd name="connsiteY34" fmla="*/ 1132046 h 5187219"/>
              <a:gd name="connsiteX35" fmla="*/ 2543175 w 9184957"/>
              <a:gd name="connsiteY35" fmla="*/ 1132046 h 5187219"/>
              <a:gd name="connsiteX36" fmla="*/ 2358390 w 9184957"/>
              <a:gd name="connsiteY36" fmla="*/ 1469326 h 5187219"/>
              <a:gd name="connsiteX37" fmla="*/ 1789462 w 9184957"/>
              <a:gd name="connsiteY37" fmla="*/ 1469326 h 5187219"/>
              <a:gd name="connsiteX38" fmla="*/ 1586579 w 9184957"/>
              <a:gd name="connsiteY38" fmla="*/ 1122521 h 5187219"/>
              <a:gd name="connsiteX39" fmla="*/ 1223772 w 9184957"/>
              <a:gd name="connsiteY39" fmla="*/ 1122521 h 5187219"/>
              <a:gd name="connsiteX40" fmla="*/ 905637 w 9184957"/>
              <a:gd name="connsiteY40" fmla="*/ 1686211 h 5187219"/>
              <a:gd name="connsiteX41" fmla="*/ 912876 w 9184957"/>
              <a:gd name="connsiteY41" fmla="*/ 2030920 h 5187219"/>
              <a:gd name="connsiteX42" fmla="*/ 1082516 w 9184957"/>
              <a:gd name="connsiteY42" fmla="*/ 2275522 h 5187219"/>
              <a:gd name="connsiteX43" fmla="*/ 1204913 w 9184957"/>
              <a:gd name="connsiteY43" fmla="*/ 2275522 h 5187219"/>
              <a:gd name="connsiteX44" fmla="*/ 1308259 w 9184957"/>
              <a:gd name="connsiteY44" fmla="*/ 2140553 h 5187219"/>
              <a:gd name="connsiteX45" fmla="*/ 2273141 w 9184957"/>
              <a:gd name="connsiteY45" fmla="*/ 2140553 h 5187219"/>
              <a:gd name="connsiteX46" fmla="*/ 2515172 w 9184957"/>
              <a:gd name="connsiteY46" fmla="*/ 2581370 h 5187219"/>
              <a:gd name="connsiteX47" fmla="*/ 2515172 w 9184957"/>
              <a:gd name="connsiteY47" fmla="*/ 2986087 h 5187219"/>
              <a:gd name="connsiteX48" fmla="*/ 2655856 w 9184957"/>
              <a:gd name="connsiteY48" fmla="*/ 3227546 h 5187219"/>
              <a:gd name="connsiteX49" fmla="*/ 2655856 w 9184957"/>
              <a:gd name="connsiteY49" fmla="*/ 3474053 h 5187219"/>
              <a:gd name="connsiteX50" fmla="*/ 2908364 w 9184957"/>
              <a:gd name="connsiteY50" fmla="*/ 3896487 h 5187219"/>
              <a:gd name="connsiteX51" fmla="*/ 2908364 w 9184957"/>
              <a:gd name="connsiteY51" fmla="*/ 4147566 h 5187219"/>
              <a:gd name="connsiteX52" fmla="*/ 2978182 w 9184957"/>
              <a:gd name="connsiteY52" fmla="*/ 4238530 h 5187219"/>
              <a:gd name="connsiteX53" fmla="*/ 3007995 w 9184957"/>
              <a:gd name="connsiteY53" fmla="*/ 4189285 h 5187219"/>
              <a:gd name="connsiteX54" fmla="*/ 3007995 w 9184957"/>
              <a:gd name="connsiteY54" fmla="*/ 4002786 h 5187219"/>
              <a:gd name="connsiteX55" fmla="*/ 3367088 w 9184957"/>
              <a:gd name="connsiteY55" fmla="*/ 3428143 h 5187219"/>
              <a:gd name="connsiteX56" fmla="*/ 3370136 w 9184957"/>
              <a:gd name="connsiteY56" fmla="*/ 2983325 h 5187219"/>
              <a:gd name="connsiteX57" fmla="*/ 3644360 w 9184957"/>
              <a:gd name="connsiteY57" fmla="*/ 2522791 h 5187219"/>
              <a:gd name="connsiteX58" fmla="*/ 3933254 w 9184957"/>
              <a:gd name="connsiteY58" fmla="*/ 2521744 h 5187219"/>
              <a:gd name="connsiteX59" fmla="*/ 3948017 w 9184957"/>
              <a:gd name="connsiteY59" fmla="*/ 2496883 h 5187219"/>
              <a:gd name="connsiteX60" fmla="*/ 3623691 w 9184957"/>
              <a:gd name="connsiteY60" fmla="*/ 2495645 h 5187219"/>
              <a:gd name="connsiteX61" fmla="*/ 3280791 w 9184957"/>
              <a:gd name="connsiteY61" fmla="*/ 1932908 h 5187219"/>
              <a:gd name="connsiteX62" fmla="*/ 3291364 w 9184957"/>
              <a:gd name="connsiteY62" fmla="*/ 1650492 h 5187219"/>
              <a:gd name="connsiteX63" fmla="*/ 3120676 w 9184957"/>
              <a:gd name="connsiteY63" fmla="*/ 1399889 h 5187219"/>
              <a:gd name="connsiteX64" fmla="*/ 2690432 w 9184957"/>
              <a:gd name="connsiteY64" fmla="*/ 1397603 h 5187219"/>
              <a:gd name="connsiteX65" fmla="*/ 2502408 w 9184957"/>
              <a:gd name="connsiteY65" fmla="*/ 1727358 h 5187219"/>
              <a:gd name="connsiteX66" fmla="*/ 1621060 w 9184957"/>
              <a:gd name="connsiteY66" fmla="*/ 1727358 h 5187219"/>
              <a:gd name="connsiteX67" fmla="*/ 1451229 w 9184957"/>
              <a:gd name="connsiteY67" fmla="*/ 1410843 h 5187219"/>
              <a:gd name="connsiteX68" fmla="*/ 1390650 w 9184957"/>
              <a:gd name="connsiteY68" fmla="*/ 1410843 h 5187219"/>
              <a:gd name="connsiteX69" fmla="*/ 1192149 w 9184957"/>
              <a:gd name="connsiteY69" fmla="*/ 1788128 h 5187219"/>
              <a:gd name="connsiteX70" fmla="*/ 1193292 w 9184957"/>
              <a:gd name="connsiteY70" fmla="*/ 1845278 h 5187219"/>
              <a:gd name="connsiteX71" fmla="*/ 2688717 w 9184957"/>
              <a:gd name="connsiteY71" fmla="*/ 1846135 h 5187219"/>
              <a:gd name="connsiteX72" fmla="*/ 2839688 w 9184957"/>
              <a:gd name="connsiteY72" fmla="*/ 1550003 h 5187219"/>
              <a:gd name="connsiteX73" fmla="*/ 3044190 w 9184957"/>
              <a:gd name="connsiteY73" fmla="*/ 1550003 h 5187219"/>
              <a:gd name="connsiteX74" fmla="*/ 3173254 w 9184957"/>
              <a:gd name="connsiteY74" fmla="*/ 1720120 h 5187219"/>
              <a:gd name="connsiteX75" fmla="*/ 3173254 w 9184957"/>
              <a:gd name="connsiteY75" fmla="*/ 2044922 h 5187219"/>
              <a:gd name="connsiteX76" fmla="*/ 3491865 w 9184957"/>
              <a:gd name="connsiteY76" fmla="*/ 2578703 h 5187219"/>
              <a:gd name="connsiteX77" fmla="*/ 3251740 w 9184957"/>
              <a:gd name="connsiteY77" fmla="*/ 2938939 h 5187219"/>
              <a:gd name="connsiteX78" fmla="*/ 3246025 w 9184957"/>
              <a:gd name="connsiteY78" fmla="*/ 3409188 h 5187219"/>
              <a:gd name="connsiteX79" fmla="*/ 2984754 w 9184957"/>
              <a:gd name="connsiteY79" fmla="*/ 3802570 h 5187219"/>
              <a:gd name="connsiteX80" fmla="*/ 2746629 w 9184957"/>
              <a:gd name="connsiteY80" fmla="*/ 3403187 h 5187219"/>
              <a:gd name="connsiteX81" fmla="*/ 2746629 w 9184957"/>
              <a:gd name="connsiteY81" fmla="*/ 3118866 h 5187219"/>
              <a:gd name="connsiteX82" fmla="*/ 2642712 w 9184957"/>
              <a:gd name="connsiteY82" fmla="*/ 2948654 h 5187219"/>
              <a:gd name="connsiteX83" fmla="*/ 2642712 w 9184957"/>
              <a:gd name="connsiteY83" fmla="*/ 2548604 h 5187219"/>
              <a:gd name="connsiteX84" fmla="*/ 2397443 w 9184957"/>
              <a:gd name="connsiteY84" fmla="*/ 2133219 h 5187219"/>
              <a:gd name="connsiteX85" fmla="*/ 2899791 w 9184957"/>
              <a:gd name="connsiteY85" fmla="*/ 2133219 h 5187219"/>
              <a:gd name="connsiteX86" fmla="*/ 3168015 w 9184957"/>
              <a:gd name="connsiteY86" fmla="*/ 2554986 h 5187219"/>
              <a:gd name="connsiteX87" fmla="*/ 3011138 w 9184957"/>
              <a:gd name="connsiteY87" fmla="*/ 2791968 h 5187219"/>
              <a:gd name="connsiteX88" fmla="*/ 3011138 w 9184957"/>
              <a:gd name="connsiteY88" fmla="*/ 2837021 h 5187219"/>
              <a:gd name="connsiteX89" fmla="*/ 2849213 w 9184957"/>
              <a:gd name="connsiteY89" fmla="*/ 2837021 h 5187219"/>
              <a:gd name="connsiteX90" fmla="*/ 2849213 w 9184957"/>
              <a:gd name="connsiteY90" fmla="*/ 2743200 h 5187219"/>
              <a:gd name="connsiteX91" fmla="*/ 2975039 w 9184957"/>
              <a:gd name="connsiteY91" fmla="*/ 2552700 h 5187219"/>
              <a:gd name="connsiteX92" fmla="*/ 2810923 w 9184957"/>
              <a:gd name="connsiteY92" fmla="*/ 2294668 h 5187219"/>
              <a:gd name="connsiteX93" fmla="*/ 2681288 w 9184957"/>
              <a:gd name="connsiteY93" fmla="*/ 2294668 h 5187219"/>
              <a:gd name="connsiteX94" fmla="*/ 2805113 w 9184957"/>
              <a:gd name="connsiteY94" fmla="*/ 2504218 h 5187219"/>
              <a:gd name="connsiteX95" fmla="*/ 2805113 w 9184957"/>
              <a:gd name="connsiteY95" fmla="*/ 2903410 h 5187219"/>
              <a:gd name="connsiteX96" fmla="*/ 2909030 w 9184957"/>
              <a:gd name="connsiteY96" fmla="*/ 3073622 h 5187219"/>
              <a:gd name="connsiteX97" fmla="*/ 2909030 w 9184957"/>
              <a:gd name="connsiteY97" fmla="*/ 3359372 h 5187219"/>
              <a:gd name="connsiteX98" fmla="*/ 2992470 w 9184957"/>
              <a:gd name="connsiteY98" fmla="*/ 3499485 h 5187219"/>
              <a:gd name="connsiteX99" fmla="*/ 3084671 w 9184957"/>
              <a:gd name="connsiteY99" fmla="*/ 3359753 h 5187219"/>
              <a:gd name="connsiteX100" fmla="*/ 3090482 w 9184957"/>
              <a:gd name="connsiteY100" fmla="*/ 2889313 h 5187219"/>
              <a:gd name="connsiteX101" fmla="*/ 3300508 w 9184957"/>
              <a:gd name="connsiteY101" fmla="*/ 2574322 h 5187219"/>
              <a:gd name="connsiteX102" fmla="*/ 3011329 w 9184957"/>
              <a:gd name="connsiteY102" fmla="*/ 2089308 h 5187219"/>
              <a:gd name="connsiteX103" fmla="*/ 3011329 w 9184957"/>
              <a:gd name="connsiteY103" fmla="*/ 1774317 h 5187219"/>
              <a:gd name="connsiteX104" fmla="*/ 2963704 w 9184957"/>
              <a:gd name="connsiteY104" fmla="*/ 1711642 h 5187219"/>
              <a:gd name="connsiteX105" fmla="*/ 2938748 w 9184957"/>
              <a:gd name="connsiteY105" fmla="*/ 1711642 h 5187219"/>
              <a:gd name="connsiteX106" fmla="*/ 2787396 w 9184957"/>
              <a:gd name="connsiteY106" fmla="*/ 2008251 h 5187219"/>
              <a:gd name="connsiteX107" fmla="*/ 1243489 w 9184957"/>
              <a:gd name="connsiteY107" fmla="*/ 2007203 h 5187219"/>
              <a:gd name="connsiteX108" fmla="*/ 1170908 w 9184957"/>
              <a:gd name="connsiteY108" fmla="*/ 2068544 h 5187219"/>
              <a:gd name="connsiteX109" fmla="*/ 1086993 w 9184957"/>
              <a:gd name="connsiteY109" fmla="*/ 2069973 h 5187219"/>
              <a:gd name="connsiteX110" fmla="*/ 1034606 w 9184957"/>
              <a:gd name="connsiteY110" fmla="*/ 2000631 h 5187219"/>
              <a:gd name="connsiteX111" fmla="*/ 1029367 w 9184957"/>
              <a:gd name="connsiteY111" fmla="*/ 1750028 h 5187219"/>
              <a:gd name="connsiteX112" fmla="*/ 1293400 w 9184957"/>
              <a:gd name="connsiteY112" fmla="*/ 1249299 h 5187219"/>
              <a:gd name="connsiteX113" fmla="*/ 1548194 w 9184957"/>
              <a:gd name="connsiteY113" fmla="*/ 1249299 h 5187219"/>
              <a:gd name="connsiteX114" fmla="*/ 1717929 w 9184957"/>
              <a:gd name="connsiteY114" fmla="*/ 1565815 h 5187219"/>
              <a:gd name="connsiteX115" fmla="*/ 2408301 w 9184957"/>
              <a:gd name="connsiteY115" fmla="*/ 1565815 h 5187219"/>
              <a:gd name="connsiteX116" fmla="*/ 2596706 w 9184957"/>
              <a:gd name="connsiteY116" fmla="*/ 1235488 h 5187219"/>
              <a:gd name="connsiteX117" fmla="*/ 3206306 w 9184957"/>
              <a:gd name="connsiteY117" fmla="*/ 1238821 h 5187219"/>
              <a:gd name="connsiteX118" fmla="*/ 3454908 w 9184957"/>
              <a:gd name="connsiteY118" fmla="*/ 1603724 h 5187219"/>
              <a:gd name="connsiteX119" fmla="*/ 3444145 w 9184957"/>
              <a:gd name="connsiteY119" fmla="*/ 1890617 h 5187219"/>
              <a:gd name="connsiteX120" fmla="*/ 3714750 w 9184957"/>
              <a:gd name="connsiteY120" fmla="*/ 2334101 h 5187219"/>
              <a:gd name="connsiteX121" fmla="*/ 4231672 w 9184957"/>
              <a:gd name="connsiteY121" fmla="*/ 2336006 h 5187219"/>
              <a:gd name="connsiteX122" fmla="*/ 4025741 w 9184957"/>
              <a:gd name="connsiteY122" fmla="*/ 2683478 h 5187219"/>
              <a:gd name="connsiteX123" fmla="*/ 3736562 w 9184957"/>
              <a:gd name="connsiteY123" fmla="*/ 2684621 h 5187219"/>
              <a:gd name="connsiteX124" fmla="*/ 3531775 w 9184957"/>
              <a:gd name="connsiteY124" fmla="*/ 3028569 h 5187219"/>
              <a:gd name="connsiteX125" fmla="*/ 3528727 w 9184957"/>
              <a:gd name="connsiteY125" fmla="*/ 3475291 h 5187219"/>
              <a:gd name="connsiteX126" fmla="*/ 3169920 w 9184957"/>
              <a:gd name="connsiteY126" fmla="*/ 4049268 h 5187219"/>
              <a:gd name="connsiteX127" fmla="*/ 3169920 w 9184957"/>
              <a:gd name="connsiteY127" fmla="*/ 4234148 h 5187219"/>
              <a:gd name="connsiteX128" fmla="*/ 3056763 w 9184957"/>
              <a:gd name="connsiteY128" fmla="*/ 4421124 h 5187219"/>
              <a:gd name="connsiteX129" fmla="*/ 2914650 w 9184957"/>
              <a:gd name="connsiteY129" fmla="*/ 4421124 h 5187219"/>
              <a:gd name="connsiteX130" fmla="*/ 2746724 w 9184957"/>
              <a:gd name="connsiteY130" fmla="*/ 4202049 h 5187219"/>
              <a:gd name="connsiteX131" fmla="*/ 2746724 w 9184957"/>
              <a:gd name="connsiteY131" fmla="*/ 3940778 h 5187219"/>
              <a:gd name="connsiteX132" fmla="*/ 2494217 w 9184957"/>
              <a:gd name="connsiteY132" fmla="*/ 3518440 h 5187219"/>
              <a:gd name="connsiteX133" fmla="*/ 2494217 w 9184957"/>
              <a:gd name="connsiteY133" fmla="*/ 3271361 h 5187219"/>
              <a:gd name="connsiteX134" fmla="*/ 2353532 w 9184957"/>
              <a:gd name="connsiteY134" fmla="*/ 3029902 h 5187219"/>
              <a:gd name="connsiteX135" fmla="*/ 2353532 w 9184957"/>
              <a:gd name="connsiteY135" fmla="*/ 2622994 h 5187219"/>
              <a:gd name="connsiteX136" fmla="*/ 2177320 w 9184957"/>
              <a:gd name="connsiteY136" fmla="*/ 2302478 h 5187219"/>
              <a:gd name="connsiteX137" fmla="*/ 1388269 w 9184957"/>
              <a:gd name="connsiteY137" fmla="*/ 2302478 h 5187219"/>
              <a:gd name="connsiteX138" fmla="*/ 1284827 w 9184957"/>
              <a:gd name="connsiteY138" fmla="*/ 2437733 h 5187219"/>
              <a:gd name="connsiteX139" fmla="*/ 997744 w 9184957"/>
              <a:gd name="connsiteY139" fmla="*/ 2437733 h 5187219"/>
              <a:gd name="connsiteX140" fmla="*/ 752475 w 9184957"/>
              <a:gd name="connsiteY140" fmla="*/ 2083403 h 5187219"/>
              <a:gd name="connsiteX141" fmla="*/ 742950 w 9184957"/>
              <a:gd name="connsiteY141" fmla="*/ 1645253 h 5187219"/>
              <a:gd name="connsiteX142" fmla="*/ 1129475 w 9184957"/>
              <a:gd name="connsiteY142" fmla="*/ 960501 h 5187219"/>
              <a:gd name="connsiteX143" fmla="*/ 1679639 w 9184957"/>
              <a:gd name="connsiteY143" fmla="*/ 960501 h 5187219"/>
              <a:gd name="connsiteX144" fmla="*/ 1882521 w 9184957"/>
              <a:gd name="connsiteY144" fmla="*/ 1307306 h 5187219"/>
              <a:gd name="connsiteX145" fmla="*/ 2262569 w 9184957"/>
              <a:gd name="connsiteY145" fmla="*/ 1307306 h 5187219"/>
              <a:gd name="connsiteX146" fmla="*/ 2447354 w 9184957"/>
              <a:gd name="connsiteY146" fmla="*/ 970026 h 5187219"/>
              <a:gd name="connsiteX147" fmla="*/ 3316034 w 9184957"/>
              <a:gd name="connsiteY147" fmla="*/ 970026 h 5187219"/>
              <a:gd name="connsiteX148" fmla="*/ 3704082 w 9184957"/>
              <a:gd name="connsiteY148" fmla="*/ 1506474 h 5187219"/>
              <a:gd name="connsiteX149" fmla="*/ 3704082 w 9184957"/>
              <a:gd name="connsiteY149" fmla="*/ 1831943 h 5187219"/>
              <a:gd name="connsiteX150" fmla="*/ 3863054 w 9184957"/>
              <a:gd name="connsiteY150" fmla="*/ 2105120 h 5187219"/>
              <a:gd name="connsiteX151" fmla="*/ 4637056 w 9184957"/>
              <a:gd name="connsiteY151" fmla="*/ 2105120 h 5187219"/>
              <a:gd name="connsiteX152" fmla="*/ 4174331 w 9184957"/>
              <a:gd name="connsiteY152" fmla="*/ 2914745 h 5187219"/>
              <a:gd name="connsiteX153" fmla="*/ 3947160 w 9184957"/>
              <a:gd name="connsiteY153" fmla="*/ 2912078 h 5187219"/>
              <a:gd name="connsiteX154" fmla="*/ 3796570 w 9184957"/>
              <a:gd name="connsiteY154" fmla="*/ 3150203 h 5187219"/>
              <a:gd name="connsiteX155" fmla="*/ 3796570 w 9184957"/>
              <a:gd name="connsiteY155" fmla="*/ 3555968 h 5187219"/>
              <a:gd name="connsiteX156" fmla="*/ 3410522 w 9184957"/>
              <a:gd name="connsiteY156" fmla="*/ 4160806 h 5187219"/>
              <a:gd name="connsiteX157" fmla="*/ 3410522 w 9184957"/>
              <a:gd name="connsiteY157" fmla="*/ 4377023 h 5187219"/>
              <a:gd name="connsiteX158" fmla="*/ 3202781 w 9184957"/>
              <a:gd name="connsiteY158" fmla="*/ 4722590 h 5187219"/>
              <a:gd name="connsiteX159" fmla="*/ 2772823 w 9184957"/>
              <a:gd name="connsiteY159" fmla="*/ 4719923 h 5187219"/>
              <a:gd name="connsiteX160" fmla="*/ 2463070 w 9184957"/>
              <a:gd name="connsiteY160" fmla="*/ 4355306 h 5187219"/>
              <a:gd name="connsiteX161" fmla="*/ 2463070 w 9184957"/>
              <a:gd name="connsiteY161" fmla="*/ 4005548 h 5187219"/>
              <a:gd name="connsiteX162" fmla="*/ 2227326 w 9184957"/>
              <a:gd name="connsiteY162" fmla="*/ 3576923 h 5187219"/>
              <a:gd name="connsiteX163" fmla="*/ 2228088 w 9184957"/>
              <a:gd name="connsiteY163" fmla="*/ 3318986 h 5187219"/>
              <a:gd name="connsiteX164" fmla="*/ 2087880 w 9184957"/>
              <a:gd name="connsiteY164" fmla="*/ 3074956 h 5187219"/>
              <a:gd name="connsiteX165" fmla="*/ 2087880 w 9184957"/>
              <a:gd name="connsiteY165" fmla="*/ 2679668 h 5187219"/>
              <a:gd name="connsiteX166" fmla="*/ 2047970 w 9184957"/>
              <a:gd name="connsiteY166" fmla="*/ 2608231 h 5187219"/>
              <a:gd name="connsiteX167" fmla="*/ 1494282 w 9184957"/>
              <a:gd name="connsiteY167" fmla="*/ 2608231 h 5187219"/>
              <a:gd name="connsiteX168" fmla="*/ 1432179 w 9184957"/>
              <a:gd name="connsiteY168" fmla="*/ 2715768 h 5187219"/>
              <a:gd name="connsiteX169" fmla="*/ 835724 w 9184957"/>
              <a:gd name="connsiteY169" fmla="*/ 2715768 h 5187219"/>
              <a:gd name="connsiteX170" fmla="*/ 484442 w 9184957"/>
              <a:gd name="connsiteY170" fmla="*/ 2170081 h 5187219"/>
              <a:gd name="connsiteX171" fmla="*/ 484442 w 9184957"/>
              <a:gd name="connsiteY171" fmla="*/ 1552384 h 5187219"/>
              <a:gd name="connsiteX172" fmla="*/ 997077 w 9184957"/>
              <a:gd name="connsiteY172" fmla="*/ 691420 h 5187219"/>
              <a:gd name="connsiteX173" fmla="*/ 1845850 w 9184957"/>
              <a:gd name="connsiteY173" fmla="*/ 691420 h 5187219"/>
              <a:gd name="connsiteX174" fmla="*/ 2021967 w 9184957"/>
              <a:gd name="connsiteY174" fmla="*/ 981837 h 5187219"/>
              <a:gd name="connsiteX175" fmla="*/ 2123408 w 9184957"/>
              <a:gd name="connsiteY175" fmla="*/ 981170 h 5187219"/>
              <a:gd name="connsiteX176" fmla="*/ 2282476 w 9184957"/>
              <a:gd name="connsiteY176" fmla="*/ 691420 h 5187219"/>
              <a:gd name="connsiteX177" fmla="*/ 7313962 w 9184957"/>
              <a:gd name="connsiteY177" fmla="*/ 691420 h 518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9184957" h="5187219">
                <a:moveTo>
                  <a:pt x="0" y="0"/>
                </a:moveTo>
                <a:lnTo>
                  <a:pt x="0" y="5187220"/>
                </a:lnTo>
                <a:lnTo>
                  <a:pt x="9184957" y="5187220"/>
                </a:lnTo>
                <a:lnTo>
                  <a:pt x="9184957" y="0"/>
                </a:lnTo>
                <a:close/>
                <a:moveTo>
                  <a:pt x="7313962" y="853345"/>
                </a:moveTo>
                <a:lnTo>
                  <a:pt x="2378297" y="853345"/>
                </a:lnTo>
                <a:lnTo>
                  <a:pt x="2219325" y="1142524"/>
                </a:lnTo>
                <a:lnTo>
                  <a:pt x="1930908" y="1144429"/>
                </a:lnTo>
                <a:lnTo>
                  <a:pt x="1754600" y="853345"/>
                </a:lnTo>
                <a:lnTo>
                  <a:pt x="1089089" y="853345"/>
                </a:lnTo>
                <a:lnTo>
                  <a:pt x="646367" y="1596961"/>
                </a:lnTo>
                <a:lnTo>
                  <a:pt x="646367" y="2122456"/>
                </a:lnTo>
                <a:lnTo>
                  <a:pt x="923925" y="2553938"/>
                </a:lnTo>
                <a:lnTo>
                  <a:pt x="1338644" y="2553938"/>
                </a:lnTo>
                <a:lnTo>
                  <a:pt x="1400651" y="2446401"/>
                </a:lnTo>
                <a:lnTo>
                  <a:pt x="2143125" y="2446401"/>
                </a:lnTo>
                <a:lnTo>
                  <a:pt x="2249996" y="2637568"/>
                </a:lnTo>
                <a:lnTo>
                  <a:pt x="2249996" y="3031807"/>
                </a:lnTo>
                <a:lnTo>
                  <a:pt x="2390299" y="3276124"/>
                </a:lnTo>
                <a:lnTo>
                  <a:pt x="2389537" y="3535680"/>
                </a:lnTo>
                <a:lnTo>
                  <a:pt x="2625185" y="3964305"/>
                </a:lnTo>
                <a:lnTo>
                  <a:pt x="2625185" y="4296251"/>
                </a:lnTo>
                <a:lnTo>
                  <a:pt x="2847975" y="4558475"/>
                </a:lnTo>
                <a:lnTo>
                  <a:pt x="3111341" y="4560094"/>
                </a:lnTo>
                <a:lnTo>
                  <a:pt x="3248406" y="4332065"/>
                </a:lnTo>
                <a:lnTo>
                  <a:pt x="3248406" y="4113562"/>
                </a:lnTo>
                <a:lnTo>
                  <a:pt x="3634454" y="3508438"/>
                </a:lnTo>
                <a:lnTo>
                  <a:pt x="3634454" y="3102578"/>
                </a:lnTo>
                <a:lnTo>
                  <a:pt x="3858482" y="2749201"/>
                </a:lnTo>
                <a:lnTo>
                  <a:pt x="4080224" y="2751582"/>
                </a:lnTo>
                <a:lnTo>
                  <a:pt x="4357212" y="2267140"/>
                </a:lnTo>
                <a:lnTo>
                  <a:pt x="3769328" y="2267140"/>
                </a:lnTo>
                <a:lnTo>
                  <a:pt x="3541490" y="1875663"/>
                </a:lnTo>
                <a:lnTo>
                  <a:pt x="3541967" y="1558861"/>
                </a:lnTo>
                <a:lnTo>
                  <a:pt x="3233071" y="1132046"/>
                </a:lnTo>
                <a:lnTo>
                  <a:pt x="2543175" y="1132046"/>
                </a:lnTo>
                <a:lnTo>
                  <a:pt x="2358390" y="1469326"/>
                </a:lnTo>
                <a:lnTo>
                  <a:pt x="1789462" y="1469326"/>
                </a:lnTo>
                <a:lnTo>
                  <a:pt x="1586579" y="1122521"/>
                </a:lnTo>
                <a:lnTo>
                  <a:pt x="1223772" y="1122521"/>
                </a:lnTo>
                <a:lnTo>
                  <a:pt x="905637" y="1686211"/>
                </a:lnTo>
                <a:lnTo>
                  <a:pt x="912876" y="2030920"/>
                </a:lnTo>
                <a:lnTo>
                  <a:pt x="1082516" y="2275522"/>
                </a:lnTo>
                <a:lnTo>
                  <a:pt x="1204913" y="2275522"/>
                </a:lnTo>
                <a:lnTo>
                  <a:pt x="1308259" y="2140553"/>
                </a:lnTo>
                <a:lnTo>
                  <a:pt x="2273141" y="2140553"/>
                </a:lnTo>
                <a:lnTo>
                  <a:pt x="2515172" y="2581370"/>
                </a:lnTo>
                <a:lnTo>
                  <a:pt x="2515172" y="2986087"/>
                </a:lnTo>
                <a:lnTo>
                  <a:pt x="2655856" y="3227546"/>
                </a:lnTo>
                <a:lnTo>
                  <a:pt x="2655856" y="3474053"/>
                </a:lnTo>
                <a:lnTo>
                  <a:pt x="2908364" y="3896487"/>
                </a:lnTo>
                <a:lnTo>
                  <a:pt x="2908364" y="4147566"/>
                </a:lnTo>
                <a:lnTo>
                  <a:pt x="2978182" y="4238530"/>
                </a:lnTo>
                <a:lnTo>
                  <a:pt x="3007995" y="4189285"/>
                </a:lnTo>
                <a:lnTo>
                  <a:pt x="3007995" y="4002786"/>
                </a:lnTo>
                <a:lnTo>
                  <a:pt x="3367088" y="3428143"/>
                </a:lnTo>
                <a:lnTo>
                  <a:pt x="3370136" y="2983325"/>
                </a:lnTo>
                <a:lnTo>
                  <a:pt x="3644360" y="2522791"/>
                </a:lnTo>
                <a:lnTo>
                  <a:pt x="3933254" y="2521744"/>
                </a:lnTo>
                <a:lnTo>
                  <a:pt x="3948017" y="2496883"/>
                </a:lnTo>
                <a:lnTo>
                  <a:pt x="3623691" y="2495645"/>
                </a:lnTo>
                <a:lnTo>
                  <a:pt x="3280791" y="1932908"/>
                </a:lnTo>
                <a:lnTo>
                  <a:pt x="3291364" y="1650492"/>
                </a:lnTo>
                <a:lnTo>
                  <a:pt x="3120676" y="1399889"/>
                </a:lnTo>
                <a:lnTo>
                  <a:pt x="2690432" y="1397603"/>
                </a:lnTo>
                <a:lnTo>
                  <a:pt x="2502408" y="1727358"/>
                </a:lnTo>
                <a:lnTo>
                  <a:pt x="1621060" y="1727358"/>
                </a:lnTo>
                <a:lnTo>
                  <a:pt x="1451229" y="1410843"/>
                </a:lnTo>
                <a:lnTo>
                  <a:pt x="1390650" y="1410843"/>
                </a:lnTo>
                <a:lnTo>
                  <a:pt x="1192149" y="1788128"/>
                </a:lnTo>
                <a:lnTo>
                  <a:pt x="1193292" y="1845278"/>
                </a:lnTo>
                <a:lnTo>
                  <a:pt x="2688717" y="1846135"/>
                </a:lnTo>
                <a:lnTo>
                  <a:pt x="2839688" y="1550003"/>
                </a:lnTo>
                <a:lnTo>
                  <a:pt x="3044190" y="1550003"/>
                </a:lnTo>
                <a:lnTo>
                  <a:pt x="3173254" y="1720120"/>
                </a:lnTo>
                <a:lnTo>
                  <a:pt x="3173254" y="2044922"/>
                </a:lnTo>
                <a:lnTo>
                  <a:pt x="3491865" y="2578703"/>
                </a:lnTo>
                <a:lnTo>
                  <a:pt x="3251740" y="2938939"/>
                </a:lnTo>
                <a:lnTo>
                  <a:pt x="3246025" y="3409188"/>
                </a:lnTo>
                <a:lnTo>
                  <a:pt x="2984754" y="3802570"/>
                </a:lnTo>
                <a:lnTo>
                  <a:pt x="2746629" y="3403187"/>
                </a:lnTo>
                <a:lnTo>
                  <a:pt x="2746629" y="3118866"/>
                </a:lnTo>
                <a:lnTo>
                  <a:pt x="2642712" y="2948654"/>
                </a:lnTo>
                <a:lnTo>
                  <a:pt x="2642712" y="2548604"/>
                </a:lnTo>
                <a:lnTo>
                  <a:pt x="2397443" y="2133219"/>
                </a:lnTo>
                <a:lnTo>
                  <a:pt x="2899791" y="2133219"/>
                </a:lnTo>
                <a:lnTo>
                  <a:pt x="3168015" y="2554986"/>
                </a:lnTo>
                <a:lnTo>
                  <a:pt x="3011138" y="2791968"/>
                </a:lnTo>
                <a:lnTo>
                  <a:pt x="3011138" y="2837021"/>
                </a:lnTo>
                <a:lnTo>
                  <a:pt x="2849213" y="2837021"/>
                </a:lnTo>
                <a:lnTo>
                  <a:pt x="2849213" y="2743200"/>
                </a:lnTo>
                <a:lnTo>
                  <a:pt x="2975039" y="2552700"/>
                </a:lnTo>
                <a:lnTo>
                  <a:pt x="2810923" y="2294668"/>
                </a:lnTo>
                <a:lnTo>
                  <a:pt x="2681288" y="2294668"/>
                </a:lnTo>
                <a:lnTo>
                  <a:pt x="2805113" y="2504218"/>
                </a:lnTo>
                <a:lnTo>
                  <a:pt x="2805113" y="2903410"/>
                </a:lnTo>
                <a:lnTo>
                  <a:pt x="2909030" y="3073622"/>
                </a:lnTo>
                <a:lnTo>
                  <a:pt x="2909030" y="3359372"/>
                </a:lnTo>
                <a:lnTo>
                  <a:pt x="2992470" y="3499485"/>
                </a:lnTo>
                <a:lnTo>
                  <a:pt x="3084671" y="3359753"/>
                </a:lnTo>
                <a:lnTo>
                  <a:pt x="3090482" y="2889313"/>
                </a:lnTo>
                <a:lnTo>
                  <a:pt x="3300508" y="2574322"/>
                </a:lnTo>
                <a:lnTo>
                  <a:pt x="3011329" y="2089308"/>
                </a:lnTo>
                <a:lnTo>
                  <a:pt x="3011329" y="1774317"/>
                </a:lnTo>
                <a:lnTo>
                  <a:pt x="2963704" y="1711642"/>
                </a:lnTo>
                <a:lnTo>
                  <a:pt x="2938748" y="1711642"/>
                </a:lnTo>
                <a:lnTo>
                  <a:pt x="2787396" y="2008251"/>
                </a:lnTo>
                <a:lnTo>
                  <a:pt x="1243489" y="2007203"/>
                </a:lnTo>
                <a:lnTo>
                  <a:pt x="1170908" y="2068544"/>
                </a:lnTo>
                <a:lnTo>
                  <a:pt x="1086993" y="2069973"/>
                </a:lnTo>
                <a:lnTo>
                  <a:pt x="1034606" y="2000631"/>
                </a:lnTo>
                <a:lnTo>
                  <a:pt x="1029367" y="1750028"/>
                </a:lnTo>
                <a:lnTo>
                  <a:pt x="1293400" y="1249299"/>
                </a:lnTo>
                <a:lnTo>
                  <a:pt x="1548194" y="1249299"/>
                </a:lnTo>
                <a:lnTo>
                  <a:pt x="1717929" y="1565815"/>
                </a:lnTo>
                <a:lnTo>
                  <a:pt x="2408301" y="1565815"/>
                </a:lnTo>
                <a:lnTo>
                  <a:pt x="2596706" y="1235488"/>
                </a:lnTo>
                <a:lnTo>
                  <a:pt x="3206306" y="1238821"/>
                </a:lnTo>
                <a:lnTo>
                  <a:pt x="3454908" y="1603724"/>
                </a:lnTo>
                <a:lnTo>
                  <a:pt x="3444145" y="1890617"/>
                </a:lnTo>
                <a:lnTo>
                  <a:pt x="3714750" y="2334101"/>
                </a:lnTo>
                <a:lnTo>
                  <a:pt x="4231672" y="2336006"/>
                </a:lnTo>
                <a:lnTo>
                  <a:pt x="4025741" y="2683478"/>
                </a:lnTo>
                <a:lnTo>
                  <a:pt x="3736562" y="2684621"/>
                </a:lnTo>
                <a:lnTo>
                  <a:pt x="3531775" y="3028569"/>
                </a:lnTo>
                <a:lnTo>
                  <a:pt x="3528727" y="3475291"/>
                </a:lnTo>
                <a:lnTo>
                  <a:pt x="3169920" y="4049268"/>
                </a:lnTo>
                <a:lnTo>
                  <a:pt x="3169920" y="4234148"/>
                </a:lnTo>
                <a:lnTo>
                  <a:pt x="3056763" y="4421124"/>
                </a:lnTo>
                <a:lnTo>
                  <a:pt x="2914650" y="4421124"/>
                </a:lnTo>
                <a:lnTo>
                  <a:pt x="2746724" y="4202049"/>
                </a:lnTo>
                <a:lnTo>
                  <a:pt x="2746724" y="3940778"/>
                </a:lnTo>
                <a:lnTo>
                  <a:pt x="2494217" y="3518440"/>
                </a:lnTo>
                <a:lnTo>
                  <a:pt x="2494217" y="3271361"/>
                </a:lnTo>
                <a:lnTo>
                  <a:pt x="2353532" y="3029902"/>
                </a:lnTo>
                <a:lnTo>
                  <a:pt x="2353532" y="2622994"/>
                </a:lnTo>
                <a:lnTo>
                  <a:pt x="2177320" y="2302478"/>
                </a:lnTo>
                <a:lnTo>
                  <a:pt x="1388269" y="2302478"/>
                </a:lnTo>
                <a:lnTo>
                  <a:pt x="1284827" y="2437733"/>
                </a:lnTo>
                <a:lnTo>
                  <a:pt x="997744" y="2437733"/>
                </a:lnTo>
                <a:lnTo>
                  <a:pt x="752475" y="2083403"/>
                </a:lnTo>
                <a:lnTo>
                  <a:pt x="742950" y="1645253"/>
                </a:lnTo>
                <a:lnTo>
                  <a:pt x="1129475" y="960501"/>
                </a:lnTo>
                <a:lnTo>
                  <a:pt x="1679639" y="960501"/>
                </a:lnTo>
                <a:lnTo>
                  <a:pt x="1882521" y="1307306"/>
                </a:lnTo>
                <a:lnTo>
                  <a:pt x="2262569" y="1307306"/>
                </a:lnTo>
                <a:lnTo>
                  <a:pt x="2447354" y="970026"/>
                </a:lnTo>
                <a:lnTo>
                  <a:pt x="3316034" y="970026"/>
                </a:lnTo>
                <a:lnTo>
                  <a:pt x="3704082" y="1506474"/>
                </a:lnTo>
                <a:lnTo>
                  <a:pt x="3704082" y="1831943"/>
                </a:lnTo>
                <a:lnTo>
                  <a:pt x="3863054" y="2105120"/>
                </a:lnTo>
                <a:lnTo>
                  <a:pt x="4637056" y="2105120"/>
                </a:lnTo>
                <a:lnTo>
                  <a:pt x="4174331" y="2914745"/>
                </a:lnTo>
                <a:lnTo>
                  <a:pt x="3947160" y="2912078"/>
                </a:lnTo>
                <a:lnTo>
                  <a:pt x="3796570" y="3150203"/>
                </a:lnTo>
                <a:lnTo>
                  <a:pt x="3796570" y="3555968"/>
                </a:lnTo>
                <a:lnTo>
                  <a:pt x="3410522" y="4160806"/>
                </a:lnTo>
                <a:lnTo>
                  <a:pt x="3410522" y="4377023"/>
                </a:lnTo>
                <a:lnTo>
                  <a:pt x="3202781" y="4722590"/>
                </a:lnTo>
                <a:lnTo>
                  <a:pt x="2772823" y="4719923"/>
                </a:lnTo>
                <a:lnTo>
                  <a:pt x="2463070" y="4355306"/>
                </a:lnTo>
                <a:lnTo>
                  <a:pt x="2463070" y="4005548"/>
                </a:lnTo>
                <a:lnTo>
                  <a:pt x="2227326" y="3576923"/>
                </a:lnTo>
                <a:lnTo>
                  <a:pt x="2228088" y="3318986"/>
                </a:lnTo>
                <a:lnTo>
                  <a:pt x="2087880" y="3074956"/>
                </a:lnTo>
                <a:lnTo>
                  <a:pt x="2087880" y="2679668"/>
                </a:lnTo>
                <a:lnTo>
                  <a:pt x="2047970" y="2608231"/>
                </a:lnTo>
                <a:lnTo>
                  <a:pt x="1494282" y="2608231"/>
                </a:lnTo>
                <a:lnTo>
                  <a:pt x="1432179" y="2715768"/>
                </a:lnTo>
                <a:lnTo>
                  <a:pt x="835724" y="2715768"/>
                </a:lnTo>
                <a:lnTo>
                  <a:pt x="484442" y="2170081"/>
                </a:lnTo>
                <a:lnTo>
                  <a:pt x="484442" y="1552384"/>
                </a:lnTo>
                <a:lnTo>
                  <a:pt x="997077" y="691420"/>
                </a:lnTo>
                <a:lnTo>
                  <a:pt x="1845850" y="691420"/>
                </a:lnTo>
                <a:lnTo>
                  <a:pt x="2021967" y="981837"/>
                </a:lnTo>
                <a:lnTo>
                  <a:pt x="2123408" y="981170"/>
                </a:lnTo>
                <a:lnTo>
                  <a:pt x="2282476" y="691420"/>
                </a:lnTo>
                <a:lnTo>
                  <a:pt x="7313962" y="691420"/>
                </a:lnTo>
                <a:close/>
              </a:path>
            </a:pathLst>
          </a:custGeom>
          <a:solidFill>
            <a:schemeClr val="tx1">
              <a:alpha val="59499"/>
            </a:schemeClr>
          </a:solidFill>
          <a:ln w="9525" cap="flat">
            <a:noFill/>
            <a:prstDash val="solid"/>
            <a:miter/>
          </a:ln>
        </p:spPr>
        <p:txBody>
          <a:bodyPr rtlCol="0" anchor="ctr"/>
          <a:lstStyle/>
          <a:p>
            <a:endParaRPr lang="en-US" dirty="0"/>
          </a:p>
        </p:txBody>
      </p:sp>
      <p:sp>
        <p:nvSpPr>
          <p:cNvPr id="169" name="Title 520">
            <a:extLst>
              <a:ext uri="{FF2B5EF4-FFF2-40B4-BE49-F238E27FC236}">
                <a16:creationId xmlns:a16="http://schemas.microsoft.com/office/drawing/2014/main" id="{5B4F7F9B-D2FA-5CC1-9CAE-52E03FB090E2}"/>
              </a:ext>
            </a:extLst>
          </p:cNvPr>
          <p:cNvSpPr>
            <a:spLocks noGrp="1"/>
          </p:cNvSpPr>
          <p:nvPr>
            <p:ph type="title"/>
          </p:nvPr>
        </p:nvSpPr>
        <p:spPr>
          <a:xfrm>
            <a:off x="5355771" y="1155310"/>
            <a:ext cx="4363624" cy="875371"/>
          </a:xfrm>
        </p:spPr>
        <p:txBody>
          <a:bodyPr/>
          <a:lstStyle/>
          <a:p>
            <a:pPr algn="r"/>
            <a:r>
              <a:rPr lang="en-US" sz="4000" dirty="0">
                <a:solidFill>
                  <a:schemeClr val="bg1"/>
                </a:solidFill>
              </a:rPr>
              <a:t>Thank you</a:t>
            </a:r>
            <a:endParaRPr lang="en-US" sz="4000" dirty="0"/>
          </a:p>
        </p:txBody>
      </p:sp>
      <p:grpSp>
        <p:nvGrpSpPr>
          <p:cNvPr id="170" name="Group 169">
            <a:extLst>
              <a:ext uri="{FF2B5EF4-FFF2-40B4-BE49-F238E27FC236}">
                <a16:creationId xmlns:a16="http://schemas.microsoft.com/office/drawing/2014/main" id="{186CB910-7EB6-DA28-6C7E-C2A393051A75}"/>
              </a:ext>
            </a:extLst>
          </p:cNvPr>
          <p:cNvGrpSpPr/>
          <p:nvPr/>
        </p:nvGrpSpPr>
        <p:grpSpPr>
          <a:xfrm>
            <a:off x="10366157" y="571622"/>
            <a:ext cx="1394705" cy="948396"/>
            <a:chOff x="10366157" y="302263"/>
            <a:chExt cx="1394705" cy="948396"/>
          </a:xfrm>
        </p:grpSpPr>
        <p:sp>
          <p:nvSpPr>
            <p:cNvPr id="171" name="object 28">
              <a:extLst>
                <a:ext uri="{FF2B5EF4-FFF2-40B4-BE49-F238E27FC236}">
                  <a16:creationId xmlns:a16="http://schemas.microsoft.com/office/drawing/2014/main" id="{C4275BAE-D3F8-2B1B-5B74-B57C95E8A424}"/>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2" name="object 29">
              <a:extLst>
                <a:ext uri="{FF2B5EF4-FFF2-40B4-BE49-F238E27FC236}">
                  <a16:creationId xmlns:a16="http://schemas.microsoft.com/office/drawing/2014/main" id="{89ABC2F3-BE30-EAB2-AC94-08EC471D47ED}"/>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nvGrpSpPr>
            <p:cNvPr id="173" name="object 30">
              <a:extLst>
                <a:ext uri="{FF2B5EF4-FFF2-40B4-BE49-F238E27FC236}">
                  <a16:creationId xmlns:a16="http://schemas.microsoft.com/office/drawing/2014/main" id="{47796B55-483E-551F-F4E8-62C119887CCA}"/>
                </a:ext>
              </a:extLst>
            </p:cNvPr>
            <p:cNvGrpSpPr/>
            <p:nvPr/>
          </p:nvGrpSpPr>
          <p:grpSpPr>
            <a:xfrm>
              <a:off x="10674915" y="302263"/>
              <a:ext cx="1085947" cy="122368"/>
              <a:chOff x="-1" y="-1"/>
              <a:chExt cx="1085945" cy="122366"/>
            </a:xfrm>
          </p:grpSpPr>
          <p:sp>
            <p:nvSpPr>
              <p:cNvPr id="174" name="Shape">
                <a:extLst>
                  <a:ext uri="{FF2B5EF4-FFF2-40B4-BE49-F238E27FC236}">
                    <a16:creationId xmlns:a16="http://schemas.microsoft.com/office/drawing/2014/main" id="{366D1129-9C0A-EEDF-B00E-73BF8B73B2CC}"/>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5" name="Shape">
                <a:extLst>
                  <a:ext uri="{FF2B5EF4-FFF2-40B4-BE49-F238E27FC236}">
                    <a16:creationId xmlns:a16="http://schemas.microsoft.com/office/drawing/2014/main" id="{AEBD4148-9FFD-8C63-B6B7-40C63E6382A2}"/>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6" name="Shape">
                <a:extLst>
                  <a:ext uri="{FF2B5EF4-FFF2-40B4-BE49-F238E27FC236}">
                    <a16:creationId xmlns:a16="http://schemas.microsoft.com/office/drawing/2014/main" id="{5D340E34-4B98-B39A-0427-7DAF81556734}"/>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7" name="Shape">
                <a:extLst>
                  <a:ext uri="{FF2B5EF4-FFF2-40B4-BE49-F238E27FC236}">
                    <a16:creationId xmlns:a16="http://schemas.microsoft.com/office/drawing/2014/main" id="{D49EFE32-4989-6E0F-077E-1621CC1CF63E}"/>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8" name="Shape">
                <a:extLst>
                  <a:ext uri="{FF2B5EF4-FFF2-40B4-BE49-F238E27FC236}">
                    <a16:creationId xmlns:a16="http://schemas.microsoft.com/office/drawing/2014/main" id="{6650A60D-6476-C84B-08D3-B37EDB2F695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79" name="Shape">
                <a:extLst>
                  <a:ext uri="{FF2B5EF4-FFF2-40B4-BE49-F238E27FC236}">
                    <a16:creationId xmlns:a16="http://schemas.microsoft.com/office/drawing/2014/main" id="{1E154D22-53C0-EA63-1655-A1FF7D6544BE}"/>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0" name="Shape">
                <a:extLst>
                  <a:ext uri="{FF2B5EF4-FFF2-40B4-BE49-F238E27FC236}">
                    <a16:creationId xmlns:a16="http://schemas.microsoft.com/office/drawing/2014/main" id="{3453F9CF-22AD-6A75-55D2-CB224D3F4757}"/>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1" name="Shape">
                <a:extLst>
                  <a:ext uri="{FF2B5EF4-FFF2-40B4-BE49-F238E27FC236}">
                    <a16:creationId xmlns:a16="http://schemas.microsoft.com/office/drawing/2014/main" id="{01473887-0E14-7E3E-8D9C-4DFBE4DF213C}"/>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2" name="Shape">
                <a:extLst>
                  <a:ext uri="{FF2B5EF4-FFF2-40B4-BE49-F238E27FC236}">
                    <a16:creationId xmlns:a16="http://schemas.microsoft.com/office/drawing/2014/main" id="{674A7423-39E8-4EF4-A9FB-75AF935F1C4F}"/>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3" name="Shape">
                <a:extLst>
                  <a:ext uri="{FF2B5EF4-FFF2-40B4-BE49-F238E27FC236}">
                    <a16:creationId xmlns:a16="http://schemas.microsoft.com/office/drawing/2014/main" id="{71AB49AC-44E5-185C-A43E-EE1E78ECD536}"/>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4" name="Shape">
                <a:extLst>
                  <a:ext uri="{FF2B5EF4-FFF2-40B4-BE49-F238E27FC236}">
                    <a16:creationId xmlns:a16="http://schemas.microsoft.com/office/drawing/2014/main" id="{3708BE2F-C28B-351D-65E9-E4754DEB6D19}"/>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5" name="Rectangle">
                <a:extLst>
                  <a:ext uri="{FF2B5EF4-FFF2-40B4-BE49-F238E27FC236}">
                    <a16:creationId xmlns:a16="http://schemas.microsoft.com/office/drawing/2014/main" id="{27F7D522-F49A-5DB4-C86B-3BF660B21E82}"/>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6" name="Rectangle">
                <a:extLst>
                  <a:ext uri="{FF2B5EF4-FFF2-40B4-BE49-F238E27FC236}">
                    <a16:creationId xmlns:a16="http://schemas.microsoft.com/office/drawing/2014/main" id="{10679318-F1CF-7ED8-8124-084F830834E3}"/>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7" name="Shape">
                <a:extLst>
                  <a:ext uri="{FF2B5EF4-FFF2-40B4-BE49-F238E27FC236}">
                    <a16:creationId xmlns:a16="http://schemas.microsoft.com/office/drawing/2014/main" id="{963FF9CE-FC4B-D96E-5C71-988F250D7AB4}"/>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8" name="Shape">
                <a:extLst>
                  <a:ext uri="{FF2B5EF4-FFF2-40B4-BE49-F238E27FC236}">
                    <a16:creationId xmlns:a16="http://schemas.microsoft.com/office/drawing/2014/main" id="{C2C5E71D-B444-4595-8E80-CE961926456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89" name="Shape">
                <a:extLst>
                  <a:ext uri="{FF2B5EF4-FFF2-40B4-BE49-F238E27FC236}">
                    <a16:creationId xmlns:a16="http://schemas.microsoft.com/office/drawing/2014/main" id="{F7F75ED6-885C-5C05-E5A9-029BEF963CA1}"/>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sp>
            <p:nvSpPr>
              <p:cNvPr id="190" name="Rectangle">
                <a:extLst>
                  <a:ext uri="{FF2B5EF4-FFF2-40B4-BE49-F238E27FC236}">
                    <a16:creationId xmlns:a16="http://schemas.microsoft.com/office/drawing/2014/main" id="{E740D3ED-185F-386B-76BA-255A047797F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dirty="0"/>
              </a:p>
            </p:txBody>
          </p:sp>
        </p:grpSp>
      </p:grpSp>
    </p:spTree>
    <p:extLst>
      <p:ext uri="{BB962C8B-B14F-4D97-AF65-F5344CB8AC3E}">
        <p14:creationId xmlns:p14="http://schemas.microsoft.com/office/powerpoint/2010/main" val="42505485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C345FC18277864DB7E837C4B6B456E0" ma:contentTypeVersion="16" ma:contentTypeDescription="Create a new document." ma:contentTypeScope="" ma:versionID="41679f5958159f3a445e0b06b66b61e3">
  <xsd:schema xmlns:xsd="http://www.w3.org/2001/XMLSchema" xmlns:xs="http://www.w3.org/2001/XMLSchema" xmlns:p="http://schemas.microsoft.com/office/2006/metadata/properties" xmlns:ns2="85cbe607-9ae0-4d12-8a29-cada72e15ef4" xmlns:ns3="44c25235-c876-4f6b-bb72-6c2354834594" targetNamespace="http://schemas.microsoft.com/office/2006/metadata/properties" ma:root="true" ma:fieldsID="be4bede1b225dbf47367a767b26db2b4" ns2:_="" ns3:_="">
    <xsd:import namespace="85cbe607-9ae0-4d12-8a29-cada72e15ef4"/>
    <xsd:import namespace="44c25235-c876-4f6b-bb72-6c235483459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be607-9ae0-4d12-8a29-cada72e15e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0d3a02f-48ce-4ca0-977e-7dcfa0419a1b"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c25235-c876-4f6b-bb72-6c235483459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049bf15-8a12-4b94-8127-fe530b2a3145}" ma:internalName="TaxCatchAll" ma:showField="CatchAllData" ma:web="44c25235-c876-4f6b-bb72-6c235483459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5cbe607-9ae0-4d12-8a29-cada72e15ef4">
      <Terms xmlns="http://schemas.microsoft.com/office/infopath/2007/PartnerControls"/>
    </lcf76f155ced4ddcb4097134ff3c332f>
    <TaxCatchAll xmlns="44c25235-c876-4f6b-bb72-6c2354834594" xsi:nil="true"/>
  </documentManagement>
</p:properties>
</file>

<file path=customXml/itemProps1.xml><?xml version="1.0" encoding="utf-8"?>
<ds:datastoreItem xmlns:ds="http://schemas.openxmlformats.org/officeDocument/2006/customXml" ds:itemID="{C8E53A0D-FF07-4C70-A30E-133F516FC611}">
  <ds:schemaRefs>
    <ds:schemaRef ds:uri="http://schemas.microsoft.com/sharepoint/v3/contenttype/forms"/>
  </ds:schemaRefs>
</ds:datastoreItem>
</file>

<file path=customXml/itemProps2.xml><?xml version="1.0" encoding="utf-8"?>
<ds:datastoreItem xmlns:ds="http://schemas.openxmlformats.org/officeDocument/2006/customXml" ds:itemID="{8735679D-D21C-4EF2-8D32-B20B42996AFF}">
  <ds:schemaRefs>
    <ds:schemaRef ds:uri="44c25235-c876-4f6b-bb72-6c2354834594"/>
    <ds:schemaRef ds:uri="85cbe607-9ae0-4d12-8a29-cada72e15e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64AA3A9-A820-4959-AB84-868C8A0F9BD7}">
  <ds:schemaRefs>
    <ds:schemaRef ds:uri="44c25235-c876-4f6b-bb72-6c2354834594"/>
    <ds:schemaRef ds:uri="85cbe607-9ae0-4d12-8a29-cada72e15ef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2034</TotalTime>
  <Words>4141</Words>
  <Application>Microsoft Office PowerPoint</Application>
  <PresentationFormat>Widescreen</PresentationFormat>
  <Paragraphs>688</Paragraphs>
  <Slides>25</Slides>
  <Notes>8</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25</vt:i4>
      </vt:variant>
    </vt:vector>
  </HeadingPairs>
  <TitlesOfParts>
    <vt:vector size="38" baseType="lpstr">
      <vt:lpstr>Apex New Bold</vt:lpstr>
      <vt:lpstr>Apex New Book</vt:lpstr>
      <vt:lpstr>Apex New Medium</vt:lpstr>
      <vt:lpstr>Apex New Medium Italic</vt:lpstr>
      <vt:lpstr>Arial</vt:lpstr>
      <vt:lpstr>Calibri</vt:lpstr>
      <vt:lpstr>Symbol</vt:lpstr>
      <vt:lpstr>Tahoma</vt:lpstr>
      <vt:lpstr>Tahoma Regular</vt:lpstr>
      <vt:lpstr>Wingdings</vt:lpstr>
      <vt:lpstr>1_TEMPLATE MASTER</vt:lpstr>
      <vt:lpstr>1_TEMPLATE MASTER</vt:lpstr>
      <vt:lpstr>think-cell Slide</vt:lpstr>
      <vt:lpstr>HOAC-HO-39242   FOR THE SUPPLY, INSTALLATION, MAINTENANCE AND SUPPORT OF RADIO PLANNING AND SPECTRUM MANAGEMENT TOOLS TO TRANSNET FREIGHT RAIL NATIONALLY FOR A PERIOD OF FIVE (5) YEARS   TRANSNET FREIGHT RAIL (TFR)         05-August-2024   </vt:lpstr>
      <vt:lpstr>Content</vt:lpstr>
      <vt:lpstr>    Ground Rules</vt:lpstr>
      <vt:lpstr>     RFP Timelines</vt:lpstr>
      <vt:lpstr>PROPOSAL SUBMISSION​ </vt:lpstr>
      <vt:lpstr>PowerPoint Presentation</vt:lpstr>
      <vt:lpstr>EVALUATION CRITERIA ADMIN</vt:lpstr>
      <vt:lpstr>EVALUATION CRITERIA SUBSTANTIVE </vt:lpstr>
      <vt:lpstr>EVALUATION CRITERIA TECHNICAL </vt:lpstr>
      <vt:lpstr>EVALUATION CRITERIA TECHNICAL </vt:lpstr>
      <vt:lpstr>EVALUATION CRITERIA TECHNICAL </vt:lpstr>
      <vt:lpstr>EVALUATION CRITERIA TECHNICAL </vt:lpstr>
      <vt:lpstr>EVALUATION CRITERIA TECHNICAL </vt:lpstr>
      <vt:lpstr>PRICING SCHEDULE</vt:lpstr>
      <vt:lpstr>PRCIING SCHEDULE</vt:lpstr>
      <vt:lpstr>PRICING SCHEDULE</vt:lpstr>
      <vt:lpstr>PRICING SCHEDULE</vt:lpstr>
      <vt:lpstr>PRICING SCHEDULE</vt:lpstr>
      <vt:lpstr>COMMERCIAL EVALUATION SPECIFIC GOALS</vt:lpstr>
      <vt:lpstr>SPECIFIC GOALS EVIDENCE REQUIRED</vt:lpstr>
      <vt:lpstr>RETURNABLE DOCUMENTS </vt:lpstr>
      <vt:lpstr>RETURNABLE DOCUMENT</vt:lpstr>
      <vt:lpstr>RETURNABLE DOCUMENTS </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Brenda Baloyi   Transnet Freight Rail   JHB</cp:lastModifiedBy>
  <cp:revision>25</cp:revision>
  <cp:lastPrinted>2020-07-17T12:09:20Z</cp:lastPrinted>
  <dcterms:created xsi:type="dcterms:W3CDTF">2020-05-19T16:46:16Z</dcterms:created>
  <dcterms:modified xsi:type="dcterms:W3CDTF">2024-08-06T12:57:46Z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0x01010005B3FA49BB89C04CB5943FD913F3E997</vt:lpwstr>
  </property>
  <property fmtid="{D5CDD505-2E9C-101B-9397-08002B2CF9AE}" pid="3" name="MediaServiceImageTags">
    <vt:lpwstr/>
  </property>
</Properties>
</file>