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ags/tag1.xml" ContentType="application/vnd.openxmlformats-officedocument.presentationml.tags+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4"/>
    <p:sldMasterId id="2147483780" r:id="rId5"/>
  </p:sldMasterIdLst>
  <p:notesMasterIdLst>
    <p:notesMasterId r:id="rId40"/>
  </p:notesMasterIdLst>
  <p:handoutMasterIdLst>
    <p:handoutMasterId r:id="rId41"/>
  </p:handoutMasterIdLst>
  <p:sldIdLst>
    <p:sldId id="2049" r:id="rId6"/>
    <p:sldId id="2029" r:id="rId7"/>
    <p:sldId id="2056" r:id="rId8"/>
    <p:sldId id="2033" r:id="rId9"/>
    <p:sldId id="2057" r:id="rId10"/>
    <p:sldId id="2120" r:id="rId11"/>
    <p:sldId id="2119" r:id="rId12"/>
    <p:sldId id="2118" r:id="rId13"/>
    <p:sldId id="2117" r:id="rId14"/>
    <p:sldId id="2123" r:id="rId15"/>
    <p:sldId id="2116" r:id="rId16"/>
    <p:sldId id="2114" r:id="rId17"/>
    <p:sldId id="2078" r:id="rId18"/>
    <p:sldId id="2079" r:id="rId19"/>
    <p:sldId id="2106" r:id="rId20"/>
    <p:sldId id="2112" r:id="rId21"/>
    <p:sldId id="2111" r:id="rId22"/>
    <p:sldId id="2110" r:id="rId23"/>
    <p:sldId id="2059" r:id="rId24"/>
    <p:sldId id="2063" r:id="rId25"/>
    <p:sldId id="2137" r:id="rId26"/>
    <p:sldId id="2132" r:id="rId27"/>
    <p:sldId id="2128" r:id="rId28"/>
    <p:sldId id="2127" r:id="rId29"/>
    <p:sldId id="2121" r:id="rId30"/>
    <p:sldId id="2124" r:id="rId31"/>
    <p:sldId id="2122" r:id="rId32"/>
    <p:sldId id="2130" r:id="rId33"/>
    <p:sldId id="2131" r:id="rId34"/>
    <p:sldId id="2133" r:id="rId35"/>
    <p:sldId id="2134" r:id="rId36"/>
    <p:sldId id="2135" r:id="rId37"/>
    <p:sldId id="2136" r:id="rId38"/>
    <p:sldId id="2055" r:id="rId39"/>
  </p:sldIdLst>
  <p:sldSz cx="12192000" cy="6858000"/>
  <p:notesSz cx="6742113" cy="98726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40EE57D-F39E-43DA-AF4E-8228ED6392FB}">
          <p14:sldIdLst>
            <p14:sldId id="2049"/>
            <p14:sldId id="2029"/>
            <p14:sldId id="2056"/>
            <p14:sldId id="2033"/>
            <p14:sldId id="2057"/>
            <p14:sldId id="2120"/>
            <p14:sldId id="2119"/>
            <p14:sldId id="2118"/>
            <p14:sldId id="2117"/>
            <p14:sldId id="2123"/>
            <p14:sldId id="2116"/>
            <p14:sldId id="2114"/>
            <p14:sldId id="2078"/>
            <p14:sldId id="2079"/>
            <p14:sldId id="2106"/>
            <p14:sldId id="2112"/>
            <p14:sldId id="2111"/>
            <p14:sldId id="2110"/>
            <p14:sldId id="2059"/>
            <p14:sldId id="2063"/>
            <p14:sldId id="2137"/>
            <p14:sldId id="2132"/>
            <p14:sldId id="2128"/>
            <p14:sldId id="2127"/>
            <p14:sldId id="2121"/>
            <p14:sldId id="2124"/>
            <p14:sldId id="2122"/>
            <p14:sldId id="2130"/>
            <p14:sldId id="2131"/>
            <p14:sldId id="2133"/>
            <p14:sldId id="2134"/>
            <p14:sldId id="2135"/>
            <p14:sldId id="2136"/>
            <p14:sldId id="2055"/>
          </p14:sldIdLst>
        </p14:section>
      </p14:sectionLst>
    </p:ext>
    <p:ext uri="{EFAFB233-063F-42B5-8137-9DF3F51BA10A}">
      <p15:sldGuideLst xmlns:p15="http://schemas.microsoft.com/office/powerpoint/2012/main">
        <p15:guide id="1" orient="horz" pos="436" userDrawn="1">
          <p15:clr>
            <a:srgbClr val="A4A3A4"/>
          </p15:clr>
        </p15:guide>
        <p15:guide id="2" pos="18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E63C2B"/>
    <a:srgbClr val="7DBA02"/>
    <a:srgbClr val="FDC60D"/>
    <a:srgbClr val="959B51"/>
    <a:srgbClr val="F37920"/>
    <a:srgbClr val="0098AF"/>
    <a:srgbClr val="8CBE3A"/>
    <a:srgbClr val="E42313"/>
    <a:srgbClr val="D32E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8249" autoAdjust="0"/>
  </p:normalViewPr>
  <p:slideViewPr>
    <p:cSldViewPr snapToGrid="0">
      <p:cViewPr varScale="1">
        <p:scale>
          <a:sx n="84" d="100"/>
          <a:sy n="84" d="100"/>
        </p:scale>
        <p:origin x="629" y="77"/>
      </p:cViewPr>
      <p:guideLst>
        <p:guide orient="horz" pos="436"/>
        <p:guide pos="189"/>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6/11/relationships/changesInfo" Target="changesInfos/changesInfo1.xml"/><Relationship Id="rId20" Type="http://schemas.openxmlformats.org/officeDocument/2006/relationships/slide" Target="slides/slide15.xml"/><Relationship Id="rId41"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lengiwa Dlamini   [Transnet NPA DBN]" userId="bf2038bb-1203-4e97-a434-9ed59fa5fcad" providerId="ADAL" clId="{9BADFF98-3346-4A15-8E8C-F28B35139E6F}"/>
    <pc:docChg chg="modSld">
      <pc:chgData name="Hlengiwa Dlamini   [Transnet NPA DBN]" userId="bf2038bb-1203-4e97-a434-9ed59fa5fcad" providerId="ADAL" clId="{9BADFF98-3346-4A15-8E8C-F28B35139E6F}" dt="2026-09-11T13:38:37.618" v="3" actId="1076"/>
      <pc:docMkLst>
        <pc:docMk/>
      </pc:docMkLst>
      <pc:sldChg chg="modSp mod">
        <pc:chgData name="Hlengiwa Dlamini   [Transnet NPA DBN]" userId="bf2038bb-1203-4e97-a434-9ed59fa5fcad" providerId="ADAL" clId="{9BADFF98-3346-4A15-8E8C-F28B35139E6F}" dt="2026-09-11T13:38:37.618" v="3" actId="1076"/>
        <pc:sldMkLst>
          <pc:docMk/>
          <pc:sldMk cId="1295362426" sldId="2033"/>
        </pc:sldMkLst>
        <pc:spChg chg="mod">
          <ac:chgData name="Hlengiwa Dlamini   [Transnet NPA DBN]" userId="bf2038bb-1203-4e97-a434-9ed59fa5fcad" providerId="ADAL" clId="{9BADFF98-3346-4A15-8E8C-F28B35139E6F}" dt="2026-09-11T13:38:37.618" v="3" actId="1076"/>
          <ac:spMkLst>
            <pc:docMk/>
            <pc:sldMk cId="1295362426" sldId="2033"/>
            <ac:spMk id="30" creationId="{2F56EA8E-0941-B701-6CDC-1D6811AC694E}"/>
          </ac:spMkLst>
        </pc:spChg>
      </pc:sldChg>
      <pc:sldChg chg="modSp mod">
        <pc:chgData name="Hlengiwa Dlamini   [Transnet NPA DBN]" userId="bf2038bb-1203-4e97-a434-9ed59fa5fcad" providerId="ADAL" clId="{9BADFF98-3346-4A15-8E8C-F28B35139E6F}" dt="2026-09-11T13:27:22.414" v="2" actId="20577"/>
        <pc:sldMkLst>
          <pc:docMk/>
          <pc:sldMk cId="875505527" sldId="2114"/>
        </pc:sldMkLst>
        <pc:spChg chg="mod">
          <ac:chgData name="Hlengiwa Dlamini   [Transnet NPA DBN]" userId="bf2038bb-1203-4e97-a434-9ed59fa5fcad" providerId="ADAL" clId="{9BADFF98-3346-4A15-8E8C-F28B35139E6F}" dt="2026-09-11T13:27:22.414" v="2" actId="20577"/>
          <ac:spMkLst>
            <pc:docMk/>
            <pc:sldMk cId="875505527" sldId="2114"/>
            <ac:spMk id="3" creationId="{7E7C0156-61DB-C28B-A14C-ABACB4E0394C}"/>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D26062-7206-42FE-A191-BB5A3F24A240}"/>
              </a:ext>
            </a:extLst>
          </p:cNvPr>
          <p:cNvSpPr>
            <a:spLocks noGrp="1"/>
          </p:cNvSpPr>
          <p:nvPr>
            <p:ph type="hdr" sz="quarter"/>
          </p:nvPr>
        </p:nvSpPr>
        <p:spPr>
          <a:xfrm>
            <a:off x="0" y="0"/>
            <a:ext cx="2921582" cy="49534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B410131-BC1B-4C83-BAA0-CD13BC2812C6}"/>
              </a:ext>
            </a:extLst>
          </p:cNvPr>
          <p:cNvSpPr>
            <a:spLocks noGrp="1"/>
          </p:cNvSpPr>
          <p:nvPr>
            <p:ph type="dt" sz="quarter" idx="1"/>
          </p:nvPr>
        </p:nvSpPr>
        <p:spPr>
          <a:xfrm>
            <a:off x="3818971" y="0"/>
            <a:ext cx="2921582" cy="495348"/>
          </a:xfrm>
          <a:prstGeom prst="rect">
            <a:avLst/>
          </a:prstGeom>
        </p:spPr>
        <p:txBody>
          <a:bodyPr vert="horz" lIns="91440" tIns="45720" rIns="91440" bIns="45720" rtlCol="0"/>
          <a:lstStyle>
            <a:lvl1pPr algn="r">
              <a:defRPr sz="1200"/>
            </a:lvl1pPr>
          </a:lstStyle>
          <a:p>
            <a:fld id="{43E9E0EE-1DCB-4F30-B077-464F007E46A9}" type="datetimeFigureOut">
              <a:rPr lang="en-GB" smtClean="0"/>
              <a:t>11/09/2026</a:t>
            </a:fld>
            <a:endParaRPr lang="en-GB"/>
          </a:p>
        </p:txBody>
      </p:sp>
      <p:sp>
        <p:nvSpPr>
          <p:cNvPr id="4" name="Footer Placeholder 3">
            <a:extLst>
              <a:ext uri="{FF2B5EF4-FFF2-40B4-BE49-F238E27FC236}">
                <a16:creationId xmlns:a16="http://schemas.microsoft.com/office/drawing/2014/main" id="{83B17F80-520F-4F97-9BFD-F218B23CB8E9}"/>
              </a:ext>
            </a:extLst>
          </p:cNvPr>
          <p:cNvSpPr>
            <a:spLocks noGrp="1"/>
          </p:cNvSpPr>
          <p:nvPr>
            <p:ph type="ftr" sz="quarter" idx="2"/>
          </p:nvPr>
        </p:nvSpPr>
        <p:spPr>
          <a:xfrm>
            <a:off x="0" y="9377317"/>
            <a:ext cx="2921582" cy="49534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64D9C2C7-6FAF-40EA-AAF4-3EFD6C389A42}"/>
              </a:ext>
            </a:extLst>
          </p:cNvPr>
          <p:cNvSpPr>
            <a:spLocks noGrp="1"/>
          </p:cNvSpPr>
          <p:nvPr>
            <p:ph type="sldNum" sz="quarter" idx="3"/>
          </p:nvPr>
        </p:nvSpPr>
        <p:spPr>
          <a:xfrm>
            <a:off x="3818971" y="9377317"/>
            <a:ext cx="2921582" cy="495347"/>
          </a:xfrm>
          <a:prstGeom prst="rect">
            <a:avLst/>
          </a:prstGeom>
        </p:spPr>
        <p:txBody>
          <a:bodyPr vert="horz" lIns="91440" tIns="45720" rIns="91440" bIns="45720" rtlCol="0" anchor="b"/>
          <a:lstStyle>
            <a:lvl1pPr algn="r">
              <a:defRPr sz="1200"/>
            </a:lvl1pPr>
          </a:lstStyle>
          <a:p>
            <a:fld id="{6AFBB4C9-A071-41E4-892E-F03D70EA8B87}" type="slidenum">
              <a:rPr lang="en-GB" smtClean="0"/>
              <a:t>‹#›</a:t>
            </a:fld>
            <a:endParaRPr lang="en-GB"/>
          </a:p>
        </p:txBody>
      </p:sp>
    </p:spTree>
    <p:extLst>
      <p:ext uri="{BB962C8B-B14F-4D97-AF65-F5344CB8AC3E}">
        <p14:creationId xmlns:p14="http://schemas.microsoft.com/office/powerpoint/2010/main" val="12461256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1582" cy="49534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18971" y="0"/>
            <a:ext cx="2921582" cy="495348"/>
          </a:xfrm>
          <a:prstGeom prst="rect">
            <a:avLst/>
          </a:prstGeom>
        </p:spPr>
        <p:txBody>
          <a:bodyPr vert="horz" lIns="91440" tIns="45720" rIns="91440" bIns="45720" rtlCol="0"/>
          <a:lstStyle>
            <a:lvl1pPr algn="r">
              <a:defRPr sz="1200"/>
            </a:lvl1pPr>
          </a:lstStyle>
          <a:p>
            <a:fld id="{19CE7D0A-618D-469D-A0F6-7E10C3D47CE6}" type="datetimeFigureOut">
              <a:rPr lang="en-GB" smtClean="0"/>
              <a:t>11/09/2026</a:t>
            </a:fld>
            <a:endParaRPr lang="en-GB"/>
          </a:p>
        </p:txBody>
      </p:sp>
      <p:sp>
        <p:nvSpPr>
          <p:cNvPr id="4" name="Slide Image Placeholder 3"/>
          <p:cNvSpPr>
            <a:spLocks noGrp="1" noRot="1" noChangeAspect="1"/>
          </p:cNvSpPr>
          <p:nvPr>
            <p:ph type="sldImg" idx="2"/>
          </p:nvPr>
        </p:nvSpPr>
        <p:spPr>
          <a:xfrm>
            <a:off x="409575" y="1233488"/>
            <a:ext cx="5922963" cy="333216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4212" y="4751219"/>
            <a:ext cx="5393690" cy="38873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7317"/>
            <a:ext cx="2921582" cy="49534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18971" y="9377317"/>
            <a:ext cx="2921582" cy="495347"/>
          </a:xfrm>
          <a:prstGeom prst="rect">
            <a:avLst/>
          </a:prstGeom>
        </p:spPr>
        <p:txBody>
          <a:bodyPr vert="horz" lIns="91440" tIns="45720" rIns="91440" bIns="45720" rtlCol="0" anchor="b"/>
          <a:lstStyle>
            <a:lvl1pPr algn="r">
              <a:defRPr sz="1200"/>
            </a:lvl1pPr>
          </a:lstStyle>
          <a:p>
            <a:fld id="{42843C31-A911-4174-806B-8AA6C10B71FB}" type="slidenum">
              <a:rPr lang="en-GB" smtClean="0"/>
              <a:t>‹#›</a:t>
            </a:fld>
            <a:endParaRPr lang="en-GB"/>
          </a:p>
        </p:txBody>
      </p:sp>
    </p:spTree>
    <p:extLst>
      <p:ext uri="{BB962C8B-B14F-4D97-AF65-F5344CB8AC3E}">
        <p14:creationId xmlns:p14="http://schemas.microsoft.com/office/powerpoint/2010/main" val="3461644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b="0" i="0" u="none" strike="noStrike">
                <a:solidFill>
                  <a:srgbClr val="2C363A"/>
                </a:solidFill>
                <a:effectLst/>
                <a:latin typeface="Calibri" panose="020F0502020204030204" pitchFamily="34" charset="0"/>
              </a:rPr>
              <a:t>Growth and Reinvent</a:t>
            </a:r>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8999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843C31-A911-4174-806B-8AA6C10B71FB}" type="slidenum">
              <a:rPr lang="en-GB" smtClean="0"/>
              <a:t>4</a:t>
            </a:fld>
            <a:endParaRPr lang="en-GB"/>
          </a:p>
        </p:txBody>
      </p:sp>
    </p:spTree>
    <p:extLst>
      <p:ext uri="{BB962C8B-B14F-4D97-AF65-F5344CB8AC3E}">
        <p14:creationId xmlns:p14="http://schemas.microsoft.com/office/powerpoint/2010/main" val="30370186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2843C31-A911-4174-806B-8AA6C10B71FB}" type="slidenum">
              <a:rPr lang="en-GB" smtClean="0"/>
              <a:t>33</a:t>
            </a:fld>
            <a:endParaRPr lang="en-GB"/>
          </a:p>
        </p:txBody>
      </p:sp>
    </p:spTree>
    <p:extLst>
      <p:ext uri="{BB962C8B-B14F-4D97-AF65-F5344CB8AC3E}">
        <p14:creationId xmlns:p14="http://schemas.microsoft.com/office/powerpoint/2010/main" val="5368031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2" name="Picture 1">
            <a:extLst>
              <a:ext uri="{FF2B5EF4-FFF2-40B4-BE49-F238E27FC236}">
                <a16:creationId xmlns:a16="http://schemas.microsoft.com/office/drawing/2014/main" id="{0B3F589F-2371-83D8-F684-3450621F48A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938308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3" name="Picture 2">
            <a:extLst>
              <a:ext uri="{FF2B5EF4-FFF2-40B4-BE49-F238E27FC236}">
                <a16:creationId xmlns:a16="http://schemas.microsoft.com/office/drawing/2014/main" id="{250BD579-4CC2-EDC1-6F2E-4E4E271189D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505147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59243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922222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948454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pic>
        <p:nvPicPr>
          <p:cNvPr id="4" name="Picture Placeholder 115">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39079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2" name="Title 1">
            <a:extLst>
              <a:ext uri="{FF2B5EF4-FFF2-40B4-BE49-F238E27FC236}">
                <a16:creationId xmlns:a16="http://schemas.microsoft.com/office/drawing/2014/main" id="{86077D36-9B62-FD3B-4F96-ED9C71D7AA9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80047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429000"/>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Title 1">
            <a:extLst>
              <a:ext uri="{FF2B5EF4-FFF2-40B4-BE49-F238E27FC236}">
                <a16:creationId xmlns:a16="http://schemas.microsoft.com/office/drawing/2014/main" id="{1323907A-9933-E4B0-2CF7-72CC82888E5C}"/>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037340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4558506" y="3308789"/>
            <a:ext cx="5099774" cy="484025"/>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
        <p:nvSpPr>
          <p:cNvPr id="8" name="Title 1">
            <a:extLst>
              <a:ext uri="{FF2B5EF4-FFF2-40B4-BE49-F238E27FC236}">
                <a16:creationId xmlns:a16="http://schemas.microsoft.com/office/drawing/2014/main" id="{2B194933-7819-E06D-72CA-3D249A06F17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2900451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4927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184101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29285813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10" name="Picture 9" descr="A green train on a track&#10;&#10;Description automatically generated">
            <a:extLst>
              <a:ext uri="{FF2B5EF4-FFF2-40B4-BE49-F238E27FC236}">
                <a16:creationId xmlns:a16="http://schemas.microsoft.com/office/drawing/2014/main" id="{632EF9B6-B7F2-5B68-A22D-54C283B3FF7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5851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4608551" y="1078100"/>
            <a:ext cx="5071263" cy="2585323"/>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574970" y="3952119"/>
            <a:ext cx="2810385" cy="788724"/>
          </a:xfrm>
          <a:prstGeom prst="rect">
            <a:avLst/>
          </a:prstGeom>
        </p:spPr>
        <p:txBody>
          <a:bodyPr wrap="none" tIns="144000">
            <a:spAutoFit/>
          </a:bodyPr>
          <a:lstStyle>
            <a:lvl1pPr algn="r">
              <a:defRPr sz="2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6440541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070249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8" name="Picture 7" descr="Train tracks with train cars on each side&#10;&#10;Description automatically generated">
            <a:extLst>
              <a:ext uri="{FF2B5EF4-FFF2-40B4-BE49-F238E27FC236}">
                <a16:creationId xmlns:a16="http://schemas.microsoft.com/office/drawing/2014/main" id="{2ED9AAEA-3731-AD3D-0F78-72016945F36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8271"/>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984614" y="1239087"/>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3285615" y="3772254"/>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8270678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4" name="Picture 3" descr="A yellow pipes on a building&#10;&#10;Description automatically generated with medium confidence">
            <a:extLst>
              <a:ext uri="{FF2B5EF4-FFF2-40B4-BE49-F238E27FC236}">
                <a16:creationId xmlns:a16="http://schemas.microsoft.com/office/drawing/2014/main" id="{9EB74ED6-8907-4B51-479C-FDD3F66E7FA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5483263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pic>
        <p:nvPicPr>
          <p:cNvPr id="2" name="Picture Placeholder 115" descr="Top view of a wooden desk with a white keyboard, drawing plan and drawing compass, and pens.">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0661925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22836779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994C55-28DA-03C2-35BC-75F5D854F08B}"/>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13" name="Picture Placeholder 12">
            <a:extLst>
              <a:ext uri="{FF2B5EF4-FFF2-40B4-BE49-F238E27FC236}">
                <a16:creationId xmlns:a16="http://schemas.microsoft.com/office/drawing/2014/main" id="{BC6E6505-1432-E7D8-FDE1-5E4383D36C37}"/>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283474" y="517638"/>
            <a:ext cx="5889053" cy="410136"/>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Freeform 1">
            <a:extLst>
              <a:ext uri="{FF2B5EF4-FFF2-40B4-BE49-F238E27FC236}">
                <a16:creationId xmlns:a16="http://schemas.microsoft.com/office/drawing/2014/main" id="{8CE118E7-1BAE-2BED-BA49-7E01CC506DEF}"/>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3" name="Rectangle 2">
            <a:extLst>
              <a:ext uri="{FF2B5EF4-FFF2-40B4-BE49-F238E27FC236}">
                <a16:creationId xmlns:a16="http://schemas.microsoft.com/office/drawing/2014/main" id="{72C509C7-F64D-8D3C-E43B-BAD58331BD3D}"/>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283474" y="152400"/>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6" name="Graphic 64">
            <a:extLst>
              <a:ext uri="{FF2B5EF4-FFF2-40B4-BE49-F238E27FC236}">
                <a16:creationId xmlns:a16="http://schemas.microsoft.com/office/drawing/2014/main" id="{410252B1-98B5-8714-70E8-11601AFBFE16}"/>
              </a:ext>
            </a:extLst>
          </p:cNvPr>
          <p:cNvSpPr/>
          <p:nvPr userDrawn="1"/>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Tree>
    <p:extLst>
      <p:ext uri="{BB962C8B-B14F-4D97-AF65-F5344CB8AC3E}">
        <p14:creationId xmlns:p14="http://schemas.microsoft.com/office/powerpoint/2010/main" val="4674954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6523945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93634" y="528118"/>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1875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283474" y="158786"/>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4416671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83475" y="845445"/>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283474" y="1778000"/>
            <a:ext cx="36720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260000"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236526"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4942775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581900" cy="3902075"/>
          </a:xfrm>
          <a:prstGeom prst="rect">
            <a:avLst/>
          </a:prstGeom>
          <a:pattFill prst="diagBrick">
            <a:fgClr>
              <a:schemeClr val="tx2">
                <a:lumMod val="20000"/>
                <a:lumOff val="80000"/>
              </a:schemeClr>
            </a:fgClr>
            <a:bgClr>
              <a:schemeClr val="bg1"/>
            </a:bgClr>
          </a:pattFill>
        </p:spPr>
        <p:txBody>
          <a:bodyPr/>
          <a:lstStyle/>
          <a:p>
            <a:endParaRPr lang="en-US"/>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297951" y="2466814"/>
            <a:ext cx="4139578"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287792" y="1776016"/>
            <a:ext cx="4139578"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717421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430887"/>
          </a:xfrm>
          <a:prstGeom prst="rect">
            <a:avLst/>
          </a:prstGeom>
        </p:spPr>
        <p:txBody>
          <a:bodyPr wrap="square">
            <a:spAutoFit/>
          </a:bodyPr>
          <a:lstStyle>
            <a:lvl1pPr algn="ctr">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13052392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283475" y="8312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1971042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83867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Freeform 1">
            <a:extLst>
              <a:ext uri="{FF2B5EF4-FFF2-40B4-BE49-F238E27FC236}">
                <a16:creationId xmlns:a16="http://schemas.microsoft.com/office/drawing/2014/main" id="{9356F0B1-A2E8-1558-F23B-6FD74C52E4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4" name="Rectangle 3">
            <a:extLst>
              <a:ext uri="{FF2B5EF4-FFF2-40B4-BE49-F238E27FC236}">
                <a16:creationId xmlns:a16="http://schemas.microsoft.com/office/drawing/2014/main" id="{F1325288-7D19-894A-52D8-9A820BF0B847}"/>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Tree>
    <p:extLst>
      <p:ext uri="{BB962C8B-B14F-4D97-AF65-F5344CB8AC3E}">
        <p14:creationId xmlns:p14="http://schemas.microsoft.com/office/powerpoint/2010/main" val="2958172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0" y="0"/>
            <a:ext cx="12192000" cy="603754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Tree>
    <p:extLst>
      <p:ext uri="{BB962C8B-B14F-4D97-AF65-F5344CB8AC3E}">
        <p14:creationId xmlns:p14="http://schemas.microsoft.com/office/powerpoint/2010/main" val="33987348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64" name="object 28">
            <a:extLst>
              <a:ext uri="{FF2B5EF4-FFF2-40B4-BE49-F238E27FC236}">
                <a16:creationId xmlns:a16="http://schemas.microsoft.com/office/drawing/2014/main" id="{B1EBB989-00E3-D6D3-BA22-415DE9325BC0}"/>
              </a:ext>
            </a:extLst>
          </p:cNvPr>
          <p:cNvSpPr/>
          <p:nvPr userDrawn="1"/>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5" name="object 29">
            <a:extLst>
              <a:ext uri="{FF2B5EF4-FFF2-40B4-BE49-F238E27FC236}">
                <a16:creationId xmlns:a16="http://schemas.microsoft.com/office/drawing/2014/main" id="{98EDCB58-2F4E-3B5A-F44A-1C6DA9DAE850}"/>
              </a:ext>
            </a:extLst>
          </p:cNvPr>
          <p:cNvSpPr/>
          <p:nvPr userDrawn="1"/>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nvGrpSpPr>
          <p:cNvPr id="66" name="object 30">
            <a:extLst>
              <a:ext uri="{FF2B5EF4-FFF2-40B4-BE49-F238E27FC236}">
                <a16:creationId xmlns:a16="http://schemas.microsoft.com/office/drawing/2014/main" id="{A926D28C-6151-8A1C-771F-5FB40DA522E1}"/>
              </a:ext>
            </a:extLst>
          </p:cNvPr>
          <p:cNvGrpSpPr/>
          <p:nvPr userDrawn="1"/>
        </p:nvGrpSpPr>
        <p:grpSpPr>
          <a:xfrm>
            <a:off x="10674915" y="302263"/>
            <a:ext cx="1085947" cy="122368"/>
            <a:chOff x="-1" y="-1"/>
            <a:chExt cx="1085945" cy="122366"/>
          </a:xfrm>
        </p:grpSpPr>
        <p:sp>
          <p:nvSpPr>
            <p:cNvPr id="67" name="Shape">
              <a:extLst>
                <a:ext uri="{FF2B5EF4-FFF2-40B4-BE49-F238E27FC236}">
                  <a16:creationId xmlns:a16="http://schemas.microsoft.com/office/drawing/2014/main" id="{544896C9-285D-6014-B1BE-7DF9F12928BB}"/>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8" name="Shape">
              <a:extLst>
                <a:ext uri="{FF2B5EF4-FFF2-40B4-BE49-F238E27FC236}">
                  <a16:creationId xmlns:a16="http://schemas.microsoft.com/office/drawing/2014/main" id="{C8302F9B-EB15-48F7-EEEB-59A1F87F6CF0}"/>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9" name="Shape">
              <a:extLst>
                <a:ext uri="{FF2B5EF4-FFF2-40B4-BE49-F238E27FC236}">
                  <a16:creationId xmlns:a16="http://schemas.microsoft.com/office/drawing/2014/main" id="{C7505F4A-52A4-A731-2579-D481529E950E}"/>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0" name="Shape">
              <a:extLst>
                <a:ext uri="{FF2B5EF4-FFF2-40B4-BE49-F238E27FC236}">
                  <a16:creationId xmlns:a16="http://schemas.microsoft.com/office/drawing/2014/main" id="{8724BFE6-8E91-2C9F-65FD-21D7C62327AB}"/>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1" name="Shape">
              <a:extLst>
                <a:ext uri="{FF2B5EF4-FFF2-40B4-BE49-F238E27FC236}">
                  <a16:creationId xmlns:a16="http://schemas.microsoft.com/office/drawing/2014/main" id="{E32021AA-A157-65E2-8856-507ECCA20002}"/>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2" name="Shape">
              <a:extLst>
                <a:ext uri="{FF2B5EF4-FFF2-40B4-BE49-F238E27FC236}">
                  <a16:creationId xmlns:a16="http://schemas.microsoft.com/office/drawing/2014/main" id="{F24C6A28-92A7-3887-0C6D-CCEEEE7787B1}"/>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3" name="Shape">
              <a:extLst>
                <a:ext uri="{FF2B5EF4-FFF2-40B4-BE49-F238E27FC236}">
                  <a16:creationId xmlns:a16="http://schemas.microsoft.com/office/drawing/2014/main" id="{EF640FF7-233E-D92A-232E-3A552A56ADF8}"/>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4" name="Shape">
              <a:extLst>
                <a:ext uri="{FF2B5EF4-FFF2-40B4-BE49-F238E27FC236}">
                  <a16:creationId xmlns:a16="http://schemas.microsoft.com/office/drawing/2014/main" id="{31820EBD-881A-577A-538C-9CFFBC6E2BEF}"/>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5" name="Shape">
              <a:extLst>
                <a:ext uri="{FF2B5EF4-FFF2-40B4-BE49-F238E27FC236}">
                  <a16:creationId xmlns:a16="http://schemas.microsoft.com/office/drawing/2014/main" id="{839D6678-0F30-64A0-A81E-3E78472998D1}"/>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6" name="Shape">
              <a:extLst>
                <a:ext uri="{FF2B5EF4-FFF2-40B4-BE49-F238E27FC236}">
                  <a16:creationId xmlns:a16="http://schemas.microsoft.com/office/drawing/2014/main" id="{44F57D43-1274-D2C0-24FB-5DEFE496F341}"/>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7" name="Shape">
              <a:extLst>
                <a:ext uri="{FF2B5EF4-FFF2-40B4-BE49-F238E27FC236}">
                  <a16:creationId xmlns:a16="http://schemas.microsoft.com/office/drawing/2014/main" id="{6F81D7AA-17FB-529B-7A0D-4526786DD50C}"/>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8" name="Rectangle">
              <a:extLst>
                <a:ext uri="{FF2B5EF4-FFF2-40B4-BE49-F238E27FC236}">
                  <a16:creationId xmlns:a16="http://schemas.microsoft.com/office/drawing/2014/main" id="{04E90E31-0D44-6060-18C4-04EDB2173C6A}"/>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9" name="Rectangle">
              <a:extLst>
                <a:ext uri="{FF2B5EF4-FFF2-40B4-BE49-F238E27FC236}">
                  <a16:creationId xmlns:a16="http://schemas.microsoft.com/office/drawing/2014/main" id="{5D89FADF-1523-B1B4-0455-FB22C3351AD6}"/>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0" name="Shape">
              <a:extLst>
                <a:ext uri="{FF2B5EF4-FFF2-40B4-BE49-F238E27FC236}">
                  <a16:creationId xmlns:a16="http://schemas.microsoft.com/office/drawing/2014/main" id="{6506568C-06B3-AC1A-BA33-32969259AE1A}"/>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1" name="Shape">
              <a:extLst>
                <a:ext uri="{FF2B5EF4-FFF2-40B4-BE49-F238E27FC236}">
                  <a16:creationId xmlns:a16="http://schemas.microsoft.com/office/drawing/2014/main" id="{EA0F79C9-CBA1-A18E-DCC7-95CB7571CCA2}"/>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2" name="Shape">
              <a:extLst>
                <a:ext uri="{FF2B5EF4-FFF2-40B4-BE49-F238E27FC236}">
                  <a16:creationId xmlns:a16="http://schemas.microsoft.com/office/drawing/2014/main" id="{BBEA2834-1BDD-72F8-16D6-01C8FCEAC800}"/>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3" name="Rectangle">
              <a:extLst>
                <a:ext uri="{FF2B5EF4-FFF2-40B4-BE49-F238E27FC236}">
                  <a16:creationId xmlns:a16="http://schemas.microsoft.com/office/drawing/2014/main" id="{598A435C-4928-5DBD-8DD2-98FE25DC2D87}"/>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83083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64" name="object 28">
            <a:extLst>
              <a:ext uri="{FF2B5EF4-FFF2-40B4-BE49-F238E27FC236}">
                <a16:creationId xmlns:a16="http://schemas.microsoft.com/office/drawing/2014/main" id="{B1EBB989-00E3-D6D3-BA22-415DE9325BC0}"/>
              </a:ext>
            </a:extLst>
          </p:cNvPr>
          <p:cNvSpPr/>
          <p:nvPr userDrawn="1"/>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5" name="object 29">
            <a:extLst>
              <a:ext uri="{FF2B5EF4-FFF2-40B4-BE49-F238E27FC236}">
                <a16:creationId xmlns:a16="http://schemas.microsoft.com/office/drawing/2014/main" id="{98EDCB58-2F4E-3B5A-F44A-1C6DA9DAE850}"/>
              </a:ext>
            </a:extLst>
          </p:cNvPr>
          <p:cNvSpPr/>
          <p:nvPr userDrawn="1"/>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nvGrpSpPr>
          <p:cNvPr id="66" name="object 30">
            <a:extLst>
              <a:ext uri="{FF2B5EF4-FFF2-40B4-BE49-F238E27FC236}">
                <a16:creationId xmlns:a16="http://schemas.microsoft.com/office/drawing/2014/main" id="{A926D28C-6151-8A1C-771F-5FB40DA522E1}"/>
              </a:ext>
            </a:extLst>
          </p:cNvPr>
          <p:cNvGrpSpPr/>
          <p:nvPr userDrawn="1"/>
        </p:nvGrpSpPr>
        <p:grpSpPr>
          <a:xfrm>
            <a:off x="10674915" y="302263"/>
            <a:ext cx="1085947" cy="122368"/>
            <a:chOff x="-1" y="-1"/>
            <a:chExt cx="1085945" cy="122366"/>
          </a:xfrm>
        </p:grpSpPr>
        <p:sp>
          <p:nvSpPr>
            <p:cNvPr id="67" name="Shape">
              <a:extLst>
                <a:ext uri="{FF2B5EF4-FFF2-40B4-BE49-F238E27FC236}">
                  <a16:creationId xmlns:a16="http://schemas.microsoft.com/office/drawing/2014/main" id="{544896C9-285D-6014-B1BE-7DF9F12928BB}"/>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8" name="Shape">
              <a:extLst>
                <a:ext uri="{FF2B5EF4-FFF2-40B4-BE49-F238E27FC236}">
                  <a16:creationId xmlns:a16="http://schemas.microsoft.com/office/drawing/2014/main" id="{C8302F9B-EB15-48F7-EEEB-59A1F87F6CF0}"/>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9" name="Shape">
              <a:extLst>
                <a:ext uri="{FF2B5EF4-FFF2-40B4-BE49-F238E27FC236}">
                  <a16:creationId xmlns:a16="http://schemas.microsoft.com/office/drawing/2014/main" id="{C7505F4A-52A4-A731-2579-D481529E950E}"/>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0" name="Shape">
              <a:extLst>
                <a:ext uri="{FF2B5EF4-FFF2-40B4-BE49-F238E27FC236}">
                  <a16:creationId xmlns:a16="http://schemas.microsoft.com/office/drawing/2014/main" id="{8724BFE6-8E91-2C9F-65FD-21D7C62327AB}"/>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1" name="Shape">
              <a:extLst>
                <a:ext uri="{FF2B5EF4-FFF2-40B4-BE49-F238E27FC236}">
                  <a16:creationId xmlns:a16="http://schemas.microsoft.com/office/drawing/2014/main" id="{E32021AA-A157-65E2-8856-507ECCA20002}"/>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2" name="Shape">
              <a:extLst>
                <a:ext uri="{FF2B5EF4-FFF2-40B4-BE49-F238E27FC236}">
                  <a16:creationId xmlns:a16="http://schemas.microsoft.com/office/drawing/2014/main" id="{F24C6A28-92A7-3887-0C6D-CCEEEE7787B1}"/>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3" name="Shape">
              <a:extLst>
                <a:ext uri="{FF2B5EF4-FFF2-40B4-BE49-F238E27FC236}">
                  <a16:creationId xmlns:a16="http://schemas.microsoft.com/office/drawing/2014/main" id="{EF640FF7-233E-D92A-232E-3A552A56ADF8}"/>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4" name="Shape">
              <a:extLst>
                <a:ext uri="{FF2B5EF4-FFF2-40B4-BE49-F238E27FC236}">
                  <a16:creationId xmlns:a16="http://schemas.microsoft.com/office/drawing/2014/main" id="{31820EBD-881A-577A-538C-9CFFBC6E2BEF}"/>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5" name="Shape">
              <a:extLst>
                <a:ext uri="{FF2B5EF4-FFF2-40B4-BE49-F238E27FC236}">
                  <a16:creationId xmlns:a16="http://schemas.microsoft.com/office/drawing/2014/main" id="{839D6678-0F30-64A0-A81E-3E78472998D1}"/>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6" name="Shape">
              <a:extLst>
                <a:ext uri="{FF2B5EF4-FFF2-40B4-BE49-F238E27FC236}">
                  <a16:creationId xmlns:a16="http://schemas.microsoft.com/office/drawing/2014/main" id="{44F57D43-1274-D2C0-24FB-5DEFE496F341}"/>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7" name="Shape">
              <a:extLst>
                <a:ext uri="{FF2B5EF4-FFF2-40B4-BE49-F238E27FC236}">
                  <a16:creationId xmlns:a16="http://schemas.microsoft.com/office/drawing/2014/main" id="{6F81D7AA-17FB-529B-7A0D-4526786DD50C}"/>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8" name="Rectangle">
              <a:extLst>
                <a:ext uri="{FF2B5EF4-FFF2-40B4-BE49-F238E27FC236}">
                  <a16:creationId xmlns:a16="http://schemas.microsoft.com/office/drawing/2014/main" id="{04E90E31-0D44-6060-18C4-04EDB2173C6A}"/>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9" name="Rectangle">
              <a:extLst>
                <a:ext uri="{FF2B5EF4-FFF2-40B4-BE49-F238E27FC236}">
                  <a16:creationId xmlns:a16="http://schemas.microsoft.com/office/drawing/2014/main" id="{5D89FADF-1523-B1B4-0455-FB22C3351AD6}"/>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0" name="Shape">
              <a:extLst>
                <a:ext uri="{FF2B5EF4-FFF2-40B4-BE49-F238E27FC236}">
                  <a16:creationId xmlns:a16="http://schemas.microsoft.com/office/drawing/2014/main" id="{6506568C-06B3-AC1A-BA33-32969259AE1A}"/>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1" name="Shape">
              <a:extLst>
                <a:ext uri="{FF2B5EF4-FFF2-40B4-BE49-F238E27FC236}">
                  <a16:creationId xmlns:a16="http://schemas.microsoft.com/office/drawing/2014/main" id="{EA0F79C9-CBA1-A18E-DCC7-95CB7571CCA2}"/>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2" name="Shape">
              <a:extLst>
                <a:ext uri="{FF2B5EF4-FFF2-40B4-BE49-F238E27FC236}">
                  <a16:creationId xmlns:a16="http://schemas.microsoft.com/office/drawing/2014/main" id="{BBEA2834-1BDD-72F8-16D6-01C8FCEAC800}"/>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3" name="Rectangle">
              <a:extLst>
                <a:ext uri="{FF2B5EF4-FFF2-40B4-BE49-F238E27FC236}">
                  <a16:creationId xmlns:a16="http://schemas.microsoft.com/office/drawing/2014/main" id="{598A435C-4928-5DBD-8DD2-98FE25DC2D87}"/>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5051478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592434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9222224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9484549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49273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1841017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29285813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458258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40585156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2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64405414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44608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070249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8270678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5483263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pic>
        <p:nvPicPr>
          <p:cNvPr id="2" name="Picture Placeholder 115" descr="Top view of a wooden desk with a white keyboard, drawing plan and drawing compass, and pens.">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06619253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22836779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994C55-28DA-03C2-35BC-75F5D854F08B}"/>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13" name="Picture Placeholder 12">
            <a:extLst>
              <a:ext uri="{FF2B5EF4-FFF2-40B4-BE49-F238E27FC236}">
                <a16:creationId xmlns:a16="http://schemas.microsoft.com/office/drawing/2014/main" id="{BC6E6505-1432-E7D8-FDE1-5E4383D36C37}"/>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283474" y="517638"/>
            <a:ext cx="5889053" cy="410136"/>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Freeform 1">
            <a:extLst>
              <a:ext uri="{FF2B5EF4-FFF2-40B4-BE49-F238E27FC236}">
                <a16:creationId xmlns:a16="http://schemas.microsoft.com/office/drawing/2014/main" id="{8CE118E7-1BAE-2BED-BA49-7E01CC506DEF}"/>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3" name="Rectangle 2">
            <a:extLst>
              <a:ext uri="{FF2B5EF4-FFF2-40B4-BE49-F238E27FC236}">
                <a16:creationId xmlns:a16="http://schemas.microsoft.com/office/drawing/2014/main" id="{72C509C7-F64D-8D3C-E43B-BAD58331BD3D}"/>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283474" y="152400"/>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6" name="Graphic 64">
            <a:extLst>
              <a:ext uri="{FF2B5EF4-FFF2-40B4-BE49-F238E27FC236}">
                <a16:creationId xmlns:a16="http://schemas.microsoft.com/office/drawing/2014/main" id="{410252B1-98B5-8714-70E8-11601AFBFE16}"/>
              </a:ext>
            </a:extLst>
          </p:cNvPr>
          <p:cNvSpPr/>
          <p:nvPr userDrawn="1"/>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Tree>
    <p:extLst>
      <p:ext uri="{BB962C8B-B14F-4D97-AF65-F5344CB8AC3E}">
        <p14:creationId xmlns:p14="http://schemas.microsoft.com/office/powerpoint/2010/main" val="46749540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6523945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93634" y="528118"/>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1875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283474" y="158786"/>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4416671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83475" y="845445"/>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283474" y="1778000"/>
            <a:ext cx="36720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260000"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236526"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49427754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581900" cy="3902075"/>
          </a:xfrm>
          <a:prstGeom prst="rect">
            <a:avLst/>
          </a:prstGeom>
          <a:pattFill prst="diagBrick">
            <a:fgClr>
              <a:schemeClr val="tx2">
                <a:lumMod val="20000"/>
                <a:lumOff val="80000"/>
              </a:schemeClr>
            </a:fgClr>
            <a:bgClr>
              <a:schemeClr val="bg1"/>
            </a:bgClr>
          </a:pattFill>
        </p:spPr>
        <p:txBody>
          <a:bodyPr/>
          <a:lstStyle/>
          <a:p>
            <a:endParaRPr lang="en-US"/>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297951" y="2466814"/>
            <a:ext cx="4139578"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287792" y="1776016"/>
            <a:ext cx="4139578"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7174212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430887"/>
          </a:xfrm>
          <a:prstGeom prst="rect">
            <a:avLst/>
          </a:prstGeom>
        </p:spPr>
        <p:txBody>
          <a:bodyPr wrap="square">
            <a:spAutoFit/>
          </a:bodyPr>
          <a:lstStyle>
            <a:lvl1pPr algn="ctr">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130523922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283475" y="8312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19710427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838675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Freeform 1">
            <a:extLst>
              <a:ext uri="{FF2B5EF4-FFF2-40B4-BE49-F238E27FC236}">
                <a16:creationId xmlns:a16="http://schemas.microsoft.com/office/drawing/2014/main" id="{9356F0B1-A2E8-1558-F23B-6FD74C52E4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4" name="Rectangle 3">
            <a:extLst>
              <a:ext uri="{FF2B5EF4-FFF2-40B4-BE49-F238E27FC236}">
                <a16:creationId xmlns:a16="http://schemas.microsoft.com/office/drawing/2014/main" id="{F1325288-7D19-894A-52D8-9A820BF0B847}"/>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Tree>
    <p:extLst>
      <p:ext uri="{BB962C8B-B14F-4D97-AF65-F5344CB8AC3E}">
        <p14:creationId xmlns:p14="http://schemas.microsoft.com/office/powerpoint/2010/main" val="29581720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0" y="0"/>
            <a:ext cx="12192000" cy="603754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Tree>
    <p:extLst>
      <p:ext uri="{BB962C8B-B14F-4D97-AF65-F5344CB8AC3E}">
        <p14:creationId xmlns:p14="http://schemas.microsoft.com/office/powerpoint/2010/main" val="33987348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2.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ags" Target="../tags/tag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26" Type="http://schemas.openxmlformats.org/officeDocument/2006/relationships/slideLayout" Target="../slideLayouts/slideLayout54.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slideLayout" Target="../slideLayouts/slideLayout53.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29" Type="http://schemas.openxmlformats.org/officeDocument/2006/relationships/tags" Target="../tags/tag2.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slideLayout" Target="../slideLayouts/slideLayout52.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28" Type="http://schemas.openxmlformats.org/officeDocument/2006/relationships/theme" Target="../theme/theme2.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31" Type="http://schemas.openxmlformats.org/officeDocument/2006/relationships/image" Target="../media/image1.emf"/><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 Id="rId27" Type="http://schemas.openxmlformats.org/officeDocument/2006/relationships/slideLayout" Target="../slideLayouts/slideLayout55.xml"/><Relationship Id="rId30"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0"/>
            </p:custDataLst>
            <p:extLst>
              <p:ext uri="{D42A27DB-BD31-4B8C-83A1-F6EECF244321}">
                <p14:modId xmlns:p14="http://schemas.microsoft.com/office/powerpoint/2010/main" val="2489788335"/>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1" imgW="421" imgH="420" progId="TCLayout.ActiveDocument.1">
                  <p:embed/>
                </p:oleObj>
              </mc:Choice>
              <mc:Fallback>
                <p:oleObj name="think-cell Slide" r:id="rId31" imgW="421" imgH="420" progId="TCLayout.ActiveDocument.1">
                  <p:embed/>
                  <p:pic>
                    <p:nvPicPr>
                      <p:cNvPr id="4" name="Object 3" hidden="1"/>
                      <p:cNvPicPr/>
                      <p:nvPr/>
                    </p:nvPicPr>
                    <p:blipFill>
                      <a:blip r:embed="rId32"/>
                      <a:stretch>
                        <a:fillRect/>
                      </a:stretch>
                    </p:blipFill>
                    <p:spPr>
                      <a:xfrm>
                        <a:off x="2119" y="1591"/>
                        <a:ext cx="2116" cy="1587"/>
                      </a:xfrm>
                      <a:prstGeom prst="rect">
                        <a:avLst/>
                      </a:prstGeom>
                    </p:spPr>
                  </p:pic>
                </p:oleObj>
              </mc:Fallback>
            </mc:AlternateContent>
          </a:graphicData>
        </a:graphic>
      </p:graphicFrame>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7" name="Graphic 64">
            <a:extLst>
              <a:ext uri="{FF2B5EF4-FFF2-40B4-BE49-F238E27FC236}">
                <a16:creationId xmlns:a16="http://schemas.microsoft.com/office/drawing/2014/main" id="{238245C2-535F-687F-738F-83FEEB859035}"/>
              </a:ext>
            </a:extLst>
          </p:cNvPr>
          <p:cNvSpPr/>
          <p:nvPr userDrawn="1"/>
        </p:nvSpPr>
        <p:spPr>
          <a:xfrm>
            <a:off x="209511" y="825398"/>
            <a:ext cx="10134961" cy="647434"/>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 name="connsiteX0" fmla="*/ 14996512 w 14996512"/>
              <a:gd name="connsiteY0" fmla="*/ 19893 h 963549"/>
              <a:gd name="connsiteX1" fmla="*/ 439579 w 14996512"/>
              <a:gd name="connsiteY1" fmla="*/ 0 h 963549"/>
              <a:gd name="connsiteX2" fmla="*/ 399955 w 14996512"/>
              <a:gd name="connsiteY2" fmla="*/ 72009 h 963549"/>
              <a:gd name="connsiteX3" fmla="*/ 351377 w 14996512"/>
              <a:gd name="connsiteY3" fmla="*/ 72390 h 963549"/>
              <a:gd name="connsiteX4" fmla="*/ 307467 w 14996512"/>
              <a:gd name="connsiteY4" fmla="*/ 0 h 963549"/>
              <a:gd name="connsiteX5" fmla="*/ 118967 w 14996512"/>
              <a:gd name="connsiteY5" fmla="*/ 0 h 963549"/>
              <a:gd name="connsiteX6" fmla="*/ 0 w 14996512"/>
              <a:gd name="connsiteY6" fmla="*/ 199739 h 963549"/>
              <a:gd name="connsiteX7" fmla="*/ 0 w 14996512"/>
              <a:gd name="connsiteY7" fmla="*/ 342138 h 963549"/>
              <a:gd name="connsiteX8" fmla="*/ 78296 w 14996512"/>
              <a:gd name="connsiteY8" fmla="*/ 463772 h 963549"/>
              <a:gd name="connsiteX9" fmla="*/ 204216 w 14996512"/>
              <a:gd name="connsiteY9" fmla="*/ 463772 h 963549"/>
              <a:gd name="connsiteX10" fmla="*/ 219647 w 14996512"/>
              <a:gd name="connsiteY10" fmla="*/ 437007 h 963549"/>
              <a:gd name="connsiteX11" fmla="*/ 381000 w 14996512"/>
              <a:gd name="connsiteY11" fmla="*/ 437007 h 963549"/>
              <a:gd name="connsiteX12" fmla="*/ 399288 w 14996512"/>
              <a:gd name="connsiteY12" fmla="*/ 469773 h 963549"/>
              <a:gd name="connsiteX13" fmla="*/ 399288 w 14996512"/>
              <a:gd name="connsiteY13" fmla="*/ 568071 h 963549"/>
              <a:gd name="connsiteX14" fmla="*/ 434245 w 14996512"/>
              <a:gd name="connsiteY14" fmla="*/ 628841 h 963549"/>
              <a:gd name="connsiteX15" fmla="*/ 434054 w 14996512"/>
              <a:gd name="connsiteY15" fmla="*/ 693325 h 963549"/>
              <a:gd name="connsiteX16" fmla="*/ 492728 w 14996512"/>
              <a:gd name="connsiteY16" fmla="*/ 800005 h 963549"/>
              <a:gd name="connsiteX17" fmla="*/ 492728 w 14996512"/>
              <a:gd name="connsiteY17" fmla="*/ 884873 h 963549"/>
              <a:gd name="connsiteX18" fmla="*/ 559118 w 14996512"/>
              <a:gd name="connsiteY18" fmla="*/ 962978 h 963549"/>
              <a:gd name="connsiteX19" fmla="*/ 645414 w 14996512"/>
              <a:gd name="connsiteY19" fmla="*/ 963549 h 963549"/>
              <a:gd name="connsiteX20" fmla="*/ 688372 w 14996512"/>
              <a:gd name="connsiteY20" fmla="*/ 892112 h 963549"/>
              <a:gd name="connsiteX21" fmla="*/ 688372 w 14996512"/>
              <a:gd name="connsiteY21" fmla="*/ 837914 h 963549"/>
              <a:gd name="connsiteX22" fmla="*/ 784479 w 14996512"/>
              <a:gd name="connsiteY22" fmla="*/ 687229 h 963549"/>
              <a:gd name="connsiteX23" fmla="*/ 784479 w 14996512"/>
              <a:gd name="connsiteY23" fmla="*/ 586169 h 963549"/>
              <a:gd name="connsiteX24" fmla="*/ 831152 w 14996512"/>
              <a:gd name="connsiteY24" fmla="*/ 512636 h 963549"/>
              <a:gd name="connsiteX25" fmla="*/ 886968 w 14996512"/>
              <a:gd name="connsiteY25" fmla="*/ 513207 h 963549"/>
              <a:gd name="connsiteX26" fmla="*/ 979075 w 14996512"/>
              <a:gd name="connsiteY26" fmla="*/ 352139 h 963549"/>
              <a:gd name="connsiteX27" fmla="*/ 809530 w 14996512"/>
              <a:gd name="connsiteY27" fmla="*/ 352139 h 963549"/>
              <a:gd name="connsiteX28" fmla="*/ 761333 w 14996512"/>
              <a:gd name="connsiteY28" fmla="*/ 269367 h 963549"/>
              <a:gd name="connsiteX29" fmla="*/ 761429 w 14996512"/>
              <a:gd name="connsiteY29" fmla="*/ 189357 h 963549"/>
              <a:gd name="connsiteX30" fmla="*/ 681419 w 14996512"/>
              <a:gd name="connsiteY30" fmla="*/ 77438 h 963549"/>
              <a:gd name="connsiteX31" fmla="*/ 655511 w 14996512"/>
              <a:gd name="connsiteY31" fmla="*/ 77438 h 963549"/>
              <a:gd name="connsiteX32" fmla="*/ 487299 w 14996512"/>
              <a:gd name="connsiteY32" fmla="*/ 77438 h 963549"/>
              <a:gd name="connsiteX33" fmla="*/ 443293 w 14996512"/>
              <a:gd name="connsiteY33" fmla="*/ 153448 h 963549"/>
              <a:gd name="connsiteX34" fmla="*/ 316421 w 14996512"/>
              <a:gd name="connsiteY34" fmla="*/ 153448 h 963549"/>
              <a:gd name="connsiteX35" fmla="*/ 265843 w 14996512"/>
              <a:gd name="connsiteY35" fmla="*/ 67056 h 963549"/>
              <a:gd name="connsiteX36" fmla="*/ 159639 w 14996512"/>
              <a:gd name="connsiteY36" fmla="*/ 67056 h 963549"/>
              <a:gd name="connsiteX37" fmla="*/ 71914 w 14996512"/>
              <a:gd name="connsiteY37" fmla="*/ 225457 h 963549"/>
              <a:gd name="connsiteX38" fmla="*/ 71914 w 14996512"/>
              <a:gd name="connsiteY38" fmla="*/ 311753 h 963549"/>
              <a:gd name="connsiteX39" fmla="*/ 121825 w 14996512"/>
              <a:gd name="connsiteY39" fmla="*/ 393192 h 963549"/>
              <a:gd name="connsiteX40" fmla="*/ 160687 w 14996512"/>
              <a:gd name="connsiteY40" fmla="*/ 393192 h 963549"/>
              <a:gd name="connsiteX41" fmla="*/ 173260 w 14996512"/>
              <a:gd name="connsiteY41" fmla="*/ 370332 h 963549"/>
              <a:gd name="connsiteX42" fmla="*/ 416433 w 14996512"/>
              <a:gd name="connsiteY42" fmla="*/ 370332 h 963549"/>
              <a:gd name="connsiteX43" fmla="*/ 465392 w 14996512"/>
              <a:gd name="connsiteY43" fmla="*/ 455676 h 963549"/>
              <a:gd name="connsiteX44" fmla="*/ 465392 w 14996512"/>
              <a:gd name="connsiteY44" fmla="*/ 556736 h 963549"/>
              <a:gd name="connsiteX45" fmla="*/ 500443 w 14996512"/>
              <a:gd name="connsiteY45" fmla="*/ 616839 h 963549"/>
              <a:gd name="connsiteX46" fmla="*/ 500443 w 14996512"/>
              <a:gd name="connsiteY46" fmla="*/ 678275 h 963549"/>
              <a:gd name="connsiteX47" fmla="*/ 563309 w 14996512"/>
              <a:gd name="connsiteY47" fmla="*/ 783527 h 963549"/>
              <a:gd name="connsiteX48" fmla="*/ 563309 w 14996512"/>
              <a:gd name="connsiteY48" fmla="*/ 847344 h 963549"/>
              <a:gd name="connsiteX49" fmla="*/ 594932 w 14996512"/>
              <a:gd name="connsiteY49" fmla="*/ 888492 h 963549"/>
              <a:gd name="connsiteX50" fmla="*/ 609124 w 14996512"/>
              <a:gd name="connsiteY50" fmla="*/ 888492 h 963549"/>
              <a:gd name="connsiteX51" fmla="*/ 628460 w 14996512"/>
              <a:gd name="connsiteY51" fmla="*/ 856488 h 963549"/>
              <a:gd name="connsiteX52" fmla="*/ 628460 w 14996512"/>
              <a:gd name="connsiteY52" fmla="*/ 810292 h 963549"/>
              <a:gd name="connsiteX53" fmla="*/ 717899 w 14996512"/>
              <a:gd name="connsiteY53" fmla="*/ 667226 h 963549"/>
              <a:gd name="connsiteX54" fmla="*/ 718566 w 14996512"/>
              <a:gd name="connsiteY54" fmla="*/ 556165 h 963549"/>
              <a:gd name="connsiteX55" fmla="*/ 790956 w 14996512"/>
              <a:gd name="connsiteY55" fmla="*/ 448056 h 963549"/>
              <a:gd name="connsiteX56" fmla="*/ 843725 w 14996512"/>
              <a:gd name="connsiteY56" fmla="*/ 447770 h 963549"/>
              <a:gd name="connsiteX57" fmla="*/ 861060 w 14996512"/>
              <a:gd name="connsiteY57" fmla="*/ 419957 h 963549"/>
              <a:gd name="connsiteX58" fmla="*/ 767239 w 14996512"/>
              <a:gd name="connsiteY58" fmla="*/ 419957 h 963549"/>
              <a:gd name="connsiteX59" fmla="*/ 691229 w 14996512"/>
              <a:gd name="connsiteY59" fmla="*/ 291370 h 963549"/>
              <a:gd name="connsiteX60" fmla="*/ 689229 w 14996512"/>
              <a:gd name="connsiteY60" fmla="*/ 210407 h 963549"/>
              <a:gd name="connsiteX61" fmla="*/ 640271 w 14996512"/>
              <a:gd name="connsiteY61" fmla="*/ 144399 h 963549"/>
              <a:gd name="connsiteX62" fmla="*/ 532352 w 14996512"/>
              <a:gd name="connsiteY62" fmla="*/ 143447 h 963549"/>
              <a:gd name="connsiteX63" fmla="*/ 483108 w 14996512"/>
              <a:gd name="connsiteY63" fmla="*/ 228410 h 963549"/>
              <a:gd name="connsiteX64" fmla="*/ 271082 w 14996512"/>
              <a:gd name="connsiteY64" fmla="*/ 228410 h 963549"/>
              <a:gd name="connsiteX65" fmla="*/ 227743 w 14996512"/>
              <a:gd name="connsiteY65" fmla="*/ 156782 h 963549"/>
              <a:gd name="connsiteX66" fmla="*/ 200216 w 14996512"/>
              <a:gd name="connsiteY66" fmla="*/ 156782 h 963549"/>
              <a:gd name="connsiteX67" fmla="*/ 152019 w 14996512"/>
              <a:gd name="connsiteY67" fmla="*/ 248126 h 963549"/>
              <a:gd name="connsiteX68" fmla="*/ 150781 w 14996512"/>
              <a:gd name="connsiteY68" fmla="*/ 298990 h 963549"/>
              <a:gd name="connsiteX69" fmla="*/ 153638 w 14996512"/>
              <a:gd name="connsiteY69" fmla="*/ 303562 h 963549"/>
              <a:gd name="connsiteX70" fmla="*/ 157353 w 14996512"/>
              <a:gd name="connsiteY70" fmla="*/ 303467 h 963549"/>
              <a:gd name="connsiteX71" fmla="*/ 161068 w 14996512"/>
              <a:gd name="connsiteY71" fmla="*/ 298990 h 963549"/>
              <a:gd name="connsiteX72" fmla="*/ 525304 w 14996512"/>
              <a:gd name="connsiteY72" fmla="*/ 299180 h 963549"/>
              <a:gd name="connsiteX73" fmla="*/ 578739 w 14996512"/>
              <a:gd name="connsiteY73" fmla="*/ 213741 h 963549"/>
              <a:gd name="connsiteX74" fmla="*/ 607314 w 14996512"/>
              <a:gd name="connsiteY74" fmla="*/ 213741 h 963549"/>
              <a:gd name="connsiteX75" fmla="*/ 629317 w 14996512"/>
              <a:gd name="connsiteY75" fmla="*/ 242697 h 963549"/>
              <a:gd name="connsiteX76" fmla="*/ 629317 w 14996512"/>
              <a:gd name="connsiteY76" fmla="*/ 322326 h 963549"/>
              <a:gd name="connsiteX77" fmla="*/ 704945 w 14996512"/>
              <a:gd name="connsiteY77" fmla="*/ 449294 h 963549"/>
              <a:gd name="connsiteX78" fmla="*/ 648938 w 14996512"/>
              <a:gd name="connsiteY78" fmla="*/ 533400 h 963549"/>
              <a:gd name="connsiteX79" fmla="*/ 647510 w 14996512"/>
              <a:gd name="connsiteY79" fmla="*/ 650558 h 963549"/>
              <a:gd name="connsiteX80" fmla="*/ 603409 w 14996512"/>
              <a:gd name="connsiteY80" fmla="*/ 716852 h 963549"/>
              <a:gd name="connsiteX81" fmla="*/ 563404 w 14996512"/>
              <a:gd name="connsiteY81" fmla="*/ 649700 h 963549"/>
              <a:gd name="connsiteX82" fmla="*/ 563404 w 14996512"/>
              <a:gd name="connsiteY82" fmla="*/ 578644 h 963549"/>
              <a:gd name="connsiteX83" fmla="*/ 537496 w 14996512"/>
              <a:gd name="connsiteY83" fmla="*/ 536258 h 963549"/>
              <a:gd name="connsiteX84" fmla="*/ 537496 w 14996512"/>
              <a:gd name="connsiteY84" fmla="*/ 436721 h 963549"/>
              <a:gd name="connsiteX85" fmla="*/ 498824 w 14996512"/>
              <a:gd name="connsiteY85" fmla="*/ 368999 h 963549"/>
              <a:gd name="connsiteX86" fmla="*/ 581120 w 14996512"/>
              <a:gd name="connsiteY86" fmla="*/ 368999 h 963549"/>
              <a:gd name="connsiteX87" fmla="*/ 627698 w 14996512"/>
              <a:gd name="connsiteY87" fmla="*/ 443579 h 963549"/>
              <a:gd name="connsiteX88" fmla="*/ 592550 w 14996512"/>
              <a:gd name="connsiteY88" fmla="*/ 496729 h 963549"/>
              <a:gd name="connsiteX0" fmla="*/ 15115867 w 15115867"/>
              <a:gd name="connsiteY0" fmla="*/ 0 h 1023226"/>
              <a:gd name="connsiteX1" fmla="*/ 439579 w 15115867"/>
              <a:gd name="connsiteY1" fmla="*/ 59677 h 1023226"/>
              <a:gd name="connsiteX2" fmla="*/ 399955 w 15115867"/>
              <a:gd name="connsiteY2" fmla="*/ 131686 h 1023226"/>
              <a:gd name="connsiteX3" fmla="*/ 351377 w 15115867"/>
              <a:gd name="connsiteY3" fmla="*/ 132067 h 1023226"/>
              <a:gd name="connsiteX4" fmla="*/ 307467 w 15115867"/>
              <a:gd name="connsiteY4" fmla="*/ 59677 h 1023226"/>
              <a:gd name="connsiteX5" fmla="*/ 118967 w 15115867"/>
              <a:gd name="connsiteY5" fmla="*/ 59677 h 1023226"/>
              <a:gd name="connsiteX6" fmla="*/ 0 w 15115867"/>
              <a:gd name="connsiteY6" fmla="*/ 259416 h 1023226"/>
              <a:gd name="connsiteX7" fmla="*/ 0 w 15115867"/>
              <a:gd name="connsiteY7" fmla="*/ 401815 h 1023226"/>
              <a:gd name="connsiteX8" fmla="*/ 78296 w 15115867"/>
              <a:gd name="connsiteY8" fmla="*/ 523449 h 1023226"/>
              <a:gd name="connsiteX9" fmla="*/ 204216 w 15115867"/>
              <a:gd name="connsiteY9" fmla="*/ 523449 h 1023226"/>
              <a:gd name="connsiteX10" fmla="*/ 219647 w 15115867"/>
              <a:gd name="connsiteY10" fmla="*/ 496684 h 1023226"/>
              <a:gd name="connsiteX11" fmla="*/ 381000 w 15115867"/>
              <a:gd name="connsiteY11" fmla="*/ 496684 h 1023226"/>
              <a:gd name="connsiteX12" fmla="*/ 399288 w 15115867"/>
              <a:gd name="connsiteY12" fmla="*/ 529450 h 1023226"/>
              <a:gd name="connsiteX13" fmla="*/ 399288 w 15115867"/>
              <a:gd name="connsiteY13" fmla="*/ 627748 h 1023226"/>
              <a:gd name="connsiteX14" fmla="*/ 434245 w 15115867"/>
              <a:gd name="connsiteY14" fmla="*/ 688518 h 1023226"/>
              <a:gd name="connsiteX15" fmla="*/ 434054 w 15115867"/>
              <a:gd name="connsiteY15" fmla="*/ 753002 h 1023226"/>
              <a:gd name="connsiteX16" fmla="*/ 492728 w 15115867"/>
              <a:gd name="connsiteY16" fmla="*/ 859682 h 1023226"/>
              <a:gd name="connsiteX17" fmla="*/ 492728 w 15115867"/>
              <a:gd name="connsiteY17" fmla="*/ 944550 h 1023226"/>
              <a:gd name="connsiteX18" fmla="*/ 559118 w 15115867"/>
              <a:gd name="connsiteY18" fmla="*/ 1022655 h 1023226"/>
              <a:gd name="connsiteX19" fmla="*/ 645414 w 15115867"/>
              <a:gd name="connsiteY19" fmla="*/ 1023226 h 1023226"/>
              <a:gd name="connsiteX20" fmla="*/ 688372 w 15115867"/>
              <a:gd name="connsiteY20" fmla="*/ 951789 h 1023226"/>
              <a:gd name="connsiteX21" fmla="*/ 688372 w 15115867"/>
              <a:gd name="connsiteY21" fmla="*/ 897591 h 1023226"/>
              <a:gd name="connsiteX22" fmla="*/ 784479 w 15115867"/>
              <a:gd name="connsiteY22" fmla="*/ 746906 h 1023226"/>
              <a:gd name="connsiteX23" fmla="*/ 784479 w 15115867"/>
              <a:gd name="connsiteY23" fmla="*/ 645846 h 1023226"/>
              <a:gd name="connsiteX24" fmla="*/ 831152 w 15115867"/>
              <a:gd name="connsiteY24" fmla="*/ 572313 h 1023226"/>
              <a:gd name="connsiteX25" fmla="*/ 886968 w 15115867"/>
              <a:gd name="connsiteY25" fmla="*/ 572884 h 1023226"/>
              <a:gd name="connsiteX26" fmla="*/ 979075 w 15115867"/>
              <a:gd name="connsiteY26" fmla="*/ 411816 h 1023226"/>
              <a:gd name="connsiteX27" fmla="*/ 809530 w 15115867"/>
              <a:gd name="connsiteY27" fmla="*/ 411816 h 1023226"/>
              <a:gd name="connsiteX28" fmla="*/ 761333 w 15115867"/>
              <a:gd name="connsiteY28" fmla="*/ 329044 h 1023226"/>
              <a:gd name="connsiteX29" fmla="*/ 761429 w 15115867"/>
              <a:gd name="connsiteY29" fmla="*/ 249034 h 1023226"/>
              <a:gd name="connsiteX30" fmla="*/ 681419 w 15115867"/>
              <a:gd name="connsiteY30" fmla="*/ 137115 h 1023226"/>
              <a:gd name="connsiteX31" fmla="*/ 655511 w 15115867"/>
              <a:gd name="connsiteY31" fmla="*/ 137115 h 1023226"/>
              <a:gd name="connsiteX32" fmla="*/ 487299 w 15115867"/>
              <a:gd name="connsiteY32" fmla="*/ 137115 h 1023226"/>
              <a:gd name="connsiteX33" fmla="*/ 443293 w 15115867"/>
              <a:gd name="connsiteY33" fmla="*/ 213125 h 1023226"/>
              <a:gd name="connsiteX34" fmla="*/ 316421 w 15115867"/>
              <a:gd name="connsiteY34" fmla="*/ 213125 h 1023226"/>
              <a:gd name="connsiteX35" fmla="*/ 265843 w 15115867"/>
              <a:gd name="connsiteY35" fmla="*/ 126733 h 1023226"/>
              <a:gd name="connsiteX36" fmla="*/ 159639 w 15115867"/>
              <a:gd name="connsiteY36" fmla="*/ 126733 h 1023226"/>
              <a:gd name="connsiteX37" fmla="*/ 71914 w 15115867"/>
              <a:gd name="connsiteY37" fmla="*/ 285134 h 1023226"/>
              <a:gd name="connsiteX38" fmla="*/ 71914 w 15115867"/>
              <a:gd name="connsiteY38" fmla="*/ 371430 h 1023226"/>
              <a:gd name="connsiteX39" fmla="*/ 121825 w 15115867"/>
              <a:gd name="connsiteY39" fmla="*/ 452869 h 1023226"/>
              <a:gd name="connsiteX40" fmla="*/ 160687 w 15115867"/>
              <a:gd name="connsiteY40" fmla="*/ 452869 h 1023226"/>
              <a:gd name="connsiteX41" fmla="*/ 173260 w 15115867"/>
              <a:gd name="connsiteY41" fmla="*/ 430009 h 1023226"/>
              <a:gd name="connsiteX42" fmla="*/ 416433 w 15115867"/>
              <a:gd name="connsiteY42" fmla="*/ 430009 h 1023226"/>
              <a:gd name="connsiteX43" fmla="*/ 465392 w 15115867"/>
              <a:gd name="connsiteY43" fmla="*/ 515353 h 1023226"/>
              <a:gd name="connsiteX44" fmla="*/ 465392 w 15115867"/>
              <a:gd name="connsiteY44" fmla="*/ 616413 h 1023226"/>
              <a:gd name="connsiteX45" fmla="*/ 500443 w 15115867"/>
              <a:gd name="connsiteY45" fmla="*/ 676516 h 1023226"/>
              <a:gd name="connsiteX46" fmla="*/ 500443 w 15115867"/>
              <a:gd name="connsiteY46" fmla="*/ 737952 h 1023226"/>
              <a:gd name="connsiteX47" fmla="*/ 563309 w 15115867"/>
              <a:gd name="connsiteY47" fmla="*/ 843204 h 1023226"/>
              <a:gd name="connsiteX48" fmla="*/ 563309 w 15115867"/>
              <a:gd name="connsiteY48" fmla="*/ 907021 h 1023226"/>
              <a:gd name="connsiteX49" fmla="*/ 594932 w 15115867"/>
              <a:gd name="connsiteY49" fmla="*/ 948169 h 1023226"/>
              <a:gd name="connsiteX50" fmla="*/ 609124 w 15115867"/>
              <a:gd name="connsiteY50" fmla="*/ 948169 h 1023226"/>
              <a:gd name="connsiteX51" fmla="*/ 628460 w 15115867"/>
              <a:gd name="connsiteY51" fmla="*/ 916165 h 1023226"/>
              <a:gd name="connsiteX52" fmla="*/ 628460 w 15115867"/>
              <a:gd name="connsiteY52" fmla="*/ 869969 h 1023226"/>
              <a:gd name="connsiteX53" fmla="*/ 717899 w 15115867"/>
              <a:gd name="connsiteY53" fmla="*/ 726903 h 1023226"/>
              <a:gd name="connsiteX54" fmla="*/ 718566 w 15115867"/>
              <a:gd name="connsiteY54" fmla="*/ 615842 h 1023226"/>
              <a:gd name="connsiteX55" fmla="*/ 790956 w 15115867"/>
              <a:gd name="connsiteY55" fmla="*/ 507733 h 1023226"/>
              <a:gd name="connsiteX56" fmla="*/ 843725 w 15115867"/>
              <a:gd name="connsiteY56" fmla="*/ 507447 h 1023226"/>
              <a:gd name="connsiteX57" fmla="*/ 861060 w 15115867"/>
              <a:gd name="connsiteY57" fmla="*/ 479634 h 1023226"/>
              <a:gd name="connsiteX58" fmla="*/ 767239 w 15115867"/>
              <a:gd name="connsiteY58" fmla="*/ 479634 h 1023226"/>
              <a:gd name="connsiteX59" fmla="*/ 691229 w 15115867"/>
              <a:gd name="connsiteY59" fmla="*/ 351047 h 1023226"/>
              <a:gd name="connsiteX60" fmla="*/ 689229 w 15115867"/>
              <a:gd name="connsiteY60" fmla="*/ 270084 h 1023226"/>
              <a:gd name="connsiteX61" fmla="*/ 640271 w 15115867"/>
              <a:gd name="connsiteY61" fmla="*/ 204076 h 1023226"/>
              <a:gd name="connsiteX62" fmla="*/ 532352 w 15115867"/>
              <a:gd name="connsiteY62" fmla="*/ 203124 h 1023226"/>
              <a:gd name="connsiteX63" fmla="*/ 483108 w 15115867"/>
              <a:gd name="connsiteY63" fmla="*/ 288087 h 1023226"/>
              <a:gd name="connsiteX64" fmla="*/ 271082 w 15115867"/>
              <a:gd name="connsiteY64" fmla="*/ 288087 h 1023226"/>
              <a:gd name="connsiteX65" fmla="*/ 227743 w 15115867"/>
              <a:gd name="connsiteY65" fmla="*/ 216459 h 1023226"/>
              <a:gd name="connsiteX66" fmla="*/ 200216 w 15115867"/>
              <a:gd name="connsiteY66" fmla="*/ 216459 h 1023226"/>
              <a:gd name="connsiteX67" fmla="*/ 152019 w 15115867"/>
              <a:gd name="connsiteY67" fmla="*/ 307803 h 1023226"/>
              <a:gd name="connsiteX68" fmla="*/ 150781 w 15115867"/>
              <a:gd name="connsiteY68" fmla="*/ 358667 h 1023226"/>
              <a:gd name="connsiteX69" fmla="*/ 153638 w 15115867"/>
              <a:gd name="connsiteY69" fmla="*/ 363239 h 1023226"/>
              <a:gd name="connsiteX70" fmla="*/ 157353 w 15115867"/>
              <a:gd name="connsiteY70" fmla="*/ 363144 h 1023226"/>
              <a:gd name="connsiteX71" fmla="*/ 161068 w 15115867"/>
              <a:gd name="connsiteY71" fmla="*/ 358667 h 1023226"/>
              <a:gd name="connsiteX72" fmla="*/ 525304 w 15115867"/>
              <a:gd name="connsiteY72" fmla="*/ 358857 h 1023226"/>
              <a:gd name="connsiteX73" fmla="*/ 578739 w 15115867"/>
              <a:gd name="connsiteY73" fmla="*/ 273418 h 1023226"/>
              <a:gd name="connsiteX74" fmla="*/ 607314 w 15115867"/>
              <a:gd name="connsiteY74" fmla="*/ 273418 h 1023226"/>
              <a:gd name="connsiteX75" fmla="*/ 629317 w 15115867"/>
              <a:gd name="connsiteY75" fmla="*/ 302374 h 1023226"/>
              <a:gd name="connsiteX76" fmla="*/ 629317 w 15115867"/>
              <a:gd name="connsiteY76" fmla="*/ 382003 h 1023226"/>
              <a:gd name="connsiteX77" fmla="*/ 704945 w 15115867"/>
              <a:gd name="connsiteY77" fmla="*/ 508971 h 1023226"/>
              <a:gd name="connsiteX78" fmla="*/ 648938 w 15115867"/>
              <a:gd name="connsiteY78" fmla="*/ 593077 h 1023226"/>
              <a:gd name="connsiteX79" fmla="*/ 647510 w 15115867"/>
              <a:gd name="connsiteY79" fmla="*/ 710235 h 1023226"/>
              <a:gd name="connsiteX80" fmla="*/ 603409 w 15115867"/>
              <a:gd name="connsiteY80" fmla="*/ 776529 h 1023226"/>
              <a:gd name="connsiteX81" fmla="*/ 563404 w 15115867"/>
              <a:gd name="connsiteY81" fmla="*/ 709377 h 1023226"/>
              <a:gd name="connsiteX82" fmla="*/ 563404 w 15115867"/>
              <a:gd name="connsiteY82" fmla="*/ 638321 h 1023226"/>
              <a:gd name="connsiteX83" fmla="*/ 537496 w 15115867"/>
              <a:gd name="connsiteY83" fmla="*/ 595935 h 1023226"/>
              <a:gd name="connsiteX84" fmla="*/ 537496 w 15115867"/>
              <a:gd name="connsiteY84" fmla="*/ 496398 h 1023226"/>
              <a:gd name="connsiteX85" fmla="*/ 498824 w 15115867"/>
              <a:gd name="connsiteY85" fmla="*/ 428676 h 1023226"/>
              <a:gd name="connsiteX86" fmla="*/ 581120 w 15115867"/>
              <a:gd name="connsiteY86" fmla="*/ 428676 h 1023226"/>
              <a:gd name="connsiteX87" fmla="*/ 627698 w 15115867"/>
              <a:gd name="connsiteY87" fmla="*/ 503256 h 1023226"/>
              <a:gd name="connsiteX88" fmla="*/ 592550 w 15115867"/>
              <a:gd name="connsiteY88" fmla="*/ 556406 h 1023226"/>
              <a:gd name="connsiteX0" fmla="*/ 15083451 w 15083451"/>
              <a:gd name="connsiteY0" fmla="*/ 5158 h 963549"/>
              <a:gd name="connsiteX1" fmla="*/ 439579 w 15083451"/>
              <a:gd name="connsiteY1" fmla="*/ 0 h 963549"/>
              <a:gd name="connsiteX2" fmla="*/ 399955 w 15083451"/>
              <a:gd name="connsiteY2" fmla="*/ 72009 h 963549"/>
              <a:gd name="connsiteX3" fmla="*/ 351377 w 15083451"/>
              <a:gd name="connsiteY3" fmla="*/ 72390 h 963549"/>
              <a:gd name="connsiteX4" fmla="*/ 307467 w 15083451"/>
              <a:gd name="connsiteY4" fmla="*/ 0 h 963549"/>
              <a:gd name="connsiteX5" fmla="*/ 118967 w 15083451"/>
              <a:gd name="connsiteY5" fmla="*/ 0 h 963549"/>
              <a:gd name="connsiteX6" fmla="*/ 0 w 15083451"/>
              <a:gd name="connsiteY6" fmla="*/ 199739 h 963549"/>
              <a:gd name="connsiteX7" fmla="*/ 0 w 15083451"/>
              <a:gd name="connsiteY7" fmla="*/ 342138 h 963549"/>
              <a:gd name="connsiteX8" fmla="*/ 78296 w 15083451"/>
              <a:gd name="connsiteY8" fmla="*/ 463772 h 963549"/>
              <a:gd name="connsiteX9" fmla="*/ 204216 w 15083451"/>
              <a:gd name="connsiteY9" fmla="*/ 463772 h 963549"/>
              <a:gd name="connsiteX10" fmla="*/ 219647 w 15083451"/>
              <a:gd name="connsiteY10" fmla="*/ 437007 h 963549"/>
              <a:gd name="connsiteX11" fmla="*/ 381000 w 15083451"/>
              <a:gd name="connsiteY11" fmla="*/ 437007 h 963549"/>
              <a:gd name="connsiteX12" fmla="*/ 399288 w 15083451"/>
              <a:gd name="connsiteY12" fmla="*/ 469773 h 963549"/>
              <a:gd name="connsiteX13" fmla="*/ 399288 w 15083451"/>
              <a:gd name="connsiteY13" fmla="*/ 568071 h 963549"/>
              <a:gd name="connsiteX14" fmla="*/ 434245 w 15083451"/>
              <a:gd name="connsiteY14" fmla="*/ 628841 h 963549"/>
              <a:gd name="connsiteX15" fmla="*/ 434054 w 15083451"/>
              <a:gd name="connsiteY15" fmla="*/ 693325 h 963549"/>
              <a:gd name="connsiteX16" fmla="*/ 492728 w 15083451"/>
              <a:gd name="connsiteY16" fmla="*/ 800005 h 963549"/>
              <a:gd name="connsiteX17" fmla="*/ 492728 w 15083451"/>
              <a:gd name="connsiteY17" fmla="*/ 884873 h 963549"/>
              <a:gd name="connsiteX18" fmla="*/ 559118 w 15083451"/>
              <a:gd name="connsiteY18" fmla="*/ 962978 h 963549"/>
              <a:gd name="connsiteX19" fmla="*/ 645414 w 15083451"/>
              <a:gd name="connsiteY19" fmla="*/ 963549 h 963549"/>
              <a:gd name="connsiteX20" fmla="*/ 688372 w 15083451"/>
              <a:gd name="connsiteY20" fmla="*/ 892112 h 963549"/>
              <a:gd name="connsiteX21" fmla="*/ 688372 w 15083451"/>
              <a:gd name="connsiteY21" fmla="*/ 837914 h 963549"/>
              <a:gd name="connsiteX22" fmla="*/ 784479 w 15083451"/>
              <a:gd name="connsiteY22" fmla="*/ 687229 h 963549"/>
              <a:gd name="connsiteX23" fmla="*/ 784479 w 15083451"/>
              <a:gd name="connsiteY23" fmla="*/ 586169 h 963549"/>
              <a:gd name="connsiteX24" fmla="*/ 831152 w 15083451"/>
              <a:gd name="connsiteY24" fmla="*/ 512636 h 963549"/>
              <a:gd name="connsiteX25" fmla="*/ 886968 w 15083451"/>
              <a:gd name="connsiteY25" fmla="*/ 513207 h 963549"/>
              <a:gd name="connsiteX26" fmla="*/ 979075 w 15083451"/>
              <a:gd name="connsiteY26" fmla="*/ 352139 h 963549"/>
              <a:gd name="connsiteX27" fmla="*/ 809530 w 15083451"/>
              <a:gd name="connsiteY27" fmla="*/ 352139 h 963549"/>
              <a:gd name="connsiteX28" fmla="*/ 761333 w 15083451"/>
              <a:gd name="connsiteY28" fmla="*/ 269367 h 963549"/>
              <a:gd name="connsiteX29" fmla="*/ 761429 w 15083451"/>
              <a:gd name="connsiteY29" fmla="*/ 189357 h 963549"/>
              <a:gd name="connsiteX30" fmla="*/ 681419 w 15083451"/>
              <a:gd name="connsiteY30" fmla="*/ 77438 h 963549"/>
              <a:gd name="connsiteX31" fmla="*/ 655511 w 15083451"/>
              <a:gd name="connsiteY31" fmla="*/ 77438 h 963549"/>
              <a:gd name="connsiteX32" fmla="*/ 487299 w 15083451"/>
              <a:gd name="connsiteY32" fmla="*/ 77438 h 963549"/>
              <a:gd name="connsiteX33" fmla="*/ 443293 w 15083451"/>
              <a:gd name="connsiteY33" fmla="*/ 153448 h 963549"/>
              <a:gd name="connsiteX34" fmla="*/ 316421 w 15083451"/>
              <a:gd name="connsiteY34" fmla="*/ 153448 h 963549"/>
              <a:gd name="connsiteX35" fmla="*/ 265843 w 15083451"/>
              <a:gd name="connsiteY35" fmla="*/ 67056 h 963549"/>
              <a:gd name="connsiteX36" fmla="*/ 159639 w 15083451"/>
              <a:gd name="connsiteY36" fmla="*/ 67056 h 963549"/>
              <a:gd name="connsiteX37" fmla="*/ 71914 w 15083451"/>
              <a:gd name="connsiteY37" fmla="*/ 225457 h 963549"/>
              <a:gd name="connsiteX38" fmla="*/ 71914 w 15083451"/>
              <a:gd name="connsiteY38" fmla="*/ 311753 h 963549"/>
              <a:gd name="connsiteX39" fmla="*/ 121825 w 15083451"/>
              <a:gd name="connsiteY39" fmla="*/ 393192 h 963549"/>
              <a:gd name="connsiteX40" fmla="*/ 160687 w 15083451"/>
              <a:gd name="connsiteY40" fmla="*/ 393192 h 963549"/>
              <a:gd name="connsiteX41" fmla="*/ 173260 w 15083451"/>
              <a:gd name="connsiteY41" fmla="*/ 370332 h 963549"/>
              <a:gd name="connsiteX42" fmla="*/ 416433 w 15083451"/>
              <a:gd name="connsiteY42" fmla="*/ 370332 h 963549"/>
              <a:gd name="connsiteX43" fmla="*/ 465392 w 15083451"/>
              <a:gd name="connsiteY43" fmla="*/ 455676 h 963549"/>
              <a:gd name="connsiteX44" fmla="*/ 465392 w 15083451"/>
              <a:gd name="connsiteY44" fmla="*/ 556736 h 963549"/>
              <a:gd name="connsiteX45" fmla="*/ 500443 w 15083451"/>
              <a:gd name="connsiteY45" fmla="*/ 616839 h 963549"/>
              <a:gd name="connsiteX46" fmla="*/ 500443 w 15083451"/>
              <a:gd name="connsiteY46" fmla="*/ 678275 h 963549"/>
              <a:gd name="connsiteX47" fmla="*/ 563309 w 15083451"/>
              <a:gd name="connsiteY47" fmla="*/ 783527 h 963549"/>
              <a:gd name="connsiteX48" fmla="*/ 563309 w 15083451"/>
              <a:gd name="connsiteY48" fmla="*/ 847344 h 963549"/>
              <a:gd name="connsiteX49" fmla="*/ 594932 w 15083451"/>
              <a:gd name="connsiteY49" fmla="*/ 888492 h 963549"/>
              <a:gd name="connsiteX50" fmla="*/ 609124 w 15083451"/>
              <a:gd name="connsiteY50" fmla="*/ 888492 h 963549"/>
              <a:gd name="connsiteX51" fmla="*/ 628460 w 15083451"/>
              <a:gd name="connsiteY51" fmla="*/ 856488 h 963549"/>
              <a:gd name="connsiteX52" fmla="*/ 628460 w 15083451"/>
              <a:gd name="connsiteY52" fmla="*/ 810292 h 963549"/>
              <a:gd name="connsiteX53" fmla="*/ 717899 w 15083451"/>
              <a:gd name="connsiteY53" fmla="*/ 667226 h 963549"/>
              <a:gd name="connsiteX54" fmla="*/ 718566 w 15083451"/>
              <a:gd name="connsiteY54" fmla="*/ 556165 h 963549"/>
              <a:gd name="connsiteX55" fmla="*/ 790956 w 15083451"/>
              <a:gd name="connsiteY55" fmla="*/ 448056 h 963549"/>
              <a:gd name="connsiteX56" fmla="*/ 843725 w 15083451"/>
              <a:gd name="connsiteY56" fmla="*/ 447770 h 963549"/>
              <a:gd name="connsiteX57" fmla="*/ 861060 w 15083451"/>
              <a:gd name="connsiteY57" fmla="*/ 419957 h 963549"/>
              <a:gd name="connsiteX58" fmla="*/ 767239 w 15083451"/>
              <a:gd name="connsiteY58" fmla="*/ 419957 h 963549"/>
              <a:gd name="connsiteX59" fmla="*/ 691229 w 15083451"/>
              <a:gd name="connsiteY59" fmla="*/ 291370 h 963549"/>
              <a:gd name="connsiteX60" fmla="*/ 689229 w 15083451"/>
              <a:gd name="connsiteY60" fmla="*/ 210407 h 963549"/>
              <a:gd name="connsiteX61" fmla="*/ 640271 w 15083451"/>
              <a:gd name="connsiteY61" fmla="*/ 144399 h 963549"/>
              <a:gd name="connsiteX62" fmla="*/ 532352 w 15083451"/>
              <a:gd name="connsiteY62" fmla="*/ 143447 h 963549"/>
              <a:gd name="connsiteX63" fmla="*/ 483108 w 15083451"/>
              <a:gd name="connsiteY63" fmla="*/ 228410 h 963549"/>
              <a:gd name="connsiteX64" fmla="*/ 271082 w 15083451"/>
              <a:gd name="connsiteY64" fmla="*/ 228410 h 963549"/>
              <a:gd name="connsiteX65" fmla="*/ 227743 w 15083451"/>
              <a:gd name="connsiteY65" fmla="*/ 156782 h 963549"/>
              <a:gd name="connsiteX66" fmla="*/ 200216 w 15083451"/>
              <a:gd name="connsiteY66" fmla="*/ 156782 h 963549"/>
              <a:gd name="connsiteX67" fmla="*/ 152019 w 15083451"/>
              <a:gd name="connsiteY67" fmla="*/ 248126 h 963549"/>
              <a:gd name="connsiteX68" fmla="*/ 150781 w 15083451"/>
              <a:gd name="connsiteY68" fmla="*/ 298990 h 963549"/>
              <a:gd name="connsiteX69" fmla="*/ 153638 w 15083451"/>
              <a:gd name="connsiteY69" fmla="*/ 303562 h 963549"/>
              <a:gd name="connsiteX70" fmla="*/ 157353 w 15083451"/>
              <a:gd name="connsiteY70" fmla="*/ 303467 h 963549"/>
              <a:gd name="connsiteX71" fmla="*/ 161068 w 15083451"/>
              <a:gd name="connsiteY71" fmla="*/ 298990 h 963549"/>
              <a:gd name="connsiteX72" fmla="*/ 525304 w 15083451"/>
              <a:gd name="connsiteY72" fmla="*/ 299180 h 963549"/>
              <a:gd name="connsiteX73" fmla="*/ 578739 w 15083451"/>
              <a:gd name="connsiteY73" fmla="*/ 213741 h 963549"/>
              <a:gd name="connsiteX74" fmla="*/ 607314 w 15083451"/>
              <a:gd name="connsiteY74" fmla="*/ 213741 h 963549"/>
              <a:gd name="connsiteX75" fmla="*/ 629317 w 15083451"/>
              <a:gd name="connsiteY75" fmla="*/ 242697 h 963549"/>
              <a:gd name="connsiteX76" fmla="*/ 629317 w 15083451"/>
              <a:gd name="connsiteY76" fmla="*/ 322326 h 963549"/>
              <a:gd name="connsiteX77" fmla="*/ 704945 w 15083451"/>
              <a:gd name="connsiteY77" fmla="*/ 449294 h 963549"/>
              <a:gd name="connsiteX78" fmla="*/ 648938 w 15083451"/>
              <a:gd name="connsiteY78" fmla="*/ 533400 h 963549"/>
              <a:gd name="connsiteX79" fmla="*/ 647510 w 15083451"/>
              <a:gd name="connsiteY79" fmla="*/ 650558 h 963549"/>
              <a:gd name="connsiteX80" fmla="*/ 603409 w 15083451"/>
              <a:gd name="connsiteY80" fmla="*/ 716852 h 963549"/>
              <a:gd name="connsiteX81" fmla="*/ 563404 w 15083451"/>
              <a:gd name="connsiteY81" fmla="*/ 649700 h 963549"/>
              <a:gd name="connsiteX82" fmla="*/ 563404 w 15083451"/>
              <a:gd name="connsiteY82" fmla="*/ 578644 h 963549"/>
              <a:gd name="connsiteX83" fmla="*/ 537496 w 15083451"/>
              <a:gd name="connsiteY83" fmla="*/ 536258 h 963549"/>
              <a:gd name="connsiteX84" fmla="*/ 537496 w 15083451"/>
              <a:gd name="connsiteY84" fmla="*/ 436721 h 963549"/>
              <a:gd name="connsiteX85" fmla="*/ 498824 w 15083451"/>
              <a:gd name="connsiteY85" fmla="*/ 368999 h 963549"/>
              <a:gd name="connsiteX86" fmla="*/ 581120 w 15083451"/>
              <a:gd name="connsiteY86" fmla="*/ 368999 h 963549"/>
              <a:gd name="connsiteX87" fmla="*/ 627698 w 15083451"/>
              <a:gd name="connsiteY87" fmla="*/ 443579 h 963549"/>
              <a:gd name="connsiteX88" fmla="*/ 592550 w 15083451"/>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83451" h="963549">
                <a:moveTo>
                  <a:pt x="15083451" y="5158"/>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
        <p:nvSpPr>
          <p:cNvPr id="33" name="Rectangle 32">
            <a:extLst>
              <a:ext uri="{FF2B5EF4-FFF2-40B4-BE49-F238E27FC236}">
                <a16:creationId xmlns:a16="http://schemas.microsoft.com/office/drawing/2014/main" id="{940B27B1-9BEE-85F0-5F8D-2FE6D5DDD203}"/>
              </a:ext>
            </a:extLst>
          </p:cNvPr>
          <p:cNvSpPr/>
          <p:nvPr userDrawn="1"/>
        </p:nvSpPr>
        <p:spPr>
          <a:xfrm>
            <a:off x="501343" y="85754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4" name="Rectangle 33">
            <a:extLst>
              <a:ext uri="{FF2B5EF4-FFF2-40B4-BE49-F238E27FC236}">
                <a16:creationId xmlns:a16="http://schemas.microsoft.com/office/drawing/2014/main" id="{4A1B3B9E-600F-FC15-707B-431B65AD49C7}"/>
              </a:ext>
            </a:extLst>
          </p:cNvPr>
          <p:cNvSpPr/>
          <p:nvPr userDrawn="1"/>
        </p:nvSpPr>
        <p:spPr>
          <a:xfrm>
            <a:off x="380693" y="91469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5" name="Rectangle 34">
            <a:extLst>
              <a:ext uri="{FF2B5EF4-FFF2-40B4-BE49-F238E27FC236}">
                <a16:creationId xmlns:a16="http://schemas.microsoft.com/office/drawing/2014/main" id="{ED1B1B81-36CD-9D78-49C8-71B7E7E54A6F}"/>
              </a:ext>
            </a:extLst>
          </p:cNvPr>
          <p:cNvSpPr/>
          <p:nvPr userDrawn="1"/>
        </p:nvSpPr>
        <p:spPr>
          <a:xfrm>
            <a:off x="69295" y="867068"/>
            <a:ext cx="362505"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pic>
        <p:nvPicPr>
          <p:cNvPr id="3" name="Picture 2">
            <a:extLst>
              <a:ext uri="{FF2B5EF4-FFF2-40B4-BE49-F238E27FC236}">
                <a16:creationId xmlns:a16="http://schemas.microsoft.com/office/drawing/2014/main" id="{E5342909-EEA3-22BC-20EC-DD8352F176C2}"/>
              </a:ext>
            </a:extLst>
          </p:cNvPr>
          <p:cNvPicPr>
            <a:picLocks noChangeAspect="1"/>
          </p:cNvPicPr>
          <p:nvPr userDrawn="1"/>
        </p:nvPicPr>
        <p:blipFill>
          <a:blip r:embed="rId33"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470881603"/>
      </p:ext>
    </p:extLst>
  </p:cSld>
  <p:clrMap bg1="lt1" tx1="dk1" bg2="lt2" tx2="dk2" accent1="accent1" accent2="accent2" accent3="accent3" accent4="accent4" accent5="accent5" accent6="accent6" hlink="hlink" folHlink="folHlink"/>
  <p:sldLayoutIdLst>
    <p:sldLayoutId id="2147483730" r:id="rId1"/>
    <p:sldLayoutId id="2147483744" r:id="rId2"/>
    <p:sldLayoutId id="2147483747" r:id="rId3"/>
    <p:sldLayoutId id="2147483753" r:id="rId4"/>
    <p:sldLayoutId id="2147483757" r:id="rId5"/>
    <p:sldLayoutId id="2147483808" r:id="rId6"/>
    <p:sldLayoutId id="2147483806" r:id="rId7"/>
    <p:sldLayoutId id="2147483807" r:id="rId8"/>
    <p:sldLayoutId id="2147483750" r:id="rId9"/>
    <p:sldLayoutId id="2147483756" r:id="rId10"/>
    <p:sldLayoutId id="2147483749" r:id="rId11"/>
    <p:sldLayoutId id="2147483752" r:id="rId12"/>
    <p:sldLayoutId id="2147483779" r:id="rId13"/>
    <p:sldLayoutId id="2147483755" r:id="rId14"/>
    <p:sldLayoutId id="2147483776" r:id="rId15"/>
    <p:sldLayoutId id="2147483778" r:id="rId16"/>
    <p:sldLayoutId id="2147483751" r:id="rId17"/>
    <p:sldLayoutId id="2147483739" r:id="rId18"/>
    <p:sldLayoutId id="2147483734" r:id="rId19"/>
    <p:sldLayoutId id="2147483745" r:id="rId20"/>
    <p:sldLayoutId id="2147483728" r:id="rId21"/>
    <p:sldLayoutId id="2147483746" r:id="rId22"/>
    <p:sldLayoutId id="2147483736" r:id="rId23"/>
    <p:sldLayoutId id="2147483738" r:id="rId24"/>
    <p:sldLayoutId id="2147483740" r:id="rId25"/>
    <p:sldLayoutId id="2147483732" r:id="rId26"/>
    <p:sldLayoutId id="2147483733" r:id="rId27"/>
    <p:sldLayoutId id="2147483743" r:id="rId28"/>
  </p:sldLayoutIdLst>
  <p:hf hdr="0" ft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userDrawn="1">
          <p15:clr>
            <a:srgbClr val="F26B43"/>
          </p15:clr>
        </p15:guide>
        <p15:guide id="4" orient="horz" pos="4156" userDrawn="1">
          <p15:clr>
            <a:srgbClr val="F26B43"/>
          </p15:clr>
        </p15:guide>
        <p15:guide id="5" orient="horz" pos="2432" userDrawn="1">
          <p15:clr>
            <a:srgbClr val="F26B43"/>
          </p15:clr>
        </p15:guide>
        <p15:guide id="7" orient="horz" pos="9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9"/>
            </p:custDataLst>
            <p:extLst>
              <p:ext uri="{D42A27DB-BD31-4B8C-83A1-F6EECF244321}">
                <p14:modId xmlns:p14="http://schemas.microsoft.com/office/powerpoint/2010/main" val="2489788335"/>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0" imgW="421" imgH="420" progId="TCLayout.ActiveDocument.1">
                  <p:embed/>
                </p:oleObj>
              </mc:Choice>
              <mc:Fallback>
                <p:oleObj name="think-cell Slide" r:id="rId30" imgW="421" imgH="420" progId="TCLayout.ActiveDocument.1">
                  <p:embed/>
                  <p:pic>
                    <p:nvPicPr>
                      <p:cNvPr id="4" name="Object 3" hidden="1"/>
                      <p:cNvPicPr/>
                      <p:nvPr/>
                    </p:nvPicPr>
                    <p:blipFill>
                      <a:blip r:embed="rId31"/>
                      <a:stretch>
                        <a:fillRect/>
                      </a:stretch>
                    </p:blipFill>
                    <p:spPr>
                      <a:xfrm>
                        <a:off x="2119" y="1591"/>
                        <a:ext cx="2116" cy="1587"/>
                      </a:xfrm>
                      <a:prstGeom prst="rect">
                        <a:avLst/>
                      </a:prstGeom>
                    </p:spPr>
                  </p:pic>
                </p:oleObj>
              </mc:Fallback>
            </mc:AlternateContent>
          </a:graphicData>
        </a:graphic>
      </p:graphicFrame>
      <p:grpSp>
        <p:nvGrpSpPr>
          <p:cNvPr id="208" name="Group 207">
            <a:extLst>
              <a:ext uri="{FF2B5EF4-FFF2-40B4-BE49-F238E27FC236}">
                <a16:creationId xmlns:a16="http://schemas.microsoft.com/office/drawing/2014/main" id="{FC8C16CD-EABE-B174-F203-60F2C5DDB2BD}"/>
              </a:ext>
            </a:extLst>
          </p:cNvPr>
          <p:cNvGrpSpPr/>
          <p:nvPr userDrawn="1"/>
        </p:nvGrpSpPr>
        <p:grpSpPr>
          <a:xfrm>
            <a:off x="10522168" y="260005"/>
            <a:ext cx="1431967" cy="973734"/>
            <a:chOff x="10366157" y="302263"/>
            <a:chExt cx="1394705" cy="948396"/>
          </a:xfrm>
        </p:grpSpPr>
        <p:sp>
          <p:nvSpPr>
            <p:cNvPr id="209" name="object 28">
              <a:extLst>
                <a:ext uri="{FF2B5EF4-FFF2-40B4-BE49-F238E27FC236}">
                  <a16:creationId xmlns:a16="http://schemas.microsoft.com/office/drawing/2014/main" id="{6E773E17-8EE7-2EBB-C07D-470AB8BA4F8C}"/>
                </a:ext>
              </a:extLst>
            </p:cNvPr>
            <p:cNvSpPr/>
            <p:nvPr/>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0" name="object 29">
              <a:extLst>
                <a:ext uri="{FF2B5EF4-FFF2-40B4-BE49-F238E27FC236}">
                  <a16:creationId xmlns:a16="http://schemas.microsoft.com/office/drawing/2014/main" id="{A9BBCCA1-D2C9-0073-8150-EF7EC50A2649}"/>
                </a:ext>
              </a:extLst>
            </p:cNvPr>
            <p:cNvSpPr/>
            <p:nvPr/>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nvGrpSpPr>
            <p:cNvPr id="211" name="object 30">
              <a:extLst>
                <a:ext uri="{FF2B5EF4-FFF2-40B4-BE49-F238E27FC236}">
                  <a16:creationId xmlns:a16="http://schemas.microsoft.com/office/drawing/2014/main" id="{C63CE11A-7B41-ADC7-F175-47E897852661}"/>
                </a:ext>
              </a:extLst>
            </p:cNvPr>
            <p:cNvGrpSpPr/>
            <p:nvPr/>
          </p:nvGrpSpPr>
          <p:grpSpPr>
            <a:xfrm>
              <a:off x="10674915" y="302263"/>
              <a:ext cx="1085947" cy="122368"/>
              <a:chOff x="-1" y="-1"/>
              <a:chExt cx="1085945" cy="122366"/>
            </a:xfrm>
          </p:grpSpPr>
          <p:sp>
            <p:nvSpPr>
              <p:cNvPr id="212" name="Shape">
                <a:extLst>
                  <a:ext uri="{FF2B5EF4-FFF2-40B4-BE49-F238E27FC236}">
                    <a16:creationId xmlns:a16="http://schemas.microsoft.com/office/drawing/2014/main" id="{F612E393-F414-DC88-2045-14DA35B327CA}"/>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3" name="Shape">
                <a:extLst>
                  <a:ext uri="{FF2B5EF4-FFF2-40B4-BE49-F238E27FC236}">
                    <a16:creationId xmlns:a16="http://schemas.microsoft.com/office/drawing/2014/main" id="{33452A30-51AA-04F4-E737-CBFE876C36F5}"/>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4" name="Shape">
                <a:extLst>
                  <a:ext uri="{FF2B5EF4-FFF2-40B4-BE49-F238E27FC236}">
                    <a16:creationId xmlns:a16="http://schemas.microsoft.com/office/drawing/2014/main" id="{1903EED1-483F-48A2-F8AC-55205B55EA5B}"/>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5" name="Shape">
                <a:extLst>
                  <a:ext uri="{FF2B5EF4-FFF2-40B4-BE49-F238E27FC236}">
                    <a16:creationId xmlns:a16="http://schemas.microsoft.com/office/drawing/2014/main" id="{084D58E9-ED01-715E-498F-CDCF8F0D5A8F}"/>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6" name="Shape">
                <a:extLst>
                  <a:ext uri="{FF2B5EF4-FFF2-40B4-BE49-F238E27FC236}">
                    <a16:creationId xmlns:a16="http://schemas.microsoft.com/office/drawing/2014/main" id="{09378A92-2FFF-09CE-49F7-A623DAF4FDE1}"/>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7" name="Shape">
                <a:extLst>
                  <a:ext uri="{FF2B5EF4-FFF2-40B4-BE49-F238E27FC236}">
                    <a16:creationId xmlns:a16="http://schemas.microsoft.com/office/drawing/2014/main" id="{BAA34797-BD1C-C171-ADCA-381BF5A29547}"/>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8" name="Shape">
                <a:extLst>
                  <a:ext uri="{FF2B5EF4-FFF2-40B4-BE49-F238E27FC236}">
                    <a16:creationId xmlns:a16="http://schemas.microsoft.com/office/drawing/2014/main" id="{9E174C78-C63D-3316-D131-0DDB182589E4}"/>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9" name="Shape">
                <a:extLst>
                  <a:ext uri="{FF2B5EF4-FFF2-40B4-BE49-F238E27FC236}">
                    <a16:creationId xmlns:a16="http://schemas.microsoft.com/office/drawing/2014/main" id="{B3D6561B-58C0-B00B-9114-57EBC4F1BE75}"/>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0" name="Shape">
                <a:extLst>
                  <a:ext uri="{FF2B5EF4-FFF2-40B4-BE49-F238E27FC236}">
                    <a16:creationId xmlns:a16="http://schemas.microsoft.com/office/drawing/2014/main" id="{C91EBE74-344D-8CE0-517C-416261A7E4BB}"/>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1" name="Shape">
                <a:extLst>
                  <a:ext uri="{FF2B5EF4-FFF2-40B4-BE49-F238E27FC236}">
                    <a16:creationId xmlns:a16="http://schemas.microsoft.com/office/drawing/2014/main" id="{3CF5A47B-B13B-2A01-E655-77C052F5ED5B}"/>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2" name="Shape">
                <a:extLst>
                  <a:ext uri="{FF2B5EF4-FFF2-40B4-BE49-F238E27FC236}">
                    <a16:creationId xmlns:a16="http://schemas.microsoft.com/office/drawing/2014/main" id="{CCD62E07-89B6-8D14-845F-6FAE05758330}"/>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3" name="Rectangle">
                <a:extLst>
                  <a:ext uri="{FF2B5EF4-FFF2-40B4-BE49-F238E27FC236}">
                    <a16:creationId xmlns:a16="http://schemas.microsoft.com/office/drawing/2014/main" id="{7D8D2A43-5404-B777-2E6D-EE66FC00E4A3}"/>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4" name="Rectangle">
                <a:extLst>
                  <a:ext uri="{FF2B5EF4-FFF2-40B4-BE49-F238E27FC236}">
                    <a16:creationId xmlns:a16="http://schemas.microsoft.com/office/drawing/2014/main" id="{1E236254-F0B3-D421-6557-050DC6D8C8C4}"/>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5" name="Shape">
                <a:extLst>
                  <a:ext uri="{FF2B5EF4-FFF2-40B4-BE49-F238E27FC236}">
                    <a16:creationId xmlns:a16="http://schemas.microsoft.com/office/drawing/2014/main" id="{2A7C2351-8844-3A3A-B755-905CDFF2264B}"/>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6" name="Shape">
                <a:extLst>
                  <a:ext uri="{FF2B5EF4-FFF2-40B4-BE49-F238E27FC236}">
                    <a16:creationId xmlns:a16="http://schemas.microsoft.com/office/drawing/2014/main" id="{BAB90295-C7AF-C9FB-D56A-059CDDB4832E}"/>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7" name="Shape">
                <a:extLst>
                  <a:ext uri="{FF2B5EF4-FFF2-40B4-BE49-F238E27FC236}">
                    <a16:creationId xmlns:a16="http://schemas.microsoft.com/office/drawing/2014/main" id="{103EF502-B5E0-E8B0-A065-87DA09C585B4}"/>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8" name="Rectangle">
                <a:extLst>
                  <a:ext uri="{FF2B5EF4-FFF2-40B4-BE49-F238E27FC236}">
                    <a16:creationId xmlns:a16="http://schemas.microsoft.com/office/drawing/2014/main" id="{65BFCBCD-8725-AE81-A662-BB13870064AD}"/>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grpSp>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7" name="Graphic 64">
            <a:extLst>
              <a:ext uri="{FF2B5EF4-FFF2-40B4-BE49-F238E27FC236}">
                <a16:creationId xmlns:a16="http://schemas.microsoft.com/office/drawing/2014/main" id="{238245C2-535F-687F-738F-83FEEB859035}"/>
              </a:ext>
            </a:extLst>
          </p:cNvPr>
          <p:cNvSpPr/>
          <p:nvPr userDrawn="1"/>
        </p:nvSpPr>
        <p:spPr>
          <a:xfrm>
            <a:off x="209511" y="825398"/>
            <a:ext cx="10134961" cy="647434"/>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 name="connsiteX0" fmla="*/ 14996512 w 14996512"/>
              <a:gd name="connsiteY0" fmla="*/ 19893 h 963549"/>
              <a:gd name="connsiteX1" fmla="*/ 439579 w 14996512"/>
              <a:gd name="connsiteY1" fmla="*/ 0 h 963549"/>
              <a:gd name="connsiteX2" fmla="*/ 399955 w 14996512"/>
              <a:gd name="connsiteY2" fmla="*/ 72009 h 963549"/>
              <a:gd name="connsiteX3" fmla="*/ 351377 w 14996512"/>
              <a:gd name="connsiteY3" fmla="*/ 72390 h 963549"/>
              <a:gd name="connsiteX4" fmla="*/ 307467 w 14996512"/>
              <a:gd name="connsiteY4" fmla="*/ 0 h 963549"/>
              <a:gd name="connsiteX5" fmla="*/ 118967 w 14996512"/>
              <a:gd name="connsiteY5" fmla="*/ 0 h 963549"/>
              <a:gd name="connsiteX6" fmla="*/ 0 w 14996512"/>
              <a:gd name="connsiteY6" fmla="*/ 199739 h 963549"/>
              <a:gd name="connsiteX7" fmla="*/ 0 w 14996512"/>
              <a:gd name="connsiteY7" fmla="*/ 342138 h 963549"/>
              <a:gd name="connsiteX8" fmla="*/ 78296 w 14996512"/>
              <a:gd name="connsiteY8" fmla="*/ 463772 h 963549"/>
              <a:gd name="connsiteX9" fmla="*/ 204216 w 14996512"/>
              <a:gd name="connsiteY9" fmla="*/ 463772 h 963549"/>
              <a:gd name="connsiteX10" fmla="*/ 219647 w 14996512"/>
              <a:gd name="connsiteY10" fmla="*/ 437007 h 963549"/>
              <a:gd name="connsiteX11" fmla="*/ 381000 w 14996512"/>
              <a:gd name="connsiteY11" fmla="*/ 437007 h 963549"/>
              <a:gd name="connsiteX12" fmla="*/ 399288 w 14996512"/>
              <a:gd name="connsiteY12" fmla="*/ 469773 h 963549"/>
              <a:gd name="connsiteX13" fmla="*/ 399288 w 14996512"/>
              <a:gd name="connsiteY13" fmla="*/ 568071 h 963549"/>
              <a:gd name="connsiteX14" fmla="*/ 434245 w 14996512"/>
              <a:gd name="connsiteY14" fmla="*/ 628841 h 963549"/>
              <a:gd name="connsiteX15" fmla="*/ 434054 w 14996512"/>
              <a:gd name="connsiteY15" fmla="*/ 693325 h 963549"/>
              <a:gd name="connsiteX16" fmla="*/ 492728 w 14996512"/>
              <a:gd name="connsiteY16" fmla="*/ 800005 h 963549"/>
              <a:gd name="connsiteX17" fmla="*/ 492728 w 14996512"/>
              <a:gd name="connsiteY17" fmla="*/ 884873 h 963549"/>
              <a:gd name="connsiteX18" fmla="*/ 559118 w 14996512"/>
              <a:gd name="connsiteY18" fmla="*/ 962978 h 963549"/>
              <a:gd name="connsiteX19" fmla="*/ 645414 w 14996512"/>
              <a:gd name="connsiteY19" fmla="*/ 963549 h 963549"/>
              <a:gd name="connsiteX20" fmla="*/ 688372 w 14996512"/>
              <a:gd name="connsiteY20" fmla="*/ 892112 h 963549"/>
              <a:gd name="connsiteX21" fmla="*/ 688372 w 14996512"/>
              <a:gd name="connsiteY21" fmla="*/ 837914 h 963549"/>
              <a:gd name="connsiteX22" fmla="*/ 784479 w 14996512"/>
              <a:gd name="connsiteY22" fmla="*/ 687229 h 963549"/>
              <a:gd name="connsiteX23" fmla="*/ 784479 w 14996512"/>
              <a:gd name="connsiteY23" fmla="*/ 586169 h 963549"/>
              <a:gd name="connsiteX24" fmla="*/ 831152 w 14996512"/>
              <a:gd name="connsiteY24" fmla="*/ 512636 h 963549"/>
              <a:gd name="connsiteX25" fmla="*/ 886968 w 14996512"/>
              <a:gd name="connsiteY25" fmla="*/ 513207 h 963549"/>
              <a:gd name="connsiteX26" fmla="*/ 979075 w 14996512"/>
              <a:gd name="connsiteY26" fmla="*/ 352139 h 963549"/>
              <a:gd name="connsiteX27" fmla="*/ 809530 w 14996512"/>
              <a:gd name="connsiteY27" fmla="*/ 352139 h 963549"/>
              <a:gd name="connsiteX28" fmla="*/ 761333 w 14996512"/>
              <a:gd name="connsiteY28" fmla="*/ 269367 h 963549"/>
              <a:gd name="connsiteX29" fmla="*/ 761429 w 14996512"/>
              <a:gd name="connsiteY29" fmla="*/ 189357 h 963549"/>
              <a:gd name="connsiteX30" fmla="*/ 681419 w 14996512"/>
              <a:gd name="connsiteY30" fmla="*/ 77438 h 963549"/>
              <a:gd name="connsiteX31" fmla="*/ 655511 w 14996512"/>
              <a:gd name="connsiteY31" fmla="*/ 77438 h 963549"/>
              <a:gd name="connsiteX32" fmla="*/ 487299 w 14996512"/>
              <a:gd name="connsiteY32" fmla="*/ 77438 h 963549"/>
              <a:gd name="connsiteX33" fmla="*/ 443293 w 14996512"/>
              <a:gd name="connsiteY33" fmla="*/ 153448 h 963549"/>
              <a:gd name="connsiteX34" fmla="*/ 316421 w 14996512"/>
              <a:gd name="connsiteY34" fmla="*/ 153448 h 963549"/>
              <a:gd name="connsiteX35" fmla="*/ 265843 w 14996512"/>
              <a:gd name="connsiteY35" fmla="*/ 67056 h 963549"/>
              <a:gd name="connsiteX36" fmla="*/ 159639 w 14996512"/>
              <a:gd name="connsiteY36" fmla="*/ 67056 h 963549"/>
              <a:gd name="connsiteX37" fmla="*/ 71914 w 14996512"/>
              <a:gd name="connsiteY37" fmla="*/ 225457 h 963549"/>
              <a:gd name="connsiteX38" fmla="*/ 71914 w 14996512"/>
              <a:gd name="connsiteY38" fmla="*/ 311753 h 963549"/>
              <a:gd name="connsiteX39" fmla="*/ 121825 w 14996512"/>
              <a:gd name="connsiteY39" fmla="*/ 393192 h 963549"/>
              <a:gd name="connsiteX40" fmla="*/ 160687 w 14996512"/>
              <a:gd name="connsiteY40" fmla="*/ 393192 h 963549"/>
              <a:gd name="connsiteX41" fmla="*/ 173260 w 14996512"/>
              <a:gd name="connsiteY41" fmla="*/ 370332 h 963549"/>
              <a:gd name="connsiteX42" fmla="*/ 416433 w 14996512"/>
              <a:gd name="connsiteY42" fmla="*/ 370332 h 963549"/>
              <a:gd name="connsiteX43" fmla="*/ 465392 w 14996512"/>
              <a:gd name="connsiteY43" fmla="*/ 455676 h 963549"/>
              <a:gd name="connsiteX44" fmla="*/ 465392 w 14996512"/>
              <a:gd name="connsiteY44" fmla="*/ 556736 h 963549"/>
              <a:gd name="connsiteX45" fmla="*/ 500443 w 14996512"/>
              <a:gd name="connsiteY45" fmla="*/ 616839 h 963549"/>
              <a:gd name="connsiteX46" fmla="*/ 500443 w 14996512"/>
              <a:gd name="connsiteY46" fmla="*/ 678275 h 963549"/>
              <a:gd name="connsiteX47" fmla="*/ 563309 w 14996512"/>
              <a:gd name="connsiteY47" fmla="*/ 783527 h 963549"/>
              <a:gd name="connsiteX48" fmla="*/ 563309 w 14996512"/>
              <a:gd name="connsiteY48" fmla="*/ 847344 h 963549"/>
              <a:gd name="connsiteX49" fmla="*/ 594932 w 14996512"/>
              <a:gd name="connsiteY49" fmla="*/ 888492 h 963549"/>
              <a:gd name="connsiteX50" fmla="*/ 609124 w 14996512"/>
              <a:gd name="connsiteY50" fmla="*/ 888492 h 963549"/>
              <a:gd name="connsiteX51" fmla="*/ 628460 w 14996512"/>
              <a:gd name="connsiteY51" fmla="*/ 856488 h 963549"/>
              <a:gd name="connsiteX52" fmla="*/ 628460 w 14996512"/>
              <a:gd name="connsiteY52" fmla="*/ 810292 h 963549"/>
              <a:gd name="connsiteX53" fmla="*/ 717899 w 14996512"/>
              <a:gd name="connsiteY53" fmla="*/ 667226 h 963549"/>
              <a:gd name="connsiteX54" fmla="*/ 718566 w 14996512"/>
              <a:gd name="connsiteY54" fmla="*/ 556165 h 963549"/>
              <a:gd name="connsiteX55" fmla="*/ 790956 w 14996512"/>
              <a:gd name="connsiteY55" fmla="*/ 448056 h 963549"/>
              <a:gd name="connsiteX56" fmla="*/ 843725 w 14996512"/>
              <a:gd name="connsiteY56" fmla="*/ 447770 h 963549"/>
              <a:gd name="connsiteX57" fmla="*/ 861060 w 14996512"/>
              <a:gd name="connsiteY57" fmla="*/ 419957 h 963549"/>
              <a:gd name="connsiteX58" fmla="*/ 767239 w 14996512"/>
              <a:gd name="connsiteY58" fmla="*/ 419957 h 963549"/>
              <a:gd name="connsiteX59" fmla="*/ 691229 w 14996512"/>
              <a:gd name="connsiteY59" fmla="*/ 291370 h 963549"/>
              <a:gd name="connsiteX60" fmla="*/ 689229 w 14996512"/>
              <a:gd name="connsiteY60" fmla="*/ 210407 h 963549"/>
              <a:gd name="connsiteX61" fmla="*/ 640271 w 14996512"/>
              <a:gd name="connsiteY61" fmla="*/ 144399 h 963549"/>
              <a:gd name="connsiteX62" fmla="*/ 532352 w 14996512"/>
              <a:gd name="connsiteY62" fmla="*/ 143447 h 963549"/>
              <a:gd name="connsiteX63" fmla="*/ 483108 w 14996512"/>
              <a:gd name="connsiteY63" fmla="*/ 228410 h 963549"/>
              <a:gd name="connsiteX64" fmla="*/ 271082 w 14996512"/>
              <a:gd name="connsiteY64" fmla="*/ 228410 h 963549"/>
              <a:gd name="connsiteX65" fmla="*/ 227743 w 14996512"/>
              <a:gd name="connsiteY65" fmla="*/ 156782 h 963549"/>
              <a:gd name="connsiteX66" fmla="*/ 200216 w 14996512"/>
              <a:gd name="connsiteY66" fmla="*/ 156782 h 963549"/>
              <a:gd name="connsiteX67" fmla="*/ 152019 w 14996512"/>
              <a:gd name="connsiteY67" fmla="*/ 248126 h 963549"/>
              <a:gd name="connsiteX68" fmla="*/ 150781 w 14996512"/>
              <a:gd name="connsiteY68" fmla="*/ 298990 h 963549"/>
              <a:gd name="connsiteX69" fmla="*/ 153638 w 14996512"/>
              <a:gd name="connsiteY69" fmla="*/ 303562 h 963549"/>
              <a:gd name="connsiteX70" fmla="*/ 157353 w 14996512"/>
              <a:gd name="connsiteY70" fmla="*/ 303467 h 963549"/>
              <a:gd name="connsiteX71" fmla="*/ 161068 w 14996512"/>
              <a:gd name="connsiteY71" fmla="*/ 298990 h 963549"/>
              <a:gd name="connsiteX72" fmla="*/ 525304 w 14996512"/>
              <a:gd name="connsiteY72" fmla="*/ 299180 h 963549"/>
              <a:gd name="connsiteX73" fmla="*/ 578739 w 14996512"/>
              <a:gd name="connsiteY73" fmla="*/ 213741 h 963549"/>
              <a:gd name="connsiteX74" fmla="*/ 607314 w 14996512"/>
              <a:gd name="connsiteY74" fmla="*/ 213741 h 963549"/>
              <a:gd name="connsiteX75" fmla="*/ 629317 w 14996512"/>
              <a:gd name="connsiteY75" fmla="*/ 242697 h 963549"/>
              <a:gd name="connsiteX76" fmla="*/ 629317 w 14996512"/>
              <a:gd name="connsiteY76" fmla="*/ 322326 h 963549"/>
              <a:gd name="connsiteX77" fmla="*/ 704945 w 14996512"/>
              <a:gd name="connsiteY77" fmla="*/ 449294 h 963549"/>
              <a:gd name="connsiteX78" fmla="*/ 648938 w 14996512"/>
              <a:gd name="connsiteY78" fmla="*/ 533400 h 963549"/>
              <a:gd name="connsiteX79" fmla="*/ 647510 w 14996512"/>
              <a:gd name="connsiteY79" fmla="*/ 650558 h 963549"/>
              <a:gd name="connsiteX80" fmla="*/ 603409 w 14996512"/>
              <a:gd name="connsiteY80" fmla="*/ 716852 h 963549"/>
              <a:gd name="connsiteX81" fmla="*/ 563404 w 14996512"/>
              <a:gd name="connsiteY81" fmla="*/ 649700 h 963549"/>
              <a:gd name="connsiteX82" fmla="*/ 563404 w 14996512"/>
              <a:gd name="connsiteY82" fmla="*/ 578644 h 963549"/>
              <a:gd name="connsiteX83" fmla="*/ 537496 w 14996512"/>
              <a:gd name="connsiteY83" fmla="*/ 536258 h 963549"/>
              <a:gd name="connsiteX84" fmla="*/ 537496 w 14996512"/>
              <a:gd name="connsiteY84" fmla="*/ 436721 h 963549"/>
              <a:gd name="connsiteX85" fmla="*/ 498824 w 14996512"/>
              <a:gd name="connsiteY85" fmla="*/ 368999 h 963549"/>
              <a:gd name="connsiteX86" fmla="*/ 581120 w 14996512"/>
              <a:gd name="connsiteY86" fmla="*/ 368999 h 963549"/>
              <a:gd name="connsiteX87" fmla="*/ 627698 w 14996512"/>
              <a:gd name="connsiteY87" fmla="*/ 443579 h 963549"/>
              <a:gd name="connsiteX88" fmla="*/ 592550 w 14996512"/>
              <a:gd name="connsiteY88" fmla="*/ 496729 h 963549"/>
              <a:gd name="connsiteX0" fmla="*/ 15115867 w 15115867"/>
              <a:gd name="connsiteY0" fmla="*/ 0 h 1023226"/>
              <a:gd name="connsiteX1" fmla="*/ 439579 w 15115867"/>
              <a:gd name="connsiteY1" fmla="*/ 59677 h 1023226"/>
              <a:gd name="connsiteX2" fmla="*/ 399955 w 15115867"/>
              <a:gd name="connsiteY2" fmla="*/ 131686 h 1023226"/>
              <a:gd name="connsiteX3" fmla="*/ 351377 w 15115867"/>
              <a:gd name="connsiteY3" fmla="*/ 132067 h 1023226"/>
              <a:gd name="connsiteX4" fmla="*/ 307467 w 15115867"/>
              <a:gd name="connsiteY4" fmla="*/ 59677 h 1023226"/>
              <a:gd name="connsiteX5" fmla="*/ 118967 w 15115867"/>
              <a:gd name="connsiteY5" fmla="*/ 59677 h 1023226"/>
              <a:gd name="connsiteX6" fmla="*/ 0 w 15115867"/>
              <a:gd name="connsiteY6" fmla="*/ 259416 h 1023226"/>
              <a:gd name="connsiteX7" fmla="*/ 0 w 15115867"/>
              <a:gd name="connsiteY7" fmla="*/ 401815 h 1023226"/>
              <a:gd name="connsiteX8" fmla="*/ 78296 w 15115867"/>
              <a:gd name="connsiteY8" fmla="*/ 523449 h 1023226"/>
              <a:gd name="connsiteX9" fmla="*/ 204216 w 15115867"/>
              <a:gd name="connsiteY9" fmla="*/ 523449 h 1023226"/>
              <a:gd name="connsiteX10" fmla="*/ 219647 w 15115867"/>
              <a:gd name="connsiteY10" fmla="*/ 496684 h 1023226"/>
              <a:gd name="connsiteX11" fmla="*/ 381000 w 15115867"/>
              <a:gd name="connsiteY11" fmla="*/ 496684 h 1023226"/>
              <a:gd name="connsiteX12" fmla="*/ 399288 w 15115867"/>
              <a:gd name="connsiteY12" fmla="*/ 529450 h 1023226"/>
              <a:gd name="connsiteX13" fmla="*/ 399288 w 15115867"/>
              <a:gd name="connsiteY13" fmla="*/ 627748 h 1023226"/>
              <a:gd name="connsiteX14" fmla="*/ 434245 w 15115867"/>
              <a:gd name="connsiteY14" fmla="*/ 688518 h 1023226"/>
              <a:gd name="connsiteX15" fmla="*/ 434054 w 15115867"/>
              <a:gd name="connsiteY15" fmla="*/ 753002 h 1023226"/>
              <a:gd name="connsiteX16" fmla="*/ 492728 w 15115867"/>
              <a:gd name="connsiteY16" fmla="*/ 859682 h 1023226"/>
              <a:gd name="connsiteX17" fmla="*/ 492728 w 15115867"/>
              <a:gd name="connsiteY17" fmla="*/ 944550 h 1023226"/>
              <a:gd name="connsiteX18" fmla="*/ 559118 w 15115867"/>
              <a:gd name="connsiteY18" fmla="*/ 1022655 h 1023226"/>
              <a:gd name="connsiteX19" fmla="*/ 645414 w 15115867"/>
              <a:gd name="connsiteY19" fmla="*/ 1023226 h 1023226"/>
              <a:gd name="connsiteX20" fmla="*/ 688372 w 15115867"/>
              <a:gd name="connsiteY20" fmla="*/ 951789 h 1023226"/>
              <a:gd name="connsiteX21" fmla="*/ 688372 w 15115867"/>
              <a:gd name="connsiteY21" fmla="*/ 897591 h 1023226"/>
              <a:gd name="connsiteX22" fmla="*/ 784479 w 15115867"/>
              <a:gd name="connsiteY22" fmla="*/ 746906 h 1023226"/>
              <a:gd name="connsiteX23" fmla="*/ 784479 w 15115867"/>
              <a:gd name="connsiteY23" fmla="*/ 645846 h 1023226"/>
              <a:gd name="connsiteX24" fmla="*/ 831152 w 15115867"/>
              <a:gd name="connsiteY24" fmla="*/ 572313 h 1023226"/>
              <a:gd name="connsiteX25" fmla="*/ 886968 w 15115867"/>
              <a:gd name="connsiteY25" fmla="*/ 572884 h 1023226"/>
              <a:gd name="connsiteX26" fmla="*/ 979075 w 15115867"/>
              <a:gd name="connsiteY26" fmla="*/ 411816 h 1023226"/>
              <a:gd name="connsiteX27" fmla="*/ 809530 w 15115867"/>
              <a:gd name="connsiteY27" fmla="*/ 411816 h 1023226"/>
              <a:gd name="connsiteX28" fmla="*/ 761333 w 15115867"/>
              <a:gd name="connsiteY28" fmla="*/ 329044 h 1023226"/>
              <a:gd name="connsiteX29" fmla="*/ 761429 w 15115867"/>
              <a:gd name="connsiteY29" fmla="*/ 249034 h 1023226"/>
              <a:gd name="connsiteX30" fmla="*/ 681419 w 15115867"/>
              <a:gd name="connsiteY30" fmla="*/ 137115 h 1023226"/>
              <a:gd name="connsiteX31" fmla="*/ 655511 w 15115867"/>
              <a:gd name="connsiteY31" fmla="*/ 137115 h 1023226"/>
              <a:gd name="connsiteX32" fmla="*/ 487299 w 15115867"/>
              <a:gd name="connsiteY32" fmla="*/ 137115 h 1023226"/>
              <a:gd name="connsiteX33" fmla="*/ 443293 w 15115867"/>
              <a:gd name="connsiteY33" fmla="*/ 213125 h 1023226"/>
              <a:gd name="connsiteX34" fmla="*/ 316421 w 15115867"/>
              <a:gd name="connsiteY34" fmla="*/ 213125 h 1023226"/>
              <a:gd name="connsiteX35" fmla="*/ 265843 w 15115867"/>
              <a:gd name="connsiteY35" fmla="*/ 126733 h 1023226"/>
              <a:gd name="connsiteX36" fmla="*/ 159639 w 15115867"/>
              <a:gd name="connsiteY36" fmla="*/ 126733 h 1023226"/>
              <a:gd name="connsiteX37" fmla="*/ 71914 w 15115867"/>
              <a:gd name="connsiteY37" fmla="*/ 285134 h 1023226"/>
              <a:gd name="connsiteX38" fmla="*/ 71914 w 15115867"/>
              <a:gd name="connsiteY38" fmla="*/ 371430 h 1023226"/>
              <a:gd name="connsiteX39" fmla="*/ 121825 w 15115867"/>
              <a:gd name="connsiteY39" fmla="*/ 452869 h 1023226"/>
              <a:gd name="connsiteX40" fmla="*/ 160687 w 15115867"/>
              <a:gd name="connsiteY40" fmla="*/ 452869 h 1023226"/>
              <a:gd name="connsiteX41" fmla="*/ 173260 w 15115867"/>
              <a:gd name="connsiteY41" fmla="*/ 430009 h 1023226"/>
              <a:gd name="connsiteX42" fmla="*/ 416433 w 15115867"/>
              <a:gd name="connsiteY42" fmla="*/ 430009 h 1023226"/>
              <a:gd name="connsiteX43" fmla="*/ 465392 w 15115867"/>
              <a:gd name="connsiteY43" fmla="*/ 515353 h 1023226"/>
              <a:gd name="connsiteX44" fmla="*/ 465392 w 15115867"/>
              <a:gd name="connsiteY44" fmla="*/ 616413 h 1023226"/>
              <a:gd name="connsiteX45" fmla="*/ 500443 w 15115867"/>
              <a:gd name="connsiteY45" fmla="*/ 676516 h 1023226"/>
              <a:gd name="connsiteX46" fmla="*/ 500443 w 15115867"/>
              <a:gd name="connsiteY46" fmla="*/ 737952 h 1023226"/>
              <a:gd name="connsiteX47" fmla="*/ 563309 w 15115867"/>
              <a:gd name="connsiteY47" fmla="*/ 843204 h 1023226"/>
              <a:gd name="connsiteX48" fmla="*/ 563309 w 15115867"/>
              <a:gd name="connsiteY48" fmla="*/ 907021 h 1023226"/>
              <a:gd name="connsiteX49" fmla="*/ 594932 w 15115867"/>
              <a:gd name="connsiteY49" fmla="*/ 948169 h 1023226"/>
              <a:gd name="connsiteX50" fmla="*/ 609124 w 15115867"/>
              <a:gd name="connsiteY50" fmla="*/ 948169 h 1023226"/>
              <a:gd name="connsiteX51" fmla="*/ 628460 w 15115867"/>
              <a:gd name="connsiteY51" fmla="*/ 916165 h 1023226"/>
              <a:gd name="connsiteX52" fmla="*/ 628460 w 15115867"/>
              <a:gd name="connsiteY52" fmla="*/ 869969 h 1023226"/>
              <a:gd name="connsiteX53" fmla="*/ 717899 w 15115867"/>
              <a:gd name="connsiteY53" fmla="*/ 726903 h 1023226"/>
              <a:gd name="connsiteX54" fmla="*/ 718566 w 15115867"/>
              <a:gd name="connsiteY54" fmla="*/ 615842 h 1023226"/>
              <a:gd name="connsiteX55" fmla="*/ 790956 w 15115867"/>
              <a:gd name="connsiteY55" fmla="*/ 507733 h 1023226"/>
              <a:gd name="connsiteX56" fmla="*/ 843725 w 15115867"/>
              <a:gd name="connsiteY56" fmla="*/ 507447 h 1023226"/>
              <a:gd name="connsiteX57" fmla="*/ 861060 w 15115867"/>
              <a:gd name="connsiteY57" fmla="*/ 479634 h 1023226"/>
              <a:gd name="connsiteX58" fmla="*/ 767239 w 15115867"/>
              <a:gd name="connsiteY58" fmla="*/ 479634 h 1023226"/>
              <a:gd name="connsiteX59" fmla="*/ 691229 w 15115867"/>
              <a:gd name="connsiteY59" fmla="*/ 351047 h 1023226"/>
              <a:gd name="connsiteX60" fmla="*/ 689229 w 15115867"/>
              <a:gd name="connsiteY60" fmla="*/ 270084 h 1023226"/>
              <a:gd name="connsiteX61" fmla="*/ 640271 w 15115867"/>
              <a:gd name="connsiteY61" fmla="*/ 204076 h 1023226"/>
              <a:gd name="connsiteX62" fmla="*/ 532352 w 15115867"/>
              <a:gd name="connsiteY62" fmla="*/ 203124 h 1023226"/>
              <a:gd name="connsiteX63" fmla="*/ 483108 w 15115867"/>
              <a:gd name="connsiteY63" fmla="*/ 288087 h 1023226"/>
              <a:gd name="connsiteX64" fmla="*/ 271082 w 15115867"/>
              <a:gd name="connsiteY64" fmla="*/ 288087 h 1023226"/>
              <a:gd name="connsiteX65" fmla="*/ 227743 w 15115867"/>
              <a:gd name="connsiteY65" fmla="*/ 216459 h 1023226"/>
              <a:gd name="connsiteX66" fmla="*/ 200216 w 15115867"/>
              <a:gd name="connsiteY66" fmla="*/ 216459 h 1023226"/>
              <a:gd name="connsiteX67" fmla="*/ 152019 w 15115867"/>
              <a:gd name="connsiteY67" fmla="*/ 307803 h 1023226"/>
              <a:gd name="connsiteX68" fmla="*/ 150781 w 15115867"/>
              <a:gd name="connsiteY68" fmla="*/ 358667 h 1023226"/>
              <a:gd name="connsiteX69" fmla="*/ 153638 w 15115867"/>
              <a:gd name="connsiteY69" fmla="*/ 363239 h 1023226"/>
              <a:gd name="connsiteX70" fmla="*/ 157353 w 15115867"/>
              <a:gd name="connsiteY70" fmla="*/ 363144 h 1023226"/>
              <a:gd name="connsiteX71" fmla="*/ 161068 w 15115867"/>
              <a:gd name="connsiteY71" fmla="*/ 358667 h 1023226"/>
              <a:gd name="connsiteX72" fmla="*/ 525304 w 15115867"/>
              <a:gd name="connsiteY72" fmla="*/ 358857 h 1023226"/>
              <a:gd name="connsiteX73" fmla="*/ 578739 w 15115867"/>
              <a:gd name="connsiteY73" fmla="*/ 273418 h 1023226"/>
              <a:gd name="connsiteX74" fmla="*/ 607314 w 15115867"/>
              <a:gd name="connsiteY74" fmla="*/ 273418 h 1023226"/>
              <a:gd name="connsiteX75" fmla="*/ 629317 w 15115867"/>
              <a:gd name="connsiteY75" fmla="*/ 302374 h 1023226"/>
              <a:gd name="connsiteX76" fmla="*/ 629317 w 15115867"/>
              <a:gd name="connsiteY76" fmla="*/ 382003 h 1023226"/>
              <a:gd name="connsiteX77" fmla="*/ 704945 w 15115867"/>
              <a:gd name="connsiteY77" fmla="*/ 508971 h 1023226"/>
              <a:gd name="connsiteX78" fmla="*/ 648938 w 15115867"/>
              <a:gd name="connsiteY78" fmla="*/ 593077 h 1023226"/>
              <a:gd name="connsiteX79" fmla="*/ 647510 w 15115867"/>
              <a:gd name="connsiteY79" fmla="*/ 710235 h 1023226"/>
              <a:gd name="connsiteX80" fmla="*/ 603409 w 15115867"/>
              <a:gd name="connsiteY80" fmla="*/ 776529 h 1023226"/>
              <a:gd name="connsiteX81" fmla="*/ 563404 w 15115867"/>
              <a:gd name="connsiteY81" fmla="*/ 709377 h 1023226"/>
              <a:gd name="connsiteX82" fmla="*/ 563404 w 15115867"/>
              <a:gd name="connsiteY82" fmla="*/ 638321 h 1023226"/>
              <a:gd name="connsiteX83" fmla="*/ 537496 w 15115867"/>
              <a:gd name="connsiteY83" fmla="*/ 595935 h 1023226"/>
              <a:gd name="connsiteX84" fmla="*/ 537496 w 15115867"/>
              <a:gd name="connsiteY84" fmla="*/ 496398 h 1023226"/>
              <a:gd name="connsiteX85" fmla="*/ 498824 w 15115867"/>
              <a:gd name="connsiteY85" fmla="*/ 428676 h 1023226"/>
              <a:gd name="connsiteX86" fmla="*/ 581120 w 15115867"/>
              <a:gd name="connsiteY86" fmla="*/ 428676 h 1023226"/>
              <a:gd name="connsiteX87" fmla="*/ 627698 w 15115867"/>
              <a:gd name="connsiteY87" fmla="*/ 503256 h 1023226"/>
              <a:gd name="connsiteX88" fmla="*/ 592550 w 15115867"/>
              <a:gd name="connsiteY88" fmla="*/ 556406 h 1023226"/>
              <a:gd name="connsiteX0" fmla="*/ 15083451 w 15083451"/>
              <a:gd name="connsiteY0" fmla="*/ 5158 h 963549"/>
              <a:gd name="connsiteX1" fmla="*/ 439579 w 15083451"/>
              <a:gd name="connsiteY1" fmla="*/ 0 h 963549"/>
              <a:gd name="connsiteX2" fmla="*/ 399955 w 15083451"/>
              <a:gd name="connsiteY2" fmla="*/ 72009 h 963549"/>
              <a:gd name="connsiteX3" fmla="*/ 351377 w 15083451"/>
              <a:gd name="connsiteY3" fmla="*/ 72390 h 963549"/>
              <a:gd name="connsiteX4" fmla="*/ 307467 w 15083451"/>
              <a:gd name="connsiteY4" fmla="*/ 0 h 963549"/>
              <a:gd name="connsiteX5" fmla="*/ 118967 w 15083451"/>
              <a:gd name="connsiteY5" fmla="*/ 0 h 963549"/>
              <a:gd name="connsiteX6" fmla="*/ 0 w 15083451"/>
              <a:gd name="connsiteY6" fmla="*/ 199739 h 963549"/>
              <a:gd name="connsiteX7" fmla="*/ 0 w 15083451"/>
              <a:gd name="connsiteY7" fmla="*/ 342138 h 963549"/>
              <a:gd name="connsiteX8" fmla="*/ 78296 w 15083451"/>
              <a:gd name="connsiteY8" fmla="*/ 463772 h 963549"/>
              <a:gd name="connsiteX9" fmla="*/ 204216 w 15083451"/>
              <a:gd name="connsiteY9" fmla="*/ 463772 h 963549"/>
              <a:gd name="connsiteX10" fmla="*/ 219647 w 15083451"/>
              <a:gd name="connsiteY10" fmla="*/ 437007 h 963549"/>
              <a:gd name="connsiteX11" fmla="*/ 381000 w 15083451"/>
              <a:gd name="connsiteY11" fmla="*/ 437007 h 963549"/>
              <a:gd name="connsiteX12" fmla="*/ 399288 w 15083451"/>
              <a:gd name="connsiteY12" fmla="*/ 469773 h 963549"/>
              <a:gd name="connsiteX13" fmla="*/ 399288 w 15083451"/>
              <a:gd name="connsiteY13" fmla="*/ 568071 h 963549"/>
              <a:gd name="connsiteX14" fmla="*/ 434245 w 15083451"/>
              <a:gd name="connsiteY14" fmla="*/ 628841 h 963549"/>
              <a:gd name="connsiteX15" fmla="*/ 434054 w 15083451"/>
              <a:gd name="connsiteY15" fmla="*/ 693325 h 963549"/>
              <a:gd name="connsiteX16" fmla="*/ 492728 w 15083451"/>
              <a:gd name="connsiteY16" fmla="*/ 800005 h 963549"/>
              <a:gd name="connsiteX17" fmla="*/ 492728 w 15083451"/>
              <a:gd name="connsiteY17" fmla="*/ 884873 h 963549"/>
              <a:gd name="connsiteX18" fmla="*/ 559118 w 15083451"/>
              <a:gd name="connsiteY18" fmla="*/ 962978 h 963549"/>
              <a:gd name="connsiteX19" fmla="*/ 645414 w 15083451"/>
              <a:gd name="connsiteY19" fmla="*/ 963549 h 963549"/>
              <a:gd name="connsiteX20" fmla="*/ 688372 w 15083451"/>
              <a:gd name="connsiteY20" fmla="*/ 892112 h 963549"/>
              <a:gd name="connsiteX21" fmla="*/ 688372 w 15083451"/>
              <a:gd name="connsiteY21" fmla="*/ 837914 h 963549"/>
              <a:gd name="connsiteX22" fmla="*/ 784479 w 15083451"/>
              <a:gd name="connsiteY22" fmla="*/ 687229 h 963549"/>
              <a:gd name="connsiteX23" fmla="*/ 784479 w 15083451"/>
              <a:gd name="connsiteY23" fmla="*/ 586169 h 963549"/>
              <a:gd name="connsiteX24" fmla="*/ 831152 w 15083451"/>
              <a:gd name="connsiteY24" fmla="*/ 512636 h 963549"/>
              <a:gd name="connsiteX25" fmla="*/ 886968 w 15083451"/>
              <a:gd name="connsiteY25" fmla="*/ 513207 h 963549"/>
              <a:gd name="connsiteX26" fmla="*/ 979075 w 15083451"/>
              <a:gd name="connsiteY26" fmla="*/ 352139 h 963549"/>
              <a:gd name="connsiteX27" fmla="*/ 809530 w 15083451"/>
              <a:gd name="connsiteY27" fmla="*/ 352139 h 963549"/>
              <a:gd name="connsiteX28" fmla="*/ 761333 w 15083451"/>
              <a:gd name="connsiteY28" fmla="*/ 269367 h 963549"/>
              <a:gd name="connsiteX29" fmla="*/ 761429 w 15083451"/>
              <a:gd name="connsiteY29" fmla="*/ 189357 h 963549"/>
              <a:gd name="connsiteX30" fmla="*/ 681419 w 15083451"/>
              <a:gd name="connsiteY30" fmla="*/ 77438 h 963549"/>
              <a:gd name="connsiteX31" fmla="*/ 655511 w 15083451"/>
              <a:gd name="connsiteY31" fmla="*/ 77438 h 963549"/>
              <a:gd name="connsiteX32" fmla="*/ 487299 w 15083451"/>
              <a:gd name="connsiteY32" fmla="*/ 77438 h 963549"/>
              <a:gd name="connsiteX33" fmla="*/ 443293 w 15083451"/>
              <a:gd name="connsiteY33" fmla="*/ 153448 h 963549"/>
              <a:gd name="connsiteX34" fmla="*/ 316421 w 15083451"/>
              <a:gd name="connsiteY34" fmla="*/ 153448 h 963549"/>
              <a:gd name="connsiteX35" fmla="*/ 265843 w 15083451"/>
              <a:gd name="connsiteY35" fmla="*/ 67056 h 963549"/>
              <a:gd name="connsiteX36" fmla="*/ 159639 w 15083451"/>
              <a:gd name="connsiteY36" fmla="*/ 67056 h 963549"/>
              <a:gd name="connsiteX37" fmla="*/ 71914 w 15083451"/>
              <a:gd name="connsiteY37" fmla="*/ 225457 h 963549"/>
              <a:gd name="connsiteX38" fmla="*/ 71914 w 15083451"/>
              <a:gd name="connsiteY38" fmla="*/ 311753 h 963549"/>
              <a:gd name="connsiteX39" fmla="*/ 121825 w 15083451"/>
              <a:gd name="connsiteY39" fmla="*/ 393192 h 963549"/>
              <a:gd name="connsiteX40" fmla="*/ 160687 w 15083451"/>
              <a:gd name="connsiteY40" fmla="*/ 393192 h 963549"/>
              <a:gd name="connsiteX41" fmla="*/ 173260 w 15083451"/>
              <a:gd name="connsiteY41" fmla="*/ 370332 h 963549"/>
              <a:gd name="connsiteX42" fmla="*/ 416433 w 15083451"/>
              <a:gd name="connsiteY42" fmla="*/ 370332 h 963549"/>
              <a:gd name="connsiteX43" fmla="*/ 465392 w 15083451"/>
              <a:gd name="connsiteY43" fmla="*/ 455676 h 963549"/>
              <a:gd name="connsiteX44" fmla="*/ 465392 w 15083451"/>
              <a:gd name="connsiteY44" fmla="*/ 556736 h 963549"/>
              <a:gd name="connsiteX45" fmla="*/ 500443 w 15083451"/>
              <a:gd name="connsiteY45" fmla="*/ 616839 h 963549"/>
              <a:gd name="connsiteX46" fmla="*/ 500443 w 15083451"/>
              <a:gd name="connsiteY46" fmla="*/ 678275 h 963549"/>
              <a:gd name="connsiteX47" fmla="*/ 563309 w 15083451"/>
              <a:gd name="connsiteY47" fmla="*/ 783527 h 963549"/>
              <a:gd name="connsiteX48" fmla="*/ 563309 w 15083451"/>
              <a:gd name="connsiteY48" fmla="*/ 847344 h 963549"/>
              <a:gd name="connsiteX49" fmla="*/ 594932 w 15083451"/>
              <a:gd name="connsiteY49" fmla="*/ 888492 h 963549"/>
              <a:gd name="connsiteX50" fmla="*/ 609124 w 15083451"/>
              <a:gd name="connsiteY50" fmla="*/ 888492 h 963549"/>
              <a:gd name="connsiteX51" fmla="*/ 628460 w 15083451"/>
              <a:gd name="connsiteY51" fmla="*/ 856488 h 963549"/>
              <a:gd name="connsiteX52" fmla="*/ 628460 w 15083451"/>
              <a:gd name="connsiteY52" fmla="*/ 810292 h 963549"/>
              <a:gd name="connsiteX53" fmla="*/ 717899 w 15083451"/>
              <a:gd name="connsiteY53" fmla="*/ 667226 h 963549"/>
              <a:gd name="connsiteX54" fmla="*/ 718566 w 15083451"/>
              <a:gd name="connsiteY54" fmla="*/ 556165 h 963549"/>
              <a:gd name="connsiteX55" fmla="*/ 790956 w 15083451"/>
              <a:gd name="connsiteY55" fmla="*/ 448056 h 963549"/>
              <a:gd name="connsiteX56" fmla="*/ 843725 w 15083451"/>
              <a:gd name="connsiteY56" fmla="*/ 447770 h 963549"/>
              <a:gd name="connsiteX57" fmla="*/ 861060 w 15083451"/>
              <a:gd name="connsiteY57" fmla="*/ 419957 h 963549"/>
              <a:gd name="connsiteX58" fmla="*/ 767239 w 15083451"/>
              <a:gd name="connsiteY58" fmla="*/ 419957 h 963549"/>
              <a:gd name="connsiteX59" fmla="*/ 691229 w 15083451"/>
              <a:gd name="connsiteY59" fmla="*/ 291370 h 963549"/>
              <a:gd name="connsiteX60" fmla="*/ 689229 w 15083451"/>
              <a:gd name="connsiteY60" fmla="*/ 210407 h 963549"/>
              <a:gd name="connsiteX61" fmla="*/ 640271 w 15083451"/>
              <a:gd name="connsiteY61" fmla="*/ 144399 h 963549"/>
              <a:gd name="connsiteX62" fmla="*/ 532352 w 15083451"/>
              <a:gd name="connsiteY62" fmla="*/ 143447 h 963549"/>
              <a:gd name="connsiteX63" fmla="*/ 483108 w 15083451"/>
              <a:gd name="connsiteY63" fmla="*/ 228410 h 963549"/>
              <a:gd name="connsiteX64" fmla="*/ 271082 w 15083451"/>
              <a:gd name="connsiteY64" fmla="*/ 228410 h 963549"/>
              <a:gd name="connsiteX65" fmla="*/ 227743 w 15083451"/>
              <a:gd name="connsiteY65" fmla="*/ 156782 h 963549"/>
              <a:gd name="connsiteX66" fmla="*/ 200216 w 15083451"/>
              <a:gd name="connsiteY66" fmla="*/ 156782 h 963549"/>
              <a:gd name="connsiteX67" fmla="*/ 152019 w 15083451"/>
              <a:gd name="connsiteY67" fmla="*/ 248126 h 963549"/>
              <a:gd name="connsiteX68" fmla="*/ 150781 w 15083451"/>
              <a:gd name="connsiteY68" fmla="*/ 298990 h 963549"/>
              <a:gd name="connsiteX69" fmla="*/ 153638 w 15083451"/>
              <a:gd name="connsiteY69" fmla="*/ 303562 h 963549"/>
              <a:gd name="connsiteX70" fmla="*/ 157353 w 15083451"/>
              <a:gd name="connsiteY70" fmla="*/ 303467 h 963549"/>
              <a:gd name="connsiteX71" fmla="*/ 161068 w 15083451"/>
              <a:gd name="connsiteY71" fmla="*/ 298990 h 963549"/>
              <a:gd name="connsiteX72" fmla="*/ 525304 w 15083451"/>
              <a:gd name="connsiteY72" fmla="*/ 299180 h 963549"/>
              <a:gd name="connsiteX73" fmla="*/ 578739 w 15083451"/>
              <a:gd name="connsiteY73" fmla="*/ 213741 h 963549"/>
              <a:gd name="connsiteX74" fmla="*/ 607314 w 15083451"/>
              <a:gd name="connsiteY74" fmla="*/ 213741 h 963549"/>
              <a:gd name="connsiteX75" fmla="*/ 629317 w 15083451"/>
              <a:gd name="connsiteY75" fmla="*/ 242697 h 963549"/>
              <a:gd name="connsiteX76" fmla="*/ 629317 w 15083451"/>
              <a:gd name="connsiteY76" fmla="*/ 322326 h 963549"/>
              <a:gd name="connsiteX77" fmla="*/ 704945 w 15083451"/>
              <a:gd name="connsiteY77" fmla="*/ 449294 h 963549"/>
              <a:gd name="connsiteX78" fmla="*/ 648938 w 15083451"/>
              <a:gd name="connsiteY78" fmla="*/ 533400 h 963549"/>
              <a:gd name="connsiteX79" fmla="*/ 647510 w 15083451"/>
              <a:gd name="connsiteY79" fmla="*/ 650558 h 963549"/>
              <a:gd name="connsiteX80" fmla="*/ 603409 w 15083451"/>
              <a:gd name="connsiteY80" fmla="*/ 716852 h 963549"/>
              <a:gd name="connsiteX81" fmla="*/ 563404 w 15083451"/>
              <a:gd name="connsiteY81" fmla="*/ 649700 h 963549"/>
              <a:gd name="connsiteX82" fmla="*/ 563404 w 15083451"/>
              <a:gd name="connsiteY82" fmla="*/ 578644 h 963549"/>
              <a:gd name="connsiteX83" fmla="*/ 537496 w 15083451"/>
              <a:gd name="connsiteY83" fmla="*/ 536258 h 963549"/>
              <a:gd name="connsiteX84" fmla="*/ 537496 w 15083451"/>
              <a:gd name="connsiteY84" fmla="*/ 436721 h 963549"/>
              <a:gd name="connsiteX85" fmla="*/ 498824 w 15083451"/>
              <a:gd name="connsiteY85" fmla="*/ 368999 h 963549"/>
              <a:gd name="connsiteX86" fmla="*/ 581120 w 15083451"/>
              <a:gd name="connsiteY86" fmla="*/ 368999 h 963549"/>
              <a:gd name="connsiteX87" fmla="*/ 627698 w 15083451"/>
              <a:gd name="connsiteY87" fmla="*/ 443579 h 963549"/>
              <a:gd name="connsiteX88" fmla="*/ 592550 w 15083451"/>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83451" h="963549">
                <a:moveTo>
                  <a:pt x="15083451" y="5158"/>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
        <p:nvSpPr>
          <p:cNvPr id="33" name="Rectangle 32">
            <a:extLst>
              <a:ext uri="{FF2B5EF4-FFF2-40B4-BE49-F238E27FC236}">
                <a16:creationId xmlns:a16="http://schemas.microsoft.com/office/drawing/2014/main" id="{940B27B1-9BEE-85F0-5F8D-2FE6D5DDD203}"/>
              </a:ext>
            </a:extLst>
          </p:cNvPr>
          <p:cNvSpPr/>
          <p:nvPr userDrawn="1"/>
        </p:nvSpPr>
        <p:spPr>
          <a:xfrm>
            <a:off x="501343" y="85754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4" name="Rectangle 33">
            <a:extLst>
              <a:ext uri="{FF2B5EF4-FFF2-40B4-BE49-F238E27FC236}">
                <a16:creationId xmlns:a16="http://schemas.microsoft.com/office/drawing/2014/main" id="{4A1B3B9E-600F-FC15-707B-431B65AD49C7}"/>
              </a:ext>
            </a:extLst>
          </p:cNvPr>
          <p:cNvSpPr/>
          <p:nvPr userDrawn="1"/>
        </p:nvSpPr>
        <p:spPr>
          <a:xfrm>
            <a:off x="380693" y="91469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5" name="Rectangle 34">
            <a:extLst>
              <a:ext uri="{FF2B5EF4-FFF2-40B4-BE49-F238E27FC236}">
                <a16:creationId xmlns:a16="http://schemas.microsoft.com/office/drawing/2014/main" id="{ED1B1B81-36CD-9D78-49C8-71B7E7E54A6F}"/>
              </a:ext>
            </a:extLst>
          </p:cNvPr>
          <p:cNvSpPr/>
          <p:nvPr userDrawn="1"/>
        </p:nvSpPr>
        <p:spPr>
          <a:xfrm>
            <a:off x="69295" y="867068"/>
            <a:ext cx="362505"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Tree>
    <p:extLst>
      <p:ext uri="{BB962C8B-B14F-4D97-AF65-F5344CB8AC3E}">
        <p14:creationId xmlns:p14="http://schemas.microsoft.com/office/powerpoint/2010/main" val="1470881603"/>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48" r:id="rId9"/>
    <p:sldLayoutId id="2147483789" r:id="rId10"/>
    <p:sldLayoutId id="2147483790" r:id="rId11"/>
    <p:sldLayoutId id="2147483754" r:id="rId12"/>
    <p:sldLayoutId id="2147483791" r:id="rId13"/>
    <p:sldLayoutId id="2147483792" r:id="rId14"/>
    <p:sldLayoutId id="2147483793" r:id="rId15"/>
    <p:sldLayoutId id="2147483794" r:id="rId16"/>
    <p:sldLayoutId id="2147483795" r:id="rId17"/>
    <p:sldLayoutId id="2147483796" r:id="rId18"/>
    <p:sldLayoutId id="2147483797" r:id="rId19"/>
    <p:sldLayoutId id="2147483798" r:id="rId20"/>
    <p:sldLayoutId id="2147483799" r:id="rId21"/>
    <p:sldLayoutId id="2147483800" r:id="rId22"/>
    <p:sldLayoutId id="2147483801" r:id="rId23"/>
    <p:sldLayoutId id="2147483802" r:id="rId24"/>
    <p:sldLayoutId id="2147483803" r:id="rId25"/>
    <p:sldLayoutId id="2147483804" r:id="rId26"/>
    <p:sldLayoutId id="2147483805" r:id="rId27"/>
  </p:sldLayoutIdLst>
  <p:hf hdr="0" ft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userDrawn="1">
          <p15:clr>
            <a:srgbClr val="F26B43"/>
          </p15:clr>
        </p15:guide>
        <p15:guide id="4" orient="horz" pos="4156" userDrawn="1">
          <p15:clr>
            <a:srgbClr val="F26B43"/>
          </p15:clr>
        </p15:guide>
        <p15:guide id="5" orient="horz" pos="2432" userDrawn="1">
          <p15:clr>
            <a:srgbClr val="F26B43"/>
          </p15:clr>
        </p15:guide>
        <p15:guide id="7" orient="horz" pos="9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1.jpe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hyperlink" Target="https://transnetetenders.azurewebsites.net/" TargetMode="External"/><Relationship Id="rId2" Type="http://schemas.openxmlformats.org/officeDocument/2006/relationships/hyperlink" Target="http://www.etenders.gov.za/" TargetMode="Externa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 name="Freeform 540">
            <a:extLst>
              <a:ext uri="{FF2B5EF4-FFF2-40B4-BE49-F238E27FC236}">
                <a16:creationId xmlns:a16="http://schemas.microsoft.com/office/drawing/2014/main" id="{79A2E5CA-46F8-7CDC-E057-63E41A8AD015}"/>
              </a:ext>
            </a:extLst>
          </p:cNvPr>
          <p:cNvSpPr/>
          <p:nvPr/>
        </p:nvSpPr>
        <p:spPr>
          <a:xfrm>
            <a:off x="-4438" y="680"/>
            <a:ext cx="12196437" cy="6880475"/>
          </a:xfrm>
          <a:custGeom>
            <a:avLst/>
            <a:gdLst>
              <a:gd name="connsiteX0" fmla="*/ 1322551 w 12196437"/>
              <a:gd name="connsiteY0" fmla="*/ 917119 h 6880475"/>
              <a:gd name="connsiteX1" fmla="*/ 642578 w 12196437"/>
              <a:gd name="connsiteY1" fmla="*/ 2059126 h 6880475"/>
              <a:gd name="connsiteX2" fmla="*/ 642578 w 12196437"/>
              <a:gd name="connsiteY2" fmla="*/ 2878457 h 6880475"/>
              <a:gd name="connsiteX3" fmla="*/ 1108528 w 12196437"/>
              <a:gd name="connsiteY3" fmla="*/ 3602271 h 6880475"/>
              <a:gd name="connsiteX4" fmla="*/ 1899683 w 12196437"/>
              <a:gd name="connsiteY4" fmla="*/ 3602271 h 6880475"/>
              <a:gd name="connsiteX5" fmla="*/ 1982058 w 12196437"/>
              <a:gd name="connsiteY5" fmla="*/ 3459631 h 6880475"/>
              <a:gd name="connsiteX6" fmla="*/ 2716485 w 12196437"/>
              <a:gd name="connsiteY6" fmla="*/ 3459631 h 6880475"/>
              <a:gd name="connsiteX7" fmla="*/ 2769423 w 12196437"/>
              <a:gd name="connsiteY7" fmla="*/ 3554387 h 6880475"/>
              <a:gd name="connsiteX8" fmla="*/ 2769423 w 12196437"/>
              <a:gd name="connsiteY8" fmla="*/ 4078708 h 6880475"/>
              <a:gd name="connsiteX9" fmla="*/ 2955399 w 12196437"/>
              <a:gd name="connsiteY9" fmla="*/ 4402397 h 6880475"/>
              <a:gd name="connsiteX10" fmla="*/ 2954388 w 12196437"/>
              <a:gd name="connsiteY10" fmla="*/ 4744531 h 6880475"/>
              <a:gd name="connsiteX11" fmla="*/ 3267086 w 12196437"/>
              <a:gd name="connsiteY11" fmla="*/ 5313072 h 6880475"/>
              <a:gd name="connsiteX12" fmla="*/ 3267086 w 12196437"/>
              <a:gd name="connsiteY12" fmla="*/ 5777000 h 6880475"/>
              <a:gd name="connsiteX13" fmla="*/ 3677951 w 12196437"/>
              <a:gd name="connsiteY13" fmla="*/ 6260639 h 6880475"/>
              <a:gd name="connsiteX14" fmla="*/ 4248259 w 12196437"/>
              <a:gd name="connsiteY14" fmla="*/ 6264176 h 6880475"/>
              <a:gd name="connsiteX15" fmla="*/ 4523812 w 12196437"/>
              <a:gd name="connsiteY15" fmla="*/ 5805807 h 6880475"/>
              <a:gd name="connsiteX16" fmla="*/ 4523812 w 12196437"/>
              <a:gd name="connsiteY16" fmla="*/ 5519010 h 6880475"/>
              <a:gd name="connsiteX17" fmla="*/ 5035877 w 12196437"/>
              <a:gd name="connsiteY17" fmla="*/ 4716736 h 6880475"/>
              <a:gd name="connsiteX18" fmla="*/ 5035877 w 12196437"/>
              <a:gd name="connsiteY18" fmla="*/ 4178518 h 6880475"/>
              <a:gd name="connsiteX19" fmla="*/ 5235624 w 12196437"/>
              <a:gd name="connsiteY19" fmla="*/ 3862662 h 6880475"/>
              <a:gd name="connsiteX20" fmla="*/ 5536950 w 12196437"/>
              <a:gd name="connsiteY20" fmla="*/ 3866200 h 6880475"/>
              <a:gd name="connsiteX21" fmla="*/ 6150722 w 12196437"/>
              <a:gd name="connsiteY21" fmla="*/ 2792291 h 6880475"/>
              <a:gd name="connsiteX22" fmla="*/ 5124064 w 12196437"/>
              <a:gd name="connsiteY22" fmla="*/ 2792291 h 6880475"/>
              <a:gd name="connsiteX23" fmla="*/ 4913199 w 12196437"/>
              <a:gd name="connsiteY23" fmla="*/ 2429941 h 6880475"/>
              <a:gd name="connsiteX24" fmla="*/ 4913199 w 12196437"/>
              <a:gd name="connsiteY24" fmla="*/ 1998230 h 6880475"/>
              <a:gd name="connsiteX25" fmla="*/ 4398481 w 12196437"/>
              <a:gd name="connsiteY25" fmla="*/ 1286670 h 6880475"/>
              <a:gd name="connsiteX26" fmla="*/ 3246239 w 12196437"/>
              <a:gd name="connsiteY26" fmla="*/ 1286670 h 6880475"/>
              <a:gd name="connsiteX27" fmla="*/ 3001135 w 12196437"/>
              <a:gd name="connsiteY27" fmla="*/ 1734048 h 6880475"/>
              <a:gd name="connsiteX28" fmla="*/ 2497029 w 12196437"/>
              <a:gd name="connsiteY28" fmla="*/ 1734048 h 6880475"/>
              <a:gd name="connsiteX29" fmla="*/ 2227921 w 12196437"/>
              <a:gd name="connsiteY29" fmla="*/ 1274036 h 6880475"/>
              <a:gd name="connsiteX30" fmla="*/ 1498168 w 12196437"/>
              <a:gd name="connsiteY30" fmla="*/ 1274036 h 6880475"/>
              <a:gd name="connsiteX31" fmla="*/ 985470 w 12196437"/>
              <a:gd name="connsiteY31" fmla="*/ 2182310 h 6880475"/>
              <a:gd name="connsiteX32" fmla="*/ 998104 w 12196437"/>
              <a:gd name="connsiteY32" fmla="*/ 2763485 h 6880475"/>
              <a:gd name="connsiteX33" fmla="*/ 1323436 w 12196437"/>
              <a:gd name="connsiteY33" fmla="*/ 3233478 h 6880475"/>
              <a:gd name="connsiteX34" fmla="*/ 1704231 w 12196437"/>
              <a:gd name="connsiteY34" fmla="*/ 3233478 h 6880475"/>
              <a:gd name="connsiteX35" fmla="*/ 1841439 w 12196437"/>
              <a:gd name="connsiteY35" fmla="*/ 3054072 h 6880475"/>
              <a:gd name="connsiteX36" fmla="*/ 2888059 w 12196437"/>
              <a:gd name="connsiteY36" fmla="*/ 3054072 h 6880475"/>
              <a:gd name="connsiteX37" fmla="*/ 3121791 w 12196437"/>
              <a:gd name="connsiteY37" fmla="*/ 3479213 h 6880475"/>
              <a:gd name="connsiteX38" fmla="*/ 3121791 w 12196437"/>
              <a:gd name="connsiteY38" fmla="*/ 4018947 h 6880475"/>
              <a:gd name="connsiteX39" fmla="*/ 3308400 w 12196437"/>
              <a:gd name="connsiteY39" fmla="*/ 4339225 h 6880475"/>
              <a:gd name="connsiteX40" fmla="*/ 3308400 w 12196437"/>
              <a:gd name="connsiteY40" fmla="*/ 4666958 h 6880475"/>
              <a:gd name="connsiteX41" fmla="*/ 3643332 w 12196437"/>
              <a:gd name="connsiteY41" fmla="*/ 5227159 h 6880475"/>
              <a:gd name="connsiteX42" fmla="*/ 3643332 w 12196437"/>
              <a:gd name="connsiteY42" fmla="*/ 5573716 h 6880475"/>
              <a:gd name="connsiteX43" fmla="*/ 3866074 w 12196437"/>
              <a:gd name="connsiteY43" fmla="*/ 5864303 h 6880475"/>
              <a:gd name="connsiteX44" fmla="*/ 4054577 w 12196437"/>
              <a:gd name="connsiteY44" fmla="*/ 5864303 h 6880475"/>
              <a:gd name="connsiteX45" fmla="*/ 4204672 w 12196437"/>
              <a:gd name="connsiteY45" fmla="*/ 5616293 h 6880475"/>
              <a:gd name="connsiteX46" fmla="*/ 4204672 w 12196437"/>
              <a:gd name="connsiteY46" fmla="*/ 5371063 h 6880475"/>
              <a:gd name="connsiteX47" fmla="*/ 4680603 w 12196437"/>
              <a:gd name="connsiteY47" fmla="*/ 4609724 h 6880475"/>
              <a:gd name="connsiteX48" fmla="*/ 4684646 w 12196437"/>
              <a:gd name="connsiteY48" fmla="*/ 4017179 h 6880475"/>
              <a:gd name="connsiteX49" fmla="*/ 4956281 w 12196437"/>
              <a:gd name="connsiteY49" fmla="*/ 3560957 h 6880475"/>
              <a:gd name="connsiteX50" fmla="*/ 5339856 w 12196437"/>
              <a:gd name="connsiteY50" fmla="*/ 3559441 h 6880475"/>
              <a:gd name="connsiteX51" fmla="*/ 5613009 w 12196437"/>
              <a:gd name="connsiteY51" fmla="*/ 3098544 h 6880475"/>
              <a:gd name="connsiteX52" fmla="*/ 4927349 w 12196437"/>
              <a:gd name="connsiteY52" fmla="*/ 3096017 h 6880475"/>
              <a:gd name="connsiteX53" fmla="*/ 4568411 w 12196437"/>
              <a:gd name="connsiteY53" fmla="*/ 2507768 h 6880475"/>
              <a:gd name="connsiteX54" fmla="*/ 4582687 w 12196437"/>
              <a:gd name="connsiteY54" fmla="*/ 2127225 h 6880475"/>
              <a:gd name="connsiteX55" fmla="*/ 4252934 w 12196437"/>
              <a:gd name="connsiteY55" fmla="*/ 1643207 h 6880475"/>
              <a:gd name="connsiteX56" fmla="*/ 3444344 w 12196437"/>
              <a:gd name="connsiteY56" fmla="*/ 1638786 h 6880475"/>
              <a:gd name="connsiteX57" fmla="*/ 3194438 w 12196437"/>
              <a:gd name="connsiteY57" fmla="*/ 2076941 h 6880475"/>
              <a:gd name="connsiteX58" fmla="*/ 2278710 w 12196437"/>
              <a:gd name="connsiteY58" fmla="*/ 2076941 h 6880475"/>
              <a:gd name="connsiteX59" fmla="*/ 2053568 w 12196437"/>
              <a:gd name="connsiteY59" fmla="*/ 1657105 h 6880475"/>
              <a:gd name="connsiteX60" fmla="*/ 1715602 w 12196437"/>
              <a:gd name="connsiteY60" fmla="*/ 1657105 h 6880475"/>
              <a:gd name="connsiteX61" fmla="*/ 1365381 w 12196437"/>
              <a:gd name="connsiteY61" fmla="*/ 2321286 h 6880475"/>
              <a:gd name="connsiteX62" fmla="*/ 1372331 w 12196437"/>
              <a:gd name="connsiteY62" fmla="*/ 2653694 h 6880475"/>
              <a:gd name="connsiteX63" fmla="*/ 1441818 w 12196437"/>
              <a:gd name="connsiteY63" fmla="*/ 2745670 h 6880475"/>
              <a:gd name="connsiteX64" fmla="*/ 1553125 w 12196437"/>
              <a:gd name="connsiteY64" fmla="*/ 2743775 h 6880475"/>
              <a:gd name="connsiteX65" fmla="*/ 1649399 w 12196437"/>
              <a:gd name="connsiteY65" fmla="*/ 2662411 h 6880475"/>
              <a:gd name="connsiteX66" fmla="*/ 3697281 w 12196437"/>
              <a:gd name="connsiteY66" fmla="*/ 2663801 h 6880475"/>
              <a:gd name="connsiteX67" fmla="*/ 3898038 w 12196437"/>
              <a:gd name="connsiteY67" fmla="*/ 2270370 h 6880475"/>
              <a:gd name="connsiteX68" fmla="*/ 3931141 w 12196437"/>
              <a:gd name="connsiteY68" fmla="*/ 2270370 h 6880475"/>
              <a:gd name="connsiteX69" fmla="*/ 3994312 w 12196437"/>
              <a:gd name="connsiteY69" fmla="*/ 2353504 h 6880475"/>
              <a:gd name="connsiteX70" fmla="*/ 3994312 w 12196437"/>
              <a:gd name="connsiteY70" fmla="*/ 2771317 h 6880475"/>
              <a:gd name="connsiteX71" fmla="*/ 4377887 w 12196437"/>
              <a:gd name="connsiteY71" fmla="*/ 3414653 h 6880475"/>
              <a:gd name="connsiteX72" fmla="*/ 4099303 w 12196437"/>
              <a:gd name="connsiteY72" fmla="*/ 3832466 h 6880475"/>
              <a:gd name="connsiteX73" fmla="*/ 4091595 w 12196437"/>
              <a:gd name="connsiteY73" fmla="*/ 4456471 h 6880475"/>
              <a:gd name="connsiteX74" fmla="*/ 3969297 w 12196437"/>
              <a:gd name="connsiteY74" fmla="*/ 4641815 h 6880475"/>
              <a:gd name="connsiteX75" fmla="*/ 3858620 w 12196437"/>
              <a:gd name="connsiteY75" fmla="*/ 4455966 h 6880475"/>
              <a:gd name="connsiteX76" fmla="*/ 3858620 w 12196437"/>
              <a:gd name="connsiteY76" fmla="*/ 4076939 h 6880475"/>
              <a:gd name="connsiteX77" fmla="*/ 3720781 w 12196437"/>
              <a:gd name="connsiteY77" fmla="*/ 3851165 h 6880475"/>
              <a:gd name="connsiteX78" fmla="*/ 3720781 w 12196437"/>
              <a:gd name="connsiteY78" fmla="*/ 3321665 h 6880475"/>
              <a:gd name="connsiteX79" fmla="*/ 3556536 w 12196437"/>
              <a:gd name="connsiteY79" fmla="*/ 3043712 h 6880475"/>
              <a:gd name="connsiteX80" fmla="*/ 3728487 w 12196437"/>
              <a:gd name="connsiteY80" fmla="*/ 3043712 h 6880475"/>
              <a:gd name="connsiteX81" fmla="*/ 3946176 w 12196437"/>
              <a:gd name="connsiteY81" fmla="*/ 3385973 h 6880475"/>
              <a:gd name="connsiteX82" fmla="*/ 3779276 w 12196437"/>
              <a:gd name="connsiteY82" fmla="*/ 3638658 h 6880475"/>
              <a:gd name="connsiteX83" fmla="*/ 3779276 w 12196437"/>
              <a:gd name="connsiteY83" fmla="*/ 3763104 h 6880475"/>
              <a:gd name="connsiteX84" fmla="*/ 3994058 w 12196437"/>
              <a:gd name="connsiteY84" fmla="*/ 3763104 h 6880475"/>
              <a:gd name="connsiteX85" fmla="*/ 3994058 w 12196437"/>
              <a:gd name="connsiteY85" fmla="*/ 3703345 h 6880475"/>
              <a:gd name="connsiteX86" fmla="*/ 4202144 w 12196437"/>
              <a:gd name="connsiteY86" fmla="*/ 3389005 h 6880475"/>
              <a:gd name="connsiteX87" fmla="*/ 3846365 w 12196437"/>
              <a:gd name="connsiteY87" fmla="*/ 2829562 h 6880475"/>
              <a:gd name="connsiteX88" fmla="*/ 3180036 w 12196437"/>
              <a:gd name="connsiteY88" fmla="*/ 2829562 h 6880475"/>
              <a:gd name="connsiteX89" fmla="*/ 3505368 w 12196437"/>
              <a:gd name="connsiteY89" fmla="*/ 3380540 h 6880475"/>
              <a:gd name="connsiteX90" fmla="*/ 3505368 w 12196437"/>
              <a:gd name="connsiteY90" fmla="*/ 3911178 h 6880475"/>
              <a:gd name="connsiteX91" fmla="*/ 3643206 w 12196437"/>
              <a:gd name="connsiteY91" fmla="*/ 4136952 h 6880475"/>
              <a:gd name="connsiteX92" fmla="*/ 3643206 w 12196437"/>
              <a:gd name="connsiteY92" fmla="*/ 4514083 h 6880475"/>
              <a:gd name="connsiteX93" fmla="*/ 3959062 w 12196437"/>
              <a:gd name="connsiteY93" fmla="*/ 5043836 h 6880475"/>
              <a:gd name="connsiteX94" fmla="*/ 4305619 w 12196437"/>
              <a:gd name="connsiteY94" fmla="*/ 4522043 h 6880475"/>
              <a:gd name="connsiteX95" fmla="*/ 4313199 w 12196437"/>
              <a:gd name="connsiteY95" fmla="*/ 3898291 h 6880475"/>
              <a:gd name="connsiteX96" fmla="*/ 4631708 w 12196437"/>
              <a:gd name="connsiteY96" fmla="*/ 3420464 h 6880475"/>
              <a:gd name="connsiteX97" fmla="*/ 4209093 w 12196437"/>
              <a:gd name="connsiteY97" fmla="*/ 2712442 h 6880475"/>
              <a:gd name="connsiteX98" fmla="*/ 4209093 w 12196437"/>
              <a:gd name="connsiteY98" fmla="*/ 2281616 h 6880475"/>
              <a:gd name="connsiteX99" fmla="*/ 4037899 w 12196437"/>
              <a:gd name="connsiteY99" fmla="*/ 2055968 h 6880475"/>
              <a:gd name="connsiteX100" fmla="*/ 3766642 w 12196437"/>
              <a:gd name="connsiteY100" fmla="*/ 2055968 h 6880475"/>
              <a:gd name="connsiteX101" fmla="*/ 3566390 w 12196437"/>
              <a:gd name="connsiteY101" fmla="*/ 2448766 h 6880475"/>
              <a:gd name="connsiteX102" fmla="*/ 1582816 w 12196437"/>
              <a:gd name="connsiteY102" fmla="*/ 2447629 h 6880475"/>
              <a:gd name="connsiteX103" fmla="*/ 1581300 w 12196437"/>
              <a:gd name="connsiteY103" fmla="*/ 2371823 h 6880475"/>
              <a:gd name="connsiteX104" fmla="*/ 1844598 w 12196437"/>
              <a:gd name="connsiteY104" fmla="*/ 1871382 h 6880475"/>
              <a:gd name="connsiteX105" fmla="*/ 1924951 w 12196437"/>
              <a:gd name="connsiteY105" fmla="*/ 1871382 h 6880475"/>
              <a:gd name="connsiteX106" fmla="*/ 2150220 w 12196437"/>
              <a:gd name="connsiteY106" fmla="*/ 2291216 h 6880475"/>
              <a:gd name="connsiteX107" fmla="*/ 3319265 w 12196437"/>
              <a:gd name="connsiteY107" fmla="*/ 2291216 h 6880475"/>
              <a:gd name="connsiteX108" fmla="*/ 3568665 w 12196437"/>
              <a:gd name="connsiteY108" fmla="*/ 1853820 h 6880475"/>
              <a:gd name="connsiteX109" fmla="*/ 4139353 w 12196437"/>
              <a:gd name="connsiteY109" fmla="*/ 1856852 h 6880475"/>
              <a:gd name="connsiteX110" fmla="*/ 4365758 w 12196437"/>
              <a:gd name="connsiteY110" fmla="*/ 2189259 h 6880475"/>
              <a:gd name="connsiteX111" fmla="*/ 4351733 w 12196437"/>
              <a:gd name="connsiteY111" fmla="*/ 2563864 h 6880475"/>
              <a:gd name="connsiteX112" fmla="*/ 4806566 w 12196437"/>
              <a:gd name="connsiteY112" fmla="*/ 3310294 h 6880475"/>
              <a:gd name="connsiteX113" fmla="*/ 5236761 w 12196437"/>
              <a:gd name="connsiteY113" fmla="*/ 3311936 h 6880475"/>
              <a:gd name="connsiteX114" fmla="*/ 5217179 w 12196437"/>
              <a:gd name="connsiteY114" fmla="*/ 3344912 h 6880475"/>
              <a:gd name="connsiteX115" fmla="*/ 4833982 w 12196437"/>
              <a:gd name="connsiteY115" fmla="*/ 3346301 h 6880475"/>
              <a:gd name="connsiteX116" fmla="*/ 4470243 w 12196437"/>
              <a:gd name="connsiteY116" fmla="*/ 3957166 h 6880475"/>
              <a:gd name="connsiteX117" fmla="*/ 4466200 w 12196437"/>
              <a:gd name="connsiteY117" fmla="*/ 4547185 h 6880475"/>
              <a:gd name="connsiteX118" fmla="*/ 3989889 w 12196437"/>
              <a:gd name="connsiteY118" fmla="*/ 5309408 h 6880475"/>
              <a:gd name="connsiteX119" fmla="*/ 3989889 w 12196437"/>
              <a:gd name="connsiteY119" fmla="*/ 5556786 h 6880475"/>
              <a:gd name="connsiteX120" fmla="*/ 3950345 w 12196437"/>
              <a:gd name="connsiteY120" fmla="*/ 5622106 h 6880475"/>
              <a:gd name="connsiteX121" fmla="*/ 3857736 w 12196437"/>
              <a:gd name="connsiteY121" fmla="*/ 5501448 h 6880475"/>
              <a:gd name="connsiteX122" fmla="*/ 3857736 w 12196437"/>
              <a:gd name="connsiteY122" fmla="*/ 5168410 h 6880475"/>
              <a:gd name="connsiteX123" fmla="*/ 3522802 w 12196437"/>
              <a:gd name="connsiteY123" fmla="*/ 4608082 h 6880475"/>
              <a:gd name="connsiteX124" fmla="*/ 3522802 w 12196437"/>
              <a:gd name="connsiteY124" fmla="*/ 4281108 h 6880475"/>
              <a:gd name="connsiteX125" fmla="*/ 3336195 w 12196437"/>
              <a:gd name="connsiteY125" fmla="*/ 3960830 h 6880475"/>
              <a:gd name="connsiteX126" fmla="*/ 3336195 w 12196437"/>
              <a:gd name="connsiteY126" fmla="*/ 3424002 h 6880475"/>
              <a:gd name="connsiteX127" fmla="*/ 3015158 w 12196437"/>
              <a:gd name="connsiteY127" fmla="*/ 2839290 h 6880475"/>
              <a:gd name="connsiteX128" fmla="*/ 1735312 w 12196437"/>
              <a:gd name="connsiteY128" fmla="*/ 2839290 h 6880475"/>
              <a:gd name="connsiteX129" fmla="*/ 1598231 w 12196437"/>
              <a:gd name="connsiteY129" fmla="*/ 3018316 h 6880475"/>
              <a:gd name="connsiteX130" fmla="*/ 1435880 w 12196437"/>
              <a:gd name="connsiteY130" fmla="*/ 3018316 h 6880475"/>
              <a:gd name="connsiteX131" fmla="*/ 1210865 w 12196437"/>
              <a:gd name="connsiteY131" fmla="*/ 2693869 h 6880475"/>
              <a:gd name="connsiteX132" fmla="*/ 1201263 w 12196437"/>
              <a:gd name="connsiteY132" fmla="*/ 2236638 h 6880475"/>
              <a:gd name="connsiteX133" fmla="*/ 1623246 w 12196437"/>
              <a:gd name="connsiteY133" fmla="*/ 1488944 h 6880475"/>
              <a:gd name="connsiteX134" fmla="*/ 2104483 w 12196437"/>
              <a:gd name="connsiteY134" fmla="*/ 1488944 h 6880475"/>
              <a:gd name="connsiteX135" fmla="*/ 2373593 w 12196437"/>
              <a:gd name="connsiteY135" fmla="*/ 1948955 h 6880475"/>
              <a:gd name="connsiteX136" fmla="*/ 3128235 w 12196437"/>
              <a:gd name="connsiteY136" fmla="*/ 1948955 h 6880475"/>
              <a:gd name="connsiteX137" fmla="*/ 3373339 w 12196437"/>
              <a:gd name="connsiteY137" fmla="*/ 1501578 h 6880475"/>
              <a:gd name="connsiteX138" fmla="*/ 4288437 w 12196437"/>
              <a:gd name="connsiteY138" fmla="*/ 1501578 h 6880475"/>
              <a:gd name="connsiteX139" fmla="*/ 4698165 w 12196437"/>
              <a:gd name="connsiteY139" fmla="*/ 2067717 h 6880475"/>
              <a:gd name="connsiteX140" fmla="*/ 4697532 w 12196437"/>
              <a:gd name="connsiteY140" fmla="*/ 2487932 h 6880475"/>
              <a:gd name="connsiteX141" fmla="*/ 4999743 w 12196437"/>
              <a:gd name="connsiteY141" fmla="*/ 3007199 h 6880475"/>
              <a:gd name="connsiteX142" fmla="*/ 5779529 w 12196437"/>
              <a:gd name="connsiteY142" fmla="*/ 3007199 h 6880475"/>
              <a:gd name="connsiteX143" fmla="*/ 5412124 w 12196437"/>
              <a:gd name="connsiteY143" fmla="*/ 3649776 h 6880475"/>
              <a:gd name="connsiteX144" fmla="*/ 5117999 w 12196437"/>
              <a:gd name="connsiteY144" fmla="*/ 3646618 h 6880475"/>
              <a:gd name="connsiteX145" fmla="*/ 4820842 w 12196437"/>
              <a:gd name="connsiteY145" fmla="*/ 4115347 h 6880475"/>
              <a:gd name="connsiteX146" fmla="*/ 4820842 w 12196437"/>
              <a:gd name="connsiteY146" fmla="*/ 4653691 h 6880475"/>
              <a:gd name="connsiteX147" fmla="*/ 4308777 w 12196437"/>
              <a:gd name="connsiteY147" fmla="*/ 5456344 h 6880475"/>
              <a:gd name="connsiteX148" fmla="*/ 4308777 w 12196437"/>
              <a:gd name="connsiteY148" fmla="*/ 5746173 h 6880475"/>
              <a:gd name="connsiteX149" fmla="*/ 4126971 w 12196437"/>
              <a:gd name="connsiteY149" fmla="*/ 6048637 h 6880475"/>
              <a:gd name="connsiteX150" fmla="*/ 3777634 w 12196437"/>
              <a:gd name="connsiteY150" fmla="*/ 6046490 h 6880475"/>
              <a:gd name="connsiteX151" fmla="*/ 3482119 w 12196437"/>
              <a:gd name="connsiteY151" fmla="*/ 5698668 h 6880475"/>
              <a:gd name="connsiteX152" fmla="*/ 3482119 w 12196437"/>
              <a:gd name="connsiteY152" fmla="*/ 5258366 h 6880475"/>
              <a:gd name="connsiteX153" fmla="*/ 3169549 w 12196437"/>
              <a:gd name="connsiteY153" fmla="*/ 4689826 h 6880475"/>
              <a:gd name="connsiteX154" fmla="*/ 3170560 w 12196437"/>
              <a:gd name="connsiteY154" fmla="*/ 4345543 h 6880475"/>
              <a:gd name="connsiteX155" fmla="*/ 2984458 w 12196437"/>
              <a:gd name="connsiteY155" fmla="*/ 4021474 h 6880475"/>
              <a:gd name="connsiteX156" fmla="*/ 2984458 w 12196437"/>
              <a:gd name="connsiteY156" fmla="*/ 3498544 h 6880475"/>
              <a:gd name="connsiteX157" fmla="*/ 2842701 w 12196437"/>
              <a:gd name="connsiteY157" fmla="*/ 3244975 h 6880475"/>
              <a:gd name="connsiteX158" fmla="*/ 1857863 w 12196437"/>
              <a:gd name="connsiteY158" fmla="*/ 3244975 h 6880475"/>
              <a:gd name="connsiteX159" fmla="*/ 1775615 w 12196437"/>
              <a:gd name="connsiteY159" fmla="*/ 3387615 h 6880475"/>
              <a:gd name="connsiteX160" fmla="*/ 1225520 w 12196437"/>
              <a:gd name="connsiteY160" fmla="*/ 3387615 h 6880475"/>
              <a:gd name="connsiteX161" fmla="*/ 857360 w 12196437"/>
              <a:gd name="connsiteY161" fmla="*/ 2815285 h 6880475"/>
              <a:gd name="connsiteX162" fmla="*/ 857360 w 12196437"/>
              <a:gd name="connsiteY162" fmla="*/ 2118254 h 6880475"/>
              <a:gd name="connsiteX163" fmla="*/ 1444599 w 12196437"/>
              <a:gd name="connsiteY163" fmla="*/ 1131901 h 6880475"/>
              <a:gd name="connsiteX164" fmla="*/ 2327351 w 12196437"/>
              <a:gd name="connsiteY164" fmla="*/ 1131901 h 6880475"/>
              <a:gd name="connsiteX165" fmla="*/ 2561211 w 12196437"/>
              <a:gd name="connsiteY165" fmla="*/ 1518003 h 6880475"/>
              <a:gd name="connsiteX166" fmla="*/ 2943775 w 12196437"/>
              <a:gd name="connsiteY166" fmla="*/ 1515476 h 6880475"/>
              <a:gd name="connsiteX167" fmla="*/ 3154640 w 12196437"/>
              <a:gd name="connsiteY167" fmla="*/ 1131901 h 6880475"/>
              <a:gd name="connsiteX168" fmla="*/ 9701445 w 12196437"/>
              <a:gd name="connsiteY168" fmla="*/ 1131901 h 6880475"/>
              <a:gd name="connsiteX169" fmla="*/ 9701445 w 12196437"/>
              <a:gd name="connsiteY169" fmla="*/ 917119 h 6880475"/>
              <a:gd name="connsiteX170" fmla="*/ 3027541 w 12196437"/>
              <a:gd name="connsiteY170" fmla="*/ 917119 h 6880475"/>
              <a:gd name="connsiteX171" fmla="*/ 2816548 w 12196437"/>
              <a:gd name="connsiteY171" fmla="*/ 1301452 h 6880475"/>
              <a:gd name="connsiteX172" fmla="*/ 2681994 w 12196437"/>
              <a:gd name="connsiteY172" fmla="*/ 1302336 h 6880475"/>
              <a:gd name="connsiteX173" fmla="*/ 2448388 w 12196437"/>
              <a:gd name="connsiteY173" fmla="*/ 917119 h 6880475"/>
              <a:gd name="connsiteX174" fmla="*/ 0 w 12196437"/>
              <a:gd name="connsiteY174" fmla="*/ 0 h 6880475"/>
              <a:gd name="connsiteX175" fmla="*/ 11413612 w 12196437"/>
              <a:gd name="connsiteY175" fmla="*/ 0 h 6880475"/>
              <a:gd name="connsiteX176" fmla="*/ 12183186 w 12196437"/>
              <a:gd name="connsiteY176" fmla="*/ 0 h 6880475"/>
              <a:gd name="connsiteX177" fmla="*/ 12196437 w 12196437"/>
              <a:gd name="connsiteY177" fmla="*/ 0 h 6880475"/>
              <a:gd name="connsiteX178" fmla="*/ 12196437 w 12196437"/>
              <a:gd name="connsiteY178" fmla="*/ 6880472 h 6880475"/>
              <a:gd name="connsiteX179" fmla="*/ 12183186 w 12196437"/>
              <a:gd name="connsiteY179" fmla="*/ 6880472 h 6880475"/>
              <a:gd name="connsiteX180" fmla="*/ 12183186 w 12196437"/>
              <a:gd name="connsiteY180" fmla="*/ 6880475 h 6880475"/>
              <a:gd name="connsiteX181" fmla="*/ 0 w 12196437"/>
              <a:gd name="connsiteY181" fmla="*/ 6880475 h 6880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12196437" h="6880475">
                <a:moveTo>
                  <a:pt x="1322551" y="917119"/>
                </a:moveTo>
                <a:lnTo>
                  <a:pt x="642578" y="2059126"/>
                </a:lnTo>
                <a:lnTo>
                  <a:pt x="642578" y="2878457"/>
                </a:lnTo>
                <a:lnTo>
                  <a:pt x="1108528" y="3602271"/>
                </a:lnTo>
                <a:lnTo>
                  <a:pt x="1899683" y="3602271"/>
                </a:lnTo>
                <a:lnTo>
                  <a:pt x="1982058" y="3459631"/>
                </a:lnTo>
                <a:lnTo>
                  <a:pt x="2716485" y="3459631"/>
                </a:lnTo>
                <a:lnTo>
                  <a:pt x="2769423" y="3554387"/>
                </a:lnTo>
                <a:lnTo>
                  <a:pt x="2769423" y="4078708"/>
                </a:lnTo>
                <a:lnTo>
                  <a:pt x="2955399" y="4402397"/>
                </a:lnTo>
                <a:lnTo>
                  <a:pt x="2954388" y="4744531"/>
                </a:lnTo>
                <a:lnTo>
                  <a:pt x="3267086" y="5313072"/>
                </a:lnTo>
                <a:lnTo>
                  <a:pt x="3267086" y="5777000"/>
                </a:lnTo>
                <a:lnTo>
                  <a:pt x="3677951" y="6260639"/>
                </a:lnTo>
                <a:lnTo>
                  <a:pt x="4248259" y="6264176"/>
                </a:lnTo>
                <a:lnTo>
                  <a:pt x="4523812" y="5805807"/>
                </a:lnTo>
                <a:lnTo>
                  <a:pt x="4523812" y="5519010"/>
                </a:lnTo>
                <a:lnTo>
                  <a:pt x="5035877" y="4716736"/>
                </a:lnTo>
                <a:lnTo>
                  <a:pt x="5035877" y="4178518"/>
                </a:lnTo>
                <a:lnTo>
                  <a:pt x="5235624" y="3862662"/>
                </a:lnTo>
                <a:lnTo>
                  <a:pt x="5536950" y="3866200"/>
                </a:lnTo>
                <a:lnTo>
                  <a:pt x="6150722" y="2792291"/>
                </a:lnTo>
                <a:lnTo>
                  <a:pt x="5124064" y="2792291"/>
                </a:lnTo>
                <a:lnTo>
                  <a:pt x="4913199" y="2429941"/>
                </a:lnTo>
                <a:lnTo>
                  <a:pt x="4913199" y="1998230"/>
                </a:lnTo>
                <a:lnTo>
                  <a:pt x="4398481" y="1286670"/>
                </a:lnTo>
                <a:lnTo>
                  <a:pt x="3246239" y="1286670"/>
                </a:lnTo>
                <a:lnTo>
                  <a:pt x="3001135" y="1734048"/>
                </a:lnTo>
                <a:lnTo>
                  <a:pt x="2497029" y="1734048"/>
                </a:lnTo>
                <a:lnTo>
                  <a:pt x="2227921" y="1274036"/>
                </a:lnTo>
                <a:lnTo>
                  <a:pt x="1498168" y="1274036"/>
                </a:lnTo>
                <a:lnTo>
                  <a:pt x="985470" y="2182310"/>
                </a:lnTo>
                <a:lnTo>
                  <a:pt x="998104" y="2763485"/>
                </a:lnTo>
                <a:lnTo>
                  <a:pt x="1323436" y="3233478"/>
                </a:lnTo>
                <a:lnTo>
                  <a:pt x="1704231" y="3233478"/>
                </a:lnTo>
                <a:lnTo>
                  <a:pt x="1841439" y="3054072"/>
                </a:lnTo>
                <a:lnTo>
                  <a:pt x="2888059" y="3054072"/>
                </a:lnTo>
                <a:lnTo>
                  <a:pt x="3121791" y="3479213"/>
                </a:lnTo>
                <a:lnTo>
                  <a:pt x="3121791" y="4018947"/>
                </a:lnTo>
                <a:lnTo>
                  <a:pt x="3308400" y="4339225"/>
                </a:lnTo>
                <a:lnTo>
                  <a:pt x="3308400" y="4666958"/>
                </a:lnTo>
                <a:lnTo>
                  <a:pt x="3643332" y="5227159"/>
                </a:lnTo>
                <a:lnTo>
                  <a:pt x="3643332" y="5573716"/>
                </a:lnTo>
                <a:lnTo>
                  <a:pt x="3866074" y="5864303"/>
                </a:lnTo>
                <a:lnTo>
                  <a:pt x="4054577" y="5864303"/>
                </a:lnTo>
                <a:lnTo>
                  <a:pt x="4204672" y="5616293"/>
                </a:lnTo>
                <a:lnTo>
                  <a:pt x="4204672" y="5371063"/>
                </a:lnTo>
                <a:lnTo>
                  <a:pt x="4680603" y="4609724"/>
                </a:lnTo>
                <a:lnTo>
                  <a:pt x="4684646" y="4017179"/>
                </a:lnTo>
                <a:lnTo>
                  <a:pt x="4956281" y="3560957"/>
                </a:lnTo>
                <a:lnTo>
                  <a:pt x="5339856" y="3559441"/>
                </a:lnTo>
                <a:lnTo>
                  <a:pt x="5613009" y="3098544"/>
                </a:lnTo>
                <a:lnTo>
                  <a:pt x="4927349" y="3096017"/>
                </a:lnTo>
                <a:lnTo>
                  <a:pt x="4568411" y="2507768"/>
                </a:lnTo>
                <a:lnTo>
                  <a:pt x="4582687" y="2127225"/>
                </a:lnTo>
                <a:lnTo>
                  <a:pt x="4252934" y="1643207"/>
                </a:lnTo>
                <a:lnTo>
                  <a:pt x="3444344" y="1638786"/>
                </a:lnTo>
                <a:lnTo>
                  <a:pt x="3194438" y="2076941"/>
                </a:lnTo>
                <a:lnTo>
                  <a:pt x="2278710" y="2076941"/>
                </a:lnTo>
                <a:lnTo>
                  <a:pt x="2053568" y="1657105"/>
                </a:lnTo>
                <a:lnTo>
                  <a:pt x="1715602" y="1657105"/>
                </a:lnTo>
                <a:lnTo>
                  <a:pt x="1365381" y="2321286"/>
                </a:lnTo>
                <a:lnTo>
                  <a:pt x="1372331" y="2653694"/>
                </a:lnTo>
                <a:lnTo>
                  <a:pt x="1441818" y="2745670"/>
                </a:lnTo>
                <a:lnTo>
                  <a:pt x="1553125" y="2743775"/>
                </a:lnTo>
                <a:lnTo>
                  <a:pt x="1649399" y="2662411"/>
                </a:lnTo>
                <a:lnTo>
                  <a:pt x="3697281" y="2663801"/>
                </a:lnTo>
                <a:lnTo>
                  <a:pt x="3898038" y="2270370"/>
                </a:lnTo>
                <a:lnTo>
                  <a:pt x="3931141" y="2270370"/>
                </a:lnTo>
                <a:lnTo>
                  <a:pt x="3994312" y="2353504"/>
                </a:lnTo>
                <a:lnTo>
                  <a:pt x="3994312" y="2771317"/>
                </a:lnTo>
                <a:lnTo>
                  <a:pt x="4377887" y="3414653"/>
                </a:lnTo>
                <a:lnTo>
                  <a:pt x="4099303" y="3832466"/>
                </a:lnTo>
                <a:lnTo>
                  <a:pt x="4091595" y="4456471"/>
                </a:lnTo>
                <a:lnTo>
                  <a:pt x="3969297" y="4641815"/>
                </a:lnTo>
                <a:lnTo>
                  <a:pt x="3858620" y="4455966"/>
                </a:lnTo>
                <a:lnTo>
                  <a:pt x="3858620" y="4076939"/>
                </a:lnTo>
                <a:lnTo>
                  <a:pt x="3720781" y="3851165"/>
                </a:lnTo>
                <a:lnTo>
                  <a:pt x="3720781" y="3321665"/>
                </a:lnTo>
                <a:lnTo>
                  <a:pt x="3556536" y="3043712"/>
                </a:lnTo>
                <a:lnTo>
                  <a:pt x="3728487" y="3043712"/>
                </a:lnTo>
                <a:lnTo>
                  <a:pt x="3946176" y="3385973"/>
                </a:lnTo>
                <a:lnTo>
                  <a:pt x="3779276" y="3638658"/>
                </a:lnTo>
                <a:lnTo>
                  <a:pt x="3779276" y="3763104"/>
                </a:lnTo>
                <a:lnTo>
                  <a:pt x="3994058" y="3763104"/>
                </a:lnTo>
                <a:lnTo>
                  <a:pt x="3994058" y="3703345"/>
                </a:lnTo>
                <a:lnTo>
                  <a:pt x="4202144" y="3389005"/>
                </a:lnTo>
                <a:lnTo>
                  <a:pt x="3846365" y="2829562"/>
                </a:lnTo>
                <a:lnTo>
                  <a:pt x="3180036" y="2829562"/>
                </a:lnTo>
                <a:lnTo>
                  <a:pt x="3505368" y="3380540"/>
                </a:lnTo>
                <a:lnTo>
                  <a:pt x="3505368" y="3911178"/>
                </a:lnTo>
                <a:lnTo>
                  <a:pt x="3643206" y="4136952"/>
                </a:lnTo>
                <a:lnTo>
                  <a:pt x="3643206" y="4514083"/>
                </a:lnTo>
                <a:lnTo>
                  <a:pt x="3959062" y="5043836"/>
                </a:lnTo>
                <a:lnTo>
                  <a:pt x="4305619" y="4522043"/>
                </a:lnTo>
                <a:lnTo>
                  <a:pt x="4313199" y="3898291"/>
                </a:lnTo>
                <a:lnTo>
                  <a:pt x="4631708" y="3420464"/>
                </a:lnTo>
                <a:lnTo>
                  <a:pt x="4209093" y="2712442"/>
                </a:lnTo>
                <a:lnTo>
                  <a:pt x="4209093" y="2281616"/>
                </a:lnTo>
                <a:lnTo>
                  <a:pt x="4037899" y="2055968"/>
                </a:lnTo>
                <a:lnTo>
                  <a:pt x="3766642" y="2055968"/>
                </a:lnTo>
                <a:lnTo>
                  <a:pt x="3566390" y="2448766"/>
                </a:lnTo>
                <a:lnTo>
                  <a:pt x="1582816" y="2447629"/>
                </a:lnTo>
                <a:lnTo>
                  <a:pt x="1581300" y="2371823"/>
                </a:lnTo>
                <a:lnTo>
                  <a:pt x="1844598" y="1871382"/>
                </a:lnTo>
                <a:lnTo>
                  <a:pt x="1924951" y="1871382"/>
                </a:lnTo>
                <a:lnTo>
                  <a:pt x="2150220" y="2291216"/>
                </a:lnTo>
                <a:lnTo>
                  <a:pt x="3319265" y="2291216"/>
                </a:lnTo>
                <a:lnTo>
                  <a:pt x="3568665" y="1853820"/>
                </a:lnTo>
                <a:lnTo>
                  <a:pt x="4139353" y="1856852"/>
                </a:lnTo>
                <a:lnTo>
                  <a:pt x="4365758" y="2189259"/>
                </a:lnTo>
                <a:lnTo>
                  <a:pt x="4351733" y="2563864"/>
                </a:lnTo>
                <a:lnTo>
                  <a:pt x="4806566" y="3310294"/>
                </a:lnTo>
                <a:lnTo>
                  <a:pt x="5236761" y="3311936"/>
                </a:lnTo>
                <a:lnTo>
                  <a:pt x="5217179" y="3344912"/>
                </a:lnTo>
                <a:lnTo>
                  <a:pt x="4833982" y="3346301"/>
                </a:lnTo>
                <a:lnTo>
                  <a:pt x="4470243" y="3957166"/>
                </a:lnTo>
                <a:lnTo>
                  <a:pt x="4466200" y="4547185"/>
                </a:lnTo>
                <a:lnTo>
                  <a:pt x="3989889" y="5309408"/>
                </a:lnTo>
                <a:lnTo>
                  <a:pt x="3989889" y="5556786"/>
                </a:lnTo>
                <a:lnTo>
                  <a:pt x="3950345" y="5622106"/>
                </a:lnTo>
                <a:lnTo>
                  <a:pt x="3857736" y="5501448"/>
                </a:lnTo>
                <a:lnTo>
                  <a:pt x="3857736" y="5168410"/>
                </a:lnTo>
                <a:lnTo>
                  <a:pt x="3522802" y="4608082"/>
                </a:lnTo>
                <a:lnTo>
                  <a:pt x="3522802" y="4281108"/>
                </a:lnTo>
                <a:lnTo>
                  <a:pt x="3336195" y="3960830"/>
                </a:lnTo>
                <a:lnTo>
                  <a:pt x="3336195" y="3424002"/>
                </a:lnTo>
                <a:lnTo>
                  <a:pt x="3015158" y="2839290"/>
                </a:lnTo>
                <a:lnTo>
                  <a:pt x="1735312" y="2839290"/>
                </a:lnTo>
                <a:lnTo>
                  <a:pt x="1598231" y="3018316"/>
                </a:lnTo>
                <a:lnTo>
                  <a:pt x="1435880" y="3018316"/>
                </a:lnTo>
                <a:lnTo>
                  <a:pt x="1210865" y="2693869"/>
                </a:lnTo>
                <a:lnTo>
                  <a:pt x="1201263" y="2236638"/>
                </a:lnTo>
                <a:lnTo>
                  <a:pt x="1623246" y="1488944"/>
                </a:lnTo>
                <a:lnTo>
                  <a:pt x="2104483" y="1488944"/>
                </a:lnTo>
                <a:lnTo>
                  <a:pt x="2373593" y="1948955"/>
                </a:lnTo>
                <a:lnTo>
                  <a:pt x="3128235" y="1948955"/>
                </a:lnTo>
                <a:lnTo>
                  <a:pt x="3373339" y="1501578"/>
                </a:lnTo>
                <a:lnTo>
                  <a:pt x="4288437" y="1501578"/>
                </a:lnTo>
                <a:lnTo>
                  <a:pt x="4698165" y="2067717"/>
                </a:lnTo>
                <a:lnTo>
                  <a:pt x="4697532" y="2487932"/>
                </a:lnTo>
                <a:lnTo>
                  <a:pt x="4999743" y="3007199"/>
                </a:lnTo>
                <a:lnTo>
                  <a:pt x="5779529" y="3007199"/>
                </a:lnTo>
                <a:lnTo>
                  <a:pt x="5412124" y="3649776"/>
                </a:lnTo>
                <a:lnTo>
                  <a:pt x="5117999" y="3646618"/>
                </a:lnTo>
                <a:lnTo>
                  <a:pt x="4820842" y="4115347"/>
                </a:lnTo>
                <a:lnTo>
                  <a:pt x="4820842" y="4653691"/>
                </a:lnTo>
                <a:lnTo>
                  <a:pt x="4308777" y="5456344"/>
                </a:lnTo>
                <a:lnTo>
                  <a:pt x="4308777" y="5746173"/>
                </a:lnTo>
                <a:lnTo>
                  <a:pt x="4126971" y="6048637"/>
                </a:lnTo>
                <a:lnTo>
                  <a:pt x="3777634" y="6046490"/>
                </a:lnTo>
                <a:lnTo>
                  <a:pt x="3482119" y="5698668"/>
                </a:lnTo>
                <a:lnTo>
                  <a:pt x="3482119" y="5258366"/>
                </a:lnTo>
                <a:lnTo>
                  <a:pt x="3169549" y="4689826"/>
                </a:lnTo>
                <a:lnTo>
                  <a:pt x="3170560" y="4345543"/>
                </a:lnTo>
                <a:lnTo>
                  <a:pt x="2984458" y="4021474"/>
                </a:lnTo>
                <a:lnTo>
                  <a:pt x="2984458" y="3498544"/>
                </a:lnTo>
                <a:lnTo>
                  <a:pt x="2842701" y="3244975"/>
                </a:lnTo>
                <a:lnTo>
                  <a:pt x="1857863" y="3244975"/>
                </a:lnTo>
                <a:lnTo>
                  <a:pt x="1775615" y="3387615"/>
                </a:lnTo>
                <a:lnTo>
                  <a:pt x="1225520" y="3387615"/>
                </a:lnTo>
                <a:lnTo>
                  <a:pt x="857360" y="2815285"/>
                </a:lnTo>
                <a:lnTo>
                  <a:pt x="857360" y="2118254"/>
                </a:lnTo>
                <a:lnTo>
                  <a:pt x="1444599" y="1131901"/>
                </a:lnTo>
                <a:lnTo>
                  <a:pt x="2327351" y="1131901"/>
                </a:lnTo>
                <a:lnTo>
                  <a:pt x="2561211" y="1518003"/>
                </a:lnTo>
                <a:lnTo>
                  <a:pt x="2943775" y="1515476"/>
                </a:lnTo>
                <a:lnTo>
                  <a:pt x="3154640" y="1131901"/>
                </a:lnTo>
                <a:lnTo>
                  <a:pt x="9701445" y="1131901"/>
                </a:lnTo>
                <a:lnTo>
                  <a:pt x="9701445" y="917119"/>
                </a:lnTo>
                <a:lnTo>
                  <a:pt x="3027541" y="917119"/>
                </a:lnTo>
                <a:lnTo>
                  <a:pt x="2816548" y="1301452"/>
                </a:lnTo>
                <a:lnTo>
                  <a:pt x="2681994" y="1302336"/>
                </a:lnTo>
                <a:lnTo>
                  <a:pt x="2448388" y="917119"/>
                </a:lnTo>
                <a:close/>
                <a:moveTo>
                  <a:pt x="0" y="0"/>
                </a:moveTo>
                <a:lnTo>
                  <a:pt x="11413612" y="0"/>
                </a:lnTo>
                <a:lnTo>
                  <a:pt x="12183186" y="0"/>
                </a:lnTo>
                <a:lnTo>
                  <a:pt x="12196437" y="0"/>
                </a:lnTo>
                <a:lnTo>
                  <a:pt x="12196437" y="6880472"/>
                </a:lnTo>
                <a:lnTo>
                  <a:pt x="12183186" y="6880472"/>
                </a:lnTo>
                <a:lnTo>
                  <a:pt x="12183186" y="6880475"/>
                </a:lnTo>
                <a:lnTo>
                  <a:pt x="0" y="6880475"/>
                </a:lnTo>
                <a:close/>
              </a:path>
            </a:pathLst>
          </a:custGeom>
          <a:solidFill>
            <a:schemeClr val="tx1">
              <a:alpha val="47014"/>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521" name="Title 520">
            <a:extLst>
              <a:ext uri="{FF2B5EF4-FFF2-40B4-BE49-F238E27FC236}">
                <a16:creationId xmlns:a16="http://schemas.microsoft.com/office/drawing/2014/main" id="{DD3D5241-53C0-7612-D85F-F4D957CE0428}"/>
              </a:ext>
            </a:extLst>
          </p:cNvPr>
          <p:cNvSpPr>
            <a:spLocks noGrp="1"/>
          </p:cNvSpPr>
          <p:nvPr>
            <p:ph type="title"/>
          </p:nvPr>
        </p:nvSpPr>
        <p:spPr>
          <a:xfrm>
            <a:off x="831273" y="1293536"/>
            <a:ext cx="10933126" cy="3211072"/>
          </a:xfrm>
        </p:spPr>
        <p:txBody>
          <a:bodyPr/>
          <a:lstStyle/>
          <a:p>
            <a:pPr marL="0" marR="0" algn="just">
              <a:lnSpc>
                <a:spcPct val="107000"/>
              </a:lnSpc>
              <a:spcBef>
                <a:spcPts val="0"/>
              </a:spcBef>
              <a:spcAft>
                <a:spcPts val="0"/>
              </a:spcAft>
              <a:tabLst>
                <a:tab pos="2743200" algn="ctr"/>
                <a:tab pos="5486400" algn="r"/>
              </a:tabLst>
            </a:pPr>
            <a:r>
              <a:rPr lang="en-US" sz="4800" kern="100" dirty="0">
                <a:solidFill>
                  <a:schemeClr val="bg1"/>
                </a:solidFill>
                <a:effectLst/>
                <a:latin typeface="Tahoma" panose="020B0604030504040204" pitchFamily="34" charset="0"/>
                <a:ea typeface="Calibri" panose="020F0502020204030204" pitchFamily="34" charset="0"/>
                <a:cs typeface="Times New Roman" panose="02020603050405020304" pitchFamily="18" charset="0"/>
              </a:rPr>
              <a:t>THE MAINTENANCE OF BUILDING AND MARINE DEPOT IN THE PORT OF DURBAN FOR A PERIOD OF SIX (6) MONTHS</a:t>
            </a:r>
            <a:endParaRPr lang="en-US" sz="4800" dirty="0">
              <a:solidFill>
                <a:schemeClr val="bg1"/>
              </a:solidFill>
            </a:endParaRPr>
          </a:p>
        </p:txBody>
      </p:sp>
      <p:sp>
        <p:nvSpPr>
          <p:cNvPr id="522" name="Text Placeholder 521">
            <a:extLst>
              <a:ext uri="{FF2B5EF4-FFF2-40B4-BE49-F238E27FC236}">
                <a16:creationId xmlns:a16="http://schemas.microsoft.com/office/drawing/2014/main" id="{6864D623-7115-AB1B-0C2E-4786ED32231E}"/>
              </a:ext>
            </a:extLst>
          </p:cNvPr>
          <p:cNvSpPr>
            <a:spLocks noGrp="1"/>
          </p:cNvSpPr>
          <p:nvPr>
            <p:ph type="body" sz="quarter" idx="13"/>
          </p:nvPr>
        </p:nvSpPr>
        <p:spPr>
          <a:xfrm>
            <a:off x="8584707" y="5638800"/>
            <a:ext cx="3340593" cy="1022569"/>
          </a:xfrm>
        </p:spPr>
        <p:txBody>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FFFFFF"/>
                </a:solidFill>
                <a:effectLst/>
                <a:uLnTx/>
                <a:uFillTx/>
              </a:rPr>
              <a:t>TENDER CLARIFICATION MEETING</a:t>
            </a:r>
          </a:p>
          <a:p>
            <a:pPr marL="0" marR="0" lvl="0" indent="0" defTabSz="457200" rtl="0" eaLnBrk="1" fontAlgn="auto" latinLnBrk="0" hangingPunct="1">
              <a:lnSpc>
                <a:spcPct val="100000"/>
              </a:lnSpc>
              <a:spcBef>
                <a:spcPts val="0"/>
              </a:spcBef>
              <a:spcAft>
                <a:spcPts val="0"/>
              </a:spcAft>
              <a:buClrTx/>
              <a:buSzTx/>
              <a:buFontTx/>
              <a:buNone/>
              <a:tabLst/>
              <a:defRPr/>
            </a:pPr>
            <a:r>
              <a:rPr lang="en-US" dirty="0">
                <a:solidFill>
                  <a:srgbClr val="FFFFFF"/>
                </a:solidFill>
              </a:rPr>
              <a:t>08 SEPTEMBER 2026</a:t>
            </a:r>
          </a:p>
          <a:p>
            <a:pPr marL="0" marR="0" lvl="0" indent="0"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a:ln>
                  <a:noFill/>
                </a:ln>
                <a:solidFill>
                  <a:srgbClr val="FFFFFF"/>
                </a:solidFill>
                <a:effectLst/>
                <a:uLnTx/>
                <a:uFillTx/>
              </a:rPr>
              <a:t>10H00</a:t>
            </a:r>
          </a:p>
        </p:txBody>
      </p:sp>
      <p:pic>
        <p:nvPicPr>
          <p:cNvPr id="3" name="Picture 2">
            <a:extLst>
              <a:ext uri="{FF2B5EF4-FFF2-40B4-BE49-F238E27FC236}">
                <a16:creationId xmlns:a16="http://schemas.microsoft.com/office/drawing/2014/main" id="{03B23AF7-3458-051D-CD8B-A53B0977D5F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3079665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Table 11">
            <a:extLst>
              <a:ext uri="{FF2B5EF4-FFF2-40B4-BE49-F238E27FC236}">
                <a16:creationId xmlns:a16="http://schemas.microsoft.com/office/drawing/2014/main" id="{DE0DA2DE-03F7-09AD-73F1-C949E5416CAB}"/>
              </a:ext>
            </a:extLst>
          </p:cNvPr>
          <p:cNvGraphicFramePr>
            <a:graphicFrameLocks noGrp="1"/>
          </p:cNvGraphicFramePr>
          <p:nvPr>
            <p:extLst>
              <p:ext uri="{D42A27DB-BD31-4B8C-83A1-F6EECF244321}">
                <p14:modId xmlns:p14="http://schemas.microsoft.com/office/powerpoint/2010/main" val="1418064095"/>
              </p:ext>
            </p:extLst>
          </p:nvPr>
        </p:nvGraphicFramePr>
        <p:xfrm>
          <a:off x="320323" y="2133062"/>
          <a:ext cx="10006026" cy="4159040"/>
        </p:xfrm>
        <a:graphic>
          <a:graphicData uri="http://schemas.openxmlformats.org/drawingml/2006/table">
            <a:tbl>
              <a:tblPr firstRow="1" bandRow="1">
                <a:tableStyleId>{5C22544A-7EE6-4342-B048-85BDC9FD1C3A}</a:tableStyleId>
              </a:tblPr>
              <a:tblGrid>
                <a:gridCol w="610285">
                  <a:extLst>
                    <a:ext uri="{9D8B030D-6E8A-4147-A177-3AD203B41FA5}">
                      <a16:colId xmlns:a16="http://schemas.microsoft.com/office/drawing/2014/main" val="2208968794"/>
                    </a:ext>
                  </a:extLst>
                </a:gridCol>
                <a:gridCol w="2746465">
                  <a:extLst>
                    <a:ext uri="{9D8B030D-6E8A-4147-A177-3AD203B41FA5}">
                      <a16:colId xmlns:a16="http://schemas.microsoft.com/office/drawing/2014/main" val="1314826358"/>
                    </a:ext>
                  </a:extLst>
                </a:gridCol>
                <a:gridCol w="4145237">
                  <a:extLst>
                    <a:ext uri="{9D8B030D-6E8A-4147-A177-3AD203B41FA5}">
                      <a16:colId xmlns:a16="http://schemas.microsoft.com/office/drawing/2014/main" val="1801552601"/>
                    </a:ext>
                  </a:extLst>
                </a:gridCol>
                <a:gridCol w="2504039">
                  <a:extLst>
                    <a:ext uri="{9D8B030D-6E8A-4147-A177-3AD203B41FA5}">
                      <a16:colId xmlns:a16="http://schemas.microsoft.com/office/drawing/2014/main" val="1153813624"/>
                    </a:ext>
                  </a:extLst>
                </a:gridCol>
              </a:tblGrid>
              <a:tr h="450077">
                <a:tc>
                  <a:txBody>
                    <a:bodyPr/>
                    <a:lstStyle/>
                    <a:p>
                      <a:r>
                        <a:rPr lang="en-US" sz="1400" b="1" i="0">
                          <a:solidFill>
                            <a:schemeClr val="tx1">
                              <a:lumMod val="75000"/>
                              <a:lumOff val="25000"/>
                            </a:schemeClr>
                          </a:solidFill>
                          <a:latin typeface="Apex New Heavy"/>
                          <a:ea typeface="Apex New Heavy" panose="02010600040501010103" pitchFamily="2" charset="77"/>
                        </a:rPr>
                        <a:t>01</a:t>
                      </a: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ZA" sz="1400" b="0" i="0" dirty="0">
                          <a:solidFill>
                            <a:schemeClr val="tx1">
                              <a:lumMod val="75000"/>
                              <a:lumOff val="25000"/>
                            </a:schemeClr>
                          </a:solidFill>
                          <a:latin typeface="Apex New Medium"/>
                          <a:ea typeface="Apex New Medium" panose="02010600040501010103" pitchFamily="2" charset="77"/>
                        </a:rPr>
                        <a:t>W</a:t>
                      </a:r>
                      <a:r>
                        <a:rPr lang="en-US" sz="1400" b="0" i="0" dirty="0">
                          <a:solidFill>
                            <a:schemeClr val="tx1">
                              <a:lumMod val="75000"/>
                              <a:lumOff val="25000"/>
                            </a:schemeClr>
                          </a:solidFill>
                          <a:latin typeface="Apex New Medium"/>
                          <a:ea typeface="Apex New Medium" panose="02010600040501010103" pitchFamily="2" charset="77"/>
                        </a:rPr>
                        <a:t>elcome</a:t>
                      </a: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18051745"/>
                  </a:ext>
                </a:extLst>
              </a:tr>
              <a:tr h="409804">
                <a:tc>
                  <a:txBody>
                    <a:bodyPr/>
                    <a:lstStyle/>
                    <a:p>
                      <a:r>
                        <a:rPr lang="en-US" sz="1400" b="1" i="0">
                          <a:solidFill>
                            <a:schemeClr val="tx1">
                              <a:lumMod val="75000"/>
                              <a:lumOff val="25000"/>
                            </a:schemeClr>
                          </a:solidFill>
                          <a:latin typeface="Apex New Heavy"/>
                          <a:ea typeface="Apex New Heavy" panose="02010600040501010103" pitchFamily="2" charset="77"/>
                        </a:rPr>
                        <a:t>02</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i="0" dirty="0">
                          <a:solidFill>
                            <a:schemeClr val="tx1">
                              <a:lumMod val="75000"/>
                              <a:lumOff val="25000"/>
                            </a:schemeClr>
                          </a:solidFill>
                          <a:latin typeface="Apex New Medium"/>
                          <a:ea typeface="Apex New Medium" panose="02010600040501010103" pitchFamily="2" charset="77"/>
                        </a:rPr>
                        <a:t>Introduction and Agenda</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5142023"/>
                  </a:ext>
                </a:extLst>
              </a:tr>
              <a:tr h="469776">
                <a:tc>
                  <a:txBody>
                    <a:bodyPr/>
                    <a:lstStyle/>
                    <a:p>
                      <a:r>
                        <a:rPr lang="en-US" sz="1400" b="1" i="0">
                          <a:solidFill>
                            <a:schemeClr val="tx1">
                              <a:lumMod val="75000"/>
                              <a:lumOff val="25000"/>
                            </a:schemeClr>
                          </a:solidFill>
                          <a:latin typeface="Apex New Heavy"/>
                          <a:ea typeface="Apex New Heavy" panose="02010600040501010103" pitchFamily="2" charset="77"/>
                        </a:rPr>
                        <a:t>03</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i="0" dirty="0">
                          <a:solidFill>
                            <a:schemeClr val="tx1">
                              <a:lumMod val="75000"/>
                              <a:lumOff val="25000"/>
                            </a:schemeClr>
                          </a:solidFill>
                          <a:latin typeface="Apex New Medium"/>
                          <a:ea typeface="Apex New Medium" panose="02010600040501010103" pitchFamily="2" charset="77"/>
                        </a:rPr>
                        <a:t>Safety Briefing and Evacuation Procedure</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15797243"/>
                  </a:ext>
                </a:extLst>
              </a:tr>
              <a:tr h="479770">
                <a:tc>
                  <a:txBody>
                    <a:bodyPr/>
                    <a:lstStyle/>
                    <a:p>
                      <a:r>
                        <a:rPr lang="en-ZA" sz="1400" b="1" i="0">
                          <a:solidFill>
                            <a:schemeClr val="tx1">
                              <a:lumMod val="75000"/>
                              <a:lumOff val="25000"/>
                            </a:schemeClr>
                          </a:solidFill>
                          <a:latin typeface="Apex New Heavy"/>
                          <a:ea typeface="Apex New Heavy" panose="02010600040501010103" pitchFamily="2" charset="77"/>
                        </a:rPr>
                        <a:t>04</a:t>
                      </a:r>
                      <a:endParaRPr lang="en-US" sz="1400" b="1" i="0">
                        <a:solidFill>
                          <a:schemeClr val="tx1">
                            <a:lumMod val="75000"/>
                            <a:lumOff val="25000"/>
                          </a:schemeClr>
                        </a:solidFill>
                        <a:latin typeface="Apex New Heavy"/>
                        <a:ea typeface="Apex New Heavy"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ZA" sz="1400" b="0" i="0" dirty="0">
                          <a:solidFill>
                            <a:schemeClr val="tx1">
                              <a:lumMod val="75000"/>
                              <a:lumOff val="25000"/>
                            </a:schemeClr>
                          </a:solidFill>
                          <a:latin typeface="Apex New Medium"/>
                          <a:ea typeface="Apex New Medium" panose="02010600040501010103" pitchFamily="2" charset="77"/>
                        </a:rPr>
                        <a:t>Project Overview</a:t>
                      </a:r>
                      <a:endParaRPr lang="en-US" sz="1400" b="0" i="0" dirty="0">
                        <a:solidFill>
                          <a:schemeClr val="tx1">
                            <a:lumMod val="75000"/>
                            <a:lumOff val="25000"/>
                          </a:schemeClr>
                        </a:solidFill>
                        <a:latin typeface="Apex New Medium"/>
                        <a:ea typeface="Apex New Medium"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92793900"/>
                  </a:ext>
                </a:extLst>
              </a:tr>
              <a:tr h="459780">
                <a:tc>
                  <a:txBody>
                    <a:bodyPr/>
                    <a:lstStyle/>
                    <a:p>
                      <a:r>
                        <a:rPr lang="en-US" sz="1400" b="1" i="0">
                          <a:solidFill>
                            <a:schemeClr val="tx1">
                              <a:lumMod val="75000"/>
                              <a:lumOff val="25000"/>
                            </a:schemeClr>
                          </a:solidFill>
                          <a:latin typeface="Apex New Heavy"/>
                          <a:ea typeface="Apex New Heavy" panose="02010600040501010103" pitchFamily="2" charset="77"/>
                        </a:rPr>
                        <a:t>05</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i="0" dirty="0">
                          <a:solidFill>
                            <a:schemeClr val="tx1">
                              <a:lumMod val="75000"/>
                              <a:lumOff val="25000"/>
                            </a:schemeClr>
                          </a:solidFill>
                          <a:latin typeface="Apex New Medium"/>
                          <a:ea typeface="Apex New Medium" panose="02010600040501010103" pitchFamily="2" charset="77"/>
                        </a:rPr>
                        <a:t>Commercial Presentation</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6495685"/>
                  </a:ext>
                </a:extLst>
              </a:tr>
              <a:tr h="507420">
                <a:tc>
                  <a:txBody>
                    <a:bodyPr/>
                    <a:lstStyle/>
                    <a:p>
                      <a:r>
                        <a:rPr lang="en-US" sz="1400" b="1" i="0">
                          <a:solidFill>
                            <a:schemeClr val="tx1">
                              <a:lumMod val="75000"/>
                              <a:lumOff val="25000"/>
                            </a:schemeClr>
                          </a:solidFill>
                          <a:latin typeface="Apex New Heavy"/>
                          <a:ea typeface="Apex New Heavy" panose="02010600040501010103" pitchFamily="2" charset="77"/>
                        </a:rPr>
                        <a:t>06</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ZA" sz="1400" b="0" i="0" dirty="0">
                          <a:solidFill>
                            <a:schemeClr val="tx1">
                              <a:lumMod val="75000"/>
                              <a:lumOff val="25000"/>
                            </a:schemeClr>
                          </a:solidFill>
                          <a:latin typeface="Apex New Medium"/>
                          <a:ea typeface="Apex New Medium" panose="02010600040501010103" pitchFamily="2" charset="77"/>
                        </a:rPr>
                        <a:t>Enterprise Supplier Development</a:t>
                      </a:r>
                      <a:endParaRPr lang="en-US" sz="1400" b="0" i="0" dirty="0">
                        <a:solidFill>
                          <a:schemeClr val="tx1">
                            <a:lumMod val="75000"/>
                            <a:lumOff val="25000"/>
                          </a:schemeClr>
                        </a:solidFill>
                        <a:latin typeface="Apex New Medium"/>
                        <a:ea typeface="Apex New Medium" panose="02010600040501010103" pitchFamily="2" charset="77"/>
                      </a:endParaRPr>
                    </a:p>
                    <a:p>
                      <a:endParaRPr lang="en-US" sz="1400" b="0" i="0" dirty="0">
                        <a:solidFill>
                          <a:schemeClr val="tx1">
                            <a:lumMod val="75000"/>
                            <a:lumOff val="25000"/>
                          </a:schemeClr>
                        </a:solidFill>
                        <a:latin typeface="Apex New Medium" panose="02010600040501010103" pitchFamily="2" charset="77"/>
                        <a:ea typeface="Apex New Medium"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08356064"/>
                  </a:ext>
                </a:extLst>
              </a:tr>
              <a:tr h="714987">
                <a:tc>
                  <a:txBody>
                    <a:bodyPr/>
                    <a:lstStyle/>
                    <a:p>
                      <a:r>
                        <a:rPr lang="en-ZA" sz="1400" b="1" i="0" dirty="0">
                          <a:solidFill>
                            <a:schemeClr val="tx1">
                              <a:lumMod val="75000"/>
                              <a:lumOff val="25000"/>
                            </a:schemeClr>
                          </a:solidFill>
                          <a:latin typeface="Apex New Heavy"/>
                          <a:ea typeface="Apex New Heavy" panose="02010600040501010103" pitchFamily="2" charset="77"/>
                        </a:rPr>
                        <a:t>07</a:t>
                      </a:r>
                      <a:endParaRPr lang="en-US" sz="1400" b="1" i="0" dirty="0">
                        <a:solidFill>
                          <a:schemeClr val="tx1">
                            <a:lumMod val="75000"/>
                            <a:lumOff val="25000"/>
                          </a:schemeClr>
                        </a:solidFill>
                        <a:latin typeface="Apex New Heavy"/>
                        <a:ea typeface="Apex New Heavy"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ZA" sz="1400" b="0" i="0" dirty="0">
                          <a:solidFill>
                            <a:schemeClr val="tx1">
                              <a:lumMod val="75000"/>
                              <a:lumOff val="25000"/>
                            </a:schemeClr>
                          </a:solidFill>
                          <a:latin typeface="Apex New Medium"/>
                          <a:ea typeface="Apex New Medium" panose="02010600040501010103" pitchFamily="2" charset="77"/>
                        </a:rPr>
                        <a:t>Technical Presentation</a:t>
                      </a:r>
                      <a:endParaRPr lang="en-US" sz="1400" b="0" i="0" dirty="0">
                        <a:solidFill>
                          <a:schemeClr val="tx1">
                            <a:lumMod val="75000"/>
                            <a:lumOff val="25000"/>
                          </a:schemeClr>
                        </a:solidFill>
                        <a:latin typeface="Apex New Medium"/>
                        <a:ea typeface="Apex New Medium"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22201563"/>
                  </a:ext>
                </a:extLst>
              </a:tr>
              <a:tr h="601462">
                <a:tc>
                  <a:txBody>
                    <a:bodyPr/>
                    <a:lstStyle/>
                    <a:p>
                      <a:r>
                        <a:rPr lang="en-ZA" sz="1400" b="1" i="0">
                          <a:solidFill>
                            <a:schemeClr val="tx1">
                              <a:lumMod val="75000"/>
                              <a:lumOff val="25000"/>
                            </a:schemeClr>
                          </a:solidFill>
                          <a:latin typeface="Apex New Heavy"/>
                          <a:ea typeface="Apex New Heavy" panose="02010600040501010103" pitchFamily="2" charset="77"/>
                        </a:rPr>
                        <a:t>08</a:t>
                      </a:r>
                      <a:endParaRPr lang="en-US" sz="1400" b="1" i="0">
                        <a:solidFill>
                          <a:schemeClr val="tx1">
                            <a:lumMod val="75000"/>
                            <a:lumOff val="25000"/>
                          </a:schemeClr>
                        </a:solidFill>
                        <a:latin typeface="Apex New Heavy"/>
                        <a:ea typeface="Apex New Heavy"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ZA" sz="1400" b="0" i="0" dirty="0">
                          <a:solidFill>
                            <a:schemeClr val="tx1">
                              <a:lumMod val="75000"/>
                              <a:lumOff val="25000"/>
                            </a:schemeClr>
                          </a:solidFill>
                          <a:latin typeface="Apex New Medium"/>
                          <a:ea typeface="Apex New Medium" panose="02010600040501010103" pitchFamily="2" charset="77"/>
                        </a:rPr>
                        <a:t>Question and Answer</a:t>
                      </a:r>
                      <a:endParaRPr lang="en-US" sz="1400" b="0" i="0" dirty="0">
                        <a:solidFill>
                          <a:schemeClr val="tx1">
                            <a:lumMod val="75000"/>
                            <a:lumOff val="25000"/>
                          </a:schemeClr>
                        </a:solidFill>
                        <a:latin typeface="Apex New Medium"/>
                        <a:ea typeface="Apex New Medium"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60717585"/>
                  </a:ext>
                </a:extLst>
              </a:tr>
            </a:tbl>
          </a:graphicData>
        </a:graphic>
      </p:graphicFrame>
      <p:pic>
        <p:nvPicPr>
          <p:cNvPr id="15" name="Picture Placeholder 14">
            <a:extLst>
              <a:ext uri="{FF2B5EF4-FFF2-40B4-BE49-F238E27FC236}">
                <a16:creationId xmlns:a16="http://schemas.microsoft.com/office/drawing/2014/main" id="{2D67AB93-ED85-B750-50F4-E7B5B17E4456}"/>
              </a:ext>
            </a:extLst>
          </p:cNvPr>
          <p:cNvPicPr>
            <a:picLocks noGrp="1" noChangeAspect="1"/>
          </p:cNvPicPr>
          <p:nvPr>
            <p:ph type="pic" sz="quarter" idx="12"/>
          </p:nvPr>
        </p:nvPicPr>
        <p:blipFill rotWithShape="1">
          <a:blip r:embed="rId2" cstate="email">
            <a:extLst>
              <a:ext uri="{28A0092B-C50C-407E-A947-70E740481C1C}">
                <a14:useLocalDpi xmlns:a14="http://schemas.microsoft.com/office/drawing/2010/main"/>
              </a:ext>
            </a:extLst>
          </a:blip>
          <a:srcRect/>
          <a:stretch/>
        </p:blipFill>
        <p:spPr/>
      </p:pic>
      <p:sp>
        <p:nvSpPr>
          <p:cNvPr id="130" name="Text Placeholder 129">
            <a:extLst>
              <a:ext uri="{FF2B5EF4-FFF2-40B4-BE49-F238E27FC236}">
                <a16:creationId xmlns:a16="http://schemas.microsoft.com/office/drawing/2014/main" id="{EF382210-A450-6F80-3314-8A2842F91CA5}"/>
              </a:ext>
            </a:extLst>
          </p:cNvPr>
          <p:cNvSpPr>
            <a:spLocks noGrp="1"/>
          </p:cNvSpPr>
          <p:nvPr>
            <p:ph type="body" sz="quarter" idx="16"/>
          </p:nvPr>
        </p:nvSpPr>
        <p:spPr/>
        <p:txBody>
          <a:bodyPr/>
          <a:lstStyle/>
          <a:p>
            <a:r>
              <a:rPr lang="en-US">
                <a:solidFill>
                  <a:schemeClr val="tx1">
                    <a:lumMod val="75000"/>
                    <a:lumOff val="25000"/>
                  </a:schemeClr>
                </a:solidFill>
              </a:rPr>
              <a:t>Agenda</a:t>
            </a:r>
          </a:p>
        </p:txBody>
      </p:sp>
      <p:sp>
        <p:nvSpPr>
          <p:cNvPr id="16" name="Title 15">
            <a:extLst>
              <a:ext uri="{FF2B5EF4-FFF2-40B4-BE49-F238E27FC236}">
                <a16:creationId xmlns:a16="http://schemas.microsoft.com/office/drawing/2014/main" id="{C94B949C-E472-BAD8-DE07-71DC0F64E36F}"/>
              </a:ext>
            </a:extLst>
          </p:cNvPr>
          <p:cNvSpPr>
            <a:spLocks noGrp="1"/>
          </p:cNvSpPr>
          <p:nvPr>
            <p:ph type="title"/>
          </p:nvPr>
        </p:nvSpPr>
        <p:spPr/>
        <p:txBody>
          <a:bodyPr/>
          <a:lstStyle/>
          <a:p>
            <a:r>
              <a:rPr lang="en-US" sz="2400"/>
              <a:t>Contents</a:t>
            </a:r>
          </a:p>
        </p:txBody>
      </p:sp>
      <p:sp>
        <p:nvSpPr>
          <p:cNvPr id="9" name="Freeform 8">
            <a:extLst>
              <a:ext uri="{FF2B5EF4-FFF2-40B4-BE49-F238E27FC236}">
                <a16:creationId xmlns:a16="http://schemas.microsoft.com/office/drawing/2014/main" id="{8F916133-BAB0-4E18-8CDD-4D070D9292DA}"/>
              </a:ext>
            </a:extLst>
          </p:cNvPr>
          <p:cNvSpPr/>
          <p:nvPr/>
        </p:nvSpPr>
        <p:spPr>
          <a:xfrm>
            <a:off x="7282543" y="-3175"/>
            <a:ext cx="4911471" cy="6870319"/>
          </a:xfrm>
          <a:custGeom>
            <a:avLst/>
            <a:gdLst>
              <a:gd name="connsiteX0" fmla="*/ 0 w 4911471"/>
              <a:gd name="connsiteY0" fmla="*/ 0 h 6870319"/>
              <a:gd name="connsiteX1" fmla="*/ 4243959 w 4911471"/>
              <a:gd name="connsiteY1" fmla="*/ 6870319 h 6870319"/>
              <a:gd name="connsiteX2" fmla="*/ 4911471 w 4911471"/>
              <a:gd name="connsiteY2" fmla="*/ 6870319 h 6870319"/>
              <a:gd name="connsiteX3" fmla="*/ 4911471 w 4911471"/>
              <a:gd name="connsiteY3" fmla="*/ 3175 h 6870319"/>
              <a:gd name="connsiteX4" fmla="*/ 0 w 4911471"/>
              <a:gd name="connsiteY4" fmla="*/ 0 h 6870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1471" h="6870319">
                <a:moveTo>
                  <a:pt x="0" y="0"/>
                </a:moveTo>
                <a:lnTo>
                  <a:pt x="4243959" y="6870319"/>
                </a:lnTo>
                <a:lnTo>
                  <a:pt x="4911471" y="6870319"/>
                </a:lnTo>
                <a:lnTo>
                  <a:pt x="4911471" y="3175"/>
                </a:lnTo>
                <a:lnTo>
                  <a:pt x="0" y="0"/>
                </a:lnTo>
                <a:close/>
              </a:path>
            </a:pathLst>
          </a:custGeom>
          <a:solidFill>
            <a:schemeClr val="tx1">
              <a:alpha val="20698"/>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Graphic 64">
            <a:extLst>
              <a:ext uri="{FF2B5EF4-FFF2-40B4-BE49-F238E27FC236}">
                <a16:creationId xmlns:a16="http://schemas.microsoft.com/office/drawing/2014/main" id="{C37055A3-0518-9A8A-0C04-027C6CE6C9F7}"/>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
        <p:nvSpPr>
          <p:cNvPr id="3" name="Freeform 2">
            <a:extLst>
              <a:ext uri="{FF2B5EF4-FFF2-40B4-BE49-F238E27FC236}">
                <a16:creationId xmlns:a16="http://schemas.microsoft.com/office/drawing/2014/main" id="{4938AFD7-9AAD-E832-42B0-CA139FBC7801}"/>
              </a:ext>
            </a:extLst>
          </p:cNvPr>
          <p:cNvSpPr/>
          <p:nvPr/>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4" name="Rectangle 3">
            <a:extLst>
              <a:ext uri="{FF2B5EF4-FFF2-40B4-BE49-F238E27FC236}">
                <a16:creationId xmlns:a16="http://schemas.microsoft.com/office/drawing/2014/main" id="{3AD35E6F-C541-D374-FB49-03D8E64073E3}"/>
              </a:ext>
            </a:extLst>
          </p:cNvPr>
          <p:cNvSpPr/>
          <p:nvPr/>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2</a:t>
            </a:fld>
            <a:endParaRPr lang="en-ZA" sz="767" b="1">
              <a:solidFill>
                <a:schemeClr val="bg1"/>
              </a:solidFill>
              <a:latin typeface="Tahoma"/>
            </a:endParaRPr>
          </a:p>
        </p:txBody>
      </p:sp>
      <p:pic>
        <p:nvPicPr>
          <p:cNvPr id="5" name="Picture 4">
            <a:extLst>
              <a:ext uri="{FF2B5EF4-FFF2-40B4-BE49-F238E27FC236}">
                <a16:creationId xmlns:a16="http://schemas.microsoft.com/office/drawing/2014/main" id="{00D190C1-ADE5-D0B0-A729-9F1FFB88477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1378339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79831F-24C1-0B67-AEC8-F87EA3B9088A}"/>
              </a:ext>
            </a:extLst>
          </p:cNvPr>
          <p:cNvSpPr/>
          <p:nvPr/>
        </p:nvSpPr>
        <p:spPr>
          <a:xfrm>
            <a:off x="0" y="0"/>
            <a:ext cx="12192000" cy="6858000"/>
          </a:xfrm>
          <a:prstGeom prst="rect">
            <a:avLst/>
          </a:prstGeom>
          <a:solidFill>
            <a:schemeClr val="tx1">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5" name="Title 22">
            <a:extLst>
              <a:ext uri="{FF2B5EF4-FFF2-40B4-BE49-F238E27FC236}">
                <a16:creationId xmlns:a16="http://schemas.microsoft.com/office/drawing/2014/main" id="{E7BDCD38-CA41-1A8B-FDAB-B28561438DC3}"/>
              </a:ext>
            </a:extLst>
          </p:cNvPr>
          <p:cNvSpPr txBox="1">
            <a:spLocks/>
          </p:cNvSpPr>
          <p:nvPr/>
        </p:nvSpPr>
        <p:spPr>
          <a:xfrm>
            <a:off x="1307952" y="2768355"/>
            <a:ext cx="9264156" cy="2769989"/>
          </a:xfrm>
          <a:prstGeom prst="rect">
            <a:avLst/>
          </a:prstGeom>
        </p:spPr>
        <p:txBody>
          <a:bodyPr wrap="square" anchor="t">
            <a:spAutoFit/>
          </a:bodyPr>
          <a:lstStyle>
            <a:lvl1pPr algn="r" defTabSz="779173" rtl="0" eaLnBrk="1" latinLnBrk="0" hangingPunct="1">
              <a:spcBef>
                <a:spcPct val="0"/>
              </a:spcBef>
              <a:buNone/>
              <a:defRPr sz="5400" b="1" i="0" kern="1200" cap="none" spc="0" baseline="0">
                <a:solidFill>
                  <a:schemeClr val="tx1"/>
                </a:solidFill>
                <a:latin typeface="Apex New Bold" panose="02010600040501010103" pitchFamily="2" charset="77"/>
                <a:ea typeface="Apex New Bold" panose="02010600040501010103" pitchFamily="2" charset="77"/>
                <a:cs typeface="+mj-cs"/>
              </a:defRPr>
            </a:lvl1pPr>
          </a:lstStyle>
          <a:p>
            <a:pPr algn="ctr"/>
            <a:r>
              <a:rPr lang="en-US" sz="6000" dirty="0">
                <a:solidFill>
                  <a:schemeClr val="bg1"/>
                </a:solidFill>
              </a:rPr>
              <a:t>Project Background- Mpendulo</a:t>
            </a:r>
            <a:br>
              <a:rPr lang="en-US" sz="6000" dirty="0">
                <a:solidFill>
                  <a:schemeClr val="bg1"/>
                </a:solidFill>
              </a:rPr>
            </a:br>
            <a:endParaRPr lang="en-US" dirty="0"/>
          </a:p>
        </p:txBody>
      </p:sp>
      <p:sp>
        <p:nvSpPr>
          <p:cNvPr id="7" name="Graphic 64">
            <a:extLst>
              <a:ext uri="{FF2B5EF4-FFF2-40B4-BE49-F238E27FC236}">
                <a16:creationId xmlns:a16="http://schemas.microsoft.com/office/drawing/2014/main" id="{BA8126ED-FB81-D62D-3EBC-3AB56BFDD6D6}"/>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8" name="Picture 7">
            <a:extLst>
              <a:ext uri="{FF2B5EF4-FFF2-40B4-BE49-F238E27FC236}">
                <a16:creationId xmlns:a16="http://schemas.microsoft.com/office/drawing/2014/main" id="{5B6E9585-D81D-3238-730E-F5CB4E6A7E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277036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CAEE95CE-0534-BB78-0583-46700DCC573A}"/>
              </a:ext>
            </a:extLst>
          </p:cNvPr>
          <p:cNvSpPr>
            <a:spLocks noGrp="1"/>
          </p:cNvSpPr>
          <p:nvPr>
            <p:ph type="title"/>
          </p:nvPr>
        </p:nvSpPr>
        <p:spPr>
          <a:xfrm>
            <a:off x="684658" y="285586"/>
            <a:ext cx="10822684" cy="523220"/>
          </a:xfrm>
        </p:spPr>
        <p:txBody>
          <a:bodyPr/>
          <a:lstStyle/>
          <a:p>
            <a:r>
              <a:rPr lang="en-ZA" dirty="0"/>
              <a:t>PROJECT BACKGROUND</a:t>
            </a:r>
            <a:endParaRPr lang="en-US" dirty="0"/>
          </a:p>
        </p:txBody>
      </p:sp>
      <p:sp>
        <p:nvSpPr>
          <p:cNvPr id="30" name="Subtitle 29">
            <a:extLst>
              <a:ext uri="{FF2B5EF4-FFF2-40B4-BE49-F238E27FC236}">
                <a16:creationId xmlns:a16="http://schemas.microsoft.com/office/drawing/2014/main" id="{2F56EA8E-0941-B701-6CDC-1D6811AC694E}"/>
              </a:ext>
            </a:extLst>
          </p:cNvPr>
          <p:cNvSpPr>
            <a:spLocks noGrp="1"/>
          </p:cNvSpPr>
          <p:nvPr>
            <p:ph type="subTitle" idx="1"/>
          </p:nvPr>
        </p:nvSpPr>
        <p:spPr>
          <a:xfrm>
            <a:off x="684658" y="1383920"/>
            <a:ext cx="11649732" cy="4680838"/>
          </a:xfrm>
        </p:spPr>
        <p:txBody>
          <a:bodyPr lIns="91440" tIns="45720" rIns="91440" bIns="45720" anchor="t"/>
          <a:lstStyle/>
          <a:p>
            <a:pPr algn="just">
              <a:lnSpc>
                <a:spcPct val="150000"/>
              </a:lnSpc>
            </a:pPr>
            <a:r>
              <a:rPr lang="en-US" sz="2400" dirty="0">
                <a:solidFill>
                  <a:schemeClr val="tx1"/>
                </a:solidFill>
                <a:latin typeface="Tahoma"/>
                <a:cs typeface="Tahoma"/>
              </a:rPr>
              <a:t>The works that the Contractor is to perform involve the interior and exterior renovations at Building and Marine depot. The primary purpose of this document is to outline the scope of services and deliverables that Transnet National Ports Authority (TNPA) will require of a Principal Contractor with necessary experience and expertise to conduct repairs and renovations in with no disruption to operations.</a:t>
            </a:r>
          </a:p>
          <a:p>
            <a:pPr algn="l"/>
            <a:endParaRPr lang="en-US" sz="1800" dirty="0">
              <a:solidFill>
                <a:schemeClr val="tx1"/>
              </a:solidFill>
              <a:latin typeface="Tahoma"/>
              <a:ea typeface="Tahoma"/>
              <a:cs typeface="Tahoma"/>
            </a:endParaRPr>
          </a:p>
        </p:txBody>
      </p:sp>
    </p:spTree>
    <p:extLst>
      <p:ext uri="{BB962C8B-B14F-4D97-AF65-F5344CB8AC3E}">
        <p14:creationId xmlns:p14="http://schemas.microsoft.com/office/powerpoint/2010/main" val="12953624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79831F-24C1-0B67-AEC8-F87EA3B9088A}"/>
              </a:ext>
            </a:extLst>
          </p:cNvPr>
          <p:cNvSpPr/>
          <p:nvPr/>
        </p:nvSpPr>
        <p:spPr>
          <a:xfrm>
            <a:off x="0" y="0"/>
            <a:ext cx="12192000" cy="6858000"/>
          </a:xfrm>
          <a:prstGeom prst="rect">
            <a:avLst/>
          </a:prstGeom>
          <a:solidFill>
            <a:schemeClr val="tx1">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5" name="Title 22">
            <a:extLst>
              <a:ext uri="{FF2B5EF4-FFF2-40B4-BE49-F238E27FC236}">
                <a16:creationId xmlns:a16="http://schemas.microsoft.com/office/drawing/2014/main" id="{E7BDCD38-CA41-1A8B-FDAB-B28561438DC3}"/>
              </a:ext>
            </a:extLst>
          </p:cNvPr>
          <p:cNvSpPr txBox="1">
            <a:spLocks/>
          </p:cNvSpPr>
          <p:nvPr/>
        </p:nvSpPr>
        <p:spPr>
          <a:xfrm>
            <a:off x="1307952" y="2768355"/>
            <a:ext cx="9443175" cy="1846659"/>
          </a:xfrm>
          <a:prstGeom prst="rect">
            <a:avLst/>
          </a:prstGeom>
        </p:spPr>
        <p:txBody>
          <a:bodyPr wrap="square" anchor="t">
            <a:spAutoFit/>
          </a:bodyPr>
          <a:lstStyle>
            <a:lvl1pPr algn="r" defTabSz="779173" rtl="0" eaLnBrk="1" latinLnBrk="0" hangingPunct="1">
              <a:spcBef>
                <a:spcPct val="0"/>
              </a:spcBef>
              <a:buNone/>
              <a:defRPr sz="5400" b="1" i="0" kern="1200" cap="none" spc="0" baseline="0">
                <a:solidFill>
                  <a:schemeClr val="tx1"/>
                </a:solidFill>
                <a:latin typeface="Apex New Bold" panose="02010600040501010103" pitchFamily="2" charset="77"/>
                <a:ea typeface="Apex New Bold" panose="02010600040501010103" pitchFamily="2" charset="77"/>
                <a:cs typeface="+mj-cs"/>
              </a:defRPr>
            </a:lvl1pPr>
          </a:lstStyle>
          <a:p>
            <a:pPr marL="0" marR="0" lvl="0" indent="0" algn="ctr" defTabSz="779173"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baseline="0" noProof="0">
                <a:ln>
                  <a:noFill/>
                </a:ln>
                <a:solidFill>
                  <a:srgbClr val="FFFFFF"/>
                </a:solidFill>
                <a:effectLst/>
                <a:uLnTx/>
                <a:uFillTx/>
                <a:latin typeface="Apex New Bold" panose="02010600040501010103" pitchFamily="2" charset="77"/>
                <a:cs typeface="+mj-cs"/>
              </a:rPr>
              <a:t>Commercial- Hlengiwe </a:t>
            </a:r>
            <a:br>
              <a:rPr kumimoji="0" lang="en-US" sz="6000" b="1" i="0" u="none" strike="noStrike" kern="1200" cap="none" spc="0" normalizeH="0" baseline="0" noProof="0">
                <a:ln>
                  <a:noFill/>
                </a:ln>
                <a:solidFill>
                  <a:srgbClr val="FFFFFF"/>
                </a:solidFill>
                <a:effectLst/>
                <a:uLnTx/>
                <a:uFillTx/>
                <a:latin typeface="Apex New Bold" panose="02010600040501010103" pitchFamily="2" charset="77"/>
                <a:cs typeface="+mj-cs"/>
              </a:rPr>
            </a:br>
            <a:endParaRPr kumimoji="0" lang="en-US" sz="5400" b="1" i="0" u="none" strike="noStrike" kern="1200" cap="none" spc="0" normalizeH="0" baseline="0" noProof="0">
              <a:ln>
                <a:noFill/>
              </a:ln>
              <a:solidFill>
                <a:srgbClr val="000000"/>
              </a:solidFill>
              <a:effectLst/>
              <a:uLnTx/>
              <a:uFillTx/>
              <a:latin typeface="Apex New Bold" panose="02010600040501010103" pitchFamily="2" charset="77"/>
              <a:cs typeface="+mj-cs"/>
            </a:endParaRPr>
          </a:p>
        </p:txBody>
      </p:sp>
      <p:sp>
        <p:nvSpPr>
          <p:cNvPr id="7" name="Graphic 64">
            <a:extLst>
              <a:ext uri="{FF2B5EF4-FFF2-40B4-BE49-F238E27FC236}">
                <a16:creationId xmlns:a16="http://schemas.microsoft.com/office/drawing/2014/main" id="{BA8126ED-FB81-D62D-3EBC-3AB56BFDD6D6}"/>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8" name="Picture 7">
            <a:extLst>
              <a:ext uri="{FF2B5EF4-FFF2-40B4-BE49-F238E27FC236}">
                <a16:creationId xmlns:a16="http://schemas.microsoft.com/office/drawing/2014/main" id="{5B6E9585-D81D-3238-730E-F5CB4E6A7E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4221955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CAEE95CE-0534-BB78-0583-46700DCC573A}"/>
              </a:ext>
            </a:extLst>
          </p:cNvPr>
          <p:cNvSpPr>
            <a:spLocks noGrp="1"/>
          </p:cNvSpPr>
          <p:nvPr>
            <p:ph type="title"/>
          </p:nvPr>
        </p:nvSpPr>
        <p:spPr>
          <a:xfrm>
            <a:off x="684658" y="285586"/>
            <a:ext cx="10822684" cy="523220"/>
          </a:xfrm>
        </p:spPr>
        <p:txBody>
          <a:bodyPr/>
          <a:lstStyle/>
          <a:p>
            <a:r>
              <a:rPr lang="en-ZA"/>
              <a:t>COMMERCIAL REQUIREMENTS</a:t>
            </a:r>
            <a:endParaRPr lang="en-US"/>
          </a:p>
        </p:txBody>
      </p:sp>
      <p:sp>
        <p:nvSpPr>
          <p:cNvPr id="30" name="Subtitle 29">
            <a:extLst>
              <a:ext uri="{FF2B5EF4-FFF2-40B4-BE49-F238E27FC236}">
                <a16:creationId xmlns:a16="http://schemas.microsoft.com/office/drawing/2014/main" id="{2F56EA8E-0941-B701-6CDC-1D6811AC694E}"/>
              </a:ext>
            </a:extLst>
          </p:cNvPr>
          <p:cNvSpPr>
            <a:spLocks noGrp="1"/>
          </p:cNvSpPr>
          <p:nvPr>
            <p:ph type="subTitle" idx="1"/>
          </p:nvPr>
        </p:nvSpPr>
        <p:spPr/>
        <p:txBody>
          <a:bodyPr lIns="91440" tIns="45720" rIns="91440" bIns="45720" anchor="t"/>
          <a:lstStyle/>
          <a:p>
            <a:pPr marL="12700" marR="361315" lvl="0" indent="-189865" algn="ctr" defTabSz="779173" rtl="0" eaLnBrk="1" fontAlgn="auto" latinLnBrk="0" hangingPunct="1">
              <a:lnSpc>
                <a:spcPct val="100000"/>
              </a:lnSpc>
              <a:spcBef>
                <a:spcPts val="56"/>
              </a:spcBef>
              <a:spcAft>
                <a:spcPts val="341"/>
              </a:spcAft>
              <a:buClrTx/>
              <a:buSzTx/>
              <a:buFont typeface="Arial" pitchFamily="34" charset="0"/>
              <a:buNone/>
              <a:tabLst/>
              <a:defRPr/>
            </a:pPr>
            <a:r>
              <a:rPr kumimoji="0" lang="en-ZA" sz="2000" b="1" i="0" u="none" strike="noStrike" kern="1200" cap="none" spc="-5" normalizeH="0" baseline="0" noProof="0" dirty="0">
                <a:ln>
                  <a:noFill/>
                </a:ln>
                <a:solidFill>
                  <a:srgbClr val="000000"/>
                </a:solidFill>
                <a:effectLst/>
                <a:uLnTx/>
                <a:uFillTx/>
                <a:latin typeface="Tahoma"/>
                <a:cs typeface="Tahoma"/>
              </a:rPr>
              <a:t>PLEASE GO TO </a:t>
            </a:r>
            <a:r>
              <a:rPr kumimoji="0" lang="en-ZA" sz="2000" b="1" i="0" u="none" strike="noStrike" kern="1200" cap="none" spc="0" normalizeH="0" baseline="0" noProof="0" dirty="0">
                <a:ln>
                  <a:noFill/>
                </a:ln>
                <a:solidFill>
                  <a:srgbClr val="000000"/>
                </a:solidFill>
                <a:effectLst/>
                <a:uLnTx/>
                <a:uFillTx/>
                <a:latin typeface="Tahoma"/>
                <a:cs typeface="Tahoma"/>
              </a:rPr>
              <a:t>NATIONAL</a:t>
            </a:r>
            <a:r>
              <a:rPr kumimoji="0" lang="en-ZA" sz="2000" b="1" i="0" u="none" strike="noStrike" kern="1200" cap="none" spc="-15" normalizeH="0" baseline="0" noProof="0" dirty="0">
                <a:ln>
                  <a:noFill/>
                </a:ln>
                <a:solidFill>
                  <a:srgbClr val="000000"/>
                </a:solidFill>
                <a:effectLst/>
                <a:uLnTx/>
                <a:uFillTx/>
                <a:latin typeface="Tahoma"/>
                <a:cs typeface="Tahoma"/>
              </a:rPr>
              <a:t> </a:t>
            </a:r>
            <a:r>
              <a:rPr kumimoji="0" lang="en-ZA" sz="2000" b="1" i="0" u="none" strike="noStrike" kern="1200" cap="none" spc="-5" normalizeH="0" baseline="0" noProof="0" dirty="0">
                <a:ln>
                  <a:noFill/>
                </a:ln>
                <a:solidFill>
                  <a:srgbClr val="000000"/>
                </a:solidFill>
                <a:effectLst/>
                <a:uLnTx/>
                <a:uFillTx/>
                <a:latin typeface="Tahoma"/>
                <a:cs typeface="Tahoma"/>
              </a:rPr>
              <a:t>TREASURY</a:t>
            </a:r>
            <a:r>
              <a:rPr kumimoji="0" lang="en-ZA" sz="2000" b="1" i="0" u="none" strike="noStrike" kern="1200" cap="none" spc="5" normalizeH="0" baseline="0" noProof="0" dirty="0">
                <a:ln>
                  <a:noFill/>
                </a:ln>
                <a:solidFill>
                  <a:srgbClr val="000000"/>
                </a:solidFill>
                <a:effectLst/>
                <a:uLnTx/>
                <a:uFillTx/>
                <a:latin typeface="Tahoma"/>
                <a:cs typeface="Tahoma"/>
              </a:rPr>
              <a:t> </a:t>
            </a:r>
            <a:r>
              <a:rPr kumimoji="0" lang="en-ZA" sz="2000" b="1" i="0" u="none" strike="noStrike" kern="1200" cap="none" spc="-5" normalizeH="0" baseline="0" noProof="0" dirty="0" err="1">
                <a:ln>
                  <a:noFill/>
                </a:ln>
                <a:solidFill>
                  <a:srgbClr val="000000"/>
                </a:solidFill>
                <a:effectLst/>
                <a:uLnTx/>
                <a:uFillTx/>
                <a:latin typeface="Tahoma"/>
                <a:cs typeface="Tahoma"/>
              </a:rPr>
              <a:t>eTENDER</a:t>
            </a:r>
            <a:r>
              <a:rPr kumimoji="0" lang="en-ZA" sz="2000" b="1" i="0" u="none" strike="noStrike" kern="1200" cap="none" spc="20" normalizeH="0" baseline="0" noProof="0" dirty="0">
                <a:ln>
                  <a:noFill/>
                </a:ln>
                <a:solidFill>
                  <a:srgbClr val="000000"/>
                </a:solidFill>
                <a:effectLst/>
                <a:uLnTx/>
                <a:uFillTx/>
                <a:latin typeface="Tahoma"/>
                <a:cs typeface="Tahoma"/>
              </a:rPr>
              <a:t> </a:t>
            </a:r>
            <a:r>
              <a:rPr kumimoji="0" lang="en-ZA" sz="2000" b="1" i="0" u="none" strike="noStrike" kern="1200" cap="none" spc="-5" normalizeH="0" baseline="0" noProof="0" dirty="0">
                <a:ln>
                  <a:noFill/>
                </a:ln>
                <a:solidFill>
                  <a:srgbClr val="000000"/>
                </a:solidFill>
                <a:effectLst/>
                <a:uLnTx/>
                <a:uFillTx/>
                <a:latin typeface="Tahoma"/>
                <a:cs typeface="Tahoma"/>
              </a:rPr>
              <a:t>PUBLICATION</a:t>
            </a:r>
            <a:r>
              <a:rPr kumimoji="0" lang="en-US" sz="2000" b="0" i="0" u="none" strike="noStrike" kern="1200" cap="none" spc="-5" normalizeH="0" baseline="0" noProof="0" dirty="0">
                <a:ln>
                  <a:noFill/>
                </a:ln>
                <a:solidFill>
                  <a:srgbClr val="000000"/>
                </a:solidFill>
                <a:effectLst/>
                <a:uLnTx/>
                <a:uFillTx/>
                <a:latin typeface="Tahoma"/>
                <a:cs typeface="Tahoma"/>
              </a:rPr>
              <a:t> </a:t>
            </a:r>
            <a:r>
              <a:rPr kumimoji="0" lang="en-ZA" sz="2000" b="1" i="0" u="none" strike="noStrike" kern="1200" cap="none" spc="0" normalizeH="0" baseline="0" noProof="0" dirty="0">
                <a:ln>
                  <a:noFill/>
                </a:ln>
                <a:solidFill>
                  <a:srgbClr val="000000"/>
                </a:solidFill>
                <a:effectLst/>
                <a:uLnTx/>
                <a:uFillTx/>
                <a:latin typeface="Tahoma"/>
                <a:cs typeface="Tahoma"/>
              </a:rPr>
              <a:t>PORTAL</a:t>
            </a:r>
            <a:r>
              <a:rPr kumimoji="0" lang="en-ZA" sz="2000" b="1" i="0" u="none" strike="noStrike" kern="1200" cap="none" spc="-15" normalizeH="0" baseline="0" noProof="0" dirty="0">
                <a:ln>
                  <a:noFill/>
                </a:ln>
                <a:solidFill>
                  <a:srgbClr val="000000"/>
                </a:solidFill>
                <a:effectLst/>
                <a:uLnTx/>
                <a:uFillTx/>
                <a:latin typeface="Tahoma"/>
                <a:cs typeface="Tahoma"/>
              </a:rPr>
              <a:t> </a:t>
            </a:r>
            <a:r>
              <a:rPr kumimoji="0" lang="en-ZA" sz="2000" b="1" i="0" u="none" strike="noStrike" kern="1200" cap="none" spc="0" normalizeH="0" baseline="0" noProof="0" dirty="0">
                <a:ln>
                  <a:noFill/>
                </a:ln>
                <a:solidFill>
                  <a:srgbClr val="000000"/>
                </a:solidFill>
                <a:effectLst/>
                <a:uLnTx/>
                <a:uFillTx/>
                <a:latin typeface="Tahoma"/>
                <a:cs typeface="Tahoma"/>
              </a:rPr>
              <a:t>AT</a:t>
            </a:r>
            <a:r>
              <a:rPr kumimoji="0" lang="en-ZA" sz="2000" b="1" i="0" u="none" strike="noStrike" kern="1200" cap="none" spc="-10" normalizeH="0" baseline="0" noProof="0" dirty="0">
                <a:ln>
                  <a:noFill/>
                </a:ln>
                <a:solidFill>
                  <a:srgbClr val="000000"/>
                </a:solidFill>
                <a:effectLst/>
                <a:uLnTx/>
                <a:uFillTx/>
                <a:latin typeface="Tahoma"/>
                <a:cs typeface="Tahoma"/>
              </a:rPr>
              <a:t> </a:t>
            </a:r>
            <a:r>
              <a:rPr kumimoji="0" lang="en-ZA" sz="2000" b="1" i="0" u="heavy" strike="noStrike" kern="1200" cap="none" spc="-5" normalizeH="0" baseline="0" noProof="0" dirty="0">
                <a:ln>
                  <a:noFill/>
                </a:ln>
                <a:solidFill>
                  <a:srgbClr val="0070C0"/>
                </a:solidFill>
                <a:effectLst/>
                <a:uLnTx/>
                <a:uFill>
                  <a:solidFill>
                    <a:srgbClr val="00AFEF"/>
                  </a:solidFill>
                </a:uFill>
                <a:latin typeface="Tahoma"/>
                <a:cs typeface="Tahoma"/>
                <a:hlinkClick r:id="rId2">
                  <a:extLst>
                    <a:ext uri="{A12FA001-AC4F-418D-AE19-62706E023703}">
                      <ahyp:hlinkClr xmlns:ahyp="http://schemas.microsoft.com/office/drawing/2018/hyperlinkcolor" val="tx"/>
                    </a:ext>
                  </a:extLst>
                </a:hlinkClick>
              </a:rPr>
              <a:t>www.etenders.gov.za</a:t>
            </a:r>
            <a:r>
              <a:rPr kumimoji="0" lang="en-ZA" sz="2000" b="1" i="0" u="none" strike="noStrike" kern="1200" cap="none" spc="35" normalizeH="0" baseline="0" noProof="0" dirty="0">
                <a:ln>
                  <a:noFill/>
                </a:ln>
                <a:solidFill>
                  <a:srgbClr val="0070C0"/>
                </a:solidFill>
                <a:effectLst/>
                <a:uLnTx/>
                <a:uFillTx/>
                <a:latin typeface="Tahoma"/>
                <a:cs typeface="Tahoma"/>
                <a:hlinkClick r:id="rId2">
                  <a:extLst>
                    <a:ext uri="{A12FA001-AC4F-418D-AE19-62706E023703}">
                      <ahyp:hlinkClr xmlns:ahyp="http://schemas.microsoft.com/office/drawing/2018/hyperlinkcolor" val="tx"/>
                    </a:ext>
                  </a:extLst>
                </a:hlinkClick>
              </a:rPr>
              <a:t> </a:t>
            </a:r>
            <a:r>
              <a:rPr kumimoji="0" lang="en-ZA" sz="2000" b="1" i="0" u="none" strike="noStrike" kern="1200" cap="none" spc="35" normalizeH="0" baseline="0" noProof="0" dirty="0">
                <a:ln>
                  <a:noFill/>
                </a:ln>
                <a:solidFill>
                  <a:srgbClr val="0070C0"/>
                </a:solidFill>
                <a:effectLst/>
                <a:uLnTx/>
                <a:uFillTx/>
                <a:latin typeface="Tahoma"/>
                <a:cs typeface="Tahoma"/>
              </a:rPr>
              <a:t> </a:t>
            </a:r>
            <a:r>
              <a:rPr kumimoji="0" lang="en-ZA" sz="2000" b="1" i="0" u="none" strike="noStrike" kern="1200" cap="none" spc="35" normalizeH="0" baseline="0" noProof="0" dirty="0">
                <a:ln>
                  <a:noFill/>
                </a:ln>
                <a:solidFill>
                  <a:srgbClr val="000000"/>
                </a:solidFill>
                <a:effectLst/>
                <a:uLnTx/>
                <a:uFillTx/>
                <a:latin typeface="Tahoma"/>
                <a:cs typeface="Tahoma"/>
              </a:rPr>
              <a:t>and</a:t>
            </a:r>
            <a:r>
              <a:rPr kumimoji="0" lang="en-ZA" sz="2000" b="1" i="0" u="none" strike="noStrike" kern="1200" cap="none" spc="35" normalizeH="0" baseline="0" noProof="0" dirty="0">
                <a:ln>
                  <a:noFill/>
                </a:ln>
                <a:solidFill>
                  <a:srgbClr val="0070C0"/>
                </a:solidFill>
                <a:effectLst/>
                <a:uLnTx/>
                <a:uFillTx/>
                <a:latin typeface="Tahoma"/>
                <a:cs typeface="Tahoma"/>
              </a:rPr>
              <a:t> </a:t>
            </a:r>
            <a:r>
              <a:rPr kumimoji="0" lang="en-US" sz="2000" b="1" i="0" u="none" strike="noStrike" kern="1200" cap="none" spc="35" normalizeH="0" baseline="0" noProof="0" dirty="0">
                <a:ln>
                  <a:noFill/>
                </a:ln>
                <a:solidFill>
                  <a:srgbClr val="0070C0"/>
                </a:solidFill>
                <a:effectLst/>
                <a:uLnTx/>
                <a:uFillTx/>
                <a:latin typeface="Tahoma"/>
                <a:cs typeface="Tahoma"/>
              </a:rPr>
              <a:t>the Transnet website at </a:t>
            </a:r>
            <a:r>
              <a:rPr lang="en-US" b="1" spc="35" dirty="0">
                <a:solidFill>
                  <a:srgbClr val="0070C0"/>
                </a:solidFill>
                <a:latin typeface="Tahoma"/>
                <a:cs typeface="Tahoma"/>
                <a:hlinkClick r:id="rId3">
                  <a:extLst>
                    <a:ext uri="{A12FA001-AC4F-418D-AE19-62706E023703}">
                      <ahyp:hlinkClr xmlns:ahyp="http://schemas.microsoft.com/office/drawing/2018/hyperlinkcolor" val="tx"/>
                    </a:ext>
                  </a:extLst>
                </a:hlinkClick>
              </a:rPr>
              <a:t>https://transnetetenders.azurewebsites.net</a:t>
            </a:r>
            <a:r>
              <a:rPr lang="en-US" b="1" spc="35" dirty="0">
                <a:solidFill>
                  <a:srgbClr val="0070C0"/>
                </a:solidFill>
                <a:latin typeface="Tahoma"/>
                <a:cs typeface="Tahoma"/>
              </a:rPr>
              <a:t> </a:t>
            </a:r>
            <a:r>
              <a:rPr kumimoji="0" lang="en-ZA" sz="2000" b="1" i="0" u="none" strike="noStrike" kern="1200" cap="none" spc="-5" normalizeH="0" baseline="0" noProof="0" dirty="0">
                <a:ln>
                  <a:noFill/>
                </a:ln>
                <a:solidFill>
                  <a:srgbClr val="000000"/>
                </a:solidFill>
                <a:effectLst/>
                <a:uLnTx/>
                <a:uFillTx/>
                <a:latin typeface="Tahoma"/>
                <a:cs typeface="Tahoma"/>
              </a:rPr>
              <a:t>TO</a:t>
            </a:r>
            <a:r>
              <a:rPr kumimoji="0" lang="en-ZA" sz="2000" b="1" i="0" u="none" strike="noStrike" kern="1200" cap="none" spc="-10" normalizeH="0" baseline="0" noProof="0" dirty="0">
                <a:ln>
                  <a:noFill/>
                </a:ln>
                <a:solidFill>
                  <a:srgbClr val="000000"/>
                </a:solidFill>
                <a:effectLst/>
                <a:uLnTx/>
                <a:uFillTx/>
                <a:latin typeface="Tahoma"/>
                <a:cs typeface="Tahoma"/>
              </a:rPr>
              <a:t> </a:t>
            </a:r>
            <a:r>
              <a:rPr kumimoji="0" lang="en-ZA" sz="2000" b="1" i="0" u="none" strike="noStrike" kern="1200" cap="none" spc="0" normalizeH="0" baseline="0" noProof="0" dirty="0">
                <a:ln>
                  <a:noFill/>
                </a:ln>
                <a:solidFill>
                  <a:srgbClr val="000000"/>
                </a:solidFill>
                <a:effectLst/>
                <a:uLnTx/>
                <a:uFillTx/>
                <a:latin typeface="Tahoma"/>
                <a:cs typeface="Tahoma"/>
              </a:rPr>
              <a:t>DOWNLOAD</a:t>
            </a:r>
            <a:r>
              <a:rPr kumimoji="0" lang="en-ZA" sz="2000" b="1" i="0" u="none" strike="noStrike" kern="1200" cap="none" spc="-25" normalizeH="0" baseline="0" noProof="0" dirty="0">
                <a:ln>
                  <a:noFill/>
                </a:ln>
                <a:solidFill>
                  <a:srgbClr val="000000"/>
                </a:solidFill>
                <a:effectLst/>
                <a:uLnTx/>
                <a:uFillTx/>
                <a:latin typeface="Tahoma"/>
                <a:cs typeface="Tahoma"/>
              </a:rPr>
              <a:t> </a:t>
            </a:r>
            <a:r>
              <a:rPr kumimoji="0" lang="en-ZA" sz="2000" b="1" i="0" u="none" strike="noStrike" kern="1200" cap="none" spc="0" normalizeH="0" baseline="0" noProof="0" dirty="0">
                <a:ln>
                  <a:noFill/>
                </a:ln>
                <a:solidFill>
                  <a:srgbClr val="000000"/>
                </a:solidFill>
                <a:effectLst/>
                <a:uLnTx/>
                <a:uFillTx/>
                <a:latin typeface="Tahoma"/>
                <a:cs typeface="Tahoma"/>
              </a:rPr>
              <a:t>ALL</a:t>
            </a:r>
            <a:r>
              <a:rPr kumimoji="0" lang="en-ZA" sz="2000" b="1" i="0" u="none" strike="noStrike" kern="1200" cap="none" spc="-30" normalizeH="0" baseline="0" noProof="0" dirty="0">
                <a:ln>
                  <a:noFill/>
                </a:ln>
                <a:solidFill>
                  <a:srgbClr val="000000"/>
                </a:solidFill>
                <a:effectLst/>
                <a:uLnTx/>
                <a:uFillTx/>
                <a:latin typeface="Tahoma"/>
                <a:cs typeface="Tahoma"/>
              </a:rPr>
              <a:t> </a:t>
            </a:r>
            <a:r>
              <a:rPr kumimoji="0" lang="en-ZA" sz="2000" b="1" i="0" u="none" strike="noStrike" kern="1200" cap="none" spc="-5" normalizeH="0" baseline="0" noProof="0" dirty="0">
                <a:ln>
                  <a:noFill/>
                </a:ln>
                <a:solidFill>
                  <a:srgbClr val="000000"/>
                </a:solidFill>
                <a:effectLst/>
                <a:uLnTx/>
                <a:uFillTx/>
                <a:latin typeface="Tahoma"/>
                <a:cs typeface="Tahoma"/>
              </a:rPr>
              <a:t>PDF’S</a:t>
            </a:r>
            <a:endParaRPr kumimoji="0" lang="en-ZA" sz="2000" b="0" i="0" u="none" strike="noStrike" kern="1200" cap="none" spc="0" normalizeH="0" baseline="0" noProof="0" dirty="0">
              <a:ln>
                <a:noFill/>
              </a:ln>
              <a:solidFill>
                <a:srgbClr val="000000"/>
              </a:solidFill>
              <a:effectLst/>
              <a:uLnTx/>
              <a:uFillTx/>
              <a:latin typeface="Tahoma"/>
              <a:cs typeface="Tahoma"/>
            </a:endParaRPr>
          </a:p>
          <a:p>
            <a:pPr marL="6985" marR="361315" indent="-189865">
              <a:lnSpc>
                <a:spcPct val="100000"/>
              </a:lnSpc>
              <a:spcBef>
                <a:spcPts val="50"/>
              </a:spcBef>
            </a:pPr>
            <a:endParaRPr lang="en-ZA" sz="2000" dirty="0">
              <a:solidFill>
                <a:schemeClr val="tx1"/>
              </a:solidFill>
              <a:latin typeface="Tahoma"/>
              <a:cs typeface="Tahoma"/>
            </a:endParaRPr>
          </a:p>
          <a:p>
            <a:pPr marL="260985" marR="361315" indent="-248920">
              <a:lnSpc>
                <a:spcPct val="100000"/>
              </a:lnSpc>
              <a:buFont typeface="Wingdings"/>
              <a:buChar char=""/>
              <a:tabLst>
                <a:tab pos="261620" algn="l"/>
              </a:tabLst>
            </a:pPr>
            <a:r>
              <a:rPr lang="en-ZA" sz="2000" b="1" spc="-5" dirty="0">
                <a:solidFill>
                  <a:schemeClr val="tx1"/>
                </a:solidFill>
                <a:latin typeface="Tahoma"/>
                <a:cs typeface="Tahoma"/>
              </a:rPr>
              <a:t>CLARIFICATION</a:t>
            </a:r>
            <a:r>
              <a:rPr lang="en-ZA" sz="2000" b="1" spc="-35" dirty="0">
                <a:solidFill>
                  <a:schemeClr val="tx1"/>
                </a:solidFill>
                <a:latin typeface="Tahoma"/>
                <a:cs typeface="Tahoma"/>
              </a:rPr>
              <a:t> </a:t>
            </a:r>
            <a:r>
              <a:rPr lang="en-ZA" sz="2000" b="1" spc="-5" dirty="0">
                <a:solidFill>
                  <a:schemeClr val="tx1"/>
                </a:solidFill>
                <a:latin typeface="Tahoma"/>
                <a:cs typeface="Tahoma"/>
              </a:rPr>
              <a:t>REGISTERS</a:t>
            </a:r>
            <a:endParaRPr lang="en-ZA" sz="2000" dirty="0">
              <a:solidFill>
                <a:schemeClr val="tx1"/>
              </a:solidFill>
              <a:latin typeface="Tahoma"/>
              <a:cs typeface="Tahoma"/>
            </a:endParaRPr>
          </a:p>
          <a:p>
            <a:pPr marL="6985" marR="361315" indent="-189865">
              <a:lnSpc>
                <a:spcPct val="100000"/>
              </a:lnSpc>
              <a:spcBef>
                <a:spcPts val="50"/>
              </a:spcBef>
              <a:buFont typeface="Wingdings"/>
              <a:buChar char=""/>
            </a:pPr>
            <a:endParaRPr lang="en-ZA" sz="2000" dirty="0">
              <a:solidFill>
                <a:schemeClr val="tx1"/>
              </a:solidFill>
              <a:latin typeface="Tahoma"/>
              <a:cs typeface="Tahoma"/>
            </a:endParaRPr>
          </a:p>
          <a:p>
            <a:pPr marL="260985" marR="361315" indent="-248920">
              <a:lnSpc>
                <a:spcPct val="100000"/>
              </a:lnSpc>
              <a:buFont typeface="Wingdings"/>
              <a:buChar char=""/>
              <a:tabLst>
                <a:tab pos="261620" algn="l"/>
              </a:tabLst>
            </a:pPr>
            <a:r>
              <a:rPr lang="en-ZA" sz="2000" b="1" spc="-5" dirty="0">
                <a:solidFill>
                  <a:schemeClr val="tx1"/>
                </a:solidFill>
                <a:latin typeface="Tahoma"/>
                <a:cs typeface="Tahoma"/>
              </a:rPr>
              <a:t>ADDENDUMS</a:t>
            </a:r>
            <a:endParaRPr lang="en-US" dirty="0">
              <a:solidFill>
                <a:schemeClr val="tx1"/>
              </a:solidFill>
            </a:endParaRPr>
          </a:p>
        </p:txBody>
      </p:sp>
    </p:spTree>
    <p:extLst>
      <p:ext uri="{BB962C8B-B14F-4D97-AF65-F5344CB8AC3E}">
        <p14:creationId xmlns:p14="http://schemas.microsoft.com/office/powerpoint/2010/main" val="3104338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CAEE95CE-0534-BB78-0583-46700DCC573A}"/>
              </a:ext>
            </a:extLst>
          </p:cNvPr>
          <p:cNvSpPr>
            <a:spLocks noGrp="1"/>
          </p:cNvSpPr>
          <p:nvPr>
            <p:ph type="title"/>
          </p:nvPr>
        </p:nvSpPr>
        <p:spPr>
          <a:xfrm>
            <a:off x="684658" y="285586"/>
            <a:ext cx="10822684" cy="523220"/>
          </a:xfrm>
        </p:spPr>
        <p:txBody>
          <a:bodyPr/>
          <a:lstStyle/>
          <a:p>
            <a:r>
              <a:rPr lang="en-ZA"/>
              <a:t>TENDERING PROCEDURES</a:t>
            </a:r>
            <a:endParaRPr lang="en-US"/>
          </a:p>
        </p:txBody>
      </p:sp>
      <p:sp>
        <p:nvSpPr>
          <p:cNvPr id="4" name="Text Placeholder 27">
            <a:extLst>
              <a:ext uri="{FF2B5EF4-FFF2-40B4-BE49-F238E27FC236}">
                <a16:creationId xmlns:a16="http://schemas.microsoft.com/office/drawing/2014/main" id="{2C4E5062-4F1C-75D1-3546-5DF631D96680}"/>
              </a:ext>
            </a:extLst>
          </p:cNvPr>
          <p:cNvSpPr>
            <a:spLocks noGrp="1"/>
          </p:cNvSpPr>
          <p:nvPr>
            <p:ph type="subTitle" idx="1"/>
          </p:nvPr>
        </p:nvSpPr>
        <p:spPr>
          <a:xfrm>
            <a:off x="531000" y="1201705"/>
            <a:ext cx="10822684" cy="4996447"/>
          </a:xfrm>
          <a:prstGeom prst="rect">
            <a:avLst/>
          </a:prstGeom>
        </p:spPr>
        <p:txBody>
          <a:bodyPr lIns="91440" tIns="45720" rIns="91440" bIns="45720" anchor="t"/>
          <a:lstStyle>
            <a:lvl1pPr marL="0" indent="0" algn="l" defTabSz="779173" rtl="0" eaLnBrk="1" latinLnBrk="0" hangingPunct="1">
              <a:lnSpc>
                <a:spcPct val="150000"/>
              </a:lnSpc>
              <a:spcBef>
                <a:spcPts val="1023"/>
              </a:spcBef>
              <a:spcAft>
                <a:spcPts val="341"/>
              </a:spcAft>
              <a:buFont typeface="Arial" panose="020B0604020202020204" pitchFamily="34" charset="0"/>
              <a:buNone/>
              <a:defRPr sz="16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1pPr>
            <a:lvl2pPr marL="86575" indent="0" algn="l" defTabSz="779173" rtl="0" eaLnBrk="1" latinLnBrk="0" hangingPunct="1">
              <a:lnSpc>
                <a:spcPct val="110000"/>
              </a:lnSpc>
              <a:spcBef>
                <a:spcPts val="171"/>
              </a:spcBef>
              <a:spcAft>
                <a:spcPts val="171"/>
              </a:spcAft>
              <a:buFont typeface="Arial" pitchFamily="34" charset="0"/>
              <a:buNone/>
              <a:defRPr sz="18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2pPr>
            <a:lvl3pPr marL="370647" indent="0" algn="l" defTabSz="779173" rtl="0" eaLnBrk="1" latinLnBrk="0" hangingPunct="1">
              <a:lnSpc>
                <a:spcPct val="110000"/>
              </a:lnSpc>
              <a:spcBef>
                <a:spcPts val="85"/>
              </a:spcBef>
              <a:spcAft>
                <a:spcPts val="171"/>
              </a:spcAft>
              <a:buFont typeface="Arial" pitchFamily="34" charset="0"/>
              <a:buNone/>
              <a:defRPr sz="16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3pPr>
            <a:lvl4pPr marL="608728" indent="0" algn="l" defTabSz="779173" rtl="0" eaLnBrk="1" latinLnBrk="0" hangingPunct="1">
              <a:lnSpc>
                <a:spcPct val="110000"/>
              </a:lnSpc>
              <a:spcBef>
                <a:spcPts val="85"/>
              </a:spcBef>
              <a:spcAft>
                <a:spcPts val="171"/>
              </a:spcAft>
              <a:buFont typeface="Arial" pitchFamily="34" charset="0"/>
              <a:buNone/>
              <a:defRPr sz="14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4pPr>
            <a:lvl5pPr marL="921209" indent="0" algn="l" defTabSz="779173" rtl="0" eaLnBrk="1" latinLnBrk="0" hangingPunct="1">
              <a:lnSpc>
                <a:spcPct val="110000"/>
              </a:lnSpc>
              <a:spcBef>
                <a:spcPts val="85"/>
              </a:spcBef>
              <a:spcAft>
                <a:spcPts val="171"/>
              </a:spcAft>
              <a:buFont typeface="Arial" pitchFamily="34" charset="0"/>
              <a:buNone/>
              <a:defRPr sz="14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marL="303530" marR="361315" indent="-291465">
              <a:lnSpc>
                <a:spcPct val="100000"/>
              </a:lnSpc>
              <a:spcBef>
                <a:spcPts val="100"/>
              </a:spcBef>
              <a:buFont typeface="Arial MT"/>
              <a:buChar char="•"/>
              <a:tabLst>
                <a:tab pos="303530" algn="l"/>
                <a:tab pos="304165" algn="l"/>
              </a:tabLst>
            </a:pPr>
            <a:r>
              <a:rPr lang="en-ZA" sz="1600" spc="-5" dirty="0">
                <a:solidFill>
                  <a:schemeClr val="tx1"/>
                </a:solidFill>
                <a:latin typeface="Tahoma"/>
                <a:cs typeface="Tahoma"/>
              </a:rPr>
              <a:t>All</a:t>
            </a:r>
            <a:r>
              <a:rPr lang="en-ZA" sz="1600" spc="10" dirty="0">
                <a:solidFill>
                  <a:schemeClr val="tx1"/>
                </a:solidFill>
                <a:latin typeface="Tahoma"/>
                <a:cs typeface="Tahoma"/>
              </a:rPr>
              <a:t> </a:t>
            </a:r>
            <a:r>
              <a:rPr lang="en-ZA" sz="1600" spc="-5" dirty="0">
                <a:solidFill>
                  <a:schemeClr val="tx1"/>
                </a:solidFill>
                <a:latin typeface="Tahoma"/>
                <a:cs typeface="Tahoma"/>
              </a:rPr>
              <a:t>communications</a:t>
            </a:r>
            <a:r>
              <a:rPr lang="en-ZA" sz="1600" spc="-10" dirty="0">
                <a:solidFill>
                  <a:schemeClr val="tx1"/>
                </a:solidFill>
                <a:latin typeface="Tahoma"/>
                <a:cs typeface="Tahoma"/>
              </a:rPr>
              <a:t> </a:t>
            </a:r>
            <a:r>
              <a:rPr lang="en-ZA" sz="1600" spc="-5" dirty="0">
                <a:solidFill>
                  <a:schemeClr val="tx1"/>
                </a:solidFill>
                <a:latin typeface="Tahoma"/>
                <a:cs typeface="Tahoma"/>
              </a:rPr>
              <a:t>whether</a:t>
            </a:r>
            <a:r>
              <a:rPr lang="en-ZA" sz="1600" spc="5" dirty="0">
                <a:solidFill>
                  <a:schemeClr val="tx1"/>
                </a:solidFill>
                <a:latin typeface="Tahoma"/>
                <a:cs typeface="Tahoma"/>
              </a:rPr>
              <a:t> </a:t>
            </a:r>
            <a:r>
              <a:rPr lang="en-ZA" sz="1600" spc="-5" dirty="0">
                <a:solidFill>
                  <a:schemeClr val="tx1"/>
                </a:solidFill>
                <a:latin typeface="Tahoma"/>
                <a:cs typeface="Tahoma"/>
              </a:rPr>
              <a:t>general,</a:t>
            </a:r>
            <a:r>
              <a:rPr lang="en-ZA" sz="1600" spc="20" dirty="0">
                <a:solidFill>
                  <a:schemeClr val="tx1"/>
                </a:solidFill>
                <a:latin typeface="Tahoma"/>
                <a:cs typeface="Tahoma"/>
              </a:rPr>
              <a:t> </a:t>
            </a:r>
            <a:r>
              <a:rPr lang="en-ZA" sz="1600" spc="-5" dirty="0">
                <a:solidFill>
                  <a:schemeClr val="tx1"/>
                </a:solidFill>
                <a:latin typeface="Tahoma"/>
                <a:cs typeface="Tahoma"/>
              </a:rPr>
              <a:t>commercial</a:t>
            </a:r>
            <a:r>
              <a:rPr lang="en-ZA" sz="1600" spc="15" dirty="0">
                <a:solidFill>
                  <a:schemeClr val="tx1"/>
                </a:solidFill>
                <a:latin typeface="Tahoma"/>
                <a:cs typeface="Tahoma"/>
              </a:rPr>
              <a:t> </a:t>
            </a:r>
            <a:r>
              <a:rPr lang="en-ZA" sz="1600" spc="-5" dirty="0">
                <a:solidFill>
                  <a:schemeClr val="tx1"/>
                </a:solidFill>
                <a:latin typeface="Tahoma"/>
                <a:cs typeface="Tahoma"/>
              </a:rPr>
              <a:t>or</a:t>
            </a:r>
            <a:r>
              <a:rPr lang="en-ZA" sz="1600" spc="5" dirty="0">
                <a:solidFill>
                  <a:schemeClr val="tx1"/>
                </a:solidFill>
                <a:latin typeface="Tahoma"/>
                <a:cs typeface="Tahoma"/>
              </a:rPr>
              <a:t> </a:t>
            </a:r>
            <a:r>
              <a:rPr lang="en-ZA" sz="1600" spc="-5" dirty="0">
                <a:solidFill>
                  <a:schemeClr val="tx1"/>
                </a:solidFill>
                <a:latin typeface="Tahoma"/>
                <a:cs typeface="Tahoma"/>
              </a:rPr>
              <a:t>technical</a:t>
            </a:r>
            <a:r>
              <a:rPr lang="en-ZA" sz="1600" spc="-10" dirty="0">
                <a:solidFill>
                  <a:schemeClr val="tx1"/>
                </a:solidFill>
                <a:latin typeface="Tahoma"/>
                <a:cs typeface="Tahoma"/>
              </a:rPr>
              <a:t> </a:t>
            </a:r>
            <a:r>
              <a:rPr lang="en-ZA" sz="1600" spc="-5" dirty="0">
                <a:solidFill>
                  <a:schemeClr val="tx1"/>
                </a:solidFill>
                <a:latin typeface="Tahoma"/>
                <a:cs typeface="Tahoma"/>
              </a:rPr>
              <a:t>to</a:t>
            </a:r>
            <a:r>
              <a:rPr lang="en-ZA" sz="1600" dirty="0">
                <a:solidFill>
                  <a:schemeClr val="tx1"/>
                </a:solidFill>
                <a:latin typeface="Tahoma"/>
                <a:cs typeface="Tahoma"/>
              </a:rPr>
              <a:t> go</a:t>
            </a:r>
            <a:r>
              <a:rPr lang="en-ZA" sz="1600" spc="10" dirty="0">
                <a:solidFill>
                  <a:schemeClr val="tx1"/>
                </a:solidFill>
                <a:latin typeface="Tahoma"/>
                <a:cs typeface="Tahoma"/>
              </a:rPr>
              <a:t> </a:t>
            </a:r>
            <a:r>
              <a:rPr lang="en-ZA" sz="1600" spc="-5" dirty="0">
                <a:solidFill>
                  <a:schemeClr val="tx1"/>
                </a:solidFill>
                <a:latin typeface="Tahoma"/>
                <a:cs typeface="Tahoma"/>
              </a:rPr>
              <a:t>via</a:t>
            </a:r>
            <a:r>
              <a:rPr lang="en-ZA" sz="1600" spc="10" dirty="0">
                <a:solidFill>
                  <a:schemeClr val="tx1"/>
                </a:solidFill>
                <a:latin typeface="Tahoma"/>
                <a:cs typeface="Tahoma"/>
              </a:rPr>
              <a:t> </a:t>
            </a:r>
            <a:r>
              <a:rPr lang="en-ZA" sz="1600" spc="-5" dirty="0">
                <a:solidFill>
                  <a:schemeClr val="tx1"/>
                </a:solidFill>
                <a:latin typeface="Tahoma"/>
                <a:cs typeface="Tahoma"/>
              </a:rPr>
              <a:t>the</a:t>
            </a:r>
            <a:r>
              <a:rPr lang="en-ZA" sz="1600" spc="10" dirty="0">
                <a:solidFill>
                  <a:schemeClr val="tx1"/>
                </a:solidFill>
                <a:latin typeface="Tahoma"/>
                <a:cs typeface="Tahoma"/>
              </a:rPr>
              <a:t> </a:t>
            </a:r>
            <a:r>
              <a:rPr lang="en-ZA" sz="1600" spc="-10" dirty="0">
                <a:solidFill>
                  <a:schemeClr val="tx1"/>
                </a:solidFill>
                <a:latin typeface="Tahoma"/>
                <a:cs typeface="Tahoma"/>
              </a:rPr>
              <a:t>Procurement</a:t>
            </a:r>
            <a:endParaRPr lang="en-ZA" sz="1600" dirty="0">
              <a:solidFill>
                <a:schemeClr val="tx1"/>
              </a:solidFill>
              <a:latin typeface="Tahoma"/>
              <a:cs typeface="Tahoma"/>
            </a:endParaRPr>
          </a:p>
          <a:p>
            <a:pPr marL="303530" marR="361315">
              <a:lnSpc>
                <a:spcPct val="100000"/>
              </a:lnSpc>
              <a:spcBef>
                <a:spcPts val="5"/>
              </a:spcBef>
              <a:tabLst>
                <a:tab pos="1715135" algn="l"/>
              </a:tabLst>
            </a:pPr>
            <a:r>
              <a:rPr lang="en-ZA" sz="1600" spc="-5" dirty="0">
                <a:solidFill>
                  <a:schemeClr val="tx1"/>
                </a:solidFill>
                <a:latin typeface="Tahoma"/>
                <a:cs typeface="Tahoma"/>
              </a:rPr>
              <a:t>Department, </a:t>
            </a:r>
            <a:r>
              <a:rPr lang="en-ZA" sz="1600" b="1" spc="-5" dirty="0">
                <a:solidFill>
                  <a:schemeClr val="tx1"/>
                </a:solidFill>
                <a:latin typeface="Tahoma"/>
                <a:cs typeface="Tahoma"/>
              </a:rPr>
              <a:t>HLENGIWE DLAMINI </a:t>
            </a:r>
            <a:r>
              <a:rPr lang="en-ZA" sz="1600" b="1" dirty="0">
                <a:solidFill>
                  <a:schemeClr val="tx1"/>
                </a:solidFill>
                <a:latin typeface="Tahoma"/>
                <a:cs typeface="Tahoma"/>
              </a:rPr>
              <a:t>in</a:t>
            </a:r>
            <a:r>
              <a:rPr lang="en-ZA" sz="1600" b="1" spc="-20" dirty="0">
                <a:solidFill>
                  <a:schemeClr val="tx1"/>
                </a:solidFill>
                <a:latin typeface="Tahoma"/>
                <a:cs typeface="Tahoma"/>
              </a:rPr>
              <a:t> </a:t>
            </a:r>
            <a:r>
              <a:rPr lang="en-ZA" sz="1600" b="1" spc="-5" dirty="0">
                <a:solidFill>
                  <a:schemeClr val="tx1"/>
                </a:solidFill>
                <a:latin typeface="Tahoma"/>
                <a:cs typeface="Tahoma"/>
              </a:rPr>
              <a:t>writing</a:t>
            </a:r>
            <a:r>
              <a:rPr lang="en-ZA" sz="1600" spc="-5" dirty="0">
                <a:solidFill>
                  <a:schemeClr val="tx1"/>
                </a:solidFill>
                <a:latin typeface="Tahoma"/>
                <a:cs typeface="Tahoma"/>
              </a:rPr>
              <a:t>.</a:t>
            </a:r>
            <a:endParaRPr lang="en-ZA" sz="1600" dirty="0">
              <a:solidFill>
                <a:schemeClr val="tx1"/>
              </a:solidFill>
              <a:latin typeface="Tahoma"/>
              <a:cs typeface="Tahoma"/>
            </a:endParaRPr>
          </a:p>
          <a:p>
            <a:pPr marR="361315">
              <a:lnSpc>
                <a:spcPct val="100000"/>
              </a:lnSpc>
              <a:spcBef>
                <a:spcPts val="45"/>
              </a:spcBef>
            </a:pPr>
            <a:endParaRPr lang="en-ZA" sz="1600" dirty="0">
              <a:solidFill>
                <a:schemeClr val="tx1"/>
              </a:solidFill>
              <a:latin typeface="Tahoma"/>
              <a:cs typeface="Tahoma"/>
            </a:endParaRPr>
          </a:p>
          <a:p>
            <a:pPr marL="478790" marR="361315">
              <a:lnSpc>
                <a:spcPct val="100000"/>
              </a:lnSpc>
            </a:pPr>
            <a:r>
              <a:rPr lang="en-ZA" sz="1600" b="1" spc="-5" dirty="0">
                <a:solidFill>
                  <a:schemeClr val="tx1"/>
                </a:solidFill>
                <a:latin typeface="Tahoma"/>
                <a:cs typeface="Tahoma"/>
              </a:rPr>
              <a:t>Email</a:t>
            </a:r>
            <a:r>
              <a:rPr lang="en-ZA" sz="1600" b="1" spc="-10" dirty="0">
                <a:solidFill>
                  <a:schemeClr val="tx1"/>
                </a:solidFill>
                <a:latin typeface="Tahoma"/>
                <a:cs typeface="Tahoma"/>
              </a:rPr>
              <a:t> </a:t>
            </a:r>
            <a:r>
              <a:rPr lang="en-ZA" sz="1600" b="1" dirty="0">
                <a:solidFill>
                  <a:schemeClr val="tx1"/>
                </a:solidFill>
                <a:latin typeface="Tahoma"/>
                <a:cs typeface="Tahoma"/>
              </a:rPr>
              <a:t>–</a:t>
            </a:r>
            <a:r>
              <a:rPr lang="en-ZA" sz="1600" b="1" spc="5" dirty="0">
                <a:solidFill>
                  <a:schemeClr val="tx1"/>
                </a:solidFill>
                <a:latin typeface="Tahoma"/>
                <a:cs typeface="Tahoma"/>
              </a:rPr>
              <a:t> </a:t>
            </a:r>
            <a:r>
              <a:rPr lang="en-ZA" b="1" spc="-5" dirty="0">
                <a:solidFill>
                  <a:srgbClr val="0000FF"/>
                </a:solidFill>
                <a:latin typeface="Tahoma"/>
                <a:cs typeface="Tahoma"/>
              </a:rPr>
              <a:t>TNPAtenderenquiriesdbn@transnet.net</a:t>
            </a:r>
            <a:endParaRPr lang="en-ZA" sz="1600" dirty="0">
              <a:solidFill>
                <a:srgbClr val="0000FF"/>
              </a:solidFill>
              <a:latin typeface="Tahoma"/>
              <a:cs typeface="Tahoma"/>
            </a:endParaRPr>
          </a:p>
          <a:p>
            <a:pPr marR="361315">
              <a:lnSpc>
                <a:spcPct val="100000"/>
              </a:lnSpc>
              <a:spcBef>
                <a:spcPts val="50"/>
              </a:spcBef>
            </a:pPr>
            <a:endParaRPr lang="en-ZA" sz="1600" dirty="0">
              <a:solidFill>
                <a:schemeClr val="tx1"/>
              </a:solidFill>
              <a:latin typeface="Tahoma"/>
              <a:cs typeface="Tahoma"/>
            </a:endParaRPr>
          </a:p>
          <a:p>
            <a:pPr marL="303530" marR="375285" indent="-291465">
              <a:lnSpc>
                <a:spcPct val="100000"/>
              </a:lnSpc>
              <a:buFont typeface="Arial MT"/>
              <a:buChar char="•"/>
              <a:tabLst>
                <a:tab pos="303530" algn="l"/>
                <a:tab pos="304165" algn="l"/>
              </a:tabLst>
            </a:pPr>
            <a:r>
              <a:rPr lang="en-ZA" sz="1600" spc="-5" dirty="0">
                <a:solidFill>
                  <a:schemeClr val="tx1"/>
                </a:solidFill>
                <a:latin typeface="Tahoma"/>
                <a:cs typeface="Tahoma"/>
              </a:rPr>
              <a:t>All</a:t>
            </a:r>
            <a:r>
              <a:rPr lang="en-ZA" sz="1600" spc="5" dirty="0">
                <a:solidFill>
                  <a:schemeClr val="tx1"/>
                </a:solidFill>
                <a:latin typeface="Tahoma"/>
                <a:cs typeface="Tahoma"/>
              </a:rPr>
              <a:t> </a:t>
            </a:r>
            <a:r>
              <a:rPr lang="en-ZA" sz="1600" spc="-5" dirty="0">
                <a:solidFill>
                  <a:schemeClr val="tx1"/>
                </a:solidFill>
                <a:latin typeface="Tahoma"/>
                <a:cs typeface="Tahoma"/>
              </a:rPr>
              <a:t>communication will</a:t>
            </a:r>
            <a:r>
              <a:rPr lang="en-ZA" sz="1600" spc="20" dirty="0">
                <a:solidFill>
                  <a:schemeClr val="tx1"/>
                </a:solidFill>
                <a:latin typeface="Tahoma"/>
                <a:cs typeface="Tahoma"/>
              </a:rPr>
              <a:t> </a:t>
            </a:r>
            <a:r>
              <a:rPr lang="en-ZA" sz="1600" dirty="0">
                <a:solidFill>
                  <a:schemeClr val="tx1"/>
                </a:solidFill>
                <a:latin typeface="Tahoma"/>
                <a:cs typeface="Tahoma"/>
              </a:rPr>
              <a:t>be</a:t>
            </a:r>
            <a:r>
              <a:rPr lang="en-ZA" sz="1600" spc="5" dirty="0">
                <a:solidFill>
                  <a:schemeClr val="tx1"/>
                </a:solidFill>
                <a:latin typeface="Tahoma"/>
                <a:cs typeface="Tahoma"/>
              </a:rPr>
              <a:t> </a:t>
            </a:r>
            <a:r>
              <a:rPr lang="en-ZA" sz="1600" spc="-5" dirty="0">
                <a:solidFill>
                  <a:schemeClr val="tx1"/>
                </a:solidFill>
                <a:latin typeface="Tahoma"/>
                <a:cs typeface="Tahoma"/>
              </a:rPr>
              <a:t>sent</a:t>
            </a:r>
            <a:r>
              <a:rPr lang="en-ZA" sz="1600" spc="-15" dirty="0">
                <a:solidFill>
                  <a:schemeClr val="tx1"/>
                </a:solidFill>
                <a:latin typeface="Tahoma"/>
                <a:cs typeface="Tahoma"/>
              </a:rPr>
              <a:t> </a:t>
            </a:r>
            <a:r>
              <a:rPr lang="en-ZA" sz="1600" spc="-5" dirty="0">
                <a:solidFill>
                  <a:schemeClr val="tx1"/>
                </a:solidFill>
                <a:latin typeface="Tahoma"/>
                <a:cs typeface="Tahoma"/>
              </a:rPr>
              <a:t>via</a:t>
            </a:r>
            <a:r>
              <a:rPr lang="en-ZA" sz="1600" spc="5" dirty="0">
                <a:solidFill>
                  <a:schemeClr val="tx1"/>
                </a:solidFill>
                <a:latin typeface="Tahoma"/>
                <a:cs typeface="Tahoma"/>
              </a:rPr>
              <a:t> </a:t>
            </a:r>
            <a:r>
              <a:rPr lang="en-ZA" sz="1600" dirty="0">
                <a:solidFill>
                  <a:schemeClr val="tx1"/>
                </a:solidFill>
                <a:latin typeface="Tahoma"/>
                <a:cs typeface="Tahoma"/>
              </a:rPr>
              <a:t>a</a:t>
            </a:r>
            <a:r>
              <a:rPr lang="en-ZA" sz="1600" spc="25" dirty="0">
                <a:solidFill>
                  <a:schemeClr val="tx1"/>
                </a:solidFill>
                <a:latin typeface="Tahoma"/>
                <a:cs typeface="Tahoma"/>
              </a:rPr>
              <a:t> </a:t>
            </a:r>
            <a:r>
              <a:rPr lang="en-ZA" sz="1600" b="1" spc="-5" dirty="0">
                <a:solidFill>
                  <a:schemeClr val="tx1"/>
                </a:solidFill>
                <a:latin typeface="Tahoma"/>
                <a:cs typeface="Tahoma"/>
              </a:rPr>
              <a:t>clarification</a:t>
            </a:r>
            <a:r>
              <a:rPr lang="en-ZA" sz="1600" b="1" spc="-20" dirty="0">
                <a:solidFill>
                  <a:schemeClr val="tx1"/>
                </a:solidFill>
                <a:latin typeface="Tahoma"/>
                <a:cs typeface="Tahoma"/>
              </a:rPr>
              <a:t> </a:t>
            </a:r>
            <a:r>
              <a:rPr lang="en-ZA" sz="1600" b="1" spc="-5" dirty="0">
                <a:solidFill>
                  <a:schemeClr val="tx1"/>
                </a:solidFill>
                <a:latin typeface="Tahoma"/>
                <a:cs typeface="Tahoma"/>
              </a:rPr>
              <a:t>register</a:t>
            </a:r>
            <a:r>
              <a:rPr lang="en-ZA" sz="1600" b="1" spc="10" dirty="0">
                <a:solidFill>
                  <a:schemeClr val="tx1"/>
                </a:solidFill>
                <a:latin typeface="Tahoma"/>
                <a:cs typeface="Tahoma"/>
              </a:rPr>
              <a:t> </a:t>
            </a:r>
            <a:r>
              <a:rPr lang="en-ZA" sz="1600" dirty="0">
                <a:solidFill>
                  <a:schemeClr val="tx1"/>
                </a:solidFill>
                <a:latin typeface="Tahoma"/>
                <a:cs typeface="Tahoma"/>
              </a:rPr>
              <a:t>and </a:t>
            </a:r>
            <a:r>
              <a:rPr lang="en-ZA" sz="1600" spc="-5" dirty="0">
                <a:solidFill>
                  <a:schemeClr val="tx1"/>
                </a:solidFill>
                <a:latin typeface="Tahoma"/>
                <a:cs typeface="Tahoma"/>
              </a:rPr>
              <a:t>will</a:t>
            </a:r>
            <a:r>
              <a:rPr lang="en-ZA" sz="1600" spc="20" dirty="0">
                <a:solidFill>
                  <a:schemeClr val="tx1"/>
                </a:solidFill>
                <a:latin typeface="Tahoma"/>
                <a:cs typeface="Tahoma"/>
              </a:rPr>
              <a:t> </a:t>
            </a:r>
            <a:r>
              <a:rPr lang="en-ZA" sz="1600" dirty="0">
                <a:solidFill>
                  <a:schemeClr val="tx1"/>
                </a:solidFill>
                <a:latin typeface="Tahoma"/>
                <a:cs typeface="Tahoma"/>
              </a:rPr>
              <a:t>be</a:t>
            </a:r>
            <a:r>
              <a:rPr lang="en-ZA" sz="1600" spc="5" dirty="0">
                <a:solidFill>
                  <a:schemeClr val="tx1"/>
                </a:solidFill>
                <a:latin typeface="Tahoma"/>
                <a:cs typeface="Tahoma"/>
              </a:rPr>
              <a:t> </a:t>
            </a:r>
            <a:r>
              <a:rPr lang="en-ZA" sz="1600" spc="-5" dirty="0">
                <a:solidFill>
                  <a:schemeClr val="tx1"/>
                </a:solidFill>
                <a:latin typeface="Tahoma"/>
                <a:cs typeface="Tahoma"/>
              </a:rPr>
              <a:t>e-mailed</a:t>
            </a:r>
            <a:r>
              <a:rPr lang="en-ZA" sz="1600" spc="25" dirty="0">
                <a:solidFill>
                  <a:schemeClr val="tx1"/>
                </a:solidFill>
                <a:latin typeface="Tahoma"/>
                <a:cs typeface="Tahoma"/>
              </a:rPr>
              <a:t> </a:t>
            </a:r>
            <a:r>
              <a:rPr lang="en-ZA" sz="1600" spc="-5" dirty="0">
                <a:solidFill>
                  <a:schemeClr val="tx1"/>
                </a:solidFill>
                <a:latin typeface="Tahoma"/>
                <a:cs typeface="Tahoma"/>
              </a:rPr>
              <a:t>to </a:t>
            </a:r>
            <a:r>
              <a:rPr lang="en-ZA" sz="1600" dirty="0">
                <a:solidFill>
                  <a:schemeClr val="tx1"/>
                </a:solidFill>
                <a:latin typeface="Tahoma"/>
                <a:cs typeface="Tahoma"/>
              </a:rPr>
              <a:t>all </a:t>
            </a:r>
            <a:r>
              <a:rPr lang="en-ZA" sz="1600" spc="-5" dirty="0">
                <a:solidFill>
                  <a:schemeClr val="tx1"/>
                </a:solidFill>
                <a:latin typeface="Tahoma"/>
                <a:cs typeface="Tahoma"/>
              </a:rPr>
              <a:t>attendees </a:t>
            </a:r>
            <a:r>
              <a:rPr lang="en-ZA" sz="1600" dirty="0">
                <a:solidFill>
                  <a:schemeClr val="tx1"/>
                </a:solidFill>
                <a:latin typeface="Tahoma"/>
                <a:cs typeface="Tahoma"/>
              </a:rPr>
              <a:t>of </a:t>
            </a:r>
            <a:r>
              <a:rPr lang="en-ZA" sz="1600" spc="-5" dirty="0">
                <a:solidFill>
                  <a:schemeClr val="tx1"/>
                </a:solidFill>
                <a:latin typeface="Tahoma"/>
                <a:cs typeface="Tahoma"/>
              </a:rPr>
              <a:t>this</a:t>
            </a:r>
            <a:r>
              <a:rPr lang="en-ZA" sz="1600" spc="-10" dirty="0">
                <a:solidFill>
                  <a:schemeClr val="tx1"/>
                </a:solidFill>
                <a:latin typeface="Tahoma"/>
                <a:cs typeface="Tahoma"/>
              </a:rPr>
              <a:t> </a:t>
            </a:r>
            <a:r>
              <a:rPr lang="en-ZA" sz="1600" spc="-5" dirty="0">
                <a:solidFill>
                  <a:schemeClr val="tx1"/>
                </a:solidFill>
                <a:latin typeface="Tahoma"/>
                <a:cs typeface="Tahoma"/>
              </a:rPr>
              <a:t>clarification</a:t>
            </a:r>
            <a:r>
              <a:rPr lang="en-ZA" sz="1600" spc="10" dirty="0">
                <a:solidFill>
                  <a:schemeClr val="tx1"/>
                </a:solidFill>
                <a:latin typeface="Tahoma"/>
                <a:cs typeface="Tahoma"/>
              </a:rPr>
              <a:t> </a:t>
            </a:r>
            <a:r>
              <a:rPr lang="en-ZA" sz="1600" dirty="0">
                <a:solidFill>
                  <a:schemeClr val="tx1"/>
                </a:solidFill>
                <a:latin typeface="Tahoma"/>
                <a:cs typeface="Tahoma"/>
              </a:rPr>
              <a:t>meeting</a:t>
            </a:r>
            <a:r>
              <a:rPr lang="en-ZA" sz="1600" spc="5" dirty="0">
                <a:solidFill>
                  <a:schemeClr val="tx1"/>
                </a:solidFill>
                <a:latin typeface="Tahoma"/>
                <a:cs typeface="Tahoma"/>
              </a:rPr>
              <a:t> </a:t>
            </a:r>
            <a:r>
              <a:rPr lang="en-ZA" sz="1600" dirty="0">
                <a:solidFill>
                  <a:schemeClr val="tx1"/>
                </a:solidFill>
                <a:latin typeface="Tahoma"/>
                <a:cs typeface="Tahoma"/>
              </a:rPr>
              <a:t>and posted</a:t>
            </a:r>
            <a:r>
              <a:rPr lang="en-ZA" sz="1600" spc="10" dirty="0">
                <a:solidFill>
                  <a:schemeClr val="tx1"/>
                </a:solidFill>
                <a:latin typeface="Tahoma"/>
                <a:cs typeface="Tahoma"/>
              </a:rPr>
              <a:t> </a:t>
            </a:r>
            <a:r>
              <a:rPr lang="en-ZA" sz="1600" dirty="0">
                <a:solidFill>
                  <a:schemeClr val="tx1"/>
                </a:solidFill>
                <a:latin typeface="Tahoma"/>
                <a:cs typeface="Tahoma"/>
              </a:rPr>
              <a:t>on</a:t>
            </a:r>
            <a:r>
              <a:rPr lang="en-ZA" sz="1600" spc="-10" dirty="0">
                <a:solidFill>
                  <a:schemeClr val="tx1"/>
                </a:solidFill>
                <a:latin typeface="Tahoma"/>
                <a:cs typeface="Tahoma"/>
              </a:rPr>
              <a:t> </a:t>
            </a:r>
            <a:r>
              <a:rPr lang="en-ZA" sz="1600" spc="-5" dirty="0">
                <a:solidFill>
                  <a:schemeClr val="tx1"/>
                </a:solidFill>
                <a:latin typeface="Tahoma"/>
                <a:cs typeface="Tahoma"/>
              </a:rPr>
              <a:t>the </a:t>
            </a:r>
            <a:r>
              <a:rPr lang="en-ZA" sz="1600" spc="-30" dirty="0">
                <a:solidFill>
                  <a:schemeClr val="tx1"/>
                </a:solidFill>
                <a:latin typeface="Tahoma"/>
                <a:cs typeface="Tahoma"/>
              </a:rPr>
              <a:t>Transnet</a:t>
            </a:r>
            <a:r>
              <a:rPr lang="en-ZA" sz="1600" spc="-25" dirty="0">
                <a:solidFill>
                  <a:schemeClr val="tx1"/>
                </a:solidFill>
                <a:latin typeface="Tahoma"/>
                <a:cs typeface="Tahoma"/>
              </a:rPr>
              <a:t> </a:t>
            </a:r>
            <a:r>
              <a:rPr lang="en-ZA" sz="1600" spc="-10" dirty="0">
                <a:solidFill>
                  <a:schemeClr val="tx1"/>
                </a:solidFill>
                <a:latin typeface="Tahoma"/>
                <a:cs typeface="Tahoma"/>
              </a:rPr>
              <a:t>Portal and NT.</a:t>
            </a:r>
            <a:endParaRPr lang="en-ZA" sz="1600" dirty="0">
              <a:solidFill>
                <a:schemeClr val="tx1"/>
              </a:solidFill>
              <a:latin typeface="Tahoma"/>
              <a:cs typeface="Tahoma"/>
            </a:endParaRPr>
          </a:p>
          <a:p>
            <a:pPr marR="361315">
              <a:lnSpc>
                <a:spcPct val="100000"/>
              </a:lnSpc>
              <a:spcBef>
                <a:spcPts val="50"/>
              </a:spcBef>
              <a:buFont typeface="Arial MT"/>
              <a:buChar char="•"/>
            </a:pPr>
            <a:endParaRPr lang="en-ZA" sz="1600" dirty="0">
              <a:solidFill>
                <a:schemeClr val="tx1"/>
              </a:solidFill>
              <a:latin typeface="Tahoma"/>
              <a:cs typeface="Tahoma"/>
            </a:endParaRPr>
          </a:p>
          <a:p>
            <a:pPr marL="303530" marR="20320" indent="-291465">
              <a:lnSpc>
                <a:spcPct val="100000"/>
              </a:lnSpc>
              <a:buFont typeface="Arial MT"/>
              <a:buChar char="•"/>
              <a:tabLst>
                <a:tab pos="303530" algn="l"/>
                <a:tab pos="304165" algn="l"/>
              </a:tabLst>
            </a:pPr>
            <a:r>
              <a:rPr lang="en-ZA" sz="1600" spc="-5" dirty="0">
                <a:solidFill>
                  <a:schemeClr val="tx1"/>
                </a:solidFill>
                <a:latin typeface="Tahoma"/>
                <a:cs typeface="Tahoma"/>
              </a:rPr>
              <a:t>Please</a:t>
            </a:r>
            <a:r>
              <a:rPr lang="en-ZA" sz="1600" dirty="0">
                <a:solidFill>
                  <a:schemeClr val="tx1"/>
                </a:solidFill>
                <a:latin typeface="Tahoma"/>
                <a:cs typeface="Tahoma"/>
              </a:rPr>
              <a:t> </a:t>
            </a:r>
            <a:r>
              <a:rPr lang="en-ZA" sz="1600" spc="-5" dirty="0">
                <a:solidFill>
                  <a:schemeClr val="tx1"/>
                </a:solidFill>
                <a:latin typeface="Tahoma"/>
                <a:cs typeface="Tahoma"/>
              </a:rPr>
              <a:t>complete</a:t>
            </a:r>
            <a:r>
              <a:rPr lang="en-ZA" sz="1600" spc="20" dirty="0">
                <a:solidFill>
                  <a:schemeClr val="tx1"/>
                </a:solidFill>
                <a:latin typeface="Tahoma"/>
                <a:cs typeface="Tahoma"/>
              </a:rPr>
              <a:t> </a:t>
            </a:r>
            <a:r>
              <a:rPr lang="en-ZA" sz="1600" spc="-5" dirty="0">
                <a:solidFill>
                  <a:schemeClr val="tx1"/>
                </a:solidFill>
                <a:latin typeface="Tahoma"/>
                <a:cs typeface="Tahoma"/>
              </a:rPr>
              <a:t>the</a:t>
            </a:r>
            <a:r>
              <a:rPr lang="en-ZA" sz="1600" spc="5" dirty="0">
                <a:solidFill>
                  <a:schemeClr val="tx1"/>
                </a:solidFill>
                <a:latin typeface="Tahoma"/>
                <a:cs typeface="Tahoma"/>
              </a:rPr>
              <a:t> </a:t>
            </a:r>
            <a:r>
              <a:rPr lang="en-ZA" sz="1600" b="1" spc="-5" dirty="0">
                <a:solidFill>
                  <a:schemeClr val="tx1"/>
                </a:solidFill>
                <a:latin typeface="Tahoma"/>
                <a:cs typeface="Tahoma"/>
              </a:rPr>
              <a:t>attendance</a:t>
            </a:r>
            <a:r>
              <a:rPr lang="en-ZA" sz="1600" b="1" spc="25" dirty="0">
                <a:solidFill>
                  <a:schemeClr val="tx1"/>
                </a:solidFill>
                <a:latin typeface="Tahoma"/>
                <a:cs typeface="Tahoma"/>
              </a:rPr>
              <a:t> </a:t>
            </a:r>
            <a:r>
              <a:rPr lang="en-ZA" sz="1600" b="1" spc="-5" dirty="0">
                <a:solidFill>
                  <a:schemeClr val="tx1"/>
                </a:solidFill>
                <a:latin typeface="Tahoma"/>
                <a:cs typeface="Tahoma"/>
              </a:rPr>
              <a:t>register</a:t>
            </a:r>
            <a:r>
              <a:rPr lang="en-ZA" sz="1600" b="1" spc="15" dirty="0">
                <a:solidFill>
                  <a:schemeClr val="tx1"/>
                </a:solidFill>
                <a:latin typeface="Tahoma"/>
                <a:cs typeface="Tahoma"/>
              </a:rPr>
              <a:t> </a:t>
            </a:r>
            <a:r>
              <a:rPr lang="en-ZA" sz="1600" dirty="0">
                <a:solidFill>
                  <a:schemeClr val="tx1"/>
                </a:solidFill>
                <a:latin typeface="Tahoma"/>
                <a:cs typeface="Tahoma"/>
              </a:rPr>
              <a:t>and</a:t>
            </a:r>
            <a:r>
              <a:rPr lang="en-ZA" sz="1600" spc="5" dirty="0">
                <a:solidFill>
                  <a:schemeClr val="tx1"/>
                </a:solidFill>
                <a:latin typeface="Tahoma"/>
                <a:cs typeface="Tahoma"/>
              </a:rPr>
              <a:t> </a:t>
            </a:r>
            <a:r>
              <a:rPr lang="en-ZA" sz="1600" spc="-5" dirty="0">
                <a:solidFill>
                  <a:schemeClr val="tx1"/>
                </a:solidFill>
                <a:latin typeface="Tahoma"/>
                <a:cs typeface="Tahoma"/>
              </a:rPr>
              <a:t>ensure that the</a:t>
            </a:r>
            <a:r>
              <a:rPr lang="en-ZA" sz="1600" dirty="0">
                <a:solidFill>
                  <a:schemeClr val="tx1"/>
                </a:solidFill>
                <a:latin typeface="Tahoma"/>
                <a:cs typeface="Tahoma"/>
              </a:rPr>
              <a:t> </a:t>
            </a:r>
            <a:r>
              <a:rPr lang="en-ZA" sz="1600" spc="-5" dirty="0">
                <a:solidFill>
                  <a:schemeClr val="tx1"/>
                </a:solidFill>
                <a:latin typeface="Tahoma"/>
                <a:cs typeface="Tahoma"/>
              </a:rPr>
              <a:t>contact</a:t>
            </a:r>
            <a:r>
              <a:rPr lang="en-ZA" sz="1600" spc="10" dirty="0">
                <a:solidFill>
                  <a:schemeClr val="tx1"/>
                </a:solidFill>
                <a:latin typeface="Tahoma"/>
                <a:cs typeface="Tahoma"/>
              </a:rPr>
              <a:t> </a:t>
            </a:r>
            <a:r>
              <a:rPr lang="en-ZA" sz="1600" spc="-5" dirty="0">
                <a:solidFill>
                  <a:schemeClr val="tx1"/>
                </a:solidFill>
                <a:latin typeface="Tahoma"/>
                <a:cs typeface="Tahoma"/>
              </a:rPr>
              <a:t>details</a:t>
            </a:r>
            <a:r>
              <a:rPr lang="en-ZA" sz="1600" spc="15" dirty="0">
                <a:solidFill>
                  <a:schemeClr val="tx1"/>
                </a:solidFill>
                <a:latin typeface="Tahoma"/>
                <a:cs typeface="Tahoma"/>
              </a:rPr>
              <a:t> </a:t>
            </a:r>
            <a:r>
              <a:rPr lang="en-ZA" sz="1600" spc="-5" dirty="0">
                <a:solidFill>
                  <a:schemeClr val="tx1"/>
                </a:solidFill>
                <a:latin typeface="Tahoma"/>
                <a:cs typeface="Tahoma"/>
              </a:rPr>
              <a:t>are</a:t>
            </a:r>
            <a:r>
              <a:rPr lang="en-ZA" sz="1600" spc="5" dirty="0">
                <a:solidFill>
                  <a:schemeClr val="tx1"/>
                </a:solidFill>
                <a:latin typeface="Tahoma"/>
                <a:cs typeface="Tahoma"/>
              </a:rPr>
              <a:t> </a:t>
            </a:r>
            <a:r>
              <a:rPr lang="en-ZA" sz="1600" spc="-10" dirty="0">
                <a:solidFill>
                  <a:schemeClr val="tx1"/>
                </a:solidFill>
                <a:latin typeface="Tahoma"/>
                <a:cs typeface="Tahoma"/>
              </a:rPr>
              <a:t>correctly</a:t>
            </a:r>
            <a:r>
              <a:rPr lang="en-ZA" spc="-10" dirty="0">
                <a:solidFill>
                  <a:schemeClr val="tx1"/>
                </a:solidFill>
                <a:latin typeface="Tahoma"/>
                <a:cs typeface="Tahoma"/>
              </a:rPr>
              <a:t> </a:t>
            </a:r>
            <a:r>
              <a:rPr lang="en-ZA" sz="1600" spc="-550" dirty="0">
                <a:solidFill>
                  <a:schemeClr val="tx1"/>
                </a:solidFill>
                <a:latin typeface="Tahoma"/>
                <a:cs typeface="Tahoma"/>
              </a:rPr>
              <a:t> </a:t>
            </a:r>
            <a:r>
              <a:rPr lang="en-ZA" sz="1600" spc="-10" dirty="0">
                <a:solidFill>
                  <a:schemeClr val="tx1"/>
                </a:solidFill>
                <a:latin typeface="Tahoma"/>
                <a:cs typeface="Tahoma"/>
              </a:rPr>
              <a:t>recorded</a:t>
            </a:r>
            <a:r>
              <a:rPr lang="en-ZA" sz="1600" spc="25" dirty="0">
                <a:solidFill>
                  <a:schemeClr val="tx1"/>
                </a:solidFill>
                <a:latin typeface="Tahoma"/>
                <a:cs typeface="Tahoma"/>
              </a:rPr>
              <a:t> </a:t>
            </a:r>
            <a:r>
              <a:rPr lang="en-ZA" sz="1600" dirty="0">
                <a:solidFill>
                  <a:schemeClr val="tx1"/>
                </a:solidFill>
                <a:latin typeface="Tahoma"/>
                <a:cs typeface="Tahoma"/>
              </a:rPr>
              <a:t>(as</a:t>
            </a:r>
            <a:r>
              <a:rPr lang="en-ZA" sz="1600" spc="5" dirty="0">
                <a:solidFill>
                  <a:schemeClr val="tx1"/>
                </a:solidFill>
                <a:latin typeface="Tahoma"/>
                <a:cs typeface="Tahoma"/>
              </a:rPr>
              <a:t> </a:t>
            </a:r>
            <a:r>
              <a:rPr lang="en-ZA" sz="1600" spc="-5" dirty="0">
                <a:solidFill>
                  <a:schemeClr val="tx1"/>
                </a:solidFill>
                <a:latin typeface="Tahoma"/>
                <a:cs typeface="Tahoma"/>
              </a:rPr>
              <a:t>these contact</a:t>
            </a:r>
            <a:r>
              <a:rPr lang="en-ZA" sz="1600" spc="-10" dirty="0">
                <a:solidFill>
                  <a:schemeClr val="tx1"/>
                </a:solidFill>
                <a:latin typeface="Tahoma"/>
                <a:cs typeface="Tahoma"/>
              </a:rPr>
              <a:t> </a:t>
            </a:r>
            <a:r>
              <a:rPr lang="en-ZA" sz="1600" dirty="0">
                <a:solidFill>
                  <a:schemeClr val="tx1"/>
                </a:solidFill>
                <a:latin typeface="Tahoma"/>
                <a:cs typeface="Tahoma"/>
              </a:rPr>
              <a:t>details</a:t>
            </a:r>
            <a:r>
              <a:rPr lang="en-ZA" sz="1600" spc="10" dirty="0">
                <a:solidFill>
                  <a:schemeClr val="tx1"/>
                </a:solidFill>
                <a:latin typeface="Tahoma"/>
                <a:cs typeface="Tahoma"/>
              </a:rPr>
              <a:t> </a:t>
            </a:r>
            <a:r>
              <a:rPr lang="en-ZA" sz="1600" spc="-5" dirty="0">
                <a:solidFill>
                  <a:schemeClr val="tx1"/>
                </a:solidFill>
                <a:latin typeface="Tahoma"/>
                <a:cs typeface="Tahoma"/>
              </a:rPr>
              <a:t>will</a:t>
            </a:r>
            <a:r>
              <a:rPr lang="en-ZA" sz="1600" spc="20" dirty="0">
                <a:solidFill>
                  <a:schemeClr val="tx1"/>
                </a:solidFill>
                <a:latin typeface="Tahoma"/>
                <a:cs typeface="Tahoma"/>
              </a:rPr>
              <a:t> </a:t>
            </a:r>
            <a:r>
              <a:rPr lang="en-ZA" sz="1600" dirty="0">
                <a:solidFill>
                  <a:schemeClr val="tx1"/>
                </a:solidFill>
                <a:latin typeface="Tahoma"/>
                <a:cs typeface="Tahoma"/>
              </a:rPr>
              <a:t>be</a:t>
            </a:r>
            <a:r>
              <a:rPr lang="en-ZA" sz="1600" spc="10" dirty="0">
                <a:solidFill>
                  <a:schemeClr val="tx1"/>
                </a:solidFill>
                <a:latin typeface="Tahoma"/>
                <a:cs typeface="Tahoma"/>
              </a:rPr>
              <a:t> </a:t>
            </a:r>
            <a:r>
              <a:rPr lang="en-ZA" sz="1600" dirty="0">
                <a:solidFill>
                  <a:schemeClr val="tx1"/>
                </a:solidFill>
                <a:latin typeface="Tahoma"/>
                <a:cs typeface="Tahoma"/>
              </a:rPr>
              <a:t>used</a:t>
            </a:r>
            <a:r>
              <a:rPr lang="en-ZA" sz="1600" spc="-5" dirty="0">
                <a:solidFill>
                  <a:schemeClr val="tx1"/>
                </a:solidFill>
                <a:latin typeface="Tahoma"/>
                <a:cs typeface="Tahoma"/>
              </a:rPr>
              <a:t> to </a:t>
            </a:r>
            <a:r>
              <a:rPr lang="en-ZA" sz="1600" dirty="0">
                <a:solidFill>
                  <a:schemeClr val="tx1"/>
                </a:solidFill>
                <a:latin typeface="Tahoma"/>
                <a:cs typeface="Tahoma"/>
              </a:rPr>
              <a:t>issue</a:t>
            </a:r>
            <a:r>
              <a:rPr lang="en-ZA" sz="1600" spc="-5" dirty="0">
                <a:solidFill>
                  <a:schemeClr val="tx1"/>
                </a:solidFill>
                <a:latin typeface="Tahoma"/>
                <a:cs typeface="Tahoma"/>
              </a:rPr>
              <a:t> </a:t>
            </a:r>
            <a:r>
              <a:rPr lang="en-ZA" sz="1600" dirty="0">
                <a:solidFill>
                  <a:schemeClr val="tx1"/>
                </a:solidFill>
                <a:latin typeface="Tahoma"/>
                <a:cs typeface="Tahoma"/>
              </a:rPr>
              <a:t>all</a:t>
            </a:r>
            <a:r>
              <a:rPr lang="en-ZA" sz="1600" spc="10" dirty="0">
                <a:solidFill>
                  <a:schemeClr val="tx1"/>
                </a:solidFill>
                <a:latin typeface="Tahoma"/>
                <a:cs typeface="Tahoma"/>
              </a:rPr>
              <a:t> </a:t>
            </a:r>
            <a:r>
              <a:rPr lang="en-ZA" sz="1600" spc="-5" dirty="0">
                <a:solidFill>
                  <a:schemeClr val="tx1"/>
                </a:solidFill>
                <a:latin typeface="Tahoma"/>
                <a:cs typeface="Tahoma"/>
              </a:rPr>
              <a:t>clarifications</a:t>
            </a:r>
            <a:r>
              <a:rPr lang="en-ZA" sz="1600" spc="15" dirty="0">
                <a:solidFill>
                  <a:schemeClr val="tx1"/>
                </a:solidFill>
                <a:latin typeface="Tahoma"/>
                <a:cs typeface="Tahoma"/>
              </a:rPr>
              <a:t> </a:t>
            </a:r>
            <a:r>
              <a:rPr lang="en-ZA" sz="1600" dirty="0">
                <a:solidFill>
                  <a:schemeClr val="tx1"/>
                </a:solidFill>
                <a:latin typeface="Tahoma"/>
                <a:cs typeface="Tahoma"/>
              </a:rPr>
              <a:t>and</a:t>
            </a:r>
            <a:r>
              <a:rPr lang="en-ZA" sz="1600" spc="5" dirty="0">
                <a:solidFill>
                  <a:schemeClr val="tx1"/>
                </a:solidFill>
                <a:latin typeface="Tahoma"/>
                <a:cs typeface="Tahoma"/>
              </a:rPr>
              <a:t> </a:t>
            </a:r>
            <a:r>
              <a:rPr lang="en-ZA" sz="1600" spc="-5" dirty="0">
                <a:solidFill>
                  <a:schemeClr val="tx1"/>
                </a:solidFill>
                <a:latin typeface="Tahoma"/>
                <a:cs typeface="Tahoma"/>
              </a:rPr>
              <a:t>addendums).</a:t>
            </a:r>
            <a:endParaRPr lang="en-ZA" sz="1600" dirty="0">
              <a:solidFill>
                <a:schemeClr val="tx1"/>
              </a:solidFill>
              <a:latin typeface="Tahoma"/>
              <a:cs typeface="Tahoma"/>
            </a:endParaRPr>
          </a:p>
          <a:p>
            <a:pPr marR="361315">
              <a:lnSpc>
                <a:spcPct val="100000"/>
              </a:lnSpc>
              <a:spcBef>
                <a:spcPts val="50"/>
              </a:spcBef>
              <a:buFont typeface="Arial MT"/>
              <a:buChar char="•"/>
            </a:pPr>
            <a:endParaRPr lang="en-ZA" sz="1600" dirty="0">
              <a:solidFill>
                <a:schemeClr val="tx1"/>
              </a:solidFill>
              <a:latin typeface="Tahoma"/>
              <a:cs typeface="Tahoma"/>
            </a:endParaRPr>
          </a:p>
          <a:p>
            <a:pPr marL="303530" marR="5080" indent="-291465">
              <a:lnSpc>
                <a:spcPct val="100000"/>
              </a:lnSpc>
              <a:buFont typeface="Arial MT"/>
              <a:buChar char="•"/>
              <a:tabLst>
                <a:tab pos="303530" algn="l"/>
                <a:tab pos="304165" algn="l"/>
              </a:tabLst>
            </a:pPr>
            <a:r>
              <a:rPr lang="en-ZA" sz="1600" dirty="0">
                <a:solidFill>
                  <a:schemeClr val="tx1"/>
                </a:solidFill>
                <a:latin typeface="Tahoma"/>
                <a:cs typeface="Tahoma"/>
              </a:rPr>
              <a:t>Last</a:t>
            </a:r>
            <a:r>
              <a:rPr lang="en-ZA" sz="1600" spc="-10" dirty="0">
                <a:solidFill>
                  <a:schemeClr val="tx1"/>
                </a:solidFill>
                <a:latin typeface="Tahoma"/>
                <a:cs typeface="Tahoma"/>
              </a:rPr>
              <a:t> </a:t>
            </a:r>
            <a:r>
              <a:rPr lang="en-ZA" sz="1600" spc="-5" dirty="0">
                <a:solidFill>
                  <a:schemeClr val="tx1"/>
                </a:solidFill>
                <a:latin typeface="Tahoma"/>
                <a:cs typeface="Tahoma"/>
              </a:rPr>
              <a:t>day</a:t>
            </a:r>
            <a:r>
              <a:rPr lang="en-ZA" sz="1600" dirty="0">
                <a:solidFill>
                  <a:schemeClr val="tx1"/>
                </a:solidFill>
                <a:latin typeface="Tahoma"/>
                <a:cs typeface="Tahoma"/>
              </a:rPr>
              <a:t> </a:t>
            </a:r>
            <a:r>
              <a:rPr lang="en-ZA" sz="1600" spc="-5" dirty="0">
                <a:solidFill>
                  <a:schemeClr val="tx1"/>
                </a:solidFill>
                <a:latin typeface="Tahoma"/>
                <a:cs typeface="Tahoma"/>
              </a:rPr>
              <a:t>for</a:t>
            </a:r>
            <a:r>
              <a:rPr lang="en-ZA" sz="1600" spc="-10" dirty="0">
                <a:solidFill>
                  <a:schemeClr val="tx1"/>
                </a:solidFill>
                <a:latin typeface="Tahoma"/>
                <a:cs typeface="Tahoma"/>
              </a:rPr>
              <a:t> </a:t>
            </a:r>
            <a:r>
              <a:rPr lang="en-ZA" sz="1600" spc="-5" dirty="0">
                <a:solidFill>
                  <a:schemeClr val="tx1"/>
                </a:solidFill>
                <a:latin typeface="Tahoma"/>
                <a:cs typeface="Tahoma"/>
              </a:rPr>
              <a:t>Clarification</a:t>
            </a:r>
            <a:r>
              <a:rPr lang="en-ZA" sz="1600" spc="25" dirty="0">
                <a:solidFill>
                  <a:schemeClr val="tx1"/>
                </a:solidFill>
                <a:latin typeface="Tahoma"/>
                <a:cs typeface="Tahoma"/>
              </a:rPr>
              <a:t> </a:t>
            </a:r>
            <a:r>
              <a:rPr lang="en-ZA" sz="1600" dirty="0">
                <a:solidFill>
                  <a:schemeClr val="tx1"/>
                </a:solidFill>
                <a:latin typeface="Tahoma"/>
                <a:cs typeface="Tahoma"/>
              </a:rPr>
              <a:t>– </a:t>
            </a:r>
            <a:r>
              <a:rPr lang="en-ZA" sz="1600" b="1" spc="-5" dirty="0">
                <a:solidFill>
                  <a:srgbClr val="FF0000"/>
                </a:solidFill>
                <a:latin typeface="Tahoma"/>
                <a:cs typeface="Tahoma"/>
              </a:rPr>
              <a:t>Five</a:t>
            </a:r>
            <a:r>
              <a:rPr lang="en-ZA" sz="1600" b="1" spc="-10" dirty="0">
                <a:solidFill>
                  <a:srgbClr val="FF0000"/>
                </a:solidFill>
                <a:latin typeface="Tahoma"/>
                <a:cs typeface="Tahoma"/>
              </a:rPr>
              <a:t> </a:t>
            </a:r>
            <a:r>
              <a:rPr lang="en-ZA" sz="1600" b="1" spc="-5" dirty="0">
                <a:solidFill>
                  <a:srgbClr val="FF0000"/>
                </a:solidFill>
                <a:latin typeface="Tahoma"/>
                <a:cs typeface="Tahoma"/>
              </a:rPr>
              <a:t>working</a:t>
            </a:r>
            <a:r>
              <a:rPr lang="en-ZA" sz="1600" b="1" spc="-10" dirty="0">
                <a:solidFill>
                  <a:srgbClr val="FF0000"/>
                </a:solidFill>
                <a:latin typeface="Tahoma"/>
                <a:cs typeface="Tahoma"/>
              </a:rPr>
              <a:t> </a:t>
            </a:r>
            <a:r>
              <a:rPr lang="en-ZA" sz="1600" b="1" spc="-5" dirty="0">
                <a:solidFill>
                  <a:srgbClr val="FF0000"/>
                </a:solidFill>
                <a:latin typeface="Tahoma"/>
                <a:cs typeface="Tahoma"/>
              </a:rPr>
              <a:t>days</a:t>
            </a:r>
            <a:r>
              <a:rPr lang="en-ZA" sz="1600" b="1" spc="5" dirty="0">
                <a:solidFill>
                  <a:srgbClr val="FF0000"/>
                </a:solidFill>
                <a:latin typeface="Tahoma"/>
                <a:cs typeface="Tahoma"/>
              </a:rPr>
              <a:t> </a:t>
            </a:r>
            <a:r>
              <a:rPr lang="en-ZA" sz="1600" b="1" dirty="0">
                <a:solidFill>
                  <a:srgbClr val="FF0000"/>
                </a:solidFill>
                <a:latin typeface="Tahoma"/>
                <a:cs typeface="Tahoma"/>
              </a:rPr>
              <a:t>before</a:t>
            </a:r>
            <a:r>
              <a:rPr lang="en-ZA" sz="1600" b="1" spc="-5" dirty="0">
                <a:solidFill>
                  <a:srgbClr val="FF0000"/>
                </a:solidFill>
                <a:latin typeface="Tahoma"/>
                <a:cs typeface="Tahoma"/>
              </a:rPr>
              <a:t> </a:t>
            </a:r>
            <a:r>
              <a:rPr lang="en-ZA" sz="1600" b="1" dirty="0">
                <a:solidFill>
                  <a:srgbClr val="FF0000"/>
                </a:solidFill>
                <a:latin typeface="Tahoma"/>
                <a:cs typeface="Tahoma"/>
              </a:rPr>
              <a:t>the</a:t>
            </a:r>
            <a:r>
              <a:rPr lang="en-ZA" sz="1600" b="1" spc="5" dirty="0">
                <a:solidFill>
                  <a:srgbClr val="FF0000"/>
                </a:solidFill>
                <a:latin typeface="Tahoma"/>
                <a:cs typeface="Tahoma"/>
              </a:rPr>
              <a:t> </a:t>
            </a:r>
            <a:r>
              <a:rPr lang="en-ZA" sz="1600" b="1" spc="-5" dirty="0">
                <a:solidFill>
                  <a:srgbClr val="FF0000"/>
                </a:solidFill>
                <a:latin typeface="Tahoma"/>
                <a:cs typeface="Tahoma"/>
              </a:rPr>
              <a:t>closing date</a:t>
            </a:r>
            <a:r>
              <a:rPr lang="en-ZA" sz="1600" b="1" dirty="0">
                <a:solidFill>
                  <a:srgbClr val="FF0000"/>
                </a:solidFill>
                <a:latin typeface="Tahoma"/>
                <a:cs typeface="Tahoma"/>
              </a:rPr>
              <a:t> </a:t>
            </a:r>
            <a:r>
              <a:rPr lang="en-ZA" sz="1600" b="1" spc="-5" dirty="0">
                <a:solidFill>
                  <a:srgbClr val="FF0000"/>
                </a:solidFill>
                <a:latin typeface="Tahoma"/>
                <a:cs typeface="Tahoma"/>
              </a:rPr>
              <a:t>(15 September 2026</a:t>
            </a:r>
            <a:r>
              <a:rPr lang="en-ZA" sz="1600" b="1" dirty="0">
                <a:solidFill>
                  <a:srgbClr val="FF0000"/>
                </a:solidFill>
                <a:latin typeface="Tahoma"/>
                <a:cs typeface="Tahoma"/>
              </a:rPr>
              <a:t>,</a:t>
            </a:r>
            <a:r>
              <a:rPr lang="en-ZA" b="1" dirty="0">
                <a:solidFill>
                  <a:srgbClr val="FF0000"/>
                </a:solidFill>
                <a:latin typeface="Tahoma"/>
                <a:cs typeface="Tahoma"/>
              </a:rPr>
              <a:t> </a:t>
            </a:r>
            <a:r>
              <a:rPr lang="en-ZA" sz="1600" b="1" spc="-515" dirty="0">
                <a:solidFill>
                  <a:srgbClr val="FF0000"/>
                </a:solidFill>
                <a:latin typeface="Tahoma"/>
                <a:cs typeface="Tahoma"/>
              </a:rPr>
              <a:t> </a:t>
            </a:r>
            <a:r>
              <a:rPr lang="en-ZA" sz="1600" b="1" spc="-5" dirty="0">
                <a:solidFill>
                  <a:srgbClr val="FF0000"/>
                </a:solidFill>
                <a:latin typeface="Tahoma"/>
                <a:cs typeface="Tahoma"/>
              </a:rPr>
              <a:t>16:00).</a:t>
            </a:r>
            <a:endParaRPr lang="en-ZA" sz="1600" dirty="0">
              <a:solidFill>
                <a:srgbClr val="FF0000"/>
              </a:solidFill>
              <a:latin typeface="Tahoma"/>
              <a:cs typeface="Tahoma"/>
            </a:endParaRPr>
          </a:p>
          <a:p>
            <a:pPr marR="361315">
              <a:lnSpc>
                <a:spcPct val="100000"/>
              </a:lnSpc>
              <a:spcBef>
                <a:spcPts val="50"/>
              </a:spcBef>
              <a:buFont typeface="Arial MT"/>
              <a:buChar char="•"/>
            </a:pPr>
            <a:endParaRPr lang="en-ZA" sz="1600" dirty="0">
              <a:solidFill>
                <a:schemeClr val="tx1"/>
              </a:solidFill>
              <a:latin typeface="Tahoma"/>
              <a:cs typeface="Tahoma"/>
            </a:endParaRPr>
          </a:p>
          <a:p>
            <a:pPr marL="303530" marR="361315" indent="-291465">
              <a:lnSpc>
                <a:spcPct val="100000"/>
              </a:lnSpc>
              <a:buFont typeface="Arial MT"/>
              <a:buChar char="•"/>
              <a:tabLst>
                <a:tab pos="303530" algn="l"/>
                <a:tab pos="304165" algn="l"/>
              </a:tabLst>
            </a:pPr>
            <a:r>
              <a:rPr lang="en-ZA" sz="1600" spc="-10" dirty="0">
                <a:solidFill>
                  <a:schemeClr val="tx1"/>
                </a:solidFill>
                <a:latin typeface="Tahoma"/>
                <a:cs typeface="Tahoma"/>
              </a:rPr>
              <a:t>Electronic</a:t>
            </a:r>
            <a:r>
              <a:rPr lang="en-ZA" sz="1600" dirty="0">
                <a:solidFill>
                  <a:schemeClr val="tx1"/>
                </a:solidFill>
                <a:latin typeface="Tahoma"/>
                <a:cs typeface="Tahoma"/>
              </a:rPr>
              <a:t> </a:t>
            </a:r>
            <a:r>
              <a:rPr lang="en-ZA" sz="1600" spc="-30" dirty="0">
                <a:solidFill>
                  <a:schemeClr val="tx1"/>
                </a:solidFill>
                <a:latin typeface="Tahoma"/>
                <a:cs typeface="Tahoma"/>
              </a:rPr>
              <a:t>Tenders</a:t>
            </a:r>
            <a:r>
              <a:rPr lang="en-ZA" sz="1600" spc="-20" dirty="0">
                <a:solidFill>
                  <a:schemeClr val="tx1"/>
                </a:solidFill>
                <a:latin typeface="Tahoma"/>
                <a:cs typeface="Tahoma"/>
              </a:rPr>
              <a:t> </a:t>
            </a:r>
            <a:r>
              <a:rPr lang="en-ZA" sz="1600" spc="-5" dirty="0">
                <a:solidFill>
                  <a:schemeClr val="tx1"/>
                </a:solidFill>
                <a:latin typeface="Tahoma"/>
                <a:cs typeface="Tahoma"/>
              </a:rPr>
              <a:t>Documents</a:t>
            </a:r>
            <a:r>
              <a:rPr lang="en-ZA" sz="1600" spc="-20" dirty="0">
                <a:solidFill>
                  <a:schemeClr val="tx1"/>
                </a:solidFill>
                <a:latin typeface="Tahoma"/>
                <a:cs typeface="Tahoma"/>
              </a:rPr>
              <a:t> </a:t>
            </a:r>
            <a:r>
              <a:rPr lang="en-ZA" sz="1600" dirty="0">
                <a:solidFill>
                  <a:schemeClr val="tx1"/>
                </a:solidFill>
                <a:latin typeface="Tahoma"/>
                <a:cs typeface="Tahoma"/>
              </a:rPr>
              <a:t>must</a:t>
            </a:r>
            <a:r>
              <a:rPr lang="en-ZA" sz="1600" spc="-15" dirty="0">
                <a:solidFill>
                  <a:schemeClr val="tx1"/>
                </a:solidFill>
                <a:latin typeface="Tahoma"/>
                <a:cs typeface="Tahoma"/>
              </a:rPr>
              <a:t> </a:t>
            </a:r>
            <a:r>
              <a:rPr lang="en-ZA" sz="1600" dirty="0">
                <a:solidFill>
                  <a:schemeClr val="tx1"/>
                </a:solidFill>
                <a:latin typeface="Tahoma"/>
                <a:cs typeface="Tahoma"/>
              </a:rPr>
              <a:t>be</a:t>
            </a:r>
            <a:r>
              <a:rPr lang="en-ZA" sz="1600" spc="-5" dirty="0">
                <a:solidFill>
                  <a:schemeClr val="tx1"/>
                </a:solidFill>
                <a:latin typeface="Tahoma"/>
                <a:cs typeface="Tahoma"/>
              </a:rPr>
              <a:t> legible.</a:t>
            </a:r>
            <a:endParaRPr lang="en-US" dirty="0">
              <a:solidFill>
                <a:schemeClr val="tx1"/>
              </a:solidFill>
            </a:endParaRPr>
          </a:p>
        </p:txBody>
      </p:sp>
    </p:spTree>
    <p:extLst>
      <p:ext uri="{BB962C8B-B14F-4D97-AF65-F5344CB8AC3E}">
        <p14:creationId xmlns:p14="http://schemas.microsoft.com/office/powerpoint/2010/main" val="3035219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CAEE95CE-0534-BB78-0583-46700DCC573A}"/>
              </a:ext>
            </a:extLst>
          </p:cNvPr>
          <p:cNvSpPr>
            <a:spLocks noGrp="1"/>
          </p:cNvSpPr>
          <p:nvPr>
            <p:ph type="title"/>
          </p:nvPr>
        </p:nvSpPr>
        <p:spPr>
          <a:xfrm>
            <a:off x="684658" y="285586"/>
            <a:ext cx="10822684" cy="523220"/>
          </a:xfrm>
        </p:spPr>
        <p:txBody>
          <a:bodyPr/>
          <a:lstStyle/>
          <a:p>
            <a:r>
              <a:rPr lang="en-ZA"/>
              <a:t>TENDERING PROCEDURES (Continued)</a:t>
            </a:r>
            <a:endParaRPr lang="en-US"/>
          </a:p>
        </p:txBody>
      </p:sp>
      <p:sp>
        <p:nvSpPr>
          <p:cNvPr id="4" name="Text Placeholder 27">
            <a:extLst>
              <a:ext uri="{FF2B5EF4-FFF2-40B4-BE49-F238E27FC236}">
                <a16:creationId xmlns:a16="http://schemas.microsoft.com/office/drawing/2014/main" id="{2C4E5062-4F1C-75D1-3546-5DF631D96680}"/>
              </a:ext>
            </a:extLst>
          </p:cNvPr>
          <p:cNvSpPr>
            <a:spLocks noGrp="1"/>
          </p:cNvSpPr>
          <p:nvPr>
            <p:ph type="subTitle" idx="1"/>
          </p:nvPr>
        </p:nvSpPr>
        <p:spPr>
          <a:xfrm>
            <a:off x="641435" y="1019343"/>
            <a:ext cx="10822684" cy="4060658"/>
          </a:xfrm>
          <a:prstGeom prst="rect">
            <a:avLst/>
          </a:prstGeom>
        </p:spPr>
        <p:txBody>
          <a:bodyPr lIns="91440" tIns="45720" rIns="91440" bIns="45720" anchor="t"/>
          <a:lstStyle>
            <a:lvl1pPr marL="0" indent="0" algn="l" defTabSz="779173" rtl="0" eaLnBrk="1" latinLnBrk="0" hangingPunct="1">
              <a:lnSpc>
                <a:spcPct val="150000"/>
              </a:lnSpc>
              <a:spcBef>
                <a:spcPts val="1023"/>
              </a:spcBef>
              <a:spcAft>
                <a:spcPts val="341"/>
              </a:spcAft>
              <a:buFont typeface="Arial" panose="020B0604020202020204" pitchFamily="34" charset="0"/>
              <a:buNone/>
              <a:defRPr sz="16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1pPr>
            <a:lvl2pPr marL="86575" indent="0" algn="l" defTabSz="779173" rtl="0" eaLnBrk="1" latinLnBrk="0" hangingPunct="1">
              <a:lnSpc>
                <a:spcPct val="110000"/>
              </a:lnSpc>
              <a:spcBef>
                <a:spcPts val="171"/>
              </a:spcBef>
              <a:spcAft>
                <a:spcPts val="171"/>
              </a:spcAft>
              <a:buFont typeface="Arial" pitchFamily="34" charset="0"/>
              <a:buNone/>
              <a:defRPr sz="18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2pPr>
            <a:lvl3pPr marL="370647" indent="0" algn="l" defTabSz="779173" rtl="0" eaLnBrk="1" latinLnBrk="0" hangingPunct="1">
              <a:lnSpc>
                <a:spcPct val="110000"/>
              </a:lnSpc>
              <a:spcBef>
                <a:spcPts val="85"/>
              </a:spcBef>
              <a:spcAft>
                <a:spcPts val="171"/>
              </a:spcAft>
              <a:buFont typeface="Arial" pitchFamily="34" charset="0"/>
              <a:buNone/>
              <a:defRPr sz="16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3pPr>
            <a:lvl4pPr marL="608728" indent="0" algn="l" defTabSz="779173" rtl="0" eaLnBrk="1" latinLnBrk="0" hangingPunct="1">
              <a:lnSpc>
                <a:spcPct val="110000"/>
              </a:lnSpc>
              <a:spcBef>
                <a:spcPts val="85"/>
              </a:spcBef>
              <a:spcAft>
                <a:spcPts val="171"/>
              </a:spcAft>
              <a:buFont typeface="Arial" pitchFamily="34" charset="0"/>
              <a:buNone/>
              <a:defRPr sz="14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4pPr>
            <a:lvl5pPr marL="921209" indent="0" algn="l" defTabSz="779173" rtl="0" eaLnBrk="1" latinLnBrk="0" hangingPunct="1">
              <a:lnSpc>
                <a:spcPct val="110000"/>
              </a:lnSpc>
              <a:spcBef>
                <a:spcPts val="85"/>
              </a:spcBef>
              <a:spcAft>
                <a:spcPts val="171"/>
              </a:spcAft>
              <a:buFont typeface="Arial" pitchFamily="34" charset="0"/>
              <a:buNone/>
              <a:defRPr sz="14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marL="12700" marR="361315">
              <a:lnSpc>
                <a:spcPct val="100000"/>
              </a:lnSpc>
              <a:spcBef>
                <a:spcPts val="100"/>
              </a:spcBef>
            </a:pPr>
            <a:r>
              <a:rPr lang="en-ZA" sz="1600" b="1" spc="-5" dirty="0">
                <a:solidFill>
                  <a:schemeClr val="tx1"/>
                </a:solidFill>
                <a:latin typeface="Tahoma"/>
                <a:cs typeface="Tahoma"/>
              </a:rPr>
              <a:t>TENDERING</a:t>
            </a:r>
            <a:r>
              <a:rPr lang="en-ZA" sz="1600" b="1" spc="-40" dirty="0">
                <a:solidFill>
                  <a:schemeClr val="tx1"/>
                </a:solidFill>
                <a:latin typeface="Tahoma"/>
                <a:cs typeface="Tahoma"/>
              </a:rPr>
              <a:t> </a:t>
            </a:r>
            <a:r>
              <a:rPr lang="en-ZA" sz="1600" b="1" spc="-5" dirty="0">
                <a:solidFill>
                  <a:schemeClr val="tx1"/>
                </a:solidFill>
                <a:latin typeface="Tahoma"/>
                <a:cs typeface="Tahoma"/>
              </a:rPr>
              <a:t>PROCEDURES</a:t>
            </a:r>
            <a:endParaRPr lang="en-ZA" sz="1600" dirty="0">
              <a:solidFill>
                <a:schemeClr val="tx1"/>
              </a:solidFill>
              <a:latin typeface="Tahoma"/>
              <a:cs typeface="Tahoma"/>
            </a:endParaRPr>
          </a:p>
          <a:p>
            <a:pPr marL="12700" marR="361315">
              <a:lnSpc>
                <a:spcPct val="100000"/>
              </a:lnSpc>
              <a:spcBef>
                <a:spcPts val="1714"/>
              </a:spcBef>
            </a:pPr>
            <a:r>
              <a:rPr lang="en-ZA" sz="1600" spc="-35" dirty="0">
                <a:solidFill>
                  <a:schemeClr val="tx1"/>
                </a:solidFill>
                <a:latin typeface="Tahoma"/>
                <a:cs typeface="Tahoma"/>
              </a:rPr>
              <a:t>Tender</a:t>
            </a:r>
            <a:r>
              <a:rPr lang="en-ZA" sz="1600" spc="-15" dirty="0">
                <a:solidFill>
                  <a:schemeClr val="tx1"/>
                </a:solidFill>
                <a:latin typeface="Tahoma"/>
                <a:cs typeface="Tahoma"/>
              </a:rPr>
              <a:t> </a:t>
            </a:r>
            <a:r>
              <a:rPr lang="en-ZA" sz="1600" spc="-5" dirty="0">
                <a:solidFill>
                  <a:schemeClr val="tx1"/>
                </a:solidFill>
                <a:latin typeface="Tahoma"/>
                <a:cs typeface="Tahoma"/>
              </a:rPr>
              <a:t>closing</a:t>
            </a:r>
            <a:r>
              <a:rPr lang="en-ZA" sz="1600" spc="5" dirty="0">
                <a:solidFill>
                  <a:schemeClr val="tx1"/>
                </a:solidFill>
                <a:latin typeface="Tahoma"/>
                <a:cs typeface="Tahoma"/>
              </a:rPr>
              <a:t> </a:t>
            </a:r>
            <a:r>
              <a:rPr lang="en-ZA" sz="1600" dirty="0">
                <a:solidFill>
                  <a:schemeClr val="tx1"/>
                </a:solidFill>
                <a:latin typeface="Tahoma"/>
                <a:cs typeface="Tahoma"/>
              </a:rPr>
              <a:t>date:</a:t>
            </a:r>
            <a:r>
              <a:rPr lang="en-ZA" sz="1600" spc="20" dirty="0">
                <a:solidFill>
                  <a:srgbClr val="FF0000"/>
                </a:solidFill>
                <a:latin typeface="Tahoma"/>
                <a:cs typeface="Tahoma"/>
              </a:rPr>
              <a:t> </a:t>
            </a:r>
            <a:r>
              <a:rPr lang="en-ZA" b="1" spc="20" dirty="0">
                <a:solidFill>
                  <a:srgbClr val="FF0000"/>
                </a:solidFill>
                <a:latin typeface="Tahoma"/>
                <a:cs typeface="Tahoma"/>
              </a:rPr>
              <a:t>22 September 2026</a:t>
            </a:r>
            <a:r>
              <a:rPr lang="en-ZA" sz="1600" b="1" spc="-5" dirty="0">
                <a:solidFill>
                  <a:srgbClr val="FF0000"/>
                </a:solidFill>
                <a:latin typeface="Tahoma"/>
                <a:cs typeface="Tahoma"/>
              </a:rPr>
              <a:t> </a:t>
            </a:r>
            <a:r>
              <a:rPr lang="en-ZA" sz="1600" b="1" dirty="0">
                <a:solidFill>
                  <a:srgbClr val="FF0000"/>
                </a:solidFill>
                <a:latin typeface="Tahoma"/>
                <a:cs typeface="Tahoma"/>
              </a:rPr>
              <a:t>at 14h00</a:t>
            </a:r>
            <a:r>
              <a:rPr lang="en-ZA" sz="1600" b="1" spc="10" dirty="0">
                <a:solidFill>
                  <a:schemeClr val="tx1"/>
                </a:solidFill>
                <a:latin typeface="Tahoma"/>
                <a:cs typeface="Tahoma"/>
              </a:rPr>
              <a:t> </a:t>
            </a:r>
            <a:r>
              <a:rPr lang="en-ZA" sz="1600" spc="-5" dirty="0">
                <a:solidFill>
                  <a:schemeClr val="tx1"/>
                </a:solidFill>
                <a:latin typeface="Tahoma"/>
                <a:cs typeface="Tahoma"/>
              </a:rPr>
              <a:t>via</a:t>
            </a:r>
            <a:r>
              <a:rPr lang="en-ZA" sz="1600" spc="5" dirty="0">
                <a:solidFill>
                  <a:schemeClr val="tx1"/>
                </a:solidFill>
                <a:latin typeface="Tahoma"/>
                <a:cs typeface="Tahoma"/>
              </a:rPr>
              <a:t> </a:t>
            </a:r>
            <a:r>
              <a:rPr lang="en-ZA" sz="1600" spc="-5" dirty="0">
                <a:solidFill>
                  <a:schemeClr val="tx1"/>
                </a:solidFill>
                <a:latin typeface="Tahoma"/>
                <a:cs typeface="Tahoma"/>
              </a:rPr>
              <a:t>the</a:t>
            </a:r>
            <a:r>
              <a:rPr lang="en-ZA" sz="1600" spc="5" dirty="0">
                <a:solidFill>
                  <a:schemeClr val="tx1"/>
                </a:solidFill>
                <a:latin typeface="Tahoma"/>
                <a:cs typeface="Tahoma"/>
              </a:rPr>
              <a:t> </a:t>
            </a:r>
            <a:r>
              <a:rPr lang="en-ZA" sz="1600" b="1" spc="-5" dirty="0">
                <a:solidFill>
                  <a:schemeClr val="tx1"/>
                </a:solidFill>
                <a:latin typeface="Tahoma"/>
                <a:cs typeface="Tahoma"/>
              </a:rPr>
              <a:t>electronic</a:t>
            </a:r>
            <a:r>
              <a:rPr lang="en-ZA" sz="1600" b="1" spc="10" dirty="0">
                <a:solidFill>
                  <a:schemeClr val="tx1"/>
                </a:solidFill>
                <a:latin typeface="Tahoma"/>
                <a:cs typeface="Tahoma"/>
              </a:rPr>
              <a:t> </a:t>
            </a:r>
            <a:r>
              <a:rPr lang="en-ZA" sz="1600" b="1" spc="-5" dirty="0">
                <a:solidFill>
                  <a:schemeClr val="tx1"/>
                </a:solidFill>
                <a:latin typeface="Tahoma"/>
                <a:cs typeface="Tahoma"/>
              </a:rPr>
              <a:t>tender</a:t>
            </a:r>
            <a:r>
              <a:rPr lang="en-US" dirty="0">
                <a:solidFill>
                  <a:schemeClr val="tx1"/>
                </a:solidFill>
                <a:latin typeface="Tahoma"/>
                <a:cs typeface="Tahoma"/>
              </a:rPr>
              <a:t> </a:t>
            </a:r>
            <a:r>
              <a:rPr lang="en-ZA" sz="1600" b="1" spc="-5" dirty="0">
                <a:solidFill>
                  <a:schemeClr val="tx1"/>
                </a:solidFill>
                <a:latin typeface="Tahoma"/>
                <a:cs typeface="Tahoma"/>
              </a:rPr>
              <a:t>submission</a:t>
            </a:r>
            <a:r>
              <a:rPr lang="en-ZA" sz="1600" b="1" spc="-30" dirty="0">
                <a:solidFill>
                  <a:schemeClr val="tx1"/>
                </a:solidFill>
                <a:latin typeface="Tahoma"/>
                <a:cs typeface="Tahoma"/>
              </a:rPr>
              <a:t> </a:t>
            </a:r>
            <a:r>
              <a:rPr lang="en-ZA" sz="1600" b="1" spc="-5" dirty="0">
                <a:solidFill>
                  <a:schemeClr val="tx1"/>
                </a:solidFill>
                <a:latin typeface="Tahoma"/>
                <a:cs typeface="Tahoma"/>
              </a:rPr>
              <a:t>system,</a:t>
            </a:r>
            <a:r>
              <a:rPr lang="en-ZA" sz="1600" b="1" spc="20" dirty="0">
                <a:solidFill>
                  <a:schemeClr val="tx1"/>
                </a:solidFill>
                <a:latin typeface="Tahoma"/>
                <a:cs typeface="Tahoma"/>
              </a:rPr>
              <a:t> </a:t>
            </a:r>
            <a:r>
              <a:rPr lang="en-ZA" sz="1600" b="1" dirty="0">
                <a:solidFill>
                  <a:schemeClr val="tx1"/>
                </a:solidFill>
                <a:latin typeface="Tahoma"/>
                <a:cs typeface="Tahoma"/>
              </a:rPr>
              <a:t>the</a:t>
            </a:r>
            <a:r>
              <a:rPr lang="en-ZA" sz="1600" b="1" spc="-5" dirty="0">
                <a:solidFill>
                  <a:schemeClr val="tx1"/>
                </a:solidFill>
                <a:latin typeface="Tahoma"/>
                <a:cs typeface="Tahoma"/>
              </a:rPr>
              <a:t> e-Tender</a:t>
            </a:r>
            <a:r>
              <a:rPr lang="en-ZA" sz="1600" b="1" dirty="0">
                <a:solidFill>
                  <a:schemeClr val="tx1"/>
                </a:solidFill>
                <a:latin typeface="Tahoma"/>
                <a:cs typeface="Tahoma"/>
              </a:rPr>
              <a:t> </a:t>
            </a:r>
            <a:r>
              <a:rPr lang="en-ZA" sz="1600" b="1" spc="-5" dirty="0">
                <a:solidFill>
                  <a:schemeClr val="tx1"/>
                </a:solidFill>
                <a:latin typeface="Tahoma"/>
                <a:cs typeface="Tahoma"/>
              </a:rPr>
              <a:t>Submission</a:t>
            </a:r>
            <a:r>
              <a:rPr lang="en-ZA" sz="1600" b="1" spc="-25" dirty="0">
                <a:solidFill>
                  <a:schemeClr val="tx1"/>
                </a:solidFill>
                <a:latin typeface="Tahoma"/>
                <a:cs typeface="Tahoma"/>
              </a:rPr>
              <a:t> </a:t>
            </a:r>
            <a:r>
              <a:rPr lang="en-ZA" sz="1600" b="1" spc="-5" dirty="0">
                <a:solidFill>
                  <a:schemeClr val="tx1"/>
                </a:solidFill>
                <a:latin typeface="Tahoma"/>
                <a:cs typeface="Tahoma"/>
              </a:rPr>
              <a:t>Portal</a:t>
            </a:r>
            <a:endParaRPr lang="en-ZA" sz="1600" dirty="0">
              <a:solidFill>
                <a:schemeClr val="tx1"/>
              </a:solidFill>
              <a:latin typeface="Tahoma"/>
              <a:cs typeface="Tahoma"/>
            </a:endParaRPr>
          </a:p>
          <a:p>
            <a:pPr marL="12700" marR="361315">
              <a:lnSpc>
                <a:spcPct val="100000"/>
              </a:lnSpc>
              <a:spcBef>
                <a:spcPts val="1714"/>
              </a:spcBef>
            </a:pPr>
            <a:r>
              <a:rPr lang="en-ZA" sz="1600" b="1" spc="-5" dirty="0">
                <a:solidFill>
                  <a:schemeClr val="tx1"/>
                </a:solidFill>
                <a:latin typeface="Tahoma"/>
                <a:cs typeface="Tahoma"/>
              </a:rPr>
              <a:t>“HOW</a:t>
            </a:r>
            <a:r>
              <a:rPr lang="en-ZA" sz="1600" b="1" spc="-20" dirty="0">
                <a:solidFill>
                  <a:schemeClr val="tx1"/>
                </a:solidFill>
                <a:latin typeface="Tahoma"/>
                <a:cs typeface="Tahoma"/>
              </a:rPr>
              <a:t> </a:t>
            </a:r>
            <a:r>
              <a:rPr lang="en-ZA" sz="1600" b="1" dirty="0">
                <a:solidFill>
                  <a:schemeClr val="tx1"/>
                </a:solidFill>
                <a:latin typeface="Tahoma"/>
                <a:cs typeface="Tahoma"/>
              </a:rPr>
              <a:t>TO”</a:t>
            </a:r>
            <a:r>
              <a:rPr lang="en-ZA" sz="1600" b="1" spc="-20" dirty="0">
                <a:solidFill>
                  <a:schemeClr val="tx1"/>
                </a:solidFill>
                <a:latin typeface="Tahoma"/>
                <a:cs typeface="Tahoma"/>
              </a:rPr>
              <a:t> </a:t>
            </a:r>
            <a:r>
              <a:rPr lang="en-ZA" sz="1600" b="1" spc="-5" dirty="0">
                <a:solidFill>
                  <a:schemeClr val="tx1"/>
                </a:solidFill>
                <a:latin typeface="Tahoma"/>
                <a:cs typeface="Tahoma"/>
              </a:rPr>
              <a:t>GUIDE</a:t>
            </a:r>
            <a:r>
              <a:rPr lang="en-ZA" sz="1600" b="1" spc="-15" dirty="0">
                <a:solidFill>
                  <a:schemeClr val="tx1"/>
                </a:solidFill>
                <a:latin typeface="Tahoma"/>
                <a:cs typeface="Tahoma"/>
              </a:rPr>
              <a:t> </a:t>
            </a:r>
            <a:r>
              <a:rPr lang="en-ZA" sz="1600" b="1" spc="-5" dirty="0">
                <a:solidFill>
                  <a:schemeClr val="tx1"/>
                </a:solidFill>
                <a:latin typeface="Tahoma"/>
                <a:cs typeface="Tahoma"/>
              </a:rPr>
              <a:t>FOR</a:t>
            </a:r>
            <a:r>
              <a:rPr lang="en-ZA" sz="1600" b="1" dirty="0">
                <a:solidFill>
                  <a:schemeClr val="tx1"/>
                </a:solidFill>
                <a:latin typeface="Tahoma"/>
                <a:cs typeface="Tahoma"/>
              </a:rPr>
              <a:t> </a:t>
            </a:r>
            <a:r>
              <a:rPr lang="en-ZA" sz="1600" b="1" spc="-5" dirty="0">
                <a:solidFill>
                  <a:schemeClr val="tx1"/>
                </a:solidFill>
                <a:latin typeface="Tahoma"/>
                <a:cs typeface="Tahoma"/>
              </a:rPr>
              <a:t>BIDDERS </a:t>
            </a:r>
            <a:r>
              <a:rPr lang="en-ZA" sz="1600" b="1" dirty="0">
                <a:solidFill>
                  <a:schemeClr val="tx1"/>
                </a:solidFill>
                <a:latin typeface="Tahoma"/>
                <a:cs typeface="Tahoma"/>
              </a:rPr>
              <a:t>IS</a:t>
            </a:r>
            <a:r>
              <a:rPr lang="en-ZA" sz="1600" b="1" spc="-15" dirty="0">
                <a:solidFill>
                  <a:schemeClr val="tx1"/>
                </a:solidFill>
                <a:latin typeface="Tahoma"/>
                <a:cs typeface="Tahoma"/>
              </a:rPr>
              <a:t> </a:t>
            </a:r>
            <a:r>
              <a:rPr lang="en-ZA" sz="1600" b="1" dirty="0">
                <a:solidFill>
                  <a:schemeClr val="tx1"/>
                </a:solidFill>
                <a:latin typeface="Tahoma"/>
                <a:cs typeface="Tahoma"/>
              </a:rPr>
              <a:t>INCLUDED</a:t>
            </a:r>
            <a:r>
              <a:rPr lang="en-ZA" sz="1600" b="1" spc="-25" dirty="0">
                <a:solidFill>
                  <a:schemeClr val="tx1"/>
                </a:solidFill>
                <a:latin typeface="Tahoma"/>
                <a:cs typeface="Tahoma"/>
              </a:rPr>
              <a:t> </a:t>
            </a:r>
            <a:r>
              <a:rPr lang="en-ZA" sz="1600" b="1" dirty="0">
                <a:solidFill>
                  <a:schemeClr val="tx1"/>
                </a:solidFill>
                <a:latin typeface="Tahoma"/>
                <a:cs typeface="Tahoma"/>
              </a:rPr>
              <a:t>IN</a:t>
            </a:r>
            <a:r>
              <a:rPr lang="en-ZA" sz="1600" b="1" spc="-10" dirty="0">
                <a:solidFill>
                  <a:schemeClr val="tx1"/>
                </a:solidFill>
                <a:latin typeface="Tahoma"/>
                <a:cs typeface="Tahoma"/>
              </a:rPr>
              <a:t> </a:t>
            </a:r>
            <a:r>
              <a:rPr lang="en-ZA" sz="1600" b="1" spc="-5" dirty="0">
                <a:solidFill>
                  <a:schemeClr val="tx1"/>
                </a:solidFill>
                <a:latin typeface="Tahoma"/>
                <a:cs typeface="Tahoma"/>
              </a:rPr>
              <a:t>THE TENDER</a:t>
            </a:r>
            <a:r>
              <a:rPr lang="en-ZA" sz="1600" b="1" spc="5" dirty="0">
                <a:solidFill>
                  <a:schemeClr val="tx1"/>
                </a:solidFill>
                <a:latin typeface="Tahoma"/>
                <a:cs typeface="Tahoma"/>
              </a:rPr>
              <a:t> </a:t>
            </a:r>
            <a:r>
              <a:rPr lang="en-ZA" sz="1600" b="1" spc="-5" dirty="0">
                <a:solidFill>
                  <a:schemeClr val="tx1"/>
                </a:solidFill>
                <a:latin typeface="Tahoma"/>
                <a:cs typeface="Tahoma"/>
              </a:rPr>
              <a:t>(ALLOW</a:t>
            </a:r>
            <a:r>
              <a:rPr lang="en-US" dirty="0">
                <a:solidFill>
                  <a:schemeClr val="tx1"/>
                </a:solidFill>
                <a:latin typeface="Tahoma"/>
                <a:cs typeface="Tahoma"/>
              </a:rPr>
              <a:t> </a:t>
            </a:r>
            <a:r>
              <a:rPr lang="en-ZA" sz="1600" b="1" spc="-5" dirty="0">
                <a:solidFill>
                  <a:schemeClr val="tx1"/>
                </a:solidFill>
                <a:latin typeface="Tahoma"/>
                <a:cs typeface="Tahoma"/>
              </a:rPr>
              <a:t>TIME)</a:t>
            </a:r>
            <a:endParaRPr lang="en-ZA" sz="1600" dirty="0">
              <a:solidFill>
                <a:schemeClr val="tx1"/>
              </a:solidFill>
              <a:latin typeface="Tahoma"/>
              <a:cs typeface="Tahoma"/>
            </a:endParaRPr>
          </a:p>
          <a:p>
            <a:pPr marL="12700" marR="1806575">
              <a:lnSpc>
                <a:spcPts val="7109"/>
              </a:lnSpc>
              <a:spcBef>
                <a:spcPts val="5"/>
              </a:spcBef>
            </a:pPr>
            <a:r>
              <a:rPr lang="en-ZA" sz="1600" b="1" u="heavy" dirty="0">
                <a:solidFill>
                  <a:schemeClr val="tx1"/>
                </a:solidFill>
                <a:uFill>
                  <a:solidFill>
                    <a:srgbClr val="000000"/>
                  </a:solidFill>
                </a:uFill>
                <a:latin typeface="Tahoma"/>
                <a:cs typeface="Tahoma"/>
              </a:rPr>
              <a:t>NO</a:t>
            </a:r>
            <a:r>
              <a:rPr lang="en-ZA" sz="1600" b="1" dirty="0">
                <a:solidFill>
                  <a:schemeClr val="tx1"/>
                </a:solidFill>
                <a:latin typeface="Tahoma"/>
                <a:cs typeface="Tahoma"/>
              </a:rPr>
              <a:t> </a:t>
            </a:r>
            <a:r>
              <a:rPr lang="en-ZA" sz="1600" b="1" spc="-5" dirty="0">
                <a:solidFill>
                  <a:schemeClr val="tx1"/>
                </a:solidFill>
                <a:latin typeface="Tahoma"/>
                <a:cs typeface="Tahoma"/>
              </a:rPr>
              <a:t>EXTENSIONS TO THIS DATE </a:t>
            </a:r>
            <a:r>
              <a:rPr lang="en-ZA" sz="1600" b="1" dirty="0">
                <a:solidFill>
                  <a:schemeClr val="tx1"/>
                </a:solidFill>
                <a:latin typeface="Tahoma"/>
                <a:cs typeface="Tahoma"/>
              </a:rPr>
              <a:t>WILL </a:t>
            </a:r>
            <a:r>
              <a:rPr lang="en-ZA" sz="1600" b="1" spc="-5" dirty="0">
                <a:solidFill>
                  <a:schemeClr val="tx1"/>
                </a:solidFill>
                <a:latin typeface="Tahoma"/>
                <a:cs typeface="Tahoma"/>
              </a:rPr>
              <a:t>BE ENTERTAINED</a:t>
            </a:r>
            <a:r>
              <a:rPr lang="en-ZA" b="1" spc="-5" dirty="0">
                <a:solidFill>
                  <a:schemeClr val="tx1"/>
                </a:solidFill>
                <a:latin typeface="Tahoma"/>
                <a:cs typeface="Tahoma"/>
              </a:rPr>
              <a:t> </a:t>
            </a:r>
            <a:r>
              <a:rPr lang="en-ZA" b="1" spc="-515" dirty="0">
                <a:solidFill>
                  <a:schemeClr val="tx1"/>
                </a:solidFill>
                <a:latin typeface="Tahoma"/>
                <a:cs typeface="Tahoma"/>
              </a:rPr>
              <a:t> </a:t>
            </a:r>
            <a:endParaRPr lang="en-US" sz="1600" b="1" spc="-515" dirty="0">
              <a:solidFill>
                <a:schemeClr val="tx1"/>
              </a:solidFill>
              <a:latin typeface="Tahoma"/>
              <a:cs typeface="Tahoma"/>
            </a:endParaRPr>
          </a:p>
          <a:p>
            <a:pPr marL="12700" marR="1806575">
              <a:lnSpc>
                <a:spcPts val="7109"/>
              </a:lnSpc>
              <a:spcBef>
                <a:spcPts val="5"/>
              </a:spcBef>
            </a:pPr>
            <a:r>
              <a:rPr lang="en-ZA" sz="1600" b="1" u="heavy" dirty="0">
                <a:solidFill>
                  <a:schemeClr val="tx1"/>
                </a:solidFill>
                <a:uFill>
                  <a:solidFill>
                    <a:srgbClr val="000000"/>
                  </a:solidFill>
                </a:uFill>
                <a:latin typeface="Tahoma"/>
                <a:cs typeface="Tahoma"/>
              </a:rPr>
              <a:t>NO</a:t>
            </a:r>
            <a:r>
              <a:rPr lang="en-ZA" sz="1600" b="1" spc="-20" dirty="0">
                <a:solidFill>
                  <a:schemeClr val="tx1"/>
                </a:solidFill>
                <a:latin typeface="Tahoma"/>
                <a:cs typeface="Tahoma"/>
              </a:rPr>
              <a:t> </a:t>
            </a:r>
            <a:r>
              <a:rPr lang="en-ZA" sz="1600" b="1" spc="-5" dirty="0">
                <a:solidFill>
                  <a:schemeClr val="tx1"/>
                </a:solidFill>
                <a:latin typeface="Tahoma"/>
                <a:cs typeface="Tahoma"/>
              </a:rPr>
              <a:t>LATE TENDERS</a:t>
            </a:r>
            <a:r>
              <a:rPr lang="en-ZA" sz="1600" b="1" spc="-10" dirty="0">
                <a:solidFill>
                  <a:schemeClr val="tx1"/>
                </a:solidFill>
                <a:latin typeface="Tahoma"/>
                <a:cs typeface="Tahoma"/>
              </a:rPr>
              <a:t> </a:t>
            </a:r>
            <a:r>
              <a:rPr lang="en-ZA" sz="1600" b="1" dirty="0">
                <a:solidFill>
                  <a:schemeClr val="tx1"/>
                </a:solidFill>
                <a:latin typeface="Tahoma"/>
                <a:cs typeface="Tahoma"/>
              </a:rPr>
              <a:t>WILL</a:t>
            </a:r>
            <a:r>
              <a:rPr lang="en-ZA" sz="1600" b="1" spc="-10" dirty="0">
                <a:solidFill>
                  <a:schemeClr val="tx1"/>
                </a:solidFill>
                <a:latin typeface="Tahoma"/>
                <a:cs typeface="Tahoma"/>
              </a:rPr>
              <a:t> </a:t>
            </a:r>
            <a:r>
              <a:rPr lang="en-ZA" sz="1600" b="1" spc="-5" dirty="0">
                <a:solidFill>
                  <a:schemeClr val="tx1"/>
                </a:solidFill>
                <a:latin typeface="Tahoma"/>
                <a:cs typeface="Tahoma"/>
              </a:rPr>
              <a:t>BE CONSIDERED</a:t>
            </a:r>
            <a:endParaRPr lang="en-US" dirty="0">
              <a:solidFill>
                <a:schemeClr val="tx1"/>
              </a:solidFill>
            </a:endParaRPr>
          </a:p>
        </p:txBody>
      </p:sp>
    </p:spTree>
    <p:extLst>
      <p:ext uri="{BB962C8B-B14F-4D97-AF65-F5344CB8AC3E}">
        <p14:creationId xmlns:p14="http://schemas.microsoft.com/office/powerpoint/2010/main" val="2218736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50A95-9CAC-988D-F523-68EB9B210B76}"/>
              </a:ext>
            </a:extLst>
          </p:cNvPr>
          <p:cNvSpPr>
            <a:spLocks noGrp="1"/>
          </p:cNvSpPr>
          <p:nvPr>
            <p:ph type="title"/>
          </p:nvPr>
        </p:nvSpPr>
        <p:spPr>
          <a:xfrm>
            <a:off x="407489" y="209203"/>
            <a:ext cx="10822684" cy="523220"/>
          </a:xfrm>
        </p:spPr>
        <p:txBody>
          <a:bodyPr/>
          <a:lstStyle/>
          <a:p>
            <a:r>
              <a:rPr lang="en-ZA"/>
              <a:t>TENDERING PROCEDURES (Eligibility Criteria)</a:t>
            </a:r>
            <a:endParaRPr lang="en-US"/>
          </a:p>
        </p:txBody>
      </p:sp>
      <p:sp>
        <p:nvSpPr>
          <p:cNvPr id="3" name="Subtitle 2">
            <a:extLst>
              <a:ext uri="{FF2B5EF4-FFF2-40B4-BE49-F238E27FC236}">
                <a16:creationId xmlns:a16="http://schemas.microsoft.com/office/drawing/2014/main" id="{30507793-AC87-8019-9780-EE49F4E71B7A}"/>
              </a:ext>
            </a:extLst>
          </p:cNvPr>
          <p:cNvSpPr>
            <a:spLocks noGrp="1"/>
          </p:cNvSpPr>
          <p:nvPr>
            <p:ph type="subTitle" idx="1"/>
          </p:nvPr>
        </p:nvSpPr>
        <p:spPr>
          <a:xfrm>
            <a:off x="641434" y="829901"/>
            <a:ext cx="11190901" cy="6028099"/>
          </a:xfrm>
        </p:spPr>
        <p:txBody>
          <a:bodyPr lIns="91440" tIns="45720" rIns="91440" bIns="45720" anchor="t"/>
          <a:lstStyle/>
          <a:p>
            <a:pPr marL="12700" marR="361315" indent="-189865" algn="l">
              <a:lnSpc>
                <a:spcPct val="100000"/>
              </a:lnSpc>
              <a:spcBef>
                <a:spcPts val="420"/>
              </a:spcBef>
            </a:pPr>
            <a:r>
              <a:rPr lang="en-ZA" sz="1700" b="1" spc="-5" dirty="0">
                <a:solidFill>
                  <a:schemeClr val="tx1"/>
                </a:solidFill>
                <a:latin typeface="Tahoma"/>
                <a:cs typeface="Tahoma"/>
              </a:rPr>
              <a:t>Stage</a:t>
            </a:r>
            <a:r>
              <a:rPr lang="en-ZA" sz="1700" b="1" spc="10" dirty="0">
                <a:solidFill>
                  <a:schemeClr val="tx1"/>
                </a:solidFill>
                <a:latin typeface="Tahoma"/>
                <a:cs typeface="Tahoma"/>
              </a:rPr>
              <a:t> </a:t>
            </a:r>
            <a:r>
              <a:rPr lang="en-ZA" sz="1700" b="1" spc="-5" dirty="0">
                <a:solidFill>
                  <a:schemeClr val="tx1"/>
                </a:solidFill>
                <a:latin typeface="Tahoma"/>
                <a:cs typeface="Tahoma"/>
              </a:rPr>
              <a:t>One</a:t>
            </a:r>
            <a:r>
              <a:rPr lang="en-ZA" sz="1700" b="1" spc="5" dirty="0">
                <a:solidFill>
                  <a:schemeClr val="tx1"/>
                </a:solidFill>
                <a:latin typeface="Tahoma"/>
                <a:cs typeface="Tahoma"/>
              </a:rPr>
              <a:t> </a:t>
            </a:r>
            <a:r>
              <a:rPr lang="en-ZA" sz="1700" b="1" dirty="0">
                <a:solidFill>
                  <a:schemeClr val="tx1"/>
                </a:solidFill>
                <a:latin typeface="Tahoma"/>
                <a:cs typeface="Tahoma"/>
              </a:rPr>
              <a:t>–</a:t>
            </a:r>
            <a:r>
              <a:rPr lang="en-ZA" sz="1700" b="1" spc="-10" dirty="0">
                <a:solidFill>
                  <a:schemeClr val="tx1"/>
                </a:solidFill>
                <a:latin typeface="Tahoma"/>
                <a:cs typeface="Tahoma"/>
              </a:rPr>
              <a:t> Administrative and Substantive Responsiveness</a:t>
            </a:r>
          </a:p>
          <a:p>
            <a:pPr marL="285750" marR="361315" indent="-285750" algn="just">
              <a:lnSpc>
                <a:spcPct val="100000"/>
              </a:lnSpc>
              <a:spcBef>
                <a:spcPts val="420"/>
              </a:spcBef>
              <a:buFont typeface="Courier New" panose="02070309020205020404" pitchFamily="49" charset="0"/>
              <a:buChar char="o"/>
            </a:pPr>
            <a:r>
              <a:rPr lang="en-US" sz="1700" spc="-10" dirty="0">
                <a:solidFill>
                  <a:schemeClr val="tx1"/>
                </a:solidFill>
                <a:latin typeface="Tahoma"/>
                <a:cs typeface="Tahoma"/>
              </a:rPr>
              <a:t>Whether the Bid has been lodged on time</a:t>
            </a:r>
          </a:p>
          <a:p>
            <a:pPr marL="285750" marR="361315" indent="-285750" algn="just">
              <a:lnSpc>
                <a:spcPct val="100000"/>
              </a:lnSpc>
              <a:spcBef>
                <a:spcPts val="420"/>
              </a:spcBef>
              <a:buFont typeface="Courier New" panose="02070309020205020404" pitchFamily="49" charset="0"/>
              <a:buChar char="o"/>
            </a:pPr>
            <a:r>
              <a:rPr lang="en-US" sz="1700" spc="-10" dirty="0">
                <a:solidFill>
                  <a:schemeClr val="tx1"/>
                </a:solidFill>
                <a:latin typeface="Tahoma"/>
                <a:cs typeface="Tahoma"/>
              </a:rPr>
              <a:t>Whether all Returnable Documents and/or schedules [where applicable] were completed and returned by the closing date and time</a:t>
            </a:r>
          </a:p>
          <a:p>
            <a:pPr marL="285750" marR="361315" indent="-285750" algn="just">
              <a:lnSpc>
                <a:spcPct val="100000"/>
              </a:lnSpc>
              <a:spcBef>
                <a:spcPts val="420"/>
              </a:spcBef>
              <a:buFont typeface="Courier New" panose="02070309020205020404" pitchFamily="49" charset="0"/>
              <a:buChar char="o"/>
            </a:pPr>
            <a:r>
              <a:rPr lang="en-US" sz="1700" spc="-10" dirty="0">
                <a:solidFill>
                  <a:schemeClr val="tx1"/>
                </a:solidFill>
                <a:latin typeface="Tahoma"/>
                <a:cs typeface="Tahoma"/>
              </a:rPr>
              <a:t>Verify the validity of all returnable documents</a:t>
            </a:r>
          </a:p>
          <a:p>
            <a:pPr marL="285750" marR="361315" indent="-285750" algn="just">
              <a:lnSpc>
                <a:spcPct val="100000"/>
              </a:lnSpc>
              <a:spcBef>
                <a:spcPts val="420"/>
              </a:spcBef>
              <a:buFont typeface="Courier New" panose="02070309020205020404" pitchFamily="49" charset="0"/>
              <a:buChar char="o"/>
            </a:pPr>
            <a:r>
              <a:rPr lang="en-US" sz="1700" spc="-10" dirty="0">
                <a:solidFill>
                  <a:schemeClr val="tx1"/>
                </a:solidFill>
                <a:latin typeface="Tahoma"/>
                <a:cs typeface="Tahoma"/>
              </a:rPr>
              <a:t>Verify if the Bid document has been duly signed by the </a:t>
            </a:r>
            <a:r>
              <a:rPr lang="en-US" sz="1700" spc="-10" dirty="0" err="1">
                <a:solidFill>
                  <a:schemeClr val="tx1"/>
                </a:solidFill>
                <a:latin typeface="Tahoma"/>
                <a:cs typeface="Tahoma"/>
              </a:rPr>
              <a:t>authorised</a:t>
            </a:r>
            <a:r>
              <a:rPr lang="en-US" sz="1700" spc="-10" dirty="0">
                <a:solidFill>
                  <a:schemeClr val="tx1"/>
                </a:solidFill>
                <a:latin typeface="Tahoma"/>
                <a:cs typeface="Tahoma"/>
              </a:rPr>
              <a:t> respondent</a:t>
            </a:r>
          </a:p>
          <a:p>
            <a:pPr marL="285750" marR="361315" indent="-285750" algn="just">
              <a:lnSpc>
                <a:spcPct val="100000"/>
              </a:lnSpc>
              <a:spcBef>
                <a:spcPts val="420"/>
              </a:spcBef>
              <a:buFont typeface="Courier New" panose="02070309020205020404" pitchFamily="49" charset="0"/>
              <a:buChar char="o"/>
            </a:pPr>
            <a:r>
              <a:rPr lang="en-US" sz="1700" spc="-10" dirty="0">
                <a:solidFill>
                  <a:schemeClr val="tx1"/>
                </a:solidFill>
                <a:latin typeface="Tahoma"/>
                <a:cs typeface="Tahoma"/>
              </a:rPr>
              <a:t>Whether any general and legislation qualification criteria set by Transnet, have been met</a:t>
            </a:r>
          </a:p>
          <a:p>
            <a:pPr marL="285750" marR="361315" indent="-285750" algn="just">
              <a:lnSpc>
                <a:spcPct val="100000"/>
              </a:lnSpc>
              <a:spcBef>
                <a:spcPts val="420"/>
              </a:spcBef>
              <a:buFont typeface="Courier New" panose="02070309020205020404" pitchFamily="49" charset="0"/>
              <a:buChar char="o"/>
            </a:pPr>
            <a:r>
              <a:rPr lang="en-US" sz="1700" spc="-10" dirty="0">
                <a:solidFill>
                  <a:schemeClr val="tx1"/>
                </a:solidFill>
                <a:latin typeface="Tahoma"/>
                <a:cs typeface="Tahoma"/>
              </a:rPr>
              <a:t>Whether the Bid contains a priced schedule and </a:t>
            </a:r>
            <a:r>
              <a:rPr lang="en-US" sz="1700" b="1" spc="-10" dirty="0">
                <a:solidFill>
                  <a:schemeClr val="tx1"/>
                </a:solidFill>
                <a:latin typeface="Tahoma"/>
                <a:cs typeface="Tahoma"/>
              </a:rPr>
              <a:t>Form of offer and acceptance</a:t>
            </a:r>
            <a:r>
              <a:rPr lang="en-US" sz="1700" spc="-10" dirty="0">
                <a:solidFill>
                  <a:schemeClr val="tx1"/>
                </a:solidFill>
                <a:latin typeface="Tahoma"/>
                <a:cs typeface="Tahoma"/>
              </a:rPr>
              <a:t>. </a:t>
            </a:r>
            <a:r>
              <a:rPr lang="en-US" sz="1800" b="1" dirty="0">
                <a:solidFill>
                  <a:schemeClr val="tx1"/>
                </a:solidFill>
                <a:latin typeface="+mj-lt"/>
                <a:ea typeface="Times New Roman" panose="02020603050405020304" pitchFamily="18" charset="0"/>
                <a:cs typeface="Times New Roman" panose="02020603050405020304" pitchFamily="18" charset="0"/>
              </a:rPr>
              <a:t>Respondents are required to complete the BOQ in full, failure to complete may result in disqualification</a:t>
            </a:r>
            <a:r>
              <a:rPr lang="en-GB" sz="1800" dirty="0">
                <a:solidFill>
                  <a:schemeClr val="tx1"/>
                </a:solidFill>
                <a:latin typeface="+mj-lt"/>
                <a:ea typeface="Times New Roman" panose="02020603050405020304" pitchFamily="18" charset="0"/>
                <a:cs typeface="Times New Roman" panose="02020603050405020304" pitchFamily="18" charset="0"/>
              </a:rPr>
              <a:t>. </a:t>
            </a:r>
            <a:endParaRPr lang="en-US" sz="1400" dirty="0">
              <a:solidFill>
                <a:schemeClr val="tx1"/>
              </a:solidFill>
              <a:latin typeface="+mj-lt"/>
              <a:ea typeface="Times New Roman" panose="02020603050405020304" pitchFamily="18" charset="0"/>
              <a:cs typeface="Times New Roman" panose="02020603050405020304" pitchFamily="18" charset="0"/>
            </a:endParaRPr>
          </a:p>
          <a:p>
            <a:pPr marL="285750" marR="361315" indent="-285750" algn="just">
              <a:lnSpc>
                <a:spcPct val="100000"/>
              </a:lnSpc>
              <a:spcBef>
                <a:spcPts val="420"/>
              </a:spcBef>
              <a:buFont typeface="Courier New" panose="02070309020205020404" pitchFamily="49" charset="0"/>
              <a:buChar char="o"/>
            </a:pPr>
            <a:r>
              <a:rPr lang="en-US" sz="1700" spc="-10" dirty="0">
                <a:solidFill>
                  <a:schemeClr val="tx1"/>
                </a:solidFill>
                <a:latin typeface="Tahoma"/>
                <a:cs typeface="Tahoma"/>
              </a:rPr>
              <a:t>Whether the Bid materially complies with the scope and/or specification given</a:t>
            </a:r>
          </a:p>
          <a:p>
            <a:pPr marL="12700" marR="361315" indent="-189865" algn="l">
              <a:lnSpc>
                <a:spcPct val="100000"/>
              </a:lnSpc>
              <a:spcBef>
                <a:spcPts val="420"/>
              </a:spcBef>
            </a:pPr>
            <a:endParaRPr lang="en-ZA" sz="1700" b="1" spc="-10" dirty="0">
              <a:solidFill>
                <a:schemeClr val="tx1"/>
              </a:solidFill>
              <a:latin typeface="Tahoma"/>
              <a:cs typeface="Tahoma"/>
            </a:endParaRPr>
          </a:p>
          <a:p>
            <a:pPr marL="12700" marR="361315" indent="-189865" algn="l">
              <a:lnSpc>
                <a:spcPct val="100000"/>
              </a:lnSpc>
              <a:spcBef>
                <a:spcPts val="420"/>
              </a:spcBef>
            </a:pPr>
            <a:r>
              <a:rPr lang="en-ZA" sz="1700" b="1" spc="-10" dirty="0">
                <a:solidFill>
                  <a:schemeClr val="tx1"/>
                </a:solidFill>
                <a:latin typeface="Tahoma"/>
                <a:cs typeface="Tahoma"/>
              </a:rPr>
              <a:t>Stage One 2B </a:t>
            </a:r>
            <a:r>
              <a:rPr lang="en-ZA" sz="1700" b="1" spc="-5" dirty="0">
                <a:solidFill>
                  <a:schemeClr val="tx1"/>
                </a:solidFill>
                <a:latin typeface="Tahoma"/>
                <a:cs typeface="Tahoma"/>
              </a:rPr>
              <a:t>Eligibility</a:t>
            </a:r>
            <a:r>
              <a:rPr lang="en-ZA" sz="1700" b="1" spc="5" dirty="0">
                <a:solidFill>
                  <a:schemeClr val="tx1"/>
                </a:solidFill>
                <a:latin typeface="Tahoma"/>
                <a:cs typeface="Tahoma"/>
              </a:rPr>
              <a:t> </a:t>
            </a:r>
            <a:r>
              <a:rPr lang="en-ZA" sz="1700" b="1" spc="-5" dirty="0">
                <a:solidFill>
                  <a:schemeClr val="tx1"/>
                </a:solidFill>
                <a:latin typeface="Tahoma"/>
                <a:cs typeface="Tahoma"/>
              </a:rPr>
              <a:t>with regards</a:t>
            </a:r>
            <a:r>
              <a:rPr lang="en-ZA" sz="1700" b="1" dirty="0">
                <a:solidFill>
                  <a:schemeClr val="tx1"/>
                </a:solidFill>
                <a:latin typeface="Tahoma"/>
                <a:cs typeface="Tahoma"/>
              </a:rPr>
              <a:t> to </a:t>
            </a:r>
            <a:r>
              <a:rPr lang="en-ZA" sz="1700" b="1" spc="-5" dirty="0">
                <a:solidFill>
                  <a:schemeClr val="tx1"/>
                </a:solidFill>
                <a:latin typeface="Tahoma"/>
                <a:cs typeface="Tahoma"/>
              </a:rPr>
              <a:t>attendance</a:t>
            </a:r>
            <a:r>
              <a:rPr lang="en-ZA" sz="1700" b="1" spc="15" dirty="0">
                <a:solidFill>
                  <a:schemeClr val="tx1"/>
                </a:solidFill>
                <a:latin typeface="Tahoma"/>
                <a:cs typeface="Tahoma"/>
              </a:rPr>
              <a:t> </a:t>
            </a:r>
            <a:r>
              <a:rPr lang="en-ZA" sz="1700" b="1" dirty="0">
                <a:solidFill>
                  <a:schemeClr val="tx1"/>
                </a:solidFill>
                <a:latin typeface="Tahoma"/>
                <a:cs typeface="Tahoma"/>
              </a:rPr>
              <a:t>at</a:t>
            </a:r>
            <a:r>
              <a:rPr lang="en-ZA" sz="1700" b="1" spc="-15" dirty="0">
                <a:solidFill>
                  <a:schemeClr val="tx1"/>
                </a:solidFill>
                <a:latin typeface="Tahoma"/>
                <a:cs typeface="Tahoma"/>
              </a:rPr>
              <a:t> </a:t>
            </a:r>
            <a:r>
              <a:rPr lang="en-ZA" sz="1700" b="1" dirty="0">
                <a:solidFill>
                  <a:schemeClr val="tx1"/>
                </a:solidFill>
                <a:latin typeface="Tahoma"/>
                <a:cs typeface="Tahoma"/>
              </a:rPr>
              <a:t>the </a:t>
            </a:r>
            <a:r>
              <a:rPr lang="en-ZA" sz="1700" b="1" spc="-5" dirty="0">
                <a:solidFill>
                  <a:schemeClr val="tx1"/>
                </a:solidFill>
                <a:latin typeface="Tahoma"/>
                <a:cs typeface="Tahoma"/>
              </a:rPr>
              <a:t>clarification</a:t>
            </a:r>
            <a:r>
              <a:rPr lang="en-ZA" sz="1700" b="1" spc="-55" dirty="0">
                <a:solidFill>
                  <a:schemeClr val="tx1"/>
                </a:solidFill>
                <a:latin typeface="Tahoma"/>
                <a:cs typeface="Tahoma"/>
              </a:rPr>
              <a:t> </a:t>
            </a:r>
            <a:r>
              <a:rPr lang="en-ZA" sz="1700" b="1" spc="-5" dirty="0">
                <a:solidFill>
                  <a:schemeClr val="tx1"/>
                </a:solidFill>
                <a:latin typeface="Tahoma"/>
                <a:cs typeface="Tahoma"/>
              </a:rPr>
              <a:t>meeting:</a:t>
            </a:r>
            <a:endParaRPr lang="en-ZA" sz="1700" dirty="0">
              <a:solidFill>
                <a:schemeClr val="tx1"/>
              </a:solidFill>
              <a:latin typeface="Tahoma"/>
              <a:cs typeface="Tahoma"/>
            </a:endParaRPr>
          </a:p>
          <a:p>
            <a:pPr marL="285750" marR="361315" indent="-285750" algn="l">
              <a:lnSpc>
                <a:spcPct val="100000"/>
              </a:lnSpc>
              <a:spcBef>
                <a:spcPts val="325"/>
              </a:spcBef>
              <a:buFont typeface="Courier New" panose="02070309020205020404" pitchFamily="49" charset="0"/>
              <a:buChar char="o"/>
            </a:pPr>
            <a:r>
              <a:rPr lang="en-ZA" sz="1700" spc="-5" dirty="0">
                <a:solidFill>
                  <a:schemeClr val="tx1"/>
                </a:solidFill>
                <a:latin typeface="Tahoma"/>
                <a:cs typeface="Tahoma"/>
              </a:rPr>
              <a:t>Ensure your</a:t>
            </a:r>
            <a:r>
              <a:rPr lang="en-ZA" sz="1700" spc="15" dirty="0">
                <a:solidFill>
                  <a:schemeClr val="tx1"/>
                </a:solidFill>
                <a:latin typeface="Tahoma"/>
                <a:cs typeface="Tahoma"/>
              </a:rPr>
              <a:t> </a:t>
            </a:r>
            <a:r>
              <a:rPr lang="en-ZA" sz="1700" spc="-5" dirty="0">
                <a:solidFill>
                  <a:schemeClr val="tx1"/>
                </a:solidFill>
                <a:latin typeface="Tahoma"/>
                <a:cs typeface="Tahoma"/>
              </a:rPr>
              <a:t>Clarification</a:t>
            </a:r>
            <a:r>
              <a:rPr lang="en-ZA" sz="1700" spc="25" dirty="0">
                <a:solidFill>
                  <a:schemeClr val="tx1"/>
                </a:solidFill>
                <a:latin typeface="Tahoma"/>
                <a:cs typeface="Tahoma"/>
              </a:rPr>
              <a:t> </a:t>
            </a:r>
            <a:r>
              <a:rPr lang="en-ZA" sz="1700" spc="-5" dirty="0">
                <a:solidFill>
                  <a:schemeClr val="tx1"/>
                </a:solidFill>
                <a:latin typeface="Tahoma"/>
                <a:cs typeface="Tahoma"/>
              </a:rPr>
              <a:t>Meeting</a:t>
            </a:r>
            <a:r>
              <a:rPr lang="en-ZA" sz="1700" dirty="0">
                <a:solidFill>
                  <a:schemeClr val="tx1"/>
                </a:solidFill>
                <a:latin typeface="Tahoma"/>
                <a:cs typeface="Tahoma"/>
              </a:rPr>
              <a:t> </a:t>
            </a:r>
            <a:r>
              <a:rPr lang="en-ZA" sz="1700" spc="-10" dirty="0">
                <a:solidFill>
                  <a:schemeClr val="tx1"/>
                </a:solidFill>
                <a:latin typeface="Tahoma"/>
                <a:cs typeface="Tahoma"/>
              </a:rPr>
              <a:t>Returnable</a:t>
            </a:r>
            <a:r>
              <a:rPr lang="en-ZA" sz="1700" spc="10" dirty="0">
                <a:solidFill>
                  <a:schemeClr val="tx1"/>
                </a:solidFill>
                <a:latin typeface="Tahoma"/>
                <a:cs typeface="Tahoma"/>
              </a:rPr>
              <a:t> </a:t>
            </a:r>
            <a:r>
              <a:rPr lang="en-ZA" sz="1700" dirty="0">
                <a:solidFill>
                  <a:schemeClr val="tx1"/>
                </a:solidFill>
                <a:latin typeface="Tahoma"/>
                <a:cs typeface="Tahoma"/>
              </a:rPr>
              <a:t>is</a:t>
            </a:r>
            <a:r>
              <a:rPr lang="en-ZA" sz="1700" spc="15" dirty="0">
                <a:solidFill>
                  <a:schemeClr val="tx1"/>
                </a:solidFill>
                <a:latin typeface="Tahoma"/>
                <a:cs typeface="Tahoma"/>
              </a:rPr>
              <a:t> </a:t>
            </a:r>
            <a:r>
              <a:rPr lang="en-ZA" sz="1700" spc="-5" dirty="0">
                <a:solidFill>
                  <a:schemeClr val="tx1"/>
                </a:solidFill>
                <a:latin typeface="Tahoma"/>
                <a:cs typeface="Tahoma"/>
              </a:rPr>
              <a:t>signed</a:t>
            </a:r>
            <a:r>
              <a:rPr lang="en-ZA" sz="1700" spc="5" dirty="0">
                <a:solidFill>
                  <a:schemeClr val="tx1"/>
                </a:solidFill>
                <a:latin typeface="Tahoma"/>
                <a:cs typeface="Tahoma"/>
              </a:rPr>
              <a:t> </a:t>
            </a:r>
            <a:r>
              <a:rPr lang="en-ZA" sz="1700" spc="-10" dirty="0">
                <a:solidFill>
                  <a:schemeClr val="tx1"/>
                </a:solidFill>
                <a:latin typeface="Tahoma"/>
                <a:cs typeface="Tahoma"/>
              </a:rPr>
              <a:t>today</a:t>
            </a:r>
            <a:r>
              <a:rPr lang="en-ZA" sz="1700" spc="30" dirty="0">
                <a:solidFill>
                  <a:schemeClr val="tx1"/>
                </a:solidFill>
                <a:latin typeface="Tahoma"/>
                <a:cs typeface="Tahoma"/>
              </a:rPr>
              <a:t> </a:t>
            </a:r>
            <a:r>
              <a:rPr lang="en-ZA" sz="1700" dirty="0">
                <a:solidFill>
                  <a:schemeClr val="tx1"/>
                </a:solidFill>
                <a:latin typeface="Tahoma"/>
                <a:cs typeface="Tahoma"/>
              </a:rPr>
              <a:t>and</a:t>
            </a:r>
            <a:r>
              <a:rPr lang="en-ZA" sz="1700" spc="15" dirty="0">
                <a:solidFill>
                  <a:schemeClr val="tx1"/>
                </a:solidFill>
                <a:latin typeface="Tahoma"/>
                <a:cs typeface="Tahoma"/>
              </a:rPr>
              <a:t> </a:t>
            </a:r>
            <a:r>
              <a:rPr lang="en-ZA" sz="1700" spc="-10" dirty="0">
                <a:solidFill>
                  <a:schemeClr val="tx1"/>
                </a:solidFill>
                <a:latin typeface="Tahoma"/>
                <a:cs typeface="Tahoma"/>
              </a:rPr>
              <a:t>returned </a:t>
            </a:r>
            <a:r>
              <a:rPr lang="en-ZA" sz="1700" spc="-550" dirty="0">
                <a:solidFill>
                  <a:schemeClr val="tx1"/>
                </a:solidFill>
                <a:latin typeface="Tahoma"/>
                <a:cs typeface="Tahoma"/>
              </a:rPr>
              <a:t> </a:t>
            </a:r>
            <a:r>
              <a:rPr lang="en-ZA" sz="1700" spc="-5" dirty="0">
                <a:solidFill>
                  <a:schemeClr val="tx1"/>
                </a:solidFill>
                <a:latin typeface="Tahoma"/>
                <a:cs typeface="Tahoma"/>
              </a:rPr>
              <a:t>with</a:t>
            </a:r>
            <a:r>
              <a:rPr lang="en-ZA" sz="1700" spc="-10" dirty="0">
                <a:solidFill>
                  <a:schemeClr val="tx1"/>
                </a:solidFill>
                <a:latin typeface="Tahoma"/>
                <a:cs typeface="Tahoma"/>
              </a:rPr>
              <a:t> </a:t>
            </a:r>
            <a:r>
              <a:rPr lang="en-ZA" sz="1700" spc="-5" dirty="0">
                <a:solidFill>
                  <a:schemeClr val="tx1"/>
                </a:solidFill>
                <a:latin typeface="Tahoma"/>
                <a:cs typeface="Tahoma"/>
              </a:rPr>
              <a:t>your</a:t>
            </a:r>
            <a:r>
              <a:rPr lang="en-ZA" sz="1700" dirty="0">
                <a:solidFill>
                  <a:schemeClr val="tx1"/>
                </a:solidFill>
                <a:latin typeface="Tahoma"/>
                <a:cs typeface="Tahoma"/>
              </a:rPr>
              <a:t> </a:t>
            </a:r>
            <a:r>
              <a:rPr lang="en-ZA" sz="1700" spc="-40" dirty="0">
                <a:solidFill>
                  <a:schemeClr val="tx1"/>
                </a:solidFill>
                <a:latin typeface="Tahoma"/>
                <a:cs typeface="Tahoma"/>
              </a:rPr>
              <a:t>tender.</a:t>
            </a:r>
          </a:p>
          <a:p>
            <a:pPr marL="12700" marR="361315" indent="-189865" algn="l">
              <a:lnSpc>
                <a:spcPct val="100000"/>
              </a:lnSpc>
              <a:spcBef>
                <a:spcPts val="325"/>
              </a:spcBef>
            </a:pPr>
            <a:endParaRPr lang="en-ZA" sz="1700" dirty="0">
              <a:solidFill>
                <a:schemeClr val="tx1"/>
              </a:solidFill>
              <a:latin typeface="Tahoma"/>
              <a:cs typeface="Tahoma"/>
            </a:endParaRPr>
          </a:p>
          <a:p>
            <a:pPr marL="12700" marR="299085" indent="-189865" algn="l">
              <a:lnSpc>
                <a:spcPct val="114999"/>
              </a:lnSpc>
              <a:spcBef>
                <a:spcPts val="805"/>
              </a:spcBef>
            </a:pPr>
            <a:endParaRPr lang="en-ZA" sz="1700" b="1" spc="-5" dirty="0">
              <a:solidFill>
                <a:schemeClr val="tx1"/>
              </a:solidFill>
              <a:latin typeface="Tahoma"/>
              <a:cs typeface="Tahoma"/>
            </a:endParaRPr>
          </a:p>
          <a:p>
            <a:pPr marL="12700" marR="299085" indent="-189865" algn="l">
              <a:lnSpc>
                <a:spcPct val="114999"/>
              </a:lnSpc>
              <a:spcBef>
                <a:spcPts val="805"/>
              </a:spcBef>
            </a:pPr>
            <a:endParaRPr lang="en-ZA" sz="1700" b="1" spc="-5" dirty="0">
              <a:solidFill>
                <a:schemeClr val="tx1"/>
              </a:solidFill>
              <a:latin typeface="Tahoma"/>
              <a:cs typeface="Tahoma"/>
            </a:endParaRPr>
          </a:p>
          <a:p>
            <a:pPr marL="12700" marR="299085" indent="-189865" algn="l">
              <a:lnSpc>
                <a:spcPct val="114999"/>
              </a:lnSpc>
              <a:spcBef>
                <a:spcPts val="805"/>
              </a:spcBef>
            </a:pPr>
            <a:endParaRPr lang="en-US" sz="1700" dirty="0">
              <a:solidFill>
                <a:schemeClr val="tx1"/>
              </a:solidFill>
            </a:endParaRPr>
          </a:p>
        </p:txBody>
      </p:sp>
    </p:spTree>
    <p:extLst>
      <p:ext uri="{BB962C8B-B14F-4D97-AF65-F5344CB8AC3E}">
        <p14:creationId xmlns:p14="http://schemas.microsoft.com/office/powerpoint/2010/main" val="21673607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E7BC8-9454-F57A-5726-54083CF307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BE7531-C3CC-477C-1B93-562DED7D4377}"/>
              </a:ext>
            </a:extLst>
          </p:cNvPr>
          <p:cNvSpPr>
            <a:spLocks noGrp="1"/>
          </p:cNvSpPr>
          <p:nvPr>
            <p:ph type="title"/>
          </p:nvPr>
        </p:nvSpPr>
        <p:spPr>
          <a:xfrm>
            <a:off x="407489" y="209203"/>
            <a:ext cx="10822684" cy="523220"/>
          </a:xfrm>
        </p:spPr>
        <p:txBody>
          <a:bodyPr/>
          <a:lstStyle/>
          <a:p>
            <a:r>
              <a:rPr lang="en-ZA"/>
              <a:t>TENDERING PROCEDURES (Eligibility Criteria)</a:t>
            </a:r>
            <a:endParaRPr lang="en-US"/>
          </a:p>
        </p:txBody>
      </p:sp>
      <p:sp>
        <p:nvSpPr>
          <p:cNvPr id="3" name="Subtitle 2">
            <a:extLst>
              <a:ext uri="{FF2B5EF4-FFF2-40B4-BE49-F238E27FC236}">
                <a16:creationId xmlns:a16="http://schemas.microsoft.com/office/drawing/2014/main" id="{C8077049-9813-3DDA-9D6D-424906B44F4A}"/>
              </a:ext>
            </a:extLst>
          </p:cNvPr>
          <p:cNvSpPr>
            <a:spLocks noGrp="1"/>
          </p:cNvSpPr>
          <p:nvPr>
            <p:ph type="subTitle" idx="1"/>
          </p:nvPr>
        </p:nvSpPr>
        <p:spPr>
          <a:xfrm>
            <a:off x="641435" y="829901"/>
            <a:ext cx="10822684" cy="6028099"/>
          </a:xfrm>
        </p:spPr>
        <p:txBody>
          <a:bodyPr lIns="91440" tIns="45720" rIns="91440" bIns="45720" anchor="t"/>
          <a:lstStyle/>
          <a:p>
            <a:pPr marL="12700" marR="299085" indent="-189865" algn="l">
              <a:lnSpc>
                <a:spcPct val="114999"/>
              </a:lnSpc>
              <a:spcBef>
                <a:spcPts val="805"/>
              </a:spcBef>
            </a:pPr>
            <a:r>
              <a:rPr lang="en-ZA" sz="1700" b="1" spc="-5" dirty="0">
                <a:solidFill>
                  <a:schemeClr val="tx1"/>
                </a:solidFill>
                <a:latin typeface="Tahoma"/>
                <a:cs typeface="Tahoma"/>
              </a:rPr>
              <a:t>Stage</a:t>
            </a:r>
            <a:r>
              <a:rPr lang="en-ZA" sz="1700" b="1" spc="10" dirty="0">
                <a:solidFill>
                  <a:schemeClr val="tx1"/>
                </a:solidFill>
                <a:latin typeface="Tahoma"/>
                <a:cs typeface="Tahoma"/>
              </a:rPr>
              <a:t> </a:t>
            </a:r>
            <a:r>
              <a:rPr lang="en-ZA" sz="1700" b="1" spc="-5" dirty="0">
                <a:solidFill>
                  <a:schemeClr val="tx1"/>
                </a:solidFill>
                <a:latin typeface="Tahoma"/>
                <a:cs typeface="Tahoma"/>
              </a:rPr>
              <a:t>Two</a:t>
            </a:r>
            <a:r>
              <a:rPr lang="en-ZA" sz="1700" b="1" spc="10" dirty="0">
                <a:solidFill>
                  <a:schemeClr val="tx1"/>
                </a:solidFill>
                <a:latin typeface="Tahoma"/>
                <a:cs typeface="Tahoma"/>
              </a:rPr>
              <a:t> </a:t>
            </a:r>
            <a:r>
              <a:rPr lang="en-ZA" sz="1700" b="1" dirty="0">
                <a:solidFill>
                  <a:schemeClr val="tx1"/>
                </a:solidFill>
                <a:latin typeface="Tahoma"/>
                <a:cs typeface="Tahoma"/>
              </a:rPr>
              <a:t>–</a:t>
            </a:r>
            <a:r>
              <a:rPr lang="en-ZA" sz="1700" b="1" spc="5" dirty="0">
                <a:solidFill>
                  <a:schemeClr val="tx1"/>
                </a:solidFill>
                <a:latin typeface="Tahoma"/>
                <a:cs typeface="Tahoma"/>
              </a:rPr>
              <a:t> </a:t>
            </a:r>
            <a:r>
              <a:rPr lang="en-ZA" sz="1700" spc="-5" dirty="0">
                <a:solidFill>
                  <a:schemeClr val="tx1"/>
                </a:solidFill>
                <a:latin typeface="Tahoma"/>
                <a:cs typeface="Tahoma"/>
              </a:rPr>
              <a:t>CIDB Registration </a:t>
            </a:r>
            <a:r>
              <a:rPr lang="en-US" sz="1700" b="1" spc="-5" dirty="0">
                <a:solidFill>
                  <a:schemeClr val="tx1"/>
                </a:solidFill>
                <a:latin typeface="Tahoma"/>
                <a:cs typeface="Tahoma"/>
              </a:rPr>
              <a:t>6CE or 6GB or higher </a:t>
            </a:r>
            <a:r>
              <a:rPr lang="en-US" sz="1700" spc="-5" dirty="0">
                <a:solidFill>
                  <a:schemeClr val="tx1"/>
                </a:solidFill>
                <a:latin typeface="Tahoma"/>
                <a:cs typeface="Tahoma"/>
              </a:rPr>
              <a:t>class of construction work</a:t>
            </a:r>
          </a:p>
          <a:p>
            <a:pPr marL="12700" marR="299085" indent="-189865" algn="l">
              <a:lnSpc>
                <a:spcPct val="114999"/>
              </a:lnSpc>
              <a:spcBef>
                <a:spcPts val="805"/>
              </a:spcBef>
            </a:pPr>
            <a:r>
              <a:rPr lang="en-US" sz="1700" b="1" spc="-5" dirty="0">
                <a:solidFill>
                  <a:schemeClr val="tx1"/>
                </a:solidFill>
                <a:latin typeface="Tahoma"/>
                <a:cs typeface="Tahoma"/>
              </a:rPr>
              <a:t>			Account to be “Active”	</a:t>
            </a:r>
          </a:p>
          <a:p>
            <a:pPr marL="12700" marR="299085" indent="-189865" algn="l">
              <a:lnSpc>
                <a:spcPct val="114999"/>
              </a:lnSpc>
              <a:spcBef>
                <a:spcPts val="805"/>
              </a:spcBef>
            </a:pPr>
            <a:endParaRPr lang="en-US" sz="1700" b="1" spc="-5" dirty="0">
              <a:solidFill>
                <a:schemeClr val="tx1"/>
              </a:solidFill>
              <a:latin typeface="Tahoma"/>
              <a:cs typeface="Tahoma"/>
            </a:endParaRPr>
          </a:p>
          <a:p>
            <a:pPr marL="12700" marR="299085" lvl="0" indent="-189865" algn="l" defTabSz="779173" rtl="0" eaLnBrk="1" fontAlgn="auto" latinLnBrk="0" hangingPunct="1">
              <a:lnSpc>
                <a:spcPct val="114999"/>
              </a:lnSpc>
              <a:spcBef>
                <a:spcPts val="805"/>
              </a:spcBef>
              <a:spcAft>
                <a:spcPts val="341"/>
              </a:spcAft>
              <a:buClrTx/>
              <a:buSzTx/>
              <a:buFont typeface="Arial" pitchFamily="34" charset="0"/>
              <a:buNone/>
              <a:tabLst/>
              <a:defRPr/>
            </a:pPr>
            <a:r>
              <a:rPr kumimoji="0" lang="en-ZA" sz="1700" b="1" i="0" u="none" strike="noStrike" kern="1200" cap="none" spc="-5" normalizeH="0" baseline="0" noProof="0" dirty="0">
                <a:ln>
                  <a:noFill/>
                </a:ln>
                <a:solidFill>
                  <a:srgbClr val="000000"/>
                </a:solidFill>
                <a:effectLst/>
                <a:uLnTx/>
                <a:uFillTx/>
                <a:latin typeface="Tahoma"/>
                <a:cs typeface="Tahoma"/>
              </a:rPr>
              <a:t>Stage</a:t>
            </a:r>
            <a:r>
              <a:rPr kumimoji="0" lang="en-ZA" sz="1700" b="1" i="0" u="none" strike="noStrike" kern="1200" cap="none" spc="10" normalizeH="0" baseline="0" noProof="0" dirty="0">
                <a:ln>
                  <a:noFill/>
                </a:ln>
                <a:solidFill>
                  <a:srgbClr val="000000"/>
                </a:solidFill>
                <a:effectLst/>
                <a:uLnTx/>
                <a:uFillTx/>
                <a:latin typeface="Tahoma"/>
                <a:cs typeface="Tahoma"/>
              </a:rPr>
              <a:t> </a:t>
            </a:r>
            <a:r>
              <a:rPr lang="en-ZA" sz="1700" b="1" spc="-5" dirty="0">
                <a:solidFill>
                  <a:srgbClr val="000000"/>
                </a:solidFill>
                <a:latin typeface="Tahoma"/>
                <a:cs typeface="Tahoma"/>
              </a:rPr>
              <a:t>Three</a:t>
            </a:r>
            <a:r>
              <a:rPr kumimoji="0" lang="en-ZA" sz="1700" b="1" i="0" u="none" strike="noStrike" kern="1200" cap="none" spc="10" normalizeH="0" baseline="0" noProof="0" dirty="0">
                <a:ln>
                  <a:noFill/>
                </a:ln>
                <a:solidFill>
                  <a:srgbClr val="000000"/>
                </a:solidFill>
                <a:effectLst/>
                <a:uLnTx/>
                <a:uFillTx/>
                <a:latin typeface="Tahoma"/>
                <a:cs typeface="Tahoma"/>
              </a:rPr>
              <a:t> </a:t>
            </a:r>
            <a:r>
              <a:rPr kumimoji="0" lang="en-ZA" sz="1700" b="1" i="0" u="none" strike="noStrike" kern="1200" cap="none" spc="0" normalizeH="0" baseline="0" noProof="0" dirty="0">
                <a:ln>
                  <a:noFill/>
                </a:ln>
                <a:solidFill>
                  <a:srgbClr val="000000"/>
                </a:solidFill>
                <a:effectLst/>
                <a:uLnTx/>
                <a:uFillTx/>
                <a:latin typeface="Tahoma"/>
                <a:cs typeface="Tahoma"/>
              </a:rPr>
              <a:t>–</a:t>
            </a:r>
            <a:r>
              <a:rPr kumimoji="0" lang="en-ZA" sz="1700" b="1" i="0" u="none" strike="noStrike" kern="1200" cap="none" spc="5" normalizeH="0" baseline="0" noProof="0" dirty="0">
                <a:ln>
                  <a:noFill/>
                </a:ln>
                <a:solidFill>
                  <a:srgbClr val="000000"/>
                </a:solidFill>
                <a:effectLst/>
                <a:uLnTx/>
                <a:uFillTx/>
                <a:latin typeface="Tahoma"/>
                <a:cs typeface="Tahoma"/>
              </a:rPr>
              <a:t> </a:t>
            </a:r>
            <a:r>
              <a:rPr kumimoji="0" lang="en-US" sz="1700" b="1" i="0" u="none" strike="noStrike" kern="1200" cap="none" spc="-5" normalizeH="0" baseline="0" noProof="0" dirty="0">
                <a:ln>
                  <a:noFill/>
                </a:ln>
                <a:solidFill>
                  <a:srgbClr val="000000"/>
                </a:solidFill>
                <a:effectLst/>
                <a:uLnTx/>
                <a:uFillTx/>
                <a:latin typeface="Tahoma"/>
                <a:cs typeface="Tahoma"/>
              </a:rPr>
              <a:t>Technical Pre-Qualification criteria:</a:t>
            </a:r>
          </a:p>
          <a:p>
            <a:pPr marL="12700" marR="299085" lvl="0" indent="-189865" algn="just" defTabSz="779173" rtl="0" eaLnBrk="1" fontAlgn="auto" latinLnBrk="0" hangingPunct="1">
              <a:lnSpc>
                <a:spcPct val="114999"/>
              </a:lnSpc>
              <a:spcBef>
                <a:spcPts val="805"/>
              </a:spcBef>
              <a:spcAft>
                <a:spcPts val="341"/>
              </a:spcAft>
              <a:buClrTx/>
              <a:buSzTx/>
              <a:buFont typeface="Arial" pitchFamily="34" charset="0"/>
              <a:buNone/>
              <a:tabLst/>
              <a:defRPr/>
            </a:pPr>
            <a:r>
              <a:rPr lang="en-US" sz="1800" b="1"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Tenderer to submit certificates of the key personnel as per the role descriptions in the organizational chart for Construction work</a:t>
            </a:r>
            <a:r>
              <a:rPr lang="en-US" sz="18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a:t>
            </a:r>
          </a:p>
          <a:p>
            <a:pPr marL="285750" marR="299085" lvl="0" indent="-285750" algn="just" defTabSz="779173" rtl="0" eaLnBrk="1" fontAlgn="auto" latinLnBrk="0" hangingPunct="1">
              <a:lnSpc>
                <a:spcPct val="114999"/>
              </a:lnSpc>
              <a:spcBef>
                <a:spcPts val="805"/>
              </a:spcBef>
              <a:spcAft>
                <a:spcPts val="341"/>
              </a:spcAft>
              <a:buClrTx/>
              <a:buSzTx/>
              <a:buFont typeface="Courier New" panose="02070309020205020404" pitchFamily="49" charset="0"/>
              <a:buChar char="o"/>
              <a:tabLst/>
              <a:defRPr/>
            </a:pPr>
            <a:r>
              <a:rPr lang="en-US" sz="18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The Service provider undertaking asbestos work shall be registered with Department of Employment &amp; </a:t>
            </a:r>
            <a:r>
              <a:rPr lang="en-US" sz="1800" dirty="0" err="1">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Labour</a:t>
            </a:r>
            <a:r>
              <a:rPr lang="en-US" sz="18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 as a registered asbestos contractor (RAC) and certified to transport asbestos waste to the licensed landfill site</a:t>
            </a:r>
          </a:p>
          <a:p>
            <a:pPr marL="285750" marR="299085" lvl="0" indent="-285750" algn="just" defTabSz="779173" rtl="0" eaLnBrk="1" fontAlgn="auto" latinLnBrk="0" hangingPunct="1">
              <a:lnSpc>
                <a:spcPct val="114999"/>
              </a:lnSpc>
              <a:spcBef>
                <a:spcPts val="805"/>
              </a:spcBef>
              <a:spcAft>
                <a:spcPts val="341"/>
              </a:spcAft>
              <a:buClrTx/>
              <a:buSzTx/>
              <a:buFont typeface="Courier New" panose="02070309020205020404" pitchFamily="49" charset="0"/>
              <a:buChar char="o"/>
              <a:tabLst/>
              <a:defRPr/>
            </a:pPr>
            <a:r>
              <a:rPr lang="en-US" sz="18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Tenderer to submit a valid proof of registration in terms of Section 18(1) (c) of the Project and Construction Management professions Act, Act 48 of 2000, with South African Council for the Project and Construction Management Professions (SACPCMP) for the Safety officer to be appointed to the project</a:t>
            </a:r>
          </a:p>
          <a:p>
            <a:pPr marL="12700" marR="299085" indent="-189865" algn="l">
              <a:lnSpc>
                <a:spcPct val="114999"/>
              </a:lnSpc>
              <a:spcBef>
                <a:spcPts val="805"/>
              </a:spcBef>
            </a:pP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12700" marR="299085" indent="-189865" algn="l">
              <a:lnSpc>
                <a:spcPct val="114999"/>
              </a:lnSpc>
              <a:spcBef>
                <a:spcPts val="805"/>
              </a:spcBef>
            </a:pPr>
            <a:endParaRPr lang="en-ZA" sz="1700" b="1" spc="-5" dirty="0">
              <a:solidFill>
                <a:schemeClr val="tx1"/>
              </a:solidFill>
              <a:latin typeface="Tahoma"/>
              <a:cs typeface="Tahoma"/>
            </a:endParaRPr>
          </a:p>
          <a:p>
            <a:pPr marL="12700" marR="299085" indent="-189865" algn="l">
              <a:lnSpc>
                <a:spcPct val="114999"/>
              </a:lnSpc>
              <a:spcBef>
                <a:spcPts val="805"/>
              </a:spcBef>
            </a:pPr>
            <a:endParaRPr lang="en-ZA" sz="1700" b="1" spc="-5" dirty="0">
              <a:solidFill>
                <a:schemeClr val="tx1"/>
              </a:solidFill>
              <a:latin typeface="Tahoma"/>
              <a:cs typeface="Tahoma"/>
            </a:endParaRPr>
          </a:p>
          <a:p>
            <a:pPr marL="12700" marR="299085" indent="-189865" algn="l">
              <a:lnSpc>
                <a:spcPct val="114999"/>
              </a:lnSpc>
              <a:spcBef>
                <a:spcPts val="805"/>
              </a:spcBef>
            </a:pPr>
            <a:endParaRPr lang="en-US" sz="1700" dirty="0">
              <a:solidFill>
                <a:schemeClr val="tx1"/>
              </a:solidFill>
            </a:endParaRPr>
          </a:p>
        </p:txBody>
      </p:sp>
    </p:spTree>
    <p:extLst>
      <p:ext uri="{BB962C8B-B14F-4D97-AF65-F5344CB8AC3E}">
        <p14:creationId xmlns:p14="http://schemas.microsoft.com/office/powerpoint/2010/main" val="29170619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91B5F-AA99-CCE9-C4A8-8B86626752C0}"/>
              </a:ext>
            </a:extLst>
          </p:cNvPr>
          <p:cNvSpPr>
            <a:spLocks noGrp="1"/>
          </p:cNvSpPr>
          <p:nvPr>
            <p:ph type="title"/>
          </p:nvPr>
        </p:nvSpPr>
        <p:spPr>
          <a:xfrm>
            <a:off x="13368" y="217237"/>
            <a:ext cx="10822684" cy="523220"/>
          </a:xfrm>
        </p:spPr>
        <p:txBody>
          <a:bodyPr/>
          <a:lstStyle/>
          <a:p>
            <a:r>
              <a:rPr lang="en-ZA"/>
              <a:t>TENDERING PROCEDURES (Eligibility Criteria Continued)</a:t>
            </a:r>
            <a:endParaRPr lang="en-US"/>
          </a:p>
        </p:txBody>
      </p:sp>
      <p:sp>
        <p:nvSpPr>
          <p:cNvPr id="3" name="Subtitle 2">
            <a:extLst>
              <a:ext uri="{FF2B5EF4-FFF2-40B4-BE49-F238E27FC236}">
                <a16:creationId xmlns:a16="http://schemas.microsoft.com/office/drawing/2014/main" id="{94BA0016-6063-70AD-9FC1-E85466E6FC6C}"/>
              </a:ext>
            </a:extLst>
          </p:cNvPr>
          <p:cNvSpPr>
            <a:spLocks noGrp="1"/>
          </p:cNvSpPr>
          <p:nvPr>
            <p:ph type="subTitle" idx="1"/>
          </p:nvPr>
        </p:nvSpPr>
        <p:spPr>
          <a:xfrm>
            <a:off x="130338" y="905347"/>
            <a:ext cx="11965683" cy="5735416"/>
          </a:xfrm>
        </p:spPr>
        <p:txBody>
          <a:bodyPr lIns="91440" tIns="45720" rIns="91440" bIns="45720" anchor="t"/>
          <a:lstStyle/>
          <a:p>
            <a:pPr marL="6985" marR="361315" indent="-189865" algn="l"/>
            <a:r>
              <a:rPr lang="en-ZA" sz="1600" b="0" i="0" u="none" strike="noStrike" dirty="0">
                <a:solidFill>
                  <a:schemeClr val="tx1"/>
                </a:solidFill>
                <a:effectLst/>
                <a:latin typeface="Tahoma"/>
                <a:cs typeface="Tahoma"/>
              </a:rPr>
              <a:t>The tenderer is required to submit all documents as stated in </a:t>
            </a:r>
            <a:r>
              <a:rPr lang="en-ZA" sz="1600" b="1" i="0" u="none" strike="noStrike" dirty="0">
                <a:solidFill>
                  <a:schemeClr val="tx1"/>
                </a:solidFill>
                <a:effectLst/>
                <a:latin typeface="Tahoma"/>
                <a:cs typeface="Tahoma"/>
              </a:rPr>
              <a:t>C.2.23 of the tender data </a:t>
            </a:r>
            <a:r>
              <a:rPr lang="en-ZA" sz="1600" b="0" i="0" u="none" strike="noStrike" dirty="0">
                <a:solidFill>
                  <a:schemeClr val="tx1"/>
                </a:solidFill>
                <a:effectLst/>
                <a:latin typeface="Tahoma"/>
                <a:cs typeface="Tahoma"/>
              </a:rPr>
              <a:t>and the </a:t>
            </a:r>
          </a:p>
          <a:p>
            <a:pPr marL="6985" marR="361315" indent="-189865" algn="l"/>
            <a:r>
              <a:rPr lang="en-ZA" sz="1600" b="0" i="0" u="none" strike="noStrike" dirty="0">
                <a:solidFill>
                  <a:schemeClr val="tx1"/>
                </a:solidFill>
                <a:effectLst/>
                <a:latin typeface="Tahoma"/>
                <a:cs typeface="Tahoma"/>
              </a:rPr>
              <a:t>tender offer will only be accepted if the tenderer complies with </a:t>
            </a:r>
            <a:r>
              <a:rPr lang="en-ZA" sz="1600" b="1" i="0" u="none" strike="noStrike" dirty="0">
                <a:solidFill>
                  <a:schemeClr val="tx1"/>
                </a:solidFill>
                <a:effectLst/>
                <a:latin typeface="Tahoma"/>
                <a:cs typeface="Tahoma"/>
              </a:rPr>
              <a:t>C3.13 of the tender data </a:t>
            </a:r>
            <a:r>
              <a:rPr lang="en-ZA" sz="1600" b="0" i="0" u="none" strike="noStrike" dirty="0">
                <a:solidFill>
                  <a:schemeClr val="tx1"/>
                </a:solidFill>
                <a:effectLst/>
                <a:latin typeface="Tahoma"/>
                <a:cs typeface="Tahoma"/>
              </a:rPr>
              <a:t>such as:</a:t>
            </a:r>
          </a:p>
          <a:p>
            <a:pPr marL="285750" marR="361315" indent="-285750" algn="l">
              <a:lnSpc>
                <a:spcPct val="200000"/>
              </a:lnSpc>
              <a:buChar char="•"/>
            </a:pPr>
            <a:r>
              <a:rPr lang="en-ZA" sz="1600" b="0" i="0" u="none" strike="noStrike" dirty="0">
                <a:solidFill>
                  <a:schemeClr val="tx1"/>
                </a:solidFill>
                <a:effectLst/>
                <a:latin typeface="Tahoma"/>
                <a:cs typeface="Tahoma"/>
              </a:rPr>
              <a:t> A valid Tax Clearance Certificate issued by the South African Revenue Services. </a:t>
            </a:r>
            <a:r>
              <a:rPr lang="en-ZA" sz="1600" b="1" i="0" u="none" strike="noStrike" dirty="0">
                <a:solidFill>
                  <a:schemeClr val="tx1"/>
                </a:solidFill>
                <a:effectLst/>
                <a:latin typeface="Tahoma"/>
                <a:cs typeface="Tahoma"/>
              </a:rPr>
              <a:t>Tenderers also to provide Transnet with a TCS PIN to verify Tenderers compliance status.</a:t>
            </a:r>
          </a:p>
          <a:p>
            <a:pPr marL="285750" marR="361315" indent="-285750" algn="l">
              <a:lnSpc>
                <a:spcPct val="200000"/>
              </a:lnSpc>
              <a:buChar char="•"/>
            </a:pPr>
            <a:r>
              <a:rPr lang="en-ZA" sz="1600" b="0" i="0" u="none" strike="noStrike" dirty="0">
                <a:solidFill>
                  <a:schemeClr val="tx1"/>
                </a:solidFill>
                <a:effectLst/>
                <a:latin typeface="Tahoma"/>
                <a:cs typeface="Tahoma"/>
              </a:rPr>
              <a:t> </a:t>
            </a:r>
            <a:r>
              <a:rPr lang="en-US" sz="1600" b="0" i="0" u="none" strike="noStrike" dirty="0">
                <a:solidFill>
                  <a:schemeClr val="tx1"/>
                </a:solidFill>
                <a:effectLst/>
                <a:latin typeface="Tahoma"/>
                <a:cs typeface="Tahoma"/>
              </a:rPr>
              <a:t>A valid B-BBEE Certificate from a Verification Agency accredited by the South African Accreditation System [SANAS], CIPC B-BBEE Certificate or a Sworn Affidavit confirming annual turnover and level of black ownership in case of all EMEs and QSEs with 51% black ownership or more together with the tender</a:t>
            </a:r>
            <a:r>
              <a:rPr lang="en-ZA" sz="1600" b="0" i="0" u="none" strike="noStrike" dirty="0">
                <a:solidFill>
                  <a:schemeClr val="tx1"/>
                </a:solidFill>
                <a:effectLst/>
                <a:latin typeface="Tahoma"/>
                <a:cs typeface="Tahoma"/>
              </a:rPr>
              <a:t>;</a:t>
            </a:r>
          </a:p>
          <a:p>
            <a:pPr marL="285750" marR="361315" indent="-285750" algn="l">
              <a:lnSpc>
                <a:spcPct val="200000"/>
              </a:lnSpc>
              <a:buChar char="•"/>
            </a:pPr>
            <a:r>
              <a:rPr lang="en-US" sz="1600" b="0" i="0" u="none" strike="noStrike" dirty="0">
                <a:solidFill>
                  <a:schemeClr val="tx1"/>
                </a:solidFill>
                <a:effectLst/>
                <a:latin typeface="Tahoma"/>
                <a:cs typeface="Tahoma"/>
              </a:rPr>
              <a:t>A valid CIDB certificate in the correct designated grading;</a:t>
            </a:r>
            <a:endParaRPr lang="en-ZA" sz="1600" dirty="0">
              <a:solidFill>
                <a:schemeClr val="tx1"/>
              </a:solidFill>
              <a:latin typeface="Tahoma"/>
              <a:cs typeface="Tahoma"/>
            </a:endParaRPr>
          </a:p>
          <a:p>
            <a:pPr marL="285750" marR="361315" indent="-285750" algn="l">
              <a:lnSpc>
                <a:spcPct val="200000"/>
              </a:lnSpc>
              <a:buChar char="•"/>
            </a:pPr>
            <a:r>
              <a:rPr lang="en-ZA" sz="1600" dirty="0">
                <a:solidFill>
                  <a:schemeClr val="tx1"/>
                </a:solidFill>
                <a:latin typeface="Tahoma"/>
                <a:cs typeface="Tahoma"/>
              </a:rPr>
              <a:t>Proof</a:t>
            </a:r>
            <a:r>
              <a:rPr lang="en-ZA" sz="1600" b="0" i="0" u="none" strike="noStrike" dirty="0">
                <a:solidFill>
                  <a:schemeClr val="tx1"/>
                </a:solidFill>
                <a:effectLst/>
                <a:latin typeface="Tahoma"/>
                <a:cs typeface="Tahoma"/>
              </a:rPr>
              <a:t> of registration on the Central Supplier Database</a:t>
            </a:r>
            <a:endParaRPr lang="en-ZA" dirty="0">
              <a:solidFill>
                <a:schemeClr val="tx1"/>
              </a:solidFill>
            </a:endParaRPr>
          </a:p>
          <a:p>
            <a:pPr marL="285750" marR="361315" indent="-285750" algn="l">
              <a:lnSpc>
                <a:spcPct val="200000"/>
              </a:lnSpc>
              <a:buChar char="•"/>
            </a:pPr>
            <a:r>
              <a:rPr lang="en-ZA" sz="1600" b="0" i="0" u="none" strike="noStrike" dirty="0">
                <a:solidFill>
                  <a:schemeClr val="tx1"/>
                </a:solidFill>
                <a:effectLst/>
                <a:latin typeface="Tahoma"/>
                <a:cs typeface="Tahoma"/>
              </a:rPr>
              <a:t>Letter of Good Standing with the Workmen’s compensation fund by the tendering entity or separate Letters of Good</a:t>
            </a:r>
            <a:r>
              <a:rPr lang="en-ZA" sz="1600" dirty="0">
                <a:solidFill>
                  <a:schemeClr val="tx1"/>
                </a:solidFill>
                <a:latin typeface="Tahoma"/>
                <a:cs typeface="Tahoma"/>
              </a:rPr>
              <a:t> </a:t>
            </a:r>
            <a:r>
              <a:rPr lang="en-ZA" sz="1600" b="0" i="0" u="none" strike="noStrike" dirty="0">
                <a:solidFill>
                  <a:schemeClr val="tx1"/>
                </a:solidFill>
                <a:effectLst/>
                <a:latin typeface="Tahoma"/>
                <a:cs typeface="Tahoma"/>
              </a:rPr>
              <a:t> Standing from all members of a newly constituted JV.</a:t>
            </a:r>
            <a:endParaRPr lang="en-US" sz="1600" dirty="0">
              <a:solidFill>
                <a:schemeClr val="tx1"/>
              </a:solidFill>
              <a:latin typeface="Tahoma"/>
              <a:cs typeface="Tahoma"/>
            </a:endParaRPr>
          </a:p>
        </p:txBody>
      </p:sp>
    </p:spTree>
    <p:extLst>
      <p:ext uri="{BB962C8B-B14F-4D97-AF65-F5344CB8AC3E}">
        <p14:creationId xmlns:p14="http://schemas.microsoft.com/office/powerpoint/2010/main" val="3982625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38696-C953-DB1D-13B6-7FC6379AE445}"/>
              </a:ext>
            </a:extLst>
          </p:cNvPr>
          <p:cNvSpPr>
            <a:spLocks noGrp="1"/>
          </p:cNvSpPr>
          <p:nvPr>
            <p:ph type="title"/>
          </p:nvPr>
        </p:nvSpPr>
        <p:spPr>
          <a:xfrm>
            <a:off x="641435" y="200527"/>
            <a:ext cx="10822684" cy="523220"/>
          </a:xfrm>
        </p:spPr>
        <p:txBody>
          <a:bodyPr/>
          <a:lstStyle/>
          <a:p>
            <a:r>
              <a:rPr lang="en-ZA"/>
              <a:t>CONTRACT DATA</a:t>
            </a:r>
            <a:endParaRPr lang="en-US"/>
          </a:p>
        </p:txBody>
      </p:sp>
      <p:sp>
        <p:nvSpPr>
          <p:cNvPr id="3" name="Subtitle 2">
            <a:extLst>
              <a:ext uri="{FF2B5EF4-FFF2-40B4-BE49-F238E27FC236}">
                <a16:creationId xmlns:a16="http://schemas.microsoft.com/office/drawing/2014/main" id="{7E7C0156-61DB-C28B-A14C-ABACB4E0394C}"/>
              </a:ext>
            </a:extLst>
          </p:cNvPr>
          <p:cNvSpPr>
            <a:spLocks noGrp="1"/>
          </p:cNvSpPr>
          <p:nvPr>
            <p:ph type="subTitle" idx="1"/>
          </p:nvPr>
        </p:nvSpPr>
        <p:spPr>
          <a:xfrm>
            <a:off x="641435" y="1093961"/>
            <a:ext cx="10822684" cy="5378758"/>
          </a:xfrm>
        </p:spPr>
        <p:txBody>
          <a:bodyPr lIns="91440" tIns="45720" rIns="91440" bIns="45720" anchor="t"/>
          <a:lstStyle/>
          <a:p>
            <a:pPr marL="442595" marR="361315" indent="-351155" algn="l">
              <a:lnSpc>
                <a:spcPct val="100000"/>
              </a:lnSpc>
              <a:spcBef>
                <a:spcPts val="140"/>
              </a:spcBef>
              <a:buSzPct val="94444"/>
              <a:buChar char="•"/>
              <a:tabLst>
                <a:tab pos="442595" algn="l"/>
                <a:tab pos="443230" algn="l"/>
              </a:tabLst>
            </a:pPr>
            <a:r>
              <a:rPr lang="en-ZA" sz="1800" spc="-5" dirty="0">
                <a:solidFill>
                  <a:schemeClr val="tx1"/>
                </a:solidFill>
                <a:latin typeface="Tahoma"/>
                <a:cs typeface="Tahoma"/>
              </a:rPr>
              <a:t>NEC</a:t>
            </a:r>
            <a:r>
              <a:rPr lang="en-ZA" sz="1800" spc="-40" dirty="0">
                <a:solidFill>
                  <a:schemeClr val="tx1"/>
                </a:solidFill>
                <a:latin typeface="Tahoma"/>
                <a:cs typeface="Tahoma"/>
              </a:rPr>
              <a:t> </a:t>
            </a:r>
            <a:r>
              <a:rPr lang="en-ZA" sz="1800" dirty="0">
                <a:solidFill>
                  <a:schemeClr val="tx1"/>
                </a:solidFill>
                <a:latin typeface="Tahoma"/>
                <a:cs typeface="Tahoma"/>
              </a:rPr>
              <a:t>3</a:t>
            </a:r>
            <a:r>
              <a:rPr lang="en-ZA" sz="1800" spc="-30" dirty="0">
                <a:solidFill>
                  <a:schemeClr val="tx1"/>
                </a:solidFill>
                <a:latin typeface="Tahoma"/>
                <a:cs typeface="Tahoma"/>
              </a:rPr>
              <a:t> </a:t>
            </a:r>
            <a:r>
              <a:rPr lang="en-ZA" sz="1800" spc="-5" dirty="0">
                <a:solidFill>
                  <a:schemeClr val="tx1"/>
                </a:solidFill>
                <a:latin typeface="Tahoma"/>
                <a:cs typeface="Tahoma"/>
              </a:rPr>
              <a:t>ECC</a:t>
            </a:r>
            <a:endParaRPr lang="en-ZA" sz="1800" dirty="0">
              <a:solidFill>
                <a:schemeClr val="tx1"/>
              </a:solidFill>
              <a:latin typeface="Tahoma"/>
              <a:cs typeface="Tahoma"/>
            </a:endParaRPr>
          </a:p>
          <a:p>
            <a:pPr marL="442595" marR="361315" indent="-351155" algn="l">
              <a:lnSpc>
                <a:spcPct val="100000"/>
              </a:lnSpc>
              <a:spcBef>
                <a:spcPts val="525"/>
              </a:spcBef>
              <a:buSzPct val="94444"/>
              <a:buChar char="•"/>
              <a:tabLst>
                <a:tab pos="442595" algn="l"/>
                <a:tab pos="443230" algn="l"/>
              </a:tabLst>
            </a:pPr>
            <a:r>
              <a:rPr lang="en-ZA" sz="1800" dirty="0">
                <a:solidFill>
                  <a:schemeClr val="tx1"/>
                </a:solidFill>
                <a:latin typeface="Tahoma"/>
                <a:cs typeface="Tahoma"/>
              </a:rPr>
              <a:t>Main</a:t>
            </a:r>
            <a:r>
              <a:rPr lang="en-ZA" sz="1800" spc="-15" dirty="0">
                <a:solidFill>
                  <a:schemeClr val="tx1"/>
                </a:solidFill>
                <a:latin typeface="Tahoma"/>
                <a:cs typeface="Tahoma"/>
              </a:rPr>
              <a:t> </a:t>
            </a:r>
            <a:r>
              <a:rPr lang="en-ZA" sz="1800" spc="-5" dirty="0">
                <a:solidFill>
                  <a:schemeClr val="tx1"/>
                </a:solidFill>
                <a:latin typeface="Tahoma"/>
                <a:cs typeface="Tahoma"/>
              </a:rPr>
              <a:t>Option</a:t>
            </a:r>
            <a:r>
              <a:rPr lang="en-ZA" sz="1800" spc="10" dirty="0">
                <a:solidFill>
                  <a:schemeClr val="tx1"/>
                </a:solidFill>
                <a:latin typeface="Tahoma"/>
                <a:cs typeface="Tahoma"/>
              </a:rPr>
              <a:t> B</a:t>
            </a:r>
            <a:r>
              <a:rPr lang="en-ZA" sz="1800" spc="-5" dirty="0">
                <a:solidFill>
                  <a:schemeClr val="tx1"/>
                </a:solidFill>
                <a:latin typeface="Tahoma"/>
                <a:cs typeface="Tahoma"/>
              </a:rPr>
              <a:t> </a:t>
            </a:r>
            <a:r>
              <a:rPr lang="en-ZA" sz="1800" dirty="0">
                <a:solidFill>
                  <a:schemeClr val="tx1"/>
                </a:solidFill>
                <a:latin typeface="Tahoma"/>
                <a:cs typeface="Tahoma"/>
              </a:rPr>
              <a:t>– </a:t>
            </a:r>
            <a:r>
              <a:rPr lang="en-US" sz="1800" spc="-5" dirty="0">
                <a:solidFill>
                  <a:schemeClr val="tx1"/>
                </a:solidFill>
                <a:latin typeface="Tahoma"/>
                <a:cs typeface="Tahoma"/>
              </a:rPr>
              <a:t>Priced contract </a:t>
            </a:r>
            <a:r>
              <a:rPr lang="en-US" sz="1800" spc="-5">
                <a:solidFill>
                  <a:schemeClr val="tx1"/>
                </a:solidFill>
                <a:latin typeface="Tahoma"/>
                <a:cs typeface="Tahoma"/>
              </a:rPr>
              <a:t>with BOQ</a:t>
            </a:r>
            <a:endParaRPr lang="en-ZA" sz="1900" dirty="0">
              <a:solidFill>
                <a:schemeClr val="tx1"/>
              </a:solidFill>
              <a:latin typeface="Tahoma"/>
              <a:cs typeface="Tahoma"/>
            </a:endParaRPr>
          </a:p>
          <a:p>
            <a:pPr marL="6985" marR="361315" indent="-189865" algn="l">
              <a:lnSpc>
                <a:spcPct val="100000"/>
              </a:lnSpc>
              <a:spcBef>
                <a:spcPts val="5"/>
              </a:spcBef>
              <a:buFont typeface="Tahoma"/>
              <a:buChar char="•"/>
            </a:pPr>
            <a:endParaRPr lang="en-ZA" sz="2700" dirty="0">
              <a:solidFill>
                <a:schemeClr val="tx1"/>
              </a:solidFill>
              <a:latin typeface="Tahoma"/>
              <a:cs typeface="Tahoma"/>
            </a:endParaRPr>
          </a:p>
          <a:p>
            <a:pPr marL="442595" marR="361315" indent="-351155" algn="l">
              <a:lnSpc>
                <a:spcPct val="100000"/>
              </a:lnSpc>
              <a:buSzPct val="89473"/>
              <a:buChar char="•"/>
              <a:tabLst>
                <a:tab pos="442595" algn="l"/>
                <a:tab pos="443230" algn="l"/>
              </a:tabLst>
            </a:pPr>
            <a:r>
              <a:rPr lang="en-ZA" sz="1900" spc="-55" dirty="0">
                <a:solidFill>
                  <a:schemeClr val="tx1"/>
                </a:solidFill>
                <a:latin typeface="Tahoma"/>
                <a:cs typeface="Tahoma"/>
              </a:rPr>
              <a:t>Secondary</a:t>
            </a:r>
            <a:r>
              <a:rPr lang="en-ZA" sz="1900" spc="-70" dirty="0">
                <a:solidFill>
                  <a:schemeClr val="tx1"/>
                </a:solidFill>
                <a:latin typeface="Tahoma"/>
                <a:cs typeface="Tahoma"/>
              </a:rPr>
              <a:t> </a:t>
            </a:r>
            <a:r>
              <a:rPr lang="en-ZA" sz="1900" spc="-50" dirty="0">
                <a:solidFill>
                  <a:schemeClr val="tx1"/>
                </a:solidFill>
                <a:latin typeface="Tahoma"/>
                <a:cs typeface="Tahoma"/>
              </a:rPr>
              <a:t>Clauses</a:t>
            </a:r>
            <a:endParaRPr lang="en-ZA" dirty="0">
              <a:solidFill>
                <a:schemeClr val="tx1"/>
              </a:solidFill>
              <a:latin typeface="Tahoma"/>
              <a:cs typeface="Tahoma"/>
            </a:endParaRPr>
          </a:p>
          <a:p>
            <a:pPr marL="869315" lvl="1" indent="-311785" algn="l">
              <a:lnSpc>
                <a:spcPct val="100000"/>
              </a:lnSpc>
              <a:spcBef>
                <a:spcPts val="850"/>
              </a:spcBef>
              <a:buSzPct val="94444"/>
              <a:buFont typeface="Arial" pitchFamily="34" charset="0"/>
              <a:buChar char="o"/>
              <a:tabLst>
                <a:tab pos="869315" algn="l"/>
                <a:tab pos="869950" algn="l"/>
              </a:tabLst>
            </a:pPr>
            <a:r>
              <a:rPr lang="en-ZA" sz="1800" dirty="0">
                <a:solidFill>
                  <a:schemeClr val="tx1"/>
                </a:solidFill>
                <a:latin typeface="Tahoma"/>
                <a:cs typeface="Tahoma"/>
              </a:rPr>
              <a:t>X2:</a:t>
            </a:r>
            <a:r>
              <a:rPr lang="en-ZA" sz="1800" spc="-10" dirty="0">
                <a:solidFill>
                  <a:schemeClr val="tx1"/>
                </a:solidFill>
                <a:latin typeface="Tahoma"/>
                <a:cs typeface="Tahoma"/>
              </a:rPr>
              <a:t> </a:t>
            </a:r>
            <a:r>
              <a:rPr lang="en-ZA" sz="1800" dirty="0">
                <a:solidFill>
                  <a:schemeClr val="tx1"/>
                </a:solidFill>
                <a:latin typeface="Tahoma"/>
                <a:cs typeface="Tahoma"/>
              </a:rPr>
              <a:t>Changes</a:t>
            </a:r>
            <a:r>
              <a:rPr lang="en-ZA" sz="1800" spc="-40" dirty="0">
                <a:solidFill>
                  <a:schemeClr val="tx1"/>
                </a:solidFill>
                <a:latin typeface="Tahoma"/>
                <a:cs typeface="Tahoma"/>
              </a:rPr>
              <a:t> </a:t>
            </a:r>
            <a:r>
              <a:rPr lang="en-ZA" sz="1800" dirty="0">
                <a:solidFill>
                  <a:schemeClr val="tx1"/>
                </a:solidFill>
                <a:latin typeface="Tahoma"/>
                <a:cs typeface="Tahoma"/>
              </a:rPr>
              <a:t>in</a:t>
            </a:r>
            <a:r>
              <a:rPr lang="en-ZA" sz="1800" spc="-15" dirty="0">
                <a:solidFill>
                  <a:schemeClr val="tx1"/>
                </a:solidFill>
                <a:latin typeface="Tahoma"/>
                <a:cs typeface="Tahoma"/>
              </a:rPr>
              <a:t> </a:t>
            </a:r>
            <a:r>
              <a:rPr lang="en-ZA" sz="1800" spc="-5" dirty="0">
                <a:solidFill>
                  <a:schemeClr val="tx1"/>
                </a:solidFill>
                <a:latin typeface="Tahoma"/>
                <a:cs typeface="Tahoma"/>
              </a:rPr>
              <a:t>the</a:t>
            </a:r>
            <a:r>
              <a:rPr lang="en-ZA" sz="1800" spc="-30" dirty="0">
                <a:solidFill>
                  <a:schemeClr val="tx1"/>
                </a:solidFill>
                <a:latin typeface="Tahoma"/>
                <a:cs typeface="Tahoma"/>
              </a:rPr>
              <a:t> </a:t>
            </a:r>
            <a:r>
              <a:rPr lang="en-ZA" sz="1800" spc="-5" dirty="0">
                <a:solidFill>
                  <a:schemeClr val="tx1"/>
                </a:solidFill>
                <a:latin typeface="Tahoma"/>
                <a:cs typeface="Tahoma"/>
              </a:rPr>
              <a:t>law</a:t>
            </a:r>
          </a:p>
          <a:p>
            <a:pPr marL="869315" lvl="1" indent="-311785" algn="l">
              <a:lnSpc>
                <a:spcPct val="100000"/>
              </a:lnSpc>
              <a:spcBef>
                <a:spcPts val="840"/>
              </a:spcBef>
              <a:buSzPct val="94444"/>
              <a:buChar char="o"/>
              <a:tabLst>
                <a:tab pos="869315" algn="l"/>
                <a:tab pos="869950" algn="l"/>
              </a:tabLst>
            </a:pPr>
            <a:r>
              <a:rPr lang="en-ZA" sz="1800" dirty="0">
                <a:solidFill>
                  <a:schemeClr val="tx1"/>
                </a:solidFill>
                <a:latin typeface="Tahoma"/>
                <a:cs typeface="Tahoma"/>
              </a:rPr>
              <a:t>X7: </a:t>
            </a:r>
            <a:r>
              <a:rPr lang="en-ZA" sz="1800" spc="-5" dirty="0">
                <a:solidFill>
                  <a:schemeClr val="tx1"/>
                </a:solidFill>
                <a:latin typeface="Tahoma"/>
                <a:cs typeface="Tahoma"/>
              </a:rPr>
              <a:t>Delay damages @ </a:t>
            </a:r>
            <a:r>
              <a:rPr lang="en-ZA" sz="1800" b="1" spc="-5" dirty="0">
                <a:solidFill>
                  <a:schemeClr val="tx1"/>
                </a:solidFill>
                <a:latin typeface="Tahoma"/>
                <a:cs typeface="Tahoma"/>
              </a:rPr>
              <a:t>R5 300.00 per day</a:t>
            </a:r>
          </a:p>
          <a:p>
            <a:pPr marL="869315" lvl="1" indent="-311785" algn="l">
              <a:lnSpc>
                <a:spcPct val="100000"/>
              </a:lnSpc>
              <a:spcBef>
                <a:spcPts val="840"/>
              </a:spcBef>
              <a:buSzPct val="94444"/>
              <a:buChar char="o"/>
              <a:tabLst>
                <a:tab pos="869315" algn="l"/>
                <a:tab pos="869950" algn="l"/>
              </a:tabLst>
            </a:pPr>
            <a:r>
              <a:rPr lang="en-ZA" sz="1800" spc="-5" dirty="0">
                <a:solidFill>
                  <a:schemeClr val="tx1"/>
                </a:solidFill>
                <a:latin typeface="Tahoma"/>
                <a:cs typeface="Tahoma"/>
              </a:rPr>
              <a:t>X13: Performance Bond @ </a:t>
            </a:r>
            <a:r>
              <a:rPr lang="en-ZA" sz="1800" b="1" spc="-5" dirty="0">
                <a:solidFill>
                  <a:schemeClr val="tx1"/>
                </a:solidFill>
                <a:latin typeface="Tahoma"/>
                <a:cs typeface="Tahoma"/>
              </a:rPr>
              <a:t>5%</a:t>
            </a:r>
            <a:r>
              <a:rPr lang="en-ZA" sz="1800" spc="-5" dirty="0">
                <a:solidFill>
                  <a:schemeClr val="tx1"/>
                </a:solidFill>
                <a:latin typeface="Tahoma"/>
                <a:cs typeface="Tahoma"/>
              </a:rPr>
              <a:t> of the total of the prices</a:t>
            </a:r>
          </a:p>
          <a:p>
            <a:pPr marL="869315" lvl="1" indent="-311785" algn="l">
              <a:lnSpc>
                <a:spcPct val="100000"/>
              </a:lnSpc>
              <a:spcBef>
                <a:spcPts val="840"/>
              </a:spcBef>
              <a:buSzPct val="94444"/>
              <a:buChar char="o"/>
              <a:tabLst>
                <a:tab pos="869315" algn="l"/>
                <a:tab pos="869950" algn="l"/>
              </a:tabLst>
            </a:pPr>
            <a:r>
              <a:rPr lang="en-ZA" sz="1800" spc="-5" dirty="0">
                <a:solidFill>
                  <a:schemeClr val="tx1"/>
                </a:solidFill>
                <a:effectLst/>
                <a:latin typeface="Tahoma"/>
                <a:ea typeface="Times New Roman" panose="02020603050405020304" pitchFamily="18" charset="0"/>
                <a:cs typeface="Tahoma"/>
              </a:rPr>
              <a:t>X16: </a:t>
            </a:r>
            <a:r>
              <a:rPr lang="en-ZA" sz="1800" spc="-5" dirty="0">
                <a:solidFill>
                  <a:schemeClr val="tx1"/>
                </a:solidFill>
                <a:latin typeface="Tahoma"/>
                <a:cs typeface="Tahoma"/>
              </a:rPr>
              <a:t>Retention @ </a:t>
            </a:r>
            <a:r>
              <a:rPr lang="en-GB" sz="1800" b="1" spc="-5" dirty="0">
                <a:solidFill>
                  <a:schemeClr val="tx1"/>
                </a:solidFill>
                <a:latin typeface="Tahoma"/>
                <a:cs typeface="Tahoma"/>
              </a:rPr>
              <a:t>7%</a:t>
            </a:r>
            <a:r>
              <a:rPr lang="en-GB" sz="1800" spc="-5" dirty="0">
                <a:solidFill>
                  <a:schemeClr val="tx1"/>
                </a:solidFill>
                <a:latin typeface="Tahoma"/>
                <a:cs typeface="Tahoma"/>
              </a:rPr>
              <a:t> on all payments certified</a:t>
            </a:r>
          </a:p>
          <a:p>
            <a:pPr marL="869315" lvl="1" indent="-311785" algn="l">
              <a:lnSpc>
                <a:spcPct val="100000"/>
              </a:lnSpc>
              <a:spcBef>
                <a:spcPts val="840"/>
              </a:spcBef>
              <a:buSzPct val="94444"/>
              <a:buChar char="o"/>
              <a:tabLst>
                <a:tab pos="869315" algn="l"/>
                <a:tab pos="869950" algn="l"/>
              </a:tabLst>
            </a:pPr>
            <a:r>
              <a:rPr lang="en-ZA" sz="1800" dirty="0">
                <a:solidFill>
                  <a:schemeClr val="tx1"/>
                </a:solidFill>
                <a:latin typeface="Tahoma"/>
                <a:cs typeface="Tahoma"/>
              </a:rPr>
              <a:t>X18:</a:t>
            </a:r>
            <a:r>
              <a:rPr lang="en-ZA" sz="1800" spc="-5" dirty="0">
                <a:solidFill>
                  <a:schemeClr val="tx1"/>
                </a:solidFill>
                <a:latin typeface="Tahoma"/>
                <a:cs typeface="Tahoma"/>
              </a:rPr>
              <a:t> Limitation</a:t>
            </a:r>
            <a:r>
              <a:rPr lang="en-ZA" sz="1800" spc="5" dirty="0">
                <a:solidFill>
                  <a:schemeClr val="tx1"/>
                </a:solidFill>
                <a:latin typeface="Tahoma"/>
                <a:cs typeface="Tahoma"/>
              </a:rPr>
              <a:t> </a:t>
            </a:r>
            <a:r>
              <a:rPr lang="en-ZA" sz="1800" dirty="0">
                <a:solidFill>
                  <a:schemeClr val="tx1"/>
                </a:solidFill>
                <a:latin typeface="Tahoma"/>
                <a:cs typeface="Tahoma"/>
              </a:rPr>
              <a:t>of</a:t>
            </a:r>
            <a:r>
              <a:rPr lang="en-ZA" sz="1800" spc="-15" dirty="0">
                <a:solidFill>
                  <a:schemeClr val="tx1"/>
                </a:solidFill>
                <a:latin typeface="Tahoma"/>
                <a:cs typeface="Tahoma"/>
              </a:rPr>
              <a:t> </a:t>
            </a:r>
            <a:r>
              <a:rPr lang="en-ZA" sz="1800" spc="-5" dirty="0">
                <a:solidFill>
                  <a:schemeClr val="tx1"/>
                </a:solidFill>
                <a:latin typeface="Tahoma"/>
                <a:cs typeface="Tahoma"/>
              </a:rPr>
              <a:t>liability</a:t>
            </a:r>
          </a:p>
          <a:p>
            <a:pPr marL="869315" lvl="1" indent="-311785" algn="l">
              <a:lnSpc>
                <a:spcPct val="100000"/>
              </a:lnSpc>
              <a:spcBef>
                <a:spcPts val="850"/>
              </a:spcBef>
              <a:buSzPct val="94444"/>
              <a:buChar char="o"/>
              <a:tabLst>
                <a:tab pos="869315" algn="l"/>
                <a:tab pos="869950" algn="l"/>
              </a:tabLst>
            </a:pPr>
            <a:r>
              <a:rPr lang="en-ZA" sz="1800" spc="-5" dirty="0">
                <a:solidFill>
                  <a:schemeClr val="tx1"/>
                </a:solidFill>
                <a:latin typeface="Tahoma"/>
                <a:cs typeface="Tahoma"/>
              </a:rPr>
              <a:t>Z: Additional</a:t>
            </a:r>
            <a:r>
              <a:rPr lang="en-ZA" sz="1800" spc="15" dirty="0">
                <a:solidFill>
                  <a:schemeClr val="tx1"/>
                </a:solidFill>
                <a:latin typeface="Tahoma"/>
                <a:cs typeface="Tahoma"/>
              </a:rPr>
              <a:t> </a:t>
            </a:r>
            <a:r>
              <a:rPr lang="en-ZA" sz="1800" spc="-5" dirty="0">
                <a:solidFill>
                  <a:schemeClr val="tx1"/>
                </a:solidFill>
                <a:latin typeface="Tahoma"/>
                <a:cs typeface="Tahoma"/>
              </a:rPr>
              <a:t>conditions</a:t>
            </a:r>
            <a:r>
              <a:rPr lang="en-ZA" sz="1800" dirty="0">
                <a:solidFill>
                  <a:schemeClr val="tx1"/>
                </a:solidFill>
                <a:latin typeface="Tahoma"/>
                <a:cs typeface="Tahoma"/>
              </a:rPr>
              <a:t> of</a:t>
            </a:r>
            <a:r>
              <a:rPr lang="en-ZA" sz="1800" spc="-5" dirty="0">
                <a:solidFill>
                  <a:schemeClr val="tx1"/>
                </a:solidFill>
                <a:latin typeface="Tahoma"/>
                <a:cs typeface="Tahoma"/>
              </a:rPr>
              <a:t> </a:t>
            </a:r>
            <a:r>
              <a:rPr lang="en-ZA" sz="1800" spc="-10" dirty="0">
                <a:solidFill>
                  <a:schemeClr val="tx1"/>
                </a:solidFill>
                <a:latin typeface="Tahoma"/>
                <a:cs typeface="Tahoma"/>
              </a:rPr>
              <a:t>contract</a:t>
            </a:r>
            <a:endParaRPr lang="en-US" dirty="0">
              <a:solidFill>
                <a:schemeClr val="tx1"/>
              </a:solidFill>
            </a:endParaRPr>
          </a:p>
        </p:txBody>
      </p:sp>
    </p:spTree>
    <p:extLst>
      <p:ext uri="{BB962C8B-B14F-4D97-AF65-F5344CB8AC3E}">
        <p14:creationId xmlns:p14="http://schemas.microsoft.com/office/powerpoint/2010/main" val="8755055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79831F-24C1-0B67-AEC8-F87EA3B9088A}"/>
              </a:ext>
            </a:extLst>
          </p:cNvPr>
          <p:cNvSpPr/>
          <p:nvPr/>
        </p:nvSpPr>
        <p:spPr>
          <a:xfrm>
            <a:off x="0" y="0"/>
            <a:ext cx="12192000" cy="6858000"/>
          </a:xfrm>
          <a:prstGeom prst="rect">
            <a:avLst/>
          </a:prstGeom>
          <a:solidFill>
            <a:schemeClr val="tx1">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5" name="Title 22">
            <a:extLst>
              <a:ext uri="{FF2B5EF4-FFF2-40B4-BE49-F238E27FC236}">
                <a16:creationId xmlns:a16="http://schemas.microsoft.com/office/drawing/2014/main" id="{E7BDCD38-CA41-1A8B-FDAB-B28561438DC3}"/>
              </a:ext>
            </a:extLst>
          </p:cNvPr>
          <p:cNvSpPr txBox="1">
            <a:spLocks/>
          </p:cNvSpPr>
          <p:nvPr/>
        </p:nvSpPr>
        <p:spPr>
          <a:xfrm>
            <a:off x="-153691" y="2724181"/>
            <a:ext cx="12127277" cy="2769989"/>
          </a:xfrm>
          <a:prstGeom prst="rect">
            <a:avLst/>
          </a:prstGeom>
        </p:spPr>
        <p:txBody>
          <a:bodyPr wrap="square" lIns="91440" tIns="45720" rIns="91440" bIns="45720" anchor="t">
            <a:spAutoFit/>
          </a:bodyPr>
          <a:lstStyle>
            <a:lvl1pPr algn="r" defTabSz="779173" rtl="0" eaLnBrk="1" latinLnBrk="0" hangingPunct="1">
              <a:spcBef>
                <a:spcPct val="0"/>
              </a:spcBef>
              <a:buNone/>
              <a:defRPr sz="5400" b="1" i="0" kern="1200" cap="none" spc="0" baseline="0">
                <a:solidFill>
                  <a:schemeClr val="tx1"/>
                </a:solidFill>
                <a:latin typeface="Apex New Bold" panose="02010600040501010103" pitchFamily="2" charset="77"/>
                <a:ea typeface="Apex New Bold" panose="02010600040501010103" pitchFamily="2" charset="77"/>
                <a:cs typeface="+mj-cs"/>
              </a:defRPr>
            </a:lvl1pPr>
          </a:lstStyle>
          <a:p>
            <a:pPr algn="ctr">
              <a:defRPr/>
            </a:pPr>
            <a:r>
              <a:rPr lang="en-US" sz="6000" dirty="0">
                <a:solidFill>
                  <a:srgbClr val="FFFFFF"/>
                </a:solidFill>
                <a:latin typeface="Apex New Bold"/>
              </a:rPr>
              <a:t>Enterprise &amp; Supplier Development-</a:t>
            </a:r>
            <a:r>
              <a:rPr kumimoji="0" lang="en-US" sz="6000" b="1" i="0" u="none" strike="noStrike" kern="1200" cap="none" spc="0" normalizeH="0" baseline="0" noProof="0" dirty="0">
                <a:ln>
                  <a:noFill/>
                </a:ln>
                <a:solidFill>
                  <a:srgbClr val="FFFFFF"/>
                </a:solidFill>
                <a:effectLst/>
                <a:uLnTx/>
                <a:uFillTx/>
                <a:latin typeface="Apex New Bold"/>
              </a:rPr>
              <a:t> </a:t>
            </a:r>
            <a:r>
              <a:rPr lang="en-US" sz="6000" dirty="0">
                <a:solidFill>
                  <a:srgbClr val="FFFFFF"/>
                </a:solidFill>
                <a:latin typeface="Apex New Bold"/>
              </a:rPr>
              <a:t>(Specific Goals)</a:t>
            </a:r>
            <a:br>
              <a:rPr lang="en-US" sz="6000" b="1" i="0" u="none" strike="noStrike" kern="1200" cap="none" spc="0" normalizeH="0" baseline="0" noProof="0" dirty="0">
                <a:ln>
                  <a:noFill/>
                </a:ln>
                <a:effectLst/>
                <a:uLnTx/>
                <a:uFillTx/>
                <a:latin typeface="Apex New Bold" panose="02010600040501010103" pitchFamily="2" charset="77"/>
              </a:rPr>
            </a:br>
            <a:endParaRPr kumimoji="0" lang="en-US" sz="5400" b="1" i="0" u="none" strike="noStrike" kern="1200" cap="none" spc="0" normalizeH="0" baseline="0" noProof="0" dirty="0">
              <a:ln>
                <a:noFill/>
              </a:ln>
              <a:solidFill>
                <a:srgbClr val="000000"/>
              </a:solidFill>
              <a:effectLst/>
              <a:uLnTx/>
              <a:uFillTx/>
              <a:latin typeface="Apex New Bold" panose="02010600040501010103" pitchFamily="2" charset="77"/>
              <a:cs typeface="+mj-cs"/>
            </a:endParaRPr>
          </a:p>
        </p:txBody>
      </p:sp>
      <p:sp>
        <p:nvSpPr>
          <p:cNvPr id="7" name="Graphic 64">
            <a:extLst>
              <a:ext uri="{FF2B5EF4-FFF2-40B4-BE49-F238E27FC236}">
                <a16:creationId xmlns:a16="http://schemas.microsoft.com/office/drawing/2014/main" id="{BA8126ED-FB81-D62D-3EBC-3AB56BFDD6D6}"/>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8" name="Picture 7">
            <a:extLst>
              <a:ext uri="{FF2B5EF4-FFF2-40B4-BE49-F238E27FC236}">
                <a16:creationId xmlns:a16="http://schemas.microsoft.com/office/drawing/2014/main" id="{5B6E9585-D81D-3238-730E-F5CB4E6A7E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25359937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CAEE95CE-0534-BB78-0583-46700DCC573A}"/>
              </a:ext>
            </a:extLst>
          </p:cNvPr>
          <p:cNvSpPr>
            <a:spLocks noGrp="1"/>
          </p:cNvSpPr>
          <p:nvPr>
            <p:ph type="title"/>
          </p:nvPr>
        </p:nvSpPr>
        <p:spPr>
          <a:xfrm>
            <a:off x="-3001" y="322757"/>
            <a:ext cx="10822684" cy="400110"/>
          </a:xfrm>
        </p:spPr>
        <p:txBody>
          <a:bodyPr wrap="square" lIns="91440" tIns="45720" rIns="91440" bIns="45720" anchor="t">
            <a:spAutoFit/>
          </a:bodyPr>
          <a:lstStyle/>
          <a:p>
            <a:r>
              <a:rPr lang="en-US" sz="2000">
                <a:latin typeface="Apex New Bold"/>
              </a:rPr>
              <a:t>TRANSNET PREFERENTIAL PROCUREMENT POLICY SPECIFIC GOALS</a:t>
            </a:r>
          </a:p>
        </p:txBody>
      </p:sp>
      <p:sp>
        <p:nvSpPr>
          <p:cNvPr id="3" name="TextBox 2">
            <a:extLst>
              <a:ext uri="{FF2B5EF4-FFF2-40B4-BE49-F238E27FC236}">
                <a16:creationId xmlns:a16="http://schemas.microsoft.com/office/drawing/2014/main" id="{B0F3180E-A7EF-C846-9BA7-00BB62B289BC}"/>
              </a:ext>
            </a:extLst>
          </p:cNvPr>
          <p:cNvSpPr txBox="1"/>
          <p:nvPr/>
        </p:nvSpPr>
        <p:spPr>
          <a:xfrm>
            <a:off x="660020" y="1222495"/>
            <a:ext cx="9893089" cy="1282402"/>
          </a:xfrm>
          <a:prstGeom prst="rect">
            <a:avLst/>
          </a:prstGeom>
          <a:noFill/>
        </p:spPr>
        <p:txBody>
          <a:bodyPr wrap="square" lIns="91440" tIns="45720" rIns="91440" bIns="45720" anchor="t">
            <a:spAutoFit/>
          </a:bodyPr>
          <a:lstStyle/>
          <a:p>
            <a:pPr marL="285750" indent="-285750">
              <a:lnSpc>
                <a:spcPct val="150000"/>
              </a:lnSpc>
              <a:buFont typeface="Wingdings" panose="05000000000000000000" pitchFamily="2" charset="2"/>
              <a:buChar char="§"/>
            </a:pPr>
            <a:r>
              <a:rPr lang="en-US" sz="1800" dirty="0"/>
              <a:t>The following preference </a:t>
            </a:r>
            <a:r>
              <a:rPr lang="en-US" dirty="0"/>
              <a:t>points must be awarded to a bidder who provides the relevant required evidence for claiming points</a:t>
            </a:r>
            <a:r>
              <a:rPr lang="en-US" sz="1800" dirty="0"/>
              <a:t>:</a:t>
            </a:r>
            <a:endParaRPr lang="en-US" dirty="0"/>
          </a:p>
          <a:p>
            <a:pPr marL="285750" indent="-285750">
              <a:lnSpc>
                <a:spcPct val="150000"/>
              </a:lnSpc>
              <a:buFont typeface="Wingdings" panose="05000000000000000000" pitchFamily="2" charset="2"/>
              <a:buChar char="§"/>
            </a:pPr>
            <a:r>
              <a:rPr lang="en-US" sz="1800" dirty="0"/>
              <a:t>The following specific goals will apply for this transaction</a:t>
            </a:r>
            <a:r>
              <a:rPr lang="en-US" dirty="0"/>
              <a:t>:</a:t>
            </a:r>
            <a:endParaRPr lang="en-US" sz="1800" dirty="0">
              <a:ea typeface="Tahoma"/>
              <a:cs typeface="Tahoma"/>
            </a:endParaRPr>
          </a:p>
        </p:txBody>
      </p:sp>
      <p:graphicFrame>
        <p:nvGraphicFramePr>
          <p:cNvPr id="4" name="Table 3">
            <a:extLst>
              <a:ext uri="{FF2B5EF4-FFF2-40B4-BE49-F238E27FC236}">
                <a16:creationId xmlns:a16="http://schemas.microsoft.com/office/drawing/2014/main" id="{07936CA4-7CF5-DC81-CB77-9B08624C0E49}"/>
              </a:ext>
            </a:extLst>
          </p:cNvPr>
          <p:cNvGraphicFramePr>
            <a:graphicFrameLocks noGrp="1"/>
          </p:cNvGraphicFramePr>
          <p:nvPr>
            <p:extLst>
              <p:ext uri="{D42A27DB-BD31-4B8C-83A1-F6EECF244321}">
                <p14:modId xmlns:p14="http://schemas.microsoft.com/office/powerpoint/2010/main" val="3054450025"/>
              </p:ext>
            </p:extLst>
          </p:nvPr>
        </p:nvGraphicFramePr>
        <p:xfrm>
          <a:off x="754380" y="2606040"/>
          <a:ext cx="9798729" cy="2850495"/>
        </p:xfrm>
        <a:graphic>
          <a:graphicData uri="http://schemas.openxmlformats.org/drawingml/2006/table">
            <a:tbl>
              <a:tblPr firstRow="1" firstCol="1" bandRow="1">
                <a:tableStyleId>{5C22544A-7EE6-4342-B048-85BDC9FD1C3A}</a:tableStyleId>
              </a:tblPr>
              <a:tblGrid>
                <a:gridCol w="4994910">
                  <a:extLst>
                    <a:ext uri="{9D8B030D-6E8A-4147-A177-3AD203B41FA5}">
                      <a16:colId xmlns:a16="http://schemas.microsoft.com/office/drawing/2014/main" val="1948475808"/>
                    </a:ext>
                  </a:extLst>
                </a:gridCol>
                <a:gridCol w="2411730">
                  <a:extLst>
                    <a:ext uri="{9D8B030D-6E8A-4147-A177-3AD203B41FA5}">
                      <a16:colId xmlns:a16="http://schemas.microsoft.com/office/drawing/2014/main" val="3355931228"/>
                    </a:ext>
                  </a:extLst>
                </a:gridCol>
                <a:gridCol w="2392089">
                  <a:extLst>
                    <a:ext uri="{9D8B030D-6E8A-4147-A177-3AD203B41FA5}">
                      <a16:colId xmlns:a16="http://schemas.microsoft.com/office/drawing/2014/main" val="300267619"/>
                    </a:ext>
                  </a:extLst>
                </a:gridCol>
              </a:tblGrid>
              <a:tr h="915469">
                <a:tc>
                  <a:txBody>
                    <a:bodyPr/>
                    <a:lstStyle/>
                    <a:p>
                      <a:pPr marL="0" marR="0" algn="just" rtl="0" eaLnBrk="1" fontAlgn="ctr" latinLnBrk="0" hangingPunct="1">
                        <a:lnSpc>
                          <a:spcPct val="115000"/>
                        </a:lnSpc>
                        <a:spcBef>
                          <a:spcPts val="0"/>
                        </a:spcBef>
                        <a:spcAft>
                          <a:spcPts val="1000"/>
                        </a:spcAft>
                      </a:pPr>
                      <a:r>
                        <a:rPr lang="en-ZA" sz="1400" b="1" i="0" u="none" strike="noStrike" kern="1200" dirty="0">
                          <a:solidFill>
                            <a:schemeClr val="tx1"/>
                          </a:solidFill>
                          <a:effectLst/>
                          <a:latin typeface="+mn-lt"/>
                          <a:ea typeface="+mn-ea"/>
                          <a:cs typeface="+mn-cs"/>
                        </a:rPr>
                        <a:t>Specific Goals</a:t>
                      </a: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accent1">
                        <a:lumMod val="20000"/>
                        <a:lumOff val="80000"/>
                      </a:schemeClr>
                    </a:solidFill>
                  </a:tcPr>
                </a:tc>
                <a:tc>
                  <a:txBody>
                    <a:bodyPr/>
                    <a:lstStyle/>
                    <a:p>
                      <a:pPr marL="0" marR="0" algn="just" defTabSz="779173" rtl="0" eaLnBrk="1" fontAlgn="ctr" latinLnBrk="0" hangingPunct="1">
                        <a:lnSpc>
                          <a:spcPct val="115000"/>
                        </a:lnSpc>
                        <a:spcBef>
                          <a:spcPts val="0"/>
                        </a:spcBef>
                        <a:spcAft>
                          <a:spcPts val="1000"/>
                        </a:spcAft>
                      </a:pPr>
                      <a:r>
                        <a:rPr lang="en-ZA" sz="1400" b="1" i="0" u="none" strike="noStrike" kern="1200" dirty="0">
                          <a:solidFill>
                            <a:schemeClr val="tx1"/>
                          </a:solidFill>
                          <a:effectLst/>
                          <a:latin typeface="+mn-lt"/>
                          <a:ea typeface="+mn-ea"/>
                          <a:cs typeface="+mn-cs"/>
                        </a:rPr>
                        <a:t>Number of points (80/20 system)</a:t>
                      </a:r>
                      <a:endParaRPr lang="en-US" sz="1400" b="1" i="0" u="none" strike="noStrike" kern="1200" dirty="0">
                        <a:solidFill>
                          <a:schemeClr val="tx1"/>
                        </a:solidFill>
                        <a:effectLst/>
                        <a:latin typeface="+mn-lt"/>
                        <a:ea typeface="+mn-ea"/>
                        <a:cs typeface="+mn-cs"/>
                      </a:endParaRP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accent1">
                        <a:lumMod val="20000"/>
                        <a:lumOff val="80000"/>
                      </a:schemeClr>
                    </a:solidFill>
                  </a:tcPr>
                </a:tc>
                <a:tc>
                  <a:txBody>
                    <a:bodyPr/>
                    <a:lstStyle/>
                    <a:p>
                      <a:pPr marL="0" marR="0" lvl="0" indent="0" algn="just" defTabSz="779173" rtl="0" eaLnBrk="1" fontAlgn="ctr" latinLnBrk="0" hangingPunct="1">
                        <a:lnSpc>
                          <a:spcPct val="115000"/>
                        </a:lnSpc>
                        <a:spcBef>
                          <a:spcPts val="0"/>
                        </a:spcBef>
                        <a:spcAft>
                          <a:spcPts val="1000"/>
                        </a:spcAft>
                        <a:buClrTx/>
                        <a:buSzTx/>
                        <a:buFontTx/>
                        <a:buNone/>
                        <a:tabLst/>
                        <a:defRPr/>
                      </a:pPr>
                      <a:r>
                        <a:rPr lang="en-ZA" sz="1400" b="1" i="0" u="none" strike="noStrike" kern="1200" dirty="0">
                          <a:solidFill>
                            <a:schemeClr val="tx1"/>
                          </a:solidFill>
                          <a:effectLst/>
                          <a:latin typeface="+mn-lt"/>
                          <a:ea typeface="+mn-ea"/>
                          <a:cs typeface="+mn-cs"/>
                        </a:rPr>
                        <a:t>Number of points (90/10 system)</a:t>
                      </a:r>
                      <a:endParaRPr lang="en-US" sz="1400" b="1" i="0" u="none" strike="noStrike" kern="1200" dirty="0">
                        <a:solidFill>
                          <a:schemeClr val="tx1"/>
                        </a:solidFill>
                        <a:effectLst/>
                        <a:latin typeface="+mn-lt"/>
                        <a:ea typeface="+mn-ea"/>
                        <a:cs typeface="+mn-cs"/>
                      </a:endParaRP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676343761"/>
                  </a:ext>
                </a:extLst>
              </a:tr>
              <a:tr h="658892">
                <a:tc>
                  <a:txBody>
                    <a:bodyPr/>
                    <a:lstStyle/>
                    <a:p>
                      <a:pPr marL="0" marR="0" algn="l" rtl="0" eaLnBrk="0" fontAlgn="base" latinLnBrk="0" hangingPunct="0">
                        <a:lnSpc>
                          <a:spcPct val="115000"/>
                        </a:lnSpc>
                        <a:spcBef>
                          <a:spcPts val="0"/>
                        </a:spcBef>
                        <a:spcAft>
                          <a:spcPts val="1000"/>
                        </a:spcAft>
                      </a:pPr>
                      <a:r>
                        <a:rPr lang="en-US" sz="1400" b="1" i="0" u="none" strike="noStrike" kern="1200" dirty="0">
                          <a:solidFill>
                            <a:schemeClr val="tx1"/>
                          </a:solidFill>
                          <a:effectLst/>
                          <a:latin typeface="+mn-lt"/>
                        </a:rPr>
                        <a:t>B-BBEE Status Level of Contributor 1 or 2</a:t>
                      </a:r>
                      <a:endParaRPr lang="en-ZA" sz="1800" b="0" i="0" u="none" strike="noStrike" dirty="0">
                        <a:solidFill>
                          <a:schemeClr val="tx1"/>
                        </a:solidFill>
                        <a:effectLst/>
                        <a:latin typeface="+mn-lt"/>
                      </a:endParaRP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lgn="ctr">
                        <a:lnSpc>
                          <a:spcPct val="115000"/>
                        </a:lnSpc>
                        <a:spcBef>
                          <a:spcPts val="0"/>
                        </a:spcBef>
                        <a:spcAft>
                          <a:spcPts val="600"/>
                        </a:spcAft>
                        <a:tabLst>
                          <a:tab pos="226695" algn="l"/>
                          <a:tab pos="571500" algn="l"/>
                          <a:tab pos="1028700" algn="l"/>
                          <a:tab pos="1371600" algn="l"/>
                          <a:tab pos="1714500" algn="l"/>
                          <a:tab pos="5029200" algn="l"/>
                        </a:tabLst>
                      </a:pPr>
                      <a:r>
                        <a:rPr lang="en-GB" sz="1400" b="1" dirty="0">
                          <a:effectLst/>
                          <a:latin typeface="+mn-lt"/>
                          <a:ea typeface="Times New Roman" panose="02020603050405020304" pitchFamily="18" charset="0"/>
                          <a:cs typeface="Times New Roman" panose="02020603050405020304" pitchFamily="18" charset="0"/>
                        </a:rPr>
                        <a:t>05</a:t>
                      </a:r>
                      <a:endParaRPr lang="en-US" sz="1400" b="1"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lgn="ctr">
                        <a:lnSpc>
                          <a:spcPct val="115000"/>
                        </a:lnSpc>
                        <a:spcBef>
                          <a:spcPts val="0"/>
                        </a:spcBef>
                        <a:spcAft>
                          <a:spcPts val="600"/>
                        </a:spcAft>
                        <a:tabLst>
                          <a:tab pos="226695" algn="l"/>
                          <a:tab pos="571500" algn="l"/>
                          <a:tab pos="1028700" algn="l"/>
                          <a:tab pos="1371600" algn="l"/>
                          <a:tab pos="1714500" algn="l"/>
                          <a:tab pos="5029200" algn="l"/>
                        </a:tabLst>
                      </a:pPr>
                      <a:r>
                        <a:rPr lang="en-ZA" sz="1400" b="1" dirty="0">
                          <a:effectLst/>
                          <a:latin typeface="+mn-lt"/>
                          <a:ea typeface="Times New Roman" panose="02020603050405020304" pitchFamily="18" charset="0"/>
                          <a:cs typeface="Times New Roman" panose="02020603050405020304" pitchFamily="18" charset="0"/>
                        </a:rPr>
                        <a:t>03</a:t>
                      </a:r>
                      <a:endParaRPr lang="en-US" sz="1400" b="1"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295841132"/>
                  </a:ext>
                </a:extLst>
              </a:tr>
              <a:tr h="548160">
                <a:tc>
                  <a:txBody>
                    <a:bodyPr/>
                    <a:lstStyle/>
                    <a:p>
                      <a:pPr marL="0" marR="0" algn="just">
                        <a:lnSpc>
                          <a:spcPct val="115000"/>
                        </a:lnSpc>
                        <a:spcBef>
                          <a:spcPts val="0"/>
                        </a:spcBef>
                        <a:spcAft>
                          <a:spcPts val="600"/>
                        </a:spcAft>
                        <a:tabLst>
                          <a:tab pos="226695" algn="l"/>
                          <a:tab pos="571500" algn="l"/>
                          <a:tab pos="1028700" algn="l"/>
                          <a:tab pos="1371600" algn="l"/>
                          <a:tab pos="1714500" algn="l"/>
                          <a:tab pos="5029200" algn="l"/>
                        </a:tabLst>
                      </a:pPr>
                      <a:r>
                        <a:rPr lang="en-US" sz="1400" dirty="0">
                          <a:solidFill>
                            <a:schemeClr val="tx1"/>
                          </a:solidFill>
                          <a:effectLst/>
                          <a:latin typeface="+mn-lt"/>
                          <a:ea typeface="Times New Roman" panose="02020603050405020304" pitchFamily="18" charset="0"/>
                          <a:cs typeface="Times New Roman" panose="02020603050405020304" pitchFamily="18" charset="0"/>
                        </a:rPr>
                        <a:t>EME or QSE 51% Black Owned</a:t>
                      </a: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lgn="ctr">
                        <a:lnSpc>
                          <a:spcPct val="115000"/>
                        </a:lnSpc>
                        <a:spcBef>
                          <a:spcPts val="0"/>
                        </a:spcBef>
                        <a:spcAft>
                          <a:spcPts val="600"/>
                        </a:spcAft>
                        <a:tabLst>
                          <a:tab pos="226695" algn="l"/>
                          <a:tab pos="571500" algn="l"/>
                          <a:tab pos="1028700" algn="l"/>
                          <a:tab pos="1371600" algn="l"/>
                          <a:tab pos="1714500" algn="l"/>
                          <a:tab pos="5029200" algn="l"/>
                        </a:tabLst>
                      </a:pPr>
                      <a:r>
                        <a:rPr lang="en-ZA" sz="1400" b="1" dirty="0">
                          <a:effectLst/>
                          <a:latin typeface="+mn-lt"/>
                          <a:ea typeface="Times New Roman" panose="02020603050405020304" pitchFamily="18" charset="0"/>
                          <a:cs typeface="Times New Roman" panose="02020603050405020304" pitchFamily="18" charset="0"/>
                        </a:rPr>
                        <a:t>15</a:t>
                      </a:r>
                      <a:endParaRPr lang="en-US" sz="1400" b="1"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lgn="ctr">
                        <a:lnSpc>
                          <a:spcPct val="115000"/>
                        </a:lnSpc>
                        <a:spcBef>
                          <a:spcPts val="0"/>
                        </a:spcBef>
                        <a:spcAft>
                          <a:spcPts val="600"/>
                        </a:spcAft>
                        <a:tabLst>
                          <a:tab pos="226695" algn="l"/>
                          <a:tab pos="571500" algn="l"/>
                          <a:tab pos="1028700" algn="l"/>
                          <a:tab pos="1371600" algn="l"/>
                          <a:tab pos="1714500" algn="l"/>
                          <a:tab pos="5029200" algn="l"/>
                        </a:tabLst>
                      </a:pPr>
                      <a:r>
                        <a:rPr lang="en-ZA" sz="1400" b="1" dirty="0">
                          <a:effectLst/>
                          <a:latin typeface="+mn-lt"/>
                          <a:ea typeface="Times New Roman" panose="02020603050405020304" pitchFamily="18" charset="0"/>
                          <a:cs typeface="Times New Roman" panose="02020603050405020304" pitchFamily="18" charset="0"/>
                        </a:rPr>
                        <a:t>07</a:t>
                      </a:r>
                      <a:endParaRPr lang="en-US" sz="1400" b="1"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628887562"/>
                  </a:ext>
                </a:extLst>
              </a:tr>
              <a:tr h="727974">
                <a:tc>
                  <a:txBody>
                    <a:bodyPr/>
                    <a:lstStyle/>
                    <a:p>
                      <a:pPr marL="0" marR="0" algn="just">
                        <a:lnSpc>
                          <a:spcPct val="115000"/>
                        </a:lnSpc>
                        <a:spcBef>
                          <a:spcPts val="0"/>
                        </a:spcBef>
                        <a:spcAft>
                          <a:spcPts val="600"/>
                        </a:spcAft>
                        <a:tabLst>
                          <a:tab pos="226695" algn="l"/>
                          <a:tab pos="571500" algn="l"/>
                          <a:tab pos="1028700" algn="l"/>
                          <a:tab pos="1371600" algn="l"/>
                          <a:tab pos="1714500" algn="l"/>
                          <a:tab pos="5029200" algn="l"/>
                        </a:tabLst>
                      </a:pPr>
                      <a:r>
                        <a:rPr lang="en-GB" sz="1400" dirty="0">
                          <a:solidFill>
                            <a:schemeClr val="tx1"/>
                          </a:solidFill>
                          <a:effectLst/>
                          <a:latin typeface="+mn-lt"/>
                          <a:ea typeface="Times New Roman" panose="02020603050405020304" pitchFamily="18" charset="0"/>
                          <a:cs typeface="Times New Roman" panose="02020603050405020304" pitchFamily="18" charset="0"/>
                        </a:rPr>
                        <a:t>Non-Compliant and/or B-BBEE Level 3-8 contributors</a:t>
                      </a:r>
                      <a:endParaRPr lang="en-US" sz="1400" dirty="0">
                        <a:solidFill>
                          <a:schemeClr val="tx1"/>
                        </a:solidFill>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lgn="ctr">
                        <a:lnSpc>
                          <a:spcPct val="115000"/>
                        </a:lnSpc>
                        <a:spcBef>
                          <a:spcPts val="0"/>
                        </a:spcBef>
                        <a:spcAft>
                          <a:spcPts val="600"/>
                        </a:spcAft>
                        <a:tabLst>
                          <a:tab pos="226695" algn="l"/>
                          <a:tab pos="571500" algn="l"/>
                          <a:tab pos="1028700" algn="l"/>
                          <a:tab pos="1371600" algn="l"/>
                          <a:tab pos="1714500" algn="l"/>
                          <a:tab pos="5029200" algn="l"/>
                        </a:tabLst>
                      </a:pPr>
                      <a:r>
                        <a:rPr lang="en-GB" sz="1400" b="1" dirty="0">
                          <a:effectLst/>
                          <a:latin typeface="+mn-lt"/>
                          <a:ea typeface="Times New Roman" panose="02020603050405020304" pitchFamily="18" charset="0"/>
                          <a:cs typeface="Times New Roman" panose="02020603050405020304" pitchFamily="18" charset="0"/>
                        </a:rPr>
                        <a:t>00</a:t>
                      </a:r>
                      <a:endParaRPr lang="en-US" sz="1400" b="1"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lgn="ctr">
                        <a:lnSpc>
                          <a:spcPct val="115000"/>
                        </a:lnSpc>
                        <a:spcBef>
                          <a:spcPts val="0"/>
                        </a:spcBef>
                        <a:spcAft>
                          <a:spcPts val="600"/>
                        </a:spcAft>
                        <a:tabLst>
                          <a:tab pos="226695" algn="l"/>
                          <a:tab pos="571500" algn="l"/>
                          <a:tab pos="1028700" algn="l"/>
                          <a:tab pos="1371600" algn="l"/>
                          <a:tab pos="1714500" algn="l"/>
                          <a:tab pos="5029200" algn="l"/>
                        </a:tabLst>
                      </a:pPr>
                      <a:r>
                        <a:rPr lang="en-ZA" sz="1400" b="1" dirty="0">
                          <a:effectLst/>
                          <a:latin typeface="+mn-lt"/>
                          <a:ea typeface="Times New Roman" panose="02020603050405020304" pitchFamily="18" charset="0"/>
                          <a:cs typeface="Times New Roman" panose="02020603050405020304" pitchFamily="18" charset="0"/>
                        </a:rPr>
                        <a:t>00</a:t>
                      </a:r>
                      <a:endParaRPr lang="en-US" sz="1400" b="1" dirty="0">
                        <a:effectLst/>
                        <a:latin typeface="+mn-lt"/>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814483294"/>
                  </a:ext>
                </a:extLst>
              </a:tr>
            </a:tbl>
          </a:graphicData>
        </a:graphic>
      </p:graphicFrame>
    </p:spTree>
    <p:extLst>
      <p:ext uri="{BB962C8B-B14F-4D97-AF65-F5344CB8AC3E}">
        <p14:creationId xmlns:p14="http://schemas.microsoft.com/office/powerpoint/2010/main" val="9860533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CAEE95CE-0534-BB78-0583-46700DCC573A}"/>
              </a:ext>
            </a:extLst>
          </p:cNvPr>
          <p:cNvSpPr>
            <a:spLocks noGrp="1"/>
          </p:cNvSpPr>
          <p:nvPr>
            <p:ph type="title"/>
          </p:nvPr>
        </p:nvSpPr>
        <p:spPr>
          <a:xfrm>
            <a:off x="451426" y="99732"/>
            <a:ext cx="9952662" cy="400110"/>
          </a:xfrm>
        </p:spPr>
        <p:txBody>
          <a:bodyPr wrap="square" lIns="91440" tIns="45720" rIns="91440" bIns="45720" anchor="t">
            <a:spAutoFit/>
          </a:bodyPr>
          <a:lstStyle/>
          <a:p>
            <a:pPr algn="l"/>
            <a:r>
              <a:rPr lang="en-US" sz="2000" dirty="0">
                <a:latin typeface="+mj-lt"/>
              </a:rPr>
              <a:t>EVIDENCE REQUIRED FOR CLAIMING SPECIFIC GOALS</a:t>
            </a:r>
          </a:p>
        </p:txBody>
      </p:sp>
      <p:graphicFrame>
        <p:nvGraphicFramePr>
          <p:cNvPr id="3" name="Table 2">
            <a:extLst>
              <a:ext uri="{FF2B5EF4-FFF2-40B4-BE49-F238E27FC236}">
                <a16:creationId xmlns:a16="http://schemas.microsoft.com/office/drawing/2014/main" id="{632C5D98-17B5-7582-4A46-B0ECE2ACEB9A}"/>
              </a:ext>
            </a:extLst>
          </p:cNvPr>
          <p:cNvGraphicFramePr>
            <a:graphicFrameLocks noGrp="1"/>
          </p:cNvGraphicFramePr>
          <p:nvPr>
            <p:extLst>
              <p:ext uri="{D42A27DB-BD31-4B8C-83A1-F6EECF244321}">
                <p14:modId xmlns:p14="http://schemas.microsoft.com/office/powerpoint/2010/main" val="3182638235"/>
              </p:ext>
            </p:extLst>
          </p:nvPr>
        </p:nvGraphicFramePr>
        <p:xfrm>
          <a:off x="451427" y="2463305"/>
          <a:ext cx="10932853" cy="3159999"/>
        </p:xfrm>
        <a:graphic>
          <a:graphicData uri="http://schemas.openxmlformats.org/drawingml/2006/table">
            <a:tbl>
              <a:tblPr firstRow="1" firstCol="1" bandRow="1">
                <a:tableStyleId>{5C22544A-7EE6-4342-B048-85BDC9FD1C3A}</a:tableStyleId>
              </a:tblPr>
              <a:tblGrid>
                <a:gridCol w="4235097">
                  <a:extLst>
                    <a:ext uri="{9D8B030D-6E8A-4147-A177-3AD203B41FA5}">
                      <a16:colId xmlns:a16="http://schemas.microsoft.com/office/drawing/2014/main" val="2113080716"/>
                    </a:ext>
                  </a:extLst>
                </a:gridCol>
                <a:gridCol w="6697756">
                  <a:extLst>
                    <a:ext uri="{9D8B030D-6E8A-4147-A177-3AD203B41FA5}">
                      <a16:colId xmlns:a16="http://schemas.microsoft.com/office/drawing/2014/main" val="3800130552"/>
                    </a:ext>
                  </a:extLst>
                </a:gridCol>
              </a:tblGrid>
              <a:tr h="626094">
                <a:tc>
                  <a:txBody>
                    <a:bodyPr/>
                    <a:lstStyle/>
                    <a:p>
                      <a:pPr marL="0" marR="0" algn="ctr" rtl="0" eaLnBrk="1" fontAlgn="ctr" latinLnBrk="0" hangingPunct="1">
                        <a:lnSpc>
                          <a:spcPct val="150000"/>
                        </a:lnSpc>
                        <a:spcBef>
                          <a:spcPts val="0"/>
                        </a:spcBef>
                        <a:spcAft>
                          <a:spcPts val="0"/>
                        </a:spcAft>
                      </a:pPr>
                      <a:r>
                        <a:rPr lang="en-GB" sz="1400" b="1" i="0" u="none" strike="noStrike" kern="1200" dirty="0">
                          <a:solidFill>
                            <a:srgbClr val="000000"/>
                          </a:solidFill>
                          <a:effectLst/>
                          <a:latin typeface="+mj-lt"/>
                        </a:rPr>
                        <a:t>Specific Goals</a:t>
                      </a:r>
                      <a:endParaRPr lang="en-GB" sz="1400" b="0" i="0" u="none" strike="noStrike" dirty="0">
                        <a:effectLst/>
                        <a:latin typeface="+mj-lt"/>
                      </a:endParaRP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lgn="ctr" rtl="0" eaLnBrk="1" fontAlgn="ctr" latinLnBrk="0" hangingPunct="1">
                        <a:lnSpc>
                          <a:spcPct val="150000"/>
                        </a:lnSpc>
                        <a:spcBef>
                          <a:spcPts val="0"/>
                        </a:spcBef>
                        <a:spcAft>
                          <a:spcPts val="0"/>
                        </a:spcAft>
                      </a:pPr>
                      <a:r>
                        <a:rPr lang="en-GB" sz="1400" b="1" i="0" u="none" strike="noStrike" kern="1200" dirty="0">
                          <a:solidFill>
                            <a:srgbClr val="000000"/>
                          </a:solidFill>
                          <a:effectLst/>
                          <a:latin typeface="+mj-lt"/>
                        </a:rPr>
                        <a:t>Acceptable Evidence</a:t>
                      </a:r>
                      <a:endParaRPr lang="en-GB" sz="1400" b="0" i="0" u="none" strike="noStrike" dirty="0">
                        <a:effectLst/>
                        <a:latin typeface="+mj-lt"/>
                      </a:endParaRP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29147517"/>
                  </a:ext>
                </a:extLst>
              </a:tr>
              <a:tr h="1203654">
                <a:tc>
                  <a:txBody>
                    <a:bodyPr/>
                    <a:lstStyle/>
                    <a:p>
                      <a:pPr marL="0" marR="0" algn="l" rtl="0" eaLnBrk="0" fontAlgn="base" latinLnBrk="0" hangingPunct="0">
                        <a:lnSpc>
                          <a:spcPct val="150000"/>
                        </a:lnSpc>
                        <a:spcBef>
                          <a:spcPts val="0"/>
                        </a:spcBef>
                        <a:spcAft>
                          <a:spcPts val="1000"/>
                        </a:spcAft>
                      </a:pPr>
                      <a:r>
                        <a:rPr lang="en-GB" sz="1534" b="0" kern="1200" dirty="0">
                          <a:solidFill>
                            <a:schemeClr val="tx1"/>
                          </a:solidFill>
                          <a:effectLst/>
                          <a:latin typeface="+mn-lt"/>
                          <a:ea typeface="+mn-ea"/>
                          <a:cs typeface="+mn-cs"/>
                        </a:rPr>
                        <a:t>B-BBEE Status Level of Contributor (1 or 2)</a:t>
                      </a:r>
                      <a:endParaRPr lang="en-ZA" sz="1400" b="0" i="0" u="none" strike="noStrike" dirty="0">
                        <a:solidFill>
                          <a:schemeClr val="tx1"/>
                        </a:solidFill>
                        <a:effectLst/>
                        <a:latin typeface="+mn-lt"/>
                      </a:endParaRP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285750" marR="0" indent="-285750" algn="l" defTabSz="779173" rtl="0" eaLnBrk="0" fontAlgn="base" latinLnBrk="0" hangingPunct="0">
                        <a:lnSpc>
                          <a:spcPct val="150000"/>
                        </a:lnSpc>
                        <a:spcBef>
                          <a:spcPts val="0"/>
                        </a:spcBef>
                        <a:spcAft>
                          <a:spcPts val="1000"/>
                        </a:spcAft>
                        <a:buClrTx/>
                        <a:buSzPts val="1400"/>
                        <a:buFont typeface="Arial" panose="020B0604020202020204" pitchFamily="34" charset="0"/>
                        <a:buChar char="•"/>
                      </a:pPr>
                      <a:r>
                        <a:rPr lang="en-US" sz="1400" b="0" i="0" u="none" strike="noStrike" kern="1200" dirty="0">
                          <a:solidFill>
                            <a:srgbClr val="000000"/>
                          </a:solidFill>
                          <a:effectLst/>
                          <a:latin typeface="+mn-lt"/>
                          <a:ea typeface="+mn-ea"/>
                          <a:cs typeface="+mn-cs"/>
                        </a:rPr>
                        <a:t>B-BBEE Certificate / Sworn - Affidavit / CIPC B-BBEE Certificate (in case of JV, a consolidated scorecard will be accepted) as per DTIC guidelines </a:t>
                      </a:r>
                      <a:endParaRPr lang="en-GB" sz="1400" b="0" i="0" u="none" strike="noStrike" kern="1200" dirty="0">
                        <a:solidFill>
                          <a:srgbClr val="000000"/>
                        </a:solidFill>
                        <a:effectLst/>
                        <a:latin typeface="+mn-lt"/>
                        <a:ea typeface="+mn-ea"/>
                        <a:cs typeface="+mn-cs"/>
                      </a:endParaRP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568959132"/>
                  </a:ext>
                </a:extLst>
              </a:tr>
              <a:tr h="1330251">
                <a:tc>
                  <a:txBody>
                    <a:bodyPr/>
                    <a:lstStyle/>
                    <a:p>
                      <a:pPr lvl="0" algn="l">
                        <a:lnSpc>
                          <a:spcPct val="100000"/>
                        </a:lnSpc>
                        <a:spcBef>
                          <a:spcPts val="0"/>
                        </a:spcBef>
                        <a:spcAft>
                          <a:spcPts val="0"/>
                        </a:spcAft>
                        <a:buNone/>
                      </a:pPr>
                      <a:r>
                        <a:rPr lang="en-US" sz="1400" b="0" i="0" u="none" strike="noStrike" kern="1200" noProof="0" dirty="0">
                          <a:solidFill>
                            <a:schemeClr val="tx1"/>
                          </a:solidFill>
                          <a:effectLst/>
                          <a:latin typeface="+mn-lt"/>
                        </a:rPr>
                        <a:t>EME or QSE 51% Black Owned </a:t>
                      </a:r>
                      <a:endParaRPr lang="en-ZA" sz="1400" b="0" i="0" u="none" strike="noStrike" kern="1200" noProof="0" dirty="0">
                        <a:solidFill>
                          <a:schemeClr val="tx1"/>
                        </a:solidFill>
                        <a:effectLst/>
                        <a:latin typeface="+mn-lt"/>
                      </a:endParaRPr>
                    </a:p>
                  </a:txBody>
                  <a:tcPr marL="68580" marR="68580" marT="95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lnB>
                    <a:solidFill>
                      <a:schemeClr val="accent1">
                        <a:lumMod val="60000"/>
                        <a:lumOff val="40000"/>
                      </a:schemeClr>
                    </a:solidFill>
                  </a:tcPr>
                </a:tc>
                <a:tc>
                  <a:txBody>
                    <a:bodyPr/>
                    <a:lstStyle/>
                    <a:p>
                      <a:pPr marL="285750" lvl="0" indent="-285750">
                        <a:buFont typeface="Arial" panose="020B0604020202020204" pitchFamily="34" charset="0"/>
                        <a:buChar char="•"/>
                      </a:pPr>
                      <a:r>
                        <a:rPr lang="en-ZA" sz="1534" kern="1200" dirty="0">
                          <a:solidFill>
                            <a:schemeClr val="dk1"/>
                          </a:solidFill>
                          <a:effectLst/>
                          <a:latin typeface="+mn-lt"/>
                          <a:ea typeface="+mn-ea"/>
                          <a:cs typeface="+mn-cs"/>
                        </a:rPr>
                        <a:t>Audited Annual Financial Statements</a:t>
                      </a:r>
                      <a:endParaRPr lang="en-US" sz="1534" kern="1200" dirty="0">
                        <a:solidFill>
                          <a:schemeClr val="dk1"/>
                        </a:solidFill>
                        <a:effectLst/>
                        <a:latin typeface="+mn-lt"/>
                        <a:ea typeface="+mn-ea"/>
                        <a:cs typeface="+mn-cs"/>
                      </a:endParaRPr>
                    </a:p>
                    <a:p>
                      <a:pPr marL="285750" indent="-285750">
                        <a:buFont typeface="Arial" panose="020B0604020202020204" pitchFamily="34" charset="0"/>
                        <a:buChar char="•"/>
                      </a:pPr>
                      <a:r>
                        <a:rPr lang="en-GB" sz="1534" kern="1200" dirty="0">
                          <a:solidFill>
                            <a:schemeClr val="dk1"/>
                          </a:solidFill>
                          <a:effectLst/>
                          <a:latin typeface="+mn-lt"/>
                          <a:ea typeface="+mn-ea"/>
                          <a:cs typeface="+mn-cs"/>
                        </a:rPr>
                        <a:t>B-BBEE Certificate / Sworn - Affidavit / CIPC B-BBEE Certificate (in case of JV, a consolidated scorecard will be accepted) as per DTIC guidelines</a:t>
                      </a:r>
                      <a:endParaRPr lang="en-GB" sz="1400" b="0" i="0" u="none" strike="noStrike" kern="1200" dirty="0">
                        <a:solidFill>
                          <a:srgbClr val="000000"/>
                        </a:solidFill>
                        <a:effectLst/>
                        <a:latin typeface="+mn-lt"/>
                        <a:ea typeface="+mn-ea"/>
                        <a:cs typeface="+mn-cs"/>
                      </a:endParaRPr>
                    </a:p>
                  </a:txBody>
                  <a:tcPr marL="68580" marR="68580" marT="952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lnB>
                    <a:solidFill>
                      <a:schemeClr val="accent1">
                        <a:lumMod val="60000"/>
                        <a:lumOff val="40000"/>
                      </a:schemeClr>
                    </a:solidFill>
                  </a:tcPr>
                </a:tc>
                <a:extLst>
                  <a:ext uri="{0D108BD9-81ED-4DB2-BD59-A6C34878D82A}">
                    <a16:rowId xmlns:a16="http://schemas.microsoft.com/office/drawing/2014/main" val="1594116986"/>
                  </a:ext>
                </a:extLst>
              </a:tr>
            </a:tbl>
          </a:graphicData>
        </a:graphic>
      </p:graphicFrame>
      <p:sp>
        <p:nvSpPr>
          <p:cNvPr id="2" name="TextBox 1">
            <a:extLst>
              <a:ext uri="{FF2B5EF4-FFF2-40B4-BE49-F238E27FC236}">
                <a16:creationId xmlns:a16="http://schemas.microsoft.com/office/drawing/2014/main" id="{499CAA26-DD05-C424-C4A3-D12827FAE865}"/>
              </a:ext>
            </a:extLst>
          </p:cNvPr>
          <p:cNvSpPr txBox="1"/>
          <p:nvPr/>
        </p:nvSpPr>
        <p:spPr>
          <a:xfrm>
            <a:off x="455919" y="1234696"/>
            <a:ext cx="9948169"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1600" b="1" dirty="0"/>
              <a:t>In terms of Transnet Preferential Procurement Policy (TPPP) and Procurement Manuals, preference points must be awarded to a bidder for providing evidence in accordance with the table below:</a:t>
            </a:r>
            <a:r>
              <a:rPr lang="en-US" sz="2000" b="1" dirty="0"/>
              <a:t> </a:t>
            </a:r>
            <a:endParaRPr lang="en-US" sz="2000" dirty="0">
              <a:ea typeface="Tahoma"/>
              <a:cs typeface="Tahoma"/>
            </a:endParaRPr>
          </a:p>
        </p:txBody>
      </p:sp>
      <p:sp>
        <p:nvSpPr>
          <p:cNvPr id="5" name="TextBox 4">
            <a:extLst>
              <a:ext uri="{FF2B5EF4-FFF2-40B4-BE49-F238E27FC236}">
                <a16:creationId xmlns:a16="http://schemas.microsoft.com/office/drawing/2014/main" id="{ECB34B17-4BBC-E56B-1E2D-9DA5A9F6C1AA}"/>
              </a:ext>
            </a:extLst>
          </p:cNvPr>
          <p:cNvSpPr txBox="1"/>
          <p:nvPr/>
        </p:nvSpPr>
        <p:spPr>
          <a:xfrm>
            <a:off x="451429" y="6077469"/>
            <a:ext cx="9952660" cy="523220"/>
          </a:xfrm>
          <a:prstGeom prst="rect">
            <a:avLst/>
          </a:prstGeom>
          <a:noFill/>
        </p:spPr>
        <p:txBody>
          <a:bodyPr wrap="square">
            <a:spAutoFit/>
          </a:bodyPr>
          <a:lstStyle/>
          <a:p>
            <a:r>
              <a:rPr lang="en-US" sz="1400" b="1" dirty="0"/>
              <a:t>Note: Tenderers who fail to submit acceptable evidence for specific goals applicable in will be allocated zero (0) preference points.</a:t>
            </a:r>
          </a:p>
        </p:txBody>
      </p:sp>
    </p:spTree>
    <p:extLst>
      <p:ext uri="{BB962C8B-B14F-4D97-AF65-F5344CB8AC3E}">
        <p14:creationId xmlns:p14="http://schemas.microsoft.com/office/powerpoint/2010/main" val="26383844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0A0263A7-C2D0-8572-E914-238671BA0913}"/>
              </a:ext>
            </a:extLst>
          </p:cNvPr>
          <p:cNvSpPr>
            <a:spLocks noGrp="1"/>
          </p:cNvSpPr>
          <p:nvPr>
            <p:ph type="title"/>
          </p:nvPr>
        </p:nvSpPr>
        <p:spPr>
          <a:xfrm>
            <a:off x="283474" y="221542"/>
            <a:ext cx="10414662" cy="461665"/>
          </a:xfrm>
        </p:spPr>
        <p:txBody>
          <a:bodyPr/>
          <a:lstStyle/>
          <a:p>
            <a:r>
              <a:rPr lang="en-US"/>
              <a:t>VALID B-BBEE SWORN AFFIDAVIT </a:t>
            </a:r>
          </a:p>
        </p:txBody>
      </p:sp>
      <p:pic>
        <p:nvPicPr>
          <p:cNvPr id="2" name="Picture 1">
            <a:extLst>
              <a:ext uri="{FF2B5EF4-FFF2-40B4-BE49-F238E27FC236}">
                <a16:creationId xmlns:a16="http://schemas.microsoft.com/office/drawing/2014/main" id="{B3645DDD-76F7-5EC2-6F8B-9CD395C2D9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7047" y="1100976"/>
            <a:ext cx="9757905" cy="5535482"/>
          </a:xfrm>
          <a:prstGeom prst="rect">
            <a:avLst/>
          </a:prstGeom>
        </p:spPr>
      </p:pic>
    </p:spTree>
    <p:extLst>
      <p:ext uri="{BB962C8B-B14F-4D97-AF65-F5344CB8AC3E}">
        <p14:creationId xmlns:p14="http://schemas.microsoft.com/office/powerpoint/2010/main" val="32126873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0A0263A7-C2D0-8572-E914-238671BA0913}"/>
              </a:ext>
            </a:extLst>
          </p:cNvPr>
          <p:cNvSpPr>
            <a:spLocks noGrp="1"/>
          </p:cNvSpPr>
          <p:nvPr>
            <p:ph type="title"/>
          </p:nvPr>
        </p:nvSpPr>
        <p:spPr>
          <a:xfrm>
            <a:off x="283474" y="221542"/>
            <a:ext cx="10414662" cy="461665"/>
          </a:xfrm>
        </p:spPr>
        <p:txBody>
          <a:bodyPr/>
          <a:lstStyle/>
          <a:p>
            <a:r>
              <a:rPr lang="en-US" dirty="0"/>
              <a:t>VALID CIPC B-BBEE CERTIFICATE </a:t>
            </a:r>
          </a:p>
        </p:txBody>
      </p:sp>
      <p:pic>
        <p:nvPicPr>
          <p:cNvPr id="3" name="Picture 2">
            <a:extLst>
              <a:ext uri="{FF2B5EF4-FFF2-40B4-BE49-F238E27FC236}">
                <a16:creationId xmlns:a16="http://schemas.microsoft.com/office/drawing/2014/main" id="{A63FA5DB-1020-91AA-BB91-A963A3C5F8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714" y="1279357"/>
            <a:ext cx="10496572" cy="5357101"/>
          </a:xfrm>
          <a:prstGeom prst="rect">
            <a:avLst/>
          </a:prstGeom>
        </p:spPr>
      </p:pic>
    </p:spTree>
    <p:extLst>
      <p:ext uri="{BB962C8B-B14F-4D97-AF65-F5344CB8AC3E}">
        <p14:creationId xmlns:p14="http://schemas.microsoft.com/office/powerpoint/2010/main" val="29556829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0A0263A7-C2D0-8572-E914-238671BA0913}"/>
              </a:ext>
            </a:extLst>
          </p:cNvPr>
          <p:cNvSpPr>
            <a:spLocks noGrp="1"/>
          </p:cNvSpPr>
          <p:nvPr>
            <p:ph type="title"/>
          </p:nvPr>
        </p:nvSpPr>
        <p:spPr>
          <a:xfrm>
            <a:off x="283474" y="221542"/>
            <a:ext cx="10414662" cy="461665"/>
          </a:xfrm>
        </p:spPr>
        <p:txBody>
          <a:bodyPr/>
          <a:lstStyle/>
          <a:p>
            <a:r>
              <a:rPr lang="en-US"/>
              <a:t>VALID B-BBEE CERTIFICATE </a:t>
            </a:r>
          </a:p>
        </p:txBody>
      </p:sp>
      <p:pic>
        <p:nvPicPr>
          <p:cNvPr id="2" name="Picture 1">
            <a:extLst>
              <a:ext uri="{FF2B5EF4-FFF2-40B4-BE49-F238E27FC236}">
                <a16:creationId xmlns:a16="http://schemas.microsoft.com/office/drawing/2014/main" id="{08EC41C8-4A87-98CF-2C69-EE297EFC0B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742" y="1249035"/>
            <a:ext cx="10734515" cy="5387423"/>
          </a:xfrm>
          <a:prstGeom prst="rect">
            <a:avLst/>
          </a:prstGeom>
        </p:spPr>
      </p:pic>
    </p:spTree>
    <p:extLst>
      <p:ext uri="{BB962C8B-B14F-4D97-AF65-F5344CB8AC3E}">
        <p14:creationId xmlns:p14="http://schemas.microsoft.com/office/powerpoint/2010/main" val="23379507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79831F-24C1-0B67-AEC8-F87EA3B9088A}"/>
              </a:ext>
            </a:extLst>
          </p:cNvPr>
          <p:cNvSpPr/>
          <p:nvPr/>
        </p:nvSpPr>
        <p:spPr>
          <a:xfrm>
            <a:off x="0" y="0"/>
            <a:ext cx="12192000" cy="6858000"/>
          </a:xfrm>
          <a:prstGeom prst="rect">
            <a:avLst/>
          </a:prstGeom>
          <a:solidFill>
            <a:schemeClr val="tx1">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5" name="Title 22">
            <a:extLst>
              <a:ext uri="{FF2B5EF4-FFF2-40B4-BE49-F238E27FC236}">
                <a16:creationId xmlns:a16="http://schemas.microsoft.com/office/drawing/2014/main" id="{E7BDCD38-CA41-1A8B-FDAB-B28561438DC3}"/>
              </a:ext>
            </a:extLst>
          </p:cNvPr>
          <p:cNvSpPr txBox="1">
            <a:spLocks/>
          </p:cNvSpPr>
          <p:nvPr/>
        </p:nvSpPr>
        <p:spPr>
          <a:xfrm>
            <a:off x="523982" y="2768355"/>
            <a:ext cx="10227145" cy="2769989"/>
          </a:xfrm>
          <a:prstGeom prst="rect">
            <a:avLst/>
          </a:prstGeom>
        </p:spPr>
        <p:txBody>
          <a:bodyPr wrap="square" anchor="t">
            <a:spAutoFit/>
          </a:bodyPr>
          <a:lstStyle>
            <a:lvl1pPr algn="r" defTabSz="779173" rtl="0" eaLnBrk="1" latinLnBrk="0" hangingPunct="1">
              <a:spcBef>
                <a:spcPct val="0"/>
              </a:spcBef>
              <a:buNone/>
              <a:defRPr sz="5400" b="1" i="0" kern="1200" cap="none" spc="0" baseline="0">
                <a:solidFill>
                  <a:schemeClr val="tx1"/>
                </a:solidFill>
                <a:latin typeface="Apex New Bold" panose="02010600040501010103" pitchFamily="2" charset="77"/>
                <a:ea typeface="Apex New Bold" panose="02010600040501010103" pitchFamily="2" charset="77"/>
                <a:cs typeface="+mj-cs"/>
              </a:defRPr>
            </a:lvl1pPr>
          </a:lstStyle>
          <a:p>
            <a:pPr marL="0" marR="0" lvl="0" indent="0" algn="ctr" defTabSz="779173"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baseline="0" noProof="0" dirty="0">
                <a:ln>
                  <a:noFill/>
                </a:ln>
                <a:solidFill>
                  <a:srgbClr val="FFFFFF"/>
                </a:solidFill>
                <a:effectLst/>
                <a:uLnTx/>
                <a:uFillTx/>
                <a:latin typeface="Apex New Bold" panose="02010600040501010103" pitchFamily="2" charset="77"/>
                <a:cs typeface="+mj-cs"/>
              </a:rPr>
              <a:t>Technical Presentation – Mpendulo</a:t>
            </a:r>
            <a:br>
              <a:rPr kumimoji="0" lang="en-US" sz="6000" b="1" i="0" u="none" strike="noStrike" kern="1200" cap="none" spc="0" normalizeH="0" baseline="0" noProof="0" dirty="0">
                <a:ln>
                  <a:noFill/>
                </a:ln>
                <a:solidFill>
                  <a:srgbClr val="FFFFFF"/>
                </a:solidFill>
                <a:effectLst/>
                <a:uLnTx/>
                <a:uFillTx/>
                <a:latin typeface="Apex New Bold" panose="02010600040501010103" pitchFamily="2" charset="77"/>
                <a:cs typeface="+mj-cs"/>
              </a:rPr>
            </a:br>
            <a:endParaRPr kumimoji="0" lang="en-US" sz="5400" b="1" i="0" u="none" strike="noStrike" kern="1200" cap="none" spc="0" normalizeH="0" baseline="0" noProof="0" dirty="0">
              <a:ln>
                <a:noFill/>
              </a:ln>
              <a:solidFill>
                <a:srgbClr val="000000"/>
              </a:solidFill>
              <a:effectLst/>
              <a:uLnTx/>
              <a:uFillTx/>
              <a:latin typeface="Apex New Bold" panose="02010600040501010103" pitchFamily="2" charset="77"/>
              <a:cs typeface="+mj-cs"/>
            </a:endParaRPr>
          </a:p>
        </p:txBody>
      </p:sp>
      <p:sp>
        <p:nvSpPr>
          <p:cNvPr id="7" name="Graphic 64">
            <a:extLst>
              <a:ext uri="{FF2B5EF4-FFF2-40B4-BE49-F238E27FC236}">
                <a16:creationId xmlns:a16="http://schemas.microsoft.com/office/drawing/2014/main" id="{BA8126ED-FB81-D62D-3EBC-3AB56BFDD6D6}"/>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8" name="Picture 7">
            <a:extLst>
              <a:ext uri="{FF2B5EF4-FFF2-40B4-BE49-F238E27FC236}">
                <a16:creationId xmlns:a16="http://schemas.microsoft.com/office/drawing/2014/main" id="{5B6E9585-D81D-3238-730E-F5CB4E6A7E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14778783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CAEE95CE-0534-BB78-0583-46700DCC573A}"/>
              </a:ext>
            </a:extLst>
          </p:cNvPr>
          <p:cNvSpPr>
            <a:spLocks noGrp="1"/>
          </p:cNvSpPr>
          <p:nvPr>
            <p:ph type="title"/>
          </p:nvPr>
        </p:nvSpPr>
        <p:spPr>
          <a:xfrm>
            <a:off x="684658" y="285586"/>
            <a:ext cx="10822684" cy="523220"/>
          </a:xfrm>
        </p:spPr>
        <p:txBody>
          <a:bodyPr/>
          <a:lstStyle/>
          <a:p>
            <a:r>
              <a:rPr lang="en-ZA" dirty="0"/>
              <a:t>SCOPE OF WORK</a:t>
            </a:r>
            <a:endParaRPr lang="en-US" dirty="0"/>
          </a:p>
        </p:txBody>
      </p:sp>
      <p:sp>
        <p:nvSpPr>
          <p:cNvPr id="30" name="Subtitle 29">
            <a:extLst>
              <a:ext uri="{FF2B5EF4-FFF2-40B4-BE49-F238E27FC236}">
                <a16:creationId xmlns:a16="http://schemas.microsoft.com/office/drawing/2014/main" id="{2F56EA8E-0941-B701-6CDC-1D6811AC694E}"/>
              </a:ext>
            </a:extLst>
          </p:cNvPr>
          <p:cNvSpPr>
            <a:spLocks noGrp="1"/>
          </p:cNvSpPr>
          <p:nvPr>
            <p:ph type="subTitle" idx="1"/>
          </p:nvPr>
        </p:nvSpPr>
        <p:spPr>
          <a:xfrm>
            <a:off x="428730" y="724060"/>
            <a:ext cx="11601935" cy="5939630"/>
          </a:xfrm>
        </p:spPr>
        <p:txBody>
          <a:bodyPr lIns="91440" tIns="45720" rIns="91440" bIns="45720" anchor="t"/>
          <a:lstStyle/>
          <a:p>
            <a:pPr algn="l"/>
            <a:r>
              <a:rPr lang="en-US" b="1" dirty="0">
                <a:solidFill>
                  <a:schemeClr val="dk1"/>
                </a:solidFill>
                <a:latin typeface="+mj-lt"/>
              </a:rPr>
              <a:t>The scope includes but not limited to the following:</a:t>
            </a:r>
          </a:p>
          <a:p>
            <a:pPr algn="l"/>
            <a:r>
              <a:rPr lang="en-US" b="1" dirty="0">
                <a:solidFill>
                  <a:schemeClr val="dk1"/>
                </a:solidFill>
                <a:latin typeface="+mj-lt"/>
              </a:rPr>
              <a:t>1. Preliminary &amp; General, safety and </a:t>
            </a:r>
            <a:r>
              <a:rPr lang="en-US" b="1" dirty="0" err="1">
                <a:solidFill>
                  <a:schemeClr val="dk1"/>
                </a:solidFill>
                <a:latin typeface="+mj-lt"/>
              </a:rPr>
              <a:t>Labour</a:t>
            </a:r>
            <a:endParaRPr lang="en-US" b="1" dirty="0">
              <a:solidFill>
                <a:schemeClr val="dk1"/>
              </a:solidFill>
              <a:latin typeface="+mj-lt"/>
            </a:endParaRPr>
          </a:p>
          <a:p>
            <a:pPr marL="103367" indent="-285750" algn="l">
              <a:buFont typeface="Arial" panose="020B0604020202020204" pitchFamily="34" charset="0"/>
              <a:buChar char="•"/>
            </a:pPr>
            <a:r>
              <a:rPr lang="en-US" sz="1800" dirty="0">
                <a:latin typeface="+mj-lt"/>
              </a:rPr>
              <a:t>SHERQ Obligations including Compilation of SHE File 	</a:t>
            </a:r>
          </a:p>
          <a:p>
            <a:pPr marL="103367" indent="-285750" algn="l">
              <a:buFont typeface="Arial" panose="020B0604020202020204" pitchFamily="34" charset="0"/>
              <a:buChar char="•"/>
            </a:pPr>
            <a:r>
              <a:rPr lang="en-US" sz="1800" dirty="0">
                <a:latin typeface="+mj-lt"/>
              </a:rPr>
              <a:t>Establishment of Equipment and Facilities on the Site 	</a:t>
            </a:r>
          </a:p>
          <a:p>
            <a:pPr marL="103367" indent="-285750" algn="l">
              <a:buFont typeface="Arial" panose="020B0604020202020204" pitchFamily="34" charset="0"/>
              <a:buChar char="•"/>
            </a:pPr>
            <a:r>
              <a:rPr lang="en-US" sz="1800" dirty="0">
                <a:latin typeface="+mj-lt"/>
              </a:rPr>
              <a:t>Supervision for duration of Construction 	</a:t>
            </a:r>
          </a:p>
          <a:p>
            <a:pPr marL="103367" indent="-285750" algn="l">
              <a:buFont typeface="Arial" panose="020B0604020202020204" pitchFamily="34" charset="0"/>
              <a:buChar char="•"/>
            </a:pPr>
            <a:r>
              <a:rPr lang="en-US" sz="1800" dirty="0">
                <a:latin typeface="+mj-lt"/>
              </a:rPr>
              <a:t>Appointment of SACPCMP registered Safety officer to be on site for the duration of the project.	</a:t>
            </a:r>
          </a:p>
          <a:p>
            <a:pPr marL="103367" indent="-285750" algn="l">
              <a:buFont typeface="Arial" panose="020B0604020202020204" pitchFamily="34" charset="0"/>
              <a:buChar char="•"/>
            </a:pPr>
            <a:r>
              <a:rPr lang="en-US" sz="1800" dirty="0">
                <a:latin typeface="+mj-lt"/>
              </a:rPr>
              <a:t>Waste collection and Disposal 	</a:t>
            </a:r>
          </a:p>
          <a:p>
            <a:pPr marL="103367" indent="-285750" algn="l">
              <a:buFont typeface="Arial" panose="020B0604020202020204" pitchFamily="34" charset="0"/>
              <a:buChar char="•"/>
            </a:pPr>
            <a:r>
              <a:rPr lang="en-US" sz="1800" dirty="0">
                <a:latin typeface="+mj-lt"/>
              </a:rPr>
              <a:t>Site de-establishment </a:t>
            </a:r>
            <a:r>
              <a:rPr lang="en-US" dirty="0">
                <a:latin typeface="+mj-lt"/>
              </a:rPr>
              <a:t>	</a:t>
            </a:r>
          </a:p>
          <a:p>
            <a:pPr marL="0" indent="0" algn="l"/>
            <a:r>
              <a:rPr lang="en-US" b="1" dirty="0">
                <a:solidFill>
                  <a:schemeClr val="dk1"/>
                </a:solidFill>
                <a:latin typeface="+mj-lt"/>
              </a:rPr>
              <a:t>2. Replacement of roof sheets, cladding and accessories (Asbestos and IBR)</a:t>
            </a:r>
          </a:p>
          <a:p>
            <a:pPr marL="0" indent="0" algn="l"/>
            <a:r>
              <a:rPr lang="en-US" b="1" dirty="0">
                <a:solidFill>
                  <a:schemeClr val="dk1"/>
                </a:solidFill>
                <a:latin typeface="+mj-lt"/>
              </a:rPr>
              <a:t>3. Wall painting (interior and exterior)</a:t>
            </a:r>
          </a:p>
          <a:p>
            <a:pPr marL="0" indent="0" algn="l"/>
            <a:r>
              <a:rPr lang="en-US" b="1" dirty="0">
                <a:solidFill>
                  <a:schemeClr val="dk1"/>
                </a:solidFill>
                <a:latin typeface="+mj-lt"/>
              </a:rPr>
              <a:t>4. Replacement of wall tiles</a:t>
            </a:r>
          </a:p>
          <a:p>
            <a:pPr marL="0" marR="361315" indent="0" algn="l"/>
            <a:endParaRPr lang="en-US" sz="1800" dirty="0">
              <a:solidFill>
                <a:schemeClr val="tx1"/>
              </a:solidFill>
              <a:latin typeface="Tahoma" panose="020B0604030504040204" pitchFamily="34" charset="0"/>
              <a:ea typeface="Tahoma" panose="020B0604030504040204" pitchFamily="34" charset="0"/>
            </a:endParaRPr>
          </a:p>
        </p:txBody>
      </p:sp>
    </p:spTree>
    <p:extLst>
      <p:ext uri="{BB962C8B-B14F-4D97-AF65-F5344CB8AC3E}">
        <p14:creationId xmlns:p14="http://schemas.microsoft.com/office/powerpoint/2010/main" val="17544926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E7E3E-0EEB-8EC4-A3CB-D11A3F1E40C4}"/>
              </a:ext>
            </a:extLst>
          </p:cNvPr>
          <p:cNvSpPr>
            <a:spLocks noGrp="1"/>
          </p:cNvSpPr>
          <p:nvPr>
            <p:ph type="title"/>
          </p:nvPr>
        </p:nvSpPr>
        <p:spPr>
          <a:xfrm>
            <a:off x="467127" y="730933"/>
            <a:ext cx="10822684" cy="6581161"/>
          </a:xfrm>
        </p:spPr>
        <p:txBody>
          <a:bodyPr/>
          <a:lstStyle/>
          <a:p>
            <a:pPr algn="l">
              <a:lnSpc>
                <a:spcPct val="150000"/>
              </a:lnSpc>
            </a:pPr>
            <a:r>
              <a:rPr lang="en-US" dirty="0"/>
              <a:t>5. </a:t>
            </a:r>
            <a:r>
              <a:rPr lang="en-US" sz="2000" dirty="0">
                <a:latin typeface="+mj-lt"/>
              </a:rPr>
              <a:t>Repair to wall cracks and concrete spalling and plaster restoration</a:t>
            </a:r>
            <a:br>
              <a:rPr lang="en-US" sz="2000" dirty="0">
                <a:latin typeface="+mj-lt"/>
              </a:rPr>
            </a:br>
            <a:r>
              <a:rPr lang="en-US" sz="2000" dirty="0">
                <a:latin typeface="+mj-lt"/>
              </a:rPr>
              <a:t>6. Replacement of doors, windows, frames, handles, hinges</a:t>
            </a:r>
            <a:br>
              <a:rPr lang="en-US" sz="2000" dirty="0">
                <a:latin typeface="+mj-lt"/>
              </a:rPr>
            </a:br>
            <a:r>
              <a:rPr lang="en-US" sz="2000" dirty="0">
                <a:latin typeface="+mj-lt"/>
              </a:rPr>
              <a:t>7. Replacement of kitchen cupboards</a:t>
            </a:r>
            <a:br>
              <a:rPr lang="en-US" sz="2000" dirty="0">
                <a:latin typeface="+mj-lt"/>
              </a:rPr>
            </a:br>
            <a:r>
              <a:rPr lang="en-US" sz="2000" dirty="0">
                <a:latin typeface="+mj-lt"/>
              </a:rPr>
              <a:t>8. Replacement and installation of sanitary ware and accessories</a:t>
            </a:r>
            <a:br>
              <a:rPr lang="en-US" sz="2000" dirty="0">
                <a:latin typeface="+mj-lt"/>
              </a:rPr>
            </a:br>
            <a:r>
              <a:rPr lang="en-US" sz="2000" dirty="0">
                <a:latin typeface="+mj-lt"/>
              </a:rPr>
              <a:t>9. Epoxy flooring on the sheds</a:t>
            </a:r>
            <a:br>
              <a:rPr lang="en-US" sz="2000" dirty="0">
                <a:latin typeface="+mj-lt"/>
              </a:rPr>
            </a:br>
            <a:r>
              <a:rPr lang="en-US" sz="2000" dirty="0">
                <a:latin typeface="+mj-lt"/>
              </a:rPr>
              <a:t>10. Demolition and rebuilding of damaged brick wall</a:t>
            </a:r>
            <a:br>
              <a:rPr lang="en-US" sz="2000" dirty="0">
                <a:latin typeface="+mj-lt"/>
              </a:rPr>
            </a:br>
            <a:r>
              <a:rPr lang="en-US" sz="2000" dirty="0">
                <a:latin typeface="+mj-lt"/>
              </a:rPr>
              <a:t>11. Replacement of damaged and severe corroded steel members</a:t>
            </a:r>
            <a:br>
              <a:rPr lang="en-US" sz="2000" dirty="0">
                <a:latin typeface="+mj-lt"/>
              </a:rPr>
            </a:br>
            <a:r>
              <a:rPr lang="en-US" sz="2000" dirty="0">
                <a:latin typeface="+mj-lt"/>
              </a:rPr>
              <a:t>12. Blasting and painting of steel members</a:t>
            </a:r>
            <a:br>
              <a:rPr lang="en-US" sz="2000" dirty="0">
                <a:latin typeface="+mj-lt"/>
              </a:rPr>
            </a:br>
            <a:r>
              <a:rPr lang="en-US" sz="2000" dirty="0">
                <a:latin typeface="+mj-lt"/>
              </a:rPr>
              <a:t>13. Roof painting with rubberized paint</a:t>
            </a:r>
            <a:br>
              <a:rPr lang="en-US" sz="2000" dirty="0">
                <a:latin typeface="+mj-lt"/>
              </a:rPr>
            </a:br>
            <a:r>
              <a:rPr lang="en-US" sz="2000" dirty="0">
                <a:latin typeface="+mj-lt"/>
              </a:rPr>
              <a:t>14. Yard paving</a:t>
            </a:r>
            <a:br>
              <a:rPr lang="en-US" sz="2000" dirty="0">
                <a:latin typeface="+mj-lt"/>
              </a:rPr>
            </a:br>
            <a:r>
              <a:rPr lang="en-US" sz="2000" dirty="0">
                <a:latin typeface="+mj-lt"/>
              </a:rPr>
              <a:t>15. Hire of temporary park homes </a:t>
            </a:r>
            <a:br>
              <a:rPr lang="en-US" dirty="0"/>
            </a:br>
            <a:br>
              <a:rPr lang="en-US" dirty="0"/>
            </a:br>
            <a:endParaRPr lang="en-US" dirty="0"/>
          </a:p>
        </p:txBody>
      </p:sp>
      <p:sp>
        <p:nvSpPr>
          <p:cNvPr id="3" name="Subtitle 2">
            <a:extLst>
              <a:ext uri="{FF2B5EF4-FFF2-40B4-BE49-F238E27FC236}">
                <a16:creationId xmlns:a16="http://schemas.microsoft.com/office/drawing/2014/main" id="{BA3580C8-ED77-29ED-9743-62434BAD3337}"/>
              </a:ext>
            </a:extLst>
          </p:cNvPr>
          <p:cNvSpPr>
            <a:spLocks noGrp="1"/>
          </p:cNvSpPr>
          <p:nvPr>
            <p:ph type="subTitle" idx="1"/>
          </p:nvPr>
        </p:nvSpPr>
        <p:spPr>
          <a:xfrm>
            <a:off x="467127" y="6858000"/>
            <a:ext cx="10822684" cy="2361671"/>
          </a:xfrm>
        </p:spPr>
        <p:txBody>
          <a:bodyPr/>
          <a:lstStyle/>
          <a:p>
            <a:endParaRPr lang="en-US"/>
          </a:p>
        </p:txBody>
      </p:sp>
      <p:sp>
        <p:nvSpPr>
          <p:cNvPr id="4" name="Text Placeholder 3">
            <a:extLst>
              <a:ext uri="{FF2B5EF4-FFF2-40B4-BE49-F238E27FC236}">
                <a16:creationId xmlns:a16="http://schemas.microsoft.com/office/drawing/2014/main" id="{5775946C-9887-3298-A6C7-62B5C0AA03C5}"/>
              </a:ext>
            </a:extLst>
          </p:cNvPr>
          <p:cNvSpPr>
            <a:spLocks noGrp="1"/>
          </p:cNvSpPr>
          <p:nvPr>
            <p:ph type="body" sz="quarter" idx="11"/>
          </p:nvPr>
        </p:nvSpPr>
        <p:spPr>
          <a:xfrm rot="15537215" flipH="1">
            <a:off x="5425627" y="7763828"/>
            <a:ext cx="1254299" cy="223336"/>
          </a:xfrm>
        </p:spPr>
        <p:txBody>
          <a:bodyPr/>
          <a:lstStyle/>
          <a:p>
            <a:endParaRPr lang="en-US" dirty="0"/>
          </a:p>
        </p:txBody>
      </p:sp>
      <p:sp>
        <p:nvSpPr>
          <p:cNvPr id="5" name="Title 28">
            <a:extLst>
              <a:ext uri="{FF2B5EF4-FFF2-40B4-BE49-F238E27FC236}">
                <a16:creationId xmlns:a16="http://schemas.microsoft.com/office/drawing/2014/main" id="{21F027D9-41EC-0F01-F8CC-F9EBAC2B8A77}"/>
              </a:ext>
            </a:extLst>
          </p:cNvPr>
          <p:cNvSpPr txBox="1">
            <a:spLocks/>
          </p:cNvSpPr>
          <p:nvPr/>
        </p:nvSpPr>
        <p:spPr>
          <a:xfrm>
            <a:off x="684658" y="285586"/>
            <a:ext cx="10822684" cy="523220"/>
          </a:xfrm>
          <a:prstGeom prst="rect">
            <a:avLst/>
          </a:prstGeom>
        </p:spPr>
        <p:txBody>
          <a:bodyPr wrap="square">
            <a:spAutoFit/>
          </a:bodyPr>
          <a:lstStyle>
            <a:lvl1pPr algn="ctr"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a:lstStyle>
          <a:p>
            <a:r>
              <a:rPr lang="en-ZA"/>
              <a:t>SCOPE OF WORK-continued</a:t>
            </a:r>
            <a:endParaRPr lang="en-US" dirty="0"/>
          </a:p>
        </p:txBody>
      </p:sp>
    </p:spTree>
    <p:extLst>
      <p:ext uri="{BB962C8B-B14F-4D97-AF65-F5344CB8AC3E}">
        <p14:creationId xmlns:p14="http://schemas.microsoft.com/office/powerpoint/2010/main" val="5427301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EDA4BCE-79F9-BE41-1063-19F58916CF5D}"/>
              </a:ext>
            </a:extLst>
          </p:cNvPr>
          <p:cNvSpPr>
            <a:spLocks noGrp="1"/>
          </p:cNvSpPr>
          <p:nvPr>
            <p:ph type="subTitle" idx="1"/>
          </p:nvPr>
        </p:nvSpPr>
        <p:spPr>
          <a:xfrm>
            <a:off x="84083" y="882869"/>
            <a:ext cx="12002814" cy="5885793"/>
          </a:xfrm>
        </p:spPr>
        <p:txBody>
          <a:bodyPr/>
          <a:lstStyle/>
          <a:p>
            <a:endParaRPr lang="en-ZA" dirty="0"/>
          </a:p>
          <a:p>
            <a:endParaRPr lang="en-US" dirty="0"/>
          </a:p>
          <a:p>
            <a:endParaRPr lang="en-US" dirty="0"/>
          </a:p>
          <a:p>
            <a:endParaRPr lang="en-US" dirty="0"/>
          </a:p>
          <a:p>
            <a:endParaRPr lang="en-US" dirty="0"/>
          </a:p>
          <a:p>
            <a:endParaRPr lang="en-US" dirty="0"/>
          </a:p>
          <a:p>
            <a:endParaRPr lang="en-US" dirty="0"/>
          </a:p>
        </p:txBody>
      </p:sp>
      <p:sp>
        <p:nvSpPr>
          <p:cNvPr id="5" name="Title 28">
            <a:extLst>
              <a:ext uri="{FF2B5EF4-FFF2-40B4-BE49-F238E27FC236}">
                <a16:creationId xmlns:a16="http://schemas.microsoft.com/office/drawing/2014/main" id="{FE8712B9-028A-548D-FBC1-DB4CFED8B645}"/>
              </a:ext>
            </a:extLst>
          </p:cNvPr>
          <p:cNvSpPr txBox="1">
            <a:spLocks/>
          </p:cNvSpPr>
          <p:nvPr/>
        </p:nvSpPr>
        <p:spPr>
          <a:xfrm>
            <a:off x="684658" y="285586"/>
            <a:ext cx="10822684" cy="523220"/>
          </a:xfrm>
          <a:prstGeom prst="rect">
            <a:avLst/>
          </a:prstGeom>
        </p:spPr>
        <p:txBody>
          <a:bodyPr wrap="square">
            <a:spAutoFit/>
          </a:bodyPr>
          <a:lstStyle>
            <a:lvl1pPr algn="ctr"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a:lstStyle>
          <a:p>
            <a:r>
              <a:rPr lang="en-ZA" dirty="0"/>
              <a:t>TECHNICAL SPECIFICATION</a:t>
            </a:r>
            <a:endParaRPr lang="en-US" dirty="0"/>
          </a:p>
        </p:txBody>
      </p:sp>
      <p:sp>
        <p:nvSpPr>
          <p:cNvPr id="7" name="TextBox 6">
            <a:extLst>
              <a:ext uri="{FF2B5EF4-FFF2-40B4-BE49-F238E27FC236}">
                <a16:creationId xmlns:a16="http://schemas.microsoft.com/office/drawing/2014/main" id="{C9CACB20-E902-32C4-1612-3C14C8FAE7D0}"/>
              </a:ext>
            </a:extLst>
          </p:cNvPr>
          <p:cNvSpPr txBox="1"/>
          <p:nvPr/>
        </p:nvSpPr>
        <p:spPr>
          <a:xfrm>
            <a:off x="388883" y="882869"/>
            <a:ext cx="11298619" cy="3645422"/>
          </a:xfrm>
          <a:prstGeom prst="rect">
            <a:avLst/>
          </a:prstGeom>
          <a:noFill/>
        </p:spPr>
        <p:txBody>
          <a:bodyPr wrap="square">
            <a:spAutoFit/>
          </a:bodyPr>
          <a:lstStyle/>
          <a:p>
            <a:pPr marR="0" lvl="0" algn="just">
              <a:lnSpc>
                <a:spcPct val="115000"/>
              </a:lnSpc>
              <a:spcBef>
                <a:spcPts val="600"/>
              </a:spcBef>
              <a:spcAft>
                <a:spcPts val="800"/>
              </a:spcAft>
              <a:buSzPts val="1000"/>
            </a:pPr>
            <a:r>
              <a:rPr lang="en-US" sz="2000" b="1" kern="100" dirty="0">
                <a:effectLst/>
                <a:latin typeface="Tahoma" panose="020B0604030504040204" pitchFamily="34" charset="0"/>
                <a:ea typeface="Times New Roman" panose="02020603050405020304" pitchFamily="18" charset="0"/>
                <a:cs typeface="Times New Roman" panose="02020603050405020304" pitchFamily="18" charset="0"/>
              </a:rPr>
              <a:t>ROOF ACCESSORIES</a:t>
            </a:r>
            <a:endParaRPr lang="en-US" sz="32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0000"/>
              </a:lnSpc>
              <a:spcAft>
                <a:spcPts val="800"/>
              </a:spcAft>
              <a:buFont typeface="Courier New" panose="02070309020205020404" pitchFamily="49" charset="0"/>
              <a:buChar char="o"/>
              <a:tabLst>
                <a:tab pos="900430" algn="l"/>
              </a:tabLst>
            </a:pPr>
            <a:r>
              <a:rPr lang="en-US" sz="2000" kern="100" dirty="0">
                <a:effectLst/>
                <a:latin typeface="+mj-lt"/>
                <a:ea typeface="Calibri" panose="020F0502020204030204" pitchFamily="34" charset="0"/>
                <a:cs typeface="Times New Roman" panose="02020603050405020304" pitchFamily="18" charset="0"/>
              </a:rPr>
              <a:t>Damaged Zinc/ </a:t>
            </a:r>
            <a:r>
              <a:rPr lang="en-US" sz="2000" kern="100" dirty="0" err="1">
                <a:effectLst/>
                <a:latin typeface="+mj-lt"/>
                <a:ea typeface="Calibri" panose="020F0502020204030204" pitchFamily="34" charset="0"/>
                <a:cs typeface="Times New Roman" panose="02020603050405020304" pitchFamily="18" charset="0"/>
              </a:rPr>
              <a:t>aluminium</a:t>
            </a:r>
            <a:r>
              <a:rPr lang="en-US" sz="2000" kern="100" dirty="0">
                <a:effectLst/>
                <a:latin typeface="+mj-lt"/>
                <a:ea typeface="Calibri" panose="020F0502020204030204" pitchFamily="34" charset="0"/>
                <a:cs typeface="Times New Roman" panose="02020603050405020304" pitchFamily="18" charset="0"/>
              </a:rPr>
              <a:t> roof sheets shall be removed and replaced with new.</a:t>
            </a:r>
          </a:p>
          <a:p>
            <a:pPr marL="342900" marR="0" lvl="0" indent="-342900" algn="just">
              <a:lnSpc>
                <a:spcPct val="110000"/>
              </a:lnSpc>
              <a:spcAft>
                <a:spcPts val="800"/>
              </a:spcAft>
              <a:buFont typeface="Courier New" panose="02070309020205020404" pitchFamily="49" charset="0"/>
              <a:buChar char="o"/>
              <a:tabLst>
                <a:tab pos="900430" algn="l"/>
              </a:tabLst>
            </a:pPr>
            <a:r>
              <a:rPr lang="en-US" sz="2000" kern="100" dirty="0">
                <a:effectLst/>
                <a:latin typeface="+mj-lt"/>
                <a:ea typeface="Calibri" panose="020F0502020204030204" pitchFamily="34" charset="0"/>
                <a:cs typeface="Times New Roman" panose="02020603050405020304" pitchFamily="18" charset="0"/>
              </a:rPr>
              <a:t>Asbestos sheets should be removed and disposed of at an approved dump site.</a:t>
            </a:r>
          </a:p>
          <a:p>
            <a:pPr marL="342900" marR="0" lvl="0" indent="-342900" algn="just">
              <a:lnSpc>
                <a:spcPct val="110000"/>
              </a:lnSpc>
              <a:spcAft>
                <a:spcPts val="800"/>
              </a:spcAft>
              <a:buFont typeface="Courier New" panose="02070309020205020404" pitchFamily="49" charset="0"/>
              <a:buChar char="o"/>
              <a:tabLst>
                <a:tab pos="900430" algn="l"/>
              </a:tabLst>
            </a:pPr>
            <a:r>
              <a:rPr lang="en-US" sz="2000" kern="100" dirty="0">
                <a:effectLst/>
                <a:latin typeface="+mj-lt"/>
                <a:ea typeface="Calibri" panose="020F0502020204030204" pitchFamily="34" charset="0"/>
                <a:cs typeface="Times New Roman" panose="02020603050405020304" pitchFamily="18" charset="0"/>
              </a:rPr>
              <a:t>Broken and corroded gutters and rainwater downpipes shall be removed, disposed off-site and new gutters and downpipes shall be installed to match existing sizes on site, not unless stated otherwise.  </a:t>
            </a:r>
            <a:endParaRPr lang="en-US" sz="2000" kern="100" dirty="0">
              <a:latin typeface="+mj-lt"/>
              <a:ea typeface="Calibri" panose="020F0502020204030204" pitchFamily="34" charset="0"/>
              <a:cs typeface="Times New Roman" panose="02020603050405020304" pitchFamily="18" charset="0"/>
            </a:endParaRPr>
          </a:p>
          <a:p>
            <a:pPr marL="342900" marR="0" lvl="0" indent="-342900" algn="just">
              <a:lnSpc>
                <a:spcPct val="110000"/>
              </a:lnSpc>
              <a:spcAft>
                <a:spcPts val="800"/>
              </a:spcAft>
              <a:buFont typeface="Courier New" panose="02070309020205020404" pitchFamily="49" charset="0"/>
              <a:buChar char="o"/>
              <a:tabLst>
                <a:tab pos="900430" algn="l"/>
              </a:tabLst>
            </a:pPr>
            <a:r>
              <a:rPr lang="en-US" sz="2000" kern="100" dirty="0">
                <a:effectLst/>
                <a:latin typeface="+mj-lt"/>
                <a:ea typeface="Calibri" panose="020F0502020204030204" pitchFamily="34" charset="0"/>
              </a:rPr>
              <a:t>All blocked gutters and rainwater downpipes shall be cleaned of debris and vegetation and blockages removed.</a:t>
            </a:r>
            <a:endParaRPr lang="en-US" sz="2000" dirty="0">
              <a:latin typeface="+mj-lt"/>
              <a:ea typeface="Tahoma" panose="020B0604030504040204" pitchFamily="34" charset="0"/>
              <a:cs typeface="Tahoma" panose="020B0604030504040204" pitchFamily="34" charset="0"/>
            </a:endParaRPr>
          </a:p>
          <a:p>
            <a:pPr marR="361315" defTabSz="779173">
              <a:lnSpc>
                <a:spcPct val="165300"/>
              </a:lnSpc>
              <a:spcBef>
                <a:spcPts val="56"/>
              </a:spcBef>
              <a:spcAft>
                <a:spcPts val="341"/>
              </a:spcAft>
            </a:pPr>
            <a:endParaRPr lang="en-US" sz="1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5441060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789B6-9A80-F52F-C60B-0108BCEB3AC2}"/>
            </a:ext>
          </a:extLst>
        </p:cNvPr>
        <p:cNvGrpSpPr/>
        <p:nvPr/>
      </p:nvGrpSpPr>
      <p:grpSpPr>
        <a:xfrm>
          <a:off x="0" y="0"/>
          <a:ext cx="0" cy="0"/>
          <a:chOff x="0" y="0"/>
          <a:chExt cx="0" cy="0"/>
        </a:xfrm>
      </p:grpSpPr>
      <p:sp>
        <p:nvSpPr>
          <p:cNvPr id="29" name="Title 28">
            <a:extLst>
              <a:ext uri="{FF2B5EF4-FFF2-40B4-BE49-F238E27FC236}">
                <a16:creationId xmlns:a16="http://schemas.microsoft.com/office/drawing/2014/main" id="{895D188A-2D5F-DD52-BCE6-7C7E293BF862}"/>
              </a:ext>
            </a:extLst>
          </p:cNvPr>
          <p:cNvSpPr>
            <a:spLocks noGrp="1"/>
          </p:cNvSpPr>
          <p:nvPr>
            <p:ph type="title"/>
          </p:nvPr>
        </p:nvSpPr>
        <p:spPr>
          <a:xfrm>
            <a:off x="684658" y="285586"/>
            <a:ext cx="10822684" cy="523220"/>
          </a:xfrm>
        </p:spPr>
        <p:txBody>
          <a:bodyPr/>
          <a:lstStyle/>
          <a:p>
            <a:r>
              <a:rPr lang="en-ZA" dirty="0"/>
              <a:t>TECHNICAL SPECIFICATION -continued</a:t>
            </a:r>
            <a:endParaRPr lang="en-US" dirty="0"/>
          </a:p>
        </p:txBody>
      </p:sp>
      <p:sp>
        <p:nvSpPr>
          <p:cNvPr id="30" name="Subtitle 29">
            <a:extLst>
              <a:ext uri="{FF2B5EF4-FFF2-40B4-BE49-F238E27FC236}">
                <a16:creationId xmlns:a16="http://schemas.microsoft.com/office/drawing/2014/main" id="{8D921144-A573-FE72-9510-CD8944DFC544}"/>
              </a:ext>
            </a:extLst>
          </p:cNvPr>
          <p:cNvSpPr>
            <a:spLocks noGrp="1"/>
          </p:cNvSpPr>
          <p:nvPr>
            <p:ph type="subTitle" idx="1"/>
          </p:nvPr>
        </p:nvSpPr>
        <p:spPr>
          <a:xfrm>
            <a:off x="684658" y="946354"/>
            <a:ext cx="11257406" cy="5626060"/>
          </a:xfrm>
        </p:spPr>
        <p:txBody>
          <a:bodyPr lIns="91440" tIns="45720" rIns="91440" bIns="45720" anchor="t"/>
          <a:lstStyle/>
          <a:p>
            <a:pPr marL="0" marR="0" indent="0" algn="just">
              <a:spcBef>
                <a:spcPts val="600"/>
              </a:spcBef>
              <a:buSzPts val="1000"/>
            </a:pPr>
            <a:r>
              <a:rPr lang="en-US" b="1" kern="100" dirty="0">
                <a:solidFill>
                  <a:schemeClr val="tx1"/>
                </a:solidFill>
                <a:latin typeface="Tahoma" panose="020B0604030504040204" pitchFamily="34" charset="0"/>
                <a:ea typeface="Calibri" panose="020F0502020204030204" pitchFamily="34" charset="0"/>
                <a:cs typeface="+mn-cs"/>
              </a:rPr>
              <a:t>PAVING</a:t>
            </a:r>
          </a:p>
          <a:p>
            <a:pPr marL="342900" marR="0" lvl="0" indent="-342900" algn="just">
              <a:spcBef>
                <a:spcPts val="600"/>
              </a:spcBef>
              <a:buFont typeface="Courier New" panose="02070309020205020404" pitchFamily="49" charset="0"/>
              <a:buChar char="o"/>
            </a:pPr>
            <a:r>
              <a:rPr lang="en-US" kern="100" dirty="0">
                <a:solidFill>
                  <a:schemeClr val="tx1"/>
                </a:solidFill>
                <a:latin typeface="Tahoma" panose="020B0604030504040204" pitchFamily="34" charset="0"/>
                <a:ea typeface="Calibri" panose="020F0502020204030204" pitchFamily="34" charset="0"/>
                <a:cs typeface="+mn-cs"/>
              </a:rPr>
              <a:t>The existing tar and concrete surface on site should be cut to a depth up to 60mm and be discarded off site.</a:t>
            </a:r>
          </a:p>
          <a:p>
            <a:pPr marL="342900" marR="0" lvl="0" indent="-342900" algn="just">
              <a:spcBef>
                <a:spcPts val="600"/>
              </a:spcBef>
              <a:buFont typeface="Courier New" panose="02070309020205020404" pitchFamily="49" charset="0"/>
              <a:buChar char="o"/>
            </a:pPr>
            <a:r>
              <a:rPr lang="en-US" kern="100" dirty="0">
                <a:solidFill>
                  <a:schemeClr val="tx1"/>
                </a:solidFill>
                <a:latin typeface="Tahoma" panose="020B0604030504040204" pitchFamily="34" charset="0"/>
                <a:ea typeface="Calibri" panose="020F0502020204030204" pitchFamily="34" charset="0"/>
                <a:cs typeface="+mn-cs"/>
              </a:rPr>
              <a:t>Cut existing subbase material and stockpile on site for later use</a:t>
            </a:r>
          </a:p>
          <a:p>
            <a:pPr marL="342900" marR="0" lvl="0" indent="-342900" algn="just">
              <a:spcBef>
                <a:spcPts val="600"/>
              </a:spcBef>
              <a:buFont typeface="Courier New" panose="02070309020205020404" pitchFamily="49" charset="0"/>
              <a:buChar char="o"/>
            </a:pPr>
            <a:r>
              <a:rPr lang="en-US" kern="100" dirty="0">
                <a:solidFill>
                  <a:schemeClr val="tx1"/>
                </a:solidFill>
                <a:latin typeface="Tahoma" panose="020B0604030504040204" pitchFamily="34" charset="0"/>
                <a:ea typeface="Calibri" panose="020F0502020204030204" pitchFamily="34" charset="0"/>
                <a:cs typeface="+mn-cs"/>
              </a:rPr>
              <a:t>Rip and recompact in-situ material to 100% MOD. AASHTO. </a:t>
            </a:r>
          </a:p>
          <a:p>
            <a:pPr marL="342900" marR="0" lvl="0" indent="-342900" algn="just">
              <a:spcBef>
                <a:spcPts val="600"/>
              </a:spcBef>
              <a:buFont typeface="Courier New" panose="02070309020205020404" pitchFamily="49" charset="0"/>
              <a:buChar char="o"/>
            </a:pPr>
            <a:r>
              <a:rPr lang="en-US" kern="100" dirty="0">
                <a:solidFill>
                  <a:schemeClr val="tx1"/>
                </a:solidFill>
                <a:latin typeface="Tahoma" panose="020B0604030504040204" pitchFamily="34" charset="0"/>
                <a:ea typeface="Calibri" panose="020F0502020204030204" pitchFamily="34" charset="0"/>
                <a:cs typeface="+mn-cs"/>
              </a:rPr>
              <a:t>Supply and install drainage system as proposed in drawing TNPA-C102</a:t>
            </a:r>
          </a:p>
          <a:p>
            <a:pPr marL="342900" marR="0" lvl="0" indent="-342900" algn="just">
              <a:spcBef>
                <a:spcPts val="600"/>
              </a:spcBef>
              <a:buFont typeface="Courier New" panose="02070309020205020404" pitchFamily="49" charset="0"/>
              <a:buChar char="o"/>
            </a:pPr>
            <a:r>
              <a:rPr lang="en-US" kern="100" dirty="0">
                <a:solidFill>
                  <a:schemeClr val="tx1"/>
                </a:solidFill>
                <a:latin typeface="Tahoma" panose="020B0604030504040204" pitchFamily="34" charset="0"/>
                <a:ea typeface="Calibri" panose="020F0502020204030204" pitchFamily="34" charset="0"/>
                <a:cs typeface="+mn-cs"/>
              </a:rPr>
              <a:t>Import and lay G2 compacted to 95% MOD. AASHTO to a fall to the valley or drainage as shown on the drawing.</a:t>
            </a:r>
          </a:p>
          <a:p>
            <a:pPr marL="342900" marR="0" lvl="0" indent="-342900" algn="just">
              <a:spcBef>
                <a:spcPts val="600"/>
              </a:spcBef>
              <a:buFont typeface="Courier New" panose="02070309020205020404" pitchFamily="49" charset="0"/>
              <a:buChar char="o"/>
            </a:pPr>
            <a:r>
              <a:rPr lang="en-US" kern="100" dirty="0">
                <a:solidFill>
                  <a:schemeClr val="tx1"/>
                </a:solidFill>
                <a:latin typeface="Tahoma" panose="020B0604030504040204" pitchFamily="34" charset="0"/>
                <a:ea typeface="Calibri" panose="020F0502020204030204" pitchFamily="34" charset="0"/>
                <a:cs typeface="+mn-cs"/>
              </a:rPr>
              <a:t>Supply and apply vegetation poisoning on the subbase.</a:t>
            </a:r>
          </a:p>
          <a:p>
            <a:pPr marL="0" marR="361315" indent="0" algn="just"/>
            <a:endParaRPr lang="en-US" sz="1800" b="1" dirty="0">
              <a:solidFill>
                <a:schemeClr val="tx1"/>
              </a:solidFill>
              <a:effectLst/>
              <a:latin typeface="Tahoma" panose="020B0604030504040204" pitchFamily="34" charset="0"/>
              <a:ea typeface="Tahoma" panose="020B0604030504040204" pitchFamily="34" charset="0"/>
            </a:endParaRPr>
          </a:p>
          <a:p>
            <a:pPr marL="0" marR="361315" indent="0" algn="just"/>
            <a:endParaRPr lang="en-US" dirty="0"/>
          </a:p>
        </p:txBody>
      </p:sp>
    </p:spTree>
    <p:extLst>
      <p:ext uri="{BB962C8B-B14F-4D97-AF65-F5344CB8AC3E}">
        <p14:creationId xmlns:p14="http://schemas.microsoft.com/office/powerpoint/2010/main" val="36838422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1B038-8053-E630-7D31-50499A2EABC6}"/>
            </a:ext>
          </a:extLst>
        </p:cNvPr>
        <p:cNvGrpSpPr/>
        <p:nvPr/>
      </p:nvGrpSpPr>
      <p:grpSpPr>
        <a:xfrm>
          <a:off x="0" y="0"/>
          <a:ext cx="0" cy="0"/>
          <a:chOff x="0" y="0"/>
          <a:chExt cx="0" cy="0"/>
        </a:xfrm>
      </p:grpSpPr>
      <p:sp>
        <p:nvSpPr>
          <p:cNvPr id="29" name="Title 28">
            <a:extLst>
              <a:ext uri="{FF2B5EF4-FFF2-40B4-BE49-F238E27FC236}">
                <a16:creationId xmlns:a16="http://schemas.microsoft.com/office/drawing/2014/main" id="{F1F09C99-4F7F-A24D-5F92-15EE4BF38853}"/>
              </a:ext>
            </a:extLst>
          </p:cNvPr>
          <p:cNvSpPr>
            <a:spLocks noGrp="1"/>
          </p:cNvSpPr>
          <p:nvPr>
            <p:ph type="title"/>
          </p:nvPr>
        </p:nvSpPr>
        <p:spPr>
          <a:xfrm>
            <a:off x="684658" y="285586"/>
            <a:ext cx="10822684" cy="523220"/>
          </a:xfrm>
        </p:spPr>
        <p:txBody>
          <a:bodyPr/>
          <a:lstStyle/>
          <a:p>
            <a:r>
              <a:rPr lang="en-ZA" dirty="0"/>
              <a:t>TECHNICAL SPECIFICATION</a:t>
            </a:r>
            <a:r>
              <a:rPr lang="en-US" dirty="0"/>
              <a:t> </a:t>
            </a:r>
            <a:r>
              <a:rPr lang="en-ZA" dirty="0"/>
              <a:t>-continued</a:t>
            </a:r>
            <a:endParaRPr lang="en-US" dirty="0"/>
          </a:p>
        </p:txBody>
      </p:sp>
      <p:sp>
        <p:nvSpPr>
          <p:cNvPr id="30" name="Subtitle 29">
            <a:extLst>
              <a:ext uri="{FF2B5EF4-FFF2-40B4-BE49-F238E27FC236}">
                <a16:creationId xmlns:a16="http://schemas.microsoft.com/office/drawing/2014/main" id="{D8C0D5E0-CBC0-2C3C-99A4-6FDE6713E2E9}"/>
              </a:ext>
            </a:extLst>
          </p:cNvPr>
          <p:cNvSpPr>
            <a:spLocks noGrp="1"/>
          </p:cNvSpPr>
          <p:nvPr>
            <p:ph type="subTitle" idx="1"/>
          </p:nvPr>
        </p:nvSpPr>
        <p:spPr>
          <a:xfrm>
            <a:off x="684658" y="946354"/>
            <a:ext cx="10822684" cy="5549039"/>
          </a:xfrm>
        </p:spPr>
        <p:txBody>
          <a:bodyPr lIns="91440" tIns="45720" rIns="91440" bIns="45720" anchor="t"/>
          <a:lstStyle/>
          <a:p>
            <a:pPr marL="0" marR="361315" indent="0" algn="l"/>
            <a:r>
              <a:rPr lang="en-US" b="1" dirty="0">
                <a:solidFill>
                  <a:schemeClr val="tx1"/>
                </a:solidFill>
                <a:latin typeface="Tahoma" panose="020B0604030504040204" pitchFamily="34" charset="0"/>
                <a:ea typeface="Tahoma" panose="020B0604030504040204" pitchFamily="34" charset="0"/>
              </a:rPr>
              <a:t>PAVING Continued</a:t>
            </a:r>
            <a:r>
              <a:rPr lang="en-ZA" b="1" dirty="0">
                <a:solidFill>
                  <a:schemeClr val="tx1"/>
                </a:solidFill>
                <a:latin typeface="Tahoma" panose="020B0604030504040204" pitchFamily="34" charset="0"/>
                <a:ea typeface="Tahoma" panose="020B0604030504040204" pitchFamily="34" charset="0"/>
              </a:rPr>
              <a:t>:</a:t>
            </a:r>
          </a:p>
          <a:p>
            <a:pPr marL="342900" marR="361315" indent="-342900" algn="just">
              <a:buFont typeface="Courier New" panose="02070309020205020404" pitchFamily="49" charset="0"/>
              <a:buChar char="o"/>
            </a:pPr>
            <a:r>
              <a:rPr lang="en-US" dirty="0">
                <a:solidFill>
                  <a:schemeClr val="tx1"/>
                </a:solidFill>
                <a:effectLst/>
                <a:latin typeface="Tahoma" panose="020B0604030504040204" pitchFamily="34" charset="0"/>
                <a:ea typeface="Tahoma" panose="020B0604030504040204" pitchFamily="34" charset="0"/>
              </a:rPr>
              <a:t>Supply and lay 25mm river sand (Leveling layer) with a fall to existing storm water drain, stabilize and compact.</a:t>
            </a:r>
          </a:p>
          <a:p>
            <a:pPr marL="342900" marR="361315" indent="-342900" algn="just">
              <a:buFont typeface="Courier New" panose="02070309020205020404" pitchFamily="49" charset="0"/>
              <a:buChar char="o"/>
            </a:pPr>
            <a:r>
              <a:rPr lang="en-US" dirty="0">
                <a:solidFill>
                  <a:schemeClr val="tx1"/>
                </a:solidFill>
                <a:effectLst/>
                <a:latin typeface="Tahoma" panose="020B0604030504040204" pitchFamily="34" charset="0"/>
                <a:ea typeface="Tahoma" panose="020B0604030504040204" pitchFamily="34" charset="0"/>
              </a:rPr>
              <a:t>Supply and Lay 65mm brick paver on pattern as shown in drawing TNPA – A101-Rev-C.</a:t>
            </a:r>
          </a:p>
          <a:p>
            <a:pPr marL="342900" marR="361315" indent="-342900" algn="just">
              <a:buFont typeface="Courier New" panose="02070309020205020404" pitchFamily="49" charset="0"/>
              <a:buChar char="o"/>
            </a:pPr>
            <a:r>
              <a:rPr lang="en-US" dirty="0">
                <a:solidFill>
                  <a:schemeClr val="tx1"/>
                </a:solidFill>
                <a:effectLst/>
                <a:latin typeface="Tahoma" panose="020B0604030504040204" pitchFamily="34" charset="0"/>
                <a:ea typeface="Tahoma" panose="020B0604030504040204" pitchFamily="34" charset="0"/>
              </a:rPr>
              <a:t>Figure 8A concrete </a:t>
            </a:r>
            <a:r>
              <a:rPr lang="en-US" dirty="0" err="1">
                <a:solidFill>
                  <a:schemeClr val="tx1"/>
                </a:solidFill>
                <a:effectLst/>
                <a:latin typeface="Tahoma" panose="020B0604030504040204" pitchFamily="34" charset="0"/>
                <a:ea typeface="Tahoma" panose="020B0604030504040204" pitchFamily="34" charset="0"/>
              </a:rPr>
              <a:t>kerbs</a:t>
            </a:r>
            <a:r>
              <a:rPr lang="en-US" dirty="0">
                <a:solidFill>
                  <a:schemeClr val="tx1"/>
                </a:solidFill>
                <a:effectLst/>
                <a:latin typeface="Tahoma" panose="020B0604030504040204" pitchFamily="34" charset="0"/>
                <a:ea typeface="Tahoma" panose="020B0604030504040204" pitchFamily="34" charset="0"/>
              </a:rPr>
              <a:t> should be used at the edges.</a:t>
            </a:r>
          </a:p>
          <a:p>
            <a:pPr marL="342900" marR="361315" indent="-342900" algn="just">
              <a:buFont typeface="Courier New" panose="02070309020205020404" pitchFamily="49" charset="0"/>
              <a:buChar char="o"/>
            </a:pPr>
            <a:r>
              <a:rPr lang="en-US" dirty="0">
                <a:solidFill>
                  <a:schemeClr val="tx1"/>
                </a:solidFill>
                <a:effectLst/>
                <a:latin typeface="Tahoma" panose="020B0604030504040204" pitchFamily="34" charset="0"/>
                <a:ea typeface="Tahoma" panose="020B0604030504040204" pitchFamily="34" charset="0"/>
              </a:rPr>
              <a:t>Sweep sand into the gaps and make good finishing</a:t>
            </a:r>
          </a:p>
          <a:p>
            <a:pPr marL="285750" marR="361315" indent="-285750" algn="just">
              <a:buFont typeface="Courier New" panose="02070309020205020404" pitchFamily="49" charset="0"/>
              <a:buChar char="o"/>
            </a:pPr>
            <a:endParaRPr lang="en-US" sz="1800" dirty="0">
              <a:solidFill>
                <a:schemeClr val="tx1"/>
              </a:solidFill>
              <a:effectLst/>
              <a:latin typeface="Tahoma" panose="020B0604030504040204" pitchFamily="34" charset="0"/>
              <a:ea typeface="Tahoma" panose="020B0604030504040204" pitchFamily="34" charset="0"/>
            </a:endParaRPr>
          </a:p>
          <a:p>
            <a:pPr marL="0" marR="361315" indent="0" algn="just"/>
            <a:endParaRPr lang="en-US" dirty="0"/>
          </a:p>
        </p:txBody>
      </p:sp>
    </p:spTree>
    <p:extLst>
      <p:ext uri="{BB962C8B-B14F-4D97-AF65-F5344CB8AC3E}">
        <p14:creationId xmlns:p14="http://schemas.microsoft.com/office/powerpoint/2010/main" val="32574154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22494-AAD0-4E72-9730-8CB75EF436F3}"/>
              </a:ext>
            </a:extLst>
          </p:cNvPr>
          <p:cNvSpPr>
            <a:spLocks noGrp="1"/>
          </p:cNvSpPr>
          <p:nvPr>
            <p:ph type="title"/>
          </p:nvPr>
        </p:nvSpPr>
        <p:spPr>
          <a:xfrm>
            <a:off x="641436" y="73152"/>
            <a:ext cx="10822684" cy="523220"/>
          </a:xfrm>
        </p:spPr>
        <p:txBody>
          <a:bodyPr/>
          <a:lstStyle/>
          <a:p>
            <a:r>
              <a:rPr lang="en-US" dirty="0"/>
              <a:t>TECHNICAL SPECIFICATION -Continued</a:t>
            </a:r>
          </a:p>
        </p:txBody>
      </p:sp>
      <p:sp>
        <p:nvSpPr>
          <p:cNvPr id="3" name="Subtitle 2">
            <a:extLst>
              <a:ext uri="{FF2B5EF4-FFF2-40B4-BE49-F238E27FC236}">
                <a16:creationId xmlns:a16="http://schemas.microsoft.com/office/drawing/2014/main" id="{EB02EAB6-1E01-6055-0C61-1F9359B70D2A}"/>
              </a:ext>
            </a:extLst>
          </p:cNvPr>
          <p:cNvSpPr>
            <a:spLocks noGrp="1"/>
          </p:cNvSpPr>
          <p:nvPr>
            <p:ph type="subTitle" idx="1"/>
          </p:nvPr>
        </p:nvSpPr>
        <p:spPr>
          <a:xfrm>
            <a:off x="684658" y="978408"/>
            <a:ext cx="11229974" cy="5678424"/>
          </a:xfrm>
        </p:spPr>
        <p:txBody>
          <a:bodyPr/>
          <a:lstStyle/>
          <a:p>
            <a:pPr marL="0" marR="0" lvl="0" indent="0" algn="l">
              <a:lnSpc>
                <a:spcPct val="115000"/>
              </a:lnSpc>
              <a:buSzPts val="1000"/>
              <a:tabLst>
                <a:tab pos="450215" algn="l"/>
              </a:tabLst>
            </a:pPr>
            <a:r>
              <a:rPr lang="en-US" sz="1800" b="1" dirty="0">
                <a:solidFill>
                  <a:schemeClr val="tx1"/>
                </a:solidFill>
                <a:latin typeface="Tahoma" panose="020B0604030504040204" pitchFamily="34" charset="0"/>
                <a:ea typeface="Tahoma" panose="020B0604030504040204" pitchFamily="34" charset="0"/>
              </a:rPr>
              <a:t>PAINTING</a:t>
            </a:r>
          </a:p>
          <a:p>
            <a:pPr marL="285750" marR="361315" lvl="0" indent="-285750" algn="just">
              <a:buFont typeface="Courier New" panose="02070309020205020404" pitchFamily="49" charset="0"/>
              <a:buChar char="o"/>
            </a:pPr>
            <a:r>
              <a:rPr lang="en-US" sz="1800" dirty="0">
                <a:solidFill>
                  <a:schemeClr val="tx1"/>
                </a:solidFill>
                <a:latin typeface="Tahoma" panose="020B0604030504040204" pitchFamily="34" charset="0"/>
                <a:ea typeface="Tahoma" panose="020B0604030504040204" pitchFamily="34" charset="0"/>
              </a:rPr>
              <a:t>All previously painted areas must be washed down to remove dirt and other contaminants and allow drying completely before any paint applied. Blistered or peeling of paint shall be completely removed.</a:t>
            </a:r>
          </a:p>
          <a:p>
            <a:pPr marL="285750" marR="361315" lvl="0" indent="-285750" algn="just">
              <a:buFont typeface="Courier New" panose="02070309020205020404" pitchFamily="49" charset="0"/>
              <a:buChar char="o"/>
            </a:pPr>
            <a:r>
              <a:rPr lang="en-US" sz="1800" dirty="0">
                <a:solidFill>
                  <a:schemeClr val="tx1"/>
                </a:solidFill>
                <a:latin typeface="Tahoma" panose="020B0604030504040204" pitchFamily="34" charset="0"/>
                <a:ea typeface="Tahoma" panose="020B0604030504040204" pitchFamily="34" charset="0"/>
              </a:rPr>
              <a:t>Surfaces to be painted must be dry and free of dirt, grease, and peeling, flaking paint before painting commences. </a:t>
            </a:r>
          </a:p>
          <a:p>
            <a:pPr marL="285750" marR="361315" lvl="0" indent="-285750" algn="just">
              <a:buFont typeface="Courier New" panose="02070309020205020404" pitchFamily="49" charset="0"/>
              <a:buChar char="o"/>
            </a:pPr>
            <a:r>
              <a:rPr lang="en-US" sz="1800" dirty="0">
                <a:solidFill>
                  <a:schemeClr val="tx1"/>
                </a:solidFill>
                <a:latin typeface="Tahoma" panose="020B0604030504040204" pitchFamily="34" charset="0"/>
                <a:ea typeface="Tahoma" panose="020B0604030504040204" pitchFamily="34" charset="0"/>
              </a:rPr>
              <a:t>Surfaces not being painted must be covered against spotting and spillage by masking tape, spot sheet.</a:t>
            </a:r>
          </a:p>
          <a:p>
            <a:pPr marL="285750" marR="361315" lvl="0" indent="-285750" algn="just">
              <a:buFont typeface="Courier New" panose="02070309020205020404" pitchFamily="49" charset="0"/>
              <a:buChar char="o"/>
            </a:pPr>
            <a:r>
              <a:rPr lang="en-US" sz="1800" dirty="0">
                <a:solidFill>
                  <a:schemeClr val="tx1"/>
                </a:solidFill>
                <a:latin typeface="Tahoma" panose="020B0604030504040204" pitchFamily="34" charset="0"/>
                <a:ea typeface="Tahoma" panose="020B0604030504040204" pitchFamily="34" charset="0"/>
              </a:rPr>
              <a:t>All paint used shall be SABS approved and Painting shall be done in accordance with the requirements of SANS 10305.</a:t>
            </a:r>
          </a:p>
          <a:p>
            <a:pPr marL="285750" marR="361315" lvl="0" indent="-285750" algn="just">
              <a:buFont typeface="Courier New" panose="02070309020205020404" pitchFamily="49" charset="0"/>
              <a:buChar char="o"/>
            </a:pPr>
            <a:r>
              <a:rPr lang="en-US" sz="1800" dirty="0">
                <a:solidFill>
                  <a:schemeClr val="tx1"/>
                </a:solidFill>
                <a:latin typeface="Tahoma" panose="020B0604030504040204" pitchFamily="34" charset="0"/>
                <a:ea typeface="Tahoma" panose="020B0604030504040204" pitchFamily="34" charset="0"/>
              </a:rPr>
              <a:t>Paint to be used should have a minimum of 8 years durability warranty.</a:t>
            </a:r>
          </a:p>
          <a:p>
            <a:pPr marL="285750" marR="361315" lvl="0" indent="-285750" algn="just">
              <a:buFont typeface="Courier New" panose="02070309020205020404" pitchFamily="49" charset="0"/>
              <a:buChar char="o"/>
            </a:pPr>
            <a:r>
              <a:rPr lang="en-US" sz="1800" dirty="0">
                <a:solidFill>
                  <a:schemeClr val="tx1"/>
                </a:solidFill>
                <a:latin typeface="Tahoma" panose="020B0604030504040204" pitchFamily="34" charset="0"/>
                <a:ea typeface="Tahoma" panose="020B0604030504040204" pitchFamily="34" charset="0"/>
              </a:rPr>
              <a:t>The Contractor shall provide a sample of the new paint for approval by the Project Manager prior to procuring and bringing on site. </a:t>
            </a:r>
          </a:p>
        </p:txBody>
      </p:sp>
    </p:spTree>
    <p:extLst>
      <p:ext uri="{BB962C8B-B14F-4D97-AF65-F5344CB8AC3E}">
        <p14:creationId xmlns:p14="http://schemas.microsoft.com/office/powerpoint/2010/main" val="16330205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59079-9042-C4E6-6380-D5CD9B8755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ADFC0D-9531-0123-5BB2-4C1BD2958523}"/>
              </a:ext>
            </a:extLst>
          </p:cNvPr>
          <p:cNvSpPr>
            <a:spLocks noGrp="1"/>
          </p:cNvSpPr>
          <p:nvPr>
            <p:ph type="title"/>
          </p:nvPr>
        </p:nvSpPr>
        <p:spPr>
          <a:xfrm>
            <a:off x="641436" y="73152"/>
            <a:ext cx="10822684" cy="523220"/>
          </a:xfrm>
        </p:spPr>
        <p:txBody>
          <a:bodyPr/>
          <a:lstStyle/>
          <a:p>
            <a:r>
              <a:rPr lang="en-US" dirty="0"/>
              <a:t>TECHNICAL SPECIFICATION-Continued</a:t>
            </a:r>
          </a:p>
        </p:txBody>
      </p:sp>
      <p:sp>
        <p:nvSpPr>
          <p:cNvPr id="3" name="Subtitle 2">
            <a:extLst>
              <a:ext uri="{FF2B5EF4-FFF2-40B4-BE49-F238E27FC236}">
                <a16:creationId xmlns:a16="http://schemas.microsoft.com/office/drawing/2014/main" id="{5EED5FD5-0763-FC0D-5E63-A436C69C5C1B}"/>
              </a:ext>
            </a:extLst>
          </p:cNvPr>
          <p:cNvSpPr>
            <a:spLocks noGrp="1"/>
          </p:cNvSpPr>
          <p:nvPr>
            <p:ph type="subTitle" idx="1"/>
          </p:nvPr>
        </p:nvSpPr>
        <p:spPr>
          <a:xfrm>
            <a:off x="641435" y="950976"/>
            <a:ext cx="10822684" cy="5963171"/>
          </a:xfrm>
        </p:spPr>
        <p:txBody>
          <a:bodyPr/>
          <a:lstStyle/>
          <a:p>
            <a:pPr marL="0" marR="361315" indent="0" algn="just">
              <a:lnSpc>
                <a:spcPct val="150000"/>
              </a:lnSpc>
            </a:pPr>
            <a:r>
              <a:rPr lang="en-US" sz="2000" b="1" i="0" u="none" strike="noStrike" baseline="0" dirty="0">
                <a:solidFill>
                  <a:srgbClr val="000000"/>
                </a:solidFill>
                <a:latin typeface="Arial" panose="020B0604020202020204" pitchFamily="34" charset="0"/>
              </a:rPr>
              <a:t>Paint product information:</a:t>
            </a:r>
            <a:endParaRPr lang="en-US" sz="1400" b="0" i="0" u="none" strike="noStrike" baseline="0" dirty="0">
              <a:solidFill>
                <a:srgbClr val="000000"/>
              </a:solidFill>
              <a:latin typeface="Arial" panose="020B0604020202020204" pitchFamily="34" charset="0"/>
            </a:endParaRPr>
          </a:p>
          <a:p>
            <a:pPr marL="0" marR="361315" indent="0" algn="just">
              <a:lnSpc>
                <a:spcPct val="150000"/>
              </a:lnSpc>
            </a:pPr>
            <a:endParaRPr lang="en-US" sz="1400" b="0" i="0" u="none" strike="noStrike" baseline="0" dirty="0">
              <a:solidFill>
                <a:srgbClr val="000000"/>
              </a:solidFill>
              <a:latin typeface="Arial" panose="020B0604020202020204" pitchFamily="34" charset="0"/>
            </a:endParaRPr>
          </a:p>
          <a:p>
            <a:endParaRPr lang="en-US" dirty="0"/>
          </a:p>
        </p:txBody>
      </p:sp>
      <p:graphicFrame>
        <p:nvGraphicFramePr>
          <p:cNvPr id="4" name="Table 3">
            <a:extLst>
              <a:ext uri="{FF2B5EF4-FFF2-40B4-BE49-F238E27FC236}">
                <a16:creationId xmlns:a16="http://schemas.microsoft.com/office/drawing/2014/main" id="{11BBE54E-8E1C-D2D5-BA64-E2AC10B5BF8C}"/>
              </a:ext>
            </a:extLst>
          </p:cNvPr>
          <p:cNvGraphicFramePr>
            <a:graphicFrameLocks noGrp="1"/>
          </p:cNvGraphicFramePr>
          <p:nvPr>
            <p:extLst>
              <p:ext uri="{D42A27DB-BD31-4B8C-83A1-F6EECF244321}">
                <p14:modId xmlns:p14="http://schemas.microsoft.com/office/powerpoint/2010/main" val="452981335"/>
              </p:ext>
            </p:extLst>
          </p:nvPr>
        </p:nvGraphicFramePr>
        <p:xfrm>
          <a:off x="794977" y="1463681"/>
          <a:ext cx="10515600" cy="4937759"/>
        </p:xfrm>
        <a:graphic>
          <a:graphicData uri="http://schemas.openxmlformats.org/drawingml/2006/table">
            <a:tbl>
              <a:tblPr firstRow="1" firstCol="1" lastRow="1" lastCol="1" bandRow="1" bandCol="1"/>
              <a:tblGrid>
                <a:gridCol w="5026457">
                  <a:extLst>
                    <a:ext uri="{9D8B030D-6E8A-4147-A177-3AD203B41FA5}">
                      <a16:colId xmlns:a16="http://schemas.microsoft.com/office/drawing/2014/main" val="558403304"/>
                    </a:ext>
                  </a:extLst>
                </a:gridCol>
                <a:gridCol w="5489143">
                  <a:extLst>
                    <a:ext uri="{9D8B030D-6E8A-4147-A177-3AD203B41FA5}">
                      <a16:colId xmlns:a16="http://schemas.microsoft.com/office/drawing/2014/main" val="712607994"/>
                    </a:ext>
                  </a:extLst>
                </a:gridCol>
              </a:tblGrid>
              <a:tr h="186253">
                <a:tc>
                  <a:txBody>
                    <a:bodyPr/>
                    <a:lstStyle/>
                    <a:p>
                      <a:pPr marL="0" marR="0">
                        <a:lnSpc>
                          <a:spcPct val="115000"/>
                        </a:lnSpc>
                        <a:spcAft>
                          <a:spcPts val="270"/>
                        </a:spcAft>
                        <a:buNone/>
                      </a:pPr>
                      <a:r>
                        <a:rPr lang="en-US" sz="1000" b="1" kern="100" dirty="0">
                          <a:effectLst/>
                          <a:latin typeface="Tahoma" panose="020B0604030504040204" pitchFamily="34" charset="0"/>
                          <a:ea typeface="Times New Roman" panose="02020603050405020304" pitchFamily="18" charset="0"/>
                          <a:cs typeface="Times New Roman" panose="02020603050405020304" pitchFamily="18" charset="0"/>
                        </a:rPr>
                        <a:t>Substrate</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tabLst>
                          <a:tab pos="-457200" algn="l"/>
                        </a:tabLst>
                      </a:pPr>
                      <a:r>
                        <a:rPr lang="en-US" sz="1000" b="1" kern="100" dirty="0">
                          <a:effectLst/>
                          <a:latin typeface="Tahoma" panose="020B0604030504040204" pitchFamily="34" charset="0"/>
                          <a:ea typeface="Times New Roman" panose="02020603050405020304" pitchFamily="18" charset="0"/>
                          <a:cs typeface="Times New Roman" panose="02020603050405020304" pitchFamily="18" charset="0"/>
                        </a:rPr>
                        <a:t>Specification</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69575646"/>
                  </a:ext>
                </a:extLst>
              </a:tr>
              <a:tr h="429474">
                <a:tc>
                  <a:txBody>
                    <a:bodyPr/>
                    <a:lstStyle/>
                    <a:p>
                      <a:pPr marL="0" marR="0">
                        <a:lnSpc>
                          <a:spcPct val="115000"/>
                        </a:lnSpc>
                        <a:spcAft>
                          <a:spcPts val="270"/>
                        </a:spcAft>
                        <a:buNone/>
                      </a:pPr>
                      <a:r>
                        <a:rPr lang="en-US" sz="1000" kern="100" spc="-10">
                          <a:effectLst/>
                          <a:latin typeface="Tahoma" panose="020B0604030504040204" pitchFamily="34" charset="0"/>
                          <a:ea typeface="Times New Roman" panose="02020603050405020304" pitchFamily="18" charset="0"/>
                          <a:cs typeface="Times New Roman" panose="02020603050405020304" pitchFamily="18" charset="0"/>
                        </a:rPr>
                        <a:t>Exterior walls, ledges, parapets, boundry walls, interior walls and dry walls</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270"/>
                        </a:spcAft>
                        <a:buNone/>
                      </a:pPr>
                      <a:r>
                        <a:rPr lang="en-US" sz="1000" kern="100" spc="-10">
                          <a:effectLst/>
                          <a:latin typeface="Tahoma" panose="020B0604030504040204" pitchFamily="34" charset="0"/>
                          <a:ea typeface="Times New Roman" panose="02020603050405020304" pitchFamily="18" charset="0"/>
                          <a:cs typeface="Times New Roman" panose="02020603050405020304" pitchFamily="18" charset="0"/>
                        </a:rPr>
                        <a:t>One coat of trade alkali resistant primer (patching) </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Aft>
                          <a:spcPts val="270"/>
                        </a:spcAft>
                        <a:buNone/>
                      </a:pPr>
                      <a:r>
                        <a:rPr lang="en-US" sz="1000" kern="100" spc="-10">
                          <a:effectLst/>
                          <a:latin typeface="Tahoma" panose="020B0604030504040204" pitchFamily="34" charset="0"/>
                          <a:ea typeface="Times New Roman" panose="02020603050405020304" pitchFamily="18" charset="0"/>
                          <a:cs typeface="Times New Roman" panose="02020603050405020304" pitchFamily="18" charset="0"/>
                        </a:rPr>
                        <a:t>Two coats of trade 100 low sheen</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860405"/>
                  </a:ext>
                </a:extLst>
              </a:tr>
              <a:tr h="429474">
                <a:tc>
                  <a:txBody>
                    <a:bodyPr/>
                    <a:lstStyle/>
                    <a:p>
                      <a:pPr marL="0" marR="0">
                        <a:lnSpc>
                          <a:spcPct val="115000"/>
                        </a:lnSpc>
                        <a:spcAft>
                          <a:spcPts val="270"/>
                        </a:spcAft>
                        <a:buNone/>
                      </a:pPr>
                      <a:r>
                        <a:rPr lang="en-US" sz="1000" kern="100" spc="-10">
                          <a:effectLst/>
                          <a:latin typeface="Tahoma" panose="020B0604030504040204" pitchFamily="34" charset="0"/>
                          <a:ea typeface="Times New Roman" panose="02020603050405020304" pitchFamily="18" charset="0"/>
                          <a:cs typeface="Times New Roman" panose="02020603050405020304" pitchFamily="18" charset="0"/>
                        </a:rPr>
                        <a:t>Galvanised sheeting, </a:t>
                      </a:r>
                      <a:r>
                        <a:rPr lang="en-US" sz="1000" kern="100">
                          <a:effectLst/>
                          <a:latin typeface="Tahoma" panose="020B0604030504040204" pitchFamily="34" charset="0"/>
                          <a:ea typeface="Times New Roman" panose="02020603050405020304" pitchFamily="18" charset="0"/>
                          <a:cs typeface="Times New Roman" panose="02020603050405020304" pitchFamily="18" charset="0"/>
                        </a:rPr>
                        <a:t>Chromodek roof</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270"/>
                        </a:spcAft>
                        <a:buNone/>
                      </a:pPr>
                      <a:r>
                        <a:rPr lang="en-US" sz="1000" kern="100" spc="-10">
                          <a:effectLst/>
                          <a:latin typeface="Tahoma" panose="020B0604030504040204" pitchFamily="34" charset="0"/>
                          <a:ea typeface="Times New Roman" panose="02020603050405020304" pitchFamily="18" charset="0"/>
                          <a:cs typeface="Times New Roman" panose="02020603050405020304" pitchFamily="18" charset="0"/>
                        </a:rPr>
                        <a:t>One coat of primer for galvanized iron </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Aft>
                          <a:spcPts val="270"/>
                        </a:spcAft>
                        <a:buNone/>
                      </a:pPr>
                      <a:r>
                        <a:rPr lang="en-US" sz="1000" kern="100" spc="-10">
                          <a:effectLst/>
                          <a:latin typeface="Tahoma" panose="020B0604030504040204" pitchFamily="34" charset="0"/>
                          <a:ea typeface="Calibri" panose="020F0502020204030204" pitchFamily="34" charset="0"/>
                          <a:cs typeface="Times New Roman" panose="02020603050405020304" pitchFamily="18" charset="0"/>
                        </a:rPr>
                        <a:t>Two coats of Rubberized paint</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03039000"/>
                  </a:ext>
                </a:extLst>
              </a:tr>
              <a:tr h="186253">
                <a:tc>
                  <a:txBody>
                    <a:bodyPr/>
                    <a:lstStyle/>
                    <a:p>
                      <a:pPr marL="0" marR="0">
                        <a:lnSpc>
                          <a:spcPct val="115000"/>
                        </a:lnSpc>
                        <a:spcAft>
                          <a:spcPts val="270"/>
                        </a:spcAft>
                        <a:buNone/>
                      </a:pPr>
                      <a:r>
                        <a:rPr lang="en-US" sz="1000" kern="100" spc="-10">
                          <a:effectLst/>
                          <a:latin typeface="Tahoma" panose="020B0604030504040204" pitchFamily="34" charset="0"/>
                          <a:ea typeface="Times New Roman" panose="02020603050405020304" pitchFamily="18" charset="0"/>
                          <a:cs typeface="Times New Roman" panose="02020603050405020304" pitchFamily="18" charset="0"/>
                        </a:rPr>
                        <a:t>Exterior wooden doors, door frames and balustrades</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270"/>
                        </a:spcAft>
                        <a:buNone/>
                      </a:pPr>
                      <a:r>
                        <a:rPr lang="en-US" sz="1000" kern="100" spc="-10">
                          <a:effectLst/>
                          <a:latin typeface="Tahoma" panose="020B0604030504040204" pitchFamily="34" charset="0"/>
                          <a:ea typeface="Times New Roman" panose="02020603050405020304" pitchFamily="18" charset="0"/>
                          <a:cs typeface="Times New Roman" panose="02020603050405020304" pitchFamily="18" charset="0"/>
                        </a:rPr>
                        <a:t>Three coats </a:t>
                      </a:r>
                      <a:r>
                        <a:rPr lang="en-US" sz="1000" kern="100" spc="-10">
                          <a:effectLst/>
                          <a:latin typeface="Tahoma" panose="020B0604030504040204" pitchFamily="34" charset="0"/>
                          <a:ea typeface="Calibri" panose="020F0502020204030204" pitchFamily="34" charset="0"/>
                          <a:cs typeface="Times New Roman" panose="02020603050405020304" pitchFamily="18" charset="0"/>
                        </a:rPr>
                        <a:t>of</a:t>
                      </a:r>
                      <a:r>
                        <a:rPr lang="en-US" sz="1000" kern="100" spc="-10">
                          <a:effectLst/>
                          <a:latin typeface="Tahoma" panose="020B0604030504040204" pitchFamily="34" charset="0"/>
                          <a:ea typeface="Times New Roman" panose="02020603050405020304" pitchFamily="18" charset="0"/>
                          <a:cs typeface="Times New Roman" panose="02020603050405020304" pitchFamily="18" charset="0"/>
                        </a:rPr>
                        <a:t> int/ext timber varnish</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99617107"/>
                  </a:ext>
                </a:extLst>
              </a:tr>
              <a:tr h="429474">
                <a:tc>
                  <a:txBody>
                    <a:bodyPr/>
                    <a:lstStyle/>
                    <a:p>
                      <a:pPr marL="0" marR="0">
                        <a:lnSpc>
                          <a:spcPct val="115000"/>
                        </a:lnSpc>
                        <a:spcAft>
                          <a:spcPts val="270"/>
                        </a:spcAft>
                        <a:buNone/>
                      </a:pPr>
                      <a:r>
                        <a:rPr lang="en-US" sz="1000" kern="100" spc="-10">
                          <a:effectLst/>
                          <a:latin typeface="Tahoma" panose="020B0604030504040204" pitchFamily="34" charset="0"/>
                          <a:ea typeface="Times New Roman" panose="02020603050405020304" pitchFamily="18" charset="0"/>
                          <a:cs typeface="Times New Roman" panose="02020603050405020304" pitchFamily="18" charset="0"/>
                        </a:rPr>
                        <a:t>Ceilings</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270"/>
                        </a:spcAft>
                        <a:buNone/>
                      </a:pPr>
                      <a:r>
                        <a:rPr lang="en-US" sz="1000" kern="100" spc="-10">
                          <a:effectLst/>
                          <a:latin typeface="Tahoma" panose="020B0604030504040204" pitchFamily="34" charset="0"/>
                          <a:ea typeface="Times New Roman" panose="02020603050405020304" pitchFamily="18" charset="0"/>
                          <a:cs typeface="Times New Roman" panose="02020603050405020304" pitchFamily="18" charset="0"/>
                        </a:rPr>
                        <a:t>One coat </a:t>
                      </a:r>
                      <a:r>
                        <a:rPr lang="en-US" sz="1000" kern="100" spc="-10">
                          <a:effectLst/>
                          <a:latin typeface="Tahoma" panose="020B0604030504040204" pitchFamily="34" charset="0"/>
                          <a:ea typeface="Calibri" panose="020F0502020204030204" pitchFamily="34" charset="0"/>
                          <a:cs typeface="Times New Roman" panose="02020603050405020304" pitchFamily="18" charset="0"/>
                        </a:rPr>
                        <a:t>of</a:t>
                      </a:r>
                      <a:r>
                        <a:rPr lang="en-US" sz="1000" kern="100" spc="-10">
                          <a:effectLst/>
                          <a:latin typeface="Tahoma" panose="020B0604030504040204" pitchFamily="34" charset="0"/>
                          <a:ea typeface="Times New Roman" panose="02020603050405020304" pitchFamily="18" charset="0"/>
                          <a:cs typeface="Times New Roman" panose="02020603050405020304" pitchFamily="18" charset="0"/>
                        </a:rPr>
                        <a:t> trade alkali resistant primer (patching) </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Aft>
                          <a:spcPts val="270"/>
                        </a:spcAft>
                        <a:buNone/>
                      </a:pPr>
                      <a:r>
                        <a:rPr lang="en-US" sz="1000" kern="100" spc="-10">
                          <a:effectLst/>
                          <a:latin typeface="Tahoma" panose="020B0604030504040204" pitchFamily="34" charset="0"/>
                          <a:ea typeface="Times New Roman" panose="02020603050405020304" pitchFamily="18" charset="0"/>
                          <a:cs typeface="Times New Roman" panose="02020603050405020304" pitchFamily="18" charset="0"/>
                        </a:rPr>
                        <a:t>Two coats </a:t>
                      </a:r>
                      <a:r>
                        <a:rPr lang="en-US" sz="1000" kern="100" spc="-10">
                          <a:effectLst/>
                          <a:latin typeface="Tahoma" panose="020B0604030504040204" pitchFamily="34" charset="0"/>
                          <a:ea typeface="Calibri" panose="020F0502020204030204" pitchFamily="34" charset="0"/>
                          <a:cs typeface="Times New Roman" panose="02020603050405020304" pitchFamily="18" charset="0"/>
                        </a:rPr>
                        <a:t>of</a:t>
                      </a:r>
                      <a:r>
                        <a:rPr lang="en-US" sz="1000" kern="100" spc="-10">
                          <a:effectLst/>
                          <a:latin typeface="Tahoma" panose="020B0604030504040204" pitchFamily="34" charset="0"/>
                          <a:ea typeface="Times New Roman" panose="02020603050405020304" pitchFamily="18" charset="0"/>
                          <a:cs typeface="Times New Roman" panose="02020603050405020304" pitchFamily="18" charset="0"/>
                        </a:rPr>
                        <a:t> trade 65 matt pva</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82161713"/>
                  </a:ext>
                </a:extLst>
              </a:tr>
              <a:tr h="984685">
                <a:tc>
                  <a:txBody>
                    <a:bodyPr/>
                    <a:lstStyle/>
                    <a:p>
                      <a:pPr marL="0" marR="0">
                        <a:lnSpc>
                          <a:spcPct val="115000"/>
                        </a:lnSpc>
                        <a:spcAft>
                          <a:spcPts val="270"/>
                        </a:spcAft>
                        <a:buNone/>
                      </a:pPr>
                      <a:r>
                        <a:rPr lang="en-US" sz="1000" kern="100" spc="-10" dirty="0">
                          <a:effectLst/>
                          <a:latin typeface="Tahoma" panose="020B0604030504040204" pitchFamily="34" charset="0"/>
                          <a:ea typeface="Times New Roman" panose="02020603050405020304" pitchFamily="18" charset="0"/>
                          <a:cs typeface="Times New Roman" panose="02020603050405020304" pitchFamily="18" charset="0"/>
                        </a:rPr>
                        <a:t>Wooden windows, window frames, doors, door frames, fascia boards, beams and louvers</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50000"/>
                        </a:lnSpc>
                        <a:spcAft>
                          <a:spcPts val="800"/>
                        </a:spcAft>
                        <a:buNone/>
                      </a:pPr>
                      <a:r>
                        <a:rPr lang="en-US" sz="1000" kern="100" spc="-10">
                          <a:effectLst/>
                          <a:latin typeface="Tahoma" panose="020B0604030504040204" pitchFamily="34" charset="0"/>
                          <a:ea typeface="Calibri" panose="020F0502020204030204" pitchFamily="34" charset="0"/>
                          <a:cs typeface="Times New Roman" panose="02020603050405020304" pitchFamily="18" charset="0"/>
                        </a:rPr>
                        <a:t>One coat of primer for wood (patching)</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50000"/>
                        </a:lnSpc>
                        <a:spcAft>
                          <a:spcPts val="800"/>
                        </a:spcAft>
                        <a:buNone/>
                      </a:pPr>
                      <a:r>
                        <a:rPr lang="en-US" sz="1000" kern="100" spc="-10">
                          <a:effectLst/>
                          <a:latin typeface="Tahoma" panose="020B0604030504040204" pitchFamily="34" charset="0"/>
                          <a:ea typeface="Calibri" panose="020F0502020204030204" pitchFamily="34" charset="0"/>
                          <a:cs typeface="Times New Roman" panose="02020603050405020304" pitchFamily="18" charset="0"/>
                        </a:rPr>
                        <a:t>One coat of trade universal undercoat (patching)</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50000"/>
                        </a:lnSpc>
                        <a:spcAft>
                          <a:spcPts val="800"/>
                        </a:spcAft>
                        <a:buNone/>
                      </a:pPr>
                      <a:r>
                        <a:rPr lang="en-US" sz="1000" kern="100" spc="-10">
                          <a:effectLst/>
                          <a:latin typeface="Tahoma" panose="020B0604030504040204" pitchFamily="34" charset="0"/>
                          <a:ea typeface="Calibri" panose="020F0502020204030204" pitchFamily="34" charset="0"/>
                          <a:cs typeface="Times New Roman" panose="02020603050405020304" pitchFamily="18" charset="0"/>
                        </a:rPr>
                        <a:t>Two coats of gloss enamel</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81445295"/>
                  </a:ext>
                </a:extLst>
              </a:tr>
              <a:tr h="186253">
                <a:tc>
                  <a:txBody>
                    <a:bodyPr/>
                    <a:lstStyle/>
                    <a:p>
                      <a:pPr marL="0" marR="0">
                        <a:lnSpc>
                          <a:spcPct val="115000"/>
                        </a:lnSpc>
                        <a:spcAft>
                          <a:spcPts val="270"/>
                        </a:spcAft>
                        <a:buNone/>
                      </a:pPr>
                      <a:r>
                        <a:rPr lang="en-US" sz="1000" kern="100">
                          <a:effectLst/>
                          <a:latin typeface="Tahoma" panose="020B0604030504040204" pitchFamily="34" charset="0"/>
                          <a:ea typeface="Times New Roman" panose="02020603050405020304" pitchFamily="18" charset="0"/>
                          <a:cs typeface="Times New Roman" panose="02020603050405020304" pitchFamily="18" charset="0"/>
                        </a:rPr>
                        <a:t>Bituminous torch on</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270"/>
                        </a:spcAft>
                        <a:buNone/>
                        <a:tabLst>
                          <a:tab pos="-457200" algn="l"/>
                        </a:tabLst>
                      </a:pPr>
                      <a:r>
                        <a:rPr lang="en-US" sz="1000" kern="100" spc="-10">
                          <a:effectLst/>
                          <a:latin typeface="Tahoma" panose="020B0604030504040204" pitchFamily="34" charset="0"/>
                          <a:ea typeface="Calibri" panose="020F0502020204030204" pitchFamily="34" charset="0"/>
                          <a:cs typeface="Times New Roman" panose="02020603050405020304" pitchFamily="18" charset="0"/>
                        </a:rPr>
                        <a:t>Two coats of trade bituminous aluminium paint </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17895718"/>
                  </a:ext>
                </a:extLst>
              </a:tr>
              <a:tr h="672696">
                <a:tc>
                  <a:txBody>
                    <a:bodyPr/>
                    <a:lstStyle/>
                    <a:p>
                      <a:pPr marL="0" marR="0">
                        <a:lnSpc>
                          <a:spcPct val="115000"/>
                        </a:lnSpc>
                        <a:spcAft>
                          <a:spcPts val="270"/>
                        </a:spcAft>
                        <a:buNone/>
                      </a:pPr>
                      <a:r>
                        <a:rPr lang="en-US" sz="1000" kern="100">
                          <a:effectLst/>
                          <a:latin typeface="Tahoma" panose="020B0604030504040204" pitchFamily="34" charset="0"/>
                          <a:ea typeface="Times New Roman" panose="02020603050405020304" pitchFamily="18" charset="0"/>
                          <a:cs typeface="Times New Roman" panose="02020603050405020304" pitchFamily="18" charset="0"/>
                        </a:rPr>
                        <a:t>Mild steel posts, balustrades and handrails</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270"/>
                        </a:spcAft>
                        <a:buNone/>
                      </a:pPr>
                      <a:r>
                        <a:rPr lang="en-US" sz="1000" kern="100" spc="-10">
                          <a:effectLst/>
                          <a:latin typeface="Tahoma" panose="020B0604030504040204" pitchFamily="34" charset="0"/>
                          <a:ea typeface="Times New Roman" panose="02020603050405020304" pitchFamily="18" charset="0"/>
                          <a:cs typeface="Times New Roman" panose="02020603050405020304" pitchFamily="18" charset="0"/>
                        </a:rPr>
                        <a:t>One coat </a:t>
                      </a:r>
                      <a:r>
                        <a:rPr lang="en-US" sz="1000" kern="100" spc="-10">
                          <a:effectLst/>
                          <a:latin typeface="Tahoma" panose="020B0604030504040204" pitchFamily="34" charset="0"/>
                          <a:ea typeface="Calibri" panose="020F0502020204030204" pitchFamily="34" charset="0"/>
                          <a:cs typeface="Times New Roman" panose="02020603050405020304" pitchFamily="18" charset="0"/>
                        </a:rPr>
                        <a:t>of</a:t>
                      </a:r>
                      <a:r>
                        <a:rPr lang="en-US" sz="1000" kern="100" spc="-10">
                          <a:effectLst/>
                          <a:latin typeface="Tahoma" panose="020B0604030504040204" pitchFamily="34" charset="0"/>
                          <a:ea typeface="Times New Roman" panose="02020603050405020304" pitchFamily="18" charset="0"/>
                          <a:cs typeface="Times New Roman" panose="02020603050405020304" pitchFamily="18" charset="0"/>
                        </a:rPr>
                        <a:t> primer for steel (patching)</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Aft>
                          <a:spcPts val="270"/>
                        </a:spcAft>
                        <a:buNone/>
                      </a:pPr>
                      <a:r>
                        <a:rPr lang="en-US" sz="1000" kern="100" spc="-10">
                          <a:effectLst/>
                          <a:latin typeface="Tahoma" panose="020B0604030504040204" pitchFamily="34" charset="0"/>
                          <a:ea typeface="Times New Roman" panose="02020603050405020304" pitchFamily="18" charset="0"/>
                          <a:cs typeface="Times New Roman" panose="02020603050405020304" pitchFamily="18" charset="0"/>
                        </a:rPr>
                        <a:t>One coat </a:t>
                      </a:r>
                      <a:r>
                        <a:rPr lang="en-US" sz="1000" kern="100" spc="-10">
                          <a:effectLst/>
                          <a:latin typeface="Tahoma" panose="020B0604030504040204" pitchFamily="34" charset="0"/>
                          <a:ea typeface="Calibri" panose="020F0502020204030204" pitchFamily="34" charset="0"/>
                          <a:cs typeface="Times New Roman" panose="02020603050405020304" pitchFamily="18" charset="0"/>
                        </a:rPr>
                        <a:t>of</a:t>
                      </a:r>
                      <a:r>
                        <a:rPr lang="en-US" sz="1000" kern="100" spc="-10">
                          <a:effectLst/>
                          <a:latin typeface="Tahoma" panose="020B0604030504040204" pitchFamily="34" charset="0"/>
                          <a:ea typeface="Times New Roman" panose="02020603050405020304" pitchFamily="18" charset="0"/>
                          <a:cs typeface="Times New Roman" panose="02020603050405020304" pitchFamily="18" charset="0"/>
                        </a:rPr>
                        <a:t> universal undercoat (patching)</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Aft>
                          <a:spcPts val="270"/>
                        </a:spcAft>
                        <a:buNone/>
                      </a:pPr>
                      <a:r>
                        <a:rPr lang="en-US" sz="1000" kern="100" spc="-10">
                          <a:effectLst/>
                          <a:latin typeface="Tahoma" panose="020B0604030504040204" pitchFamily="34" charset="0"/>
                          <a:ea typeface="Times New Roman" panose="02020603050405020304" pitchFamily="18" charset="0"/>
                          <a:cs typeface="Times New Roman" panose="02020603050405020304" pitchFamily="18" charset="0"/>
                        </a:rPr>
                        <a:t>Two coats </a:t>
                      </a:r>
                      <a:r>
                        <a:rPr lang="en-US" sz="1000" kern="100" spc="-10">
                          <a:effectLst/>
                          <a:latin typeface="Tahoma" panose="020B0604030504040204" pitchFamily="34" charset="0"/>
                          <a:ea typeface="Calibri" panose="020F0502020204030204" pitchFamily="34" charset="0"/>
                          <a:cs typeface="Times New Roman" panose="02020603050405020304" pitchFamily="18" charset="0"/>
                        </a:rPr>
                        <a:t>of</a:t>
                      </a:r>
                      <a:r>
                        <a:rPr lang="en-US" sz="1000" kern="100" spc="-10">
                          <a:effectLst/>
                          <a:latin typeface="Tahoma" panose="020B0604030504040204" pitchFamily="34" charset="0"/>
                          <a:ea typeface="Times New Roman" panose="02020603050405020304" pitchFamily="18" charset="0"/>
                          <a:cs typeface="Times New Roman" panose="02020603050405020304" pitchFamily="18" charset="0"/>
                        </a:rPr>
                        <a:t> gloss enamel</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93049296"/>
                  </a:ext>
                </a:extLst>
              </a:tr>
              <a:tr h="817470">
                <a:tc>
                  <a:txBody>
                    <a:bodyPr/>
                    <a:lstStyle/>
                    <a:p>
                      <a:pPr marL="0" marR="0">
                        <a:lnSpc>
                          <a:spcPct val="115000"/>
                        </a:lnSpc>
                        <a:spcAft>
                          <a:spcPts val="270"/>
                        </a:spcAft>
                        <a:buNone/>
                      </a:pPr>
                      <a:r>
                        <a:rPr lang="en-US" sz="1000" kern="100">
                          <a:effectLst/>
                          <a:latin typeface="Tahoma" panose="020B0604030504040204" pitchFamily="34" charset="0"/>
                          <a:ea typeface="Times New Roman" panose="02020603050405020304" pitchFamily="18" charset="0"/>
                          <a:cs typeface="Times New Roman" panose="02020603050405020304" pitchFamily="18" charset="0"/>
                        </a:rPr>
                        <a:t>Interior wooden doors</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000" kern="100" spc="-10">
                          <a:effectLst/>
                          <a:latin typeface="Tahoma" panose="020B0604030504040204" pitchFamily="34" charset="0"/>
                          <a:ea typeface="Calibri" panose="020F0502020204030204" pitchFamily="34" charset="0"/>
                          <a:cs typeface="Times New Roman" panose="02020603050405020304" pitchFamily="18" charset="0"/>
                        </a:rPr>
                        <a:t>One coat of primer for wood (patching)</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Aft>
                          <a:spcPts val="800"/>
                        </a:spcAft>
                        <a:buNone/>
                      </a:pPr>
                      <a:r>
                        <a:rPr lang="en-US" sz="1000" kern="100" spc="-10">
                          <a:effectLst/>
                          <a:latin typeface="Tahoma" panose="020B0604030504040204" pitchFamily="34" charset="0"/>
                          <a:ea typeface="Calibri" panose="020F0502020204030204" pitchFamily="34" charset="0"/>
                          <a:cs typeface="Times New Roman" panose="02020603050405020304" pitchFamily="18" charset="0"/>
                        </a:rPr>
                        <a:t>One coat of trade universal undercoat (patching)</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Aft>
                          <a:spcPts val="800"/>
                        </a:spcAft>
                        <a:buNone/>
                      </a:pPr>
                      <a:r>
                        <a:rPr lang="en-US" sz="1000" kern="100" spc="-10">
                          <a:effectLst/>
                          <a:latin typeface="Tahoma" panose="020B0604030504040204" pitchFamily="34" charset="0"/>
                          <a:ea typeface="Calibri" panose="020F0502020204030204" pitchFamily="34" charset="0"/>
                          <a:cs typeface="Times New Roman" panose="02020603050405020304" pitchFamily="18" charset="0"/>
                        </a:rPr>
                        <a:t>Two coats of trade 100 low sheen</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50016952"/>
                  </a:ext>
                </a:extLst>
              </a:tr>
              <a:tr h="429474">
                <a:tc>
                  <a:txBody>
                    <a:bodyPr/>
                    <a:lstStyle/>
                    <a:p>
                      <a:pPr marL="0" marR="0">
                        <a:lnSpc>
                          <a:spcPct val="115000"/>
                        </a:lnSpc>
                        <a:spcAft>
                          <a:spcPts val="270"/>
                        </a:spcAft>
                        <a:buNone/>
                      </a:pPr>
                      <a:r>
                        <a:rPr lang="en-US" sz="1000" kern="100">
                          <a:effectLst/>
                          <a:latin typeface="Tahoma" panose="020B0604030504040204" pitchFamily="34" charset="0"/>
                          <a:ea typeface="Times New Roman" panose="02020603050405020304" pitchFamily="18" charset="0"/>
                          <a:cs typeface="Times New Roman" panose="02020603050405020304" pitchFamily="18" charset="0"/>
                        </a:rPr>
                        <a:t>Powder coated barge boards</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270"/>
                        </a:spcAft>
                        <a:buNone/>
                      </a:pPr>
                      <a:r>
                        <a:rPr lang="en-US" sz="1000" kern="100" spc="-10">
                          <a:effectLst/>
                          <a:latin typeface="Tahoma" panose="020B0604030504040204" pitchFamily="34" charset="0"/>
                          <a:ea typeface="Times New Roman" panose="02020603050405020304" pitchFamily="18" charset="0"/>
                          <a:cs typeface="Times New Roman" panose="02020603050405020304" pitchFamily="18" charset="0"/>
                        </a:rPr>
                        <a:t>One coat </a:t>
                      </a:r>
                      <a:r>
                        <a:rPr lang="en-US" sz="1000" kern="100" spc="-10">
                          <a:effectLst/>
                          <a:latin typeface="Tahoma" panose="020B0604030504040204" pitchFamily="34" charset="0"/>
                          <a:ea typeface="Calibri" panose="020F0502020204030204" pitchFamily="34" charset="0"/>
                          <a:cs typeface="Times New Roman" panose="02020603050405020304" pitchFamily="18" charset="0"/>
                        </a:rPr>
                        <a:t>of</a:t>
                      </a:r>
                      <a:r>
                        <a:rPr lang="en-US" sz="1000" kern="100" spc="-10">
                          <a:effectLst/>
                          <a:latin typeface="Tahoma" panose="020B0604030504040204" pitchFamily="34" charset="0"/>
                          <a:ea typeface="Times New Roman" panose="02020603050405020304" pitchFamily="18" charset="0"/>
                          <a:cs typeface="Times New Roman" panose="02020603050405020304" pitchFamily="18" charset="0"/>
                        </a:rPr>
                        <a:t> supergrip </a:t>
                      </a:r>
                      <a:r>
                        <a:rPr lang="en-US" sz="1000" kern="100" spc="-10">
                          <a:effectLst/>
                          <a:latin typeface="Tahoma" panose="020B0604030504040204" pitchFamily="34" charset="0"/>
                          <a:ea typeface="Calibri" panose="020F0502020204030204" pitchFamily="34" charset="0"/>
                          <a:cs typeface="Times New Roman" panose="02020603050405020304" pitchFamily="18" charset="0"/>
                        </a:rPr>
                        <a:t>all-surface primer (patching)</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Aft>
                          <a:spcPts val="270"/>
                        </a:spcAft>
                        <a:buNone/>
                      </a:pPr>
                      <a:r>
                        <a:rPr lang="en-US" sz="1000" kern="100" spc="-10">
                          <a:effectLst/>
                          <a:latin typeface="Tahoma" panose="020B0604030504040204" pitchFamily="34" charset="0"/>
                          <a:ea typeface="Times New Roman" panose="02020603050405020304" pitchFamily="18" charset="0"/>
                          <a:cs typeface="Times New Roman" panose="02020603050405020304" pitchFamily="18" charset="0"/>
                        </a:rPr>
                        <a:t>Two coats </a:t>
                      </a:r>
                      <a:r>
                        <a:rPr lang="en-US" sz="1000" kern="100" spc="-10">
                          <a:effectLst/>
                          <a:latin typeface="Tahoma" panose="020B0604030504040204" pitchFamily="34" charset="0"/>
                          <a:ea typeface="Calibri" panose="020F0502020204030204" pitchFamily="34" charset="0"/>
                          <a:cs typeface="Times New Roman" panose="02020603050405020304" pitchFamily="18" charset="0"/>
                        </a:rPr>
                        <a:t>of</a:t>
                      </a:r>
                      <a:r>
                        <a:rPr lang="en-US" sz="1000" kern="100" spc="-10">
                          <a:effectLst/>
                          <a:latin typeface="Tahoma" panose="020B0604030504040204" pitchFamily="34" charset="0"/>
                          <a:ea typeface="Times New Roman" panose="02020603050405020304" pitchFamily="18" charset="0"/>
                          <a:cs typeface="Times New Roman" panose="02020603050405020304" pitchFamily="18" charset="0"/>
                        </a:rPr>
                        <a:t> roofguard </a:t>
                      </a:r>
                      <a:r>
                        <a:rPr lang="en-US" sz="1000" kern="100" spc="-10">
                          <a:effectLst/>
                          <a:latin typeface="Tahoma" panose="020B0604030504040204" pitchFamily="34" charset="0"/>
                          <a:ea typeface="Calibri" panose="020F0502020204030204" pitchFamily="34" charset="0"/>
                          <a:cs typeface="Times New Roman" panose="02020603050405020304" pitchFamily="18" charset="0"/>
                        </a:rPr>
                        <a:t>pure acrylic roof coating</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81552215"/>
                  </a:ext>
                </a:extLst>
              </a:tr>
              <a:tr h="186253">
                <a:tc>
                  <a:txBody>
                    <a:bodyPr/>
                    <a:lstStyle/>
                    <a:p>
                      <a:pPr marL="0" marR="0">
                        <a:lnSpc>
                          <a:spcPct val="115000"/>
                        </a:lnSpc>
                        <a:spcAft>
                          <a:spcPts val="270"/>
                        </a:spcAft>
                        <a:buNone/>
                      </a:pPr>
                      <a:r>
                        <a:rPr lang="en-US" sz="1000" kern="100">
                          <a:effectLst/>
                          <a:latin typeface="Tahoma" panose="020B0604030504040204" pitchFamily="34" charset="0"/>
                          <a:ea typeface="Times New Roman" panose="02020603050405020304" pitchFamily="18" charset="0"/>
                          <a:cs typeface="Times New Roman" panose="02020603050405020304" pitchFamily="18" charset="0"/>
                        </a:rPr>
                        <a:t>Interior wooden doors</a:t>
                      </a: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270"/>
                        </a:spcAft>
                        <a:buNone/>
                      </a:pPr>
                      <a:r>
                        <a:rPr lang="en-US" sz="1000" kern="100" spc="-10" dirty="0">
                          <a:effectLst/>
                          <a:latin typeface="Tahoma" panose="020B0604030504040204" pitchFamily="34" charset="0"/>
                          <a:ea typeface="Times New Roman" panose="02020603050405020304" pitchFamily="18" charset="0"/>
                          <a:cs typeface="Times New Roman" panose="02020603050405020304" pitchFamily="18" charset="0"/>
                        </a:rPr>
                        <a:t>Three coats </a:t>
                      </a:r>
                      <a:r>
                        <a:rPr lang="en-US" sz="1000" kern="100" spc="-10" dirty="0">
                          <a:effectLst/>
                          <a:latin typeface="Tahoma" panose="020B0604030504040204" pitchFamily="34" charset="0"/>
                          <a:ea typeface="Calibri" panose="020F0502020204030204" pitchFamily="34" charset="0"/>
                          <a:cs typeface="Times New Roman" panose="02020603050405020304" pitchFamily="18" charset="0"/>
                        </a:rPr>
                        <a:t>of</a:t>
                      </a:r>
                      <a:r>
                        <a:rPr lang="en-US" sz="1000" kern="100" spc="-10" dirty="0">
                          <a:effectLst/>
                          <a:latin typeface="Tahoma" panose="020B0604030504040204" pitchFamily="34" charset="0"/>
                          <a:ea typeface="Times New Roman" panose="02020603050405020304" pitchFamily="18" charset="0"/>
                          <a:cs typeface="Times New Roman" panose="02020603050405020304" pitchFamily="18" charset="0"/>
                        </a:rPr>
                        <a:t> </a:t>
                      </a:r>
                      <a:r>
                        <a:rPr lang="en-US" sz="1000" kern="100" spc="-10" dirty="0" err="1">
                          <a:effectLst/>
                          <a:latin typeface="Tahoma" panose="020B0604030504040204" pitchFamily="34" charset="0"/>
                          <a:ea typeface="Times New Roman" panose="02020603050405020304" pitchFamily="18" charset="0"/>
                          <a:cs typeface="Times New Roman" panose="02020603050405020304" pitchFamily="18" charset="0"/>
                        </a:rPr>
                        <a:t>woodgard</a:t>
                      </a:r>
                      <a:r>
                        <a:rPr lang="en-US" sz="1000" kern="100" spc="-10" dirty="0">
                          <a:effectLst/>
                          <a:latin typeface="Tahoma" panose="020B0604030504040204" pitchFamily="34" charset="0"/>
                          <a:ea typeface="Times New Roman" panose="02020603050405020304" pitchFamily="18" charset="0"/>
                          <a:cs typeface="Times New Roman" panose="02020603050405020304" pitchFamily="18" charset="0"/>
                        </a:rPr>
                        <a:t> interior double life timber varnish (matt)</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69471389"/>
                  </a:ext>
                </a:extLst>
              </a:tr>
            </a:tbl>
          </a:graphicData>
        </a:graphic>
      </p:graphicFrame>
    </p:spTree>
    <p:extLst>
      <p:ext uri="{BB962C8B-B14F-4D97-AF65-F5344CB8AC3E}">
        <p14:creationId xmlns:p14="http://schemas.microsoft.com/office/powerpoint/2010/main" val="10273711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A6A07-F8E0-F085-6AB8-E15B1A40A178}"/>
              </a:ext>
            </a:extLst>
          </p:cNvPr>
          <p:cNvSpPr>
            <a:spLocks noGrp="1"/>
          </p:cNvSpPr>
          <p:nvPr>
            <p:ph type="title"/>
          </p:nvPr>
        </p:nvSpPr>
        <p:spPr>
          <a:xfrm>
            <a:off x="641436" y="77055"/>
            <a:ext cx="10822684" cy="523220"/>
          </a:xfrm>
        </p:spPr>
        <p:txBody>
          <a:bodyPr/>
          <a:lstStyle/>
          <a:p>
            <a:r>
              <a:rPr lang="en-US" dirty="0"/>
              <a:t>TECHNICAL SPECIFICATION-Continued</a:t>
            </a:r>
          </a:p>
        </p:txBody>
      </p:sp>
      <p:sp>
        <p:nvSpPr>
          <p:cNvPr id="3" name="Subtitle 2">
            <a:extLst>
              <a:ext uri="{FF2B5EF4-FFF2-40B4-BE49-F238E27FC236}">
                <a16:creationId xmlns:a16="http://schemas.microsoft.com/office/drawing/2014/main" id="{4AFAB619-F0A9-10CD-3143-CBD928048429}"/>
              </a:ext>
            </a:extLst>
          </p:cNvPr>
          <p:cNvSpPr>
            <a:spLocks noGrp="1"/>
          </p:cNvSpPr>
          <p:nvPr>
            <p:ph type="subTitle" idx="1"/>
          </p:nvPr>
        </p:nvSpPr>
        <p:spPr>
          <a:xfrm>
            <a:off x="641435" y="1060704"/>
            <a:ext cx="10822684" cy="5720241"/>
          </a:xfrm>
        </p:spPr>
        <p:txBody>
          <a:bodyPr/>
          <a:lstStyle/>
          <a:p>
            <a:pPr marL="0" marR="361315" lvl="0" indent="0" algn="just">
              <a:buSzPts val="1000"/>
            </a:pPr>
            <a:r>
              <a:rPr lang="en-US" sz="1800" b="1" dirty="0">
                <a:solidFill>
                  <a:schemeClr val="tx1"/>
                </a:solidFill>
                <a:latin typeface="Tahoma" panose="020B0604030504040204" pitchFamily="34" charset="0"/>
                <a:ea typeface="Tahoma" panose="020B0604030504040204" pitchFamily="34" charset="0"/>
              </a:rPr>
              <a:t>BLASTING, DERUSTING AND PAINTING OF STEEL MEMBERS</a:t>
            </a:r>
          </a:p>
          <a:p>
            <a:pPr marL="285750" marR="361315" lvl="0" indent="-285750" algn="just">
              <a:buFont typeface="Courier New" panose="02070309020205020404" pitchFamily="49" charset="0"/>
              <a:buChar char="o"/>
            </a:pPr>
            <a:r>
              <a:rPr lang="en-US" sz="1800" dirty="0">
                <a:solidFill>
                  <a:schemeClr val="tx1"/>
                </a:solidFill>
                <a:latin typeface="Tahoma" panose="020B0604030504040204" pitchFamily="34" charset="0"/>
                <a:ea typeface="Tahoma" panose="020B0604030504040204" pitchFamily="34" charset="0"/>
              </a:rPr>
              <a:t>For minor corrosion – Remove any loose rust, scale, or old paint using wire brush, sand paper or power tool.</a:t>
            </a:r>
          </a:p>
          <a:p>
            <a:pPr marL="285750" marR="361315" lvl="0" indent="-285750" algn="just">
              <a:buFont typeface="Courier New" panose="02070309020205020404" pitchFamily="49" charset="0"/>
              <a:buChar char="o"/>
            </a:pPr>
            <a:r>
              <a:rPr lang="en-US" sz="1800" dirty="0">
                <a:solidFill>
                  <a:schemeClr val="tx1"/>
                </a:solidFill>
                <a:latin typeface="Tahoma" panose="020B0604030504040204" pitchFamily="34" charset="0"/>
                <a:ea typeface="Tahoma" panose="020B0604030504040204" pitchFamily="34" charset="0"/>
              </a:rPr>
              <a:t>If the corrosion is severe - Blast clean to BS 7079 or EN ISO Sa 3 to help remove the stubborn rust</a:t>
            </a:r>
          </a:p>
          <a:p>
            <a:pPr marL="285750" marR="361315" lvl="0" indent="-285750" algn="just">
              <a:buFont typeface="Courier New" panose="02070309020205020404" pitchFamily="49" charset="0"/>
              <a:buChar char="o"/>
            </a:pPr>
            <a:r>
              <a:rPr lang="en-US" sz="1800" dirty="0">
                <a:solidFill>
                  <a:schemeClr val="tx1"/>
                </a:solidFill>
                <a:latin typeface="Tahoma" panose="020B0604030504040204" pitchFamily="34" charset="0"/>
                <a:ea typeface="Tahoma" panose="020B0604030504040204" pitchFamily="34" charset="0"/>
              </a:rPr>
              <a:t>Clean the surface thoroughly to remove any dirt, grease or other contamination.</a:t>
            </a:r>
          </a:p>
          <a:p>
            <a:pPr marL="285750" marR="361315" lvl="0" indent="-285750" algn="just">
              <a:buFont typeface="Courier New" panose="02070309020205020404" pitchFamily="49" charset="0"/>
              <a:buChar char="o"/>
            </a:pPr>
            <a:r>
              <a:rPr lang="en-US" sz="1800" dirty="0">
                <a:solidFill>
                  <a:schemeClr val="tx1"/>
                </a:solidFill>
                <a:latin typeface="Tahoma" panose="020B0604030504040204" pitchFamily="34" charset="0"/>
                <a:ea typeface="Tahoma" panose="020B0604030504040204" pitchFamily="34" charset="0"/>
              </a:rPr>
              <a:t>Apply the rust converter or phosphoric acid-based solution to the cleaned surface and allow to dry according to manufacturer's instructions.</a:t>
            </a:r>
          </a:p>
          <a:p>
            <a:pPr marL="285750" marR="361315" lvl="0" indent="-285750" algn="just">
              <a:buFont typeface="Courier New" panose="02070309020205020404" pitchFamily="49" charset="0"/>
              <a:buChar char="o"/>
            </a:pPr>
            <a:r>
              <a:rPr lang="en-US" sz="1800" dirty="0">
                <a:solidFill>
                  <a:schemeClr val="tx1"/>
                </a:solidFill>
                <a:latin typeface="Tahoma" panose="020B0604030504040204" pitchFamily="34" charset="0"/>
                <a:ea typeface="Tahoma" panose="020B0604030504040204" pitchFamily="34" charset="0"/>
              </a:rPr>
              <a:t>Shop – 1st coat item 159 </a:t>
            </a:r>
            <a:r>
              <a:rPr lang="en-US" sz="1800" dirty="0" err="1">
                <a:solidFill>
                  <a:schemeClr val="tx1"/>
                </a:solidFill>
                <a:latin typeface="Tahoma" panose="020B0604030504040204" pitchFamily="34" charset="0"/>
                <a:ea typeface="Tahoma" panose="020B0604030504040204" pitchFamily="34" charset="0"/>
              </a:rPr>
              <a:t>aluminium</a:t>
            </a:r>
            <a:r>
              <a:rPr lang="en-US" sz="1800" dirty="0">
                <a:solidFill>
                  <a:schemeClr val="tx1"/>
                </a:solidFill>
                <a:latin typeface="Tahoma" panose="020B0604030504040204" pitchFamily="34" charset="0"/>
                <a:ea typeface="Tahoma" panose="020B0604030504040204" pitchFamily="34" charset="0"/>
              </a:rPr>
              <a:t> epoxy sealer – applied at 12 to 20 </a:t>
            </a:r>
            <a:r>
              <a:rPr lang="en-US" sz="1800" dirty="0" err="1">
                <a:solidFill>
                  <a:schemeClr val="tx1"/>
                </a:solidFill>
                <a:latin typeface="Tahoma" panose="020B0604030504040204" pitchFamily="34" charset="0"/>
                <a:ea typeface="Tahoma" panose="020B0604030504040204" pitchFamily="34" charset="0"/>
              </a:rPr>
              <a:t>sq.m</a:t>
            </a:r>
            <a:r>
              <a:rPr lang="en-US" sz="1800" dirty="0">
                <a:solidFill>
                  <a:schemeClr val="tx1"/>
                </a:solidFill>
                <a:latin typeface="Tahoma" panose="020B0604030504040204" pitchFamily="34" charset="0"/>
                <a:ea typeface="Tahoma" panose="020B0604030504040204" pitchFamily="34" charset="0"/>
              </a:rPr>
              <a:t>/</a:t>
            </a:r>
            <a:r>
              <a:rPr lang="en-US" sz="1800" dirty="0" err="1">
                <a:solidFill>
                  <a:schemeClr val="tx1"/>
                </a:solidFill>
                <a:latin typeface="Tahoma" panose="020B0604030504040204" pitchFamily="34" charset="0"/>
                <a:ea typeface="Tahoma" panose="020B0604030504040204" pitchFamily="34" charset="0"/>
              </a:rPr>
              <a:t>litre</a:t>
            </a:r>
            <a:endParaRPr lang="en-US" sz="1800" dirty="0">
              <a:solidFill>
                <a:schemeClr val="tx1"/>
              </a:solidFill>
              <a:latin typeface="Tahoma" panose="020B0604030504040204" pitchFamily="34" charset="0"/>
              <a:ea typeface="Tahoma" panose="020B0604030504040204" pitchFamily="34" charset="0"/>
            </a:endParaRPr>
          </a:p>
          <a:p>
            <a:pPr marL="285750" marR="361315" lvl="0" indent="-285750" algn="just">
              <a:buFont typeface="Courier New" panose="02070309020205020404" pitchFamily="49" charset="0"/>
              <a:buChar char="o"/>
            </a:pPr>
            <a:r>
              <a:rPr lang="en-US" sz="1800" dirty="0">
                <a:solidFill>
                  <a:schemeClr val="tx1"/>
                </a:solidFill>
                <a:latin typeface="Tahoma" panose="020B0604030504040204" pitchFamily="34" charset="0"/>
                <a:ea typeface="Tahoma" panose="020B0604030504040204" pitchFamily="34" charset="0"/>
              </a:rPr>
              <a:t>Shop – 2nd coat item 111 Zinc Phosphate HB QD Epoxy blast primer – mdft 100 microns</a:t>
            </a:r>
          </a:p>
          <a:p>
            <a:pPr marL="285750" marR="361315" lvl="0" indent="-285750" algn="just">
              <a:buFont typeface="Courier New" panose="02070309020205020404" pitchFamily="49" charset="0"/>
              <a:buChar char="o"/>
            </a:pPr>
            <a:r>
              <a:rPr lang="en-US" sz="1800" dirty="0">
                <a:solidFill>
                  <a:schemeClr val="tx1"/>
                </a:solidFill>
                <a:latin typeface="Tahoma" panose="020B0604030504040204" pitchFamily="34" charset="0"/>
                <a:ea typeface="Tahoma" panose="020B0604030504040204" pitchFamily="34" charset="0"/>
              </a:rPr>
              <a:t>Shop – 3rd coat item 1132 MIO HB QD Epoxy undercoat/finish – mdft 125 microns</a:t>
            </a:r>
          </a:p>
          <a:p>
            <a:pPr marL="285750" marR="361315" lvl="0" indent="-285750" algn="just">
              <a:buFont typeface="Courier New" panose="02070309020205020404" pitchFamily="49" charset="0"/>
              <a:buChar char="o"/>
            </a:pPr>
            <a:r>
              <a:rPr lang="en-US" sz="1800" dirty="0">
                <a:solidFill>
                  <a:schemeClr val="tx1"/>
                </a:solidFill>
                <a:latin typeface="Tahoma" panose="020B0604030504040204" pitchFamily="34" charset="0"/>
                <a:ea typeface="Tahoma" panose="020B0604030504040204" pitchFamily="34" charset="0"/>
              </a:rPr>
              <a:t>Shop/site – 4th coat item 169, semi-gloss, acrylic polyurethane (2 pack) finish – mdft 50 microns. </a:t>
            </a:r>
          </a:p>
        </p:txBody>
      </p:sp>
    </p:spTree>
    <p:extLst>
      <p:ext uri="{BB962C8B-B14F-4D97-AF65-F5344CB8AC3E}">
        <p14:creationId xmlns:p14="http://schemas.microsoft.com/office/powerpoint/2010/main" val="28434600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2392E-1F7F-7227-153B-7A22515131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0430F7-4C8B-197F-5FFD-6A6A287BA466}"/>
              </a:ext>
            </a:extLst>
          </p:cNvPr>
          <p:cNvSpPr>
            <a:spLocks noGrp="1"/>
          </p:cNvSpPr>
          <p:nvPr>
            <p:ph type="title"/>
          </p:nvPr>
        </p:nvSpPr>
        <p:spPr>
          <a:xfrm>
            <a:off x="641436" y="77055"/>
            <a:ext cx="10822684" cy="523220"/>
          </a:xfrm>
        </p:spPr>
        <p:txBody>
          <a:bodyPr/>
          <a:lstStyle/>
          <a:p>
            <a:r>
              <a:rPr lang="en-US" dirty="0"/>
              <a:t>SCOPE OF WORK-Continued</a:t>
            </a:r>
          </a:p>
        </p:txBody>
      </p:sp>
      <p:sp>
        <p:nvSpPr>
          <p:cNvPr id="3" name="Subtitle 2">
            <a:extLst>
              <a:ext uri="{FF2B5EF4-FFF2-40B4-BE49-F238E27FC236}">
                <a16:creationId xmlns:a16="http://schemas.microsoft.com/office/drawing/2014/main" id="{40CF9ADB-E9AA-DA99-77F5-26CBCA12E38C}"/>
              </a:ext>
            </a:extLst>
          </p:cNvPr>
          <p:cNvSpPr>
            <a:spLocks noGrp="1"/>
          </p:cNvSpPr>
          <p:nvPr>
            <p:ph type="subTitle" idx="1"/>
          </p:nvPr>
        </p:nvSpPr>
        <p:spPr>
          <a:xfrm>
            <a:off x="641435" y="1060704"/>
            <a:ext cx="10822684" cy="5720241"/>
          </a:xfrm>
        </p:spPr>
        <p:txBody>
          <a:bodyPr/>
          <a:lstStyle/>
          <a:p>
            <a:pPr marL="170141" marR="0" indent="0" algn="just">
              <a:lnSpc>
                <a:spcPct val="150000"/>
              </a:lnSpc>
              <a:spcBef>
                <a:spcPts val="0"/>
              </a:spcBef>
              <a:spcAft>
                <a:spcPts val="0"/>
              </a:spcAft>
            </a:pPr>
            <a:r>
              <a:rPr lang="en-US" sz="1800" b="1" dirty="0">
                <a:solidFill>
                  <a:schemeClr val="tx1"/>
                </a:solidFill>
                <a:effectLst/>
                <a:latin typeface="+mj-lt"/>
                <a:ea typeface="Times New Roman" panose="02020603050405020304" pitchFamily="18" charset="0"/>
              </a:rPr>
              <a:t>BLASTING, DERUSTING AND PAINTING OF STEEL MEMBERS Continued:</a:t>
            </a:r>
          </a:p>
          <a:p>
            <a:pPr marL="170141" marR="0" indent="0" algn="just">
              <a:lnSpc>
                <a:spcPct val="150000"/>
              </a:lnSpc>
              <a:spcBef>
                <a:spcPts val="0"/>
              </a:spcBef>
              <a:spcAft>
                <a:spcPts val="0"/>
              </a:spcAft>
            </a:pPr>
            <a:endParaRPr lang="en-US" sz="1800" b="1" dirty="0">
              <a:solidFill>
                <a:schemeClr val="tx1"/>
              </a:solidFill>
              <a:effectLst/>
              <a:latin typeface="+mj-lt"/>
              <a:ea typeface="Times New Roman" panose="02020603050405020304" pitchFamily="18" charset="0"/>
            </a:endParaRPr>
          </a:p>
          <a:p>
            <a:pPr marL="57150" marR="0" lvl="1" algn="just" defTabSz="457200" rtl="0" eaLnBrk="1" fontAlgn="auto" latinLnBrk="0" hangingPunct="1">
              <a:lnSpc>
                <a:spcPct val="150000"/>
              </a:lnSpc>
              <a:spcBef>
                <a:spcPts val="0"/>
              </a:spcBef>
              <a:spcAft>
                <a:spcPts val="0"/>
              </a:spcAft>
              <a:buClrTx/>
              <a:buSzPct val="120000"/>
              <a:tabLst/>
              <a:defRPr/>
            </a:pPr>
            <a:r>
              <a:rPr kumimoji="0" lang="en-US" sz="1800" b="0" i="0" u="none" strike="noStrike" kern="1200" cap="none" spc="0" normalizeH="0" baseline="0" noProof="0" dirty="0">
                <a:ln>
                  <a:noFill/>
                </a:ln>
                <a:solidFill>
                  <a:srgbClr val="000000"/>
                </a:solidFill>
                <a:effectLst/>
                <a:uLnTx/>
                <a:uFillTx/>
                <a:latin typeface="+mj-lt"/>
                <a:ea typeface="SimSun" panose="02010600030101010101" pitchFamily="2" charset="-122"/>
                <a:cs typeface="+mn-cs"/>
              </a:rPr>
              <a:t>•	Stripe coat – 3rd coat on 2nd coat by brush at 75 microns mdft</a:t>
            </a:r>
          </a:p>
          <a:p>
            <a:pPr marL="57150" marR="0" lvl="1" algn="just" defTabSz="457200" rtl="0" eaLnBrk="1" fontAlgn="auto" latinLnBrk="0" hangingPunct="1">
              <a:lnSpc>
                <a:spcPct val="150000"/>
              </a:lnSpc>
              <a:spcBef>
                <a:spcPts val="0"/>
              </a:spcBef>
              <a:spcAft>
                <a:spcPts val="0"/>
              </a:spcAft>
              <a:buClrTx/>
              <a:buSzPct val="120000"/>
              <a:tabLst/>
              <a:defRPr/>
            </a:pPr>
            <a:r>
              <a:rPr kumimoji="0" lang="en-US" sz="1800" b="0" i="0" u="none" strike="noStrike" kern="1200" cap="none" spc="0" normalizeH="0" baseline="0" noProof="0" dirty="0">
                <a:ln>
                  <a:noFill/>
                </a:ln>
                <a:solidFill>
                  <a:srgbClr val="000000"/>
                </a:solidFill>
                <a:effectLst/>
                <a:uLnTx/>
                <a:uFillTx/>
                <a:latin typeface="+mj-lt"/>
                <a:ea typeface="SimSun" panose="02010600030101010101" pitchFamily="2" charset="-122"/>
                <a:cs typeface="+mn-cs"/>
              </a:rPr>
              <a:t>•	Minimum system total dry film thickness -425 microns including metal spray minimum total dry film 	thickness of paint system – 300 microns</a:t>
            </a:r>
          </a:p>
          <a:p>
            <a:pPr marL="57150" marR="0" lvl="1" algn="just" defTabSz="457200" rtl="0" eaLnBrk="1" fontAlgn="auto" latinLnBrk="0" hangingPunct="1">
              <a:lnSpc>
                <a:spcPct val="150000"/>
              </a:lnSpc>
              <a:spcBef>
                <a:spcPts val="0"/>
              </a:spcBef>
              <a:spcAft>
                <a:spcPts val="0"/>
              </a:spcAft>
              <a:buClrTx/>
              <a:buSzPct val="120000"/>
              <a:tabLst/>
              <a:defRPr/>
            </a:pPr>
            <a:r>
              <a:rPr kumimoji="0" lang="en-US" sz="1800" b="0" i="0" u="none" strike="noStrike" kern="1200" cap="none" spc="0" normalizeH="0" baseline="0" noProof="0" dirty="0">
                <a:ln>
                  <a:noFill/>
                </a:ln>
                <a:solidFill>
                  <a:srgbClr val="000000"/>
                </a:solidFill>
                <a:effectLst/>
                <a:uLnTx/>
                <a:uFillTx/>
                <a:latin typeface="+mj-lt"/>
                <a:ea typeface="SimSun" panose="02010600030101010101" pitchFamily="2" charset="-122"/>
                <a:cs typeface="+mn-cs"/>
              </a:rPr>
              <a:t>•	Aesthetic topcoat – item 169, semi-gloss, acrylic polyurethane (2 pack) finish 50 microns</a:t>
            </a:r>
          </a:p>
          <a:p>
            <a:pPr marL="57150" marR="0" lvl="1" algn="just" defTabSz="457200" rtl="0" eaLnBrk="1" fontAlgn="auto" latinLnBrk="0" hangingPunct="1">
              <a:lnSpc>
                <a:spcPct val="150000"/>
              </a:lnSpc>
              <a:spcBef>
                <a:spcPts val="0"/>
              </a:spcBef>
              <a:spcAft>
                <a:spcPts val="0"/>
              </a:spcAft>
              <a:buClrTx/>
              <a:buSzPct val="120000"/>
              <a:tabLst/>
              <a:defRPr/>
            </a:pPr>
            <a:r>
              <a:rPr kumimoji="0" lang="en-US" sz="1800" b="0" i="0" u="none" strike="noStrike" kern="1200" cap="none" spc="0" normalizeH="0" baseline="0" noProof="0" dirty="0">
                <a:ln>
                  <a:noFill/>
                </a:ln>
                <a:solidFill>
                  <a:srgbClr val="000000"/>
                </a:solidFill>
                <a:effectLst/>
                <a:uLnTx/>
                <a:uFillTx/>
                <a:latin typeface="+mj-lt"/>
                <a:ea typeface="SimSun" panose="02010600030101010101" pitchFamily="2" charset="-122"/>
                <a:cs typeface="+mn-cs"/>
              </a:rPr>
              <a:t>•	HSFG Joints – contact faces </a:t>
            </a:r>
            <a:r>
              <a:rPr kumimoji="0" lang="en-US" sz="1800" b="0" i="0" u="none" strike="noStrike" kern="1200" cap="none" spc="0" normalizeH="0" baseline="0" noProof="0" dirty="0" err="1">
                <a:ln>
                  <a:noFill/>
                </a:ln>
                <a:solidFill>
                  <a:srgbClr val="000000"/>
                </a:solidFill>
                <a:effectLst/>
                <a:uLnTx/>
                <a:uFillTx/>
                <a:latin typeface="+mj-lt"/>
                <a:ea typeface="SimSun" panose="02010600030101010101" pitchFamily="2" charset="-122"/>
                <a:cs typeface="+mn-cs"/>
              </a:rPr>
              <a:t>aluminium</a:t>
            </a:r>
            <a:r>
              <a:rPr kumimoji="0" lang="en-US" sz="1800" b="0" i="0" u="none" strike="noStrike" kern="1200" cap="none" spc="0" normalizeH="0" baseline="0" noProof="0" dirty="0">
                <a:ln>
                  <a:noFill/>
                </a:ln>
                <a:solidFill>
                  <a:srgbClr val="000000"/>
                </a:solidFill>
                <a:effectLst/>
                <a:uLnTx/>
                <a:uFillTx/>
                <a:latin typeface="+mj-lt"/>
                <a:ea typeface="SimSun" panose="02010600030101010101" pitchFamily="2" charset="-122"/>
                <a:cs typeface="+mn-cs"/>
              </a:rPr>
              <a:t> metal spray on fasteners – </a:t>
            </a:r>
            <a:r>
              <a:rPr kumimoji="0" lang="en-US" sz="1800" b="0" i="0" u="none" strike="noStrike" kern="1200" cap="none" spc="0" normalizeH="0" baseline="0" noProof="0" dirty="0" err="1">
                <a:ln>
                  <a:noFill/>
                </a:ln>
                <a:solidFill>
                  <a:srgbClr val="000000"/>
                </a:solidFill>
                <a:effectLst/>
                <a:uLnTx/>
                <a:uFillTx/>
                <a:latin typeface="+mj-lt"/>
                <a:ea typeface="SimSun" panose="02010600030101010101" pitchFamily="2" charset="-122"/>
                <a:cs typeface="+mn-cs"/>
              </a:rPr>
              <a:t>aluminium</a:t>
            </a:r>
            <a:r>
              <a:rPr kumimoji="0" lang="en-US" sz="1800" b="0" i="0" u="none" strike="noStrike" kern="1200" cap="none" spc="0" normalizeH="0" baseline="0" noProof="0" dirty="0">
                <a:ln>
                  <a:noFill/>
                </a:ln>
                <a:solidFill>
                  <a:srgbClr val="000000"/>
                </a:solidFill>
                <a:effectLst/>
                <a:uLnTx/>
                <a:uFillTx/>
                <a:latin typeface="+mj-lt"/>
                <a:ea typeface="SimSun" panose="02010600030101010101" pitchFamily="2" charset="-122"/>
                <a:cs typeface="+mn-cs"/>
              </a:rPr>
              <a:t> metal spray after joint 	is made.</a:t>
            </a:r>
          </a:p>
          <a:p>
            <a:pPr marL="57150" marR="0" lvl="1" algn="just" defTabSz="457200" rtl="0" eaLnBrk="1" fontAlgn="auto" latinLnBrk="0" hangingPunct="1">
              <a:lnSpc>
                <a:spcPct val="150000"/>
              </a:lnSpc>
              <a:spcBef>
                <a:spcPts val="0"/>
              </a:spcBef>
              <a:spcAft>
                <a:spcPts val="0"/>
              </a:spcAft>
              <a:buClrTx/>
              <a:buSzPct val="120000"/>
              <a:tabLst/>
              <a:defRPr/>
            </a:pPr>
            <a:r>
              <a:rPr kumimoji="0" lang="en-US" sz="1800" b="0" i="0" u="none" strike="noStrike" kern="1200" cap="none" spc="0" normalizeH="0" baseline="0" noProof="0" dirty="0">
                <a:ln>
                  <a:noFill/>
                </a:ln>
                <a:solidFill>
                  <a:srgbClr val="000000"/>
                </a:solidFill>
                <a:effectLst/>
                <a:uLnTx/>
                <a:uFillTx/>
                <a:latin typeface="+mj-lt"/>
                <a:ea typeface="SimSun" panose="02010600030101010101" pitchFamily="2" charset="-122"/>
                <a:cs typeface="+mn-cs"/>
              </a:rPr>
              <a:t>•	The final coat must be SANS 1091 G 22 DOVE grey or D 30 French grey (mill green/ Grey green).</a:t>
            </a:r>
          </a:p>
          <a:p>
            <a:pPr marL="57150" marR="0" lvl="1" algn="just" defTabSz="457200" rtl="0" eaLnBrk="1" fontAlgn="auto" latinLnBrk="0" hangingPunct="1">
              <a:lnSpc>
                <a:spcPct val="150000"/>
              </a:lnSpc>
              <a:spcBef>
                <a:spcPts val="0"/>
              </a:spcBef>
              <a:spcAft>
                <a:spcPts val="0"/>
              </a:spcAft>
              <a:buClrTx/>
              <a:buSzPct val="120000"/>
              <a:tabLst/>
              <a:defRPr/>
            </a:pPr>
            <a:endParaRPr kumimoji="0" lang="en-US" sz="1800" b="0" i="0" u="none" strike="noStrike" kern="1200" cap="none" spc="0" normalizeH="0" baseline="0" noProof="0" dirty="0">
              <a:ln>
                <a:noFill/>
              </a:ln>
              <a:solidFill>
                <a:srgbClr val="000000"/>
              </a:solidFill>
              <a:effectLst/>
              <a:uLnTx/>
              <a:uFillTx/>
              <a:latin typeface="+mj-lt"/>
              <a:ea typeface="SimSun" panose="02010600030101010101" pitchFamily="2" charset="-122"/>
              <a:cs typeface="+mn-cs"/>
            </a:endParaRPr>
          </a:p>
        </p:txBody>
      </p:sp>
    </p:spTree>
    <p:extLst>
      <p:ext uri="{BB962C8B-B14F-4D97-AF65-F5344CB8AC3E}">
        <p14:creationId xmlns:p14="http://schemas.microsoft.com/office/powerpoint/2010/main" val="3913807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95795-D09C-639E-D46C-BDB69B60BF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77FF89-16A2-0669-BD45-598675662958}"/>
              </a:ext>
            </a:extLst>
          </p:cNvPr>
          <p:cNvSpPr>
            <a:spLocks noGrp="1"/>
          </p:cNvSpPr>
          <p:nvPr>
            <p:ph type="title"/>
          </p:nvPr>
        </p:nvSpPr>
        <p:spPr>
          <a:xfrm>
            <a:off x="641436" y="77055"/>
            <a:ext cx="10822684" cy="523220"/>
          </a:xfrm>
        </p:spPr>
        <p:txBody>
          <a:bodyPr/>
          <a:lstStyle/>
          <a:p>
            <a:r>
              <a:rPr lang="en-US" dirty="0"/>
              <a:t>SCOPE OF WORK-Continued</a:t>
            </a:r>
          </a:p>
        </p:txBody>
      </p:sp>
      <p:sp>
        <p:nvSpPr>
          <p:cNvPr id="3" name="Subtitle 2">
            <a:extLst>
              <a:ext uri="{FF2B5EF4-FFF2-40B4-BE49-F238E27FC236}">
                <a16:creationId xmlns:a16="http://schemas.microsoft.com/office/drawing/2014/main" id="{7FAD6B25-AABC-14D2-27B9-A2FD4038B7CD}"/>
              </a:ext>
            </a:extLst>
          </p:cNvPr>
          <p:cNvSpPr>
            <a:spLocks noGrp="1"/>
          </p:cNvSpPr>
          <p:nvPr>
            <p:ph type="subTitle" idx="1"/>
          </p:nvPr>
        </p:nvSpPr>
        <p:spPr>
          <a:xfrm>
            <a:off x="641435" y="1060704"/>
            <a:ext cx="10822684" cy="5720241"/>
          </a:xfrm>
        </p:spPr>
        <p:txBody>
          <a:bodyPr/>
          <a:lstStyle/>
          <a:p>
            <a:pPr marL="170141" marR="0" indent="0" algn="just">
              <a:lnSpc>
                <a:spcPct val="150000"/>
              </a:lnSpc>
              <a:spcBef>
                <a:spcPts val="0"/>
              </a:spcBef>
              <a:spcAft>
                <a:spcPts val="0"/>
              </a:spcAft>
            </a:pPr>
            <a:r>
              <a:rPr lang="en-US" b="1" dirty="0">
                <a:solidFill>
                  <a:schemeClr val="tx1"/>
                </a:solidFill>
                <a:effectLst/>
                <a:latin typeface="+mj-lt"/>
                <a:ea typeface="Times New Roman" panose="02020603050405020304" pitchFamily="18" charset="0"/>
              </a:rPr>
              <a:t>PARK HOMES</a:t>
            </a:r>
          </a:p>
          <a:p>
            <a:pPr marL="513041" marR="0" indent="-342900" algn="just">
              <a:lnSpc>
                <a:spcPct val="150000"/>
              </a:lnSpc>
              <a:spcBef>
                <a:spcPts val="0"/>
              </a:spcBef>
              <a:spcAft>
                <a:spcPts val="0"/>
              </a:spcAft>
              <a:buFont typeface="Courier New" panose="02070309020205020404" pitchFamily="49" charset="0"/>
              <a:buChar char="o"/>
            </a:pPr>
            <a:r>
              <a:rPr lang="en-US" dirty="0">
                <a:solidFill>
                  <a:schemeClr val="tx1"/>
                </a:solidFill>
                <a:latin typeface="+mj-lt"/>
              </a:rPr>
              <a:t>The nominated contractor should provide the 6m x 3m temporary park homes for ablutions as per specification.</a:t>
            </a:r>
          </a:p>
          <a:p>
            <a:pPr marL="513041" marR="0" indent="-342900" algn="just">
              <a:lnSpc>
                <a:spcPct val="150000"/>
              </a:lnSpc>
              <a:spcBef>
                <a:spcPts val="0"/>
              </a:spcBef>
              <a:spcAft>
                <a:spcPts val="0"/>
              </a:spcAft>
              <a:buFont typeface="Courier New" panose="02070309020205020404" pitchFamily="49" charset="0"/>
              <a:buChar char="o"/>
            </a:pPr>
            <a:r>
              <a:rPr lang="en-US" dirty="0">
                <a:solidFill>
                  <a:schemeClr val="tx1"/>
                </a:solidFill>
                <a:effectLst/>
                <a:latin typeface="+mj-lt"/>
                <a:ea typeface="Times New Roman" panose="02020603050405020304" pitchFamily="18" charset="0"/>
              </a:rPr>
              <a:t>The contractor shall provide all necessary material for connection to water supply, electric supply and waste line/ sewer.</a:t>
            </a:r>
          </a:p>
          <a:p>
            <a:pPr marL="513041" marR="0" indent="-342900" algn="just">
              <a:lnSpc>
                <a:spcPct val="150000"/>
              </a:lnSpc>
              <a:spcBef>
                <a:spcPts val="0"/>
              </a:spcBef>
              <a:spcAft>
                <a:spcPts val="0"/>
              </a:spcAft>
              <a:buFont typeface="Courier New" panose="02070309020205020404" pitchFamily="49" charset="0"/>
              <a:buChar char="o"/>
            </a:pPr>
            <a:r>
              <a:rPr lang="en-US" dirty="0">
                <a:solidFill>
                  <a:schemeClr val="tx1"/>
                </a:solidFill>
                <a:effectLst/>
                <a:latin typeface="+mj-lt"/>
                <a:ea typeface="Times New Roman" panose="02020603050405020304" pitchFamily="18" charset="0"/>
              </a:rPr>
              <a:t>Services will be connected to the nearest existing Transnet services</a:t>
            </a:r>
          </a:p>
        </p:txBody>
      </p:sp>
    </p:spTree>
    <p:extLst>
      <p:ext uri="{BB962C8B-B14F-4D97-AF65-F5344CB8AC3E}">
        <p14:creationId xmlns:p14="http://schemas.microsoft.com/office/powerpoint/2010/main" val="39948899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AB85D-A337-5F3F-1BD9-C680E9D7AB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F6128A-ECAD-A27C-EADB-AF60FEB06A33}"/>
              </a:ext>
            </a:extLst>
          </p:cNvPr>
          <p:cNvSpPr>
            <a:spLocks noGrp="1"/>
          </p:cNvSpPr>
          <p:nvPr>
            <p:ph type="title"/>
          </p:nvPr>
        </p:nvSpPr>
        <p:spPr>
          <a:xfrm>
            <a:off x="641436" y="77055"/>
            <a:ext cx="10822684" cy="523220"/>
          </a:xfrm>
        </p:spPr>
        <p:txBody>
          <a:bodyPr/>
          <a:lstStyle/>
          <a:p>
            <a:r>
              <a:rPr lang="en-US" dirty="0"/>
              <a:t>TECHNICAL SPECIFICATION-Continued</a:t>
            </a:r>
          </a:p>
        </p:txBody>
      </p:sp>
      <p:sp>
        <p:nvSpPr>
          <p:cNvPr id="3" name="Subtitle 2">
            <a:extLst>
              <a:ext uri="{FF2B5EF4-FFF2-40B4-BE49-F238E27FC236}">
                <a16:creationId xmlns:a16="http://schemas.microsoft.com/office/drawing/2014/main" id="{72A2ADF0-21C7-A10D-DA0C-2EF0332E8CBC}"/>
              </a:ext>
            </a:extLst>
          </p:cNvPr>
          <p:cNvSpPr>
            <a:spLocks noGrp="1"/>
          </p:cNvSpPr>
          <p:nvPr>
            <p:ph type="subTitle" idx="1"/>
          </p:nvPr>
        </p:nvSpPr>
        <p:spPr>
          <a:xfrm>
            <a:off x="641435" y="1060704"/>
            <a:ext cx="10822684" cy="5720241"/>
          </a:xfrm>
        </p:spPr>
        <p:txBody>
          <a:bodyPr/>
          <a:lstStyle/>
          <a:p>
            <a:pPr marL="170141" marR="0" lvl="0" indent="0" algn="just">
              <a:lnSpc>
                <a:spcPct val="150000"/>
              </a:lnSpc>
              <a:spcBef>
                <a:spcPts val="0"/>
              </a:spcBef>
              <a:spcAft>
                <a:spcPts val="0"/>
              </a:spcAft>
              <a:buSzPts val="1000"/>
            </a:pPr>
            <a:r>
              <a:rPr lang="en-US" b="1" dirty="0">
                <a:solidFill>
                  <a:schemeClr val="tx1"/>
                </a:solidFill>
                <a:latin typeface="+mj-lt"/>
              </a:rPr>
              <a:t>CRACKS</a:t>
            </a:r>
          </a:p>
          <a:p>
            <a:pPr marL="513041" marR="0" lvl="0" indent="-342900" algn="just">
              <a:lnSpc>
                <a:spcPct val="150000"/>
              </a:lnSpc>
              <a:spcBef>
                <a:spcPts val="0"/>
              </a:spcBef>
              <a:spcAft>
                <a:spcPts val="0"/>
              </a:spcAft>
              <a:buFont typeface="Courier New" panose="02070309020205020404" pitchFamily="49" charset="0"/>
              <a:buChar char="o"/>
            </a:pPr>
            <a:r>
              <a:rPr lang="en-US" dirty="0">
                <a:solidFill>
                  <a:schemeClr val="tx1"/>
                </a:solidFill>
                <a:latin typeface="+mj-lt"/>
              </a:rPr>
              <a:t>Open up the cracks to a minimum width of 10mm and 10mm deep on either side of the wall where crack is mirrored. Ensuring that any precious crack repair materials are completely removed down to a sound, dry and clean substrate.</a:t>
            </a:r>
          </a:p>
          <a:p>
            <a:pPr marL="513041" marR="0" lvl="0" indent="-342900" algn="just">
              <a:lnSpc>
                <a:spcPct val="150000"/>
              </a:lnSpc>
              <a:spcBef>
                <a:spcPts val="0"/>
              </a:spcBef>
              <a:spcAft>
                <a:spcPts val="0"/>
              </a:spcAft>
              <a:buFont typeface="Courier New" panose="02070309020205020404" pitchFamily="49" charset="0"/>
              <a:buChar char="o"/>
            </a:pPr>
            <a:r>
              <a:rPr lang="en-US" dirty="0">
                <a:solidFill>
                  <a:schemeClr val="tx1"/>
                </a:solidFill>
                <a:latin typeface="+mj-lt"/>
              </a:rPr>
              <a:t>Using epoxy repair mortar, fill the opened crack and smooth over with a trowel on the exterior face.</a:t>
            </a:r>
          </a:p>
          <a:p>
            <a:pPr marL="513041" marR="0" lvl="0" indent="-342900" algn="just">
              <a:lnSpc>
                <a:spcPct val="150000"/>
              </a:lnSpc>
              <a:spcBef>
                <a:spcPts val="0"/>
              </a:spcBef>
              <a:spcAft>
                <a:spcPts val="0"/>
              </a:spcAft>
              <a:buFont typeface="Courier New" panose="02070309020205020404" pitchFamily="49" charset="0"/>
              <a:buChar char="o"/>
            </a:pPr>
            <a:r>
              <a:rPr lang="en-GB" dirty="0">
                <a:solidFill>
                  <a:schemeClr val="tx1"/>
                </a:solidFill>
                <a:latin typeface="+mj-lt"/>
              </a:rPr>
              <a:t>Cracks less than 3mm wide shall be reamed out and sealed with structural non-shrink repair mortar.</a:t>
            </a:r>
            <a:endParaRPr lang="en-US" dirty="0">
              <a:solidFill>
                <a:schemeClr val="tx1"/>
              </a:solidFill>
              <a:latin typeface="+mj-lt"/>
            </a:endParaRPr>
          </a:p>
          <a:p>
            <a:pPr marL="57150" marR="0" lvl="1" algn="just" defTabSz="457200" rtl="0" eaLnBrk="1" fontAlgn="auto" latinLnBrk="0" hangingPunct="1">
              <a:lnSpc>
                <a:spcPct val="150000"/>
              </a:lnSpc>
              <a:spcBef>
                <a:spcPts val="0"/>
              </a:spcBef>
              <a:spcAft>
                <a:spcPts val="0"/>
              </a:spcAft>
              <a:buClrTx/>
              <a:buSzPct val="120000"/>
              <a:tabLst/>
              <a:defRPr/>
            </a:pPr>
            <a:endParaRPr kumimoji="0" lang="en-US" sz="1800" b="0" i="0" u="none" strike="noStrike" kern="1200" cap="none" spc="0" normalizeH="0" baseline="0" noProof="0" dirty="0">
              <a:ln>
                <a:noFill/>
              </a:ln>
              <a:solidFill>
                <a:srgbClr val="000000"/>
              </a:solidFill>
              <a:effectLst/>
              <a:uLnTx/>
              <a:uFillTx/>
              <a:latin typeface="+mj-lt"/>
              <a:ea typeface="SimSun" panose="02010600030101010101" pitchFamily="2" charset="-122"/>
              <a:cs typeface="+mn-cs"/>
            </a:endParaRPr>
          </a:p>
        </p:txBody>
      </p:sp>
    </p:spTree>
    <p:extLst>
      <p:ext uri="{BB962C8B-B14F-4D97-AF65-F5344CB8AC3E}">
        <p14:creationId xmlns:p14="http://schemas.microsoft.com/office/powerpoint/2010/main" val="23895568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7CFA3-533A-B2B3-D85A-AF61751B27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71CCCE-BEFB-FF5E-3F6E-F81F2B82BD5F}"/>
              </a:ext>
            </a:extLst>
          </p:cNvPr>
          <p:cNvSpPr>
            <a:spLocks noGrp="1"/>
          </p:cNvSpPr>
          <p:nvPr>
            <p:ph type="title"/>
          </p:nvPr>
        </p:nvSpPr>
        <p:spPr>
          <a:xfrm>
            <a:off x="641436" y="77055"/>
            <a:ext cx="10822684" cy="523220"/>
          </a:xfrm>
        </p:spPr>
        <p:txBody>
          <a:bodyPr/>
          <a:lstStyle/>
          <a:p>
            <a:r>
              <a:rPr lang="en-US" dirty="0"/>
              <a:t>TECHNICAL SPECIFICATION-Continued</a:t>
            </a:r>
          </a:p>
        </p:txBody>
      </p:sp>
      <p:sp>
        <p:nvSpPr>
          <p:cNvPr id="3" name="Subtitle 2">
            <a:extLst>
              <a:ext uri="{FF2B5EF4-FFF2-40B4-BE49-F238E27FC236}">
                <a16:creationId xmlns:a16="http://schemas.microsoft.com/office/drawing/2014/main" id="{3EEE50B2-9381-B8F7-715D-DBB398344D1B}"/>
              </a:ext>
            </a:extLst>
          </p:cNvPr>
          <p:cNvSpPr>
            <a:spLocks noGrp="1"/>
          </p:cNvSpPr>
          <p:nvPr>
            <p:ph type="subTitle" idx="1"/>
          </p:nvPr>
        </p:nvSpPr>
        <p:spPr>
          <a:xfrm>
            <a:off x="641435" y="1060704"/>
            <a:ext cx="10822684" cy="5720241"/>
          </a:xfrm>
        </p:spPr>
        <p:txBody>
          <a:bodyPr/>
          <a:lstStyle/>
          <a:p>
            <a:pPr marL="170141" marR="0" indent="0" algn="just">
              <a:lnSpc>
                <a:spcPct val="150000"/>
              </a:lnSpc>
              <a:spcBef>
                <a:spcPts val="0"/>
              </a:spcBef>
              <a:spcAft>
                <a:spcPts val="0"/>
              </a:spcAft>
            </a:pPr>
            <a:r>
              <a:rPr lang="en-US" b="1" dirty="0">
                <a:solidFill>
                  <a:schemeClr val="tx1"/>
                </a:solidFill>
                <a:effectLst/>
                <a:latin typeface="+mj-lt"/>
                <a:ea typeface="Times New Roman" panose="02020603050405020304" pitchFamily="18" charset="0"/>
              </a:rPr>
              <a:t>WASTE COLLECTION AND DISPOSAL:</a:t>
            </a:r>
          </a:p>
          <a:p>
            <a:pPr marL="170141" marR="0" indent="0" algn="just">
              <a:lnSpc>
                <a:spcPct val="150000"/>
              </a:lnSpc>
              <a:spcBef>
                <a:spcPts val="0"/>
              </a:spcBef>
              <a:spcAft>
                <a:spcPts val="0"/>
              </a:spcAft>
            </a:pPr>
            <a:endParaRPr lang="en-US" b="1" dirty="0">
              <a:solidFill>
                <a:schemeClr val="tx1"/>
              </a:solidFill>
              <a:effectLst/>
              <a:latin typeface="+mj-lt"/>
              <a:ea typeface="Times New Roman" panose="02020603050405020304" pitchFamily="18" charset="0"/>
            </a:endParaRPr>
          </a:p>
          <a:p>
            <a:pPr marL="513041" marR="0" indent="-342900" algn="just">
              <a:lnSpc>
                <a:spcPct val="150000"/>
              </a:lnSpc>
              <a:spcBef>
                <a:spcPts val="0"/>
              </a:spcBef>
              <a:spcAft>
                <a:spcPts val="0"/>
              </a:spcAft>
              <a:buFont typeface="Courier New" panose="02070309020205020404" pitchFamily="49" charset="0"/>
              <a:buChar char="o"/>
            </a:pPr>
            <a:r>
              <a:rPr lang="en-US" dirty="0">
                <a:solidFill>
                  <a:schemeClr val="tx1"/>
                </a:solidFill>
                <a:latin typeface="+mj-lt"/>
              </a:rPr>
              <a:t>All rubble and Debris must be cleared from site and site to be left clean.</a:t>
            </a:r>
          </a:p>
          <a:p>
            <a:pPr marL="513041" marR="0" indent="-342900" algn="just">
              <a:lnSpc>
                <a:spcPct val="150000"/>
              </a:lnSpc>
              <a:spcBef>
                <a:spcPts val="0"/>
              </a:spcBef>
              <a:spcAft>
                <a:spcPts val="0"/>
              </a:spcAft>
              <a:buFont typeface="Courier New" panose="02070309020205020404" pitchFamily="49" charset="0"/>
              <a:buChar char="o"/>
            </a:pPr>
            <a:r>
              <a:rPr lang="en-US" dirty="0">
                <a:solidFill>
                  <a:schemeClr val="tx1"/>
                </a:solidFill>
                <a:latin typeface="+mj-lt"/>
              </a:rPr>
              <a:t>The collection and disposal of all the rubble/ waste on site should only be done by contractor or subcontractor with waste disposal license issued by Transnet National Ports Authority, Port of Durban. </a:t>
            </a:r>
          </a:p>
          <a:p>
            <a:pPr marL="513041" marR="0" indent="-342900" algn="just">
              <a:lnSpc>
                <a:spcPct val="150000"/>
              </a:lnSpc>
              <a:spcBef>
                <a:spcPts val="0"/>
              </a:spcBef>
              <a:spcAft>
                <a:spcPts val="0"/>
              </a:spcAft>
              <a:buFont typeface="Courier New" panose="02070309020205020404" pitchFamily="49" charset="0"/>
              <a:buChar char="o"/>
            </a:pPr>
            <a:r>
              <a:rPr lang="en-US" dirty="0">
                <a:solidFill>
                  <a:schemeClr val="tx1"/>
                </a:solidFill>
                <a:latin typeface="+mj-lt"/>
              </a:rPr>
              <a:t>TNPA will provide the metal skip for all scrap metal that will be generated from the renovations.</a:t>
            </a:r>
          </a:p>
        </p:txBody>
      </p:sp>
    </p:spTree>
    <p:extLst>
      <p:ext uri="{BB962C8B-B14F-4D97-AF65-F5344CB8AC3E}">
        <p14:creationId xmlns:p14="http://schemas.microsoft.com/office/powerpoint/2010/main" val="22867582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612F0-4A4C-8B1D-0425-05F6350B3C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2EF89D-AC57-5BDC-BCCC-3F8FDD253EA2}"/>
              </a:ext>
            </a:extLst>
          </p:cNvPr>
          <p:cNvSpPr>
            <a:spLocks noGrp="1"/>
          </p:cNvSpPr>
          <p:nvPr>
            <p:ph type="title"/>
          </p:nvPr>
        </p:nvSpPr>
        <p:spPr>
          <a:xfrm>
            <a:off x="641436" y="77055"/>
            <a:ext cx="10822684" cy="523220"/>
          </a:xfrm>
        </p:spPr>
        <p:txBody>
          <a:bodyPr/>
          <a:lstStyle/>
          <a:p>
            <a:r>
              <a:rPr lang="en-US" dirty="0"/>
              <a:t>TECHNICAL SPECIFICATION-Continued</a:t>
            </a:r>
          </a:p>
        </p:txBody>
      </p:sp>
      <p:sp>
        <p:nvSpPr>
          <p:cNvPr id="3" name="Subtitle 2">
            <a:extLst>
              <a:ext uri="{FF2B5EF4-FFF2-40B4-BE49-F238E27FC236}">
                <a16:creationId xmlns:a16="http://schemas.microsoft.com/office/drawing/2014/main" id="{1D84955A-7839-E7EF-E2C5-D437694BEE6F}"/>
              </a:ext>
            </a:extLst>
          </p:cNvPr>
          <p:cNvSpPr>
            <a:spLocks noGrp="1"/>
          </p:cNvSpPr>
          <p:nvPr>
            <p:ph type="subTitle" idx="1"/>
          </p:nvPr>
        </p:nvSpPr>
        <p:spPr>
          <a:xfrm>
            <a:off x="641435" y="1060704"/>
            <a:ext cx="10822684" cy="5720241"/>
          </a:xfrm>
        </p:spPr>
        <p:txBody>
          <a:bodyPr/>
          <a:lstStyle/>
          <a:p>
            <a:pPr marL="170141" marR="0" indent="0" algn="just">
              <a:lnSpc>
                <a:spcPct val="150000"/>
              </a:lnSpc>
              <a:spcBef>
                <a:spcPts val="0"/>
              </a:spcBef>
              <a:spcAft>
                <a:spcPts val="0"/>
              </a:spcAft>
            </a:pPr>
            <a:r>
              <a:rPr lang="en-US" b="1" dirty="0">
                <a:solidFill>
                  <a:schemeClr val="tx1"/>
                </a:solidFill>
                <a:latin typeface="+mj-lt"/>
              </a:rPr>
              <a:t>SAFE EQUIPMENT FOR WORKING AT HEIGHT:</a:t>
            </a:r>
          </a:p>
          <a:p>
            <a:pPr marL="170141" marR="0" indent="0" algn="just">
              <a:lnSpc>
                <a:spcPct val="150000"/>
              </a:lnSpc>
              <a:spcBef>
                <a:spcPts val="0"/>
              </a:spcBef>
              <a:spcAft>
                <a:spcPts val="0"/>
              </a:spcAft>
            </a:pPr>
            <a:endParaRPr lang="en-US" b="1" dirty="0">
              <a:solidFill>
                <a:schemeClr val="tx1"/>
              </a:solidFill>
              <a:effectLst/>
              <a:latin typeface="+mj-lt"/>
              <a:ea typeface="Times New Roman" panose="02020603050405020304" pitchFamily="18" charset="0"/>
            </a:endParaRPr>
          </a:p>
          <a:p>
            <a:pPr marL="513041" marR="0" lvl="0" indent="-342900" algn="just">
              <a:lnSpc>
                <a:spcPct val="150000"/>
              </a:lnSpc>
              <a:spcBef>
                <a:spcPts val="0"/>
              </a:spcBef>
              <a:spcAft>
                <a:spcPts val="0"/>
              </a:spcAft>
              <a:buFont typeface="Courier New" panose="02070309020205020404" pitchFamily="49" charset="0"/>
              <a:buChar char="o"/>
              <a:tabLst>
                <a:tab pos="857250" algn="l"/>
              </a:tabLst>
            </a:pPr>
            <a:r>
              <a:rPr lang="en-US" dirty="0">
                <a:solidFill>
                  <a:schemeClr val="tx1"/>
                </a:solidFill>
                <a:latin typeface="+mj-lt"/>
              </a:rPr>
              <a:t>Supply safe and suitable working at height equipment for every height work.</a:t>
            </a:r>
          </a:p>
          <a:p>
            <a:pPr marL="513041" marR="0" lvl="0" indent="-342900" algn="just">
              <a:lnSpc>
                <a:spcPct val="150000"/>
              </a:lnSpc>
              <a:spcBef>
                <a:spcPts val="0"/>
              </a:spcBef>
              <a:spcAft>
                <a:spcPts val="0"/>
              </a:spcAft>
              <a:buFont typeface="Courier New" panose="02070309020205020404" pitchFamily="49" charset="0"/>
              <a:buChar char="o"/>
              <a:tabLst>
                <a:tab pos="857250" algn="l"/>
              </a:tabLst>
            </a:pPr>
            <a:r>
              <a:rPr lang="en-US" dirty="0">
                <a:solidFill>
                  <a:schemeClr val="tx1"/>
                </a:solidFill>
                <a:latin typeface="+mj-lt"/>
              </a:rPr>
              <a:t>A contractor must appoint a competent person in writing who must ensure all height equipment’s operations are carried under his or her supervision and that all erectors, team leaders and inspectors are competent to carry out work.</a:t>
            </a:r>
          </a:p>
        </p:txBody>
      </p:sp>
    </p:spTree>
    <p:extLst>
      <p:ext uri="{BB962C8B-B14F-4D97-AF65-F5344CB8AC3E}">
        <p14:creationId xmlns:p14="http://schemas.microsoft.com/office/powerpoint/2010/main" val="33809238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3B9BD-2CDE-7ABD-F796-09A06AA46C30}"/>
              </a:ext>
            </a:extLst>
          </p:cNvPr>
          <p:cNvSpPr>
            <a:spLocks noGrp="1"/>
          </p:cNvSpPr>
          <p:nvPr>
            <p:ph type="title"/>
          </p:nvPr>
        </p:nvSpPr>
        <p:spPr>
          <a:xfrm>
            <a:off x="641436" y="1061440"/>
            <a:ext cx="10822684" cy="523220"/>
          </a:xfrm>
        </p:spPr>
        <p:txBody>
          <a:bodyPr/>
          <a:lstStyle/>
          <a:p>
            <a:r>
              <a:rPr lang="en-ZA" dirty="0"/>
              <a:t>`</a:t>
            </a:r>
            <a:endParaRPr lang="en-US" dirty="0"/>
          </a:p>
        </p:txBody>
      </p:sp>
      <p:sp>
        <p:nvSpPr>
          <p:cNvPr id="3" name="Subtitle 2">
            <a:extLst>
              <a:ext uri="{FF2B5EF4-FFF2-40B4-BE49-F238E27FC236}">
                <a16:creationId xmlns:a16="http://schemas.microsoft.com/office/drawing/2014/main" id="{EAB58831-FD3D-6349-993E-F44F947AF367}"/>
              </a:ext>
            </a:extLst>
          </p:cNvPr>
          <p:cNvSpPr>
            <a:spLocks noGrp="1"/>
          </p:cNvSpPr>
          <p:nvPr>
            <p:ph type="subTitle" idx="1"/>
          </p:nvPr>
        </p:nvSpPr>
        <p:spPr>
          <a:xfrm>
            <a:off x="778595" y="1005840"/>
            <a:ext cx="10822684" cy="5657849"/>
          </a:xfrm>
        </p:spPr>
        <p:txBody>
          <a:bodyPr/>
          <a:lstStyle/>
          <a:p>
            <a:pPr algn="l"/>
            <a:r>
              <a:rPr lang="en-US" b="1" dirty="0"/>
              <a:t>	</a:t>
            </a:r>
            <a:r>
              <a:rPr lang="en-US" b="1" dirty="0">
                <a:solidFill>
                  <a:schemeClr val="tx1"/>
                </a:solidFill>
                <a:latin typeface="+mj-lt"/>
              </a:rPr>
              <a:t>NB: The contractor shall allow in his prices for the following:</a:t>
            </a:r>
          </a:p>
          <a:p>
            <a:pPr marL="160517" indent="-342900" algn="l">
              <a:buFont typeface="Courier New" panose="02070309020205020404" pitchFamily="49" charset="0"/>
              <a:buChar char="o"/>
            </a:pPr>
            <a:r>
              <a:rPr lang="en-US" dirty="0">
                <a:solidFill>
                  <a:schemeClr val="tx1"/>
                </a:solidFill>
                <a:latin typeface="+mj-lt"/>
              </a:rPr>
              <a:t>Renovations work will also take place within an operational office environment; no additional payment will be made for work done in confined areas.  The prospective tenderers shall exercise due diligence during the execution of the project to minimize risk of damaging existing equipment/infrastructure and also ensure minimal disruption to office staff. </a:t>
            </a:r>
          </a:p>
          <a:p>
            <a:pPr marL="160517" indent="-342900" algn="l">
              <a:buFont typeface="Courier New" panose="02070309020205020404" pitchFamily="49" charset="0"/>
              <a:buChar char="o"/>
            </a:pPr>
            <a:r>
              <a:rPr lang="en-US" dirty="0">
                <a:solidFill>
                  <a:schemeClr val="tx1"/>
                </a:solidFill>
                <a:latin typeface="+mj-lt"/>
              </a:rPr>
              <a:t>The Contractor will be responsible for any costs associated with damages to existing infrastructure located on the buildings; the Contractor shall therefore make provision in his prices for the risk of damage to existing equipment/infrastructure.</a:t>
            </a:r>
          </a:p>
          <a:p>
            <a:pPr algn="l"/>
            <a:endParaRPr lang="en-US" dirty="0"/>
          </a:p>
        </p:txBody>
      </p:sp>
      <p:sp>
        <p:nvSpPr>
          <p:cNvPr id="4" name="Text Placeholder 3">
            <a:extLst>
              <a:ext uri="{FF2B5EF4-FFF2-40B4-BE49-F238E27FC236}">
                <a16:creationId xmlns:a16="http://schemas.microsoft.com/office/drawing/2014/main" id="{D25D0CAD-6626-8613-0514-13F48B2AA185}"/>
              </a:ext>
            </a:extLst>
          </p:cNvPr>
          <p:cNvSpPr>
            <a:spLocks noGrp="1"/>
          </p:cNvSpPr>
          <p:nvPr>
            <p:ph type="body" sz="quarter" idx="11"/>
          </p:nvPr>
        </p:nvSpPr>
        <p:spPr>
          <a:xfrm>
            <a:off x="590721" y="6600025"/>
            <a:ext cx="1763624" cy="238527"/>
          </a:xfrm>
        </p:spPr>
        <p:txBody>
          <a:bodyPr/>
          <a:lstStyle/>
          <a:p>
            <a:endParaRPr lang="en-US" dirty="0"/>
          </a:p>
        </p:txBody>
      </p:sp>
    </p:spTree>
    <p:extLst>
      <p:ext uri="{BB962C8B-B14F-4D97-AF65-F5344CB8AC3E}">
        <p14:creationId xmlns:p14="http://schemas.microsoft.com/office/powerpoint/2010/main" val="8540384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Graphic 2">
            <a:extLst>
              <a:ext uri="{FF2B5EF4-FFF2-40B4-BE49-F238E27FC236}">
                <a16:creationId xmlns:a16="http://schemas.microsoft.com/office/drawing/2014/main" id="{1AAE0263-097E-BD53-FF21-7D7BAD027D0D}"/>
              </a:ext>
            </a:extLst>
          </p:cNvPr>
          <p:cNvSpPr/>
          <p:nvPr/>
        </p:nvSpPr>
        <p:spPr>
          <a:xfrm>
            <a:off x="-4438" y="680"/>
            <a:ext cx="12183186" cy="6880473"/>
          </a:xfrm>
          <a:custGeom>
            <a:avLst/>
            <a:gdLst>
              <a:gd name="connsiteX0" fmla="*/ 0 w 9184957"/>
              <a:gd name="connsiteY0" fmla="*/ 0 h 5187219"/>
              <a:gd name="connsiteX1" fmla="*/ 0 w 9184957"/>
              <a:gd name="connsiteY1" fmla="*/ 5187220 h 5187219"/>
              <a:gd name="connsiteX2" fmla="*/ 9184957 w 9184957"/>
              <a:gd name="connsiteY2" fmla="*/ 5187220 h 5187219"/>
              <a:gd name="connsiteX3" fmla="*/ 9184957 w 9184957"/>
              <a:gd name="connsiteY3" fmla="*/ 0 h 5187219"/>
              <a:gd name="connsiteX4" fmla="*/ 7313962 w 9184957"/>
              <a:gd name="connsiteY4" fmla="*/ 853345 h 5187219"/>
              <a:gd name="connsiteX5" fmla="*/ 2378297 w 9184957"/>
              <a:gd name="connsiteY5" fmla="*/ 853345 h 5187219"/>
              <a:gd name="connsiteX6" fmla="*/ 2219325 w 9184957"/>
              <a:gd name="connsiteY6" fmla="*/ 1142524 h 5187219"/>
              <a:gd name="connsiteX7" fmla="*/ 1930908 w 9184957"/>
              <a:gd name="connsiteY7" fmla="*/ 1144429 h 5187219"/>
              <a:gd name="connsiteX8" fmla="*/ 1754600 w 9184957"/>
              <a:gd name="connsiteY8" fmla="*/ 853345 h 5187219"/>
              <a:gd name="connsiteX9" fmla="*/ 1089089 w 9184957"/>
              <a:gd name="connsiteY9" fmla="*/ 853345 h 5187219"/>
              <a:gd name="connsiteX10" fmla="*/ 646367 w 9184957"/>
              <a:gd name="connsiteY10" fmla="*/ 1596961 h 5187219"/>
              <a:gd name="connsiteX11" fmla="*/ 646367 w 9184957"/>
              <a:gd name="connsiteY11" fmla="*/ 2122456 h 5187219"/>
              <a:gd name="connsiteX12" fmla="*/ 923925 w 9184957"/>
              <a:gd name="connsiteY12" fmla="*/ 2553938 h 5187219"/>
              <a:gd name="connsiteX13" fmla="*/ 1338644 w 9184957"/>
              <a:gd name="connsiteY13" fmla="*/ 2553938 h 5187219"/>
              <a:gd name="connsiteX14" fmla="*/ 1400651 w 9184957"/>
              <a:gd name="connsiteY14" fmla="*/ 2446401 h 5187219"/>
              <a:gd name="connsiteX15" fmla="*/ 2143125 w 9184957"/>
              <a:gd name="connsiteY15" fmla="*/ 2446401 h 5187219"/>
              <a:gd name="connsiteX16" fmla="*/ 2249996 w 9184957"/>
              <a:gd name="connsiteY16" fmla="*/ 2637568 h 5187219"/>
              <a:gd name="connsiteX17" fmla="*/ 2249996 w 9184957"/>
              <a:gd name="connsiteY17" fmla="*/ 3031807 h 5187219"/>
              <a:gd name="connsiteX18" fmla="*/ 2390299 w 9184957"/>
              <a:gd name="connsiteY18" fmla="*/ 3276124 h 5187219"/>
              <a:gd name="connsiteX19" fmla="*/ 2389537 w 9184957"/>
              <a:gd name="connsiteY19" fmla="*/ 3535680 h 5187219"/>
              <a:gd name="connsiteX20" fmla="*/ 2625185 w 9184957"/>
              <a:gd name="connsiteY20" fmla="*/ 3964305 h 5187219"/>
              <a:gd name="connsiteX21" fmla="*/ 2625185 w 9184957"/>
              <a:gd name="connsiteY21" fmla="*/ 4296251 h 5187219"/>
              <a:gd name="connsiteX22" fmla="*/ 2847975 w 9184957"/>
              <a:gd name="connsiteY22" fmla="*/ 4558475 h 5187219"/>
              <a:gd name="connsiteX23" fmla="*/ 3111341 w 9184957"/>
              <a:gd name="connsiteY23" fmla="*/ 4560094 h 5187219"/>
              <a:gd name="connsiteX24" fmla="*/ 3248406 w 9184957"/>
              <a:gd name="connsiteY24" fmla="*/ 4332065 h 5187219"/>
              <a:gd name="connsiteX25" fmla="*/ 3248406 w 9184957"/>
              <a:gd name="connsiteY25" fmla="*/ 4113562 h 5187219"/>
              <a:gd name="connsiteX26" fmla="*/ 3634454 w 9184957"/>
              <a:gd name="connsiteY26" fmla="*/ 3508438 h 5187219"/>
              <a:gd name="connsiteX27" fmla="*/ 3634454 w 9184957"/>
              <a:gd name="connsiteY27" fmla="*/ 3102578 h 5187219"/>
              <a:gd name="connsiteX28" fmla="*/ 3858482 w 9184957"/>
              <a:gd name="connsiteY28" fmla="*/ 2749201 h 5187219"/>
              <a:gd name="connsiteX29" fmla="*/ 4080224 w 9184957"/>
              <a:gd name="connsiteY29" fmla="*/ 2751582 h 5187219"/>
              <a:gd name="connsiteX30" fmla="*/ 4357212 w 9184957"/>
              <a:gd name="connsiteY30" fmla="*/ 2267140 h 5187219"/>
              <a:gd name="connsiteX31" fmla="*/ 3769328 w 9184957"/>
              <a:gd name="connsiteY31" fmla="*/ 2267140 h 5187219"/>
              <a:gd name="connsiteX32" fmla="*/ 3541490 w 9184957"/>
              <a:gd name="connsiteY32" fmla="*/ 1875663 h 5187219"/>
              <a:gd name="connsiteX33" fmla="*/ 3541967 w 9184957"/>
              <a:gd name="connsiteY33" fmla="*/ 1558861 h 5187219"/>
              <a:gd name="connsiteX34" fmla="*/ 3233071 w 9184957"/>
              <a:gd name="connsiteY34" fmla="*/ 1132046 h 5187219"/>
              <a:gd name="connsiteX35" fmla="*/ 2543175 w 9184957"/>
              <a:gd name="connsiteY35" fmla="*/ 1132046 h 5187219"/>
              <a:gd name="connsiteX36" fmla="*/ 2358390 w 9184957"/>
              <a:gd name="connsiteY36" fmla="*/ 1469326 h 5187219"/>
              <a:gd name="connsiteX37" fmla="*/ 1789462 w 9184957"/>
              <a:gd name="connsiteY37" fmla="*/ 1469326 h 5187219"/>
              <a:gd name="connsiteX38" fmla="*/ 1586579 w 9184957"/>
              <a:gd name="connsiteY38" fmla="*/ 1122521 h 5187219"/>
              <a:gd name="connsiteX39" fmla="*/ 1223772 w 9184957"/>
              <a:gd name="connsiteY39" fmla="*/ 1122521 h 5187219"/>
              <a:gd name="connsiteX40" fmla="*/ 905637 w 9184957"/>
              <a:gd name="connsiteY40" fmla="*/ 1686211 h 5187219"/>
              <a:gd name="connsiteX41" fmla="*/ 912876 w 9184957"/>
              <a:gd name="connsiteY41" fmla="*/ 2030920 h 5187219"/>
              <a:gd name="connsiteX42" fmla="*/ 1082516 w 9184957"/>
              <a:gd name="connsiteY42" fmla="*/ 2275522 h 5187219"/>
              <a:gd name="connsiteX43" fmla="*/ 1204913 w 9184957"/>
              <a:gd name="connsiteY43" fmla="*/ 2275522 h 5187219"/>
              <a:gd name="connsiteX44" fmla="*/ 1308259 w 9184957"/>
              <a:gd name="connsiteY44" fmla="*/ 2140553 h 5187219"/>
              <a:gd name="connsiteX45" fmla="*/ 2273141 w 9184957"/>
              <a:gd name="connsiteY45" fmla="*/ 2140553 h 5187219"/>
              <a:gd name="connsiteX46" fmla="*/ 2515172 w 9184957"/>
              <a:gd name="connsiteY46" fmla="*/ 2581370 h 5187219"/>
              <a:gd name="connsiteX47" fmla="*/ 2515172 w 9184957"/>
              <a:gd name="connsiteY47" fmla="*/ 2986087 h 5187219"/>
              <a:gd name="connsiteX48" fmla="*/ 2655856 w 9184957"/>
              <a:gd name="connsiteY48" fmla="*/ 3227546 h 5187219"/>
              <a:gd name="connsiteX49" fmla="*/ 2655856 w 9184957"/>
              <a:gd name="connsiteY49" fmla="*/ 3474053 h 5187219"/>
              <a:gd name="connsiteX50" fmla="*/ 2908364 w 9184957"/>
              <a:gd name="connsiteY50" fmla="*/ 3896487 h 5187219"/>
              <a:gd name="connsiteX51" fmla="*/ 2908364 w 9184957"/>
              <a:gd name="connsiteY51" fmla="*/ 4147566 h 5187219"/>
              <a:gd name="connsiteX52" fmla="*/ 2978182 w 9184957"/>
              <a:gd name="connsiteY52" fmla="*/ 4238530 h 5187219"/>
              <a:gd name="connsiteX53" fmla="*/ 3007995 w 9184957"/>
              <a:gd name="connsiteY53" fmla="*/ 4189285 h 5187219"/>
              <a:gd name="connsiteX54" fmla="*/ 3007995 w 9184957"/>
              <a:gd name="connsiteY54" fmla="*/ 4002786 h 5187219"/>
              <a:gd name="connsiteX55" fmla="*/ 3367088 w 9184957"/>
              <a:gd name="connsiteY55" fmla="*/ 3428143 h 5187219"/>
              <a:gd name="connsiteX56" fmla="*/ 3370136 w 9184957"/>
              <a:gd name="connsiteY56" fmla="*/ 2983325 h 5187219"/>
              <a:gd name="connsiteX57" fmla="*/ 3644360 w 9184957"/>
              <a:gd name="connsiteY57" fmla="*/ 2522791 h 5187219"/>
              <a:gd name="connsiteX58" fmla="*/ 3933254 w 9184957"/>
              <a:gd name="connsiteY58" fmla="*/ 2521744 h 5187219"/>
              <a:gd name="connsiteX59" fmla="*/ 3948017 w 9184957"/>
              <a:gd name="connsiteY59" fmla="*/ 2496883 h 5187219"/>
              <a:gd name="connsiteX60" fmla="*/ 3623691 w 9184957"/>
              <a:gd name="connsiteY60" fmla="*/ 2495645 h 5187219"/>
              <a:gd name="connsiteX61" fmla="*/ 3280791 w 9184957"/>
              <a:gd name="connsiteY61" fmla="*/ 1932908 h 5187219"/>
              <a:gd name="connsiteX62" fmla="*/ 3291364 w 9184957"/>
              <a:gd name="connsiteY62" fmla="*/ 1650492 h 5187219"/>
              <a:gd name="connsiteX63" fmla="*/ 3120676 w 9184957"/>
              <a:gd name="connsiteY63" fmla="*/ 1399889 h 5187219"/>
              <a:gd name="connsiteX64" fmla="*/ 2690432 w 9184957"/>
              <a:gd name="connsiteY64" fmla="*/ 1397603 h 5187219"/>
              <a:gd name="connsiteX65" fmla="*/ 2502408 w 9184957"/>
              <a:gd name="connsiteY65" fmla="*/ 1727358 h 5187219"/>
              <a:gd name="connsiteX66" fmla="*/ 1621060 w 9184957"/>
              <a:gd name="connsiteY66" fmla="*/ 1727358 h 5187219"/>
              <a:gd name="connsiteX67" fmla="*/ 1451229 w 9184957"/>
              <a:gd name="connsiteY67" fmla="*/ 1410843 h 5187219"/>
              <a:gd name="connsiteX68" fmla="*/ 1390650 w 9184957"/>
              <a:gd name="connsiteY68" fmla="*/ 1410843 h 5187219"/>
              <a:gd name="connsiteX69" fmla="*/ 1192149 w 9184957"/>
              <a:gd name="connsiteY69" fmla="*/ 1788128 h 5187219"/>
              <a:gd name="connsiteX70" fmla="*/ 1193292 w 9184957"/>
              <a:gd name="connsiteY70" fmla="*/ 1845278 h 5187219"/>
              <a:gd name="connsiteX71" fmla="*/ 2688717 w 9184957"/>
              <a:gd name="connsiteY71" fmla="*/ 1846135 h 5187219"/>
              <a:gd name="connsiteX72" fmla="*/ 2839688 w 9184957"/>
              <a:gd name="connsiteY72" fmla="*/ 1550003 h 5187219"/>
              <a:gd name="connsiteX73" fmla="*/ 3044190 w 9184957"/>
              <a:gd name="connsiteY73" fmla="*/ 1550003 h 5187219"/>
              <a:gd name="connsiteX74" fmla="*/ 3173254 w 9184957"/>
              <a:gd name="connsiteY74" fmla="*/ 1720120 h 5187219"/>
              <a:gd name="connsiteX75" fmla="*/ 3173254 w 9184957"/>
              <a:gd name="connsiteY75" fmla="*/ 2044922 h 5187219"/>
              <a:gd name="connsiteX76" fmla="*/ 3491865 w 9184957"/>
              <a:gd name="connsiteY76" fmla="*/ 2578703 h 5187219"/>
              <a:gd name="connsiteX77" fmla="*/ 3251740 w 9184957"/>
              <a:gd name="connsiteY77" fmla="*/ 2938939 h 5187219"/>
              <a:gd name="connsiteX78" fmla="*/ 3246025 w 9184957"/>
              <a:gd name="connsiteY78" fmla="*/ 3409188 h 5187219"/>
              <a:gd name="connsiteX79" fmla="*/ 2984754 w 9184957"/>
              <a:gd name="connsiteY79" fmla="*/ 3802570 h 5187219"/>
              <a:gd name="connsiteX80" fmla="*/ 2746629 w 9184957"/>
              <a:gd name="connsiteY80" fmla="*/ 3403187 h 5187219"/>
              <a:gd name="connsiteX81" fmla="*/ 2746629 w 9184957"/>
              <a:gd name="connsiteY81" fmla="*/ 3118866 h 5187219"/>
              <a:gd name="connsiteX82" fmla="*/ 2642712 w 9184957"/>
              <a:gd name="connsiteY82" fmla="*/ 2948654 h 5187219"/>
              <a:gd name="connsiteX83" fmla="*/ 2642712 w 9184957"/>
              <a:gd name="connsiteY83" fmla="*/ 2548604 h 5187219"/>
              <a:gd name="connsiteX84" fmla="*/ 2397443 w 9184957"/>
              <a:gd name="connsiteY84" fmla="*/ 2133219 h 5187219"/>
              <a:gd name="connsiteX85" fmla="*/ 2899791 w 9184957"/>
              <a:gd name="connsiteY85" fmla="*/ 2133219 h 5187219"/>
              <a:gd name="connsiteX86" fmla="*/ 3168015 w 9184957"/>
              <a:gd name="connsiteY86" fmla="*/ 2554986 h 5187219"/>
              <a:gd name="connsiteX87" fmla="*/ 3011138 w 9184957"/>
              <a:gd name="connsiteY87" fmla="*/ 2791968 h 5187219"/>
              <a:gd name="connsiteX88" fmla="*/ 3011138 w 9184957"/>
              <a:gd name="connsiteY88" fmla="*/ 2837021 h 5187219"/>
              <a:gd name="connsiteX89" fmla="*/ 2849213 w 9184957"/>
              <a:gd name="connsiteY89" fmla="*/ 2837021 h 5187219"/>
              <a:gd name="connsiteX90" fmla="*/ 2849213 w 9184957"/>
              <a:gd name="connsiteY90" fmla="*/ 2743200 h 5187219"/>
              <a:gd name="connsiteX91" fmla="*/ 2975039 w 9184957"/>
              <a:gd name="connsiteY91" fmla="*/ 2552700 h 5187219"/>
              <a:gd name="connsiteX92" fmla="*/ 2810923 w 9184957"/>
              <a:gd name="connsiteY92" fmla="*/ 2294668 h 5187219"/>
              <a:gd name="connsiteX93" fmla="*/ 2681288 w 9184957"/>
              <a:gd name="connsiteY93" fmla="*/ 2294668 h 5187219"/>
              <a:gd name="connsiteX94" fmla="*/ 2805113 w 9184957"/>
              <a:gd name="connsiteY94" fmla="*/ 2504218 h 5187219"/>
              <a:gd name="connsiteX95" fmla="*/ 2805113 w 9184957"/>
              <a:gd name="connsiteY95" fmla="*/ 2903410 h 5187219"/>
              <a:gd name="connsiteX96" fmla="*/ 2909030 w 9184957"/>
              <a:gd name="connsiteY96" fmla="*/ 3073622 h 5187219"/>
              <a:gd name="connsiteX97" fmla="*/ 2909030 w 9184957"/>
              <a:gd name="connsiteY97" fmla="*/ 3359372 h 5187219"/>
              <a:gd name="connsiteX98" fmla="*/ 2992470 w 9184957"/>
              <a:gd name="connsiteY98" fmla="*/ 3499485 h 5187219"/>
              <a:gd name="connsiteX99" fmla="*/ 3084671 w 9184957"/>
              <a:gd name="connsiteY99" fmla="*/ 3359753 h 5187219"/>
              <a:gd name="connsiteX100" fmla="*/ 3090482 w 9184957"/>
              <a:gd name="connsiteY100" fmla="*/ 2889313 h 5187219"/>
              <a:gd name="connsiteX101" fmla="*/ 3300508 w 9184957"/>
              <a:gd name="connsiteY101" fmla="*/ 2574322 h 5187219"/>
              <a:gd name="connsiteX102" fmla="*/ 3011329 w 9184957"/>
              <a:gd name="connsiteY102" fmla="*/ 2089308 h 5187219"/>
              <a:gd name="connsiteX103" fmla="*/ 3011329 w 9184957"/>
              <a:gd name="connsiteY103" fmla="*/ 1774317 h 5187219"/>
              <a:gd name="connsiteX104" fmla="*/ 2963704 w 9184957"/>
              <a:gd name="connsiteY104" fmla="*/ 1711642 h 5187219"/>
              <a:gd name="connsiteX105" fmla="*/ 2938748 w 9184957"/>
              <a:gd name="connsiteY105" fmla="*/ 1711642 h 5187219"/>
              <a:gd name="connsiteX106" fmla="*/ 2787396 w 9184957"/>
              <a:gd name="connsiteY106" fmla="*/ 2008251 h 5187219"/>
              <a:gd name="connsiteX107" fmla="*/ 1243489 w 9184957"/>
              <a:gd name="connsiteY107" fmla="*/ 2007203 h 5187219"/>
              <a:gd name="connsiteX108" fmla="*/ 1170908 w 9184957"/>
              <a:gd name="connsiteY108" fmla="*/ 2068544 h 5187219"/>
              <a:gd name="connsiteX109" fmla="*/ 1086993 w 9184957"/>
              <a:gd name="connsiteY109" fmla="*/ 2069973 h 5187219"/>
              <a:gd name="connsiteX110" fmla="*/ 1034606 w 9184957"/>
              <a:gd name="connsiteY110" fmla="*/ 2000631 h 5187219"/>
              <a:gd name="connsiteX111" fmla="*/ 1029367 w 9184957"/>
              <a:gd name="connsiteY111" fmla="*/ 1750028 h 5187219"/>
              <a:gd name="connsiteX112" fmla="*/ 1293400 w 9184957"/>
              <a:gd name="connsiteY112" fmla="*/ 1249299 h 5187219"/>
              <a:gd name="connsiteX113" fmla="*/ 1548194 w 9184957"/>
              <a:gd name="connsiteY113" fmla="*/ 1249299 h 5187219"/>
              <a:gd name="connsiteX114" fmla="*/ 1717929 w 9184957"/>
              <a:gd name="connsiteY114" fmla="*/ 1565815 h 5187219"/>
              <a:gd name="connsiteX115" fmla="*/ 2408301 w 9184957"/>
              <a:gd name="connsiteY115" fmla="*/ 1565815 h 5187219"/>
              <a:gd name="connsiteX116" fmla="*/ 2596706 w 9184957"/>
              <a:gd name="connsiteY116" fmla="*/ 1235488 h 5187219"/>
              <a:gd name="connsiteX117" fmla="*/ 3206306 w 9184957"/>
              <a:gd name="connsiteY117" fmla="*/ 1238821 h 5187219"/>
              <a:gd name="connsiteX118" fmla="*/ 3454908 w 9184957"/>
              <a:gd name="connsiteY118" fmla="*/ 1603724 h 5187219"/>
              <a:gd name="connsiteX119" fmla="*/ 3444145 w 9184957"/>
              <a:gd name="connsiteY119" fmla="*/ 1890617 h 5187219"/>
              <a:gd name="connsiteX120" fmla="*/ 3714750 w 9184957"/>
              <a:gd name="connsiteY120" fmla="*/ 2334101 h 5187219"/>
              <a:gd name="connsiteX121" fmla="*/ 4231672 w 9184957"/>
              <a:gd name="connsiteY121" fmla="*/ 2336006 h 5187219"/>
              <a:gd name="connsiteX122" fmla="*/ 4025741 w 9184957"/>
              <a:gd name="connsiteY122" fmla="*/ 2683478 h 5187219"/>
              <a:gd name="connsiteX123" fmla="*/ 3736562 w 9184957"/>
              <a:gd name="connsiteY123" fmla="*/ 2684621 h 5187219"/>
              <a:gd name="connsiteX124" fmla="*/ 3531775 w 9184957"/>
              <a:gd name="connsiteY124" fmla="*/ 3028569 h 5187219"/>
              <a:gd name="connsiteX125" fmla="*/ 3528727 w 9184957"/>
              <a:gd name="connsiteY125" fmla="*/ 3475291 h 5187219"/>
              <a:gd name="connsiteX126" fmla="*/ 3169920 w 9184957"/>
              <a:gd name="connsiteY126" fmla="*/ 4049268 h 5187219"/>
              <a:gd name="connsiteX127" fmla="*/ 3169920 w 9184957"/>
              <a:gd name="connsiteY127" fmla="*/ 4234148 h 5187219"/>
              <a:gd name="connsiteX128" fmla="*/ 3056763 w 9184957"/>
              <a:gd name="connsiteY128" fmla="*/ 4421124 h 5187219"/>
              <a:gd name="connsiteX129" fmla="*/ 2914650 w 9184957"/>
              <a:gd name="connsiteY129" fmla="*/ 4421124 h 5187219"/>
              <a:gd name="connsiteX130" fmla="*/ 2746724 w 9184957"/>
              <a:gd name="connsiteY130" fmla="*/ 4202049 h 5187219"/>
              <a:gd name="connsiteX131" fmla="*/ 2746724 w 9184957"/>
              <a:gd name="connsiteY131" fmla="*/ 3940778 h 5187219"/>
              <a:gd name="connsiteX132" fmla="*/ 2494217 w 9184957"/>
              <a:gd name="connsiteY132" fmla="*/ 3518440 h 5187219"/>
              <a:gd name="connsiteX133" fmla="*/ 2494217 w 9184957"/>
              <a:gd name="connsiteY133" fmla="*/ 3271361 h 5187219"/>
              <a:gd name="connsiteX134" fmla="*/ 2353532 w 9184957"/>
              <a:gd name="connsiteY134" fmla="*/ 3029902 h 5187219"/>
              <a:gd name="connsiteX135" fmla="*/ 2353532 w 9184957"/>
              <a:gd name="connsiteY135" fmla="*/ 2622994 h 5187219"/>
              <a:gd name="connsiteX136" fmla="*/ 2177320 w 9184957"/>
              <a:gd name="connsiteY136" fmla="*/ 2302478 h 5187219"/>
              <a:gd name="connsiteX137" fmla="*/ 1388269 w 9184957"/>
              <a:gd name="connsiteY137" fmla="*/ 2302478 h 5187219"/>
              <a:gd name="connsiteX138" fmla="*/ 1284827 w 9184957"/>
              <a:gd name="connsiteY138" fmla="*/ 2437733 h 5187219"/>
              <a:gd name="connsiteX139" fmla="*/ 997744 w 9184957"/>
              <a:gd name="connsiteY139" fmla="*/ 2437733 h 5187219"/>
              <a:gd name="connsiteX140" fmla="*/ 752475 w 9184957"/>
              <a:gd name="connsiteY140" fmla="*/ 2083403 h 5187219"/>
              <a:gd name="connsiteX141" fmla="*/ 742950 w 9184957"/>
              <a:gd name="connsiteY141" fmla="*/ 1645253 h 5187219"/>
              <a:gd name="connsiteX142" fmla="*/ 1129475 w 9184957"/>
              <a:gd name="connsiteY142" fmla="*/ 960501 h 5187219"/>
              <a:gd name="connsiteX143" fmla="*/ 1679639 w 9184957"/>
              <a:gd name="connsiteY143" fmla="*/ 960501 h 5187219"/>
              <a:gd name="connsiteX144" fmla="*/ 1882521 w 9184957"/>
              <a:gd name="connsiteY144" fmla="*/ 1307306 h 5187219"/>
              <a:gd name="connsiteX145" fmla="*/ 2262569 w 9184957"/>
              <a:gd name="connsiteY145" fmla="*/ 1307306 h 5187219"/>
              <a:gd name="connsiteX146" fmla="*/ 2447354 w 9184957"/>
              <a:gd name="connsiteY146" fmla="*/ 970026 h 5187219"/>
              <a:gd name="connsiteX147" fmla="*/ 3316034 w 9184957"/>
              <a:gd name="connsiteY147" fmla="*/ 970026 h 5187219"/>
              <a:gd name="connsiteX148" fmla="*/ 3704082 w 9184957"/>
              <a:gd name="connsiteY148" fmla="*/ 1506474 h 5187219"/>
              <a:gd name="connsiteX149" fmla="*/ 3704082 w 9184957"/>
              <a:gd name="connsiteY149" fmla="*/ 1831943 h 5187219"/>
              <a:gd name="connsiteX150" fmla="*/ 3863054 w 9184957"/>
              <a:gd name="connsiteY150" fmla="*/ 2105120 h 5187219"/>
              <a:gd name="connsiteX151" fmla="*/ 4637056 w 9184957"/>
              <a:gd name="connsiteY151" fmla="*/ 2105120 h 5187219"/>
              <a:gd name="connsiteX152" fmla="*/ 4174331 w 9184957"/>
              <a:gd name="connsiteY152" fmla="*/ 2914745 h 5187219"/>
              <a:gd name="connsiteX153" fmla="*/ 3947160 w 9184957"/>
              <a:gd name="connsiteY153" fmla="*/ 2912078 h 5187219"/>
              <a:gd name="connsiteX154" fmla="*/ 3796570 w 9184957"/>
              <a:gd name="connsiteY154" fmla="*/ 3150203 h 5187219"/>
              <a:gd name="connsiteX155" fmla="*/ 3796570 w 9184957"/>
              <a:gd name="connsiteY155" fmla="*/ 3555968 h 5187219"/>
              <a:gd name="connsiteX156" fmla="*/ 3410522 w 9184957"/>
              <a:gd name="connsiteY156" fmla="*/ 4160806 h 5187219"/>
              <a:gd name="connsiteX157" fmla="*/ 3410522 w 9184957"/>
              <a:gd name="connsiteY157" fmla="*/ 4377023 h 5187219"/>
              <a:gd name="connsiteX158" fmla="*/ 3202781 w 9184957"/>
              <a:gd name="connsiteY158" fmla="*/ 4722590 h 5187219"/>
              <a:gd name="connsiteX159" fmla="*/ 2772823 w 9184957"/>
              <a:gd name="connsiteY159" fmla="*/ 4719923 h 5187219"/>
              <a:gd name="connsiteX160" fmla="*/ 2463070 w 9184957"/>
              <a:gd name="connsiteY160" fmla="*/ 4355306 h 5187219"/>
              <a:gd name="connsiteX161" fmla="*/ 2463070 w 9184957"/>
              <a:gd name="connsiteY161" fmla="*/ 4005548 h 5187219"/>
              <a:gd name="connsiteX162" fmla="*/ 2227326 w 9184957"/>
              <a:gd name="connsiteY162" fmla="*/ 3576923 h 5187219"/>
              <a:gd name="connsiteX163" fmla="*/ 2228088 w 9184957"/>
              <a:gd name="connsiteY163" fmla="*/ 3318986 h 5187219"/>
              <a:gd name="connsiteX164" fmla="*/ 2087880 w 9184957"/>
              <a:gd name="connsiteY164" fmla="*/ 3074956 h 5187219"/>
              <a:gd name="connsiteX165" fmla="*/ 2087880 w 9184957"/>
              <a:gd name="connsiteY165" fmla="*/ 2679668 h 5187219"/>
              <a:gd name="connsiteX166" fmla="*/ 2047970 w 9184957"/>
              <a:gd name="connsiteY166" fmla="*/ 2608231 h 5187219"/>
              <a:gd name="connsiteX167" fmla="*/ 1494282 w 9184957"/>
              <a:gd name="connsiteY167" fmla="*/ 2608231 h 5187219"/>
              <a:gd name="connsiteX168" fmla="*/ 1432179 w 9184957"/>
              <a:gd name="connsiteY168" fmla="*/ 2715768 h 5187219"/>
              <a:gd name="connsiteX169" fmla="*/ 835724 w 9184957"/>
              <a:gd name="connsiteY169" fmla="*/ 2715768 h 5187219"/>
              <a:gd name="connsiteX170" fmla="*/ 484442 w 9184957"/>
              <a:gd name="connsiteY170" fmla="*/ 2170081 h 5187219"/>
              <a:gd name="connsiteX171" fmla="*/ 484442 w 9184957"/>
              <a:gd name="connsiteY171" fmla="*/ 1552384 h 5187219"/>
              <a:gd name="connsiteX172" fmla="*/ 997077 w 9184957"/>
              <a:gd name="connsiteY172" fmla="*/ 691420 h 5187219"/>
              <a:gd name="connsiteX173" fmla="*/ 1845850 w 9184957"/>
              <a:gd name="connsiteY173" fmla="*/ 691420 h 5187219"/>
              <a:gd name="connsiteX174" fmla="*/ 2021967 w 9184957"/>
              <a:gd name="connsiteY174" fmla="*/ 981837 h 5187219"/>
              <a:gd name="connsiteX175" fmla="*/ 2123408 w 9184957"/>
              <a:gd name="connsiteY175" fmla="*/ 981170 h 5187219"/>
              <a:gd name="connsiteX176" fmla="*/ 2282476 w 9184957"/>
              <a:gd name="connsiteY176" fmla="*/ 691420 h 5187219"/>
              <a:gd name="connsiteX177" fmla="*/ 7313962 w 9184957"/>
              <a:gd name="connsiteY177" fmla="*/ 691420 h 518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9184957" h="5187219">
                <a:moveTo>
                  <a:pt x="0" y="0"/>
                </a:moveTo>
                <a:lnTo>
                  <a:pt x="0" y="5187220"/>
                </a:lnTo>
                <a:lnTo>
                  <a:pt x="9184957" y="5187220"/>
                </a:lnTo>
                <a:lnTo>
                  <a:pt x="9184957" y="0"/>
                </a:lnTo>
                <a:close/>
                <a:moveTo>
                  <a:pt x="7313962" y="853345"/>
                </a:moveTo>
                <a:lnTo>
                  <a:pt x="2378297" y="853345"/>
                </a:lnTo>
                <a:lnTo>
                  <a:pt x="2219325" y="1142524"/>
                </a:lnTo>
                <a:lnTo>
                  <a:pt x="1930908" y="1144429"/>
                </a:lnTo>
                <a:lnTo>
                  <a:pt x="1754600" y="853345"/>
                </a:lnTo>
                <a:lnTo>
                  <a:pt x="1089089" y="853345"/>
                </a:lnTo>
                <a:lnTo>
                  <a:pt x="646367" y="1596961"/>
                </a:lnTo>
                <a:lnTo>
                  <a:pt x="646367" y="2122456"/>
                </a:lnTo>
                <a:lnTo>
                  <a:pt x="923925" y="2553938"/>
                </a:lnTo>
                <a:lnTo>
                  <a:pt x="1338644" y="2553938"/>
                </a:lnTo>
                <a:lnTo>
                  <a:pt x="1400651" y="2446401"/>
                </a:lnTo>
                <a:lnTo>
                  <a:pt x="2143125" y="2446401"/>
                </a:lnTo>
                <a:lnTo>
                  <a:pt x="2249996" y="2637568"/>
                </a:lnTo>
                <a:lnTo>
                  <a:pt x="2249996" y="3031807"/>
                </a:lnTo>
                <a:lnTo>
                  <a:pt x="2390299" y="3276124"/>
                </a:lnTo>
                <a:lnTo>
                  <a:pt x="2389537" y="3535680"/>
                </a:lnTo>
                <a:lnTo>
                  <a:pt x="2625185" y="3964305"/>
                </a:lnTo>
                <a:lnTo>
                  <a:pt x="2625185" y="4296251"/>
                </a:lnTo>
                <a:lnTo>
                  <a:pt x="2847975" y="4558475"/>
                </a:lnTo>
                <a:lnTo>
                  <a:pt x="3111341" y="4560094"/>
                </a:lnTo>
                <a:lnTo>
                  <a:pt x="3248406" y="4332065"/>
                </a:lnTo>
                <a:lnTo>
                  <a:pt x="3248406" y="4113562"/>
                </a:lnTo>
                <a:lnTo>
                  <a:pt x="3634454" y="3508438"/>
                </a:lnTo>
                <a:lnTo>
                  <a:pt x="3634454" y="3102578"/>
                </a:lnTo>
                <a:lnTo>
                  <a:pt x="3858482" y="2749201"/>
                </a:lnTo>
                <a:lnTo>
                  <a:pt x="4080224" y="2751582"/>
                </a:lnTo>
                <a:lnTo>
                  <a:pt x="4357212" y="2267140"/>
                </a:lnTo>
                <a:lnTo>
                  <a:pt x="3769328" y="2267140"/>
                </a:lnTo>
                <a:lnTo>
                  <a:pt x="3541490" y="1875663"/>
                </a:lnTo>
                <a:lnTo>
                  <a:pt x="3541967" y="1558861"/>
                </a:lnTo>
                <a:lnTo>
                  <a:pt x="3233071" y="1132046"/>
                </a:lnTo>
                <a:lnTo>
                  <a:pt x="2543175" y="1132046"/>
                </a:lnTo>
                <a:lnTo>
                  <a:pt x="2358390" y="1469326"/>
                </a:lnTo>
                <a:lnTo>
                  <a:pt x="1789462" y="1469326"/>
                </a:lnTo>
                <a:lnTo>
                  <a:pt x="1586579" y="1122521"/>
                </a:lnTo>
                <a:lnTo>
                  <a:pt x="1223772" y="1122521"/>
                </a:lnTo>
                <a:lnTo>
                  <a:pt x="905637" y="1686211"/>
                </a:lnTo>
                <a:lnTo>
                  <a:pt x="912876" y="2030920"/>
                </a:lnTo>
                <a:lnTo>
                  <a:pt x="1082516" y="2275522"/>
                </a:lnTo>
                <a:lnTo>
                  <a:pt x="1204913" y="2275522"/>
                </a:lnTo>
                <a:lnTo>
                  <a:pt x="1308259" y="2140553"/>
                </a:lnTo>
                <a:lnTo>
                  <a:pt x="2273141" y="2140553"/>
                </a:lnTo>
                <a:lnTo>
                  <a:pt x="2515172" y="2581370"/>
                </a:lnTo>
                <a:lnTo>
                  <a:pt x="2515172" y="2986087"/>
                </a:lnTo>
                <a:lnTo>
                  <a:pt x="2655856" y="3227546"/>
                </a:lnTo>
                <a:lnTo>
                  <a:pt x="2655856" y="3474053"/>
                </a:lnTo>
                <a:lnTo>
                  <a:pt x="2908364" y="3896487"/>
                </a:lnTo>
                <a:lnTo>
                  <a:pt x="2908364" y="4147566"/>
                </a:lnTo>
                <a:lnTo>
                  <a:pt x="2978182" y="4238530"/>
                </a:lnTo>
                <a:lnTo>
                  <a:pt x="3007995" y="4189285"/>
                </a:lnTo>
                <a:lnTo>
                  <a:pt x="3007995" y="4002786"/>
                </a:lnTo>
                <a:lnTo>
                  <a:pt x="3367088" y="3428143"/>
                </a:lnTo>
                <a:lnTo>
                  <a:pt x="3370136" y="2983325"/>
                </a:lnTo>
                <a:lnTo>
                  <a:pt x="3644360" y="2522791"/>
                </a:lnTo>
                <a:lnTo>
                  <a:pt x="3933254" y="2521744"/>
                </a:lnTo>
                <a:lnTo>
                  <a:pt x="3948017" y="2496883"/>
                </a:lnTo>
                <a:lnTo>
                  <a:pt x="3623691" y="2495645"/>
                </a:lnTo>
                <a:lnTo>
                  <a:pt x="3280791" y="1932908"/>
                </a:lnTo>
                <a:lnTo>
                  <a:pt x="3291364" y="1650492"/>
                </a:lnTo>
                <a:lnTo>
                  <a:pt x="3120676" y="1399889"/>
                </a:lnTo>
                <a:lnTo>
                  <a:pt x="2690432" y="1397603"/>
                </a:lnTo>
                <a:lnTo>
                  <a:pt x="2502408" y="1727358"/>
                </a:lnTo>
                <a:lnTo>
                  <a:pt x="1621060" y="1727358"/>
                </a:lnTo>
                <a:lnTo>
                  <a:pt x="1451229" y="1410843"/>
                </a:lnTo>
                <a:lnTo>
                  <a:pt x="1390650" y="1410843"/>
                </a:lnTo>
                <a:lnTo>
                  <a:pt x="1192149" y="1788128"/>
                </a:lnTo>
                <a:lnTo>
                  <a:pt x="1193292" y="1845278"/>
                </a:lnTo>
                <a:lnTo>
                  <a:pt x="2688717" y="1846135"/>
                </a:lnTo>
                <a:lnTo>
                  <a:pt x="2839688" y="1550003"/>
                </a:lnTo>
                <a:lnTo>
                  <a:pt x="3044190" y="1550003"/>
                </a:lnTo>
                <a:lnTo>
                  <a:pt x="3173254" y="1720120"/>
                </a:lnTo>
                <a:lnTo>
                  <a:pt x="3173254" y="2044922"/>
                </a:lnTo>
                <a:lnTo>
                  <a:pt x="3491865" y="2578703"/>
                </a:lnTo>
                <a:lnTo>
                  <a:pt x="3251740" y="2938939"/>
                </a:lnTo>
                <a:lnTo>
                  <a:pt x="3246025" y="3409188"/>
                </a:lnTo>
                <a:lnTo>
                  <a:pt x="2984754" y="3802570"/>
                </a:lnTo>
                <a:lnTo>
                  <a:pt x="2746629" y="3403187"/>
                </a:lnTo>
                <a:lnTo>
                  <a:pt x="2746629" y="3118866"/>
                </a:lnTo>
                <a:lnTo>
                  <a:pt x="2642712" y="2948654"/>
                </a:lnTo>
                <a:lnTo>
                  <a:pt x="2642712" y="2548604"/>
                </a:lnTo>
                <a:lnTo>
                  <a:pt x="2397443" y="2133219"/>
                </a:lnTo>
                <a:lnTo>
                  <a:pt x="2899791" y="2133219"/>
                </a:lnTo>
                <a:lnTo>
                  <a:pt x="3168015" y="2554986"/>
                </a:lnTo>
                <a:lnTo>
                  <a:pt x="3011138" y="2791968"/>
                </a:lnTo>
                <a:lnTo>
                  <a:pt x="3011138" y="2837021"/>
                </a:lnTo>
                <a:lnTo>
                  <a:pt x="2849213" y="2837021"/>
                </a:lnTo>
                <a:lnTo>
                  <a:pt x="2849213" y="2743200"/>
                </a:lnTo>
                <a:lnTo>
                  <a:pt x="2975039" y="2552700"/>
                </a:lnTo>
                <a:lnTo>
                  <a:pt x="2810923" y="2294668"/>
                </a:lnTo>
                <a:lnTo>
                  <a:pt x="2681288" y="2294668"/>
                </a:lnTo>
                <a:lnTo>
                  <a:pt x="2805113" y="2504218"/>
                </a:lnTo>
                <a:lnTo>
                  <a:pt x="2805113" y="2903410"/>
                </a:lnTo>
                <a:lnTo>
                  <a:pt x="2909030" y="3073622"/>
                </a:lnTo>
                <a:lnTo>
                  <a:pt x="2909030" y="3359372"/>
                </a:lnTo>
                <a:lnTo>
                  <a:pt x="2992470" y="3499485"/>
                </a:lnTo>
                <a:lnTo>
                  <a:pt x="3084671" y="3359753"/>
                </a:lnTo>
                <a:lnTo>
                  <a:pt x="3090482" y="2889313"/>
                </a:lnTo>
                <a:lnTo>
                  <a:pt x="3300508" y="2574322"/>
                </a:lnTo>
                <a:lnTo>
                  <a:pt x="3011329" y="2089308"/>
                </a:lnTo>
                <a:lnTo>
                  <a:pt x="3011329" y="1774317"/>
                </a:lnTo>
                <a:lnTo>
                  <a:pt x="2963704" y="1711642"/>
                </a:lnTo>
                <a:lnTo>
                  <a:pt x="2938748" y="1711642"/>
                </a:lnTo>
                <a:lnTo>
                  <a:pt x="2787396" y="2008251"/>
                </a:lnTo>
                <a:lnTo>
                  <a:pt x="1243489" y="2007203"/>
                </a:lnTo>
                <a:lnTo>
                  <a:pt x="1170908" y="2068544"/>
                </a:lnTo>
                <a:lnTo>
                  <a:pt x="1086993" y="2069973"/>
                </a:lnTo>
                <a:lnTo>
                  <a:pt x="1034606" y="2000631"/>
                </a:lnTo>
                <a:lnTo>
                  <a:pt x="1029367" y="1750028"/>
                </a:lnTo>
                <a:lnTo>
                  <a:pt x="1293400" y="1249299"/>
                </a:lnTo>
                <a:lnTo>
                  <a:pt x="1548194" y="1249299"/>
                </a:lnTo>
                <a:lnTo>
                  <a:pt x="1717929" y="1565815"/>
                </a:lnTo>
                <a:lnTo>
                  <a:pt x="2408301" y="1565815"/>
                </a:lnTo>
                <a:lnTo>
                  <a:pt x="2596706" y="1235488"/>
                </a:lnTo>
                <a:lnTo>
                  <a:pt x="3206306" y="1238821"/>
                </a:lnTo>
                <a:lnTo>
                  <a:pt x="3454908" y="1603724"/>
                </a:lnTo>
                <a:lnTo>
                  <a:pt x="3444145" y="1890617"/>
                </a:lnTo>
                <a:lnTo>
                  <a:pt x="3714750" y="2334101"/>
                </a:lnTo>
                <a:lnTo>
                  <a:pt x="4231672" y="2336006"/>
                </a:lnTo>
                <a:lnTo>
                  <a:pt x="4025741" y="2683478"/>
                </a:lnTo>
                <a:lnTo>
                  <a:pt x="3736562" y="2684621"/>
                </a:lnTo>
                <a:lnTo>
                  <a:pt x="3531775" y="3028569"/>
                </a:lnTo>
                <a:lnTo>
                  <a:pt x="3528727" y="3475291"/>
                </a:lnTo>
                <a:lnTo>
                  <a:pt x="3169920" y="4049268"/>
                </a:lnTo>
                <a:lnTo>
                  <a:pt x="3169920" y="4234148"/>
                </a:lnTo>
                <a:lnTo>
                  <a:pt x="3056763" y="4421124"/>
                </a:lnTo>
                <a:lnTo>
                  <a:pt x="2914650" y="4421124"/>
                </a:lnTo>
                <a:lnTo>
                  <a:pt x="2746724" y="4202049"/>
                </a:lnTo>
                <a:lnTo>
                  <a:pt x="2746724" y="3940778"/>
                </a:lnTo>
                <a:lnTo>
                  <a:pt x="2494217" y="3518440"/>
                </a:lnTo>
                <a:lnTo>
                  <a:pt x="2494217" y="3271361"/>
                </a:lnTo>
                <a:lnTo>
                  <a:pt x="2353532" y="3029902"/>
                </a:lnTo>
                <a:lnTo>
                  <a:pt x="2353532" y="2622994"/>
                </a:lnTo>
                <a:lnTo>
                  <a:pt x="2177320" y="2302478"/>
                </a:lnTo>
                <a:lnTo>
                  <a:pt x="1388269" y="2302478"/>
                </a:lnTo>
                <a:lnTo>
                  <a:pt x="1284827" y="2437733"/>
                </a:lnTo>
                <a:lnTo>
                  <a:pt x="997744" y="2437733"/>
                </a:lnTo>
                <a:lnTo>
                  <a:pt x="752475" y="2083403"/>
                </a:lnTo>
                <a:lnTo>
                  <a:pt x="742950" y="1645253"/>
                </a:lnTo>
                <a:lnTo>
                  <a:pt x="1129475" y="960501"/>
                </a:lnTo>
                <a:lnTo>
                  <a:pt x="1679639" y="960501"/>
                </a:lnTo>
                <a:lnTo>
                  <a:pt x="1882521" y="1307306"/>
                </a:lnTo>
                <a:lnTo>
                  <a:pt x="2262569" y="1307306"/>
                </a:lnTo>
                <a:lnTo>
                  <a:pt x="2447354" y="970026"/>
                </a:lnTo>
                <a:lnTo>
                  <a:pt x="3316034" y="970026"/>
                </a:lnTo>
                <a:lnTo>
                  <a:pt x="3704082" y="1506474"/>
                </a:lnTo>
                <a:lnTo>
                  <a:pt x="3704082" y="1831943"/>
                </a:lnTo>
                <a:lnTo>
                  <a:pt x="3863054" y="2105120"/>
                </a:lnTo>
                <a:lnTo>
                  <a:pt x="4637056" y="2105120"/>
                </a:lnTo>
                <a:lnTo>
                  <a:pt x="4174331" y="2914745"/>
                </a:lnTo>
                <a:lnTo>
                  <a:pt x="3947160" y="2912078"/>
                </a:lnTo>
                <a:lnTo>
                  <a:pt x="3796570" y="3150203"/>
                </a:lnTo>
                <a:lnTo>
                  <a:pt x="3796570" y="3555968"/>
                </a:lnTo>
                <a:lnTo>
                  <a:pt x="3410522" y="4160806"/>
                </a:lnTo>
                <a:lnTo>
                  <a:pt x="3410522" y="4377023"/>
                </a:lnTo>
                <a:lnTo>
                  <a:pt x="3202781" y="4722590"/>
                </a:lnTo>
                <a:lnTo>
                  <a:pt x="2772823" y="4719923"/>
                </a:lnTo>
                <a:lnTo>
                  <a:pt x="2463070" y="4355306"/>
                </a:lnTo>
                <a:lnTo>
                  <a:pt x="2463070" y="4005548"/>
                </a:lnTo>
                <a:lnTo>
                  <a:pt x="2227326" y="3576923"/>
                </a:lnTo>
                <a:lnTo>
                  <a:pt x="2228088" y="3318986"/>
                </a:lnTo>
                <a:lnTo>
                  <a:pt x="2087880" y="3074956"/>
                </a:lnTo>
                <a:lnTo>
                  <a:pt x="2087880" y="2679668"/>
                </a:lnTo>
                <a:lnTo>
                  <a:pt x="2047970" y="2608231"/>
                </a:lnTo>
                <a:lnTo>
                  <a:pt x="1494282" y="2608231"/>
                </a:lnTo>
                <a:lnTo>
                  <a:pt x="1432179" y="2715768"/>
                </a:lnTo>
                <a:lnTo>
                  <a:pt x="835724" y="2715768"/>
                </a:lnTo>
                <a:lnTo>
                  <a:pt x="484442" y="2170081"/>
                </a:lnTo>
                <a:lnTo>
                  <a:pt x="484442" y="1552384"/>
                </a:lnTo>
                <a:lnTo>
                  <a:pt x="997077" y="691420"/>
                </a:lnTo>
                <a:lnTo>
                  <a:pt x="1845850" y="691420"/>
                </a:lnTo>
                <a:lnTo>
                  <a:pt x="2021967" y="981837"/>
                </a:lnTo>
                <a:lnTo>
                  <a:pt x="2123408" y="981170"/>
                </a:lnTo>
                <a:lnTo>
                  <a:pt x="2282476" y="691420"/>
                </a:lnTo>
                <a:lnTo>
                  <a:pt x="7313962" y="691420"/>
                </a:lnTo>
                <a:close/>
              </a:path>
            </a:pathLst>
          </a:custGeom>
          <a:solidFill>
            <a:schemeClr val="tx1">
              <a:alpha val="59499"/>
            </a:schemeClr>
          </a:solidFill>
          <a:ln w="9525" cap="flat">
            <a:noFill/>
            <a:prstDash val="solid"/>
            <a:miter/>
          </a:ln>
        </p:spPr>
        <p:txBody>
          <a:bodyPr rtlCol="0" anchor="ctr"/>
          <a:lstStyle/>
          <a:p>
            <a:endParaRPr lang="en-US"/>
          </a:p>
        </p:txBody>
      </p:sp>
      <p:sp>
        <p:nvSpPr>
          <p:cNvPr id="169" name="Title 520">
            <a:extLst>
              <a:ext uri="{FF2B5EF4-FFF2-40B4-BE49-F238E27FC236}">
                <a16:creationId xmlns:a16="http://schemas.microsoft.com/office/drawing/2014/main" id="{5B4F7F9B-D2FA-5CC1-9CAE-52E03FB090E2}"/>
              </a:ext>
            </a:extLst>
          </p:cNvPr>
          <p:cNvSpPr>
            <a:spLocks noGrp="1"/>
          </p:cNvSpPr>
          <p:nvPr>
            <p:ph type="title"/>
          </p:nvPr>
        </p:nvSpPr>
        <p:spPr>
          <a:xfrm>
            <a:off x="5355771" y="1155310"/>
            <a:ext cx="4363624" cy="875371"/>
          </a:xfrm>
        </p:spPr>
        <p:txBody>
          <a:bodyPr/>
          <a:lstStyle/>
          <a:p>
            <a:pPr algn="r"/>
            <a:r>
              <a:rPr lang="en-US" sz="4000">
                <a:solidFill>
                  <a:schemeClr val="bg1"/>
                </a:solidFill>
              </a:rPr>
              <a:t>Thank you</a:t>
            </a:r>
            <a:endParaRPr lang="en-US" sz="4000"/>
          </a:p>
        </p:txBody>
      </p:sp>
      <p:grpSp>
        <p:nvGrpSpPr>
          <p:cNvPr id="170" name="Group 169">
            <a:extLst>
              <a:ext uri="{FF2B5EF4-FFF2-40B4-BE49-F238E27FC236}">
                <a16:creationId xmlns:a16="http://schemas.microsoft.com/office/drawing/2014/main" id="{186CB910-7EB6-DA28-6C7E-C2A393051A75}"/>
              </a:ext>
            </a:extLst>
          </p:cNvPr>
          <p:cNvGrpSpPr/>
          <p:nvPr/>
        </p:nvGrpSpPr>
        <p:grpSpPr>
          <a:xfrm>
            <a:off x="10366157" y="571622"/>
            <a:ext cx="1394705" cy="948396"/>
            <a:chOff x="10366157" y="302263"/>
            <a:chExt cx="1394705" cy="948396"/>
          </a:xfrm>
        </p:grpSpPr>
        <p:sp>
          <p:nvSpPr>
            <p:cNvPr id="171" name="object 28">
              <a:extLst>
                <a:ext uri="{FF2B5EF4-FFF2-40B4-BE49-F238E27FC236}">
                  <a16:creationId xmlns:a16="http://schemas.microsoft.com/office/drawing/2014/main" id="{C4275BAE-D3F8-2B1B-5B74-B57C95E8A424}"/>
                </a:ext>
              </a:extLst>
            </p:cNvPr>
            <p:cNvSpPr/>
            <p:nvPr/>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72" name="object 29">
              <a:extLst>
                <a:ext uri="{FF2B5EF4-FFF2-40B4-BE49-F238E27FC236}">
                  <a16:creationId xmlns:a16="http://schemas.microsoft.com/office/drawing/2014/main" id="{89ABC2F3-BE30-EAB2-AC94-08EC471D47ED}"/>
                </a:ext>
              </a:extLst>
            </p:cNvPr>
            <p:cNvSpPr/>
            <p:nvPr/>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nvGrpSpPr>
            <p:cNvPr id="173" name="object 30">
              <a:extLst>
                <a:ext uri="{FF2B5EF4-FFF2-40B4-BE49-F238E27FC236}">
                  <a16:creationId xmlns:a16="http://schemas.microsoft.com/office/drawing/2014/main" id="{47796B55-483E-551F-F4E8-62C119887CCA}"/>
                </a:ext>
              </a:extLst>
            </p:cNvPr>
            <p:cNvGrpSpPr/>
            <p:nvPr/>
          </p:nvGrpSpPr>
          <p:grpSpPr>
            <a:xfrm>
              <a:off x="10674915" y="302263"/>
              <a:ext cx="1085947" cy="122368"/>
              <a:chOff x="-1" y="-1"/>
              <a:chExt cx="1085945" cy="122366"/>
            </a:xfrm>
          </p:grpSpPr>
          <p:sp>
            <p:nvSpPr>
              <p:cNvPr id="174" name="Shape">
                <a:extLst>
                  <a:ext uri="{FF2B5EF4-FFF2-40B4-BE49-F238E27FC236}">
                    <a16:creationId xmlns:a16="http://schemas.microsoft.com/office/drawing/2014/main" id="{366D1129-9C0A-EEDF-B00E-73BF8B73B2CC}"/>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75" name="Shape">
                <a:extLst>
                  <a:ext uri="{FF2B5EF4-FFF2-40B4-BE49-F238E27FC236}">
                    <a16:creationId xmlns:a16="http://schemas.microsoft.com/office/drawing/2014/main" id="{AEBD4148-9FFD-8C63-B6B7-40C63E6382A2}"/>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76" name="Shape">
                <a:extLst>
                  <a:ext uri="{FF2B5EF4-FFF2-40B4-BE49-F238E27FC236}">
                    <a16:creationId xmlns:a16="http://schemas.microsoft.com/office/drawing/2014/main" id="{5D340E34-4B98-B39A-0427-7DAF81556734}"/>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77" name="Shape">
                <a:extLst>
                  <a:ext uri="{FF2B5EF4-FFF2-40B4-BE49-F238E27FC236}">
                    <a16:creationId xmlns:a16="http://schemas.microsoft.com/office/drawing/2014/main" id="{D49EFE32-4989-6E0F-077E-1621CC1CF63E}"/>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78" name="Shape">
                <a:extLst>
                  <a:ext uri="{FF2B5EF4-FFF2-40B4-BE49-F238E27FC236}">
                    <a16:creationId xmlns:a16="http://schemas.microsoft.com/office/drawing/2014/main" id="{6650A60D-6476-C84B-08D3-B37EDB2F6952}"/>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79" name="Shape">
                <a:extLst>
                  <a:ext uri="{FF2B5EF4-FFF2-40B4-BE49-F238E27FC236}">
                    <a16:creationId xmlns:a16="http://schemas.microsoft.com/office/drawing/2014/main" id="{1E154D22-53C0-EA63-1655-A1FF7D6544BE}"/>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0" name="Shape">
                <a:extLst>
                  <a:ext uri="{FF2B5EF4-FFF2-40B4-BE49-F238E27FC236}">
                    <a16:creationId xmlns:a16="http://schemas.microsoft.com/office/drawing/2014/main" id="{3453F9CF-22AD-6A75-55D2-CB224D3F4757}"/>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1" name="Shape">
                <a:extLst>
                  <a:ext uri="{FF2B5EF4-FFF2-40B4-BE49-F238E27FC236}">
                    <a16:creationId xmlns:a16="http://schemas.microsoft.com/office/drawing/2014/main" id="{01473887-0E14-7E3E-8D9C-4DFBE4DF213C}"/>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2" name="Shape">
                <a:extLst>
                  <a:ext uri="{FF2B5EF4-FFF2-40B4-BE49-F238E27FC236}">
                    <a16:creationId xmlns:a16="http://schemas.microsoft.com/office/drawing/2014/main" id="{674A7423-39E8-4EF4-A9FB-75AF935F1C4F}"/>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3" name="Shape">
                <a:extLst>
                  <a:ext uri="{FF2B5EF4-FFF2-40B4-BE49-F238E27FC236}">
                    <a16:creationId xmlns:a16="http://schemas.microsoft.com/office/drawing/2014/main" id="{71AB49AC-44E5-185C-A43E-EE1E78ECD536}"/>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4" name="Shape">
                <a:extLst>
                  <a:ext uri="{FF2B5EF4-FFF2-40B4-BE49-F238E27FC236}">
                    <a16:creationId xmlns:a16="http://schemas.microsoft.com/office/drawing/2014/main" id="{3708BE2F-C28B-351D-65E9-E4754DEB6D19}"/>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5" name="Rectangle">
                <a:extLst>
                  <a:ext uri="{FF2B5EF4-FFF2-40B4-BE49-F238E27FC236}">
                    <a16:creationId xmlns:a16="http://schemas.microsoft.com/office/drawing/2014/main" id="{27F7D522-F49A-5DB4-C86B-3BF660B21E82}"/>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6" name="Rectangle">
                <a:extLst>
                  <a:ext uri="{FF2B5EF4-FFF2-40B4-BE49-F238E27FC236}">
                    <a16:creationId xmlns:a16="http://schemas.microsoft.com/office/drawing/2014/main" id="{10679318-F1CF-7ED8-8124-084F830834E3}"/>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7" name="Shape">
                <a:extLst>
                  <a:ext uri="{FF2B5EF4-FFF2-40B4-BE49-F238E27FC236}">
                    <a16:creationId xmlns:a16="http://schemas.microsoft.com/office/drawing/2014/main" id="{963FF9CE-FC4B-D96E-5C71-988F250D7AB4}"/>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8" name="Shape">
                <a:extLst>
                  <a:ext uri="{FF2B5EF4-FFF2-40B4-BE49-F238E27FC236}">
                    <a16:creationId xmlns:a16="http://schemas.microsoft.com/office/drawing/2014/main" id="{C2C5E71D-B444-4595-8E80-CE9619264562}"/>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9" name="Shape">
                <a:extLst>
                  <a:ext uri="{FF2B5EF4-FFF2-40B4-BE49-F238E27FC236}">
                    <a16:creationId xmlns:a16="http://schemas.microsoft.com/office/drawing/2014/main" id="{F7F75ED6-885C-5C05-E5A9-029BEF963CA1}"/>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90" name="Rectangle">
                <a:extLst>
                  <a:ext uri="{FF2B5EF4-FFF2-40B4-BE49-F238E27FC236}">
                    <a16:creationId xmlns:a16="http://schemas.microsoft.com/office/drawing/2014/main" id="{E740D3ED-185F-386B-76BA-255A047797F7}"/>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grpSp>
    </p:spTree>
    <p:extLst>
      <p:ext uri="{BB962C8B-B14F-4D97-AF65-F5344CB8AC3E}">
        <p14:creationId xmlns:p14="http://schemas.microsoft.com/office/powerpoint/2010/main" val="425054856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2.xml><?xml version="1.0" encoding="utf-8"?>
<a:theme xmlns:a="http://schemas.openxmlformats.org/drawingml/2006/main" name="1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C345FC18277864DB7E837C4B6B456E0" ma:contentTypeVersion="16" ma:contentTypeDescription="Create a new document." ma:contentTypeScope="" ma:versionID="41679f5958159f3a445e0b06b66b61e3">
  <xsd:schema xmlns:xsd="http://www.w3.org/2001/XMLSchema" xmlns:xs="http://www.w3.org/2001/XMLSchema" xmlns:p="http://schemas.microsoft.com/office/2006/metadata/properties" xmlns:ns2="85cbe607-9ae0-4d12-8a29-cada72e15ef4" xmlns:ns3="44c25235-c876-4f6b-bb72-6c2354834594" targetNamespace="http://schemas.microsoft.com/office/2006/metadata/properties" ma:root="true" ma:fieldsID="be4bede1b225dbf47367a767b26db2b4" ns2:_="" ns3:_="">
    <xsd:import namespace="85cbe607-9ae0-4d12-8a29-cada72e15ef4"/>
    <xsd:import namespace="44c25235-c876-4f6b-bb72-6c2354834594"/>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3:SharedWithUsers" minOccurs="0"/>
                <xsd:element ref="ns3:SharedWithDetails" minOccurs="0"/>
                <xsd:element ref="ns2:MediaServiceAutoKeyPoints" minOccurs="0"/>
                <xsd:element ref="ns2:MediaServiceKeyPoints" minOccurs="0"/>
                <xsd:element ref="ns2:MediaLengthInSeconds"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cbe607-9ae0-4d12-8a29-cada72e15e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0d3a02f-48ce-4ca0-977e-7dcfa0419a1b"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4c25235-c876-4f6b-bb72-6c2354834594"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c049bf15-8a12-4b94-8127-fe530b2a3145}" ma:internalName="TaxCatchAll" ma:showField="CatchAllData" ma:web="44c25235-c876-4f6b-bb72-6c2354834594">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5cbe607-9ae0-4d12-8a29-cada72e15ef4">
      <Terms xmlns="http://schemas.microsoft.com/office/infopath/2007/PartnerControls"/>
    </lcf76f155ced4ddcb4097134ff3c332f>
    <TaxCatchAll xmlns="44c25235-c876-4f6b-bb72-6c235483459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735679D-D21C-4EF2-8D32-B20B42996AFF}">
  <ds:schemaRefs>
    <ds:schemaRef ds:uri="44c25235-c876-4f6b-bb72-6c2354834594"/>
    <ds:schemaRef ds:uri="85cbe607-9ae0-4d12-8a29-cada72e15ef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2.xml><?xml version="1.0" encoding="utf-8"?>
<ds:datastoreItem xmlns:ds="http://schemas.openxmlformats.org/officeDocument/2006/customXml" ds:itemID="{C64AA3A9-A820-4959-AB84-868C8A0F9BD7}">
  <ds:schemaRefs>
    <ds:schemaRef ds:uri="44c25235-c876-4f6b-bb72-6c2354834594"/>
    <ds:schemaRef ds:uri="85cbe607-9ae0-4d12-8a29-cada72e15ef4"/>
    <ds:schemaRef ds:uri="http://schemas.microsoft.com/office/2006/metadata/properties"/>
    <ds:schemaRef ds:uri="http://schemas.microsoft.com/office/infopath/2007/PartnerControls"/>
    <ds:schemaRef ds:uri="http://www.w3.org/2000/xmlns/"/>
    <ds:schemaRef ds:uri="http://www.w3.org/2001/XMLSchema-instance"/>
  </ds:schemaRefs>
</ds:datastoreItem>
</file>

<file path=customXml/itemProps3.xml><?xml version="1.0" encoding="utf-8"?>
<ds:datastoreItem xmlns:ds="http://schemas.openxmlformats.org/officeDocument/2006/customXml" ds:itemID="{C8E53A0D-FF07-4C70-A30E-133F516FC611}">
  <ds:schemaRefs>
    <ds:schemaRef ds:uri="http://schemas.microsoft.com/sharepoint/v3/contenttype/forms"/>
  </ds:schemaRefs>
</ds:datastoreItem>
</file>

<file path=docMetadata/LabelInfo.xml><?xml version="1.0" encoding="utf-8"?>
<clbl:labelList xmlns:clbl="http://schemas.microsoft.com/office/2020/mipLabelMetadata">
  <clbl:label id="{58cf86ee-526f-4536-9daf-d1ee8064d50e}" enabled="1" method="Standard" siteId="{a1a39996-f913-4016-a58a-361c60dec580}" removed="0"/>
</clbl:labelList>
</file>

<file path=docProps/app.xml><?xml version="1.0" encoding="utf-8"?>
<Properties xmlns="http://schemas.openxmlformats.org/officeDocument/2006/extended-properties" xmlns:vt="http://schemas.openxmlformats.org/officeDocument/2006/docPropsVTypes">
  <Template/>
  <TotalTime>2060</TotalTime>
  <Words>2630</Words>
  <Application>Microsoft Office PowerPoint</Application>
  <PresentationFormat>Widescreen</PresentationFormat>
  <Paragraphs>254</Paragraphs>
  <Slides>34</Slides>
  <Notes>3</Notes>
  <HiddenSlides>0</HiddenSlides>
  <MMClips>0</MMClips>
  <ScaleCrop>false</ScaleCrop>
  <HeadingPairs>
    <vt:vector size="8" baseType="variant">
      <vt:variant>
        <vt:lpstr>Fonts Used</vt:lpstr>
      </vt:variant>
      <vt:variant>
        <vt:i4>11</vt:i4>
      </vt:variant>
      <vt:variant>
        <vt:lpstr>Theme</vt:lpstr>
      </vt:variant>
      <vt:variant>
        <vt:i4>2</vt:i4>
      </vt:variant>
      <vt:variant>
        <vt:lpstr>Embedded OLE Servers</vt:lpstr>
      </vt:variant>
      <vt:variant>
        <vt:i4>1</vt:i4>
      </vt:variant>
      <vt:variant>
        <vt:lpstr>Slide Titles</vt:lpstr>
      </vt:variant>
      <vt:variant>
        <vt:i4>34</vt:i4>
      </vt:variant>
    </vt:vector>
  </HeadingPairs>
  <TitlesOfParts>
    <vt:vector size="48" baseType="lpstr">
      <vt:lpstr>Apex New Bold</vt:lpstr>
      <vt:lpstr>Apex New Book</vt:lpstr>
      <vt:lpstr>Apex New Heavy</vt:lpstr>
      <vt:lpstr>Apex New Medium</vt:lpstr>
      <vt:lpstr>Apex New Medium Italic</vt:lpstr>
      <vt:lpstr>Arial</vt:lpstr>
      <vt:lpstr>Arial MT</vt:lpstr>
      <vt:lpstr>Calibri</vt:lpstr>
      <vt:lpstr>Courier New</vt:lpstr>
      <vt:lpstr>Tahoma</vt:lpstr>
      <vt:lpstr>Wingdings</vt:lpstr>
      <vt:lpstr>1_TEMPLATE MASTER</vt:lpstr>
      <vt:lpstr>1_TEMPLATE MASTER</vt:lpstr>
      <vt:lpstr>think-cell Slide</vt:lpstr>
      <vt:lpstr>THE MAINTENANCE OF BUILDING AND MARINE DEPOT IN THE PORT OF DURBAN FOR A PERIOD OF SIX (6) MONTHS</vt:lpstr>
      <vt:lpstr>Contents</vt:lpstr>
      <vt:lpstr>PowerPoint Presentation</vt:lpstr>
      <vt:lpstr>PROJECT BACKGROUND</vt:lpstr>
      <vt:lpstr>PowerPoint Presentation</vt:lpstr>
      <vt:lpstr>COMMERCIAL REQUIREMENTS</vt:lpstr>
      <vt:lpstr>TENDERING PROCEDURES</vt:lpstr>
      <vt:lpstr>TENDERING PROCEDURES (Continued)</vt:lpstr>
      <vt:lpstr>TENDERING PROCEDURES (Eligibility Criteria)</vt:lpstr>
      <vt:lpstr>TENDERING PROCEDURES (Eligibility Criteria)</vt:lpstr>
      <vt:lpstr>TENDERING PROCEDURES (Eligibility Criteria Continued)</vt:lpstr>
      <vt:lpstr>CONTRACT DATA</vt:lpstr>
      <vt:lpstr>PowerPoint Presentation</vt:lpstr>
      <vt:lpstr>TRANSNET PREFERENTIAL PROCUREMENT POLICY SPECIFIC GOALS</vt:lpstr>
      <vt:lpstr>EVIDENCE REQUIRED FOR CLAIMING SPECIFIC GOALS</vt:lpstr>
      <vt:lpstr>VALID B-BBEE SWORN AFFIDAVIT </vt:lpstr>
      <vt:lpstr>VALID CIPC B-BBEE CERTIFICATE </vt:lpstr>
      <vt:lpstr>VALID B-BBEE CERTIFICATE </vt:lpstr>
      <vt:lpstr>PowerPoint Presentation</vt:lpstr>
      <vt:lpstr>SCOPE OF WORK</vt:lpstr>
      <vt:lpstr>5. Repair to wall cracks and concrete spalling and plaster restoration 6. Replacement of doors, windows, frames, handles, hinges 7. Replacement of kitchen cupboards 8. Replacement and installation of sanitary ware and accessories 9. Epoxy flooring on the sheds 10. Demolition and rebuilding of damaged brick wall 11. Replacement of damaged and severe corroded steel members 12. Blasting and painting of steel members 13. Roof painting with rubberized paint 14. Yard paving 15. Hire of temporary park homes   </vt:lpstr>
      <vt:lpstr>PowerPoint Presentation</vt:lpstr>
      <vt:lpstr>TECHNICAL SPECIFICATION -continued</vt:lpstr>
      <vt:lpstr>TECHNICAL SPECIFICATION -continued</vt:lpstr>
      <vt:lpstr>TECHNICAL SPECIFICATION -Continued</vt:lpstr>
      <vt:lpstr>TECHNICAL SPECIFICATION-Continued</vt:lpstr>
      <vt:lpstr>TECHNICAL SPECIFICATION-Continued</vt:lpstr>
      <vt:lpstr>SCOPE OF WORK-Continued</vt:lpstr>
      <vt:lpstr>SCOPE OF WORK-Continued</vt:lpstr>
      <vt:lpstr>TECHNICAL SPECIFICATION-Continued</vt:lpstr>
      <vt:lpstr>TECHNICAL SPECIFICATION-Continued</vt:lpstr>
      <vt:lpstr>TECHNICAL SPECIFICATION-Continued</vt:lpstr>
      <vt:lpstr>`</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Strauss</dc:creator>
  <cp:lastModifiedBy>Hlengiwa Dlamini   [Transnet NPA DBN]</cp:lastModifiedBy>
  <cp:revision>26</cp:revision>
  <cp:lastPrinted>2020-07-17T12:09:20Z</cp:lastPrinted>
  <dcterms:created xsi:type="dcterms:W3CDTF">2020-05-19T16:46:16Z</dcterms:created>
  <dcterms:modified xsi:type="dcterms:W3CDTF">2026-09-11T13:38:44Z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0x01010005B3FA49BB89C04CB5943FD913F3E997</vt:lpwstr>
  </property>
  <property fmtid="{D5CDD505-2E9C-101B-9397-08002B2CF9AE}" pid="3" name="MediaServiceImageTags">
    <vt:lpwstr/>
  </property>
</Properties>
</file>