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6" r:id="rId1"/>
    <p:sldMasterId id="2147483748" r:id="rId2"/>
  </p:sldMasterIdLst>
  <p:notesMasterIdLst>
    <p:notesMasterId r:id="rId26"/>
  </p:notesMasterIdLst>
  <p:handoutMasterIdLst>
    <p:handoutMasterId r:id="rId27"/>
  </p:handoutMasterIdLst>
  <p:sldIdLst>
    <p:sldId id="943" r:id="rId3"/>
    <p:sldId id="945" r:id="rId4"/>
    <p:sldId id="949" r:id="rId5"/>
    <p:sldId id="991" r:id="rId6"/>
    <p:sldId id="961" r:id="rId7"/>
    <p:sldId id="990" r:id="rId8"/>
    <p:sldId id="997" r:id="rId9"/>
    <p:sldId id="996" r:id="rId10"/>
    <p:sldId id="994" r:id="rId11"/>
    <p:sldId id="975" r:id="rId12"/>
    <p:sldId id="973" r:id="rId13"/>
    <p:sldId id="987" r:id="rId14"/>
    <p:sldId id="974" r:id="rId15"/>
    <p:sldId id="998" r:id="rId16"/>
    <p:sldId id="999" r:id="rId17"/>
    <p:sldId id="964" r:id="rId18"/>
    <p:sldId id="995" r:id="rId19"/>
    <p:sldId id="1000" r:id="rId20"/>
    <p:sldId id="976" r:id="rId21"/>
    <p:sldId id="978" r:id="rId22"/>
    <p:sldId id="985" r:id="rId23"/>
    <p:sldId id="986" r:id="rId24"/>
    <p:sldId id="979" r:id="rId25"/>
  </p:sldIdLst>
  <p:sldSz cx="9144000" cy="6858000" type="screen4x3"/>
  <p:notesSz cx="6797675" cy="9926638"/>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ster De Wet" initials="EDW" lastIdx="1" clrIdx="0">
    <p:extLst>
      <p:ext uri="{19B8F6BF-5375-455C-9EA6-DF929625EA0E}">
        <p15:presenceInfo xmlns:p15="http://schemas.microsoft.com/office/powerpoint/2012/main" userId="S-1-5-21-631354821-1563485225-354621683-311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873CB"/>
    <a:srgbClr val="CA6008"/>
    <a:srgbClr val="D96709"/>
    <a:srgbClr val="F9AD6F"/>
    <a:srgbClr val="33CC33"/>
    <a:srgbClr val="8ECBE6"/>
    <a:srgbClr val="FFFFFF"/>
    <a:srgbClr val="66FFCC"/>
    <a:srgbClr val="2BE930"/>
    <a:srgbClr val="CDFB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59" autoAdjust="0"/>
    <p:restoredTop sz="86323" autoAdjust="0"/>
  </p:normalViewPr>
  <p:slideViewPr>
    <p:cSldViewPr snapToGrid="0" snapToObjects="1">
      <p:cViewPr varScale="1">
        <p:scale>
          <a:sx n="63" d="100"/>
          <a:sy n="63" d="100"/>
        </p:scale>
        <p:origin x="954" y="72"/>
      </p:cViewPr>
      <p:guideLst>
        <p:guide orient="horz" pos="2160"/>
        <p:guide pos="2880"/>
      </p:guideLst>
    </p:cSldViewPr>
  </p:slideViewPr>
  <p:outlineViewPr>
    <p:cViewPr>
      <p:scale>
        <a:sx n="33" d="100"/>
        <a:sy n="33" d="100"/>
      </p:scale>
      <p:origin x="0" y="13404"/>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B320A3-6C72-4F1B-AEC7-D08CAA0A539C}"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ZA"/>
        </a:p>
      </dgm:t>
    </dgm:pt>
    <dgm:pt modelId="{F0F89803-5C15-4AB1-993F-FBCF9C8E0ECD}">
      <dgm:prSet custT="1"/>
      <dgm:spPr>
        <a:solidFill>
          <a:schemeClr val="accent6">
            <a:lumMod val="75000"/>
            <a:alpha val="89000"/>
          </a:schemeClr>
        </a:solidFill>
      </dgm:spPr>
      <dgm:t>
        <a:bodyPr/>
        <a:lstStyle/>
        <a:p>
          <a:pPr marL="273050" indent="-273050" algn="l" defTabSz="939800" rtl="0">
            <a:spcBef>
              <a:spcPts val="600"/>
            </a:spcBef>
            <a:spcAft>
              <a:spcPts val="600"/>
            </a:spcAft>
          </a:pPr>
          <a:r>
            <a:rPr lang="en-ZA" sz="2200" b="1" smtClean="0">
              <a:latin typeface="Arial" pitchFamily="34" charset="0"/>
              <a:cs typeface="Arial" pitchFamily="34" charset="0"/>
            </a:rPr>
            <a:t> </a:t>
          </a:r>
          <a:endParaRPr lang="en-ZA" sz="2200" b="1" dirty="0" smtClean="0">
            <a:latin typeface="Arial" pitchFamily="34" charset="0"/>
            <a:cs typeface="Arial" pitchFamily="34" charset="0"/>
          </a:endParaRPr>
        </a:p>
        <a:p>
          <a:pPr marL="273050" indent="-273050" algn="l" defTabSz="939800" rtl="0">
            <a:spcBef>
              <a:spcPts val="600"/>
            </a:spcBef>
            <a:spcAft>
              <a:spcPts val="600"/>
            </a:spcAft>
          </a:pPr>
          <a:r>
            <a:rPr lang="en-ZA" sz="2200" b="1" dirty="0" smtClean="0">
              <a:latin typeface="Arial" pitchFamily="34" charset="0"/>
              <a:cs typeface="Arial" pitchFamily="34" charset="0"/>
            </a:rPr>
            <a:t>1. Recommendation made by the BEC is approved by the BAC and reviewed by the UIC before a contract is entered into with the successful bidder;</a:t>
          </a:r>
        </a:p>
        <a:p>
          <a:pPr marL="273050" indent="-273050" algn="l" defTabSz="939800" rtl="0">
            <a:spcBef>
              <a:spcPts val="600"/>
            </a:spcBef>
            <a:spcAft>
              <a:spcPts val="600"/>
            </a:spcAft>
          </a:pPr>
          <a:endParaRPr lang="en-ZA" sz="2200" b="1" dirty="0" smtClean="0">
            <a:latin typeface="Arial" pitchFamily="34" charset="0"/>
            <a:cs typeface="Arial" pitchFamily="34" charset="0"/>
          </a:endParaRPr>
        </a:p>
        <a:p>
          <a:pPr marL="273050" indent="-273050" algn="l" defTabSz="1244600" rtl="0">
            <a:spcBef>
              <a:spcPts val="600"/>
            </a:spcBef>
            <a:spcAft>
              <a:spcPts val="600"/>
            </a:spcAft>
          </a:pPr>
          <a:r>
            <a:rPr lang="en-ZA" sz="2200" b="1" dirty="0" smtClean="0">
              <a:latin typeface="Arial" pitchFamily="34" charset="0"/>
              <a:cs typeface="Arial" pitchFamily="34" charset="0"/>
            </a:rPr>
            <a:t>2.The General Conditions of Contracts (GCC) is a standard document that must be attached to all government contracts;</a:t>
          </a:r>
        </a:p>
        <a:p>
          <a:pPr marL="273050" indent="-273050" algn="l" defTabSz="1244600" rtl="0">
            <a:spcBef>
              <a:spcPts val="600"/>
            </a:spcBef>
            <a:spcAft>
              <a:spcPts val="600"/>
            </a:spcAft>
          </a:pPr>
          <a:endParaRPr lang="en-ZA" sz="2200" b="1" dirty="0" smtClean="0">
            <a:latin typeface="Arial" pitchFamily="34" charset="0"/>
            <a:cs typeface="Arial" pitchFamily="34" charset="0"/>
          </a:endParaRPr>
        </a:p>
        <a:p>
          <a:pPr marL="273050" indent="-273050" algn="l" defTabSz="1244600" rtl="0">
            <a:spcBef>
              <a:spcPts val="600"/>
            </a:spcBef>
            <a:spcAft>
              <a:spcPts val="600"/>
            </a:spcAft>
            <a:tabLst>
              <a:tab pos="536575" algn="l"/>
            </a:tabLst>
          </a:pPr>
          <a:r>
            <a:rPr lang="en-ZA" sz="2200" b="1" dirty="0" smtClean="0">
              <a:latin typeface="Arial" pitchFamily="34" charset="0"/>
              <a:cs typeface="Arial" pitchFamily="34" charset="0"/>
            </a:rPr>
            <a:t>3. In the case of a dispute the conditions set out in the GCC will prevail.</a:t>
          </a:r>
        </a:p>
        <a:p>
          <a:pPr algn="l" defTabSz="1244600" rtl="0">
            <a:spcBef>
              <a:spcPts val="600"/>
            </a:spcBef>
            <a:spcAft>
              <a:spcPts val="600"/>
            </a:spcAft>
          </a:pPr>
          <a:endParaRPr lang="en-ZA" sz="2200" dirty="0">
            <a:latin typeface="Arial" panose="020B0604020202020204" pitchFamily="34" charset="0"/>
            <a:cs typeface="Arial" panose="020B0604020202020204" pitchFamily="34" charset="0"/>
          </a:endParaRPr>
        </a:p>
      </dgm:t>
    </dgm:pt>
    <dgm:pt modelId="{7141BAE6-50F5-4857-99B1-9964B592FF2A}" type="parTrans" cxnId="{CF3407D9-9697-4DC8-A250-020BB1C58CAA}">
      <dgm:prSet/>
      <dgm:spPr/>
      <dgm:t>
        <a:bodyPr/>
        <a:lstStyle/>
        <a:p>
          <a:endParaRPr lang="en-ZA"/>
        </a:p>
      </dgm:t>
    </dgm:pt>
    <dgm:pt modelId="{752E1A38-BC6C-45BF-921C-D493DC372DBE}" type="sibTrans" cxnId="{CF3407D9-9697-4DC8-A250-020BB1C58CAA}">
      <dgm:prSet/>
      <dgm:spPr/>
      <dgm:t>
        <a:bodyPr/>
        <a:lstStyle/>
        <a:p>
          <a:endParaRPr lang="en-ZA"/>
        </a:p>
      </dgm:t>
    </dgm:pt>
    <dgm:pt modelId="{C4CDB60D-E8AF-441F-99E0-9BBAAFA0CECE}" type="pres">
      <dgm:prSet presAssocID="{7AB320A3-6C72-4F1B-AEC7-D08CAA0A539C}" presName="compositeShape" presStyleCnt="0">
        <dgm:presLayoutVars>
          <dgm:chMax val="7"/>
          <dgm:dir/>
          <dgm:resizeHandles val="exact"/>
        </dgm:presLayoutVars>
      </dgm:prSet>
      <dgm:spPr/>
      <dgm:t>
        <a:bodyPr/>
        <a:lstStyle/>
        <a:p>
          <a:endParaRPr lang="en-ZA"/>
        </a:p>
      </dgm:t>
    </dgm:pt>
    <dgm:pt modelId="{4D585966-4299-41F1-BE2F-299B88EA58C1}" type="pres">
      <dgm:prSet presAssocID="{F0F89803-5C15-4AB1-993F-FBCF9C8E0ECD}" presName="circ1TxSh" presStyleLbl="vennNode1" presStyleIdx="0" presStyleCnt="1" custScaleX="171196" custScaleY="100000" custLinFactNeighborX="1062" custLinFactNeighborY="9900"/>
      <dgm:spPr/>
      <dgm:t>
        <a:bodyPr/>
        <a:lstStyle/>
        <a:p>
          <a:endParaRPr lang="en-ZA"/>
        </a:p>
      </dgm:t>
    </dgm:pt>
  </dgm:ptLst>
  <dgm:cxnLst>
    <dgm:cxn modelId="{831492D4-B2E9-463F-8E5B-8C436EF4C5F8}" type="presOf" srcId="{F0F89803-5C15-4AB1-993F-FBCF9C8E0ECD}" destId="{4D585966-4299-41F1-BE2F-299B88EA58C1}" srcOrd="0" destOrd="0" presId="urn:microsoft.com/office/officeart/2005/8/layout/venn1"/>
    <dgm:cxn modelId="{F97A4779-C24C-4FDC-A0A7-45B69B175CFB}" type="presOf" srcId="{7AB320A3-6C72-4F1B-AEC7-D08CAA0A539C}" destId="{C4CDB60D-E8AF-441F-99E0-9BBAAFA0CECE}" srcOrd="0" destOrd="0" presId="urn:microsoft.com/office/officeart/2005/8/layout/venn1"/>
    <dgm:cxn modelId="{CF3407D9-9697-4DC8-A250-020BB1C58CAA}" srcId="{7AB320A3-6C72-4F1B-AEC7-D08CAA0A539C}" destId="{F0F89803-5C15-4AB1-993F-FBCF9C8E0ECD}" srcOrd="0" destOrd="0" parTransId="{7141BAE6-50F5-4857-99B1-9964B592FF2A}" sibTransId="{752E1A38-BC6C-45BF-921C-D493DC372DBE}"/>
    <dgm:cxn modelId="{A5C19108-DF9F-488D-A9DA-3F43D5981767}" type="presParOf" srcId="{C4CDB60D-E8AF-441F-99E0-9BBAAFA0CECE}" destId="{4D585966-4299-41F1-BE2F-299B88EA58C1}"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585966-4299-41F1-BE2F-299B88EA58C1}">
      <dsp:nvSpPr>
        <dsp:cNvPr id="0" name=""/>
        <dsp:cNvSpPr/>
      </dsp:nvSpPr>
      <dsp:spPr>
        <a:xfrm>
          <a:off x="-372002" y="0"/>
          <a:ext cx="8854852" cy="5172348"/>
        </a:xfrm>
        <a:prstGeom prst="ellipse">
          <a:avLst/>
        </a:prstGeom>
        <a:solidFill>
          <a:schemeClr val="accent6">
            <a:lumMod val="75000"/>
            <a:alpha val="89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273050" lvl="0" indent="-273050" algn="l" defTabSz="939800" rtl="0">
            <a:lnSpc>
              <a:spcPct val="90000"/>
            </a:lnSpc>
            <a:spcBef>
              <a:spcPct val="0"/>
            </a:spcBef>
            <a:spcAft>
              <a:spcPts val="600"/>
            </a:spcAft>
          </a:pPr>
          <a:r>
            <a:rPr lang="en-ZA" sz="2200" b="1" kern="1200" smtClean="0">
              <a:latin typeface="Arial" pitchFamily="34" charset="0"/>
              <a:cs typeface="Arial" pitchFamily="34" charset="0"/>
            </a:rPr>
            <a:t> </a:t>
          </a:r>
          <a:endParaRPr lang="en-ZA" sz="2200" b="1" kern="1200" dirty="0" smtClean="0">
            <a:latin typeface="Arial" pitchFamily="34" charset="0"/>
            <a:cs typeface="Arial" pitchFamily="34" charset="0"/>
          </a:endParaRPr>
        </a:p>
        <a:p>
          <a:pPr marL="273050" lvl="0" indent="-273050" algn="l" defTabSz="939800" rtl="0">
            <a:lnSpc>
              <a:spcPct val="90000"/>
            </a:lnSpc>
            <a:spcBef>
              <a:spcPct val="0"/>
            </a:spcBef>
            <a:spcAft>
              <a:spcPts val="600"/>
            </a:spcAft>
          </a:pPr>
          <a:r>
            <a:rPr lang="en-ZA" sz="2200" b="1" kern="1200" dirty="0" smtClean="0">
              <a:latin typeface="Arial" pitchFamily="34" charset="0"/>
              <a:cs typeface="Arial" pitchFamily="34" charset="0"/>
            </a:rPr>
            <a:t>1. Recommendation made by the BEC is approved by the BAC and reviewed by the UIC before a contract is entered into with the successful bidder;</a:t>
          </a:r>
        </a:p>
        <a:p>
          <a:pPr marL="273050" lvl="0" indent="-273050" algn="l" defTabSz="939800" rtl="0">
            <a:lnSpc>
              <a:spcPct val="90000"/>
            </a:lnSpc>
            <a:spcBef>
              <a:spcPct val="0"/>
            </a:spcBef>
            <a:spcAft>
              <a:spcPts val="600"/>
            </a:spcAft>
          </a:pPr>
          <a:endParaRPr lang="en-ZA" sz="2200" b="1" kern="1200" dirty="0" smtClean="0">
            <a:latin typeface="Arial" pitchFamily="34" charset="0"/>
            <a:cs typeface="Arial" pitchFamily="34" charset="0"/>
          </a:endParaRPr>
        </a:p>
        <a:p>
          <a:pPr marL="273050" lvl="0" indent="-273050" algn="l" defTabSz="1244600" rtl="0">
            <a:lnSpc>
              <a:spcPct val="90000"/>
            </a:lnSpc>
            <a:spcBef>
              <a:spcPct val="0"/>
            </a:spcBef>
            <a:spcAft>
              <a:spcPts val="600"/>
            </a:spcAft>
          </a:pPr>
          <a:r>
            <a:rPr lang="en-ZA" sz="2200" b="1" kern="1200" dirty="0" smtClean="0">
              <a:latin typeface="Arial" pitchFamily="34" charset="0"/>
              <a:cs typeface="Arial" pitchFamily="34" charset="0"/>
            </a:rPr>
            <a:t>2.The General Conditions of Contracts (GCC) is a standard document that must be attached to all government contracts;</a:t>
          </a:r>
        </a:p>
        <a:p>
          <a:pPr marL="273050" lvl="0" indent="-273050" algn="l" defTabSz="1244600" rtl="0">
            <a:lnSpc>
              <a:spcPct val="90000"/>
            </a:lnSpc>
            <a:spcBef>
              <a:spcPct val="0"/>
            </a:spcBef>
            <a:spcAft>
              <a:spcPts val="600"/>
            </a:spcAft>
          </a:pPr>
          <a:endParaRPr lang="en-ZA" sz="2200" b="1" kern="1200" dirty="0" smtClean="0">
            <a:latin typeface="Arial" pitchFamily="34" charset="0"/>
            <a:cs typeface="Arial" pitchFamily="34" charset="0"/>
          </a:endParaRPr>
        </a:p>
        <a:p>
          <a:pPr marL="273050" lvl="0" indent="-273050" algn="l" defTabSz="1244600" rtl="0">
            <a:lnSpc>
              <a:spcPct val="90000"/>
            </a:lnSpc>
            <a:spcBef>
              <a:spcPct val="0"/>
            </a:spcBef>
            <a:spcAft>
              <a:spcPts val="600"/>
            </a:spcAft>
            <a:tabLst>
              <a:tab pos="536575" algn="l"/>
            </a:tabLst>
          </a:pPr>
          <a:r>
            <a:rPr lang="en-ZA" sz="2200" b="1" kern="1200" dirty="0" smtClean="0">
              <a:latin typeface="Arial" pitchFamily="34" charset="0"/>
              <a:cs typeface="Arial" pitchFamily="34" charset="0"/>
            </a:rPr>
            <a:t>3. In the case of a dispute the conditions set out in the GCC will prevail.</a:t>
          </a:r>
        </a:p>
        <a:p>
          <a:pPr lvl="0" algn="l" defTabSz="1244600" rtl="0">
            <a:lnSpc>
              <a:spcPct val="90000"/>
            </a:lnSpc>
            <a:spcBef>
              <a:spcPct val="0"/>
            </a:spcBef>
            <a:spcAft>
              <a:spcPts val="600"/>
            </a:spcAft>
          </a:pPr>
          <a:endParaRPr lang="en-ZA" sz="2200" kern="1200" dirty="0">
            <a:latin typeface="Arial" panose="020B0604020202020204" pitchFamily="34" charset="0"/>
            <a:cs typeface="Arial" panose="020B0604020202020204" pitchFamily="34" charset="0"/>
          </a:endParaRPr>
        </a:p>
      </dsp:txBody>
      <dsp:txXfrm>
        <a:off x="924761" y="757473"/>
        <a:ext cx="6261326" cy="3657402"/>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15" tIns="45707" rIns="91415" bIns="45707" rtlCol="0"/>
          <a:lstStyle>
            <a:lvl1pPr algn="l">
              <a:defRPr sz="1200">
                <a:latin typeface="Arial" charset="0"/>
                <a:ea typeface="MS PGothic" pitchFamily="34" charset="-128"/>
              </a:defRPr>
            </a:lvl1pPr>
          </a:lstStyle>
          <a:p>
            <a:pPr>
              <a:defRPr/>
            </a:pPr>
            <a:endParaRPr lang="en-ZA" dirty="0"/>
          </a:p>
        </p:txBody>
      </p:sp>
      <p:sp>
        <p:nvSpPr>
          <p:cNvPr id="3" name="Date Placeholder 2"/>
          <p:cNvSpPr>
            <a:spLocks noGrp="1"/>
          </p:cNvSpPr>
          <p:nvPr>
            <p:ph type="dt" sz="quarter" idx="1"/>
          </p:nvPr>
        </p:nvSpPr>
        <p:spPr>
          <a:xfrm>
            <a:off x="3849690" y="0"/>
            <a:ext cx="2946400" cy="496888"/>
          </a:xfrm>
          <a:prstGeom prst="rect">
            <a:avLst/>
          </a:prstGeom>
        </p:spPr>
        <p:txBody>
          <a:bodyPr vert="horz" lIns="91415" tIns="45707" rIns="91415" bIns="45707" rtlCol="0"/>
          <a:lstStyle>
            <a:lvl1pPr algn="r">
              <a:defRPr sz="1200">
                <a:latin typeface="Arial" charset="0"/>
                <a:ea typeface="MS PGothic" pitchFamily="34" charset="-128"/>
              </a:defRPr>
            </a:lvl1pPr>
          </a:lstStyle>
          <a:p>
            <a:pPr>
              <a:defRPr/>
            </a:pPr>
            <a:fld id="{A6DB64F0-8FC3-4470-85F6-CAA24E83A86A}" type="datetimeFigureOut">
              <a:rPr lang="en-ZA"/>
              <a:pPr>
                <a:defRPr/>
              </a:pPr>
              <a:t>2021/08/17</a:t>
            </a:fld>
            <a:endParaRPr lang="en-ZA" dirty="0"/>
          </a:p>
        </p:txBody>
      </p:sp>
      <p:sp>
        <p:nvSpPr>
          <p:cNvPr id="4" name="Footer Placeholder 3"/>
          <p:cNvSpPr>
            <a:spLocks noGrp="1"/>
          </p:cNvSpPr>
          <p:nvPr>
            <p:ph type="ftr" sz="quarter" idx="2"/>
          </p:nvPr>
        </p:nvSpPr>
        <p:spPr>
          <a:xfrm>
            <a:off x="0" y="9428165"/>
            <a:ext cx="2946400" cy="496887"/>
          </a:xfrm>
          <a:prstGeom prst="rect">
            <a:avLst/>
          </a:prstGeom>
        </p:spPr>
        <p:txBody>
          <a:bodyPr vert="horz" lIns="91415" tIns="45707" rIns="91415" bIns="45707" rtlCol="0" anchor="b"/>
          <a:lstStyle>
            <a:lvl1pPr algn="l">
              <a:defRPr sz="1200">
                <a:latin typeface="Arial" charset="0"/>
                <a:ea typeface="MS PGothic" pitchFamily="34" charset="-128"/>
              </a:defRPr>
            </a:lvl1pPr>
          </a:lstStyle>
          <a:p>
            <a:pPr>
              <a:defRPr/>
            </a:pPr>
            <a:endParaRPr lang="en-ZA" dirty="0"/>
          </a:p>
        </p:txBody>
      </p:sp>
      <p:sp>
        <p:nvSpPr>
          <p:cNvPr id="5" name="Slide Number Placeholder 4"/>
          <p:cNvSpPr>
            <a:spLocks noGrp="1"/>
          </p:cNvSpPr>
          <p:nvPr>
            <p:ph type="sldNum" sz="quarter" idx="3"/>
          </p:nvPr>
        </p:nvSpPr>
        <p:spPr>
          <a:xfrm>
            <a:off x="3849690" y="9428165"/>
            <a:ext cx="2946400" cy="496887"/>
          </a:xfrm>
          <a:prstGeom prst="rect">
            <a:avLst/>
          </a:prstGeom>
        </p:spPr>
        <p:txBody>
          <a:bodyPr vert="horz" lIns="91415" tIns="45707" rIns="91415" bIns="45707" rtlCol="0" anchor="b"/>
          <a:lstStyle>
            <a:lvl1pPr algn="r">
              <a:defRPr sz="1200">
                <a:latin typeface="Arial" charset="0"/>
                <a:ea typeface="MS PGothic" pitchFamily="34" charset="-128"/>
              </a:defRPr>
            </a:lvl1pPr>
          </a:lstStyle>
          <a:p>
            <a:pPr>
              <a:defRPr/>
            </a:pPr>
            <a:fld id="{9FC7220C-9203-4151-8100-F6203CE15499}" type="slidenum">
              <a:rPr lang="en-ZA"/>
              <a:pPr>
                <a:defRPr/>
              </a:pPr>
              <a:t>‹#›</a:t>
            </a:fld>
            <a:endParaRPr lang="en-ZA" dirty="0"/>
          </a:p>
        </p:txBody>
      </p:sp>
    </p:spTree>
    <p:extLst>
      <p:ext uri="{BB962C8B-B14F-4D97-AF65-F5344CB8AC3E}">
        <p14:creationId xmlns:p14="http://schemas.microsoft.com/office/powerpoint/2010/main" val="36733860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15" tIns="45707" rIns="91415" bIns="45707" rtlCol="0"/>
          <a:lstStyle>
            <a:lvl1pPr algn="l">
              <a:defRPr sz="1200">
                <a:latin typeface="Arial" charset="0"/>
                <a:ea typeface="MS PGothic" pitchFamily="34" charset="-128"/>
              </a:defRPr>
            </a:lvl1pPr>
          </a:lstStyle>
          <a:p>
            <a:pPr>
              <a:defRPr/>
            </a:pPr>
            <a:endParaRPr lang="en-ZA" dirty="0"/>
          </a:p>
        </p:txBody>
      </p:sp>
      <p:sp>
        <p:nvSpPr>
          <p:cNvPr id="3" name="Date Placeholder 2"/>
          <p:cNvSpPr>
            <a:spLocks noGrp="1"/>
          </p:cNvSpPr>
          <p:nvPr>
            <p:ph type="dt" idx="1"/>
          </p:nvPr>
        </p:nvSpPr>
        <p:spPr>
          <a:xfrm>
            <a:off x="3849690" y="0"/>
            <a:ext cx="2946400" cy="496888"/>
          </a:xfrm>
          <a:prstGeom prst="rect">
            <a:avLst/>
          </a:prstGeom>
        </p:spPr>
        <p:txBody>
          <a:bodyPr vert="horz" lIns="91415" tIns="45707" rIns="91415" bIns="45707" rtlCol="0"/>
          <a:lstStyle>
            <a:lvl1pPr algn="r">
              <a:defRPr sz="1200">
                <a:latin typeface="Arial" charset="0"/>
                <a:ea typeface="MS PGothic" pitchFamily="34" charset="-128"/>
              </a:defRPr>
            </a:lvl1pPr>
          </a:lstStyle>
          <a:p>
            <a:pPr>
              <a:defRPr/>
            </a:pPr>
            <a:fld id="{278A9AEF-3F96-4308-81F5-B3A3230C3BD4}" type="datetimeFigureOut">
              <a:rPr lang="en-ZA"/>
              <a:pPr>
                <a:defRPr/>
              </a:pPr>
              <a:t>2021/08/17</a:t>
            </a:fld>
            <a:endParaRPr lang="en-ZA" dirty="0"/>
          </a:p>
        </p:txBody>
      </p:sp>
      <p:sp>
        <p:nvSpPr>
          <p:cNvPr id="4" name="Slide Image Placeholder 3"/>
          <p:cNvSpPr>
            <a:spLocks noGrp="1" noRot="1" noChangeAspect="1"/>
          </p:cNvSpPr>
          <p:nvPr>
            <p:ph type="sldImg" idx="2"/>
          </p:nvPr>
        </p:nvSpPr>
        <p:spPr>
          <a:xfrm>
            <a:off x="914400" y="744538"/>
            <a:ext cx="4968875" cy="3725862"/>
          </a:xfrm>
          <a:prstGeom prst="rect">
            <a:avLst/>
          </a:prstGeom>
          <a:noFill/>
          <a:ln w="12700">
            <a:solidFill>
              <a:prstClr val="black"/>
            </a:solidFill>
          </a:ln>
        </p:spPr>
        <p:txBody>
          <a:bodyPr vert="horz" lIns="91415" tIns="45707" rIns="91415" bIns="45707" rtlCol="0" anchor="ctr"/>
          <a:lstStyle/>
          <a:p>
            <a:pPr lvl="0"/>
            <a:endParaRPr lang="en-ZA" noProof="0" dirty="0" smtClean="0"/>
          </a:p>
        </p:txBody>
      </p:sp>
      <p:sp>
        <p:nvSpPr>
          <p:cNvPr id="5" name="Notes Placeholder 4"/>
          <p:cNvSpPr>
            <a:spLocks noGrp="1"/>
          </p:cNvSpPr>
          <p:nvPr>
            <p:ph type="body" sz="quarter" idx="3"/>
          </p:nvPr>
        </p:nvSpPr>
        <p:spPr>
          <a:xfrm>
            <a:off x="679453" y="4714876"/>
            <a:ext cx="5438776" cy="4467226"/>
          </a:xfrm>
          <a:prstGeom prst="rect">
            <a:avLst/>
          </a:prstGeom>
        </p:spPr>
        <p:txBody>
          <a:bodyPr vert="horz" lIns="91415" tIns="45707" rIns="91415" bIns="45707"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ZA" noProof="0" smtClean="0"/>
          </a:p>
        </p:txBody>
      </p:sp>
      <p:sp>
        <p:nvSpPr>
          <p:cNvPr id="6" name="Footer Placeholder 5"/>
          <p:cNvSpPr>
            <a:spLocks noGrp="1"/>
          </p:cNvSpPr>
          <p:nvPr>
            <p:ph type="ftr" sz="quarter" idx="4"/>
          </p:nvPr>
        </p:nvSpPr>
        <p:spPr>
          <a:xfrm>
            <a:off x="0" y="9428165"/>
            <a:ext cx="2946400" cy="496887"/>
          </a:xfrm>
          <a:prstGeom prst="rect">
            <a:avLst/>
          </a:prstGeom>
        </p:spPr>
        <p:txBody>
          <a:bodyPr vert="horz" lIns="91415" tIns="45707" rIns="91415" bIns="45707" rtlCol="0" anchor="b"/>
          <a:lstStyle>
            <a:lvl1pPr algn="l">
              <a:defRPr sz="1200">
                <a:latin typeface="Arial" charset="0"/>
                <a:ea typeface="MS PGothic" pitchFamily="34" charset="-128"/>
              </a:defRPr>
            </a:lvl1pPr>
          </a:lstStyle>
          <a:p>
            <a:pPr>
              <a:defRPr/>
            </a:pPr>
            <a:endParaRPr lang="en-ZA" dirty="0"/>
          </a:p>
        </p:txBody>
      </p:sp>
      <p:sp>
        <p:nvSpPr>
          <p:cNvPr id="7" name="Slide Number Placeholder 6"/>
          <p:cNvSpPr>
            <a:spLocks noGrp="1"/>
          </p:cNvSpPr>
          <p:nvPr>
            <p:ph type="sldNum" sz="quarter" idx="5"/>
          </p:nvPr>
        </p:nvSpPr>
        <p:spPr>
          <a:xfrm>
            <a:off x="3849690" y="9428165"/>
            <a:ext cx="2946400" cy="496887"/>
          </a:xfrm>
          <a:prstGeom prst="rect">
            <a:avLst/>
          </a:prstGeom>
        </p:spPr>
        <p:txBody>
          <a:bodyPr vert="horz" lIns="91415" tIns="45707" rIns="91415" bIns="45707" rtlCol="0" anchor="b"/>
          <a:lstStyle>
            <a:lvl1pPr algn="r">
              <a:defRPr sz="1200">
                <a:latin typeface="Arial" charset="0"/>
                <a:ea typeface="MS PGothic" pitchFamily="34" charset="-128"/>
              </a:defRPr>
            </a:lvl1pPr>
          </a:lstStyle>
          <a:p>
            <a:pPr>
              <a:defRPr/>
            </a:pPr>
            <a:fld id="{7396844D-0645-415C-9B3C-7F79F02C4D6C}" type="slidenum">
              <a:rPr lang="en-ZA"/>
              <a:pPr>
                <a:defRPr/>
              </a:pPr>
              <a:t>‹#›</a:t>
            </a:fld>
            <a:endParaRPr lang="en-ZA" dirty="0"/>
          </a:p>
        </p:txBody>
      </p:sp>
    </p:spTree>
    <p:extLst>
      <p:ext uri="{BB962C8B-B14F-4D97-AF65-F5344CB8AC3E}">
        <p14:creationId xmlns:p14="http://schemas.microsoft.com/office/powerpoint/2010/main" val="28443936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25000" lnSpcReduction="20000"/>
          </a:bodyPr>
          <a:lstStyle/>
          <a:p>
            <a:pPr marL="457027" indent="-228512">
              <a:lnSpc>
                <a:spcPct val="115000"/>
              </a:lnSpc>
              <a:spcBef>
                <a:spcPts val="600"/>
              </a:spcBef>
            </a:pPr>
            <a:r>
              <a:rPr lang="en-US" b="1" dirty="0">
                <a:latin typeface="Segoe UI"/>
                <a:ea typeface="Calibri"/>
                <a:cs typeface="Times New Roman"/>
              </a:rPr>
              <a:t>Half Circle</a:t>
            </a:r>
          </a:p>
          <a:p>
            <a:pPr marL="457027" indent="-228512">
              <a:lnSpc>
                <a:spcPct val="115000"/>
              </a:lnSpc>
              <a:spcBef>
                <a:spcPts val="600"/>
              </a:spcBef>
            </a:pPr>
            <a:endParaRPr lang="en-US" sz="1100" dirty="0">
              <a:ea typeface="Calibri"/>
              <a:cs typeface="Times New Roman"/>
            </a:endParaRPr>
          </a:p>
          <a:p>
            <a:pPr marL="457027" indent="-228512">
              <a:lnSpc>
                <a:spcPct val="115000"/>
              </a:lnSpc>
              <a:spcBef>
                <a:spcPts val="600"/>
              </a:spcBef>
            </a:pPr>
            <a:r>
              <a:rPr lang="en-US" b="1" dirty="0">
                <a:latin typeface="Segoe UI"/>
                <a:ea typeface="Calibri"/>
                <a:cs typeface="Times New Roman"/>
              </a:rPr>
              <a:t>(Advanced)</a:t>
            </a:r>
            <a:endParaRPr lang="en-US" sz="1100" dirty="0">
              <a:ea typeface="Calibri"/>
              <a:cs typeface="Times New Roman"/>
            </a:endParaRPr>
          </a:p>
          <a:p>
            <a:pPr marL="457027" indent="-228512">
              <a:lnSpc>
                <a:spcPct val="115000"/>
              </a:lnSpc>
              <a:spcBef>
                <a:spcPts val="600"/>
              </a:spcBef>
            </a:pPr>
            <a:r>
              <a:rPr lang="en-US" b="1" dirty="0">
                <a:latin typeface="Segoe UI"/>
                <a:ea typeface="Calibri"/>
                <a:cs typeface="Times New Roman"/>
              </a:rPr>
              <a:t> </a:t>
            </a:r>
            <a:endParaRPr lang="en-US" sz="1100" dirty="0">
              <a:ea typeface="Calibri"/>
              <a:cs typeface="Times New Roman"/>
            </a:endParaRPr>
          </a:p>
          <a:p>
            <a:pPr indent="228512">
              <a:lnSpc>
                <a:spcPct val="115000"/>
              </a:lnSpc>
              <a:spcBef>
                <a:spcPts val="600"/>
              </a:spcBef>
            </a:pPr>
            <a:r>
              <a:rPr lang="en-US" dirty="0">
                <a:latin typeface="Segoe UI"/>
                <a:ea typeface="Calibri"/>
                <a:cs typeface="Times New Roman"/>
              </a:rPr>
              <a:t>To reproduce the effects on this slide, do the following:</a:t>
            </a:r>
            <a:endParaRPr lang="en-US" dirty="0">
              <a:ea typeface="Calibri"/>
              <a:cs typeface="Times New Roman"/>
            </a:endParaRPr>
          </a:p>
          <a:p>
            <a:pPr marL="342772" indent="-342772">
              <a:lnSpc>
                <a:spcPct val="115000"/>
              </a:lnSpc>
              <a:spcBef>
                <a:spcPts val="600"/>
              </a:spcBef>
              <a:buFont typeface="+mj-lt"/>
              <a:buAutoNum type="arabicPeriod"/>
              <a:tabLst>
                <a:tab pos="457027" algn="l"/>
              </a:tabLst>
            </a:pPr>
            <a:r>
              <a:rPr lang="en-US" dirty="0">
                <a:latin typeface="Segoe UI"/>
                <a:ea typeface="Calibri"/>
                <a:cs typeface="Times New Roman"/>
              </a:rPr>
              <a:t>On the </a:t>
            </a:r>
            <a:r>
              <a:rPr lang="en-US" b="1" dirty="0">
                <a:latin typeface="Segoe UI"/>
                <a:ea typeface="Calibri"/>
                <a:cs typeface="Times New Roman"/>
              </a:rPr>
              <a:t>Home</a:t>
            </a:r>
            <a:r>
              <a:rPr lang="en-US" dirty="0">
                <a:latin typeface="Segoe UI"/>
                <a:ea typeface="Calibri"/>
                <a:cs typeface="Times New Roman"/>
              </a:rPr>
              <a:t> tab, in the </a:t>
            </a:r>
            <a:r>
              <a:rPr lang="en-US" b="1" dirty="0">
                <a:latin typeface="Segoe UI"/>
                <a:ea typeface="Calibri"/>
                <a:cs typeface="Times New Roman"/>
              </a:rPr>
              <a:t>Slides</a:t>
            </a:r>
            <a:r>
              <a:rPr lang="en-US" dirty="0">
                <a:latin typeface="Segoe UI"/>
                <a:ea typeface="Calibri"/>
                <a:cs typeface="Times New Roman"/>
              </a:rPr>
              <a:t> group, click </a:t>
            </a:r>
            <a:r>
              <a:rPr lang="en-US" b="1" dirty="0">
                <a:latin typeface="Segoe UI"/>
                <a:ea typeface="Calibri"/>
                <a:cs typeface="Times New Roman"/>
              </a:rPr>
              <a:t>Layout</a:t>
            </a:r>
            <a:r>
              <a:rPr lang="en-US" dirty="0">
                <a:latin typeface="Segoe UI"/>
                <a:ea typeface="Calibri"/>
                <a:cs typeface="Times New Roman"/>
              </a:rPr>
              <a:t>, and then click </a:t>
            </a:r>
            <a:r>
              <a:rPr lang="en-US" b="1" dirty="0">
                <a:latin typeface="Segoe UI"/>
                <a:ea typeface="Calibri"/>
                <a:cs typeface="Times New Roman"/>
              </a:rPr>
              <a:t>Blank</a:t>
            </a:r>
            <a:r>
              <a:rPr lang="en-US" dirty="0">
                <a:latin typeface="Segoe UI"/>
                <a:ea typeface="Calibri"/>
                <a:cs typeface="Times New Roman"/>
              </a:rPr>
              <a:t>. </a:t>
            </a:r>
            <a:endParaRPr lang="en-US" dirty="0">
              <a:ea typeface="Calibri"/>
              <a:cs typeface="Times New Roman"/>
            </a:endParaRPr>
          </a:p>
          <a:p>
            <a:pPr marL="342772" indent="-342772">
              <a:lnSpc>
                <a:spcPct val="115000"/>
              </a:lnSpc>
              <a:spcBef>
                <a:spcPts val="600"/>
              </a:spcBef>
              <a:buFont typeface="+mj-lt"/>
              <a:buAutoNum type="arabicPeriod"/>
              <a:tabLst>
                <a:tab pos="457027" algn="l"/>
              </a:tabLst>
            </a:pPr>
            <a:r>
              <a:rPr lang="en-US" dirty="0">
                <a:latin typeface="Segoe UI"/>
                <a:ea typeface="Calibri"/>
                <a:cs typeface="Times New Roman"/>
              </a:rPr>
              <a:t>On the </a:t>
            </a:r>
            <a:r>
              <a:rPr lang="en-US" b="1" dirty="0">
                <a:latin typeface="Segoe UI"/>
                <a:ea typeface="Calibri"/>
                <a:cs typeface="Times New Roman"/>
              </a:rPr>
              <a:t>Design</a:t>
            </a:r>
            <a:r>
              <a:rPr lang="en-US" dirty="0">
                <a:latin typeface="Segoe UI"/>
                <a:ea typeface="Calibri"/>
                <a:cs typeface="Times New Roman"/>
              </a:rPr>
              <a:t> tab, in the </a:t>
            </a:r>
            <a:r>
              <a:rPr lang="en-US" b="1" dirty="0">
                <a:latin typeface="Segoe UI"/>
                <a:ea typeface="Calibri"/>
                <a:cs typeface="Times New Roman"/>
              </a:rPr>
              <a:t>Themes</a:t>
            </a:r>
            <a:r>
              <a:rPr lang="en-US" dirty="0">
                <a:latin typeface="Segoe UI"/>
                <a:ea typeface="Calibri"/>
                <a:cs typeface="Times New Roman"/>
              </a:rPr>
              <a:t> group, click the arrow next to </a:t>
            </a:r>
            <a:r>
              <a:rPr lang="en-US" b="1" dirty="0">
                <a:latin typeface="Segoe UI"/>
                <a:ea typeface="Calibri"/>
                <a:cs typeface="Times New Roman"/>
              </a:rPr>
              <a:t>Colors</a:t>
            </a:r>
            <a:r>
              <a:rPr lang="en-US" dirty="0">
                <a:latin typeface="Segoe UI"/>
                <a:ea typeface="Calibri"/>
                <a:cs typeface="Times New Roman"/>
              </a:rPr>
              <a:t> and then click </a:t>
            </a:r>
            <a:r>
              <a:rPr lang="en-US" b="1" dirty="0">
                <a:latin typeface="Segoe UI"/>
                <a:ea typeface="Calibri"/>
                <a:cs typeface="Times New Roman"/>
              </a:rPr>
              <a:t>Metro</a:t>
            </a:r>
            <a:r>
              <a:rPr lang="en-US" dirty="0">
                <a:latin typeface="Segoe UI"/>
                <a:ea typeface="Calibri"/>
                <a:cs typeface="Times New Roman"/>
              </a:rPr>
              <a:t>.</a:t>
            </a:r>
            <a:endParaRPr lang="en-US" dirty="0">
              <a:ea typeface="Calibri"/>
              <a:cs typeface="Times New Roman"/>
            </a:endParaRPr>
          </a:p>
          <a:p>
            <a:pPr marL="342772" indent="-342772">
              <a:lnSpc>
                <a:spcPct val="115000"/>
              </a:lnSpc>
              <a:spcBef>
                <a:spcPts val="600"/>
              </a:spcBef>
              <a:buFont typeface="+mj-lt"/>
              <a:buAutoNum type="arabicPeriod"/>
              <a:tabLst>
                <a:tab pos="457027" algn="l"/>
              </a:tabLst>
            </a:pPr>
            <a:r>
              <a:rPr lang="en-US" dirty="0">
                <a:latin typeface="Segoe UI"/>
                <a:ea typeface="Calibri"/>
                <a:cs typeface="Times New Roman"/>
              </a:rPr>
              <a:t>On the </a:t>
            </a:r>
            <a:r>
              <a:rPr lang="en-US" b="1" dirty="0">
                <a:latin typeface="Segoe UI"/>
                <a:ea typeface="Calibri"/>
                <a:cs typeface="Times New Roman"/>
              </a:rPr>
              <a:t>Insert</a:t>
            </a:r>
            <a:r>
              <a:rPr lang="en-US" dirty="0">
                <a:latin typeface="Segoe UI"/>
                <a:ea typeface="Calibri"/>
                <a:cs typeface="Times New Roman"/>
              </a:rPr>
              <a:t> tab, in the </a:t>
            </a:r>
            <a:r>
              <a:rPr lang="en-US" b="1" dirty="0">
                <a:latin typeface="Segoe UI"/>
                <a:ea typeface="Calibri"/>
                <a:cs typeface="Times New Roman"/>
              </a:rPr>
              <a:t>Media</a:t>
            </a:r>
            <a:r>
              <a:rPr lang="en-US" dirty="0">
                <a:latin typeface="Segoe UI"/>
                <a:ea typeface="Calibri"/>
                <a:cs typeface="Times New Roman"/>
              </a:rPr>
              <a:t> group, click </a:t>
            </a:r>
            <a:r>
              <a:rPr lang="en-US" b="1" dirty="0">
                <a:latin typeface="Segoe UI"/>
                <a:ea typeface="Calibri"/>
                <a:cs typeface="Times New Roman"/>
              </a:rPr>
              <a:t>Video</a:t>
            </a:r>
            <a:r>
              <a:rPr lang="en-US" dirty="0">
                <a:latin typeface="Segoe UI"/>
                <a:ea typeface="Calibri"/>
                <a:cs typeface="Times New Roman"/>
              </a:rPr>
              <a:t>, and then click </a:t>
            </a:r>
            <a:r>
              <a:rPr lang="en-US" b="1" dirty="0">
                <a:latin typeface="Segoe UI"/>
                <a:ea typeface="Calibri"/>
                <a:cs typeface="Times New Roman"/>
              </a:rPr>
              <a:t>Video from file</a:t>
            </a:r>
            <a:r>
              <a:rPr lang="en-US" dirty="0">
                <a:latin typeface="Segoe UI"/>
                <a:ea typeface="Calibri"/>
                <a:cs typeface="Times New Roman"/>
              </a:rPr>
              <a:t>. </a:t>
            </a:r>
            <a:endParaRPr lang="en-US" dirty="0">
              <a:ea typeface="Calibri"/>
              <a:cs typeface="Times New Roman"/>
            </a:endParaRPr>
          </a:p>
          <a:p>
            <a:pPr marL="342772" indent="-342772">
              <a:lnSpc>
                <a:spcPct val="115000"/>
              </a:lnSpc>
              <a:spcBef>
                <a:spcPts val="600"/>
              </a:spcBef>
              <a:buFont typeface="+mj-lt"/>
              <a:buAutoNum type="arabicPeriod"/>
              <a:tabLst>
                <a:tab pos="457027" algn="l"/>
              </a:tabLst>
            </a:pPr>
            <a:r>
              <a:rPr lang="en-US" dirty="0">
                <a:latin typeface="Segoe UI"/>
                <a:ea typeface="Calibri"/>
                <a:cs typeface="Times New Roman"/>
              </a:rPr>
              <a:t>In the left pane of the </a:t>
            </a:r>
            <a:r>
              <a:rPr lang="en-US" b="1" dirty="0">
                <a:latin typeface="Segoe UI"/>
                <a:ea typeface="Calibri"/>
                <a:cs typeface="Times New Roman"/>
              </a:rPr>
              <a:t>Insert Video</a:t>
            </a:r>
            <a:r>
              <a:rPr lang="en-US" dirty="0">
                <a:latin typeface="Segoe UI"/>
                <a:ea typeface="Calibri"/>
                <a:cs typeface="Times New Roman"/>
              </a:rPr>
              <a:t> dialog box, click the drive or library that contains the video. In the right pane of the dialog box, click the video that you want and then click </a:t>
            </a:r>
            <a:r>
              <a:rPr lang="en-US" b="1" dirty="0">
                <a:latin typeface="Segoe UI"/>
                <a:ea typeface="Calibri"/>
                <a:cs typeface="Times New Roman"/>
              </a:rPr>
              <a:t>Insert</a:t>
            </a:r>
            <a:r>
              <a:rPr lang="en-US" dirty="0">
                <a:latin typeface="Segoe UI"/>
                <a:ea typeface="Calibri"/>
                <a:cs typeface="Times New Roman"/>
              </a:rPr>
              <a:t>.</a:t>
            </a:r>
            <a:endParaRPr lang="en-US" dirty="0">
              <a:ea typeface="Calibri"/>
              <a:cs typeface="Times New Roman"/>
            </a:endParaRPr>
          </a:p>
          <a:p>
            <a:pPr marL="742669" lvl="1" indent="-285641">
              <a:lnSpc>
                <a:spcPct val="115000"/>
              </a:lnSpc>
              <a:spcBef>
                <a:spcPts val="600"/>
              </a:spcBef>
              <a:buFont typeface="Arial"/>
              <a:buChar char="•"/>
              <a:tabLst>
                <a:tab pos="914054" algn="l"/>
              </a:tabLst>
            </a:pPr>
            <a:r>
              <a:rPr lang="en-US" b="1" dirty="0">
                <a:solidFill>
                  <a:srgbClr val="000000"/>
                </a:solidFill>
                <a:latin typeface="Segoe UI"/>
                <a:ea typeface="Calibri"/>
                <a:cs typeface="Times New Roman"/>
              </a:rPr>
              <a:t>Tip</a:t>
            </a:r>
            <a:r>
              <a:rPr lang="en-US" dirty="0">
                <a:solidFill>
                  <a:srgbClr val="000000"/>
                </a:solidFill>
                <a:latin typeface="Segoe UI"/>
                <a:ea typeface="Calibri"/>
                <a:cs typeface="Times New Roman"/>
              </a:rPr>
              <a:t>: For best results with the video on this slide, use a video that is square in format, or use the Crop tool to square video on slide.</a:t>
            </a:r>
            <a:endParaRPr lang="en-US" dirty="0">
              <a:ea typeface="Calibri"/>
              <a:cs typeface="Times New Roman"/>
            </a:endParaRPr>
          </a:p>
          <a:p>
            <a:pPr marL="342772" indent="-342772">
              <a:lnSpc>
                <a:spcPct val="115000"/>
              </a:lnSpc>
              <a:spcBef>
                <a:spcPts val="600"/>
              </a:spcBef>
              <a:buFont typeface="+mj-lt"/>
              <a:buAutoNum type="arabicPeriod" startAt="5"/>
              <a:tabLst>
                <a:tab pos="457027" algn="l"/>
              </a:tabLst>
            </a:pPr>
            <a:r>
              <a:rPr lang="en-US" dirty="0">
                <a:latin typeface="Segoe UI"/>
                <a:ea typeface="Calibri"/>
                <a:cs typeface="Times New Roman"/>
              </a:rPr>
              <a:t>Under </a:t>
            </a:r>
            <a:r>
              <a:rPr lang="en-US" b="1" dirty="0">
                <a:latin typeface="Segoe UI"/>
                <a:ea typeface="Calibri"/>
                <a:cs typeface="Times New Roman"/>
              </a:rPr>
              <a:t>Video Tools</a:t>
            </a:r>
            <a:r>
              <a:rPr lang="en-US" dirty="0">
                <a:latin typeface="Segoe UI"/>
                <a:ea typeface="Calibri"/>
                <a:cs typeface="Times New Roman"/>
              </a:rPr>
              <a:t>, on the </a:t>
            </a:r>
            <a:r>
              <a:rPr lang="en-US" b="1" dirty="0">
                <a:latin typeface="Segoe UI"/>
                <a:ea typeface="Calibri"/>
                <a:cs typeface="Times New Roman"/>
              </a:rPr>
              <a:t>Format</a:t>
            </a:r>
            <a:r>
              <a:rPr lang="en-US" dirty="0">
                <a:latin typeface="Segoe UI"/>
                <a:ea typeface="Calibri"/>
                <a:cs typeface="Times New Roman"/>
              </a:rPr>
              <a:t> tab, in the </a:t>
            </a:r>
            <a:r>
              <a:rPr lang="en-US" b="1" dirty="0">
                <a:latin typeface="Segoe UI"/>
                <a:ea typeface="Calibri"/>
                <a:cs typeface="Times New Roman"/>
              </a:rPr>
              <a:t>Video Styles</a:t>
            </a:r>
            <a:r>
              <a:rPr lang="en-US" dirty="0">
                <a:latin typeface="Segoe UI"/>
                <a:ea typeface="Calibri"/>
                <a:cs typeface="Times New Roman"/>
              </a:rPr>
              <a:t> group, click the arrow to the right of </a:t>
            </a:r>
            <a:r>
              <a:rPr lang="en-US" b="1" dirty="0">
                <a:latin typeface="Segoe UI"/>
                <a:ea typeface="Calibri"/>
                <a:cs typeface="Times New Roman"/>
              </a:rPr>
              <a:t>Video Shape </a:t>
            </a:r>
            <a:r>
              <a:rPr lang="en-US" dirty="0">
                <a:latin typeface="Segoe UI"/>
                <a:ea typeface="Calibri"/>
                <a:cs typeface="Times New Roman"/>
              </a:rPr>
              <a:t>and under</a:t>
            </a:r>
            <a:r>
              <a:rPr lang="en-US" b="1" dirty="0">
                <a:latin typeface="Segoe UI"/>
                <a:ea typeface="Calibri"/>
                <a:cs typeface="Times New Roman"/>
              </a:rPr>
              <a:t> Basic Shapes </a:t>
            </a:r>
            <a:r>
              <a:rPr lang="en-US" dirty="0">
                <a:latin typeface="Segoe UI"/>
                <a:ea typeface="Calibri"/>
                <a:cs typeface="Times New Roman"/>
              </a:rPr>
              <a:t>select </a:t>
            </a:r>
            <a:r>
              <a:rPr lang="en-US" b="1" dirty="0">
                <a:latin typeface="Segoe UI"/>
                <a:ea typeface="Calibri"/>
                <a:cs typeface="Times New Roman"/>
              </a:rPr>
              <a:t>Chord</a:t>
            </a:r>
            <a:r>
              <a:rPr lang="en-US" dirty="0">
                <a:latin typeface="Segoe UI"/>
                <a:ea typeface="Calibri"/>
                <a:cs typeface="Times New Roman"/>
              </a:rPr>
              <a:t> (second row, second option from left).</a:t>
            </a:r>
            <a:endParaRPr lang="en-US" dirty="0">
              <a:ea typeface="Calibri"/>
              <a:cs typeface="Times New Roman"/>
            </a:endParaRPr>
          </a:p>
          <a:p>
            <a:pPr marL="342772" indent="-342772">
              <a:lnSpc>
                <a:spcPct val="115000"/>
              </a:lnSpc>
              <a:spcBef>
                <a:spcPts val="600"/>
              </a:spcBef>
              <a:buFont typeface="+mj-lt"/>
              <a:buAutoNum type="arabicPeriod" startAt="5"/>
              <a:tabLst>
                <a:tab pos="457027" algn="l"/>
              </a:tabLst>
            </a:pPr>
            <a:r>
              <a:rPr lang="en-US" dirty="0">
                <a:solidFill>
                  <a:srgbClr val="000000"/>
                </a:solidFill>
                <a:latin typeface="Segoe UI"/>
                <a:ea typeface="Calibri"/>
                <a:cs typeface="Times New Roman"/>
              </a:rPr>
              <a:t>Drag the top </a:t>
            </a:r>
            <a:r>
              <a:rPr lang="en-US" b="1" dirty="0">
                <a:solidFill>
                  <a:srgbClr val="000000"/>
                </a:solidFill>
                <a:latin typeface="Segoe UI"/>
                <a:ea typeface="Calibri"/>
                <a:cs typeface="Times New Roman"/>
              </a:rPr>
              <a:t>Yellow Adjustment Handle</a:t>
            </a:r>
            <a:r>
              <a:rPr lang="en-US" dirty="0">
                <a:solidFill>
                  <a:srgbClr val="000000"/>
                </a:solidFill>
                <a:latin typeface="Segoe UI"/>
                <a:ea typeface="Calibri"/>
                <a:cs typeface="Times New Roman"/>
              </a:rPr>
              <a:t> counter clockwise stopping at the bottom center, aligned with the bottom center sizing handle.</a:t>
            </a:r>
            <a:endParaRPr lang="en-US" dirty="0">
              <a:solidFill>
                <a:srgbClr val="000000"/>
              </a:solidFill>
              <a:ea typeface="Calibri"/>
              <a:cs typeface="Times New Roman"/>
            </a:endParaRPr>
          </a:p>
          <a:p>
            <a:pPr marL="342772" indent="-342772">
              <a:lnSpc>
                <a:spcPct val="115000"/>
              </a:lnSpc>
              <a:spcBef>
                <a:spcPts val="600"/>
              </a:spcBef>
              <a:buFont typeface="+mj-lt"/>
              <a:buAutoNum type="arabicPeriod" startAt="5"/>
              <a:tabLst>
                <a:tab pos="457027" algn="l"/>
              </a:tabLst>
            </a:pPr>
            <a:r>
              <a:rPr lang="en-US" dirty="0">
                <a:solidFill>
                  <a:srgbClr val="000000"/>
                </a:solidFill>
                <a:latin typeface="Segoe UI"/>
                <a:ea typeface="Calibri"/>
                <a:cs typeface="Times New Roman"/>
              </a:rPr>
              <a:t>Drag the second </a:t>
            </a:r>
            <a:r>
              <a:rPr lang="en-US" b="1" dirty="0">
                <a:solidFill>
                  <a:srgbClr val="000000"/>
                </a:solidFill>
                <a:latin typeface="Segoe UI"/>
                <a:ea typeface="Calibri"/>
                <a:cs typeface="Times New Roman"/>
              </a:rPr>
              <a:t>Yellow Adjustment Handle</a:t>
            </a:r>
            <a:r>
              <a:rPr lang="en-US" dirty="0">
                <a:solidFill>
                  <a:srgbClr val="000000"/>
                </a:solidFill>
                <a:latin typeface="Segoe UI"/>
                <a:ea typeface="Calibri"/>
                <a:cs typeface="Times New Roman"/>
              </a:rPr>
              <a:t> counter clockwise stopping at the top center, aligned with the top center sizing handle, creating a half circle.</a:t>
            </a:r>
            <a:endParaRPr lang="en-US" dirty="0">
              <a:solidFill>
                <a:srgbClr val="000000"/>
              </a:solidFill>
              <a:ea typeface="Calibri"/>
              <a:cs typeface="Times New Roman"/>
            </a:endParaRPr>
          </a:p>
          <a:p>
            <a:pPr marL="342772" indent="-342772">
              <a:lnSpc>
                <a:spcPct val="115000"/>
              </a:lnSpc>
              <a:spcBef>
                <a:spcPts val="600"/>
              </a:spcBef>
              <a:buFont typeface="+mj-lt"/>
              <a:buAutoNum type="arabicPeriod" startAt="5"/>
              <a:tabLst>
                <a:tab pos="457027" algn="l"/>
              </a:tabLst>
            </a:pPr>
            <a:r>
              <a:rPr lang="en-US" dirty="0">
                <a:latin typeface="Segoe UI"/>
                <a:ea typeface="Calibri"/>
                <a:cs typeface="Times New Roman"/>
              </a:rPr>
              <a:t>Select the video, on the </a:t>
            </a:r>
            <a:r>
              <a:rPr lang="en-US" b="1" dirty="0">
                <a:latin typeface="Segoe UI"/>
                <a:ea typeface="Calibri"/>
                <a:cs typeface="Times New Roman"/>
              </a:rPr>
              <a:t>Home</a:t>
            </a:r>
            <a:r>
              <a:rPr lang="en-US" dirty="0">
                <a:latin typeface="Segoe UI"/>
                <a:ea typeface="Calibri"/>
                <a:cs typeface="Times New Roman"/>
              </a:rPr>
              <a:t> tab, in the </a:t>
            </a:r>
            <a:r>
              <a:rPr lang="en-US" b="1" dirty="0">
                <a:latin typeface="Segoe UI"/>
                <a:ea typeface="Calibri"/>
                <a:cs typeface="Times New Roman"/>
              </a:rPr>
              <a:t>Drawing</a:t>
            </a:r>
            <a:r>
              <a:rPr lang="en-US" dirty="0">
                <a:latin typeface="Segoe UI"/>
                <a:ea typeface="Calibri"/>
                <a:cs typeface="Times New Roman"/>
              </a:rPr>
              <a:t> group, click </a:t>
            </a:r>
            <a:r>
              <a:rPr lang="en-US" b="1" dirty="0">
                <a:latin typeface="Segoe UI"/>
                <a:ea typeface="Calibri"/>
                <a:cs typeface="Times New Roman"/>
              </a:rPr>
              <a:t>Arrange</a:t>
            </a:r>
            <a:r>
              <a:rPr lang="en-US" dirty="0">
                <a:latin typeface="Segoe UI"/>
                <a:ea typeface="Calibri"/>
                <a:cs typeface="Times New Roman"/>
              </a:rPr>
              <a:t>, point to </a:t>
            </a:r>
            <a:r>
              <a:rPr lang="en-US" b="1" dirty="0">
                <a:latin typeface="Segoe UI"/>
                <a:ea typeface="Calibri"/>
                <a:cs typeface="Times New Roman"/>
              </a:rPr>
              <a:t>Align</a:t>
            </a:r>
            <a:r>
              <a:rPr lang="en-US" dirty="0">
                <a:latin typeface="Segoe UI"/>
                <a:ea typeface="Calibri"/>
                <a:cs typeface="Times New Roman"/>
              </a:rPr>
              <a:t>, and select </a:t>
            </a:r>
            <a:r>
              <a:rPr lang="en-US" b="1" dirty="0">
                <a:latin typeface="Segoe UI"/>
                <a:ea typeface="Calibri"/>
                <a:cs typeface="Times New Roman"/>
              </a:rPr>
              <a:t>Align Middle</a:t>
            </a:r>
            <a:r>
              <a:rPr lang="en-US" dirty="0">
                <a:latin typeface="Segoe UI"/>
                <a:ea typeface="Calibri"/>
                <a:cs typeface="Times New Roman"/>
              </a:rPr>
              <a:t>. </a:t>
            </a:r>
            <a:endParaRPr lang="en-US" dirty="0">
              <a:ea typeface="Calibri"/>
              <a:cs typeface="Times New Roman"/>
            </a:endParaRPr>
          </a:p>
          <a:p>
            <a:pPr marL="342772" indent="-342772">
              <a:lnSpc>
                <a:spcPct val="115000"/>
              </a:lnSpc>
              <a:spcBef>
                <a:spcPts val="600"/>
              </a:spcBef>
              <a:buFont typeface="+mj-lt"/>
              <a:buAutoNum type="arabicPeriod" startAt="5"/>
              <a:tabLst>
                <a:tab pos="457027" algn="l"/>
              </a:tabLst>
            </a:pPr>
            <a:r>
              <a:rPr lang="en-US" dirty="0">
                <a:latin typeface="Segoe UI"/>
                <a:ea typeface="Calibri"/>
                <a:cs typeface="Times New Roman"/>
              </a:rPr>
              <a:t>With the video still selected, u</a:t>
            </a:r>
            <a:r>
              <a:rPr lang="en-US" dirty="0">
                <a:solidFill>
                  <a:srgbClr val="000000"/>
                </a:solidFill>
                <a:latin typeface="Segoe UI"/>
                <a:ea typeface="Times New Roman"/>
                <a:cs typeface="Times New Roman"/>
              </a:rPr>
              <a:t>nder </a:t>
            </a:r>
            <a:r>
              <a:rPr lang="en-US" b="1" dirty="0">
                <a:solidFill>
                  <a:srgbClr val="000000"/>
                </a:solidFill>
                <a:latin typeface="Segoe UI"/>
                <a:ea typeface="Times New Roman"/>
                <a:cs typeface="Times New Roman"/>
              </a:rPr>
              <a:t>Video Tools</a:t>
            </a:r>
            <a:r>
              <a:rPr lang="en-US" dirty="0">
                <a:solidFill>
                  <a:srgbClr val="000000"/>
                </a:solidFill>
                <a:latin typeface="Segoe UI"/>
                <a:ea typeface="Times New Roman"/>
                <a:cs typeface="Times New Roman"/>
              </a:rPr>
              <a:t>, on the </a:t>
            </a:r>
            <a:r>
              <a:rPr lang="en-US" b="1" dirty="0">
                <a:solidFill>
                  <a:srgbClr val="000000"/>
                </a:solidFill>
                <a:latin typeface="Segoe UI"/>
                <a:ea typeface="Times New Roman"/>
                <a:cs typeface="Times New Roman"/>
              </a:rPr>
              <a:t>Format</a:t>
            </a:r>
            <a:r>
              <a:rPr lang="en-US" dirty="0">
                <a:solidFill>
                  <a:srgbClr val="000000"/>
                </a:solidFill>
                <a:latin typeface="Segoe UI"/>
                <a:ea typeface="Times New Roman"/>
                <a:cs typeface="Times New Roman"/>
              </a:rPr>
              <a:t> tab, click the arrow in the bottom right corner of the </a:t>
            </a:r>
            <a:r>
              <a:rPr lang="en-US" b="1" dirty="0">
                <a:solidFill>
                  <a:srgbClr val="000000"/>
                </a:solidFill>
                <a:latin typeface="Segoe UI"/>
                <a:ea typeface="Times New Roman"/>
                <a:cs typeface="Times New Roman"/>
              </a:rPr>
              <a:t>Video Styles</a:t>
            </a:r>
            <a:r>
              <a:rPr lang="en-US" dirty="0">
                <a:solidFill>
                  <a:srgbClr val="000000"/>
                </a:solidFill>
                <a:latin typeface="Segoe UI"/>
                <a:ea typeface="Times New Roman"/>
                <a:cs typeface="Times New Roman"/>
              </a:rPr>
              <a:t> group to open the </a:t>
            </a:r>
            <a:r>
              <a:rPr lang="en-US" b="1" dirty="0">
                <a:solidFill>
                  <a:srgbClr val="000000"/>
                </a:solidFill>
                <a:latin typeface="Segoe UI"/>
                <a:ea typeface="Times New Roman"/>
                <a:cs typeface="Times New Roman"/>
              </a:rPr>
              <a:t>Format Video </a:t>
            </a:r>
            <a:r>
              <a:rPr lang="en-US" dirty="0">
                <a:solidFill>
                  <a:srgbClr val="000000"/>
                </a:solidFill>
                <a:latin typeface="Segoe UI"/>
                <a:ea typeface="Times New Roman"/>
                <a:cs typeface="Times New Roman"/>
              </a:rPr>
              <a:t>dialog box. </a:t>
            </a:r>
            <a:endParaRPr lang="en-US" dirty="0">
              <a:ea typeface="Calibri"/>
              <a:cs typeface="Times New Roman"/>
            </a:endParaRPr>
          </a:p>
          <a:p>
            <a:pPr marL="342772" indent="-342772">
              <a:lnSpc>
                <a:spcPct val="115000"/>
              </a:lnSpc>
              <a:spcBef>
                <a:spcPts val="600"/>
              </a:spcBef>
              <a:buFont typeface="+mj-lt"/>
              <a:buAutoNum type="arabicPeriod" startAt="5"/>
              <a:tabLst>
                <a:tab pos="457027" algn="l"/>
              </a:tabLst>
            </a:pPr>
            <a:r>
              <a:rPr lang="en-US" dirty="0">
                <a:latin typeface="Segoe UI"/>
                <a:ea typeface="Calibri"/>
                <a:cs typeface="Times New Roman"/>
              </a:rPr>
              <a:t>In the </a:t>
            </a:r>
            <a:r>
              <a:rPr lang="en-US" b="1" dirty="0">
                <a:latin typeface="Segoe UI"/>
                <a:ea typeface="Calibri"/>
                <a:cs typeface="Times New Roman"/>
              </a:rPr>
              <a:t>Format Video</a:t>
            </a:r>
            <a:r>
              <a:rPr lang="en-US" dirty="0">
                <a:latin typeface="Segoe UI"/>
                <a:ea typeface="Calibri"/>
                <a:cs typeface="Times New Roman"/>
              </a:rPr>
              <a:t> dialog box, click </a:t>
            </a:r>
            <a:r>
              <a:rPr lang="en-US" b="1" dirty="0">
                <a:latin typeface="Segoe UI"/>
                <a:ea typeface="Calibri"/>
                <a:cs typeface="Times New Roman"/>
              </a:rPr>
              <a:t>Position</a:t>
            </a:r>
            <a:r>
              <a:rPr lang="en-US" dirty="0">
                <a:latin typeface="Segoe UI"/>
                <a:ea typeface="Calibri"/>
                <a:cs typeface="Times New Roman"/>
              </a:rPr>
              <a:t> in the left pane, under </a:t>
            </a:r>
            <a:r>
              <a:rPr lang="en-US" b="1" dirty="0">
                <a:latin typeface="Segoe UI"/>
                <a:ea typeface="Calibri"/>
                <a:cs typeface="Times New Roman"/>
              </a:rPr>
              <a:t>Position on Slide </a:t>
            </a:r>
            <a:r>
              <a:rPr lang="en-US" dirty="0">
                <a:latin typeface="Segoe UI"/>
                <a:ea typeface="Calibri"/>
                <a:cs typeface="Times New Roman"/>
              </a:rPr>
              <a:t>in the right pane, set the </a:t>
            </a:r>
            <a:r>
              <a:rPr lang="en-US" b="1" dirty="0">
                <a:latin typeface="Segoe UI"/>
                <a:ea typeface="Calibri"/>
                <a:cs typeface="Times New Roman"/>
              </a:rPr>
              <a:t>Horizontal</a:t>
            </a:r>
            <a:r>
              <a:rPr lang="en-US" dirty="0">
                <a:latin typeface="Segoe UI"/>
                <a:ea typeface="Calibri"/>
                <a:cs typeface="Times New Roman"/>
              </a:rPr>
              <a:t> to </a:t>
            </a:r>
            <a:r>
              <a:rPr lang="en-US" b="1" dirty="0">
                <a:latin typeface="Segoe UI"/>
                <a:ea typeface="Calibri"/>
                <a:cs typeface="Times New Roman"/>
              </a:rPr>
              <a:t>-3.43”</a:t>
            </a:r>
            <a:r>
              <a:rPr lang="en-US" dirty="0">
                <a:latin typeface="Segoe UI"/>
                <a:ea typeface="Calibri"/>
                <a:cs typeface="Times New Roman"/>
              </a:rPr>
              <a:t> from </a:t>
            </a:r>
            <a:r>
              <a:rPr lang="en-US" b="1" dirty="0">
                <a:latin typeface="Segoe UI"/>
                <a:ea typeface="Calibri"/>
                <a:cs typeface="Times New Roman"/>
              </a:rPr>
              <a:t>Top Left Corner</a:t>
            </a:r>
            <a:r>
              <a:rPr lang="en-US" dirty="0">
                <a:latin typeface="Segoe UI"/>
                <a:ea typeface="Calibri"/>
                <a:cs typeface="Times New Roman"/>
              </a:rPr>
              <a:t>.</a:t>
            </a:r>
            <a:endParaRPr lang="en-US" dirty="0">
              <a:ea typeface="Calibri"/>
              <a:cs typeface="Times New Roman"/>
            </a:endParaRPr>
          </a:p>
          <a:p>
            <a:pPr marL="342772" indent="-342772">
              <a:lnSpc>
                <a:spcPct val="115000"/>
              </a:lnSpc>
              <a:spcBef>
                <a:spcPts val="600"/>
              </a:spcBef>
              <a:buFont typeface="+mj-lt"/>
              <a:buAutoNum type="arabicPeriod" startAt="5"/>
              <a:tabLst>
                <a:tab pos="457027" algn="l"/>
              </a:tabLst>
            </a:pPr>
            <a:r>
              <a:rPr lang="en-US" dirty="0">
                <a:latin typeface="Segoe UI"/>
                <a:ea typeface="Calibri"/>
                <a:cs typeface="Times New Roman"/>
              </a:rPr>
              <a:t>Also in the </a:t>
            </a:r>
            <a:r>
              <a:rPr lang="en-US" b="1" dirty="0">
                <a:latin typeface="Segoe UI"/>
                <a:ea typeface="Calibri"/>
                <a:cs typeface="Times New Roman"/>
              </a:rPr>
              <a:t>Format Video</a:t>
            </a:r>
            <a:r>
              <a:rPr lang="en-US" dirty="0">
                <a:latin typeface="Segoe UI"/>
                <a:ea typeface="Calibri"/>
                <a:cs typeface="Times New Roman"/>
              </a:rPr>
              <a:t> dialog box, click </a:t>
            </a:r>
            <a:r>
              <a:rPr lang="en-US" b="1" dirty="0">
                <a:latin typeface="Segoe UI"/>
                <a:ea typeface="Calibri"/>
                <a:cs typeface="Times New Roman"/>
              </a:rPr>
              <a:t>Shadow</a:t>
            </a:r>
            <a:r>
              <a:rPr lang="en-US" dirty="0">
                <a:latin typeface="Segoe UI"/>
                <a:ea typeface="Calibri"/>
                <a:cs typeface="Times New Roman"/>
              </a:rPr>
              <a:t> in the left pane, under </a:t>
            </a:r>
            <a:r>
              <a:rPr lang="en-US" b="1" dirty="0">
                <a:latin typeface="Segoe UI"/>
                <a:ea typeface="Calibri"/>
                <a:cs typeface="Times New Roman"/>
              </a:rPr>
              <a:t>Shadow </a:t>
            </a:r>
            <a:r>
              <a:rPr lang="en-US" dirty="0">
                <a:latin typeface="Segoe UI"/>
                <a:ea typeface="Calibri"/>
                <a:cs typeface="Times New Roman"/>
              </a:rPr>
              <a:t>in the right pane enter the following:</a:t>
            </a:r>
            <a:endParaRPr lang="en-US" dirty="0">
              <a:ea typeface="Calibri"/>
              <a:cs typeface="Times New Roman"/>
            </a:endParaRPr>
          </a:p>
          <a:p>
            <a:pPr marL="742669" lvl="1" indent="-285641">
              <a:lnSpc>
                <a:spcPct val="115000"/>
              </a:lnSpc>
              <a:spcBef>
                <a:spcPts val="600"/>
              </a:spcBef>
              <a:buFont typeface="Arial"/>
              <a:buChar char="•"/>
              <a:tabLst>
                <a:tab pos="914054" algn="l"/>
              </a:tabLst>
            </a:pPr>
            <a:r>
              <a:rPr lang="en-US" dirty="0">
                <a:latin typeface="Segoe UI"/>
                <a:ea typeface="Calibri"/>
                <a:cs typeface="Times New Roman"/>
              </a:rPr>
              <a:t>Color: </a:t>
            </a:r>
            <a:r>
              <a:rPr lang="en-US" b="1" dirty="0">
                <a:latin typeface="Segoe UI"/>
                <a:ea typeface="Calibri"/>
                <a:cs typeface="Times New Roman"/>
              </a:rPr>
              <a:t>Black, Text 1</a:t>
            </a:r>
            <a:r>
              <a:rPr lang="en-US" dirty="0">
                <a:latin typeface="Segoe UI"/>
                <a:ea typeface="Calibri"/>
                <a:cs typeface="Times New Roman"/>
              </a:rPr>
              <a:t> (under Theme Colors, first row, second option from left)</a:t>
            </a:r>
            <a:endParaRPr lang="en-US" dirty="0">
              <a:ea typeface="Calibri"/>
              <a:cs typeface="Times New Roman"/>
            </a:endParaRPr>
          </a:p>
          <a:p>
            <a:pPr marL="742669" lvl="1" indent="-285641">
              <a:lnSpc>
                <a:spcPct val="115000"/>
              </a:lnSpc>
              <a:spcBef>
                <a:spcPts val="600"/>
              </a:spcBef>
              <a:buFont typeface="Arial"/>
              <a:buChar char="•"/>
              <a:tabLst>
                <a:tab pos="914054" algn="l"/>
              </a:tabLst>
            </a:pPr>
            <a:r>
              <a:rPr lang="en-US" dirty="0">
                <a:latin typeface="Segoe UI"/>
                <a:ea typeface="Calibri"/>
                <a:cs typeface="Times New Roman"/>
              </a:rPr>
              <a:t>Transparency: </a:t>
            </a:r>
            <a:r>
              <a:rPr lang="en-US" b="1" dirty="0">
                <a:latin typeface="Segoe UI"/>
                <a:ea typeface="Calibri"/>
                <a:cs typeface="Times New Roman"/>
              </a:rPr>
              <a:t>14%</a:t>
            </a:r>
            <a:r>
              <a:rPr lang="en-US" dirty="0">
                <a:latin typeface="Segoe UI"/>
                <a:ea typeface="Calibri"/>
                <a:cs typeface="Times New Roman"/>
              </a:rPr>
              <a:t>.</a:t>
            </a:r>
            <a:endParaRPr lang="en-US" dirty="0">
              <a:ea typeface="Calibri"/>
              <a:cs typeface="Times New Roman"/>
            </a:endParaRPr>
          </a:p>
          <a:p>
            <a:pPr marL="742669" lvl="1" indent="-285641">
              <a:lnSpc>
                <a:spcPct val="115000"/>
              </a:lnSpc>
              <a:spcBef>
                <a:spcPts val="600"/>
              </a:spcBef>
              <a:buFont typeface="Arial"/>
              <a:buChar char="•"/>
              <a:tabLst>
                <a:tab pos="914054" algn="l"/>
              </a:tabLst>
            </a:pPr>
            <a:r>
              <a:rPr lang="en-US" dirty="0">
                <a:latin typeface="Segoe UI"/>
                <a:ea typeface="Calibri"/>
                <a:cs typeface="Times New Roman"/>
              </a:rPr>
              <a:t>Size: </a:t>
            </a:r>
            <a:r>
              <a:rPr lang="en-US" b="1" dirty="0">
                <a:latin typeface="Segoe UI"/>
                <a:ea typeface="Calibri"/>
                <a:cs typeface="Times New Roman"/>
              </a:rPr>
              <a:t>100%</a:t>
            </a:r>
            <a:r>
              <a:rPr lang="en-US" dirty="0">
                <a:latin typeface="Segoe UI"/>
                <a:ea typeface="Calibri"/>
                <a:cs typeface="Times New Roman"/>
              </a:rPr>
              <a:t>.</a:t>
            </a:r>
            <a:endParaRPr lang="en-US" dirty="0">
              <a:ea typeface="Calibri"/>
              <a:cs typeface="Times New Roman"/>
            </a:endParaRPr>
          </a:p>
          <a:p>
            <a:pPr marL="742669" lvl="1" indent="-285641">
              <a:lnSpc>
                <a:spcPct val="115000"/>
              </a:lnSpc>
              <a:spcBef>
                <a:spcPts val="600"/>
              </a:spcBef>
              <a:buFont typeface="Arial"/>
              <a:buChar char="•"/>
              <a:tabLst>
                <a:tab pos="914054" algn="l"/>
              </a:tabLst>
            </a:pPr>
            <a:r>
              <a:rPr lang="en-US" dirty="0">
                <a:latin typeface="Segoe UI"/>
                <a:ea typeface="Calibri"/>
                <a:cs typeface="Times New Roman"/>
              </a:rPr>
              <a:t>Blur: </a:t>
            </a:r>
            <a:r>
              <a:rPr lang="en-US" b="1" dirty="0">
                <a:latin typeface="Segoe UI"/>
                <a:ea typeface="Calibri"/>
                <a:cs typeface="Times New Roman"/>
              </a:rPr>
              <a:t>20 pt</a:t>
            </a:r>
            <a:r>
              <a:rPr lang="en-US" dirty="0">
                <a:latin typeface="Segoe UI"/>
                <a:ea typeface="Calibri"/>
                <a:cs typeface="Times New Roman"/>
              </a:rPr>
              <a:t>.</a:t>
            </a:r>
            <a:endParaRPr lang="en-US" dirty="0">
              <a:ea typeface="Calibri"/>
              <a:cs typeface="Times New Roman"/>
            </a:endParaRPr>
          </a:p>
          <a:p>
            <a:pPr marL="742669" lvl="1" indent="-285641">
              <a:lnSpc>
                <a:spcPct val="115000"/>
              </a:lnSpc>
              <a:spcBef>
                <a:spcPts val="600"/>
              </a:spcBef>
              <a:buFont typeface="Arial"/>
              <a:buChar char="•"/>
              <a:tabLst>
                <a:tab pos="914054" algn="l"/>
              </a:tabLst>
            </a:pPr>
            <a:r>
              <a:rPr lang="en-US" dirty="0">
                <a:latin typeface="Segoe UI"/>
                <a:ea typeface="Calibri"/>
                <a:cs typeface="Times New Roman"/>
              </a:rPr>
              <a:t>Angle: </a:t>
            </a:r>
            <a:r>
              <a:rPr lang="en-US" b="1" dirty="0">
                <a:latin typeface="Segoe UI"/>
                <a:ea typeface="Calibri"/>
                <a:cs typeface="Times New Roman"/>
              </a:rPr>
              <a:t>0°Degrees</a:t>
            </a:r>
            <a:r>
              <a:rPr lang="en-US" dirty="0">
                <a:latin typeface="Segoe UI"/>
                <a:ea typeface="Calibri"/>
                <a:cs typeface="Times New Roman"/>
              </a:rPr>
              <a:t>.</a:t>
            </a:r>
            <a:endParaRPr lang="en-US" dirty="0">
              <a:ea typeface="Calibri"/>
              <a:cs typeface="Times New Roman"/>
            </a:endParaRPr>
          </a:p>
          <a:p>
            <a:pPr marL="742669" lvl="1" indent="-285641">
              <a:lnSpc>
                <a:spcPct val="115000"/>
              </a:lnSpc>
              <a:spcBef>
                <a:spcPts val="600"/>
              </a:spcBef>
              <a:buFont typeface="Arial"/>
              <a:buChar char="•"/>
              <a:tabLst>
                <a:tab pos="914054" algn="l"/>
              </a:tabLst>
            </a:pPr>
            <a:r>
              <a:rPr lang="en-US" dirty="0">
                <a:latin typeface="Segoe UI"/>
                <a:ea typeface="Calibri"/>
                <a:cs typeface="Times New Roman"/>
              </a:rPr>
              <a:t>Distance: </a:t>
            </a:r>
            <a:r>
              <a:rPr lang="en-US" b="1" dirty="0">
                <a:latin typeface="Segoe UI"/>
                <a:ea typeface="Calibri"/>
                <a:cs typeface="Times New Roman"/>
              </a:rPr>
              <a:t>3 pt</a:t>
            </a:r>
            <a:r>
              <a:rPr lang="en-US" dirty="0">
                <a:latin typeface="Segoe UI"/>
                <a:ea typeface="Calibri"/>
                <a:cs typeface="Times New Roman"/>
              </a:rPr>
              <a:t>.</a:t>
            </a:r>
            <a:endParaRPr lang="en-US" dirty="0">
              <a:ea typeface="Calibri"/>
              <a:cs typeface="Times New Roman"/>
            </a:endParaRPr>
          </a:p>
          <a:p>
            <a:pPr marL="342772" indent="-342772">
              <a:lnSpc>
                <a:spcPct val="115000"/>
              </a:lnSpc>
              <a:spcBef>
                <a:spcPts val="600"/>
              </a:spcBef>
              <a:buFont typeface="+mj-lt"/>
              <a:buAutoNum type="arabicPeriod" startAt="12"/>
              <a:tabLst>
                <a:tab pos="457027" algn="l"/>
              </a:tabLst>
            </a:pPr>
            <a:r>
              <a:rPr lang="en-US" dirty="0">
                <a:latin typeface="Segoe UI"/>
                <a:ea typeface="Calibri"/>
                <a:cs typeface="Times New Roman"/>
              </a:rPr>
              <a:t>Still in the </a:t>
            </a:r>
            <a:r>
              <a:rPr lang="en-US" b="1" dirty="0">
                <a:latin typeface="Segoe UI"/>
                <a:ea typeface="Calibri"/>
                <a:cs typeface="Times New Roman"/>
              </a:rPr>
              <a:t>Format Video</a:t>
            </a:r>
            <a:r>
              <a:rPr lang="en-US" dirty="0">
                <a:latin typeface="Segoe UI"/>
                <a:ea typeface="Calibri"/>
                <a:cs typeface="Times New Roman"/>
              </a:rPr>
              <a:t> dialog box, click </a:t>
            </a:r>
            <a:r>
              <a:rPr lang="en-US" b="1" dirty="0">
                <a:latin typeface="Segoe UI"/>
                <a:ea typeface="Calibri"/>
                <a:cs typeface="Times New Roman"/>
              </a:rPr>
              <a:t>3-D Format</a:t>
            </a:r>
            <a:r>
              <a:rPr lang="en-US" dirty="0">
                <a:latin typeface="Segoe UI"/>
                <a:ea typeface="Calibri"/>
                <a:cs typeface="Times New Roman"/>
              </a:rPr>
              <a:t> in the left pane.  In </a:t>
            </a:r>
            <a:r>
              <a:rPr lang="en-US" b="1" dirty="0">
                <a:latin typeface="Segoe UI"/>
                <a:ea typeface="Calibri"/>
                <a:cs typeface="Times New Roman"/>
              </a:rPr>
              <a:t>3-D Format</a:t>
            </a:r>
            <a:r>
              <a:rPr lang="en-US" dirty="0">
                <a:latin typeface="Segoe UI"/>
                <a:ea typeface="Calibri"/>
                <a:cs typeface="Times New Roman"/>
              </a:rPr>
              <a:t> on the right pane, under </a:t>
            </a:r>
            <a:r>
              <a:rPr lang="en-US" b="1" dirty="0">
                <a:latin typeface="Segoe UI"/>
                <a:ea typeface="Calibri"/>
                <a:cs typeface="Times New Roman"/>
              </a:rPr>
              <a:t>Bevel</a:t>
            </a:r>
            <a:r>
              <a:rPr lang="en-US" dirty="0">
                <a:latin typeface="Segoe UI"/>
                <a:ea typeface="Calibri"/>
                <a:cs typeface="Times New Roman"/>
              </a:rPr>
              <a:t>, click the arrow to the right of </a:t>
            </a:r>
            <a:r>
              <a:rPr lang="en-US" b="1" dirty="0">
                <a:latin typeface="Segoe UI"/>
                <a:ea typeface="Calibri"/>
                <a:cs typeface="Times New Roman"/>
              </a:rPr>
              <a:t>Top</a:t>
            </a:r>
            <a:r>
              <a:rPr lang="en-US" dirty="0">
                <a:latin typeface="Segoe UI"/>
                <a:ea typeface="Calibri"/>
                <a:cs typeface="Times New Roman"/>
              </a:rPr>
              <a:t> and under </a:t>
            </a:r>
            <a:r>
              <a:rPr lang="en-US" b="1" dirty="0">
                <a:latin typeface="Segoe UI"/>
                <a:ea typeface="Calibri"/>
                <a:cs typeface="Times New Roman"/>
              </a:rPr>
              <a:t>Bevel</a:t>
            </a:r>
            <a:r>
              <a:rPr lang="en-US" dirty="0">
                <a:latin typeface="Segoe UI"/>
                <a:ea typeface="Calibri"/>
                <a:cs typeface="Times New Roman"/>
              </a:rPr>
              <a:t> choose </a:t>
            </a:r>
            <a:r>
              <a:rPr lang="en-US" b="1" dirty="0">
                <a:latin typeface="Segoe UI"/>
                <a:ea typeface="Calibri"/>
                <a:cs typeface="Times New Roman"/>
              </a:rPr>
              <a:t>Circle </a:t>
            </a:r>
            <a:r>
              <a:rPr lang="en-US" dirty="0">
                <a:latin typeface="Segoe UI"/>
                <a:ea typeface="Calibri"/>
                <a:cs typeface="Times New Roman"/>
              </a:rPr>
              <a:t>(first option, first row), and then close </a:t>
            </a:r>
            <a:r>
              <a:rPr lang="en-US" b="1" dirty="0">
                <a:latin typeface="Segoe UI"/>
                <a:ea typeface="Calibri"/>
                <a:cs typeface="Times New Roman"/>
              </a:rPr>
              <a:t>Format Video </a:t>
            </a:r>
            <a:r>
              <a:rPr lang="en-US" dirty="0">
                <a:latin typeface="Segoe UI"/>
                <a:ea typeface="Calibri"/>
                <a:cs typeface="Times New Roman"/>
              </a:rPr>
              <a:t>dialog.</a:t>
            </a:r>
            <a:endParaRPr lang="en-US" dirty="0">
              <a:ea typeface="Calibri"/>
              <a:cs typeface="Times New Roman"/>
            </a:endParaRPr>
          </a:p>
          <a:p>
            <a:pPr marL="342772" indent="-342772">
              <a:lnSpc>
                <a:spcPct val="115000"/>
              </a:lnSpc>
              <a:spcBef>
                <a:spcPts val="600"/>
              </a:spcBef>
              <a:buFont typeface="+mj-lt"/>
              <a:buAutoNum type="arabicPeriod" startAt="12"/>
              <a:tabLst>
                <a:tab pos="457027" algn="l"/>
              </a:tabLst>
            </a:pPr>
            <a:r>
              <a:rPr lang="en-US" dirty="0">
                <a:latin typeface="Segoe UI"/>
                <a:ea typeface="Calibri"/>
                <a:cs typeface="Times New Roman"/>
              </a:rPr>
              <a:t>Select the Video, on the </a:t>
            </a:r>
            <a:r>
              <a:rPr lang="en-US" b="1" dirty="0">
                <a:latin typeface="Segoe UI"/>
                <a:ea typeface="Calibri"/>
                <a:cs typeface="Times New Roman"/>
              </a:rPr>
              <a:t>Animations</a:t>
            </a:r>
            <a:r>
              <a:rPr lang="en-US" dirty="0">
                <a:latin typeface="Segoe UI"/>
                <a:ea typeface="Calibri"/>
                <a:cs typeface="Times New Roman"/>
              </a:rPr>
              <a:t> tab, in the </a:t>
            </a:r>
            <a:r>
              <a:rPr lang="en-US" b="1" dirty="0">
                <a:latin typeface="Segoe UI"/>
                <a:ea typeface="Calibri"/>
                <a:cs typeface="Times New Roman"/>
              </a:rPr>
              <a:t>Timing</a:t>
            </a:r>
            <a:r>
              <a:rPr lang="en-US" dirty="0">
                <a:latin typeface="Segoe UI"/>
                <a:ea typeface="Calibri"/>
                <a:cs typeface="Times New Roman"/>
              </a:rPr>
              <a:t> group, to the right of </a:t>
            </a:r>
            <a:r>
              <a:rPr lang="en-US" b="1" dirty="0">
                <a:latin typeface="Segoe UI"/>
                <a:ea typeface="Calibri"/>
                <a:cs typeface="Times New Roman"/>
              </a:rPr>
              <a:t>Start</a:t>
            </a:r>
            <a:r>
              <a:rPr lang="en-US" dirty="0">
                <a:latin typeface="Segoe UI"/>
                <a:ea typeface="Calibri"/>
                <a:cs typeface="Times New Roman"/>
              </a:rPr>
              <a:t>, choose </a:t>
            </a:r>
            <a:r>
              <a:rPr lang="en-US" b="1" dirty="0">
                <a:latin typeface="Segoe UI"/>
                <a:ea typeface="Calibri"/>
                <a:cs typeface="Times New Roman"/>
              </a:rPr>
              <a:t>With Previous.</a:t>
            </a:r>
            <a:endParaRPr lang="en-US" dirty="0">
              <a:ea typeface="Calibri"/>
              <a:cs typeface="Times New Roman"/>
            </a:endParaRPr>
          </a:p>
          <a:p>
            <a:pPr marL="342772" indent="-342772">
              <a:lnSpc>
                <a:spcPct val="115000"/>
              </a:lnSpc>
              <a:spcBef>
                <a:spcPts val="600"/>
              </a:spcBef>
              <a:buFont typeface="+mj-lt"/>
              <a:buAutoNum type="arabicPeriod" startAt="12"/>
              <a:tabLst>
                <a:tab pos="457027" algn="l"/>
              </a:tabLst>
            </a:pPr>
            <a:r>
              <a:rPr lang="en-US" dirty="0">
                <a:latin typeface="Segoe UI"/>
                <a:ea typeface="Calibri"/>
                <a:cs typeface="Times New Roman"/>
              </a:rPr>
              <a:t>Under </a:t>
            </a:r>
            <a:r>
              <a:rPr lang="en-US" b="1" dirty="0">
                <a:latin typeface="Segoe UI"/>
                <a:ea typeface="Calibri"/>
                <a:cs typeface="Times New Roman"/>
              </a:rPr>
              <a:t>Video Tools</a:t>
            </a:r>
            <a:r>
              <a:rPr lang="en-US" dirty="0">
                <a:latin typeface="Segoe UI"/>
                <a:ea typeface="Calibri"/>
                <a:cs typeface="Times New Roman"/>
              </a:rPr>
              <a:t>, on the </a:t>
            </a:r>
            <a:r>
              <a:rPr lang="en-US" b="1" dirty="0">
                <a:latin typeface="Segoe UI"/>
                <a:ea typeface="Calibri"/>
                <a:cs typeface="Times New Roman"/>
              </a:rPr>
              <a:t>Playback</a:t>
            </a:r>
            <a:r>
              <a:rPr lang="en-US" dirty="0">
                <a:latin typeface="Segoe UI"/>
                <a:ea typeface="Calibri"/>
                <a:cs typeface="Times New Roman"/>
              </a:rPr>
              <a:t> tab, in the </a:t>
            </a:r>
            <a:r>
              <a:rPr lang="en-US" b="1" dirty="0">
                <a:latin typeface="Segoe UI"/>
                <a:ea typeface="Calibri"/>
                <a:cs typeface="Times New Roman"/>
              </a:rPr>
              <a:t>Video Options</a:t>
            </a:r>
            <a:r>
              <a:rPr lang="en-US" dirty="0">
                <a:latin typeface="Segoe UI"/>
                <a:ea typeface="Calibri"/>
                <a:cs typeface="Times New Roman"/>
              </a:rPr>
              <a:t> group, </a:t>
            </a:r>
            <a:r>
              <a:rPr lang="en-US" b="1" dirty="0">
                <a:latin typeface="Segoe UI"/>
                <a:ea typeface="Calibri"/>
                <a:cs typeface="Times New Roman"/>
              </a:rPr>
              <a:t>select Loop until Stopped.</a:t>
            </a:r>
            <a:endParaRPr lang="en-US" dirty="0">
              <a:ea typeface="Calibri"/>
              <a:cs typeface="Times New Roman"/>
            </a:endParaRPr>
          </a:p>
          <a:p>
            <a:pPr marL="457027">
              <a:lnSpc>
                <a:spcPct val="115000"/>
              </a:lnSpc>
              <a:spcBef>
                <a:spcPts val="600"/>
              </a:spcBef>
            </a:pPr>
            <a:r>
              <a:rPr lang="en-US" dirty="0">
                <a:latin typeface="Segoe UI"/>
                <a:ea typeface="Calibri"/>
                <a:cs typeface="Times New Roman"/>
              </a:rPr>
              <a:t> </a:t>
            </a:r>
            <a:endParaRPr lang="en-US" dirty="0">
              <a:ea typeface="Calibri"/>
              <a:cs typeface="Times New Roman"/>
            </a:endParaRPr>
          </a:p>
          <a:p>
            <a:pPr marL="228512">
              <a:lnSpc>
                <a:spcPct val="115000"/>
              </a:lnSpc>
              <a:spcBef>
                <a:spcPts val="600"/>
              </a:spcBef>
            </a:pPr>
            <a:r>
              <a:rPr lang="en-US" dirty="0">
                <a:latin typeface="Segoe UI"/>
                <a:ea typeface="Calibri"/>
                <a:cs typeface="Times New Roman"/>
              </a:rPr>
              <a:t>To reproduce the shape effects on this slide, do the following:</a:t>
            </a:r>
            <a:endParaRPr lang="en-US" dirty="0">
              <a:ea typeface="Calibri"/>
              <a:cs typeface="Times New Roman"/>
            </a:endParaRPr>
          </a:p>
          <a:p>
            <a:pPr marL="342772" indent="-342772">
              <a:lnSpc>
                <a:spcPct val="115000"/>
              </a:lnSpc>
              <a:spcBef>
                <a:spcPts val="600"/>
              </a:spcBef>
              <a:buFont typeface="+mj-lt"/>
              <a:buAutoNum type="arabicPeriod"/>
              <a:tabLst>
                <a:tab pos="457027" algn="l"/>
              </a:tabLst>
            </a:pPr>
            <a:r>
              <a:rPr lang="en-US" dirty="0">
                <a:latin typeface="Segoe UI"/>
                <a:ea typeface="Calibri"/>
                <a:cs typeface="Times New Roman"/>
              </a:rPr>
              <a:t>On the </a:t>
            </a:r>
            <a:r>
              <a:rPr lang="en-US" b="1" dirty="0">
                <a:latin typeface="Segoe UI"/>
                <a:ea typeface="Calibri"/>
                <a:cs typeface="Times New Roman"/>
              </a:rPr>
              <a:t>Home</a:t>
            </a:r>
            <a:r>
              <a:rPr lang="en-US" dirty="0">
                <a:latin typeface="Segoe UI"/>
                <a:ea typeface="Calibri"/>
                <a:cs typeface="Times New Roman"/>
              </a:rPr>
              <a:t> tab, in the </a:t>
            </a:r>
            <a:r>
              <a:rPr lang="en-US" b="1" dirty="0">
                <a:latin typeface="Segoe UI"/>
                <a:ea typeface="Calibri"/>
                <a:cs typeface="Times New Roman"/>
              </a:rPr>
              <a:t>Drawing</a:t>
            </a:r>
            <a:r>
              <a:rPr lang="en-US" dirty="0">
                <a:latin typeface="Segoe UI"/>
                <a:ea typeface="Calibri"/>
                <a:cs typeface="Times New Roman"/>
              </a:rPr>
              <a:t> group, click </a:t>
            </a:r>
            <a:r>
              <a:rPr lang="en-US" b="1" dirty="0">
                <a:latin typeface="Segoe UI"/>
                <a:ea typeface="Calibri"/>
                <a:cs typeface="Times New Roman"/>
              </a:rPr>
              <a:t>Shapes</a:t>
            </a:r>
            <a:r>
              <a:rPr lang="en-US" dirty="0">
                <a:latin typeface="Segoe UI"/>
                <a:ea typeface="Calibri"/>
                <a:cs typeface="Times New Roman"/>
              </a:rPr>
              <a:t>, and then under </a:t>
            </a:r>
            <a:r>
              <a:rPr lang="en-US" b="1" dirty="0">
                <a:latin typeface="Segoe UI"/>
                <a:ea typeface="Calibri"/>
                <a:cs typeface="Times New Roman"/>
              </a:rPr>
              <a:t>Basic Shapes</a:t>
            </a:r>
            <a:r>
              <a:rPr lang="en-US" dirty="0">
                <a:latin typeface="Segoe UI"/>
                <a:ea typeface="Calibri"/>
                <a:cs typeface="Times New Roman"/>
              </a:rPr>
              <a:t>, click </a:t>
            </a:r>
            <a:r>
              <a:rPr lang="en-US" b="1" dirty="0">
                <a:latin typeface="Segoe UI"/>
                <a:ea typeface="Calibri"/>
                <a:cs typeface="Times New Roman"/>
              </a:rPr>
              <a:t>Arc </a:t>
            </a:r>
            <a:r>
              <a:rPr lang="en-US" dirty="0">
                <a:latin typeface="Segoe UI"/>
                <a:ea typeface="Calibri"/>
                <a:cs typeface="Times New Roman"/>
              </a:rPr>
              <a:t>(third row, twelfth option from the left). On the slide, drag to draw an arc.</a:t>
            </a:r>
            <a:endParaRPr lang="en-US" dirty="0">
              <a:ea typeface="Calibri"/>
              <a:cs typeface="Times New Roman"/>
            </a:endParaRPr>
          </a:p>
          <a:p>
            <a:pPr marL="342772" indent="-342772">
              <a:lnSpc>
                <a:spcPct val="115000"/>
              </a:lnSpc>
              <a:spcBef>
                <a:spcPts val="600"/>
              </a:spcBef>
              <a:buFont typeface="+mj-lt"/>
              <a:buAutoNum type="arabicPeriod"/>
              <a:tabLst>
                <a:tab pos="457027" algn="l"/>
              </a:tabLst>
            </a:pPr>
            <a:r>
              <a:rPr lang="en-US" dirty="0">
                <a:latin typeface="Segoe UI"/>
                <a:ea typeface="Calibri"/>
                <a:cs typeface="Times New Roman"/>
              </a:rPr>
              <a:t>Drag the right </a:t>
            </a:r>
            <a:r>
              <a:rPr lang="en-US" b="1" dirty="0">
                <a:latin typeface="Segoe UI"/>
                <a:ea typeface="Calibri"/>
                <a:cs typeface="Times New Roman"/>
              </a:rPr>
              <a:t>Yellow Adjustment Handle </a:t>
            </a:r>
            <a:r>
              <a:rPr lang="en-US" dirty="0">
                <a:latin typeface="Segoe UI"/>
                <a:ea typeface="Calibri"/>
                <a:cs typeface="Times New Roman"/>
              </a:rPr>
              <a:t>to the bottom center to create a half-circle. </a:t>
            </a:r>
            <a:endParaRPr lang="en-US" dirty="0">
              <a:ea typeface="Calibri"/>
              <a:cs typeface="Times New Roman"/>
            </a:endParaRPr>
          </a:p>
          <a:p>
            <a:pPr marL="342772" indent="-342772">
              <a:lnSpc>
                <a:spcPct val="115000"/>
              </a:lnSpc>
              <a:spcBef>
                <a:spcPts val="600"/>
              </a:spcBef>
              <a:buFont typeface="+mj-lt"/>
              <a:buAutoNum type="arabicPeriod"/>
              <a:tabLst>
                <a:tab pos="457027" algn="l"/>
              </a:tabLst>
            </a:pPr>
            <a:r>
              <a:rPr lang="en-US" dirty="0">
                <a:latin typeface="Segoe UI"/>
                <a:ea typeface="Calibri"/>
                <a:cs typeface="Times New Roman"/>
              </a:rPr>
              <a:t>Select the arc. Under </a:t>
            </a:r>
            <a:r>
              <a:rPr lang="en-US" b="1" dirty="0">
                <a:latin typeface="Segoe UI"/>
                <a:ea typeface="Calibri"/>
                <a:cs typeface="Times New Roman"/>
              </a:rPr>
              <a:t>Drawing Tools</a:t>
            </a:r>
            <a:r>
              <a:rPr lang="en-US" dirty="0">
                <a:latin typeface="Segoe UI"/>
                <a:ea typeface="Calibri"/>
                <a:cs typeface="Times New Roman"/>
              </a:rPr>
              <a:t>, on the </a:t>
            </a:r>
            <a:r>
              <a:rPr lang="en-US" b="1" dirty="0">
                <a:latin typeface="Segoe UI"/>
                <a:ea typeface="Calibri"/>
                <a:cs typeface="Times New Roman"/>
              </a:rPr>
              <a:t>Format</a:t>
            </a:r>
            <a:r>
              <a:rPr lang="en-US" dirty="0">
                <a:latin typeface="Segoe UI"/>
                <a:ea typeface="Calibri"/>
                <a:cs typeface="Times New Roman"/>
              </a:rPr>
              <a:t> tab, in the </a:t>
            </a:r>
            <a:r>
              <a:rPr lang="en-US" b="1" dirty="0">
                <a:latin typeface="Segoe UI"/>
                <a:ea typeface="Calibri"/>
                <a:cs typeface="Times New Roman"/>
              </a:rPr>
              <a:t>Size</a:t>
            </a:r>
            <a:r>
              <a:rPr lang="en-US" dirty="0">
                <a:latin typeface="Segoe UI"/>
                <a:ea typeface="Calibri"/>
                <a:cs typeface="Times New Roman"/>
              </a:rPr>
              <a:t> group, do the following:</a:t>
            </a:r>
            <a:endParaRPr lang="en-US" dirty="0">
              <a:ea typeface="Calibri"/>
              <a:cs typeface="Times New Roman"/>
            </a:endParaRPr>
          </a:p>
          <a:p>
            <a:pPr marL="742669" lvl="1" indent="-285641">
              <a:lnSpc>
                <a:spcPct val="115000"/>
              </a:lnSpc>
              <a:spcBef>
                <a:spcPts val="600"/>
              </a:spcBef>
              <a:buFont typeface="Symbol"/>
              <a:buChar char=""/>
            </a:pPr>
            <a:r>
              <a:rPr lang="en-US" dirty="0">
                <a:latin typeface="Segoe UI"/>
                <a:ea typeface="Calibri"/>
                <a:cs typeface="Times New Roman"/>
              </a:rPr>
              <a:t>In the </a:t>
            </a:r>
            <a:r>
              <a:rPr lang="en-US" b="1" dirty="0">
                <a:latin typeface="Segoe UI"/>
                <a:ea typeface="Calibri"/>
                <a:cs typeface="Times New Roman"/>
              </a:rPr>
              <a:t>Shape Height </a:t>
            </a:r>
            <a:r>
              <a:rPr lang="en-US" dirty="0">
                <a:latin typeface="Segoe UI"/>
                <a:ea typeface="Calibri"/>
                <a:cs typeface="Times New Roman"/>
              </a:rPr>
              <a:t>box, enter </a:t>
            </a:r>
            <a:r>
              <a:rPr lang="en-US" b="1" dirty="0">
                <a:latin typeface="Segoe UI"/>
                <a:ea typeface="Calibri"/>
                <a:cs typeface="Times New Roman"/>
              </a:rPr>
              <a:t>6.75”</a:t>
            </a:r>
            <a:r>
              <a:rPr lang="en-US" dirty="0">
                <a:latin typeface="Segoe UI"/>
                <a:ea typeface="Calibri"/>
                <a:cs typeface="Times New Roman"/>
              </a:rPr>
              <a:t>.</a:t>
            </a:r>
            <a:endParaRPr lang="en-US" dirty="0">
              <a:ea typeface="Calibri"/>
              <a:cs typeface="Times New Roman"/>
            </a:endParaRPr>
          </a:p>
          <a:p>
            <a:pPr marL="742669" lvl="1" indent="-285641">
              <a:lnSpc>
                <a:spcPct val="115000"/>
              </a:lnSpc>
              <a:spcBef>
                <a:spcPts val="600"/>
              </a:spcBef>
              <a:buFont typeface="Symbol"/>
              <a:buChar char=""/>
            </a:pPr>
            <a:r>
              <a:rPr lang="en-US" dirty="0">
                <a:latin typeface="Segoe UI"/>
                <a:ea typeface="Calibri"/>
                <a:cs typeface="Times New Roman"/>
              </a:rPr>
              <a:t>In the </a:t>
            </a:r>
            <a:r>
              <a:rPr lang="en-US" b="1" dirty="0">
                <a:latin typeface="Segoe UI"/>
                <a:ea typeface="Calibri"/>
                <a:cs typeface="Times New Roman"/>
              </a:rPr>
              <a:t>Shape Width </a:t>
            </a:r>
            <a:r>
              <a:rPr lang="en-US" dirty="0">
                <a:latin typeface="Segoe UI"/>
                <a:ea typeface="Calibri"/>
                <a:cs typeface="Times New Roman"/>
              </a:rPr>
              <a:t>box, enter </a:t>
            </a:r>
            <a:r>
              <a:rPr lang="en-US" b="1" dirty="0">
                <a:latin typeface="Segoe UI"/>
                <a:ea typeface="Calibri"/>
                <a:cs typeface="Times New Roman"/>
              </a:rPr>
              <a:t>10”</a:t>
            </a:r>
            <a:r>
              <a:rPr lang="en-US" dirty="0">
                <a:latin typeface="Segoe UI"/>
                <a:ea typeface="Calibri"/>
                <a:cs typeface="Times New Roman"/>
              </a:rPr>
              <a:t>.</a:t>
            </a:r>
            <a:endParaRPr lang="en-US" dirty="0">
              <a:ea typeface="Calibri"/>
              <a:cs typeface="Times New Roman"/>
            </a:endParaRPr>
          </a:p>
          <a:p>
            <a:pPr marL="342772" indent="-342772">
              <a:lnSpc>
                <a:spcPct val="115000"/>
              </a:lnSpc>
              <a:spcBef>
                <a:spcPts val="600"/>
              </a:spcBef>
              <a:buFont typeface="+mj-lt"/>
              <a:buAutoNum type="arabicPeriod"/>
              <a:tabLst>
                <a:tab pos="457027" algn="l"/>
              </a:tabLst>
            </a:pPr>
            <a:r>
              <a:rPr lang="en-US" dirty="0">
                <a:latin typeface="Segoe UI"/>
                <a:ea typeface="Calibri"/>
                <a:cs typeface="Times New Roman"/>
              </a:rPr>
              <a:t>With the arc still selected. On the </a:t>
            </a:r>
            <a:r>
              <a:rPr lang="en-US" b="1" dirty="0">
                <a:latin typeface="Segoe UI"/>
                <a:ea typeface="Calibri"/>
                <a:cs typeface="Times New Roman"/>
              </a:rPr>
              <a:t>Home</a:t>
            </a:r>
            <a:r>
              <a:rPr lang="en-US" dirty="0">
                <a:latin typeface="Segoe UI"/>
                <a:ea typeface="Calibri"/>
                <a:cs typeface="Times New Roman"/>
              </a:rPr>
              <a:t> tab, in the </a:t>
            </a:r>
            <a:r>
              <a:rPr lang="en-US" b="1" dirty="0">
                <a:latin typeface="Segoe UI"/>
                <a:ea typeface="Calibri"/>
                <a:cs typeface="Times New Roman"/>
              </a:rPr>
              <a:t>Drawing</a:t>
            </a:r>
            <a:r>
              <a:rPr lang="en-US" dirty="0">
                <a:latin typeface="Segoe UI"/>
                <a:ea typeface="Calibri"/>
                <a:cs typeface="Times New Roman"/>
              </a:rPr>
              <a:t> group, click </a:t>
            </a:r>
            <a:r>
              <a:rPr lang="en-US" b="1" dirty="0">
                <a:latin typeface="Segoe UI"/>
                <a:ea typeface="Calibri"/>
                <a:cs typeface="Times New Roman"/>
              </a:rPr>
              <a:t>Arrange</a:t>
            </a:r>
            <a:r>
              <a:rPr lang="en-US" dirty="0">
                <a:latin typeface="Segoe UI"/>
                <a:ea typeface="Calibri"/>
                <a:cs typeface="Times New Roman"/>
              </a:rPr>
              <a:t>, point to </a:t>
            </a:r>
            <a:r>
              <a:rPr lang="en-US" b="1" dirty="0">
                <a:latin typeface="Segoe UI"/>
                <a:ea typeface="Calibri"/>
                <a:cs typeface="Times New Roman"/>
              </a:rPr>
              <a:t>Align</a:t>
            </a:r>
            <a:r>
              <a:rPr lang="en-US" dirty="0">
                <a:latin typeface="Segoe UI"/>
                <a:ea typeface="Calibri"/>
                <a:cs typeface="Times New Roman"/>
              </a:rPr>
              <a:t>, and click </a:t>
            </a:r>
            <a:r>
              <a:rPr lang="en-US" b="1" dirty="0">
                <a:latin typeface="Segoe UI"/>
                <a:ea typeface="Calibri"/>
                <a:cs typeface="Times New Roman"/>
              </a:rPr>
              <a:t>Align Middle</a:t>
            </a:r>
            <a:r>
              <a:rPr lang="en-US" dirty="0">
                <a:latin typeface="Segoe UI"/>
                <a:ea typeface="Calibri"/>
                <a:cs typeface="Times New Roman"/>
              </a:rPr>
              <a:t>.</a:t>
            </a:r>
            <a:endParaRPr lang="en-US" dirty="0">
              <a:ea typeface="Calibri"/>
              <a:cs typeface="Times New Roman"/>
            </a:endParaRPr>
          </a:p>
          <a:p>
            <a:pPr marL="342772" indent="-342772">
              <a:lnSpc>
                <a:spcPct val="115000"/>
              </a:lnSpc>
              <a:spcBef>
                <a:spcPts val="600"/>
              </a:spcBef>
              <a:buFont typeface="+mj-lt"/>
              <a:buAutoNum type="arabicPeriod"/>
              <a:tabLst>
                <a:tab pos="457027" algn="l"/>
              </a:tabLst>
            </a:pPr>
            <a:r>
              <a:rPr lang="en-US" dirty="0">
                <a:solidFill>
                  <a:srgbClr val="000000"/>
                </a:solidFill>
                <a:latin typeface="Segoe UI"/>
                <a:ea typeface="Times New Roman"/>
                <a:cs typeface="Times New Roman"/>
              </a:rPr>
              <a:t>Under </a:t>
            </a:r>
            <a:r>
              <a:rPr lang="en-US" b="1" dirty="0">
                <a:solidFill>
                  <a:srgbClr val="000000"/>
                </a:solidFill>
                <a:latin typeface="Segoe UI"/>
                <a:ea typeface="Times New Roman"/>
                <a:cs typeface="Times New Roman"/>
              </a:rPr>
              <a:t>Drawing Tools</a:t>
            </a:r>
            <a:r>
              <a:rPr lang="en-US" dirty="0">
                <a:solidFill>
                  <a:srgbClr val="000000"/>
                </a:solidFill>
                <a:latin typeface="Segoe UI"/>
                <a:ea typeface="Times New Roman"/>
                <a:cs typeface="Times New Roman"/>
              </a:rPr>
              <a:t>, on the </a:t>
            </a:r>
            <a:r>
              <a:rPr lang="en-US" b="1" dirty="0">
                <a:solidFill>
                  <a:srgbClr val="000000"/>
                </a:solidFill>
                <a:latin typeface="Segoe UI"/>
                <a:ea typeface="Times New Roman"/>
                <a:cs typeface="Times New Roman"/>
              </a:rPr>
              <a:t>Format</a:t>
            </a:r>
            <a:r>
              <a:rPr lang="en-US" dirty="0">
                <a:solidFill>
                  <a:srgbClr val="000000"/>
                </a:solidFill>
                <a:latin typeface="Segoe UI"/>
                <a:ea typeface="Times New Roman"/>
                <a:cs typeface="Times New Roman"/>
              </a:rPr>
              <a:t> tab, in the bottom right corner of the </a:t>
            </a:r>
            <a:r>
              <a:rPr lang="en-US" b="1" dirty="0">
                <a:solidFill>
                  <a:srgbClr val="000000"/>
                </a:solidFill>
                <a:latin typeface="Segoe UI"/>
                <a:ea typeface="Times New Roman"/>
                <a:cs typeface="Times New Roman"/>
              </a:rPr>
              <a:t>Size</a:t>
            </a:r>
            <a:r>
              <a:rPr lang="en-US" dirty="0">
                <a:solidFill>
                  <a:srgbClr val="000000"/>
                </a:solidFill>
                <a:latin typeface="Segoe UI"/>
                <a:ea typeface="Times New Roman"/>
                <a:cs typeface="Times New Roman"/>
              </a:rPr>
              <a:t> group, click the arrow opening the </a:t>
            </a:r>
            <a:r>
              <a:rPr lang="en-US" b="1" dirty="0">
                <a:solidFill>
                  <a:srgbClr val="000000"/>
                </a:solidFill>
                <a:latin typeface="Segoe UI"/>
                <a:ea typeface="Times New Roman"/>
                <a:cs typeface="Times New Roman"/>
              </a:rPr>
              <a:t>Format Shape </a:t>
            </a:r>
            <a:r>
              <a:rPr lang="en-US" dirty="0">
                <a:solidFill>
                  <a:srgbClr val="000000"/>
                </a:solidFill>
                <a:latin typeface="Segoe UI"/>
                <a:ea typeface="Times New Roman"/>
                <a:cs typeface="Times New Roman"/>
              </a:rPr>
              <a:t>dialog box. </a:t>
            </a:r>
            <a:endParaRPr lang="en-US" dirty="0">
              <a:ea typeface="Calibri"/>
              <a:cs typeface="Times New Roman"/>
            </a:endParaRPr>
          </a:p>
          <a:p>
            <a:pPr marL="342772" indent="-342772">
              <a:lnSpc>
                <a:spcPct val="115000"/>
              </a:lnSpc>
              <a:spcBef>
                <a:spcPts val="600"/>
              </a:spcBef>
              <a:buFont typeface="+mj-lt"/>
              <a:buAutoNum type="arabicPeriod"/>
              <a:tabLst>
                <a:tab pos="457027" algn="l"/>
              </a:tabLst>
            </a:pPr>
            <a:r>
              <a:rPr lang="en-US" dirty="0">
                <a:latin typeface="Segoe UI"/>
                <a:ea typeface="Times New Roman"/>
                <a:cs typeface="Times New Roman"/>
              </a:rPr>
              <a:t>In the </a:t>
            </a:r>
            <a:r>
              <a:rPr lang="en-US" b="1" dirty="0">
                <a:latin typeface="Segoe UI"/>
                <a:ea typeface="Times New Roman"/>
                <a:cs typeface="Times New Roman"/>
              </a:rPr>
              <a:t>Format Shape</a:t>
            </a:r>
            <a:r>
              <a:rPr lang="en-US" dirty="0">
                <a:latin typeface="Segoe UI"/>
                <a:ea typeface="Times New Roman"/>
                <a:cs typeface="Times New Roman"/>
              </a:rPr>
              <a:t> dialog, click </a:t>
            </a:r>
            <a:r>
              <a:rPr lang="en-US" b="1" dirty="0">
                <a:latin typeface="Segoe UI"/>
                <a:ea typeface="Times New Roman"/>
                <a:cs typeface="Times New Roman"/>
              </a:rPr>
              <a:t>Position</a:t>
            </a:r>
            <a:r>
              <a:rPr lang="en-US" dirty="0">
                <a:latin typeface="Segoe UI"/>
                <a:ea typeface="Times New Roman"/>
                <a:cs typeface="Times New Roman"/>
              </a:rPr>
              <a:t> in the left pane, under </a:t>
            </a:r>
            <a:r>
              <a:rPr lang="en-US" b="1" dirty="0">
                <a:latin typeface="Segoe UI"/>
                <a:ea typeface="Times New Roman"/>
                <a:cs typeface="Times New Roman"/>
              </a:rPr>
              <a:t>Position and Size</a:t>
            </a:r>
            <a:r>
              <a:rPr lang="en-US" dirty="0">
                <a:latin typeface="Segoe UI"/>
                <a:ea typeface="Times New Roman"/>
                <a:cs typeface="Times New Roman"/>
              </a:rPr>
              <a:t> in the right pane set the </a:t>
            </a:r>
            <a:r>
              <a:rPr lang="en-US" b="1" dirty="0">
                <a:latin typeface="Segoe UI"/>
                <a:ea typeface="Times New Roman"/>
                <a:cs typeface="Times New Roman"/>
              </a:rPr>
              <a:t>Horizontal</a:t>
            </a:r>
            <a:r>
              <a:rPr lang="en-US" dirty="0">
                <a:latin typeface="Segoe UI"/>
                <a:ea typeface="Times New Roman"/>
                <a:cs typeface="Times New Roman"/>
              </a:rPr>
              <a:t> to </a:t>
            </a:r>
            <a:r>
              <a:rPr lang="en-US" b="1" dirty="0">
                <a:latin typeface="Segoe UI"/>
                <a:ea typeface="Times New Roman"/>
                <a:cs typeface="Times New Roman"/>
              </a:rPr>
              <a:t>-5.01”</a:t>
            </a:r>
            <a:r>
              <a:rPr lang="en-US" dirty="0">
                <a:latin typeface="Segoe UI"/>
                <a:ea typeface="Times New Roman"/>
                <a:cs typeface="Times New Roman"/>
              </a:rPr>
              <a:t>.</a:t>
            </a:r>
            <a:endParaRPr lang="en-US" dirty="0">
              <a:ea typeface="Calibri"/>
              <a:cs typeface="Times New Roman"/>
            </a:endParaRPr>
          </a:p>
          <a:p>
            <a:pPr marL="342772" indent="-342772">
              <a:lnSpc>
                <a:spcPct val="115000"/>
              </a:lnSpc>
              <a:spcBef>
                <a:spcPts val="600"/>
              </a:spcBef>
              <a:buFont typeface="+mj-lt"/>
              <a:buAutoNum type="arabicPeriod"/>
              <a:tabLst>
                <a:tab pos="457027" algn="l"/>
              </a:tabLst>
            </a:pPr>
            <a:r>
              <a:rPr lang="en-US" dirty="0">
                <a:latin typeface="Segoe UI"/>
                <a:ea typeface="Calibri"/>
                <a:cs typeface="Times New Roman"/>
              </a:rPr>
              <a:t>Also in the </a:t>
            </a:r>
            <a:r>
              <a:rPr lang="en-US" b="1" dirty="0">
                <a:latin typeface="Segoe UI"/>
                <a:ea typeface="Calibri"/>
                <a:cs typeface="Times New Roman"/>
              </a:rPr>
              <a:t>Format Shape </a:t>
            </a:r>
            <a:r>
              <a:rPr lang="en-US" dirty="0">
                <a:latin typeface="Segoe UI"/>
                <a:ea typeface="Calibri"/>
                <a:cs typeface="Times New Roman"/>
              </a:rPr>
              <a:t>dialog box, click </a:t>
            </a:r>
            <a:r>
              <a:rPr lang="en-US" b="1" dirty="0">
                <a:latin typeface="Segoe UI"/>
                <a:ea typeface="Calibri"/>
                <a:cs typeface="Times New Roman"/>
              </a:rPr>
              <a:t>Line Color </a:t>
            </a:r>
            <a:r>
              <a:rPr lang="en-US" dirty="0">
                <a:latin typeface="Segoe UI"/>
                <a:ea typeface="Calibri"/>
                <a:cs typeface="Times New Roman"/>
              </a:rPr>
              <a:t>in the left pane, under </a:t>
            </a:r>
            <a:r>
              <a:rPr lang="en-US" b="1" dirty="0">
                <a:latin typeface="Segoe UI"/>
                <a:ea typeface="Calibri"/>
                <a:cs typeface="Times New Roman"/>
              </a:rPr>
              <a:t>Line Color </a:t>
            </a:r>
            <a:r>
              <a:rPr lang="en-US" dirty="0">
                <a:latin typeface="Segoe UI"/>
                <a:ea typeface="Calibri"/>
                <a:cs typeface="Times New Roman"/>
              </a:rPr>
              <a:t>in the right pane, select </a:t>
            </a:r>
            <a:r>
              <a:rPr lang="en-US" b="1" dirty="0">
                <a:latin typeface="Segoe UI"/>
                <a:ea typeface="Calibri"/>
                <a:cs typeface="Times New Roman"/>
              </a:rPr>
              <a:t>Solid line </a:t>
            </a:r>
            <a:r>
              <a:rPr lang="en-US" dirty="0">
                <a:latin typeface="Segoe UI"/>
                <a:ea typeface="Calibri"/>
                <a:cs typeface="Times New Roman"/>
              </a:rPr>
              <a:t>and then do the following:</a:t>
            </a:r>
            <a:endParaRPr lang="en-US" dirty="0">
              <a:ea typeface="Calibri"/>
              <a:cs typeface="Times New Roman"/>
            </a:endParaRPr>
          </a:p>
          <a:p>
            <a:pPr marL="742669" lvl="1" indent="-285641">
              <a:lnSpc>
                <a:spcPct val="115000"/>
              </a:lnSpc>
              <a:spcBef>
                <a:spcPts val="600"/>
              </a:spcBef>
              <a:buFont typeface="Symbol"/>
              <a:buChar char=""/>
            </a:pPr>
            <a:r>
              <a:rPr lang="en-US" dirty="0">
                <a:latin typeface="Segoe UI"/>
                <a:ea typeface="Calibri"/>
                <a:cs typeface="Times New Roman"/>
              </a:rPr>
              <a:t>Click the button next to </a:t>
            </a:r>
            <a:r>
              <a:rPr lang="en-US" b="1" dirty="0">
                <a:latin typeface="Segoe UI"/>
                <a:ea typeface="Calibri"/>
                <a:cs typeface="Times New Roman"/>
              </a:rPr>
              <a:t>Color</a:t>
            </a:r>
            <a:r>
              <a:rPr lang="en-US" dirty="0">
                <a:latin typeface="Segoe UI"/>
                <a:ea typeface="Calibri"/>
                <a:cs typeface="Times New Roman"/>
              </a:rPr>
              <a:t>, and then under </a:t>
            </a:r>
            <a:r>
              <a:rPr lang="en-US" b="1" dirty="0">
                <a:latin typeface="Segoe UI"/>
                <a:ea typeface="Calibri"/>
                <a:cs typeface="Times New Roman"/>
              </a:rPr>
              <a:t>Theme Colors </a:t>
            </a:r>
            <a:r>
              <a:rPr lang="en-US" dirty="0">
                <a:latin typeface="Segoe UI"/>
                <a:ea typeface="Calibri"/>
                <a:cs typeface="Times New Roman"/>
              </a:rPr>
              <a:t>click </a:t>
            </a:r>
            <a:r>
              <a:rPr lang="en-US" b="1" dirty="0">
                <a:latin typeface="Segoe UI"/>
                <a:ea typeface="Calibri"/>
                <a:cs typeface="Times New Roman"/>
              </a:rPr>
              <a:t>White, Background 1 </a:t>
            </a:r>
            <a:r>
              <a:rPr lang="en-US" dirty="0">
                <a:latin typeface="Segoe UI"/>
                <a:ea typeface="Calibri"/>
                <a:cs typeface="Times New Roman"/>
              </a:rPr>
              <a:t>(first row, first option from the left).</a:t>
            </a:r>
            <a:endParaRPr lang="en-US" dirty="0">
              <a:ea typeface="Calibri"/>
              <a:cs typeface="Times New Roman"/>
            </a:endParaRPr>
          </a:p>
          <a:p>
            <a:pPr marL="742669" lvl="1" indent="-285641">
              <a:lnSpc>
                <a:spcPct val="115000"/>
              </a:lnSpc>
              <a:spcBef>
                <a:spcPts val="600"/>
              </a:spcBef>
              <a:buFont typeface="Symbol"/>
              <a:buChar char=""/>
            </a:pPr>
            <a:r>
              <a:rPr lang="en-US" dirty="0">
                <a:latin typeface="Segoe UI"/>
                <a:ea typeface="Calibri"/>
                <a:cs typeface="Times New Roman"/>
              </a:rPr>
              <a:t>In the </a:t>
            </a:r>
            <a:r>
              <a:rPr lang="en-US" b="1" dirty="0">
                <a:latin typeface="Segoe UI"/>
                <a:ea typeface="Calibri"/>
                <a:cs typeface="Times New Roman"/>
              </a:rPr>
              <a:t>Transparency</a:t>
            </a:r>
            <a:r>
              <a:rPr lang="en-US" dirty="0">
                <a:latin typeface="Segoe UI"/>
                <a:ea typeface="Calibri"/>
                <a:cs typeface="Times New Roman"/>
              </a:rPr>
              <a:t> box, enter </a:t>
            </a:r>
            <a:r>
              <a:rPr lang="en-US" b="1" dirty="0">
                <a:latin typeface="Segoe UI"/>
                <a:ea typeface="Calibri"/>
                <a:cs typeface="Times New Roman"/>
              </a:rPr>
              <a:t>50%</a:t>
            </a:r>
            <a:r>
              <a:rPr lang="en-US" dirty="0">
                <a:latin typeface="Segoe UI"/>
                <a:ea typeface="Calibri"/>
                <a:cs typeface="Times New Roman"/>
              </a:rPr>
              <a:t>.</a:t>
            </a:r>
            <a:endParaRPr lang="en-US" dirty="0">
              <a:ea typeface="Calibri"/>
              <a:cs typeface="Times New Roman"/>
            </a:endParaRPr>
          </a:p>
          <a:p>
            <a:pPr marL="342772" indent="-342772">
              <a:lnSpc>
                <a:spcPct val="115000"/>
              </a:lnSpc>
              <a:spcBef>
                <a:spcPts val="600"/>
              </a:spcBef>
              <a:buFont typeface="+mj-lt"/>
              <a:buAutoNum type="arabicPeriod"/>
              <a:tabLst>
                <a:tab pos="457027" algn="l"/>
              </a:tabLst>
            </a:pPr>
            <a:r>
              <a:rPr lang="en-US" dirty="0">
                <a:latin typeface="Segoe UI"/>
                <a:ea typeface="Calibri"/>
                <a:cs typeface="Times New Roman"/>
              </a:rPr>
              <a:t>In the </a:t>
            </a:r>
            <a:r>
              <a:rPr lang="en-US" b="1" dirty="0">
                <a:latin typeface="Segoe UI"/>
                <a:ea typeface="Calibri"/>
                <a:cs typeface="Times New Roman"/>
              </a:rPr>
              <a:t>Format Shape </a:t>
            </a:r>
            <a:r>
              <a:rPr lang="en-US" dirty="0">
                <a:latin typeface="Segoe UI"/>
                <a:ea typeface="Calibri"/>
                <a:cs typeface="Times New Roman"/>
              </a:rPr>
              <a:t>dialog box, click </a:t>
            </a:r>
            <a:r>
              <a:rPr lang="en-US" b="1" dirty="0">
                <a:latin typeface="Segoe UI"/>
                <a:ea typeface="Calibri"/>
                <a:cs typeface="Times New Roman"/>
              </a:rPr>
              <a:t>Line Style</a:t>
            </a:r>
            <a:r>
              <a:rPr lang="en-US" dirty="0">
                <a:latin typeface="Segoe UI"/>
                <a:ea typeface="Calibri"/>
                <a:cs typeface="Times New Roman"/>
              </a:rPr>
              <a:t> in the left pane. Under </a:t>
            </a:r>
            <a:r>
              <a:rPr lang="en-US" b="1" dirty="0">
                <a:latin typeface="Segoe UI"/>
                <a:ea typeface="Calibri"/>
                <a:cs typeface="Times New Roman"/>
              </a:rPr>
              <a:t>Line Style </a:t>
            </a:r>
            <a:r>
              <a:rPr lang="en-US" dirty="0">
                <a:latin typeface="Segoe UI"/>
                <a:ea typeface="Calibri"/>
                <a:cs typeface="Times New Roman"/>
              </a:rPr>
              <a:t>in the right</a:t>
            </a:r>
            <a:r>
              <a:rPr lang="en-US" b="1" dirty="0">
                <a:latin typeface="Segoe UI"/>
                <a:ea typeface="Calibri"/>
                <a:cs typeface="Times New Roman"/>
              </a:rPr>
              <a:t> </a:t>
            </a:r>
            <a:r>
              <a:rPr lang="en-US" dirty="0">
                <a:latin typeface="Segoe UI"/>
                <a:ea typeface="Calibri"/>
                <a:cs typeface="Times New Roman"/>
              </a:rPr>
              <a:t>pane, set the </a:t>
            </a:r>
            <a:r>
              <a:rPr lang="en-US" b="1" dirty="0">
                <a:latin typeface="Segoe UI"/>
                <a:ea typeface="Calibri"/>
                <a:cs typeface="Times New Roman"/>
              </a:rPr>
              <a:t>Width</a:t>
            </a:r>
            <a:r>
              <a:rPr lang="en-US" dirty="0">
                <a:latin typeface="Segoe UI"/>
                <a:ea typeface="Calibri"/>
                <a:cs typeface="Times New Roman"/>
              </a:rPr>
              <a:t> to </a:t>
            </a:r>
            <a:r>
              <a:rPr lang="en-US" b="1" dirty="0">
                <a:latin typeface="Segoe UI"/>
                <a:ea typeface="Calibri"/>
                <a:cs typeface="Times New Roman"/>
              </a:rPr>
              <a:t>1.5 pt</a:t>
            </a:r>
            <a:r>
              <a:rPr lang="en-US" dirty="0">
                <a:latin typeface="Segoe UI"/>
                <a:ea typeface="Calibri"/>
                <a:cs typeface="Times New Roman"/>
              </a:rPr>
              <a:t>. Close the </a:t>
            </a:r>
            <a:r>
              <a:rPr lang="en-US" b="1" dirty="0">
                <a:latin typeface="Segoe UI"/>
                <a:ea typeface="Calibri"/>
                <a:cs typeface="Times New Roman"/>
              </a:rPr>
              <a:t>Format Shape </a:t>
            </a:r>
            <a:r>
              <a:rPr lang="en-US" dirty="0">
                <a:latin typeface="Segoe UI"/>
                <a:ea typeface="Calibri"/>
                <a:cs typeface="Times New Roman"/>
              </a:rPr>
              <a:t>dialog.</a:t>
            </a:r>
            <a:endParaRPr lang="en-US" dirty="0">
              <a:ea typeface="Calibri"/>
              <a:cs typeface="Times New Roman"/>
            </a:endParaRPr>
          </a:p>
          <a:p>
            <a:pPr marL="342772" indent="-342772">
              <a:lnSpc>
                <a:spcPct val="115000"/>
              </a:lnSpc>
              <a:spcBef>
                <a:spcPts val="600"/>
              </a:spcBef>
              <a:buFont typeface="+mj-lt"/>
              <a:buAutoNum type="arabicPeriod"/>
              <a:tabLst>
                <a:tab pos="457027" algn="l"/>
              </a:tabLst>
            </a:pPr>
            <a:r>
              <a:rPr lang="en-US" dirty="0">
                <a:latin typeface="Segoe UI"/>
                <a:ea typeface="Calibri"/>
                <a:cs typeface="Times New Roman"/>
              </a:rPr>
              <a:t>Select the arc. On the </a:t>
            </a:r>
            <a:r>
              <a:rPr lang="en-US" b="1" dirty="0">
                <a:latin typeface="Segoe UI"/>
                <a:ea typeface="Calibri"/>
                <a:cs typeface="Times New Roman"/>
              </a:rPr>
              <a:t>Home</a:t>
            </a:r>
            <a:r>
              <a:rPr lang="en-US" dirty="0">
                <a:latin typeface="Segoe UI"/>
                <a:ea typeface="Calibri"/>
                <a:cs typeface="Times New Roman"/>
              </a:rPr>
              <a:t> tab, in the </a:t>
            </a:r>
            <a:r>
              <a:rPr lang="en-US" b="1" dirty="0">
                <a:latin typeface="Segoe UI"/>
                <a:ea typeface="Calibri"/>
                <a:cs typeface="Times New Roman"/>
              </a:rPr>
              <a:t>Clipboard</a:t>
            </a:r>
            <a:r>
              <a:rPr lang="en-US" dirty="0">
                <a:latin typeface="Segoe UI"/>
                <a:ea typeface="Calibri"/>
                <a:cs typeface="Times New Roman"/>
              </a:rPr>
              <a:t> group, click the arrow to the right of </a:t>
            </a:r>
            <a:r>
              <a:rPr lang="en-US" b="1" dirty="0">
                <a:latin typeface="Segoe UI"/>
                <a:ea typeface="Calibri"/>
                <a:cs typeface="Times New Roman"/>
              </a:rPr>
              <a:t>Copy</a:t>
            </a:r>
            <a:r>
              <a:rPr lang="en-US" dirty="0">
                <a:latin typeface="Segoe UI"/>
                <a:ea typeface="Calibri"/>
                <a:cs typeface="Times New Roman"/>
              </a:rPr>
              <a:t>, and then click </a:t>
            </a:r>
            <a:r>
              <a:rPr lang="en-US" b="1" dirty="0">
                <a:latin typeface="Segoe UI"/>
                <a:ea typeface="Calibri"/>
                <a:cs typeface="Times New Roman"/>
              </a:rPr>
              <a:t>Duplicate</a:t>
            </a:r>
            <a:r>
              <a:rPr lang="en-US" dirty="0">
                <a:latin typeface="Segoe UI"/>
                <a:ea typeface="Calibri"/>
                <a:cs typeface="Times New Roman"/>
              </a:rPr>
              <a:t>.</a:t>
            </a:r>
            <a:endParaRPr lang="en-US" dirty="0">
              <a:ea typeface="Calibri"/>
              <a:cs typeface="Times New Roman"/>
            </a:endParaRPr>
          </a:p>
          <a:p>
            <a:pPr marL="342772" indent="-342772">
              <a:lnSpc>
                <a:spcPct val="115000"/>
              </a:lnSpc>
              <a:spcBef>
                <a:spcPts val="600"/>
              </a:spcBef>
              <a:buFont typeface="+mj-lt"/>
              <a:buAutoNum type="arabicPeriod"/>
              <a:tabLst>
                <a:tab pos="457027" algn="l"/>
              </a:tabLst>
            </a:pPr>
            <a:r>
              <a:rPr lang="en-US" dirty="0">
                <a:latin typeface="Segoe UI"/>
                <a:ea typeface="Calibri"/>
                <a:cs typeface="Times New Roman"/>
              </a:rPr>
              <a:t>Select the second arc. </a:t>
            </a:r>
            <a:r>
              <a:rPr lang="en-US" dirty="0">
                <a:solidFill>
                  <a:srgbClr val="000000"/>
                </a:solidFill>
                <a:latin typeface="Segoe UI"/>
                <a:ea typeface="Times New Roman"/>
                <a:cs typeface="Times New Roman"/>
              </a:rPr>
              <a:t>Under </a:t>
            </a:r>
            <a:r>
              <a:rPr lang="en-US" b="1" dirty="0">
                <a:solidFill>
                  <a:srgbClr val="000000"/>
                </a:solidFill>
                <a:latin typeface="Segoe UI"/>
                <a:ea typeface="Times New Roman"/>
                <a:cs typeface="Times New Roman"/>
              </a:rPr>
              <a:t>Drawing Tools</a:t>
            </a:r>
            <a:r>
              <a:rPr lang="en-US" dirty="0">
                <a:solidFill>
                  <a:srgbClr val="000000"/>
                </a:solidFill>
                <a:latin typeface="Segoe UI"/>
                <a:ea typeface="Times New Roman"/>
                <a:cs typeface="Times New Roman"/>
              </a:rPr>
              <a:t>, on the </a:t>
            </a:r>
            <a:r>
              <a:rPr lang="en-US" b="1" dirty="0">
                <a:solidFill>
                  <a:srgbClr val="000000"/>
                </a:solidFill>
                <a:latin typeface="Segoe UI"/>
                <a:ea typeface="Times New Roman"/>
                <a:cs typeface="Times New Roman"/>
              </a:rPr>
              <a:t>Format</a:t>
            </a:r>
            <a:r>
              <a:rPr lang="en-US" dirty="0">
                <a:solidFill>
                  <a:srgbClr val="000000"/>
                </a:solidFill>
                <a:latin typeface="Segoe UI"/>
                <a:ea typeface="Times New Roman"/>
                <a:cs typeface="Times New Roman"/>
              </a:rPr>
              <a:t> tab, in the bottom right corner of the </a:t>
            </a:r>
            <a:r>
              <a:rPr lang="en-US" b="1" dirty="0">
                <a:solidFill>
                  <a:srgbClr val="000000"/>
                </a:solidFill>
                <a:latin typeface="Segoe UI"/>
                <a:ea typeface="Times New Roman"/>
                <a:cs typeface="Times New Roman"/>
              </a:rPr>
              <a:t>Size</a:t>
            </a:r>
            <a:r>
              <a:rPr lang="en-US" dirty="0">
                <a:solidFill>
                  <a:srgbClr val="000000"/>
                </a:solidFill>
                <a:latin typeface="Segoe UI"/>
                <a:ea typeface="Times New Roman"/>
                <a:cs typeface="Times New Roman"/>
              </a:rPr>
              <a:t> group, click the arrow opening the </a:t>
            </a:r>
            <a:r>
              <a:rPr lang="en-US" b="1" dirty="0">
                <a:solidFill>
                  <a:srgbClr val="000000"/>
                </a:solidFill>
                <a:latin typeface="Segoe UI"/>
                <a:ea typeface="Times New Roman"/>
                <a:cs typeface="Times New Roman"/>
              </a:rPr>
              <a:t>Format Shape </a:t>
            </a:r>
            <a:r>
              <a:rPr lang="en-US" dirty="0">
                <a:solidFill>
                  <a:srgbClr val="000000"/>
                </a:solidFill>
                <a:latin typeface="Segoe UI"/>
                <a:ea typeface="Times New Roman"/>
                <a:cs typeface="Times New Roman"/>
              </a:rPr>
              <a:t>dialog box. </a:t>
            </a:r>
            <a:endParaRPr lang="en-US" dirty="0">
              <a:ea typeface="Calibri"/>
              <a:cs typeface="Times New Roman"/>
            </a:endParaRPr>
          </a:p>
          <a:p>
            <a:pPr marL="342772" indent="-342772">
              <a:spcBef>
                <a:spcPts val="600"/>
              </a:spcBef>
              <a:buFont typeface="+mj-lt"/>
              <a:buAutoNum type="arabicPeriod"/>
              <a:tabLst>
                <a:tab pos="342772" algn="l"/>
                <a:tab pos="457027" algn="l"/>
              </a:tabLst>
            </a:pPr>
            <a:r>
              <a:rPr lang="en-US" kern="1200" dirty="0" smtClean="0">
                <a:effectLst/>
                <a:latin typeface="Segoe UI"/>
                <a:ea typeface="Times New Roman"/>
              </a:rPr>
              <a:t>In the </a:t>
            </a:r>
            <a:r>
              <a:rPr lang="en-US" b="1" kern="1200" dirty="0" smtClean="0">
                <a:effectLst/>
                <a:latin typeface="Segoe UI"/>
                <a:ea typeface="Times New Roman"/>
              </a:rPr>
              <a:t>Format Shape</a:t>
            </a:r>
            <a:r>
              <a:rPr lang="en-US" kern="1200" dirty="0" smtClean="0">
                <a:effectLst/>
                <a:latin typeface="Segoe UI"/>
                <a:ea typeface="Times New Roman"/>
              </a:rPr>
              <a:t> dialog, click </a:t>
            </a:r>
            <a:r>
              <a:rPr lang="en-US" b="1" kern="1200" dirty="0" smtClean="0">
                <a:effectLst/>
                <a:latin typeface="Segoe UI"/>
                <a:ea typeface="Times New Roman"/>
              </a:rPr>
              <a:t>Size </a:t>
            </a:r>
            <a:r>
              <a:rPr lang="en-US" kern="1200" dirty="0" smtClean="0">
                <a:effectLst/>
                <a:latin typeface="Segoe UI"/>
                <a:ea typeface="Times New Roman"/>
              </a:rPr>
              <a:t>in the left pane, under </a:t>
            </a:r>
            <a:r>
              <a:rPr lang="en-US" b="1" kern="1200" dirty="0" smtClean="0">
                <a:effectLst/>
                <a:latin typeface="Segoe UI"/>
                <a:ea typeface="Times New Roman"/>
              </a:rPr>
              <a:t>Size and Rotate</a:t>
            </a:r>
            <a:r>
              <a:rPr lang="en-US" kern="1200" dirty="0" smtClean="0">
                <a:effectLst/>
                <a:latin typeface="Segoe UI"/>
                <a:ea typeface="Times New Roman"/>
              </a:rPr>
              <a:t> in the right pane set the </a:t>
            </a:r>
            <a:r>
              <a:rPr lang="en-US" b="1" kern="1200" dirty="0" smtClean="0">
                <a:effectLst/>
                <a:latin typeface="Segoe UI"/>
                <a:ea typeface="Times New Roman"/>
              </a:rPr>
              <a:t>Height</a:t>
            </a:r>
            <a:r>
              <a:rPr lang="en-US" kern="1200" dirty="0" smtClean="0">
                <a:effectLst/>
                <a:latin typeface="Segoe UI"/>
                <a:ea typeface="Times New Roman"/>
              </a:rPr>
              <a:t> to </a:t>
            </a:r>
            <a:r>
              <a:rPr lang="en-US" b="1" kern="1200" dirty="0" smtClean="0">
                <a:effectLst/>
                <a:latin typeface="Segoe UI"/>
                <a:ea typeface="Times New Roman"/>
              </a:rPr>
              <a:t>7”</a:t>
            </a:r>
            <a:r>
              <a:rPr lang="en-US" kern="1200" dirty="0" smtClean="0">
                <a:effectLst/>
                <a:latin typeface="Segoe UI"/>
                <a:ea typeface="Times New Roman"/>
              </a:rPr>
              <a:t> and the </a:t>
            </a:r>
            <a:r>
              <a:rPr lang="en-US" b="1" kern="1200" dirty="0" smtClean="0">
                <a:effectLst/>
                <a:latin typeface="Segoe UI"/>
                <a:ea typeface="Times New Roman"/>
              </a:rPr>
              <a:t>Width</a:t>
            </a:r>
            <a:r>
              <a:rPr lang="en-US" kern="1200" dirty="0" smtClean="0">
                <a:effectLst/>
                <a:latin typeface="Segoe UI"/>
                <a:ea typeface="Times New Roman"/>
              </a:rPr>
              <a:t> to </a:t>
            </a:r>
            <a:r>
              <a:rPr lang="en-US" b="1" kern="1200" dirty="0" smtClean="0">
                <a:effectLst/>
                <a:latin typeface="Segoe UI"/>
                <a:ea typeface="Times New Roman"/>
              </a:rPr>
              <a:t>9.5”</a:t>
            </a:r>
            <a:r>
              <a:rPr lang="en-US" kern="1200" dirty="0" smtClean="0">
                <a:effectLst/>
                <a:latin typeface="Segoe UI"/>
                <a:ea typeface="Times New Roman"/>
              </a:rPr>
              <a:t>.</a:t>
            </a:r>
            <a:endParaRPr lang="en-US" dirty="0" smtClean="0">
              <a:effectLst/>
            </a:endParaRPr>
          </a:p>
          <a:p>
            <a:pPr marL="342772" indent="-342772">
              <a:lnSpc>
                <a:spcPct val="115000"/>
              </a:lnSpc>
              <a:spcBef>
                <a:spcPts val="600"/>
              </a:spcBef>
              <a:buFont typeface="+mj-lt"/>
              <a:buAutoNum type="arabicPeriod"/>
              <a:tabLst>
                <a:tab pos="457027" algn="l"/>
              </a:tabLst>
            </a:pPr>
            <a:r>
              <a:rPr lang="en-US" dirty="0">
                <a:latin typeface="Segoe UI"/>
                <a:ea typeface="Times New Roman"/>
                <a:cs typeface="Times New Roman"/>
              </a:rPr>
              <a:t>In the </a:t>
            </a:r>
            <a:r>
              <a:rPr lang="en-US" b="1" dirty="0">
                <a:latin typeface="Segoe UI"/>
                <a:ea typeface="Times New Roman"/>
                <a:cs typeface="Times New Roman"/>
              </a:rPr>
              <a:t>Format Shape</a:t>
            </a:r>
            <a:r>
              <a:rPr lang="en-US" dirty="0">
                <a:latin typeface="Segoe UI"/>
                <a:ea typeface="Times New Roman"/>
                <a:cs typeface="Times New Roman"/>
              </a:rPr>
              <a:t> dialog, click </a:t>
            </a:r>
            <a:r>
              <a:rPr lang="en-US" b="1" dirty="0">
                <a:latin typeface="Segoe UI"/>
                <a:ea typeface="Times New Roman"/>
                <a:cs typeface="Times New Roman"/>
              </a:rPr>
              <a:t>Position</a:t>
            </a:r>
            <a:r>
              <a:rPr lang="en-US" dirty="0">
                <a:latin typeface="Segoe UI"/>
                <a:ea typeface="Times New Roman"/>
                <a:cs typeface="Times New Roman"/>
              </a:rPr>
              <a:t> in the left pane, under </a:t>
            </a:r>
            <a:r>
              <a:rPr lang="en-US" b="1" dirty="0">
                <a:latin typeface="Segoe UI"/>
                <a:ea typeface="Times New Roman"/>
                <a:cs typeface="Times New Roman"/>
              </a:rPr>
              <a:t>Position and Size</a:t>
            </a:r>
            <a:r>
              <a:rPr lang="en-US" dirty="0">
                <a:latin typeface="Segoe UI"/>
                <a:ea typeface="Times New Roman"/>
                <a:cs typeface="Times New Roman"/>
              </a:rPr>
              <a:t> in the right pane set the </a:t>
            </a:r>
            <a:r>
              <a:rPr lang="en-US" b="1" dirty="0">
                <a:latin typeface="Segoe UI"/>
                <a:ea typeface="Times New Roman"/>
                <a:cs typeface="Times New Roman"/>
              </a:rPr>
              <a:t>Horizontal</a:t>
            </a:r>
            <a:r>
              <a:rPr lang="en-US" dirty="0">
                <a:latin typeface="Segoe UI"/>
                <a:ea typeface="Times New Roman"/>
                <a:cs typeface="Times New Roman"/>
              </a:rPr>
              <a:t> to </a:t>
            </a:r>
            <a:r>
              <a:rPr lang="en-US" b="1" dirty="0">
                <a:latin typeface="Segoe UI"/>
                <a:ea typeface="Times New Roman"/>
                <a:cs typeface="Times New Roman"/>
              </a:rPr>
              <a:t>-4.75” </a:t>
            </a:r>
            <a:r>
              <a:rPr lang="en-US" dirty="0">
                <a:latin typeface="Segoe UI"/>
                <a:ea typeface="Times New Roman"/>
                <a:cs typeface="Times New Roman"/>
              </a:rPr>
              <a:t>and</a:t>
            </a:r>
            <a:r>
              <a:rPr lang="en-US" b="1" dirty="0">
                <a:latin typeface="Segoe UI"/>
                <a:ea typeface="Times New Roman"/>
                <a:cs typeface="Times New Roman"/>
              </a:rPr>
              <a:t> Vertical </a:t>
            </a:r>
            <a:r>
              <a:rPr lang="en-US" dirty="0">
                <a:latin typeface="Segoe UI"/>
                <a:ea typeface="Times New Roman"/>
                <a:cs typeface="Times New Roman"/>
              </a:rPr>
              <a:t>to</a:t>
            </a:r>
            <a:r>
              <a:rPr lang="en-US" b="1" dirty="0">
                <a:latin typeface="Segoe UI"/>
                <a:ea typeface="Times New Roman"/>
                <a:cs typeface="Times New Roman"/>
              </a:rPr>
              <a:t> .05”</a:t>
            </a:r>
            <a:r>
              <a:rPr lang="en-US" dirty="0">
                <a:latin typeface="Segoe UI"/>
                <a:ea typeface="Times New Roman"/>
                <a:cs typeface="Times New Roman"/>
              </a:rPr>
              <a:t>.</a:t>
            </a:r>
            <a:endParaRPr lang="en-US" dirty="0">
              <a:ea typeface="Calibri"/>
              <a:cs typeface="Times New Roman"/>
            </a:endParaRPr>
          </a:p>
          <a:p>
            <a:pPr marL="342772" indent="-342772">
              <a:lnSpc>
                <a:spcPct val="115000"/>
              </a:lnSpc>
              <a:spcBef>
                <a:spcPts val="600"/>
              </a:spcBef>
              <a:buFont typeface="+mj-lt"/>
              <a:buAutoNum type="arabicPeriod"/>
              <a:tabLst>
                <a:tab pos="457027" algn="l"/>
              </a:tabLst>
            </a:pPr>
            <a:r>
              <a:rPr lang="en-US" dirty="0">
                <a:latin typeface="Segoe UI"/>
                <a:ea typeface="Calibri"/>
                <a:cs typeface="Times New Roman"/>
              </a:rPr>
              <a:t>In the </a:t>
            </a:r>
            <a:r>
              <a:rPr lang="en-US" b="1" dirty="0">
                <a:latin typeface="Segoe UI"/>
                <a:ea typeface="Calibri"/>
                <a:cs typeface="Times New Roman"/>
              </a:rPr>
              <a:t>Format Shape </a:t>
            </a:r>
            <a:r>
              <a:rPr lang="en-US" dirty="0">
                <a:latin typeface="Segoe UI"/>
                <a:ea typeface="Calibri"/>
                <a:cs typeface="Times New Roman"/>
              </a:rPr>
              <a:t>dialog box, click </a:t>
            </a:r>
            <a:r>
              <a:rPr lang="en-US" b="1" dirty="0">
                <a:latin typeface="Segoe UI"/>
                <a:ea typeface="Calibri"/>
                <a:cs typeface="Times New Roman"/>
              </a:rPr>
              <a:t>Line Color </a:t>
            </a:r>
            <a:r>
              <a:rPr lang="en-US" dirty="0">
                <a:latin typeface="Segoe UI"/>
                <a:ea typeface="Calibri"/>
                <a:cs typeface="Times New Roman"/>
              </a:rPr>
              <a:t>in the left pane, under </a:t>
            </a:r>
            <a:r>
              <a:rPr lang="en-US" b="1" dirty="0">
                <a:latin typeface="Segoe UI"/>
                <a:ea typeface="Calibri"/>
                <a:cs typeface="Times New Roman"/>
              </a:rPr>
              <a:t>Line Color</a:t>
            </a:r>
            <a:r>
              <a:rPr lang="en-US" dirty="0">
                <a:latin typeface="Segoe UI"/>
                <a:ea typeface="Calibri"/>
                <a:cs typeface="Times New Roman"/>
              </a:rPr>
              <a:t> in the right pane select </a:t>
            </a:r>
            <a:r>
              <a:rPr lang="en-US" b="1" dirty="0">
                <a:latin typeface="Segoe UI"/>
                <a:ea typeface="Calibri"/>
                <a:cs typeface="Times New Roman"/>
              </a:rPr>
              <a:t>Gradient line, </a:t>
            </a:r>
            <a:r>
              <a:rPr lang="en-US" dirty="0">
                <a:latin typeface="Segoe UI"/>
                <a:ea typeface="Calibri"/>
                <a:cs typeface="Times New Roman"/>
              </a:rPr>
              <a:t>then do the following: </a:t>
            </a:r>
            <a:endParaRPr lang="en-US" dirty="0">
              <a:ea typeface="Calibri"/>
              <a:cs typeface="Times New Roman"/>
            </a:endParaRPr>
          </a:p>
          <a:p>
            <a:pPr marL="742669" lvl="1" indent="-285641">
              <a:lnSpc>
                <a:spcPct val="115000"/>
              </a:lnSpc>
              <a:spcBef>
                <a:spcPts val="600"/>
              </a:spcBef>
              <a:buFont typeface="Symbol"/>
              <a:buChar char=""/>
            </a:pPr>
            <a:r>
              <a:rPr lang="en-US" dirty="0">
                <a:latin typeface="Segoe UI"/>
                <a:ea typeface="Calibri"/>
                <a:cs typeface="Times New Roman"/>
              </a:rPr>
              <a:t>Type: </a:t>
            </a:r>
            <a:r>
              <a:rPr lang="en-US" b="1" dirty="0">
                <a:latin typeface="Segoe UI"/>
                <a:ea typeface="Calibri"/>
                <a:cs typeface="Times New Roman"/>
              </a:rPr>
              <a:t>Linear</a:t>
            </a:r>
            <a:endParaRPr lang="en-US" dirty="0">
              <a:ea typeface="Calibri"/>
              <a:cs typeface="Times New Roman"/>
            </a:endParaRPr>
          </a:p>
          <a:p>
            <a:pPr marL="742669" lvl="1" indent="-285641">
              <a:lnSpc>
                <a:spcPct val="115000"/>
              </a:lnSpc>
              <a:spcBef>
                <a:spcPts val="600"/>
              </a:spcBef>
              <a:buFont typeface="Symbol"/>
              <a:buChar char=""/>
            </a:pPr>
            <a:r>
              <a:rPr lang="en-US" dirty="0">
                <a:latin typeface="Segoe UI"/>
                <a:ea typeface="Calibri"/>
                <a:cs typeface="Times New Roman"/>
              </a:rPr>
              <a:t>Direction: </a:t>
            </a:r>
            <a:r>
              <a:rPr lang="en-US" b="1" dirty="0">
                <a:latin typeface="Segoe UI"/>
                <a:ea typeface="Calibri"/>
                <a:cs typeface="Times New Roman"/>
              </a:rPr>
              <a:t>Linear Down </a:t>
            </a:r>
            <a:r>
              <a:rPr lang="en-US" dirty="0">
                <a:latin typeface="Segoe UI"/>
                <a:ea typeface="Calibri"/>
                <a:cs typeface="Times New Roman"/>
              </a:rPr>
              <a:t>(first row, second option from the left).</a:t>
            </a:r>
            <a:endParaRPr lang="en-US" dirty="0">
              <a:ea typeface="Calibri"/>
              <a:cs typeface="Times New Roman"/>
            </a:endParaRPr>
          </a:p>
          <a:p>
            <a:pPr marL="342772" indent="-342772">
              <a:lnSpc>
                <a:spcPct val="115000"/>
              </a:lnSpc>
              <a:spcBef>
                <a:spcPts val="600"/>
              </a:spcBef>
              <a:buFont typeface="+mj-lt"/>
              <a:buAutoNum type="arabicPeriod"/>
              <a:tabLst>
                <a:tab pos="457027" algn="l"/>
              </a:tabLst>
            </a:pPr>
            <a:r>
              <a:rPr lang="en-US" dirty="0">
                <a:solidFill>
                  <a:srgbClr val="000000"/>
                </a:solidFill>
                <a:latin typeface="Segoe UI"/>
                <a:ea typeface="Times New Roman"/>
                <a:cs typeface="Times New Roman"/>
              </a:rPr>
              <a:t>Under </a:t>
            </a:r>
            <a:r>
              <a:rPr lang="en-US" b="1" dirty="0">
                <a:solidFill>
                  <a:srgbClr val="000000"/>
                </a:solidFill>
                <a:latin typeface="Segoe UI"/>
                <a:ea typeface="Times New Roman"/>
                <a:cs typeface="Times New Roman"/>
              </a:rPr>
              <a:t>Gradient stops</a:t>
            </a:r>
            <a:r>
              <a:rPr lang="en-US" dirty="0">
                <a:solidFill>
                  <a:srgbClr val="000000"/>
                </a:solidFill>
                <a:latin typeface="Segoe UI"/>
                <a:ea typeface="Times New Roman"/>
                <a:cs typeface="Times New Roman"/>
              </a:rPr>
              <a:t>, click </a:t>
            </a:r>
            <a:r>
              <a:rPr lang="en-US" b="1" dirty="0">
                <a:solidFill>
                  <a:srgbClr val="000000"/>
                </a:solidFill>
                <a:latin typeface="Segoe UI"/>
                <a:ea typeface="Times New Roman"/>
                <a:cs typeface="Times New Roman"/>
              </a:rPr>
              <a:t>Add gradient stop</a:t>
            </a:r>
            <a:r>
              <a:rPr lang="en-US" dirty="0">
                <a:solidFill>
                  <a:srgbClr val="000000"/>
                </a:solidFill>
                <a:latin typeface="Segoe UI"/>
                <a:ea typeface="Times New Roman"/>
                <a:cs typeface="Times New Roman"/>
              </a:rPr>
              <a:t> or </a:t>
            </a:r>
            <a:r>
              <a:rPr lang="en-US" b="1" dirty="0">
                <a:solidFill>
                  <a:srgbClr val="000000"/>
                </a:solidFill>
                <a:latin typeface="Segoe UI"/>
                <a:ea typeface="Times New Roman"/>
                <a:cs typeface="Times New Roman"/>
              </a:rPr>
              <a:t>Remove gradient stop</a:t>
            </a:r>
            <a:r>
              <a:rPr lang="en-US" dirty="0">
                <a:solidFill>
                  <a:srgbClr val="000000"/>
                </a:solidFill>
                <a:latin typeface="Segoe UI"/>
                <a:ea typeface="Times New Roman"/>
                <a:cs typeface="Times New Roman"/>
              </a:rPr>
              <a:t> until two stops appear on the slider. Customize the gradient stops as follows:</a:t>
            </a:r>
            <a:endParaRPr lang="en-US" dirty="0">
              <a:ea typeface="Calibri"/>
              <a:cs typeface="Times New Roman"/>
            </a:endParaRPr>
          </a:p>
          <a:p>
            <a:pPr marL="742669" lvl="1" indent="-285641">
              <a:lnSpc>
                <a:spcPct val="115000"/>
              </a:lnSpc>
              <a:spcBef>
                <a:spcPts val="600"/>
              </a:spcBef>
              <a:buFont typeface="Symbol"/>
              <a:buChar char=""/>
            </a:pPr>
            <a:r>
              <a:rPr lang="en-US" dirty="0">
                <a:latin typeface="Segoe UI"/>
                <a:ea typeface="Calibri"/>
                <a:cs typeface="Times New Roman"/>
              </a:rPr>
              <a:t>Select the first stop in the slider, and then do the following:</a:t>
            </a:r>
            <a:endParaRPr lang="en-US" dirty="0">
              <a:ea typeface="Calibri"/>
              <a:cs typeface="Times New Roman"/>
            </a:endParaRPr>
          </a:p>
          <a:p>
            <a:pPr marL="1142569" lvl="2" indent="-228512">
              <a:lnSpc>
                <a:spcPct val="115000"/>
              </a:lnSpc>
              <a:spcBef>
                <a:spcPts val="600"/>
              </a:spcBef>
              <a:buFont typeface="+mj-lt"/>
              <a:buAutoNum type="romanLcPeriod"/>
            </a:pPr>
            <a:r>
              <a:rPr lang="en-US" dirty="0">
                <a:latin typeface="Segoe UI"/>
                <a:ea typeface="Calibri"/>
                <a:cs typeface="Times New Roman"/>
              </a:rPr>
              <a:t>In the </a:t>
            </a:r>
            <a:r>
              <a:rPr lang="en-US" b="1" dirty="0">
                <a:latin typeface="Segoe UI"/>
                <a:ea typeface="Calibri"/>
                <a:cs typeface="Times New Roman"/>
              </a:rPr>
              <a:t>Position </a:t>
            </a:r>
            <a:r>
              <a:rPr lang="en-US" dirty="0">
                <a:latin typeface="Segoe UI"/>
                <a:ea typeface="Calibri"/>
                <a:cs typeface="Times New Roman"/>
              </a:rPr>
              <a:t>box, enter </a:t>
            </a:r>
            <a:r>
              <a:rPr lang="en-US" b="1" dirty="0">
                <a:latin typeface="Segoe UI"/>
                <a:ea typeface="Calibri"/>
                <a:cs typeface="Times New Roman"/>
              </a:rPr>
              <a:t>0%</a:t>
            </a:r>
            <a:r>
              <a:rPr lang="en-US" dirty="0">
                <a:latin typeface="Segoe UI"/>
                <a:ea typeface="Calibri"/>
                <a:cs typeface="Times New Roman"/>
              </a:rPr>
              <a:t>.</a:t>
            </a:r>
            <a:endParaRPr lang="en-US" dirty="0">
              <a:ea typeface="Calibri"/>
              <a:cs typeface="Times New Roman"/>
            </a:endParaRPr>
          </a:p>
          <a:p>
            <a:pPr marL="1142569" lvl="2" indent="-228512">
              <a:lnSpc>
                <a:spcPct val="115000"/>
              </a:lnSpc>
              <a:spcBef>
                <a:spcPts val="600"/>
              </a:spcBef>
              <a:buFont typeface="+mj-lt"/>
              <a:buAutoNum type="romanLcPeriod"/>
            </a:pPr>
            <a:r>
              <a:rPr lang="en-US" dirty="0">
                <a:latin typeface="Segoe UI"/>
                <a:ea typeface="Calibri"/>
                <a:cs typeface="Times New Roman"/>
              </a:rPr>
              <a:t>Click the button next to </a:t>
            </a:r>
            <a:r>
              <a:rPr lang="en-US" b="1" dirty="0">
                <a:latin typeface="Segoe UI"/>
                <a:ea typeface="Calibri"/>
                <a:cs typeface="Times New Roman"/>
              </a:rPr>
              <a:t>Color</a:t>
            </a:r>
            <a:r>
              <a:rPr lang="en-US" dirty="0">
                <a:latin typeface="Segoe UI"/>
                <a:ea typeface="Calibri"/>
                <a:cs typeface="Times New Roman"/>
              </a:rPr>
              <a:t>, and then under </a:t>
            </a:r>
            <a:r>
              <a:rPr lang="en-US" b="1" dirty="0">
                <a:latin typeface="Segoe UI"/>
                <a:ea typeface="Calibri"/>
                <a:cs typeface="Times New Roman"/>
              </a:rPr>
              <a:t>Theme Colors </a:t>
            </a:r>
            <a:r>
              <a:rPr lang="en-US" dirty="0">
                <a:latin typeface="Segoe UI"/>
                <a:ea typeface="Calibri"/>
                <a:cs typeface="Times New Roman"/>
              </a:rPr>
              <a:t>click </a:t>
            </a:r>
            <a:r>
              <a:rPr lang="en-US" b="1" dirty="0">
                <a:latin typeface="Segoe UI"/>
                <a:ea typeface="Calibri"/>
                <a:cs typeface="Times New Roman"/>
              </a:rPr>
              <a:t>Blue-Grey,Text 2, Lighter 80% </a:t>
            </a:r>
            <a:r>
              <a:rPr lang="en-US" dirty="0">
                <a:latin typeface="Segoe UI"/>
                <a:ea typeface="Calibri"/>
                <a:cs typeface="Times New Roman"/>
              </a:rPr>
              <a:t>(second row, fourth option from the left).</a:t>
            </a:r>
            <a:endParaRPr lang="en-US" dirty="0">
              <a:ea typeface="Calibri"/>
              <a:cs typeface="Times New Roman"/>
            </a:endParaRPr>
          </a:p>
          <a:p>
            <a:pPr marL="742669" lvl="1" indent="-285641">
              <a:lnSpc>
                <a:spcPct val="115000"/>
              </a:lnSpc>
              <a:spcBef>
                <a:spcPts val="600"/>
              </a:spcBef>
              <a:buFont typeface="Symbol"/>
              <a:buChar char=""/>
            </a:pPr>
            <a:r>
              <a:rPr lang="en-US" dirty="0">
                <a:latin typeface="Segoe UI"/>
                <a:ea typeface="Calibri"/>
                <a:cs typeface="Times New Roman"/>
              </a:rPr>
              <a:t>In the </a:t>
            </a:r>
            <a:r>
              <a:rPr lang="en-US" b="1" dirty="0">
                <a:latin typeface="Segoe UI"/>
                <a:ea typeface="Calibri"/>
                <a:cs typeface="Times New Roman"/>
              </a:rPr>
              <a:t>Transparency</a:t>
            </a:r>
            <a:r>
              <a:rPr lang="en-US" dirty="0">
                <a:latin typeface="Segoe UI"/>
                <a:ea typeface="Calibri"/>
                <a:cs typeface="Times New Roman"/>
              </a:rPr>
              <a:t> box, enter </a:t>
            </a:r>
            <a:r>
              <a:rPr lang="en-US" b="1" dirty="0">
                <a:latin typeface="Segoe UI"/>
                <a:ea typeface="Calibri"/>
                <a:cs typeface="Times New Roman"/>
              </a:rPr>
              <a:t>70%</a:t>
            </a:r>
            <a:r>
              <a:rPr lang="en-US" dirty="0">
                <a:latin typeface="Segoe UI"/>
                <a:ea typeface="Calibri"/>
                <a:cs typeface="Times New Roman"/>
              </a:rPr>
              <a:t>.</a:t>
            </a:r>
            <a:endParaRPr lang="en-US" dirty="0">
              <a:ea typeface="Calibri"/>
              <a:cs typeface="Times New Roman"/>
            </a:endParaRPr>
          </a:p>
          <a:p>
            <a:pPr marL="342772" indent="-342772">
              <a:lnSpc>
                <a:spcPct val="115000"/>
              </a:lnSpc>
              <a:spcBef>
                <a:spcPts val="600"/>
              </a:spcBef>
              <a:buFont typeface="+mj-lt"/>
              <a:buAutoNum type="arabicPeriod"/>
              <a:tabLst>
                <a:tab pos="457027" algn="l"/>
              </a:tabLst>
            </a:pPr>
            <a:r>
              <a:rPr lang="en-US" dirty="0">
                <a:latin typeface="Segoe UI"/>
                <a:ea typeface="Calibri"/>
                <a:cs typeface="Times New Roman"/>
              </a:rPr>
              <a:t>Select the second stop in the slider, and then do the following: </a:t>
            </a:r>
            <a:endParaRPr lang="en-US" dirty="0">
              <a:ea typeface="Calibri"/>
              <a:cs typeface="Times New Roman"/>
            </a:endParaRPr>
          </a:p>
          <a:p>
            <a:pPr marL="742669" lvl="1" indent="-285641">
              <a:lnSpc>
                <a:spcPct val="115000"/>
              </a:lnSpc>
              <a:spcBef>
                <a:spcPts val="600"/>
              </a:spcBef>
              <a:buFont typeface="Symbol"/>
              <a:buChar char=""/>
            </a:pPr>
            <a:r>
              <a:rPr lang="en-US" dirty="0">
                <a:latin typeface="Segoe UI"/>
                <a:ea typeface="Calibri"/>
                <a:cs typeface="Times New Roman"/>
              </a:rPr>
              <a:t>In the </a:t>
            </a:r>
            <a:r>
              <a:rPr lang="en-US" b="1" dirty="0">
                <a:latin typeface="Segoe UI"/>
                <a:ea typeface="Calibri"/>
                <a:cs typeface="Times New Roman"/>
              </a:rPr>
              <a:t>Position </a:t>
            </a:r>
            <a:r>
              <a:rPr lang="en-US" dirty="0">
                <a:latin typeface="Segoe UI"/>
                <a:ea typeface="Calibri"/>
                <a:cs typeface="Times New Roman"/>
              </a:rPr>
              <a:t>box, enter </a:t>
            </a:r>
            <a:r>
              <a:rPr lang="en-US" b="1" dirty="0">
                <a:latin typeface="Segoe UI"/>
                <a:ea typeface="Calibri"/>
                <a:cs typeface="Times New Roman"/>
              </a:rPr>
              <a:t>100%</a:t>
            </a:r>
            <a:r>
              <a:rPr lang="en-US" dirty="0">
                <a:latin typeface="Segoe UI"/>
                <a:ea typeface="Calibri"/>
                <a:cs typeface="Times New Roman"/>
              </a:rPr>
              <a:t>.</a:t>
            </a:r>
            <a:endParaRPr lang="en-US" dirty="0">
              <a:ea typeface="Calibri"/>
              <a:cs typeface="Times New Roman"/>
            </a:endParaRPr>
          </a:p>
          <a:p>
            <a:pPr marL="742669" lvl="1" indent="-285641">
              <a:lnSpc>
                <a:spcPct val="115000"/>
              </a:lnSpc>
              <a:spcBef>
                <a:spcPts val="600"/>
              </a:spcBef>
              <a:buFont typeface="Symbol"/>
              <a:buChar char=""/>
            </a:pPr>
            <a:r>
              <a:rPr lang="en-US" dirty="0">
                <a:latin typeface="Segoe UI"/>
                <a:ea typeface="Calibri"/>
                <a:cs typeface="Times New Roman"/>
              </a:rPr>
              <a:t>Click the button next to </a:t>
            </a:r>
            <a:r>
              <a:rPr lang="en-US" b="1" dirty="0">
                <a:latin typeface="Segoe UI"/>
                <a:ea typeface="Calibri"/>
                <a:cs typeface="Times New Roman"/>
              </a:rPr>
              <a:t>Color</a:t>
            </a:r>
            <a:r>
              <a:rPr lang="en-US" dirty="0">
                <a:latin typeface="Segoe UI"/>
                <a:ea typeface="Calibri"/>
                <a:cs typeface="Times New Roman"/>
              </a:rPr>
              <a:t>, and then under </a:t>
            </a:r>
            <a:r>
              <a:rPr lang="en-US" b="1" dirty="0">
                <a:latin typeface="Segoe UI"/>
                <a:ea typeface="Calibri"/>
                <a:cs typeface="Times New Roman"/>
              </a:rPr>
              <a:t>Theme Colors </a:t>
            </a:r>
            <a:r>
              <a:rPr lang="en-US" dirty="0">
                <a:latin typeface="Segoe UI"/>
                <a:ea typeface="Calibri"/>
                <a:cs typeface="Times New Roman"/>
              </a:rPr>
              <a:t>click </a:t>
            </a:r>
            <a:r>
              <a:rPr lang="en-US" b="1" dirty="0">
                <a:latin typeface="Segoe UI"/>
                <a:ea typeface="Calibri"/>
                <a:cs typeface="Times New Roman"/>
              </a:rPr>
              <a:t>Periwinkle, Accent 5, Lighter 80% </a:t>
            </a:r>
            <a:r>
              <a:rPr lang="en-US" dirty="0">
                <a:latin typeface="Segoe UI"/>
                <a:ea typeface="Calibri"/>
                <a:cs typeface="Times New Roman"/>
              </a:rPr>
              <a:t>(second row, ninth option from the left).</a:t>
            </a:r>
            <a:endParaRPr lang="en-US" dirty="0">
              <a:ea typeface="Calibri"/>
              <a:cs typeface="Times New Roman"/>
            </a:endParaRPr>
          </a:p>
          <a:p>
            <a:pPr marL="742669" lvl="1" indent="-285641">
              <a:lnSpc>
                <a:spcPct val="115000"/>
              </a:lnSpc>
              <a:spcBef>
                <a:spcPts val="600"/>
              </a:spcBef>
              <a:buFont typeface="Symbol"/>
              <a:buChar char=""/>
            </a:pPr>
            <a:r>
              <a:rPr lang="en-US" dirty="0">
                <a:latin typeface="Segoe UI"/>
                <a:ea typeface="Calibri"/>
                <a:cs typeface="Times New Roman"/>
              </a:rPr>
              <a:t>In the </a:t>
            </a:r>
            <a:r>
              <a:rPr lang="en-US" b="1" dirty="0">
                <a:latin typeface="Segoe UI"/>
                <a:ea typeface="Calibri"/>
                <a:cs typeface="Times New Roman"/>
              </a:rPr>
              <a:t>Transparency</a:t>
            </a:r>
            <a:r>
              <a:rPr lang="en-US" dirty="0">
                <a:latin typeface="Segoe UI"/>
                <a:ea typeface="Calibri"/>
                <a:cs typeface="Times New Roman"/>
              </a:rPr>
              <a:t> box, enter </a:t>
            </a:r>
            <a:r>
              <a:rPr lang="en-US" b="1" dirty="0">
                <a:latin typeface="Segoe UI"/>
                <a:ea typeface="Calibri"/>
                <a:cs typeface="Times New Roman"/>
              </a:rPr>
              <a:t>90%</a:t>
            </a:r>
            <a:r>
              <a:rPr lang="en-US" dirty="0">
                <a:latin typeface="Segoe UI"/>
                <a:ea typeface="Calibri"/>
                <a:cs typeface="Times New Roman"/>
              </a:rPr>
              <a:t>.</a:t>
            </a:r>
            <a:endParaRPr lang="en-US" dirty="0">
              <a:ea typeface="Calibri"/>
              <a:cs typeface="Times New Roman"/>
            </a:endParaRPr>
          </a:p>
          <a:p>
            <a:pPr marL="342772" indent="-342772">
              <a:lnSpc>
                <a:spcPct val="115000"/>
              </a:lnSpc>
              <a:spcBef>
                <a:spcPts val="600"/>
              </a:spcBef>
              <a:buFont typeface="+mj-lt"/>
              <a:buAutoNum type="arabicPeriod"/>
              <a:tabLst>
                <a:tab pos="457027" algn="l"/>
              </a:tabLst>
            </a:pPr>
            <a:r>
              <a:rPr lang="en-US" dirty="0">
                <a:latin typeface="Segoe UI"/>
                <a:ea typeface="Calibri"/>
                <a:cs typeface="Times New Roman"/>
              </a:rPr>
              <a:t>Also in the </a:t>
            </a:r>
            <a:r>
              <a:rPr lang="en-US" b="1" dirty="0">
                <a:latin typeface="Segoe UI"/>
                <a:ea typeface="Calibri"/>
                <a:cs typeface="Times New Roman"/>
              </a:rPr>
              <a:t>Format Shape </a:t>
            </a:r>
            <a:r>
              <a:rPr lang="en-US" dirty="0">
                <a:latin typeface="Segoe UI"/>
                <a:ea typeface="Calibri"/>
                <a:cs typeface="Times New Roman"/>
              </a:rPr>
              <a:t>dialog box, click </a:t>
            </a:r>
            <a:r>
              <a:rPr lang="en-US" b="1" dirty="0">
                <a:latin typeface="Segoe UI"/>
                <a:ea typeface="Calibri"/>
                <a:cs typeface="Times New Roman"/>
              </a:rPr>
              <a:t>Line Style</a:t>
            </a:r>
            <a:r>
              <a:rPr lang="en-US" dirty="0">
                <a:latin typeface="Segoe UI"/>
                <a:ea typeface="Calibri"/>
                <a:cs typeface="Times New Roman"/>
              </a:rPr>
              <a:t> in the left pane. Under </a:t>
            </a:r>
            <a:r>
              <a:rPr lang="en-US" b="1" dirty="0">
                <a:latin typeface="Segoe UI"/>
                <a:ea typeface="Calibri"/>
                <a:cs typeface="Times New Roman"/>
              </a:rPr>
              <a:t>Line Style </a:t>
            </a:r>
            <a:r>
              <a:rPr lang="en-US" dirty="0">
                <a:latin typeface="Segoe UI"/>
                <a:ea typeface="Calibri"/>
                <a:cs typeface="Times New Roman"/>
              </a:rPr>
              <a:t>in the right pane, set the </a:t>
            </a:r>
            <a:r>
              <a:rPr lang="en-US" b="1" dirty="0">
                <a:latin typeface="Segoe UI"/>
                <a:ea typeface="Calibri"/>
                <a:cs typeface="Times New Roman"/>
              </a:rPr>
              <a:t>Width</a:t>
            </a:r>
            <a:r>
              <a:rPr lang="en-US" dirty="0">
                <a:latin typeface="Segoe UI"/>
                <a:ea typeface="Calibri"/>
                <a:cs typeface="Times New Roman"/>
              </a:rPr>
              <a:t> to </a:t>
            </a:r>
            <a:r>
              <a:rPr lang="en-US" b="1" dirty="0">
                <a:latin typeface="Segoe UI"/>
                <a:ea typeface="Calibri"/>
                <a:cs typeface="Times New Roman"/>
              </a:rPr>
              <a:t>4.5 pt</a:t>
            </a:r>
            <a:r>
              <a:rPr lang="en-US" dirty="0">
                <a:latin typeface="Segoe UI"/>
                <a:ea typeface="Calibri"/>
                <a:cs typeface="Times New Roman"/>
              </a:rPr>
              <a:t>. </a:t>
            </a:r>
            <a:endParaRPr lang="en-US" dirty="0">
              <a:ea typeface="Calibri"/>
              <a:cs typeface="Times New Roman"/>
            </a:endParaRPr>
          </a:p>
          <a:p>
            <a:pPr marL="342772" indent="-342772">
              <a:lnSpc>
                <a:spcPct val="115000"/>
              </a:lnSpc>
              <a:spcBef>
                <a:spcPts val="600"/>
              </a:spcBef>
              <a:buFont typeface="+mj-lt"/>
              <a:buAutoNum type="arabicPeriod"/>
              <a:tabLst>
                <a:tab pos="457027" algn="l"/>
              </a:tabLst>
            </a:pPr>
            <a:r>
              <a:rPr lang="en-US" dirty="0">
                <a:latin typeface="Segoe UI"/>
                <a:ea typeface="Calibri"/>
                <a:cs typeface="Times New Roman"/>
              </a:rPr>
              <a:t>Close the </a:t>
            </a:r>
            <a:r>
              <a:rPr lang="en-US" b="1" dirty="0">
                <a:latin typeface="Segoe UI"/>
                <a:ea typeface="Calibri"/>
                <a:cs typeface="Times New Roman"/>
              </a:rPr>
              <a:t>Format Shape</a:t>
            </a:r>
            <a:r>
              <a:rPr lang="en-US" dirty="0">
                <a:latin typeface="Segoe UI"/>
                <a:ea typeface="Calibri"/>
                <a:cs typeface="Times New Roman"/>
              </a:rPr>
              <a:t> dialog box.</a:t>
            </a:r>
            <a:endParaRPr lang="en-US" dirty="0">
              <a:ea typeface="Calibri"/>
              <a:cs typeface="Times New Roman"/>
            </a:endParaRPr>
          </a:p>
          <a:p>
            <a:pPr marL="457027">
              <a:lnSpc>
                <a:spcPct val="115000"/>
              </a:lnSpc>
              <a:spcBef>
                <a:spcPts val="600"/>
              </a:spcBef>
            </a:pPr>
            <a:r>
              <a:rPr lang="en-US" dirty="0">
                <a:latin typeface="Segoe UI"/>
                <a:ea typeface="Calibri"/>
                <a:cs typeface="Times New Roman"/>
              </a:rPr>
              <a:t> </a:t>
            </a:r>
            <a:endParaRPr lang="en-US" dirty="0">
              <a:ea typeface="Calibri"/>
              <a:cs typeface="Times New Roman"/>
            </a:endParaRPr>
          </a:p>
          <a:p>
            <a:pPr marL="457027" indent="-228512">
              <a:lnSpc>
                <a:spcPct val="115000"/>
              </a:lnSpc>
              <a:spcBef>
                <a:spcPts val="600"/>
              </a:spcBef>
            </a:pPr>
            <a:r>
              <a:rPr lang="en-US" dirty="0">
                <a:latin typeface="Segoe UI"/>
                <a:ea typeface="Calibri"/>
                <a:cs typeface="Times New Roman"/>
              </a:rPr>
              <a:t>To reproduce the text effects on this slide, do the following:</a:t>
            </a:r>
            <a:endParaRPr lang="en-US" dirty="0">
              <a:ea typeface="Calibri"/>
              <a:cs typeface="Times New Roman"/>
            </a:endParaRPr>
          </a:p>
          <a:p>
            <a:pPr marL="342772" indent="-342772">
              <a:lnSpc>
                <a:spcPct val="115000"/>
              </a:lnSpc>
              <a:spcBef>
                <a:spcPts val="600"/>
              </a:spcBef>
              <a:buFont typeface="+mj-lt"/>
              <a:buAutoNum type="arabicPeriod"/>
              <a:tabLst>
                <a:tab pos="457027" algn="l"/>
              </a:tabLst>
            </a:pPr>
            <a:r>
              <a:rPr lang="en-US" dirty="0">
                <a:latin typeface="Segoe UI"/>
                <a:ea typeface="Calibri"/>
                <a:cs typeface="Times New Roman"/>
              </a:rPr>
              <a:t>On the </a:t>
            </a:r>
            <a:r>
              <a:rPr lang="en-US" b="1" dirty="0">
                <a:latin typeface="Segoe UI"/>
                <a:ea typeface="Calibri"/>
                <a:cs typeface="Times New Roman"/>
              </a:rPr>
              <a:t>Insert</a:t>
            </a:r>
            <a:r>
              <a:rPr lang="en-US" dirty="0">
                <a:latin typeface="Segoe UI"/>
                <a:ea typeface="Calibri"/>
                <a:cs typeface="Times New Roman"/>
              </a:rPr>
              <a:t> tab, in the </a:t>
            </a:r>
            <a:r>
              <a:rPr lang="en-US" b="1" dirty="0">
                <a:latin typeface="Segoe UI"/>
                <a:ea typeface="Calibri"/>
                <a:cs typeface="Times New Roman"/>
              </a:rPr>
              <a:t>Text</a:t>
            </a:r>
            <a:r>
              <a:rPr lang="en-US" dirty="0">
                <a:latin typeface="Segoe UI"/>
                <a:ea typeface="Calibri"/>
                <a:cs typeface="Times New Roman"/>
              </a:rPr>
              <a:t> group, click </a:t>
            </a:r>
            <a:r>
              <a:rPr lang="en-US" b="1" dirty="0">
                <a:latin typeface="Segoe UI"/>
                <a:ea typeface="Calibri"/>
                <a:cs typeface="Times New Roman"/>
              </a:rPr>
              <a:t>Text Box</a:t>
            </a:r>
            <a:r>
              <a:rPr lang="en-US" dirty="0">
                <a:latin typeface="Segoe UI"/>
                <a:ea typeface="Calibri"/>
                <a:cs typeface="Times New Roman"/>
              </a:rPr>
              <a:t>, and then on the slide drag to draw your text box.</a:t>
            </a:r>
            <a:endParaRPr lang="en-US" dirty="0">
              <a:ea typeface="Calibri"/>
              <a:cs typeface="Times New Roman"/>
            </a:endParaRPr>
          </a:p>
          <a:p>
            <a:pPr marL="342772" indent="-342772">
              <a:lnSpc>
                <a:spcPct val="115000"/>
              </a:lnSpc>
              <a:spcBef>
                <a:spcPts val="600"/>
              </a:spcBef>
              <a:buFont typeface="+mj-lt"/>
              <a:buAutoNum type="arabicPeriod"/>
              <a:tabLst>
                <a:tab pos="457027" algn="l"/>
              </a:tabLst>
            </a:pPr>
            <a:r>
              <a:rPr lang="en-US" dirty="0">
                <a:latin typeface="Segoe UI"/>
                <a:ea typeface="Calibri"/>
                <a:cs typeface="Times New Roman"/>
              </a:rPr>
              <a:t>With the text box selected type in desired title text (“Title”).</a:t>
            </a:r>
            <a:endParaRPr lang="en-US" dirty="0">
              <a:ea typeface="Calibri"/>
              <a:cs typeface="Times New Roman"/>
            </a:endParaRPr>
          </a:p>
          <a:p>
            <a:pPr marL="342772" indent="-342772">
              <a:lnSpc>
                <a:spcPct val="115000"/>
              </a:lnSpc>
              <a:spcBef>
                <a:spcPts val="600"/>
              </a:spcBef>
              <a:buFont typeface="+mj-lt"/>
              <a:buAutoNum type="arabicPeriod"/>
              <a:tabLst>
                <a:tab pos="457027" algn="l"/>
              </a:tabLst>
            </a:pPr>
            <a:r>
              <a:rPr lang="en-US" dirty="0">
                <a:latin typeface="Segoe UI"/>
                <a:ea typeface="Calibri"/>
                <a:cs typeface="Times New Roman"/>
              </a:rPr>
              <a:t>Select the text.  On the </a:t>
            </a:r>
            <a:r>
              <a:rPr lang="en-US" b="1" dirty="0">
                <a:latin typeface="Segoe UI"/>
                <a:ea typeface="Calibri"/>
                <a:cs typeface="Times New Roman"/>
              </a:rPr>
              <a:t>Home</a:t>
            </a:r>
            <a:r>
              <a:rPr lang="en-US" dirty="0">
                <a:latin typeface="Segoe UI"/>
                <a:ea typeface="Calibri"/>
                <a:cs typeface="Times New Roman"/>
              </a:rPr>
              <a:t> tab, in the </a:t>
            </a:r>
            <a:r>
              <a:rPr lang="en-US" b="1" dirty="0">
                <a:latin typeface="Segoe UI"/>
                <a:ea typeface="Calibri"/>
                <a:cs typeface="Times New Roman"/>
              </a:rPr>
              <a:t>Font</a:t>
            </a:r>
            <a:r>
              <a:rPr lang="en-US" dirty="0">
                <a:latin typeface="Segoe UI"/>
                <a:ea typeface="Calibri"/>
                <a:cs typeface="Times New Roman"/>
              </a:rPr>
              <a:t> group, do the following:</a:t>
            </a:r>
            <a:endParaRPr lang="en-US" dirty="0">
              <a:ea typeface="Calibri"/>
              <a:cs typeface="Times New Roman"/>
            </a:endParaRPr>
          </a:p>
          <a:p>
            <a:pPr marL="742669" lvl="1" indent="-285641">
              <a:lnSpc>
                <a:spcPct val="115000"/>
              </a:lnSpc>
              <a:spcBef>
                <a:spcPts val="600"/>
              </a:spcBef>
              <a:buFont typeface="+mj-lt"/>
              <a:buAutoNum type="alphaLcPeriod"/>
            </a:pPr>
            <a:r>
              <a:rPr lang="en-US" dirty="0">
                <a:latin typeface="Segoe UI"/>
                <a:ea typeface="Calibri"/>
                <a:cs typeface="Times New Roman"/>
              </a:rPr>
              <a:t>Select</a:t>
            </a:r>
            <a:r>
              <a:rPr lang="en-US" b="1" dirty="0">
                <a:latin typeface="Segoe UI"/>
                <a:ea typeface="Calibri"/>
                <a:cs typeface="Times New Roman"/>
              </a:rPr>
              <a:t> Calibri (Headings) </a:t>
            </a:r>
            <a:r>
              <a:rPr lang="en-US" dirty="0">
                <a:latin typeface="Segoe UI"/>
                <a:ea typeface="Calibri"/>
                <a:cs typeface="Times New Roman"/>
              </a:rPr>
              <a:t>in the font list.</a:t>
            </a:r>
            <a:endParaRPr lang="en-US" dirty="0">
              <a:ea typeface="Calibri"/>
              <a:cs typeface="Times New Roman"/>
            </a:endParaRPr>
          </a:p>
          <a:p>
            <a:pPr marL="742669" lvl="1" indent="-285641">
              <a:lnSpc>
                <a:spcPct val="115000"/>
              </a:lnSpc>
              <a:spcBef>
                <a:spcPts val="600"/>
              </a:spcBef>
              <a:buFont typeface="+mj-lt"/>
              <a:buAutoNum type="alphaLcPeriod"/>
            </a:pPr>
            <a:r>
              <a:rPr lang="en-US" dirty="0">
                <a:latin typeface="Segoe UI"/>
                <a:ea typeface="Calibri"/>
                <a:cs typeface="Times New Roman"/>
              </a:rPr>
              <a:t>Click the </a:t>
            </a:r>
            <a:r>
              <a:rPr lang="en-US" b="1" dirty="0">
                <a:latin typeface="Segoe UI"/>
                <a:ea typeface="Calibri"/>
                <a:cs typeface="Times New Roman"/>
              </a:rPr>
              <a:t>Bold</a:t>
            </a:r>
            <a:r>
              <a:rPr lang="en-US" dirty="0">
                <a:latin typeface="Segoe UI"/>
                <a:ea typeface="Calibri"/>
                <a:cs typeface="Times New Roman"/>
              </a:rPr>
              <a:t> icon.</a:t>
            </a:r>
            <a:endParaRPr lang="en-US" dirty="0">
              <a:ea typeface="Calibri"/>
              <a:cs typeface="Times New Roman"/>
            </a:endParaRPr>
          </a:p>
          <a:p>
            <a:pPr marL="742669" lvl="1" indent="-285641">
              <a:lnSpc>
                <a:spcPct val="115000"/>
              </a:lnSpc>
              <a:spcBef>
                <a:spcPts val="600"/>
              </a:spcBef>
              <a:buFont typeface="+mj-lt"/>
              <a:buAutoNum type="alphaLcPeriod"/>
            </a:pPr>
            <a:r>
              <a:rPr lang="en-US" dirty="0">
                <a:latin typeface="Segoe UI"/>
                <a:ea typeface="Calibri"/>
                <a:cs typeface="Times New Roman"/>
              </a:rPr>
              <a:t>In the </a:t>
            </a:r>
            <a:r>
              <a:rPr lang="en-US" b="1" dirty="0">
                <a:latin typeface="Segoe UI"/>
                <a:ea typeface="Calibri"/>
                <a:cs typeface="Times New Roman"/>
              </a:rPr>
              <a:t>Font Size</a:t>
            </a:r>
            <a:r>
              <a:rPr lang="en-US" dirty="0">
                <a:latin typeface="Segoe UI"/>
                <a:ea typeface="Calibri"/>
                <a:cs typeface="Times New Roman"/>
              </a:rPr>
              <a:t> box, enter </a:t>
            </a:r>
            <a:r>
              <a:rPr lang="en-US" b="1" dirty="0">
                <a:latin typeface="Segoe UI"/>
                <a:ea typeface="Calibri"/>
                <a:cs typeface="Times New Roman"/>
              </a:rPr>
              <a:t>36 pt</a:t>
            </a:r>
            <a:r>
              <a:rPr lang="en-US" dirty="0">
                <a:latin typeface="Segoe UI"/>
                <a:ea typeface="Calibri"/>
                <a:cs typeface="Times New Roman"/>
              </a:rPr>
              <a:t>.</a:t>
            </a:r>
            <a:endParaRPr lang="en-US" dirty="0">
              <a:ea typeface="Calibri"/>
              <a:cs typeface="Times New Roman"/>
            </a:endParaRPr>
          </a:p>
          <a:p>
            <a:pPr marL="342772" indent="-342772">
              <a:lnSpc>
                <a:spcPct val="115000"/>
              </a:lnSpc>
              <a:spcBef>
                <a:spcPts val="600"/>
              </a:spcBef>
              <a:buFont typeface="+mj-lt"/>
              <a:buAutoNum type="arabicPeriod"/>
              <a:tabLst>
                <a:tab pos="457027" algn="l"/>
              </a:tabLst>
            </a:pPr>
            <a:r>
              <a:rPr lang="en-US" dirty="0">
                <a:latin typeface="Segoe UI"/>
                <a:ea typeface="Calibri"/>
                <a:cs typeface="Times New Roman"/>
              </a:rPr>
              <a:t>Also on the </a:t>
            </a:r>
            <a:r>
              <a:rPr lang="en-US" b="1" dirty="0">
                <a:latin typeface="Segoe UI"/>
                <a:ea typeface="Calibri"/>
                <a:cs typeface="Times New Roman"/>
              </a:rPr>
              <a:t>Home</a:t>
            </a:r>
            <a:r>
              <a:rPr lang="en-US" dirty="0">
                <a:latin typeface="Segoe UI"/>
                <a:ea typeface="Calibri"/>
                <a:cs typeface="Times New Roman"/>
              </a:rPr>
              <a:t> tab, in the </a:t>
            </a:r>
            <a:r>
              <a:rPr lang="en-US" b="1" dirty="0">
                <a:latin typeface="Segoe UI"/>
                <a:ea typeface="Calibri"/>
                <a:cs typeface="Times New Roman"/>
              </a:rPr>
              <a:t>Paragraph</a:t>
            </a:r>
            <a:r>
              <a:rPr lang="en-US" dirty="0">
                <a:latin typeface="Segoe UI"/>
                <a:ea typeface="Calibri"/>
                <a:cs typeface="Times New Roman"/>
              </a:rPr>
              <a:t> group, select the </a:t>
            </a:r>
            <a:r>
              <a:rPr lang="en-US" b="1" dirty="0">
                <a:latin typeface="Segoe UI"/>
                <a:ea typeface="Calibri"/>
                <a:cs typeface="Times New Roman"/>
              </a:rPr>
              <a:t>Center Text </a:t>
            </a:r>
            <a:r>
              <a:rPr lang="en-US" dirty="0">
                <a:latin typeface="Segoe UI"/>
                <a:ea typeface="Calibri"/>
                <a:cs typeface="Times New Roman"/>
              </a:rPr>
              <a:t>icon.</a:t>
            </a:r>
            <a:endParaRPr lang="en-US" dirty="0">
              <a:ea typeface="Calibri"/>
              <a:cs typeface="Times New Roman"/>
            </a:endParaRPr>
          </a:p>
          <a:p>
            <a:pPr marL="342772" indent="-342772">
              <a:lnSpc>
                <a:spcPct val="115000"/>
              </a:lnSpc>
              <a:spcBef>
                <a:spcPts val="600"/>
              </a:spcBef>
              <a:buFont typeface="+mj-lt"/>
              <a:buAutoNum type="arabicPeriod"/>
              <a:tabLst>
                <a:tab pos="457027" algn="l"/>
              </a:tabLst>
            </a:pPr>
            <a:r>
              <a:rPr lang="en-US" dirty="0">
                <a:solidFill>
                  <a:srgbClr val="000000"/>
                </a:solidFill>
                <a:latin typeface="Segoe UI"/>
                <a:ea typeface="Times New Roman"/>
                <a:cs typeface="Times New Roman"/>
              </a:rPr>
              <a:t>Select the text box. Under </a:t>
            </a:r>
            <a:r>
              <a:rPr lang="en-US" b="1" dirty="0">
                <a:solidFill>
                  <a:srgbClr val="000000"/>
                </a:solidFill>
                <a:latin typeface="Segoe UI"/>
                <a:ea typeface="Times New Roman"/>
                <a:cs typeface="Times New Roman"/>
              </a:rPr>
              <a:t>Drawing Tools</a:t>
            </a:r>
            <a:r>
              <a:rPr lang="en-US" dirty="0">
                <a:solidFill>
                  <a:srgbClr val="000000"/>
                </a:solidFill>
                <a:latin typeface="Segoe UI"/>
                <a:ea typeface="Times New Roman"/>
                <a:cs typeface="Times New Roman"/>
              </a:rPr>
              <a:t>, on the </a:t>
            </a:r>
            <a:r>
              <a:rPr lang="en-US" b="1" dirty="0">
                <a:solidFill>
                  <a:srgbClr val="000000"/>
                </a:solidFill>
                <a:latin typeface="Segoe UI"/>
                <a:ea typeface="Times New Roman"/>
                <a:cs typeface="Times New Roman"/>
              </a:rPr>
              <a:t>Format</a:t>
            </a:r>
            <a:r>
              <a:rPr lang="en-US" dirty="0">
                <a:solidFill>
                  <a:srgbClr val="000000"/>
                </a:solidFill>
                <a:latin typeface="Segoe UI"/>
                <a:ea typeface="Times New Roman"/>
                <a:cs typeface="Times New Roman"/>
              </a:rPr>
              <a:t> tab, click the arrow in the bottom right corner of the </a:t>
            </a:r>
            <a:r>
              <a:rPr lang="en-US" b="1" dirty="0">
                <a:solidFill>
                  <a:srgbClr val="000000"/>
                </a:solidFill>
                <a:latin typeface="Segoe UI"/>
                <a:ea typeface="Times New Roman"/>
                <a:cs typeface="Times New Roman"/>
              </a:rPr>
              <a:t>WordArt Styles</a:t>
            </a:r>
            <a:r>
              <a:rPr lang="en-US" dirty="0">
                <a:solidFill>
                  <a:srgbClr val="000000"/>
                </a:solidFill>
                <a:latin typeface="Segoe UI"/>
                <a:ea typeface="Times New Roman"/>
                <a:cs typeface="Times New Roman"/>
              </a:rPr>
              <a:t> group to open the </a:t>
            </a:r>
            <a:r>
              <a:rPr lang="en-US" b="1" dirty="0">
                <a:solidFill>
                  <a:srgbClr val="000000"/>
                </a:solidFill>
                <a:latin typeface="Segoe UI"/>
                <a:ea typeface="Times New Roman"/>
                <a:cs typeface="Times New Roman"/>
              </a:rPr>
              <a:t>Format Text Effects </a:t>
            </a:r>
            <a:r>
              <a:rPr lang="en-US" dirty="0">
                <a:solidFill>
                  <a:srgbClr val="000000"/>
                </a:solidFill>
                <a:latin typeface="Segoe UI"/>
                <a:ea typeface="Times New Roman"/>
                <a:cs typeface="Times New Roman"/>
              </a:rPr>
              <a:t>dialog box. </a:t>
            </a:r>
            <a:endParaRPr lang="en-US" dirty="0">
              <a:ea typeface="Calibri"/>
              <a:cs typeface="Times New Roman"/>
            </a:endParaRPr>
          </a:p>
          <a:p>
            <a:pPr marL="342772" indent="-342772">
              <a:lnSpc>
                <a:spcPct val="115000"/>
              </a:lnSpc>
              <a:spcBef>
                <a:spcPts val="600"/>
              </a:spcBef>
              <a:buFont typeface="+mj-lt"/>
              <a:buAutoNum type="arabicPeriod"/>
              <a:tabLst>
                <a:tab pos="457027" algn="l"/>
              </a:tabLst>
            </a:pPr>
            <a:r>
              <a:rPr lang="en-US" dirty="0">
                <a:latin typeface="Segoe UI"/>
                <a:ea typeface="Calibri"/>
                <a:cs typeface="Times New Roman"/>
              </a:rPr>
              <a:t>In the </a:t>
            </a:r>
            <a:r>
              <a:rPr lang="en-US" b="1" dirty="0">
                <a:latin typeface="Segoe UI"/>
                <a:ea typeface="Calibri"/>
                <a:cs typeface="Times New Roman"/>
              </a:rPr>
              <a:t>Format Text Effects</a:t>
            </a:r>
            <a:r>
              <a:rPr lang="en-US" dirty="0">
                <a:latin typeface="Segoe UI"/>
                <a:ea typeface="Calibri"/>
                <a:cs typeface="Times New Roman"/>
              </a:rPr>
              <a:t> box, select </a:t>
            </a:r>
            <a:r>
              <a:rPr lang="en-US" b="1" dirty="0">
                <a:latin typeface="Segoe UI"/>
                <a:ea typeface="Calibri"/>
                <a:cs typeface="Times New Roman"/>
              </a:rPr>
              <a:t>Reflection </a:t>
            </a:r>
            <a:r>
              <a:rPr lang="en-US" dirty="0">
                <a:latin typeface="Segoe UI"/>
                <a:ea typeface="Calibri"/>
                <a:cs typeface="Times New Roman"/>
              </a:rPr>
              <a:t>in the left pane and in </a:t>
            </a:r>
            <a:r>
              <a:rPr lang="en-US" b="1" dirty="0">
                <a:latin typeface="Segoe UI"/>
                <a:ea typeface="Calibri"/>
                <a:cs typeface="Times New Roman"/>
              </a:rPr>
              <a:t>Reflection</a:t>
            </a:r>
            <a:r>
              <a:rPr lang="en-US" dirty="0">
                <a:latin typeface="Segoe UI"/>
                <a:ea typeface="Calibri"/>
                <a:cs typeface="Times New Roman"/>
              </a:rPr>
              <a:t> on the right pane click the arrow to the right of </a:t>
            </a:r>
            <a:r>
              <a:rPr lang="en-US" b="1" dirty="0">
                <a:latin typeface="Segoe UI"/>
                <a:ea typeface="Calibri"/>
                <a:cs typeface="Times New Roman"/>
              </a:rPr>
              <a:t>Presets</a:t>
            </a:r>
            <a:r>
              <a:rPr lang="en-US" dirty="0">
                <a:latin typeface="Segoe UI"/>
                <a:ea typeface="Calibri"/>
                <a:cs typeface="Times New Roman"/>
              </a:rPr>
              <a:t> and under </a:t>
            </a:r>
            <a:r>
              <a:rPr lang="en-US" b="1" dirty="0">
                <a:latin typeface="Segoe UI"/>
                <a:ea typeface="Calibri"/>
                <a:cs typeface="Times New Roman"/>
              </a:rPr>
              <a:t>Reflection Variations</a:t>
            </a:r>
            <a:r>
              <a:rPr lang="en-US" dirty="0">
                <a:latin typeface="Segoe UI"/>
                <a:ea typeface="Calibri"/>
                <a:cs typeface="Times New Roman"/>
              </a:rPr>
              <a:t> select </a:t>
            </a:r>
            <a:r>
              <a:rPr lang="en-US" b="1" dirty="0">
                <a:latin typeface="Segoe UI"/>
                <a:ea typeface="Calibri"/>
                <a:cs typeface="Times New Roman"/>
              </a:rPr>
              <a:t>Half Reflection 4 pt Offset</a:t>
            </a:r>
            <a:r>
              <a:rPr lang="en-US" dirty="0">
                <a:latin typeface="Segoe UI"/>
                <a:ea typeface="Calibri"/>
                <a:cs typeface="Times New Roman"/>
              </a:rPr>
              <a:t> (second row, second option from left).  Close the </a:t>
            </a:r>
            <a:r>
              <a:rPr lang="en-US" b="1" dirty="0">
                <a:latin typeface="Segoe UI"/>
                <a:ea typeface="Calibri"/>
                <a:cs typeface="Times New Roman"/>
              </a:rPr>
              <a:t>Format Text Effects</a:t>
            </a:r>
            <a:r>
              <a:rPr lang="en-US" dirty="0">
                <a:latin typeface="Segoe UI"/>
                <a:ea typeface="Calibri"/>
                <a:cs typeface="Times New Roman"/>
              </a:rPr>
              <a:t> dialog.</a:t>
            </a:r>
            <a:endParaRPr lang="en-US" dirty="0">
              <a:ea typeface="Calibri"/>
              <a:cs typeface="Times New Roman"/>
            </a:endParaRPr>
          </a:p>
          <a:p>
            <a:pPr marL="342772" indent="-342772">
              <a:lnSpc>
                <a:spcPct val="115000"/>
              </a:lnSpc>
              <a:spcBef>
                <a:spcPts val="600"/>
              </a:spcBef>
              <a:buFont typeface="+mj-lt"/>
              <a:buAutoNum type="arabicPeriod"/>
              <a:tabLst>
                <a:tab pos="457027" algn="l"/>
              </a:tabLst>
            </a:pPr>
            <a:r>
              <a:rPr lang="en-US" dirty="0">
                <a:latin typeface="Segoe UI"/>
                <a:ea typeface="Calibri"/>
                <a:cs typeface="Times New Roman"/>
              </a:rPr>
              <a:t>Also under the </a:t>
            </a:r>
            <a:r>
              <a:rPr lang="en-US" b="1" dirty="0">
                <a:latin typeface="Segoe UI"/>
                <a:ea typeface="Calibri"/>
                <a:cs typeface="Times New Roman"/>
              </a:rPr>
              <a:t>Drawing Tools</a:t>
            </a:r>
            <a:r>
              <a:rPr lang="en-US" dirty="0">
                <a:latin typeface="Segoe UI"/>
                <a:ea typeface="Calibri"/>
                <a:cs typeface="Times New Roman"/>
              </a:rPr>
              <a:t>, on the </a:t>
            </a:r>
            <a:r>
              <a:rPr lang="en-US" b="1" dirty="0">
                <a:latin typeface="Segoe UI"/>
                <a:ea typeface="Calibri"/>
                <a:cs typeface="Times New Roman"/>
              </a:rPr>
              <a:t>Format</a:t>
            </a:r>
            <a:r>
              <a:rPr lang="en-US" dirty="0">
                <a:latin typeface="Segoe UI"/>
                <a:ea typeface="Calibri"/>
                <a:cs typeface="Times New Roman"/>
              </a:rPr>
              <a:t> tab, in the </a:t>
            </a:r>
            <a:r>
              <a:rPr lang="en-US" b="1" dirty="0">
                <a:latin typeface="Segoe UI"/>
                <a:ea typeface="Calibri"/>
                <a:cs typeface="Times New Roman"/>
              </a:rPr>
              <a:t>Size</a:t>
            </a:r>
            <a:r>
              <a:rPr lang="en-US" dirty="0">
                <a:latin typeface="Segoe UI"/>
                <a:ea typeface="Calibri"/>
                <a:cs typeface="Times New Roman"/>
              </a:rPr>
              <a:t> group, click the arrow at the bottom right corner opening the </a:t>
            </a:r>
            <a:r>
              <a:rPr lang="en-US" b="1" dirty="0">
                <a:latin typeface="Segoe UI"/>
                <a:ea typeface="Calibri"/>
                <a:cs typeface="Times New Roman"/>
              </a:rPr>
              <a:t>Format Shape</a:t>
            </a:r>
            <a:r>
              <a:rPr lang="en-US" dirty="0">
                <a:latin typeface="Segoe UI"/>
                <a:ea typeface="Calibri"/>
                <a:cs typeface="Times New Roman"/>
              </a:rPr>
              <a:t> dialog box.</a:t>
            </a:r>
            <a:endParaRPr lang="en-US" dirty="0">
              <a:ea typeface="Calibri"/>
              <a:cs typeface="Times New Roman"/>
            </a:endParaRPr>
          </a:p>
          <a:p>
            <a:pPr marL="342772" indent="-342772">
              <a:lnSpc>
                <a:spcPct val="115000"/>
              </a:lnSpc>
              <a:spcBef>
                <a:spcPts val="600"/>
              </a:spcBef>
              <a:buFont typeface="+mj-lt"/>
              <a:buAutoNum type="arabicPeriod"/>
              <a:tabLst>
                <a:tab pos="457027" algn="l"/>
              </a:tabLst>
            </a:pPr>
            <a:r>
              <a:rPr lang="en-US" dirty="0">
                <a:latin typeface="Segoe UI"/>
                <a:ea typeface="Calibri"/>
                <a:cs typeface="Times New Roman"/>
              </a:rPr>
              <a:t>In the </a:t>
            </a:r>
            <a:r>
              <a:rPr lang="en-US" b="1" dirty="0">
                <a:latin typeface="Segoe UI"/>
                <a:ea typeface="Calibri"/>
                <a:cs typeface="Times New Roman"/>
              </a:rPr>
              <a:t>Format Shape</a:t>
            </a:r>
            <a:r>
              <a:rPr lang="en-US" dirty="0">
                <a:latin typeface="Segoe UI"/>
                <a:ea typeface="Calibri"/>
                <a:cs typeface="Times New Roman"/>
              </a:rPr>
              <a:t> dialog box, select </a:t>
            </a:r>
            <a:r>
              <a:rPr lang="en-US" b="1" dirty="0">
                <a:latin typeface="Segoe UI"/>
                <a:ea typeface="Calibri"/>
                <a:cs typeface="Times New Roman"/>
              </a:rPr>
              <a:t>Position</a:t>
            </a:r>
            <a:r>
              <a:rPr lang="en-US" dirty="0">
                <a:latin typeface="Segoe UI"/>
                <a:ea typeface="Calibri"/>
                <a:cs typeface="Times New Roman"/>
              </a:rPr>
              <a:t> in the left pane, under </a:t>
            </a:r>
            <a:r>
              <a:rPr lang="en-US" b="1" dirty="0">
                <a:latin typeface="Segoe UI"/>
                <a:ea typeface="Calibri"/>
                <a:cs typeface="Times New Roman"/>
              </a:rPr>
              <a:t>Position</a:t>
            </a:r>
            <a:r>
              <a:rPr lang="en-US" dirty="0">
                <a:latin typeface="Segoe UI"/>
                <a:ea typeface="Calibri"/>
                <a:cs typeface="Times New Roman"/>
              </a:rPr>
              <a:t> in the right pane do the following:</a:t>
            </a:r>
            <a:endParaRPr lang="en-US" dirty="0">
              <a:ea typeface="Calibri"/>
              <a:cs typeface="Times New Roman"/>
            </a:endParaRPr>
          </a:p>
          <a:p>
            <a:pPr marL="742669" lvl="1" indent="-285641">
              <a:lnSpc>
                <a:spcPct val="115000"/>
              </a:lnSpc>
              <a:spcBef>
                <a:spcPts val="600"/>
              </a:spcBef>
              <a:buFont typeface="+mj-lt"/>
              <a:buAutoNum type="alphaLcPeriod"/>
            </a:pPr>
            <a:r>
              <a:rPr lang="en-US" dirty="0">
                <a:latin typeface="Segoe UI"/>
                <a:ea typeface="Calibri"/>
                <a:cs typeface="Times New Roman"/>
              </a:rPr>
              <a:t>In the</a:t>
            </a:r>
            <a:r>
              <a:rPr lang="en-US" b="1" dirty="0">
                <a:latin typeface="Segoe UI"/>
                <a:ea typeface="Calibri"/>
                <a:cs typeface="Times New Roman"/>
              </a:rPr>
              <a:t> Horizontal</a:t>
            </a:r>
            <a:r>
              <a:rPr lang="en-US" dirty="0">
                <a:latin typeface="Segoe UI"/>
                <a:ea typeface="Calibri"/>
                <a:cs typeface="Times New Roman"/>
              </a:rPr>
              <a:t> box, enter </a:t>
            </a:r>
            <a:r>
              <a:rPr lang="en-US" b="1" dirty="0">
                <a:latin typeface="Segoe UI"/>
                <a:ea typeface="Calibri"/>
                <a:cs typeface="Times New Roman"/>
              </a:rPr>
              <a:t>4.57” </a:t>
            </a:r>
            <a:r>
              <a:rPr lang="en-US" dirty="0">
                <a:latin typeface="Segoe UI"/>
                <a:ea typeface="Calibri"/>
                <a:cs typeface="Times New Roman"/>
              </a:rPr>
              <a:t>from</a:t>
            </a:r>
            <a:r>
              <a:rPr lang="en-US" b="1" dirty="0">
                <a:latin typeface="Segoe UI"/>
                <a:ea typeface="Calibri"/>
                <a:cs typeface="Times New Roman"/>
              </a:rPr>
              <a:t> Top Left Corner</a:t>
            </a:r>
            <a:r>
              <a:rPr lang="en-US" dirty="0">
                <a:latin typeface="Segoe UI"/>
                <a:ea typeface="Calibri"/>
                <a:cs typeface="Times New Roman"/>
              </a:rPr>
              <a:t>.</a:t>
            </a:r>
            <a:endParaRPr lang="en-US" dirty="0">
              <a:ea typeface="Calibri"/>
              <a:cs typeface="Times New Roman"/>
            </a:endParaRPr>
          </a:p>
          <a:p>
            <a:pPr marL="742669" lvl="1" indent="-285641">
              <a:lnSpc>
                <a:spcPct val="115000"/>
              </a:lnSpc>
              <a:spcBef>
                <a:spcPts val="600"/>
              </a:spcBef>
              <a:buFont typeface="+mj-lt"/>
              <a:buAutoNum type="alphaLcPeriod"/>
            </a:pPr>
            <a:r>
              <a:rPr lang="en-US" dirty="0">
                <a:latin typeface="Segoe UI"/>
                <a:ea typeface="Calibri"/>
                <a:cs typeface="Times New Roman"/>
              </a:rPr>
              <a:t>In the </a:t>
            </a:r>
            <a:r>
              <a:rPr lang="en-US" b="1" dirty="0">
                <a:latin typeface="Segoe UI"/>
                <a:ea typeface="Calibri"/>
                <a:cs typeface="Times New Roman"/>
              </a:rPr>
              <a:t>Vertical</a:t>
            </a:r>
            <a:r>
              <a:rPr lang="en-US" dirty="0">
                <a:latin typeface="Segoe UI"/>
                <a:ea typeface="Calibri"/>
                <a:cs typeface="Times New Roman"/>
              </a:rPr>
              <a:t> box, enter </a:t>
            </a:r>
            <a:r>
              <a:rPr lang="en-US" b="1" dirty="0">
                <a:latin typeface="Segoe UI"/>
                <a:ea typeface="Calibri"/>
                <a:cs typeface="Times New Roman"/>
              </a:rPr>
              <a:t>0.33” </a:t>
            </a:r>
            <a:r>
              <a:rPr lang="en-US" dirty="0">
                <a:latin typeface="Segoe UI"/>
                <a:ea typeface="Calibri"/>
                <a:cs typeface="Times New Roman"/>
              </a:rPr>
              <a:t>from </a:t>
            </a:r>
            <a:r>
              <a:rPr lang="en-US" b="1" dirty="0">
                <a:latin typeface="Segoe UI"/>
                <a:ea typeface="Calibri"/>
                <a:cs typeface="Times New Roman"/>
              </a:rPr>
              <a:t>Top Left Corner</a:t>
            </a:r>
            <a:r>
              <a:rPr lang="en-US" dirty="0">
                <a:latin typeface="Segoe UI"/>
                <a:ea typeface="Calibri"/>
                <a:cs typeface="Times New Roman"/>
              </a:rPr>
              <a:t>. Close the </a:t>
            </a:r>
            <a:r>
              <a:rPr lang="en-US" b="1" dirty="0">
                <a:latin typeface="Segoe UI"/>
                <a:ea typeface="Calibri"/>
                <a:cs typeface="Times New Roman"/>
              </a:rPr>
              <a:t>Format Shape </a:t>
            </a:r>
            <a:r>
              <a:rPr lang="en-US" dirty="0">
                <a:latin typeface="Segoe UI"/>
                <a:ea typeface="Calibri"/>
                <a:cs typeface="Times New Roman"/>
              </a:rPr>
              <a:t>dialog.</a:t>
            </a:r>
            <a:endParaRPr lang="en-US" dirty="0">
              <a:ea typeface="Calibri"/>
              <a:cs typeface="Times New Roman"/>
            </a:endParaRPr>
          </a:p>
          <a:p>
            <a:pPr marL="342772" indent="-342772">
              <a:lnSpc>
                <a:spcPct val="115000"/>
              </a:lnSpc>
              <a:spcBef>
                <a:spcPts val="600"/>
              </a:spcBef>
              <a:buFont typeface="+mj-lt"/>
              <a:buAutoNum type="arabicPeriod"/>
              <a:tabLst>
                <a:tab pos="457027" algn="l"/>
              </a:tabLst>
            </a:pPr>
            <a:r>
              <a:rPr lang="en-US" dirty="0">
                <a:latin typeface="Segoe UI"/>
                <a:ea typeface="Calibri"/>
                <a:cs typeface="Times New Roman"/>
              </a:rPr>
              <a:t>On the </a:t>
            </a:r>
            <a:r>
              <a:rPr lang="en-US" b="1" dirty="0">
                <a:latin typeface="Segoe UI"/>
                <a:ea typeface="Calibri"/>
                <a:cs typeface="Times New Roman"/>
              </a:rPr>
              <a:t>Insert</a:t>
            </a:r>
            <a:r>
              <a:rPr lang="en-US" dirty="0">
                <a:latin typeface="Segoe UI"/>
                <a:ea typeface="Calibri"/>
                <a:cs typeface="Times New Roman"/>
              </a:rPr>
              <a:t> tab, in the </a:t>
            </a:r>
            <a:r>
              <a:rPr lang="en-US" b="1" dirty="0">
                <a:latin typeface="Segoe UI"/>
                <a:ea typeface="Calibri"/>
                <a:cs typeface="Times New Roman"/>
              </a:rPr>
              <a:t>Text</a:t>
            </a:r>
            <a:r>
              <a:rPr lang="en-US" dirty="0">
                <a:latin typeface="Segoe UI"/>
                <a:ea typeface="Calibri"/>
                <a:cs typeface="Times New Roman"/>
              </a:rPr>
              <a:t> group, click </a:t>
            </a:r>
            <a:r>
              <a:rPr lang="en-US" b="1" dirty="0">
                <a:latin typeface="Segoe UI"/>
                <a:ea typeface="Calibri"/>
                <a:cs typeface="Times New Roman"/>
              </a:rPr>
              <a:t>Text Box</a:t>
            </a:r>
            <a:r>
              <a:rPr lang="en-US" dirty="0">
                <a:latin typeface="Segoe UI"/>
                <a:ea typeface="Calibri"/>
                <a:cs typeface="Times New Roman"/>
              </a:rPr>
              <a:t>, and then on the slide drag to draw your text box.</a:t>
            </a:r>
            <a:endParaRPr lang="en-US" dirty="0">
              <a:ea typeface="Calibri"/>
              <a:cs typeface="Times New Roman"/>
            </a:endParaRPr>
          </a:p>
          <a:p>
            <a:pPr marL="342772" indent="-342772">
              <a:lnSpc>
                <a:spcPct val="115000"/>
              </a:lnSpc>
              <a:spcBef>
                <a:spcPts val="600"/>
              </a:spcBef>
              <a:buFont typeface="+mj-lt"/>
              <a:buAutoNum type="arabicPeriod"/>
              <a:tabLst>
                <a:tab pos="457027" algn="l"/>
              </a:tabLst>
            </a:pPr>
            <a:r>
              <a:rPr lang="en-US" dirty="0">
                <a:latin typeface="Segoe UI"/>
                <a:ea typeface="Calibri"/>
                <a:cs typeface="Times New Roman"/>
              </a:rPr>
              <a:t>With the text box selected type in desired body copy text.</a:t>
            </a:r>
            <a:endParaRPr lang="en-US" dirty="0">
              <a:ea typeface="Calibri"/>
              <a:cs typeface="Times New Roman"/>
            </a:endParaRPr>
          </a:p>
          <a:p>
            <a:pPr marL="342772" indent="-342772">
              <a:lnSpc>
                <a:spcPct val="115000"/>
              </a:lnSpc>
              <a:spcBef>
                <a:spcPts val="600"/>
              </a:spcBef>
              <a:buFont typeface="+mj-lt"/>
              <a:buAutoNum type="arabicPeriod"/>
              <a:tabLst>
                <a:tab pos="457027" algn="l"/>
              </a:tabLst>
            </a:pPr>
            <a:r>
              <a:rPr lang="en-US" dirty="0">
                <a:latin typeface="Segoe UI"/>
                <a:ea typeface="Calibri"/>
                <a:cs typeface="Times New Roman"/>
              </a:rPr>
              <a:t>Select the text.  On the </a:t>
            </a:r>
            <a:r>
              <a:rPr lang="en-US" b="1" dirty="0">
                <a:latin typeface="Segoe UI"/>
                <a:ea typeface="Calibri"/>
                <a:cs typeface="Times New Roman"/>
              </a:rPr>
              <a:t>Home</a:t>
            </a:r>
            <a:r>
              <a:rPr lang="en-US" dirty="0">
                <a:latin typeface="Segoe UI"/>
                <a:ea typeface="Calibri"/>
                <a:cs typeface="Times New Roman"/>
              </a:rPr>
              <a:t> tab, in the </a:t>
            </a:r>
            <a:r>
              <a:rPr lang="en-US" b="1" dirty="0">
                <a:latin typeface="Segoe UI"/>
                <a:ea typeface="Calibri"/>
                <a:cs typeface="Times New Roman"/>
              </a:rPr>
              <a:t>Font</a:t>
            </a:r>
            <a:r>
              <a:rPr lang="en-US" dirty="0">
                <a:latin typeface="Segoe UI"/>
                <a:ea typeface="Calibri"/>
                <a:cs typeface="Times New Roman"/>
              </a:rPr>
              <a:t> group, select </a:t>
            </a:r>
            <a:r>
              <a:rPr lang="en-US" b="1" dirty="0">
                <a:latin typeface="Segoe UI"/>
                <a:ea typeface="Calibri"/>
                <a:cs typeface="Times New Roman"/>
              </a:rPr>
              <a:t>Calibri</a:t>
            </a:r>
            <a:r>
              <a:rPr lang="en-US" dirty="0">
                <a:latin typeface="Segoe UI"/>
                <a:ea typeface="Calibri"/>
                <a:cs typeface="Times New Roman"/>
              </a:rPr>
              <a:t> from the </a:t>
            </a:r>
            <a:r>
              <a:rPr lang="en-US" b="1" dirty="0">
                <a:latin typeface="Segoe UI"/>
                <a:ea typeface="Calibri"/>
                <a:cs typeface="Times New Roman"/>
              </a:rPr>
              <a:t>Font</a:t>
            </a:r>
            <a:r>
              <a:rPr lang="en-US" dirty="0">
                <a:latin typeface="Segoe UI"/>
                <a:ea typeface="Calibri"/>
                <a:cs typeface="Times New Roman"/>
              </a:rPr>
              <a:t> list, and then select </a:t>
            </a:r>
            <a:r>
              <a:rPr lang="en-US" b="1" dirty="0">
                <a:latin typeface="Segoe UI"/>
                <a:ea typeface="Calibri"/>
                <a:cs typeface="Times New Roman"/>
              </a:rPr>
              <a:t>28 pt </a:t>
            </a:r>
            <a:r>
              <a:rPr lang="en-US" dirty="0">
                <a:latin typeface="Segoe UI"/>
                <a:ea typeface="Calibri"/>
                <a:cs typeface="Times New Roman"/>
              </a:rPr>
              <a:t>from the </a:t>
            </a:r>
            <a:r>
              <a:rPr lang="en-US" b="1" dirty="0">
                <a:latin typeface="Segoe UI"/>
                <a:ea typeface="Calibri"/>
                <a:cs typeface="Times New Roman"/>
              </a:rPr>
              <a:t>Font</a:t>
            </a:r>
            <a:r>
              <a:rPr lang="en-US" dirty="0">
                <a:latin typeface="Segoe UI"/>
                <a:ea typeface="Calibri"/>
                <a:cs typeface="Times New Roman"/>
              </a:rPr>
              <a:t> </a:t>
            </a:r>
            <a:r>
              <a:rPr lang="en-US" b="1" dirty="0">
                <a:latin typeface="Segoe UI"/>
                <a:ea typeface="Calibri"/>
                <a:cs typeface="Times New Roman"/>
              </a:rPr>
              <a:t>Size</a:t>
            </a:r>
            <a:r>
              <a:rPr lang="en-US" dirty="0">
                <a:latin typeface="Segoe UI"/>
                <a:ea typeface="Calibri"/>
                <a:cs typeface="Times New Roman"/>
              </a:rPr>
              <a:t> list.</a:t>
            </a:r>
            <a:endParaRPr lang="en-US" dirty="0">
              <a:ea typeface="Calibri"/>
              <a:cs typeface="Times New Roman"/>
            </a:endParaRPr>
          </a:p>
          <a:p>
            <a:pPr marL="342772" indent="-342772">
              <a:lnSpc>
                <a:spcPct val="115000"/>
              </a:lnSpc>
              <a:spcBef>
                <a:spcPts val="600"/>
              </a:spcBef>
              <a:buFont typeface="+mj-lt"/>
              <a:buAutoNum type="arabicPeriod"/>
              <a:tabLst>
                <a:tab pos="457027" algn="l"/>
              </a:tabLst>
            </a:pPr>
            <a:r>
              <a:rPr lang="en-US" dirty="0">
                <a:latin typeface="Segoe UI"/>
                <a:ea typeface="Calibri"/>
                <a:cs typeface="Times New Roman"/>
              </a:rPr>
              <a:t>Under </a:t>
            </a:r>
            <a:r>
              <a:rPr lang="en-US" b="1" dirty="0">
                <a:latin typeface="Segoe UI"/>
                <a:ea typeface="Calibri"/>
                <a:cs typeface="Times New Roman"/>
              </a:rPr>
              <a:t>Drawing Tools</a:t>
            </a:r>
            <a:r>
              <a:rPr lang="en-US" dirty="0">
                <a:latin typeface="Segoe UI"/>
                <a:ea typeface="Calibri"/>
                <a:cs typeface="Times New Roman"/>
              </a:rPr>
              <a:t>, on the </a:t>
            </a:r>
            <a:r>
              <a:rPr lang="en-US" b="1" dirty="0">
                <a:latin typeface="Segoe UI"/>
                <a:ea typeface="Calibri"/>
                <a:cs typeface="Times New Roman"/>
              </a:rPr>
              <a:t>Format</a:t>
            </a:r>
            <a:r>
              <a:rPr lang="en-US" dirty="0">
                <a:latin typeface="Segoe UI"/>
                <a:ea typeface="Calibri"/>
                <a:cs typeface="Times New Roman"/>
              </a:rPr>
              <a:t> tab, in the </a:t>
            </a:r>
            <a:r>
              <a:rPr lang="en-US" b="1" dirty="0">
                <a:latin typeface="Segoe UI"/>
                <a:ea typeface="Calibri"/>
                <a:cs typeface="Times New Roman"/>
              </a:rPr>
              <a:t>Size</a:t>
            </a:r>
            <a:r>
              <a:rPr lang="en-US" dirty="0">
                <a:latin typeface="Segoe UI"/>
                <a:ea typeface="Calibri"/>
                <a:cs typeface="Times New Roman"/>
              </a:rPr>
              <a:t> group, click the arrow at the bottom right corner launching the </a:t>
            </a:r>
            <a:r>
              <a:rPr lang="en-US" b="1" dirty="0">
                <a:latin typeface="Segoe UI"/>
                <a:ea typeface="Calibri"/>
                <a:cs typeface="Times New Roman"/>
              </a:rPr>
              <a:t>Format Shape</a:t>
            </a:r>
            <a:r>
              <a:rPr lang="en-US" dirty="0">
                <a:latin typeface="Segoe UI"/>
                <a:ea typeface="Calibri"/>
                <a:cs typeface="Times New Roman"/>
              </a:rPr>
              <a:t> dialog box, select </a:t>
            </a:r>
            <a:r>
              <a:rPr lang="en-US" b="1" dirty="0">
                <a:latin typeface="Segoe UI"/>
                <a:ea typeface="Calibri"/>
                <a:cs typeface="Times New Roman"/>
              </a:rPr>
              <a:t>Position</a:t>
            </a:r>
            <a:r>
              <a:rPr lang="en-US" dirty="0">
                <a:latin typeface="Segoe UI"/>
                <a:ea typeface="Calibri"/>
                <a:cs typeface="Times New Roman"/>
              </a:rPr>
              <a:t> in the left pane, and in the </a:t>
            </a:r>
            <a:r>
              <a:rPr lang="en-US" b="1" dirty="0">
                <a:latin typeface="Segoe UI"/>
                <a:ea typeface="Calibri"/>
                <a:cs typeface="Times New Roman"/>
              </a:rPr>
              <a:t>Position</a:t>
            </a:r>
            <a:r>
              <a:rPr lang="en-US" dirty="0">
                <a:latin typeface="Segoe UI"/>
                <a:ea typeface="Calibri"/>
                <a:cs typeface="Times New Roman"/>
              </a:rPr>
              <a:t> pane do the following:</a:t>
            </a:r>
            <a:endParaRPr lang="en-US" dirty="0">
              <a:ea typeface="Calibri"/>
              <a:cs typeface="Times New Roman"/>
            </a:endParaRPr>
          </a:p>
          <a:p>
            <a:pPr marL="742669" lvl="1" indent="-285641">
              <a:lnSpc>
                <a:spcPct val="115000"/>
              </a:lnSpc>
              <a:spcBef>
                <a:spcPts val="600"/>
              </a:spcBef>
              <a:buFont typeface="+mj-lt"/>
              <a:buAutoNum type="alphaLcPeriod"/>
            </a:pPr>
            <a:r>
              <a:rPr lang="en-US" dirty="0">
                <a:latin typeface="Segoe UI"/>
                <a:ea typeface="Calibri"/>
                <a:cs typeface="Times New Roman"/>
              </a:rPr>
              <a:t>In the</a:t>
            </a:r>
            <a:r>
              <a:rPr lang="en-US" b="1" dirty="0">
                <a:latin typeface="Segoe UI"/>
                <a:ea typeface="Calibri"/>
                <a:cs typeface="Times New Roman"/>
              </a:rPr>
              <a:t> Horizontal</a:t>
            </a:r>
            <a:r>
              <a:rPr lang="en-US" dirty="0">
                <a:latin typeface="Segoe UI"/>
                <a:ea typeface="Calibri"/>
                <a:cs typeface="Times New Roman"/>
              </a:rPr>
              <a:t> box, enter </a:t>
            </a:r>
            <a:r>
              <a:rPr lang="en-US" b="1" dirty="0">
                <a:latin typeface="Segoe UI"/>
                <a:ea typeface="Calibri"/>
                <a:cs typeface="Times New Roman"/>
              </a:rPr>
              <a:t>5” </a:t>
            </a:r>
            <a:r>
              <a:rPr lang="en-US" dirty="0">
                <a:latin typeface="Segoe UI"/>
                <a:ea typeface="Calibri"/>
                <a:cs typeface="Times New Roman"/>
              </a:rPr>
              <a:t>from</a:t>
            </a:r>
            <a:r>
              <a:rPr lang="en-US" b="1" dirty="0">
                <a:latin typeface="Segoe UI"/>
                <a:ea typeface="Calibri"/>
                <a:cs typeface="Times New Roman"/>
              </a:rPr>
              <a:t> Top Left Corner</a:t>
            </a:r>
            <a:r>
              <a:rPr lang="en-US" dirty="0">
                <a:latin typeface="Segoe UI"/>
                <a:ea typeface="Calibri"/>
                <a:cs typeface="Times New Roman"/>
              </a:rPr>
              <a:t>.</a:t>
            </a:r>
            <a:endParaRPr lang="en-US" dirty="0">
              <a:ea typeface="Calibri"/>
              <a:cs typeface="Times New Roman"/>
            </a:endParaRPr>
          </a:p>
          <a:p>
            <a:pPr marL="742669" lvl="1" indent="-285641">
              <a:lnSpc>
                <a:spcPct val="115000"/>
              </a:lnSpc>
              <a:spcBef>
                <a:spcPts val="600"/>
              </a:spcBef>
              <a:buFont typeface="+mj-lt"/>
              <a:buAutoNum type="alphaLcPeriod"/>
            </a:pPr>
            <a:r>
              <a:rPr lang="en-US" dirty="0">
                <a:latin typeface="Segoe UI"/>
                <a:ea typeface="Calibri"/>
                <a:cs typeface="Times New Roman"/>
              </a:rPr>
              <a:t>In the </a:t>
            </a:r>
            <a:r>
              <a:rPr lang="en-US" b="1" dirty="0">
                <a:latin typeface="Segoe UI"/>
                <a:ea typeface="Calibri"/>
                <a:cs typeface="Times New Roman"/>
              </a:rPr>
              <a:t>Vertical</a:t>
            </a:r>
            <a:r>
              <a:rPr lang="en-US" dirty="0">
                <a:latin typeface="Segoe UI"/>
                <a:ea typeface="Calibri"/>
                <a:cs typeface="Times New Roman"/>
              </a:rPr>
              <a:t> box, enter </a:t>
            </a:r>
            <a:r>
              <a:rPr lang="en-US" b="1" dirty="0">
                <a:latin typeface="Segoe UI"/>
                <a:ea typeface="Calibri"/>
                <a:cs typeface="Times New Roman"/>
              </a:rPr>
              <a:t>1.9” </a:t>
            </a:r>
            <a:r>
              <a:rPr lang="en-US" dirty="0">
                <a:latin typeface="Segoe UI"/>
                <a:ea typeface="Calibri"/>
                <a:cs typeface="Times New Roman"/>
              </a:rPr>
              <a:t>from </a:t>
            </a:r>
            <a:r>
              <a:rPr lang="en-US" b="1" dirty="0">
                <a:latin typeface="Segoe UI"/>
                <a:ea typeface="Calibri"/>
                <a:cs typeface="Times New Roman"/>
              </a:rPr>
              <a:t>Top Left Corner</a:t>
            </a:r>
            <a:r>
              <a:rPr lang="en-US" dirty="0">
                <a:latin typeface="Segoe UI"/>
                <a:ea typeface="Calibri"/>
                <a:cs typeface="Times New Roman"/>
              </a:rPr>
              <a:t>.</a:t>
            </a:r>
            <a:endParaRPr lang="en-US" dirty="0">
              <a:ea typeface="Calibri"/>
              <a:cs typeface="Times New Roman"/>
            </a:endParaRPr>
          </a:p>
          <a:p>
            <a:pPr marL="342772" indent="-342772">
              <a:lnSpc>
                <a:spcPct val="115000"/>
              </a:lnSpc>
              <a:spcBef>
                <a:spcPts val="600"/>
              </a:spcBef>
              <a:buFont typeface="+mj-lt"/>
              <a:buAutoNum type="arabicPeriod"/>
              <a:tabLst>
                <a:tab pos="457027" algn="l"/>
              </a:tabLst>
            </a:pPr>
            <a:r>
              <a:rPr lang="en-US" dirty="0">
                <a:latin typeface="Segoe UI"/>
                <a:ea typeface="Calibri"/>
                <a:cs typeface="Times New Roman"/>
              </a:rPr>
              <a:t>Close the </a:t>
            </a:r>
            <a:r>
              <a:rPr lang="en-US" b="1" dirty="0">
                <a:latin typeface="Segoe UI"/>
                <a:ea typeface="Calibri"/>
                <a:cs typeface="Times New Roman"/>
              </a:rPr>
              <a:t>Format Shape</a:t>
            </a:r>
            <a:r>
              <a:rPr lang="en-US" dirty="0">
                <a:latin typeface="Segoe UI"/>
                <a:ea typeface="Calibri"/>
                <a:cs typeface="Times New Roman"/>
              </a:rPr>
              <a:t> dialog box.</a:t>
            </a:r>
            <a:endParaRPr lang="en-US" dirty="0">
              <a:ea typeface="Calibri"/>
              <a:cs typeface="Times New Roman"/>
            </a:endParaRPr>
          </a:p>
          <a:p>
            <a:pPr marL="457027">
              <a:lnSpc>
                <a:spcPct val="115000"/>
              </a:lnSpc>
              <a:spcBef>
                <a:spcPts val="600"/>
              </a:spcBef>
            </a:pPr>
            <a:r>
              <a:rPr lang="en-US" dirty="0">
                <a:latin typeface="Segoe UI"/>
                <a:ea typeface="Calibri"/>
                <a:cs typeface="Times New Roman"/>
              </a:rPr>
              <a:t> </a:t>
            </a:r>
            <a:endParaRPr lang="en-US" dirty="0">
              <a:ea typeface="Calibri"/>
              <a:cs typeface="Times New Roman"/>
            </a:endParaRPr>
          </a:p>
          <a:p>
            <a:pPr marL="228512">
              <a:lnSpc>
                <a:spcPct val="115000"/>
              </a:lnSpc>
              <a:spcBef>
                <a:spcPts val="600"/>
              </a:spcBef>
            </a:pPr>
            <a:r>
              <a:rPr lang="en-US" dirty="0">
                <a:latin typeface="Segoe UI"/>
                <a:ea typeface="Calibri"/>
                <a:cs typeface="Times New Roman"/>
              </a:rPr>
              <a:t>To reproduce the background on this slide, do the following: </a:t>
            </a:r>
            <a:endParaRPr lang="en-US" dirty="0">
              <a:ea typeface="Calibri"/>
              <a:cs typeface="Times New Roman"/>
            </a:endParaRPr>
          </a:p>
          <a:p>
            <a:pPr marL="342772" indent="-342772">
              <a:lnSpc>
                <a:spcPct val="115000"/>
              </a:lnSpc>
              <a:spcBef>
                <a:spcPts val="600"/>
              </a:spcBef>
              <a:buFont typeface="+mj-lt"/>
              <a:buAutoNum type="arabicPeriod"/>
              <a:tabLst>
                <a:tab pos="457027" algn="l"/>
              </a:tabLst>
            </a:pPr>
            <a:r>
              <a:rPr lang="en-US" dirty="0">
                <a:solidFill>
                  <a:srgbClr val="000000"/>
                </a:solidFill>
                <a:latin typeface="Segoe UI"/>
                <a:ea typeface="Times New Roman"/>
                <a:cs typeface="Times New Roman"/>
              </a:rPr>
              <a:t>On the </a:t>
            </a:r>
            <a:r>
              <a:rPr lang="en-US" b="1" dirty="0">
                <a:solidFill>
                  <a:srgbClr val="000000"/>
                </a:solidFill>
                <a:latin typeface="Segoe UI"/>
                <a:ea typeface="Times New Roman"/>
                <a:cs typeface="Times New Roman"/>
              </a:rPr>
              <a:t>Design</a:t>
            </a:r>
            <a:r>
              <a:rPr lang="en-US" dirty="0">
                <a:solidFill>
                  <a:srgbClr val="000000"/>
                </a:solidFill>
                <a:latin typeface="Segoe UI"/>
                <a:ea typeface="Times New Roman"/>
                <a:cs typeface="Times New Roman"/>
              </a:rPr>
              <a:t> tab, in the bottom right corner of the </a:t>
            </a:r>
            <a:r>
              <a:rPr lang="en-US" b="1" dirty="0">
                <a:solidFill>
                  <a:srgbClr val="000000"/>
                </a:solidFill>
                <a:latin typeface="Segoe UI"/>
                <a:ea typeface="Times New Roman"/>
                <a:cs typeface="Times New Roman"/>
              </a:rPr>
              <a:t>Background</a:t>
            </a:r>
            <a:r>
              <a:rPr lang="en-US" dirty="0">
                <a:solidFill>
                  <a:srgbClr val="000000"/>
                </a:solidFill>
                <a:latin typeface="Segoe UI"/>
                <a:ea typeface="Times New Roman"/>
                <a:cs typeface="Times New Roman"/>
              </a:rPr>
              <a:t> group, click the arrow opening the </a:t>
            </a:r>
            <a:r>
              <a:rPr lang="en-US" b="1" dirty="0">
                <a:solidFill>
                  <a:srgbClr val="000000"/>
                </a:solidFill>
                <a:latin typeface="Segoe UI"/>
                <a:ea typeface="Times New Roman"/>
                <a:cs typeface="Times New Roman"/>
              </a:rPr>
              <a:t>Format Background </a:t>
            </a:r>
            <a:r>
              <a:rPr lang="en-US" dirty="0">
                <a:solidFill>
                  <a:srgbClr val="000000"/>
                </a:solidFill>
                <a:latin typeface="Segoe UI"/>
                <a:ea typeface="Times New Roman"/>
                <a:cs typeface="Times New Roman"/>
              </a:rPr>
              <a:t>dialog box. </a:t>
            </a:r>
            <a:endParaRPr lang="en-US" dirty="0">
              <a:ea typeface="Calibri"/>
              <a:cs typeface="Times New Roman"/>
            </a:endParaRPr>
          </a:p>
          <a:p>
            <a:pPr marL="342772" indent="-342772">
              <a:lnSpc>
                <a:spcPct val="115000"/>
              </a:lnSpc>
              <a:spcBef>
                <a:spcPts val="600"/>
              </a:spcBef>
              <a:buFont typeface="+mj-lt"/>
              <a:buAutoNum type="arabicPeriod"/>
              <a:tabLst>
                <a:tab pos="457027" algn="l"/>
              </a:tabLst>
            </a:pPr>
            <a:r>
              <a:rPr lang="en-US" dirty="0">
                <a:latin typeface="Segoe UI"/>
                <a:ea typeface="Calibri"/>
                <a:cs typeface="Times New Roman"/>
              </a:rPr>
              <a:t>In the Format Background dialog, click </a:t>
            </a:r>
            <a:r>
              <a:rPr lang="en-US" b="1" dirty="0">
                <a:latin typeface="Segoe UI"/>
                <a:ea typeface="Calibri"/>
                <a:cs typeface="Times New Roman"/>
              </a:rPr>
              <a:t>Fill</a:t>
            </a:r>
            <a:r>
              <a:rPr lang="en-US" dirty="0">
                <a:latin typeface="Segoe UI"/>
                <a:ea typeface="Calibri"/>
                <a:cs typeface="Times New Roman"/>
              </a:rPr>
              <a:t> in the left pane. Under </a:t>
            </a:r>
            <a:r>
              <a:rPr lang="en-US" b="1" dirty="0">
                <a:latin typeface="Segoe UI"/>
                <a:ea typeface="Calibri"/>
                <a:cs typeface="Times New Roman"/>
              </a:rPr>
              <a:t>Fill</a:t>
            </a:r>
            <a:r>
              <a:rPr lang="en-US" dirty="0">
                <a:latin typeface="Segoe UI"/>
                <a:ea typeface="Calibri"/>
                <a:cs typeface="Times New Roman"/>
              </a:rPr>
              <a:t> in the right pane, select </a:t>
            </a:r>
            <a:r>
              <a:rPr lang="en-US" b="1" dirty="0">
                <a:latin typeface="Segoe UI"/>
                <a:ea typeface="Calibri"/>
                <a:cs typeface="Times New Roman"/>
              </a:rPr>
              <a:t>Gradient fill</a:t>
            </a:r>
            <a:r>
              <a:rPr lang="en-US" dirty="0">
                <a:latin typeface="Segoe UI"/>
                <a:ea typeface="Calibri"/>
                <a:cs typeface="Times New Roman"/>
              </a:rPr>
              <a:t>, and then do the following:</a:t>
            </a:r>
            <a:endParaRPr lang="en-US" dirty="0">
              <a:ea typeface="Calibri"/>
              <a:cs typeface="Times New Roman"/>
            </a:endParaRPr>
          </a:p>
          <a:p>
            <a:pPr marL="742669" lvl="1" indent="-285641">
              <a:lnSpc>
                <a:spcPct val="115000"/>
              </a:lnSpc>
              <a:spcBef>
                <a:spcPts val="600"/>
              </a:spcBef>
              <a:buFont typeface="+mj-lt"/>
              <a:buAutoNum type="alphaLcPeriod"/>
            </a:pPr>
            <a:r>
              <a:rPr lang="en-US" dirty="0">
                <a:latin typeface="Segoe UI"/>
                <a:ea typeface="Calibri"/>
                <a:cs typeface="Times New Roman"/>
              </a:rPr>
              <a:t>Type: </a:t>
            </a:r>
            <a:r>
              <a:rPr lang="en-US" b="1" dirty="0">
                <a:latin typeface="Segoe UI"/>
                <a:ea typeface="Calibri"/>
                <a:cs typeface="Times New Roman"/>
              </a:rPr>
              <a:t>Linear</a:t>
            </a:r>
            <a:r>
              <a:rPr lang="en-US" dirty="0">
                <a:latin typeface="Segoe UI"/>
                <a:ea typeface="Calibri"/>
                <a:cs typeface="Times New Roman"/>
              </a:rPr>
              <a:t>.</a:t>
            </a:r>
            <a:endParaRPr lang="en-US" dirty="0">
              <a:ea typeface="Calibri"/>
              <a:cs typeface="Times New Roman"/>
            </a:endParaRPr>
          </a:p>
          <a:p>
            <a:pPr marL="742669" lvl="1" indent="-285641">
              <a:lnSpc>
                <a:spcPct val="115000"/>
              </a:lnSpc>
              <a:spcBef>
                <a:spcPts val="600"/>
              </a:spcBef>
              <a:buFont typeface="+mj-lt"/>
              <a:buAutoNum type="alphaLcPeriod"/>
            </a:pPr>
            <a:r>
              <a:rPr lang="en-US" dirty="0">
                <a:latin typeface="Segoe UI"/>
                <a:ea typeface="Calibri"/>
                <a:cs typeface="Times New Roman"/>
              </a:rPr>
              <a:t>Direction: </a:t>
            </a:r>
            <a:r>
              <a:rPr lang="en-US" b="1" dirty="0">
                <a:latin typeface="Segoe UI"/>
                <a:ea typeface="Calibri"/>
                <a:cs typeface="Times New Roman"/>
              </a:rPr>
              <a:t>Linear Up </a:t>
            </a:r>
            <a:r>
              <a:rPr lang="en-US" dirty="0">
                <a:latin typeface="Segoe UI"/>
                <a:ea typeface="Calibri"/>
                <a:cs typeface="Times New Roman"/>
              </a:rPr>
              <a:t>(second row, second option from the left). </a:t>
            </a:r>
            <a:endParaRPr lang="en-US" dirty="0">
              <a:ea typeface="Calibri"/>
              <a:cs typeface="Times New Roman"/>
            </a:endParaRPr>
          </a:p>
          <a:p>
            <a:pPr marL="742669" lvl="1" indent="-285641">
              <a:lnSpc>
                <a:spcPct val="115000"/>
              </a:lnSpc>
              <a:spcBef>
                <a:spcPts val="600"/>
              </a:spcBef>
              <a:buFont typeface="+mj-lt"/>
              <a:buAutoNum type="alphaLcPeriod"/>
            </a:pPr>
            <a:r>
              <a:rPr lang="en-US" dirty="0">
                <a:latin typeface="Segoe UI"/>
                <a:ea typeface="Calibri"/>
                <a:cs typeface="Times New Roman"/>
              </a:rPr>
              <a:t>Angle</a:t>
            </a:r>
            <a:r>
              <a:rPr lang="en-US" b="1" dirty="0">
                <a:latin typeface="Segoe UI"/>
                <a:ea typeface="Calibri"/>
                <a:cs typeface="Times New Roman"/>
              </a:rPr>
              <a:t>:</a:t>
            </a:r>
            <a:r>
              <a:rPr lang="en-US" dirty="0">
                <a:latin typeface="Segoe UI"/>
                <a:ea typeface="Calibri"/>
                <a:cs typeface="Times New Roman"/>
              </a:rPr>
              <a:t> </a:t>
            </a:r>
            <a:r>
              <a:rPr lang="en-US" b="1" dirty="0">
                <a:latin typeface="Segoe UI"/>
                <a:ea typeface="Calibri"/>
                <a:cs typeface="Times New Roman"/>
              </a:rPr>
              <a:t>270 Degrees</a:t>
            </a:r>
            <a:r>
              <a:rPr lang="en-US" dirty="0">
                <a:latin typeface="Segoe UI"/>
                <a:ea typeface="Calibri"/>
                <a:cs typeface="Times New Roman"/>
              </a:rPr>
              <a:t>.</a:t>
            </a:r>
            <a:endParaRPr lang="en-US" dirty="0">
              <a:ea typeface="Calibri"/>
              <a:cs typeface="Times New Roman"/>
            </a:endParaRPr>
          </a:p>
          <a:p>
            <a:pPr marL="342772" indent="-342772">
              <a:lnSpc>
                <a:spcPct val="115000"/>
              </a:lnSpc>
              <a:spcBef>
                <a:spcPts val="600"/>
              </a:spcBef>
              <a:buFont typeface="+mj-lt"/>
              <a:buAutoNum type="arabicPeriod"/>
              <a:tabLst>
                <a:tab pos="457027" algn="l"/>
              </a:tabLst>
            </a:pPr>
            <a:r>
              <a:rPr lang="en-US" dirty="0">
                <a:solidFill>
                  <a:srgbClr val="000000"/>
                </a:solidFill>
                <a:latin typeface="Segoe UI"/>
                <a:ea typeface="Times New Roman"/>
                <a:cs typeface="Times New Roman"/>
              </a:rPr>
              <a:t>Under </a:t>
            </a:r>
            <a:r>
              <a:rPr lang="en-US" b="1" dirty="0">
                <a:solidFill>
                  <a:srgbClr val="000000"/>
                </a:solidFill>
                <a:latin typeface="Segoe UI"/>
                <a:ea typeface="Times New Roman"/>
                <a:cs typeface="Times New Roman"/>
              </a:rPr>
              <a:t>Gradient stops</a:t>
            </a:r>
            <a:r>
              <a:rPr lang="en-US" dirty="0">
                <a:solidFill>
                  <a:srgbClr val="000000"/>
                </a:solidFill>
                <a:latin typeface="Segoe UI"/>
                <a:ea typeface="Times New Roman"/>
                <a:cs typeface="Times New Roman"/>
              </a:rPr>
              <a:t>, click </a:t>
            </a:r>
            <a:r>
              <a:rPr lang="en-US" b="1" dirty="0">
                <a:solidFill>
                  <a:srgbClr val="000000"/>
                </a:solidFill>
                <a:latin typeface="Segoe UI"/>
                <a:ea typeface="Times New Roman"/>
                <a:cs typeface="Times New Roman"/>
              </a:rPr>
              <a:t>Add gradient stop</a:t>
            </a:r>
            <a:r>
              <a:rPr lang="en-US" dirty="0">
                <a:solidFill>
                  <a:srgbClr val="000000"/>
                </a:solidFill>
                <a:latin typeface="Segoe UI"/>
                <a:ea typeface="Times New Roman"/>
                <a:cs typeface="Times New Roman"/>
              </a:rPr>
              <a:t> or </a:t>
            </a:r>
            <a:r>
              <a:rPr lang="en-US" b="1" dirty="0">
                <a:solidFill>
                  <a:srgbClr val="000000"/>
                </a:solidFill>
                <a:latin typeface="Segoe UI"/>
                <a:ea typeface="Times New Roman"/>
                <a:cs typeface="Times New Roman"/>
              </a:rPr>
              <a:t>Remove gradient stop</a:t>
            </a:r>
            <a:r>
              <a:rPr lang="en-US" dirty="0">
                <a:solidFill>
                  <a:srgbClr val="000000"/>
                </a:solidFill>
                <a:latin typeface="Segoe UI"/>
                <a:ea typeface="Times New Roman"/>
                <a:cs typeface="Times New Roman"/>
              </a:rPr>
              <a:t> until four stops appear on the slider.</a:t>
            </a:r>
            <a:endParaRPr lang="en-US" dirty="0">
              <a:ea typeface="Calibri"/>
              <a:cs typeface="Times New Roman"/>
            </a:endParaRPr>
          </a:p>
          <a:p>
            <a:pPr marL="742669" lvl="1" indent="-285641">
              <a:lnSpc>
                <a:spcPct val="115000"/>
              </a:lnSpc>
              <a:spcBef>
                <a:spcPts val="600"/>
              </a:spcBef>
              <a:buFont typeface="+mj-lt"/>
              <a:buAutoNum type="alphaLcPeriod"/>
            </a:pPr>
            <a:r>
              <a:rPr lang="en-US" dirty="0">
                <a:latin typeface="Segoe UI"/>
                <a:ea typeface="Calibri"/>
                <a:cs typeface="Times New Roman"/>
              </a:rPr>
              <a:t>Select the first stop in the slider, and then do the following:</a:t>
            </a:r>
            <a:endParaRPr lang="en-US" dirty="0">
              <a:ea typeface="Calibri"/>
              <a:cs typeface="Times New Roman"/>
            </a:endParaRPr>
          </a:p>
          <a:p>
            <a:pPr marL="1142569" lvl="2" indent="-228512">
              <a:lnSpc>
                <a:spcPct val="115000"/>
              </a:lnSpc>
              <a:spcBef>
                <a:spcPts val="600"/>
              </a:spcBef>
              <a:buFont typeface="+mj-lt"/>
              <a:buAutoNum type="romanLcPeriod"/>
            </a:pPr>
            <a:r>
              <a:rPr lang="en-US" dirty="0">
                <a:latin typeface="Segoe UI"/>
                <a:ea typeface="Calibri"/>
                <a:cs typeface="Times New Roman"/>
              </a:rPr>
              <a:t>In the </a:t>
            </a:r>
            <a:r>
              <a:rPr lang="en-US" b="1" dirty="0">
                <a:latin typeface="Segoe UI"/>
                <a:ea typeface="Calibri"/>
                <a:cs typeface="Times New Roman"/>
              </a:rPr>
              <a:t>Position </a:t>
            </a:r>
            <a:r>
              <a:rPr lang="en-US" dirty="0">
                <a:latin typeface="Segoe UI"/>
                <a:ea typeface="Calibri"/>
                <a:cs typeface="Times New Roman"/>
              </a:rPr>
              <a:t>box, enter </a:t>
            </a:r>
            <a:r>
              <a:rPr lang="en-US" b="1" dirty="0">
                <a:latin typeface="Segoe UI"/>
                <a:ea typeface="Calibri"/>
                <a:cs typeface="Times New Roman"/>
              </a:rPr>
              <a:t>0%</a:t>
            </a:r>
            <a:r>
              <a:rPr lang="en-US" dirty="0">
                <a:latin typeface="Segoe UI"/>
                <a:ea typeface="Calibri"/>
                <a:cs typeface="Times New Roman"/>
              </a:rPr>
              <a:t>.</a:t>
            </a:r>
            <a:endParaRPr lang="en-US" dirty="0">
              <a:ea typeface="Calibri"/>
              <a:cs typeface="Times New Roman"/>
            </a:endParaRPr>
          </a:p>
          <a:p>
            <a:pPr marL="1142569" lvl="2" indent="-228512">
              <a:lnSpc>
                <a:spcPct val="115000"/>
              </a:lnSpc>
              <a:spcBef>
                <a:spcPts val="600"/>
              </a:spcBef>
              <a:buFont typeface="+mj-lt"/>
              <a:buAutoNum type="romanLcPeriod"/>
            </a:pPr>
            <a:r>
              <a:rPr lang="en-US" dirty="0">
                <a:latin typeface="Segoe UI"/>
                <a:ea typeface="Calibri"/>
                <a:cs typeface="Times New Roman"/>
              </a:rPr>
              <a:t>Click the button next to </a:t>
            </a:r>
            <a:r>
              <a:rPr lang="en-US" b="1" dirty="0">
                <a:latin typeface="Segoe UI"/>
                <a:ea typeface="Calibri"/>
                <a:cs typeface="Times New Roman"/>
              </a:rPr>
              <a:t>Color</a:t>
            </a:r>
            <a:r>
              <a:rPr lang="en-US" dirty="0">
                <a:latin typeface="Segoe UI"/>
                <a:ea typeface="Calibri"/>
                <a:cs typeface="Times New Roman"/>
              </a:rPr>
              <a:t>, and then under </a:t>
            </a:r>
            <a:r>
              <a:rPr lang="en-US" b="1" dirty="0">
                <a:latin typeface="Segoe UI"/>
                <a:ea typeface="Calibri"/>
                <a:cs typeface="Times New Roman"/>
              </a:rPr>
              <a:t>Theme Colors </a:t>
            </a:r>
            <a:r>
              <a:rPr lang="en-US" dirty="0">
                <a:latin typeface="Segoe UI"/>
                <a:ea typeface="Calibri"/>
                <a:cs typeface="Times New Roman"/>
              </a:rPr>
              <a:t>click </a:t>
            </a:r>
            <a:r>
              <a:rPr lang="en-US" b="1" dirty="0">
                <a:latin typeface="Segoe UI"/>
                <a:ea typeface="Calibri"/>
                <a:cs typeface="Times New Roman"/>
              </a:rPr>
              <a:t>Blue-Grey, Text 2, Lighter 80% </a:t>
            </a:r>
            <a:r>
              <a:rPr lang="en-US" dirty="0">
                <a:latin typeface="Segoe UI"/>
                <a:ea typeface="Calibri"/>
                <a:cs typeface="Times New Roman"/>
              </a:rPr>
              <a:t>(second row, fourth option from the left).</a:t>
            </a:r>
            <a:endParaRPr lang="en-US" dirty="0">
              <a:ea typeface="Calibri"/>
              <a:cs typeface="Times New Roman"/>
            </a:endParaRPr>
          </a:p>
          <a:p>
            <a:pPr marL="742669" lvl="1" indent="-285641">
              <a:lnSpc>
                <a:spcPct val="115000"/>
              </a:lnSpc>
              <a:spcBef>
                <a:spcPts val="600"/>
              </a:spcBef>
              <a:buFont typeface="+mj-lt"/>
              <a:buAutoNum type="alphaLcPeriod"/>
            </a:pPr>
            <a:r>
              <a:rPr lang="en-US" dirty="0">
                <a:latin typeface="Segoe UI"/>
                <a:ea typeface="Calibri"/>
                <a:cs typeface="Times New Roman"/>
              </a:rPr>
              <a:t>Select the second stop in the slider, and then do the following: </a:t>
            </a:r>
            <a:endParaRPr lang="en-US" dirty="0">
              <a:ea typeface="Calibri"/>
              <a:cs typeface="Times New Roman"/>
            </a:endParaRPr>
          </a:p>
          <a:p>
            <a:pPr marL="1142569" lvl="2" indent="-228512">
              <a:lnSpc>
                <a:spcPct val="115000"/>
              </a:lnSpc>
              <a:spcBef>
                <a:spcPts val="600"/>
              </a:spcBef>
              <a:buFont typeface="+mj-lt"/>
              <a:buAutoNum type="romanLcPeriod"/>
            </a:pPr>
            <a:r>
              <a:rPr lang="en-US" dirty="0">
                <a:latin typeface="Segoe UI"/>
                <a:ea typeface="Calibri"/>
                <a:cs typeface="Times New Roman"/>
              </a:rPr>
              <a:t>In the </a:t>
            </a:r>
            <a:r>
              <a:rPr lang="en-US" b="1" dirty="0">
                <a:latin typeface="Segoe UI"/>
                <a:ea typeface="Calibri"/>
                <a:cs typeface="Times New Roman"/>
              </a:rPr>
              <a:t>Position </a:t>
            </a:r>
            <a:r>
              <a:rPr lang="en-US" dirty="0">
                <a:latin typeface="Segoe UI"/>
                <a:ea typeface="Calibri"/>
                <a:cs typeface="Times New Roman"/>
              </a:rPr>
              <a:t>box, enter </a:t>
            </a:r>
            <a:r>
              <a:rPr lang="en-US" b="1" dirty="0">
                <a:latin typeface="Segoe UI"/>
                <a:ea typeface="Calibri"/>
                <a:cs typeface="Times New Roman"/>
              </a:rPr>
              <a:t>30%</a:t>
            </a:r>
            <a:r>
              <a:rPr lang="en-US" dirty="0">
                <a:latin typeface="Segoe UI"/>
                <a:ea typeface="Calibri"/>
                <a:cs typeface="Times New Roman"/>
              </a:rPr>
              <a:t>.</a:t>
            </a:r>
            <a:endParaRPr lang="en-US" dirty="0">
              <a:ea typeface="Calibri"/>
              <a:cs typeface="Times New Roman"/>
            </a:endParaRPr>
          </a:p>
          <a:p>
            <a:pPr marL="1142569" lvl="2" indent="-228512">
              <a:lnSpc>
                <a:spcPct val="115000"/>
              </a:lnSpc>
              <a:spcBef>
                <a:spcPts val="600"/>
              </a:spcBef>
              <a:buFont typeface="+mj-lt"/>
              <a:buAutoNum type="romanLcPeriod"/>
            </a:pPr>
            <a:r>
              <a:rPr lang="en-US" dirty="0">
                <a:latin typeface="Segoe UI"/>
                <a:ea typeface="Calibri"/>
                <a:cs typeface="Times New Roman"/>
              </a:rPr>
              <a:t>Click the button next to </a:t>
            </a:r>
            <a:r>
              <a:rPr lang="en-US" b="1" dirty="0">
                <a:latin typeface="Segoe UI"/>
                <a:ea typeface="Calibri"/>
                <a:cs typeface="Times New Roman"/>
              </a:rPr>
              <a:t>Color</a:t>
            </a:r>
            <a:r>
              <a:rPr lang="en-US" dirty="0">
                <a:latin typeface="Segoe UI"/>
                <a:ea typeface="Calibri"/>
                <a:cs typeface="Times New Roman"/>
              </a:rPr>
              <a:t>, and then under </a:t>
            </a:r>
            <a:r>
              <a:rPr lang="en-US" b="1" dirty="0">
                <a:latin typeface="Segoe UI"/>
                <a:ea typeface="Calibri"/>
                <a:cs typeface="Times New Roman"/>
              </a:rPr>
              <a:t>Theme Colors </a:t>
            </a:r>
            <a:r>
              <a:rPr lang="en-US" dirty="0">
                <a:latin typeface="Segoe UI"/>
                <a:ea typeface="Calibri"/>
                <a:cs typeface="Times New Roman"/>
              </a:rPr>
              <a:t>click </a:t>
            </a:r>
            <a:r>
              <a:rPr lang="en-US" b="1" dirty="0">
                <a:latin typeface="Segoe UI"/>
                <a:ea typeface="Calibri"/>
                <a:cs typeface="Times New Roman"/>
              </a:rPr>
              <a:t>White, Background 1 </a:t>
            </a:r>
            <a:r>
              <a:rPr lang="en-US" dirty="0">
                <a:latin typeface="Segoe UI"/>
                <a:ea typeface="Calibri"/>
                <a:cs typeface="Times New Roman"/>
              </a:rPr>
              <a:t>(first row, first option from the left).</a:t>
            </a:r>
            <a:endParaRPr lang="en-US" dirty="0">
              <a:ea typeface="Calibri"/>
              <a:cs typeface="Times New Roman"/>
            </a:endParaRPr>
          </a:p>
          <a:p>
            <a:pPr marL="742669" lvl="1" indent="-285641">
              <a:lnSpc>
                <a:spcPct val="115000"/>
              </a:lnSpc>
              <a:spcBef>
                <a:spcPts val="600"/>
              </a:spcBef>
              <a:buFont typeface="+mj-lt"/>
              <a:buAutoNum type="alphaLcPeriod"/>
            </a:pPr>
            <a:r>
              <a:rPr lang="en-US" dirty="0">
                <a:latin typeface="Segoe UI"/>
                <a:ea typeface="Calibri"/>
                <a:cs typeface="Times New Roman"/>
              </a:rPr>
              <a:t>Select the third stop in the slider, and then do the following: </a:t>
            </a:r>
            <a:endParaRPr lang="en-US" dirty="0">
              <a:ea typeface="Calibri"/>
              <a:cs typeface="Times New Roman"/>
            </a:endParaRPr>
          </a:p>
          <a:p>
            <a:pPr marL="1142569" lvl="2" indent="-228512">
              <a:lnSpc>
                <a:spcPct val="115000"/>
              </a:lnSpc>
              <a:spcBef>
                <a:spcPts val="600"/>
              </a:spcBef>
              <a:buFont typeface="+mj-lt"/>
              <a:buAutoNum type="romanLcPeriod"/>
            </a:pPr>
            <a:r>
              <a:rPr lang="en-US" dirty="0">
                <a:latin typeface="Segoe UI"/>
                <a:ea typeface="Calibri"/>
                <a:cs typeface="Times New Roman"/>
              </a:rPr>
              <a:t>In the </a:t>
            </a:r>
            <a:r>
              <a:rPr lang="en-US" b="1" dirty="0">
                <a:latin typeface="Segoe UI"/>
                <a:ea typeface="Calibri"/>
                <a:cs typeface="Times New Roman"/>
              </a:rPr>
              <a:t>Position </a:t>
            </a:r>
            <a:r>
              <a:rPr lang="en-US" dirty="0">
                <a:latin typeface="Segoe UI"/>
                <a:ea typeface="Calibri"/>
                <a:cs typeface="Times New Roman"/>
              </a:rPr>
              <a:t>box, enter </a:t>
            </a:r>
            <a:r>
              <a:rPr lang="en-US" b="1" dirty="0">
                <a:latin typeface="Segoe UI"/>
                <a:ea typeface="Calibri"/>
                <a:cs typeface="Times New Roman"/>
              </a:rPr>
              <a:t>70%</a:t>
            </a:r>
            <a:r>
              <a:rPr lang="en-US" dirty="0">
                <a:latin typeface="Segoe UI"/>
                <a:ea typeface="Calibri"/>
                <a:cs typeface="Times New Roman"/>
              </a:rPr>
              <a:t>.</a:t>
            </a:r>
            <a:endParaRPr lang="en-US" dirty="0">
              <a:ea typeface="Calibri"/>
              <a:cs typeface="Times New Roman"/>
            </a:endParaRPr>
          </a:p>
          <a:p>
            <a:pPr marL="1142569" lvl="2" indent="-228512">
              <a:lnSpc>
                <a:spcPct val="115000"/>
              </a:lnSpc>
              <a:spcBef>
                <a:spcPts val="600"/>
              </a:spcBef>
              <a:buFont typeface="+mj-lt"/>
              <a:buAutoNum type="romanLcPeriod"/>
            </a:pPr>
            <a:r>
              <a:rPr lang="en-US" dirty="0">
                <a:latin typeface="Segoe UI"/>
                <a:ea typeface="Calibri"/>
                <a:cs typeface="Times New Roman"/>
              </a:rPr>
              <a:t>Click the button next to </a:t>
            </a:r>
            <a:r>
              <a:rPr lang="en-US" b="1" dirty="0">
                <a:latin typeface="Segoe UI"/>
                <a:ea typeface="Calibri"/>
                <a:cs typeface="Times New Roman"/>
              </a:rPr>
              <a:t>Color,</a:t>
            </a:r>
            <a:r>
              <a:rPr lang="en-US" dirty="0">
                <a:latin typeface="Segoe UI"/>
                <a:ea typeface="Calibri"/>
                <a:cs typeface="Times New Roman"/>
              </a:rPr>
              <a:t> and then under </a:t>
            </a:r>
            <a:r>
              <a:rPr lang="en-US" b="1" dirty="0">
                <a:latin typeface="Segoe UI"/>
                <a:ea typeface="Calibri"/>
                <a:cs typeface="Times New Roman"/>
              </a:rPr>
              <a:t>Theme Colors </a:t>
            </a:r>
            <a:r>
              <a:rPr lang="en-US" dirty="0">
                <a:latin typeface="Segoe UI"/>
                <a:ea typeface="Calibri"/>
                <a:cs typeface="Times New Roman"/>
              </a:rPr>
              <a:t>click </a:t>
            </a:r>
            <a:r>
              <a:rPr lang="en-US" b="1" dirty="0">
                <a:latin typeface="Segoe UI"/>
                <a:ea typeface="Calibri"/>
                <a:cs typeface="Times New Roman"/>
              </a:rPr>
              <a:t>White, Background 1 </a:t>
            </a:r>
            <a:r>
              <a:rPr lang="en-US" dirty="0">
                <a:latin typeface="Segoe UI"/>
                <a:ea typeface="Calibri"/>
                <a:cs typeface="Times New Roman"/>
              </a:rPr>
              <a:t>(first row, first option from the left).</a:t>
            </a:r>
            <a:endParaRPr lang="en-US" dirty="0">
              <a:ea typeface="Calibri"/>
              <a:cs typeface="Times New Roman"/>
            </a:endParaRPr>
          </a:p>
          <a:p>
            <a:pPr marL="742669" lvl="1" indent="-285641">
              <a:lnSpc>
                <a:spcPct val="115000"/>
              </a:lnSpc>
              <a:spcBef>
                <a:spcPts val="600"/>
              </a:spcBef>
              <a:buFont typeface="+mj-lt"/>
              <a:buAutoNum type="alphaLcPeriod"/>
            </a:pPr>
            <a:r>
              <a:rPr lang="en-US" dirty="0">
                <a:latin typeface="Segoe UI"/>
                <a:ea typeface="Calibri"/>
                <a:cs typeface="Times New Roman"/>
              </a:rPr>
              <a:t>Select the fourth stop in the slider, and then do the following: </a:t>
            </a:r>
            <a:endParaRPr lang="en-US" dirty="0">
              <a:ea typeface="Calibri"/>
              <a:cs typeface="Times New Roman"/>
            </a:endParaRPr>
          </a:p>
          <a:p>
            <a:pPr marL="1142569" lvl="2" indent="-228512">
              <a:lnSpc>
                <a:spcPct val="115000"/>
              </a:lnSpc>
              <a:spcBef>
                <a:spcPts val="600"/>
              </a:spcBef>
              <a:buFont typeface="+mj-lt"/>
              <a:buAutoNum type="romanLcPeriod"/>
            </a:pPr>
            <a:r>
              <a:rPr lang="en-US" dirty="0">
                <a:latin typeface="Segoe UI"/>
                <a:ea typeface="Calibri"/>
                <a:cs typeface="Times New Roman"/>
              </a:rPr>
              <a:t>In the </a:t>
            </a:r>
            <a:r>
              <a:rPr lang="en-US" b="1" dirty="0">
                <a:latin typeface="Segoe UI"/>
                <a:ea typeface="Calibri"/>
                <a:cs typeface="Times New Roman"/>
              </a:rPr>
              <a:t>Position </a:t>
            </a:r>
            <a:r>
              <a:rPr lang="en-US" dirty="0">
                <a:latin typeface="Segoe UI"/>
                <a:ea typeface="Calibri"/>
                <a:cs typeface="Times New Roman"/>
              </a:rPr>
              <a:t>box, enter </a:t>
            </a:r>
            <a:r>
              <a:rPr lang="en-US" b="1" dirty="0">
                <a:latin typeface="Segoe UI"/>
                <a:ea typeface="Calibri"/>
                <a:cs typeface="Times New Roman"/>
              </a:rPr>
              <a:t>100%</a:t>
            </a:r>
            <a:r>
              <a:rPr lang="en-US" dirty="0">
                <a:latin typeface="Segoe UI"/>
                <a:ea typeface="Calibri"/>
                <a:cs typeface="Times New Roman"/>
              </a:rPr>
              <a:t>.</a:t>
            </a:r>
            <a:endParaRPr lang="en-US" dirty="0">
              <a:ea typeface="Calibri"/>
              <a:cs typeface="Times New Roman"/>
            </a:endParaRPr>
          </a:p>
          <a:p>
            <a:pPr marL="1142569" lvl="2" indent="-228512">
              <a:lnSpc>
                <a:spcPct val="115000"/>
              </a:lnSpc>
              <a:spcBef>
                <a:spcPts val="600"/>
              </a:spcBef>
              <a:buFont typeface="+mj-lt"/>
              <a:buAutoNum type="romanLcPeriod"/>
            </a:pPr>
            <a:r>
              <a:rPr lang="en-US" dirty="0">
                <a:latin typeface="Segoe UI"/>
                <a:ea typeface="Calibri"/>
                <a:cs typeface="Times New Roman"/>
              </a:rPr>
              <a:t>Click the button next to </a:t>
            </a:r>
            <a:r>
              <a:rPr lang="en-US" b="1" dirty="0">
                <a:latin typeface="Segoe UI"/>
                <a:ea typeface="Calibri"/>
                <a:cs typeface="Times New Roman"/>
              </a:rPr>
              <a:t>Color</a:t>
            </a:r>
            <a:r>
              <a:rPr lang="en-US" dirty="0">
                <a:latin typeface="Segoe UI"/>
                <a:ea typeface="Calibri"/>
                <a:cs typeface="Times New Roman"/>
              </a:rPr>
              <a:t>, and then under </a:t>
            </a:r>
            <a:r>
              <a:rPr lang="en-US" b="1" dirty="0">
                <a:latin typeface="Segoe UI"/>
                <a:ea typeface="Calibri"/>
                <a:cs typeface="Times New Roman"/>
              </a:rPr>
              <a:t>Theme Colors </a:t>
            </a:r>
            <a:r>
              <a:rPr lang="en-US" dirty="0">
                <a:latin typeface="Segoe UI"/>
                <a:ea typeface="Calibri"/>
                <a:cs typeface="Times New Roman"/>
              </a:rPr>
              <a:t>click </a:t>
            </a:r>
            <a:r>
              <a:rPr lang="en-US" b="1" dirty="0">
                <a:latin typeface="Segoe UI"/>
                <a:ea typeface="Calibri"/>
                <a:cs typeface="Times New Roman"/>
              </a:rPr>
              <a:t>Blue-Grey, Text 2, Lighter 60% </a:t>
            </a:r>
            <a:r>
              <a:rPr lang="en-US" dirty="0">
                <a:latin typeface="Segoe UI"/>
                <a:ea typeface="Calibri"/>
                <a:cs typeface="Times New Roman"/>
              </a:rPr>
              <a:t>(third row, fourth option from the left).</a:t>
            </a:r>
            <a:endParaRPr lang="en-US" dirty="0">
              <a:ea typeface="Calibri"/>
              <a:cs typeface="Times New Roman"/>
            </a:endParaRPr>
          </a:p>
          <a:p>
            <a:pPr marL="342772" indent="-342772">
              <a:lnSpc>
                <a:spcPct val="115000"/>
              </a:lnSpc>
              <a:spcBef>
                <a:spcPts val="600"/>
              </a:spcBef>
              <a:buFont typeface="+mj-lt"/>
              <a:buAutoNum type="arabicPeriod"/>
              <a:tabLst>
                <a:tab pos="457027" algn="l"/>
              </a:tabLst>
            </a:pPr>
            <a:r>
              <a:rPr lang="en-US" dirty="0">
                <a:latin typeface="Segoe UI"/>
                <a:ea typeface="Calibri"/>
                <a:cs typeface="Times New Roman"/>
              </a:rPr>
              <a:t>Close the </a:t>
            </a:r>
            <a:r>
              <a:rPr lang="en-US" b="1" dirty="0">
                <a:latin typeface="Segoe UI"/>
                <a:ea typeface="Calibri"/>
                <a:cs typeface="Times New Roman"/>
              </a:rPr>
              <a:t>Format Background</a:t>
            </a:r>
            <a:r>
              <a:rPr lang="en-US" dirty="0">
                <a:latin typeface="Segoe UI"/>
                <a:ea typeface="Calibri"/>
                <a:cs typeface="Times New Roman"/>
              </a:rPr>
              <a:t> dialog.</a:t>
            </a:r>
            <a:endParaRPr lang="en-US" dirty="0">
              <a:ea typeface="Calibri"/>
              <a:cs typeface="Times New Roman"/>
            </a:endParaRPr>
          </a:p>
          <a:p>
            <a:endParaRPr lang="en-US" dirty="0"/>
          </a:p>
        </p:txBody>
      </p:sp>
      <p:sp>
        <p:nvSpPr>
          <p:cNvPr id="6" name="Slide Image Placeholder 5"/>
          <p:cNvSpPr>
            <a:spLocks noGrp="1" noRot="1" noChangeAspect="1"/>
          </p:cNvSpPr>
          <p:nvPr>
            <p:ph type="sldImg"/>
          </p:nvPr>
        </p:nvSpPr>
        <p:spPr>
          <a:xfrm>
            <a:off x="382588" y="500063"/>
            <a:ext cx="3414712" cy="2560637"/>
          </a:xfrm>
        </p:spPr>
      </p:sp>
    </p:spTree>
    <p:extLst>
      <p:ext uri="{BB962C8B-B14F-4D97-AF65-F5344CB8AC3E}">
        <p14:creationId xmlns:p14="http://schemas.microsoft.com/office/powerpoint/2010/main" val="34825466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a:defRPr/>
            </a:pPr>
            <a:fld id="{7396844D-0645-415C-9B3C-7F79F02C4D6C}" type="slidenum">
              <a:rPr lang="en-ZA" smtClean="0"/>
              <a:pPr>
                <a:defRPr/>
              </a:pPr>
              <a:t>7</a:t>
            </a:fld>
            <a:endParaRPr lang="en-ZA" dirty="0"/>
          </a:p>
        </p:txBody>
      </p:sp>
    </p:spTree>
    <p:extLst>
      <p:ext uri="{BB962C8B-B14F-4D97-AF65-F5344CB8AC3E}">
        <p14:creationId xmlns:p14="http://schemas.microsoft.com/office/powerpoint/2010/main" val="16881521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a:defRPr/>
            </a:pPr>
            <a:fld id="{7396844D-0645-415C-9B3C-7F79F02C4D6C}" type="slidenum">
              <a:rPr lang="en-ZA" smtClean="0"/>
              <a:pPr>
                <a:defRPr/>
              </a:pPr>
              <a:t>8</a:t>
            </a:fld>
            <a:endParaRPr lang="en-ZA" dirty="0"/>
          </a:p>
        </p:txBody>
      </p:sp>
    </p:spTree>
    <p:extLst>
      <p:ext uri="{BB962C8B-B14F-4D97-AF65-F5344CB8AC3E}">
        <p14:creationId xmlns:p14="http://schemas.microsoft.com/office/powerpoint/2010/main" val="15813571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a:defRPr/>
            </a:pPr>
            <a:fld id="{7396844D-0645-415C-9B3C-7F79F02C4D6C}" type="slidenum">
              <a:rPr lang="en-ZA" smtClean="0"/>
              <a:pPr>
                <a:defRPr/>
              </a:pPr>
              <a:t>9</a:t>
            </a:fld>
            <a:endParaRPr lang="en-ZA" dirty="0"/>
          </a:p>
        </p:txBody>
      </p:sp>
    </p:spTree>
    <p:extLst>
      <p:ext uri="{BB962C8B-B14F-4D97-AF65-F5344CB8AC3E}">
        <p14:creationId xmlns:p14="http://schemas.microsoft.com/office/powerpoint/2010/main" val="1142836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a:defRPr/>
            </a:pPr>
            <a:fld id="{7396844D-0645-415C-9B3C-7F79F02C4D6C}" type="slidenum">
              <a:rPr lang="en-ZA" smtClean="0"/>
              <a:pPr>
                <a:defRPr/>
              </a:pPr>
              <a:t>14</a:t>
            </a:fld>
            <a:endParaRPr lang="en-ZA" dirty="0"/>
          </a:p>
        </p:txBody>
      </p:sp>
    </p:spTree>
    <p:extLst>
      <p:ext uri="{BB962C8B-B14F-4D97-AF65-F5344CB8AC3E}">
        <p14:creationId xmlns:p14="http://schemas.microsoft.com/office/powerpoint/2010/main" val="3733318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a:defRPr/>
            </a:pPr>
            <a:fld id="{7396844D-0645-415C-9B3C-7F79F02C4D6C}" type="slidenum">
              <a:rPr lang="en-ZA" smtClean="0"/>
              <a:pPr>
                <a:defRPr/>
              </a:pPr>
              <a:t>15</a:t>
            </a:fld>
            <a:endParaRPr lang="en-ZA" dirty="0"/>
          </a:p>
        </p:txBody>
      </p:sp>
    </p:spTree>
    <p:extLst>
      <p:ext uri="{BB962C8B-B14F-4D97-AF65-F5344CB8AC3E}">
        <p14:creationId xmlns:p14="http://schemas.microsoft.com/office/powerpoint/2010/main" val="18593270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a:defRPr/>
            </a:pPr>
            <a:fld id="{7396844D-0645-415C-9B3C-7F79F02C4D6C}" type="slidenum">
              <a:rPr lang="en-ZA" smtClean="0"/>
              <a:pPr>
                <a:defRPr/>
              </a:pPr>
              <a:t>18</a:t>
            </a:fld>
            <a:endParaRPr lang="en-ZA" dirty="0"/>
          </a:p>
        </p:txBody>
      </p:sp>
    </p:spTree>
    <p:extLst>
      <p:ext uri="{BB962C8B-B14F-4D97-AF65-F5344CB8AC3E}">
        <p14:creationId xmlns:p14="http://schemas.microsoft.com/office/powerpoint/2010/main" val="16829036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a:defRPr/>
            </a:pPr>
            <a:fld id="{7396844D-0645-415C-9B3C-7F79F02C4D6C}" type="slidenum">
              <a:rPr lang="en-ZA" smtClean="0"/>
              <a:pPr>
                <a:defRPr/>
              </a:pPr>
              <a:t>19</a:t>
            </a:fld>
            <a:endParaRPr lang="en-ZA" dirty="0"/>
          </a:p>
        </p:txBody>
      </p:sp>
    </p:spTree>
    <p:extLst>
      <p:ext uri="{BB962C8B-B14F-4D97-AF65-F5344CB8AC3E}">
        <p14:creationId xmlns:p14="http://schemas.microsoft.com/office/powerpoint/2010/main" val="3661091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01D69D11-7217-4FB5-B97B-F04E744A2FBC}" type="datetime1">
              <a:rPr lang="en-US"/>
              <a:pPr>
                <a:defRPr/>
              </a:pPr>
              <a:t>8/17/2021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769E164-3C95-4BD4-A4EE-D2A85A12309C}" type="slidenum">
              <a:rPr lang="en-US"/>
              <a:pPr>
                <a:defRPr/>
              </a:pPr>
              <a:t>‹#›</a:t>
            </a:fld>
            <a:endParaRPr lang="en-US" dirty="0"/>
          </a:p>
        </p:txBody>
      </p:sp>
    </p:spTree>
    <p:extLst>
      <p:ext uri="{BB962C8B-B14F-4D97-AF65-F5344CB8AC3E}">
        <p14:creationId xmlns:p14="http://schemas.microsoft.com/office/powerpoint/2010/main" val="3864189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D3880CA-9E73-4DDA-8E6E-4BF77650676D}" type="datetime1">
              <a:rPr lang="en-US"/>
              <a:pPr>
                <a:defRPr/>
              </a:pPr>
              <a:t>8/17/2021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B6523D7-2DB2-4112-BDFB-9D29DF108466}" type="slidenum">
              <a:rPr lang="en-US"/>
              <a:pPr>
                <a:defRPr/>
              </a:pPr>
              <a:t>‹#›</a:t>
            </a:fld>
            <a:endParaRPr lang="en-US" dirty="0"/>
          </a:p>
        </p:txBody>
      </p:sp>
    </p:spTree>
    <p:extLst>
      <p:ext uri="{BB962C8B-B14F-4D97-AF65-F5344CB8AC3E}">
        <p14:creationId xmlns:p14="http://schemas.microsoft.com/office/powerpoint/2010/main" val="3199230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4FFE539-968A-49D2-BC10-2BA4E82A4D56}" type="datetime1">
              <a:rPr lang="en-US"/>
              <a:pPr>
                <a:defRPr/>
              </a:pPr>
              <a:t>8/17/2021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81A6604-D32A-43DA-B624-AC43325AA93E}" type="slidenum">
              <a:rPr lang="en-US"/>
              <a:pPr>
                <a:defRPr/>
              </a:pPr>
              <a:t>‹#›</a:t>
            </a:fld>
            <a:endParaRPr lang="en-US" dirty="0"/>
          </a:p>
        </p:txBody>
      </p:sp>
    </p:spTree>
    <p:extLst>
      <p:ext uri="{BB962C8B-B14F-4D97-AF65-F5344CB8AC3E}">
        <p14:creationId xmlns:p14="http://schemas.microsoft.com/office/powerpoint/2010/main" val="1686349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F5956FD6-DA40-414C-A242-11055840B73E}" type="datetime1">
              <a:rPr lang="en-US"/>
              <a:pPr>
                <a:defRPr/>
              </a:pPr>
              <a:t>8/17/2021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DA58D185-9952-4CAB-8464-54595FEE1C5B}" type="slidenum">
              <a:rPr lang="en-US"/>
              <a:pPr>
                <a:defRPr/>
              </a:pPr>
              <a:t>‹#›</a:t>
            </a:fld>
            <a:endParaRPr lang="en-US" dirty="0"/>
          </a:p>
        </p:txBody>
      </p:sp>
    </p:spTree>
    <p:extLst>
      <p:ext uri="{BB962C8B-B14F-4D97-AF65-F5344CB8AC3E}">
        <p14:creationId xmlns:p14="http://schemas.microsoft.com/office/powerpoint/2010/main" val="1243054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65F4C293-141F-430E-B5FB-796C75C10B4B}" type="datetime1">
              <a:rPr lang="en-US"/>
              <a:pPr>
                <a:defRPr/>
              </a:pPr>
              <a:t>8/17/2021</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1C1E778A-C000-461A-97FB-8F34C94ED532}" type="slidenum">
              <a:rPr lang="en-US"/>
              <a:pPr>
                <a:defRPr/>
              </a:pPr>
              <a:t>‹#›</a:t>
            </a:fld>
            <a:endParaRPr lang="en-US" dirty="0"/>
          </a:p>
        </p:txBody>
      </p:sp>
    </p:spTree>
    <p:extLst>
      <p:ext uri="{BB962C8B-B14F-4D97-AF65-F5344CB8AC3E}">
        <p14:creationId xmlns:p14="http://schemas.microsoft.com/office/powerpoint/2010/main" val="1714625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9D4EF07D-A641-4A16-B7DC-4CF6BD34F24E}" type="datetime1">
              <a:rPr lang="en-US"/>
              <a:pPr>
                <a:defRPr/>
              </a:pPr>
              <a:t>8/17/2021</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7B1CB40E-00D3-4476-ADB5-EDDFDCE090B4}" type="slidenum">
              <a:rPr lang="en-US"/>
              <a:pPr>
                <a:defRPr/>
              </a:pPr>
              <a:t>‹#›</a:t>
            </a:fld>
            <a:endParaRPr lang="en-US" dirty="0"/>
          </a:p>
        </p:txBody>
      </p:sp>
    </p:spTree>
    <p:extLst>
      <p:ext uri="{BB962C8B-B14F-4D97-AF65-F5344CB8AC3E}">
        <p14:creationId xmlns:p14="http://schemas.microsoft.com/office/powerpoint/2010/main" val="16002073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3C9D041-FF3B-4E5D-A1D4-9654B5ECC78D}" type="datetime1">
              <a:rPr lang="en-US"/>
              <a:pPr>
                <a:defRPr/>
              </a:pPr>
              <a:t>8/17/2021</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781A2110-D280-4B6A-8936-92256695AAE8}" type="slidenum">
              <a:rPr lang="en-US"/>
              <a:pPr>
                <a:defRPr/>
              </a:pPr>
              <a:t>‹#›</a:t>
            </a:fld>
            <a:endParaRPr lang="en-US" dirty="0"/>
          </a:p>
        </p:txBody>
      </p:sp>
    </p:spTree>
    <p:extLst>
      <p:ext uri="{BB962C8B-B14F-4D97-AF65-F5344CB8AC3E}">
        <p14:creationId xmlns:p14="http://schemas.microsoft.com/office/powerpoint/2010/main" val="3513096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4FBB42A-28E9-488A-96BC-61B77FBF0016}" type="datetime1">
              <a:rPr lang="en-US"/>
              <a:pPr>
                <a:defRPr/>
              </a:pPr>
              <a:t>8/17/2021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E979FE8-7D55-4095-9021-1554BB04C25E}" type="slidenum">
              <a:rPr lang="en-US"/>
              <a:pPr>
                <a:defRPr/>
              </a:pPr>
              <a:t>‹#›</a:t>
            </a:fld>
            <a:endParaRPr lang="en-US" dirty="0"/>
          </a:p>
        </p:txBody>
      </p:sp>
    </p:spTree>
    <p:extLst>
      <p:ext uri="{BB962C8B-B14F-4D97-AF65-F5344CB8AC3E}">
        <p14:creationId xmlns:p14="http://schemas.microsoft.com/office/powerpoint/2010/main" val="2594665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2935698-316C-4A7F-BB49-49B6772F303B}" type="datetime1">
              <a:rPr lang="en-US"/>
              <a:pPr>
                <a:defRPr/>
              </a:pPr>
              <a:t>8/17/2021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8E1465A0-C8AE-4AA8-BE80-1D73E9C0D538}" type="slidenum">
              <a:rPr lang="en-US"/>
              <a:pPr>
                <a:defRPr/>
              </a:pPr>
              <a:t>‹#›</a:t>
            </a:fld>
            <a:endParaRPr lang="en-US" dirty="0"/>
          </a:p>
        </p:txBody>
      </p:sp>
    </p:spTree>
    <p:extLst>
      <p:ext uri="{BB962C8B-B14F-4D97-AF65-F5344CB8AC3E}">
        <p14:creationId xmlns:p14="http://schemas.microsoft.com/office/powerpoint/2010/main" val="2965619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35D7283-9737-4B5B-9BEF-B983CA18C5C5}" type="datetime1">
              <a:rPr lang="en-US"/>
              <a:pPr>
                <a:defRPr/>
              </a:pPr>
              <a:t>8/17/2021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EACF48A3-31CE-43E9-89E9-FECE0846FCA5}" type="slidenum">
              <a:rPr lang="en-US"/>
              <a:pPr>
                <a:defRPr/>
              </a:pPr>
              <a:t>‹#›</a:t>
            </a:fld>
            <a:endParaRPr lang="en-US" dirty="0"/>
          </a:p>
        </p:txBody>
      </p:sp>
    </p:spTree>
    <p:extLst>
      <p:ext uri="{BB962C8B-B14F-4D97-AF65-F5344CB8AC3E}">
        <p14:creationId xmlns:p14="http://schemas.microsoft.com/office/powerpoint/2010/main" val="2276755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F9E896E-6C5A-420F-AF27-913A4677BB5B}" type="datetime1">
              <a:rPr lang="en-US"/>
              <a:pPr>
                <a:defRPr/>
              </a:pPr>
              <a:t>8/17/2021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DBE937E-DC62-476B-8BC3-9BFF62ED8B80}" type="slidenum">
              <a:rPr lang="en-US"/>
              <a:pPr>
                <a:defRPr/>
              </a:pPr>
              <a:t>‹#›</a:t>
            </a:fld>
            <a:endParaRPr lang="en-US" dirty="0"/>
          </a:p>
        </p:txBody>
      </p:sp>
    </p:spTree>
    <p:extLst>
      <p:ext uri="{BB962C8B-B14F-4D97-AF65-F5344CB8AC3E}">
        <p14:creationId xmlns:p14="http://schemas.microsoft.com/office/powerpoint/2010/main" val="26195629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3" name="Picture 8" descr="H&amp;PS_PPT_Titles_PHOTO_v0a.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117"/>
          <p:cNvSpPr txBox="1">
            <a:spLocks noChangeArrowheads="1"/>
          </p:cNvSpPr>
          <p:nvPr userDrawn="1"/>
        </p:nvSpPr>
        <p:spPr bwMode="auto">
          <a:xfrm>
            <a:off x="269875" y="6569075"/>
            <a:ext cx="8172450" cy="215900"/>
          </a:xfrm>
          <a:prstGeom prst="rect">
            <a:avLst/>
          </a:prstGeom>
          <a:noFill/>
          <a:ln>
            <a:noFill/>
          </a:ln>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914400">
              <a:lnSpc>
                <a:spcPct val="80000"/>
              </a:lnSpc>
              <a:defRPr/>
            </a:pPr>
            <a:r>
              <a:rPr lang="en-US" sz="1000" b="1" dirty="0" smtClean="0">
                <a:solidFill>
                  <a:srgbClr val="FFFFFF"/>
                </a:solidFill>
                <a:ea typeface="+mn-ea"/>
              </a:rPr>
              <a:t>Copyright © 2012 Accenture  All Rights Reserved. Accenture, its logo, and High Performance Delivered are trademarks of Accenture.</a:t>
            </a:r>
          </a:p>
        </p:txBody>
      </p:sp>
      <p:cxnSp>
        <p:nvCxnSpPr>
          <p:cNvPr id="5" name="Straight Connector 9"/>
          <p:cNvCxnSpPr>
            <a:cxnSpLocks noChangeShapeType="1"/>
          </p:cNvCxnSpPr>
          <p:nvPr userDrawn="1"/>
        </p:nvCxnSpPr>
        <p:spPr bwMode="auto">
          <a:xfrm rot="10800000" flipH="1">
            <a:off x="0" y="3429000"/>
            <a:ext cx="9144000" cy="0"/>
          </a:xfrm>
          <a:prstGeom prst="line">
            <a:avLst/>
          </a:prstGeom>
          <a:noFill/>
          <a:ln w="9525" algn="ctr">
            <a:solidFill>
              <a:srgbClr val="BBBB00"/>
            </a:solidFill>
            <a:round/>
            <a:headEnd/>
            <a:tailEnd/>
          </a:ln>
          <a:extLst>
            <a:ext uri="{909E8E84-426E-40DD-AFC4-6F175D3DCCD1}">
              <a14:hiddenFill xmlns:a14="http://schemas.microsoft.com/office/drawing/2010/main">
                <a:noFill/>
              </a14:hiddenFill>
            </a:ext>
          </a:extLst>
        </p:spPr>
      </p:cxnSp>
      <p:pic>
        <p:nvPicPr>
          <p:cNvPr id="6" name="Picture 114" descr="SigHP_Sz2_gray"/>
          <p:cNvPicPr>
            <a:picLocks noChangeAspect="1" noChangeArrowheads="1"/>
          </p:cNvPicPr>
          <p:nvPr userDrawn="1"/>
        </p:nvPicPr>
        <p:blipFill>
          <a:blip r:embed="rId3">
            <a:lum bright="100000"/>
            <a:extLst>
              <a:ext uri="{28A0092B-C50C-407E-A947-70E740481C1C}">
                <a14:useLocalDpi xmlns:a14="http://schemas.microsoft.com/office/drawing/2010/main" val="0"/>
              </a:ext>
            </a:extLst>
          </a:blip>
          <a:srcRect/>
          <a:stretch>
            <a:fillRect/>
          </a:stretch>
        </p:blipFill>
        <p:spPr bwMode="gray">
          <a:xfrm>
            <a:off x="293688" y="2324100"/>
            <a:ext cx="3048000"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962728" y="4854575"/>
            <a:ext cx="6858000" cy="1470025"/>
          </a:xfrm>
        </p:spPr>
        <p:txBody>
          <a:bodyPr anchor="t">
            <a:normAutofit/>
          </a:bodyPr>
          <a:lstStyle>
            <a:lvl1pPr algn="l">
              <a:defRPr sz="3400" b="1">
                <a:solidFill>
                  <a:schemeClr val="bg1"/>
                </a:solidFill>
                <a:latin typeface="Arial" pitchFamily="34" charset="0"/>
                <a:cs typeface="Arial" pitchFamily="34"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40365631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ectangle 133"/>
          <p:cNvSpPr>
            <a:spLocks noChangeArrowheads="1"/>
          </p:cNvSpPr>
          <p:nvPr userDrawn="1"/>
        </p:nvSpPr>
        <p:spPr bwMode="auto">
          <a:xfrm>
            <a:off x="0" y="0"/>
            <a:ext cx="9144000" cy="6858000"/>
          </a:xfrm>
          <a:prstGeom prst="rect">
            <a:avLst/>
          </a:prstGeom>
          <a:solidFill>
            <a:srgbClr val="5577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400" eaLnBrk="0" hangingPunct="0">
              <a:lnSpc>
                <a:spcPct val="80000"/>
              </a:lnSpc>
            </a:pPr>
            <a:endParaRPr lang="en-US" sz="3200" b="1" dirty="0">
              <a:solidFill>
                <a:srgbClr val="000000"/>
              </a:solidFill>
              <a:cs typeface="Arial" charset="0"/>
            </a:endParaRPr>
          </a:p>
        </p:txBody>
      </p:sp>
      <p:pic>
        <p:nvPicPr>
          <p:cNvPr id="3" name="Picture 1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gray">
          <a:xfrm>
            <a:off x="279400" y="2149475"/>
            <a:ext cx="3821113"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111"/>
          <p:cNvSpPr txBox="1">
            <a:spLocks noChangeArrowheads="1"/>
          </p:cNvSpPr>
          <p:nvPr userDrawn="1"/>
        </p:nvSpPr>
        <p:spPr bwMode="gray">
          <a:xfrm>
            <a:off x="401638" y="6557963"/>
            <a:ext cx="8415337" cy="21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Arial" charset="0"/>
                <a:ea typeface="MS PGothic" pitchFamily="34" charset="-128"/>
              </a:defRPr>
            </a:lvl1pPr>
            <a:lvl2pPr marL="742950" indent="-285750" eaLnBrk="0" hangingPunct="0">
              <a:defRPr>
                <a:solidFill>
                  <a:schemeClr val="tx1"/>
                </a:solidFill>
                <a:latin typeface="Arial" charset="0"/>
                <a:ea typeface="MS PGothic" pitchFamily="34" charset="-128"/>
              </a:defRPr>
            </a:lvl2pPr>
            <a:lvl3pPr marL="1143000" indent="-228600" eaLnBrk="0" hangingPunct="0">
              <a:defRPr>
                <a:solidFill>
                  <a:schemeClr val="tx1"/>
                </a:solidFill>
                <a:latin typeface="Arial" charset="0"/>
                <a:ea typeface="MS PGothic" pitchFamily="34" charset="-128"/>
              </a:defRPr>
            </a:lvl3pPr>
            <a:lvl4pPr marL="1600200" indent="-228600" eaLnBrk="0" hangingPunct="0">
              <a:defRPr>
                <a:solidFill>
                  <a:schemeClr val="tx1"/>
                </a:solidFill>
                <a:latin typeface="Arial" charset="0"/>
                <a:ea typeface="MS PGothic" pitchFamily="34" charset="-128"/>
              </a:defRPr>
            </a:lvl4pPr>
            <a:lvl5pPr marL="2057400" indent="-228600" eaLnBrk="0" hangingPunct="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defTabSz="914400">
              <a:lnSpc>
                <a:spcPct val="80000"/>
              </a:lnSpc>
              <a:defRPr/>
            </a:pPr>
            <a:r>
              <a:rPr lang="en-US" sz="1000" dirty="0" smtClean="0">
                <a:solidFill>
                  <a:srgbClr val="FFFFFF"/>
                </a:solidFill>
                <a:cs typeface="Arial" charset="0"/>
              </a:rPr>
              <a:t>Copyright © 2012 Accenture  All Rights Reserved. Accenture, its logo, and High Performance Delivered are trademarks of Accenture.</a:t>
            </a:r>
          </a:p>
        </p:txBody>
      </p:sp>
      <p:sp>
        <p:nvSpPr>
          <p:cNvPr id="5" name="Line 117"/>
          <p:cNvSpPr>
            <a:spLocks noChangeShapeType="1"/>
          </p:cNvSpPr>
          <p:nvPr userDrawn="1"/>
        </p:nvSpPr>
        <p:spPr bwMode="gray">
          <a:xfrm>
            <a:off x="-12700" y="3429000"/>
            <a:ext cx="9255125" cy="0"/>
          </a:xfrm>
          <a:prstGeom prst="line">
            <a:avLst/>
          </a:prstGeom>
          <a:noFill/>
          <a:ln w="15875">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ZA" dirty="0"/>
          </a:p>
        </p:txBody>
      </p:sp>
    </p:spTree>
    <p:extLst>
      <p:ext uri="{BB962C8B-B14F-4D97-AF65-F5344CB8AC3E}">
        <p14:creationId xmlns:p14="http://schemas.microsoft.com/office/powerpoint/2010/main" val="3130597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ppt_x"/>
                                          </p:val>
                                        </p:tav>
                                        <p:tav tm="100000">
                                          <p:val>
                                            <p:strVal val="#ppt_x"/>
                                          </p:val>
                                        </p:tav>
                                      </p:tavLst>
                                    </p:anim>
                                    <p:anim calcmode="lin" valueType="num">
                                      <p:cBhvr additive="base">
                                        <p:cTn id="8" dur="2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60"/>
          <p:cNvSpPr>
            <a:spLocks noGrp="1" noChangeArrowheads="1"/>
          </p:cNvSpPr>
          <p:nvPr>
            <p:ph type="sldNum" sz="quarter" idx="10"/>
          </p:nvPr>
        </p:nvSpPr>
        <p:spPr/>
        <p:txBody>
          <a:bodyPr/>
          <a:lstStyle>
            <a:lvl1pPr defTabSz="457200">
              <a:defRPr>
                <a:ea typeface="MS PGothic" pitchFamily="34" charset="-128"/>
              </a:defRPr>
            </a:lvl1pPr>
          </a:lstStyle>
          <a:p>
            <a:pPr>
              <a:defRPr/>
            </a:pPr>
            <a:fld id="{EE2E8E04-636E-4C55-A0D3-8F56840B7CA7}" type="slidenum">
              <a:rPr lang="en-US"/>
              <a:pPr>
                <a:defRPr/>
              </a:pPr>
              <a:t>‹#›</a:t>
            </a:fld>
            <a:endParaRPr lang="en-US" dirty="0"/>
          </a:p>
        </p:txBody>
      </p:sp>
      <p:sp>
        <p:nvSpPr>
          <p:cNvPr id="5" name="Rectangle 62"/>
          <p:cNvSpPr>
            <a:spLocks noGrp="1" noChangeArrowheads="1"/>
          </p:cNvSpPr>
          <p:nvPr>
            <p:ph type="ftr" sz="quarter" idx="11"/>
          </p:nvPr>
        </p:nvSpPr>
        <p:spPr/>
        <p:txBody>
          <a:bodyPr/>
          <a:lstStyle>
            <a:lvl1pPr defTabSz="457200">
              <a:defRPr>
                <a:ea typeface="MS PGothic" pitchFamily="34" charset="-128"/>
              </a:defRPr>
            </a:lvl1pPr>
          </a:lstStyle>
          <a:p>
            <a:pPr>
              <a:defRPr/>
            </a:pPr>
            <a:r>
              <a:rPr lang="en-US" dirty="0"/>
              <a:t>Copyright © 2012 Accenture All Rights Reserved.</a:t>
            </a:r>
          </a:p>
        </p:txBody>
      </p:sp>
    </p:spTree>
    <p:extLst>
      <p:ext uri="{BB962C8B-B14F-4D97-AF65-F5344CB8AC3E}">
        <p14:creationId xmlns:p14="http://schemas.microsoft.com/office/powerpoint/2010/main" val="18351895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0"/>
          <p:cNvSpPr>
            <a:spLocks noGrp="1" noChangeArrowheads="1"/>
          </p:cNvSpPr>
          <p:nvPr>
            <p:ph type="sldNum" sz="quarter" idx="10"/>
          </p:nvPr>
        </p:nvSpPr>
        <p:spPr/>
        <p:txBody>
          <a:bodyPr/>
          <a:lstStyle>
            <a:lvl1pPr defTabSz="457200">
              <a:defRPr>
                <a:ea typeface="MS PGothic" pitchFamily="34" charset="-128"/>
              </a:defRPr>
            </a:lvl1pPr>
          </a:lstStyle>
          <a:p>
            <a:pPr>
              <a:defRPr/>
            </a:pPr>
            <a:fld id="{FDCDCB40-ACFA-47F6-B8FC-5E647BD55F52}" type="slidenum">
              <a:rPr lang="en-US"/>
              <a:pPr>
                <a:defRPr/>
              </a:pPr>
              <a:t>‹#›</a:t>
            </a:fld>
            <a:endParaRPr lang="en-US" dirty="0"/>
          </a:p>
        </p:txBody>
      </p:sp>
      <p:sp>
        <p:nvSpPr>
          <p:cNvPr id="5" name="Rectangle 62"/>
          <p:cNvSpPr>
            <a:spLocks noGrp="1" noChangeArrowheads="1"/>
          </p:cNvSpPr>
          <p:nvPr>
            <p:ph type="ftr" sz="quarter" idx="11"/>
          </p:nvPr>
        </p:nvSpPr>
        <p:spPr/>
        <p:txBody>
          <a:bodyPr/>
          <a:lstStyle>
            <a:lvl1pPr defTabSz="457200">
              <a:defRPr>
                <a:ea typeface="MS PGothic" pitchFamily="34" charset="-128"/>
              </a:defRPr>
            </a:lvl1pPr>
          </a:lstStyle>
          <a:p>
            <a:pPr>
              <a:defRPr/>
            </a:pPr>
            <a:r>
              <a:rPr lang="en-US" dirty="0"/>
              <a:t>Copyright © 2012 Accenture All Rights Reserved.</a:t>
            </a:r>
          </a:p>
        </p:txBody>
      </p:sp>
    </p:spTree>
    <p:extLst>
      <p:ext uri="{BB962C8B-B14F-4D97-AF65-F5344CB8AC3E}">
        <p14:creationId xmlns:p14="http://schemas.microsoft.com/office/powerpoint/2010/main" val="25634079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36538" y="984250"/>
            <a:ext cx="4202112" cy="52943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1050" y="984250"/>
            <a:ext cx="4202113" cy="52943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0"/>
          <p:cNvSpPr>
            <a:spLocks noGrp="1" noChangeArrowheads="1"/>
          </p:cNvSpPr>
          <p:nvPr>
            <p:ph type="sldNum" sz="quarter" idx="10"/>
          </p:nvPr>
        </p:nvSpPr>
        <p:spPr/>
        <p:txBody>
          <a:bodyPr/>
          <a:lstStyle>
            <a:lvl1pPr defTabSz="457200">
              <a:defRPr>
                <a:ea typeface="MS PGothic" pitchFamily="34" charset="-128"/>
              </a:defRPr>
            </a:lvl1pPr>
          </a:lstStyle>
          <a:p>
            <a:pPr>
              <a:defRPr/>
            </a:pPr>
            <a:fld id="{11907AAD-C144-419E-9D7A-935131BEDD45}" type="slidenum">
              <a:rPr lang="en-US"/>
              <a:pPr>
                <a:defRPr/>
              </a:pPr>
              <a:t>‹#›</a:t>
            </a:fld>
            <a:endParaRPr lang="en-US" dirty="0"/>
          </a:p>
        </p:txBody>
      </p:sp>
      <p:sp>
        <p:nvSpPr>
          <p:cNvPr id="6" name="Rectangle 62"/>
          <p:cNvSpPr>
            <a:spLocks noGrp="1" noChangeArrowheads="1"/>
          </p:cNvSpPr>
          <p:nvPr>
            <p:ph type="ftr" sz="quarter" idx="11"/>
          </p:nvPr>
        </p:nvSpPr>
        <p:spPr/>
        <p:txBody>
          <a:bodyPr/>
          <a:lstStyle>
            <a:lvl1pPr defTabSz="457200">
              <a:defRPr>
                <a:ea typeface="MS PGothic" pitchFamily="34" charset="-128"/>
              </a:defRPr>
            </a:lvl1pPr>
          </a:lstStyle>
          <a:p>
            <a:pPr>
              <a:defRPr/>
            </a:pPr>
            <a:r>
              <a:rPr lang="en-US" dirty="0"/>
              <a:t>Copyright © 2012 Accenture All Rights Reserved.</a:t>
            </a:r>
          </a:p>
        </p:txBody>
      </p:sp>
    </p:spTree>
    <p:extLst>
      <p:ext uri="{BB962C8B-B14F-4D97-AF65-F5344CB8AC3E}">
        <p14:creationId xmlns:p14="http://schemas.microsoft.com/office/powerpoint/2010/main" val="26611659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0"/>
          <p:cNvSpPr>
            <a:spLocks noGrp="1" noChangeArrowheads="1"/>
          </p:cNvSpPr>
          <p:nvPr>
            <p:ph type="sldNum" sz="quarter" idx="10"/>
          </p:nvPr>
        </p:nvSpPr>
        <p:spPr/>
        <p:txBody>
          <a:bodyPr/>
          <a:lstStyle>
            <a:lvl1pPr defTabSz="457200">
              <a:defRPr>
                <a:ea typeface="MS PGothic" pitchFamily="34" charset="-128"/>
              </a:defRPr>
            </a:lvl1pPr>
          </a:lstStyle>
          <a:p>
            <a:pPr>
              <a:defRPr/>
            </a:pPr>
            <a:fld id="{E8C962D6-7ABC-4219-9C86-20573BCA0500}" type="slidenum">
              <a:rPr lang="en-US"/>
              <a:pPr>
                <a:defRPr/>
              </a:pPr>
              <a:t>‹#›</a:t>
            </a:fld>
            <a:endParaRPr lang="en-US" dirty="0"/>
          </a:p>
        </p:txBody>
      </p:sp>
      <p:sp>
        <p:nvSpPr>
          <p:cNvPr id="8" name="Rectangle 62"/>
          <p:cNvSpPr>
            <a:spLocks noGrp="1" noChangeArrowheads="1"/>
          </p:cNvSpPr>
          <p:nvPr>
            <p:ph type="ftr" sz="quarter" idx="11"/>
          </p:nvPr>
        </p:nvSpPr>
        <p:spPr/>
        <p:txBody>
          <a:bodyPr/>
          <a:lstStyle>
            <a:lvl1pPr defTabSz="457200">
              <a:defRPr>
                <a:ea typeface="MS PGothic" pitchFamily="34" charset="-128"/>
              </a:defRPr>
            </a:lvl1pPr>
          </a:lstStyle>
          <a:p>
            <a:pPr>
              <a:defRPr/>
            </a:pPr>
            <a:r>
              <a:rPr lang="en-US" dirty="0"/>
              <a:t>Copyright © </a:t>
            </a:r>
            <a:r>
              <a:rPr lang="en-US" dirty="0" smtClean="0"/>
              <a:t>2012 </a:t>
            </a:r>
            <a:r>
              <a:rPr lang="en-US" dirty="0"/>
              <a:t>Accenture All Rights Reserved.</a:t>
            </a:r>
          </a:p>
        </p:txBody>
      </p:sp>
    </p:spTree>
    <p:extLst>
      <p:ext uri="{BB962C8B-B14F-4D97-AF65-F5344CB8AC3E}">
        <p14:creationId xmlns:p14="http://schemas.microsoft.com/office/powerpoint/2010/main" val="11365335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0"/>
          <p:cNvSpPr>
            <a:spLocks noGrp="1" noChangeArrowheads="1"/>
          </p:cNvSpPr>
          <p:nvPr>
            <p:ph type="sldNum" sz="quarter" idx="10"/>
          </p:nvPr>
        </p:nvSpPr>
        <p:spPr/>
        <p:txBody>
          <a:bodyPr/>
          <a:lstStyle>
            <a:lvl1pPr defTabSz="457200">
              <a:defRPr>
                <a:ea typeface="MS PGothic" pitchFamily="34" charset="-128"/>
              </a:defRPr>
            </a:lvl1pPr>
          </a:lstStyle>
          <a:p>
            <a:pPr>
              <a:defRPr/>
            </a:pPr>
            <a:fld id="{3D21176B-4E98-4E33-B131-B2DB851A9683}" type="slidenum">
              <a:rPr lang="en-US"/>
              <a:pPr>
                <a:defRPr/>
              </a:pPr>
              <a:t>‹#›</a:t>
            </a:fld>
            <a:endParaRPr lang="en-US" dirty="0"/>
          </a:p>
        </p:txBody>
      </p:sp>
      <p:sp>
        <p:nvSpPr>
          <p:cNvPr id="4" name="Rectangle 62"/>
          <p:cNvSpPr>
            <a:spLocks noGrp="1" noChangeArrowheads="1"/>
          </p:cNvSpPr>
          <p:nvPr>
            <p:ph type="ftr" sz="quarter" idx="11"/>
          </p:nvPr>
        </p:nvSpPr>
        <p:spPr/>
        <p:txBody>
          <a:bodyPr/>
          <a:lstStyle>
            <a:lvl1pPr defTabSz="457200">
              <a:defRPr>
                <a:ea typeface="MS PGothic" pitchFamily="34" charset="-128"/>
              </a:defRPr>
            </a:lvl1pPr>
          </a:lstStyle>
          <a:p>
            <a:pPr>
              <a:defRPr/>
            </a:pPr>
            <a:r>
              <a:rPr lang="en-US" dirty="0"/>
              <a:t>Copyright © </a:t>
            </a:r>
            <a:r>
              <a:rPr lang="en-US" dirty="0" smtClean="0"/>
              <a:t>2012 </a:t>
            </a:r>
            <a:r>
              <a:rPr lang="en-US" dirty="0"/>
              <a:t>Accenture All Rights Reserved.</a:t>
            </a:r>
          </a:p>
        </p:txBody>
      </p:sp>
    </p:spTree>
    <p:extLst>
      <p:ext uri="{BB962C8B-B14F-4D97-AF65-F5344CB8AC3E}">
        <p14:creationId xmlns:p14="http://schemas.microsoft.com/office/powerpoint/2010/main" val="634048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0"/>
          <p:cNvSpPr>
            <a:spLocks noGrp="1" noChangeArrowheads="1"/>
          </p:cNvSpPr>
          <p:nvPr>
            <p:ph type="sldNum" sz="quarter" idx="10"/>
          </p:nvPr>
        </p:nvSpPr>
        <p:spPr/>
        <p:txBody>
          <a:bodyPr/>
          <a:lstStyle>
            <a:lvl1pPr defTabSz="457200">
              <a:defRPr>
                <a:ea typeface="MS PGothic" pitchFamily="34" charset="-128"/>
              </a:defRPr>
            </a:lvl1pPr>
          </a:lstStyle>
          <a:p>
            <a:pPr>
              <a:defRPr/>
            </a:pPr>
            <a:fld id="{2B5831B2-D40E-4E9E-837C-F6485DD7CB71}" type="slidenum">
              <a:rPr lang="en-US"/>
              <a:pPr>
                <a:defRPr/>
              </a:pPr>
              <a:t>‹#›</a:t>
            </a:fld>
            <a:endParaRPr lang="en-US" dirty="0"/>
          </a:p>
        </p:txBody>
      </p:sp>
      <p:sp>
        <p:nvSpPr>
          <p:cNvPr id="3" name="Rectangle 62"/>
          <p:cNvSpPr>
            <a:spLocks noGrp="1" noChangeArrowheads="1"/>
          </p:cNvSpPr>
          <p:nvPr>
            <p:ph type="ftr" sz="quarter" idx="11"/>
          </p:nvPr>
        </p:nvSpPr>
        <p:spPr/>
        <p:txBody>
          <a:bodyPr/>
          <a:lstStyle>
            <a:lvl1pPr defTabSz="457200">
              <a:defRPr>
                <a:ea typeface="MS PGothic" pitchFamily="34" charset="-128"/>
              </a:defRPr>
            </a:lvl1pPr>
          </a:lstStyle>
          <a:p>
            <a:pPr>
              <a:defRPr/>
            </a:pPr>
            <a:r>
              <a:rPr lang="en-US" dirty="0"/>
              <a:t>Copyright © </a:t>
            </a:r>
            <a:r>
              <a:rPr lang="en-US" dirty="0" smtClean="0"/>
              <a:t>2012 </a:t>
            </a:r>
            <a:r>
              <a:rPr lang="en-US" dirty="0"/>
              <a:t>Accenture All Rights Reserved.</a:t>
            </a:r>
          </a:p>
        </p:txBody>
      </p:sp>
    </p:spTree>
    <p:extLst>
      <p:ext uri="{BB962C8B-B14F-4D97-AF65-F5344CB8AC3E}">
        <p14:creationId xmlns:p14="http://schemas.microsoft.com/office/powerpoint/2010/main" val="36407709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0"/>
          <p:cNvSpPr>
            <a:spLocks noGrp="1" noChangeArrowheads="1"/>
          </p:cNvSpPr>
          <p:nvPr>
            <p:ph type="sldNum" sz="quarter" idx="10"/>
          </p:nvPr>
        </p:nvSpPr>
        <p:spPr/>
        <p:txBody>
          <a:bodyPr/>
          <a:lstStyle>
            <a:lvl1pPr defTabSz="457200">
              <a:defRPr>
                <a:ea typeface="MS PGothic" pitchFamily="34" charset="-128"/>
              </a:defRPr>
            </a:lvl1pPr>
          </a:lstStyle>
          <a:p>
            <a:pPr>
              <a:defRPr/>
            </a:pPr>
            <a:fld id="{10BAAFDC-87AF-4307-A6CA-D8AB47125757}" type="slidenum">
              <a:rPr lang="en-US"/>
              <a:pPr>
                <a:defRPr/>
              </a:pPr>
              <a:t>‹#›</a:t>
            </a:fld>
            <a:endParaRPr lang="en-US" dirty="0"/>
          </a:p>
        </p:txBody>
      </p:sp>
      <p:sp>
        <p:nvSpPr>
          <p:cNvPr id="6" name="Rectangle 62"/>
          <p:cNvSpPr>
            <a:spLocks noGrp="1" noChangeArrowheads="1"/>
          </p:cNvSpPr>
          <p:nvPr>
            <p:ph type="ftr" sz="quarter" idx="11"/>
          </p:nvPr>
        </p:nvSpPr>
        <p:spPr/>
        <p:txBody>
          <a:bodyPr/>
          <a:lstStyle>
            <a:lvl1pPr defTabSz="457200">
              <a:defRPr>
                <a:ea typeface="MS PGothic" pitchFamily="34" charset="-128"/>
              </a:defRPr>
            </a:lvl1pPr>
          </a:lstStyle>
          <a:p>
            <a:pPr>
              <a:defRPr/>
            </a:pPr>
            <a:r>
              <a:rPr lang="en-US" dirty="0"/>
              <a:t>Copyright © </a:t>
            </a:r>
            <a:r>
              <a:rPr lang="en-US" dirty="0" smtClean="0"/>
              <a:t>2012 </a:t>
            </a:r>
            <a:r>
              <a:rPr lang="en-US" dirty="0"/>
              <a:t>Accenture All Rights Reserved.</a:t>
            </a:r>
          </a:p>
        </p:txBody>
      </p:sp>
    </p:spTree>
    <p:extLst>
      <p:ext uri="{BB962C8B-B14F-4D97-AF65-F5344CB8AC3E}">
        <p14:creationId xmlns:p14="http://schemas.microsoft.com/office/powerpoint/2010/main" val="10802517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0"/>
          <p:cNvSpPr>
            <a:spLocks noGrp="1" noChangeArrowheads="1"/>
          </p:cNvSpPr>
          <p:nvPr>
            <p:ph type="sldNum" sz="quarter" idx="10"/>
          </p:nvPr>
        </p:nvSpPr>
        <p:spPr/>
        <p:txBody>
          <a:bodyPr/>
          <a:lstStyle>
            <a:lvl1pPr defTabSz="457200">
              <a:defRPr>
                <a:ea typeface="MS PGothic" pitchFamily="34" charset="-128"/>
              </a:defRPr>
            </a:lvl1pPr>
          </a:lstStyle>
          <a:p>
            <a:pPr>
              <a:defRPr/>
            </a:pPr>
            <a:fld id="{96CEFFF1-DAED-4553-AEC4-7BE1826A1A5C}" type="slidenum">
              <a:rPr lang="en-US"/>
              <a:pPr>
                <a:defRPr/>
              </a:pPr>
              <a:t>‹#›</a:t>
            </a:fld>
            <a:endParaRPr lang="en-US" dirty="0"/>
          </a:p>
        </p:txBody>
      </p:sp>
      <p:sp>
        <p:nvSpPr>
          <p:cNvPr id="6" name="Rectangle 62"/>
          <p:cNvSpPr>
            <a:spLocks noGrp="1" noChangeArrowheads="1"/>
          </p:cNvSpPr>
          <p:nvPr>
            <p:ph type="ftr" sz="quarter" idx="11"/>
          </p:nvPr>
        </p:nvSpPr>
        <p:spPr/>
        <p:txBody>
          <a:bodyPr/>
          <a:lstStyle>
            <a:lvl1pPr defTabSz="457200">
              <a:defRPr>
                <a:ea typeface="MS PGothic" pitchFamily="34" charset="-128"/>
              </a:defRPr>
            </a:lvl1pPr>
          </a:lstStyle>
          <a:p>
            <a:pPr>
              <a:defRPr/>
            </a:pPr>
            <a:r>
              <a:rPr lang="en-US" dirty="0"/>
              <a:t>Copyright © </a:t>
            </a:r>
            <a:r>
              <a:rPr lang="en-US" dirty="0" smtClean="0"/>
              <a:t>2012 </a:t>
            </a:r>
            <a:r>
              <a:rPr lang="en-US" dirty="0"/>
              <a:t>Accenture All Rights Reserved.</a:t>
            </a:r>
          </a:p>
        </p:txBody>
      </p:sp>
    </p:spTree>
    <p:extLst>
      <p:ext uri="{BB962C8B-B14F-4D97-AF65-F5344CB8AC3E}">
        <p14:creationId xmlns:p14="http://schemas.microsoft.com/office/powerpoint/2010/main" val="22747914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0"/>
          <p:cNvSpPr>
            <a:spLocks noGrp="1" noChangeArrowheads="1"/>
          </p:cNvSpPr>
          <p:nvPr>
            <p:ph type="sldNum" sz="quarter" idx="10"/>
          </p:nvPr>
        </p:nvSpPr>
        <p:spPr/>
        <p:txBody>
          <a:bodyPr/>
          <a:lstStyle>
            <a:lvl1pPr defTabSz="457200">
              <a:defRPr>
                <a:ea typeface="MS PGothic" pitchFamily="34" charset="-128"/>
              </a:defRPr>
            </a:lvl1pPr>
          </a:lstStyle>
          <a:p>
            <a:pPr>
              <a:defRPr/>
            </a:pPr>
            <a:fld id="{4C44B599-A800-4944-808D-D0810CC36253}" type="slidenum">
              <a:rPr lang="en-US"/>
              <a:pPr>
                <a:defRPr/>
              </a:pPr>
              <a:t>‹#›</a:t>
            </a:fld>
            <a:endParaRPr lang="en-US" dirty="0"/>
          </a:p>
        </p:txBody>
      </p:sp>
      <p:sp>
        <p:nvSpPr>
          <p:cNvPr id="5" name="Rectangle 62"/>
          <p:cNvSpPr>
            <a:spLocks noGrp="1" noChangeArrowheads="1"/>
          </p:cNvSpPr>
          <p:nvPr>
            <p:ph type="ftr" sz="quarter" idx="11"/>
          </p:nvPr>
        </p:nvSpPr>
        <p:spPr/>
        <p:txBody>
          <a:bodyPr/>
          <a:lstStyle>
            <a:lvl1pPr defTabSz="457200">
              <a:defRPr>
                <a:ea typeface="MS PGothic" pitchFamily="34" charset="-128"/>
              </a:defRPr>
            </a:lvl1pPr>
          </a:lstStyle>
          <a:p>
            <a:pPr>
              <a:defRPr/>
            </a:pPr>
            <a:r>
              <a:rPr lang="en-US" dirty="0"/>
              <a:t>Copyright © </a:t>
            </a:r>
            <a:r>
              <a:rPr lang="en-US" dirty="0" smtClean="0"/>
              <a:t>2012 </a:t>
            </a:r>
            <a:r>
              <a:rPr lang="en-US" dirty="0"/>
              <a:t>Accenture All Rights Reserved.</a:t>
            </a:r>
          </a:p>
        </p:txBody>
      </p:sp>
    </p:spTree>
    <p:extLst>
      <p:ext uri="{BB962C8B-B14F-4D97-AF65-F5344CB8AC3E}">
        <p14:creationId xmlns:p14="http://schemas.microsoft.com/office/powerpoint/2010/main" val="6869856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7350" y="190500"/>
            <a:ext cx="2165350" cy="60880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36538" y="190500"/>
            <a:ext cx="6348412" cy="60880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0"/>
          <p:cNvSpPr>
            <a:spLocks noGrp="1" noChangeArrowheads="1"/>
          </p:cNvSpPr>
          <p:nvPr>
            <p:ph type="sldNum" sz="quarter" idx="10"/>
          </p:nvPr>
        </p:nvSpPr>
        <p:spPr/>
        <p:txBody>
          <a:bodyPr/>
          <a:lstStyle>
            <a:lvl1pPr defTabSz="457200">
              <a:defRPr>
                <a:ea typeface="MS PGothic" pitchFamily="34" charset="-128"/>
              </a:defRPr>
            </a:lvl1pPr>
          </a:lstStyle>
          <a:p>
            <a:pPr>
              <a:defRPr/>
            </a:pPr>
            <a:fld id="{8F01D157-B268-4B4C-A133-06452C5C2175}" type="slidenum">
              <a:rPr lang="en-US"/>
              <a:pPr>
                <a:defRPr/>
              </a:pPr>
              <a:t>‹#›</a:t>
            </a:fld>
            <a:endParaRPr lang="en-US" dirty="0"/>
          </a:p>
        </p:txBody>
      </p:sp>
      <p:sp>
        <p:nvSpPr>
          <p:cNvPr id="5" name="Rectangle 62"/>
          <p:cNvSpPr>
            <a:spLocks noGrp="1" noChangeArrowheads="1"/>
          </p:cNvSpPr>
          <p:nvPr>
            <p:ph type="ftr" sz="quarter" idx="11"/>
          </p:nvPr>
        </p:nvSpPr>
        <p:spPr/>
        <p:txBody>
          <a:bodyPr/>
          <a:lstStyle>
            <a:lvl1pPr defTabSz="457200">
              <a:defRPr>
                <a:ea typeface="MS PGothic" pitchFamily="34" charset="-128"/>
              </a:defRPr>
            </a:lvl1pPr>
          </a:lstStyle>
          <a:p>
            <a:pPr>
              <a:defRPr/>
            </a:pPr>
            <a:r>
              <a:rPr lang="en-US" dirty="0"/>
              <a:t>Copyright © </a:t>
            </a:r>
            <a:r>
              <a:rPr lang="en-US" dirty="0" smtClean="0"/>
              <a:t>2012 </a:t>
            </a:r>
            <a:r>
              <a:rPr lang="en-US" dirty="0"/>
              <a:t>Accenture All Rights Reserved.</a:t>
            </a:r>
          </a:p>
        </p:txBody>
      </p:sp>
    </p:spTree>
    <p:extLst>
      <p:ext uri="{BB962C8B-B14F-4D97-AF65-F5344CB8AC3E}">
        <p14:creationId xmlns:p14="http://schemas.microsoft.com/office/powerpoint/2010/main" val="24312724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1663"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301625" y="1882775"/>
            <a:ext cx="8043863" cy="4113213"/>
          </a:xfrm>
        </p:spPr>
        <p:txBody>
          <a:bodyPr/>
          <a:lstStyle/>
          <a:p>
            <a:pPr lvl="0"/>
            <a:endParaRPr lang="en-US" noProof="0" dirty="0" smtClean="0"/>
          </a:p>
        </p:txBody>
      </p:sp>
      <p:sp>
        <p:nvSpPr>
          <p:cNvPr id="4" name="Rectangle 3"/>
          <p:cNvSpPr>
            <a:spLocks noGrp="1" noChangeArrowheads="1"/>
          </p:cNvSpPr>
          <p:nvPr>
            <p:ph type="sldNum" sz="quarter" idx="10"/>
          </p:nvPr>
        </p:nvSpPr>
        <p:spPr/>
        <p:txBody>
          <a:bodyPr/>
          <a:lstStyle>
            <a:lvl1pPr defTabSz="457200">
              <a:defRPr>
                <a:ea typeface="MS PGothic" pitchFamily="34" charset="-128"/>
              </a:defRPr>
            </a:lvl1pPr>
          </a:lstStyle>
          <a:p>
            <a:pPr>
              <a:defRPr/>
            </a:pPr>
            <a:fld id="{0CEAA81C-A912-480B-8BE9-023497C56048}" type="slidenum">
              <a:rPr lang="en-US"/>
              <a:pPr>
                <a:defRPr/>
              </a:pPr>
              <a:t>‹#›</a:t>
            </a:fld>
            <a:endParaRPr lang="en-US" dirty="0"/>
          </a:p>
        </p:txBody>
      </p:sp>
      <p:sp>
        <p:nvSpPr>
          <p:cNvPr id="5" name="Rectangle 4"/>
          <p:cNvSpPr>
            <a:spLocks noGrp="1" noChangeArrowheads="1"/>
          </p:cNvSpPr>
          <p:nvPr>
            <p:ph type="ftr" sz="quarter" idx="11"/>
          </p:nvPr>
        </p:nvSpPr>
        <p:spPr/>
        <p:txBody>
          <a:bodyPr/>
          <a:lstStyle>
            <a:lvl1pPr defTabSz="457200">
              <a:defRPr>
                <a:ea typeface="MS PGothic" pitchFamily="34" charset="-128"/>
              </a:defRPr>
            </a:lvl1pPr>
          </a:lstStyle>
          <a:p>
            <a:pPr>
              <a:defRPr/>
            </a:pPr>
            <a:r>
              <a:rPr lang="en-US" dirty="0"/>
              <a:t>Copyright © 2012 Accenture All Rights Reserved.</a:t>
            </a:r>
          </a:p>
        </p:txBody>
      </p:sp>
    </p:spTree>
    <p:extLst>
      <p:ext uri="{BB962C8B-B14F-4D97-AF65-F5344CB8AC3E}">
        <p14:creationId xmlns:p14="http://schemas.microsoft.com/office/powerpoint/2010/main" val="10110688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Cover Slide">
    <p:spTree>
      <p:nvGrpSpPr>
        <p:cNvPr id="1" name=""/>
        <p:cNvGrpSpPr/>
        <p:nvPr/>
      </p:nvGrpSpPr>
      <p:grpSpPr>
        <a:xfrm>
          <a:off x="0" y="0"/>
          <a:ext cx="0" cy="0"/>
          <a:chOff x="0" y="0"/>
          <a:chExt cx="0" cy="0"/>
        </a:xfrm>
      </p:grpSpPr>
      <p:pic>
        <p:nvPicPr>
          <p:cNvPr id="3" name="Picture 5" descr="Cover_3-01.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3939" y="711259"/>
            <a:ext cx="4130761" cy="1691640"/>
          </a:xfrm>
          <a:prstGeom prst="rect">
            <a:avLst/>
          </a:prstGeom>
        </p:spPr>
        <p:txBody>
          <a:bodyPr tIns="0" anchor="t">
            <a:noAutofit/>
          </a:bodyPr>
          <a:lstStyle>
            <a:lvl1pPr algn="l">
              <a:lnSpc>
                <a:spcPts val="3900"/>
              </a:lnSpc>
              <a:defRPr sz="3600" b="0" spc="-100" baseline="0">
                <a:solidFill>
                  <a:schemeClr val="bg1"/>
                </a:solidFill>
                <a:latin typeface="Arial" pitchFamily="34" charset="0"/>
                <a:cs typeface="Arial" pitchFamily="34" charset="0"/>
              </a:defRPr>
            </a:lvl1pPr>
          </a:lstStyle>
          <a:p>
            <a:r>
              <a:rPr lang="en-US" smtClean="0"/>
              <a:t>Click to edit Master title style</a:t>
            </a:r>
            <a:endParaRPr lang="en-GB" dirty="0"/>
          </a:p>
        </p:txBody>
      </p:sp>
    </p:spTree>
    <p:extLst>
      <p:ext uri="{BB962C8B-B14F-4D97-AF65-F5344CB8AC3E}">
        <p14:creationId xmlns:p14="http://schemas.microsoft.com/office/powerpoint/2010/main" val="1949470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endParaRPr lang="en-US" altLang="en-US" smtClean="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endParaRPr lang="en-US" alt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ea typeface="MS PGothic" pitchFamily="34" charset="-128"/>
              </a:defRPr>
            </a:lvl1pPr>
          </a:lstStyle>
          <a:p>
            <a:pPr>
              <a:defRPr/>
            </a:pPr>
            <a:fld id="{CF828B71-006F-4A9A-8A88-0D03F08A6E55}" type="datetime1">
              <a:rPr lang="en-US"/>
              <a:pPr>
                <a:defRPr/>
              </a:pPr>
              <a:t>8/17/2021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111" charset="0"/>
                <a:ea typeface="ＭＳ Ｐゴシック" pitchFamily="-111" charset="-128"/>
                <a:cs typeface="ＭＳ Ｐゴシック" pitchFamily="-111" charset="-128"/>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ea typeface="MS PGothic" pitchFamily="34" charset="-128"/>
              </a:defRPr>
            </a:lvl1pPr>
          </a:lstStyle>
          <a:p>
            <a:pPr>
              <a:defRPr/>
            </a:pPr>
            <a:fld id="{AB1D6E21-DF95-4AA8-BEB5-1318F4E1E39F}"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284" r:id="rId1"/>
    <p:sldLayoutId id="2147484285" r:id="rId2"/>
    <p:sldLayoutId id="2147484286" r:id="rId3"/>
    <p:sldLayoutId id="2147484287" r:id="rId4"/>
    <p:sldLayoutId id="2147484288" r:id="rId5"/>
    <p:sldLayoutId id="2147484289" r:id="rId6"/>
    <p:sldLayoutId id="2147484290" r:id="rId7"/>
    <p:sldLayoutId id="2147484291" r:id="rId8"/>
    <p:sldLayoutId id="2147484292" r:id="rId9"/>
    <p:sldLayoutId id="2147484293" r:id="rId10"/>
    <p:sldLayoutId id="2147484294" r:id="rId11"/>
  </p:sldLayoutIdLst>
  <p:hf hdr="0" ftr="0"/>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34" charset="-128"/>
          <a:cs typeface="ＭＳ Ｐゴシック" pitchFamily="-111" charset="-128"/>
        </a:defRPr>
      </a:lvl1pPr>
      <a:lvl2pPr algn="ctr" defTabSz="457200" rtl="0" eaLnBrk="0" fontAlgn="base" hangingPunct="0">
        <a:spcBef>
          <a:spcPct val="0"/>
        </a:spcBef>
        <a:spcAft>
          <a:spcPct val="0"/>
        </a:spcAft>
        <a:defRPr sz="4400">
          <a:solidFill>
            <a:schemeClr val="tx1"/>
          </a:solidFill>
          <a:latin typeface="Calibri" pitchFamily="-111" charset="0"/>
          <a:ea typeface="ＭＳ Ｐゴシック" pitchFamily="34" charset="-128"/>
          <a:cs typeface="ＭＳ Ｐゴシック" pitchFamily="-111" charset="-128"/>
        </a:defRPr>
      </a:lvl2pPr>
      <a:lvl3pPr algn="ctr" defTabSz="457200" rtl="0" eaLnBrk="0" fontAlgn="base" hangingPunct="0">
        <a:spcBef>
          <a:spcPct val="0"/>
        </a:spcBef>
        <a:spcAft>
          <a:spcPct val="0"/>
        </a:spcAft>
        <a:defRPr sz="4400">
          <a:solidFill>
            <a:schemeClr val="tx1"/>
          </a:solidFill>
          <a:latin typeface="Calibri" pitchFamily="-111" charset="0"/>
          <a:ea typeface="ＭＳ Ｐゴシック" pitchFamily="34" charset="-128"/>
          <a:cs typeface="ＭＳ Ｐゴシック" pitchFamily="-111" charset="-128"/>
        </a:defRPr>
      </a:lvl3pPr>
      <a:lvl4pPr algn="ctr" defTabSz="457200" rtl="0" eaLnBrk="0" fontAlgn="base" hangingPunct="0">
        <a:spcBef>
          <a:spcPct val="0"/>
        </a:spcBef>
        <a:spcAft>
          <a:spcPct val="0"/>
        </a:spcAft>
        <a:defRPr sz="4400">
          <a:solidFill>
            <a:schemeClr val="tx1"/>
          </a:solidFill>
          <a:latin typeface="Calibri" pitchFamily="-111" charset="0"/>
          <a:ea typeface="ＭＳ Ｐゴシック" pitchFamily="34" charset="-128"/>
          <a:cs typeface="ＭＳ Ｐゴシック" pitchFamily="-111" charset="-128"/>
        </a:defRPr>
      </a:lvl4pPr>
      <a:lvl5pPr algn="ctr" defTabSz="457200" rtl="0" eaLnBrk="0" fontAlgn="base" hangingPunct="0">
        <a:spcBef>
          <a:spcPct val="0"/>
        </a:spcBef>
        <a:spcAft>
          <a:spcPct val="0"/>
        </a:spcAft>
        <a:defRPr sz="4400">
          <a:solidFill>
            <a:schemeClr val="tx1"/>
          </a:solidFill>
          <a:latin typeface="Calibri" pitchFamily="-111" charset="0"/>
          <a:ea typeface="ＭＳ Ｐゴシック" pitchFamily="34" charset="-128"/>
          <a:cs typeface="ＭＳ Ｐゴシック" pitchFamily="-111" charset="-128"/>
        </a:defRPr>
      </a:lvl5pPr>
      <a:lvl6pPr marL="457200" algn="ctr" defTabSz="457200" rtl="0" fontAlgn="base">
        <a:spcBef>
          <a:spcPct val="0"/>
        </a:spcBef>
        <a:spcAft>
          <a:spcPct val="0"/>
        </a:spcAft>
        <a:defRPr sz="4400">
          <a:solidFill>
            <a:schemeClr val="tx1"/>
          </a:solidFill>
          <a:latin typeface="Calibri" pitchFamily="-111" charset="0"/>
          <a:ea typeface="ＭＳ Ｐゴシック" pitchFamily="-111" charset="-128"/>
          <a:cs typeface="ＭＳ Ｐゴシック" pitchFamily="-111" charset="-128"/>
        </a:defRPr>
      </a:lvl6pPr>
      <a:lvl7pPr marL="914400" algn="ctr" defTabSz="457200" rtl="0" fontAlgn="base">
        <a:spcBef>
          <a:spcPct val="0"/>
        </a:spcBef>
        <a:spcAft>
          <a:spcPct val="0"/>
        </a:spcAft>
        <a:defRPr sz="4400">
          <a:solidFill>
            <a:schemeClr val="tx1"/>
          </a:solidFill>
          <a:latin typeface="Calibri" pitchFamily="-111" charset="0"/>
          <a:ea typeface="ＭＳ Ｐゴシック" pitchFamily="-111" charset="-128"/>
          <a:cs typeface="ＭＳ Ｐゴシック" pitchFamily="-111" charset="-128"/>
        </a:defRPr>
      </a:lvl7pPr>
      <a:lvl8pPr marL="1371600" algn="ctr" defTabSz="457200" rtl="0" fontAlgn="base">
        <a:spcBef>
          <a:spcPct val="0"/>
        </a:spcBef>
        <a:spcAft>
          <a:spcPct val="0"/>
        </a:spcAft>
        <a:defRPr sz="4400">
          <a:solidFill>
            <a:schemeClr val="tx1"/>
          </a:solidFill>
          <a:latin typeface="Calibri" pitchFamily="-111" charset="0"/>
          <a:ea typeface="ＭＳ Ｐゴシック" pitchFamily="-111" charset="-128"/>
          <a:cs typeface="ＭＳ Ｐゴシック" pitchFamily="-111" charset="-128"/>
        </a:defRPr>
      </a:lvl8pPr>
      <a:lvl9pPr marL="1828800" algn="ctr" defTabSz="457200" rtl="0" fontAlgn="base">
        <a:spcBef>
          <a:spcPct val="0"/>
        </a:spcBef>
        <a:spcAft>
          <a:spcPct val="0"/>
        </a:spcAft>
        <a:defRPr sz="4400">
          <a:solidFill>
            <a:schemeClr val="tx1"/>
          </a:solidFill>
          <a:latin typeface="Calibri" pitchFamily="-111" charset="0"/>
          <a:ea typeface="ＭＳ Ｐゴシック" pitchFamily="-111" charset="-128"/>
          <a:cs typeface="ＭＳ Ｐゴシック" pitchFamily="-111"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itchFamily="34" charset="-128"/>
          <a:cs typeface="ＭＳ Ｐゴシック" pitchFamily="-111"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itchFamily="3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3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3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9525"/>
            <a:ext cx="914400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51" name="Rectangle 29"/>
          <p:cNvSpPr>
            <a:spLocks noGrp="1" noChangeArrowheads="1"/>
          </p:cNvSpPr>
          <p:nvPr>
            <p:ph type="body" idx="1"/>
          </p:nvPr>
        </p:nvSpPr>
        <p:spPr bwMode="gray">
          <a:xfrm>
            <a:off x="236538" y="1262063"/>
            <a:ext cx="8556625" cy="529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84" name="Rectangle 60"/>
          <p:cNvSpPr>
            <a:spLocks noGrp="1" noChangeArrowheads="1"/>
          </p:cNvSpPr>
          <p:nvPr>
            <p:ph type="sldNum" sz="quarter" idx="4"/>
          </p:nvPr>
        </p:nvSpPr>
        <p:spPr bwMode="gray">
          <a:xfrm>
            <a:off x="7269163" y="6503988"/>
            <a:ext cx="1693862" cy="269875"/>
          </a:xfrm>
          <a:prstGeom prst="rect">
            <a:avLst/>
          </a:prstGeom>
          <a:noFill/>
          <a:ln w="12700">
            <a:noFill/>
            <a:miter lim="800000"/>
            <a:headEnd/>
            <a:tailEnd/>
          </a:ln>
          <a:effectLst/>
        </p:spPr>
        <p:txBody>
          <a:bodyPr vert="horz" wrap="square" lIns="90488" tIns="44450" rIns="90488" bIns="44450" numCol="1" anchor="b" anchorCtr="0" compatLnSpc="1">
            <a:prstTxWarp prst="textNoShape">
              <a:avLst/>
            </a:prstTxWarp>
          </a:bodyPr>
          <a:lstStyle>
            <a:lvl1pPr algn="r" defTabSz="914400" eaLnBrk="0" hangingPunct="0">
              <a:lnSpc>
                <a:spcPct val="80000"/>
              </a:lnSpc>
              <a:defRPr sz="1000" b="0">
                <a:solidFill>
                  <a:srgbClr val="FFFFFF"/>
                </a:solidFill>
                <a:latin typeface="Arial" charset="0"/>
                <a:ea typeface="+mn-ea"/>
                <a:cs typeface="+mn-cs"/>
              </a:defRPr>
            </a:lvl1pPr>
          </a:lstStyle>
          <a:p>
            <a:pPr>
              <a:defRPr/>
            </a:pPr>
            <a:fld id="{58983DE7-3C08-455C-965B-CB5B78CFC0B2}" type="slidenum">
              <a:rPr lang="en-US"/>
              <a:pPr>
                <a:defRPr/>
              </a:pPr>
              <a:t>‹#›</a:t>
            </a:fld>
            <a:endParaRPr lang="en-US" dirty="0"/>
          </a:p>
        </p:txBody>
      </p:sp>
      <p:sp>
        <p:nvSpPr>
          <p:cNvPr id="1086" name="Rectangle 62"/>
          <p:cNvSpPr>
            <a:spLocks noGrp="1" noChangeArrowheads="1"/>
          </p:cNvSpPr>
          <p:nvPr>
            <p:ph type="ftr" sz="quarter" idx="3"/>
          </p:nvPr>
        </p:nvSpPr>
        <p:spPr bwMode="gray">
          <a:xfrm>
            <a:off x="176213" y="6324600"/>
            <a:ext cx="4489450" cy="457200"/>
          </a:xfrm>
          <a:prstGeom prst="rect">
            <a:avLst/>
          </a:prstGeom>
          <a:noFill/>
          <a:ln w="12700">
            <a:noFill/>
            <a:miter lim="800000"/>
            <a:headEnd/>
            <a:tailEnd/>
          </a:ln>
          <a:effectLst/>
        </p:spPr>
        <p:txBody>
          <a:bodyPr vert="horz" wrap="square" lIns="91440" tIns="45720" rIns="91440" bIns="45720" numCol="1" anchor="b" anchorCtr="0" compatLnSpc="1">
            <a:prstTxWarp prst="textNoShape">
              <a:avLst/>
            </a:prstTxWarp>
          </a:bodyPr>
          <a:lstStyle>
            <a:lvl1pPr defTabSz="914400" eaLnBrk="0" hangingPunct="0">
              <a:lnSpc>
                <a:spcPct val="100000"/>
              </a:lnSpc>
              <a:defRPr sz="1000" b="0">
                <a:solidFill>
                  <a:srgbClr val="000000"/>
                </a:solidFill>
                <a:latin typeface="Arial" pitchFamily="34" charset="0"/>
                <a:ea typeface="+mn-ea"/>
                <a:cs typeface="+mn-cs"/>
              </a:defRPr>
            </a:lvl1pPr>
          </a:lstStyle>
          <a:p>
            <a:pPr>
              <a:defRPr/>
            </a:pPr>
            <a:r>
              <a:rPr lang="en-US" dirty="0"/>
              <a:t>Copyright © 2012 Accenture All Rights Reserved.</a:t>
            </a:r>
          </a:p>
        </p:txBody>
      </p:sp>
      <p:sp>
        <p:nvSpPr>
          <p:cNvPr id="2054" name="Rectangle 65"/>
          <p:cNvSpPr>
            <a:spLocks noGrp="1" noChangeArrowheads="1"/>
          </p:cNvSpPr>
          <p:nvPr>
            <p:ph type="title"/>
          </p:nvPr>
        </p:nvSpPr>
        <p:spPr bwMode="gray">
          <a:xfrm>
            <a:off x="409575" y="374650"/>
            <a:ext cx="8493125" cy="72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b" anchorCtr="0" compatLnSpc="1">
            <a:prstTxWarp prst="textNoShape">
              <a:avLst/>
            </a:prstTxWarp>
          </a:bodyPr>
          <a:lstStyle/>
          <a:p>
            <a:pPr lvl="0"/>
            <a:r>
              <a:rPr lang="en-US" smtClean="0"/>
              <a:t>Click to edit Master title style</a:t>
            </a:r>
          </a:p>
        </p:txBody>
      </p:sp>
    </p:spTree>
  </p:cSld>
  <p:clrMap bg1="lt1" tx1="dk1" bg2="lt2" tx2="dk2" accent1="accent1" accent2="accent2" accent3="accent3" accent4="accent4" accent5="accent5" accent6="accent6" hlink="hlink" folHlink="folHlink"/>
  <p:sldLayoutIdLst>
    <p:sldLayoutId id="2147484295" r:id="rId1"/>
    <p:sldLayoutId id="2147484296" r:id="rId2"/>
    <p:sldLayoutId id="2147484297" r:id="rId3"/>
    <p:sldLayoutId id="2147484298" r:id="rId4"/>
    <p:sldLayoutId id="2147484299" r:id="rId5"/>
    <p:sldLayoutId id="2147484300" r:id="rId6"/>
    <p:sldLayoutId id="2147484301" r:id="rId7"/>
    <p:sldLayoutId id="2147484302" r:id="rId8"/>
    <p:sldLayoutId id="2147484303" r:id="rId9"/>
    <p:sldLayoutId id="2147484304" r:id="rId10"/>
    <p:sldLayoutId id="2147484305" r:id="rId11"/>
    <p:sldLayoutId id="2147484306" r:id="rId12"/>
    <p:sldLayoutId id="2147484307" r:id="rId13"/>
    <p:sldLayoutId id="2147484308" r:id="rId14"/>
  </p:sldLayoutIdLst>
  <p:timing>
    <p:tnLst>
      <p:par>
        <p:cTn id="1" dur="indefinite" restart="never" nodeType="tmRoot"/>
      </p:par>
    </p:tnLst>
  </p:timing>
  <p:hf hdr="0" dt="0"/>
  <p:txStyles>
    <p:titleStyle>
      <a:lvl1pPr algn="l" rtl="0" eaLnBrk="0" fontAlgn="base" hangingPunct="0">
        <a:spcBef>
          <a:spcPct val="0"/>
        </a:spcBef>
        <a:spcAft>
          <a:spcPct val="0"/>
        </a:spcAft>
        <a:defRPr sz="2400" b="1">
          <a:solidFill>
            <a:schemeClr val="bg1"/>
          </a:solidFill>
          <a:latin typeface="+mj-lt"/>
          <a:ea typeface="+mj-ea"/>
          <a:cs typeface="+mj-cs"/>
        </a:defRPr>
      </a:lvl1pPr>
      <a:lvl2pPr algn="l" rtl="0" eaLnBrk="0" fontAlgn="base" hangingPunct="0">
        <a:spcBef>
          <a:spcPct val="0"/>
        </a:spcBef>
        <a:spcAft>
          <a:spcPct val="0"/>
        </a:spcAft>
        <a:defRPr sz="2400" b="1">
          <a:solidFill>
            <a:schemeClr val="bg1"/>
          </a:solidFill>
          <a:latin typeface="Arial" charset="0"/>
        </a:defRPr>
      </a:lvl2pPr>
      <a:lvl3pPr algn="l" rtl="0" eaLnBrk="0" fontAlgn="base" hangingPunct="0">
        <a:spcBef>
          <a:spcPct val="0"/>
        </a:spcBef>
        <a:spcAft>
          <a:spcPct val="0"/>
        </a:spcAft>
        <a:defRPr sz="2400" b="1">
          <a:solidFill>
            <a:schemeClr val="bg1"/>
          </a:solidFill>
          <a:latin typeface="Arial" charset="0"/>
        </a:defRPr>
      </a:lvl3pPr>
      <a:lvl4pPr algn="l" rtl="0" eaLnBrk="0" fontAlgn="base" hangingPunct="0">
        <a:spcBef>
          <a:spcPct val="0"/>
        </a:spcBef>
        <a:spcAft>
          <a:spcPct val="0"/>
        </a:spcAft>
        <a:defRPr sz="2400" b="1">
          <a:solidFill>
            <a:schemeClr val="bg1"/>
          </a:solidFill>
          <a:latin typeface="Arial" charset="0"/>
        </a:defRPr>
      </a:lvl4pPr>
      <a:lvl5pPr algn="l" rtl="0" eaLnBrk="0" fontAlgn="base" hangingPunct="0">
        <a:spcBef>
          <a:spcPct val="0"/>
        </a:spcBef>
        <a:spcAft>
          <a:spcPct val="0"/>
        </a:spcAft>
        <a:defRPr sz="2400" b="1">
          <a:solidFill>
            <a:schemeClr val="bg1"/>
          </a:solidFill>
          <a:latin typeface="Arial" charset="0"/>
        </a:defRPr>
      </a:lvl5pPr>
      <a:lvl6pPr marL="457200" algn="l" rtl="0" eaLnBrk="0" fontAlgn="base" hangingPunct="0">
        <a:spcBef>
          <a:spcPct val="0"/>
        </a:spcBef>
        <a:spcAft>
          <a:spcPct val="0"/>
        </a:spcAft>
        <a:defRPr sz="2400" b="1">
          <a:solidFill>
            <a:schemeClr val="bg1"/>
          </a:solidFill>
          <a:latin typeface="Arial" charset="0"/>
        </a:defRPr>
      </a:lvl6pPr>
      <a:lvl7pPr marL="914400" algn="l" rtl="0" eaLnBrk="0" fontAlgn="base" hangingPunct="0">
        <a:spcBef>
          <a:spcPct val="0"/>
        </a:spcBef>
        <a:spcAft>
          <a:spcPct val="0"/>
        </a:spcAft>
        <a:defRPr sz="2400" b="1">
          <a:solidFill>
            <a:schemeClr val="bg1"/>
          </a:solidFill>
          <a:latin typeface="Arial" charset="0"/>
        </a:defRPr>
      </a:lvl7pPr>
      <a:lvl8pPr marL="1371600" algn="l" rtl="0" eaLnBrk="0" fontAlgn="base" hangingPunct="0">
        <a:spcBef>
          <a:spcPct val="0"/>
        </a:spcBef>
        <a:spcAft>
          <a:spcPct val="0"/>
        </a:spcAft>
        <a:defRPr sz="2400" b="1">
          <a:solidFill>
            <a:schemeClr val="bg1"/>
          </a:solidFill>
          <a:latin typeface="Arial" charset="0"/>
        </a:defRPr>
      </a:lvl8pPr>
      <a:lvl9pPr marL="1828800" algn="l" rtl="0" eaLnBrk="0" fontAlgn="base" hangingPunct="0">
        <a:spcBef>
          <a:spcPct val="0"/>
        </a:spcBef>
        <a:spcAft>
          <a:spcPct val="0"/>
        </a:spcAft>
        <a:defRPr sz="2400" b="1">
          <a:solidFill>
            <a:schemeClr val="bg1"/>
          </a:solidFill>
          <a:latin typeface="Arial" charset="0"/>
        </a:defRPr>
      </a:lvl9pPr>
    </p:titleStyle>
    <p:bodyStyle>
      <a:lvl1pPr marL="176213" indent="-176213" algn="l" rtl="0" eaLnBrk="0" fontAlgn="base" hangingPunct="0">
        <a:spcBef>
          <a:spcPct val="20000"/>
        </a:spcBef>
        <a:spcAft>
          <a:spcPct val="0"/>
        </a:spcAft>
        <a:buClr>
          <a:schemeClr val="tx1"/>
        </a:buClr>
        <a:buChar char="•"/>
        <a:defRPr sz="2400">
          <a:solidFill>
            <a:schemeClr val="tx1"/>
          </a:solidFill>
          <a:latin typeface="+mn-lt"/>
          <a:ea typeface="+mn-ea"/>
          <a:cs typeface="+mn-cs"/>
        </a:defRPr>
      </a:lvl1pPr>
      <a:lvl2pPr marL="576263" indent="-285750" algn="l" rtl="0" eaLnBrk="0" fontAlgn="base" hangingPunct="0">
        <a:spcBef>
          <a:spcPct val="20000"/>
        </a:spcBef>
        <a:spcAft>
          <a:spcPct val="0"/>
        </a:spcAft>
        <a:buClr>
          <a:schemeClr val="tx1"/>
        </a:buClr>
        <a:buChar char="–"/>
        <a:defRPr sz="2000">
          <a:solidFill>
            <a:schemeClr val="tx1"/>
          </a:solidFill>
          <a:latin typeface="+mn-lt"/>
        </a:defRPr>
      </a:lvl2pPr>
      <a:lvl3pPr marL="858838" indent="-168275" algn="l" rtl="0" eaLnBrk="0" fontAlgn="base" hangingPunct="0">
        <a:spcBef>
          <a:spcPct val="20000"/>
        </a:spcBef>
        <a:spcAft>
          <a:spcPct val="0"/>
        </a:spcAft>
        <a:buClr>
          <a:schemeClr val="tx1"/>
        </a:buClr>
        <a:buChar char="•"/>
        <a:defRPr>
          <a:solidFill>
            <a:schemeClr val="tx1"/>
          </a:solidFill>
          <a:latin typeface="+mn-lt"/>
        </a:defRPr>
      </a:lvl3pPr>
      <a:lvl4pPr marL="1200150" indent="-227013" algn="l" rtl="0" eaLnBrk="0" fontAlgn="base" hangingPunct="0">
        <a:spcBef>
          <a:spcPct val="20000"/>
        </a:spcBef>
        <a:spcAft>
          <a:spcPct val="0"/>
        </a:spcAft>
        <a:buClr>
          <a:schemeClr val="tx1"/>
        </a:buClr>
        <a:buChar char="–"/>
        <a:defRPr sz="1600">
          <a:solidFill>
            <a:schemeClr val="tx1"/>
          </a:solidFill>
          <a:latin typeface="+mn-lt"/>
        </a:defRPr>
      </a:lvl4pPr>
      <a:lvl5pPr marL="1481138" indent="-166688" algn="l" rtl="0" eaLnBrk="0" fontAlgn="base" hangingPunct="0">
        <a:spcBef>
          <a:spcPct val="20000"/>
        </a:spcBef>
        <a:spcAft>
          <a:spcPct val="0"/>
        </a:spcAft>
        <a:buClr>
          <a:schemeClr val="tx1"/>
        </a:buClr>
        <a:buChar char="•"/>
        <a:defRPr sz="1400">
          <a:solidFill>
            <a:schemeClr val="tx1"/>
          </a:solidFill>
          <a:latin typeface="+mn-lt"/>
        </a:defRPr>
      </a:lvl5pPr>
      <a:lvl6pPr marL="1938338" indent="-166688" algn="l" rtl="0" eaLnBrk="0" fontAlgn="base" hangingPunct="0">
        <a:spcBef>
          <a:spcPct val="20000"/>
        </a:spcBef>
        <a:spcAft>
          <a:spcPct val="0"/>
        </a:spcAft>
        <a:buClr>
          <a:schemeClr val="tx1"/>
        </a:buClr>
        <a:buChar char="•"/>
        <a:defRPr sz="1400">
          <a:solidFill>
            <a:schemeClr val="tx1"/>
          </a:solidFill>
          <a:latin typeface="+mn-lt"/>
        </a:defRPr>
      </a:lvl6pPr>
      <a:lvl7pPr marL="2395538" indent="-166688" algn="l" rtl="0" eaLnBrk="0" fontAlgn="base" hangingPunct="0">
        <a:spcBef>
          <a:spcPct val="20000"/>
        </a:spcBef>
        <a:spcAft>
          <a:spcPct val="0"/>
        </a:spcAft>
        <a:buClr>
          <a:schemeClr val="tx1"/>
        </a:buClr>
        <a:buChar char="•"/>
        <a:defRPr sz="1400">
          <a:solidFill>
            <a:schemeClr val="tx1"/>
          </a:solidFill>
          <a:latin typeface="+mn-lt"/>
        </a:defRPr>
      </a:lvl7pPr>
      <a:lvl8pPr marL="2852738" indent="-166688" algn="l" rtl="0" eaLnBrk="0" fontAlgn="base" hangingPunct="0">
        <a:spcBef>
          <a:spcPct val="20000"/>
        </a:spcBef>
        <a:spcAft>
          <a:spcPct val="0"/>
        </a:spcAft>
        <a:buClr>
          <a:schemeClr val="tx1"/>
        </a:buClr>
        <a:buChar char="•"/>
        <a:defRPr sz="1400">
          <a:solidFill>
            <a:schemeClr val="tx1"/>
          </a:solidFill>
          <a:latin typeface="+mn-lt"/>
        </a:defRPr>
      </a:lvl8pPr>
      <a:lvl9pPr marL="3309938" indent="-166688" algn="l" rtl="0" eaLnBrk="0" fontAlgn="base" hangingPunct="0">
        <a:spcBef>
          <a:spcPct val="20000"/>
        </a:spcBef>
        <a:spcAft>
          <a:spcPct val="0"/>
        </a:spcAft>
        <a:buClr>
          <a:schemeClr val="tx1"/>
        </a:buClr>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mailto:wilmari.kruger@labour.gov.za" TargetMode="External"/><Relationship Id="rId2" Type="http://schemas.openxmlformats.org/officeDocument/2006/relationships/hyperlink" Target="mailto:UIFTenders@labour.gov.za" TargetMode="External"/><Relationship Id="rId1" Type="http://schemas.openxmlformats.org/officeDocument/2006/relationships/slideLayout" Target="../slideLayouts/slideLayout2.xml"/><Relationship Id="rId4" Type="http://schemas.openxmlformats.org/officeDocument/2006/relationships/hyperlink" Target="mailto:siphamandla.gumede@labour.gov.z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5" descr="New_Powerpoint presentation-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Title 16"/>
          <p:cNvSpPr txBox="1">
            <a:spLocks/>
          </p:cNvSpPr>
          <p:nvPr/>
        </p:nvSpPr>
        <p:spPr bwMode="auto">
          <a:xfrm>
            <a:off x="381000" y="314325"/>
            <a:ext cx="8515350" cy="2607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lnSpc>
                <a:spcPct val="90000"/>
              </a:lnSpc>
            </a:pPr>
            <a:r>
              <a:rPr lang="en-US" altLang="en-US" sz="4000" b="1" dirty="0" smtClean="0">
                <a:cs typeface="Arial" charset="0"/>
              </a:rPr>
              <a:t>Briefing Session for</a:t>
            </a:r>
          </a:p>
          <a:p>
            <a:pPr algn="ctr" eaLnBrk="1" hangingPunct="1">
              <a:lnSpc>
                <a:spcPct val="90000"/>
              </a:lnSpc>
            </a:pPr>
            <a:r>
              <a:rPr lang="en-US" altLang="en-US" sz="4000" b="1" dirty="0">
                <a:cs typeface="Arial" charset="0"/>
              </a:rPr>
              <a:t>T</a:t>
            </a:r>
            <a:r>
              <a:rPr lang="en-US" altLang="en-US" sz="4000" b="1" dirty="0" smtClean="0">
                <a:cs typeface="Arial" charset="0"/>
              </a:rPr>
              <a:t>ender</a:t>
            </a:r>
          </a:p>
          <a:p>
            <a:pPr algn="ctr" eaLnBrk="1" hangingPunct="1">
              <a:lnSpc>
                <a:spcPct val="90000"/>
              </a:lnSpc>
            </a:pPr>
            <a:r>
              <a:rPr lang="en-US" altLang="en-US" sz="4000" b="1" dirty="0" smtClean="0">
                <a:solidFill>
                  <a:srgbClr val="FF0000"/>
                </a:solidFill>
                <a:cs typeface="Arial" charset="0"/>
              </a:rPr>
              <a:t>UIF7/2021</a:t>
            </a:r>
            <a:endParaRPr lang="en-US" altLang="en-US" sz="4000" b="1" dirty="0">
              <a:solidFill>
                <a:srgbClr val="FF0000"/>
              </a:solidFill>
              <a:cs typeface="Arial" charset="0"/>
            </a:endParaRPr>
          </a:p>
        </p:txBody>
      </p:sp>
      <p:sp>
        <p:nvSpPr>
          <p:cNvPr id="17413" name="TextBox 1"/>
          <p:cNvSpPr txBox="1">
            <a:spLocks noChangeArrowheads="1"/>
          </p:cNvSpPr>
          <p:nvPr/>
        </p:nvSpPr>
        <p:spPr bwMode="auto">
          <a:xfrm>
            <a:off x="130629" y="2855789"/>
            <a:ext cx="20663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r>
              <a:rPr lang="en-ZA" altLang="en-US" dirty="0" smtClean="0"/>
              <a:t>17/08/2021</a:t>
            </a:r>
            <a:endParaRPr lang="en-ZA" altLang="en-US" dirty="0"/>
          </a:p>
        </p:txBody>
      </p:sp>
      <p:sp>
        <p:nvSpPr>
          <p:cNvPr id="17414"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endParaRPr lang="en-US" dirty="0" smtClean="0">
              <a:solidFill>
                <a:srgbClr val="898989"/>
              </a:solidFill>
              <a:latin typeface="Calibri" pitchFamily="34" charset="0"/>
            </a:endParaRPr>
          </a:p>
        </p:txBody>
      </p:sp>
      <p:sp>
        <p:nvSpPr>
          <p:cNvPr id="1741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11279ED9-1672-42AC-90A0-E9BF3C8B0056}" type="slidenum">
              <a:rPr lang="en-US" smtClean="0">
                <a:solidFill>
                  <a:srgbClr val="898989"/>
                </a:solidFill>
                <a:latin typeface="Calibri" pitchFamily="34" charset="0"/>
              </a:rPr>
              <a:pPr eaLnBrk="1" hangingPunct="1"/>
              <a:t>1</a:t>
            </a:fld>
            <a:endParaRPr lang="en-US" dirty="0" smtClean="0">
              <a:solidFill>
                <a:srgbClr val="898989"/>
              </a:solidFill>
              <a:latin typeface="Calibri" pitchFamily="34" charset="0"/>
            </a:endParaRPr>
          </a:p>
        </p:txBody>
      </p:sp>
    </p:spTree>
    <p:extLst>
      <p:ext uri="{BB962C8B-B14F-4D97-AF65-F5344CB8AC3E}">
        <p14:creationId xmlns:p14="http://schemas.microsoft.com/office/powerpoint/2010/main" val="33729855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rc 7"/>
          <p:cNvSpPr/>
          <p:nvPr/>
        </p:nvSpPr>
        <p:spPr>
          <a:xfrm>
            <a:off x="-4600050" y="685799"/>
            <a:ext cx="9144000" cy="6172200"/>
          </a:xfrm>
          <a:prstGeom prst="arc">
            <a:avLst>
              <a:gd name="adj1" fmla="val 16200000"/>
              <a:gd name="adj2" fmla="val 5392005"/>
            </a:avLst>
          </a:prstGeom>
          <a:noFill/>
          <a:ln w="25400">
            <a:solidFill>
              <a:schemeClr val="bg1">
                <a:alpha val="50196"/>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Arc 8"/>
          <p:cNvSpPr/>
          <p:nvPr/>
        </p:nvSpPr>
        <p:spPr>
          <a:xfrm>
            <a:off x="-4343400" y="45720"/>
            <a:ext cx="8686800" cy="6400800"/>
          </a:xfrm>
          <a:prstGeom prst="arc">
            <a:avLst>
              <a:gd name="adj1" fmla="val 16200000"/>
              <a:gd name="adj2" fmla="val 5392005"/>
            </a:avLst>
          </a:prstGeom>
          <a:noFill/>
          <a:ln w="57150">
            <a:gradFill flip="none" rotWithShape="1">
              <a:gsLst>
                <a:gs pos="0">
                  <a:schemeClr val="tx2">
                    <a:lumMod val="20000"/>
                    <a:lumOff val="80000"/>
                    <a:alpha val="30000"/>
                  </a:schemeClr>
                </a:gs>
                <a:gs pos="100000">
                  <a:schemeClr val="accent5">
                    <a:lumMod val="20000"/>
                    <a:lumOff val="80000"/>
                    <a:alpha val="10000"/>
                  </a:schemeClr>
                </a:gs>
              </a:gsLst>
              <a:lin ang="54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 name="TextBox 4"/>
          <p:cNvSpPr txBox="1"/>
          <p:nvPr/>
        </p:nvSpPr>
        <p:spPr>
          <a:xfrm>
            <a:off x="381525" y="1504900"/>
            <a:ext cx="8324850" cy="5038404"/>
          </a:xfrm>
          <a:prstGeom prst="rect">
            <a:avLst/>
          </a:prstGeom>
          <a:noFill/>
        </p:spPr>
        <p:txBody>
          <a:bodyPr wrap="square" rtlCol="0">
            <a:noAutofit/>
          </a:bodyPr>
          <a:lstStyle/>
          <a:p>
            <a:pPr marL="514350" indent="-514350" algn="just">
              <a:spcBef>
                <a:spcPts val="2400"/>
              </a:spcBef>
              <a:buAutoNum type="arabicPeriod"/>
            </a:pPr>
            <a:r>
              <a:rPr lang="fr-FR" sz="2000" b="1" dirty="0" smtClean="0">
                <a:latin typeface="Arial" pitchFamily="34" charset="0"/>
                <a:cs typeface="Arial" pitchFamily="34" charset="0"/>
              </a:rPr>
              <a:t>Questions </a:t>
            </a:r>
            <a:r>
              <a:rPr lang="fr-FR" sz="2000" b="1" dirty="0" err="1" smtClean="0">
                <a:latin typeface="Arial" pitchFamily="34" charset="0"/>
                <a:cs typeface="Arial" pitchFamily="34" charset="0"/>
              </a:rPr>
              <a:t>from</a:t>
            </a:r>
            <a:r>
              <a:rPr lang="fr-FR" sz="2000" b="1" dirty="0" smtClean="0">
                <a:latin typeface="Arial" pitchFamily="34" charset="0"/>
                <a:cs typeface="Arial" pitchFamily="34" charset="0"/>
              </a:rPr>
              <a:t> </a:t>
            </a:r>
            <a:r>
              <a:rPr lang="fr-FR" sz="2000" b="1" dirty="0" err="1" smtClean="0">
                <a:latin typeface="Arial" pitchFamily="34" charset="0"/>
                <a:cs typeface="Arial" pitchFamily="34" charset="0"/>
              </a:rPr>
              <a:t>bidders</a:t>
            </a:r>
            <a:r>
              <a:rPr lang="fr-FR" sz="2000" b="1" dirty="0" smtClean="0">
                <a:latin typeface="Arial" pitchFamily="34" charset="0"/>
                <a:cs typeface="Arial" pitchFamily="34" charset="0"/>
              </a:rPr>
              <a:t> </a:t>
            </a:r>
            <a:r>
              <a:rPr lang="fr-FR" sz="2000" b="1" dirty="0" err="1" smtClean="0">
                <a:latin typeface="Arial" pitchFamily="34" charset="0"/>
                <a:cs typeface="Arial" pitchFamily="34" charset="0"/>
              </a:rPr>
              <a:t>will</a:t>
            </a:r>
            <a:r>
              <a:rPr lang="fr-FR" sz="2000" b="1" dirty="0" smtClean="0">
                <a:latin typeface="Arial" pitchFamily="34" charset="0"/>
                <a:cs typeface="Arial" pitchFamily="34" charset="0"/>
              </a:rPr>
              <a:t> </a:t>
            </a:r>
            <a:r>
              <a:rPr lang="fr-FR" sz="2000" b="1" dirty="0" err="1" smtClean="0">
                <a:latin typeface="Arial" pitchFamily="34" charset="0"/>
                <a:cs typeface="Arial" pitchFamily="34" charset="0"/>
              </a:rPr>
              <a:t>be</a:t>
            </a:r>
            <a:r>
              <a:rPr lang="fr-FR" sz="2000" b="1" dirty="0" smtClean="0">
                <a:latin typeface="Arial" pitchFamily="34" charset="0"/>
                <a:cs typeface="Arial" pitchFamily="34" charset="0"/>
              </a:rPr>
              <a:t> </a:t>
            </a:r>
            <a:r>
              <a:rPr lang="fr-FR" sz="2000" b="1" dirty="0" err="1" smtClean="0">
                <a:latin typeface="Arial" pitchFamily="34" charset="0"/>
                <a:cs typeface="Arial" pitchFamily="34" charset="0"/>
              </a:rPr>
              <a:t>responded</a:t>
            </a:r>
            <a:r>
              <a:rPr lang="fr-FR" sz="2000" b="1" dirty="0" smtClean="0">
                <a:latin typeface="Arial" pitchFamily="34" charset="0"/>
                <a:cs typeface="Arial" pitchFamily="34" charset="0"/>
              </a:rPr>
              <a:t> to at the end of the </a:t>
            </a:r>
            <a:r>
              <a:rPr lang="fr-FR" sz="2000" b="1" dirty="0" err="1" smtClean="0">
                <a:latin typeface="Arial" pitchFamily="34" charset="0"/>
                <a:cs typeface="Arial" pitchFamily="34" charset="0"/>
              </a:rPr>
              <a:t>presentation</a:t>
            </a:r>
            <a:r>
              <a:rPr lang="fr-FR" sz="2000" b="1" dirty="0" smtClean="0">
                <a:latin typeface="Arial" pitchFamily="34" charset="0"/>
                <a:cs typeface="Arial" pitchFamily="34" charset="0"/>
              </a:rPr>
              <a:t>.</a:t>
            </a:r>
          </a:p>
          <a:p>
            <a:pPr marL="514350" indent="-514350" algn="just">
              <a:spcBef>
                <a:spcPts val="2400"/>
              </a:spcBef>
              <a:buFontTx/>
              <a:buAutoNum type="arabicPeriod"/>
            </a:pPr>
            <a:r>
              <a:rPr lang="fr-FR" sz="2000" b="1" dirty="0" smtClean="0">
                <a:latin typeface="Arial" pitchFamily="34" charset="0"/>
                <a:cs typeface="Arial" pitchFamily="34" charset="0"/>
              </a:rPr>
              <a:t>All </a:t>
            </a:r>
            <a:r>
              <a:rPr lang="fr-FR" sz="2000" b="1" dirty="0" err="1">
                <a:latin typeface="Arial" pitchFamily="34" charset="0"/>
                <a:cs typeface="Arial" pitchFamily="34" charset="0"/>
              </a:rPr>
              <a:t>queries</a:t>
            </a:r>
            <a:r>
              <a:rPr lang="fr-FR" sz="2000" b="1" dirty="0">
                <a:latin typeface="Arial" pitchFamily="34" charset="0"/>
                <a:cs typeface="Arial" pitchFamily="34" charset="0"/>
              </a:rPr>
              <a:t> </a:t>
            </a:r>
            <a:r>
              <a:rPr lang="fr-FR" sz="2000" b="1" dirty="0" err="1">
                <a:latin typeface="Arial" pitchFamily="34" charset="0"/>
                <a:cs typeface="Arial" pitchFamily="34" charset="0"/>
              </a:rPr>
              <a:t>that</a:t>
            </a:r>
            <a:r>
              <a:rPr lang="fr-FR" sz="2000" b="1" dirty="0">
                <a:latin typeface="Arial" pitchFamily="34" charset="0"/>
                <a:cs typeface="Arial" pitchFamily="34" charset="0"/>
              </a:rPr>
              <a:t> </a:t>
            </a:r>
            <a:r>
              <a:rPr lang="fr-FR" sz="2000" b="1" dirty="0" err="1">
                <a:latin typeface="Arial" pitchFamily="34" charset="0"/>
                <a:cs typeface="Arial" pitchFamily="34" charset="0"/>
              </a:rPr>
              <a:t>bidders</a:t>
            </a:r>
            <a:r>
              <a:rPr lang="fr-FR" sz="2000" b="1" dirty="0">
                <a:latin typeface="Arial" pitchFamily="34" charset="0"/>
                <a:cs typeface="Arial" pitchFamily="34" charset="0"/>
              </a:rPr>
              <a:t> </a:t>
            </a:r>
            <a:r>
              <a:rPr lang="fr-FR" sz="2000" b="1" dirty="0" err="1">
                <a:latin typeface="Arial" pitchFamily="34" charset="0"/>
                <a:cs typeface="Arial" pitchFamily="34" charset="0"/>
              </a:rPr>
              <a:t>might</a:t>
            </a:r>
            <a:r>
              <a:rPr lang="fr-FR" sz="2000" b="1" dirty="0">
                <a:latin typeface="Arial" pitchFamily="34" charset="0"/>
                <a:cs typeface="Arial" pitchFamily="34" charset="0"/>
              </a:rPr>
              <a:t> </a:t>
            </a:r>
            <a:r>
              <a:rPr lang="fr-FR" sz="2000" b="1" dirty="0" err="1">
                <a:latin typeface="Arial" pitchFamily="34" charset="0"/>
                <a:cs typeface="Arial" pitchFamily="34" charset="0"/>
              </a:rPr>
              <a:t>still</a:t>
            </a:r>
            <a:r>
              <a:rPr lang="fr-FR" sz="2000" b="1" dirty="0">
                <a:latin typeface="Arial" pitchFamily="34" charset="0"/>
                <a:cs typeface="Arial" pitchFamily="34" charset="0"/>
              </a:rPr>
              <a:t> have </a:t>
            </a:r>
            <a:r>
              <a:rPr lang="fr-FR" sz="2000" b="1" dirty="0" err="1">
                <a:latin typeface="Arial" pitchFamily="34" charset="0"/>
                <a:cs typeface="Arial" pitchFamily="34" charset="0"/>
              </a:rPr>
              <a:t>subsequent</a:t>
            </a:r>
            <a:r>
              <a:rPr lang="fr-FR" sz="2000" b="1" dirty="0">
                <a:latin typeface="Arial" pitchFamily="34" charset="0"/>
                <a:cs typeface="Arial" pitchFamily="34" charset="0"/>
              </a:rPr>
              <a:t> to </a:t>
            </a:r>
            <a:r>
              <a:rPr lang="fr-FR" sz="2000" b="1" dirty="0" err="1">
                <a:latin typeface="Arial" pitchFamily="34" charset="0"/>
                <a:cs typeface="Arial" pitchFamily="34" charset="0"/>
              </a:rPr>
              <a:t>this</a:t>
            </a:r>
            <a:r>
              <a:rPr lang="fr-FR" sz="2000" b="1" dirty="0">
                <a:latin typeface="Arial" pitchFamily="34" charset="0"/>
                <a:cs typeface="Arial" pitchFamily="34" charset="0"/>
              </a:rPr>
              <a:t> </a:t>
            </a:r>
            <a:r>
              <a:rPr lang="fr-FR" sz="2000" b="1" dirty="0" smtClean="0">
                <a:latin typeface="Arial" pitchFamily="34" charset="0"/>
                <a:cs typeface="Arial" pitchFamily="34" charset="0"/>
              </a:rPr>
              <a:t> briefing session, </a:t>
            </a:r>
            <a:r>
              <a:rPr lang="fr-FR" sz="2000" b="1" dirty="0">
                <a:latin typeface="Arial" pitchFamily="34" charset="0"/>
                <a:cs typeface="Arial" pitchFamily="34" charset="0"/>
              </a:rPr>
              <a:t>must </a:t>
            </a:r>
            <a:r>
              <a:rPr lang="fr-FR" sz="2000" b="1" dirty="0" err="1">
                <a:latin typeface="Arial" pitchFamily="34" charset="0"/>
                <a:cs typeface="Arial" pitchFamily="34" charset="0"/>
              </a:rPr>
              <a:t>be</a:t>
            </a:r>
            <a:r>
              <a:rPr lang="fr-FR" sz="2000" b="1" dirty="0">
                <a:latin typeface="Arial" pitchFamily="34" charset="0"/>
                <a:cs typeface="Arial" pitchFamily="34" charset="0"/>
              </a:rPr>
              <a:t> </a:t>
            </a:r>
            <a:r>
              <a:rPr lang="fr-FR" sz="2000" b="1" dirty="0" err="1">
                <a:latin typeface="Arial" pitchFamily="34" charset="0"/>
                <a:cs typeface="Arial" pitchFamily="34" charset="0"/>
              </a:rPr>
              <a:t>raised</a:t>
            </a:r>
            <a:r>
              <a:rPr lang="fr-FR" sz="2000" b="1" dirty="0">
                <a:latin typeface="Arial" pitchFamily="34" charset="0"/>
                <a:cs typeface="Arial" pitchFamily="34" charset="0"/>
              </a:rPr>
              <a:t> by</a:t>
            </a:r>
            <a:r>
              <a:rPr lang="fr-FR" sz="2000" b="1" dirty="0">
                <a:solidFill>
                  <a:srgbClr val="7030A0"/>
                </a:solidFill>
                <a:latin typeface="Arial" pitchFamily="34" charset="0"/>
                <a:cs typeface="Arial" pitchFamily="34" charset="0"/>
              </a:rPr>
              <a:t> </a:t>
            </a:r>
            <a:r>
              <a:rPr lang="fr-FR" sz="2000" b="1" dirty="0" smtClean="0">
                <a:solidFill>
                  <a:srgbClr val="FF0000"/>
                </a:solidFill>
                <a:latin typeface="Arial" pitchFamily="34" charset="0"/>
                <a:cs typeface="Arial" pitchFamily="34" charset="0"/>
              </a:rPr>
              <a:t>23 August 2021 at 15H00 </a:t>
            </a:r>
            <a:r>
              <a:rPr lang="fr-FR" sz="2000" b="1" dirty="0">
                <a:latin typeface="Arial" pitchFamily="34" charset="0"/>
                <a:cs typeface="Arial" pitchFamily="34" charset="0"/>
              </a:rPr>
              <a:t>and </a:t>
            </a:r>
            <a:r>
              <a:rPr lang="fr-FR" sz="2000" b="1" dirty="0" err="1">
                <a:latin typeface="Arial" pitchFamily="34" charset="0"/>
                <a:cs typeface="Arial" pitchFamily="34" charset="0"/>
              </a:rPr>
              <a:t>will</a:t>
            </a:r>
            <a:r>
              <a:rPr lang="fr-FR" sz="2000" b="1" dirty="0">
                <a:latin typeface="Arial" pitchFamily="34" charset="0"/>
                <a:cs typeface="Arial" pitchFamily="34" charset="0"/>
              </a:rPr>
              <a:t> </a:t>
            </a:r>
            <a:r>
              <a:rPr lang="fr-FR" sz="2000" b="1" dirty="0" err="1">
                <a:latin typeface="Arial" pitchFamily="34" charset="0"/>
                <a:cs typeface="Arial" pitchFamily="34" charset="0"/>
              </a:rPr>
              <a:t>be</a:t>
            </a:r>
            <a:r>
              <a:rPr lang="fr-FR" sz="2000" b="1" dirty="0">
                <a:latin typeface="Arial" pitchFamily="34" charset="0"/>
                <a:cs typeface="Arial" pitchFamily="34" charset="0"/>
              </a:rPr>
              <a:t> </a:t>
            </a:r>
            <a:r>
              <a:rPr lang="fr-FR" sz="2000" b="1" dirty="0" err="1">
                <a:latin typeface="Arial" pitchFamily="34" charset="0"/>
                <a:cs typeface="Arial" pitchFamily="34" charset="0"/>
              </a:rPr>
              <a:t>responded</a:t>
            </a:r>
            <a:r>
              <a:rPr lang="fr-FR" sz="2000" b="1" dirty="0">
                <a:latin typeface="Arial" pitchFamily="34" charset="0"/>
                <a:cs typeface="Arial" pitchFamily="34" charset="0"/>
              </a:rPr>
              <a:t> to by</a:t>
            </a:r>
            <a:r>
              <a:rPr lang="fr-FR" sz="2000" b="1" dirty="0">
                <a:solidFill>
                  <a:srgbClr val="7030A0"/>
                </a:solidFill>
                <a:latin typeface="Arial" pitchFamily="34" charset="0"/>
                <a:cs typeface="Arial" pitchFamily="34" charset="0"/>
              </a:rPr>
              <a:t> </a:t>
            </a:r>
            <a:r>
              <a:rPr lang="fr-FR" sz="2000" b="1" dirty="0" smtClean="0">
                <a:solidFill>
                  <a:srgbClr val="FF0000"/>
                </a:solidFill>
                <a:latin typeface="Arial" pitchFamily="34" charset="0"/>
                <a:cs typeface="Arial" pitchFamily="34" charset="0"/>
              </a:rPr>
              <a:t>24 </a:t>
            </a:r>
            <a:r>
              <a:rPr lang="fr-FR" sz="2000" b="1" dirty="0">
                <a:solidFill>
                  <a:srgbClr val="FF0000"/>
                </a:solidFill>
                <a:latin typeface="Arial" pitchFamily="34" charset="0"/>
                <a:cs typeface="Arial" pitchFamily="34" charset="0"/>
              </a:rPr>
              <a:t>August 2021 at </a:t>
            </a:r>
            <a:r>
              <a:rPr lang="fr-FR" sz="2000" b="1" dirty="0" smtClean="0">
                <a:solidFill>
                  <a:srgbClr val="FF0000"/>
                </a:solidFill>
                <a:latin typeface="Arial" pitchFamily="34" charset="0"/>
                <a:cs typeface="Arial" pitchFamily="34" charset="0"/>
              </a:rPr>
              <a:t>17H00</a:t>
            </a:r>
            <a:r>
              <a:rPr lang="fr-FR" sz="2000" b="1" dirty="0" smtClean="0">
                <a:solidFill>
                  <a:srgbClr val="7030A0"/>
                </a:solidFill>
                <a:latin typeface="Arial" pitchFamily="34" charset="0"/>
                <a:cs typeface="Arial" pitchFamily="34" charset="0"/>
              </a:rPr>
              <a:t>.</a:t>
            </a:r>
          </a:p>
          <a:p>
            <a:pPr marL="514350" indent="-514350" algn="just">
              <a:spcBef>
                <a:spcPts val="2400"/>
              </a:spcBef>
              <a:buAutoNum type="arabicPeriod"/>
            </a:pPr>
            <a:r>
              <a:rPr lang="fr-FR" sz="2000" b="1" dirty="0" smtClean="0">
                <a:solidFill>
                  <a:srgbClr val="B873CB"/>
                </a:solidFill>
                <a:latin typeface="Arial" pitchFamily="34" charset="0"/>
                <a:cs typeface="Arial" pitchFamily="34" charset="0"/>
              </a:rPr>
              <a:t>Due to COVID19 </a:t>
            </a:r>
            <a:r>
              <a:rPr lang="fr-FR" sz="2000" b="1" dirty="0" err="1" smtClean="0">
                <a:solidFill>
                  <a:srgbClr val="B873CB"/>
                </a:solidFill>
                <a:latin typeface="Arial" pitchFamily="34" charset="0"/>
                <a:cs typeface="Arial" pitchFamily="34" charset="0"/>
              </a:rPr>
              <a:t>protocols</a:t>
            </a:r>
            <a:r>
              <a:rPr lang="fr-FR" sz="2000" b="1" dirty="0" smtClean="0">
                <a:solidFill>
                  <a:srgbClr val="B873CB"/>
                </a:solidFill>
                <a:latin typeface="Arial" pitchFamily="34" charset="0"/>
                <a:cs typeface="Arial" pitchFamily="34" charset="0"/>
              </a:rPr>
              <a:t> </a:t>
            </a:r>
            <a:r>
              <a:rPr lang="fr-FR" sz="2000" b="1" dirty="0" err="1" smtClean="0">
                <a:solidFill>
                  <a:srgbClr val="B873CB"/>
                </a:solidFill>
                <a:latin typeface="Arial" pitchFamily="34" charset="0"/>
                <a:cs typeface="Arial" pitchFamily="34" charset="0"/>
              </a:rPr>
              <a:t>currently</a:t>
            </a:r>
            <a:r>
              <a:rPr lang="fr-FR" sz="2000" b="1" dirty="0" smtClean="0">
                <a:solidFill>
                  <a:srgbClr val="B873CB"/>
                </a:solidFill>
                <a:latin typeface="Arial" pitchFamily="34" charset="0"/>
                <a:cs typeface="Arial" pitchFamily="34" charset="0"/>
              </a:rPr>
              <a:t> in place, the </a:t>
            </a:r>
            <a:r>
              <a:rPr lang="fr-FR" sz="2000" b="1" dirty="0" err="1" smtClean="0">
                <a:solidFill>
                  <a:srgbClr val="B873CB"/>
                </a:solidFill>
                <a:latin typeface="Arial" pitchFamily="34" charset="0"/>
                <a:cs typeface="Arial" pitchFamily="34" charset="0"/>
              </a:rPr>
              <a:t>attendance</a:t>
            </a:r>
            <a:r>
              <a:rPr lang="fr-FR" sz="2000" b="1" dirty="0" smtClean="0">
                <a:solidFill>
                  <a:srgbClr val="B873CB"/>
                </a:solidFill>
                <a:latin typeface="Arial" pitchFamily="34" charset="0"/>
                <a:cs typeface="Arial" pitchFamily="34" charset="0"/>
              </a:rPr>
              <a:t> </a:t>
            </a:r>
            <a:r>
              <a:rPr lang="fr-FR" sz="2000" b="1" dirty="0" err="1" smtClean="0">
                <a:solidFill>
                  <a:srgbClr val="B873CB"/>
                </a:solidFill>
                <a:latin typeface="Arial" pitchFamily="34" charset="0"/>
                <a:cs typeface="Arial" pitchFamily="34" charset="0"/>
              </a:rPr>
              <a:t>register</a:t>
            </a:r>
            <a:r>
              <a:rPr lang="fr-FR" sz="2000" b="1" dirty="0" smtClean="0">
                <a:solidFill>
                  <a:srgbClr val="B873CB"/>
                </a:solidFill>
                <a:latin typeface="Arial" pitchFamily="34" charset="0"/>
                <a:cs typeface="Arial" pitchFamily="34" charset="0"/>
              </a:rPr>
              <a:t> for the Briefing Session </a:t>
            </a:r>
            <a:r>
              <a:rPr lang="fr-FR" sz="2000" b="1" dirty="0" err="1" smtClean="0">
                <a:solidFill>
                  <a:srgbClr val="B873CB"/>
                </a:solidFill>
                <a:latin typeface="Arial" pitchFamily="34" charset="0"/>
                <a:cs typeface="Arial" pitchFamily="34" charset="0"/>
              </a:rPr>
              <a:t>will</a:t>
            </a:r>
            <a:r>
              <a:rPr lang="fr-FR" sz="2000" b="1" dirty="0" smtClean="0">
                <a:solidFill>
                  <a:srgbClr val="B873CB"/>
                </a:solidFill>
                <a:latin typeface="Arial" pitchFamily="34" charset="0"/>
                <a:cs typeface="Arial" pitchFamily="34" charset="0"/>
              </a:rPr>
              <a:t> </a:t>
            </a:r>
            <a:r>
              <a:rPr lang="fr-FR" sz="2000" b="1" dirty="0" err="1" smtClean="0">
                <a:solidFill>
                  <a:srgbClr val="B873CB"/>
                </a:solidFill>
                <a:latin typeface="Arial" pitchFamily="34" charset="0"/>
                <a:cs typeface="Arial" pitchFamily="34" charset="0"/>
              </a:rPr>
              <a:t>be</a:t>
            </a:r>
            <a:r>
              <a:rPr lang="fr-FR" sz="2000" b="1" dirty="0" smtClean="0">
                <a:solidFill>
                  <a:srgbClr val="B873CB"/>
                </a:solidFill>
                <a:latin typeface="Arial" pitchFamily="34" charset="0"/>
                <a:cs typeface="Arial" pitchFamily="34" charset="0"/>
              </a:rPr>
              <a:t> </a:t>
            </a:r>
            <a:r>
              <a:rPr lang="fr-FR" sz="2000" b="1" dirty="0" err="1" smtClean="0">
                <a:solidFill>
                  <a:srgbClr val="B873CB"/>
                </a:solidFill>
                <a:latin typeface="Arial" pitchFamily="34" charset="0"/>
                <a:cs typeface="Arial" pitchFamily="34" charset="0"/>
              </a:rPr>
              <a:t>drawn</a:t>
            </a:r>
            <a:r>
              <a:rPr lang="fr-FR" sz="2000" b="1" dirty="0" smtClean="0">
                <a:solidFill>
                  <a:srgbClr val="B873CB"/>
                </a:solidFill>
                <a:latin typeface="Arial" pitchFamily="34" charset="0"/>
                <a:cs typeface="Arial" pitchFamily="34" charset="0"/>
              </a:rPr>
              <a:t> </a:t>
            </a:r>
            <a:r>
              <a:rPr lang="fr-FR" sz="2000" b="1" dirty="0" err="1" smtClean="0">
                <a:solidFill>
                  <a:srgbClr val="B873CB"/>
                </a:solidFill>
                <a:latin typeface="Arial" pitchFamily="34" charset="0"/>
                <a:cs typeface="Arial" pitchFamily="34" charset="0"/>
              </a:rPr>
              <a:t>from</a:t>
            </a:r>
            <a:r>
              <a:rPr lang="fr-FR" sz="2000" b="1" dirty="0" smtClean="0">
                <a:solidFill>
                  <a:srgbClr val="B873CB"/>
                </a:solidFill>
                <a:latin typeface="Arial" pitchFamily="34" charset="0"/>
                <a:cs typeface="Arial" pitchFamily="34" charset="0"/>
              </a:rPr>
              <a:t> the audit </a:t>
            </a:r>
            <a:r>
              <a:rPr lang="fr-FR" sz="2000" b="1" dirty="0" err="1" smtClean="0">
                <a:solidFill>
                  <a:srgbClr val="B873CB"/>
                </a:solidFill>
                <a:latin typeface="Arial" pitchFamily="34" charset="0"/>
                <a:cs typeface="Arial" pitchFamily="34" charset="0"/>
              </a:rPr>
              <a:t>trail</a:t>
            </a:r>
            <a:r>
              <a:rPr lang="fr-FR" sz="2000" b="1" dirty="0" smtClean="0">
                <a:solidFill>
                  <a:srgbClr val="B873CB"/>
                </a:solidFill>
                <a:latin typeface="Arial" pitchFamily="34" charset="0"/>
                <a:cs typeface="Arial" pitchFamily="34" charset="0"/>
              </a:rPr>
              <a:t> on the Teams Platform.</a:t>
            </a:r>
          </a:p>
          <a:p>
            <a:pPr marL="514350" indent="-514350" algn="just">
              <a:spcBef>
                <a:spcPts val="2400"/>
              </a:spcBef>
              <a:buFontTx/>
              <a:buAutoNum type="arabicPeriod"/>
            </a:pPr>
            <a:r>
              <a:rPr lang="en-ZA" sz="2000" b="1" dirty="0" smtClean="0">
                <a:latin typeface="Arial" pitchFamily="34" charset="0"/>
                <a:cs typeface="Arial" pitchFamily="34" charset="0"/>
              </a:rPr>
              <a:t>Tender </a:t>
            </a:r>
            <a:r>
              <a:rPr lang="en-ZA" sz="2000" b="1" dirty="0">
                <a:latin typeface="Arial" pitchFamily="34" charset="0"/>
                <a:cs typeface="Arial" pitchFamily="34" charset="0"/>
              </a:rPr>
              <a:t>documents are </a:t>
            </a:r>
            <a:r>
              <a:rPr lang="en-ZA" sz="2000" b="1" dirty="0" smtClean="0">
                <a:latin typeface="Arial" pitchFamily="34" charset="0"/>
                <a:cs typeface="Arial" pitchFamily="34" charset="0"/>
              </a:rPr>
              <a:t>electronically available on the National Treasury e-Tender Portal and the </a:t>
            </a:r>
            <a:r>
              <a:rPr lang="en-ZA" sz="2000" b="1" dirty="0" err="1" smtClean="0">
                <a:latin typeface="Arial" pitchFamily="34" charset="0"/>
                <a:cs typeface="Arial" pitchFamily="34" charset="0"/>
              </a:rPr>
              <a:t>DoEL</a:t>
            </a:r>
            <a:r>
              <a:rPr lang="en-ZA" sz="2000" b="1" dirty="0" smtClean="0">
                <a:latin typeface="Arial" pitchFamily="34" charset="0"/>
                <a:cs typeface="Arial" pitchFamily="34" charset="0"/>
              </a:rPr>
              <a:t> website at </a:t>
            </a:r>
            <a:r>
              <a:rPr lang="en-ZA" sz="2000" b="1" dirty="0">
                <a:latin typeface="Arial" pitchFamily="34" charset="0"/>
                <a:cs typeface="Arial" pitchFamily="34" charset="0"/>
              </a:rPr>
              <a:t>no charge.  Hard copies are not </a:t>
            </a:r>
            <a:r>
              <a:rPr lang="en-ZA" sz="2000" b="1" dirty="0" smtClean="0">
                <a:latin typeface="Arial" pitchFamily="34" charset="0"/>
                <a:cs typeface="Arial" pitchFamily="34" charset="0"/>
              </a:rPr>
              <a:t>available.</a:t>
            </a:r>
            <a:endParaRPr lang="en-ZA" sz="2000" b="1" dirty="0">
              <a:latin typeface="Arial" pitchFamily="34" charset="0"/>
              <a:cs typeface="Arial" pitchFamily="34" charset="0"/>
            </a:endParaRPr>
          </a:p>
          <a:p>
            <a:pPr marL="514350" indent="-514350">
              <a:spcBef>
                <a:spcPts val="2400"/>
              </a:spcBef>
              <a:buAutoNum type="arabicPeriod"/>
            </a:pPr>
            <a:endParaRPr lang="fr-FR" sz="2400" b="1" dirty="0" smtClean="0">
              <a:latin typeface="Arial" pitchFamily="34" charset="0"/>
              <a:cs typeface="Arial" pitchFamily="34" charset="0"/>
            </a:endParaRPr>
          </a:p>
          <a:p>
            <a:pPr marL="514350" indent="-514350">
              <a:spcBef>
                <a:spcPts val="2400"/>
              </a:spcBef>
              <a:buAutoNum type="arabicPeriod"/>
            </a:pPr>
            <a:endParaRPr lang="fr-FR" sz="2400" b="1" dirty="0" smtClean="0">
              <a:latin typeface="Arial" pitchFamily="34" charset="0"/>
              <a:cs typeface="Arial" pitchFamily="34" charset="0"/>
            </a:endParaRPr>
          </a:p>
          <a:p>
            <a:pPr marL="514350" indent="-514350">
              <a:spcBef>
                <a:spcPts val="2400"/>
              </a:spcBef>
              <a:buAutoNum type="arabicPeriod"/>
            </a:pPr>
            <a:endParaRPr lang="fr-FR" sz="2600" b="1" dirty="0" smtClean="0">
              <a:latin typeface="Arial" pitchFamily="34" charset="0"/>
              <a:cs typeface="Arial" pitchFamily="34" charset="0"/>
            </a:endParaRPr>
          </a:p>
        </p:txBody>
      </p:sp>
      <p:sp>
        <p:nvSpPr>
          <p:cNvPr id="7" name="Rectangle 6"/>
          <p:cNvSpPr/>
          <p:nvPr/>
        </p:nvSpPr>
        <p:spPr>
          <a:xfrm>
            <a:off x="1021278" y="446809"/>
            <a:ext cx="7493330" cy="646331"/>
          </a:xfrm>
          <a:prstGeom prst="rect">
            <a:avLst/>
          </a:prstGeom>
        </p:spPr>
        <p:txBody>
          <a:bodyPr wrap="square">
            <a:spAutoFit/>
          </a:bodyPr>
          <a:lstStyle/>
          <a:p>
            <a:pPr lvl="0"/>
            <a:r>
              <a:rPr lang="en-US" sz="3600" b="1" dirty="0" smtClean="0">
                <a:ln w="12700">
                  <a:solidFill>
                    <a:srgbClr val="C6E7FC">
                      <a:satMod val="155000"/>
                    </a:srgbClr>
                  </a:solidFill>
                  <a:prstDash val="solid"/>
                </a:ln>
                <a:solidFill>
                  <a:srgbClr val="073E87">
                    <a:tint val="85000"/>
                    <a:satMod val="155000"/>
                  </a:srgbClr>
                </a:solidFill>
                <a:effectLst>
                  <a:outerShdw blurRad="41275" dist="20320" dir="1800000" algn="tl" rotWithShape="0">
                    <a:srgbClr val="000000">
                      <a:alpha val="40000"/>
                    </a:srgbClr>
                  </a:outerShdw>
                </a:effectLst>
                <a:latin typeface="Arial" pitchFamily="34" charset="0"/>
                <a:cs typeface="Arial" pitchFamily="34" charset="0"/>
              </a:rPr>
              <a:t>  </a:t>
            </a:r>
            <a:endParaRPr lang="en-US" sz="3600" b="1" dirty="0">
              <a:ln w="12700">
                <a:solidFill>
                  <a:srgbClr val="C6E7FC">
                    <a:satMod val="155000"/>
                  </a:srgbClr>
                </a:solidFill>
                <a:prstDash val="solid"/>
              </a:ln>
              <a:effectLst>
                <a:outerShdw blurRad="41275" dist="20320" dir="1800000" algn="tl" rotWithShape="0">
                  <a:srgbClr val="000000">
                    <a:alpha val="40000"/>
                  </a:srgbClr>
                </a:outerShdw>
              </a:effectLst>
              <a:latin typeface="Arial" pitchFamily="34" charset="0"/>
              <a:cs typeface="Arial" pitchFamily="34" charset="0"/>
            </a:endParaRPr>
          </a:p>
        </p:txBody>
      </p:sp>
      <p:sp>
        <p:nvSpPr>
          <p:cNvPr id="2" name="Rectangle 1"/>
          <p:cNvSpPr/>
          <p:nvPr/>
        </p:nvSpPr>
        <p:spPr>
          <a:xfrm>
            <a:off x="679245" y="446809"/>
            <a:ext cx="7781924" cy="1046440"/>
          </a:xfrm>
          <a:prstGeom prst="rect">
            <a:avLst/>
          </a:prstGeom>
        </p:spPr>
        <p:txBody>
          <a:bodyPr wrap="square">
            <a:spAutoFit/>
          </a:bodyPr>
          <a:lstStyle/>
          <a:p>
            <a:pPr algn="ctr"/>
            <a:r>
              <a:rPr lang="en-US" sz="4400" b="1" dirty="0" smtClean="0">
                <a:latin typeface="Arial" pitchFamily="34" charset="0"/>
                <a:cs typeface="Arial" pitchFamily="34" charset="0"/>
              </a:rPr>
              <a:t>Introduction</a:t>
            </a:r>
            <a:r>
              <a:rPr lang="en-US" sz="4400" b="1" dirty="0">
                <a:latin typeface="Arial" pitchFamily="34" charset="0"/>
                <a:cs typeface="Arial" pitchFamily="34" charset="0"/>
              </a:rPr>
              <a:t/>
            </a:r>
            <a:br>
              <a:rPr lang="en-US" sz="4400" b="1" dirty="0">
                <a:latin typeface="Arial" pitchFamily="34" charset="0"/>
                <a:cs typeface="Arial" pitchFamily="34" charset="0"/>
              </a:rPr>
            </a:br>
            <a:endParaRPr lang="en-ZA" b="1" dirty="0">
              <a:latin typeface="Arial" pitchFamily="34" charset="0"/>
              <a:cs typeface="Arial" pitchFamily="34" charset="0"/>
            </a:endParaRPr>
          </a:p>
        </p:txBody>
      </p:sp>
    </p:spTree>
    <p:extLst>
      <p:ext uri="{BB962C8B-B14F-4D97-AF65-F5344CB8AC3E}">
        <p14:creationId xmlns:p14="http://schemas.microsoft.com/office/powerpoint/2010/main" val="4155689845"/>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533401" y="438150"/>
            <a:ext cx="8010524" cy="741713"/>
          </a:xfrm>
        </p:spPr>
        <p:txBody>
          <a:bodyPr>
            <a:noAutofit/>
          </a:bodyPr>
          <a:lstStyle/>
          <a:p>
            <a:pPr eaLnBrk="1" hangingPunct="1"/>
            <a:r>
              <a:rPr lang="en-US" b="1" dirty="0">
                <a:latin typeface="Arial" pitchFamily="34" charset="0"/>
                <a:cs typeface="Arial" pitchFamily="34" charset="0"/>
              </a:rPr>
              <a:t>UIF Background</a:t>
            </a:r>
            <a:endParaRPr lang="en-ZA" b="1" dirty="0">
              <a:latin typeface="Arial" pitchFamily="34" charset="0"/>
              <a:cs typeface="Arial" pitchFamily="34" charset="0"/>
            </a:endParaRPr>
          </a:p>
        </p:txBody>
      </p:sp>
      <p:sp>
        <p:nvSpPr>
          <p:cNvPr id="2" name="Content Placeholder 1"/>
          <p:cNvSpPr>
            <a:spLocks noGrp="1"/>
          </p:cNvSpPr>
          <p:nvPr>
            <p:ph idx="1"/>
          </p:nvPr>
        </p:nvSpPr>
        <p:spPr>
          <a:xfrm>
            <a:off x="209551" y="1280160"/>
            <a:ext cx="8724899" cy="5292090"/>
          </a:xfrm>
        </p:spPr>
        <p:txBody>
          <a:bodyPr>
            <a:normAutofit/>
          </a:bodyPr>
          <a:lstStyle/>
          <a:p>
            <a:pPr marL="0" lvl="0" indent="0" algn="just">
              <a:lnSpc>
                <a:spcPct val="115000"/>
              </a:lnSpc>
              <a:spcAft>
                <a:spcPts val="0"/>
              </a:spcAft>
              <a:tabLst>
                <a:tab pos="180340" algn="l"/>
              </a:tabLst>
            </a:pPr>
            <a:endParaRPr lang="en-ZA" sz="2800" dirty="0" smtClean="0">
              <a:latin typeface="Calibri"/>
              <a:ea typeface="Calibri"/>
              <a:cs typeface="Times New Roman"/>
            </a:endParaRPr>
          </a:p>
          <a:p>
            <a:endParaRPr lang="en-ZA" dirty="0"/>
          </a:p>
        </p:txBody>
      </p:sp>
      <p:sp>
        <p:nvSpPr>
          <p:cNvPr id="3" name="Slide Number Placeholder 2"/>
          <p:cNvSpPr>
            <a:spLocks noGrp="1"/>
          </p:cNvSpPr>
          <p:nvPr>
            <p:ph type="sldNum" sz="quarter" idx="12"/>
          </p:nvPr>
        </p:nvSpPr>
        <p:spPr/>
        <p:txBody>
          <a:bodyPr/>
          <a:lstStyle/>
          <a:p>
            <a:fld id="{BE62D542-D66E-49F7-BC6D-B9F2E81CE042}" type="slidenum">
              <a:rPr lang="en-ZA" smtClean="0">
                <a:solidFill>
                  <a:srgbClr val="073E87"/>
                </a:solidFill>
              </a:rPr>
              <a:pPr/>
              <a:t>3</a:t>
            </a:fld>
            <a:endParaRPr lang="en-ZA" dirty="0">
              <a:solidFill>
                <a:srgbClr val="073E87"/>
              </a:solidFill>
            </a:endParaRPr>
          </a:p>
        </p:txBody>
      </p:sp>
      <p:sp>
        <p:nvSpPr>
          <p:cNvPr id="5" name="Rounded Rectangle 4"/>
          <p:cNvSpPr/>
          <p:nvPr/>
        </p:nvSpPr>
        <p:spPr>
          <a:xfrm>
            <a:off x="333374" y="1472539"/>
            <a:ext cx="8601075" cy="4706439"/>
          </a:xfrm>
          <a:prstGeom prst="roundRect">
            <a:avLst/>
          </a:prstGeom>
          <a:noFill/>
          <a:ln>
            <a:noFill/>
          </a:ln>
          <a:effectLst>
            <a:outerShdw blurRad="40000" dist="23000" dir="5400000" rotWithShape="0">
              <a:schemeClr val="bg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lvl="0" algn="just">
              <a:lnSpc>
                <a:spcPct val="115000"/>
              </a:lnSpc>
              <a:spcAft>
                <a:spcPts val="1000"/>
              </a:spcAft>
              <a:tabLst>
                <a:tab pos="180340" algn="l"/>
              </a:tabLst>
            </a:pPr>
            <a:r>
              <a:rPr lang="en-ZA" sz="2400" b="1" dirty="0" smtClean="0">
                <a:solidFill>
                  <a:schemeClr val="tx1"/>
                </a:solidFill>
                <a:latin typeface="Arial" pitchFamily="34" charset="0"/>
                <a:ea typeface="Calibri"/>
                <a:cs typeface="Arial" pitchFamily="34" charset="0"/>
              </a:rPr>
              <a:t>1.	UIF is regarded as a public entity.</a:t>
            </a:r>
            <a:endParaRPr lang="en-ZA" sz="2400" b="1" dirty="0">
              <a:solidFill>
                <a:schemeClr val="tx1"/>
              </a:solidFill>
              <a:latin typeface="Arial" pitchFamily="34" charset="0"/>
              <a:ea typeface="Calibri"/>
              <a:cs typeface="Arial" pitchFamily="34" charset="0"/>
            </a:endParaRPr>
          </a:p>
          <a:p>
            <a:pPr lvl="0" algn="just">
              <a:lnSpc>
                <a:spcPct val="115000"/>
              </a:lnSpc>
              <a:spcAft>
                <a:spcPts val="1000"/>
              </a:spcAft>
              <a:tabLst>
                <a:tab pos="180340" algn="l"/>
              </a:tabLst>
            </a:pPr>
            <a:r>
              <a:rPr lang="en-ZA" sz="2400" b="1" dirty="0" smtClean="0">
                <a:solidFill>
                  <a:schemeClr val="tx1"/>
                </a:solidFill>
                <a:latin typeface="Arial" pitchFamily="34" charset="0"/>
                <a:ea typeface="Calibri"/>
                <a:cs typeface="Arial" pitchFamily="34" charset="0"/>
              </a:rPr>
              <a:t>2.	The UIF falls under </a:t>
            </a:r>
            <a:r>
              <a:rPr lang="en-ZA" sz="2400" b="1" dirty="0" err="1" smtClean="0">
                <a:solidFill>
                  <a:schemeClr val="tx1"/>
                </a:solidFill>
                <a:latin typeface="Arial" pitchFamily="34" charset="0"/>
                <a:ea typeface="Calibri"/>
                <a:cs typeface="Arial" pitchFamily="34" charset="0"/>
              </a:rPr>
              <a:t>Do</a:t>
            </a:r>
            <a:r>
              <a:rPr lang="en-ZA" sz="2400" b="1" dirty="0" err="1" smtClean="0">
                <a:solidFill>
                  <a:srgbClr val="7030A0"/>
                </a:solidFill>
                <a:latin typeface="Arial" pitchFamily="34" charset="0"/>
                <a:ea typeface="Calibri"/>
                <a:cs typeface="Arial" pitchFamily="34" charset="0"/>
              </a:rPr>
              <a:t>E</a:t>
            </a:r>
            <a:r>
              <a:rPr lang="en-ZA" sz="2400" b="1" dirty="0" err="1" smtClean="0">
                <a:solidFill>
                  <a:schemeClr val="tx1"/>
                </a:solidFill>
                <a:latin typeface="Arial" pitchFamily="34" charset="0"/>
                <a:ea typeface="Calibri"/>
                <a:cs typeface="Arial" pitchFamily="34" charset="0"/>
              </a:rPr>
              <a:t>L</a:t>
            </a:r>
            <a:r>
              <a:rPr lang="en-ZA" sz="2400" b="1" dirty="0" smtClean="0">
                <a:solidFill>
                  <a:schemeClr val="tx1"/>
                </a:solidFill>
                <a:latin typeface="Arial" pitchFamily="34" charset="0"/>
                <a:ea typeface="Calibri"/>
                <a:cs typeface="Arial" pitchFamily="34" charset="0"/>
              </a:rPr>
              <a:t> – one minister.</a:t>
            </a:r>
            <a:endParaRPr lang="en-ZA" sz="2400" b="1" dirty="0">
              <a:solidFill>
                <a:schemeClr val="tx1"/>
              </a:solidFill>
              <a:latin typeface="Arial" pitchFamily="34" charset="0"/>
              <a:ea typeface="Calibri"/>
              <a:cs typeface="Arial" pitchFamily="34" charset="0"/>
            </a:endParaRPr>
          </a:p>
          <a:p>
            <a:pPr marL="447675" lvl="0" indent="-447675" algn="just">
              <a:lnSpc>
                <a:spcPct val="115000"/>
              </a:lnSpc>
              <a:spcAft>
                <a:spcPts val="1000"/>
              </a:spcAft>
              <a:tabLst>
                <a:tab pos="447675" algn="l"/>
              </a:tabLst>
            </a:pPr>
            <a:r>
              <a:rPr lang="en-ZA" sz="2400" b="1" dirty="0" smtClean="0">
                <a:solidFill>
                  <a:schemeClr val="tx1"/>
                </a:solidFill>
                <a:latin typeface="Arial" pitchFamily="34" charset="0"/>
                <a:ea typeface="Calibri"/>
                <a:cs typeface="Arial" pitchFamily="34" charset="0"/>
              </a:rPr>
              <a:t>3.	Pay benefits such as unemployment, maternity, illness, etc.</a:t>
            </a:r>
          </a:p>
          <a:p>
            <a:pPr marL="447675" indent="-447675" algn="just">
              <a:lnSpc>
                <a:spcPct val="115000"/>
              </a:lnSpc>
              <a:spcAft>
                <a:spcPts val="1000"/>
              </a:spcAft>
              <a:tabLst>
                <a:tab pos="447675" algn="l"/>
              </a:tabLst>
            </a:pPr>
            <a:r>
              <a:rPr lang="en-ZA" sz="2400" b="1" dirty="0">
                <a:solidFill>
                  <a:schemeClr val="tx1"/>
                </a:solidFill>
                <a:latin typeface="Arial" pitchFamily="34" charset="0"/>
                <a:ea typeface="Calibri"/>
                <a:cs typeface="Arial" pitchFamily="34" charset="0"/>
              </a:rPr>
              <a:t>4.	The </a:t>
            </a:r>
            <a:r>
              <a:rPr lang="en-ZA" sz="2400" b="1" dirty="0" smtClean="0">
                <a:solidFill>
                  <a:srgbClr val="7030A0"/>
                </a:solidFill>
                <a:latin typeface="Arial" pitchFamily="34" charset="0"/>
                <a:ea typeface="Calibri"/>
                <a:cs typeface="Arial" pitchFamily="34" charset="0"/>
              </a:rPr>
              <a:t>UIF</a:t>
            </a:r>
            <a:r>
              <a:rPr lang="en-ZA" sz="2400" b="1" dirty="0" smtClean="0">
                <a:solidFill>
                  <a:schemeClr val="tx1"/>
                </a:solidFill>
                <a:latin typeface="Arial" pitchFamily="34" charset="0"/>
                <a:ea typeface="Calibri"/>
                <a:cs typeface="Arial" pitchFamily="34" charset="0"/>
              </a:rPr>
              <a:t> </a:t>
            </a:r>
            <a:r>
              <a:rPr lang="en-ZA" sz="2400" b="1" dirty="0">
                <a:solidFill>
                  <a:schemeClr val="tx1"/>
                </a:solidFill>
                <a:latin typeface="Arial" pitchFamily="34" charset="0"/>
                <a:ea typeface="Calibri"/>
                <a:cs typeface="Arial" pitchFamily="34" charset="0"/>
              </a:rPr>
              <a:t>generates its own income – no subsidy is received from </a:t>
            </a:r>
            <a:r>
              <a:rPr lang="en-ZA" sz="2400" b="1" dirty="0" smtClean="0">
                <a:solidFill>
                  <a:schemeClr val="tx1"/>
                </a:solidFill>
                <a:latin typeface="Arial" pitchFamily="34" charset="0"/>
                <a:ea typeface="Calibri"/>
                <a:cs typeface="Arial" pitchFamily="34" charset="0"/>
              </a:rPr>
              <a:t>government.</a:t>
            </a:r>
            <a:endParaRPr lang="en-ZA" sz="2400" b="1" dirty="0">
              <a:solidFill>
                <a:schemeClr val="tx1"/>
              </a:solidFill>
              <a:latin typeface="Arial" pitchFamily="34" charset="0"/>
              <a:ea typeface="Calibri"/>
              <a:cs typeface="Arial" pitchFamily="34" charset="0"/>
            </a:endParaRPr>
          </a:p>
          <a:p>
            <a:pPr marL="447675" lvl="0" indent="-447675" algn="just">
              <a:lnSpc>
                <a:spcPct val="115000"/>
              </a:lnSpc>
              <a:spcAft>
                <a:spcPts val="1000"/>
              </a:spcAft>
              <a:tabLst>
                <a:tab pos="447675" algn="l"/>
              </a:tabLst>
            </a:pPr>
            <a:r>
              <a:rPr lang="en-ZA" sz="2400" b="1" dirty="0">
                <a:solidFill>
                  <a:schemeClr val="tx1"/>
                </a:solidFill>
                <a:latin typeface="Arial" pitchFamily="34" charset="0"/>
                <a:ea typeface="Calibri"/>
                <a:cs typeface="Arial" pitchFamily="34" charset="0"/>
              </a:rPr>
              <a:t>5.	Invest money received from contributions paid by employers.</a:t>
            </a:r>
          </a:p>
        </p:txBody>
      </p:sp>
    </p:spTree>
    <p:extLst>
      <p:ext uri="{BB962C8B-B14F-4D97-AF65-F5344CB8AC3E}">
        <p14:creationId xmlns:p14="http://schemas.microsoft.com/office/powerpoint/2010/main" val="162737285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533401" y="438150"/>
            <a:ext cx="8010524" cy="741713"/>
          </a:xfrm>
        </p:spPr>
        <p:txBody>
          <a:bodyPr>
            <a:noAutofit/>
          </a:bodyPr>
          <a:lstStyle/>
          <a:p>
            <a:pPr eaLnBrk="1" hangingPunct="1"/>
            <a:r>
              <a:rPr lang="en-US" sz="4000" b="1" dirty="0" smtClean="0">
                <a:latin typeface="Arial" pitchFamily="34" charset="0"/>
                <a:cs typeface="Arial" pitchFamily="34" charset="0"/>
              </a:rPr>
              <a:t>Purpose of the briefing session</a:t>
            </a:r>
            <a:endParaRPr lang="en-ZA" sz="4000" b="1" dirty="0">
              <a:latin typeface="Arial" pitchFamily="34" charset="0"/>
              <a:cs typeface="Arial" pitchFamily="34" charset="0"/>
            </a:endParaRPr>
          </a:p>
        </p:txBody>
      </p:sp>
      <p:sp>
        <p:nvSpPr>
          <p:cNvPr id="2" name="Content Placeholder 1"/>
          <p:cNvSpPr>
            <a:spLocks noGrp="1"/>
          </p:cNvSpPr>
          <p:nvPr>
            <p:ph idx="1"/>
          </p:nvPr>
        </p:nvSpPr>
        <p:spPr>
          <a:xfrm>
            <a:off x="209551" y="1280160"/>
            <a:ext cx="8724899" cy="5292090"/>
          </a:xfrm>
        </p:spPr>
        <p:txBody>
          <a:bodyPr>
            <a:normAutofit/>
          </a:bodyPr>
          <a:lstStyle/>
          <a:p>
            <a:pPr marL="0" lvl="0" indent="0" algn="just">
              <a:lnSpc>
                <a:spcPct val="115000"/>
              </a:lnSpc>
              <a:spcAft>
                <a:spcPts val="0"/>
              </a:spcAft>
              <a:tabLst>
                <a:tab pos="180340" algn="l"/>
              </a:tabLst>
            </a:pPr>
            <a:endParaRPr lang="en-ZA" sz="2800" dirty="0" smtClean="0">
              <a:latin typeface="Calibri"/>
              <a:ea typeface="Calibri"/>
              <a:cs typeface="Times New Roman"/>
            </a:endParaRPr>
          </a:p>
          <a:p>
            <a:endParaRPr lang="en-ZA" dirty="0"/>
          </a:p>
        </p:txBody>
      </p:sp>
      <p:sp>
        <p:nvSpPr>
          <p:cNvPr id="3" name="Slide Number Placeholder 2"/>
          <p:cNvSpPr>
            <a:spLocks noGrp="1"/>
          </p:cNvSpPr>
          <p:nvPr>
            <p:ph type="sldNum" sz="quarter" idx="12"/>
          </p:nvPr>
        </p:nvSpPr>
        <p:spPr/>
        <p:txBody>
          <a:bodyPr/>
          <a:lstStyle/>
          <a:p>
            <a:fld id="{BE62D542-D66E-49F7-BC6D-B9F2E81CE042}" type="slidenum">
              <a:rPr lang="en-ZA" smtClean="0">
                <a:solidFill>
                  <a:srgbClr val="073E87"/>
                </a:solidFill>
              </a:rPr>
              <a:pPr/>
              <a:t>4</a:t>
            </a:fld>
            <a:endParaRPr lang="en-ZA" dirty="0">
              <a:solidFill>
                <a:srgbClr val="073E87"/>
              </a:solidFill>
            </a:endParaRPr>
          </a:p>
        </p:txBody>
      </p:sp>
      <p:sp>
        <p:nvSpPr>
          <p:cNvPr id="5" name="Rounded Rectangle 4"/>
          <p:cNvSpPr/>
          <p:nvPr/>
        </p:nvSpPr>
        <p:spPr>
          <a:xfrm>
            <a:off x="333374" y="1472539"/>
            <a:ext cx="8601075" cy="4706439"/>
          </a:xfrm>
          <a:prstGeom prst="roundRect">
            <a:avLst/>
          </a:prstGeom>
          <a:noFill/>
          <a:ln>
            <a:noFill/>
          </a:ln>
          <a:effectLst>
            <a:outerShdw blurRad="40000" dist="23000" dir="5400000" rotWithShape="0">
              <a:schemeClr val="bg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lvl="0" algn="just">
              <a:lnSpc>
                <a:spcPct val="115000"/>
              </a:lnSpc>
              <a:spcAft>
                <a:spcPts val="1000"/>
              </a:spcAft>
              <a:tabLst>
                <a:tab pos="180340" algn="l"/>
              </a:tabLst>
            </a:pPr>
            <a:endParaRPr lang="en-ZA" sz="2400" b="1" dirty="0">
              <a:solidFill>
                <a:schemeClr val="tx1"/>
              </a:solidFill>
              <a:latin typeface="Arial" pitchFamily="34" charset="0"/>
              <a:ea typeface="Calibri"/>
              <a:cs typeface="Arial" pitchFamily="34" charset="0"/>
            </a:endParaRPr>
          </a:p>
        </p:txBody>
      </p:sp>
      <p:sp>
        <p:nvSpPr>
          <p:cNvPr id="6" name="Rectangle 5"/>
          <p:cNvSpPr/>
          <p:nvPr/>
        </p:nvSpPr>
        <p:spPr>
          <a:xfrm>
            <a:off x="2286000" y="2828836"/>
            <a:ext cx="4572000" cy="1200329"/>
          </a:xfrm>
          <a:prstGeom prst="rect">
            <a:avLst/>
          </a:prstGeom>
        </p:spPr>
        <p:txBody>
          <a:bodyPr>
            <a:spAutoFit/>
          </a:bodyPr>
          <a:lstStyle/>
          <a:p>
            <a:r>
              <a:rPr lang="en-ZA" dirty="0"/>
              <a:t>Purpose of the briefing session is to communicate processes, clarification of the specification and to respond to questions from prospective bidders.</a:t>
            </a:r>
          </a:p>
        </p:txBody>
      </p:sp>
      <p:sp>
        <p:nvSpPr>
          <p:cNvPr id="7" name="Oval 6"/>
          <p:cNvSpPr/>
          <p:nvPr/>
        </p:nvSpPr>
        <p:spPr>
          <a:xfrm>
            <a:off x="333374" y="1567543"/>
            <a:ext cx="8353425" cy="4788807"/>
          </a:xfrm>
          <a:prstGeom prst="ellipse">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lvl="0" algn="just" eaLnBrk="0" hangingPunct="0">
              <a:spcBef>
                <a:spcPct val="20000"/>
              </a:spcBef>
            </a:pPr>
            <a:r>
              <a:rPr lang="en-ZA" sz="2200" b="1" dirty="0" smtClean="0">
                <a:solidFill>
                  <a:prstClr val="black"/>
                </a:solidFill>
                <a:latin typeface="Arial" pitchFamily="34" charset="0"/>
                <a:ea typeface="ＭＳ Ｐゴシック" pitchFamily="34" charset="-128"/>
                <a:cs typeface="Arial" pitchFamily="34" charset="0"/>
              </a:rPr>
              <a:t>The purpose </a:t>
            </a:r>
            <a:r>
              <a:rPr lang="en-ZA" sz="2200" b="1" dirty="0">
                <a:solidFill>
                  <a:prstClr val="black"/>
                </a:solidFill>
                <a:latin typeface="Arial" pitchFamily="34" charset="0"/>
                <a:ea typeface="ＭＳ Ｐゴシック" pitchFamily="34" charset="-128"/>
                <a:cs typeface="Arial" pitchFamily="34" charset="0"/>
              </a:rPr>
              <a:t>of the briefing session is to communicate processes, </a:t>
            </a:r>
            <a:r>
              <a:rPr lang="en-ZA" sz="2200" b="1" dirty="0" smtClean="0">
                <a:solidFill>
                  <a:prstClr val="black"/>
                </a:solidFill>
                <a:latin typeface="Arial" pitchFamily="34" charset="0"/>
                <a:ea typeface="ＭＳ Ｐゴシック" pitchFamily="34" charset="-128"/>
                <a:cs typeface="Arial" pitchFamily="34" charset="0"/>
              </a:rPr>
              <a:t>provide clarification on </a:t>
            </a:r>
            <a:r>
              <a:rPr lang="en-ZA" sz="2200" b="1" dirty="0">
                <a:solidFill>
                  <a:prstClr val="black"/>
                </a:solidFill>
                <a:latin typeface="Arial" pitchFamily="34" charset="0"/>
                <a:ea typeface="ＭＳ Ｐゴシック" pitchFamily="34" charset="-128"/>
                <a:cs typeface="Arial" pitchFamily="34" charset="0"/>
              </a:rPr>
              <a:t>the specification and to respond to questions from prospective </a:t>
            </a:r>
            <a:r>
              <a:rPr lang="en-ZA" sz="2200" b="1" dirty="0" smtClean="0">
                <a:solidFill>
                  <a:prstClr val="black"/>
                </a:solidFill>
                <a:latin typeface="Arial" pitchFamily="34" charset="0"/>
                <a:ea typeface="ＭＳ Ｐゴシック" pitchFamily="34" charset="-128"/>
                <a:cs typeface="Arial" pitchFamily="34" charset="0"/>
              </a:rPr>
              <a:t>bidders relating to the specification and tendering process.</a:t>
            </a:r>
          </a:p>
          <a:p>
            <a:pPr lvl="0" algn="just" eaLnBrk="0" hangingPunct="0">
              <a:spcBef>
                <a:spcPct val="20000"/>
              </a:spcBef>
            </a:pPr>
            <a:endParaRPr lang="en-ZA" sz="1000" b="1" dirty="0" smtClean="0">
              <a:solidFill>
                <a:prstClr val="black"/>
              </a:solidFill>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379352827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itchFamily="34" charset="0"/>
                <a:cs typeface="Arial" pitchFamily="34" charset="0"/>
              </a:rPr>
              <a:t>General Rules</a:t>
            </a:r>
            <a:endParaRPr lang="en-ZA" b="1" dirty="0">
              <a:latin typeface="Arial" pitchFamily="34" charset="0"/>
              <a:cs typeface="Arial" pitchFamily="34" charset="0"/>
            </a:endParaRPr>
          </a:p>
        </p:txBody>
      </p:sp>
      <p:sp>
        <p:nvSpPr>
          <p:cNvPr id="3" name="Content Placeholder 2"/>
          <p:cNvSpPr>
            <a:spLocks noGrp="1"/>
          </p:cNvSpPr>
          <p:nvPr>
            <p:ph idx="1"/>
          </p:nvPr>
        </p:nvSpPr>
        <p:spPr>
          <a:xfrm>
            <a:off x="261257" y="1330036"/>
            <a:ext cx="8657112" cy="5391439"/>
          </a:xfrm>
        </p:spPr>
        <p:txBody>
          <a:bodyPr/>
          <a:lstStyle/>
          <a:p>
            <a:pPr marL="457200" indent="-457200">
              <a:buAutoNum type="arabicPeriod"/>
            </a:pPr>
            <a:endParaRPr lang="en-ZA" sz="900" b="1" dirty="0" smtClean="0">
              <a:latin typeface="Arial" pitchFamily="34" charset="0"/>
              <a:cs typeface="Arial" pitchFamily="34" charset="0"/>
            </a:endParaRPr>
          </a:p>
          <a:p>
            <a:pPr marL="457200" indent="-457200" algn="just">
              <a:buAutoNum type="arabicPeriod"/>
            </a:pPr>
            <a:r>
              <a:rPr lang="en-ZA" sz="2000" b="1" dirty="0" smtClean="0">
                <a:latin typeface="Arial" pitchFamily="34" charset="0"/>
                <a:cs typeface="Arial" pitchFamily="34" charset="0"/>
              </a:rPr>
              <a:t>Closing date and time:	</a:t>
            </a:r>
          </a:p>
          <a:p>
            <a:pPr marL="0" indent="0" algn="just">
              <a:buNone/>
            </a:pPr>
            <a:endParaRPr lang="en-ZA" sz="2000" b="1" dirty="0" smtClean="0">
              <a:latin typeface="Arial" pitchFamily="34" charset="0"/>
              <a:cs typeface="Arial" pitchFamily="34" charset="0"/>
            </a:endParaRPr>
          </a:p>
          <a:p>
            <a:pPr marL="0" indent="0" algn="ctr">
              <a:buNone/>
            </a:pPr>
            <a:r>
              <a:rPr lang="en-ZA" sz="2000" b="1" dirty="0" smtClean="0">
                <a:solidFill>
                  <a:srgbClr val="FF0000"/>
                </a:solidFill>
                <a:latin typeface="Arial" pitchFamily="34" charset="0"/>
                <a:cs typeface="Arial" pitchFamily="34" charset="0"/>
              </a:rPr>
              <a:t>27 August </a:t>
            </a:r>
            <a:r>
              <a:rPr lang="en-ZA" sz="2000" b="1" dirty="0" smtClean="0">
                <a:latin typeface="Arial" pitchFamily="34" charset="0"/>
                <a:cs typeface="Arial" pitchFamily="34" charset="0"/>
              </a:rPr>
              <a:t>2021 @ 11H00</a:t>
            </a:r>
          </a:p>
          <a:p>
            <a:pPr marL="0" indent="0" algn="just">
              <a:buNone/>
            </a:pPr>
            <a:endParaRPr lang="en-ZA" sz="2000" b="1" dirty="0" smtClean="0">
              <a:solidFill>
                <a:srgbClr val="7030A0"/>
              </a:solidFill>
              <a:latin typeface="Arial" pitchFamily="34" charset="0"/>
              <a:cs typeface="Arial" pitchFamily="34" charset="0"/>
            </a:endParaRPr>
          </a:p>
          <a:p>
            <a:pPr marL="457200" indent="-457200" algn="just">
              <a:buAutoNum type="arabicPeriod" startAt="2"/>
            </a:pPr>
            <a:r>
              <a:rPr lang="en-ZA" sz="2000" b="1" dirty="0" smtClean="0">
                <a:latin typeface="Arial" pitchFamily="34" charset="0"/>
                <a:cs typeface="Arial" pitchFamily="34" charset="0"/>
              </a:rPr>
              <a:t>Responses received after the closing date and time will be regarded as late and will not be considered. This also apply when bidders make use of courier services for the delivery of the proposal.</a:t>
            </a:r>
          </a:p>
          <a:p>
            <a:pPr marL="0" indent="0" algn="just">
              <a:buNone/>
            </a:pPr>
            <a:endParaRPr lang="en-ZA" sz="2000" b="1" dirty="0" smtClean="0">
              <a:latin typeface="Arial" pitchFamily="34" charset="0"/>
              <a:cs typeface="Arial" pitchFamily="34" charset="0"/>
            </a:endParaRPr>
          </a:p>
          <a:p>
            <a:pPr marL="450850" indent="-450850" algn="just">
              <a:buNone/>
            </a:pPr>
            <a:r>
              <a:rPr lang="en-ZA" sz="2000" b="1" dirty="0" smtClean="0">
                <a:solidFill>
                  <a:srgbClr val="FF0000"/>
                </a:solidFill>
                <a:latin typeface="Arial" pitchFamily="34" charset="0"/>
                <a:cs typeface="Arial" pitchFamily="34" charset="0"/>
              </a:rPr>
              <a:t>3.	Bidders must submit one (1) original document and two (2) copies.</a:t>
            </a:r>
          </a:p>
          <a:p>
            <a:pPr marL="0" indent="0" algn="just">
              <a:buNone/>
            </a:pPr>
            <a:endParaRPr lang="en-ZA" sz="2000" b="1" dirty="0" smtClean="0">
              <a:solidFill>
                <a:srgbClr val="FF0000"/>
              </a:solidFill>
              <a:latin typeface="Arial" pitchFamily="34" charset="0"/>
              <a:cs typeface="Arial" pitchFamily="34" charset="0"/>
            </a:endParaRPr>
          </a:p>
          <a:p>
            <a:pPr marL="450850" indent="-450850" algn="just">
              <a:buNone/>
            </a:pPr>
            <a:r>
              <a:rPr lang="en-ZA" sz="2000" b="1" dirty="0" smtClean="0">
                <a:latin typeface="Arial" pitchFamily="34" charset="0"/>
                <a:cs typeface="Arial" pitchFamily="34" charset="0"/>
              </a:rPr>
              <a:t>4.	All tenders received before the closing date and time will be opened and recorded by SCM staff on the closing date and time</a:t>
            </a:r>
            <a:r>
              <a:rPr lang="en-ZA" sz="2000" b="1" dirty="0" smtClean="0">
                <a:solidFill>
                  <a:srgbClr val="7030A0"/>
                </a:solidFill>
                <a:latin typeface="Arial" pitchFamily="34" charset="0"/>
                <a:cs typeface="Arial" pitchFamily="34" charset="0"/>
              </a:rPr>
              <a:t>.</a:t>
            </a:r>
          </a:p>
          <a:p>
            <a:pPr marL="457200" indent="-457200">
              <a:buAutoNum type="arabicPeriod" startAt="2"/>
            </a:pPr>
            <a:endParaRPr lang="en-ZA" sz="2400" b="1" dirty="0" smtClean="0">
              <a:latin typeface="Arial" pitchFamily="34" charset="0"/>
              <a:cs typeface="Arial" pitchFamily="34" charset="0"/>
            </a:endParaRPr>
          </a:p>
          <a:p>
            <a:pPr marL="0" indent="0">
              <a:buNone/>
            </a:pPr>
            <a:endParaRPr lang="en-ZA" sz="2400" b="1" dirty="0" smtClean="0">
              <a:latin typeface="Arial" pitchFamily="34" charset="0"/>
              <a:cs typeface="Arial" pitchFamily="34" charset="0"/>
            </a:endParaRPr>
          </a:p>
          <a:p>
            <a:pPr marL="0" indent="0">
              <a:buNone/>
            </a:pPr>
            <a:endParaRPr lang="en-ZA" sz="2400" b="1" dirty="0">
              <a:latin typeface="Arial" pitchFamily="34" charset="0"/>
              <a:cs typeface="Arial" pitchFamily="34" charset="0"/>
            </a:endParaRPr>
          </a:p>
        </p:txBody>
      </p:sp>
      <p:sp>
        <p:nvSpPr>
          <p:cNvPr id="4" name="Date Placeholder 3"/>
          <p:cNvSpPr>
            <a:spLocks noGrp="1"/>
          </p:cNvSpPr>
          <p:nvPr>
            <p:ph type="dt" sz="half" idx="10"/>
          </p:nvPr>
        </p:nvSpPr>
        <p:spPr/>
        <p:txBody>
          <a:bodyPr/>
          <a:lstStyle/>
          <a:p>
            <a:pPr>
              <a:defRPr/>
            </a:pPr>
            <a:fld id="{DD3880CA-9E73-4DDA-8E6E-4BF77650676D}" type="datetime1">
              <a:rPr lang="en-US" smtClean="0"/>
              <a:pPr>
                <a:defRPr/>
              </a:pPr>
              <a:t>8/17/2021</a:t>
            </a:fld>
            <a:endParaRPr lang="en-US" dirty="0"/>
          </a:p>
        </p:txBody>
      </p:sp>
      <p:sp>
        <p:nvSpPr>
          <p:cNvPr id="5" name="Slide Number Placeholder 4"/>
          <p:cNvSpPr>
            <a:spLocks noGrp="1"/>
          </p:cNvSpPr>
          <p:nvPr>
            <p:ph type="sldNum" sz="quarter" idx="12"/>
          </p:nvPr>
        </p:nvSpPr>
        <p:spPr/>
        <p:txBody>
          <a:bodyPr/>
          <a:lstStyle/>
          <a:p>
            <a:pPr>
              <a:defRPr/>
            </a:pPr>
            <a:fld id="{FB6523D7-2DB2-4112-BDFB-9D29DF108466}" type="slidenum">
              <a:rPr lang="en-US" smtClean="0"/>
              <a:pPr>
                <a:defRPr/>
              </a:pPr>
              <a:t>5</a:t>
            </a:fld>
            <a:endParaRPr lang="en-US" dirty="0"/>
          </a:p>
        </p:txBody>
      </p:sp>
    </p:spTree>
    <p:extLst>
      <p:ext uri="{BB962C8B-B14F-4D97-AF65-F5344CB8AC3E}">
        <p14:creationId xmlns:p14="http://schemas.microsoft.com/office/powerpoint/2010/main" val="16529387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pitchFamily="34" charset="0"/>
                <a:cs typeface="Arial" pitchFamily="34" charset="0"/>
              </a:rPr>
              <a:t>General Rules (</a:t>
            </a:r>
            <a:r>
              <a:rPr lang="en-US" b="1" dirty="0" err="1" smtClean="0">
                <a:latin typeface="Arial" pitchFamily="34" charset="0"/>
                <a:cs typeface="Arial" pitchFamily="34" charset="0"/>
              </a:rPr>
              <a:t>cont</a:t>
            </a:r>
            <a:r>
              <a:rPr lang="en-US" b="1" dirty="0" smtClean="0">
                <a:latin typeface="Arial" pitchFamily="34" charset="0"/>
                <a:cs typeface="Arial" pitchFamily="34" charset="0"/>
              </a:rPr>
              <a:t>)</a:t>
            </a:r>
            <a:endParaRPr lang="en-ZA" b="1" dirty="0">
              <a:latin typeface="Arial" pitchFamily="34" charset="0"/>
              <a:cs typeface="Arial" pitchFamily="34" charset="0"/>
            </a:endParaRPr>
          </a:p>
        </p:txBody>
      </p:sp>
      <p:sp>
        <p:nvSpPr>
          <p:cNvPr id="3" name="Content Placeholder 2"/>
          <p:cNvSpPr>
            <a:spLocks noGrp="1"/>
          </p:cNvSpPr>
          <p:nvPr>
            <p:ph idx="1"/>
          </p:nvPr>
        </p:nvSpPr>
        <p:spPr>
          <a:xfrm>
            <a:off x="178130" y="1117601"/>
            <a:ext cx="8740239" cy="5603874"/>
          </a:xfrm>
        </p:spPr>
        <p:txBody>
          <a:bodyPr/>
          <a:lstStyle/>
          <a:p>
            <a:pPr marL="450850" indent="-450850" algn="just">
              <a:buNone/>
            </a:pPr>
            <a:endParaRPr lang="en-ZA" sz="800" b="1" dirty="0" smtClean="0">
              <a:latin typeface="Arial" pitchFamily="34" charset="0"/>
              <a:cs typeface="Arial" pitchFamily="34" charset="0"/>
            </a:endParaRPr>
          </a:p>
          <a:p>
            <a:pPr marL="450850" indent="-450850" algn="just">
              <a:spcAft>
                <a:spcPts val="600"/>
              </a:spcAft>
              <a:buNone/>
            </a:pPr>
            <a:r>
              <a:rPr lang="en-ZA" sz="2400" b="1" dirty="0" smtClean="0">
                <a:latin typeface="Arial" pitchFamily="34" charset="0"/>
                <a:cs typeface="Arial" pitchFamily="34" charset="0"/>
              </a:rPr>
              <a:t>5.</a:t>
            </a:r>
            <a:r>
              <a:rPr lang="en-ZA" sz="2200" b="1" dirty="0" smtClean="0">
                <a:latin typeface="Arial" pitchFamily="34" charset="0"/>
                <a:cs typeface="Arial" pitchFamily="34" charset="0"/>
              </a:rPr>
              <a:t>	The bid register </a:t>
            </a:r>
            <a:r>
              <a:rPr lang="en-ZA" sz="2200" b="1" dirty="0" smtClean="0">
                <a:solidFill>
                  <a:srgbClr val="FF0000"/>
                </a:solidFill>
                <a:latin typeface="Arial" pitchFamily="34" charset="0"/>
                <a:cs typeface="Arial" pitchFamily="34" charset="0"/>
              </a:rPr>
              <a:t>must </a:t>
            </a:r>
            <a:r>
              <a:rPr lang="en-ZA" sz="2200" b="1" dirty="0" smtClean="0">
                <a:latin typeface="Arial" pitchFamily="34" charset="0"/>
                <a:cs typeface="Arial" pitchFamily="34" charset="0"/>
              </a:rPr>
              <a:t>be completed and signed at the tender box when proposals are submitted. This also apply to couriers submitting bids.</a:t>
            </a:r>
          </a:p>
          <a:p>
            <a:pPr marL="457200" indent="-457200" algn="just">
              <a:spcAft>
                <a:spcPts val="600"/>
              </a:spcAft>
              <a:buAutoNum type="arabicPeriod" startAt="6"/>
            </a:pPr>
            <a:r>
              <a:rPr lang="en-US" sz="2200" b="1" dirty="0" smtClean="0">
                <a:latin typeface="Arial" pitchFamily="34" charset="0"/>
                <a:cs typeface="Arial" pitchFamily="34" charset="0"/>
              </a:rPr>
              <a:t>The electronic submission of proposals will not be accepted. </a:t>
            </a:r>
          </a:p>
          <a:p>
            <a:pPr marL="457200" lvl="0" indent="-457200" algn="just">
              <a:spcAft>
                <a:spcPts val="600"/>
              </a:spcAft>
              <a:buAutoNum type="arabicPeriod" startAt="7"/>
            </a:pPr>
            <a:r>
              <a:rPr lang="en-ZA" sz="2200" b="1" dirty="0" smtClean="0">
                <a:latin typeface="Arial" pitchFamily="34" charset="0"/>
                <a:cs typeface="Arial" pitchFamily="34" charset="0"/>
              </a:rPr>
              <a:t>The </a:t>
            </a:r>
            <a:r>
              <a:rPr lang="en-ZA" sz="2200" b="1" dirty="0">
                <a:latin typeface="Arial" pitchFamily="34" charset="0"/>
                <a:cs typeface="Arial" pitchFamily="34" charset="0"/>
              </a:rPr>
              <a:t>UIF’s policy stipulates that no pricing will be read out at the opening of the tender box – only names of companies who submitted proposals will be made </a:t>
            </a:r>
            <a:r>
              <a:rPr lang="en-ZA" sz="2200" b="1" dirty="0" smtClean="0">
                <a:latin typeface="Arial" pitchFamily="34" charset="0"/>
                <a:cs typeface="Arial" pitchFamily="34" charset="0"/>
              </a:rPr>
              <a:t>known and the number of files received from each bidder.</a:t>
            </a:r>
          </a:p>
          <a:p>
            <a:pPr marL="457200" lvl="0" indent="-457200" algn="just">
              <a:spcAft>
                <a:spcPts val="600"/>
              </a:spcAft>
              <a:buAutoNum type="arabicPeriod" startAt="8"/>
            </a:pPr>
            <a:r>
              <a:rPr lang="en-ZA" sz="2200" b="1" dirty="0" smtClean="0">
                <a:latin typeface="Arial" pitchFamily="34" charset="0"/>
                <a:cs typeface="Arial" pitchFamily="34" charset="0"/>
              </a:rPr>
              <a:t>It is recommended that the proposal be put together as per Table 3 (File contents) of the bid specification.</a:t>
            </a:r>
          </a:p>
          <a:p>
            <a:pPr marL="457200" lvl="0" indent="-457200" algn="just">
              <a:spcAft>
                <a:spcPts val="600"/>
              </a:spcAft>
              <a:buAutoNum type="arabicPeriod" startAt="8"/>
            </a:pPr>
            <a:r>
              <a:rPr lang="en-US" sz="2200" b="1" dirty="0" smtClean="0">
                <a:latin typeface="Arial" pitchFamily="34" charset="0"/>
                <a:cs typeface="Arial" pitchFamily="34" charset="0"/>
              </a:rPr>
              <a:t>Pages of proposals should be clearly numbered and initialed to avoid or establish missing pages.</a:t>
            </a:r>
            <a:endParaRPr lang="en-ZA" sz="2200" b="1" dirty="0">
              <a:latin typeface="Arial" pitchFamily="34" charset="0"/>
              <a:cs typeface="Arial" pitchFamily="34" charset="0"/>
            </a:endParaRPr>
          </a:p>
          <a:p>
            <a:pPr marL="457200" indent="-457200" algn="just">
              <a:buAutoNum type="arabicPeriod" startAt="7"/>
            </a:pPr>
            <a:endParaRPr lang="en-ZA" sz="2400" b="1" dirty="0" smtClean="0">
              <a:solidFill>
                <a:srgbClr val="7030A0"/>
              </a:solidFill>
              <a:latin typeface="Arial" pitchFamily="34" charset="0"/>
              <a:cs typeface="Arial" pitchFamily="34" charset="0"/>
            </a:endParaRPr>
          </a:p>
          <a:p>
            <a:pPr marL="457200" indent="-457200" algn="just">
              <a:buAutoNum type="arabicPeriod" startAt="7"/>
            </a:pPr>
            <a:endParaRPr lang="en-ZA" sz="2400" b="1" dirty="0" smtClean="0">
              <a:latin typeface="Arial" pitchFamily="34" charset="0"/>
              <a:cs typeface="Arial" pitchFamily="34" charset="0"/>
            </a:endParaRPr>
          </a:p>
          <a:p>
            <a:pPr marL="457200" indent="-457200">
              <a:buAutoNum type="arabicPeriod" startAt="2"/>
            </a:pPr>
            <a:endParaRPr lang="en-ZA" sz="2400" b="1" dirty="0" smtClean="0">
              <a:latin typeface="Arial" pitchFamily="34" charset="0"/>
              <a:cs typeface="Arial" pitchFamily="34" charset="0"/>
            </a:endParaRPr>
          </a:p>
          <a:p>
            <a:pPr marL="0" indent="0">
              <a:buNone/>
            </a:pPr>
            <a:endParaRPr lang="en-ZA" sz="2400" b="1" dirty="0" smtClean="0">
              <a:latin typeface="Arial" pitchFamily="34" charset="0"/>
              <a:cs typeface="Arial" pitchFamily="34" charset="0"/>
            </a:endParaRPr>
          </a:p>
          <a:p>
            <a:pPr marL="0" indent="0">
              <a:buNone/>
            </a:pPr>
            <a:endParaRPr lang="en-ZA" sz="2400" b="1" dirty="0">
              <a:latin typeface="Arial" pitchFamily="34" charset="0"/>
              <a:cs typeface="Arial" pitchFamily="34" charset="0"/>
            </a:endParaRPr>
          </a:p>
        </p:txBody>
      </p:sp>
      <p:sp>
        <p:nvSpPr>
          <p:cNvPr id="4" name="Date Placeholder 3"/>
          <p:cNvSpPr>
            <a:spLocks noGrp="1"/>
          </p:cNvSpPr>
          <p:nvPr>
            <p:ph type="dt" sz="half" idx="10"/>
          </p:nvPr>
        </p:nvSpPr>
        <p:spPr/>
        <p:txBody>
          <a:bodyPr/>
          <a:lstStyle/>
          <a:p>
            <a:pPr>
              <a:defRPr/>
            </a:pPr>
            <a:fld id="{DD3880CA-9E73-4DDA-8E6E-4BF77650676D}" type="datetime1">
              <a:rPr lang="en-US" smtClean="0"/>
              <a:pPr>
                <a:defRPr/>
              </a:pPr>
              <a:t>8/17/2021</a:t>
            </a:fld>
            <a:endParaRPr lang="en-US" dirty="0"/>
          </a:p>
        </p:txBody>
      </p:sp>
      <p:sp>
        <p:nvSpPr>
          <p:cNvPr id="5" name="Slide Number Placeholder 4"/>
          <p:cNvSpPr>
            <a:spLocks noGrp="1"/>
          </p:cNvSpPr>
          <p:nvPr>
            <p:ph type="sldNum" sz="quarter" idx="12"/>
          </p:nvPr>
        </p:nvSpPr>
        <p:spPr/>
        <p:txBody>
          <a:bodyPr/>
          <a:lstStyle/>
          <a:p>
            <a:pPr>
              <a:defRPr/>
            </a:pPr>
            <a:fld id="{FB6523D7-2DB2-4112-BDFB-9D29DF108466}" type="slidenum">
              <a:rPr lang="en-US" smtClean="0"/>
              <a:pPr>
                <a:defRPr/>
              </a:pPr>
              <a:t>6</a:t>
            </a:fld>
            <a:endParaRPr lang="en-US" dirty="0"/>
          </a:p>
        </p:txBody>
      </p:sp>
    </p:spTree>
    <p:extLst>
      <p:ext uri="{BB962C8B-B14F-4D97-AF65-F5344CB8AC3E}">
        <p14:creationId xmlns:p14="http://schemas.microsoft.com/office/powerpoint/2010/main" val="40016568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6699" y="211505"/>
            <a:ext cx="8601075" cy="1144880"/>
          </a:xfrm>
        </p:spPr>
        <p:txBody>
          <a:bodyPr>
            <a:noAutofit/>
          </a:bodyPr>
          <a:lstStyle/>
          <a:p>
            <a:r>
              <a:rPr lang="en-US" sz="3750" b="1" dirty="0" smtClean="0">
                <a:latin typeface="Arial" pitchFamily="34" charset="0"/>
                <a:cs typeface="Arial" pitchFamily="34" charset="0"/>
              </a:rPr>
              <a:t>Proposal Requirements for Bidders</a:t>
            </a:r>
            <a:endParaRPr lang="en-ZA" sz="3750" b="1" dirty="0">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fld id="{BE62D542-D66E-49F7-BC6D-B9F2E81CE042}" type="slidenum">
              <a:rPr lang="en-ZA" smtClean="0">
                <a:solidFill>
                  <a:srgbClr val="073E87"/>
                </a:solidFill>
              </a:rPr>
              <a:pPr/>
              <a:t>7</a:t>
            </a:fld>
            <a:endParaRPr lang="en-ZA" dirty="0">
              <a:solidFill>
                <a:srgbClr val="073E87"/>
              </a:solidFill>
            </a:endParaRPr>
          </a:p>
        </p:txBody>
      </p:sp>
      <p:sp>
        <p:nvSpPr>
          <p:cNvPr id="5" name="Content Placeholder 4"/>
          <p:cNvSpPr>
            <a:spLocks noGrp="1"/>
          </p:cNvSpPr>
          <p:nvPr>
            <p:ph idx="1"/>
          </p:nvPr>
        </p:nvSpPr>
        <p:spPr>
          <a:xfrm>
            <a:off x="270640" y="1462414"/>
            <a:ext cx="8601075" cy="5023945"/>
          </a:xfrm>
          <a:prstGeom prst="roundRect">
            <a:avLst/>
          </a:prstGeom>
          <a:solidFill>
            <a:srgbClr val="F9AD6F">
              <a:alpha val="60784"/>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84137" indent="0">
              <a:spcAft>
                <a:spcPts val="600"/>
              </a:spcAft>
              <a:buNone/>
            </a:pPr>
            <a:r>
              <a:rPr lang="en-US" sz="2400" b="1" dirty="0" smtClean="0">
                <a:solidFill>
                  <a:schemeClr val="tx1"/>
                </a:solidFill>
                <a:latin typeface="Arial" pitchFamily="34" charset="0"/>
                <a:cs typeface="Arial" pitchFamily="34" charset="0"/>
              </a:rPr>
              <a:t>The following must be submitted as part of the proposal:</a:t>
            </a:r>
          </a:p>
          <a:p>
            <a:pPr marL="457200" indent="-373063">
              <a:spcAft>
                <a:spcPts val="600"/>
              </a:spcAft>
              <a:buFont typeface="+mj-lt"/>
              <a:buAutoNum type="arabicPeriod"/>
            </a:pPr>
            <a:r>
              <a:rPr lang="en-ZA" sz="2400" b="1" dirty="0" smtClean="0">
                <a:solidFill>
                  <a:schemeClr val="tx1"/>
                </a:solidFill>
                <a:latin typeface="Arial" pitchFamily="34" charset="0"/>
                <a:cs typeface="Arial" pitchFamily="34" charset="0"/>
              </a:rPr>
              <a:t>Company </a:t>
            </a:r>
            <a:r>
              <a:rPr lang="en-ZA" sz="2400" b="1" dirty="0">
                <a:solidFill>
                  <a:schemeClr val="tx1"/>
                </a:solidFill>
                <a:latin typeface="Arial" pitchFamily="34" charset="0"/>
                <a:cs typeface="Arial" pitchFamily="34" charset="0"/>
              </a:rPr>
              <a:t>registration certificate/founding statement;</a:t>
            </a:r>
          </a:p>
          <a:p>
            <a:pPr marL="457200" indent="-373063">
              <a:spcAft>
                <a:spcPts val="600"/>
              </a:spcAft>
              <a:buFont typeface="+mj-lt"/>
              <a:buAutoNum type="arabicPeriod"/>
            </a:pPr>
            <a:r>
              <a:rPr lang="en-US" sz="2400" b="1" dirty="0" smtClean="0">
                <a:solidFill>
                  <a:schemeClr val="tx1"/>
                </a:solidFill>
                <a:latin typeface="Arial" pitchFamily="34" charset="0"/>
                <a:cs typeface="Arial" pitchFamily="34" charset="0"/>
              </a:rPr>
              <a:t>Company </a:t>
            </a:r>
            <a:r>
              <a:rPr lang="en-US" sz="2400" b="1" dirty="0">
                <a:solidFill>
                  <a:schemeClr val="tx1"/>
                </a:solidFill>
                <a:latin typeface="Arial" pitchFamily="34" charset="0"/>
                <a:cs typeface="Arial" pitchFamily="34" charset="0"/>
              </a:rPr>
              <a:t>profile;</a:t>
            </a:r>
          </a:p>
          <a:p>
            <a:pPr marL="457200" indent="-373063">
              <a:spcAft>
                <a:spcPts val="600"/>
              </a:spcAft>
              <a:buFont typeface="+mj-lt"/>
              <a:buAutoNum type="arabicPeriod"/>
            </a:pPr>
            <a:r>
              <a:rPr lang="en-ZA" sz="2400" b="1" dirty="0" smtClean="0">
                <a:solidFill>
                  <a:schemeClr val="tx1"/>
                </a:solidFill>
                <a:latin typeface="Arial" pitchFamily="34" charset="0"/>
                <a:cs typeface="Arial" pitchFamily="34" charset="0"/>
              </a:rPr>
              <a:t>Information </a:t>
            </a:r>
            <a:r>
              <a:rPr lang="en-ZA" sz="2400" b="1" dirty="0">
                <a:solidFill>
                  <a:schemeClr val="tx1"/>
                </a:solidFill>
                <a:latin typeface="Arial" pitchFamily="34" charset="0"/>
                <a:cs typeface="Arial" pitchFamily="34" charset="0"/>
              </a:rPr>
              <a:t>on who manage, own and control the company i.e. owners or directors of the company and percentage shareholding;</a:t>
            </a:r>
          </a:p>
          <a:p>
            <a:pPr marL="457200" indent="-373063">
              <a:spcAft>
                <a:spcPts val="600"/>
              </a:spcAft>
              <a:buFont typeface="+mj-lt"/>
              <a:buAutoNum type="arabicPeriod"/>
            </a:pPr>
            <a:r>
              <a:rPr lang="en-ZA" sz="2400" b="1" dirty="0" smtClean="0">
                <a:solidFill>
                  <a:schemeClr val="tx1"/>
                </a:solidFill>
                <a:latin typeface="Arial" pitchFamily="34" charset="0"/>
                <a:cs typeface="Arial" pitchFamily="34" charset="0"/>
              </a:rPr>
              <a:t>ID </a:t>
            </a:r>
            <a:r>
              <a:rPr lang="en-ZA" sz="2400" b="1" dirty="0">
                <a:solidFill>
                  <a:schemeClr val="tx1"/>
                </a:solidFill>
                <a:latin typeface="Arial" pitchFamily="34" charset="0"/>
                <a:cs typeface="Arial" pitchFamily="34" charset="0"/>
              </a:rPr>
              <a:t>numbers of owners, directors and members must be provided.</a:t>
            </a:r>
          </a:p>
        </p:txBody>
      </p:sp>
    </p:spTree>
    <p:extLst>
      <p:ext uri="{BB962C8B-B14F-4D97-AF65-F5344CB8AC3E}">
        <p14:creationId xmlns:p14="http://schemas.microsoft.com/office/powerpoint/2010/main" val="30793293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6699" y="211505"/>
            <a:ext cx="8601075" cy="1144880"/>
          </a:xfrm>
        </p:spPr>
        <p:txBody>
          <a:bodyPr>
            <a:noAutofit/>
          </a:bodyPr>
          <a:lstStyle/>
          <a:p>
            <a:r>
              <a:rPr lang="en-US" sz="3750" b="1" dirty="0" smtClean="0">
                <a:latin typeface="Arial" pitchFamily="34" charset="0"/>
                <a:cs typeface="Arial" pitchFamily="34" charset="0"/>
              </a:rPr>
              <a:t>Vetting of Service Providers</a:t>
            </a:r>
            <a:endParaRPr lang="en-ZA" sz="3750" b="1" dirty="0">
              <a:latin typeface="Arial" pitchFamily="34" charset="0"/>
              <a:cs typeface="Arial" pitchFamily="34" charset="0"/>
            </a:endParaRPr>
          </a:p>
        </p:txBody>
      </p:sp>
      <p:sp>
        <p:nvSpPr>
          <p:cNvPr id="2" name="Content Placeholder 1"/>
          <p:cNvSpPr>
            <a:spLocks noGrp="1"/>
          </p:cNvSpPr>
          <p:nvPr>
            <p:ph idx="1"/>
          </p:nvPr>
        </p:nvSpPr>
        <p:spPr>
          <a:xfrm>
            <a:off x="266700" y="1428750"/>
            <a:ext cx="8601075" cy="5276850"/>
          </a:xfrm>
        </p:spPr>
        <p:txBody>
          <a:bodyPr>
            <a:normAutofit/>
          </a:bodyPr>
          <a:lstStyle/>
          <a:p>
            <a:pPr marL="0" indent="0">
              <a:buNone/>
            </a:pPr>
            <a:endParaRPr lang="en-ZA" sz="2400" b="1" dirty="0" smtClean="0">
              <a:latin typeface="Arial" pitchFamily="34" charset="0"/>
              <a:cs typeface="Arial" pitchFamily="34" charset="0"/>
            </a:endParaRPr>
          </a:p>
          <a:p>
            <a:endParaRPr lang="en-ZA" sz="2400" b="1" dirty="0">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fld id="{BE62D542-D66E-49F7-BC6D-B9F2E81CE042}" type="slidenum">
              <a:rPr lang="en-ZA" smtClean="0">
                <a:solidFill>
                  <a:srgbClr val="073E87"/>
                </a:solidFill>
              </a:rPr>
              <a:pPr/>
              <a:t>8</a:t>
            </a:fld>
            <a:endParaRPr lang="en-ZA" dirty="0">
              <a:solidFill>
                <a:srgbClr val="073E87"/>
              </a:solidFill>
            </a:endParaRPr>
          </a:p>
        </p:txBody>
      </p:sp>
      <p:sp>
        <p:nvSpPr>
          <p:cNvPr id="5" name="Oval 4"/>
          <p:cNvSpPr/>
          <p:nvPr/>
        </p:nvSpPr>
        <p:spPr>
          <a:xfrm>
            <a:off x="997226" y="1923393"/>
            <a:ext cx="7347988" cy="4046483"/>
          </a:xfrm>
          <a:prstGeom prst="ellipse">
            <a:avLst/>
          </a:prstGeom>
          <a:solidFill>
            <a:srgbClr val="CA6008">
              <a:alpha val="69804"/>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ZA" sz="2800" b="1" dirty="0" smtClean="0">
                <a:solidFill>
                  <a:schemeClr val="tx1"/>
                </a:solidFill>
                <a:latin typeface="Arial" pitchFamily="34" charset="0"/>
                <a:cs typeface="Arial" pitchFamily="34" charset="0"/>
              </a:rPr>
              <a:t>Service providers to be appointed on contract will be VETTED in terms of UIF policies and procedures</a:t>
            </a:r>
            <a:endParaRPr lang="en-ZA" sz="2800" b="1"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30085673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225" y="274638"/>
            <a:ext cx="8639175" cy="1143000"/>
          </a:xfrm>
        </p:spPr>
        <p:txBody>
          <a:bodyPr/>
          <a:lstStyle/>
          <a:p>
            <a:r>
              <a:rPr lang="en-US" sz="3500" b="1" dirty="0" smtClean="0">
                <a:latin typeface="Arial" pitchFamily="34" charset="0"/>
                <a:cs typeface="Arial" pitchFamily="34" charset="0"/>
              </a:rPr>
              <a:t>Invitation to bid and</a:t>
            </a:r>
            <a:br>
              <a:rPr lang="en-US" sz="3500" b="1" dirty="0" smtClean="0">
                <a:latin typeface="Arial" pitchFamily="34" charset="0"/>
                <a:cs typeface="Arial" pitchFamily="34" charset="0"/>
              </a:rPr>
            </a:br>
            <a:r>
              <a:rPr lang="en-US" sz="3500" b="1" dirty="0" smtClean="0">
                <a:latin typeface="Arial" pitchFamily="34" charset="0"/>
                <a:cs typeface="Arial" pitchFamily="34" charset="0"/>
              </a:rPr>
              <a:t> </a:t>
            </a:r>
            <a:r>
              <a:rPr lang="en-US" sz="3500" b="1" dirty="0">
                <a:latin typeface="Arial" pitchFamily="34" charset="0"/>
                <a:cs typeface="Arial" pitchFamily="34" charset="0"/>
              </a:rPr>
              <a:t>T</a:t>
            </a:r>
            <a:r>
              <a:rPr lang="en-US" sz="3500" b="1" dirty="0" smtClean="0">
                <a:latin typeface="Arial" pitchFamily="34" charset="0"/>
                <a:cs typeface="Arial" pitchFamily="34" charset="0"/>
              </a:rPr>
              <a:t>erms &amp; Conditions for bidding (SBD1)</a:t>
            </a:r>
            <a:endParaRPr lang="en-ZA" sz="3500" b="1" dirty="0">
              <a:latin typeface="Arial" pitchFamily="34" charset="0"/>
              <a:cs typeface="Arial" pitchFamily="34" charset="0"/>
            </a:endParaRPr>
          </a:p>
        </p:txBody>
      </p:sp>
      <p:sp>
        <p:nvSpPr>
          <p:cNvPr id="3" name="Content Placeholder 2"/>
          <p:cNvSpPr>
            <a:spLocks noGrp="1"/>
          </p:cNvSpPr>
          <p:nvPr>
            <p:ph idx="1"/>
          </p:nvPr>
        </p:nvSpPr>
        <p:spPr>
          <a:xfrm>
            <a:off x="276225" y="1333500"/>
            <a:ext cx="8639175" cy="5276850"/>
          </a:xfrm>
        </p:spPr>
        <p:txBody>
          <a:bodyPr/>
          <a:lstStyle/>
          <a:p>
            <a:pPr marL="447675" indent="-447675" algn="just">
              <a:buNone/>
            </a:pPr>
            <a:endParaRPr lang="en-ZA" sz="2200" b="1" dirty="0" smtClean="0">
              <a:latin typeface="Arial" pitchFamily="34" charset="0"/>
              <a:cs typeface="Arial" pitchFamily="34" charset="0"/>
            </a:endParaRPr>
          </a:p>
          <a:p>
            <a:pPr marL="447675" indent="-447675" algn="just">
              <a:buNone/>
            </a:pPr>
            <a:endParaRPr lang="en-ZA" sz="2200" b="1" dirty="0">
              <a:latin typeface="Arial" pitchFamily="34" charset="0"/>
              <a:cs typeface="Arial" pitchFamily="34" charset="0"/>
            </a:endParaRPr>
          </a:p>
          <a:p>
            <a:pPr marL="447675" indent="-447675" algn="just">
              <a:buNone/>
            </a:pPr>
            <a:endParaRPr lang="en-ZA" sz="2200" b="1" dirty="0" smtClean="0">
              <a:latin typeface="Arial" pitchFamily="34" charset="0"/>
              <a:cs typeface="Arial" pitchFamily="34" charset="0"/>
            </a:endParaRPr>
          </a:p>
          <a:p>
            <a:pPr marL="0" indent="0" algn="just">
              <a:buNone/>
            </a:pPr>
            <a:endParaRPr lang="en-ZA" sz="2200" b="1" dirty="0">
              <a:latin typeface="Arial" pitchFamily="34" charset="0"/>
              <a:cs typeface="Arial" pitchFamily="34" charset="0"/>
            </a:endParaRPr>
          </a:p>
        </p:txBody>
      </p:sp>
      <p:sp>
        <p:nvSpPr>
          <p:cNvPr id="4" name="Date Placeholder 3"/>
          <p:cNvSpPr>
            <a:spLocks noGrp="1"/>
          </p:cNvSpPr>
          <p:nvPr>
            <p:ph type="dt" sz="half" idx="10"/>
          </p:nvPr>
        </p:nvSpPr>
        <p:spPr>
          <a:xfrm>
            <a:off x="457200" y="6356350"/>
            <a:ext cx="2133600" cy="365125"/>
          </a:xfrm>
        </p:spPr>
        <p:txBody>
          <a:bodyPr/>
          <a:lstStyle/>
          <a:p>
            <a:pPr>
              <a:defRPr/>
            </a:pPr>
            <a:fld id="{DD3880CA-9E73-4DDA-8E6E-4BF77650676D}" type="datetime1">
              <a:rPr lang="en-US" smtClean="0"/>
              <a:pPr>
                <a:defRPr/>
              </a:pPr>
              <a:t>8/17/2021</a:t>
            </a:fld>
            <a:endParaRPr lang="en-US" dirty="0"/>
          </a:p>
        </p:txBody>
      </p:sp>
      <p:sp>
        <p:nvSpPr>
          <p:cNvPr id="5" name="Slide Number Placeholder 4"/>
          <p:cNvSpPr>
            <a:spLocks noGrp="1"/>
          </p:cNvSpPr>
          <p:nvPr>
            <p:ph type="sldNum" sz="quarter" idx="12"/>
          </p:nvPr>
        </p:nvSpPr>
        <p:spPr/>
        <p:txBody>
          <a:bodyPr/>
          <a:lstStyle/>
          <a:p>
            <a:pPr>
              <a:defRPr/>
            </a:pPr>
            <a:fld id="{FB6523D7-2DB2-4112-BDFB-9D29DF108466}" type="slidenum">
              <a:rPr lang="en-US" smtClean="0"/>
              <a:pPr>
                <a:defRPr/>
              </a:pPr>
              <a:t>9</a:t>
            </a:fld>
            <a:endParaRPr lang="en-US" dirty="0"/>
          </a:p>
        </p:txBody>
      </p:sp>
      <p:sp>
        <p:nvSpPr>
          <p:cNvPr id="6" name="Rounded Rectangle 5"/>
          <p:cNvSpPr/>
          <p:nvPr/>
        </p:nvSpPr>
        <p:spPr>
          <a:xfrm>
            <a:off x="571499" y="4171951"/>
            <a:ext cx="8029575" cy="1952624"/>
          </a:xfrm>
          <a:prstGeom prst="roundRect">
            <a:avLst/>
          </a:prstGeom>
          <a:solidFill>
            <a:schemeClr val="accent6">
              <a:lumMod val="60000"/>
              <a:lumOff val="4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447675" lvl="0" indent="-447675" algn="just" eaLnBrk="0" hangingPunct="0">
              <a:spcBef>
                <a:spcPct val="20000"/>
              </a:spcBef>
            </a:pPr>
            <a:r>
              <a:rPr lang="en-ZA" sz="2200" b="1" dirty="0" smtClean="0">
                <a:solidFill>
                  <a:prstClr val="black"/>
                </a:solidFill>
                <a:latin typeface="Arial" pitchFamily="34" charset="0"/>
                <a:ea typeface="ＭＳ Ｐゴシック" pitchFamily="34" charset="-128"/>
                <a:cs typeface="Arial" pitchFamily="34" charset="0"/>
              </a:rPr>
              <a:t>PART B – Terms and Conditions for bidding</a:t>
            </a:r>
          </a:p>
          <a:p>
            <a:pPr marL="447675" lvl="0" indent="-447675" algn="just" eaLnBrk="0" hangingPunct="0">
              <a:spcBef>
                <a:spcPct val="20000"/>
              </a:spcBef>
              <a:buFont typeface="Arial" panose="020B0604020202020204" pitchFamily="34" charset="0"/>
              <a:buChar char="•"/>
            </a:pPr>
            <a:r>
              <a:rPr lang="en-ZA" sz="2200" dirty="0" smtClean="0">
                <a:solidFill>
                  <a:prstClr val="black"/>
                </a:solidFill>
                <a:latin typeface="Arial" pitchFamily="34" charset="0"/>
                <a:ea typeface="ＭＳ Ｐゴシック" pitchFamily="34" charset="-128"/>
                <a:cs typeface="Arial" pitchFamily="34" charset="0"/>
              </a:rPr>
              <a:t>General requirements for bid submissions;</a:t>
            </a:r>
          </a:p>
          <a:p>
            <a:pPr marL="447675" lvl="0" indent="-447675" algn="just" eaLnBrk="0" hangingPunct="0">
              <a:spcBef>
                <a:spcPct val="20000"/>
              </a:spcBef>
              <a:buFont typeface="Arial" panose="020B0604020202020204" pitchFamily="34" charset="0"/>
              <a:buChar char="•"/>
            </a:pPr>
            <a:r>
              <a:rPr lang="en-ZA" sz="2200" dirty="0" smtClean="0">
                <a:solidFill>
                  <a:prstClr val="black"/>
                </a:solidFill>
                <a:latin typeface="Arial" pitchFamily="34" charset="0"/>
                <a:ea typeface="ＭＳ Ｐゴシック" pitchFamily="34" charset="-128"/>
                <a:cs typeface="Arial" pitchFamily="34" charset="0"/>
              </a:rPr>
              <a:t>Tax compliance requirements</a:t>
            </a:r>
            <a:endParaRPr lang="en-ZA" sz="2200" b="1" dirty="0">
              <a:solidFill>
                <a:prstClr val="black"/>
              </a:solidFill>
              <a:latin typeface="Arial" pitchFamily="34" charset="0"/>
              <a:ea typeface="ＭＳ Ｐゴシック" pitchFamily="34" charset="-128"/>
              <a:cs typeface="Arial" pitchFamily="34" charset="0"/>
            </a:endParaRPr>
          </a:p>
          <a:p>
            <a:pPr marL="447675" lvl="0" indent="-447675" algn="just" eaLnBrk="0" hangingPunct="0">
              <a:spcBef>
                <a:spcPct val="20000"/>
              </a:spcBef>
              <a:buFont typeface="Arial" panose="020B0604020202020204" pitchFamily="34" charset="0"/>
              <a:buChar char="•"/>
            </a:pPr>
            <a:r>
              <a:rPr lang="en-US" sz="2200" dirty="0" smtClean="0">
                <a:solidFill>
                  <a:prstClr val="black"/>
                </a:solidFill>
                <a:latin typeface="Arial" pitchFamily="34" charset="0"/>
                <a:ea typeface="ＭＳ Ｐゴシック" pitchFamily="34" charset="-128"/>
                <a:cs typeface="Arial" pitchFamily="34" charset="0"/>
              </a:rPr>
              <a:t>Must be completed and signed.</a:t>
            </a:r>
            <a:endParaRPr lang="en-ZA" sz="2200" dirty="0">
              <a:solidFill>
                <a:prstClr val="black"/>
              </a:solidFill>
              <a:latin typeface="Arial" pitchFamily="34" charset="0"/>
              <a:ea typeface="ＭＳ Ｐゴシック" pitchFamily="34" charset="-128"/>
              <a:cs typeface="Arial" pitchFamily="34" charset="0"/>
            </a:endParaRPr>
          </a:p>
        </p:txBody>
      </p:sp>
      <p:sp>
        <p:nvSpPr>
          <p:cNvPr id="7" name="Rounded Rectangle 6"/>
          <p:cNvSpPr/>
          <p:nvPr/>
        </p:nvSpPr>
        <p:spPr>
          <a:xfrm>
            <a:off x="571499" y="1828800"/>
            <a:ext cx="8029575" cy="1943099"/>
          </a:xfrm>
          <a:prstGeom prst="roundRect">
            <a:avLst/>
          </a:prstGeom>
          <a:solidFill>
            <a:schemeClr val="accent6">
              <a:lumMod val="60000"/>
              <a:lumOff val="4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lvl="0" algn="just" eaLnBrk="0" hangingPunct="0">
              <a:spcBef>
                <a:spcPct val="20000"/>
              </a:spcBef>
            </a:pPr>
            <a:r>
              <a:rPr lang="en-ZA" sz="2200" b="1" dirty="0" smtClean="0">
                <a:solidFill>
                  <a:prstClr val="black"/>
                </a:solidFill>
                <a:latin typeface="Arial" pitchFamily="34" charset="0"/>
                <a:ea typeface="ＭＳ Ｐゴシック" pitchFamily="34" charset="-128"/>
                <a:cs typeface="Arial" pitchFamily="34" charset="0"/>
              </a:rPr>
              <a:t>PART A – Invitation to Bid</a:t>
            </a:r>
          </a:p>
          <a:p>
            <a:pPr marL="342900" lvl="0" indent="-342900" algn="just" eaLnBrk="0" hangingPunct="0">
              <a:spcBef>
                <a:spcPct val="20000"/>
              </a:spcBef>
              <a:buFont typeface="Arial" panose="020B0604020202020204" pitchFamily="34" charset="0"/>
              <a:buChar char="•"/>
            </a:pPr>
            <a:r>
              <a:rPr lang="en-US" sz="2200" dirty="0" smtClean="0">
                <a:solidFill>
                  <a:prstClr val="black"/>
                </a:solidFill>
                <a:latin typeface="Arial" pitchFamily="34" charset="0"/>
                <a:ea typeface="ＭＳ Ｐゴシック" pitchFamily="34" charset="-128"/>
                <a:cs typeface="Arial" pitchFamily="34" charset="0"/>
              </a:rPr>
              <a:t>Address and contact detail of bidder;</a:t>
            </a:r>
          </a:p>
          <a:p>
            <a:pPr marL="342900" lvl="0" indent="-342900" algn="just" eaLnBrk="0" hangingPunct="0">
              <a:spcBef>
                <a:spcPct val="20000"/>
              </a:spcBef>
              <a:buFont typeface="Arial" panose="020B0604020202020204" pitchFamily="34" charset="0"/>
              <a:buChar char="•"/>
            </a:pPr>
            <a:r>
              <a:rPr lang="en-US" sz="2200" dirty="0" smtClean="0">
                <a:solidFill>
                  <a:prstClr val="black"/>
                </a:solidFill>
                <a:latin typeface="Arial" pitchFamily="34" charset="0"/>
                <a:ea typeface="ＭＳ Ｐゴシック" pitchFamily="34" charset="-128"/>
                <a:cs typeface="Arial" pitchFamily="34" charset="0"/>
              </a:rPr>
              <a:t>VAT registration number;</a:t>
            </a:r>
          </a:p>
          <a:p>
            <a:pPr marL="342900" lvl="0" indent="-342900" algn="just" eaLnBrk="0" hangingPunct="0">
              <a:spcBef>
                <a:spcPct val="20000"/>
              </a:spcBef>
              <a:buFont typeface="Arial" panose="020B0604020202020204" pitchFamily="34" charset="0"/>
              <a:buChar char="•"/>
            </a:pPr>
            <a:r>
              <a:rPr lang="en-US" sz="2200" dirty="0" smtClean="0">
                <a:solidFill>
                  <a:prstClr val="black"/>
                </a:solidFill>
                <a:latin typeface="Arial" pitchFamily="34" charset="0"/>
                <a:ea typeface="ＭＳ Ｐゴシック" pitchFamily="34" charset="-128"/>
                <a:cs typeface="Arial" pitchFamily="34" charset="0"/>
              </a:rPr>
              <a:t>CSD registration number. CSD registration is compulsory;</a:t>
            </a:r>
          </a:p>
          <a:p>
            <a:pPr marL="342900" lvl="0" indent="-342900" algn="just" eaLnBrk="0" hangingPunct="0">
              <a:spcBef>
                <a:spcPct val="20000"/>
              </a:spcBef>
              <a:buFont typeface="Arial" panose="020B0604020202020204" pitchFamily="34" charset="0"/>
              <a:buChar char="•"/>
            </a:pPr>
            <a:r>
              <a:rPr lang="en-US" sz="2200" dirty="0" smtClean="0">
                <a:solidFill>
                  <a:prstClr val="black"/>
                </a:solidFill>
                <a:latin typeface="Arial" pitchFamily="34" charset="0"/>
                <a:ea typeface="ＭＳ Ｐゴシック" pitchFamily="34" charset="-128"/>
                <a:cs typeface="Arial" pitchFamily="34" charset="0"/>
              </a:rPr>
              <a:t>B-BBEE status level.</a:t>
            </a:r>
            <a:endParaRPr lang="en-ZA" sz="2200" dirty="0">
              <a:solidFill>
                <a:prstClr val="black"/>
              </a:solidFill>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16059077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225" y="274638"/>
            <a:ext cx="8639175" cy="1143000"/>
          </a:xfrm>
        </p:spPr>
        <p:txBody>
          <a:bodyPr/>
          <a:lstStyle/>
          <a:p>
            <a:r>
              <a:rPr lang="en-ZA" sz="3500" b="1" dirty="0" smtClean="0">
                <a:latin typeface="Arial" pitchFamily="34" charset="0"/>
                <a:cs typeface="Arial" pitchFamily="34" charset="0"/>
              </a:rPr>
              <a:t>Pricing Schedule (SBD3.3) and</a:t>
            </a:r>
            <a:br>
              <a:rPr lang="en-ZA" sz="3500" b="1" dirty="0" smtClean="0">
                <a:latin typeface="Arial" pitchFamily="34" charset="0"/>
                <a:cs typeface="Arial" pitchFamily="34" charset="0"/>
              </a:rPr>
            </a:br>
            <a:r>
              <a:rPr lang="en-ZA" sz="3500" b="1" dirty="0" smtClean="0">
                <a:latin typeface="Arial" pitchFamily="34" charset="0"/>
                <a:cs typeface="Arial" pitchFamily="34" charset="0"/>
              </a:rPr>
              <a:t> Detailed Pricing Schedule</a:t>
            </a:r>
            <a:endParaRPr lang="en-ZA" sz="3500" b="1" dirty="0">
              <a:latin typeface="Arial" pitchFamily="34" charset="0"/>
              <a:cs typeface="Arial" pitchFamily="34" charset="0"/>
            </a:endParaRPr>
          </a:p>
        </p:txBody>
      </p:sp>
      <p:sp>
        <p:nvSpPr>
          <p:cNvPr id="3" name="Content Placeholder 2"/>
          <p:cNvSpPr>
            <a:spLocks noGrp="1"/>
          </p:cNvSpPr>
          <p:nvPr>
            <p:ph idx="1"/>
          </p:nvPr>
        </p:nvSpPr>
        <p:spPr>
          <a:xfrm>
            <a:off x="276225" y="1444625"/>
            <a:ext cx="8639175" cy="5276850"/>
          </a:xfrm>
        </p:spPr>
        <p:txBody>
          <a:bodyPr/>
          <a:lstStyle/>
          <a:p>
            <a:pPr marL="457200" indent="-457200" algn="just">
              <a:buAutoNum type="arabicPeriod"/>
            </a:pPr>
            <a:r>
              <a:rPr lang="en-ZA" sz="2200" b="1" dirty="0" smtClean="0">
                <a:latin typeface="Arial" pitchFamily="34" charset="0"/>
                <a:cs typeface="Arial" pitchFamily="34" charset="0"/>
              </a:rPr>
              <a:t>All prices must be firm and should be inclusive of VAT;</a:t>
            </a:r>
          </a:p>
          <a:p>
            <a:pPr marL="457200" indent="-457200" algn="just">
              <a:buAutoNum type="arabicPeriod"/>
            </a:pPr>
            <a:endParaRPr lang="en-ZA" sz="800" b="1" dirty="0" smtClean="0">
              <a:latin typeface="Arial" pitchFamily="34" charset="0"/>
              <a:cs typeface="Arial" pitchFamily="34" charset="0"/>
            </a:endParaRPr>
          </a:p>
          <a:p>
            <a:pPr marL="457200" indent="-457200" algn="just">
              <a:spcAft>
                <a:spcPts val="600"/>
              </a:spcAft>
              <a:buAutoNum type="arabicPeriod"/>
            </a:pPr>
            <a:r>
              <a:rPr lang="en-ZA" sz="2200" b="1" dirty="0" smtClean="0">
                <a:latin typeface="Arial" pitchFamily="34" charset="0"/>
                <a:cs typeface="Arial" pitchFamily="34" charset="0"/>
              </a:rPr>
              <a:t>All relevant costing as required by the detailed pricing schedule (Annexure D2) must be provided as part of the final quotation, including annual CPI based escalation fees and relevant taxes;</a:t>
            </a:r>
          </a:p>
          <a:p>
            <a:pPr marL="457200" indent="-457200" algn="just">
              <a:buAutoNum type="arabicPeriod"/>
            </a:pPr>
            <a:r>
              <a:rPr lang="en-US" sz="2200" b="1" dirty="0" smtClean="0">
                <a:latin typeface="Arial" pitchFamily="34" charset="0"/>
                <a:cs typeface="Arial" pitchFamily="34" charset="0"/>
              </a:rPr>
              <a:t>Bidders must note that both the SBD </a:t>
            </a:r>
            <a:r>
              <a:rPr lang="en-US" sz="2200" b="1" dirty="0" smtClean="0">
                <a:latin typeface="Arial" pitchFamily="34" charset="0"/>
                <a:cs typeface="Arial" pitchFamily="34" charset="0"/>
              </a:rPr>
              <a:t>3.3 </a:t>
            </a:r>
            <a:r>
              <a:rPr lang="en-US" sz="2200" b="1" dirty="0" smtClean="0">
                <a:latin typeface="Arial" pitchFamily="34" charset="0"/>
                <a:cs typeface="Arial" pitchFamily="34" charset="0"/>
              </a:rPr>
              <a:t>(Annexure D1) and the detailed pricing schedule (Annexure D2) MUST be accurately completed and submitted with the bid and the totals on the two annexures must be the same. Failure to provide such will lead to </a:t>
            </a:r>
            <a:r>
              <a:rPr lang="en-US" sz="2200" b="1" dirty="0" smtClean="0">
                <a:solidFill>
                  <a:srgbClr val="FF0000"/>
                </a:solidFill>
                <a:latin typeface="Arial" pitchFamily="34" charset="0"/>
                <a:cs typeface="Arial" pitchFamily="34" charset="0"/>
              </a:rPr>
              <a:t>immediate qualification</a:t>
            </a:r>
            <a:r>
              <a:rPr lang="en-US" sz="2200" b="1" dirty="0">
                <a:latin typeface="Arial" pitchFamily="34" charset="0"/>
                <a:cs typeface="Arial" pitchFamily="34" charset="0"/>
              </a:rPr>
              <a:t>;</a:t>
            </a:r>
            <a:endParaRPr lang="en-ZA" sz="2200" b="1" dirty="0" smtClean="0">
              <a:latin typeface="Arial" pitchFamily="34" charset="0"/>
              <a:cs typeface="Arial" pitchFamily="34" charset="0"/>
            </a:endParaRPr>
          </a:p>
          <a:p>
            <a:pPr marL="457200" indent="-457200" algn="just">
              <a:buAutoNum type="arabicPeriod"/>
            </a:pPr>
            <a:endParaRPr lang="en-ZA" sz="800" b="1" dirty="0" smtClean="0">
              <a:latin typeface="Arial" pitchFamily="34" charset="0"/>
              <a:cs typeface="Arial" pitchFamily="34" charset="0"/>
            </a:endParaRPr>
          </a:p>
          <a:p>
            <a:pPr marL="457200" indent="-457200" algn="just">
              <a:buAutoNum type="arabicPeriod"/>
            </a:pPr>
            <a:endParaRPr lang="en-ZA" sz="800" b="1" dirty="0" smtClean="0">
              <a:latin typeface="Arial" pitchFamily="34" charset="0"/>
              <a:cs typeface="Arial" pitchFamily="34" charset="0"/>
            </a:endParaRPr>
          </a:p>
          <a:p>
            <a:pPr marL="457200" indent="-457200" algn="just">
              <a:buAutoNum type="arabicPeriod"/>
            </a:pPr>
            <a:r>
              <a:rPr lang="en-ZA" sz="2200" b="1" dirty="0" smtClean="0">
                <a:latin typeface="Arial" pitchFamily="34" charset="0"/>
                <a:cs typeface="Arial" pitchFamily="34" charset="0"/>
              </a:rPr>
              <a:t>The validity period of the quote/bid submitted must remain valid for a period of </a:t>
            </a:r>
            <a:r>
              <a:rPr lang="en-ZA" sz="2200" b="1" dirty="0" smtClean="0">
                <a:solidFill>
                  <a:srgbClr val="FF0000"/>
                </a:solidFill>
                <a:latin typeface="Arial" pitchFamily="34" charset="0"/>
                <a:cs typeface="Arial" pitchFamily="34" charset="0"/>
              </a:rPr>
              <a:t>90 calendar</a:t>
            </a:r>
            <a:r>
              <a:rPr lang="en-ZA" sz="2200" b="1" dirty="0" smtClean="0">
                <a:latin typeface="Arial" pitchFamily="34" charset="0"/>
                <a:cs typeface="Arial" pitchFamily="34" charset="0"/>
              </a:rPr>
              <a:t> days from the date of closure.</a:t>
            </a:r>
          </a:p>
          <a:p>
            <a:pPr marL="457200" indent="-457200" algn="just">
              <a:buAutoNum type="arabicPeriod"/>
            </a:pPr>
            <a:endParaRPr lang="en-ZA" sz="800" b="1" dirty="0" smtClean="0">
              <a:latin typeface="Arial" pitchFamily="34" charset="0"/>
              <a:cs typeface="Arial" pitchFamily="34" charset="0"/>
            </a:endParaRPr>
          </a:p>
          <a:p>
            <a:pPr marL="447675" indent="-447675" algn="just">
              <a:buNone/>
            </a:pPr>
            <a:endParaRPr lang="en-ZA" sz="800" b="1" dirty="0">
              <a:latin typeface="Arial" pitchFamily="34" charset="0"/>
              <a:cs typeface="Arial" pitchFamily="34" charset="0"/>
            </a:endParaRPr>
          </a:p>
          <a:p>
            <a:pPr marL="447675" indent="-447675" algn="just">
              <a:buNone/>
            </a:pPr>
            <a:endParaRPr lang="en-ZA" sz="2200" b="1" dirty="0" smtClean="0">
              <a:latin typeface="Arial" pitchFamily="34" charset="0"/>
              <a:cs typeface="Arial" pitchFamily="34" charset="0"/>
            </a:endParaRPr>
          </a:p>
          <a:p>
            <a:pPr marL="0" indent="0" algn="just">
              <a:buNone/>
            </a:pPr>
            <a:endParaRPr lang="en-ZA" sz="2200" b="1" dirty="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pPr>
              <a:defRPr/>
            </a:pPr>
            <a:fld id="{FB6523D7-2DB2-4112-BDFB-9D29DF108466}" type="slidenum">
              <a:rPr lang="en-US" smtClean="0"/>
              <a:pPr>
                <a:defRPr/>
              </a:pPr>
              <a:t>10</a:t>
            </a:fld>
            <a:endParaRPr lang="en-US" dirty="0"/>
          </a:p>
        </p:txBody>
      </p:sp>
    </p:spTree>
    <p:extLst>
      <p:ext uri="{BB962C8B-B14F-4D97-AF65-F5344CB8AC3E}">
        <p14:creationId xmlns:p14="http://schemas.microsoft.com/office/powerpoint/2010/main" val="26397686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225" y="274638"/>
            <a:ext cx="8639175" cy="1143000"/>
          </a:xfrm>
        </p:spPr>
        <p:txBody>
          <a:bodyPr/>
          <a:lstStyle/>
          <a:p>
            <a:r>
              <a:rPr lang="en-US" sz="3500" b="1" dirty="0" smtClean="0">
                <a:latin typeface="Arial" pitchFamily="34" charset="0"/>
                <a:cs typeface="Arial" pitchFamily="34" charset="0"/>
              </a:rPr>
              <a:t>Preference Points Claim Form (SBD6.1)</a:t>
            </a:r>
            <a:endParaRPr lang="en-ZA" sz="3500" b="1" dirty="0">
              <a:latin typeface="Arial" pitchFamily="34" charset="0"/>
              <a:cs typeface="Arial" pitchFamily="34" charset="0"/>
            </a:endParaRPr>
          </a:p>
        </p:txBody>
      </p:sp>
      <p:sp>
        <p:nvSpPr>
          <p:cNvPr id="3" name="Content Placeholder 2"/>
          <p:cNvSpPr>
            <a:spLocks noGrp="1"/>
          </p:cNvSpPr>
          <p:nvPr>
            <p:ph idx="1"/>
          </p:nvPr>
        </p:nvSpPr>
        <p:spPr>
          <a:xfrm>
            <a:off x="276225" y="1759226"/>
            <a:ext cx="8639175" cy="2176670"/>
          </a:xfrm>
        </p:spPr>
        <p:txBody>
          <a:bodyPr/>
          <a:lstStyle/>
          <a:p>
            <a:pPr marL="457200" indent="-457200" algn="just">
              <a:buAutoNum type="arabicPeriod"/>
            </a:pPr>
            <a:endParaRPr lang="en-ZA" sz="2200" b="1" dirty="0" smtClean="0">
              <a:latin typeface="Arial" pitchFamily="34" charset="0"/>
              <a:cs typeface="Arial" pitchFamily="34" charset="0"/>
            </a:endParaRPr>
          </a:p>
          <a:p>
            <a:pPr marL="447675" indent="-447675" algn="just">
              <a:buNone/>
            </a:pPr>
            <a:endParaRPr lang="en-ZA" sz="800" b="1" dirty="0">
              <a:latin typeface="Arial" pitchFamily="34" charset="0"/>
              <a:cs typeface="Arial" pitchFamily="34" charset="0"/>
            </a:endParaRPr>
          </a:p>
          <a:p>
            <a:pPr marL="447675" indent="-447675" algn="just">
              <a:buNone/>
            </a:pPr>
            <a:endParaRPr lang="en-ZA" sz="2200" b="1" dirty="0" smtClean="0">
              <a:latin typeface="Arial" pitchFamily="34" charset="0"/>
              <a:cs typeface="Arial" pitchFamily="34" charset="0"/>
            </a:endParaRPr>
          </a:p>
          <a:p>
            <a:pPr marL="0" indent="0" algn="just">
              <a:buNone/>
            </a:pPr>
            <a:endParaRPr lang="en-ZA" sz="2200" b="1" dirty="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pPr>
              <a:defRPr/>
            </a:pPr>
            <a:fld id="{FB6523D7-2DB2-4112-BDFB-9D29DF108466}" type="slidenum">
              <a:rPr lang="en-US" smtClean="0"/>
              <a:pPr>
                <a:defRPr/>
              </a:pPr>
              <a:t>11</a:t>
            </a:fld>
            <a:endParaRPr lang="en-US" dirty="0"/>
          </a:p>
        </p:txBody>
      </p:sp>
      <p:sp>
        <p:nvSpPr>
          <p:cNvPr id="4" name="Oval 3"/>
          <p:cNvSpPr/>
          <p:nvPr/>
        </p:nvSpPr>
        <p:spPr>
          <a:xfrm>
            <a:off x="580920" y="1324303"/>
            <a:ext cx="8029783" cy="2791255"/>
          </a:xfrm>
          <a:prstGeom prst="ellipse">
            <a:avLst/>
          </a:prstGeom>
          <a:solidFill>
            <a:schemeClr val="accent6">
              <a:lumMod val="60000"/>
              <a:lumOff val="40000"/>
            </a:schemeClr>
          </a:solidFill>
          <a:ln>
            <a:solidFill>
              <a:schemeClr val="accent6">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457200" lvl="0" indent="-457200" algn="just" eaLnBrk="0" hangingPunct="0">
              <a:spcBef>
                <a:spcPct val="20000"/>
              </a:spcBef>
              <a:buFont typeface="Arial" charset="0"/>
              <a:buAutoNum type="arabicPeriod"/>
            </a:pPr>
            <a:endParaRPr lang="en-ZA" sz="800" b="1" dirty="0">
              <a:solidFill>
                <a:prstClr val="black"/>
              </a:solidFill>
              <a:latin typeface="Arial" pitchFamily="34" charset="0"/>
              <a:ea typeface="ＭＳ Ｐゴシック" pitchFamily="34" charset="-128"/>
              <a:cs typeface="Arial" pitchFamily="34" charset="0"/>
            </a:endParaRPr>
          </a:p>
          <a:p>
            <a:pPr marL="457200" lvl="0" indent="-457200" algn="just" eaLnBrk="0" hangingPunct="0">
              <a:spcBef>
                <a:spcPct val="20000"/>
              </a:spcBef>
              <a:buFont typeface="Arial" charset="0"/>
              <a:buAutoNum type="arabicPeriod"/>
            </a:pPr>
            <a:endParaRPr lang="en-ZA" sz="800" b="1" dirty="0">
              <a:solidFill>
                <a:prstClr val="black"/>
              </a:solidFill>
              <a:latin typeface="Arial" pitchFamily="34" charset="0"/>
              <a:ea typeface="ＭＳ Ｐゴシック" pitchFamily="34" charset="-128"/>
              <a:cs typeface="Arial" pitchFamily="34" charset="0"/>
            </a:endParaRPr>
          </a:p>
          <a:p>
            <a:pPr marL="457200" indent="-457200" algn="just" eaLnBrk="0" hangingPunct="0">
              <a:spcBef>
                <a:spcPct val="20000"/>
              </a:spcBef>
              <a:buFont typeface="Arial" charset="0"/>
              <a:buAutoNum type="arabicPeriod"/>
            </a:pPr>
            <a:endParaRPr lang="en-ZA" sz="2000" b="1" dirty="0" smtClean="0">
              <a:latin typeface="Arial" pitchFamily="34" charset="0"/>
              <a:cs typeface="Arial" pitchFamily="34" charset="0"/>
            </a:endParaRPr>
          </a:p>
          <a:p>
            <a:pPr marL="457200" indent="-457200" algn="just" eaLnBrk="0" hangingPunct="0">
              <a:spcBef>
                <a:spcPct val="20000"/>
              </a:spcBef>
              <a:buFont typeface="Arial" charset="0"/>
              <a:buAutoNum type="arabicPeriod"/>
            </a:pPr>
            <a:endParaRPr lang="en-ZA" sz="2000" b="1" dirty="0">
              <a:latin typeface="Arial" pitchFamily="34" charset="0"/>
              <a:cs typeface="Arial" pitchFamily="34" charset="0"/>
            </a:endParaRPr>
          </a:p>
          <a:p>
            <a:pPr marL="457200" indent="-457200" algn="just" eaLnBrk="0" hangingPunct="0">
              <a:spcBef>
                <a:spcPct val="20000"/>
              </a:spcBef>
              <a:buFont typeface="Arial" charset="0"/>
              <a:buAutoNum type="arabicPeriod"/>
            </a:pPr>
            <a:endParaRPr lang="en-ZA" sz="2000" b="1" dirty="0" smtClean="0">
              <a:latin typeface="Arial" pitchFamily="34" charset="0"/>
              <a:cs typeface="Arial" pitchFamily="34" charset="0"/>
            </a:endParaRPr>
          </a:p>
          <a:p>
            <a:pPr marL="457200" indent="-457200" algn="just" eaLnBrk="0" hangingPunct="0">
              <a:spcBef>
                <a:spcPct val="20000"/>
              </a:spcBef>
              <a:buFont typeface="Arial" charset="0"/>
              <a:buAutoNum type="arabicPeriod"/>
            </a:pPr>
            <a:r>
              <a:rPr lang="en-US" sz="2000" b="1" dirty="0" smtClean="0">
                <a:solidFill>
                  <a:schemeClr val="tx1"/>
                </a:solidFill>
                <a:latin typeface="Arial" pitchFamily="34" charset="0"/>
                <a:cs typeface="Arial" pitchFamily="34" charset="0"/>
              </a:rPr>
              <a:t>Non-submission will result in zero score;</a:t>
            </a:r>
            <a:endParaRPr lang="en-ZA" sz="2000" b="1" dirty="0" smtClean="0">
              <a:solidFill>
                <a:schemeClr val="tx1"/>
              </a:solidFill>
              <a:latin typeface="Arial" pitchFamily="34" charset="0"/>
              <a:cs typeface="Arial" pitchFamily="34" charset="0"/>
            </a:endParaRPr>
          </a:p>
          <a:p>
            <a:pPr marL="457200" indent="-457200" algn="just" eaLnBrk="0" hangingPunct="0">
              <a:spcBef>
                <a:spcPct val="20000"/>
              </a:spcBef>
              <a:buFont typeface="Arial" charset="0"/>
              <a:buAutoNum type="arabicPeriod"/>
            </a:pPr>
            <a:r>
              <a:rPr lang="en-ZA" sz="2000" b="1" dirty="0" smtClean="0">
                <a:solidFill>
                  <a:schemeClr val="tx1"/>
                </a:solidFill>
                <a:latin typeface="Arial" pitchFamily="34" charset="0"/>
                <a:cs typeface="Arial" pitchFamily="34" charset="0"/>
              </a:rPr>
              <a:t>General </a:t>
            </a:r>
            <a:r>
              <a:rPr lang="en-ZA" sz="2000" b="1" dirty="0">
                <a:solidFill>
                  <a:schemeClr val="tx1"/>
                </a:solidFill>
                <a:latin typeface="Arial" pitchFamily="34" charset="0"/>
                <a:cs typeface="Arial" pitchFamily="34" charset="0"/>
              </a:rPr>
              <a:t>information on the BEE status of the company </a:t>
            </a:r>
            <a:r>
              <a:rPr lang="en-ZA" sz="2000" b="1" dirty="0" smtClean="0">
                <a:solidFill>
                  <a:schemeClr val="tx1"/>
                </a:solidFill>
                <a:latin typeface="Arial" pitchFamily="34" charset="0"/>
                <a:cs typeface="Arial" pitchFamily="34" charset="0"/>
              </a:rPr>
              <a:t>is required;</a:t>
            </a:r>
          </a:p>
          <a:p>
            <a:pPr marL="457200" indent="-457200" algn="just" eaLnBrk="0" hangingPunct="0">
              <a:spcBef>
                <a:spcPct val="20000"/>
              </a:spcBef>
              <a:buFont typeface="Arial" charset="0"/>
              <a:buAutoNum type="arabicPeriod"/>
            </a:pPr>
            <a:r>
              <a:rPr lang="en-ZA" sz="2000" b="1" dirty="0">
                <a:solidFill>
                  <a:schemeClr val="tx1"/>
                </a:solidFill>
                <a:latin typeface="Arial" pitchFamily="34" charset="0"/>
                <a:cs typeface="Arial" pitchFamily="34" charset="0"/>
              </a:rPr>
              <a:t>Information on the composition of the company – </a:t>
            </a:r>
            <a:r>
              <a:rPr lang="en-ZA" sz="2000" b="1" dirty="0" smtClean="0">
                <a:solidFill>
                  <a:schemeClr val="tx1"/>
                </a:solidFill>
                <a:latin typeface="Arial" pitchFamily="34" charset="0"/>
                <a:cs typeface="Arial" pitchFamily="34" charset="0"/>
              </a:rPr>
              <a:t>who </a:t>
            </a:r>
            <a:r>
              <a:rPr lang="en-ZA" sz="2000" b="1" dirty="0">
                <a:solidFill>
                  <a:schemeClr val="tx1"/>
                </a:solidFill>
                <a:latin typeface="Arial" pitchFamily="34" charset="0"/>
                <a:cs typeface="Arial" pitchFamily="34" charset="0"/>
              </a:rPr>
              <a:t>manage, own and control the company must correspond with the company registration </a:t>
            </a:r>
            <a:r>
              <a:rPr lang="en-ZA" sz="2000" b="1" dirty="0" smtClean="0">
                <a:solidFill>
                  <a:schemeClr val="tx1"/>
                </a:solidFill>
                <a:latin typeface="Arial" pitchFamily="34" charset="0"/>
                <a:cs typeface="Arial" pitchFamily="34" charset="0"/>
              </a:rPr>
              <a:t>form.</a:t>
            </a:r>
            <a:endParaRPr lang="en-ZA" sz="2000" b="1" dirty="0">
              <a:solidFill>
                <a:schemeClr val="tx1"/>
              </a:solidFill>
              <a:latin typeface="Arial" pitchFamily="34" charset="0"/>
              <a:cs typeface="Arial" pitchFamily="34" charset="0"/>
            </a:endParaRPr>
          </a:p>
          <a:p>
            <a:pPr marL="457200" indent="-457200" algn="just" eaLnBrk="0" hangingPunct="0">
              <a:spcBef>
                <a:spcPct val="20000"/>
              </a:spcBef>
              <a:buFont typeface="Arial" charset="0"/>
              <a:buAutoNum type="arabicPeriod"/>
            </a:pPr>
            <a:endParaRPr lang="en-ZA" sz="2200" b="1" dirty="0" smtClean="0">
              <a:solidFill>
                <a:schemeClr val="tx1"/>
              </a:solidFill>
              <a:latin typeface="Arial" pitchFamily="34" charset="0"/>
              <a:cs typeface="Arial" pitchFamily="34" charset="0"/>
            </a:endParaRPr>
          </a:p>
          <a:p>
            <a:pPr algn="just" eaLnBrk="0" hangingPunct="0">
              <a:spcBef>
                <a:spcPct val="20000"/>
              </a:spcBef>
            </a:pPr>
            <a:endParaRPr lang="en-US" sz="2200" b="1" dirty="0">
              <a:solidFill>
                <a:prstClr val="black"/>
              </a:solidFill>
              <a:latin typeface="Arial" pitchFamily="34" charset="0"/>
              <a:ea typeface="ＭＳ Ｐゴシック" pitchFamily="34" charset="-128"/>
              <a:cs typeface="Arial" pitchFamily="34" charset="0"/>
            </a:endParaRPr>
          </a:p>
          <a:p>
            <a:pPr algn="just" eaLnBrk="0" hangingPunct="0">
              <a:spcBef>
                <a:spcPct val="20000"/>
              </a:spcBef>
            </a:pPr>
            <a:endParaRPr lang="en-ZA" sz="2200" b="1" dirty="0">
              <a:solidFill>
                <a:prstClr val="black"/>
              </a:solidFill>
              <a:latin typeface="Arial" pitchFamily="34" charset="0"/>
              <a:ea typeface="ＭＳ Ｐゴシック" pitchFamily="34" charset="-128"/>
              <a:cs typeface="Arial" pitchFamily="34" charset="0"/>
            </a:endParaRPr>
          </a:p>
        </p:txBody>
      </p:sp>
      <p:sp>
        <p:nvSpPr>
          <p:cNvPr id="8" name="Rounded Rectangle 7"/>
          <p:cNvSpPr/>
          <p:nvPr/>
        </p:nvSpPr>
        <p:spPr>
          <a:xfrm>
            <a:off x="276225" y="4598364"/>
            <a:ext cx="8459236" cy="1900053"/>
          </a:xfrm>
          <a:prstGeom prst="roundRect">
            <a:avLst/>
          </a:prstGeom>
          <a:solidFill>
            <a:schemeClr val="accent6">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lvl="0" algn="just" eaLnBrk="0" hangingPunct="0">
              <a:spcBef>
                <a:spcPct val="20000"/>
              </a:spcBef>
            </a:pPr>
            <a:endParaRPr lang="en-ZA" sz="2400" b="1" dirty="0" smtClean="0">
              <a:solidFill>
                <a:prstClr val="black"/>
              </a:solidFill>
              <a:latin typeface="Arial" pitchFamily="34" charset="0"/>
              <a:ea typeface="Calibri"/>
              <a:cs typeface="Arial" pitchFamily="34" charset="0"/>
            </a:endParaRPr>
          </a:p>
          <a:p>
            <a:pPr algn="just" eaLnBrk="0" hangingPunct="0">
              <a:spcBef>
                <a:spcPct val="20000"/>
              </a:spcBef>
            </a:pPr>
            <a:endParaRPr lang="en-ZA" sz="2000" b="1" dirty="0" smtClean="0">
              <a:solidFill>
                <a:schemeClr val="tx1"/>
              </a:solidFill>
              <a:latin typeface="Arial" pitchFamily="34" charset="0"/>
              <a:cs typeface="Arial" pitchFamily="34" charset="0"/>
            </a:endParaRPr>
          </a:p>
          <a:p>
            <a:pPr algn="just" eaLnBrk="0" hangingPunct="0">
              <a:spcBef>
                <a:spcPct val="20000"/>
              </a:spcBef>
            </a:pPr>
            <a:r>
              <a:rPr lang="en-ZA" sz="2000" b="1" dirty="0" smtClean="0">
                <a:solidFill>
                  <a:schemeClr val="tx1"/>
                </a:solidFill>
                <a:latin typeface="Arial" pitchFamily="34" charset="0"/>
                <a:cs typeface="Arial" pitchFamily="34" charset="0"/>
              </a:rPr>
              <a:t>Instruction </a:t>
            </a:r>
            <a:r>
              <a:rPr lang="en-ZA" sz="2000" b="1" dirty="0">
                <a:solidFill>
                  <a:schemeClr val="tx1"/>
                </a:solidFill>
                <a:latin typeface="Arial" pitchFamily="34" charset="0"/>
                <a:cs typeface="Arial" pitchFamily="34" charset="0"/>
              </a:rPr>
              <a:t>issued by National Treasury: As from 1 April </a:t>
            </a:r>
            <a:r>
              <a:rPr lang="en-ZA" sz="2000" b="1" dirty="0" smtClean="0">
                <a:solidFill>
                  <a:schemeClr val="tx1"/>
                </a:solidFill>
                <a:latin typeface="Arial" pitchFamily="34" charset="0"/>
                <a:cs typeface="Arial" pitchFamily="34" charset="0"/>
              </a:rPr>
              <a:t>2017</a:t>
            </a:r>
            <a:endParaRPr lang="en-ZA" sz="2000" b="1" dirty="0">
              <a:solidFill>
                <a:schemeClr val="tx1"/>
              </a:solidFill>
              <a:latin typeface="Arial" pitchFamily="34" charset="0"/>
              <a:cs typeface="Arial" pitchFamily="34" charset="0"/>
            </a:endParaRPr>
          </a:p>
          <a:p>
            <a:pPr lvl="0" algn="just" eaLnBrk="0" hangingPunct="0">
              <a:spcBef>
                <a:spcPct val="20000"/>
              </a:spcBef>
            </a:pPr>
            <a:endParaRPr lang="en-ZA" sz="2000" b="1" dirty="0">
              <a:solidFill>
                <a:schemeClr val="tx1"/>
              </a:solidFill>
              <a:latin typeface="Arial" pitchFamily="34" charset="0"/>
              <a:ea typeface="ＭＳ Ｐゴシック" pitchFamily="34" charset="-128"/>
              <a:cs typeface="Arial" pitchFamily="34" charset="0"/>
            </a:endParaRPr>
          </a:p>
          <a:p>
            <a:pPr marL="450850" indent="-450850" algn="just" eaLnBrk="0" hangingPunct="0">
              <a:spcBef>
                <a:spcPct val="20000"/>
              </a:spcBef>
              <a:buAutoNum type="arabicPeriod"/>
            </a:pPr>
            <a:r>
              <a:rPr lang="en-ZA" sz="2200" b="1" dirty="0" smtClean="0">
                <a:solidFill>
                  <a:prstClr val="black"/>
                </a:solidFill>
                <a:latin typeface="Arial" pitchFamily="34" charset="0"/>
                <a:ea typeface="ＭＳ Ｐゴシック" pitchFamily="34" charset="-128"/>
                <a:cs typeface="Arial" pitchFamily="34" charset="0"/>
              </a:rPr>
              <a:t>Bids </a:t>
            </a:r>
            <a:r>
              <a:rPr lang="en-ZA" sz="2200" b="1" dirty="0">
                <a:solidFill>
                  <a:prstClr val="black"/>
                </a:solidFill>
                <a:latin typeface="Arial" pitchFamily="34" charset="0"/>
                <a:ea typeface="ＭＳ Ｐゴシック" pitchFamily="34" charset="-128"/>
                <a:cs typeface="Arial" pitchFamily="34" charset="0"/>
              </a:rPr>
              <a:t>exceeding R50 000 000.00 – 90/10 PPPFA scoring apply;</a:t>
            </a:r>
          </a:p>
          <a:p>
            <a:pPr marL="450850" lvl="0" indent="-450850" algn="just" eaLnBrk="0" hangingPunct="0">
              <a:spcBef>
                <a:spcPct val="20000"/>
              </a:spcBef>
            </a:pPr>
            <a:r>
              <a:rPr lang="en-ZA" sz="2200" b="1" dirty="0" smtClean="0">
                <a:solidFill>
                  <a:prstClr val="black"/>
                </a:solidFill>
                <a:latin typeface="Arial" pitchFamily="34" charset="0"/>
                <a:ea typeface="ＭＳ Ｐゴシック" pitchFamily="34" charset="-128"/>
                <a:cs typeface="Arial" pitchFamily="34" charset="0"/>
              </a:rPr>
              <a:t>2</a:t>
            </a:r>
            <a:r>
              <a:rPr lang="en-ZA" sz="2200" b="1" dirty="0">
                <a:solidFill>
                  <a:prstClr val="black"/>
                </a:solidFill>
                <a:latin typeface="Arial" pitchFamily="34" charset="0"/>
                <a:ea typeface="ＭＳ Ｐゴシック" pitchFamily="34" charset="-128"/>
                <a:cs typeface="Arial" pitchFamily="34" charset="0"/>
              </a:rPr>
              <a:t>.	Bids below R50 000 000.00 – 80/20 PPPFA scoring </a:t>
            </a:r>
            <a:r>
              <a:rPr lang="en-ZA" sz="2200" b="1" dirty="0" smtClean="0">
                <a:solidFill>
                  <a:prstClr val="black"/>
                </a:solidFill>
                <a:latin typeface="Arial" pitchFamily="34" charset="0"/>
                <a:ea typeface="ＭＳ Ｐゴシック" pitchFamily="34" charset="-128"/>
                <a:cs typeface="Arial" pitchFamily="34" charset="0"/>
              </a:rPr>
              <a:t>apply.</a:t>
            </a:r>
            <a:endParaRPr lang="en-ZA" sz="2200" b="1" dirty="0">
              <a:solidFill>
                <a:prstClr val="black"/>
              </a:solidFill>
              <a:latin typeface="Arial" pitchFamily="34" charset="0"/>
              <a:ea typeface="ＭＳ Ｐゴシック" pitchFamily="34" charset="-128"/>
              <a:cs typeface="Arial" pitchFamily="34" charset="0"/>
            </a:endParaRPr>
          </a:p>
          <a:p>
            <a:pPr lvl="0" eaLnBrk="0" hangingPunct="0">
              <a:spcBef>
                <a:spcPct val="20000"/>
              </a:spcBef>
            </a:pPr>
            <a:endParaRPr lang="en-ZA" sz="2000" b="1" dirty="0" smtClean="0">
              <a:solidFill>
                <a:schemeClr val="tx1"/>
              </a:solidFill>
              <a:latin typeface="Arial" pitchFamily="34" charset="0"/>
              <a:ea typeface="ＭＳ Ｐゴシック" pitchFamily="34" charset="-128"/>
              <a:cs typeface="Arial" pitchFamily="34" charset="0"/>
            </a:endParaRPr>
          </a:p>
          <a:p>
            <a:pPr algn="just" eaLnBrk="0" hangingPunct="0">
              <a:lnSpc>
                <a:spcPct val="115000"/>
              </a:lnSpc>
              <a:spcBef>
                <a:spcPct val="20000"/>
              </a:spcBef>
              <a:spcAft>
                <a:spcPts val="0"/>
              </a:spcAft>
            </a:pPr>
            <a:endParaRPr lang="en-ZA" sz="2800" b="1" dirty="0" smtClean="0">
              <a:solidFill>
                <a:prstClr val="black"/>
              </a:solidFill>
              <a:latin typeface="Arial" pitchFamily="34" charset="0"/>
              <a:ea typeface="Calibri"/>
              <a:cs typeface="Arial" pitchFamily="34" charset="0"/>
            </a:endParaRPr>
          </a:p>
          <a:p>
            <a:pPr marL="447675" indent="-447675" algn="just" eaLnBrk="0" hangingPunct="0">
              <a:lnSpc>
                <a:spcPct val="115000"/>
              </a:lnSpc>
              <a:spcBef>
                <a:spcPct val="20000"/>
              </a:spcBef>
              <a:spcAft>
                <a:spcPts val="0"/>
              </a:spcAft>
            </a:pPr>
            <a:endParaRPr lang="en-ZA" sz="2800" b="1" dirty="0">
              <a:solidFill>
                <a:prstClr val="black"/>
              </a:solidFill>
              <a:latin typeface="Arial" pitchFamily="34" charset="0"/>
              <a:ea typeface="Calibri"/>
              <a:cs typeface="Arial" pitchFamily="34" charset="0"/>
            </a:endParaRPr>
          </a:p>
        </p:txBody>
      </p:sp>
    </p:spTree>
    <p:extLst>
      <p:ext uri="{BB962C8B-B14F-4D97-AF65-F5344CB8AC3E}">
        <p14:creationId xmlns:p14="http://schemas.microsoft.com/office/powerpoint/2010/main" val="20538606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225" y="274638"/>
            <a:ext cx="8639175" cy="1143000"/>
          </a:xfrm>
        </p:spPr>
        <p:txBody>
          <a:bodyPr/>
          <a:lstStyle/>
          <a:p>
            <a:r>
              <a:rPr lang="en-ZA" sz="3500" b="1" dirty="0">
                <a:latin typeface="Arial" pitchFamily="34" charset="0"/>
                <a:cs typeface="Arial" pitchFamily="34" charset="0"/>
              </a:rPr>
              <a:t>Declaration of Interest SBD4 and SBD9</a:t>
            </a:r>
          </a:p>
        </p:txBody>
      </p:sp>
      <p:sp>
        <p:nvSpPr>
          <p:cNvPr id="3" name="Content Placeholder 2"/>
          <p:cNvSpPr>
            <a:spLocks noGrp="1"/>
          </p:cNvSpPr>
          <p:nvPr>
            <p:ph idx="1"/>
          </p:nvPr>
        </p:nvSpPr>
        <p:spPr>
          <a:xfrm>
            <a:off x="276225" y="1333500"/>
            <a:ext cx="8639175" cy="5276850"/>
          </a:xfrm>
        </p:spPr>
        <p:txBody>
          <a:bodyPr/>
          <a:lstStyle/>
          <a:p>
            <a:pPr marL="447675" indent="-447675" algn="just">
              <a:buNone/>
            </a:pPr>
            <a:endParaRPr lang="en-ZA" sz="2200" b="1" dirty="0" smtClean="0">
              <a:latin typeface="Arial" pitchFamily="34" charset="0"/>
              <a:cs typeface="Arial" pitchFamily="34" charset="0"/>
            </a:endParaRPr>
          </a:p>
          <a:p>
            <a:pPr marL="447675" indent="-447675" algn="just">
              <a:buNone/>
            </a:pPr>
            <a:endParaRPr lang="en-ZA" sz="2200" b="1" dirty="0">
              <a:latin typeface="Arial" pitchFamily="34" charset="0"/>
              <a:cs typeface="Arial" pitchFamily="34" charset="0"/>
            </a:endParaRPr>
          </a:p>
          <a:p>
            <a:pPr marL="447675" indent="-447675" algn="just">
              <a:buNone/>
            </a:pPr>
            <a:endParaRPr lang="en-ZA" sz="2200" b="1" dirty="0" smtClean="0">
              <a:latin typeface="Arial" pitchFamily="34" charset="0"/>
              <a:cs typeface="Arial" pitchFamily="34" charset="0"/>
            </a:endParaRPr>
          </a:p>
          <a:p>
            <a:pPr marL="0" indent="0" algn="just">
              <a:buNone/>
            </a:pPr>
            <a:endParaRPr lang="en-ZA" sz="2200" b="1" dirty="0">
              <a:latin typeface="Arial" pitchFamily="34" charset="0"/>
              <a:cs typeface="Arial" pitchFamily="34" charset="0"/>
            </a:endParaRPr>
          </a:p>
        </p:txBody>
      </p:sp>
      <p:sp>
        <p:nvSpPr>
          <p:cNvPr id="4" name="Date Placeholder 3"/>
          <p:cNvSpPr>
            <a:spLocks noGrp="1"/>
          </p:cNvSpPr>
          <p:nvPr>
            <p:ph type="dt" sz="half" idx="10"/>
          </p:nvPr>
        </p:nvSpPr>
        <p:spPr/>
        <p:txBody>
          <a:bodyPr/>
          <a:lstStyle/>
          <a:p>
            <a:pPr>
              <a:defRPr/>
            </a:pPr>
            <a:fld id="{DD3880CA-9E73-4DDA-8E6E-4BF77650676D}" type="datetime1">
              <a:rPr lang="en-US" smtClean="0"/>
              <a:pPr>
                <a:defRPr/>
              </a:pPr>
              <a:t>8/17/2021</a:t>
            </a:fld>
            <a:endParaRPr lang="en-US" dirty="0"/>
          </a:p>
        </p:txBody>
      </p:sp>
      <p:sp>
        <p:nvSpPr>
          <p:cNvPr id="5" name="Slide Number Placeholder 4"/>
          <p:cNvSpPr>
            <a:spLocks noGrp="1"/>
          </p:cNvSpPr>
          <p:nvPr>
            <p:ph type="sldNum" sz="quarter" idx="12"/>
          </p:nvPr>
        </p:nvSpPr>
        <p:spPr/>
        <p:txBody>
          <a:bodyPr/>
          <a:lstStyle/>
          <a:p>
            <a:pPr>
              <a:defRPr/>
            </a:pPr>
            <a:fld id="{FB6523D7-2DB2-4112-BDFB-9D29DF108466}" type="slidenum">
              <a:rPr lang="en-US" smtClean="0"/>
              <a:pPr>
                <a:defRPr/>
              </a:pPr>
              <a:t>12</a:t>
            </a:fld>
            <a:endParaRPr lang="en-US" dirty="0"/>
          </a:p>
        </p:txBody>
      </p:sp>
      <p:sp>
        <p:nvSpPr>
          <p:cNvPr id="6" name="Rounded Rectangle 5"/>
          <p:cNvSpPr/>
          <p:nvPr/>
        </p:nvSpPr>
        <p:spPr>
          <a:xfrm>
            <a:off x="276225" y="1417637"/>
            <a:ext cx="8547141" cy="5101915"/>
          </a:xfrm>
          <a:prstGeom prst="roundRect">
            <a:avLst/>
          </a:prstGeom>
          <a:solidFill>
            <a:srgbClr val="F9AD6F">
              <a:alpha val="60784"/>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457200" lvl="0" indent="-457200" algn="just" eaLnBrk="0" hangingPunct="0">
              <a:spcBef>
                <a:spcPct val="20000"/>
              </a:spcBef>
              <a:buFont typeface="Arial" charset="0"/>
              <a:buAutoNum type="arabicPeriod"/>
            </a:pPr>
            <a:r>
              <a:rPr lang="en-ZA" sz="2400" b="1" dirty="0">
                <a:solidFill>
                  <a:prstClr val="black"/>
                </a:solidFill>
                <a:latin typeface="Arial" pitchFamily="34" charset="0"/>
                <a:ea typeface="ＭＳ Ｐゴシック" pitchFamily="34" charset="-128"/>
                <a:cs typeface="Arial" pitchFamily="34" charset="0"/>
              </a:rPr>
              <a:t>SBD4 one of the most important documents to </a:t>
            </a:r>
            <a:r>
              <a:rPr lang="en-ZA" sz="2400" b="1" dirty="0" smtClean="0">
                <a:solidFill>
                  <a:prstClr val="black"/>
                </a:solidFill>
                <a:latin typeface="Arial" pitchFamily="34" charset="0"/>
                <a:ea typeface="ＭＳ Ｐゴシック" pitchFamily="34" charset="-128"/>
                <a:cs typeface="Arial" pitchFamily="34" charset="0"/>
              </a:rPr>
              <a:t>completed </a:t>
            </a:r>
            <a:r>
              <a:rPr lang="en-ZA" sz="2400" b="1" dirty="0">
                <a:solidFill>
                  <a:prstClr val="black"/>
                </a:solidFill>
                <a:latin typeface="Arial" pitchFamily="34" charset="0"/>
                <a:ea typeface="ＭＳ Ｐゴシック" pitchFamily="34" charset="-128"/>
                <a:cs typeface="Arial" pitchFamily="34" charset="0"/>
              </a:rPr>
              <a:t>and </a:t>
            </a:r>
            <a:r>
              <a:rPr lang="en-ZA" sz="2400" b="1" dirty="0" smtClean="0">
                <a:solidFill>
                  <a:prstClr val="black"/>
                </a:solidFill>
                <a:latin typeface="Arial" pitchFamily="34" charset="0"/>
                <a:ea typeface="ＭＳ Ｐゴシック" pitchFamily="34" charset="-128"/>
                <a:cs typeface="Arial" pitchFamily="34" charset="0"/>
              </a:rPr>
              <a:t>signed;</a:t>
            </a:r>
            <a:endParaRPr lang="en-ZA" sz="2400" b="1" dirty="0">
              <a:solidFill>
                <a:prstClr val="black"/>
              </a:solidFill>
              <a:latin typeface="Arial" pitchFamily="34" charset="0"/>
              <a:ea typeface="ＭＳ Ｐゴシック" pitchFamily="34" charset="-128"/>
              <a:cs typeface="Arial" pitchFamily="34" charset="0"/>
            </a:endParaRPr>
          </a:p>
          <a:p>
            <a:pPr marL="457200" lvl="0" indent="-457200" algn="just" eaLnBrk="0" hangingPunct="0">
              <a:spcBef>
                <a:spcPct val="20000"/>
              </a:spcBef>
              <a:buFont typeface="Arial" charset="0"/>
              <a:buAutoNum type="arabicPeriod"/>
            </a:pPr>
            <a:endParaRPr lang="en-ZA" sz="900" b="1" dirty="0">
              <a:solidFill>
                <a:prstClr val="black"/>
              </a:solidFill>
              <a:latin typeface="Arial" pitchFamily="34" charset="0"/>
              <a:ea typeface="ＭＳ Ｐゴシック" pitchFamily="34" charset="-128"/>
              <a:cs typeface="Arial" pitchFamily="34" charset="0"/>
            </a:endParaRPr>
          </a:p>
          <a:p>
            <a:pPr marL="457200" lvl="0" indent="-457200" algn="just" eaLnBrk="0" hangingPunct="0">
              <a:spcBef>
                <a:spcPct val="20000"/>
              </a:spcBef>
              <a:buFont typeface="Arial" charset="0"/>
              <a:buAutoNum type="arabicPeriod"/>
            </a:pPr>
            <a:r>
              <a:rPr lang="en-ZA" sz="2400" b="1" dirty="0">
                <a:solidFill>
                  <a:prstClr val="black"/>
                </a:solidFill>
                <a:latin typeface="Arial" pitchFamily="34" charset="0"/>
                <a:ea typeface="ＭＳ Ｐゴシック" pitchFamily="34" charset="-128"/>
                <a:cs typeface="Arial" pitchFamily="34" charset="0"/>
              </a:rPr>
              <a:t>Declarations required – Avoid fraudulent activities;</a:t>
            </a:r>
          </a:p>
          <a:p>
            <a:pPr marL="457200" lvl="0" indent="-457200" algn="just" eaLnBrk="0" hangingPunct="0">
              <a:spcBef>
                <a:spcPct val="20000"/>
              </a:spcBef>
              <a:buFont typeface="Arial" charset="0"/>
              <a:buAutoNum type="arabicPeriod"/>
            </a:pPr>
            <a:endParaRPr lang="en-ZA" sz="900" b="1" dirty="0">
              <a:solidFill>
                <a:prstClr val="black"/>
              </a:solidFill>
              <a:latin typeface="Arial" pitchFamily="34" charset="0"/>
              <a:ea typeface="ＭＳ Ｐゴシック" pitchFamily="34" charset="-128"/>
              <a:cs typeface="Arial" pitchFamily="34" charset="0"/>
            </a:endParaRPr>
          </a:p>
          <a:p>
            <a:pPr marL="457200" lvl="0" indent="-457200" algn="just" eaLnBrk="0" hangingPunct="0">
              <a:spcBef>
                <a:spcPct val="20000"/>
              </a:spcBef>
              <a:buFont typeface="Arial" charset="0"/>
              <a:buAutoNum type="arabicPeriod"/>
            </a:pPr>
            <a:r>
              <a:rPr lang="en-ZA" sz="2400" b="1" dirty="0">
                <a:solidFill>
                  <a:prstClr val="black"/>
                </a:solidFill>
                <a:latin typeface="Arial" pitchFamily="34" charset="0"/>
                <a:ea typeface="ＭＳ Ｐゴシック" pitchFamily="34" charset="-128"/>
                <a:cs typeface="Arial" pitchFamily="34" charset="0"/>
              </a:rPr>
              <a:t>Owners and directors of companies must declare their interest</a:t>
            </a:r>
            <a:r>
              <a:rPr lang="en-ZA" sz="2400" b="1" dirty="0" smtClean="0">
                <a:solidFill>
                  <a:prstClr val="black"/>
                </a:solidFill>
                <a:latin typeface="Arial" pitchFamily="34" charset="0"/>
                <a:ea typeface="ＭＳ Ｐゴシック" pitchFamily="34" charset="-128"/>
                <a:cs typeface="Arial" pitchFamily="34" charset="0"/>
              </a:rPr>
              <a:t>;</a:t>
            </a:r>
          </a:p>
          <a:p>
            <a:pPr lvl="0" algn="just" eaLnBrk="0" hangingPunct="0">
              <a:spcBef>
                <a:spcPct val="20000"/>
              </a:spcBef>
            </a:pPr>
            <a:endParaRPr lang="en-ZA" sz="2400" b="1" dirty="0">
              <a:solidFill>
                <a:prstClr val="black"/>
              </a:solidFill>
              <a:latin typeface="Arial" pitchFamily="34" charset="0"/>
              <a:ea typeface="ＭＳ Ｐゴシック" pitchFamily="34" charset="-128"/>
              <a:cs typeface="Arial" pitchFamily="34" charset="0"/>
            </a:endParaRPr>
          </a:p>
          <a:p>
            <a:pPr marL="457200" lvl="0" indent="-457200" algn="just" eaLnBrk="0" hangingPunct="0">
              <a:spcBef>
                <a:spcPct val="20000"/>
              </a:spcBef>
              <a:buFont typeface="Arial" charset="0"/>
              <a:buAutoNum type="arabicPeriod"/>
            </a:pPr>
            <a:r>
              <a:rPr lang="en-ZA" sz="2400" b="1" dirty="0">
                <a:solidFill>
                  <a:prstClr val="black"/>
                </a:solidFill>
                <a:latin typeface="Arial" pitchFamily="34" charset="0"/>
                <a:ea typeface="ＭＳ Ｐゴシック" pitchFamily="34" charset="-128"/>
                <a:cs typeface="Arial" pitchFamily="34" charset="0"/>
              </a:rPr>
              <a:t>SBD9 – Avoid collusive bidding practices</a:t>
            </a:r>
            <a:r>
              <a:rPr lang="en-ZA" sz="2400" b="1" dirty="0" smtClean="0">
                <a:solidFill>
                  <a:prstClr val="black"/>
                </a:solidFill>
                <a:latin typeface="Arial" pitchFamily="34" charset="0"/>
                <a:ea typeface="ＭＳ Ｐゴシック" pitchFamily="34" charset="-128"/>
                <a:cs typeface="Arial" pitchFamily="34" charset="0"/>
              </a:rPr>
              <a:t>. Must be completed and signed.</a:t>
            </a:r>
            <a:endParaRPr lang="en-ZA" sz="2400" b="1" dirty="0">
              <a:solidFill>
                <a:prstClr val="black"/>
              </a:solidFill>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33161927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225" y="274638"/>
            <a:ext cx="8639175" cy="1143000"/>
          </a:xfrm>
        </p:spPr>
        <p:txBody>
          <a:bodyPr/>
          <a:lstStyle/>
          <a:p>
            <a:r>
              <a:rPr lang="en-ZA" sz="3500" b="1" dirty="0" smtClean="0">
                <a:latin typeface="Arial" pitchFamily="34" charset="0"/>
                <a:cs typeface="Arial" pitchFamily="34" charset="0"/>
              </a:rPr>
              <a:t>Declaration of Bidder’s past </a:t>
            </a:r>
            <a:r>
              <a:rPr lang="en-ZA" sz="3500" b="1" dirty="0" err="1" smtClean="0">
                <a:latin typeface="Arial" pitchFamily="34" charset="0"/>
                <a:cs typeface="Arial" pitchFamily="34" charset="0"/>
              </a:rPr>
              <a:t>SCM</a:t>
            </a:r>
            <a:r>
              <a:rPr lang="en-ZA" sz="3500" b="1" dirty="0" smtClean="0">
                <a:latin typeface="Arial" pitchFamily="34" charset="0"/>
                <a:cs typeface="Arial" pitchFamily="34" charset="0"/>
              </a:rPr>
              <a:t> Practices and Certification (SBD8)</a:t>
            </a:r>
            <a:endParaRPr lang="en-ZA" sz="3500" b="1" dirty="0">
              <a:latin typeface="Arial" pitchFamily="34" charset="0"/>
              <a:cs typeface="Arial" pitchFamily="34" charset="0"/>
            </a:endParaRPr>
          </a:p>
        </p:txBody>
      </p:sp>
      <p:sp>
        <p:nvSpPr>
          <p:cNvPr id="3" name="Content Placeholder 2"/>
          <p:cNvSpPr>
            <a:spLocks noGrp="1"/>
          </p:cNvSpPr>
          <p:nvPr>
            <p:ph idx="1"/>
          </p:nvPr>
        </p:nvSpPr>
        <p:spPr>
          <a:xfrm>
            <a:off x="276225" y="1333500"/>
            <a:ext cx="8639175" cy="5276850"/>
          </a:xfrm>
        </p:spPr>
        <p:txBody>
          <a:bodyPr/>
          <a:lstStyle/>
          <a:p>
            <a:pPr marL="457200" indent="-457200" algn="just">
              <a:buAutoNum type="arabicPeriod"/>
            </a:pPr>
            <a:endParaRPr lang="en-ZA" sz="2200" b="1" dirty="0" smtClean="0">
              <a:latin typeface="Arial" pitchFamily="34" charset="0"/>
              <a:cs typeface="Arial" pitchFamily="34" charset="0"/>
            </a:endParaRPr>
          </a:p>
          <a:p>
            <a:pPr marL="447675" indent="-447675" algn="just">
              <a:buNone/>
            </a:pPr>
            <a:endParaRPr lang="en-ZA" sz="800" b="1" dirty="0">
              <a:latin typeface="Arial" pitchFamily="34" charset="0"/>
              <a:cs typeface="Arial" pitchFamily="34" charset="0"/>
            </a:endParaRPr>
          </a:p>
          <a:p>
            <a:pPr marL="447675" indent="-447675" algn="just">
              <a:buNone/>
            </a:pPr>
            <a:endParaRPr lang="en-ZA" sz="2200" b="1" dirty="0" smtClean="0">
              <a:latin typeface="Arial" pitchFamily="34" charset="0"/>
              <a:cs typeface="Arial" pitchFamily="34" charset="0"/>
            </a:endParaRPr>
          </a:p>
          <a:p>
            <a:pPr marL="0" indent="0" algn="just">
              <a:buNone/>
            </a:pPr>
            <a:endParaRPr lang="en-ZA" sz="2200" b="1" dirty="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pPr>
              <a:defRPr/>
            </a:pPr>
            <a:fld id="{FB6523D7-2DB2-4112-BDFB-9D29DF108466}" type="slidenum">
              <a:rPr lang="en-US" smtClean="0"/>
              <a:pPr>
                <a:defRPr/>
              </a:pPr>
              <a:t>13</a:t>
            </a:fld>
            <a:endParaRPr lang="en-US" dirty="0"/>
          </a:p>
        </p:txBody>
      </p:sp>
      <p:sp>
        <p:nvSpPr>
          <p:cNvPr id="4" name="Oval 3"/>
          <p:cNvSpPr/>
          <p:nvPr/>
        </p:nvSpPr>
        <p:spPr>
          <a:xfrm>
            <a:off x="276225" y="1492972"/>
            <a:ext cx="8553450" cy="4784725"/>
          </a:xfrm>
          <a:prstGeom prst="ellipse">
            <a:avLst/>
          </a:prstGeom>
          <a:solidFill>
            <a:schemeClr val="accent6">
              <a:lumMod val="7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457200" lvl="0" indent="-457200" algn="just" eaLnBrk="0" hangingPunct="0">
              <a:spcBef>
                <a:spcPct val="20000"/>
              </a:spcBef>
              <a:buFont typeface="Arial" charset="0"/>
              <a:buAutoNum type="arabicPeriod"/>
            </a:pPr>
            <a:r>
              <a:rPr lang="en-ZA" sz="2200" b="1" dirty="0" smtClean="0">
                <a:solidFill>
                  <a:prstClr val="black"/>
                </a:solidFill>
                <a:latin typeface="Arial" pitchFamily="34" charset="0"/>
                <a:ea typeface="ＭＳ Ｐゴシック" pitchFamily="34" charset="-128"/>
                <a:cs typeface="Arial" pitchFamily="34" charset="0"/>
              </a:rPr>
              <a:t>SBD8 to be completed and signed;</a:t>
            </a:r>
            <a:endParaRPr lang="en-ZA" sz="2200" b="1" dirty="0">
              <a:solidFill>
                <a:prstClr val="black"/>
              </a:solidFill>
              <a:latin typeface="Arial" pitchFamily="34" charset="0"/>
              <a:ea typeface="ＭＳ Ｐゴシック" pitchFamily="34" charset="-128"/>
              <a:cs typeface="Arial" pitchFamily="34" charset="0"/>
            </a:endParaRPr>
          </a:p>
          <a:p>
            <a:pPr marL="457200" lvl="0" indent="-457200" algn="just" eaLnBrk="0" hangingPunct="0">
              <a:spcBef>
                <a:spcPct val="20000"/>
              </a:spcBef>
              <a:buFont typeface="Arial" charset="0"/>
              <a:buAutoNum type="arabicPeriod"/>
            </a:pPr>
            <a:endParaRPr lang="en-ZA" sz="800" b="1" dirty="0">
              <a:solidFill>
                <a:prstClr val="black"/>
              </a:solidFill>
              <a:latin typeface="Arial" pitchFamily="34" charset="0"/>
              <a:ea typeface="ＭＳ Ｐゴシック" pitchFamily="34" charset="-128"/>
              <a:cs typeface="Arial" pitchFamily="34" charset="0"/>
            </a:endParaRPr>
          </a:p>
          <a:p>
            <a:pPr marL="457200" lvl="0" indent="-457200" algn="just" eaLnBrk="0" hangingPunct="0">
              <a:spcBef>
                <a:spcPct val="20000"/>
              </a:spcBef>
              <a:buFont typeface="Arial" charset="0"/>
              <a:buAutoNum type="arabicPeriod"/>
            </a:pPr>
            <a:r>
              <a:rPr lang="en-ZA" sz="2200" b="1" dirty="0" smtClean="0">
                <a:solidFill>
                  <a:prstClr val="black"/>
                </a:solidFill>
                <a:latin typeface="Arial" pitchFamily="34" charset="0"/>
                <a:ea typeface="ＭＳ Ｐゴシック" pitchFamily="34" charset="-128"/>
                <a:cs typeface="Arial" pitchFamily="34" charset="0"/>
              </a:rPr>
              <a:t>By completing the SBD8 a bidder confirms that the information provided is true and correct;</a:t>
            </a:r>
            <a:endParaRPr lang="en-ZA" sz="2200" b="1" dirty="0">
              <a:solidFill>
                <a:prstClr val="black"/>
              </a:solidFill>
              <a:latin typeface="Arial" pitchFamily="34" charset="0"/>
              <a:ea typeface="ＭＳ Ｐゴシック" pitchFamily="34" charset="-128"/>
              <a:cs typeface="Arial" pitchFamily="34" charset="0"/>
            </a:endParaRPr>
          </a:p>
          <a:p>
            <a:pPr marL="457200" lvl="0" indent="-457200" algn="just" eaLnBrk="0" hangingPunct="0">
              <a:spcBef>
                <a:spcPct val="20000"/>
              </a:spcBef>
              <a:buFont typeface="Arial" charset="0"/>
              <a:buAutoNum type="arabicPeriod"/>
            </a:pPr>
            <a:endParaRPr lang="en-ZA" sz="800" b="1" dirty="0">
              <a:solidFill>
                <a:prstClr val="black"/>
              </a:solidFill>
              <a:latin typeface="Arial" pitchFamily="34" charset="0"/>
              <a:ea typeface="ＭＳ Ｐゴシック" pitchFamily="34" charset="-128"/>
              <a:cs typeface="Arial" pitchFamily="34" charset="0"/>
            </a:endParaRPr>
          </a:p>
          <a:p>
            <a:pPr marL="457200" lvl="0" indent="-457200" algn="just" eaLnBrk="0" hangingPunct="0">
              <a:spcBef>
                <a:spcPct val="20000"/>
              </a:spcBef>
              <a:buFont typeface="Arial" charset="0"/>
              <a:buAutoNum type="arabicPeriod"/>
            </a:pPr>
            <a:r>
              <a:rPr lang="en-ZA" sz="2200" b="1" dirty="0">
                <a:solidFill>
                  <a:prstClr val="black"/>
                </a:solidFill>
                <a:latin typeface="Arial" pitchFamily="34" charset="0"/>
                <a:ea typeface="ＭＳ Ｐゴシック" pitchFamily="34" charset="-128"/>
                <a:cs typeface="Arial" pitchFamily="34" charset="0"/>
              </a:rPr>
              <a:t>Owners and directors of companies must declare </a:t>
            </a:r>
            <a:r>
              <a:rPr lang="en-ZA" sz="2200" b="1" dirty="0" smtClean="0">
                <a:solidFill>
                  <a:prstClr val="black"/>
                </a:solidFill>
                <a:latin typeface="Arial" pitchFamily="34" charset="0"/>
                <a:ea typeface="ＭＳ Ｐゴシック" pitchFamily="34" charset="-128"/>
                <a:cs typeface="Arial" pitchFamily="34" charset="0"/>
              </a:rPr>
              <a:t>and certify their past SCM practices as per the requirements of the form.</a:t>
            </a:r>
            <a:endParaRPr lang="en-ZA" sz="2200" b="1" dirty="0">
              <a:solidFill>
                <a:prstClr val="black"/>
              </a:solidFill>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15057553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panose="020B0604020202020204" pitchFamily="34" charset="0"/>
                <a:cs typeface="Arial" panose="020B0604020202020204" pitchFamily="34" charset="0"/>
              </a:rPr>
              <a:t>Important Notes in Table 5</a:t>
            </a:r>
            <a:endParaRPr lang="en-ZA" b="1" dirty="0">
              <a:latin typeface="Arial" panose="020B0604020202020204" pitchFamily="34" charset="0"/>
              <a:cs typeface="Arial" panose="020B0604020202020204" pitchFamily="34" charset="0"/>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934134326"/>
              </p:ext>
            </p:extLst>
          </p:nvPr>
        </p:nvGraphicFramePr>
        <p:xfrm>
          <a:off x="367862" y="1417638"/>
          <a:ext cx="8481847" cy="5094285"/>
        </p:xfrm>
        <a:graphic>
          <a:graphicData uri="http://schemas.openxmlformats.org/drawingml/2006/table">
            <a:tbl>
              <a:tblPr firstRow="1" firstCol="1" bandRow="1">
                <a:tableStyleId>{5C22544A-7EE6-4342-B048-85BDC9FD1C3A}</a:tableStyleId>
              </a:tblPr>
              <a:tblGrid>
                <a:gridCol w="767449">
                  <a:extLst>
                    <a:ext uri="{9D8B030D-6E8A-4147-A177-3AD203B41FA5}">
                      <a16:colId xmlns:a16="http://schemas.microsoft.com/office/drawing/2014/main" val="20000"/>
                    </a:ext>
                  </a:extLst>
                </a:gridCol>
                <a:gridCol w="7714398">
                  <a:extLst>
                    <a:ext uri="{9D8B030D-6E8A-4147-A177-3AD203B41FA5}">
                      <a16:colId xmlns:a16="http://schemas.microsoft.com/office/drawing/2014/main" val="20001"/>
                    </a:ext>
                  </a:extLst>
                </a:gridCol>
              </a:tblGrid>
              <a:tr h="1415079">
                <a:tc>
                  <a:txBody>
                    <a:bodyPr/>
                    <a:lstStyle/>
                    <a:p>
                      <a:pPr>
                        <a:lnSpc>
                          <a:spcPct val="115000"/>
                        </a:lnSpc>
                        <a:spcAft>
                          <a:spcPts val="1000"/>
                        </a:spcAft>
                      </a:pPr>
                      <a:r>
                        <a:rPr lang="en-ZA" sz="2400" dirty="0">
                          <a:solidFill>
                            <a:schemeClr val="tx1"/>
                          </a:solidFill>
                          <a:effectLst/>
                          <a:latin typeface="Arial" panose="020B0604020202020204" pitchFamily="34" charset="0"/>
                          <a:cs typeface="Arial" panose="020B0604020202020204" pitchFamily="34" charset="0"/>
                        </a:rPr>
                        <a:t>*</a:t>
                      </a:r>
                      <a:endParaRPr lang="en-ZA" sz="2400" dirty="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56425" marR="56425" marT="0" marB="0">
                    <a:solidFill>
                      <a:schemeClr val="accent6">
                        <a:lumMod val="60000"/>
                        <a:lumOff val="40000"/>
                      </a:schemeClr>
                    </a:solidFill>
                  </a:tcPr>
                </a:tc>
                <a:tc>
                  <a:txBody>
                    <a:bodyPr/>
                    <a:lstStyle/>
                    <a:p>
                      <a:pPr>
                        <a:lnSpc>
                          <a:spcPct val="115000"/>
                        </a:lnSpc>
                        <a:spcAft>
                          <a:spcPts val="1000"/>
                        </a:spcAft>
                      </a:pPr>
                      <a:r>
                        <a:rPr lang="en-ZA" sz="2000" dirty="0">
                          <a:solidFill>
                            <a:schemeClr val="tx1"/>
                          </a:solidFill>
                          <a:effectLst/>
                          <a:latin typeface="Arial" panose="020B0604020202020204" pitchFamily="34" charset="0"/>
                          <a:cs typeface="Arial" panose="020B0604020202020204" pitchFamily="34" charset="0"/>
                        </a:rPr>
                        <a:t>Non-submission of the required pricing information, both on the     SBD 3.1 (Annexure D1) and the detailed pricing schedule (Annexure D2) in the bid proposal will lead to </a:t>
                      </a:r>
                      <a:r>
                        <a:rPr lang="en-ZA" sz="2000" u="sng" dirty="0">
                          <a:solidFill>
                            <a:schemeClr val="tx1"/>
                          </a:solidFill>
                          <a:effectLst/>
                          <a:latin typeface="Arial" panose="020B0604020202020204" pitchFamily="34" charset="0"/>
                          <a:cs typeface="Arial" panose="020B0604020202020204" pitchFamily="34" charset="0"/>
                        </a:rPr>
                        <a:t>immediate</a:t>
                      </a:r>
                      <a:r>
                        <a:rPr lang="en-ZA" sz="2000" dirty="0">
                          <a:solidFill>
                            <a:schemeClr val="tx1"/>
                          </a:solidFill>
                          <a:effectLst/>
                          <a:latin typeface="Arial" panose="020B0604020202020204" pitchFamily="34" charset="0"/>
                          <a:cs typeface="Arial" panose="020B0604020202020204" pitchFamily="34" charset="0"/>
                        </a:rPr>
                        <a:t> disqualification.</a:t>
                      </a:r>
                      <a:endParaRPr lang="en-ZA" sz="2000" dirty="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56425" marR="56425" marT="0" marB="0">
                    <a:solidFill>
                      <a:schemeClr val="accent6">
                        <a:lumMod val="60000"/>
                        <a:lumOff val="40000"/>
                      </a:schemeClr>
                    </a:solidFill>
                  </a:tcPr>
                </a:tc>
                <a:extLst>
                  <a:ext uri="{0D108BD9-81ED-4DB2-BD59-A6C34878D82A}">
                    <a16:rowId xmlns:a16="http://schemas.microsoft.com/office/drawing/2014/main" val="10000"/>
                  </a:ext>
                </a:extLst>
              </a:tr>
              <a:tr h="849047">
                <a:tc>
                  <a:txBody>
                    <a:bodyPr/>
                    <a:lstStyle/>
                    <a:p>
                      <a:pPr>
                        <a:lnSpc>
                          <a:spcPct val="115000"/>
                        </a:lnSpc>
                        <a:spcAft>
                          <a:spcPts val="1000"/>
                        </a:spcAft>
                      </a:pPr>
                      <a:r>
                        <a:rPr lang="en-ZA" sz="2400" dirty="0">
                          <a:solidFill>
                            <a:schemeClr val="tx1"/>
                          </a:solidFill>
                          <a:effectLst/>
                          <a:latin typeface="Arial" panose="020B0604020202020204" pitchFamily="34" charset="0"/>
                          <a:cs typeface="Arial" panose="020B0604020202020204" pitchFamily="34" charset="0"/>
                        </a:rPr>
                        <a:t>**</a:t>
                      </a:r>
                      <a:endParaRPr lang="en-ZA" sz="2400" dirty="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56425" marR="56425" marT="0" marB="0">
                    <a:solidFill>
                      <a:schemeClr val="accent6">
                        <a:lumMod val="40000"/>
                        <a:lumOff val="60000"/>
                      </a:schemeClr>
                    </a:solidFill>
                  </a:tcPr>
                </a:tc>
                <a:tc>
                  <a:txBody>
                    <a:bodyPr/>
                    <a:lstStyle/>
                    <a:p>
                      <a:pPr>
                        <a:lnSpc>
                          <a:spcPct val="115000"/>
                        </a:lnSpc>
                        <a:spcAft>
                          <a:spcPts val="1000"/>
                        </a:spcAft>
                      </a:pPr>
                      <a:r>
                        <a:rPr lang="en-ZA" sz="2000" b="1" dirty="0">
                          <a:effectLst/>
                          <a:latin typeface="Arial" panose="020B0604020202020204" pitchFamily="34" charset="0"/>
                          <a:cs typeface="Arial" panose="020B0604020202020204" pitchFamily="34" charset="0"/>
                        </a:rPr>
                        <a:t>Incomplete and unsigned SBD forms that still exist at the</a:t>
                      </a:r>
                      <a:r>
                        <a:rPr lang="en-ZA" sz="2000" b="1" u="sng" dirty="0">
                          <a:effectLst/>
                          <a:latin typeface="Arial" panose="020B0604020202020204" pitchFamily="34" charset="0"/>
                          <a:cs typeface="Arial" panose="020B0604020202020204" pitchFamily="34" charset="0"/>
                        </a:rPr>
                        <a:t> Phase 2 evaluation stage</a:t>
                      </a:r>
                      <a:r>
                        <a:rPr lang="en-ZA" sz="2000" b="1" dirty="0">
                          <a:effectLst/>
                          <a:latin typeface="Arial" panose="020B0604020202020204" pitchFamily="34" charset="0"/>
                          <a:cs typeface="Arial" panose="020B0604020202020204" pitchFamily="34" charset="0"/>
                        </a:rPr>
                        <a:t> will lead to disqualification.</a:t>
                      </a:r>
                      <a:endParaRPr lang="en-ZA" sz="2000" b="1" dirty="0">
                        <a:effectLst/>
                        <a:latin typeface="Arial" panose="020B0604020202020204" pitchFamily="34" charset="0"/>
                        <a:ea typeface="Tahoma" panose="020B0604030504040204" pitchFamily="34" charset="0"/>
                        <a:cs typeface="Arial" panose="020B0604020202020204" pitchFamily="34" charset="0"/>
                      </a:endParaRPr>
                    </a:p>
                  </a:txBody>
                  <a:tcPr marL="56425" marR="56425" marT="0" marB="0">
                    <a:solidFill>
                      <a:schemeClr val="accent6">
                        <a:lumMod val="40000"/>
                        <a:lumOff val="60000"/>
                      </a:schemeClr>
                    </a:solidFill>
                  </a:tcPr>
                </a:tc>
                <a:extLst>
                  <a:ext uri="{0D108BD9-81ED-4DB2-BD59-A6C34878D82A}">
                    <a16:rowId xmlns:a16="http://schemas.microsoft.com/office/drawing/2014/main" val="10001"/>
                  </a:ext>
                </a:extLst>
              </a:tr>
              <a:tr h="1698095">
                <a:tc>
                  <a:txBody>
                    <a:bodyPr/>
                    <a:lstStyle/>
                    <a:p>
                      <a:pPr>
                        <a:lnSpc>
                          <a:spcPct val="115000"/>
                        </a:lnSpc>
                        <a:spcAft>
                          <a:spcPts val="1000"/>
                        </a:spcAft>
                      </a:pPr>
                      <a:r>
                        <a:rPr lang="en-ZA" sz="2400" dirty="0">
                          <a:solidFill>
                            <a:schemeClr val="tx1"/>
                          </a:solidFill>
                          <a:effectLst/>
                          <a:latin typeface="Arial" panose="020B0604020202020204" pitchFamily="34" charset="0"/>
                          <a:cs typeface="Arial" panose="020B0604020202020204" pitchFamily="34" charset="0"/>
                        </a:rPr>
                        <a:t>***</a:t>
                      </a:r>
                      <a:endParaRPr lang="en-ZA" sz="2400" dirty="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56425" marR="56425" marT="0" marB="0">
                    <a:solidFill>
                      <a:schemeClr val="accent6">
                        <a:lumMod val="60000"/>
                        <a:lumOff val="40000"/>
                      </a:schemeClr>
                    </a:solidFill>
                  </a:tcPr>
                </a:tc>
                <a:tc>
                  <a:txBody>
                    <a:bodyPr/>
                    <a:lstStyle/>
                    <a:p>
                      <a:pPr>
                        <a:lnSpc>
                          <a:spcPct val="115000"/>
                        </a:lnSpc>
                        <a:spcAft>
                          <a:spcPts val="1000"/>
                        </a:spcAft>
                      </a:pPr>
                      <a:r>
                        <a:rPr lang="en-ZA" sz="2000" b="1" dirty="0">
                          <a:effectLst/>
                          <a:latin typeface="Arial" panose="020B0604020202020204" pitchFamily="34" charset="0"/>
                          <a:cs typeface="Arial" panose="020B0604020202020204" pitchFamily="34" charset="0"/>
                        </a:rPr>
                        <a:t>Failure by a bidder to be tax compliant at the </a:t>
                      </a:r>
                      <a:r>
                        <a:rPr lang="en-ZA" sz="2000" b="1" u="sng" dirty="0">
                          <a:effectLst/>
                          <a:latin typeface="Arial" panose="020B0604020202020204" pitchFamily="34" charset="0"/>
                          <a:cs typeface="Arial" panose="020B0604020202020204" pitchFamily="34" charset="0"/>
                        </a:rPr>
                        <a:t>award stage</a:t>
                      </a:r>
                      <a:r>
                        <a:rPr lang="en-ZA" sz="2000" b="1" dirty="0">
                          <a:effectLst/>
                          <a:latin typeface="Arial" panose="020B0604020202020204" pitchFamily="34" charset="0"/>
                          <a:cs typeface="Arial" panose="020B0604020202020204" pitchFamily="34" charset="0"/>
                        </a:rPr>
                        <a:t> or have written proof from SARS to verify their tax compliance status, or the arrangement the bidder has made with SARS to meet outstanding tax obligations, will lead to disqualification.</a:t>
                      </a:r>
                      <a:endParaRPr lang="en-ZA" sz="2000" b="1" dirty="0">
                        <a:effectLst/>
                        <a:latin typeface="Arial" panose="020B0604020202020204" pitchFamily="34" charset="0"/>
                        <a:ea typeface="Tahoma" panose="020B0604030504040204" pitchFamily="34" charset="0"/>
                        <a:cs typeface="Arial" panose="020B0604020202020204" pitchFamily="34" charset="0"/>
                      </a:endParaRPr>
                    </a:p>
                  </a:txBody>
                  <a:tcPr marL="56425" marR="56425" marT="0" marB="0">
                    <a:solidFill>
                      <a:schemeClr val="accent6">
                        <a:lumMod val="60000"/>
                        <a:lumOff val="40000"/>
                      </a:schemeClr>
                    </a:solidFill>
                  </a:tcPr>
                </a:tc>
                <a:extLst>
                  <a:ext uri="{0D108BD9-81ED-4DB2-BD59-A6C34878D82A}">
                    <a16:rowId xmlns:a16="http://schemas.microsoft.com/office/drawing/2014/main" val="10002"/>
                  </a:ext>
                </a:extLst>
              </a:tr>
              <a:tr h="1132064">
                <a:tc>
                  <a:txBody>
                    <a:bodyPr/>
                    <a:lstStyle/>
                    <a:p>
                      <a:pPr>
                        <a:lnSpc>
                          <a:spcPct val="115000"/>
                        </a:lnSpc>
                        <a:spcAft>
                          <a:spcPts val="1000"/>
                        </a:spcAft>
                      </a:pPr>
                      <a:r>
                        <a:rPr lang="en-ZA" sz="2400" dirty="0">
                          <a:solidFill>
                            <a:schemeClr val="tx1"/>
                          </a:solidFill>
                          <a:effectLst/>
                          <a:latin typeface="Arial" panose="020B0604020202020204" pitchFamily="34" charset="0"/>
                          <a:cs typeface="Arial" panose="020B0604020202020204" pitchFamily="34" charset="0"/>
                        </a:rPr>
                        <a:t>****</a:t>
                      </a:r>
                      <a:endParaRPr lang="en-ZA" sz="2400" dirty="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56425" marR="56425" marT="0" marB="0">
                    <a:solidFill>
                      <a:schemeClr val="accent6">
                        <a:lumMod val="40000"/>
                        <a:lumOff val="60000"/>
                      </a:schemeClr>
                    </a:solidFill>
                  </a:tcPr>
                </a:tc>
                <a:tc>
                  <a:txBody>
                    <a:bodyPr/>
                    <a:lstStyle/>
                    <a:p>
                      <a:pPr>
                        <a:lnSpc>
                          <a:spcPct val="115000"/>
                        </a:lnSpc>
                        <a:spcAft>
                          <a:spcPts val="1000"/>
                        </a:spcAft>
                      </a:pPr>
                      <a:r>
                        <a:rPr lang="en-ZA" sz="2000" b="1" dirty="0">
                          <a:effectLst/>
                          <a:latin typeface="Arial" panose="020B0604020202020204" pitchFamily="34" charset="0"/>
                          <a:cs typeface="Arial" panose="020B0604020202020204" pitchFamily="34" charset="0"/>
                        </a:rPr>
                        <a:t>Failure by a bidder to be compliant with UIF contributions and declarations at the </a:t>
                      </a:r>
                      <a:r>
                        <a:rPr lang="en-ZA" sz="2000" b="1" u="sng" dirty="0">
                          <a:effectLst/>
                          <a:latin typeface="Arial" panose="020B0604020202020204" pitchFamily="34" charset="0"/>
                          <a:cs typeface="Arial" panose="020B0604020202020204" pitchFamily="34" charset="0"/>
                        </a:rPr>
                        <a:t>award stage</a:t>
                      </a:r>
                      <a:r>
                        <a:rPr lang="en-ZA" sz="2000" b="1" dirty="0">
                          <a:effectLst/>
                          <a:latin typeface="Arial" panose="020B0604020202020204" pitchFamily="34" charset="0"/>
                          <a:cs typeface="Arial" panose="020B0604020202020204" pitchFamily="34" charset="0"/>
                        </a:rPr>
                        <a:t> will lead to disqualification (refer to Annexure J for detail).</a:t>
                      </a:r>
                      <a:endParaRPr lang="en-ZA" sz="2000" b="1" dirty="0">
                        <a:effectLst/>
                        <a:latin typeface="Arial" panose="020B0604020202020204" pitchFamily="34" charset="0"/>
                        <a:ea typeface="Tahoma" panose="020B0604030504040204" pitchFamily="34" charset="0"/>
                        <a:cs typeface="Arial" panose="020B0604020202020204" pitchFamily="34" charset="0"/>
                      </a:endParaRPr>
                    </a:p>
                  </a:txBody>
                  <a:tcPr marL="56425" marR="56425" marT="0" marB="0">
                    <a:solidFill>
                      <a:schemeClr val="accent6">
                        <a:lumMod val="40000"/>
                        <a:lumOff val="60000"/>
                      </a:schemeClr>
                    </a:solidFill>
                  </a:tcPr>
                </a:tc>
                <a:extLst>
                  <a:ext uri="{0D108BD9-81ED-4DB2-BD59-A6C34878D82A}">
                    <a16:rowId xmlns:a16="http://schemas.microsoft.com/office/drawing/2014/main" val="10003"/>
                  </a:ext>
                </a:extLst>
              </a:tr>
            </a:tbl>
          </a:graphicData>
        </a:graphic>
      </p:graphicFrame>
      <p:sp>
        <p:nvSpPr>
          <p:cNvPr id="4" name="Date Placeholder 3"/>
          <p:cNvSpPr>
            <a:spLocks noGrp="1"/>
          </p:cNvSpPr>
          <p:nvPr>
            <p:ph type="dt" sz="half" idx="10"/>
          </p:nvPr>
        </p:nvSpPr>
        <p:spPr/>
        <p:txBody>
          <a:bodyPr/>
          <a:lstStyle/>
          <a:p>
            <a:pPr>
              <a:defRPr/>
            </a:pPr>
            <a:fld id="{DD3880CA-9E73-4DDA-8E6E-4BF77650676D}" type="datetime1">
              <a:rPr lang="en-US" smtClean="0"/>
              <a:pPr>
                <a:defRPr/>
              </a:pPr>
              <a:t>8/17/2021</a:t>
            </a:fld>
            <a:endParaRPr lang="en-US" dirty="0"/>
          </a:p>
        </p:txBody>
      </p:sp>
      <p:sp>
        <p:nvSpPr>
          <p:cNvPr id="5" name="Slide Number Placeholder 4"/>
          <p:cNvSpPr>
            <a:spLocks noGrp="1"/>
          </p:cNvSpPr>
          <p:nvPr>
            <p:ph type="sldNum" sz="quarter" idx="12"/>
          </p:nvPr>
        </p:nvSpPr>
        <p:spPr/>
        <p:txBody>
          <a:bodyPr/>
          <a:lstStyle/>
          <a:p>
            <a:pPr>
              <a:defRPr/>
            </a:pPr>
            <a:fld id="{FB6523D7-2DB2-4112-BDFB-9D29DF108466}" type="slidenum">
              <a:rPr lang="en-US" smtClean="0"/>
              <a:pPr>
                <a:defRPr/>
              </a:pPr>
              <a:t>14</a:t>
            </a:fld>
            <a:endParaRPr lang="en-US" dirty="0"/>
          </a:p>
        </p:txBody>
      </p:sp>
    </p:spTree>
    <p:extLst>
      <p:ext uri="{BB962C8B-B14F-4D97-AF65-F5344CB8AC3E}">
        <p14:creationId xmlns:p14="http://schemas.microsoft.com/office/powerpoint/2010/main" val="18171334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6699" y="211505"/>
            <a:ext cx="8601075" cy="1144880"/>
          </a:xfrm>
        </p:spPr>
        <p:txBody>
          <a:bodyPr>
            <a:noAutofit/>
          </a:bodyPr>
          <a:lstStyle/>
          <a:p>
            <a:r>
              <a:rPr lang="en-US" sz="3750" b="1" dirty="0" smtClean="0">
                <a:latin typeface="Arial" pitchFamily="34" charset="0"/>
                <a:cs typeface="Arial" pitchFamily="34" charset="0"/>
              </a:rPr>
              <a:t>Sub-contracting Arrangements</a:t>
            </a:r>
            <a:endParaRPr lang="en-ZA" sz="3750" b="1" dirty="0">
              <a:latin typeface="Arial" pitchFamily="34" charset="0"/>
              <a:cs typeface="Arial" pitchFamily="34" charset="0"/>
            </a:endParaRPr>
          </a:p>
        </p:txBody>
      </p:sp>
      <p:sp>
        <p:nvSpPr>
          <p:cNvPr id="2" name="Content Placeholder 1"/>
          <p:cNvSpPr>
            <a:spLocks noGrp="1"/>
          </p:cNvSpPr>
          <p:nvPr>
            <p:ph idx="1"/>
          </p:nvPr>
        </p:nvSpPr>
        <p:spPr>
          <a:xfrm>
            <a:off x="266700" y="1428750"/>
            <a:ext cx="8601075" cy="5276850"/>
          </a:xfrm>
        </p:spPr>
        <p:txBody>
          <a:bodyPr>
            <a:normAutofit/>
          </a:bodyPr>
          <a:lstStyle/>
          <a:p>
            <a:pPr marL="0" indent="0">
              <a:buNone/>
            </a:pPr>
            <a:endParaRPr lang="en-ZA" sz="2400" b="1" dirty="0" smtClean="0">
              <a:latin typeface="Arial" pitchFamily="34" charset="0"/>
              <a:cs typeface="Arial" pitchFamily="34" charset="0"/>
            </a:endParaRPr>
          </a:p>
          <a:p>
            <a:endParaRPr lang="en-ZA" sz="2400" b="1" dirty="0">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fld id="{BE62D542-D66E-49F7-BC6D-B9F2E81CE042}" type="slidenum">
              <a:rPr lang="en-ZA" smtClean="0">
                <a:solidFill>
                  <a:srgbClr val="073E87"/>
                </a:solidFill>
              </a:rPr>
              <a:pPr/>
              <a:t>15</a:t>
            </a:fld>
            <a:endParaRPr lang="en-ZA" dirty="0">
              <a:solidFill>
                <a:srgbClr val="073E87"/>
              </a:solidFill>
            </a:endParaRPr>
          </a:p>
        </p:txBody>
      </p:sp>
      <p:sp>
        <p:nvSpPr>
          <p:cNvPr id="5" name="Oval 4"/>
          <p:cNvSpPr/>
          <p:nvPr/>
        </p:nvSpPr>
        <p:spPr>
          <a:xfrm>
            <a:off x="997226" y="1923393"/>
            <a:ext cx="7347988" cy="4046483"/>
          </a:xfrm>
          <a:prstGeom prst="ellipse">
            <a:avLst/>
          </a:prstGeom>
          <a:solidFill>
            <a:srgbClr val="CA6008">
              <a:alpha val="69804"/>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457200" indent="-457200">
              <a:buFont typeface="+mj-lt"/>
              <a:buAutoNum type="arabicPeriod"/>
            </a:pPr>
            <a:r>
              <a:rPr lang="en-US" sz="2000" b="1" dirty="0" smtClean="0">
                <a:solidFill>
                  <a:schemeClr val="tx1"/>
                </a:solidFill>
                <a:latin typeface="Arial" pitchFamily="34" charset="0"/>
                <a:cs typeface="Arial" pitchFamily="34" charset="0"/>
              </a:rPr>
              <a:t>Bidders who sub-contract must submit all the SBD forms required for the main bidder, also in relation to sub-contractors;</a:t>
            </a:r>
          </a:p>
          <a:p>
            <a:pPr marL="457200" indent="-457200">
              <a:buFont typeface="+mj-lt"/>
              <a:buAutoNum type="arabicPeriod"/>
            </a:pPr>
            <a:r>
              <a:rPr lang="en-US" sz="2000" b="1" dirty="0" smtClean="0">
                <a:solidFill>
                  <a:schemeClr val="tx1"/>
                </a:solidFill>
                <a:latin typeface="Arial" pitchFamily="34" charset="0"/>
                <a:cs typeface="Arial" pitchFamily="34" charset="0"/>
              </a:rPr>
              <a:t>Sub-contracting agreements must also be included in the proposal submission;</a:t>
            </a:r>
          </a:p>
          <a:p>
            <a:pPr marL="457200" indent="-457200">
              <a:buFont typeface="+mj-lt"/>
              <a:buAutoNum type="arabicPeriod"/>
            </a:pPr>
            <a:r>
              <a:rPr lang="en-US" sz="2000" b="1" dirty="0" smtClean="0">
                <a:solidFill>
                  <a:schemeClr val="tx1"/>
                </a:solidFill>
                <a:latin typeface="Arial" pitchFamily="34" charset="0"/>
                <a:cs typeface="Arial" pitchFamily="34" charset="0"/>
              </a:rPr>
              <a:t>Bidders may only sub-contract to entities with the same or higher B-BBEE level.</a:t>
            </a:r>
            <a:endParaRPr lang="en-ZA" sz="2000" b="1"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20050505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225" y="274638"/>
            <a:ext cx="8639175" cy="1143000"/>
          </a:xfrm>
        </p:spPr>
        <p:txBody>
          <a:bodyPr/>
          <a:lstStyle/>
          <a:p>
            <a:r>
              <a:rPr lang="en-US" sz="3600" b="1" dirty="0">
                <a:latin typeface="Arial" panose="020B0604020202020204" pitchFamily="34" charset="0"/>
                <a:cs typeface="Arial" panose="020B0604020202020204" pitchFamily="34" charset="0"/>
              </a:rPr>
              <a:t>Bid Specific Mandatory Requirements</a:t>
            </a:r>
            <a:endParaRPr lang="en-ZA" sz="3500" b="1" dirty="0">
              <a:latin typeface="Arial" pitchFamily="34" charset="0"/>
              <a:cs typeface="Arial" pitchFamily="34" charset="0"/>
            </a:endParaRPr>
          </a:p>
        </p:txBody>
      </p:sp>
      <p:sp>
        <p:nvSpPr>
          <p:cNvPr id="3" name="Content Placeholder 2"/>
          <p:cNvSpPr>
            <a:spLocks noGrp="1"/>
          </p:cNvSpPr>
          <p:nvPr>
            <p:ph idx="1"/>
          </p:nvPr>
        </p:nvSpPr>
        <p:spPr>
          <a:xfrm>
            <a:off x="504825" y="963613"/>
            <a:ext cx="8639175" cy="5276850"/>
          </a:xfrm>
        </p:spPr>
        <p:txBody>
          <a:bodyPr/>
          <a:lstStyle/>
          <a:p>
            <a:pPr marL="447675" indent="-447675" algn="just">
              <a:buNone/>
            </a:pPr>
            <a:endParaRPr lang="en-ZA" sz="2200" b="1" dirty="0" smtClean="0">
              <a:latin typeface="Arial" pitchFamily="34" charset="0"/>
              <a:cs typeface="Arial" pitchFamily="34" charset="0"/>
            </a:endParaRPr>
          </a:p>
          <a:p>
            <a:pPr marL="447675" indent="-447675" algn="just">
              <a:buNone/>
            </a:pPr>
            <a:endParaRPr lang="en-ZA" sz="2200" b="1" dirty="0">
              <a:latin typeface="Arial" pitchFamily="34" charset="0"/>
              <a:cs typeface="Arial" pitchFamily="34" charset="0"/>
            </a:endParaRPr>
          </a:p>
          <a:p>
            <a:pPr marL="447675" indent="-447675" algn="just">
              <a:buNone/>
            </a:pPr>
            <a:endParaRPr lang="en-ZA" sz="2200" b="1" dirty="0" smtClean="0">
              <a:latin typeface="Arial" pitchFamily="34" charset="0"/>
              <a:cs typeface="Arial" pitchFamily="34" charset="0"/>
            </a:endParaRPr>
          </a:p>
          <a:p>
            <a:pPr marL="0" indent="0" algn="just">
              <a:buNone/>
            </a:pPr>
            <a:endParaRPr lang="en-ZA" sz="2200" b="1" dirty="0">
              <a:latin typeface="Arial" pitchFamily="34" charset="0"/>
              <a:cs typeface="Arial" pitchFamily="34" charset="0"/>
            </a:endParaRPr>
          </a:p>
        </p:txBody>
      </p:sp>
      <p:sp>
        <p:nvSpPr>
          <p:cNvPr id="4" name="Date Placeholder 3"/>
          <p:cNvSpPr>
            <a:spLocks noGrp="1"/>
          </p:cNvSpPr>
          <p:nvPr>
            <p:ph type="dt" sz="half" idx="10"/>
          </p:nvPr>
        </p:nvSpPr>
        <p:spPr/>
        <p:txBody>
          <a:bodyPr/>
          <a:lstStyle/>
          <a:p>
            <a:pPr>
              <a:defRPr/>
            </a:pPr>
            <a:fld id="{DD3880CA-9E73-4DDA-8E6E-4BF77650676D}" type="datetime1">
              <a:rPr lang="en-US" smtClean="0"/>
              <a:pPr>
                <a:defRPr/>
              </a:pPr>
              <a:t>8/17/2021</a:t>
            </a:fld>
            <a:endParaRPr lang="en-US" dirty="0"/>
          </a:p>
        </p:txBody>
      </p:sp>
      <p:sp>
        <p:nvSpPr>
          <p:cNvPr id="5" name="Slide Number Placeholder 4"/>
          <p:cNvSpPr>
            <a:spLocks noGrp="1"/>
          </p:cNvSpPr>
          <p:nvPr>
            <p:ph type="sldNum" sz="quarter" idx="12"/>
          </p:nvPr>
        </p:nvSpPr>
        <p:spPr/>
        <p:txBody>
          <a:bodyPr/>
          <a:lstStyle/>
          <a:p>
            <a:pPr>
              <a:defRPr/>
            </a:pPr>
            <a:fld id="{FB6523D7-2DB2-4112-BDFB-9D29DF108466}" type="slidenum">
              <a:rPr lang="en-US" smtClean="0"/>
              <a:pPr>
                <a:defRPr/>
              </a:pPr>
              <a:t>16</a:t>
            </a:fld>
            <a:endParaRPr lang="en-US" dirty="0"/>
          </a:p>
        </p:txBody>
      </p:sp>
      <p:sp>
        <p:nvSpPr>
          <p:cNvPr id="6" name="Rounded Rectangle 5"/>
          <p:cNvSpPr/>
          <p:nvPr/>
        </p:nvSpPr>
        <p:spPr>
          <a:xfrm>
            <a:off x="571499" y="4171951"/>
            <a:ext cx="8029575" cy="1952624"/>
          </a:xfrm>
          <a:prstGeom prst="roundRect">
            <a:avLst/>
          </a:prstGeom>
          <a:solidFill>
            <a:schemeClr val="accent6">
              <a:lumMod val="7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lvl="0" algn="ctr" eaLnBrk="0" hangingPunct="0">
              <a:spcBef>
                <a:spcPct val="20000"/>
              </a:spcBef>
            </a:pPr>
            <a:r>
              <a:rPr lang="en-US" sz="2800" b="1" dirty="0" smtClean="0">
                <a:solidFill>
                  <a:schemeClr val="tx1"/>
                </a:solidFill>
                <a:latin typeface="Arial" pitchFamily="34" charset="0"/>
                <a:ea typeface="ＭＳ Ｐゴシック" pitchFamily="34" charset="-128"/>
                <a:cs typeface="Arial" pitchFamily="34" charset="0"/>
              </a:rPr>
              <a:t>Failure </a:t>
            </a:r>
            <a:r>
              <a:rPr lang="en-US" sz="2800" b="1" dirty="0">
                <a:solidFill>
                  <a:schemeClr val="tx1"/>
                </a:solidFill>
                <a:latin typeface="Arial" pitchFamily="34" charset="0"/>
                <a:ea typeface="ＭＳ Ｐゴシック" pitchFamily="34" charset="-128"/>
                <a:cs typeface="Arial" pitchFamily="34" charset="0"/>
              </a:rPr>
              <a:t>to submit with proposal will lead to disqualification of bidder(s)</a:t>
            </a:r>
            <a:endParaRPr lang="en-ZA" sz="2800" b="1" dirty="0">
              <a:solidFill>
                <a:schemeClr val="tx1"/>
              </a:solidFill>
              <a:latin typeface="Arial" pitchFamily="34" charset="0"/>
              <a:ea typeface="ＭＳ Ｐゴシック" pitchFamily="34" charset="-128"/>
              <a:cs typeface="Arial" pitchFamily="34" charset="0"/>
            </a:endParaRPr>
          </a:p>
        </p:txBody>
      </p:sp>
      <p:sp>
        <p:nvSpPr>
          <p:cNvPr id="7" name="Rounded Rectangle 6"/>
          <p:cNvSpPr/>
          <p:nvPr/>
        </p:nvSpPr>
        <p:spPr>
          <a:xfrm>
            <a:off x="701040" y="1882568"/>
            <a:ext cx="7650480" cy="1957912"/>
          </a:xfrm>
          <a:prstGeom prst="roundRect">
            <a:avLst/>
          </a:prstGeom>
          <a:solidFill>
            <a:schemeClr val="accent6">
              <a:lumMod val="7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lvl="0" algn="just" eaLnBrk="0" hangingPunct="0">
              <a:spcBef>
                <a:spcPct val="20000"/>
              </a:spcBef>
            </a:pPr>
            <a:r>
              <a:rPr lang="en-ZA" sz="2400" b="1" dirty="0" smtClean="0">
                <a:solidFill>
                  <a:prstClr val="black"/>
                </a:solidFill>
                <a:latin typeface="Arial" pitchFamily="34" charset="0"/>
                <a:ea typeface="ＭＳ Ｐゴシック" pitchFamily="34" charset="-128"/>
                <a:cs typeface="Arial" pitchFamily="34" charset="0"/>
              </a:rPr>
              <a:t>Annexure </a:t>
            </a:r>
            <a:r>
              <a:rPr lang="en-ZA" sz="2400" b="1" dirty="0">
                <a:solidFill>
                  <a:prstClr val="black"/>
                </a:solidFill>
                <a:latin typeface="Arial" pitchFamily="34" charset="0"/>
                <a:ea typeface="ＭＳ Ｐゴシック" pitchFamily="34" charset="-128"/>
                <a:cs typeface="Arial" pitchFamily="34" charset="0"/>
              </a:rPr>
              <a:t>L MUST be fully completed by the duly authorised representative of the company bidding for services at the UIF. </a:t>
            </a:r>
            <a:r>
              <a:rPr lang="en-ZA" sz="2400" b="1" dirty="0" smtClean="0">
                <a:solidFill>
                  <a:prstClr val="black"/>
                </a:solidFill>
                <a:latin typeface="Arial" pitchFamily="34" charset="0"/>
                <a:ea typeface="ＭＳ Ｐゴシック" pitchFamily="34" charset="-128"/>
                <a:cs typeface="Arial" pitchFamily="34" charset="0"/>
              </a:rPr>
              <a:t>(Page 30)</a:t>
            </a:r>
            <a:endParaRPr lang="en-ZA" sz="2400" b="1" dirty="0">
              <a:solidFill>
                <a:prstClr val="black"/>
              </a:solidFill>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1942980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Phases of evaluation</a:t>
            </a:r>
            <a:endParaRPr lang="en-ZA" b="1" dirty="0"/>
          </a:p>
        </p:txBody>
      </p:sp>
      <p:sp>
        <p:nvSpPr>
          <p:cNvPr id="4" name="Date Placeholder 3"/>
          <p:cNvSpPr>
            <a:spLocks noGrp="1"/>
          </p:cNvSpPr>
          <p:nvPr>
            <p:ph type="dt" sz="half" idx="10"/>
          </p:nvPr>
        </p:nvSpPr>
        <p:spPr/>
        <p:txBody>
          <a:bodyPr/>
          <a:lstStyle/>
          <a:p>
            <a:pPr>
              <a:defRPr/>
            </a:pPr>
            <a:fld id="{DD3880CA-9E73-4DDA-8E6E-4BF77650676D}" type="datetime1">
              <a:rPr lang="en-US" smtClean="0"/>
              <a:pPr>
                <a:defRPr/>
              </a:pPr>
              <a:t>8/17/2021</a:t>
            </a:fld>
            <a:endParaRPr lang="en-US" dirty="0"/>
          </a:p>
        </p:txBody>
      </p:sp>
      <p:sp>
        <p:nvSpPr>
          <p:cNvPr id="5" name="Slide Number Placeholder 4"/>
          <p:cNvSpPr>
            <a:spLocks noGrp="1"/>
          </p:cNvSpPr>
          <p:nvPr>
            <p:ph type="sldNum" sz="quarter" idx="12"/>
          </p:nvPr>
        </p:nvSpPr>
        <p:spPr/>
        <p:txBody>
          <a:bodyPr/>
          <a:lstStyle/>
          <a:p>
            <a:pPr>
              <a:defRPr/>
            </a:pPr>
            <a:fld id="{FB6523D7-2DB2-4112-BDFB-9D29DF108466}" type="slidenum">
              <a:rPr lang="en-US" smtClean="0"/>
              <a:pPr>
                <a:defRPr/>
              </a:pPr>
              <a:t>17</a:t>
            </a:fld>
            <a:endParaRPr lang="en-US" dirty="0"/>
          </a:p>
        </p:txBody>
      </p:sp>
      <p:graphicFrame>
        <p:nvGraphicFramePr>
          <p:cNvPr id="11" name="Content Placeholder 10"/>
          <p:cNvGraphicFramePr>
            <a:graphicFrameLocks noGrp="1"/>
          </p:cNvGraphicFramePr>
          <p:nvPr>
            <p:ph idx="1"/>
            <p:extLst>
              <p:ext uri="{D42A27DB-BD31-4B8C-83A1-F6EECF244321}">
                <p14:modId xmlns:p14="http://schemas.microsoft.com/office/powerpoint/2010/main" val="3559848722"/>
              </p:ext>
            </p:extLst>
          </p:nvPr>
        </p:nvGraphicFramePr>
        <p:xfrm>
          <a:off x="218662" y="1417638"/>
          <a:ext cx="8726554" cy="5618448"/>
        </p:xfrm>
        <a:graphic>
          <a:graphicData uri="http://schemas.openxmlformats.org/drawingml/2006/table">
            <a:tbl>
              <a:tblPr firstRow="1" firstCol="1" bandRow="1">
                <a:tableStyleId>{5C22544A-7EE6-4342-B048-85BDC9FD1C3A}</a:tableStyleId>
              </a:tblPr>
              <a:tblGrid>
                <a:gridCol w="1939040">
                  <a:extLst>
                    <a:ext uri="{9D8B030D-6E8A-4147-A177-3AD203B41FA5}">
                      <a16:colId xmlns:a16="http://schemas.microsoft.com/office/drawing/2014/main" val="20000"/>
                    </a:ext>
                  </a:extLst>
                </a:gridCol>
                <a:gridCol w="2593532">
                  <a:extLst>
                    <a:ext uri="{9D8B030D-6E8A-4147-A177-3AD203B41FA5}">
                      <a16:colId xmlns:a16="http://schemas.microsoft.com/office/drawing/2014/main" val="20001"/>
                    </a:ext>
                  </a:extLst>
                </a:gridCol>
                <a:gridCol w="2103100">
                  <a:extLst>
                    <a:ext uri="{9D8B030D-6E8A-4147-A177-3AD203B41FA5}">
                      <a16:colId xmlns:a16="http://schemas.microsoft.com/office/drawing/2014/main" val="20002"/>
                    </a:ext>
                  </a:extLst>
                </a:gridCol>
                <a:gridCol w="2090882">
                  <a:extLst>
                    <a:ext uri="{9D8B030D-6E8A-4147-A177-3AD203B41FA5}">
                      <a16:colId xmlns:a16="http://schemas.microsoft.com/office/drawing/2014/main" val="20003"/>
                    </a:ext>
                  </a:extLst>
                </a:gridCol>
              </a:tblGrid>
              <a:tr h="318548">
                <a:tc>
                  <a:txBody>
                    <a:bodyPr/>
                    <a:lstStyle/>
                    <a:p>
                      <a:pPr marL="36195" marR="36195" algn="l">
                        <a:lnSpc>
                          <a:spcPct val="115000"/>
                        </a:lnSpc>
                        <a:spcBef>
                          <a:spcPts val="600"/>
                        </a:spcBef>
                        <a:spcAft>
                          <a:spcPts val="600"/>
                        </a:spcAft>
                      </a:pPr>
                      <a:r>
                        <a:rPr lang="en-GB" sz="1800" dirty="0">
                          <a:effectLst/>
                          <a:latin typeface="Arial" panose="020B0604020202020204" pitchFamily="34" charset="0"/>
                          <a:cs typeface="Arial" panose="020B0604020202020204" pitchFamily="34" charset="0"/>
                        </a:rPr>
                        <a:t>Phase 1</a:t>
                      </a:r>
                      <a:endParaRPr lang="en-ZA" sz="1800" dirty="0">
                        <a:effectLst/>
                        <a:latin typeface="Arial" panose="020B0604020202020204" pitchFamily="34" charset="0"/>
                        <a:ea typeface="Tahoma" panose="020B0604030504040204" pitchFamily="34" charset="0"/>
                        <a:cs typeface="Arial" panose="020B0604020202020204" pitchFamily="34" charset="0"/>
                      </a:endParaRPr>
                    </a:p>
                  </a:txBody>
                  <a:tcPr marL="65639" marR="65639" marT="0" marB="0">
                    <a:solidFill>
                      <a:schemeClr val="accent6"/>
                    </a:solidFill>
                  </a:tcPr>
                </a:tc>
                <a:tc>
                  <a:txBody>
                    <a:bodyPr/>
                    <a:lstStyle/>
                    <a:p>
                      <a:pPr marL="36195" marR="36195" algn="ctr">
                        <a:lnSpc>
                          <a:spcPct val="115000"/>
                        </a:lnSpc>
                        <a:spcBef>
                          <a:spcPts val="600"/>
                        </a:spcBef>
                        <a:spcAft>
                          <a:spcPts val="600"/>
                        </a:spcAft>
                      </a:pPr>
                      <a:r>
                        <a:rPr lang="en-GB" sz="1800" dirty="0">
                          <a:effectLst/>
                          <a:latin typeface="Arial" panose="020B0604020202020204" pitchFamily="34" charset="0"/>
                          <a:cs typeface="Arial" panose="020B0604020202020204" pitchFamily="34" charset="0"/>
                        </a:rPr>
                        <a:t>Phase 2</a:t>
                      </a:r>
                      <a:endParaRPr lang="en-ZA" sz="1800" dirty="0">
                        <a:effectLst/>
                        <a:latin typeface="Arial" panose="020B0604020202020204" pitchFamily="34" charset="0"/>
                        <a:ea typeface="Tahoma" panose="020B0604030504040204" pitchFamily="34" charset="0"/>
                        <a:cs typeface="Arial" panose="020B0604020202020204" pitchFamily="34" charset="0"/>
                      </a:endParaRPr>
                    </a:p>
                  </a:txBody>
                  <a:tcPr marL="65639" marR="65639" marT="0" marB="0" anchor="ctr">
                    <a:solidFill>
                      <a:schemeClr val="accent6"/>
                    </a:solidFill>
                  </a:tcPr>
                </a:tc>
                <a:tc>
                  <a:txBody>
                    <a:bodyPr/>
                    <a:lstStyle/>
                    <a:p>
                      <a:pPr marL="36195" marR="36195" algn="ctr">
                        <a:lnSpc>
                          <a:spcPct val="115000"/>
                        </a:lnSpc>
                        <a:spcBef>
                          <a:spcPts val="600"/>
                        </a:spcBef>
                        <a:spcAft>
                          <a:spcPts val="600"/>
                        </a:spcAft>
                      </a:pPr>
                      <a:r>
                        <a:rPr lang="en-GB" sz="1800" dirty="0">
                          <a:effectLst/>
                          <a:latin typeface="Arial" panose="020B0604020202020204" pitchFamily="34" charset="0"/>
                          <a:cs typeface="Arial" panose="020B0604020202020204" pitchFamily="34" charset="0"/>
                        </a:rPr>
                        <a:t>Phase 3</a:t>
                      </a:r>
                      <a:endParaRPr lang="en-ZA" sz="1800" dirty="0">
                        <a:effectLst/>
                        <a:latin typeface="Arial" panose="020B0604020202020204" pitchFamily="34" charset="0"/>
                        <a:ea typeface="Tahoma" panose="020B0604030504040204" pitchFamily="34" charset="0"/>
                        <a:cs typeface="Arial" panose="020B0604020202020204" pitchFamily="34" charset="0"/>
                      </a:endParaRPr>
                    </a:p>
                  </a:txBody>
                  <a:tcPr marL="65639" marR="65639" marT="0" marB="0" anchor="ctr">
                    <a:solidFill>
                      <a:schemeClr val="accent6"/>
                    </a:solidFill>
                  </a:tcPr>
                </a:tc>
                <a:tc>
                  <a:txBody>
                    <a:bodyPr/>
                    <a:lstStyle/>
                    <a:p>
                      <a:pPr marL="36195" marR="36195" algn="ctr">
                        <a:lnSpc>
                          <a:spcPct val="115000"/>
                        </a:lnSpc>
                        <a:spcBef>
                          <a:spcPts val="600"/>
                        </a:spcBef>
                        <a:spcAft>
                          <a:spcPts val="600"/>
                        </a:spcAft>
                      </a:pPr>
                      <a:r>
                        <a:rPr lang="en-GB" sz="1800" dirty="0">
                          <a:effectLst/>
                          <a:latin typeface="Arial" panose="020B0604020202020204" pitchFamily="34" charset="0"/>
                          <a:cs typeface="Arial" panose="020B0604020202020204" pitchFamily="34" charset="0"/>
                        </a:rPr>
                        <a:t>Phase 4</a:t>
                      </a:r>
                      <a:endParaRPr lang="en-ZA" sz="1800" dirty="0">
                        <a:effectLst/>
                        <a:latin typeface="Arial" panose="020B0604020202020204" pitchFamily="34" charset="0"/>
                        <a:ea typeface="Tahoma" panose="020B0604030504040204" pitchFamily="34" charset="0"/>
                        <a:cs typeface="Arial" panose="020B0604020202020204" pitchFamily="34" charset="0"/>
                      </a:endParaRPr>
                    </a:p>
                  </a:txBody>
                  <a:tcPr marL="65639" marR="65639" marT="0" marB="0">
                    <a:solidFill>
                      <a:schemeClr val="accent6"/>
                    </a:solidFill>
                  </a:tcPr>
                </a:tc>
                <a:extLst>
                  <a:ext uri="{0D108BD9-81ED-4DB2-BD59-A6C34878D82A}">
                    <a16:rowId xmlns:a16="http://schemas.microsoft.com/office/drawing/2014/main" val="10000"/>
                  </a:ext>
                </a:extLst>
              </a:tr>
              <a:tr h="1046416">
                <a:tc>
                  <a:txBody>
                    <a:bodyPr/>
                    <a:lstStyle/>
                    <a:p>
                      <a:pPr marL="36195" marR="36195" algn="ctr">
                        <a:lnSpc>
                          <a:spcPct val="115000"/>
                        </a:lnSpc>
                        <a:spcBef>
                          <a:spcPts val="600"/>
                        </a:spcBef>
                        <a:spcAft>
                          <a:spcPts val="600"/>
                        </a:spcAft>
                      </a:pPr>
                      <a:r>
                        <a:rPr lang="en-GB" sz="1800" dirty="0">
                          <a:solidFill>
                            <a:schemeClr val="tx1"/>
                          </a:solidFill>
                          <a:effectLst/>
                          <a:latin typeface="Arial" panose="020B0604020202020204" pitchFamily="34" charset="0"/>
                          <a:cs typeface="Arial" panose="020B0604020202020204" pitchFamily="34" charset="0"/>
                        </a:rPr>
                        <a:t>Pre-qualification</a:t>
                      </a:r>
                      <a:endParaRPr lang="en-ZA" sz="1800" dirty="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65639" marR="65639" marT="0" marB="0" anchor="ctr">
                    <a:solidFill>
                      <a:schemeClr val="accent6"/>
                    </a:solidFill>
                  </a:tcPr>
                </a:tc>
                <a:tc>
                  <a:txBody>
                    <a:bodyPr/>
                    <a:lstStyle/>
                    <a:p>
                      <a:pPr marL="36195" marR="36195" algn="ctr">
                        <a:lnSpc>
                          <a:spcPct val="115000"/>
                        </a:lnSpc>
                        <a:spcBef>
                          <a:spcPts val="600"/>
                        </a:spcBef>
                        <a:spcAft>
                          <a:spcPts val="600"/>
                        </a:spcAft>
                      </a:pPr>
                      <a:r>
                        <a:rPr lang="en-GB" sz="1800" b="1" dirty="0">
                          <a:effectLst/>
                          <a:latin typeface="Arial" panose="020B0604020202020204" pitchFamily="34" charset="0"/>
                          <a:cs typeface="Arial" panose="020B0604020202020204" pitchFamily="34" charset="0"/>
                        </a:rPr>
                        <a:t>Primary review of mandatory and other bid requirements </a:t>
                      </a:r>
                      <a:endParaRPr lang="en-ZA" sz="1800" b="1" dirty="0">
                        <a:effectLst/>
                        <a:latin typeface="Arial" panose="020B0604020202020204" pitchFamily="34" charset="0"/>
                        <a:ea typeface="Tahoma" panose="020B0604030504040204" pitchFamily="34" charset="0"/>
                        <a:cs typeface="Arial" panose="020B0604020202020204" pitchFamily="34" charset="0"/>
                      </a:endParaRPr>
                    </a:p>
                  </a:txBody>
                  <a:tcPr marL="65639" marR="65639" marT="0" marB="0" anchor="ctr">
                    <a:solidFill>
                      <a:schemeClr val="accent6">
                        <a:lumMod val="60000"/>
                        <a:lumOff val="40000"/>
                      </a:schemeClr>
                    </a:solidFill>
                  </a:tcPr>
                </a:tc>
                <a:tc>
                  <a:txBody>
                    <a:bodyPr/>
                    <a:lstStyle/>
                    <a:p>
                      <a:pPr marL="36195" marR="36195" algn="ctr">
                        <a:lnSpc>
                          <a:spcPct val="115000"/>
                        </a:lnSpc>
                        <a:spcBef>
                          <a:spcPts val="600"/>
                        </a:spcBef>
                        <a:spcAft>
                          <a:spcPts val="600"/>
                        </a:spcAft>
                      </a:pPr>
                      <a:r>
                        <a:rPr lang="en-GB" sz="1800" b="1" dirty="0">
                          <a:effectLst/>
                          <a:latin typeface="Arial" panose="020B0604020202020204" pitchFamily="34" charset="0"/>
                          <a:cs typeface="Arial" panose="020B0604020202020204" pitchFamily="34" charset="0"/>
                        </a:rPr>
                        <a:t>Technical Compliance</a:t>
                      </a:r>
                      <a:endParaRPr lang="en-ZA" sz="1800" b="1" dirty="0">
                        <a:effectLst/>
                        <a:latin typeface="Arial" panose="020B0604020202020204" pitchFamily="34" charset="0"/>
                        <a:ea typeface="Tahoma" panose="020B0604030504040204" pitchFamily="34" charset="0"/>
                        <a:cs typeface="Arial" panose="020B0604020202020204" pitchFamily="34" charset="0"/>
                      </a:endParaRPr>
                    </a:p>
                  </a:txBody>
                  <a:tcPr marL="65639" marR="65639" marT="0" marB="0" anchor="ctr">
                    <a:solidFill>
                      <a:schemeClr val="accent6">
                        <a:lumMod val="60000"/>
                        <a:lumOff val="40000"/>
                      </a:schemeClr>
                    </a:solidFill>
                  </a:tcPr>
                </a:tc>
                <a:tc>
                  <a:txBody>
                    <a:bodyPr/>
                    <a:lstStyle/>
                    <a:p>
                      <a:pPr marL="36195" marR="36195" algn="ctr">
                        <a:lnSpc>
                          <a:spcPct val="115000"/>
                        </a:lnSpc>
                        <a:spcBef>
                          <a:spcPts val="600"/>
                        </a:spcBef>
                        <a:spcAft>
                          <a:spcPts val="600"/>
                        </a:spcAft>
                      </a:pPr>
                      <a:r>
                        <a:rPr lang="en-GB" sz="1800" b="1" dirty="0">
                          <a:effectLst/>
                          <a:latin typeface="Arial" panose="020B0604020202020204" pitchFamily="34" charset="0"/>
                          <a:cs typeface="Arial" panose="020B0604020202020204" pitchFamily="34" charset="0"/>
                        </a:rPr>
                        <a:t>Price and B-BBEE</a:t>
                      </a:r>
                      <a:endParaRPr lang="en-ZA" sz="1800" b="1" dirty="0">
                        <a:effectLst/>
                        <a:latin typeface="Arial" panose="020B0604020202020204" pitchFamily="34" charset="0"/>
                        <a:ea typeface="Tahoma" panose="020B0604030504040204" pitchFamily="34" charset="0"/>
                        <a:cs typeface="Arial" panose="020B0604020202020204" pitchFamily="34" charset="0"/>
                      </a:endParaRPr>
                    </a:p>
                  </a:txBody>
                  <a:tcPr marL="65639" marR="65639" marT="0" marB="0" anchor="ctr">
                    <a:solidFill>
                      <a:schemeClr val="accent6">
                        <a:lumMod val="60000"/>
                        <a:lumOff val="40000"/>
                      </a:schemeClr>
                    </a:solidFill>
                  </a:tcPr>
                </a:tc>
                <a:extLst>
                  <a:ext uri="{0D108BD9-81ED-4DB2-BD59-A6C34878D82A}">
                    <a16:rowId xmlns:a16="http://schemas.microsoft.com/office/drawing/2014/main" val="10001"/>
                  </a:ext>
                </a:extLst>
              </a:tr>
              <a:tr h="3836859">
                <a:tc>
                  <a:txBody>
                    <a:bodyPr/>
                    <a:lstStyle/>
                    <a:p>
                      <a:pPr marL="36195" marR="36195" algn="l">
                        <a:lnSpc>
                          <a:spcPct val="115000"/>
                        </a:lnSpc>
                        <a:spcBef>
                          <a:spcPts val="600"/>
                        </a:spcBef>
                        <a:spcAft>
                          <a:spcPts val="600"/>
                        </a:spcAft>
                      </a:pPr>
                      <a:r>
                        <a:rPr lang="en-GB" sz="1800" dirty="0">
                          <a:solidFill>
                            <a:schemeClr val="tx1"/>
                          </a:solidFill>
                          <a:effectLst/>
                          <a:latin typeface="Arial" panose="020B0604020202020204" pitchFamily="34" charset="0"/>
                          <a:cs typeface="Arial" panose="020B0604020202020204" pitchFamily="34" charset="0"/>
                        </a:rPr>
                        <a:t>Compliance with pre-qualification criteria. Non-compliance with this Phase will lead to disqualification and bids will not proceed to subsequent evaluation phases.</a:t>
                      </a:r>
                      <a:endParaRPr lang="en-ZA" sz="1800" dirty="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65639" marR="65639" marT="0" marB="0">
                    <a:solidFill>
                      <a:schemeClr val="accent6"/>
                    </a:solidFill>
                  </a:tcPr>
                </a:tc>
                <a:tc>
                  <a:txBody>
                    <a:bodyPr/>
                    <a:lstStyle/>
                    <a:p>
                      <a:pPr marL="36195" marR="36195" algn="l">
                        <a:lnSpc>
                          <a:spcPct val="115000"/>
                        </a:lnSpc>
                        <a:spcBef>
                          <a:spcPts val="600"/>
                        </a:spcBef>
                        <a:spcAft>
                          <a:spcPts val="600"/>
                        </a:spcAft>
                      </a:pPr>
                      <a:r>
                        <a:rPr lang="en-GB" sz="1800" b="1" dirty="0">
                          <a:effectLst/>
                          <a:latin typeface="Arial" panose="020B0604020202020204" pitchFamily="34" charset="0"/>
                          <a:cs typeface="Arial" panose="020B0604020202020204" pitchFamily="34" charset="0"/>
                        </a:rPr>
                        <a:t>Bidders must submit documents as outlined in Table 5. </a:t>
                      </a:r>
                      <a:endParaRPr lang="en-GB" sz="1800" b="1" dirty="0" smtClean="0">
                        <a:effectLst/>
                        <a:latin typeface="Arial" panose="020B0604020202020204" pitchFamily="34" charset="0"/>
                        <a:cs typeface="Arial" panose="020B0604020202020204" pitchFamily="34" charset="0"/>
                      </a:endParaRPr>
                    </a:p>
                    <a:p>
                      <a:pPr marL="36195" marR="36195" algn="l">
                        <a:lnSpc>
                          <a:spcPct val="115000"/>
                        </a:lnSpc>
                        <a:spcBef>
                          <a:spcPts val="600"/>
                        </a:spcBef>
                        <a:spcAft>
                          <a:spcPts val="600"/>
                        </a:spcAft>
                      </a:pPr>
                      <a:r>
                        <a:rPr lang="en-GB" sz="1800" b="1" dirty="0" smtClean="0">
                          <a:effectLst/>
                          <a:latin typeface="Arial" panose="020B0604020202020204" pitchFamily="34" charset="0"/>
                          <a:cs typeface="Arial" panose="020B0604020202020204" pitchFamily="34" charset="0"/>
                        </a:rPr>
                        <a:t>Bid specific mandatory requirements are also evaluated in this phase.</a:t>
                      </a:r>
                    </a:p>
                    <a:p>
                      <a:pPr marL="36195" marR="36195" algn="l">
                        <a:lnSpc>
                          <a:spcPct val="115000"/>
                        </a:lnSpc>
                        <a:spcBef>
                          <a:spcPts val="600"/>
                        </a:spcBef>
                        <a:spcAft>
                          <a:spcPts val="600"/>
                        </a:spcAft>
                      </a:pPr>
                      <a:r>
                        <a:rPr lang="en-GB" sz="1800" b="1" dirty="0" smtClean="0">
                          <a:effectLst/>
                          <a:latin typeface="Arial" panose="020B0604020202020204" pitchFamily="34" charset="0"/>
                          <a:cs typeface="Arial" panose="020B0604020202020204" pitchFamily="34" charset="0"/>
                        </a:rPr>
                        <a:t>Only </a:t>
                      </a:r>
                      <a:r>
                        <a:rPr lang="en-GB" sz="1800" b="1" dirty="0">
                          <a:effectLst/>
                          <a:latin typeface="Arial" panose="020B0604020202020204" pitchFamily="34" charset="0"/>
                          <a:cs typeface="Arial" panose="020B0604020202020204" pitchFamily="34" charset="0"/>
                        </a:rPr>
                        <a:t>bidders that comply with these requirements will be evaluated in Phase 3.</a:t>
                      </a:r>
                      <a:endParaRPr lang="en-ZA" sz="1800" b="1" dirty="0">
                        <a:effectLst/>
                        <a:latin typeface="Arial" panose="020B0604020202020204" pitchFamily="34" charset="0"/>
                        <a:ea typeface="Tahoma" panose="020B0604030504040204" pitchFamily="34" charset="0"/>
                        <a:cs typeface="Arial" panose="020B0604020202020204" pitchFamily="34" charset="0"/>
                      </a:endParaRPr>
                    </a:p>
                  </a:txBody>
                  <a:tcPr marL="65639" marR="65639" marT="0" marB="0">
                    <a:solidFill>
                      <a:schemeClr val="accent6">
                        <a:lumMod val="40000"/>
                        <a:lumOff val="60000"/>
                      </a:schemeClr>
                    </a:solidFill>
                  </a:tcPr>
                </a:tc>
                <a:tc>
                  <a:txBody>
                    <a:bodyPr/>
                    <a:lstStyle/>
                    <a:p>
                      <a:pPr marL="36195" marR="36195" algn="l">
                        <a:lnSpc>
                          <a:spcPct val="115000"/>
                        </a:lnSpc>
                        <a:spcBef>
                          <a:spcPts val="600"/>
                        </a:spcBef>
                        <a:spcAft>
                          <a:spcPts val="600"/>
                        </a:spcAft>
                      </a:pPr>
                      <a:r>
                        <a:rPr lang="en-GB" sz="1800" b="1" dirty="0">
                          <a:effectLst/>
                          <a:latin typeface="Arial" panose="020B0604020202020204" pitchFamily="34" charset="0"/>
                          <a:cs typeface="Arial" panose="020B0604020202020204" pitchFamily="34" charset="0"/>
                        </a:rPr>
                        <a:t>Bidder(s) are required to achieve a minimum of 70 points out of 100 points for the technical evaluation criteria in order to proceed to Phase 4 (Price and BB-BEE).</a:t>
                      </a:r>
                      <a:endParaRPr lang="en-ZA" sz="1800" b="1" dirty="0">
                        <a:effectLst/>
                        <a:latin typeface="Arial" panose="020B0604020202020204" pitchFamily="34" charset="0"/>
                        <a:ea typeface="Tahoma" panose="020B0604030504040204" pitchFamily="34" charset="0"/>
                        <a:cs typeface="Arial" panose="020B0604020202020204" pitchFamily="34" charset="0"/>
                      </a:endParaRPr>
                    </a:p>
                  </a:txBody>
                  <a:tcPr marL="65639" marR="65639" marT="0" marB="0">
                    <a:solidFill>
                      <a:schemeClr val="accent6">
                        <a:lumMod val="40000"/>
                        <a:lumOff val="60000"/>
                      </a:schemeClr>
                    </a:solidFill>
                  </a:tcPr>
                </a:tc>
                <a:tc>
                  <a:txBody>
                    <a:bodyPr/>
                    <a:lstStyle/>
                    <a:p>
                      <a:pPr marL="36195" marR="36195" algn="l">
                        <a:lnSpc>
                          <a:spcPct val="115000"/>
                        </a:lnSpc>
                        <a:spcBef>
                          <a:spcPts val="600"/>
                        </a:spcBef>
                        <a:spcAft>
                          <a:spcPts val="600"/>
                        </a:spcAft>
                      </a:pPr>
                      <a:r>
                        <a:rPr lang="en-GB" sz="1800" b="1" dirty="0">
                          <a:effectLst/>
                          <a:latin typeface="Arial" panose="020B0604020202020204" pitchFamily="34" charset="0"/>
                          <a:cs typeface="Arial" panose="020B0604020202020204" pitchFamily="34" charset="0"/>
                        </a:rPr>
                        <a:t>Bidder(s) will be evaluated in terms of Regulation 6 of the 2017 Preferential Procurement Regulations. </a:t>
                      </a:r>
                      <a:endParaRPr lang="en-GB" sz="1800" b="1" dirty="0" smtClean="0">
                        <a:effectLst/>
                        <a:latin typeface="Arial" panose="020B0604020202020204" pitchFamily="34" charset="0"/>
                        <a:cs typeface="Arial" panose="020B0604020202020204" pitchFamily="34" charset="0"/>
                      </a:endParaRPr>
                    </a:p>
                    <a:p>
                      <a:pPr marL="36195" marR="36195" algn="l">
                        <a:lnSpc>
                          <a:spcPct val="115000"/>
                        </a:lnSpc>
                        <a:spcBef>
                          <a:spcPts val="600"/>
                        </a:spcBef>
                        <a:spcAft>
                          <a:spcPts val="600"/>
                        </a:spcAft>
                      </a:pPr>
                      <a:r>
                        <a:rPr lang="en-GB" sz="1800" b="1" dirty="0" smtClean="0">
                          <a:effectLst/>
                          <a:latin typeface="Arial" panose="020B0604020202020204" pitchFamily="34" charset="0"/>
                          <a:ea typeface="Tahoma" panose="020B0604030504040204" pitchFamily="34" charset="0"/>
                          <a:cs typeface="Arial" panose="020B0604020202020204" pitchFamily="34" charset="0"/>
                        </a:rPr>
                        <a:t>Highest Scoring bidder is recommended to BAC for appointment.</a:t>
                      </a:r>
                      <a:endParaRPr lang="en-ZA" sz="1800" b="1" dirty="0">
                        <a:effectLst/>
                        <a:latin typeface="Arial" panose="020B0604020202020204" pitchFamily="34" charset="0"/>
                        <a:ea typeface="Tahoma" panose="020B0604030504040204" pitchFamily="34" charset="0"/>
                        <a:cs typeface="Arial" panose="020B0604020202020204" pitchFamily="34" charset="0"/>
                      </a:endParaRPr>
                    </a:p>
                  </a:txBody>
                  <a:tcPr marL="65639" marR="65639" marT="0" marB="0">
                    <a:solidFill>
                      <a:schemeClr val="accent6">
                        <a:lumMod val="40000"/>
                        <a:lumOff val="60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5313434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6699" y="211505"/>
            <a:ext cx="8601075" cy="1144880"/>
          </a:xfrm>
        </p:spPr>
        <p:txBody>
          <a:bodyPr>
            <a:noAutofit/>
          </a:bodyPr>
          <a:lstStyle/>
          <a:p>
            <a:r>
              <a:rPr lang="en-US" sz="3750" b="1" dirty="0" smtClean="0">
                <a:latin typeface="Arial" pitchFamily="34" charset="0"/>
                <a:cs typeface="Arial" pitchFamily="34" charset="0"/>
              </a:rPr>
              <a:t>Bid Specific Pre-qualification Requirements</a:t>
            </a:r>
            <a:endParaRPr lang="en-ZA" sz="3750" b="1" dirty="0">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fld id="{BE62D542-D66E-49F7-BC6D-B9F2E81CE042}" type="slidenum">
              <a:rPr lang="en-ZA" smtClean="0">
                <a:solidFill>
                  <a:srgbClr val="073E87"/>
                </a:solidFill>
              </a:rPr>
              <a:pPr/>
              <a:t>18</a:t>
            </a:fld>
            <a:endParaRPr lang="en-ZA" dirty="0">
              <a:solidFill>
                <a:srgbClr val="073E87"/>
              </a:solidFill>
            </a:endParaRPr>
          </a:p>
        </p:txBody>
      </p:sp>
      <p:sp>
        <p:nvSpPr>
          <p:cNvPr id="5" name="Content Placeholder 4"/>
          <p:cNvSpPr>
            <a:spLocks noGrp="1"/>
          </p:cNvSpPr>
          <p:nvPr>
            <p:ph idx="1"/>
          </p:nvPr>
        </p:nvSpPr>
        <p:spPr>
          <a:xfrm>
            <a:off x="270640" y="1462414"/>
            <a:ext cx="8601075" cy="5023945"/>
          </a:xfrm>
          <a:prstGeom prst="roundRect">
            <a:avLst/>
          </a:prstGeom>
          <a:solidFill>
            <a:srgbClr val="F9AD6F">
              <a:alpha val="60784"/>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84137" indent="0">
              <a:spcAft>
                <a:spcPts val="600"/>
              </a:spcAft>
              <a:buNone/>
            </a:pPr>
            <a:r>
              <a:rPr lang="en-US" sz="2400" b="1" dirty="0" smtClean="0">
                <a:solidFill>
                  <a:schemeClr val="tx1"/>
                </a:solidFill>
                <a:latin typeface="Arial" pitchFamily="34" charset="0"/>
                <a:cs typeface="Arial" pitchFamily="34" charset="0"/>
              </a:rPr>
              <a:t>Only the following bidders may respond to this bid:</a:t>
            </a:r>
          </a:p>
          <a:p>
            <a:pPr marL="84137" indent="0">
              <a:spcAft>
                <a:spcPts val="600"/>
              </a:spcAft>
              <a:buNone/>
            </a:pPr>
            <a:endParaRPr lang="en-US" sz="2400" b="1" dirty="0" smtClean="0">
              <a:solidFill>
                <a:schemeClr val="tx1"/>
              </a:solidFill>
              <a:latin typeface="Arial" pitchFamily="34" charset="0"/>
              <a:cs typeface="Arial" pitchFamily="34" charset="0"/>
            </a:endParaRPr>
          </a:p>
          <a:p>
            <a:pPr marL="457200" indent="-373063">
              <a:spcAft>
                <a:spcPts val="600"/>
              </a:spcAft>
              <a:buFont typeface="+mj-lt"/>
              <a:buAutoNum type="arabicPeriod"/>
            </a:pPr>
            <a:r>
              <a:rPr lang="en-ZA" sz="2400" b="1" dirty="0">
                <a:solidFill>
                  <a:schemeClr val="tx1"/>
                </a:solidFill>
                <a:latin typeface="Arial" pitchFamily="34" charset="0"/>
                <a:cs typeface="Arial" pitchFamily="34" charset="0"/>
              </a:rPr>
              <a:t>It is an explicit condition of this bid that only bidders who meet the criteria set out in both paragraph 19.2.1 and paragraph </a:t>
            </a:r>
            <a:r>
              <a:rPr lang="en-ZA" sz="2400" b="1" dirty="0" smtClean="0">
                <a:solidFill>
                  <a:schemeClr val="tx1"/>
                </a:solidFill>
                <a:latin typeface="Arial" pitchFamily="34" charset="0"/>
                <a:cs typeface="Arial" pitchFamily="34" charset="0"/>
              </a:rPr>
              <a:t>19.2.2</a:t>
            </a:r>
          </a:p>
          <a:p>
            <a:pPr marL="84137" indent="0">
              <a:spcAft>
                <a:spcPts val="600"/>
              </a:spcAft>
              <a:buNone/>
            </a:pPr>
            <a:r>
              <a:rPr lang="en-ZA" sz="2400" b="1" dirty="0" smtClean="0">
                <a:solidFill>
                  <a:schemeClr val="tx1"/>
                </a:solidFill>
                <a:latin typeface="Arial" pitchFamily="34" charset="0"/>
                <a:cs typeface="Arial" pitchFamily="34" charset="0"/>
              </a:rPr>
              <a:t> </a:t>
            </a:r>
          </a:p>
          <a:p>
            <a:pPr marL="84137" indent="0" algn="ctr">
              <a:spcAft>
                <a:spcPts val="600"/>
              </a:spcAft>
              <a:buNone/>
            </a:pPr>
            <a:r>
              <a:rPr lang="en-ZA" sz="2400" b="1" dirty="0">
                <a:solidFill>
                  <a:schemeClr val="tx1"/>
                </a:solidFill>
                <a:latin typeface="Arial" pitchFamily="34" charset="0"/>
                <a:cs typeface="Arial" pitchFamily="34" charset="0"/>
              </a:rPr>
              <a:t>(page 13</a:t>
            </a:r>
            <a:r>
              <a:rPr lang="en-ZA" sz="2400" b="1" dirty="0" smtClean="0">
                <a:solidFill>
                  <a:schemeClr val="tx1"/>
                </a:solidFill>
                <a:latin typeface="Arial" pitchFamily="34" charset="0"/>
                <a:cs typeface="Arial" pitchFamily="34" charset="0"/>
              </a:rPr>
              <a:t>)</a:t>
            </a:r>
          </a:p>
          <a:p>
            <a:pPr marL="84137" indent="0" algn="ctr">
              <a:spcAft>
                <a:spcPts val="600"/>
              </a:spcAft>
              <a:buNone/>
            </a:pPr>
            <a:endParaRPr lang="en-ZA" sz="2400" b="1" dirty="0">
              <a:solidFill>
                <a:schemeClr val="tx1"/>
              </a:solidFill>
              <a:latin typeface="Arial" pitchFamily="34" charset="0"/>
              <a:cs typeface="Arial" pitchFamily="34" charset="0"/>
            </a:endParaRPr>
          </a:p>
          <a:p>
            <a:pPr marL="84137" indent="0">
              <a:spcAft>
                <a:spcPts val="600"/>
              </a:spcAft>
              <a:buNone/>
            </a:pPr>
            <a:r>
              <a:rPr lang="en-US" sz="2400" b="1" dirty="0" smtClean="0">
                <a:solidFill>
                  <a:srgbClr val="FF0000"/>
                </a:solidFill>
                <a:latin typeface="Arial" pitchFamily="34" charset="0"/>
                <a:cs typeface="Arial" pitchFamily="34" charset="0"/>
              </a:rPr>
              <a:t>Non-compliance</a:t>
            </a:r>
            <a:r>
              <a:rPr lang="en-US" sz="2400" b="1" dirty="0" smtClean="0">
                <a:solidFill>
                  <a:schemeClr val="tx1"/>
                </a:solidFill>
                <a:latin typeface="Arial" pitchFamily="34" charset="0"/>
                <a:cs typeface="Arial" pitchFamily="34" charset="0"/>
              </a:rPr>
              <a:t> will lead to </a:t>
            </a:r>
            <a:r>
              <a:rPr lang="en-US" sz="2400" b="1" dirty="0" smtClean="0">
                <a:solidFill>
                  <a:srgbClr val="FF0000"/>
                </a:solidFill>
                <a:latin typeface="Arial" pitchFamily="34" charset="0"/>
                <a:cs typeface="Arial" pitchFamily="34" charset="0"/>
              </a:rPr>
              <a:t>disqualification</a:t>
            </a:r>
            <a:r>
              <a:rPr lang="en-US" sz="2400" b="1" dirty="0" smtClean="0">
                <a:solidFill>
                  <a:schemeClr val="tx1"/>
                </a:solidFill>
                <a:latin typeface="Arial" pitchFamily="34" charset="0"/>
                <a:cs typeface="Arial" pitchFamily="34" charset="0"/>
              </a:rPr>
              <a:t>. </a:t>
            </a:r>
            <a:endParaRPr lang="en-ZA" sz="2400" b="1"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36527438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225" y="274638"/>
            <a:ext cx="8639175" cy="1143000"/>
          </a:xfrm>
        </p:spPr>
        <p:txBody>
          <a:bodyPr/>
          <a:lstStyle/>
          <a:p>
            <a:r>
              <a:rPr lang="en-US" sz="3500" b="1" dirty="0" smtClean="0">
                <a:latin typeface="Arial" pitchFamily="34" charset="0"/>
                <a:cs typeface="Arial" pitchFamily="34" charset="0"/>
              </a:rPr>
              <a:t>Contracting </a:t>
            </a:r>
            <a:endParaRPr lang="en-ZA" sz="3500" b="1" dirty="0">
              <a:latin typeface="Arial" pitchFamily="34" charset="0"/>
              <a:cs typeface="Arial"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29568104"/>
              </p:ext>
            </p:extLst>
          </p:nvPr>
        </p:nvGraphicFramePr>
        <p:xfrm>
          <a:off x="486888" y="1417638"/>
          <a:ext cx="8110847" cy="51723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a:xfrm>
            <a:off x="6458880" y="6332920"/>
            <a:ext cx="2133600" cy="365125"/>
          </a:xfrm>
        </p:spPr>
        <p:txBody>
          <a:bodyPr/>
          <a:lstStyle/>
          <a:p>
            <a:pPr>
              <a:defRPr/>
            </a:pPr>
            <a:fld id="{FB6523D7-2DB2-4112-BDFB-9D29DF108466}" type="slidenum">
              <a:rPr lang="en-US" smtClean="0"/>
              <a:pPr>
                <a:defRPr/>
              </a:pPr>
              <a:t>19</a:t>
            </a:fld>
            <a:endParaRPr lang="en-US" dirty="0"/>
          </a:p>
        </p:txBody>
      </p:sp>
    </p:spTree>
    <p:extLst>
      <p:ext uri="{BB962C8B-B14F-4D97-AF65-F5344CB8AC3E}">
        <p14:creationId xmlns:p14="http://schemas.microsoft.com/office/powerpoint/2010/main" val="18408589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225" y="274638"/>
            <a:ext cx="8639175" cy="1143000"/>
          </a:xfrm>
        </p:spPr>
        <p:txBody>
          <a:bodyPr/>
          <a:lstStyle/>
          <a:p>
            <a:r>
              <a:rPr lang="en-ZA" sz="3500" b="1" dirty="0" smtClean="0">
                <a:latin typeface="Arial" pitchFamily="34" charset="0"/>
                <a:cs typeface="Arial" pitchFamily="34" charset="0"/>
              </a:rPr>
              <a:t>Communication of Tender Results</a:t>
            </a:r>
            <a:endParaRPr lang="en-ZA" sz="3500" b="1" dirty="0">
              <a:latin typeface="Arial" pitchFamily="34" charset="0"/>
              <a:cs typeface="Arial" pitchFamily="34" charset="0"/>
            </a:endParaRPr>
          </a:p>
        </p:txBody>
      </p:sp>
      <p:sp>
        <p:nvSpPr>
          <p:cNvPr id="3" name="Content Placeholder 2"/>
          <p:cNvSpPr>
            <a:spLocks noGrp="1"/>
          </p:cNvSpPr>
          <p:nvPr>
            <p:ph idx="1"/>
          </p:nvPr>
        </p:nvSpPr>
        <p:spPr>
          <a:xfrm>
            <a:off x="276225" y="1417638"/>
            <a:ext cx="8639175" cy="5276850"/>
          </a:xfrm>
        </p:spPr>
        <p:txBody>
          <a:bodyPr/>
          <a:lstStyle/>
          <a:p>
            <a:pPr marL="457200" indent="-457200" algn="just">
              <a:buAutoNum type="arabicPeriod"/>
            </a:pPr>
            <a:r>
              <a:rPr lang="en-ZA" sz="2200" b="1" dirty="0" smtClean="0">
                <a:latin typeface="Arial" pitchFamily="34" charset="0"/>
                <a:cs typeface="Arial" pitchFamily="34" charset="0"/>
              </a:rPr>
              <a:t>Result adverts – e-Tender portal and Department of Labour website;</a:t>
            </a:r>
          </a:p>
          <a:p>
            <a:pPr marL="0" indent="0" algn="just">
              <a:buNone/>
            </a:pPr>
            <a:endParaRPr lang="en-ZA" sz="1000" b="1" dirty="0" smtClean="0">
              <a:latin typeface="Arial" pitchFamily="34" charset="0"/>
              <a:cs typeface="Arial" pitchFamily="34" charset="0"/>
            </a:endParaRPr>
          </a:p>
          <a:p>
            <a:pPr marL="457200" indent="-457200" algn="just">
              <a:buAutoNum type="arabicPeriod" startAt="2"/>
            </a:pPr>
            <a:r>
              <a:rPr lang="en-ZA" sz="2200" b="1" dirty="0" smtClean="0">
                <a:latin typeface="Arial" pitchFamily="34" charset="0"/>
                <a:cs typeface="Arial" pitchFamily="34" charset="0"/>
              </a:rPr>
              <a:t>Letters to the successful bidders as well as the unsuccessful bidders will be forwarded;</a:t>
            </a:r>
          </a:p>
          <a:p>
            <a:pPr marL="0" indent="0" algn="just">
              <a:buNone/>
            </a:pPr>
            <a:endParaRPr lang="en-ZA" sz="1000" b="1" dirty="0" smtClean="0">
              <a:latin typeface="Arial" pitchFamily="34" charset="0"/>
              <a:cs typeface="Arial" pitchFamily="34" charset="0"/>
            </a:endParaRPr>
          </a:p>
          <a:p>
            <a:pPr marL="457200" indent="-457200" algn="just">
              <a:buAutoNum type="arabicPeriod" startAt="3"/>
            </a:pPr>
            <a:r>
              <a:rPr lang="en-ZA" sz="2200" b="1" dirty="0" smtClean="0">
                <a:solidFill>
                  <a:schemeClr val="accent6">
                    <a:lumMod val="75000"/>
                  </a:schemeClr>
                </a:solidFill>
                <a:latin typeface="Arial" pitchFamily="34" charset="0"/>
                <a:cs typeface="Arial" pitchFamily="34" charset="0"/>
              </a:rPr>
              <a:t>No </a:t>
            </a:r>
            <a:r>
              <a:rPr lang="en-ZA" sz="2200" b="1" dirty="0">
                <a:solidFill>
                  <a:schemeClr val="accent6">
                    <a:lumMod val="75000"/>
                  </a:schemeClr>
                </a:solidFill>
                <a:latin typeface="Arial" pitchFamily="34" charset="0"/>
                <a:cs typeface="Arial" pitchFamily="34" charset="0"/>
              </a:rPr>
              <a:t>communication is allowed between the Fund and bidders, regarding tenders submitted after the closing date of the </a:t>
            </a:r>
            <a:r>
              <a:rPr lang="en-ZA" sz="2200" b="1" dirty="0" smtClean="0">
                <a:solidFill>
                  <a:schemeClr val="accent6">
                    <a:lumMod val="75000"/>
                  </a:schemeClr>
                </a:solidFill>
                <a:latin typeface="Arial" pitchFamily="34" charset="0"/>
                <a:cs typeface="Arial" pitchFamily="34" charset="0"/>
              </a:rPr>
              <a:t>tender, unless it relates to clarification of queries as stipulated in the specification;</a:t>
            </a:r>
          </a:p>
          <a:p>
            <a:pPr marL="0" indent="0" algn="just">
              <a:buNone/>
            </a:pPr>
            <a:endParaRPr lang="en-ZA" sz="1000" b="1" dirty="0">
              <a:latin typeface="Arial" pitchFamily="34" charset="0"/>
              <a:cs typeface="Arial" pitchFamily="34" charset="0"/>
            </a:endParaRPr>
          </a:p>
          <a:p>
            <a:pPr marL="457200" indent="-457200" algn="just">
              <a:buAutoNum type="arabicPeriod" startAt="4"/>
            </a:pPr>
            <a:r>
              <a:rPr lang="en-ZA" sz="2200" b="1" dirty="0" smtClean="0">
                <a:latin typeface="Arial" pitchFamily="34" charset="0"/>
                <a:cs typeface="Arial" pitchFamily="34" charset="0"/>
              </a:rPr>
              <a:t>Disputes/complaints </a:t>
            </a:r>
            <a:r>
              <a:rPr lang="en-ZA" sz="2200" b="1" dirty="0">
                <a:latin typeface="Arial" pitchFamily="34" charset="0"/>
                <a:cs typeface="Arial" pitchFamily="34" charset="0"/>
              </a:rPr>
              <a:t>resulting from the tendering process must be directed, in writing, to the Accounting Officer who will respond </a:t>
            </a:r>
            <a:r>
              <a:rPr lang="en-ZA" sz="2200" b="1" dirty="0" smtClean="0">
                <a:latin typeface="Arial" pitchFamily="34" charset="0"/>
                <a:cs typeface="Arial" pitchFamily="34" charset="0"/>
              </a:rPr>
              <a:t>accordingly;</a:t>
            </a:r>
          </a:p>
          <a:p>
            <a:pPr marL="447675" indent="-447675" algn="just">
              <a:buNone/>
            </a:pPr>
            <a:endParaRPr lang="en-ZA" sz="800" b="1" dirty="0">
              <a:latin typeface="Arial" pitchFamily="34" charset="0"/>
              <a:cs typeface="Arial" pitchFamily="34" charset="0"/>
            </a:endParaRPr>
          </a:p>
          <a:p>
            <a:pPr marL="447675" indent="-447675" algn="just">
              <a:buNone/>
            </a:pPr>
            <a:endParaRPr lang="en-ZA" sz="2200" b="1" dirty="0" smtClean="0">
              <a:latin typeface="Arial" pitchFamily="34" charset="0"/>
              <a:cs typeface="Arial" pitchFamily="34" charset="0"/>
            </a:endParaRPr>
          </a:p>
          <a:p>
            <a:pPr marL="0" indent="0" algn="just">
              <a:buNone/>
            </a:pPr>
            <a:endParaRPr lang="en-ZA" sz="2200" b="1" dirty="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pPr>
              <a:defRPr/>
            </a:pPr>
            <a:fld id="{FB6523D7-2DB2-4112-BDFB-9D29DF108466}" type="slidenum">
              <a:rPr lang="en-US" smtClean="0"/>
              <a:pPr>
                <a:defRPr/>
              </a:pPr>
              <a:t>20</a:t>
            </a:fld>
            <a:endParaRPr lang="en-US" dirty="0"/>
          </a:p>
        </p:txBody>
      </p:sp>
    </p:spTree>
    <p:extLst>
      <p:ext uri="{BB962C8B-B14F-4D97-AF65-F5344CB8AC3E}">
        <p14:creationId xmlns:p14="http://schemas.microsoft.com/office/powerpoint/2010/main" val="13864927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66725"/>
            <a:ext cx="8229600" cy="676276"/>
          </a:xfrm>
        </p:spPr>
        <p:txBody>
          <a:bodyPr/>
          <a:lstStyle/>
          <a:p>
            <a:r>
              <a:rPr lang="en-ZA" b="1" dirty="0" smtClean="0">
                <a:latin typeface="Arial" pitchFamily="34" charset="0"/>
                <a:cs typeface="Arial" pitchFamily="34" charset="0"/>
              </a:rPr>
              <a:t/>
            </a:r>
            <a:br>
              <a:rPr lang="en-ZA" b="1" dirty="0" smtClean="0">
                <a:latin typeface="Arial" pitchFamily="34" charset="0"/>
                <a:cs typeface="Arial" pitchFamily="34" charset="0"/>
              </a:rPr>
            </a:br>
            <a:r>
              <a:rPr lang="en-ZA" b="1" dirty="0" smtClean="0">
                <a:latin typeface="Arial" pitchFamily="34" charset="0"/>
                <a:cs typeface="Arial" pitchFamily="34" charset="0"/>
              </a:rPr>
              <a:t>Administration errors</a:t>
            </a:r>
            <a:br>
              <a:rPr lang="en-ZA" b="1" dirty="0" smtClean="0">
                <a:latin typeface="Arial" pitchFamily="34" charset="0"/>
                <a:cs typeface="Arial" pitchFamily="34" charset="0"/>
              </a:rPr>
            </a:br>
            <a:endParaRPr lang="en-ZA" b="1" dirty="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pPr>
              <a:defRPr/>
            </a:pPr>
            <a:fld id="{FB6523D7-2DB2-4112-BDFB-9D29DF108466}" type="slidenum">
              <a:rPr lang="en-US" smtClean="0"/>
              <a:pPr>
                <a:defRPr/>
              </a:pPr>
              <a:t>21</a:t>
            </a:fld>
            <a:endParaRPr lang="en-US" dirty="0"/>
          </a:p>
        </p:txBody>
      </p:sp>
      <p:sp>
        <p:nvSpPr>
          <p:cNvPr id="6" name="Round Diagonal Corner Rectangle 5"/>
          <p:cNvSpPr/>
          <p:nvPr/>
        </p:nvSpPr>
        <p:spPr>
          <a:xfrm>
            <a:off x="178130" y="1373084"/>
            <a:ext cx="8680120" cy="5221289"/>
          </a:xfrm>
          <a:prstGeom prst="round2DiagRect">
            <a:avLst/>
          </a:prstGeom>
          <a:noFill/>
          <a:ln>
            <a:solidFill>
              <a:schemeClr val="accent6">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542925" indent="-542925" algn="just">
              <a:tabLst>
                <a:tab pos="0" algn="l"/>
              </a:tabLst>
            </a:pPr>
            <a:r>
              <a:rPr lang="en-ZA" dirty="0" smtClean="0">
                <a:solidFill>
                  <a:prstClr val="white"/>
                </a:solidFill>
                <a:latin typeface="Arial" pitchFamily="34" charset="0"/>
                <a:cs typeface="Arial" pitchFamily="34" charset="0"/>
              </a:rPr>
              <a:t>	</a:t>
            </a:r>
            <a:endParaRPr lang="en-ZA" sz="1000" dirty="0" smtClean="0">
              <a:solidFill>
                <a:prstClr val="white"/>
              </a:solidFill>
              <a:latin typeface="Arial" pitchFamily="34" charset="0"/>
              <a:cs typeface="Arial" pitchFamily="34" charset="0"/>
            </a:endParaRPr>
          </a:p>
          <a:p>
            <a:pPr marL="457200" indent="-457200" algn="just">
              <a:spcBef>
                <a:spcPts val="600"/>
              </a:spcBef>
              <a:spcAft>
                <a:spcPts val="600"/>
              </a:spcAft>
              <a:buAutoNum type="arabicPeriod"/>
              <a:tabLst>
                <a:tab pos="0" algn="l"/>
              </a:tabLst>
            </a:pPr>
            <a:endParaRPr lang="en-ZA" sz="2400" b="1" dirty="0" smtClean="0">
              <a:solidFill>
                <a:prstClr val="black"/>
              </a:solidFill>
              <a:latin typeface="Arial" pitchFamily="34" charset="0"/>
              <a:cs typeface="Arial" pitchFamily="34" charset="0"/>
            </a:endParaRPr>
          </a:p>
          <a:p>
            <a:pPr marL="457200" indent="-457200" algn="just">
              <a:spcBef>
                <a:spcPts val="600"/>
              </a:spcBef>
              <a:spcAft>
                <a:spcPts val="600"/>
              </a:spcAft>
              <a:buAutoNum type="arabicPeriod"/>
              <a:tabLst>
                <a:tab pos="0" algn="l"/>
              </a:tabLst>
            </a:pPr>
            <a:r>
              <a:rPr lang="en-ZA" sz="2400" b="1" dirty="0" smtClean="0">
                <a:solidFill>
                  <a:prstClr val="black"/>
                </a:solidFill>
                <a:latin typeface="Arial" pitchFamily="34" charset="0"/>
                <a:cs typeface="Arial" pitchFamily="34" charset="0"/>
              </a:rPr>
              <a:t>Compliance Issues – Not registered on the CSD – MAAA CSD number not submitted</a:t>
            </a:r>
            <a:r>
              <a:rPr lang="en-ZA" sz="2400" b="1" dirty="0" smtClean="0">
                <a:solidFill>
                  <a:prstClr val="black"/>
                </a:solidFill>
                <a:latin typeface="Arial" pitchFamily="34" charset="0"/>
                <a:cs typeface="Arial" pitchFamily="34" charset="0"/>
              </a:rPr>
              <a:t>;</a:t>
            </a:r>
            <a:endParaRPr lang="en-ZA" sz="2400" b="1" dirty="0" smtClean="0">
              <a:solidFill>
                <a:prstClr val="black"/>
              </a:solidFill>
              <a:latin typeface="Arial" pitchFamily="34" charset="0"/>
              <a:cs typeface="Arial" pitchFamily="34" charset="0"/>
            </a:endParaRPr>
          </a:p>
          <a:p>
            <a:pPr algn="just">
              <a:spcBef>
                <a:spcPts val="600"/>
              </a:spcBef>
              <a:spcAft>
                <a:spcPts val="600"/>
              </a:spcAft>
            </a:pPr>
            <a:r>
              <a:rPr lang="en-ZA" sz="2400" b="1" dirty="0" smtClean="0">
                <a:solidFill>
                  <a:prstClr val="black"/>
                </a:solidFill>
                <a:latin typeface="Arial" pitchFamily="34" charset="0"/>
                <a:cs typeface="Arial" pitchFamily="34" charset="0"/>
              </a:rPr>
              <a:t>2.	Tender </a:t>
            </a:r>
            <a:r>
              <a:rPr lang="en-ZA" sz="2400" b="1" dirty="0">
                <a:solidFill>
                  <a:prstClr val="black"/>
                </a:solidFill>
                <a:latin typeface="Arial" pitchFamily="34" charset="0"/>
                <a:cs typeface="Arial" pitchFamily="34" charset="0"/>
              </a:rPr>
              <a:t>documents not duly completed and signed;</a:t>
            </a:r>
          </a:p>
          <a:p>
            <a:pPr marL="450850" indent="-450850" algn="just">
              <a:spcBef>
                <a:spcPts val="600"/>
              </a:spcBef>
              <a:spcAft>
                <a:spcPts val="600"/>
              </a:spcAft>
            </a:pPr>
            <a:r>
              <a:rPr lang="en-ZA" sz="2400" b="1" dirty="0" smtClean="0">
                <a:solidFill>
                  <a:prstClr val="black"/>
                </a:solidFill>
                <a:latin typeface="Arial" pitchFamily="34" charset="0"/>
                <a:cs typeface="Arial" pitchFamily="34" charset="0"/>
              </a:rPr>
              <a:t>3.</a:t>
            </a:r>
            <a:r>
              <a:rPr lang="en-ZA" sz="2400" b="1" dirty="0">
                <a:solidFill>
                  <a:prstClr val="black"/>
                </a:solidFill>
                <a:latin typeface="Arial" pitchFamily="34" charset="0"/>
                <a:cs typeface="Arial" pitchFamily="34" charset="0"/>
              </a:rPr>
              <a:t>	Final/total tender price </a:t>
            </a:r>
            <a:r>
              <a:rPr lang="en-ZA" sz="2400" b="1" dirty="0" smtClean="0">
                <a:solidFill>
                  <a:prstClr val="black"/>
                </a:solidFill>
                <a:latin typeface="Arial" pitchFamily="34" charset="0"/>
                <a:cs typeface="Arial" pitchFamily="34" charset="0"/>
              </a:rPr>
              <a:t>for the </a:t>
            </a:r>
            <a:r>
              <a:rPr lang="en-ZA" sz="2400" b="1" dirty="0" smtClean="0">
                <a:solidFill>
                  <a:srgbClr val="FF0000"/>
                </a:solidFill>
                <a:latin typeface="Arial" pitchFamily="34" charset="0"/>
                <a:cs typeface="Arial" pitchFamily="34" charset="0"/>
              </a:rPr>
              <a:t>duration of the contract period</a:t>
            </a:r>
            <a:r>
              <a:rPr lang="en-ZA" sz="2400" b="1" dirty="0" smtClean="0">
                <a:solidFill>
                  <a:prstClr val="black"/>
                </a:solidFill>
                <a:latin typeface="Arial" pitchFamily="34" charset="0"/>
                <a:cs typeface="Arial" pitchFamily="34" charset="0"/>
              </a:rPr>
              <a:t> not </a:t>
            </a:r>
            <a:r>
              <a:rPr lang="en-ZA" sz="2400" b="1" dirty="0">
                <a:solidFill>
                  <a:prstClr val="black"/>
                </a:solidFill>
                <a:latin typeface="Arial" pitchFamily="34" charset="0"/>
                <a:cs typeface="Arial" pitchFamily="34" charset="0"/>
              </a:rPr>
              <a:t>indicated on the </a:t>
            </a:r>
            <a:r>
              <a:rPr lang="en-ZA" sz="2400" b="1" dirty="0" smtClean="0">
                <a:solidFill>
                  <a:prstClr val="black"/>
                </a:solidFill>
                <a:latin typeface="Arial" pitchFamily="34" charset="0"/>
                <a:cs typeface="Arial" pitchFamily="34" charset="0"/>
              </a:rPr>
              <a:t>SBD3.3/3.1 or tender price not indicated at all;</a:t>
            </a:r>
          </a:p>
          <a:p>
            <a:pPr marL="457200" indent="-457200" algn="just">
              <a:spcBef>
                <a:spcPts val="600"/>
              </a:spcBef>
              <a:spcAft>
                <a:spcPts val="600"/>
              </a:spcAft>
              <a:buAutoNum type="arabicPeriod" startAt="4"/>
            </a:pPr>
            <a:r>
              <a:rPr lang="en-US" sz="2400" b="1" dirty="0" smtClean="0">
                <a:solidFill>
                  <a:prstClr val="black"/>
                </a:solidFill>
                <a:latin typeface="Arial" pitchFamily="34" charset="0"/>
                <a:cs typeface="Arial" pitchFamily="34" charset="0"/>
              </a:rPr>
              <a:t>Total on the pricing schedule do not correspond with the total on the SBD3.3/3.1;</a:t>
            </a:r>
          </a:p>
          <a:p>
            <a:pPr marL="457200" indent="-457200" algn="just">
              <a:spcBef>
                <a:spcPts val="600"/>
              </a:spcBef>
              <a:spcAft>
                <a:spcPts val="600"/>
              </a:spcAft>
              <a:buFontTx/>
              <a:buAutoNum type="arabicPeriod" startAt="4"/>
            </a:pPr>
            <a:r>
              <a:rPr lang="en-ZA" sz="2400" b="1" dirty="0" smtClean="0">
                <a:solidFill>
                  <a:prstClr val="black"/>
                </a:solidFill>
                <a:latin typeface="Arial" pitchFamily="34" charset="0"/>
                <a:cs typeface="Arial" pitchFamily="34" charset="0"/>
              </a:rPr>
              <a:t>Non-compliance </a:t>
            </a:r>
            <a:r>
              <a:rPr lang="en-ZA" sz="2400" b="1" dirty="0">
                <a:solidFill>
                  <a:prstClr val="black"/>
                </a:solidFill>
                <a:latin typeface="Arial" pitchFamily="34" charset="0"/>
                <a:cs typeface="Arial" pitchFamily="34" charset="0"/>
              </a:rPr>
              <a:t>in terms of pre-qualification criteria and/or pre-requisites indicated as part of </a:t>
            </a:r>
            <a:r>
              <a:rPr lang="en-ZA" sz="2400" b="1" dirty="0" smtClean="0">
                <a:solidFill>
                  <a:prstClr val="black"/>
                </a:solidFill>
                <a:latin typeface="Arial" pitchFamily="34" charset="0"/>
                <a:cs typeface="Arial" pitchFamily="34" charset="0"/>
              </a:rPr>
              <a:t>the TOR. </a:t>
            </a:r>
            <a:r>
              <a:rPr lang="en-ZA" sz="2400" b="1" dirty="0">
                <a:solidFill>
                  <a:prstClr val="black"/>
                </a:solidFill>
                <a:latin typeface="Arial" pitchFamily="34" charset="0"/>
                <a:cs typeface="Arial" pitchFamily="34" charset="0"/>
              </a:rPr>
              <a:t>Example: accreditation </a:t>
            </a:r>
            <a:r>
              <a:rPr lang="en-ZA" sz="2400" b="1" dirty="0" smtClean="0">
                <a:solidFill>
                  <a:prstClr val="black"/>
                </a:solidFill>
                <a:latin typeface="Arial" pitchFamily="34" charset="0"/>
                <a:cs typeface="Arial" pitchFamily="34" charset="0"/>
              </a:rPr>
              <a:t>certificates, required B-BBEE status level of bidder, etc.</a:t>
            </a:r>
            <a:r>
              <a:rPr lang="en-ZA" sz="2400" b="1" dirty="0">
                <a:solidFill>
                  <a:prstClr val="black"/>
                </a:solidFill>
                <a:latin typeface="Arial" pitchFamily="34" charset="0"/>
                <a:cs typeface="Arial" pitchFamily="34" charset="0"/>
              </a:rPr>
              <a:t>	</a:t>
            </a:r>
            <a:endParaRPr lang="en-ZA" sz="900" b="1" dirty="0">
              <a:solidFill>
                <a:prstClr val="black"/>
              </a:solidFill>
              <a:latin typeface="Arial" pitchFamily="34" charset="0"/>
              <a:cs typeface="Arial" pitchFamily="34" charset="0"/>
            </a:endParaRPr>
          </a:p>
          <a:p>
            <a:pPr marL="447675" indent="-447675" algn="just"/>
            <a:r>
              <a:rPr lang="en-ZA" sz="2400" b="1" dirty="0" smtClean="0">
                <a:solidFill>
                  <a:prstClr val="black"/>
                </a:solidFill>
                <a:latin typeface="Arial" pitchFamily="34" charset="0"/>
                <a:cs typeface="Arial" pitchFamily="34" charset="0"/>
              </a:rPr>
              <a:t>	</a:t>
            </a:r>
          </a:p>
          <a:p>
            <a:r>
              <a:rPr lang="en-ZA" sz="2400" b="1" dirty="0" smtClean="0">
                <a:solidFill>
                  <a:prstClr val="black"/>
                </a:solidFill>
                <a:latin typeface="Arial" pitchFamily="34" charset="0"/>
                <a:cs typeface="Arial" pitchFamily="34" charset="0"/>
              </a:rPr>
              <a:t>	</a:t>
            </a:r>
            <a:endParaRPr lang="en-ZA" sz="2400" b="1"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533109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056" y="466725"/>
            <a:ext cx="8229600" cy="676276"/>
          </a:xfrm>
        </p:spPr>
        <p:txBody>
          <a:bodyPr/>
          <a:lstStyle/>
          <a:p>
            <a:r>
              <a:rPr lang="en-ZA" b="1" dirty="0" smtClean="0">
                <a:latin typeface="Arial" pitchFamily="34" charset="0"/>
                <a:cs typeface="Arial" pitchFamily="34" charset="0"/>
              </a:rPr>
              <a:t/>
            </a:r>
            <a:br>
              <a:rPr lang="en-ZA" b="1" dirty="0" smtClean="0">
                <a:latin typeface="Arial" pitchFamily="34" charset="0"/>
                <a:cs typeface="Arial" pitchFamily="34" charset="0"/>
              </a:rPr>
            </a:br>
            <a:r>
              <a:rPr lang="en-ZA" b="1" dirty="0">
                <a:latin typeface="Arial" pitchFamily="34" charset="0"/>
                <a:cs typeface="Arial" pitchFamily="34" charset="0"/>
              </a:rPr>
              <a:t>Administration errors</a:t>
            </a:r>
            <a:r>
              <a:rPr lang="en-ZA" b="1" dirty="0" smtClean="0">
                <a:latin typeface="Arial" pitchFamily="34" charset="0"/>
                <a:cs typeface="Arial" pitchFamily="34" charset="0"/>
              </a:rPr>
              <a:t/>
            </a:r>
            <a:br>
              <a:rPr lang="en-ZA" b="1" dirty="0" smtClean="0">
                <a:latin typeface="Arial" pitchFamily="34" charset="0"/>
                <a:cs typeface="Arial" pitchFamily="34" charset="0"/>
              </a:rPr>
            </a:br>
            <a:endParaRPr lang="en-ZA" b="1" dirty="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pPr>
              <a:defRPr/>
            </a:pPr>
            <a:fld id="{FB6523D7-2DB2-4112-BDFB-9D29DF108466}" type="slidenum">
              <a:rPr lang="en-US" smtClean="0"/>
              <a:pPr>
                <a:defRPr/>
              </a:pPr>
              <a:t>22</a:t>
            </a:fld>
            <a:endParaRPr lang="en-US" dirty="0"/>
          </a:p>
        </p:txBody>
      </p:sp>
      <p:sp>
        <p:nvSpPr>
          <p:cNvPr id="6" name="Round Diagonal Corner Rectangle 5"/>
          <p:cNvSpPr/>
          <p:nvPr/>
        </p:nvSpPr>
        <p:spPr>
          <a:xfrm>
            <a:off x="273132" y="1502979"/>
            <a:ext cx="8585118" cy="4577187"/>
          </a:xfrm>
          <a:prstGeom prst="round2DiagRect">
            <a:avLst/>
          </a:prstGeom>
          <a:noFill/>
          <a:ln>
            <a:solidFill>
              <a:schemeClr val="accent6">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457200" lvl="0" indent="-457200" algn="just" eaLnBrk="0" hangingPunct="0">
              <a:spcBef>
                <a:spcPct val="20000"/>
              </a:spcBef>
              <a:buAutoNum type="arabicPeriod" startAt="7"/>
            </a:pPr>
            <a:endParaRPr lang="en-ZA" sz="2400" b="1" dirty="0" smtClean="0">
              <a:solidFill>
                <a:prstClr val="black"/>
              </a:solidFill>
              <a:latin typeface="Arial" pitchFamily="34" charset="0"/>
              <a:cs typeface="Arial" pitchFamily="34" charset="0"/>
            </a:endParaRPr>
          </a:p>
          <a:p>
            <a:pPr marL="457200" lvl="0" indent="-457200" algn="just" eaLnBrk="0" hangingPunct="0">
              <a:spcBef>
                <a:spcPct val="20000"/>
              </a:spcBef>
              <a:buAutoNum type="arabicPeriod" startAt="7"/>
            </a:pPr>
            <a:endParaRPr lang="en-ZA" sz="2400" b="1" dirty="0">
              <a:solidFill>
                <a:prstClr val="black"/>
              </a:solidFill>
              <a:latin typeface="Arial" pitchFamily="34" charset="0"/>
              <a:cs typeface="Arial" pitchFamily="34" charset="0"/>
            </a:endParaRPr>
          </a:p>
          <a:p>
            <a:pPr marL="457200" lvl="0" indent="-457200" algn="just" eaLnBrk="0" hangingPunct="0">
              <a:spcBef>
                <a:spcPct val="20000"/>
              </a:spcBef>
              <a:buAutoNum type="arabicPeriod" startAt="7"/>
            </a:pPr>
            <a:endParaRPr lang="en-ZA" sz="2400" b="1" dirty="0" smtClean="0">
              <a:solidFill>
                <a:prstClr val="black"/>
              </a:solidFill>
              <a:latin typeface="Arial" pitchFamily="34" charset="0"/>
              <a:cs typeface="Arial" pitchFamily="34" charset="0"/>
            </a:endParaRPr>
          </a:p>
          <a:p>
            <a:pPr marL="457200" lvl="0" indent="-457200" algn="just" eaLnBrk="0" hangingPunct="0">
              <a:spcBef>
                <a:spcPct val="20000"/>
              </a:spcBef>
              <a:buAutoNum type="arabicPeriod" startAt="7"/>
            </a:pPr>
            <a:endParaRPr lang="en-ZA" sz="2400" b="1" dirty="0">
              <a:solidFill>
                <a:prstClr val="black"/>
              </a:solidFill>
              <a:latin typeface="Arial" pitchFamily="34" charset="0"/>
              <a:cs typeface="Arial" pitchFamily="34" charset="0"/>
            </a:endParaRPr>
          </a:p>
          <a:p>
            <a:pPr lvl="0" algn="just" eaLnBrk="0" hangingPunct="0">
              <a:spcBef>
                <a:spcPct val="20000"/>
              </a:spcBef>
            </a:pPr>
            <a:endParaRPr lang="en-ZA" sz="2400" b="1" dirty="0" smtClean="0">
              <a:solidFill>
                <a:prstClr val="black"/>
              </a:solidFill>
              <a:latin typeface="Arial" pitchFamily="34" charset="0"/>
              <a:cs typeface="Arial" pitchFamily="34" charset="0"/>
            </a:endParaRPr>
          </a:p>
          <a:p>
            <a:pPr marL="457200" lvl="0" indent="-457200" algn="just" eaLnBrk="0" hangingPunct="0">
              <a:spcBef>
                <a:spcPct val="20000"/>
              </a:spcBef>
              <a:buAutoNum type="arabicPeriod" startAt="7"/>
            </a:pPr>
            <a:endParaRPr lang="en-ZA" sz="2400" b="1" dirty="0" smtClean="0">
              <a:solidFill>
                <a:prstClr val="black"/>
              </a:solidFill>
              <a:latin typeface="Arial" pitchFamily="34" charset="0"/>
              <a:cs typeface="Arial" pitchFamily="34" charset="0"/>
            </a:endParaRPr>
          </a:p>
          <a:p>
            <a:pPr algn="just" eaLnBrk="0" hangingPunct="0">
              <a:spcBef>
                <a:spcPct val="20000"/>
              </a:spcBef>
              <a:spcAft>
                <a:spcPts val="600"/>
              </a:spcAft>
            </a:pPr>
            <a:r>
              <a:rPr lang="en-ZA" sz="2400" b="1" dirty="0" smtClean="0">
                <a:solidFill>
                  <a:prstClr val="black"/>
                </a:solidFill>
                <a:latin typeface="Arial" pitchFamily="34" charset="0"/>
                <a:cs typeface="Arial" pitchFamily="34" charset="0"/>
              </a:rPr>
              <a:t>	</a:t>
            </a:r>
          </a:p>
          <a:p>
            <a:pPr algn="just" eaLnBrk="0" hangingPunct="0">
              <a:spcBef>
                <a:spcPct val="20000"/>
              </a:spcBef>
              <a:spcAft>
                <a:spcPts val="600"/>
              </a:spcAft>
            </a:pPr>
            <a:r>
              <a:rPr lang="en-ZA" sz="2400" b="1" dirty="0" smtClean="0">
                <a:solidFill>
                  <a:prstClr val="black"/>
                </a:solidFill>
                <a:latin typeface="Arial" pitchFamily="34" charset="0"/>
                <a:cs typeface="Arial" pitchFamily="34" charset="0"/>
              </a:rPr>
              <a:t>6.	Certified </a:t>
            </a:r>
            <a:r>
              <a:rPr lang="en-ZA" sz="2400" b="1" dirty="0">
                <a:solidFill>
                  <a:prstClr val="black"/>
                </a:solidFill>
                <a:latin typeface="Arial" pitchFamily="34" charset="0"/>
                <a:cs typeface="Arial" pitchFamily="34" charset="0"/>
              </a:rPr>
              <a:t>copies of qualifications not provided;</a:t>
            </a:r>
          </a:p>
          <a:p>
            <a:pPr marL="457200" lvl="0" indent="-457200" algn="just" eaLnBrk="0" hangingPunct="0">
              <a:spcBef>
                <a:spcPct val="20000"/>
              </a:spcBef>
              <a:spcAft>
                <a:spcPts val="600"/>
              </a:spcAft>
              <a:buAutoNum type="arabicPeriod" startAt="7"/>
            </a:pPr>
            <a:r>
              <a:rPr lang="en-ZA" sz="2400" b="1" dirty="0" smtClean="0">
                <a:solidFill>
                  <a:prstClr val="black"/>
                </a:solidFill>
                <a:latin typeface="Arial" pitchFamily="34" charset="0"/>
                <a:cs typeface="Arial" pitchFamily="34" charset="0"/>
              </a:rPr>
              <a:t>Reference </a:t>
            </a:r>
            <a:r>
              <a:rPr lang="en-ZA" sz="2400" b="1" dirty="0">
                <a:solidFill>
                  <a:prstClr val="black"/>
                </a:solidFill>
                <a:latin typeface="Arial" pitchFamily="34" charset="0"/>
                <a:cs typeface="Arial" pitchFamily="34" charset="0"/>
              </a:rPr>
              <a:t>letters do not meet the specific </a:t>
            </a:r>
            <a:r>
              <a:rPr lang="en-ZA" sz="2400" b="1" dirty="0" smtClean="0">
                <a:solidFill>
                  <a:prstClr val="black"/>
                </a:solidFill>
                <a:latin typeface="Arial" pitchFamily="34" charset="0"/>
                <a:cs typeface="Arial" pitchFamily="34" charset="0"/>
              </a:rPr>
              <a:t>requirements </a:t>
            </a:r>
            <a:r>
              <a:rPr lang="en-ZA" sz="2400" b="1" dirty="0">
                <a:solidFill>
                  <a:prstClr val="black"/>
                </a:solidFill>
                <a:latin typeface="Arial" pitchFamily="34" charset="0"/>
                <a:cs typeface="Arial" pitchFamily="34" charset="0"/>
              </a:rPr>
              <a:t>of the bid</a:t>
            </a:r>
            <a:r>
              <a:rPr lang="en-ZA" sz="2400" b="1" dirty="0" smtClean="0">
                <a:solidFill>
                  <a:prstClr val="black"/>
                </a:solidFill>
                <a:latin typeface="Arial" pitchFamily="34" charset="0"/>
                <a:cs typeface="Arial" pitchFamily="34" charset="0"/>
              </a:rPr>
              <a:t>;</a:t>
            </a:r>
          </a:p>
          <a:p>
            <a:pPr marL="457200" lvl="0" indent="-457200" algn="just" eaLnBrk="0" hangingPunct="0">
              <a:spcBef>
                <a:spcPct val="20000"/>
              </a:spcBef>
              <a:spcAft>
                <a:spcPts val="600"/>
              </a:spcAft>
              <a:buAutoNum type="arabicPeriod" startAt="7"/>
            </a:pPr>
            <a:r>
              <a:rPr lang="en-ZA" sz="2400" b="1" dirty="0" smtClean="0">
                <a:solidFill>
                  <a:prstClr val="black"/>
                </a:solidFill>
                <a:latin typeface="Arial" pitchFamily="34" charset="0"/>
                <a:cs typeface="Arial" pitchFamily="34" charset="0"/>
              </a:rPr>
              <a:t>UIF contributions </a:t>
            </a:r>
            <a:r>
              <a:rPr lang="en-ZA" sz="2400" b="1" dirty="0">
                <a:solidFill>
                  <a:prstClr val="black"/>
                </a:solidFill>
                <a:latin typeface="Arial" pitchFamily="34" charset="0"/>
                <a:cs typeface="Arial" pitchFamily="34" charset="0"/>
              </a:rPr>
              <a:t>and Declarations not up to </a:t>
            </a:r>
            <a:r>
              <a:rPr lang="en-ZA" sz="2400" b="1" dirty="0" smtClean="0">
                <a:solidFill>
                  <a:prstClr val="black"/>
                </a:solidFill>
                <a:latin typeface="Arial" pitchFamily="34" charset="0"/>
                <a:cs typeface="Arial" pitchFamily="34" charset="0"/>
              </a:rPr>
              <a:t>date;</a:t>
            </a:r>
          </a:p>
          <a:p>
            <a:pPr marL="457200" lvl="0" indent="-457200" algn="just" eaLnBrk="0" hangingPunct="0">
              <a:spcBef>
                <a:spcPct val="20000"/>
              </a:spcBef>
              <a:spcAft>
                <a:spcPts val="600"/>
              </a:spcAft>
              <a:buAutoNum type="arabicPeriod" startAt="7"/>
            </a:pPr>
            <a:r>
              <a:rPr lang="en-ZA" sz="2400" b="1" dirty="0">
                <a:solidFill>
                  <a:prstClr val="black"/>
                </a:solidFill>
                <a:latin typeface="Arial" pitchFamily="34" charset="0"/>
                <a:cs typeface="Arial" pitchFamily="34" charset="0"/>
              </a:rPr>
              <a:t>Lack of supporting documents such as accreditation or compliance </a:t>
            </a:r>
            <a:r>
              <a:rPr lang="en-ZA" sz="2400" b="1" dirty="0" smtClean="0">
                <a:solidFill>
                  <a:prstClr val="black"/>
                </a:solidFill>
                <a:latin typeface="Arial" pitchFamily="34" charset="0"/>
                <a:cs typeface="Arial" pitchFamily="34" charset="0"/>
              </a:rPr>
              <a:t>certificates;</a:t>
            </a:r>
          </a:p>
          <a:p>
            <a:pPr marL="457200" lvl="0" indent="-457200" algn="just" eaLnBrk="0" hangingPunct="0">
              <a:spcBef>
                <a:spcPct val="20000"/>
              </a:spcBef>
              <a:spcAft>
                <a:spcPts val="600"/>
              </a:spcAft>
              <a:buAutoNum type="arabicPeriod" startAt="7"/>
            </a:pPr>
            <a:endParaRPr lang="en-ZA" sz="800" b="1" dirty="0" smtClean="0">
              <a:solidFill>
                <a:prstClr val="black"/>
              </a:solidFill>
              <a:latin typeface="Arial" pitchFamily="34" charset="0"/>
              <a:cs typeface="Arial" pitchFamily="34" charset="0"/>
            </a:endParaRPr>
          </a:p>
          <a:p>
            <a:pPr marL="457200" lvl="0" indent="-457200" algn="just">
              <a:spcAft>
                <a:spcPts val="600"/>
              </a:spcAft>
              <a:buAutoNum type="arabicPeriod" startAt="9"/>
              <a:tabLst>
                <a:tab pos="450850" algn="l"/>
              </a:tabLst>
            </a:pPr>
            <a:r>
              <a:rPr lang="en-ZA" sz="2400" b="1" dirty="0" smtClean="0">
                <a:solidFill>
                  <a:prstClr val="black"/>
                </a:solidFill>
                <a:latin typeface="Arial" pitchFamily="34" charset="0"/>
                <a:cs typeface="Arial" pitchFamily="34" charset="0"/>
              </a:rPr>
              <a:t>Tax matters not in order/Tax status not updated on the CSD;</a:t>
            </a:r>
          </a:p>
          <a:p>
            <a:pPr marL="457200" indent="-457200" algn="just">
              <a:spcAft>
                <a:spcPts val="600"/>
              </a:spcAft>
              <a:buFontTx/>
              <a:buAutoNum type="arabicPeriod" startAt="9"/>
              <a:tabLst>
                <a:tab pos="450850" algn="l"/>
              </a:tabLst>
            </a:pPr>
            <a:r>
              <a:rPr lang="en-ZA" sz="2400" b="1" dirty="0" smtClean="0">
                <a:solidFill>
                  <a:prstClr val="black"/>
                </a:solidFill>
                <a:latin typeface="Arial" pitchFamily="34" charset="0"/>
                <a:cs typeface="Arial" pitchFamily="34" charset="0"/>
              </a:rPr>
              <a:t> Insufficient information provided by the bidder.</a:t>
            </a:r>
          </a:p>
          <a:p>
            <a:pPr lvl="0" algn="just">
              <a:tabLst>
                <a:tab pos="450850" algn="l"/>
              </a:tabLst>
            </a:pPr>
            <a:endParaRPr lang="en-ZA" sz="2400" b="1" dirty="0" smtClean="0">
              <a:solidFill>
                <a:prstClr val="black"/>
              </a:solidFill>
              <a:latin typeface="Arial" pitchFamily="34" charset="0"/>
              <a:cs typeface="Arial" pitchFamily="34" charset="0"/>
            </a:endParaRPr>
          </a:p>
          <a:p>
            <a:pPr marL="457200" lvl="0" indent="-457200" algn="just">
              <a:buAutoNum type="arabicPeriod" startAt="9"/>
              <a:tabLst>
                <a:tab pos="450850" algn="l"/>
              </a:tabLst>
            </a:pPr>
            <a:endParaRPr lang="en-ZA" sz="2400" b="1" dirty="0">
              <a:solidFill>
                <a:prstClr val="black"/>
              </a:solidFill>
              <a:latin typeface="Arial" pitchFamily="34" charset="0"/>
              <a:ea typeface="ＭＳ Ｐゴシック" pitchFamily="34" charset="-128"/>
              <a:cs typeface="Arial" pitchFamily="34" charset="0"/>
            </a:endParaRPr>
          </a:p>
          <a:p>
            <a:pPr lvl="0" algn="just">
              <a:tabLst>
                <a:tab pos="450850" algn="l"/>
              </a:tabLst>
            </a:pPr>
            <a:endParaRPr lang="en-ZA" sz="2200" b="1" dirty="0">
              <a:solidFill>
                <a:prstClr val="black"/>
              </a:solidFill>
              <a:latin typeface="Arial" pitchFamily="34" charset="0"/>
              <a:ea typeface="ＭＳ Ｐゴシック" pitchFamily="34" charset="-128"/>
              <a:cs typeface="Arial" pitchFamily="34" charset="0"/>
            </a:endParaRPr>
          </a:p>
          <a:p>
            <a:pPr marL="457200" lvl="0" indent="-457200" algn="just">
              <a:buAutoNum type="arabicPeriod" startAt="9"/>
              <a:tabLst>
                <a:tab pos="450850" algn="l"/>
              </a:tabLst>
            </a:pPr>
            <a:endParaRPr lang="en-ZA" sz="2400" b="1" dirty="0" smtClean="0">
              <a:solidFill>
                <a:prstClr val="black"/>
              </a:solidFill>
              <a:latin typeface="Arial" pitchFamily="34" charset="0"/>
              <a:cs typeface="Arial" pitchFamily="34" charset="0"/>
            </a:endParaRPr>
          </a:p>
          <a:p>
            <a:pPr marL="457200" lvl="0" indent="-457200" algn="just">
              <a:buAutoNum type="arabicPeriod" startAt="8"/>
              <a:tabLst>
                <a:tab pos="0" algn="l"/>
              </a:tabLst>
            </a:pPr>
            <a:endParaRPr lang="en-ZA" sz="2400" b="1" dirty="0">
              <a:solidFill>
                <a:prstClr val="black"/>
              </a:solidFill>
              <a:latin typeface="Arial" pitchFamily="34" charset="0"/>
              <a:cs typeface="Arial" pitchFamily="34" charset="0"/>
            </a:endParaRPr>
          </a:p>
          <a:p>
            <a:pPr marL="457200" lvl="0" indent="-457200" algn="just" eaLnBrk="0" hangingPunct="0">
              <a:spcBef>
                <a:spcPct val="20000"/>
              </a:spcBef>
              <a:buAutoNum type="arabicPeriod" startAt="8"/>
            </a:pPr>
            <a:endParaRPr lang="en-ZA" sz="2400" b="1" dirty="0" smtClean="0">
              <a:solidFill>
                <a:prstClr val="black"/>
              </a:solidFill>
              <a:latin typeface="Arial" pitchFamily="34" charset="0"/>
              <a:cs typeface="Arial" pitchFamily="34" charset="0"/>
            </a:endParaRPr>
          </a:p>
          <a:p>
            <a:pPr marL="450850" lvl="0" indent="-450850" algn="just" eaLnBrk="0" hangingPunct="0">
              <a:spcBef>
                <a:spcPct val="20000"/>
              </a:spcBef>
            </a:pPr>
            <a:endParaRPr lang="en-ZA" sz="2400" b="1" dirty="0">
              <a:solidFill>
                <a:prstClr val="black"/>
              </a:solidFill>
              <a:latin typeface="Arial" pitchFamily="34" charset="0"/>
              <a:cs typeface="Arial" pitchFamily="34" charset="0"/>
            </a:endParaRPr>
          </a:p>
          <a:p>
            <a:pPr algn="just">
              <a:tabLst>
                <a:tab pos="0" algn="l"/>
              </a:tabLst>
            </a:pPr>
            <a:r>
              <a:rPr lang="en-ZA" sz="2400" b="1" dirty="0" smtClean="0">
                <a:solidFill>
                  <a:prstClr val="black"/>
                </a:solidFill>
                <a:latin typeface="Arial" pitchFamily="34" charset="0"/>
                <a:cs typeface="Arial" pitchFamily="34" charset="0"/>
              </a:rPr>
              <a:t>	</a:t>
            </a:r>
            <a:endParaRPr lang="en-ZA" sz="2400" b="1"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347633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225" y="274638"/>
            <a:ext cx="8639175" cy="1143000"/>
          </a:xfrm>
        </p:spPr>
        <p:txBody>
          <a:bodyPr/>
          <a:lstStyle/>
          <a:p>
            <a:r>
              <a:rPr lang="en-ZA" sz="3500" b="1" dirty="0" smtClean="0">
                <a:latin typeface="Arial" pitchFamily="34" charset="0"/>
                <a:cs typeface="Arial" pitchFamily="34" charset="0"/>
              </a:rPr>
              <a:t>Contact details</a:t>
            </a:r>
            <a:endParaRPr lang="en-ZA" sz="3500" b="1" dirty="0">
              <a:latin typeface="Arial" pitchFamily="34" charset="0"/>
              <a:cs typeface="Arial" pitchFamily="34" charset="0"/>
            </a:endParaRPr>
          </a:p>
        </p:txBody>
      </p:sp>
      <p:sp>
        <p:nvSpPr>
          <p:cNvPr id="3" name="Content Placeholder 2"/>
          <p:cNvSpPr>
            <a:spLocks noGrp="1"/>
          </p:cNvSpPr>
          <p:nvPr>
            <p:ph idx="1"/>
          </p:nvPr>
        </p:nvSpPr>
        <p:spPr>
          <a:xfrm>
            <a:off x="276225" y="1417638"/>
            <a:ext cx="8639175" cy="5276850"/>
          </a:xfrm>
          <a:noFill/>
        </p:spPr>
        <p:txBody>
          <a:bodyPr/>
          <a:lstStyle/>
          <a:p>
            <a:pPr marL="447675" indent="-447675" algn="ctr">
              <a:buNone/>
            </a:pPr>
            <a:endParaRPr lang="en-ZA" sz="900" b="1" dirty="0" smtClean="0">
              <a:latin typeface="Arial" pitchFamily="34" charset="0"/>
              <a:cs typeface="Arial" pitchFamily="34" charset="0"/>
            </a:endParaRPr>
          </a:p>
          <a:p>
            <a:pPr marL="447675" indent="-447675" algn="ctr">
              <a:buNone/>
            </a:pPr>
            <a:r>
              <a:rPr lang="en-ZA" sz="2200" b="1" dirty="0" smtClean="0">
                <a:latin typeface="Arial" pitchFamily="34" charset="0"/>
                <a:cs typeface="Arial" pitchFamily="34" charset="0"/>
              </a:rPr>
              <a:t>Tendering process and specifications:</a:t>
            </a:r>
          </a:p>
          <a:p>
            <a:pPr marL="447675" indent="-447675" algn="ctr">
              <a:buNone/>
            </a:pPr>
            <a:endParaRPr lang="en-ZA" sz="900" b="1" dirty="0">
              <a:latin typeface="Arial" pitchFamily="34" charset="0"/>
              <a:cs typeface="Arial" pitchFamily="34" charset="0"/>
            </a:endParaRPr>
          </a:p>
          <a:p>
            <a:pPr marL="447675" indent="-447675" algn="ctr">
              <a:buNone/>
            </a:pPr>
            <a:r>
              <a:rPr lang="en-ZA" sz="2200" b="1" dirty="0" smtClean="0">
                <a:latin typeface="Arial" pitchFamily="34" charset="0"/>
                <a:cs typeface="Arial" pitchFamily="34" charset="0"/>
              </a:rPr>
              <a:t>Wilmari Krüger</a:t>
            </a:r>
          </a:p>
          <a:p>
            <a:pPr marL="447675" indent="-447675" algn="ctr">
              <a:buNone/>
            </a:pPr>
            <a:r>
              <a:rPr lang="en-ZA" sz="2200" b="1" dirty="0" smtClean="0">
                <a:latin typeface="Arial" pitchFamily="34" charset="0"/>
                <a:cs typeface="Arial" pitchFamily="34" charset="0"/>
                <a:hlinkClick r:id="rId2"/>
              </a:rPr>
              <a:t>UIFTenders@labour.gov.za</a:t>
            </a:r>
            <a:endParaRPr lang="en-ZA" sz="2200" b="1" dirty="0" smtClean="0">
              <a:latin typeface="Arial" pitchFamily="34" charset="0"/>
              <a:cs typeface="Arial" pitchFamily="34" charset="0"/>
            </a:endParaRPr>
          </a:p>
          <a:p>
            <a:pPr marL="447675" indent="-447675" algn="ctr">
              <a:buNone/>
            </a:pPr>
            <a:r>
              <a:rPr lang="en-ZA" sz="2200" b="1" dirty="0" smtClean="0">
                <a:latin typeface="Arial" pitchFamily="34" charset="0"/>
                <a:cs typeface="Arial" pitchFamily="34" charset="0"/>
                <a:hlinkClick r:id="rId3"/>
              </a:rPr>
              <a:t>wilmari.kruger@labour.gov.za</a:t>
            </a:r>
            <a:endParaRPr lang="en-ZA" sz="2200" b="1" dirty="0">
              <a:latin typeface="Arial" pitchFamily="34" charset="0"/>
              <a:cs typeface="Arial" pitchFamily="34" charset="0"/>
            </a:endParaRPr>
          </a:p>
          <a:p>
            <a:pPr marL="447675" indent="-447675" algn="ctr">
              <a:buNone/>
            </a:pPr>
            <a:endParaRPr lang="en-ZA" sz="2200" b="1" dirty="0" smtClean="0">
              <a:latin typeface="Arial" pitchFamily="34" charset="0"/>
              <a:cs typeface="Arial" pitchFamily="34" charset="0"/>
            </a:endParaRPr>
          </a:p>
          <a:p>
            <a:pPr marL="447675" indent="-447675" algn="ctr">
              <a:buNone/>
            </a:pPr>
            <a:r>
              <a:rPr lang="en-ZA" sz="2200" b="1" dirty="0" smtClean="0">
                <a:solidFill>
                  <a:srgbClr val="B873CB"/>
                </a:solidFill>
                <a:latin typeface="Arial" pitchFamily="34" charset="0"/>
                <a:cs typeface="Arial" pitchFamily="34" charset="0"/>
              </a:rPr>
              <a:t>Compliance Certificate</a:t>
            </a:r>
            <a:r>
              <a:rPr lang="en-ZA" sz="2200" b="1" dirty="0" smtClean="0">
                <a:latin typeface="Arial" pitchFamily="34" charset="0"/>
                <a:cs typeface="Arial" pitchFamily="34" charset="0"/>
              </a:rPr>
              <a:t>: </a:t>
            </a:r>
            <a:endParaRPr lang="en-ZA" sz="900" b="1" dirty="0">
              <a:latin typeface="Arial" pitchFamily="34" charset="0"/>
              <a:cs typeface="Arial" pitchFamily="34" charset="0"/>
            </a:endParaRPr>
          </a:p>
          <a:p>
            <a:pPr marL="447675" indent="-447675" algn="ctr">
              <a:buNone/>
            </a:pPr>
            <a:r>
              <a:rPr lang="en-ZA" sz="2200" b="1" dirty="0" smtClean="0">
                <a:solidFill>
                  <a:srgbClr val="B873CB"/>
                </a:solidFill>
                <a:latin typeface="Arial" pitchFamily="34" charset="0"/>
                <a:cs typeface="Arial" pitchFamily="34" charset="0"/>
                <a:hlinkClick r:id="rId4"/>
              </a:rPr>
              <a:t>siphamandla.gumede@labour.gov.za</a:t>
            </a:r>
            <a:endParaRPr lang="en-ZA" sz="2200" b="1" dirty="0" smtClean="0">
              <a:solidFill>
                <a:srgbClr val="B873CB"/>
              </a:solidFill>
              <a:latin typeface="Arial" pitchFamily="34" charset="0"/>
              <a:cs typeface="Arial" pitchFamily="34" charset="0"/>
            </a:endParaRPr>
          </a:p>
          <a:p>
            <a:pPr marL="447675" indent="-447675" algn="ctr">
              <a:buNone/>
            </a:pPr>
            <a:endParaRPr lang="en-ZA" sz="2200" b="1" dirty="0">
              <a:latin typeface="Arial" pitchFamily="34" charset="0"/>
              <a:cs typeface="Arial" pitchFamily="34" charset="0"/>
            </a:endParaRPr>
          </a:p>
          <a:p>
            <a:pPr marL="447675" indent="-447675" algn="ctr">
              <a:buNone/>
            </a:pPr>
            <a:r>
              <a:rPr lang="en-ZA" sz="2200" b="1" dirty="0">
                <a:solidFill>
                  <a:srgbClr val="FF0000"/>
                </a:solidFill>
                <a:latin typeface="Arial" pitchFamily="34" charset="0"/>
                <a:cs typeface="Arial" pitchFamily="34" charset="0"/>
              </a:rPr>
              <a:t>A</a:t>
            </a:r>
            <a:r>
              <a:rPr lang="en-ZA" sz="2200" b="1" dirty="0" smtClean="0">
                <a:solidFill>
                  <a:srgbClr val="FF0000"/>
                </a:solidFill>
                <a:latin typeface="Arial" pitchFamily="34" charset="0"/>
                <a:cs typeface="Arial" pitchFamily="34" charset="0"/>
              </a:rPr>
              <a:t>ll relevant contact details are also provided in the electronic tender pack</a:t>
            </a:r>
          </a:p>
          <a:p>
            <a:pPr marL="447675" indent="-447675" algn="ctr">
              <a:buNone/>
            </a:pPr>
            <a:endParaRPr lang="en-ZA" sz="2200" b="1" dirty="0">
              <a:latin typeface="Arial" pitchFamily="34" charset="0"/>
              <a:cs typeface="Arial" pitchFamily="34" charset="0"/>
            </a:endParaRPr>
          </a:p>
          <a:p>
            <a:pPr marL="447675" indent="-447675" algn="ctr">
              <a:buNone/>
            </a:pPr>
            <a:endParaRPr lang="en-ZA" sz="2200" b="1" dirty="0">
              <a:latin typeface="Arial" pitchFamily="34" charset="0"/>
              <a:cs typeface="Arial" pitchFamily="34" charset="0"/>
            </a:endParaRPr>
          </a:p>
          <a:p>
            <a:pPr marL="447675" indent="-447675" algn="ctr">
              <a:buNone/>
            </a:pPr>
            <a:endParaRPr lang="en-ZA" sz="2200" b="1" dirty="0" smtClean="0">
              <a:latin typeface="Arial" pitchFamily="34" charset="0"/>
              <a:cs typeface="Arial" pitchFamily="34" charset="0"/>
            </a:endParaRPr>
          </a:p>
          <a:p>
            <a:pPr marL="447675" indent="-447675" algn="just">
              <a:buNone/>
            </a:pPr>
            <a:endParaRPr lang="en-ZA" sz="2200" b="1" dirty="0">
              <a:latin typeface="Arial" pitchFamily="34" charset="0"/>
              <a:cs typeface="Arial" pitchFamily="34" charset="0"/>
            </a:endParaRPr>
          </a:p>
          <a:p>
            <a:pPr marL="447675" indent="-447675" algn="just">
              <a:buNone/>
            </a:pPr>
            <a:endParaRPr lang="en-ZA" sz="2200" b="1" dirty="0">
              <a:latin typeface="Arial" pitchFamily="34" charset="0"/>
              <a:cs typeface="Arial" pitchFamily="34" charset="0"/>
            </a:endParaRPr>
          </a:p>
          <a:p>
            <a:pPr marL="0" indent="0" algn="just">
              <a:buNone/>
            </a:pPr>
            <a:endParaRPr lang="en-ZA" sz="2200" b="1" dirty="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pPr>
              <a:defRPr/>
            </a:pPr>
            <a:fld id="{FB6523D7-2DB2-4112-BDFB-9D29DF108466}" type="slidenum">
              <a:rPr lang="en-US" smtClean="0"/>
              <a:pPr>
                <a:defRPr/>
              </a:pPr>
              <a:t>23</a:t>
            </a:fld>
            <a:endParaRPr lang="en-US" dirty="0"/>
          </a:p>
        </p:txBody>
      </p:sp>
    </p:spTree>
    <p:extLst>
      <p:ext uri="{BB962C8B-B14F-4D97-AF65-F5344CB8AC3E}">
        <p14:creationId xmlns:p14="http://schemas.microsoft.com/office/powerpoint/2010/main" val="135818992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Accenture_tiger_InterpretationA_animate_full">
  <a:themeElements>
    <a:clrScheme name="Custom 2">
      <a:dk1>
        <a:srgbClr val="000000"/>
      </a:dk1>
      <a:lt1>
        <a:srgbClr val="FFFFFF"/>
      </a:lt1>
      <a:dk2>
        <a:srgbClr val="F8F8F8"/>
      </a:dk2>
      <a:lt2>
        <a:srgbClr val="337722"/>
      </a:lt2>
      <a:accent1>
        <a:srgbClr val="AA1133"/>
      </a:accent1>
      <a:accent2>
        <a:srgbClr val="66AA44"/>
      </a:accent2>
      <a:accent3>
        <a:srgbClr val="FFFFFF"/>
      </a:accent3>
      <a:accent4>
        <a:srgbClr val="000000"/>
      </a:accent4>
      <a:accent5>
        <a:srgbClr val="D2AAAD"/>
      </a:accent5>
      <a:accent6>
        <a:srgbClr val="5C9A3D"/>
      </a:accent6>
      <a:hlink>
        <a:srgbClr val="557799"/>
      </a:hlink>
      <a:folHlink>
        <a:srgbClr val="557799"/>
      </a:folHlink>
    </a:clrScheme>
    <a:fontScheme name="Accenture_tiger_InterpretationA_animate_ful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8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8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charset="0"/>
          </a:defRPr>
        </a:defPPr>
      </a:lstStyle>
    </a:lnDef>
  </a:objectDefaults>
  <a:extraClrSchemeLst>
    <a:extraClrScheme>
      <a:clrScheme name="Accenture_tiger_InterpretationA_animate_full 1">
        <a:dk1>
          <a:srgbClr val="000000"/>
        </a:dk1>
        <a:lt1>
          <a:srgbClr val="FFFFFF"/>
        </a:lt1>
        <a:dk2>
          <a:srgbClr val="000000"/>
        </a:dk2>
        <a:lt2>
          <a:srgbClr val="FFFFFF"/>
        </a:lt2>
        <a:accent1>
          <a:srgbClr val="969696"/>
        </a:accent1>
        <a:accent2>
          <a:srgbClr val="EAEAEA"/>
        </a:accent2>
        <a:accent3>
          <a:srgbClr val="FFFFFF"/>
        </a:accent3>
        <a:accent4>
          <a:srgbClr val="000000"/>
        </a:accent4>
        <a:accent5>
          <a:srgbClr val="C9C9C9"/>
        </a:accent5>
        <a:accent6>
          <a:srgbClr val="D4D4D4"/>
        </a:accent6>
        <a:hlink>
          <a:srgbClr val="5F5F5F"/>
        </a:hlink>
        <a:folHlink>
          <a:srgbClr val="CBCBCB"/>
        </a:folHlink>
      </a:clrScheme>
      <a:clrMap bg1="lt1" tx1="dk1" bg2="lt2" tx2="dk2" accent1="accent1" accent2="accent2" accent3="accent3" accent4="accent4" accent5="accent5" accent6="accent6" hlink="hlink" folHlink="folHlink"/>
    </a:extraClrScheme>
    <a:extraClrScheme>
      <a:clrScheme name="Accenture_tiger_InterpretationA_animate_full 2">
        <a:dk1>
          <a:srgbClr val="000000"/>
        </a:dk1>
        <a:lt1>
          <a:srgbClr val="FFFFFF"/>
        </a:lt1>
        <a:dk2>
          <a:srgbClr val="F8F8F8"/>
        </a:dk2>
        <a:lt2>
          <a:srgbClr val="C0C0C0"/>
        </a:lt2>
        <a:accent1>
          <a:srgbClr val="00AA99"/>
        </a:accent1>
        <a:accent2>
          <a:srgbClr val="DD4411"/>
        </a:accent2>
        <a:accent3>
          <a:srgbClr val="FFFFFF"/>
        </a:accent3>
        <a:accent4>
          <a:srgbClr val="000000"/>
        </a:accent4>
        <a:accent5>
          <a:srgbClr val="AAD2CA"/>
        </a:accent5>
        <a:accent6>
          <a:srgbClr val="C83D0E"/>
        </a:accent6>
        <a:hlink>
          <a:srgbClr val="BBBB00"/>
        </a:hlink>
        <a:folHlink>
          <a:srgbClr val="660000"/>
        </a:folHlink>
      </a:clrScheme>
      <a:clrMap bg1="lt1" tx1="dk1" bg2="lt2" tx2="dk2" accent1="accent1" accent2="accent2" accent3="accent3" accent4="accent4" accent5="accent5" accent6="accent6" hlink="hlink" folHlink="folHlink"/>
    </a:extraClrScheme>
    <a:extraClrScheme>
      <a:clrScheme name="Accenture_tiger_InterpretationA_animate_full 3">
        <a:dk1>
          <a:srgbClr val="000000"/>
        </a:dk1>
        <a:lt1>
          <a:srgbClr val="FFFFFF"/>
        </a:lt1>
        <a:dk2>
          <a:srgbClr val="F8F8F8"/>
        </a:dk2>
        <a:lt2>
          <a:srgbClr val="C0C0C0"/>
        </a:lt2>
        <a:accent1>
          <a:srgbClr val="AA1133"/>
        </a:accent1>
        <a:accent2>
          <a:srgbClr val="66AA44"/>
        </a:accent2>
        <a:accent3>
          <a:srgbClr val="FFFFFF"/>
        </a:accent3>
        <a:accent4>
          <a:srgbClr val="000000"/>
        </a:accent4>
        <a:accent5>
          <a:srgbClr val="D2AAAD"/>
        </a:accent5>
        <a:accent6>
          <a:srgbClr val="5C9A3D"/>
        </a:accent6>
        <a:hlink>
          <a:srgbClr val="887799"/>
        </a:hlink>
        <a:folHlink>
          <a:srgbClr val="224433"/>
        </a:folHlink>
      </a:clrScheme>
      <a:clrMap bg1="lt1" tx1="dk1" bg2="lt2" tx2="dk2" accent1="accent1" accent2="accent2" accent3="accent3" accent4="accent4" accent5="accent5" accent6="accent6" hlink="hlink" folHlink="folHlink"/>
    </a:extraClrScheme>
    <a:extraClrScheme>
      <a:clrScheme name="Accenture_tiger_InterpretationA_animate_full 4">
        <a:dk1>
          <a:srgbClr val="000000"/>
        </a:dk1>
        <a:lt1>
          <a:srgbClr val="FFFFFF"/>
        </a:lt1>
        <a:dk2>
          <a:srgbClr val="F8F8F8"/>
        </a:dk2>
        <a:lt2>
          <a:srgbClr val="C0C0C0"/>
        </a:lt2>
        <a:accent1>
          <a:srgbClr val="FF0000"/>
        </a:accent1>
        <a:accent2>
          <a:srgbClr val="FF9900"/>
        </a:accent2>
        <a:accent3>
          <a:srgbClr val="FFFFFF"/>
        </a:accent3>
        <a:accent4>
          <a:srgbClr val="000000"/>
        </a:accent4>
        <a:accent5>
          <a:srgbClr val="FFAAAA"/>
        </a:accent5>
        <a:accent6>
          <a:srgbClr val="E78A00"/>
        </a:accent6>
        <a:hlink>
          <a:srgbClr val="557799"/>
        </a:hlink>
        <a:folHlink>
          <a:srgbClr val="445511"/>
        </a:folHlink>
      </a:clrScheme>
      <a:clrMap bg1="lt1" tx1="dk1" bg2="lt2" tx2="dk2" accent1="accent1" accent2="accent2" accent3="accent3" accent4="accent4" accent5="accent5" accent6="accent6" hlink="hlink" folHlink="folHlink"/>
    </a:extraClrScheme>
    <a:extraClrScheme>
      <a:clrScheme name="Accenture_tiger_InterpretationA_animate_full 5">
        <a:dk1>
          <a:srgbClr val="000000"/>
        </a:dk1>
        <a:lt1>
          <a:srgbClr val="FFFFFF"/>
        </a:lt1>
        <a:dk2>
          <a:srgbClr val="F8F8F8"/>
        </a:dk2>
        <a:lt2>
          <a:srgbClr val="C0C0C0"/>
        </a:lt2>
        <a:accent1>
          <a:srgbClr val="AA1133"/>
        </a:accent1>
        <a:accent2>
          <a:srgbClr val="FF9900"/>
        </a:accent2>
        <a:accent3>
          <a:srgbClr val="FFFFFF"/>
        </a:accent3>
        <a:accent4>
          <a:srgbClr val="000000"/>
        </a:accent4>
        <a:accent5>
          <a:srgbClr val="D2AAAD"/>
        </a:accent5>
        <a:accent6>
          <a:srgbClr val="E78A00"/>
        </a:accent6>
        <a:hlink>
          <a:srgbClr val="174BAC"/>
        </a:hlink>
        <a:folHlink>
          <a:srgbClr val="445511"/>
        </a:folHlink>
      </a:clrScheme>
      <a:clrMap bg1="lt1" tx1="dk1" bg2="lt2" tx2="dk2" accent1="accent1" accent2="accent2" accent3="accent3" accent4="accent4" accent5="accent5" accent6="accent6" hlink="hlink" folHlink="folHlink"/>
    </a:extraClrScheme>
    <a:extraClrScheme>
      <a:clrScheme name="Accenture_tiger_InterpretationA_animate_full 6">
        <a:dk1>
          <a:srgbClr val="000000"/>
        </a:dk1>
        <a:lt1>
          <a:srgbClr val="FFFFFF"/>
        </a:lt1>
        <a:dk2>
          <a:srgbClr val="F8F8F8"/>
        </a:dk2>
        <a:lt2>
          <a:srgbClr val="C0C0C0"/>
        </a:lt2>
        <a:accent1>
          <a:srgbClr val="AA1133"/>
        </a:accent1>
        <a:accent2>
          <a:srgbClr val="FF9900"/>
        </a:accent2>
        <a:accent3>
          <a:srgbClr val="FFFFFF"/>
        </a:accent3>
        <a:accent4>
          <a:srgbClr val="000000"/>
        </a:accent4>
        <a:accent5>
          <a:srgbClr val="D2AAAD"/>
        </a:accent5>
        <a:accent6>
          <a:srgbClr val="E78A00"/>
        </a:accent6>
        <a:hlink>
          <a:srgbClr val="174BAC"/>
        </a:hlink>
        <a:folHlink>
          <a:srgbClr val="337722"/>
        </a:folHlink>
      </a:clrScheme>
      <a:clrMap bg1="lt1" tx1="dk1" bg2="lt2" tx2="dk2" accent1="accent1" accent2="accent2" accent3="accent3" accent4="accent4" accent5="accent5" accent6="accent6" hlink="hlink" folHlink="folHlink"/>
    </a:extraClrScheme>
    <a:extraClrScheme>
      <a:clrScheme name="Accenture_tiger_InterpretationA_animate_full 7">
        <a:dk1>
          <a:srgbClr val="000000"/>
        </a:dk1>
        <a:lt1>
          <a:srgbClr val="FFFFFF"/>
        </a:lt1>
        <a:dk2>
          <a:srgbClr val="F8F8F8"/>
        </a:dk2>
        <a:lt2>
          <a:srgbClr val="C0C0C0"/>
        </a:lt2>
        <a:accent1>
          <a:srgbClr val="AA1133"/>
        </a:accent1>
        <a:accent2>
          <a:srgbClr val="FF9900"/>
        </a:accent2>
        <a:accent3>
          <a:srgbClr val="FFFFFF"/>
        </a:accent3>
        <a:accent4>
          <a:srgbClr val="000000"/>
        </a:accent4>
        <a:accent5>
          <a:srgbClr val="D2AAAD"/>
        </a:accent5>
        <a:accent6>
          <a:srgbClr val="E78A00"/>
        </a:accent6>
        <a:hlink>
          <a:srgbClr val="557799"/>
        </a:hlink>
        <a:folHlink>
          <a:srgbClr val="337722"/>
        </a:folHlink>
      </a:clrScheme>
      <a:clrMap bg1="lt1" tx1="dk1" bg2="lt2" tx2="dk2" accent1="accent1" accent2="accent2" accent3="accent3" accent4="accent4" accent5="accent5" accent6="accent6" hlink="hlink" folHlink="folHlink"/>
    </a:extraClrScheme>
    <a:extraClrScheme>
      <a:clrScheme name="Accenture_tiger_InterpretationA_animate_full 8">
        <a:dk1>
          <a:srgbClr val="000000"/>
        </a:dk1>
        <a:lt1>
          <a:srgbClr val="FFFFFF"/>
        </a:lt1>
        <a:dk2>
          <a:srgbClr val="F8F8F8"/>
        </a:dk2>
        <a:lt2>
          <a:srgbClr val="337722"/>
        </a:lt2>
        <a:accent1>
          <a:srgbClr val="AA1133"/>
        </a:accent1>
        <a:accent2>
          <a:srgbClr val="FF9900"/>
        </a:accent2>
        <a:accent3>
          <a:srgbClr val="FFFFFF"/>
        </a:accent3>
        <a:accent4>
          <a:srgbClr val="000000"/>
        </a:accent4>
        <a:accent5>
          <a:srgbClr val="D2AAAD"/>
        </a:accent5>
        <a:accent6>
          <a:srgbClr val="E78A00"/>
        </a:accent6>
        <a:hlink>
          <a:srgbClr val="557799"/>
        </a:hlink>
        <a:folHlink>
          <a:srgbClr val="00BBFD"/>
        </a:folHlink>
      </a:clrScheme>
      <a:clrMap bg1="lt1" tx1="dk1" bg2="lt2" tx2="dk2" accent1="accent1" accent2="accent2" accent3="accent3" accent4="accent4" accent5="accent5" accent6="accent6" hlink="hlink" folHlink="folHlink"/>
    </a:extraClrScheme>
    <a:extraClrScheme>
      <a:clrScheme name="Accenture_tiger_InterpretationA_animate_full 9">
        <a:dk1>
          <a:srgbClr val="000000"/>
        </a:dk1>
        <a:lt1>
          <a:srgbClr val="FFFFFF"/>
        </a:lt1>
        <a:dk2>
          <a:srgbClr val="F8F8F8"/>
        </a:dk2>
        <a:lt2>
          <a:srgbClr val="337722"/>
        </a:lt2>
        <a:accent1>
          <a:srgbClr val="AA1133"/>
        </a:accent1>
        <a:accent2>
          <a:srgbClr val="66AA44"/>
        </a:accent2>
        <a:accent3>
          <a:srgbClr val="FFFFFF"/>
        </a:accent3>
        <a:accent4>
          <a:srgbClr val="000000"/>
        </a:accent4>
        <a:accent5>
          <a:srgbClr val="D2AAAD"/>
        </a:accent5>
        <a:accent6>
          <a:srgbClr val="5C9A3D"/>
        </a:accent6>
        <a:hlink>
          <a:srgbClr val="557799"/>
        </a:hlink>
        <a:folHlink>
          <a:srgbClr val="FF99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3843</TotalTime>
  <Words>3645</Words>
  <Application>Microsoft Office PowerPoint</Application>
  <PresentationFormat>On-screen Show (4:3)</PresentationFormat>
  <Paragraphs>353</Paragraphs>
  <Slides>23</Slides>
  <Notes>8</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23</vt:i4>
      </vt:variant>
    </vt:vector>
  </HeadingPairs>
  <TitlesOfParts>
    <vt:vector size="33" baseType="lpstr">
      <vt:lpstr>ＭＳ Ｐゴシック</vt:lpstr>
      <vt:lpstr>ＭＳ Ｐゴシック</vt:lpstr>
      <vt:lpstr>Arial</vt:lpstr>
      <vt:lpstr>Calibri</vt:lpstr>
      <vt:lpstr>Segoe UI</vt:lpstr>
      <vt:lpstr>Symbol</vt:lpstr>
      <vt:lpstr>Tahoma</vt:lpstr>
      <vt:lpstr>Times New Roman</vt:lpstr>
      <vt:lpstr>Office Theme</vt:lpstr>
      <vt:lpstr>1_Accenture_tiger_InterpretationA_animate_full</vt:lpstr>
      <vt:lpstr>PowerPoint Presentation</vt:lpstr>
      <vt:lpstr>PowerPoint Presentation</vt:lpstr>
      <vt:lpstr>UIF Background</vt:lpstr>
      <vt:lpstr>Purpose of the briefing session</vt:lpstr>
      <vt:lpstr>General Rules</vt:lpstr>
      <vt:lpstr>General Rules (cont)</vt:lpstr>
      <vt:lpstr>Proposal Requirements for Bidders</vt:lpstr>
      <vt:lpstr>Vetting of Service Providers</vt:lpstr>
      <vt:lpstr>Invitation to bid and  Terms &amp; Conditions for bidding (SBD1)</vt:lpstr>
      <vt:lpstr>Pricing Schedule (SBD3.3) and  Detailed Pricing Schedule</vt:lpstr>
      <vt:lpstr>Preference Points Claim Form (SBD6.1)</vt:lpstr>
      <vt:lpstr>Declaration of Interest SBD4 and SBD9</vt:lpstr>
      <vt:lpstr>Declaration of Bidder’s past SCM Practices and Certification (SBD8)</vt:lpstr>
      <vt:lpstr>Important Notes in Table 5</vt:lpstr>
      <vt:lpstr>Sub-contracting Arrangements</vt:lpstr>
      <vt:lpstr>Bid Specific Mandatory Requirements</vt:lpstr>
      <vt:lpstr>Phases of evaluation</vt:lpstr>
      <vt:lpstr>Bid Specific Pre-qualification Requirements</vt:lpstr>
      <vt:lpstr>Contracting </vt:lpstr>
      <vt:lpstr>Communication of Tender Results</vt:lpstr>
      <vt:lpstr> Administration errors </vt:lpstr>
      <vt:lpstr> Administration errors </vt:lpstr>
      <vt:lpstr>Contact details</vt:lpstr>
    </vt:vector>
  </TitlesOfParts>
  <Company>Dept Labour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CHIEF DIRECTORATE OF COMMUNICATION</dc:title>
  <dc:creator>..</dc:creator>
  <cp:lastModifiedBy>Themba Maseko (UIF-HQ)</cp:lastModifiedBy>
  <cp:revision>1516</cp:revision>
  <cp:lastPrinted>2021-08-16T14:01:16Z</cp:lastPrinted>
  <dcterms:created xsi:type="dcterms:W3CDTF">2011-10-12T13:20:57Z</dcterms:created>
  <dcterms:modified xsi:type="dcterms:W3CDTF">2021-08-17T07:28:32Z</dcterms:modified>
</cp:coreProperties>
</file>