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8">
  <p:sldMasterIdLst>
    <p:sldMasterId id="2147483648" r:id="rId1"/>
  </p:sldMasterIdLst>
  <p:notesMasterIdLst>
    <p:notesMasterId r:id="rId30"/>
  </p:notesMasterIdLst>
  <p:handoutMasterIdLst>
    <p:handoutMasterId r:id="rId31"/>
  </p:handoutMasterIdLst>
  <p:sldIdLst>
    <p:sldId id="409" r:id="rId2"/>
    <p:sldId id="354" r:id="rId3"/>
    <p:sldId id="355" r:id="rId4"/>
    <p:sldId id="356" r:id="rId5"/>
    <p:sldId id="420" r:id="rId6"/>
    <p:sldId id="382" r:id="rId7"/>
    <p:sldId id="12577" r:id="rId8"/>
    <p:sldId id="456" r:id="rId9"/>
    <p:sldId id="411" r:id="rId10"/>
    <p:sldId id="412" r:id="rId11"/>
    <p:sldId id="12566" r:id="rId12"/>
    <p:sldId id="12606" r:id="rId13"/>
    <p:sldId id="12616" r:id="rId14"/>
    <p:sldId id="12617" r:id="rId15"/>
    <p:sldId id="12618" r:id="rId16"/>
    <p:sldId id="12619" r:id="rId17"/>
    <p:sldId id="12620" r:id="rId18"/>
    <p:sldId id="12621" r:id="rId19"/>
    <p:sldId id="12612" r:id="rId20"/>
    <p:sldId id="12565" r:id="rId21"/>
    <p:sldId id="12603" r:id="rId22"/>
    <p:sldId id="12622" r:id="rId23"/>
    <p:sldId id="12623" r:id="rId24"/>
    <p:sldId id="12624" r:id="rId25"/>
    <p:sldId id="12625" r:id="rId26"/>
    <p:sldId id="398" r:id="rId27"/>
    <p:sldId id="406" r:id="rId28"/>
    <p:sldId id="353" r:id="rId29"/>
  </p:sldIdLst>
  <p:sldSz cx="9144000" cy="6858000" type="screen4x3"/>
  <p:notesSz cx="6797675" cy="9926638"/>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EC4CCDF-EFF0-4CF1-84D5-2D3709E077A9}">
          <p14:sldIdLst>
            <p14:sldId id="409"/>
            <p14:sldId id="354"/>
            <p14:sldId id="355"/>
            <p14:sldId id="356"/>
            <p14:sldId id="420"/>
            <p14:sldId id="382"/>
            <p14:sldId id="12577"/>
            <p14:sldId id="456"/>
            <p14:sldId id="411"/>
            <p14:sldId id="412"/>
            <p14:sldId id="12566"/>
            <p14:sldId id="12606"/>
            <p14:sldId id="12616"/>
            <p14:sldId id="12617"/>
            <p14:sldId id="12618"/>
            <p14:sldId id="12619"/>
            <p14:sldId id="12620"/>
            <p14:sldId id="12621"/>
            <p14:sldId id="12612"/>
            <p14:sldId id="12565"/>
          </p14:sldIdLst>
        </p14:section>
        <p14:section name="Untitled Section" id="{22E27801-6567-4F8C-96AF-6AAB3D3C856A}">
          <p14:sldIdLst>
            <p14:sldId id="12603"/>
            <p14:sldId id="12622"/>
            <p14:sldId id="12623"/>
            <p14:sldId id="12624"/>
            <p14:sldId id="12625"/>
            <p14:sldId id="398"/>
            <p14:sldId id="406"/>
            <p14:sldId id="353"/>
          </p14:sldIdLst>
        </p14:section>
      </p14:sectionLst>
    </p:ext>
    <p:ext uri="{EFAFB233-063F-42B5-8137-9DF3F51BA10A}">
      <p15:sldGuideLst xmlns:p15="http://schemas.microsoft.com/office/powerpoint/2012/main">
        <p15:guide id="5" pos="158">
          <p15:clr>
            <a:srgbClr val="A4A3A4"/>
          </p15:clr>
        </p15:guide>
        <p15:guide id="7" pos="4694" userDrawn="1">
          <p15:clr>
            <a:srgbClr val="A4A3A4"/>
          </p15:clr>
        </p15:guide>
        <p15:guide id="9" orient="horz" pos="1080" userDrawn="1">
          <p15:clr>
            <a:srgbClr val="A4A3A4"/>
          </p15:clr>
        </p15:guide>
      </p15:sldGuideLst>
    </p:ext>
    <p:ext uri="{2D200454-40CA-4A62-9FC3-DE9A4176ACB9}">
      <p15:notesGuideLst xmlns:p15="http://schemas.microsoft.com/office/powerpoint/2012/main">
        <p15:guide id="1" orient="horz" pos="2879" userDrawn="1">
          <p15:clr>
            <a:srgbClr val="A4A3A4"/>
          </p15:clr>
        </p15:guide>
        <p15:guide id="2" pos="2161" userDrawn="1">
          <p15:clr>
            <a:srgbClr val="A4A3A4"/>
          </p15:clr>
        </p15:guide>
        <p15:guide id="3" orient="horz" pos="3222" userDrawn="1">
          <p15:clr>
            <a:srgbClr val="A4A3A4"/>
          </p15:clr>
        </p15:guide>
        <p15:guide id="4" pos="2237" userDrawn="1">
          <p15:clr>
            <a:srgbClr val="A4A3A4"/>
          </p15:clr>
        </p15:guide>
        <p15:guide id="5" orient="horz" pos="2794" userDrawn="1">
          <p15:clr>
            <a:srgbClr val="A4A3A4"/>
          </p15:clr>
        </p15:guide>
        <p15:guide id="6" orient="horz" pos="3127" userDrawn="1">
          <p15:clr>
            <a:srgbClr val="A4A3A4"/>
          </p15:clr>
        </p15:guide>
        <p15:guide id="7" pos="2068" userDrawn="1">
          <p15:clr>
            <a:srgbClr val="A4A3A4"/>
          </p15:clr>
        </p15:guide>
        <p15:guide id="8"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shepang Mphoso" initials="TM" lastIdx="3" clrIdx="0">
    <p:extLst>
      <p:ext uri="{19B8F6BF-5375-455C-9EA6-DF929625EA0E}">
        <p15:presenceInfo xmlns:p15="http://schemas.microsoft.com/office/powerpoint/2012/main" userId="S::Tshepang.Mphoso@airports.co.za::4d6d050e-5858-4e40-8e97-85ad48ea469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880"/>
    <a:srgbClr val="FDAF17"/>
    <a:srgbClr val="F58221"/>
    <a:srgbClr val="BFEE28"/>
    <a:srgbClr val="EE2E24"/>
    <a:srgbClr val="59B59E"/>
    <a:srgbClr val="06AAD3"/>
    <a:srgbClr val="818284"/>
    <a:srgbClr val="C2DCE3"/>
    <a:srgbClr val="DEF8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8" autoAdjust="0"/>
    <p:restoredTop sz="94280" autoAdjust="0"/>
  </p:normalViewPr>
  <p:slideViewPr>
    <p:cSldViewPr showGuides="1">
      <p:cViewPr varScale="1">
        <p:scale>
          <a:sx n="82" d="100"/>
          <a:sy n="82" d="100"/>
        </p:scale>
        <p:origin x="1411" y="72"/>
      </p:cViewPr>
      <p:guideLst>
        <p:guide pos="158"/>
        <p:guide pos="4694"/>
        <p:guide orient="horz" pos="1080"/>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0"/>
    </p:cViewPr>
  </p:sorterViewPr>
  <p:notesViewPr>
    <p:cSldViewPr showGuides="1">
      <p:cViewPr varScale="1">
        <p:scale>
          <a:sx n="61" d="100"/>
          <a:sy n="61" d="100"/>
        </p:scale>
        <p:origin x="3378" y="72"/>
      </p:cViewPr>
      <p:guideLst>
        <p:guide orient="horz" pos="2879"/>
        <p:guide pos="2161"/>
        <p:guide orient="horz" pos="3222"/>
        <p:guide pos="2237"/>
        <p:guide orient="horz" pos="2794"/>
        <p:guide orient="horz" pos="3127"/>
        <p:guide pos="2068"/>
        <p:guide pos="2141"/>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_rels/viewProps.xml.rels><?xml version="1.0" encoding="UTF-8" standalone="yes"?>
<Relationships xmlns="http://schemas.openxmlformats.org/package/2006/relationships"><Relationship Id="rId1" Type="http://schemas.openxmlformats.org/officeDocument/2006/relationships/slide" Target="slides/slide2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rajh Singh" userId="3c2eb624-701e-46c5-813b-7d5feb1ef012" providerId="ADAL" clId="{261A76E7-099F-44CE-9A29-62079EF7E59F}"/>
    <pc:docChg chg="undo redo custSel addSld delSld modSld modSection">
      <pc:chgData name="Surajh Singh" userId="3c2eb624-701e-46c5-813b-7d5feb1ef012" providerId="ADAL" clId="{261A76E7-099F-44CE-9A29-62079EF7E59F}" dt="2026-09-08T12:58:34.194" v="569" actId="20577"/>
      <pc:docMkLst>
        <pc:docMk/>
      </pc:docMkLst>
      <pc:sldChg chg="addSp delSp modSp mod">
        <pc:chgData name="Surajh Singh" userId="3c2eb624-701e-46c5-813b-7d5feb1ef012" providerId="ADAL" clId="{261A76E7-099F-44CE-9A29-62079EF7E59F}" dt="2026-09-08T12:13:14.530" v="281" actId="20577"/>
        <pc:sldMkLst>
          <pc:docMk/>
          <pc:sldMk cId="3972692228" sldId="12603"/>
        </pc:sldMkLst>
        <pc:spChg chg="add del mod">
          <ac:chgData name="Surajh Singh" userId="3c2eb624-701e-46c5-813b-7d5feb1ef012" providerId="ADAL" clId="{261A76E7-099F-44CE-9A29-62079EF7E59F}" dt="2026-09-08T12:13:14.530" v="281" actId="20577"/>
          <ac:spMkLst>
            <pc:docMk/>
            <pc:sldMk cId="3972692228" sldId="12603"/>
            <ac:spMk id="4" creationId="{F7CC3289-D5AC-062D-FDEB-4549A2AF5B07}"/>
          </ac:spMkLst>
        </pc:spChg>
        <pc:spChg chg="add del mod">
          <ac:chgData name="Surajh Singh" userId="3c2eb624-701e-46c5-813b-7d5feb1ef012" providerId="ADAL" clId="{261A76E7-099F-44CE-9A29-62079EF7E59F}" dt="2026-09-08T12:11:00.542" v="246" actId="478"/>
          <ac:spMkLst>
            <pc:docMk/>
            <pc:sldMk cId="3972692228" sldId="12603"/>
            <ac:spMk id="6" creationId="{FE448613-F24C-6AE7-5324-062FC54B7503}"/>
          </ac:spMkLst>
        </pc:spChg>
      </pc:sldChg>
      <pc:sldChg chg="modSp mod">
        <pc:chgData name="Surajh Singh" userId="3c2eb624-701e-46c5-813b-7d5feb1ef012" providerId="ADAL" clId="{261A76E7-099F-44CE-9A29-62079EF7E59F}" dt="2026-09-08T12:04:58.870" v="221" actId="255"/>
        <pc:sldMkLst>
          <pc:docMk/>
          <pc:sldMk cId="1372558796" sldId="12606"/>
        </pc:sldMkLst>
        <pc:spChg chg="mod">
          <ac:chgData name="Surajh Singh" userId="3c2eb624-701e-46c5-813b-7d5feb1ef012" providerId="ADAL" clId="{261A76E7-099F-44CE-9A29-62079EF7E59F}" dt="2026-09-08T12:04:58.870" v="221" actId="255"/>
          <ac:spMkLst>
            <pc:docMk/>
            <pc:sldMk cId="1372558796" sldId="12606"/>
            <ac:spMk id="5" creationId="{D02F6A38-D5A7-6F64-0352-71E083AA6D75}"/>
          </ac:spMkLst>
        </pc:spChg>
      </pc:sldChg>
      <pc:sldChg chg="addSp modSp mod">
        <pc:chgData name="Surajh Singh" userId="3c2eb624-701e-46c5-813b-7d5feb1ef012" providerId="ADAL" clId="{261A76E7-099F-44CE-9A29-62079EF7E59F}" dt="2026-09-08T12:58:34.194" v="569" actId="20577"/>
        <pc:sldMkLst>
          <pc:docMk/>
          <pc:sldMk cId="1220749933" sldId="12612"/>
        </pc:sldMkLst>
        <pc:spChg chg="add mod">
          <ac:chgData name="Surajh Singh" userId="3c2eb624-701e-46c5-813b-7d5feb1ef012" providerId="ADAL" clId="{261A76E7-099F-44CE-9A29-62079EF7E59F}" dt="2026-09-08T12:58:34.194" v="569" actId="20577"/>
          <ac:spMkLst>
            <pc:docMk/>
            <pc:sldMk cId="1220749933" sldId="12612"/>
            <ac:spMk id="3" creationId="{E0B314A0-861C-0DF1-07C7-22FA9B086CC0}"/>
          </ac:spMkLst>
        </pc:spChg>
      </pc:sldChg>
      <pc:sldChg chg="modSp del mod">
        <pc:chgData name="Surajh Singh" userId="3c2eb624-701e-46c5-813b-7d5feb1ef012" providerId="ADAL" clId="{261A76E7-099F-44CE-9A29-62079EF7E59F}" dt="2026-09-08T11:11:55.817" v="47" actId="2696"/>
        <pc:sldMkLst>
          <pc:docMk/>
          <pc:sldMk cId="1219088772" sldId="12615"/>
        </pc:sldMkLst>
        <pc:spChg chg="mod">
          <ac:chgData name="Surajh Singh" userId="3c2eb624-701e-46c5-813b-7d5feb1ef012" providerId="ADAL" clId="{261A76E7-099F-44CE-9A29-62079EF7E59F}" dt="2026-09-08T11:10:24.685" v="34" actId="14100"/>
          <ac:spMkLst>
            <pc:docMk/>
            <pc:sldMk cId="1219088772" sldId="12615"/>
            <ac:spMk id="5" creationId="{6C953FC1-7566-728C-AF4A-B98688593FF6}"/>
          </ac:spMkLst>
        </pc:spChg>
      </pc:sldChg>
      <pc:sldChg chg="modSp add mod">
        <pc:chgData name="Surajh Singh" userId="3c2eb624-701e-46c5-813b-7d5feb1ef012" providerId="ADAL" clId="{261A76E7-099F-44CE-9A29-62079EF7E59F}" dt="2026-09-08T12:05:45.516" v="224" actId="255"/>
        <pc:sldMkLst>
          <pc:docMk/>
          <pc:sldMk cId="2341737995" sldId="12616"/>
        </pc:sldMkLst>
        <pc:spChg chg="mod">
          <ac:chgData name="Surajh Singh" userId="3c2eb624-701e-46c5-813b-7d5feb1ef012" providerId="ADAL" clId="{261A76E7-099F-44CE-9A29-62079EF7E59F}" dt="2026-09-08T12:05:45.516" v="224" actId="255"/>
          <ac:spMkLst>
            <pc:docMk/>
            <pc:sldMk cId="2341737995" sldId="12616"/>
            <ac:spMk id="5" creationId="{1D302EF9-2E84-D6EF-5458-93F0D83B2963}"/>
          </ac:spMkLst>
        </pc:spChg>
      </pc:sldChg>
      <pc:sldChg chg="modSp add mod">
        <pc:chgData name="Surajh Singh" userId="3c2eb624-701e-46c5-813b-7d5feb1ef012" providerId="ADAL" clId="{261A76E7-099F-44CE-9A29-62079EF7E59F}" dt="2026-09-08T12:06:22.172" v="226" actId="255"/>
        <pc:sldMkLst>
          <pc:docMk/>
          <pc:sldMk cId="4112877470" sldId="12617"/>
        </pc:sldMkLst>
        <pc:spChg chg="mod">
          <ac:chgData name="Surajh Singh" userId="3c2eb624-701e-46c5-813b-7d5feb1ef012" providerId="ADAL" clId="{261A76E7-099F-44CE-9A29-62079EF7E59F}" dt="2026-09-08T12:06:22.172" v="226" actId="255"/>
          <ac:spMkLst>
            <pc:docMk/>
            <pc:sldMk cId="4112877470" sldId="12617"/>
            <ac:spMk id="5" creationId="{2C5791EA-757F-BC2D-65AF-FD3240EE5153}"/>
          </ac:spMkLst>
        </pc:spChg>
      </pc:sldChg>
      <pc:sldChg chg="modSp add mod">
        <pc:chgData name="Surajh Singh" userId="3c2eb624-701e-46c5-813b-7d5feb1ef012" providerId="ADAL" clId="{261A76E7-099F-44CE-9A29-62079EF7E59F}" dt="2026-09-08T12:07:10.781" v="229" actId="255"/>
        <pc:sldMkLst>
          <pc:docMk/>
          <pc:sldMk cId="2811603767" sldId="12618"/>
        </pc:sldMkLst>
        <pc:spChg chg="mod">
          <ac:chgData name="Surajh Singh" userId="3c2eb624-701e-46c5-813b-7d5feb1ef012" providerId="ADAL" clId="{261A76E7-099F-44CE-9A29-62079EF7E59F}" dt="2026-09-08T12:07:10.781" v="229" actId="255"/>
          <ac:spMkLst>
            <pc:docMk/>
            <pc:sldMk cId="2811603767" sldId="12618"/>
            <ac:spMk id="5" creationId="{E7288E7B-B191-A402-6177-DDF0571E3F67}"/>
          </ac:spMkLst>
        </pc:spChg>
      </pc:sldChg>
      <pc:sldChg chg="modSp add mod">
        <pc:chgData name="Surajh Singh" userId="3c2eb624-701e-46c5-813b-7d5feb1ef012" providerId="ADAL" clId="{261A76E7-099F-44CE-9A29-62079EF7E59F}" dt="2026-09-08T12:07:36.080" v="231" actId="255"/>
        <pc:sldMkLst>
          <pc:docMk/>
          <pc:sldMk cId="2845365152" sldId="12619"/>
        </pc:sldMkLst>
        <pc:spChg chg="mod">
          <ac:chgData name="Surajh Singh" userId="3c2eb624-701e-46c5-813b-7d5feb1ef012" providerId="ADAL" clId="{261A76E7-099F-44CE-9A29-62079EF7E59F}" dt="2026-09-08T12:07:36.080" v="231" actId="255"/>
          <ac:spMkLst>
            <pc:docMk/>
            <pc:sldMk cId="2845365152" sldId="12619"/>
            <ac:spMk id="5" creationId="{72848713-9512-8CB6-A816-023E625E8291}"/>
          </ac:spMkLst>
        </pc:spChg>
      </pc:sldChg>
      <pc:sldChg chg="modSp add mod">
        <pc:chgData name="Surajh Singh" userId="3c2eb624-701e-46c5-813b-7d5feb1ef012" providerId="ADAL" clId="{261A76E7-099F-44CE-9A29-62079EF7E59F}" dt="2026-09-08T12:08:53.172" v="237" actId="14100"/>
        <pc:sldMkLst>
          <pc:docMk/>
          <pc:sldMk cId="2903944185" sldId="12620"/>
        </pc:sldMkLst>
        <pc:spChg chg="mod">
          <ac:chgData name="Surajh Singh" userId="3c2eb624-701e-46c5-813b-7d5feb1ef012" providerId="ADAL" clId="{261A76E7-099F-44CE-9A29-62079EF7E59F}" dt="2026-09-08T12:08:53.172" v="237" actId="14100"/>
          <ac:spMkLst>
            <pc:docMk/>
            <pc:sldMk cId="2903944185" sldId="12620"/>
            <ac:spMk id="5" creationId="{28B11BC7-3D18-5702-F646-A6CD62E7D1F2}"/>
          </ac:spMkLst>
        </pc:spChg>
      </pc:sldChg>
      <pc:sldChg chg="addSp delSp modSp add mod">
        <pc:chgData name="Surajh Singh" userId="3c2eb624-701e-46c5-813b-7d5feb1ef012" providerId="ADAL" clId="{261A76E7-099F-44CE-9A29-62079EF7E59F}" dt="2026-09-08T11:52:50.883" v="190" actId="255"/>
        <pc:sldMkLst>
          <pc:docMk/>
          <pc:sldMk cId="2092211171" sldId="12621"/>
        </pc:sldMkLst>
        <pc:spChg chg="add mod">
          <ac:chgData name="Surajh Singh" userId="3c2eb624-701e-46c5-813b-7d5feb1ef012" providerId="ADAL" clId="{261A76E7-099F-44CE-9A29-62079EF7E59F}" dt="2026-09-08T11:52:50.883" v="190" actId="255"/>
          <ac:spMkLst>
            <pc:docMk/>
            <pc:sldMk cId="2092211171" sldId="12621"/>
            <ac:spMk id="4" creationId="{E35BFEFC-1B31-A739-ED69-C5DFC7FD1359}"/>
          </ac:spMkLst>
        </pc:spChg>
        <pc:spChg chg="del">
          <ac:chgData name="Surajh Singh" userId="3c2eb624-701e-46c5-813b-7d5feb1ef012" providerId="ADAL" clId="{261A76E7-099F-44CE-9A29-62079EF7E59F}" dt="2026-09-08T11:43:45.280" v="155" actId="478"/>
          <ac:spMkLst>
            <pc:docMk/>
            <pc:sldMk cId="2092211171" sldId="12621"/>
            <ac:spMk id="5" creationId="{2821C96C-B68D-96E7-C9E0-1B5EE40FC35E}"/>
          </ac:spMkLst>
        </pc:spChg>
      </pc:sldChg>
      <pc:sldChg chg="addSp delSp modSp add mod">
        <pc:chgData name="Surajh Singh" userId="3c2eb624-701e-46c5-813b-7d5feb1ef012" providerId="ADAL" clId="{261A76E7-099F-44CE-9A29-62079EF7E59F}" dt="2026-09-08T12:17:45.019" v="310" actId="14734"/>
        <pc:sldMkLst>
          <pc:docMk/>
          <pc:sldMk cId="136286718" sldId="12622"/>
        </pc:sldMkLst>
        <pc:spChg chg="mod">
          <ac:chgData name="Surajh Singh" userId="3c2eb624-701e-46c5-813b-7d5feb1ef012" providerId="ADAL" clId="{261A76E7-099F-44CE-9A29-62079EF7E59F}" dt="2026-09-08T12:17:13.677" v="304" actId="14100"/>
          <ac:spMkLst>
            <pc:docMk/>
            <pc:sldMk cId="136286718" sldId="12622"/>
            <ac:spMk id="4" creationId="{FF178B4B-CA42-102D-4636-198ED412766A}"/>
          </ac:spMkLst>
        </pc:spChg>
        <pc:graphicFrameChg chg="add mod modGraphic">
          <ac:chgData name="Surajh Singh" userId="3c2eb624-701e-46c5-813b-7d5feb1ef012" providerId="ADAL" clId="{261A76E7-099F-44CE-9A29-62079EF7E59F}" dt="2026-09-08T12:17:45.019" v="310" actId="14734"/>
          <ac:graphicFrameMkLst>
            <pc:docMk/>
            <pc:sldMk cId="136286718" sldId="12622"/>
            <ac:graphicFrameMk id="7" creationId="{F0ABA6D0-D1C1-328F-69EC-23659C5E12CC}"/>
          </ac:graphicFrameMkLst>
        </pc:graphicFrameChg>
        <pc:picChg chg="add del">
          <ac:chgData name="Surajh Singh" userId="3c2eb624-701e-46c5-813b-7d5feb1ef012" providerId="ADAL" clId="{261A76E7-099F-44CE-9A29-62079EF7E59F}" dt="2026-09-08T12:14:33.641" v="289" actId="22"/>
          <ac:picMkLst>
            <pc:docMk/>
            <pc:sldMk cId="136286718" sldId="12622"/>
            <ac:picMk id="6" creationId="{10D27C77-08AE-7DB8-80A4-235265C16167}"/>
          </ac:picMkLst>
        </pc:picChg>
      </pc:sldChg>
      <pc:sldChg chg="addSp delSp modSp add mod">
        <pc:chgData name="Surajh Singh" userId="3c2eb624-701e-46c5-813b-7d5feb1ef012" providerId="ADAL" clId="{261A76E7-099F-44CE-9A29-62079EF7E59F}" dt="2026-09-08T12:43:06.908" v="564" actId="20577"/>
        <pc:sldMkLst>
          <pc:docMk/>
          <pc:sldMk cId="1675425600" sldId="12623"/>
        </pc:sldMkLst>
        <pc:spChg chg="mod">
          <ac:chgData name="Surajh Singh" userId="3c2eb624-701e-46c5-813b-7d5feb1ef012" providerId="ADAL" clId="{261A76E7-099F-44CE-9A29-62079EF7E59F}" dt="2026-09-08T12:40:50.652" v="495" actId="20577"/>
          <ac:spMkLst>
            <pc:docMk/>
            <pc:sldMk cId="1675425600" sldId="12623"/>
            <ac:spMk id="2" creationId="{DEBB0C7B-0755-43CC-79AD-879A44329C80}"/>
          </ac:spMkLst>
        </pc:spChg>
        <pc:spChg chg="mod">
          <ac:chgData name="Surajh Singh" userId="3c2eb624-701e-46c5-813b-7d5feb1ef012" providerId="ADAL" clId="{261A76E7-099F-44CE-9A29-62079EF7E59F}" dt="2026-09-08T12:43:06.908" v="564" actId="20577"/>
          <ac:spMkLst>
            <pc:docMk/>
            <pc:sldMk cId="1675425600" sldId="12623"/>
            <ac:spMk id="4" creationId="{01D75C94-51D8-7D98-0736-D4BAE55DC09B}"/>
          </ac:spMkLst>
        </pc:spChg>
        <pc:graphicFrameChg chg="add del">
          <ac:chgData name="Surajh Singh" userId="3c2eb624-701e-46c5-813b-7d5feb1ef012" providerId="ADAL" clId="{261A76E7-099F-44CE-9A29-62079EF7E59F}" dt="2026-09-08T12:19:22.810" v="320" actId="21"/>
          <ac:graphicFrameMkLst>
            <pc:docMk/>
            <pc:sldMk cId="1675425600" sldId="12623"/>
            <ac:graphicFrameMk id="7" creationId="{1DD6AEE5-DA6F-B1CD-414A-65C7CAA3FA37}"/>
          </ac:graphicFrameMkLst>
        </pc:graphicFrameChg>
        <pc:graphicFrameChg chg="add mod">
          <ac:chgData name="Surajh Singh" userId="3c2eb624-701e-46c5-813b-7d5feb1ef012" providerId="ADAL" clId="{261A76E7-099F-44CE-9A29-62079EF7E59F}" dt="2026-09-08T12:23:53.510" v="339" actId="14100"/>
          <ac:graphicFrameMkLst>
            <pc:docMk/>
            <pc:sldMk cId="1675425600" sldId="12623"/>
            <ac:graphicFrameMk id="9" creationId="{BCAA3B1C-E569-891F-FA15-21DF1589546B}"/>
          </ac:graphicFrameMkLst>
        </pc:graphicFrameChg>
        <pc:graphicFrameChg chg="add del mod">
          <ac:chgData name="Surajh Singh" userId="3c2eb624-701e-46c5-813b-7d5feb1ef012" providerId="ADAL" clId="{261A76E7-099F-44CE-9A29-62079EF7E59F}" dt="2026-09-08T12:33:18.787" v="393" actId="478"/>
          <ac:graphicFrameMkLst>
            <pc:docMk/>
            <pc:sldMk cId="1675425600" sldId="12623"/>
            <ac:graphicFrameMk id="12" creationId="{669B3BFF-0F29-4497-427D-E0D9676057D9}"/>
          </ac:graphicFrameMkLst>
        </pc:graphicFrameChg>
        <pc:graphicFrameChg chg="add del mod modGraphic">
          <ac:chgData name="Surajh Singh" userId="3c2eb624-701e-46c5-813b-7d5feb1ef012" providerId="ADAL" clId="{261A76E7-099F-44CE-9A29-62079EF7E59F}" dt="2026-09-08T12:36:06.796" v="407" actId="478"/>
          <ac:graphicFrameMkLst>
            <pc:docMk/>
            <pc:sldMk cId="1675425600" sldId="12623"/>
            <ac:graphicFrameMk id="13" creationId="{CC705898-20B3-A12E-B3C4-C11648E7F03B}"/>
          </ac:graphicFrameMkLst>
        </pc:graphicFrameChg>
        <pc:graphicFrameChg chg="add mod modGraphic">
          <ac:chgData name="Surajh Singh" userId="3c2eb624-701e-46c5-813b-7d5feb1ef012" providerId="ADAL" clId="{261A76E7-099F-44CE-9A29-62079EF7E59F}" dt="2026-09-08T12:37:37.922" v="411" actId="1076"/>
          <ac:graphicFrameMkLst>
            <pc:docMk/>
            <pc:sldMk cId="1675425600" sldId="12623"/>
            <ac:graphicFrameMk id="14" creationId="{D6A8A8E0-EC7A-FFDC-7F29-DB78B5C5B7E6}"/>
          </ac:graphicFrameMkLst>
        </pc:graphicFrameChg>
        <pc:picChg chg="add del mod">
          <ac:chgData name="Surajh Singh" userId="3c2eb624-701e-46c5-813b-7d5feb1ef012" providerId="ADAL" clId="{261A76E7-099F-44CE-9A29-62079EF7E59F}" dt="2026-09-08T12:21:59.520" v="330" actId="22"/>
          <ac:picMkLst>
            <pc:docMk/>
            <pc:sldMk cId="1675425600" sldId="12623"/>
            <ac:picMk id="6" creationId="{BB927412-8406-180C-B4FF-9F8DED0E2021}"/>
          </ac:picMkLst>
        </pc:picChg>
        <pc:picChg chg="add del">
          <ac:chgData name="Surajh Singh" userId="3c2eb624-701e-46c5-813b-7d5feb1ef012" providerId="ADAL" clId="{261A76E7-099F-44CE-9A29-62079EF7E59F}" dt="2026-09-08T12:24:30.238" v="341" actId="22"/>
          <ac:picMkLst>
            <pc:docMk/>
            <pc:sldMk cId="1675425600" sldId="12623"/>
            <ac:picMk id="11" creationId="{344A735B-6E14-7017-B99E-9134819FB863}"/>
          </ac:picMkLst>
        </pc:picChg>
        <pc:picChg chg="add del mod">
          <ac:chgData name="Surajh Singh" userId="3c2eb624-701e-46c5-813b-7d5feb1ef012" providerId="ADAL" clId="{261A76E7-099F-44CE-9A29-62079EF7E59F}" dt="2026-09-08T12:41:45.101" v="502" actId="478"/>
          <ac:picMkLst>
            <pc:docMk/>
            <pc:sldMk cId="1675425600" sldId="12623"/>
            <ac:picMk id="16" creationId="{7968F301-31BD-2958-8643-E02BF2C2B3E3}"/>
          </ac:picMkLst>
        </pc:picChg>
      </pc:sldChg>
      <pc:sldChg chg="addSp delSp modSp add mod">
        <pc:chgData name="Surajh Singh" userId="3c2eb624-701e-46c5-813b-7d5feb1ef012" providerId="ADAL" clId="{261A76E7-099F-44CE-9A29-62079EF7E59F}" dt="2026-09-08T12:33:11.612" v="391"/>
        <pc:sldMkLst>
          <pc:docMk/>
          <pc:sldMk cId="1030766880" sldId="12624"/>
        </pc:sldMkLst>
        <pc:graphicFrameChg chg="add mod">
          <ac:chgData name="Surajh Singh" userId="3c2eb624-701e-46c5-813b-7d5feb1ef012" providerId="ADAL" clId="{261A76E7-099F-44CE-9A29-62079EF7E59F}" dt="2026-09-08T12:33:11.612" v="391"/>
          <ac:graphicFrameMkLst>
            <pc:docMk/>
            <pc:sldMk cId="1030766880" sldId="12624"/>
            <ac:graphicFrameMk id="3" creationId="{25992811-6CF5-2437-91C8-9A931C66935E}"/>
          </ac:graphicFrameMkLst>
        </pc:graphicFrameChg>
        <pc:graphicFrameChg chg="del">
          <ac:chgData name="Surajh Singh" userId="3c2eb624-701e-46c5-813b-7d5feb1ef012" providerId="ADAL" clId="{261A76E7-099F-44CE-9A29-62079EF7E59F}" dt="2026-09-08T12:32:37.289" v="390" actId="478"/>
          <ac:graphicFrameMkLst>
            <pc:docMk/>
            <pc:sldMk cId="1030766880" sldId="12624"/>
            <ac:graphicFrameMk id="12" creationId="{B23747FE-6878-3DD7-79F2-1994B4F236AE}"/>
          </ac:graphicFrameMkLst>
        </pc:graphicFrameChg>
      </pc:sldChg>
      <pc:sldChg chg="addSp delSp modSp add mod">
        <pc:chgData name="Surajh Singh" userId="3c2eb624-701e-46c5-813b-7d5feb1ef012" providerId="ADAL" clId="{261A76E7-099F-44CE-9A29-62079EF7E59F}" dt="2026-09-08T12:35:59.513" v="406" actId="1076"/>
        <pc:sldMkLst>
          <pc:docMk/>
          <pc:sldMk cId="2570720583" sldId="12625"/>
        </pc:sldMkLst>
        <pc:spChg chg="mod">
          <ac:chgData name="Surajh Singh" userId="3c2eb624-701e-46c5-813b-7d5feb1ef012" providerId="ADAL" clId="{261A76E7-099F-44CE-9A29-62079EF7E59F}" dt="2026-09-08T12:35:53.807" v="405" actId="20577"/>
          <ac:spMkLst>
            <pc:docMk/>
            <pc:sldMk cId="2570720583" sldId="12625"/>
            <ac:spMk id="4" creationId="{4086D255-259B-AC8E-E4E1-7B4553C43803}"/>
          </ac:spMkLst>
        </pc:spChg>
        <pc:graphicFrameChg chg="del">
          <ac:chgData name="Surajh Singh" userId="3c2eb624-701e-46c5-813b-7d5feb1ef012" providerId="ADAL" clId="{261A76E7-099F-44CE-9A29-62079EF7E59F}" dt="2026-09-08T12:34:49.124" v="401" actId="21"/>
          <ac:graphicFrameMkLst>
            <pc:docMk/>
            <pc:sldMk cId="2570720583" sldId="12625"/>
            <ac:graphicFrameMk id="3" creationId="{76315950-B13A-E19D-E384-6910CEC745D1}"/>
          </ac:graphicFrameMkLst>
        </pc:graphicFrameChg>
        <pc:graphicFrameChg chg="add mod">
          <ac:chgData name="Surajh Singh" userId="3c2eb624-701e-46c5-813b-7d5feb1ef012" providerId="ADAL" clId="{261A76E7-099F-44CE-9A29-62079EF7E59F}" dt="2026-09-08T12:35:59.513" v="406" actId="1076"/>
          <ac:graphicFrameMkLst>
            <pc:docMk/>
            <pc:sldMk cId="2570720583" sldId="12625"/>
            <ac:graphicFrameMk id="6" creationId="{1333D80E-3D91-CE02-F25D-C0C697A42A88}"/>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4E5AEE6-6814-4CF1-A619-2B7E390A283D}" type="datetimeFigureOut">
              <a:rPr lang="en-ZA" smtClean="0"/>
              <a:t>2026/09/17</a:t>
            </a:fld>
            <a:endParaRPr lang="en-ZA"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C502B9-1C7C-4F0E-A0B6-59482B6F8403}" type="slidenum">
              <a:rPr lang="en-ZA" smtClean="0"/>
              <a:t>‹#›</a:t>
            </a:fld>
            <a:endParaRPr lang="en-ZA" dirty="0"/>
          </a:p>
        </p:txBody>
      </p:sp>
    </p:spTree>
    <p:extLst>
      <p:ext uri="{BB962C8B-B14F-4D97-AF65-F5344CB8AC3E}">
        <p14:creationId xmlns:p14="http://schemas.microsoft.com/office/powerpoint/2010/main" val="2197781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1433" tIns="45717" rIns="91433" bIns="45717" rtlCol="0"/>
          <a:lstStyle>
            <a:lvl1pPr algn="l" eaLnBrk="1">
              <a:defRPr sz="900">
                <a:latin typeface="Arial" pitchFamily="34" charset="0"/>
                <a:cs typeface="Arial" pitchFamily="34" charset="0"/>
              </a:defRPr>
            </a:lvl1pPr>
          </a:lstStyle>
          <a:p>
            <a:endParaRPr lang="en-ZA" dirty="0"/>
          </a:p>
        </p:txBody>
      </p:sp>
      <p:sp>
        <p:nvSpPr>
          <p:cNvPr id="3" name="Date Placeholder 2"/>
          <p:cNvSpPr>
            <a:spLocks noGrp="1"/>
          </p:cNvSpPr>
          <p:nvPr>
            <p:ph type="dt" idx="1"/>
          </p:nvPr>
        </p:nvSpPr>
        <p:spPr>
          <a:xfrm>
            <a:off x="3850445" y="1"/>
            <a:ext cx="2945659" cy="496332"/>
          </a:xfrm>
          <a:prstGeom prst="rect">
            <a:avLst/>
          </a:prstGeom>
        </p:spPr>
        <p:txBody>
          <a:bodyPr vert="horz" lIns="91433" tIns="45717" rIns="91433" bIns="45717" rtlCol="0"/>
          <a:lstStyle>
            <a:lvl1pPr algn="r">
              <a:defRPr sz="900">
                <a:latin typeface="Arial" pitchFamily="34" charset="0"/>
                <a:cs typeface="Arial" pitchFamily="34" charset="0"/>
              </a:defRPr>
            </a:lvl1pPr>
          </a:lstStyle>
          <a:p>
            <a:fld id="{69D4CEBE-4D5F-4759-8A48-82E18E59F330}" type="datetimeFigureOut">
              <a:rPr lang="en-ZA" smtClean="0"/>
              <a:pPr/>
              <a:t>2026/09/17</a:t>
            </a:fld>
            <a:endParaRPr lang="en-ZA" dirty="0"/>
          </a:p>
        </p:txBody>
      </p:sp>
      <p:sp>
        <p:nvSpPr>
          <p:cNvPr id="4" name="Slide Image Placeholder 3"/>
          <p:cNvSpPr>
            <a:spLocks noGrp="1" noRot="1" noChangeAspect="1"/>
          </p:cNvSpPr>
          <p:nvPr>
            <p:ph type="sldImg" idx="2"/>
          </p:nvPr>
        </p:nvSpPr>
        <p:spPr>
          <a:xfrm>
            <a:off x="1289050" y="585788"/>
            <a:ext cx="4219575" cy="3165475"/>
          </a:xfrm>
          <a:prstGeom prst="rect">
            <a:avLst/>
          </a:prstGeom>
          <a:noFill/>
          <a:ln w="12700">
            <a:solidFill>
              <a:prstClr val="black"/>
            </a:solidFill>
          </a:ln>
        </p:spPr>
        <p:txBody>
          <a:bodyPr vert="horz" lIns="91433" tIns="45717" rIns="91433" bIns="45717" rtlCol="0" anchor="ctr"/>
          <a:lstStyle/>
          <a:p>
            <a:endParaRPr lang="en-ZA" dirty="0"/>
          </a:p>
        </p:txBody>
      </p:sp>
      <p:sp>
        <p:nvSpPr>
          <p:cNvPr id="5" name="Notes Placeholder 4"/>
          <p:cNvSpPr>
            <a:spLocks noGrp="1"/>
          </p:cNvSpPr>
          <p:nvPr>
            <p:ph type="body" sz="quarter" idx="3"/>
          </p:nvPr>
        </p:nvSpPr>
        <p:spPr>
          <a:xfrm>
            <a:off x="186983" y="4025267"/>
            <a:ext cx="6423713" cy="5248699"/>
          </a:xfrm>
          <a:prstGeom prst="rect">
            <a:avLst/>
          </a:prstGeom>
        </p:spPr>
        <p:txBody>
          <a:bodyPr vert="horz" lIns="0" tIns="0" rIns="0" bIns="0" rtlCol="0"/>
          <a:lstStyle/>
          <a:p>
            <a:pPr lvl="0"/>
            <a:r>
              <a:rPr lang="en-ZA"/>
              <a:t>Click to edit Master text styles</a:t>
            </a:r>
          </a:p>
          <a:p>
            <a:pPr lvl="1"/>
            <a:r>
              <a:rPr lang="en-ZA"/>
              <a:t>Second level</a:t>
            </a:r>
          </a:p>
          <a:p>
            <a:pPr lvl="2"/>
            <a:r>
              <a:rPr lang="en-ZA"/>
              <a:t>Third level</a:t>
            </a:r>
          </a:p>
          <a:p>
            <a:pPr lvl="3"/>
            <a:r>
              <a:rPr lang="en-ZA"/>
              <a:t>Fourth level</a:t>
            </a:r>
          </a:p>
          <a:p>
            <a:pPr lvl="4"/>
            <a:r>
              <a:rPr lang="en-ZA"/>
              <a:t>Fifth level</a:t>
            </a:r>
            <a:endParaRPr lang="en-ZA" dirty="0"/>
          </a:p>
        </p:txBody>
      </p:sp>
      <p:sp>
        <p:nvSpPr>
          <p:cNvPr id="6" name="Footer Placeholder 5"/>
          <p:cNvSpPr>
            <a:spLocks noGrp="1"/>
          </p:cNvSpPr>
          <p:nvPr>
            <p:ph type="ftr" sz="quarter" idx="4"/>
          </p:nvPr>
        </p:nvSpPr>
        <p:spPr>
          <a:xfrm>
            <a:off x="1" y="9428584"/>
            <a:ext cx="2945659" cy="496332"/>
          </a:xfrm>
          <a:prstGeom prst="rect">
            <a:avLst/>
          </a:prstGeom>
        </p:spPr>
        <p:txBody>
          <a:bodyPr vert="horz" lIns="91433" tIns="45717" rIns="91433" bIns="45717" rtlCol="0" anchor="b"/>
          <a:lstStyle>
            <a:lvl1pPr algn="l" eaLnBrk="1">
              <a:defRPr sz="900">
                <a:latin typeface="Arial" pitchFamily="34" charset="0"/>
                <a:cs typeface="Arial" pitchFamily="34" charset="0"/>
              </a:defRPr>
            </a:lvl1pPr>
          </a:lstStyle>
          <a:p>
            <a:endParaRPr lang="en-ZA" dirty="0"/>
          </a:p>
        </p:txBody>
      </p:sp>
      <p:sp>
        <p:nvSpPr>
          <p:cNvPr id="7" name="Slide Number Placeholder 6"/>
          <p:cNvSpPr>
            <a:spLocks noGrp="1"/>
          </p:cNvSpPr>
          <p:nvPr>
            <p:ph type="sldNum" sz="quarter" idx="5"/>
          </p:nvPr>
        </p:nvSpPr>
        <p:spPr>
          <a:xfrm>
            <a:off x="3850445" y="9428584"/>
            <a:ext cx="2945659" cy="496332"/>
          </a:xfrm>
          <a:prstGeom prst="rect">
            <a:avLst/>
          </a:prstGeom>
        </p:spPr>
        <p:txBody>
          <a:bodyPr vert="horz" lIns="91433" tIns="45717" rIns="91433" bIns="45717" rtlCol="0" anchor="b"/>
          <a:lstStyle>
            <a:lvl1pPr algn="r">
              <a:defRPr sz="900">
                <a:latin typeface="Arial" pitchFamily="34" charset="0"/>
                <a:cs typeface="Arial" pitchFamily="34" charset="0"/>
              </a:defRPr>
            </a:lvl1pPr>
          </a:lstStyle>
          <a:p>
            <a:fld id="{9D21D27B-F32E-4CDC-BF99-CE8020B4985A}" type="slidenum">
              <a:rPr lang="en-ZA" smtClean="0"/>
              <a:pPr/>
              <a:t>‹#›</a:t>
            </a:fld>
            <a:endParaRPr lang="en-ZA" dirty="0"/>
          </a:p>
        </p:txBody>
      </p:sp>
    </p:spTree>
    <p:extLst>
      <p:ext uri="{BB962C8B-B14F-4D97-AF65-F5344CB8AC3E}">
        <p14:creationId xmlns:p14="http://schemas.microsoft.com/office/powerpoint/2010/main" val="3706610943"/>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Bef>
        <a:spcPts val="100"/>
      </a:spcBef>
      <a:spcAft>
        <a:spcPts val="200"/>
      </a:spcAft>
      <a:defRPr sz="1000" kern="1200">
        <a:solidFill>
          <a:schemeClr val="tx1"/>
        </a:solidFill>
        <a:latin typeface="Arial" pitchFamily="34" charset="0"/>
        <a:ea typeface="+mn-ea"/>
        <a:cs typeface="Arial" pitchFamily="34" charset="0"/>
      </a:defRPr>
    </a:lvl1pPr>
    <a:lvl2pPr marL="177800" indent="-112713"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2pPr>
    <a:lvl3pPr marL="35560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3pPr>
    <a:lvl4pPr marL="62865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4pPr>
    <a:lvl5pPr marL="896938" indent="-117475"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89050" y="585788"/>
            <a:ext cx="4219575" cy="3165475"/>
          </a:xfrm>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pPr defTabSz="914332">
              <a:defRPr/>
            </a:pPr>
            <a:fld id="{00CFE30B-D21F-47CD-B136-C4E261920760}" type="slidenum">
              <a:rPr lang="en-ZA" sz="1800" kern="0">
                <a:solidFill>
                  <a:sysClr val="windowText" lastClr="000000"/>
                </a:solidFill>
              </a:rPr>
              <a:pPr defTabSz="914332">
                <a:defRPr/>
              </a:pPr>
              <a:t>3</a:t>
            </a:fld>
            <a:endParaRPr lang="en-ZA" sz="1800" kern="0" dirty="0">
              <a:solidFill>
                <a:sysClr val="windowText" lastClr="000000"/>
              </a:solidFill>
            </a:endParaRPr>
          </a:p>
        </p:txBody>
      </p:sp>
    </p:spTree>
    <p:extLst>
      <p:ext uri="{BB962C8B-B14F-4D97-AF65-F5344CB8AC3E}">
        <p14:creationId xmlns:p14="http://schemas.microsoft.com/office/powerpoint/2010/main" val="3159512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20</a:t>
            </a:fld>
            <a:endParaRPr lang="en-ZA" dirty="0"/>
          </a:p>
        </p:txBody>
      </p:sp>
    </p:spTree>
    <p:extLst>
      <p:ext uri="{BB962C8B-B14F-4D97-AF65-F5344CB8AC3E}">
        <p14:creationId xmlns:p14="http://schemas.microsoft.com/office/powerpoint/2010/main" val="19460156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9D21D27B-F32E-4CDC-BF99-CE8020B4985A}" type="slidenum">
              <a:rPr lang="en-ZA" smtClean="0"/>
              <a:pPr/>
              <a:t>28</a:t>
            </a:fld>
            <a:endParaRPr lang="en-ZA" dirty="0"/>
          </a:p>
        </p:txBody>
      </p:sp>
    </p:spTree>
    <p:extLst>
      <p:ext uri="{BB962C8B-B14F-4D97-AF65-F5344CB8AC3E}">
        <p14:creationId xmlns:p14="http://schemas.microsoft.com/office/powerpoint/2010/main" val="115927812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4.jpeg"/><Relationship Id="rId4" Type="http://schemas.openxmlformats.org/officeDocument/2006/relationships/image" Target="../media/image1.emf"/></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1.emf"/></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5.xml"/><Relationship Id="rId5" Type="http://schemas.openxmlformats.org/officeDocument/2006/relationships/image" Target="../media/image6.png"/><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r="5810"/>
          <a:stretch/>
        </p:blipFill>
        <p:spPr>
          <a:xfrm>
            <a:off x="0" y="-73916"/>
            <a:ext cx="9144000" cy="6855716"/>
          </a:xfrm>
          <a:prstGeom prst="rect">
            <a:avLst/>
          </a:prstGeom>
        </p:spPr>
      </p:pic>
      <p:sp>
        <p:nvSpPr>
          <p:cNvPr id="2" name="Title 1"/>
          <p:cNvSpPr>
            <a:spLocks noGrp="1"/>
          </p:cNvSpPr>
          <p:nvPr>
            <p:ph type="ctrTitle"/>
          </p:nvPr>
        </p:nvSpPr>
        <p:spPr>
          <a:xfrm>
            <a:off x="251520" y="4950755"/>
            <a:ext cx="4753223" cy="1295797"/>
          </a:xfrm>
        </p:spPr>
        <p:txBody>
          <a:bodyPr anchor="b"/>
          <a:lstStyle>
            <a:lvl1pPr algn="l">
              <a:defRPr sz="2400">
                <a:solidFill>
                  <a:schemeClr val="bg2"/>
                </a:solidFill>
              </a:defRPr>
            </a:lvl1pPr>
          </a:lstStyle>
          <a:p>
            <a:r>
              <a:rPr lang="en-US"/>
              <a:t>Click to edit Master title style</a:t>
            </a:r>
            <a:endParaRPr lang="en-ZA" dirty="0"/>
          </a:p>
        </p:txBody>
      </p:sp>
      <p:sp>
        <p:nvSpPr>
          <p:cNvPr id="3" name="Subtitle 2"/>
          <p:cNvSpPr>
            <a:spLocks noGrp="1"/>
          </p:cNvSpPr>
          <p:nvPr>
            <p:ph type="subTitle" idx="1"/>
          </p:nvPr>
        </p:nvSpPr>
        <p:spPr>
          <a:xfrm>
            <a:off x="251520" y="6174891"/>
            <a:ext cx="4753223" cy="288379"/>
          </a:xfrm>
        </p:spPr>
        <p:txBody>
          <a:bodyPr tIns="43200">
            <a:noAutofit/>
          </a:bodyPr>
          <a:lstStyle>
            <a:lvl1pPr marL="0" indent="0" algn="l">
              <a:buNone/>
              <a:defRPr sz="1400" b="1">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804248" y="5445224"/>
            <a:ext cx="2116219" cy="1016885"/>
          </a:xfrm>
          <a:prstGeom prst="rect">
            <a:avLst/>
          </a:prstGeom>
        </p:spPr>
      </p:pic>
    </p:spTree>
    <p:extLst>
      <p:ext uri="{BB962C8B-B14F-4D97-AF65-F5344CB8AC3E}">
        <p14:creationId xmlns:p14="http://schemas.microsoft.com/office/powerpoint/2010/main" val="2125100412"/>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1_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32922352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6" name="Content Placeholder 3" descr="PPointSlideDesigns3.jpg"/>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6512" y="-27384"/>
            <a:ext cx="9218017" cy="6913513"/>
          </a:xfrm>
          <a:prstGeom prst="rect">
            <a:avLst/>
          </a:prstGeom>
        </p:spPr>
      </p:pic>
      <p:sp>
        <p:nvSpPr>
          <p:cNvPr id="2" name="Title 1"/>
          <p:cNvSpPr>
            <a:spLocks noGrp="1"/>
          </p:cNvSpPr>
          <p:nvPr>
            <p:ph type="ctrTitle"/>
          </p:nvPr>
        </p:nvSpPr>
        <p:spPr>
          <a:xfrm>
            <a:off x="251520" y="2061766"/>
            <a:ext cx="7344816" cy="1295797"/>
          </a:xfrm>
        </p:spPr>
        <p:txBody>
          <a:bodyPr anchor="b"/>
          <a:lstStyle>
            <a:lvl1pPr algn="l">
              <a:defRPr sz="3000">
                <a:solidFill>
                  <a:schemeClr val="bg2"/>
                </a:solidFill>
              </a:defRPr>
            </a:lvl1pPr>
          </a:lstStyle>
          <a:p>
            <a:r>
              <a:rPr lang="en-US"/>
              <a:t>Click to edit Master title style</a:t>
            </a:r>
            <a:endParaRPr lang="en-ZA" dirty="0"/>
          </a:p>
        </p:txBody>
      </p:sp>
      <p:sp>
        <p:nvSpPr>
          <p:cNvPr id="3" name="Subtitle 2"/>
          <p:cNvSpPr>
            <a:spLocks noGrp="1"/>
          </p:cNvSpPr>
          <p:nvPr>
            <p:ph type="subTitle" idx="1"/>
          </p:nvPr>
        </p:nvSpPr>
        <p:spPr>
          <a:xfrm>
            <a:off x="251520" y="3645173"/>
            <a:ext cx="7344816" cy="431899"/>
          </a:xfrm>
        </p:spPr>
        <p:txBody>
          <a:bodyPr tIns="43200">
            <a:noAutofit/>
          </a:bodyPr>
          <a:lstStyle>
            <a:lvl1pPr marL="0" indent="0" algn="l">
              <a:buNone/>
              <a:defRPr sz="1800" b="1">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Tree>
    <p:extLst>
      <p:ext uri="{BB962C8B-B14F-4D97-AF65-F5344CB8AC3E}">
        <p14:creationId xmlns:p14="http://schemas.microsoft.com/office/powerpoint/2010/main" val="1124724341"/>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dirty="0"/>
          </a:p>
        </p:txBody>
      </p:sp>
      <p:sp>
        <p:nvSpPr>
          <p:cNvPr id="3" name="Content Placeholder 2"/>
          <p:cNvSpPr>
            <a:spLocks noGrp="1"/>
          </p:cNvSpPr>
          <p:nvPr>
            <p:ph idx="1" hasCustomPrompt="1"/>
          </p:nvPr>
        </p:nvSpPr>
        <p:spPr>
          <a:xfrm>
            <a:off x="250825" y="1727200"/>
            <a:ext cx="8642349" cy="4342860"/>
          </a:xfrm>
        </p:spPr>
        <p:txBody>
          <a:bodyPr/>
          <a:lstStyle>
            <a:lvl1pPr>
              <a:defRPr b="0" baseline="0"/>
            </a:lvl1pPr>
            <a:lvl2pPr>
              <a:buClr>
                <a:schemeClr val="accent1"/>
              </a:buClr>
              <a:defRPr baseline="0">
                <a:solidFill>
                  <a:schemeClr val="tx1"/>
                </a:solidFill>
              </a:defRPr>
            </a:lvl2pPr>
            <a:lvl3pPr marL="457200" indent="-130175">
              <a:buClr>
                <a:schemeClr val="accent1"/>
              </a:buClr>
              <a:buFont typeface="Arial" panose="020B0604020202020204" pitchFamily="34" charset="0"/>
              <a:buChar char="–"/>
              <a:defRPr>
                <a:solidFill>
                  <a:schemeClr val="tx1"/>
                </a:solidFill>
              </a:defRPr>
            </a:lvl3pPr>
            <a:lvl4pPr marL="685800" indent="-169863">
              <a:buClr>
                <a:schemeClr val="accent1"/>
              </a:buClr>
              <a:buFont typeface="Arial" panose="020B0604020202020204" pitchFamily="34" charset="0"/>
              <a:buChar char="-"/>
              <a:defRPr lang="en-ZA" sz="1400" kern="1200" dirty="0" smtClean="0">
                <a:solidFill>
                  <a:schemeClr val="tx1"/>
                </a:solidFill>
                <a:latin typeface="Arial" panose="020B0604020202020204" pitchFamily="34" charset="0"/>
                <a:ea typeface="+mn-ea"/>
                <a:cs typeface="Arial" panose="020B0604020202020204" pitchFamily="34" charset="0"/>
              </a:defRPr>
            </a:lvl4pPr>
            <a:lvl5pPr marL="858838" marR="0" indent="-169863" algn="l" defTabSz="914400" rtl="0" eaLnBrk="1" fontAlgn="auto" latinLnBrk="0" hangingPunct="1">
              <a:lnSpc>
                <a:spcPct val="110000"/>
              </a:lnSpc>
              <a:spcBef>
                <a:spcPts val="100"/>
              </a:spcBef>
              <a:spcAft>
                <a:spcPts val="200"/>
              </a:spcAft>
              <a:buClr>
                <a:schemeClr val="accent1"/>
              </a:buClr>
              <a:buSzTx/>
              <a:buFont typeface="Arial" panose="020B0604020202020204" pitchFamily="34" charset="0"/>
              <a:buChar char="-"/>
              <a:tabLst/>
              <a:defRPr>
                <a:solidFill>
                  <a:schemeClr val="tx1"/>
                </a:solidFill>
              </a:defRPr>
            </a:lvl5pPr>
          </a:lstStyle>
          <a:p>
            <a:pPr lvl="0"/>
            <a:r>
              <a:rPr lang="en-ZA" dirty="0"/>
              <a:t>First level</a:t>
            </a:r>
          </a:p>
          <a:p>
            <a:pPr lvl="1"/>
            <a:r>
              <a:rPr lang="en-ZA" dirty="0"/>
              <a:t>Second level</a:t>
            </a:r>
          </a:p>
          <a:p>
            <a:pPr lvl="2"/>
            <a:r>
              <a:rPr lang="en-ZA" dirty="0"/>
              <a:t>Third level</a:t>
            </a:r>
          </a:p>
          <a:p>
            <a:pPr lvl="3"/>
            <a:r>
              <a:rPr lang="en-ZA" dirty="0"/>
              <a:t>Fourth level</a:t>
            </a:r>
          </a:p>
          <a:p>
            <a:pPr marL="858838" marR="0" lvl="4" indent="-169863" algn="l" defTabSz="914400" rtl="0" eaLnBrk="1" fontAlgn="auto" latinLnBrk="0" hangingPunct="1">
              <a:lnSpc>
                <a:spcPct val="110000"/>
              </a:lnSpc>
              <a:spcBef>
                <a:spcPts val="100"/>
              </a:spcBef>
              <a:spcAft>
                <a:spcPts val="200"/>
              </a:spcAft>
              <a:buClrTx/>
              <a:buSzTx/>
              <a:buFont typeface="Arial" panose="020B0604020202020204" pitchFamily="34" charset="0"/>
              <a:buChar char="-"/>
              <a:tabLst/>
              <a:defRPr/>
            </a:pPr>
            <a:r>
              <a:rPr lang="en-ZA" dirty="0"/>
              <a:t>Fifth level</a:t>
            </a:r>
          </a:p>
        </p:txBody>
      </p:sp>
      <p:sp>
        <p:nvSpPr>
          <p:cNvPr id="5" name="Footer Placeholder 4"/>
          <p:cNvSpPr>
            <a:spLocks noGrp="1"/>
          </p:cNvSpPr>
          <p:nvPr>
            <p:ph type="ftr" sz="quarter" idx="11"/>
          </p:nvPr>
        </p:nvSpPr>
        <p:spPr/>
        <p:txBody>
          <a:bodyPr/>
          <a:lstStyle>
            <a:lvl1pPr eaLnBrk="1">
              <a:defRPr/>
            </a:lvl1pPr>
          </a:lstStyle>
          <a:p>
            <a:endParaRPr lang="en-ZA" dirty="0"/>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26945959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extLst>
              <p:ext uri="{D42A27DB-BD31-4B8C-83A1-F6EECF244321}">
                <p14:modId xmlns:p14="http://schemas.microsoft.com/office/powerpoint/2010/main" val="369489882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4" name="Footer Placeholder 3"/>
          <p:cNvSpPr>
            <a:spLocks noGrp="1"/>
          </p:cNvSpPr>
          <p:nvPr>
            <p:ph type="ftr" sz="quarter" idx="11"/>
          </p:nvPr>
        </p:nvSpPr>
        <p:spPr/>
        <p:txBody>
          <a:bodyPr/>
          <a:lstStyle>
            <a:lvl1pPr eaLnBrk="1">
              <a:defRPr/>
            </a:lvl1pPr>
          </a:lstStyle>
          <a:p>
            <a:endParaRPr lang="en-ZA" dirty="0"/>
          </a:p>
        </p:txBody>
      </p:sp>
      <p:sp>
        <p:nvSpPr>
          <p:cNvPr id="3" name="Title 2"/>
          <p:cNvSpPr>
            <a:spLocks noGrp="1"/>
          </p:cNvSpPr>
          <p:nvPr>
            <p:ph type="title"/>
          </p:nvPr>
        </p:nvSpPr>
        <p:spPr/>
        <p:txBody>
          <a:bodyPr/>
          <a:lstStyle/>
          <a:p>
            <a:r>
              <a:rPr lang="en-US"/>
              <a:t>Click to edit Master title style</a:t>
            </a:r>
            <a:endParaRPr lang="en-ZA" dirty="0"/>
          </a:p>
        </p:txBody>
      </p:sp>
      <p:pic>
        <p:nvPicPr>
          <p:cNvPr id="5" name="Picture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1510806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8" name="Freeform 7"/>
          <p:cNvSpPr/>
          <p:nvPr userDrawn="1"/>
        </p:nvSpPr>
        <p:spPr>
          <a:xfrm flipH="1">
            <a:off x="-2248" y="271045"/>
            <a:ext cx="9144000" cy="6597651"/>
          </a:xfrm>
          <a:custGeom>
            <a:avLst/>
            <a:gdLst>
              <a:gd name="connsiteX0" fmla="*/ 3851920 w 9144000"/>
              <a:gd name="connsiteY0" fmla="*/ 0 h 6597650"/>
              <a:gd name="connsiteX1" fmla="*/ 3851275 w 9144000"/>
              <a:gd name="connsiteY1" fmla="*/ 0 h 6597650"/>
              <a:gd name="connsiteX2" fmla="*/ 0 w 9144000"/>
              <a:gd name="connsiteY2" fmla="*/ 0 h 6597650"/>
              <a:gd name="connsiteX3" fmla="*/ 0 w 9144000"/>
              <a:gd name="connsiteY3" fmla="*/ 720725 h 6597650"/>
              <a:gd name="connsiteX4" fmla="*/ 0 w 9144000"/>
              <a:gd name="connsiteY4" fmla="*/ 1224434 h 6597650"/>
              <a:gd name="connsiteX5" fmla="*/ 0 w 9144000"/>
              <a:gd name="connsiteY5" fmla="*/ 6597650 h 6597650"/>
              <a:gd name="connsiteX6" fmla="*/ 9144000 w 9144000"/>
              <a:gd name="connsiteY6" fmla="*/ 6597650 h 6597650"/>
              <a:gd name="connsiteX7" fmla="*/ 9144000 w 9144000"/>
              <a:gd name="connsiteY7" fmla="*/ 720725 h 6597650"/>
              <a:gd name="connsiteX8" fmla="*/ 4572000 w 9144000"/>
              <a:gd name="connsiteY8" fmla="*/ 720725 h 6597650"/>
              <a:gd name="connsiteX9" fmla="*/ 3851920 w 9144000"/>
              <a:gd name="connsiteY9" fmla="*/ 645 h 659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144000" h="6597650">
                <a:moveTo>
                  <a:pt x="3851920" y="0"/>
                </a:moveTo>
                <a:lnTo>
                  <a:pt x="3851275" y="0"/>
                </a:lnTo>
                <a:lnTo>
                  <a:pt x="0" y="0"/>
                </a:lnTo>
                <a:lnTo>
                  <a:pt x="0" y="720725"/>
                </a:lnTo>
                <a:lnTo>
                  <a:pt x="0" y="1224434"/>
                </a:lnTo>
                <a:lnTo>
                  <a:pt x="0" y="6597650"/>
                </a:lnTo>
                <a:lnTo>
                  <a:pt x="9144000" y="6597650"/>
                </a:lnTo>
                <a:lnTo>
                  <a:pt x="9144000" y="720725"/>
                </a:lnTo>
                <a:lnTo>
                  <a:pt x="4572000" y="720725"/>
                </a:lnTo>
                <a:lnTo>
                  <a:pt x="3851920" y="645"/>
                </a:lnTo>
                <a:close/>
              </a:path>
            </a:pathLst>
          </a:cu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cxnSp>
        <p:nvCxnSpPr>
          <p:cNvPr id="17" name="Straight Connector 16"/>
          <p:cNvCxnSpPr/>
          <p:nvPr userDrawn="1"/>
        </p:nvCxnSpPr>
        <p:spPr>
          <a:xfrm>
            <a:off x="5292080" y="264077"/>
            <a:ext cx="38519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userDrawn="1"/>
        </p:nvCxnSpPr>
        <p:spPr>
          <a:xfrm>
            <a:off x="0" y="981075"/>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4572000" y="260350"/>
            <a:ext cx="720080" cy="72072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reeform 5"/>
          <p:cNvSpPr>
            <a:spLocks/>
          </p:cNvSpPr>
          <p:nvPr userDrawn="1"/>
        </p:nvSpPr>
        <p:spPr bwMode="auto">
          <a:xfrm>
            <a:off x="4604725" y="725826"/>
            <a:ext cx="222177" cy="220224"/>
          </a:xfrm>
          <a:custGeom>
            <a:avLst/>
            <a:gdLst>
              <a:gd name="T0" fmla="*/ 931 w 2730"/>
              <a:gd name="T1" fmla="*/ 2674 h 2706"/>
              <a:gd name="T2" fmla="*/ 962 w 2730"/>
              <a:gd name="T3" fmla="*/ 2641 h 2706"/>
              <a:gd name="T4" fmla="*/ 1025 w 2730"/>
              <a:gd name="T5" fmla="*/ 2551 h 2706"/>
              <a:gd name="T6" fmla="*/ 975 w 2730"/>
              <a:gd name="T7" fmla="*/ 1958 h 2706"/>
              <a:gd name="T8" fmla="*/ 1135 w 2730"/>
              <a:gd name="T9" fmla="*/ 1843 h 2706"/>
              <a:gd name="T10" fmla="*/ 1263 w 2730"/>
              <a:gd name="T11" fmla="*/ 1737 h 2706"/>
              <a:gd name="T12" fmla="*/ 1377 w 2730"/>
              <a:gd name="T13" fmla="*/ 1637 h 2706"/>
              <a:gd name="T14" fmla="*/ 1532 w 2730"/>
              <a:gd name="T15" fmla="*/ 1489 h 2706"/>
              <a:gd name="T16" fmla="*/ 1617 w 2730"/>
              <a:gd name="T17" fmla="*/ 1416 h 2706"/>
              <a:gd name="T18" fmla="*/ 2298 w 2730"/>
              <a:gd name="T19" fmla="*/ 2706 h 2706"/>
              <a:gd name="T20" fmla="*/ 2331 w 2730"/>
              <a:gd name="T21" fmla="*/ 2670 h 2706"/>
              <a:gd name="T22" fmla="*/ 2375 w 2730"/>
              <a:gd name="T23" fmla="*/ 2607 h 2706"/>
              <a:gd name="T24" fmla="*/ 2398 w 2730"/>
              <a:gd name="T25" fmla="*/ 2570 h 2706"/>
              <a:gd name="T26" fmla="*/ 2398 w 2730"/>
              <a:gd name="T27" fmla="*/ 2518 h 2706"/>
              <a:gd name="T28" fmla="*/ 2369 w 2730"/>
              <a:gd name="T29" fmla="*/ 2357 h 2706"/>
              <a:gd name="T30" fmla="*/ 2335 w 2730"/>
              <a:gd name="T31" fmla="*/ 2186 h 2706"/>
              <a:gd name="T32" fmla="*/ 2308 w 2730"/>
              <a:gd name="T33" fmla="*/ 2044 h 2706"/>
              <a:gd name="T34" fmla="*/ 2277 w 2730"/>
              <a:gd name="T35" fmla="*/ 1892 h 2706"/>
              <a:gd name="T36" fmla="*/ 2245 w 2730"/>
              <a:gd name="T37" fmla="*/ 1745 h 2706"/>
              <a:gd name="T38" fmla="*/ 2212 w 2730"/>
              <a:gd name="T39" fmla="*/ 1591 h 2706"/>
              <a:gd name="T40" fmla="*/ 2185 w 2730"/>
              <a:gd name="T41" fmla="*/ 1437 h 2706"/>
              <a:gd name="T42" fmla="*/ 2154 w 2730"/>
              <a:gd name="T43" fmla="*/ 1295 h 2706"/>
              <a:gd name="T44" fmla="*/ 2118 w 2730"/>
              <a:gd name="T45" fmla="*/ 1130 h 2706"/>
              <a:gd name="T46" fmla="*/ 2091 w 2730"/>
              <a:gd name="T47" fmla="*/ 969 h 2706"/>
              <a:gd name="T48" fmla="*/ 2149 w 2730"/>
              <a:gd name="T49" fmla="*/ 865 h 2706"/>
              <a:gd name="T50" fmla="*/ 2358 w 2730"/>
              <a:gd name="T51" fmla="*/ 643 h 2706"/>
              <a:gd name="T52" fmla="*/ 2508 w 2730"/>
              <a:gd name="T53" fmla="*/ 485 h 2706"/>
              <a:gd name="T54" fmla="*/ 2584 w 2730"/>
              <a:gd name="T55" fmla="*/ 401 h 2706"/>
              <a:gd name="T56" fmla="*/ 2650 w 2730"/>
              <a:gd name="T57" fmla="*/ 301 h 2706"/>
              <a:gd name="T58" fmla="*/ 2673 w 2730"/>
              <a:gd name="T59" fmla="*/ 245 h 2706"/>
              <a:gd name="T60" fmla="*/ 2709 w 2730"/>
              <a:gd name="T61" fmla="*/ 153 h 2706"/>
              <a:gd name="T62" fmla="*/ 2730 w 2730"/>
              <a:gd name="T63" fmla="*/ 73 h 2706"/>
              <a:gd name="T64" fmla="*/ 2727 w 2730"/>
              <a:gd name="T65" fmla="*/ 34 h 2706"/>
              <a:gd name="T66" fmla="*/ 2713 w 2730"/>
              <a:gd name="T67" fmla="*/ 15 h 2706"/>
              <a:gd name="T68" fmla="*/ 2692 w 2730"/>
              <a:gd name="T69" fmla="*/ 3 h 2706"/>
              <a:gd name="T70" fmla="*/ 2617 w 2730"/>
              <a:gd name="T71" fmla="*/ 2 h 2706"/>
              <a:gd name="T72" fmla="*/ 2498 w 2730"/>
              <a:gd name="T73" fmla="*/ 28 h 2706"/>
              <a:gd name="T74" fmla="*/ 2383 w 2730"/>
              <a:gd name="T75" fmla="*/ 78 h 2706"/>
              <a:gd name="T76" fmla="*/ 2285 w 2730"/>
              <a:gd name="T77" fmla="*/ 144 h 2706"/>
              <a:gd name="T78" fmla="*/ 2195 w 2730"/>
              <a:gd name="T79" fmla="*/ 228 h 2706"/>
              <a:gd name="T80" fmla="*/ 1989 w 2730"/>
              <a:gd name="T81" fmla="*/ 424 h 2706"/>
              <a:gd name="T82" fmla="*/ 1797 w 2730"/>
              <a:gd name="T83" fmla="*/ 602 h 2706"/>
              <a:gd name="T84" fmla="*/ 1684 w 2730"/>
              <a:gd name="T85" fmla="*/ 610 h 2706"/>
              <a:gd name="T86" fmla="*/ 1513 w 2730"/>
              <a:gd name="T87" fmla="*/ 576 h 2706"/>
              <a:gd name="T88" fmla="*/ 1365 w 2730"/>
              <a:gd name="T89" fmla="*/ 543 h 2706"/>
              <a:gd name="T90" fmla="*/ 1209 w 2730"/>
              <a:gd name="T91" fmla="*/ 512 h 2706"/>
              <a:gd name="T92" fmla="*/ 1060 w 2730"/>
              <a:gd name="T93" fmla="*/ 485 h 2706"/>
              <a:gd name="T94" fmla="*/ 902 w 2730"/>
              <a:gd name="T95" fmla="*/ 455 h 2706"/>
              <a:gd name="T96" fmla="*/ 749 w 2730"/>
              <a:gd name="T97" fmla="*/ 422 h 2706"/>
              <a:gd name="T98" fmla="*/ 599 w 2730"/>
              <a:gd name="T99" fmla="*/ 391 h 2706"/>
              <a:gd name="T100" fmla="*/ 459 w 2730"/>
              <a:gd name="T101" fmla="*/ 362 h 2706"/>
              <a:gd name="T102" fmla="*/ 284 w 2730"/>
              <a:gd name="T103" fmla="*/ 326 h 2706"/>
              <a:gd name="T104" fmla="*/ 144 w 2730"/>
              <a:gd name="T105" fmla="*/ 307 h 2706"/>
              <a:gd name="T106" fmla="*/ 23 w 2730"/>
              <a:gd name="T107" fmla="*/ 389 h 2706"/>
              <a:gd name="T108" fmla="*/ 1286 w 2730"/>
              <a:gd name="T109" fmla="*/ 1109 h 2706"/>
              <a:gd name="T110" fmla="*/ 1167 w 2730"/>
              <a:gd name="T111" fmla="*/ 1236 h 2706"/>
              <a:gd name="T112" fmla="*/ 1039 w 2730"/>
              <a:gd name="T113" fmla="*/ 1366 h 2706"/>
              <a:gd name="T114" fmla="*/ 946 w 2730"/>
              <a:gd name="T115" fmla="*/ 1472 h 2706"/>
              <a:gd name="T116" fmla="*/ 816 w 2730"/>
              <a:gd name="T117" fmla="*/ 1643 h 2706"/>
              <a:gd name="T118" fmla="*/ 749 w 2730"/>
              <a:gd name="T119" fmla="*/ 1737 h 2706"/>
              <a:gd name="T120" fmla="*/ 182 w 2730"/>
              <a:gd name="T121" fmla="*/ 1668 h 2706"/>
              <a:gd name="T122" fmla="*/ 583 w 2730"/>
              <a:gd name="T123" fmla="*/ 2111 h 2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0" h="2706">
                <a:moveTo>
                  <a:pt x="583" y="2111"/>
                </a:moveTo>
                <a:lnTo>
                  <a:pt x="622" y="2169"/>
                </a:lnTo>
                <a:lnTo>
                  <a:pt x="931" y="2674"/>
                </a:lnTo>
                <a:lnTo>
                  <a:pt x="943" y="2676"/>
                </a:lnTo>
                <a:lnTo>
                  <a:pt x="950" y="2660"/>
                </a:lnTo>
                <a:lnTo>
                  <a:pt x="962" y="2641"/>
                </a:lnTo>
                <a:lnTo>
                  <a:pt x="977" y="2618"/>
                </a:lnTo>
                <a:lnTo>
                  <a:pt x="994" y="2593"/>
                </a:lnTo>
                <a:lnTo>
                  <a:pt x="1025" y="2551"/>
                </a:lnTo>
                <a:lnTo>
                  <a:pt x="1040" y="2532"/>
                </a:lnTo>
                <a:lnTo>
                  <a:pt x="948" y="1981"/>
                </a:lnTo>
                <a:lnTo>
                  <a:pt x="975" y="1958"/>
                </a:lnTo>
                <a:lnTo>
                  <a:pt x="1035" y="1914"/>
                </a:lnTo>
                <a:lnTo>
                  <a:pt x="1098" y="1869"/>
                </a:lnTo>
                <a:lnTo>
                  <a:pt x="1135" y="1843"/>
                </a:lnTo>
                <a:lnTo>
                  <a:pt x="1179" y="1808"/>
                </a:lnTo>
                <a:lnTo>
                  <a:pt x="1221" y="1773"/>
                </a:lnTo>
                <a:lnTo>
                  <a:pt x="1263" y="1737"/>
                </a:lnTo>
                <a:lnTo>
                  <a:pt x="1305" y="1700"/>
                </a:lnTo>
                <a:lnTo>
                  <a:pt x="1334" y="1676"/>
                </a:lnTo>
                <a:lnTo>
                  <a:pt x="1377" y="1637"/>
                </a:lnTo>
                <a:lnTo>
                  <a:pt x="1426" y="1589"/>
                </a:lnTo>
                <a:lnTo>
                  <a:pt x="1480" y="1539"/>
                </a:lnTo>
                <a:lnTo>
                  <a:pt x="1532" y="1489"/>
                </a:lnTo>
                <a:lnTo>
                  <a:pt x="1580" y="1447"/>
                </a:lnTo>
                <a:lnTo>
                  <a:pt x="1599" y="1430"/>
                </a:lnTo>
                <a:lnTo>
                  <a:pt x="1617" y="1416"/>
                </a:lnTo>
                <a:lnTo>
                  <a:pt x="1630" y="1409"/>
                </a:lnTo>
                <a:lnTo>
                  <a:pt x="1640" y="1403"/>
                </a:lnTo>
                <a:lnTo>
                  <a:pt x="2298" y="2706"/>
                </a:lnTo>
                <a:lnTo>
                  <a:pt x="2312" y="2706"/>
                </a:lnTo>
                <a:lnTo>
                  <a:pt x="2319" y="2689"/>
                </a:lnTo>
                <a:lnTo>
                  <a:pt x="2331" y="2670"/>
                </a:lnTo>
                <a:lnTo>
                  <a:pt x="2346" y="2649"/>
                </a:lnTo>
                <a:lnTo>
                  <a:pt x="2362" y="2628"/>
                </a:lnTo>
                <a:lnTo>
                  <a:pt x="2375" y="2607"/>
                </a:lnTo>
                <a:lnTo>
                  <a:pt x="2389" y="2587"/>
                </a:lnTo>
                <a:lnTo>
                  <a:pt x="2394" y="2578"/>
                </a:lnTo>
                <a:lnTo>
                  <a:pt x="2398" y="2570"/>
                </a:lnTo>
                <a:lnTo>
                  <a:pt x="2400" y="2562"/>
                </a:lnTo>
                <a:lnTo>
                  <a:pt x="2400" y="2555"/>
                </a:lnTo>
                <a:lnTo>
                  <a:pt x="2398" y="2518"/>
                </a:lnTo>
                <a:lnTo>
                  <a:pt x="2392" y="2470"/>
                </a:lnTo>
                <a:lnTo>
                  <a:pt x="2381" y="2415"/>
                </a:lnTo>
                <a:lnTo>
                  <a:pt x="2369" y="2357"/>
                </a:lnTo>
                <a:lnTo>
                  <a:pt x="2358" y="2296"/>
                </a:lnTo>
                <a:lnTo>
                  <a:pt x="2344" y="2238"/>
                </a:lnTo>
                <a:lnTo>
                  <a:pt x="2335" y="2186"/>
                </a:lnTo>
                <a:lnTo>
                  <a:pt x="2325" y="2142"/>
                </a:lnTo>
                <a:lnTo>
                  <a:pt x="2318" y="2094"/>
                </a:lnTo>
                <a:lnTo>
                  <a:pt x="2308" y="2044"/>
                </a:lnTo>
                <a:lnTo>
                  <a:pt x="2298" y="1994"/>
                </a:lnTo>
                <a:lnTo>
                  <a:pt x="2287" y="1942"/>
                </a:lnTo>
                <a:lnTo>
                  <a:pt x="2277" y="1892"/>
                </a:lnTo>
                <a:lnTo>
                  <a:pt x="2266" y="1843"/>
                </a:lnTo>
                <a:lnTo>
                  <a:pt x="2256" y="1793"/>
                </a:lnTo>
                <a:lnTo>
                  <a:pt x="2245" y="1745"/>
                </a:lnTo>
                <a:lnTo>
                  <a:pt x="2233" y="1693"/>
                </a:lnTo>
                <a:lnTo>
                  <a:pt x="2221" y="1643"/>
                </a:lnTo>
                <a:lnTo>
                  <a:pt x="2212" y="1591"/>
                </a:lnTo>
                <a:lnTo>
                  <a:pt x="2202" y="1541"/>
                </a:lnTo>
                <a:lnTo>
                  <a:pt x="2195" y="1489"/>
                </a:lnTo>
                <a:lnTo>
                  <a:pt x="2185" y="1437"/>
                </a:lnTo>
                <a:lnTo>
                  <a:pt x="2173" y="1388"/>
                </a:lnTo>
                <a:lnTo>
                  <a:pt x="2164" y="1336"/>
                </a:lnTo>
                <a:lnTo>
                  <a:pt x="2154" y="1295"/>
                </a:lnTo>
                <a:lnTo>
                  <a:pt x="2143" y="1245"/>
                </a:lnTo>
                <a:lnTo>
                  <a:pt x="2131" y="1190"/>
                </a:lnTo>
                <a:lnTo>
                  <a:pt x="2118" y="1130"/>
                </a:lnTo>
                <a:lnTo>
                  <a:pt x="2106" y="1071"/>
                </a:lnTo>
                <a:lnTo>
                  <a:pt x="2097" y="1017"/>
                </a:lnTo>
                <a:lnTo>
                  <a:pt x="2091" y="969"/>
                </a:lnTo>
                <a:lnTo>
                  <a:pt x="2089" y="931"/>
                </a:lnTo>
                <a:lnTo>
                  <a:pt x="2104" y="913"/>
                </a:lnTo>
                <a:lnTo>
                  <a:pt x="2149" y="865"/>
                </a:lnTo>
                <a:lnTo>
                  <a:pt x="2210" y="798"/>
                </a:lnTo>
                <a:lnTo>
                  <a:pt x="2283" y="721"/>
                </a:lnTo>
                <a:lnTo>
                  <a:pt x="2358" y="643"/>
                </a:lnTo>
                <a:lnTo>
                  <a:pt x="2425" y="570"/>
                </a:lnTo>
                <a:lnTo>
                  <a:pt x="2479" y="516"/>
                </a:lnTo>
                <a:lnTo>
                  <a:pt x="2508" y="485"/>
                </a:lnTo>
                <a:lnTo>
                  <a:pt x="2533" y="458"/>
                </a:lnTo>
                <a:lnTo>
                  <a:pt x="2559" y="430"/>
                </a:lnTo>
                <a:lnTo>
                  <a:pt x="2584" y="401"/>
                </a:lnTo>
                <a:lnTo>
                  <a:pt x="2609" y="368"/>
                </a:lnTo>
                <a:lnTo>
                  <a:pt x="2631" y="336"/>
                </a:lnTo>
                <a:lnTo>
                  <a:pt x="2650" y="301"/>
                </a:lnTo>
                <a:lnTo>
                  <a:pt x="2659" y="282"/>
                </a:lnTo>
                <a:lnTo>
                  <a:pt x="2667" y="265"/>
                </a:lnTo>
                <a:lnTo>
                  <a:pt x="2673" y="245"/>
                </a:lnTo>
                <a:lnTo>
                  <a:pt x="2680" y="226"/>
                </a:lnTo>
                <a:lnTo>
                  <a:pt x="2696" y="188"/>
                </a:lnTo>
                <a:lnTo>
                  <a:pt x="2709" y="153"/>
                </a:lnTo>
                <a:lnTo>
                  <a:pt x="2721" y="122"/>
                </a:lnTo>
                <a:lnTo>
                  <a:pt x="2727" y="96"/>
                </a:lnTo>
                <a:lnTo>
                  <a:pt x="2730" y="73"/>
                </a:lnTo>
                <a:lnTo>
                  <a:pt x="2730" y="51"/>
                </a:lnTo>
                <a:lnTo>
                  <a:pt x="2730" y="42"/>
                </a:lnTo>
                <a:lnTo>
                  <a:pt x="2727" y="34"/>
                </a:lnTo>
                <a:lnTo>
                  <a:pt x="2725" y="26"/>
                </a:lnTo>
                <a:lnTo>
                  <a:pt x="2719" y="21"/>
                </a:lnTo>
                <a:lnTo>
                  <a:pt x="2713" y="15"/>
                </a:lnTo>
                <a:lnTo>
                  <a:pt x="2707" y="11"/>
                </a:lnTo>
                <a:lnTo>
                  <a:pt x="2700" y="7"/>
                </a:lnTo>
                <a:lnTo>
                  <a:pt x="2692" y="3"/>
                </a:lnTo>
                <a:lnTo>
                  <a:pt x="2671" y="0"/>
                </a:lnTo>
                <a:lnTo>
                  <a:pt x="2646" y="0"/>
                </a:lnTo>
                <a:lnTo>
                  <a:pt x="2617" y="2"/>
                </a:lnTo>
                <a:lnTo>
                  <a:pt x="2583" y="7"/>
                </a:lnTo>
                <a:lnTo>
                  <a:pt x="2542" y="17"/>
                </a:lnTo>
                <a:lnTo>
                  <a:pt x="2498" y="28"/>
                </a:lnTo>
                <a:lnTo>
                  <a:pt x="2456" y="42"/>
                </a:lnTo>
                <a:lnTo>
                  <a:pt x="2419" y="59"/>
                </a:lnTo>
                <a:lnTo>
                  <a:pt x="2383" y="78"/>
                </a:lnTo>
                <a:lnTo>
                  <a:pt x="2348" y="98"/>
                </a:lnTo>
                <a:lnTo>
                  <a:pt x="2316" y="121"/>
                </a:lnTo>
                <a:lnTo>
                  <a:pt x="2285" y="144"/>
                </a:lnTo>
                <a:lnTo>
                  <a:pt x="2256" y="170"/>
                </a:lnTo>
                <a:lnTo>
                  <a:pt x="2227" y="197"/>
                </a:lnTo>
                <a:lnTo>
                  <a:pt x="2195" y="228"/>
                </a:lnTo>
                <a:lnTo>
                  <a:pt x="2139" y="282"/>
                </a:lnTo>
                <a:lnTo>
                  <a:pt x="2068" y="349"/>
                </a:lnTo>
                <a:lnTo>
                  <a:pt x="1989" y="424"/>
                </a:lnTo>
                <a:lnTo>
                  <a:pt x="1914" y="497"/>
                </a:lnTo>
                <a:lnTo>
                  <a:pt x="1847" y="560"/>
                </a:lnTo>
                <a:lnTo>
                  <a:pt x="1797" y="602"/>
                </a:lnTo>
                <a:lnTo>
                  <a:pt x="1776" y="620"/>
                </a:lnTo>
                <a:lnTo>
                  <a:pt x="1734" y="618"/>
                </a:lnTo>
                <a:lnTo>
                  <a:pt x="1684" y="610"/>
                </a:lnTo>
                <a:lnTo>
                  <a:pt x="1628" y="600"/>
                </a:lnTo>
                <a:lnTo>
                  <a:pt x="1570" y="589"/>
                </a:lnTo>
                <a:lnTo>
                  <a:pt x="1513" y="576"/>
                </a:lnTo>
                <a:lnTo>
                  <a:pt x="1459" y="564"/>
                </a:lnTo>
                <a:lnTo>
                  <a:pt x="1407" y="552"/>
                </a:lnTo>
                <a:lnTo>
                  <a:pt x="1365" y="543"/>
                </a:lnTo>
                <a:lnTo>
                  <a:pt x="1311" y="531"/>
                </a:lnTo>
                <a:lnTo>
                  <a:pt x="1261" y="522"/>
                </a:lnTo>
                <a:lnTo>
                  <a:pt x="1209" y="512"/>
                </a:lnTo>
                <a:lnTo>
                  <a:pt x="1160" y="503"/>
                </a:lnTo>
                <a:lnTo>
                  <a:pt x="1110" y="495"/>
                </a:lnTo>
                <a:lnTo>
                  <a:pt x="1060" y="485"/>
                </a:lnTo>
                <a:lnTo>
                  <a:pt x="1008" y="474"/>
                </a:lnTo>
                <a:lnTo>
                  <a:pt x="954" y="464"/>
                </a:lnTo>
                <a:lnTo>
                  <a:pt x="902" y="455"/>
                </a:lnTo>
                <a:lnTo>
                  <a:pt x="852" y="443"/>
                </a:lnTo>
                <a:lnTo>
                  <a:pt x="800" y="433"/>
                </a:lnTo>
                <a:lnTo>
                  <a:pt x="749" y="422"/>
                </a:lnTo>
                <a:lnTo>
                  <a:pt x="699" y="412"/>
                </a:lnTo>
                <a:lnTo>
                  <a:pt x="649" y="401"/>
                </a:lnTo>
                <a:lnTo>
                  <a:pt x="599" y="391"/>
                </a:lnTo>
                <a:lnTo>
                  <a:pt x="549" y="382"/>
                </a:lnTo>
                <a:lnTo>
                  <a:pt x="509" y="372"/>
                </a:lnTo>
                <a:lnTo>
                  <a:pt x="459" y="362"/>
                </a:lnTo>
                <a:lnTo>
                  <a:pt x="403" y="349"/>
                </a:lnTo>
                <a:lnTo>
                  <a:pt x="343" y="337"/>
                </a:lnTo>
                <a:lnTo>
                  <a:pt x="284" y="326"/>
                </a:lnTo>
                <a:lnTo>
                  <a:pt x="228" y="316"/>
                </a:lnTo>
                <a:lnTo>
                  <a:pt x="180" y="311"/>
                </a:lnTo>
                <a:lnTo>
                  <a:pt x="144" y="307"/>
                </a:lnTo>
                <a:lnTo>
                  <a:pt x="117" y="322"/>
                </a:lnTo>
                <a:lnTo>
                  <a:pt x="71" y="355"/>
                </a:lnTo>
                <a:lnTo>
                  <a:pt x="23" y="389"/>
                </a:lnTo>
                <a:lnTo>
                  <a:pt x="0" y="410"/>
                </a:lnTo>
                <a:lnTo>
                  <a:pt x="1311" y="1077"/>
                </a:lnTo>
                <a:lnTo>
                  <a:pt x="1286" y="1109"/>
                </a:lnTo>
                <a:lnTo>
                  <a:pt x="1252" y="1150"/>
                </a:lnTo>
                <a:lnTo>
                  <a:pt x="1211" y="1192"/>
                </a:lnTo>
                <a:lnTo>
                  <a:pt x="1167" y="1236"/>
                </a:lnTo>
                <a:lnTo>
                  <a:pt x="1123" y="1282"/>
                </a:lnTo>
                <a:lnTo>
                  <a:pt x="1079" y="1326"/>
                </a:lnTo>
                <a:lnTo>
                  <a:pt x="1039" y="1366"/>
                </a:lnTo>
                <a:lnTo>
                  <a:pt x="1006" y="1401"/>
                </a:lnTo>
                <a:lnTo>
                  <a:pt x="983" y="1428"/>
                </a:lnTo>
                <a:lnTo>
                  <a:pt x="946" y="1472"/>
                </a:lnTo>
                <a:lnTo>
                  <a:pt x="904" y="1524"/>
                </a:lnTo>
                <a:lnTo>
                  <a:pt x="860" y="1583"/>
                </a:lnTo>
                <a:lnTo>
                  <a:pt x="816" y="1643"/>
                </a:lnTo>
                <a:lnTo>
                  <a:pt x="777" y="1695"/>
                </a:lnTo>
                <a:lnTo>
                  <a:pt x="760" y="1718"/>
                </a:lnTo>
                <a:lnTo>
                  <a:pt x="749" y="1737"/>
                </a:lnTo>
                <a:lnTo>
                  <a:pt x="739" y="1752"/>
                </a:lnTo>
                <a:lnTo>
                  <a:pt x="735" y="1764"/>
                </a:lnTo>
                <a:lnTo>
                  <a:pt x="182" y="1668"/>
                </a:lnTo>
                <a:lnTo>
                  <a:pt x="28" y="1775"/>
                </a:lnTo>
                <a:lnTo>
                  <a:pt x="526" y="2069"/>
                </a:lnTo>
                <a:lnTo>
                  <a:pt x="583" y="211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eaLnBrk="1"/>
            <a:endParaRPr lang="en-ZA" dirty="0"/>
          </a:p>
        </p:txBody>
      </p:sp>
      <p:sp>
        <p:nvSpPr>
          <p:cNvPr id="4" name="Footer Placeholder 3"/>
          <p:cNvSpPr>
            <a:spLocks noGrp="1"/>
          </p:cNvSpPr>
          <p:nvPr>
            <p:ph type="ftr" sz="quarter" idx="11"/>
          </p:nvPr>
        </p:nvSpPr>
        <p:spPr/>
        <p:txBody>
          <a:bodyPr/>
          <a:lstStyle>
            <a:lvl1pPr eaLnBrk="1">
              <a:defRPr/>
            </a:lvl1pPr>
          </a:lstStyle>
          <a:p>
            <a:endParaRPr lang="en-ZA" dirty="0"/>
          </a:p>
        </p:txBody>
      </p:sp>
      <p:sp>
        <p:nvSpPr>
          <p:cNvPr id="3" name="Title 2"/>
          <p:cNvSpPr>
            <a:spLocks noGrp="1"/>
          </p:cNvSpPr>
          <p:nvPr>
            <p:ph type="title"/>
          </p:nvPr>
        </p:nvSpPr>
        <p:spPr/>
        <p:txBody>
          <a:bodyPr/>
          <a:lstStyle/>
          <a:p>
            <a:r>
              <a:rPr lang="en-US"/>
              <a:t>Click to edit Master title style</a:t>
            </a:r>
            <a:endParaRPr lang="en-ZA" dirty="0"/>
          </a:p>
        </p:txBody>
      </p:sp>
      <p:cxnSp>
        <p:nvCxnSpPr>
          <p:cNvPr id="9" name="Straight Connector 8"/>
          <p:cNvCxnSpPr/>
          <p:nvPr userDrawn="1"/>
        </p:nvCxnSpPr>
        <p:spPr>
          <a:xfrm>
            <a:off x="5292080" y="264077"/>
            <a:ext cx="38519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0" name="Rectangle 9"/>
          <p:cNvSpPr/>
          <p:nvPr userDrawn="1"/>
        </p:nvSpPr>
        <p:spPr>
          <a:xfrm>
            <a:off x="5364088" y="0"/>
            <a:ext cx="3312368" cy="6206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grpSp>
        <p:nvGrpSpPr>
          <p:cNvPr id="11" name="Group 10"/>
          <p:cNvGrpSpPr/>
          <p:nvPr userDrawn="1"/>
        </p:nvGrpSpPr>
        <p:grpSpPr>
          <a:xfrm>
            <a:off x="5580112" y="81568"/>
            <a:ext cx="360040" cy="360040"/>
            <a:chOff x="5580112" y="81568"/>
            <a:chExt cx="360040" cy="360040"/>
          </a:xfrm>
        </p:grpSpPr>
        <p:sp>
          <p:nvSpPr>
            <p:cNvPr id="12" name="Oval 11"/>
            <p:cNvSpPr/>
            <p:nvPr userDrawn="1"/>
          </p:nvSpPr>
          <p:spPr>
            <a:xfrm>
              <a:off x="5580112" y="81568"/>
              <a:ext cx="360040" cy="360040"/>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3" name="Freeform 9"/>
            <p:cNvSpPr>
              <a:spLocks/>
            </p:cNvSpPr>
            <p:nvPr userDrawn="1"/>
          </p:nvSpPr>
          <p:spPr bwMode="auto">
            <a:xfrm>
              <a:off x="5660571" y="167091"/>
              <a:ext cx="217716" cy="222501"/>
            </a:xfrm>
            <a:custGeom>
              <a:avLst/>
              <a:gdLst>
                <a:gd name="T0" fmla="*/ 2548 w 2548"/>
                <a:gd name="T1" fmla="*/ 117 h 2604"/>
                <a:gd name="T2" fmla="*/ 585 w 2548"/>
                <a:gd name="T3" fmla="*/ 0 h 2604"/>
                <a:gd name="T4" fmla="*/ 0 w 2548"/>
                <a:gd name="T5" fmla="*/ 514 h 2604"/>
                <a:gd name="T6" fmla="*/ 1562 w 2548"/>
                <a:gd name="T7" fmla="*/ 614 h 2604"/>
                <a:gd name="T8" fmla="*/ 280 w 2548"/>
                <a:gd name="T9" fmla="*/ 1756 h 2604"/>
                <a:gd name="T10" fmla="*/ 644 w 2548"/>
                <a:gd name="T11" fmla="*/ 2171 h 2604"/>
                <a:gd name="T12" fmla="*/ 1936 w 2548"/>
                <a:gd name="T13" fmla="*/ 1034 h 2604"/>
                <a:gd name="T14" fmla="*/ 1842 w 2548"/>
                <a:gd name="T15" fmla="*/ 2604 h 2604"/>
                <a:gd name="T16" fmla="*/ 2429 w 2548"/>
                <a:gd name="T17" fmla="*/ 2077 h 2604"/>
                <a:gd name="T18" fmla="*/ 2548 w 2548"/>
                <a:gd name="T19" fmla="*/ 117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8" h="2604">
                  <a:moveTo>
                    <a:pt x="2548" y="117"/>
                  </a:moveTo>
                  <a:lnTo>
                    <a:pt x="585" y="0"/>
                  </a:lnTo>
                  <a:lnTo>
                    <a:pt x="0" y="514"/>
                  </a:lnTo>
                  <a:lnTo>
                    <a:pt x="1562" y="614"/>
                  </a:lnTo>
                  <a:lnTo>
                    <a:pt x="280" y="1756"/>
                  </a:lnTo>
                  <a:lnTo>
                    <a:pt x="644" y="2171"/>
                  </a:lnTo>
                  <a:lnTo>
                    <a:pt x="1936" y="1034"/>
                  </a:lnTo>
                  <a:lnTo>
                    <a:pt x="1842" y="2604"/>
                  </a:lnTo>
                  <a:lnTo>
                    <a:pt x="2429" y="2077"/>
                  </a:lnTo>
                  <a:lnTo>
                    <a:pt x="2548" y="117"/>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a:endParaRPr lang="en-ZA" dirty="0"/>
            </a:p>
          </p:txBody>
        </p:sp>
      </p:grpSp>
      <p:sp>
        <p:nvSpPr>
          <p:cNvPr id="14" name="Oval 13"/>
          <p:cNvSpPr/>
          <p:nvPr userDrawn="1"/>
        </p:nvSpPr>
        <p:spPr>
          <a:xfrm>
            <a:off x="8100392" y="44624"/>
            <a:ext cx="432048" cy="432048"/>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5" name="Rectangle 14"/>
          <p:cNvSpPr/>
          <p:nvPr userDrawn="1"/>
        </p:nvSpPr>
        <p:spPr>
          <a:xfrm>
            <a:off x="6084168" y="116632"/>
            <a:ext cx="1944216" cy="28976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70000"/>
              </a:lnSpc>
              <a:spcBef>
                <a:spcPts val="100"/>
              </a:spcBef>
              <a:spcAft>
                <a:spcPts val="100"/>
              </a:spcAft>
            </a:pPr>
            <a:r>
              <a:rPr lang="en-ZA" sz="900" b="1" dirty="0"/>
              <a:t>AIRPORTS COMPANY</a:t>
            </a:r>
            <a:r>
              <a:rPr lang="en-ZA" sz="900" b="1" baseline="0" dirty="0"/>
              <a:t> SOUTH AFRICA</a:t>
            </a:r>
          </a:p>
          <a:p>
            <a:pPr algn="ctr">
              <a:lnSpc>
                <a:spcPct val="70000"/>
              </a:lnSpc>
              <a:spcBef>
                <a:spcPts val="100"/>
              </a:spcBef>
              <a:spcAft>
                <a:spcPts val="100"/>
              </a:spcAft>
            </a:pPr>
            <a:r>
              <a:rPr lang="en-ZA" sz="900" b="1" baseline="0" dirty="0"/>
              <a:t>RESULTS PRESENTATION 2016</a:t>
            </a:r>
            <a:endParaRPr lang="en-ZA" sz="900" b="1" dirty="0"/>
          </a:p>
        </p:txBody>
      </p:sp>
      <p:sp>
        <p:nvSpPr>
          <p:cNvPr id="16" name="Rectangle 15"/>
          <p:cNvSpPr/>
          <p:nvPr userDrawn="1"/>
        </p:nvSpPr>
        <p:spPr>
          <a:xfrm>
            <a:off x="8100392" y="44624"/>
            <a:ext cx="432048" cy="432048"/>
          </a:xfrm>
          <a:prstGeom prst="rect">
            <a:avLst/>
          </a:prstGeom>
        </p:spPr>
        <p:txBody>
          <a:bodyPr vert="horz" lIns="0" tIns="0" rIns="0" bIns="0" rtlCol="0" anchor="ctr"/>
          <a:lstStyle/>
          <a:p>
            <a:pPr lvl="0" algn="ctr"/>
            <a:fld id="{6ED65CF5-D76E-45E1-818D-9A8AC32524F3}" type="slidenum">
              <a:rPr lang="en-ZA" sz="1200" b="0" smtClean="0">
                <a:solidFill>
                  <a:schemeClr val="bg1"/>
                </a:solidFill>
              </a:rPr>
              <a:pPr lvl="0" algn="ctr"/>
              <a:t>‹#›</a:t>
            </a:fld>
            <a:endParaRPr lang="en-ZA" sz="1200" b="0" dirty="0">
              <a:solidFill>
                <a:schemeClr val="bg1"/>
              </a:solidFill>
            </a:endParaRPr>
          </a:p>
        </p:txBody>
      </p:sp>
      <p:pic>
        <p:nvPicPr>
          <p:cNvPr id="21" name="Picture 2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9194720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image shape">
    <p:spTree>
      <p:nvGrpSpPr>
        <p:cNvPr id="1" name=""/>
        <p:cNvGrpSpPr/>
        <p:nvPr/>
      </p:nvGrpSpPr>
      <p:grpSpPr>
        <a:xfrm>
          <a:off x="0" y="0"/>
          <a:ext cx="0" cy="0"/>
          <a:chOff x="0" y="0"/>
          <a:chExt cx="0" cy="0"/>
        </a:xfrm>
      </p:grpSpPr>
      <p:sp>
        <p:nvSpPr>
          <p:cNvPr id="22" name="Picture Placeholder 21"/>
          <p:cNvSpPr>
            <a:spLocks noGrp="1"/>
          </p:cNvSpPr>
          <p:nvPr>
            <p:ph type="pic" sz="quarter" idx="12"/>
          </p:nvPr>
        </p:nvSpPr>
        <p:spPr>
          <a:xfrm>
            <a:off x="-1" y="260348"/>
            <a:ext cx="9144000" cy="6597651"/>
          </a:xfrm>
          <a:custGeom>
            <a:avLst/>
            <a:gdLst>
              <a:gd name="connsiteX0" fmla="*/ 5292080 w 9144000"/>
              <a:gd name="connsiteY0" fmla="*/ 0 h 6597651"/>
              <a:gd name="connsiteX1" fmla="*/ 5292725 w 9144000"/>
              <a:gd name="connsiteY1" fmla="*/ 0 h 6597651"/>
              <a:gd name="connsiteX2" fmla="*/ 5364089 w 9144000"/>
              <a:gd name="connsiteY2" fmla="*/ 0 h 6597651"/>
              <a:gd name="connsiteX3" fmla="*/ 5364089 w 9144000"/>
              <a:gd name="connsiteY3" fmla="*/ 360340 h 6597651"/>
              <a:gd name="connsiteX4" fmla="*/ 8676457 w 9144000"/>
              <a:gd name="connsiteY4" fmla="*/ 360340 h 6597651"/>
              <a:gd name="connsiteX5" fmla="*/ 8676457 w 9144000"/>
              <a:gd name="connsiteY5" fmla="*/ 0 h 6597651"/>
              <a:gd name="connsiteX6" fmla="*/ 9144000 w 9144000"/>
              <a:gd name="connsiteY6" fmla="*/ 0 h 6597651"/>
              <a:gd name="connsiteX7" fmla="*/ 9144000 w 9144000"/>
              <a:gd name="connsiteY7" fmla="*/ 720725 h 6597651"/>
              <a:gd name="connsiteX8" fmla="*/ 9144000 w 9144000"/>
              <a:gd name="connsiteY8" fmla="*/ 1224434 h 6597651"/>
              <a:gd name="connsiteX9" fmla="*/ 9144000 w 9144000"/>
              <a:gd name="connsiteY9" fmla="*/ 6597651 h 6597651"/>
              <a:gd name="connsiteX10" fmla="*/ 0 w 9144000"/>
              <a:gd name="connsiteY10" fmla="*/ 6597651 h 6597651"/>
              <a:gd name="connsiteX11" fmla="*/ 0 w 9144000"/>
              <a:gd name="connsiteY11" fmla="*/ 720725 h 6597651"/>
              <a:gd name="connsiteX12" fmla="*/ 4572000 w 9144000"/>
              <a:gd name="connsiteY12" fmla="*/ 720725 h 6597651"/>
              <a:gd name="connsiteX13" fmla="*/ 5292080 w 9144000"/>
              <a:gd name="connsiteY13" fmla="*/ 645 h 65976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144000" h="6597651">
                <a:moveTo>
                  <a:pt x="5292080" y="0"/>
                </a:moveTo>
                <a:lnTo>
                  <a:pt x="5292725" y="0"/>
                </a:lnTo>
                <a:lnTo>
                  <a:pt x="5364089" y="0"/>
                </a:lnTo>
                <a:lnTo>
                  <a:pt x="5364089" y="360340"/>
                </a:lnTo>
                <a:lnTo>
                  <a:pt x="8676457" y="360340"/>
                </a:lnTo>
                <a:lnTo>
                  <a:pt x="8676457" y="0"/>
                </a:lnTo>
                <a:lnTo>
                  <a:pt x="9144000" y="0"/>
                </a:lnTo>
                <a:lnTo>
                  <a:pt x="9144000" y="720725"/>
                </a:lnTo>
                <a:lnTo>
                  <a:pt x="9144000" y="1224434"/>
                </a:lnTo>
                <a:lnTo>
                  <a:pt x="9144000" y="6597651"/>
                </a:lnTo>
                <a:lnTo>
                  <a:pt x="0" y="6597651"/>
                </a:lnTo>
                <a:lnTo>
                  <a:pt x="0" y="720725"/>
                </a:lnTo>
                <a:lnTo>
                  <a:pt x="4572000" y="720725"/>
                </a:lnTo>
                <a:lnTo>
                  <a:pt x="5292080" y="645"/>
                </a:lnTo>
                <a:close/>
              </a:path>
            </a:pathLst>
          </a:custGeom>
          <a:solidFill>
            <a:schemeClr val="tx2">
              <a:lumMod val="20000"/>
              <a:lumOff val="80000"/>
            </a:schemeClr>
          </a:solidFill>
        </p:spPr>
        <p:txBody>
          <a:bodyPr wrap="square">
            <a:noAutofit/>
          </a:bodyPr>
          <a:lstStyle/>
          <a:p>
            <a:r>
              <a:rPr lang="en-US"/>
              <a:t>Click icon to add picture</a:t>
            </a:r>
            <a:endParaRPr lang="en-ZA" dirty="0"/>
          </a:p>
        </p:txBody>
      </p:sp>
      <p:cxnSp>
        <p:nvCxnSpPr>
          <p:cNvPr id="9" name="Straight Connector 8"/>
          <p:cNvCxnSpPr/>
          <p:nvPr userDrawn="1"/>
        </p:nvCxnSpPr>
        <p:spPr>
          <a:xfrm>
            <a:off x="5292080" y="264077"/>
            <a:ext cx="385192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Rectangle 22"/>
          <p:cNvSpPr/>
          <p:nvPr userDrawn="1"/>
        </p:nvSpPr>
        <p:spPr>
          <a:xfrm>
            <a:off x="5364088" y="0"/>
            <a:ext cx="3312368" cy="6206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cxnSp>
        <p:nvCxnSpPr>
          <p:cNvPr id="18" name="Straight Connector 17"/>
          <p:cNvCxnSpPr/>
          <p:nvPr userDrawn="1"/>
        </p:nvCxnSpPr>
        <p:spPr>
          <a:xfrm>
            <a:off x="0" y="981075"/>
            <a:ext cx="45720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4572000" y="260350"/>
            <a:ext cx="720080" cy="720725"/>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20" name="Freeform 5"/>
          <p:cNvSpPr>
            <a:spLocks/>
          </p:cNvSpPr>
          <p:nvPr userDrawn="1"/>
        </p:nvSpPr>
        <p:spPr bwMode="auto">
          <a:xfrm>
            <a:off x="4604725" y="725826"/>
            <a:ext cx="222177" cy="220224"/>
          </a:xfrm>
          <a:custGeom>
            <a:avLst/>
            <a:gdLst>
              <a:gd name="T0" fmla="*/ 931 w 2730"/>
              <a:gd name="T1" fmla="*/ 2674 h 2706"/>
              <a:gd name="T2" fmla="*/ 962 w 2730"/>
              <a:gd name="T3" fmla="*/ 2641 h 2706"/>
              <a:gd name="T4" fmla="*/ 1025 w 2730"/>
              <a:gd name="T5" fmla="*/ 2551 h 2706"/>
              <a:gd name="T6" fmla="*/ 975 w 2730"/>
              <a:gd name="T7" fmla="*/ 1958 h 2706"/>
              <a:gd name="T8" fmla="*/ 1135 w 2730"/>
              <a:gd name="T9" fmla="*/ 1843 h 2706"/>
              <a:gd name="T10" fmla="*/ 1263 w 2730"/>
              <a:gd name="T11" fmla="*/ 1737 h 2706"/>
              <a:gd name="T12" fmla="*/ 1377 w 2730"/>
              <a:gd name="T13" fmla="*/ 1637 h 2706"/>
              <a:gd name="T14" fmla="*/ 1532 w 2730"/>
              <a:gd name="T15" fmla="*/ 1489 h 2706"/>
              <a:gd name="T16" fmla="*/ 1617 w 2730"/>
              <a:gd name="T17" fmla="*/ 1416 h 2706"/>
              <a:gd name="T18" fmla="*/ 2298 w 2730"/>
              <a:gd name="T19" fmla="*/ 2706 h 2706"/>
              <a:gd name="T20" fmla="*/ 2331 w 2730"/>
              <a:gd name="T21" fmla="*/ 2670 h 2706"/>
              <a:gd name="T22" fmla="*/ 2375 w 2730"/>
              <a:gd name="T23" fmla="*/ 2607 h 2706"/>
              <a:gd name="T24" fmla="*/ 2398 w 2730"/>
              <a:gd name="T25" fmla="*/ 2570 h 2706"/>
              <a:gd name="T26" fmla="*/ 2398 w 2730"/>
              <a:gd name="T27" fmla="*/ 2518 h 2706"/>
              <a:gd name="T28" fmla="*/ 2369 w 2730"/>
              <a:gd name="T29" fmla="*/ 2357 h 2706"/>
              <a:gd name="T30" fmla="*/ 2335 w 2730"/>
              <a:gd name="T31" fmla="*/ 2186 h 2706"/>
              <a:gd name="T32" fmla="*/ 2308 w 2730"/>
              <a:gd name="T33" fmla="*/ 2044 h 2706"/>
              <a:gd name="T34" fmla="*/ 2277 w 2730"/>
              <a:gd name="T35" fmla="*/ 1892 h 2706"/>
              <a:gd name="T36" fmla="*/ 2245 w 2730"/>
              <a:gd name="T37" fmla="*/ 1745 h 2706"/>
              <a:gd name="T38" fmla="*/ 2212 w 2730"/>
              <a:gd name="T39" fmla="*/ 1591 h 2706"/>
              <a:gd name="T40" fmla="*/ 2185 w 2730"/>
              <a:gd name="T41" fmla="*/ 1437 h 2706"/>
              <a:gd name="T42" fmla="*/ 2154 w 2730"/>
              <a:gd name="T43" fmla="*/ 1295 h 2706"/>
              <a:gd name="T44" fmla="*/ 2118 w 2730"/>
              <a:gd name="T45" fmla="*/ 1130 h 2706"/>
              <a:gd name="T46" fmla="*/ 2091 w 2730"/>
              <a:gd name="T47" fmla="*/ 969 h 2706"/>
              <a:gd name="T48" fmla="*/ 2149 w 2730"/>
              <a:gd name="T49" fmla="*/ 865 h 2706"/>
              <a:gd name="T50" fmla="*/ 2358 w 2730"/>
              <a:gd name="T51" fmla="*/ 643 h 2706"/>
              <a:gd name="T52" fmla="*/ 2508 w 2730"/>
              <a:gd name="T53" fmla="*/ 485 h 2706"/>
              <a:gd name="T54" fmla="*/ 2584 w 2730"/>
              <a:gd name="T55" fmla="*/ 401 h 2706"/>
              <a:gd name="T56" fmla="*/ 2650 w 2730"/>
              <a:gd name="T57" fmla="*/ 301 h 2706"/>
              <a:gd name="T58" fmla="*/ 2673 w 2730"/>
              <a:gd name="T59" fmla="*/ 245 h 2706"/>
              <a:gd name="T60" fmla="*/ 2709 w 2730"/>
              <a:gd name="T61" fmla="*/ 153 h 2706"/>
              <a:gd name="T62" fmla="*/ 2730 w 2730"/>
              <a:gd name="T63" fmla="*/ 73 h 2706"/>
              <a:gd name="T64" fmla="*/ 2727 w 2730"/>
              <a:gd name="T65" fmla="*/ 34 h 2706"/>
              <a:gd name="T66" fmla="*/ 2713 w 2730"/>
              <a:gd name="T67" fmla="*/ 15 h 2706"/>
              <a:gd name="T68" fmla="*/ 2692 w 2730"/>
              <a:gd name="T69" fmla="*/ 3 h 2706"/>
              <a:gd name="T70" fmla="*/ 2617 w 2730"/>
              <a:gd name="T71" fmla="*/ 2 h 2706"/>
              <a:gd name="T72" fmla="*/ 2498 w 2730"/>
              <a:gd name="T73" fmla="*/ 28 h 2706"/>
              <a:gd name="T74" fmla="*/ 2383 w 2730"/>
              <a:gd name="T75" fmla="*/ 78 h 2706"/>
              <a:gd name="T76" fmla="*/ 2285 w 2730"/>
              <a:gd name="T77" fmla="*/ 144 h 2706"/>
              <a:gd name="T78" fmla="*/ 2195 w 2730"/>
              <a:gd name="T79" fmla="*/ 228 h 2706"/>
              <a:gd name="T80" fmla="*/ 1989 w 2730"/>
              <a:gd name="T81" fmla="*/ 424 h 2706"/>
              <a:gd name="T82" fmla="*/ 1797 w 2730"/>
              <a:gd name="T83" fmla="*/ 602 h 2706"/>
              <a:gd name="T84" fmla="*/ 1684 w 2730"/>
              <a:gd name="T85" fmla="*/ 610 h 2706"/>
              <a:gd name="T86" fmla="*/ 1513 w 2730"/>
              <a:gd name="T87" fmla="*/ 576 h 2706"/>
              <a:gd name="T88" fmla="*/ 1365 w 2730"/>
              <a:gd name="T89" fmla="*/ 543 h 2706"/>
              <a:gd name="T90" fmla="*/ 1209 w 2730"/>
              <a:gd name="T91" fmla="*/ 512 h 2706"/>
              <a:gd name="T92" fmla="*/ 1060 w 2730"/>
              <a:gd name="T93" fmla="*/ 485 h 2706"/>
              <a:gd name="T94" fmla="*/ 902 w 2730"/>
              <a:gd name="T95" fmla="*/ 455 h 2706"/>
              <a:gd name="T96" fmla="*/ 749 w 2730"/>
              <a:gd name="T97" fmla="*/ 422 h 2706"/>
              <a:gd name="T98" fmla="*/ 599 w 2730"/>
              <a:gd name="T99" fmla="*/ 391 h 2706"/>
              <a:gd name="T100" fmla="*/ 459 w 2730"/>
              <a:gd name="T101" fmla="*/ 362 h 2706"/>
              <a:gd name="T102" fmla="*/ 284 w 2730"/>
              <a:gd name="T103" fmla="*/ 326 h 2706"/>
              <a:gd name="T104" fmla="*/ 144 w 2730"/>
              <a:gd name="T105" fmla="*/ 307 h 2706"/>
              <a:gd name="T106" fmla="*/ 23 w 2730"/>
              <a:gd name="T107" fmla="*/ 389 h 2706"/>
              <a:gd name="T108" fmla="*/ 1286 w 2730"/>
              <a:gd name="T109" fmla="*/ 1109 h 2706"/>
              <a:gd name="T110" fmla="*/ 1167 w 2730"/>
              <a:gd name="T111" fmla="*/ 1236 h 2706"/>
              <a:gd name="T112" fmla="*/ 1039 w 2730"/>
              <a:gd name="T113" fmla="*/ 1366 h 2706"/>
              <a:gd name="T114" fmla="*/ 946 w 2730"/>
              <a:gd name="T115" fmla="*/ 1472 h 2706"/>
              <a:gd name="T116" fmla="*/ 816 w 2730"/>
              <a:gd name="T117" fmla="*/ 1643 h 2706"/>
              <a:gd name="T118" fmla="*/ 749 w 2730"/>
              <a:gd name="T119" fmla="*/ 1737 h 2706"/>
              <a:gd name="T120" fmla="*/ 182 w 2730"/>
              <a:gd name="T121" fmla="*/ 1668 h 2706"/>
              <a:gd name="T122" fmla="*/ 583 w 2730"/>
              <a:gd name="T123" fmla="*/ 2111 h 2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0" h="2706">
                <a:moveTo>
                  <a:pt x="583" y="2111"/>
                </a:moveTo>
                <a:lnTo>
                  <a:pt x="622" y="2169"/>
                </a:lnTo>
                <a:lnTo>
                  <a:pt x="931" y="2674"/>
                </a:lnTo>
                <a:lnTo>
                  <a:pt x="943" y="2676"/>
                </a:lnTo>
                <a:lnTo>
                  <a:pt x="950" y="2660"/>
                </a:lnTo>
                <a:lnTo>
                  <a:pt x="962" y="2641"/>
                </a:lnTo>
                <a:lnTo>
                  <a:pt x="977" y="2618"/>
                </a:lnTo>
                <a:lnTo>
                  <a:pt x="994" y="2593"/>
                </a:lnTo>
                <a:lnTo>
                  <a:pt x="1025" y="2551"/>
                </a:lnTo>
                <a:lnTo>
                  <a:pt x="1040" y="2532"/>
                </a:lnTo>
                <a:lnTo>
                  <a:pt x="948" y="1981"/>
                </a:lnTo>
                <a:lnTo>
                  <a:pt x="975" y="1958"/>
                </a:lnTo>
                <a:lnTo>
                  <a:pt x="1035" y="1914"/>
                </a:lnTo>
                <a:lnTo>
                  <a:pt x="1098" y="1869"/>
                </a:lnTo>
                <a:lnTo>
                  <a:pt x="1135" y="1843"/>
                </a:lnTo>
                <a:lnTo>
                  <a:pt x="1179" y="1808"/>
                </a:lnTo>
                <a:lnTo>
                  <a:pt x="1221" y="1773"/>
                </a:lnTo>
                <a:lnTo>
                  <a:pt x="1263" y="1737"/>
                </a:lnTo>
                <a:lnTo>
                  <a:pt x="1305" y="1700"/>
                </a:lnTo>
                <a:lnTo>
                  <a:pt x="1334" y="1676"/>
                </a:lnTo>
                <a:lnTo>
                  <a:pt x="1377" y="1637"/>
                </a:lnTo>
                <a:lnTo>
                  <a:pt x="1426" y="1589"/>
                </a:lnTo>
                <a:lnTo>
                  <a:pt x="1480" y="1539"/>
                </a:lnTo>
                <a:lnTo>
                  <a:pt x="1532" y="1489"/>
                </a:lnTo>
                <a:lnTo>
                  <a:pt x="1580" y="1447"/>
                </a:lnTo>
                <a:lnTo>
                  <a:pt x="1599" y="1430"/>
                </a:lnTo>
                <a:lnTo>
                  <a:pt x="1617" y="1416"/>
                </a:lnTo>
                <a:lnTo>
                  <a:pt x="1630" y="1409"/>
                </a:lnTo>
                <a:lnTo>
                  <a:pt x="1640" y="1403"/>
                </a:lnTo>
                <a:lnTo>
                  <a:pt x="2298" y="2706"/>
                </a:lnTo>
                <a:lnTo>
                  <a:pt x="2312" y="2706"/>
                </a:lnTo>
                <a:lnTo>
                  <a:pt x="2319" y="2689"/>
                </a:lnTo>
                <a:lnTo>
                  <a:pt x="2331" y="2670"/>
                </a:lnTo>
                <a:lnTo>
                  <a:pt x="2346" y="2649"/>
                </a:lnTo>
                <a:lnTo>
                  <a:pt x="2362" y="2628"/>
                </a:lnTo>
                <a:lnTo>
                  <a:pt x="2375" y="2607"/>
                </a:lnTo>
                <a:lnTo>
                  <a:pt x="2389" y="2587"/>
                </a:lnTo>
                <a:lnTo>
                  <a:pt x="2394" y="2578"/>
                </a:lnTo>
                <a:lnTo>
                  <a:pt x="2398" y="2570"/>
                </a:lnTo>
                <a:lnTo>
                  <a:pt x="2400" y="2562"/>
                </a:lnTo>
                <a:lnTo>
                  <a:pt x="2400" y="2555"/>
                </a:lnTo>
                <a:lnTo>
                  <a:pt x="2398" y="2518"/>
                </a:lnTo>
                <a:lnTo>
                  <a:pt x="2392" y="2470"/>
                </a:lnTo>
                <a:lnTo>
                  <a:pt x="2381" y="2415"/>
                </a:lnTo>
                <a:lnTo>
                  <a:pt x="2369" y="2357"/>
                </a:lnTo>
                <a:lnTo>
                  <a:pt x="2358" y="2296"/>
                </a:lnTo>
                <a:lnTo>
                  <a:pt x="2344" y="2238"/>
                </a:lnTo>
                <a:lnTo>
                  <a:pt x="2335" y="2186"/>
                </a:lnTo>
                <a:lnTo>
                  <a:pt x="2325" y="2142"/>
                </a:lnTo>
                <a:lnTo>
                  <a:pt x="2318" y="2094"/>
                </a:lnTo>
                <a:lnTo>
                  <a:pt x="2308" y="2044"/>
                </a:lnTo>
                <a:lnTo>
                  <a:pt x="2298" y="1994"/>
                </a:lnTo>
                <a:lnTo>
                  <a:pt x="2287" y="1942"/>
                </a:lnTo>
                <a:lnTo>
                  <a:pt x="2277" y="1892"/>
                </a:lnTo>
                <a:lnTo>
                  <a:pt x="2266" y="1843"/>
                </a:lnTo>
                <a:lnTo>
                  <a:pt x="2256" y="1793"/>
                </a:lnTo>
                <a:lnTo>
                  <a:pt x="2245" y="1745"/>
                </a:lnTo>
                <a:lnTo>
                  <a:pt x="2233" y="1693"/>
                </a:lnTo>
                <a:lnTo>
                  <a:pt x="2221" y="1643"/>
                </a:lnTo>
                <a:lnTo>
                  <a:pt x="2212" y="1591"/>
                </a:lnTo>
                <a:lnTo>
                  <a:pt x="2202" y="1541"/>
                </a:lnTo>
                <a:lnTo>
                  <a:pt x="2195" y="1489"/>
                </a:lnTo>
                <a:lnTo>
                  <a:pt x="2185" y="1437"/>
                </a:lnTo>
                <a:lnTo>
                  <a:pt x="2173" y="1388"/>
                </a:lnTo>
                <a:lnTo>
                  <a:pt x="2164" y="1336"/>
                </a:lnTo>
                <a:lnTo>
                  <a:pt x="2154" y="1295"/>
                </a:lnTo>
                <a:lnTo>
                  <a:pt x="2143" y="1245"/>
                </a:lnTo>
                <a:lnTo>
                  <a:pt x="2131" y="1190"/>
                </a:lnTo>
                <a:lnTo>
                  <a:pt x="2118" y="1130"/>
                </a:lnTo>
                <a:lnTo>
                  <a:pt x="2106" y="1071"/>
                </a:lnTo>
                <a:lnTo>
                  <a:pt x="2097" y="1017"/>
                </a:lnTo>
                <a:lnTo>
                  <a:pt x="2091" y="969"/>
                </a:lnTo>
                <a:lnTo>
                  <a:pt x="2089" y="931"/>
                </a:lnTo>
                <a:lnTo>
                  <a:pt x="2104" y="913"/>
                </a:lnTo>
                <a:lnTo>
                  <a:pt x="2149" y="865"/>
                </a:lnTo>
                <a:lnTo>
                  <a:pt x="2210" y="798"/>
                </a:lnTo>
                <a:lnTo>
                  <a:pt x="2283" y="721"/>
                </a:lnTo>
                <a:lnTo>
                  <a:pt x="2358" y="643"/>
                </a:lnTo>
                <a:lnTo>
                  <a:pt x="2425" y="570"/>
                </a:lnTo>
                <a:lnTo>
                  <a:pt x="2479" y="516"/>
                </a:lnTo>
                <a:lnTo>
                  <a:pt x="2508" y="485"/>
                </a:lnTo>
                <a:lnTo>
                  <a:pt x="2533" y="458"/>
                </a:lnTo>
                <a:lnTo>
                  <a:pt x="2559" y="430"/>
                </a:lnTo>
                <a:lnTo>
                  <a:pt x="2584" y="401"/>
                </a:lnTo>
                <a:lnTo>
                  <a:pt x="2609" y="368"/>
                </a:lnTo>
                <a:lnTo>
                  <a:pt x="2631" y="336"/>
                </a:lnTo>
                <a:lnTo>
                  <a:pt x="2650" y="301"/>
                </a:lnTo>
                <a:lnTo>
                  <a:pt x="2659" y="282"/>
                </a:lnTo>
                <a:lnTo>
                  <a:pt x="2667" y="265"/>
                </a:lnTo>
                <a:lnTo>
                  <a:pt x="2673" y="245"/>
                </a:lnTo>
                <a:lnTo>
                  <a:pt x="2680" y="226"/>
                </a:lnTo>
                <a:lnTo>
                  <a:pt x="2696" y="188"/>
                </a:lnTo>
                <a:lnTo>
                  <a:pt x="2709" y="153"/>
                </a:lnTo>
                <a:lnTo>
                  <a:pt x="2721" y="122"/>
                </a:lnTo>
                <a:lnTo>
                  <a:pt x="2727" y="96"/>
                </a:lnTo>
                <a:lnTo>
                  <a:pt x="2730" y="73"/>
                </a:lnTo>
                <a:lnTo>
                  <a:pt x="2730" y="51"/>
                </a:lnTo>
                <a:lnTo>
                  <a:pt x="2730" y="42"/>
                </a:lnTo>
                <a:lnTo>
                  <a:pt x="2727" y="34"/>
                </a:lnTo>
                <a:lnTo>
                  <a:pt x="2725" y="26"/>
                </a:lnTo>
                <a:lnTo>
                  <a:pt x="2719" y="21"/>
                </a:lnTo>
                <a:lnTo>
                  <a:pt x="2713" y="15"/>
                </a:lnTo>
                <a:lnTo>
                  <a:pt x="2707" y="11"/>
                </a:lnTo>
                <a:lnTo>
                  <a:pt x="2700" y="7"/>
                </a:lnTo>
                <a:lnTo>
                  <a:pt x="2692" y="3"/>
                </a:lnTo>
                <a:lnTo>
                  <a:pt x="2671" y="0"/>
                </a:lnTo>
                <a:lnTo>
                  <a:pt x="2646" y="0"/>
                </a:lnTo>
                <a:lnTo>
                  <a:pt x="2617" y="2"/>
                </a:lnTo>
                <a:lnTo>
                  <a:pt x="2583" y="7"/>
                </a:lnTo>
                <a:lnTo>
                  <a:pt x="2542" y="17"/>
                </a:lnTo>
                <a:lnTo>
                  <a:pt x="2498" y="28"/>
                </a:lnTo>
                <a:lnTo>
                  <a:pt x="2456" y="42"/>
                </a:lnTo>
                <a:lnTo>
                  <a:pt x="2419" y="59"/>
                </a:lnTo>
                <a:lnTo>
                  <a:pt x="2383" y="78"/>
                </a:lnTo>
                <a:lnTo>
                  <a:pt x="2348" y="98"/>
                </a:lnTo>
                <a:lnTo>
                  <a:pt x="2316" y="121"/>
                </a:lnTo>
                <a:lnTo>
                  <a:pt x="2285" y="144"/>
                </a:lnTo>
                <a:lnTo>
                  <a:pt x="2256" y="170"/>
                </a:lnTo>
                <a:lnTo>
                  <a:pt x="2227" y="197"/>
                </a:lnTo>
                <a:lnTo>
                  <a:pt x="2195" y="228"/>
                </a:lnTo>
                <a:lnTo>
                  <a:pt x="2139" y="282"/>
                </a:lnTo>
                <a:lnTo>
                  <a:pt x="2068" y="349"/>
                </a:lnTo>
                <a:lnTo>
                  <a:pt x="1989" y="424"/>
                </a:lnTo>
                <a:lnTo>
                  <a:pt x="1914" y="497"/>
                </a:lnTo>
                <a:lnTo>
                  <a:pt x="1847" y="560"/>
                </a:lnTo>
                <a:lnTo>
                  <a:pt x="1797" y="602"/>
                </a:lnTo>
                <a:lnTo>
                  <a:pt x="1776" y="620"/>
                </a:lnTo>
                <a:lnTo>
                  <a:pt x="1734" y="618"/>
                </a:lnTo>
                <a:lnTo>
                  <a:pt x="1684" y="610"/>
                </a:lnTo>
                <a:lnTo>
                  <a:pt x="1628" y="600"/>
                </a:lnTo>
                <a:lnTo>
                  <a:pt x="1570" y="589"/>
                </a:lnTo>
                <a:lnTo>
                  <a:pt x="1513" y="576"/>
                </a:lnTo>
                <a:lnTo>
                  <a:pt x="1459" y="564"/>
                </a:lnTo>
                <a:lnTo>
                  <a:pt x="1407" y="552"/>
                </a:lnTo>
                <a:lnTo>
                  <a:pt x="1365" y="543"/>
                </a:lnTo>
                <a:lnTo>
                  <a:pt x="1311" y="531"/>
                </a:lnTo>
                <a:lnTo>
                  <a:pt x="1261" y="522"/>
                </a:lnTo>
                <a:lnTo>
                  <a:pt x="1209" y="512"/>
                </a:lnTo>
                <a:lnTo>
                  <a:pt x="1160" y="503"/>
                </a:lnTo>
                <a:lnTo>
                  <a:pt x="1110" y="495"/>
                </a:lnTo>
                <a:lnTo>
                  <a:pt x="1060" y="485"/>
                </a:lnTo>
                <a:lnTo>
                  <a:pt x="1008" y="474"/>
                </a:lnTo>
                <a:lnTo>
                  <a:pt x="954" y="464"/>
                </a:lnTo>
                <a:lnTo>
                  <a:pt x="902" y="455"/>
                </a:lnTo>
                <a:lnTo>
                  <a:pt x="852" y="443"/>
                </a:lnTo>
                <a:lnTo>
                  <a:pt x="800" y="433"/>
                </a:lnTo>
                <a:lnTo>
                  <a:pt x="749" y="422"/>
                </a:lnTo>
                <a:lnTo>
                  <a:pt x="699" y="412"/>
                </a:lnTo>
                <a:lnTo>
                  <a:pt x="649" y="401"/>
                </a:lnTo>
                <a:lnTo>
                  <a:pt x="599" y="391"/>
                </a:lnTo>
                <a:lnTo>
                  <a:pt x="549" y="382"/>
                </a:lnTo>
                <a:lnTo>
                  <a:pt x="509" y="372"/>
                </a:lnTo>
                <a:lnTo>
                  <a:pt x="459" y="362"/>
                </a:lnTo>
                <a:lnTo>
                  <a:pt x="403" y="349"/>
                </a:lnTo>
                <a:lnTo>
                  <a:pt x="343" y="337"/>
                </a:lnTo>
                <a:lnTo>
                  <a:pt x="284" y="326"/>
                </a:lnTo>
                <a:lnTo>
                  <a:pt x="228" y="316"/>
                </a:lnTo>
                <a:lnTo>
                  <a:pt x="180" y="311"/>
                </a:lnTo>
                <a:lnTo>
                  <a:pt x="144" y="307"/>
                </a:lnTo>
                <a:lnTo>
                  <a:pt x="117" y="322"/>
                </a:lnTo>
                <a:lnTo>
                  <a:pt x="71" y="355"/>
                </a:lnTo>
                <a:lnTo>
                  <a:pt x="23" y="389"/>
                </a:lnTo>
                <a:lnTo>
                  <a:pt x="0" y="410"/>
                </a:lnTo>
                <a:lnTo>
                  <a:pt x="1311" y="1077"/>
                </a:lnTo>
                <a:lnTo>
                  <a:pt x="1286" y="1109"/>
                </a:lnTo>
                <a:lnTo>
                  <a:pt x="1252" y="1150"/>
                </a:lnTo>
                <a:lnTo>
                  <a:pt x="1211" y="1192"/>
                </a:lnTo>
                <a:lnTo>
                  <a:pt x="1167" y="1236"/>
                </a:lnTo>
                <a:lnTo>
                  <a:pt x="1123" y="1282"/>
                </a:lnTo>
                <a:lnTo>
                  <a:pt x="1079" y="1326"/>
                </a:lnTo>
                <a:lnTo>
                  <a:pt x="1039" y="1366"/>
                </a:lnTo>
                <a:lnTo>
                  <a:pt x="1006" y="1401"/>
                </a:lnTo>
                <a:lnTo>
                  <a:pt x="983" y="1428"/>
                </a:lnTo>
                <a:lnTo>
                  <a:pt x="946" y="1472"/>
                </a:lnTo>
                <a:lnTo>
                  <a:pt x="904" y="1524"/>
                </a:lnTo>
                <a:lnTo>
                  <a:pt x="860" y="1583"/>
                </a:lnTo>
                <a:lnTo>
                  <a:pt x="816" y="1643"/>
                </a:lnTo>
                <a:lnTo>
                  <a:pt x="777" y="1695"/>
                </a:lnTo>
                <a:lnTo>
                  <a:pt x="760" y="1718"/>
                </a:lnTo>
                <a:lnTo>
                  <a:pt x="749" y="1737"/>
                </a:lnTo>
                <a:lnTo>
                  <a:pt x="739" y="1752"/>
                </a:lnTo>
                <a:lnTo>
                  <a:pt x="735" y="1764"/>
                </a:lnTo>
                <a:lnTo>
                  <a:pt x="182" y="1668"/>
                </a:lnTo>
                <a:lnTo>
                  <a:pt x="28" y="1775"/>
                </a:lnTo>
                <a:lnTo>
                  <a:pt x="526" y="2069"/>
                </a:lnTo>
                <a:lnTo>
                  <a:pt x="583" y="211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eaLnBrk="1"/>
            <a:endParaRPr lang="en-ZA" dirty="0"/>
          </a:p>
        </p:txBody>
      </p:sp>
      <p:sp>
        <p:nvSpPr>
          <p:cNvPr id="4" name="Footer Placeholder 3"/>
          <p:cNvSpPr>
            <a:spLocks noGrp="1"/>
          </p:cNvSpPr>
          <p:nvPr>
            <p:ph type="ftr" sz="quarter" idx="11"/>
          </p:nvPr>
        </p:nvSpPr>
        <p:spPr/>
        <p:txBody>
          <a:bodyPr/>
          <a:lstStyle>
            <a:lvl1pPr eaLnBrk="1">
              <a:defRPr/>
            </a:lvl1pPr>
          </a:lstStyle>
          <a:p>
            <a:endParaRPr lang="en-ZA" dirty="0"/>
          </a:p>
        </p:txBody>
      </p:sp>
      <p:sp>
        <p:nvSpPr>
          <p:cNvPr id="3" name="Title 2"/>
          <p:cNvSpPr>
            <a:spLocks noGrp="1"/>
          </p:cNvSpPr>
          <p:nvPr>
            <p:ph type="title"/>
          </p:nvPr>
        </p:nvSpPr>
        <p:spPr/>
        <p:txBody>
          <a:bodyPr/>
          <a:lstStyle/>
          <a:p>
            <a:r>
              <a:rPr lang="en-US"/>
              <a:t>Click to edit Master title style</a:t>
            </a:r>
            <a:endParaRPr lang="en-ZA" dirty="0"/>
          </a:p>
        </p:txBody>
      </p:sp>
      <p:grpSp>
        <p:nvGrpSpPr>
          <p:cNvPr id="11" name="Group 10"/>
          <p:cNvGrpSpPr/>
          <p:nvPr userDrawn="1"/>
        </p:nvGrpSpPr>
        <p:grpSpPr>
          <a:xfrm>
            <a:off x="5580112" y="81568"/>
            <a:ext cx="360040" cy="360040"/>
            <a:chOff x="5580112" y="81568"/>
            <a:chExt cx="360040" cy="360040"/>
          </a:xfrm>
        </p:grpSpPr>
        <p:sp>
          <p:nvSpPr>
            <p:cNvPr id="12" name="Oval 11"/>
            <p:cNvSpPr/>
            <p:nvPr userDrawn="1"/>
          </p:nvSpPr>
          <p:spPr>
            <a:xfrm>
              <a:off x="5580112" y="81568"/>
              <a:ext cx="360040" cy="360040"/>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3" name="Freeform 9"/>
            <p:cNvSpPr>
              <a:spLocks/>
            </p:cNvSpPr>
            <p:nvPr userDrawn="1"/>
          </p:nvSpPr>
          <p:spPr bwMode="auto">
            <a:xfrm>
              <a:off x="5660571" y="167091"/>
              <a:ext cx="217716" cy="222501"/>
            </a:xfrm>
            <a:custGeom>
              <a:avLst/>
              <a:gdLst>
                <a:gd name="T0" fmla="*/ 2548 w 2548"/>
                <a:gd name="T1" fmla="*/ 117 h 2604"/>
                <a:gd name="T2" fmla="*/ 585 w 2548"/>
                <a:gd name="T3" fmla="*/ 0 h 2604"/>
                <a:gd name="T4" fmla="*/ 0 w 2548"/>
                <a:gd name="T5" fmla="*/ 514 h 2604"/>
                <a:gd name="T6" fmla="*/ 1562 w 2548"/>
                <a:gd name="T7" fmla="*/ 614 h 2604"/>
                <a:gd name="T8" fmla="*/ 280 w 2548"/>
                <a:gd name="T9" fmla="*/ 1756 h 2604"/>
                <a:gd name="T10" fmla="*/ 644 w 2548"/>
                <a:gd name="T11" fmla="*/ 2171 h 2604"/>
                <a:gd name="T12" fmla="*/ 1936 w 2548"/>
                <a:gd name="T13" fmla="*/ 1034 h 2604"/>
                <a:gd name="T14" fmla="*/ 1842 w 2548"/>
                <a:gd name="T15" fmla="*/ 2604 h 2604"/>
                <a:gd name="T16" fmla="*/ 2429 w 2548"/>
                <a:gd name="T17" fmla="*/ 2077 h 2604"/>
                <a:gd name="T18" fmla="*/ 2548 w 2548"/>
                <a:gd name="T19" fmla="*/ 117 h 26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548" h="2604">
                  <a:moveTo>
                    <a:pt x="2548" y="117"/>
                  </a:moveTo>
                  <a:lnTo>
                    <a:pt x="585" y="0"/>
                  </a:lnTo>
                  <a:lnTo>
                    <a:pt x="0" y="514"/>
                  </a:lnTo>
                  <a:lnTo>
                    <a:pt x="1562" y="614"/>
                  </a:lnTo>
                  <a:lnTo>
                    <a:pt x="280" y="1756"/>
                  </a:lnTo>
                  <a:lnTo>
                    <a:pt x="644" y="2171"/>
                  </a:lnTo>
                  <a:lnTo>
                    <a:pt x="1936" y="1034"/>
                  </a:lnTo>
                  <a:lnTo>
                    <a:pt x="1842" y="2604"/>
                  </a:lnTo>
                  <a:lnTo>
                    <a:pt x="2429" y="2077"/>
                  </a:lnTo>
                  <a:lnTo>
                    <a:pt x="2548" y="117"/>
                  </a:lnTo>
                  <a:close/>
                </a:path>
              </a:pathLst>
            </a:custGeom>
            <a:solidFill>
              <a:srgbClr val="231F2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a:endParaRPr lang="en-ZA" dirty="0"/>
            </a:p>
          </p:txBody>
        </p:sp>
      </p:grpSp>
      <p:sp>
        <p:nvSpPr>
          <p:cNvPr id="14" name="Oval 13"/>
          <p:cNvSpPr/>
          <p:nvPr userDrawn="1"/>
        </p:nvSpPr>
        <p:spPr>
          <a:xfrm>
            <a:off x="8100392" y="44624"/>
            <a:ext cx="432048" cy="432048"/>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p>
        </p:txBody>
      </p:sp>
      <p:sp>
        <p:nvSpPr>
          <p:cNvPr id="15" name="Rectangle 14"/>
          <p:cNvSpPr/>
          <p:nvPr userDrawn="1"/>
        </p:nvSpPr>
        <p:spPr>
          <a:xfrm>
            <a:off x="6084168" y="116632"/>
            <a:ext cx="1944216" cy="28976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70000"/>
              </a:lnSpc>
              <a:spcBef>
                <a:spcPts val="100"/>
              </a:spcBef>
              <a:spcAft>
                <a:spcPts val="100"/>
              </a:spcAft>
            </a:pPr>
            <a:r>
              <a:rPr lang="en-ZA" sz="900" b="1" dirty="0"/>
              <a:t>AIRPORTS COMPANY</a:t>
            </a:r>
            <a:r>
              <a:rPr lang="en-ZA" sz="900" b="1" baseline="0" dirty="0"/>
              <a:t> SOUTH AFRICA</a:t>
            </a:r>
          </a:p>
        </p:txBody>
      </p:sp>
      <p:sp>
        <p:nvSpPr>
          <p:cNvPr id="16" name="Rectangle 15"/>
          <p:cNvSpPr/>
          <p:nvPr userDrawn="1"/>
        </p:nvSpPr>
        <p:spPr>
          <a:xfrm>
            <a:off x="8100392" y="44624"/>
            <a:ext cx="432048" cy="432048"/>
          </a:xfrm>
          <a:prstGeom prst="rect">
            <a:avLst/>
          </a:prstGeom>
        </p:spPr>
        <p:txBody>
          <a:bodyPr vert="horz" lIns="0" tIns="0" rIns="0" bIns="0" rtlCol="0" anchor="ctr"/>
          <a:lstStyle/>
          <a:p>
            <a:pPr lvl="0" algn="ctr"/>
            <a:fld id="{6ED65CF5-D76E-45E1-818D-9A8AC32524F3}" type="slidenum">
              <a:rPr lang="en-ZA" sz="1200" b="0" smtClean="0">
                <a:solidFill>
                  <a:schemeClr val="bg1"/>
                </a:solidFill>
              </a:rPr>
              <a:pPr lvl="0" algn="ctr"/>
              <a:t>‹#›</a:t>
            </a:fld>
            <a:endParaRPr lang="en-ZA" sz="1200" b="0" dirty="0">
              <a:solidFill>
                <a:schemeClr val="bg1"/>
              </a:solidFill>
            </a:endParaRPr>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4" y="6129300"/>
            <a:ext cx="1273762" cy="612068"/>
          </a:xfrm>
          <a:prstGeom prst="rect">
            <a:avLst/>
          </a:prstGeom>
        </p:spPr>
      </p:pic>
    </p:spTree>
    <p:extLst>
      <p:ext uri="{BB962C8B-B14F-4D97-AF65-F5344CB8AC3E}">
        <p14:creationId xmlns:p14="http://schemas.microsoft.com/office/powerpoint/2010/main" val="11452677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lvl1pPr eaLnBrk="1">
              <a:defRPr/>
            </a:lvl1pPr>
          </a:lstStyle>
          <a:p>
            <a:endParaRPr lang="en-ZA" dirty="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619413" y="6129300"/>
            <a:ext cx="1273762" cy="612068"/>
          </a:xfrm>
          <a:prstGeom prst="rect">
            <a:avLst/>
          </a:prstGeom>
        </p:spPr>
      </p:pic>
    </p:spTree>
    <p:extLst>
      <p:ext uri="{BB962C8B-B14F-4D97-AF65-F5344CB8AC3E}">
        <p14:creationId xmlns:p14="http://schemas.microsoft.com/office/powerpoint/2010/main" val="13954272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Divider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426546595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95" imgH="394" progId="TCLayout.ActiveDocument.1">
                  <p:embed/>
                </p:oleObj>
              </mc:Choice>
              <mc:Fallback>
                <p:oleObj name="think-cell Slide" r:id="rId3" imgW="395" imgH="394" progId="TCLayout.ActiveDocument.1">
                  <p:embed/>
                  <p:pic>
                    <p:nvPicPr>
                      <p:cNvPr id="0" name=""/>
                      <p:cNvPicPr/>
                      <p:nvPr/>
                    </p:nvPicPr>
                    <p:blipFill>
                      <a:blip r:embed="rId4"/>
                      <a:stretch>
                        <a:fillRect/>
                      </a:stretch>
                    </p:blipFill>
                    <p:spPr>
                      <a:xfrm>
                        <a:off x="1588" y="1588"/>
                        <a:ext cx="1587" cy="1587"/>
                      </a:xfrm>
                      <a:prstGeom prst="rect">
                        <a:avLst/>
                      </a:prstGeom>
                    </p:spPr>
                  </p:pic>
                </p:oleObj>
              </mc:Fallback>
            </mc:AlternateContent>
          </a:graphicData>
        </a:graphic>
      </p:graphicFrame>
      <p:pic>
        <p:nvPicPr>
          <p:cNvPr id="17" name="Picture 16"/>
          <p:cNvPicPr>
            <a:picLocks noChangeAspect="1"/>
          </p:cNvPicPr>
          <p:nvPr userDrawn="1"/>
        </p:nvPicPr>
        <p:blipFill rotWithShape="1">
          <a:blip r:embed="rId5">
            <a:extLst>
              <a:ext uri="{28A0092B-C50C-407E-A947-70E740481C1C}">
                <a14:useLocalDpi xmlns:a14="http://schemas.microsoft.com/office/drawing/2010/main" val="0"/>
              </a:ext>
            </a:extLst>
          </a:blip>
          <a:srcRect l="16970" t="5301" r="4180" b="6176"/>
          <a:stretch/>
        </p:blipFill>
        <p:spPr>
          <a:xfrm>
            <a:off x="0" y="1"/>
            <a:ext cx="9144000" cy="6858000"/>
          </a:xfrm>
          <a:prstGeom prst="rect">
            <a:avLst/>
          </a:prstGeom>
        </p:spPr>
      </p:pic>
      <p:sp>
        <p:nvSpPr>
          <p:cNvPr id="5" name="Rectangle 4"/>
          <p:cNvSpPr/>
          <p:nvPr userDrawn="1"/>
        </p:nvSpPr>
        <p:spPr>
          <a:xfrm>
            <a:off x="250825" y="2195612"/>
            <a:ext cx="3235181" cy="830997"/>
          </a:xfrm>
          <a:prstGeom prst="rect">
            <a:avLst/>
          </a:prstGeom>
        </p:spPr>
        <p:txBody>
          <a:bodyPr wrap="none">
            <a:spAutoFit/>
          </a:bodyPr>
          <a:lstStyle/>
          <a:p>
            <a:pPr algn="l"/>
            <a:r>
              <a:rPr lang="en-ZA" sz="4800">
                <a:solidFill>
                  <a:schemeClr val="bg1"/>
                </a:solidFill>
              </a:rPr>
              <a:t>Thank you!</a:t>
            </a:r>
            <a:endParaRPr lang="en-ZA" sz="4800" dirty="0">
              <a:solidFill>
                <a:schemeClr val="bg1"/>
              </a:solidFill>
            </a:endParaRPr>
          </a:p>
        </p:txBody>
      </p:sp>
    </p:spTree>
    <p:extLst>
      <p:ext uri="{BB962C8B-B14F-4D97-AF65-F5344CB8AC3E}">
        <p14:creationId xmlns:p14="http://schemas.microsoft.com/office/powerpoint/2010/main" val="4286555450"/>
      </p:ext>
    </p:extLst>
  </p:cSld>
  <p:clrMapOvr>
    <a:masterClrMapping/>
  </p:clrMapOvr>
  <p:hf hdr="0" ftr="0" dt="0"/>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userDrawn="1">
  <p:cSld name="1_Divider Slide">
    <p:spTree>
      <p:nvGrpSpPr>
        <p:cNvPr id="1" name=""/>
        <p:cNvGrpSpPr/>
        <p:nvPr/>
      </p:nvGrpSpPr>
      <p:grpSpPr>
        <a:xfrm>
          <a:off x="0" y="0"/>
          <a:ext cx="0" cy="0"/>
          <a:chOff x="0" y="0"/>
          <a:chExt cx="0" cy="0"/>
        </a:xfrm>
      </p:grpSpPr>
      <p:sp>
        <p:nvSpPr>
          <p:cNvPr id="29" name="Rectangle 28"/>
          <p:cNvSpPr/>
          <p:nvPr userDrawn="1"/>
        </p:nvSpPr>
        <p:spPr>
          <a:xfrm>
            <a:off x="5364088" y="0"/>
            <a:ext cx="3312368" cy="620688"/>
          </a:xfrm>
          <a:prstGeom prst="rect">
            <a:avLst/>
          </a:prstGeom>
          <a:solidFill>
            <a:schemeClr val="accent3"/>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26" name="Picture Placeholder 25"/>
          <p:cNvSpPr>
            <a:spLocks noGrp="1"/>
          </p:cNvSpPr>
          <p:nvPr>
            <p:ph type="pic" sz="quarter" idx="10"/>
          </p:nvPr>
        </p:nvSpPr>
        <p:spPr>
          <a:xfrm>
            <a:off x="0" y="549275"/>
            <a:ext cx="9144000" cy="6308725"/>
          </a:xfrm>
          <a:custGeom>
            <a:avLst/>
            <a:gdLst>
              <a:gd name="connsiteX0" fmla="*/ 0 w 9144000"/>
              <a:gd name="connsiteY0" fmla="*/ 0 h 6308725"/>
              <a:gd name="connsiteX1" fmla="*/ 5364088 w 9144000"/>
              <a:gd name="connsiteY1" fmla="*/ 0 h 6308725"/>
              <a:gd name="connsiteX2" fmla="*/ 5364088 w 9144000"/>
              <a:gd name="connsiteY2" fmla="*/ 71413 h 6308725"/>
              <a:gd name="connsiteX3" fmla="*/ 8676456 w 9144000"/>
              <a:gd name="connsiteY3" fmla="*/ 71413 h 6308725"/>
              <a:gd name="connsiteX4" fmla="*/ 8676456 w 9144000"/>
              <a:gd name="connsiteY4" fmla="*/ 0 h 6308725"/>
              <a:gd name="connsiteX5" fmla="*/ 9144000 w 9144000"/>
              <a:gd name="connsiteY5" fmla="*/ 0 h 6308725"/>
              <a:gd name="connsiteX6" fmla="*/ 9144000 w 9144000"/>
              <a:gd name="connsiteY6" fmla="*/ 6308725 h 6308725"/>
              <a:gd name="connsiteX7" fmla="*/ 0 w 9144000"/>
              <a:gd name="connsiteY7" fmla="*/ 6308725 h 6308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6308725">
                <a:moveTo>
                  <a:pt x="0" y="0"/>
                </a:moveTo>
                <a:lnTo>
                  <a:pt x="5364088" y="0"/>
                </a:lnTo>
                <a:lnTo>
                  <a:pt x="5364088" y="71413"/>
                </a:lnTo>
                <a:lnTo>
                  <a:pt x="8676456" y="71413"/>
                </a:lnTo>
                <a:lnTo>
                  <a:pt x="8676456" y="0"/>
                </a:lnTo>
                <a:lnTo>
                  <a:pt x="9144000" y="0"/>
                </a:lnTo>
                <a:lnTo>
                  <a:pt x="9144000" y="6308725"/>
                </a:lnTo>
                <a:lnTo>
                  <a:pt x="0" y="6308725"/>
                </a:lnTo>
                <a:close/>
              </a:path>
            </a:pathLst>
          </a:custGeom>
        </p:spPr>
        <p:txBody>
          <a:bodyPr wrap="square">
            <a:noAutofit/>
          </a:bodyPr>
          <a:lstStyle/>
          <a:p>
            <a:r>
              <a:rPr lang="en-US"/>
              <a:t>Click icon to add picture</a:t>
            </a:r>
            <a:endParaRPr lang="en-ZA" dirty="0"/>
          </a:p>
        </p:txBody>
      </p:sp>
      <p:sp>
        <p:nvSpPr>
          <p:cNvPr id="28" name="Freeform 27"/>
          <p:cNvSpPr/>
          <p:nvPr userDrawn="1"/>
        </p:nvSpPr>
        <p:spPr>
          <a:xfrm>
            <a:off x="0" y="548680"/>
            <a:ext cx="9144000" cy="864096"/>
          </a:xfrm>
          <a:custGeom>
            <a:avLst/>
            <a:gdLst>
              <a:gd name="connsiteX0" fmla="*/ 0 w 9144000"/>
              <a:gd name="connsiteY0" fmla="*/ 0 h 864096"/>
              <a:gd name="connsiteX1" fmla="*/ 5364088 w 9144000"/>
              <a:gd name="connsiteY1" fmla="*/ 0 h 864096"/>
              <a:gd name="connsiteX2" fmla="*/ 5364088 w 9144000"/>
              <a:gd name="connsiteY2" fmla="*/ 72008 h 864096"/>
              <a:gd name="connsiteX3" fmla="*/ 8676456 w 9144000"/>
              <a:gd name="connsiteY3" fmla="*/ 72008 h 864096"/>
              <a:gd name="connsiteX4" fmla="*/ 8676456 w 9144000"/>
              <a:gd name="connsiteY4" fmla="*/ 0 h 864096"/>
              <a:gd name="connsiteX5" fmla="*/ 9144000 w 9144000"/>
              <a:gd name="connsiteY5" fmla="*/ 0 h 864096"/>
              <a:gd name="connsiteX6" fmla="*/ 9144000 w 9144000"/>
              <a:gd name="connsiteY6" fmla="*/ 864096 h 864096"/>
              <a:gd name="connsiteX7" fmla="*/ 0 w 9144000"/>
              <a:gd name="connsiteY7" fmla="*/ 864096 h 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864096">
                <a:moveTo>
                  <a:pt x="0" y="0"/>
                </a:moveTo>
                <a:lnTo>
                  <a:pt x="5364088" y="0"/>
                </a:lnTo>
                <a:lnTo>
                  <a:pt x="5364088" y="72008"/>
                </a:lnTo>
                <a:lnTo>
                  <a:pt x="8676456" y="72008"/>
                </a:lnTo>
                <a:lnTo>
                  <a:pt x="8676456" y="0"/>
                </a:lnTo>
                <a:lnTo>
                  <a:pt x="9144000" y="0"/>
                </a:lnTo>
                <a:lnTo>
                  <a:pt x="9144000" y="864096"/>
                </a:lnTo>
                <a:lnTo>
                  <a:pt x="0" y="864096"/>
                </a:lnTo>
                <a:close/>
              </a:path>
            </a:pathLst>
          </a:custGeom>
          <a:solidFill>
            <a:schemeClr val="accent2">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8" name="Oval 7"/>
          <p:cNvSpPr/>
          <p:nvPr userDrawn="1"/>
        </p:nvSpPr>
        <p:spPr>
          <a:xfrm>
            <a:off x="7596336" y="44624"/>
            <a:ext cx="432048" cy="432048"/>
          </a:xfrm>
          <a:prstGeom prst="ellipse">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0" name="Oval 9"/>
          <p:cNvSpPr/>
          <p:nvPr userDrawn="1"/>
        </p:nvSpPr>
        <p:spPr>
          <a:xfrm>
            <a:off x="7092280" y="44624"/>
            <a:ext cx="432048" cy="432048"/>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3" name="Rectangle 12"/>
          <p:cNvSpPr/>
          <p:nvPr userDrawn="1"/>
        </p:nvSpPr>
        <p:spPr>
          <a:xfrm>
            <a:off x="0" y="1412776"/>
            <a:ext cx="9144000" cy="504056"/>
          </a:xfrm>
          <a:prstGeom prst="rect">
            <a:avLst/>
          </a:prstGeom>
          <a:solidFill>
            <a:schemeClr val="accent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3" name="Subtitle 2"/>
          <p:cNvSpPr>
            <a:spLocks noGrp="1"/>
          </p:cNvSpPr>
          <p:nvPr userDrawn="1">
            <p:ph type="subTitle" idx="1"/>
          </p:nvPr>
        </p:nvSpPr>
        <p:spPr>
          <a:xfrm>
            <a:off x="539552" y="1412776"/>
            <a:ext cx="8136904" cy="720080"/>
          </a:xfrm>
        </p:spPr>
        <p:txBody>
          <a:bodyPr>
            <a:noAutofit/>
          </a:bodyPr>
          <a:lstStyle>
            <a:lvl1pPr marL="0" indent="0" algn="l">
              <a:buNone/>
              <a:defRPr sz="3200" b="1">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Freeform 14"/>
          <p:cNvSpPr/>
          <p:nvPr userDrawn="1"/>
        </p:nvSpPr>
        <p:spPr>
          <a:xfrm>
            <a:off x="7666604" y="102584"/>
            <a:ext cx="287381" cy="286167"/>
          </a:xfrm>
          <a:custGeom>
            <a:avLst/>
            <a:gdLst>
              <a:gd name="connsiteX0" fmla="*/ 138567 w 287381"/>
              <a:gd name="connsiteY0" fmla="*/ 0 h 286167"/>
              <a:gd name="connsiteX1" fmla="*/ 284675 w 287381"/>
              <a:gd name="connsiteY1" fmla="*/ 138527 h 286167"/>
              <a:gd name="connsiteX2" fmla="*/ 287381 w 287381"/>
              <a:gd name="connsiteY2" fmla="*/ 219368 h 286167"/>
              <a:gd name="connsiteX3" fmla="*/ 170259 w 287381"/>
              <a:gd name="connsiteY3" fmla="*/ 108508 h 286167"/>
              <a:gd name="connsiteX4" fmla="*/ 174412 w 287381"/>
              <a:gd name="connsiteY4" fmla="*/ 284928 h 286167"/>
              <a:gd name="connsiteX5" fmla="*/ 117825 w 287381"/>
              <a:gd name="connsiteY5" fmla="*/ 286167 h 286167"/>
              <a:gd name="connsiteX6" fmla="*/ 112619 w 287381"/>
              <a:gd name="connsiteY6" fmla="*/ 110203 h 286167"/>
              <a:gd name="connsiteX7" fmla="*/ 1816 w 287381"/>
              <a:gd name="connsiteY7" fmla="*/ 226302 h 286167"/>
              <a:gd name="connsiteX8" fmla="*/ 0 w 287381"/>
              <a:gd name="connsiteY8" fmla="*/ 146475 h 2861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381" h="286167">
                <a:moveTo>
                  <a:pt x="138567" y="0"/>
                </a:moveTo>
                <a:lnTo>
                  <a:pt x="284675" y="138527"/>
                </a:lnTo>
                <a:lnTo>
                  <a:pt x="287381" y="219368"/>
                </a:lnTo>
                <a:lnTo>
                  <a:pt x="170259" y="108508"/>
                </a:lnTo>
                <a:lnTo>
                  <a:pt x="174412" y="284928"/>
                </a:lnTo>
                <a:lnTo>
                  <a:pt x="117825" y="286167"/>
                </a:lnTo>
                <a:lnTo>
                  <a:pt x="112619" y="110203"/>
                </a:lnTo>
                <a:lnTo>
                  <a:pt x="1816" y="226302"/>
                </a:lnTo>
                <a:lnTo>
                  <a:pt x="0" y="146475"/>
                </a:lnTo>
                <a:close/>
              </a:path>
            </a:pathLst>
          </a:cu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nvGrpSpPr>
          <p:cNvPr id="23" name="Group 22"/>
          <p:cNvGrpSpPr/>
          <p:nvPr userDrawn="1"/>
        </p:nvGrpSpPr>
        <p:grpSpPr>
          <a:xfrm>
            <a:off x="7191996" y="123014"/>
            <a:ext cx="242826" cy="274672"/>
            <a:chOff x="2344738" y="909638"/>
            <a:chExt cx="4454525" cy="5038726"/>
          </a:xfrm>
          <a:solidFill>
            <a:schemeClr val="bg1"/>
          </a:solidFill>
        </p:grpSpPr>
        <p:sp>
          <p:nvSpPr>
            <p:cNvPr id="20" name="Freeform 5"/>
            <p:cNvSpPr>
              <a:spLocks/>
            </p:cNvSpPr>
            <p:nvPr userDrawn="1"/>
          </p:nvSpPr>
          <p:spPr bwMode="auto">
            <a:xfrm>
              <a:off x="4362451" y="909638"/>
              <a:ext cx="736600" cy="733425"/>
            </a:xfrm>
            <a:custGeom>
              <a:avLst/>
              <a:gdLst>
                <a:gd name="T0" fmla="*/ 1 w 464"/>
                <a:gd name="T1" fmla="*/ 234 h 462"/>
                <a:gd name="T2" fmla="*/ 9 w 464"/>
                <a:gd name="T3" fmla="*/ 284 h 462"/>
                <a:gd name="T4" fmla="*/ 26 w 464"/>
                <a:gd name="T5" fmla="*/ 330 h 462"/>
                <a:gd name="T6" fmla="*/ 49 w 464"/>
                <a:gd name="T7" fmla="*/ 370 h 462"/>
                <a:gd name="T8" fmla="*/ 80 w 464"/>
                <a:gd name="T9" fmla="*/ 405 h 462"/>
                <a:gd name="T10" fmla="*/ 117 w 464"/>
                <a:gd name="T11" fmla="*/ 431 h 462"/>
                <a:gd name="T12" fmla="*/ 159 w 464"/>
                <a:gd name="T13" fmla="*/ 451 h 462"/>
                <a:gd name="T14" fmla="*/ 207 w 464"/>
                <a:gd name="T15" fmla="*/ 462 h 462"/>
                <a:gd name="T16" fmla="*/ 257 w 464"/>
                <a:gd name="T17" fmla="*/ 462 h 462"/>
                <a:gd name="T18" fmla="*/ 301 w 464"/>
                <a:gd name="T19" fmla="*/ 453 h 462"/>
                <a:gd name="T20" fmla="*/ 343 w 464"/>
                <a:gd name="T21" fmla="*/ 435 h 462"/>
                <a:gd name="T22" fmla="*/ 380 w 464"/>
                <a:gd name="T23" fmla="*/ 410 h 462"/>
                <a:gd name="T24" fmla="*/ 412 w 464"/>
                <a:gd name="T25" fmla="*/ 380 h 462"/>
                <a:gd name="T26" fmla="*/ 437 w 464"/>
                <a:gd name="T27" fmla="*/ 341 h 462"/>
                <a:gd name="T28" fmla="*/ 455 w 464"/>
                <a:gd name="T29" fmla="*/ 301 h 462"/>
                <a:gd name="T30" fmla="*/ 462 w 464"/>
                <a:gd name="T31" fmla="*/ 255 h 462"/>
                <a:gd name="T32" fmla="*/ 462 w 464"/>
                <a:gd name="T33" fmla="*/ 209 h 462"/>
                <a:gd name="T34" fmla="*/ 455 w 464"/>
                <a:gd name="T35" fmla="*/ 165 h 462"/>
                <a:gd name="T36" fmla="*/ 437 w 464"/>
                <a:gd name="T37" fmla="*/ 122 h 462"/>
                <a:gd name="T38" fmla="*/ 414 w 464"/>
                <a:gd name="T39" fmla="*/ 86 h 462"/>
                <a:gd name="T40" fmla="*/ 383 w 464"/>
                <a:gd name="T41" fmla="*/ 53 h 462"/>
                <a:gd name="T42" fmla="*/ 349 w 464"/>
                <a:gd name="T43" fmla="*/ 28 h 462"/>
                <a:gd name="T44" fmla="*/ 311 w 464"/>
                <a:gd name="T45" fmla="*/ 9 h 462"/>
                <a:gd name="T46" fmla="*/ 270 w 464"/>
                <a:gd name="T47" fmla="*/ 0 h 462"/>
                <a:gd name="T48" fmla="*/ 224 w 464"/>
                <a:gd name="T49" fmla="*/ 0 h 462"/>
                <a:gd name="T50" fmla="*/ 178 w 464"/>
                <a:gd name="T51" fmla="*/ 9 h 462"/>
                <a:gd name="T52" fmla="*/ 134 w 464"/>
                <a:gd name="T53" fmla="*/ 25 h 462"/>
                <a:gd name="T54" fmla="*/ 96 w 464"/>
                <a:gd name="T55" fmla="*/ 48 h 462"/>
                <a:gd name="T56" fmla="*/ 61 w 464"/>
                <a:gd name="T57" fmla="*/ 76 h 462"/>
                <a:gd name="T58" fmla="*/ 32 w 464"/>
                <a:gd name="T59" fmla="*/ 111 h 462"/>
                <a:gd name="T60" fmla="*/ 13 w 464"/>
                <a:gd name="T61" fmla="*/ 147 h 462"/>
                <a:gd name="T62" fmla="*/ 1 w 464"/>
                <a:gd name="T63" fmla="*/ 186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64" h="462">
                  <a:moveTo>
                    <a:pt x="0" y="207"/>
                  </a:moveTo>
                  <a:lnTo>
                    <a:pt x="1" y="234"/>
                  </a:lnTo>
                  <a:lnTo>
                    <a:pt x="3" y="259"/>
                  </a:lnTo>
                  <a:lnTo>
                    <a:pt x="9" y="284"/>
                  </a:lnTo>
                  <a:lnTo>
                    <a:pt x="17" y="307"/>
                  </a:lnTo>
                  <a:lnTo>
                    <a:pt x="26" y="330"/>
                  </a:lnTo>
                  <a:lnTo>
                    <a:pt x="36" y="351"/>
                  </a:lnTo>
                  <a:lnTo>
                    <a:pt x="49" y="370"/>
                  </a:lnTo>
                  <a:lnTo>
                    <a:pt x="63" y="387"/>
                  </a:lnTo>
                  <a:lnTo>
                    <a:pt x="80" y="405"/>
                  </a:lnTo>
                  <a:lnTo>
                    <a:pt x="97" y="420"/>
                  </a:lnTo>
                  <a:lnTo>
                    <a:pt x="117" y="431"/>
                  </a:lnTo>
                  <a:lnTo>
                    <a:pt x="136" y="443"/>
                  </a:lnTo>
                  <a:lnTo>
                    <a:pt x="159" y="451"/>
                  </a:lnTo>
                  <a:lnTo>
                    <a:pt x="182" y="458"/>
                  </a:lnTo>
                  <a:lnTo>
                    <a:pt x="207" y="462"/>
                  </a:lnTo>
                  <a:lnTo>
                    <a:pt x="232" y="462"/>
                  </a:lnTo>
                  <a:lnTo>
                    <a:pt x="257" y="462"/>
                  </a:lnTo>
                  <a:lnTo>
                    <a:pt x="280" y="458"/>
                  </a:lnTo>
                  <a:lnTo>
                    <a:pt x="301" y="453"/>
                  </a:lnTo>
                  <a:lnTo>
                    <a:pt x="324" y="445"/>
                  </a:lnTo>
                  <a:lnTo>
                    <a:pt x="343" y="435"/>
                  </a:lnTo>
                  <a:lnTo>
                    <a:pt x="362" y="424"/>
                  </a:lnTo>
                  <a:lnTo>
                    <a:pt x="380" y="410"/>
                  </a:lnTo>
                  <a:lnTo>
                    <a:pt x="397" y="395"/>
                  </a:lnTo>
                  <a:lnTo>
                    <a:pt x="412" y="380"/>
                  </a:lnTo>
                  <a:lnTo>
                    <a:pt x="426" y="360"/>
                  </a:lnTo>
                  <a:lnTo>
                    <a:pt x="437" y="341"/>
                  </a:lnTo>
                  <a:lnTo>
                    <a:pt x="447" y="322"/>
                  </a:lnTo>
                  <a:lnTo>
                    <a:pt x="455" y="301"/>
                  </a:lnTo>
                  <a:lnTo>
                    <a:pt x="460" y="278"/>
                  </a:lnTo>
                  <a:lnTo>
                    <a:pt x="462" y="255"/>
                  </a:lnTo>
                  <a:lnTo>
                    <a:pt x="464" y="230"/>
                  </a:lnTo>
                  <a:lnTo>
                    <a:pt x="462" y="209"/>
                  </a:lnTo>
                  <a:lnTo>
                    <a:pt x="460" y="186"/>
                  </a:lnTo>
                  <a:lnTo>
                    <a:pt x="455" y="165"/>
                  </a:lnTo>
                  <a:lnTo>
                    <a:pt x="447" y="144"/>
                  </a:lnTo>
                  <a:lnTo>
                    <a:pt x="437" y="122"/>
                  </a:lnTo>
                  <a:lnTo>
                    <a:pt x="426" y="103"/>
                  </a:lnTo>
                  <a:lnTo>
                    <a:pt x="414" y="86"/>
                  </a:lnTo>
                  <a:lnTo>
                    <a:pt x="399" y="69"/>
                  </a:lnTo>
                  <a:lnTo>
                    <a:pt x="383" y="53"/>
                  </a:lnTo>
                  <a:lnTo>
                    <a:pt x="368" y="40"/>
                  </a:lnTo>
                  <a:lnTo>
                    <a:pt x="349" y="28"/>
                  </a:lnTo>
                  <a:lnTo>
                    <a:pt x="332" y="19"/>
                  </a:lnTo>
                  <a:lnTo>
                    <a:pt x="311" y="9"/>
                  </a:lnTo>
                  <a:lnTo>
                    <a:pt x="291" y="3"/>
                  </a:lnTo>
                  <a:lnTo>
                    <a:pt x="270" y="0"/>
                  </a:lnTo>
                  <a:lnTo>
                    <a:pt x="247" y="0"/>
                  </a:lnTo>
                  <a:lnTo>
                    <a:pt x="224" y="0"/>
                  </a:lnTo>
                  <a:lnTo>
                    <a:pt x="201" y="3"/>
                  </a:lnTo>
                  <a:lnTo>
                    <a:pt x="178" y="9"/>
                  </a:lnTo>
                  <a:lnTo>
                    <a:pt x="157" y="15"/>
                  </a:lnTo>
                  <a:lnTo>
                    <a:pt x="134" y="25"/>
                  </a:lnTo>
                  <a:lnTo>
                    <a:pt x="115" y="36"/>
                  </a:lnTo>
                  <a:lnTo>
                    <a:pt x="96" y="48"/>
                  </a:lnTo>
                  <a:lnTo>
                    <a:pt x="76" y="61"/>
                  </a:lnTo>
                  <a:lnTo>
                    <a:pt x="61" y="76"/>
                  </a:lnTo>
                  <a:lnTo>
                    <a:pt x="46" y="94"/>
                  </a:lnTo>
                  <a:lnTo>
                    <a:pt x="32" y="111"/>
                  </a:lnTo>
                  <a:lnTo>
                    <a:pt x="21" y="128"/>
                  </a:lnTo>
                  <a:lnTo>
                    <a:pt x="13" y="147"/>
                  </a:lnTo>
                  <a:lnTo>
                    <a:pt x="5" y="167"/>
                  </a:lnTo>
                  <a:lnTo>
                    <a:pt x="1" y="186"/>
                  </a:lnTo>
                  <a:lnTo>
                    <a:pt x="0" y="2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sp>
          <p:nvSpPr>
            <p:cNvPr id="21" name="Freeform 6"/>
            <p:cNvSpPr>
              <a:spLocks noEditPoints="1"/>
            </p:cNvSpPr>
            <p:nvPr userDrawn="1"/>
          </p:nvSpPr>
          <p:spPr bwMode="auto">
            <a:xfrm>
              <a:off x="2344738" y="1706563"/>
              <a:ext cx="4454525" cy="3608388"/>
            </a:xfrm>
            <a:custGeom>
              <a:avLst/>
              <a:gdLst>
                <a:gd name="T0" fmla="*/ 1535 w 2806"/>
                <a:gd name="T1" fmla="*/ 1502 h 2273"/>
                <a:gd name="T2" fmla="*/ 1215 w 2806"/>
                <a:gd name="T3" fmla="*/ 1634 h 2273"/>
                <a:gd name="T4" fmla="*/ 712 w 2806"/>
                <a:gd name="T5" fmla="*/ 1014 h 2273"/>
                <a:gd name="T6" fmla="*/ 823 w 2806"/>
                <a:gd name="T7" fmla="*/ 1056 h 2273"/>
                <a:gd name="T8" fmla="*/ 883 w 2806"/>
                <a:gd name="T9" fmla="*/ 1010 h 2273"/>
                <a:gd name="T10" fmla="*/ 927 w 2806"/>
                <a:gd name="T11" fmla="*/ 849 h 2273"/>
                <a:gd name="T12" fmla="*/ 983 w 2806"/>
                <a:gd name="T13" fmla="*/ 586 h 2273"/>
                <a:gd name="T14" fmla="*/ 664 w 2806"/>
                <a:gd name="T15" fmla="*/ 1634 h 2273"/>
                <a:gd name="T16" fmla="*/ 293 w 2806"/>
                <a:gd name="T17" fmla="*/ 1632 h 2273"/>
                <a:gd name="T18" fmla="*/ 90 w 2806"/>
                <a:gd name="T19" fmla="*/ 1642 h 2273"/>
                <a:gd name="T20" fmla="*/ 25 w 2806"/>
                <a:gd name="T21" fmla="*/ 1682 h 2273"/>
                <a:gd name="T22" fmla="*/ 0 w 2806"/>
                <a:gd name="T23" fmla="*/ 1753 h 2273"/>
                <a:gd name="T24" fmla="*/ 25 w 2806"/>
                <a:gd name="T25" fmla="*/ 1849 h 2273"/>
                <a:gd name="T26" fmla="*/ 134 w 2806"/>
                <a:gd name="T27" fmla="*/ 1893 h 2273"/>
                <a:gd name="T28" fmla="*/ 382 w 2806"/>
                <a:gd name="T29" fmla="*/ 1897 h 2273"/>
                <a:gd name="T30" fmla="*/ 687 w 2806"/>
                <a:gd name="T31" fmla="*/ 1897 h 2273"/>
                <a:gd name="T32" fmla="*/ 587 w 2806"/>
                <a:gd name="T33" fmla="*/ 2079 h 2273"/>
                <a:gd name="T34" fmla="*/ 589 w 2806"/>
                <a:gd name="T35" fmla="*/ 2175 h 2273"/>
                <a:gd name="T36" fmla="*/ 670 w 2806"/>
                <a:gd name="T37" fmla="*/ 2265 h 2273"/>
                <a:gd name="T38" fmla="*/ 791 w 2806"/>
                <a:gd name="T39" fmla="*/ 2269 h 2273"/>
                <a:gd name="T40" fmla="*/ 860 w 2806"/>
                <a:gd name="T41" fmla="*/ 2214 h 2273"/>
                <a:gd name="T42" fmla="*/ 1017 w 2806"/>
                <a:gd name="T43" fmla="*/ 1956 h 2273"/>
                <a:gd name="T44" fmla="*/ 1071 w 2806"/>
                <a:gd name="T45" fmla="*/ 1897 h 2273"/>
                <a:gd name="T46" fmla="*/ 1718 w 2806"/>
                <a:gd name="T47" fmla="*/ 2072 h 2273"/>
                <a:gd name="T48" fmla="*/ 1775 w 2806"/>
                <a:gd name="T49" fmla="*/ 2235 h 2273"/>
                <a:gd name="T50" fmla="*/ 1841 w 2806"/>
                <a:gd name="T51" fmla="*/ 2273 h 2273"/>
                <a:gd name="T52" fmla="*/ 1956 w 2806"/>
                <a:gd name="T53" fmla="*/ 2262 h 2273"/>
                <a:gd name="T54" fmla="*/ 2015 w 2806"/>
                <a:gd name="T55" fmla="*/ 2212 h 2273"/>
                <a:gd name="T56" fmla="*/ 2038 w 2806"/>
                <a:gd name="T57" fmla="*/ 2137 h 2273"/>
                <a:gd name="T58" fmla="*/ 2710 w 2806"/>
                <a:gd name="T59" fmla="*/ 1891 h 2273"/>
                <a:gd name="T60" fmla="*/ 2776 w 2806"/>
                <a:gd name="T61" fmla="*/ 1853 h 2273"/>
                <a:gd name="T62" fmla="*/ 2806 w 2806"/>
                <a:gd name="T63" fmla="*/ 1784 h 2273"/>
                <a:gd name="T64" fmla="*/ 2797 w 2806"/>
                <a:gd name="T65" fmla="*/ 1711 h 2273"/>
                <a:gd name="T66" fmla="*/ 2751 w 2806"/>
                <a:gd name="T67" fmla="*/ 1655 h 2273"/>
                <a:gd name="T68" fmla="*/ 2680 w 2806"/>
                <a:gd name="T69" fmla="*/ 1634 h 2273"/>
                <a:gd name="T70" fmla="*/ 1927 w 2806"/>
                <a:gd name="T71" fmla="*/ 1496 h 2273"/>
                <a:gd name="T72" fmla="*/ 1793 w 2806"/>
                <a:gd name="T73" fmla="*/ 1323 h 2273"/>
                <a:gd name="T74" fmla="*/ 1593 w 2806"/>
                <a:gd name="T75" fmla="*/ 1100 h 2273"/>
                <a:gd name="T76" fmla="*/ 1630 w 2806"/>
                <a:gd name="T77" fmla="*/ 571 h 2273"/>
                <a:gd name="T78" fmla="*/ 1714 w 2806"/>
                <a:gd name="T79" fmla="*/ 724 h 2273"/>
                <a:gd name="T80" fmla="*/ 1883 w 2806"/>
                <a:gd name="T81" fmla="*/ 845 h 2273"/>
                <a:gd name="T82" fmla="*/ 2092 w 2806"/>
                <a:gd name="T83" fmla="*/ 979 h 2273"/>
                <a:gd name="T84" fmla="*/ 2190 w 2806"/>
                <a:gd name="T85" fmla="*/ 960 h 2273"/>
                <a:gd name="T86" fmla="*/ 2223 w 2806"/>
                <a:gd name="T87" fmla="*/ 897 h 2273"/>
                <a:gd name="T88" fmla="*/ 2182 w 2806"/>
                <a:gd name="T89" fmla="*/ 799 h 2273"/>
                <a:gd name="T90" fmla="*/ 1964 w 2806"/>
                <a:gd name="T91" fmla="*/ 644 h 2273"/>
                <a:gd name="T92" fmla="*/ 1864 w 2806"/>
                <a:gd name="T93" fmla="*/ 561 h 2273"/>
                <a:gd name="T94" fmla="*/ 1731 w 2806"/>
                <a:gd name="T95" fmla="*/ 294 h 2273"/>
                <a:gd name="T96" fmla="*/ 1599 w 2806"/>
                <a:gd name="T97" fmla="*/ 79 h 2273"/>
                <a:gd name="T98" fmla="*/ 1497 w 2806"/>
                <a:gd name="T99" fmla="*/ 8 h 2273"/>
                <a:gd name="T100" fmla="*/ 1401 w 2806"/>
                <a:gd name="T101" fmla="*/ 4 h 2273"/>
                <a:gd name="T102" fmla="*/ 1242 w 2806"/>
                <a:gd name="T103" fmla="*/ 91 h 2273"/>
                <a:gd name="T104" fmla="*/ 933 w 2806"/>
                <a:gd name="T105" fmla="*/ 342 h 2273"/>
                <a:gd name="T106" fmla="*/ 817 w 2806"/>
                <a:gd name="T107" fmla="*/ 436 h 2273"/>
                <a:gd name="T108" fmla="*/ 771 w 2806"/>
                <a:gd name="T109" fmla="*/ 597 h 2273"/>
                <a:gd name="T110" fmla="*/ 704 w 2806"/>
                <a:gd name="T111" fmla="*/ 870 h 22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06" h="2273">
                  <a:moveTo>
                    <a:pt x="1299" y="1250"/>
                  </a:moveTo>
                  <a:lnTo>
                    <a:pt x="1324" y="1273"/>
                  </a:lnTo>
                  <a:lnTo>
                    <a:pt x="1367" y="1315"/>
                  </a:lnTo>
                  <a:lnTo>
                    <a:pt x="1420" y="1373"/>
                  </a:lnTo>
                  <a:lnTo>
                    <a:pt x="1478" y="1436"/>
                  </a:lnTo>
                  <a:lnTo>
                    <a:pt x="1535" y="1502"/>
                  </a:lnTo>
                  <a:lnTo>
                    <a:pt x="1583" y="1559"/>
                  </a:lnTo>
                  <a:lnTo>
                    <a:pt x="1603" y="1586"/>
                  </a:lnTo>
                  <a:lnTo>
                    <a:pt x="1618" y="1607"/>
                  </a:lnTo>
                  <a:lnTo>
                    <a:pt x="1628" y="1622"/>
                  </a:lnTo>
                  <a:lnTo>
                    <a:pt x="1631" y="1634"/>
                  </a:lnTo>
                  <a:lnTo>
                    <a:pt x="1215" y="1634"/>
                  </a:lnTo>
                  <a:lnTo>
                    <a:pt x="1299" y="1250"/>
                  </a:lnTo>
                  <a:close/>
                  <a:moveTo>
                    <a:pt x="695" y="937"/>
                  </a:moveTo>
                  <a:lnTo>
                    <a:pt x="695" y="970"/>
                  </a:lnTo>
                  <a:lnTo>
                    <a:pt x="697" y="985"/>
                  </a:lnTo>
                  <a:lnTo>
                    <a:pt x="702" y="1001"/>
                  </a:lnTo>
                  <a:lnTo>
                    <a:pt x="712" y="1014"/>
                  </a:lnTo>
                  <a:lnTo>
                    <a:pt x="723" y="1027"/>
                  </a:lnTo>
                  <a:lnTo>
                    <a:pt x="737" y="1039"/>
                  </a:lnTo>
                  <a:lnTo>
                    <a:pt x="752" y="1049"/>
                  </a:lnTo>
                  <a:lnTo>
                    <a:pt x="768" y="1054"/>
                  </a:lnTo>
                  <a:lnTo>
                    <a:pt x="783" y="1056"/>
                  </a:lnTo>
                  <a:lnTo>
                    <a:pt x="823" y="1056"/>
                  </a:lnTo>
                  <a:lnTo>
                    <a:pt x="835" y="1056"/>
                  </a:lnTo>
                  <a:lnTo>
                    <a:pt x="846" y="1050"/>
                  </a:lnTo>
                  <a:lnTo>
                    <a:pt x="858" y="1043"/>
                  </a:lnTo>
                  <a:lnTo>
                    <a:pt x="867" y="1035"/>
                  </a:lnTo>
                  <a:lnTo>
                    <a:pt x="875" y="1024"/>
                  </a:lnTo>
                  <a:lnTo>
                    <a:pt x="883" y="1010"/>
                  </a:lnTo>
                  <a:lnTo>
                    <a:pt x="890" y="995"/>
                  </a:lnTo>
                  <a:lnTo>
                    <a:pt x="898" y="979"/>
                  </a:lnTo>
                  <a:lnTo>
                    <a:pt x="908" y="945"/>
                  </a:lnTo>
                  <a:lnTo>
                    <a:pt x="917" y="910"/>
                  </a:lnTo>
                  <a:lnTo>
                    <a:pt x="923" y="878"/>
                  </a:lnTo>
                  <a:lnTo>
                    <a:pt x="927" y="849"/>
                  </a:lnTo>
                  <a:lnTo>
                    <a:pt x="940" y="787"/>
                  </a:lnTo>
                  <a:lnTo>
                    <a:pt x="960" y="716"/>
                  </a:lnTo>
                  <a:lnTo>
                    <a:pt x="969" y="680"/>
                  </a:lnTo>
                  <a:lnTo>
                    <a:pt x="977" y="645"/>
                  </a:lnTo>
                  <a:lnTo>
                    <a:pt x="981" y="613"/>
                  </a:lnTo>
                  <a:lnTo>
                    <a:pt x="983" y="586"/>
                  </a:lnTo>
                  <a:lnTo>
                    <a:pt x="1144" y="457"/>
                  </a:lnTo>
                  <a:lnTo>
                    <a:pt x="902" y="1536"/>
                  </a:lnTo>
                  <a:lnTo>
                    <a:pt x="846" y="1634"/>
                  </a:lnTo>
                  <a:lnTo>
                    <a:pt x="787" y="1634"/>
                  </a:lnTo>
                  <a:lnTo>
                    <a:pt x="725" y="1634"/>
                  </a:lnTo>
                  <a:lnTo>
                    <a:pt x="664" y="1634"/>
                  </a:lnTo>
                  <a:lnTo>
                    <a:pt x="602" y="1634"/>
                  </a:lnTo>
                  <a:lnTo>
                    <a:pt x="541" y="1634"/>
                  </a:lnTo>
                  <a:lnTo>
                    <a:pt x="481" y="1634"/>
                  </a:lnTo>
                  <a:lnTo>
                    <a:pt x="420" y="1634"/>
                  </a:lnTo>
                  <a:lnTo>
                    <a:pt x="359" y="1634"/>
                  </a:lnTo>
                  <a:lnTo>
                    <a:pt x="293" y="1632"/>
                  </a:lnTo>
                  <a:lnTo>
                    <a:pt x="230" y="1630"/>
                  </a:lnTo>
                  <a:lnTo>
                    <a:pt x="199" y="1630"/>
                  </a:lnTo>
                  <a:lnTo>
                    <a:pt x="170" y="1630"/>
                  </a:lnTo>
                  <a:lnTo>
                    <a:pt x="142" y="1632"/>
                  </a:lnTo>
                  <a:lnTo>
                    <a:pt x="115" y="1636"/>
                  </a:lnTo>
                  <a:lnTo>
                    <a:pt x="90" y="1642"/>
                  </a:lnTo>
                  <a:lnTo>
                    <a:pt x="67" y="1649"/>
                  </a:lnTo>
                  <a:lnTo>
                    <a:pt x="57" y="1655"/>
                  </a:lnTo>
                  <a:lnTo>
                    <a:pt x="48" y="1661"/>
                  </a:lnTo>
                  <a:lnTo>
                    <a:pt x="38" y="1667"/>
                  </a:lnTo>
                  <a:lnTo>
                    <a:pt x="30" y="1674"/>
                  </a:lnTo>
                  <a:lnTo>
                    <a:pt x="25" y="1682"/>
                  </a:lnTo>
                  <a:lnTo>
                    <a:pt x="17" y="1692"/>
                  </a:lnTo>
                  <a:lnTo>
                    <a:pt x="11" y="1703"/>
                  </a:lnTo>
                  <a:lnTo>
                    <a:pt x="7" y="1713"/>
                  </a:lnTo>
                  <a:lnTo>
                    <a:pt x="3" y="1726"/>
                  </a:lnTo>
                  <a:lnTo>
                    <a:pt x="2" y="1740"/>
                  </a:lnTo>
                  <a:lnTo>
                    <a:pt x="0" y="1753"/>
                  </a:lnTo>
                  <a:lnTo>
                    <a:pt x="0" y="1768"/>
                  </a:lnTo>
                  <a:lnTo>
                    <a:pt x="0" y="1778"/>
                  </a:lnTo>
                  <a:lnTo>
                    <a:pt x="0" y="1799"/>
                  </a:lnTo>
                  <a:lnTo>
                    <a:pt x="5" y="1818"/>
                  </a:lnTo>
                  <a:lnTo>
                    <a:pt x="13" y="1836"/>
                  </a:lnTo>
                  <a:lnTo>
                    <a:pt x="25" y="1849"/>
                  </a:lnTo>
                  <a:lnTo>
                    <a:pt x="38" y="1860"/>
                  </a:lnTo>
                  <a:lnTo>
                    <a:pt x="53" y="1872"/>
                  </a:lnTo>
                  <a:lnTo>
                    <a:pt x="71" y="1880"/>
                  </a:lnTo>
                  <a:lnTo>
                    <a:pt x="90" y="1885"/>
                  </a:lnTo>
                  <a:lnTo>
                    <a:pt x="111" y="1889"/>
                  </a:lnTo>
                  <a:lnTo>
                    <a:pt x="134" y="1893"/>
                  </a:lnTo>
                  <a:lnTo>
                    <a:pt x="157" y="1895"/>
                  </a:lnTo>
                  <a:lnTo>
                    <a:pt x="180" y="1897"/>
                  </a:lnTo>
                  <a:lnTo>
                    <a:pt x="230" y="1897"/>
                  </a:lnTo>
                  <a:lnTo>
                    <a:pt x="278" y="1897"/>
                  </a:lnTo>
                  <a:lnTo>
                    <a:pt x="330" y="1897"/>
                  </a:lnTo>
                  <a:lnTo>
                    <a:pt x="382" y="1897"/>
                  </a:lnTo>
                  <a:lnTo>
                    <a:pt x="432" y="1897"/>
                  </a:lnTo>
                  <a:lnTo>
                    <a:pt x="483" y="1897"/>
                  </a:lnTo>
                  <a:lnTo>
                    <a:pt x="533" y="1897"/>
                  </a:lnTo>
                  <a:lnTo>
                    <a:pt x="585" y="1897"/>
                  </a:lnTo>
                  <a:lnTo>
                    <a:pt x="635" y="1897"/>
                  </a:lnTo>
                  <a:lnTo>
                    <a:pt x="687" y="1897"/>
                  </a:lnTo>
                  <a:lnTo>
                    <a:pt x="662" y="1939"/>
                  </a:lnTo>
                  <a:lnTo>
                    <a:pt x="627" y="1997"/>
                  </a:lnTo>
                  <a:lnTo>
                    <a:pt x="610" y="2026"/>
                  </a:lnTo>
                  <a:lnTo>
                    <a:pt x="597" y="2054"/>
                  </a:lnTo>
                  <a:lnTo>
                    <a:pt x="591" y="2068"/>
                  </a:lnTo>
                  <a:lnTo>
                    <a:pt x="587" y="2079"/>
                  </a:lnTo>
                  <a:lnTo>
                    <a:pt x="583" y="2089"/>
                  </a:lnTo>
                  <a:lnTo>
                    <a:pt x="583" y="2097"/>
                  </a:lnTo>
                  <a:lnTo>
                    <a:pt x="583" y="2145"/>
                  </a:lnTo>
                  <a:lnTo>
                    <a:pt x="583" y="2154"/>
                  </a:lnTo>
                  <a:lnTo>
                    <a:pt x="585" y="2166"/>
                  </a:lnTo>
                  <a:lnTo>
                    <a:pt x="589" y="2175"/>
                  </a:lnTo>
                  <a:lnTo>
                    <a:pt x="595" y="2187"/>
                  </a:lnTo>
                  <a:lnTo>
                    <a:pt x="608" y="2208"/>
                  </a:lnTo>
                  <a:lnTo>
                    <a:pt x="624" y="2227"/>
                  </a:lnTo>
                  <a:lnTo>
                    <a:pt x="641" y="2246"/>
                  </a:lnTo>
                  <a:lnTo>
                    <a:pt x="660" y="2260"/>
                  </a:lnTo>
                  <a:lnTo>
                    <a:pt x="670" y="2265"/>
                  </a:lnTo>
                  <a:lnTo>
                    <a:pt x="679" y="2269"/>
                  </a:lnTo>
                  <a:lnTo>
                    <a:pt x="687" y="2273"/>
                  </a:lnTo>
                  <a:lnTo>
                    <a:pt x="695" y="2273"/>
                  </a:lnTo>
                  <a:lnTo>
                    <a:pt x="768" y="2273"/>
                  </a:lnTo>
                  <a:lnTo>
                    <a:pt x="779" y="2271"/>
                  </a:lnTo>
                  <a:lnTo>
                    <a:pt x="791" y="2269"/>
                  </a:lnTo>
                  <a:lnTo>
                    <a:pt x="802" y="2264"/>
                  </a:lnTo>
                  <a:lnTo>
                    <a:pt x="814" y="2258"/>
                  </a:lnTo>
                  <a:lnTo>
                    <a:pt x="825" y="2248"/>
                  </a:lnTo>
                  <a:lnTo>
                    <a:pt x="837" y="2239"/>
                  </a:lnTo>
                  <a:lnTo>
                    <a:pt x="848" y="2227"/>
                  </a:lnTo>
                  <a:lnTo>
                    <a:pt x="860" y="2214"/>
                  </a:lnTo>
                  <a:lnTo>
                    <a:pt x="881" y="2187"/>
                  </a:lnTo>
                  <a:lnTo>
                    <a:pt x="904" y="2154"/>
                  </a:lnTo>
                  <a:lnTo>
                    <a:pt x="925" y="2120"/>
                  </a:lnTo>
                  <a:lnTo>
                    <a:pt x="944" y="2085"/>
                  </a:lnTo>
                  <a:lnTo>
                    <a:pt x="983" y="2016"/>
                  </a:lnTo>
                  <a:lnTo>
                    <a:pt x="1017" y="1956"/>
                  </a:lnTo>
                  <a:lnTo>
                    <a:pt x="1032" y="1931"/>
                  </a:lnTo>
                  <a:lnTo>
                    <a:pt x="1046" y="1914"/>
                  </a:lnTo>
                  <a:lnTo>
                    <a:pt x="1054" y="1907"/>
                  </a:lnTo>
                  <a:lnTo>
                    <a:pt x="1059" y="1901"/>
                  </a:lnTo>
                  <a:lnTo>
                    <a:pt x="1065" y="1899"/>
                  </a:lnTo>
                  <a:lnTo>
                    <a:pt x="1071" y="1897"/>
                  </a:lnTo>
                  <a:lnTo>
                    <a:pt x="1687" y="1897"/>
                  </a:lnTo>
                  <a:lnTo>
                    <a:pt x="1689" y="1924"/>
                  </a:lnTo>
                  <a:lnTo>
                    <a:pt x="1693" y="1953"/>
                  </a:lnTo>
                  <a:lnTo>
                    <a:pt x="1697" y="1981"/>
                  </a:lnTo>
                  <a:lnTo>
                    <a:pt x="1704" y="2012"/>
                  </a:lnTo>
                  <a:lnTo>
                    <a:pt x="1718" y="2072"/>
                  </a:lnTo>
                  <a:lnTo>
                    <a:pt x="1729" y="2127"/>
                  </a:lnTo>
                  <a:lnTo>
                    <a:pt x="1735" y="2152"/>
                  </a:lnTo>
                  <a:lnTo>
                    <a:pt x="1743" y="2177"/>
                  </a:lnTo>
                  <a:lnTo>
                    <a:pt x="1754" y="2202"/>
                  </a:lnTo>
                  <a:lnTo>
                    <a:pt x="1768" y="2225"/>
                  </a:lnTo>
                  <a:lnTo>
                    <a:pt x="1775" y="2235"/>
                  </a:lnTo>
                  <a:lnTo>
                    <a:pt x="1785" y="2244"/>
                  </a:lnTo>
                  <a:lnTo>
                    <a:pt x="1793" y="2252"/>
                  </a:lnTo>
                  <a:lnTo>
                    <a:pt x="1804" y="2260"/>
                  </a:lnTo>
                  <a:lnTo>
                    <a:pt x="1816" y="2265"/>
                  </a:lnTo>
                  <a:lnTo>
                    <a:pt x="1827" y="2269"/>
                  </a:lnTo>
                  <a:lnTo>
                    <a:pt x="1841" y="2273"/>
                  </a:lnTo>
                  <a:lnTo>
                    <a:pt x="1854" y="2273"/>
                  </a:lnTo>
                  <a:lnTo>
                    <a:pt x="1904" y="2273"/>
                  </a:lnTo>
                  <a:lnTo>
                    <a:pt x="1918" y="2273"/>
                  </a:lnTo>
                  <a:lnTo>
                    <a:pt x="1929" y="2271"/>
                  </a:lnTo>
                  <a:lnTo>
                    <a:pt x="1942" y="2267"/>
                  </a:lnTo>
                  <a:lnTo>
                    <a:pt x="1956" y="2262"/>
                  </a:lnTo>
                  <a:lnTo>
                    <a:pt x="1967" y="2256"/>
                  </a:lnTo>
                  <a:lnTo>
                    <a:pt x="1979" y="2250"/>
                  </a:lnTo>
                  <a:lnTo>
                    <a:pt x="1989" y="2242"/>
                  </a:lnTo>
                  <a:lnTo>
                    <a:pt x="1998" y="2233"/>
                  </a:lnTo>
                  <a:lnTo>
                    <a:pt x="2008" y="2223"/>
                  </a:lnTo>
                  <a:lnTo>
                    <a:pt x="2015" y="2212"/>
                  </a:lnTo>
                  <a:lnTo>
                    <a:pt x="2023" y="2202"/>
                  </a:lnTo>
                  <a:lnTo>
                    <a:pt x="2029" y="2189"/>
                  </a:lnTo>
                  <a:lnTo>
                    <a:pt x="2033" y="2177"/>
                  </a:lnTo>
                  <a:lnTo>
                    <a:pt x="2037" y="2164"/>
                  </a:lnTo>
                  <a:lnTo>
                    <a:pt x="2038" y="2150"/>
                  </a:lnTo>
                  <a:lnTo>
                    <a:pt x="2038" y="2137"/>
                  </a:lnTo>
                  <a:lnTo>
                    <a:pt x="2040" y="2104"/>
                  </a:lnTo>
                  <a:lnTo>
                    <a:pt x="2008" y="1897"/>
                  </a:lnTo>
                  <a:lnTo>
                    <a:pt x="2672" y="1897"/>
                  </a:lnTo>
                  <a:lnTo>
                    <a:pt x="2685" y="1897"/>
                  </a:lnTo>
                  <a:lnTo>
                    <a:pt x="2699" y="1895"/>
                  </a:lnTo>
                  <a:lnTo>
                    <a:pt x="2710" y="1891"/>
                  </a:lnTo>
                  <a:lnTo>
                    <a:pt x="2724" y="1887"/>
                  </a:lnTo>
                  <a:lnTo>
                    <a:pt x="2735" y="1882"/>
                  </a:lnTo>
                  <a:lnTo>
                    <a:pt x="2747" y="1876"/>
                  </a:lnTo>
                  <a:lnTo>
                    <a:pt x="2756" y="1868"/>
                  </a:lnTo>
                  <a:lnTo>
                    <a:pt x="2766" y="1860"/>
                  </a:lnTo>
                  <a:lnTo>
                    <a:pt x="2776" y="1853"/>
                  </a:lnTo>
                  <a:lnTo>
                    <a:pt x="2783" y="1843"/>
                  </a:lnTo>
                  <a:lnTo>
                    <a:pt x="2791" y="1832"/>
                  </a:lnTo>
                  <a:lnTo>
                    <a:pt x="2797" y="1820"/>
                  </a:lnTo>
                  <a:lnTo>
                    <a:pt x="2801" y="1809"/>
                  </a:lnTo>
                  <a:lnTo>
                    <a:pt x="2804" y="1795"/>
                  </a:lnTo>
                  <a:lnTo>
                    <a:pt x="2806" y="1784"/>
                  </a:lnTo>
                  <a:lnTo>
                    <a:pt x="2806" y="1768"/>
                  </a:lnTo>
                  <a:lnTo>
                    <a:pt x="2806" y="1761"/>
                  </a:lnTo>
                  <a:lnTo>
                    <a:pt x="2806" y="1747"/>
                  </a:lnTo>
                  <a:lnTo>
                    <a:pt x="2804" y="1736"/>
                  </a:lnTo>
                  <a:lnTo>
                    <a:pt x="2803" y="1722"/>
                  </a:lnTo>
                  <a:lnTo>
                    <a:pt x="2797" y="1711"/>
                  </a:lnTo>
                  <a:lnTo>
                    <a:pt x="2793" y="1699"/>
                  </a:lnTo>
                  <a:lnTo>
                    <a:pt x="2785" y="1690"/>
                  </a:lnTo>
                  <a:lnTo>
                    <a:pt x="2780" y="1678"/>
                  </a:lnTo>
                  <a:lnTo>
                    <a:pt x="2770" y="1670"/>
                  </a:lnTo>
                  <a:lnTo>
                    <a:pt x="2762" y="1663"/>
                  </a:lnTo>
                  <a:lnTo>
                    <a:pt x="2751" y="1655"/>
                  </a:lnTo>
                  <a:lnTo>
                    <a:pt x="2741" y="1647"/>
                  </a:lnTo>
                  <a:lnTo>
                    <a:pt x="2730" y="1644"/>
                  </a:lnTo>
                  <a:lnTo>
                    <a:pt x="2718" y="1638"/>
                  </a:lnTo>
                  <a:lnTo>
                    <a:pt x="2705" y="1636"/>
                  </a:lnTo>
                  <a:lnTo>
                    <a:pt x="2693" y="1634"/>
                  </a:lnTo>
                  <a:lnTo>
                    <a:pt x="2680" y="1634"/>
                  </a:lnTo>
                  <a:lnTo>
                    <a:pt x="1952" y="1634"/>
                  </a:lnTo>
                  <a:lnTo>
                    <a:pt x="1948" y="1599"/>
                  </a:lnTo>
                  <a:lnTo>
                    <a:pt x="1944" y="1571"/>
                  </a:lnTo>
                  <a:lnTo>
                    <a:pt x="1941" y="1544"/>
                  </a:lnTo>
                  <a:lnTo>
                    <a:pt x="1935" y="1519"/>
                  </a:lnTo>
                  <a:lnTo>
                    <a:pt x="1927" y="1496"/>
                  </a:lnTo>
                  <a:lnTo>
                    <a:pt x="1918" y="1475"/>
                  </a:lnTo>
                  <a:lnTo>
                    <a:pt x="1902" y="1455"/>
                  </a:lnTo>
                  <a:lnTo>
                    <a:pt x="1885" y="1434"/>
                  </a:lnTo>
                  <a:lnTo>
                    <a:pt x="1854" y="1400"/>
                  </a:lnTo>
                  <a:lnTo>
                    <a:pt x="1823" y="1361"/>
                  </a:lnTo>
                  <a:lnTo>
                    <a:pt x="1793" y="1323"/>
                  </a:lnTo>
                  <a:lnTo>
                    <a:pt x="1762" y="1287"/>
                  </a:lnTo>
                  <a:lnTo>
                    <a:pt x="1733" y="1256"/>
                  </a:lnTo>
                  <a:lnTo>
                    <a:pt x="1701" y="1221"/>
                  </a:lnTo>
                  <a:lnTo>
                    <a:pt x="1666" y="1181"/>
                  </a:lnTo>
                  <a:lnTo>
                    <a:pt x="1630" y="1141"/>
                  </a:lnTo>
                  <a:lnTo>
                    <a:pt x="1593" y="1100"/>
                  </a:lnTo>
                  <a:lnTo>
                    <a:pt x="1560" y="1060"/>
                  </a:lnTo>
                  <a:lnTo>
                    <a:pt x="1530" y="1024"/>
                  </a:lnTo>
                  <a:lnTo>
                    <a:pt x="1507" y="991"/>
                  </a:lnTo>
                  <a:lnTo>
                    <a:pt x="1607" y="536"/>
                  </a:lnTo>
                  <a:lnTo>
                    <a:pt x="1618" y="551"/>
                  </a:lnTo>
                  <a:lnTo>
                    <a:pt x="1630" y="571"/>
                  </a:lnTo>
                  <a:lnTo>
                    <a:pt x="1641" y="590"/>
                  </a:lnTo>
                  <a:lnTo>
                    <a:pt x="1651" y="611"/>
                  </a:lnTo>
                  <a:lnTo>
                    <a:pt x="1670" y="655"/>
                  </a:lnTo>
                  <a:lnTo>
                    <a:pt x="1689" y="695"/>
                  </a:lnTo>
                  <a:lnTo>
                    <a:pt x="1699" y="709"/>
                  </a:lnTo>
                  <a:lnTo>
                    <a:pt x="1714" y="724"/>
                  </a:lnTo>
                  <a:lnTo>
                    <a:pt x="1729" y="739"/>
                  </a:lnTo>
                  <a:lnTo>
                    <a:pt x="1749" y="753"/>
                  </a:lnTo>
                  <a:lnTo>
                    <a:pt x="1787" y="780"/>
                  </a:lnTo>
                  <a:lnTo>
                    <a:pt x="1822" y="803"/>
                  </a:lnTo>
                  <a:lnTo>
                    <a:pt x="1846" y="820"/>
                  </a:lnTo>
                  <a:lnTo>
                    <a:pt x="1883" y="845"/>
                  </a:lnTo>
                  <a:lnTo>
                    <a:pt x="1923" y="876"/>
                  </a:lnTo>
                  <a:lnTo>
                    <a:pt x="1969" y="906"/>
                  </a:lnTo>
                  <a:lnTo>
                    <a:pt x="2014" y="937"/>
                  </a:lnTo>
                  <a:lnTo>
                    <a:pt x="2056" y="962"/>
                  </a:lnTo>
                  <a:lnTo>
                    <a:pt x="2075" y="972"/>
                  </a:lnTo>
                  <a:lnTo>
                    <a:pt x="2092" y="979"/>
                  </a:lnTo>
                  <a:lnTo>
                    <a:pt x="2108" y="983"/>
                  </a:lnTo>
                  <a:lnTo>
                    <a:pt x="2119" y="985"/>
                  </a:lnTo>
                  <a:lnTo>
                    <a:pt x="2138" y="983"/>
                  </a:lnTo>
                  <a:lnTo>
                    <a:pt x="2157" y="978"/>
                  </a:lnTo>
                  <a:lnTo>
                    <a:pt x="2175" y="970"/>
                  </a:lnTo>
                  <a:lnTo>
                    <a:pt x="2190" y="960"/>
                  </a:lnTo>
                  <a:lnTo>
                    <a:pt x="2204" y="947"/>
                  </a:lnTo>
                  <a:lnTo>
                    <a:pt x="2215" y="931"/>
                  </a:lnTo>
                  <a:lnTo>
                    <a:pt x="2219" y="924"/>
                  </a:lnTo>
                  <a:lnTo>
                    <a:pt x="2221" y="916"/>
                  </a:lnTo>
                  <a:lnTo>
                    <a:pt x="2223" y="906"/>
                  </a:lnTo>
                  <a:lnTo>
                    <a:pt x="2223" y="897"/>
                  </a:lnTo>
                  <a:lnTo>
                    <a:pt x="2223" y="864"/>
                  </a:lnTo>
                  <a:lnTo>
                    <a:pt x="2221" y="853"/>
                  </a:lnTo>
                  <a:lnTo>
                    <a:pt x="2215" y="839"/>
                  </a:lnTo>
                  <a:lnTo>
                    <a:pt x="2207" y="826"/>
                  </a:lnTo>
                  <a:lnTo>
                    <a:pt x="2196" y="812"/>
                  </a:lnTo>
                  <a:lnTo>
                    <a:pt x="2182" y="799"/>
                  </a:lnTo>
                  <a:lnTo>
                    <a:pt x="2167" y="786"/>
                  </a:lnTo>
                  <a:lnTo>
                    <a:pt x="2152" y="772"/>
                  </a:lnTo>
                  <a:lnTo>
                    <a:pt x="2133" y="759"/>
                  </a:lnTo>
                  <a:lnTo>
                    <a:pt x="2062" y="709"/>
                  </a:lnTo>
                  <a:lnTo>
                    <a:pt x="2008" y="672"/>
                  </a:lnTo>
                  <a:lnTo>
                    <a:pt x="1964" y="644"/>
                  </a:lnTo>
                  <a:lnTo>
                    <a:pt x="1931" y="622"/>
                  </a:lnTo>
                  <a:lnTo>
                    <a:pt x="1908" y="607"/>
                  </a:lnTo>
                  <a:lnTo>
                    <a:pt x="1889" y="592"/>
                  </a:lnTo>
                  <a:lnTo>
                    <a:pt x="1879" y="582"/>
                  </a:lnTo>
                  <a:lnTo>
                    <a:pt x="1871" y="573"/>
                  </a:lnTo>
                  <a:lnTo>
                    <a:pt x="1864" y="561"/>
                  </a:lnTo>
                  <a:lnTo>
                    <a:pt x="1854" y="548"/>
                  </a:lnTo>
                  <a:lnTo>
                    <a:pt x="1835" y="513"/>
                  </a:lnTo>
                  <a:lnTo>
                    <a:pt x="1810" y="463"/>
                  </a:lnTo>
                  <a:lnTo>
                    <a:pt x="1781" y="402"/>
                  </a:lnTo>
                  <a:lnTo>
                    <a:pt x="1750" y="331"/>
                  </a:lnTo>
                  <a:lnTo>
                    <a:pt x="1731" y="294"/>
                  </a:lnTo>
                  <a:lnTo>
                    <a:pt x="1714" y="256"/>
                  </a:lnTo>
                  <a:lnTo>
                    <a:pt x="1693" y="217"/>
                  </a:lnTo>
                  <a:lnTo>
                    <a:pt x="1672" y="179"/>
                  </a:lnTo>
                  <a:lnTo>
                    <a:pt x="1649" y="143"/>
                  </a:lnTo>
                  <a:lnTo>
                    <a:pt x="1626" y="110"/>
                  </a:lnTo>
                  <a:lnTo>
                    <a:pt x="1599" y="79"/>
                  </a:lnTo>
                  <a:lnTo>
                    <a:pt x="1572" y="52"/>
                  </a:lnTo>
                  <a:lnTo>
                    <a:pt x="1559" y="41"/>
                  </a:lnTo>
                  <a:lnTo>
                    <a:pt x="1543" y="31"/>
                  </a:lnTo>
                  <a:lnTo>
                    <a:pt x="1528" y="22"/>
                  </a:lnTo>
                  <a:lnTo>
                    <a:pt x="1512" y="14"/>
                  </a:lnTo>
                  <a:lnTo>
                    <a:pt x="1497" y="8"/>
                  </a:lnTo>
                  <a:lnTo>
                    <a:pt x="1482" y="4"/>
                  </a:lnTo>
                  <a:lnTo>
                    <a:pt x="1464" y="2"/>
                  </a:lnTo>
                  <a:lnTo>
                    <a:pt x="1447" y="0"/>
                  </a:lnTo>
                  <a:lnTo>
                    <a:pt x="1422" y="0"/>
                  </a:lnTo>
                  <a:lnTo>
                    <a:pt x="1413" y="2"/>
                  </a:lnTo>
                  <a:lnTo>
                    <a:pt x="1401" y="4"/>
                  </a:lnTo>
                  <a:lnTo>
                    <a:pt x="1388" y="8"/>
                  </a:lnTo>
                  <a:lnTo>
                    <a:pt x="1374" y="12"/>
                  </a:lnTo>
                  <a:lnTo>
                    <a:pt x="1343" y="25"/>
                  </a:lnTo>
                  <a:lnTo>
                    <a:pt x="1313" y="45"/>
                  </a:lnTo>
                  <a:lnTo>
                    <a:pt x="1278" y="66"/>
                  </a:lnTo>
                  <a:lnTo>
                    <a:pt x="1242" y="91"/>
                  </a:lnTo>
                  <a:lnTo>
                    <a:pt x="1205" y="118"/>
                  </a:lnTo>
                  <a:lnTo>
                    <a:pt x="1169" y="144"/>
                  </a:lnTo>
                  <a:lnTo>
                    <a:pt x="1096" y="204"/>
                  </a:lnTo>
                  <a:lnTo>
                    <a:pt x="1029" y="260"/>
                  </a:lnTo>
                  <a:lnTo>
                    <a:pt x="973" y="308"/>
                  </a:lnTo>
                  <a:lnTo>
                    <a:pt x="933" y="342"/>
                  </a:lnTo>
                  <a:lnTo>
                    <a:pt x="887" y="379"/>
                  </a:lnTo>
                  <a:lnTo>
                    <a:pt x="856" y="402"/>
                  </a:lnTo>
                  <a:lnTo>
                    <a:pt x="842" y="411"/>
                  </a:lnTo>
                  <a:lnTo>
                    <a:pt x="833" y="421"/>
                  </a:lnTo>
                  <a:lnTo>
                    <a:pt x="823" y="429"/>
                  </a:lnTo>
                  <a:lnTo>
                    <a:pt x="817" y="436"/>
                  </a:lnTo>
                  <a:lnTo>
                    <a:pt x="812" y="446"/>
                  </a:lnTo>
                  <a:lnTo>
                    <a:pt x="806" y="457"/>
                  </a:lnTo>
                  <a:lnTo>
                    <a:pt x="802" y="471"/>
                  </a:lnTo>
                  <a:lnTo>
                    <a:pt x="796" y="488"/>
                  </a:lnTo>
                  <a:lnTo>
                    <a:pt x="787" y="532"/>
                  </a:lnTo>
                  <a:lnTo>
                    <a:pt x="771" y="597"/>
                  </a:lnTo>
                  <a:lnTo>
                    <a:pt x="764" y="630"/>
                  </a:lnTo>
                  <a:lnTo>
                    <a:pt x="752" y="672"/>
                  </a:lnTo>
                  <a:lnTo>
                    <a:pt x="741" y="720"/>
                  </a:lnTo>
                  <a:lnTo>
                    <a:pt x="727" y="772"/>
                  </a:lnTo>
                  <a:lnTo>
                    <a:pt x="716" y="822"/>
                  </a:lnTo>
                  <a:lnTo>
                    <a:pt x="704" y="870"/>
                  </a:lnTo>
                  <a:lnTo>
                    <a:pt x="698" y="908"/>
                  </a:lnTo>
                  <a:lnTo>
                    <a:pt x="695" y="93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sp>
          <p:nvSpPr>
            <p:cNvPr id="22" name="Freeform 7"/>
            <p:cNvSpPr>
              <a:spLocks/>
            </p:cNvSpPr>
            <p:nvPr userDrawn="1"/>
          </p:nvSpPr>
          <p:spPr bwMode="auto">
            <a:xfrm>
              <a:off x="2344738" y="5530851"/>
              <a:ext cx="4454525" cy="417513"/>
            </a:xfrm>
            <a:custGeom>
              <a:avLst/>
              <a:gdLst>
                <a:gd name="T0" fmla="*/ 0 w 2806"/>
                <a:gd name="T1" fmla="*/ 142 h 263"/>
                <a:gd name="T2" fmla="*/ 5 w 2806"/>
                <a:gd name="T3" fmla="*/ 169 h 263"/>
                <a:gd name="T4" fmla="*/ 15 w 2806"/>
                <a:gd name="T5" fmla="*/ 194 h 263"/>
                <a:gd name="T6" fmla="*/ 28 w 2806"/>
                <a:gd name="T7" fmla="*/ 215 h 263"/>
                <a:gd name="T8" fmla="*/ 48 w 2806"/>
                <a:gd name="T9" fmla="*/ 235 h 263"/>
                <a:gd name="T10" fmla="*/ 69 w 2806"/>
                <a:gd name="T11" fmla="*/ 248 h 263"/>
                <a:gd name="T12" fmla="*/ 94 w 2806"/>
                <a:gd name="T13" fmla="*/ 258 h 263"/>
                <a:gd name="T14" fmla="*/ 121 w 2806"/>
                <a:gd name="T15" fmla="*/ 263 h 263"/>
                <a:gd name="T16" fmla="*/ 2672 w 2806"/>
                <a:gd name="T17" fmla="*/ 263 h 263"/>
                <a:gd name="T18" fmla="*/ 2695 w 2806"/>
                <a:gd name="T19" fmla="*/ 261 h 263"/>
                <a:gd name="T20" fmla="*/ 2720 w 2806"/>
                <a:gd name="T21" fmla="*/ 256 h 263"/>
                <a:gd name="T22" fmla="*/ 2743 w 2806"/>
                <a:gd name="T23" fmla="*/ 246 h 263"/>
                <a:gd name="T24" fmla="*/ 2764 w 2806"/>
                <a:gd name="T25" fmla="*/ 231 h 263"/>
                <a:gd name="T26" fmla="*/ 2781 w 2806"/>
                <a:gd name="T27" fmla="*/ 215 h 263"/>
                <a:gd name="T28" fmla="*/ 2795 w 2806"/>
                <a:gd name="T29" fmla="*/ 196 h 263"/>
                <a:gd name="T30" fmla="*/ 2804 w 2806"/>
                <a:gd name="T31" fmla="*/ 175 h 263"/>
                <a:gd name="T32" fmla="*/ 2806 w 2806"/>
                <a:gd name="T33" fmla="*/ 152 h 263"/>
                <a:gd name="T34" fmla="*/ 2806 w 2806"/>
                <a:gd name="T35" fmla="*/ 100 h 263"/>
                <a:gd name="T36" fmla="*/ 2801 w 2806"/>
                <a:gd name="T37" fmla="*/ 79 h 263"/>
                <a:gd name="T38" fmla="*/ 2789 w 2806"/>
                <a:gd name="T39" fmla="*/ 60 h 263"/>
                <a:gd name="T40" fmla="*/ 2774 w 2806"/>
                <a:gd name="T41" fmla="*/ 41 h 263"/>
                <a:gd name="T42" fmla="*/ 2753 w 2806"/>
                <a:gd name="T43" fmla="*/ 25 h 263"/>
                <a:gd name="T44" fmla="*/ 2732 w 2806"/>
                <a:gd name="T45" fmla="*/ 14 h 263"/>
                <a:gd name="T46" fmla="*/ 2708 w 2806"/>
                <a:gd name="T47" fmla="*/ 6 h 263"/>
                <a:gd name="T48" fmla="*/ 2684 w 2806"/>
                <a:gd name="T49" fmla="*/ 0 h 263"/>
                <a:gd name="T50" fmla="*/ 134 w 2806"/>
                <a:gd name="T51" fmla="*/ 0 h 263"/>
                <a:gd name="T52" fmla="*/ 107 w 2806"/>
                <a:gd name="T53" fmla="*/ 2 h 263"/>
                <a:gd name="T54" fmla="*/ 82 w 2806"/>
                <a:gd name="T55" fmla="*/ 10 h 263"/>
                <a:gd name="T56" fmla="*/ 59 w 2806"/>
                <a:gd name="T57" fmla="*/ 22 h 263"/>
                <a:gd name="T58" fmla="*/ 38 w 2806"/>
                <a:gd name="T59" fmla="*/ 37 h 263"/>
                <a:gd name="T60" fmla="*/ 23 w 2806"/>
                <a:gd name="T61" fmla="*/ 56 h 263"/>
                <a:gd name="T62" fmla="*/ 9 w 2806"/>
                <a:gd name="T63" fmla="*/ 77 h 263"/>
                <a:gd name="T64" fmla="*/ 2 w 2806"/>
                <a:gd name="T65" fmla="*/ 102 h 263"/>
                <a:gd name="T66" fmla="*/ 0 w 2806"/>
                <a:gd name="T67" fmla="*/ 129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806" h="263">
                  <a:moveTo>
                    <a:pt x="0" y="129"/>
                  </a:moveTo>
                  <a:lnTo>
                    <a:pt x="0" y="142"/>
                  </a:lnTo>
                  <a:lnTo>
                    <a:pt x="2" y="156"/>
                  </a:lnTo>
                  <a:lnTo>
                    <a:pt x="5" y="169"/>
                  </a:lnTo>
                  <a:lnTo>
                    <a:pt x="9" y="183"/>
                  </a:lnTo>
                  <a:lnTo>
                    <a:pt x="15" y="194"/>
                  </a:lnTo>
                  <a:lnTo>
                    <a:pt x="21" y="206"/>
                  </a:lnTo>
                  <a:lnTo>
                    <a:pt x="28" y="215"/>
                  </a:lnTo>
                  <a:lnTo>
                    <a:pt x="38" y="225"/>
                  </a:lnTo>
                  <a:lnTo>
                    <a:pt x="48" y="235"/>
                  </a:lnTo>
                  <a:lnTo>
                    <a:pt x="57" y="242"/>
                  </a:lnTo>
                  <a:lnTo>
                    <a:pt x="69" y="248"/>
                  </a:lnTo>
                  <a:lnTo>
                    <a:pt x="80" y="254"/>
                  </a:lnTo>
                  <a:lnTo>
                    <a:pt x="94" y="258"/>
                  </a:lnTo>
                  <a:lnTo>
                    <a:pt x="107" y="261"/>
                  </a:lnTo>
                  <a:lnTo>
                    <a:pt x="121" y="263"/>
                  </a:lnTo>
                  <a:lnTo>
                    <a:pt x="134" y="263"/>
                  </a:lnTo>
                  <a:lnTo>
                    <a:pt x="2672" y="263"/>
                  </a:lnTo>
                  <a:lnTo>
                    <a:pt x="2684" y="263"/>
                  </a:lnTo>
                  <a:lnTo>
                    <a:pt x="2695" y="261"/>
                  </a:lnTo>
                  <a:lnTo>
                    <a:pt x="2708" y="260"/>
                  </a:lnTo>
                  <a:lnTo>
                    <a:pt x="2720" y="256"/>
                  </a:lnTo>
                  <a:lnTo>
                    <a:pt x="2732" y="250"/>
                  </a:lnTo>
                  <a:lnTo>
                    <a:pt x="2743" y="246"/>
                  </a:lnTo>
                  <a:lnTo>
                    <a:pt x="2753" y="238"/>
                  </a:lnTo>
                  <a:lnTo>
                    <a:pt x="2764" y="231"/>
                  </a:lnTo>
                  <a:lnTo>
                    <a:pt x="2774" y="223"/>
                  </a:lnTo>
                  <a:lnTo>
                    <a:pt x="2781" y="215"/>
                  </a:lnTo>
                  <a:lnTo>
                    <a:pt x="2789" y="206"/>
                  </a:lnTo>
                  <a:lnTo>
                    <a:pt x="2795" y="196"/>
                  </a:lnTo>
                  <a:lnTo>
                    <a:pt x="2801" y="185"/>
                  </a:lnTo>
                  <a:lnTo>
                    <a:pt x="2804" y="175"/>
                  </a:lnTo>
                  <a:lnTo>
                    <a:pt x="2806" y="164"/>
                  </a:lnTo>
                  <a:lnTo>
                    <a:pt x="2806" y="152"/>
                  </a:lnTo>
                  <a:lnTo>
                    <a:pt x="2806" y="112"/>
                  </a:lnTo>
                  <a:lnTo>
                    <a:pt x="2806" y="100"/>
                  </a:lnTo>
                  <a:lnTo>
                    <a:pt x="2804" y="91"/>
                  </a:lnTo>
                  <a:lnTo>
                    <a:pt x="2801" y="79"/>
                  </a:lnTo>
                  <a:lnTo>
                    <a:pt x="2795" y="70"/>
                  </a:lnTo>
                  <a:lnTo>
                    <a:pt x="2789" y="60"/>
                  </a:lnTo>
                  <a:lnTo>
                    <a:pt x="2781" y="50"/>
                  </a:lnTo>
                  <a:lnTo>
                    <a:pt x="2774" y="41"/>
                  </a:lnTo>
                  <a:lnTo>
                    <a:pt x="2764" y="33"/>
                  </a:lnTo>
                  <a:lnTo>
                    <a:pt x="2753" y="25"/>
                  </a:lnTo>
                  <a:lnTo>
                    <a:pt x="2743" y="20"/>
                  </a:lnTo>
                  <a:lnTo>
                    <a:pt x="2732" y="14"/>
                  </a:lnTo>
                  <a:lnTo>
                    <a:pt x="2720" y="10"/>
                  </a:lnTo>
                  <a:lnTo>
                    <a:pt x="2708" y="6"/>
                  </a:lnTo>
                  <a:lnTo>
                    <a:pt x="2695" y="2"/>
                  </a:lnTo>
                  <a:lnTo>
                    <a:pt x="2684" y="0"/>
                  </a:lnTo>
                  <a:lnTo>
                    <a:pt x="2672" y="0"/>
                  </a:lnTo>
                  <a:lnTo>
                    <a:pt x="134" y="0"/>
                  </a:lnTo>
                  <a:lnTo>
                    <a:pt x="121" y="0"/>
                  </a:lnTo>
                  <a:lnTo>
                    <a:pt x="107" y="2"/>
                  </a:lnTo>
                  <a:lnTo>
                    <a:pt x="94" y="6"/>
                  </a:lnTo>
                  <a:lnTo>
                    <a:pt x="82" y="10"/>
                  </a:lnTo>
                  <a:lnTo>
                    <a:pt x="71" y="16"/>
                  </a:lnTo>
                  <a:lnTo>
                    <a:pt x="59" y="22"/>
                  </a:lnTo>
                  <a:lnTo>
                    <a:pt x="48" y="29"/>
                  </a:lnTo>
                  <a:lnTo>
                    <a:pt x="38" y="37"/>
                  </a:lnTo>
                  <a:lnTo>
                    <a:pt x="30" y="47"/>
                  </a:lnTo>
                  <a:lnTo>
                    <a:pt x="23" y="56"/>
                  </a:lnTo>
                  <a:lnTo>
                    <a:pt x="15" y="68"/>
                  </a:lnTo>
                  <a:lnTo>
                    <a:pt x="9" y="77"/>
                  </a:lnTo>
                  <a:lnTo>
                    <a:pt x="5" y="91"/>
                  </a:lnTo>
                  <a:lnTo>
                    <a:pt x="2" y="102"/>
                  </a:lnTo>
                  <a:lnTo>
                    <a:pt x="0" y="116"/>
                  </a:lnTo>
                  <a:lnTo>
                    <a:pt x="0" y="1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ZA" dirty="0"/>
            </a:p>
          </p:txBody>
        </p:sp>
      </p:grpSp>
      <p:sp>
        <p:nvSpPr>
          <p:cNvPr id="16" name="Oval 15"/>
          <p:cNvSpPr/>
          <p:nvPr userDrawn="1"/>
        </p:nvSpPr>
        <p:spPr>
          <a:xfrm>
            <a:off x="8136396" y="16359"/>
            <a:ext cx="432048" cy="432048"/>
          </a:xfrm>
          <a:prstGeom prst="ellipse">
            <a:avLst/>
          </a:prstGeom>
          <a:solidFill>
            <a:schemeClr val="tx1"/>
          </a:solidFill>
        </p:spPr>
        <p:txBody>
          <a:bodyPr vert="horz" lIns="0" tIns="0" rIns="0" bIns="0" rtlCol="0" anchor="ctr"/>
          <a:lstStyle/>
          <a:p>
            <a:pPr lvl="0" algn="ctr"/>
            <a:endParaRPr lang="en-ZA" sz="1200" b="0" dirty="0">
              <a:solidFill>
                <a:schemeClr val="bg1"/>
              </a:solidFill>
            </a:endParaRPr>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916833"/>
            <a:ext cx="9144000" cy="4953666"/>
          </a:xfrm>
          <a:prstGeom prst="rect">
            <a:avLst/>
          </a:prstGeom>
        </p:spPr>
      </p:pic>
    </p:spTree>
    <p:extLst>
      <p:ext uri="{BB962C8B-B14F-4D97-AF65-F5344CB8AC3E}">
        <p14:creationId xmlns:p14="http://schemas.microsoft.com/office/powerpoint/2010/main" val="3770880838"/>
      </p:ext>
    </p:extLst>
  </p:cSld>
  <p:clrMapOvr>
    <a:masterClrMapping/>
  </p:clrMapOvr>
  <p:hf hdr="0" ftr="0" dt="0"/>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49669"/>
            <a:ext cx="9144000" cy="6957338"/>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 action="ppaction://noaction"/>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3"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 action="ppaction://noaction"/>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252262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ags" Target="../tags/tag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2"/>
            </p:custDataLst>
            <p:extLst>
              <p:ext uri="{D42A27DB-BD31-4B8C-83A1-F6EECF244321}">
                <p14:modId xmlns:p14="http://schemas.microsoft.com/office/powerpoint/2010/main" val="32570662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3" imgW="395" imgH="394" progId="TCLayout.ActiveDocument.1">
                  <p:embed/>
                </p:oleObj>
              </mc:Choice>
              <mc:Fallback>
                <p:oleObj name="think-cell Slide" r:id="rId13" imgW="395" imgH="394" progId="TCLayout.ActiveDocument.1">
                  <p:embed/>
                  <p:pic>
                    <p:nvPicPr>
                      <p:cNvPr id="0" name=""/>
                      <p:cNvPicPr/>
                      <p:nvPr/>
                    </p:nvPicPr>
                    <p:blipFill>
                      <a:blip r:embed="rId14"/>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250824" y="188640"/>
            <a:ext cx="8322322" cy="709475"/>
          </a:xfrm>
          <a:prstGeom prst="rect">
            <a:avLst/>
          </a:prstGeom>
        </p:spPr>
        <p:txBody>
          <a:bodyPr vert="horz" lIns="0" tIns="0" rIns="0" bIns="0" rtlCol="0" anchor="t">
            <a:noAutofit/>
          </a:bodyPr>
          <a:lstStyle/>
          <a:p>
            <a:r>
              <a:rPr lang="en-US"/>
              <a:t>Click to edit Master title style</a:t>
            </a:r>
            <a:endParaRPr lang="en-ZA" dirty="0"/>
          </a:p>
        </p:txBody>
      </p:sp>
      <p:sp>
        <p:nvSpPr>
          <p:cNvPr id="3" name="Text Placeholder 2"/>
          <p:cNvSpPr>
            <a:spLocks noGrp="1"/>
          </p:cNvSpPr>
          <p:nvPr>
            <p:ph type="body" idx="1"/>
          </p:nvPr>
        </p:nvSpPr>
        <p:spPr>
          <a:xfrm>
            <a:off x="250825" y="1556940"/>
            <a:ext cx="8642349" cy="5184428"/>
          </a:xfrm>
          <a:prstGeom prst="rect">
            <a:avLst/>
          </a:prstGeom>
        </p:spPr>
        <p:txBody>
          <a:bodyPr vert="horz" lIns="0" tIns="0" rIns="0" bIns="0" rtlCol="0">
            <a:normAutofit/>
          </a:bodyPr>
          <a:lstStyle/>
          <a:p>
            <a:pPr lvl="0"/>
            <a:r>
              <a:rPr lang="en-ZA" dirty="0"/>
              <a:t>First level</a:t>
            </a:r>
          </a:p>
          <a:p>
            <a:pPr lvl="1"/>
            <a:r>
              <a:rPr lang="en-ZA" dirty="0"/>
              <a:t>Second level</a:t>
            </a:r>
          </a:p>
          <a:p>
            <a:pPr marL="457200" marR="0" lvl="2" indent="-130175" algn="l" defTabSz="914400" rtl="0" eaLnBrk="1" fontAlgn="auto" latinLnBrk="0" hangingPunct="1">
              <a:lnSpc>
                <a:spcPct val="110000"/>
              </a:lnSpc>
              <a:spcBef>
                <a:spcPts val="100"/>
              </a:spcBef>
              <a:spcAft>
                <a:spcPts val="200"/>
              </a:spcAft>
              <a:buClr>
                <a:schemeClr val="accent1"/>
              </a:buClr>
              <a:buSzTx/>
              <a:buFont typeface="Arial" panose="020B0604020202020204" pitchFamily="34" charset="0"/>
              <a:buChar char="–"/>
              <a:tabLst/>
              <a:defRPr/>
            </a:pPr>
            <a:r>
              <a:rPr lang="en-ZA" dirty="0"/>
              <a:t>Third level</a:t>
            </a:r>
          </a:p>
          <a:p>
            <a:pPr marL="685800" lvl="3" indent="-169863" algn="l" defTabSz="914400" rtl="0" eaLnBrk="1" latinLnBrk="0" hangingPunct="1">
              <a:lnSpc>
                <a:spcPct val="110000"/>
              </a:lnSpc>
              <a:spcBef>
                <a:spcPts val="100"/>
              </a:spcBef>
              <a:spcAft>
                <a:spcPts val="200"/>
              </a:spcAft>
              <a:buClr>
                <a:schemeClr val="accent1"/>
              </a:buClr>
              <a:buFont typeface="Arial" panose="020B0604020202020204" pitchFamily="34" charset="0"/>
              <a:buChar char="-"/>
            </a:pPr>
            <a:r>
              <a:rPr lang="en-ZA" dirty="0"/>
              <a:t>Fourth level</a:t>
            </a:r>
          </a:p>
          <a:p>
            <a:pPr marL="858838" marR="0" lvl="4" indent="-169863" algn="l" defTabSz="914400" rtl="0" eaLnBrk="1" fontAlgn="auto" latinLnBrk="0" hangingPunct="1">
              <a:lnSpc>
                <a:spcPct val="110000"/>
              </a:lnSpc>
              <a:spcBef>
                <a:spcPts val="100"/>
              </a:spcBef>
              <a:spcAft>
                <a:spcPts val="200"/>
              </a:spcAft>
              <a:buClrTx/>
              <a:buSzTx/>
              <a:buFont typeface="Arial" panose="020B0604020202020204" pitchFamily="34" charset="0"/>
              <a:buChar char="-"/>
              <a:tabLst/>
              <a:defRPr/>
            </a:pPr>
            <a:r>
              <a:rPr lang="en-ZA" dirty="0"/>
              <a:t>Fifth level</a:t>
            </a:r>
          </a:p>
        </p:txBody>
      </p:sp>
      <p:sp>
        <p:nvSpPr>
          <p:cNvPr id="5" name="Footer Placeholder 4"/>
          <p:cNvSpPr>
            <a:spLocks noGrp="1"/>
          </p:cNvSpPr>
          <p:nvPr>
            <p:ph type="ftr" sz="quarter" idx="3"/>
          </p:nvPr>
        </p:nvSpPr>
        <p:spPr>
          <a:xfrm>
            <a:off x="250825" y="6525344"/>
            <a:ext cx="8642350" cy="216024"/>
          </a:xfrm>
          <a:prstGeom prst="rect">
            <a:avLst/>
          </a:prstGeom>
        </p:spPr>
        <p:txBody>
          <a:bodyPr vert="horz" lIns="0" tIns="0" rIns="0" bIns="0" rtlCol="0" anchor="b"/>
          <a:lstStyle>
            <a:lvl1pPr algn="l" eaLnBrk="1">
              <a:defRPr sz="1000" i="0">
                <a:solidFill>
                  <a:schemeClr val="tx1"/>
                </a:solidFill>
                <a:latin typeface="Arial" panose="020B0604020202020204" pitchFamily="34" charset="0"/>
                <a:cs typeface="Arial" panose="020B0604020202020204" pitchFamily="34" charset="0"/>
              </a:defRPr>
            </a:lvl1pPr>
          </a:lstStyle>
          <a:p>
            <a:endParaRPr lang="en-ZA" dirty="0"/>
          </a:p>
        </p:txBody>
      </p:sp>
      <p:cxnSp>
        <p:nvCxnSpPr>
          <p:cNvPr id="9" name="Straight Connector 8"/>
          <p:cNvCxnSpPr/>
          <p:nvPr userDrawn="1"/>
        </p:nvCxnSpPr>
        <p:spPr>
          <a:xfrm>
            <a:off x="0" y="981075"/>
            <a:ext cx="857520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a:cxnSpLocks/>
          </p:cNvCxnSpPr>
          <p:nvPr userDrawn="1"/>
        </p:nvCxnSpPr>
        <p:spPr>
          <a:xfrm flipV="1">
            <a:off x="8575200" y="831"/>
            <a:ext cx="562938" cy="980244"/>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sp>
        <p:nvSpPr>
          <p:cNvPr id="14" name="Freeform 5"/>
          <p:cNvSpPr>
            <a:spLocks/>
          </p:cNvSpPr>
          <p:nvPr userDrawn="1"/>
        </p:nvSpPr>
        <p:spPr bwMode="auto">
          <a:xfrm rot="20716733">
            <a:off x="8744554" y="391786"/>
            <a:ext cx="222177" cy="220224"/>
          </a:xfrm>
          <a:custGeom>
            <a:avLst/>
            <a:gdLst>
              <a:gd name="T0" fmla="*/ 931 w 2730"/>
              <a:gd name="T1" fmla="*/ 2674 h 2706"/>
              <a:gd name="T2" fmla="*/ 962 w 2730"/>
              <a:gd name="T3" fmla="*/ 2641 h 2706"/>
              <a:gd name="T4" fmla="*/ 1025 w 2730"/>
              <a:gd name="T5" fmla="*/ 2551 h 2706"/>
              <a:gd name="T6" fmla="*/ 975 w 2730"/>
              <a:gd name="T7" fmla="*/ 1958 h 2706"/>
              <a:gd name="T8" fmla="*/ 1135 w 2730"/>
              <a:gd name="T9" fmla="*/ 1843 h 2706"/>
              <a:gd name="T10" fmla="*/ 1263 w 2730"/>
              <a:gd name="T11" fmla="*/ 1737 h 2706"/>
              <a:gd name="T12" fmla="*/ 1377 w 2730"/>
              <a:gd name="T13" fmla="*/ 1637 h 2706"/>
              <a:gd name="T14" fmla="*/ 1532 w 2730"/>
              <a:gd name="T15" fmla="*/ 1489 h 2706"/>
              <a:gd name="T16" fmla="*/ 1617 w 2730"/>
              <a:gd name="T17" fmla="*/ 1416 h 2706"/>
              <a:gd name="T18" fmla="*/ 2298 w 2730"/>
              <a:gd name="T19" fmla="*/ 2706 h 2706"/>
              <a:gd name="T20" fmla="*/ 2331 w 2730"/>
              <a:gd name="T21" fmla="*/ 2670 h 2706"/>
              <a:gd name="T22" fmla="*/ 2375 w 2730"/>
              <a:gd name="T23" fmla="*/ 2607 h 2706"/>
              <a:gd name="T24" fmla="*/ 2398 w 2730"/>
              <a:gd name="T25" fmla="*/ 2570 h 2706"/>
              <a:gd name="T26" fmla="*/ 2398 w 2730"/>
              <a:gd name="T27" fmla="*/ 2518 h 2706"/>
              <a:gd name="T28" fmla="*/ 2369 w 2730"/>
              <a:gd name="T29" fmla="*/ 2357 h 2706"/>
              <a:gd name="T30" fmla="*/ 2335 w 2730"/>
              <a:gd name="T31" fmla="*/ 2186 h 2706"/>
              <a:gd name="T32" fmla="*/ 2308 w 2730"/>
              <a:gd name="T33" fmla="*/ 2044 h 2706"/>
              <a:gd name="T34" fmla="*/ 2277 w 2730"/>
              <a:gd name="T35" fmla="*/ 1892 h 2706"/>
              <a:gd name="T36" fmla="*/ 2245 w 2730"/>
              <a:gd name="T37" fmla="*/ 1745 h 2706"/>
              <a:gd name="T38" fmla="*/ 2212 w 2730"/>
              <a:gd name="T39" fmla="*/ 1591 h 2706"/>
              <a:gd name="T40" fmla="*/ 2185 w 2730"/>
              <a:gd name="T41" fmla="*/ 1437 h 2706"/>
              <a:gd name="T42" fmla="*/ 2154 w 2730"/>
              <a:gd name="T43" fmla="*/ 1295 h 2706"/>
              <a:gd name="T44" fmla="*/ 2118 w 2730"/>
              <a:gd name="T45" fmla="*/ 1130 h 2706"/>
              <a:gd name="T46" fmla="*/ 2091 w 2730"/>
              <a:gd name="T47" fmla="*/ 969 h 2706"/>
              <a:gd name="T48" fmla="*/ 2149 w 2730"/>
              <a:gd name="T49" fmla="*/ 865 h 2706"/>
              <a:gd name="T50" fmla="*/ 2358 w 2730"/>
              <a:gd name="T51" fmla="*/ 643 h 2706"/>
              <a:gd name="T52" fmla="*/ 2508 w 2730"/>
              <a:gd name="T53" fmla="*/ 485 h 2706"/>
              <a:gd name="T54" fmla="*/ 2584 w 2730"/>
              <a:gd name="T55" fmla="*/ 401 h 2706"/>
              <a:gd name="T56" fmla="*/ 2650 w 2730"/>
              <a:gd name="T57" fmla="*/ 301 h 2706"/>
              <a:gd name="T58" fmla="*/ 2673 w 2730"/>
              <a:gd name="T59" fmla="*/ 245 h 2706"/>
              <a:gd name="T60" fmla="*/ 2709 w 2730"/>
              <a:gd name="T61" fmla="*/ 153 h 2706"/>
              <a:gd name="T62" fmla="*/ 2730 w 2730"/>
              <a:gd name="T63" fmla="*/ 73 h 2706"/>
              <a:gd name="T64" fmla="*/ 2727 w 2730"/>
              <a:gd name="T65" fmla="*/ 34 h 2706"/>
              <a:gd name="T66" fmla="*/ 2713 w 2730"/>
              <a:gd name="T67" fmla="*/ 15 h 2706"/>
              <a:gd name="T68" fmla="*/ 2692 w 2730"/>
              <a:gd name="T69" fmla="*/ 3 h 2706"/>
              <a:gd name="T70" fmla="*/ 2617 w 2730"/>
              <a:gd name="T71" fmla="*/ 2 h 2706"/>
              <a:gd name="T72" fmla="*/ 2498 w 2730"/>
              <a:gd name="T73" fmla="*/ 28 h 2706"/>
              <a:gd name="T74" fmla="*/ 2383 w 2730"/>
              <a:gd name="T75" fmla="*/ 78 h 2706"/>
              <a:gd name="T76" fmla="*/ 2285 w 2730"/>
              <a:gd name="T77" fmla="*/ 144 h 2706"/>
              <a:gd name="T78" fmla="*/ 2195 w 2730"/>
              <a:gd name="T79" fmla="*/ 228 h 2706"/>
              <a:gd name="T80" fmla="*/ 1989 w 2730"/>
              <a:gd name="T81" fmla="*/ 424 h 2706"/>
              <a:gd name="T82" fmla="*/ 1797 w 2730"/>
              <a:gd name="T83" fmla="*/ 602 h 2706"/>
              <a:gd name="T84" fmla="*/ 1684 w 2730"/>
              <a:gd name="T85" fmla="*/ 610 h 2706"/>
              <a:gd name="T86" fmla="*/ 1513 w 2730"/>
              <a:gd name="T87" fmla="*/ 576 h 2706"/>
              <a:gd name="T88" fmla="*/ 1365 w 2730"/>
              <a:gd name="T89" fmla="*/ 543 h 2706"/>
              <a:gd name="T90" fmla="*/ 1209 w 2730"/>
              <a:gd name="T91" fmla="*/ 512 h 2706"/>
              <a:gd name="T92" fmla="*/ 1060 w 2730"/>
              <a:gd name="T93" fmla="*/ 485 h 2706"/>
              <a:gd name="T94" fmla="*/ 902 w 2730"/>
              <a:gd name="T95" fmla="*/ 455 h 2706"/>
              <a:gd name="T96" fmla="*/ 749 w 2730"/>
              <a:gd name="T97" fmla="*/ 422 h 2706"/>
              <a:gd name="T98" fmla="*/ 599 w 2730"/>
              <a:gd name="T99" fmla="*/ 391 h 2706"/>
              <a:gd name="T100" fmla="*/ 459 w 2730"/>
              <a:gd name="T101" fmla="*/ 362 h 2706"/>
              <a:gd name="T102" fmla="*/ 284 w 2730"/>
              <a:gd name="T103" fmla="*/ 326 h 2706"/>
              <a:gd name="T104" fmla="*/ 144 w 2730"/>
              <a:gd name="T105" fmla="*/ 307 h 2706"/>
              <a:gd name="T106" fmla="*/ 23 w 2730"/>
              <a:gd name="T107" fmla="*/ 389 h 2706"/>
              <a:gd name="T108" fmla="*/ 1286 w 2730"/>
              <a:gd name="T109" fmla="*/ 1109 h 2706"/>
              <a:gd name="T110" fmla="*/ 1167 w 2730"/>
              <a:gd name="T111" fmla="*/ 1236 h 2706"/>
              <a:gd name="T112" fmla="*/ 1039 w 2730"/>
              <a:gd name="T113" fmla="*/ 1366 h 2706"/>
              <a:gd name="T114" fmla="*/ 946 w 2730"/>
              <a:gd name="T115" fmla="*/ 1472 h 2706"/>
              <a:gd name="T116" fmla="*/ 816 w 2730"/>
              <a:gd name="T117" fmla="*/ 1643 h 2706"/>
              <a:gd name="T118" fmla="*/ 749 w 2730"/>
              <a:gd name="T119" fmla="*/ 1737 h 2706"/>
              <a:gd name="T120" fmla="*/ 182 w 2730"/>
              <a:gd name="T121" fmla="*/ 1668 h 2706"/>
              <a:gd name="T122" fmla="*/ 583 w 2730"/>
              <a:gd name="T123" fmla="*/ 2111 h 2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2730" h="2706">
                <a:moveTo>
                  <a:pt x="583" y="2111"/>
                </a:moveTo>
                <a:lnTo>
                  <a:pt x="622" y="2169"/>
                </a:lnTo>
                <a:lnTo>
                  <a:pt x="931" y="2674"/>
                </a:lnTo>
                <a:lnTo>
                  <a:pt x="943" y="2676"/>
                </a:lnTo>
                <a:lnTo>
                  <a:pt x="950" y="2660"/>
                </a:lnTo>
                <a:lnTo>
                  <a:pt x="962" y="2641"/>
                </a:lnTo>
                <a:lnTo>
                  <a:pt x="977" y="2618"/>
                </a:lnTo>
                <a:lnTo>
                  <a:pt x="994" y="2593"/>
                </a:lnTo>
                <a:lnTo>
                  <a:pt x="1025" y="2551"/>
                </a:lnTo>
                <a:lnTo>
                  <a:pt x="1040" y="2532"/>
                </a:lnTo>
                <a:lnTo>
                  <a:pt x="948" y="1981"/>
                </a:lnTo>
                <a:lnTo>
                  <a:pt x="975" y="1958"/>
                </a:lnTo>
                <a:lnTo>
                  <a:pt x="1035" y="1914"/>
                </a:lnTo>
                <a:lnTo>
                  <a:pt x="1098" y="1869"/>
                </a:lnTo>
                <a:lnTo>
                  <a:pt x="1135" y="1843"/>
                </a:lnTo>
                <a:lnTo>
                  <a:pt x="1179" y="1808"/>
                </a:lnTo>
                <a:lnTo>
                  <a:pt x="1221" y="1773"/>
                </a:lnTo>
                <a:lnTo>
                  <a:pt x="1263" y="1737"/>
                </a:lnTo>
                <a:lnTo>
                  <a:pt x="1305" y="1700"/>
                </a:lnTo>
                <a:lnTo>
                  <a:pt x="1334" y="1676"/>
                </a:lnTo>
                <a:lnTo>
                  <a:pt x="1377" y="1637"/>
                </a:lnTo>
                <a:lnTo>
                  <a:pt x="1426" y="1589"/>
                </a:lnTo>
                <a:lnTo>
                  <a:pt x="1480" y="1539"/>
                </a:lnTo>
                <a:lnTo>
                  <a:pt x="1532" y="1489"/>
                </a:lnTo>
                <a:lnTo>
                  <a:pt x="1580" y="1447"/>
                </a:lnTo>
                <a:lnTo>
                  <a:pt x="1599" y="1430"/>
                </a:lnTo>
                <a:lnTo>
                  <a:pt x="1617" y="1416"/>
                </a:lnTo>
                <a:lnTo>
                  <a:pt x="1630" y="1409"/>
                </a:lnTo>
                <a:lnTo>
                  <a:pt x="1640" y="1403"/>
                </a:lnTo>
                <a:lnTo>
                  <a:pt x="2298" y="2706"/>
                </a:lnTo>
                <a:lnTo>
                  <a:pt x="2312" y="2706"/>
                </a:lnTo>
                <a:lnTo>
                  <a:pt x="2319" y="2689"/>
                </a:lnTo>
                <a:lnTo>
                  <a:pt x="2331" y="2670"/>
                </a:lnTo>
                <a:lnTo>
                  <a:pt x="2346" y="2649"/>
                </a:lnTo>
                <a:lnTo>
                  <a:pt x="2362" y="2628"/>
                </a:lnTo>
                <a:lnTo>
                  <a:pt x="2375" y="2607"/>
                </a:lnTo>
                <a:lnTo>
                  <a:pt x="2389" y="2587"/>
                </a:lnTo>
                <a:lnTo>
                  <a:pt x="2394" y="2578"/>
                </a:lnTo>
                <a:lnTo>
                  <a:pt x="2398" y="2570"/>
                </a:lnTo>
                <a:lnTo>
                  <a:pt x="2400" y="2562"/>
                </a:lnTo>
                <a:lnTo>
                  <a:pt x="2400" y="2555"/>
                </a:lnTo>
                <a:lnTo>
                  <a:pt x="2398" y="2518"/>
                </a:lnTo>
                <a:lnTo>
                  <a:pt x="2392" y="2470"/>
                </a:lnTo>
                <a:lnTo>
                  <a:pt x="2381" y="2415"/>
                </a:lnTo>
                <a:lnTo>
                  <a:pt x="2369" y="2357"/>
                </a:lnTo>
                <a:lnTo>
                  <a:pt x="2358" y="2296"/>
                </a:lnTo>
                <a:lnTo>
                  <a:pt x="2344" y="2238"/>
                </a:lnTo>
                <a:lnTo>
                  <a:pt x="2335" y="2186"/>
                </a:lnTo>
                <a:lnTo>
                  <a:pt x="2325" y="2142"/>
                </a:lnTo>
                <a:lnTo>
                  <a:pt x="2318" y="2094"/>
                </a:lnTo>
                <a:lnTo>
                  <a:pt x="2308" y="2044"/>
                </a:lnTo>
                <a:lnTo>
                  <a:pt x="2298" y="1994"/>
                </a:lnTo>
                <a:lnTo>
                  <a:pt x="2287" y="1942"/>
                </a:lnTo>
                <a:lnTo>
                  <a:pt x="2277" y="1892"/>
                </a:lnTo>
                <a:lnTo>
                  <a:pt x="2266" y="1843"/>
                </a:lnTo>
                <a:lnTo>
                  <a:pt x="2256" y="1793"/>
                </a:lnTo>
                <a:lnTo>
                  <a:pt x="2245" y="1745"/>
                </a:lnTo>
                <a:lnTo>
                  <a:pt x="2233" y="1693"/>
                </a:lnTo>
                <a:lnTo>
                  <a:pt x="2221" y="1643"/>
                </a:lnTo>
                <a:lnTo>
                  <a:pt x="2212" y="1591"/>
                </a:lnTo>
                <a:lnTo>
                  <a:pt x="2202" y="1541"/>
                </a:lnTo>
                <a:lnTo>
                  <a:pt x="2195" y="1489"/>
                </a:lnTo>
                <a:lnTo>
                  <a:pt x="2185" y="1437"/>
                </a:lnTo>
                <a:lnTo>
                  <a:pt x="2173" y="1388"/>
                </a:lnTo>
                <a:lnTo>
                  <a:pt x="2164" y="1336"/>
                </a:lnTo>
                <a:lnTo>
                  <a:pt x="2154" y="1295"/>
                </a:lnTo>
                <a:lnTo>
                  <a:pt x="2143" y="1245"/>
                </a:lnTo>
                <a:lnTo>
                  <a:pt x="2131" y="1190"/>
                </a:lnTo>
                <a:lnTo>
                  <a:pt x="2118" y="1130"/>
                </a:lnTo>
                <a:lnTo>
                  <a:pt x="2106" y="1071"/>
                </a:lnTo>
                <a:lnTo>
                  <a:pt x="2097" y="1017"/>
                </a:lnTo>
                <a:lnTo>
                  <a:pt x="2091" y="969"/>
                </a:lnTo>
                <a:lnTo>
                  <a:pt x="2089" y="931"/>
                </a:lnTo>
                <a:lnTo>
                  <a:pt x="2104" y="913"/>
                </a:lnTo>
                <a:lnTo>
                  <a:pt x="2149" y="865"/>
                </a:lnTo>
                <a:lnTo>
                  <a:pt x="2210" y="798"/>
                </a:lnTo>
                <a:lnTo>
                  <a:pt x="2283" y="721"/>
                </a:lnTo>
                <a:lnTo>
                  <a:pt x="2358" y="643"/>
                </a:lnTo>
                <a:lnTo>
                  <a:pt x="2425" y="570"/>
                </a:lnTo>
                <a:lnTo>
                  <a:pt x="2479" y="516"/>
                </a:lnTo>
                <a:lnTo>
                  <a:pt x="2508" y="485"/>
                </a:lnTo>
                <a:lnTo>
                  <a:pt x="2533" y="458"/>
                </a:lnTo>
                <a:lnTo>
                  <a:pt x="2559" y="430"/>
                </a:lnTo>
                <a:lnTo>
                  <a:pt x="2584" y="401"/>
                </a:lnTo>
                <a:lnTo>
                  <a:pt x="2609" y="368"/>
                </a:lnTo>
                <a:lnTo>
                  <a:pt x="2631" y="336"/>
                </a:lnTo>
                <a:lnTo>
                  <a:pt x="2650" y="301"/>
                </a:lnTo>
                <a:lnTo>
                  <a:pt x="2659" y="282"/>
                </a:lnTo>
                <a:lnTo>
                  <a:pt x="2667" y="265"/>
                </a:lnTo>
                <a:lnTo>
                  <a:pt x="2673" y="245"/>
                </a:lnTo>
                <a:lnTo>
                  <a:pt x="2680" y="226"/>
                </a:lnTo>
                <a:lnTo>
                  <a:pt x="2696" y="188"/>
                </a:lnTo>
                <a:lnTo>
                  <a:pt x="2709" y="153"/>
                </a:lnTo>
                <a:lnTo>
                  <a:pt x="2721" y="122"/>
                </a:lnTo>
                <a:lnTo>
                  <a:pt x="2727" y="96"/>
                </a:lnTo>
                <a:lnTo>
                  <a:pt x="2730" y="73"/>
                </a:lnTo>
                <a:lnTo>
                  <a:pt x="2730" y="51"/>
                </a:lnTo>
                <a:lnTo>
                  <a:pt x="2730" y="42"/>
                </a:lnTo>
                <a:lnTo>
                  <a:pt x="2727" y="34"/>
                </a:lnTo>
                <a:lnTo>
                  <a:pt x="2725" y="26"/>
                </a:lnTo>
                <a:lnTo>
                  <a:pt x="2719" y="21"/>
                </a:lnTo>
                <a:lnTo>
                  <a:pt x="2713" y="15"/>
                </a:lnTo>
                <a:lnTo>
                  <a:pt x="2707" y="11"/>
                </a:lnTo>
                <a:lnTo>
                  <a:pt x="2700" y="7"/>
                </a:lnTo>
                <a:lnTo>
                  <a:pt x="2692" y="3"/>
                </a:lnTo>
                <a:lnTo>
                  <a:pt x="2671" y="0"/>
                </a:lnTo>
                <a:lnTo>
                  <a:pt x="2646" y="0"/>
                </a:lnTo>
                <a:lnTo>
                  <a:pt x="2617" y="2"/>
                </a:lnTo>
                <a:lnTo>
                  <a:pt x="2583" y="7"/>
                </a:lnTo>
                <a:lnTo>
                  <a:pt x="2542" y="17"/>
                </a:lnTo>
                <a:lnTo>
                  <a:pt x="2498" y="28"/>
                </a:lnTo>
                <a:lnTo>
                  <a:pt x="2456" y="42"/>
                </a:lnTo>
                <a:lnTo>
                  <a:pt x="2419" y="59"/>
                </a:lnTo>
                <a:lnTo>
                  <a:pt x="2383" y="78"/>
                </a:lnTo>
                <a:lnTo>
                  <a:pt x="2348" y="98"/>
                </a:lnTo>
                <a:lnTo>
                  <a:pt x="2316" y="121"/>
                </a:lnTo>
                <a:lnTo>
                  <a:pt x="2285" y="144"/>
                </a:lnTo>
                <a:lnTo>
                  <a:pt x="2256" y="170"/>
                </a:lnTo>
                <a:lnTo>
                  <a:pt x="2227" y="197"/>
                </a:lnTo>
                <a:lnTo>
                  <a:pt x="2195" y="228"/>
                </a:lnTo>
                <a:lnTo>
                  <a:pt x="2139" y="282"/>
                </a:lnTo>
                <a:lnTo>
                  <a:pt x="2068" y="349"/>
                </a:lnTo>
                <a:lnTo>
                  <a:pt x="1989" y="424"/>
                </a:lnTo>
                <a:lnTo>
                  <a:pt x="1914" y="497"/>
                </a:lnTo>
                <a:lnTo>
                  <a:pt x="1847" y="560"/>
                </a:lnTo>
                <a:lnTo>
                  <a:pt x="1797" y="602"/>
                </a:lnTo>
                <a:lnTo>
                  <a:pt x="1776" y="620"/>
                </a:lnTo>
                <a:lnTo>
                  <a:pt x="1734" y="618"/>
                </a:lnTo>
                <a:lnTo>
                  <a:pt x="1684" y="610"/>
                </a:lnTo>
                <a:lnTo>
                  <a:pt x="1628" y="600"/>
                </a:lnTo>
                <a:lnTo>
                  <a:pt x="1570" y="589"/>
                </a:lnTo>
                <a:lnTo>
                  <a:pt x="1513" y="576"/>
                </a:lnTo>
                <a:lnTo>
                  <a:pt x="1459" y="564"/>
                </a:lnTo>
                <a:lnTo>
                  <a:pt x="1407" y="552"/>
                </a:lnTo>
                <a:lnTo>
                  <a:pt x="1365" y="543"/>
                </a:lnTo>
                <a:lnTo>
                  <a:pt x="1311" y="531"/>
                </a:lnTo>
                <a:lnTo>
                  <a:pt x="1261" y="522"/>
                </a:lnTo>
                <a:lnTo>
                  <a:pt x="1209" y="512"/>
                </a:lnTo>
                <a:lnTo>
                  <a:pt x="1160" y="503"/>
                </a:lnTo>
                <a:lnTo>
                  <a:pt x="1110" y="495"/>
                </a:lnTo>
                <a:lnTo>
                  <a:pt x="1060" y="485"/>
                </a:lnTo>
                <a:lnTo>
                  <a:pt x="1008" y="474"/>
                </a:lnTo>
                <a:lnTo>
                  <a:pt x="954" y="464"/>
                </a:lnTo>
                <a:lnTo>
                  <a:pt x="902" y="455"/>
                </a:lnTo>
                <a:lnTo>
                  <a:pt x="852" y="443"/>
                </a:lnTo>
                <a:lnTo>
                  <a:pt x="800" y="433"/>
                </a:lnTo>
                <a:lnTo>
                  <a:pt x="749" y="422"/>
                </a:lnTo>
                <a:lnTo>
                  <a:pt x="699" y="412"/>
                </a:lnTo>
                <a:lnTo>
                  <a:pt x="649" y="401"/>
                </a:lnTo>
                <a:lnTo>
                  <a:pt x="599" y="391"/>
                </a:lnTo>
                <a:lnTo>
                  <a:pt x="549" y="382"/>
                </a:lnTo>
                <a:lnTo>
                  <a:pt x="509" y="372"/>
                </a:lnTo>
                <a:lnTo>
                  <a:pt x="459" y="362"/>
                </a:lnTo>
                <a:lnTo>
                  <a:pt x="403" y="349"/>
                </a:lnTo>
                <a:lnTo>
                  <a:pt x="343" y="337"/>
                </a:lnTo>
                <a:lnTo>
                  <a:pt x="284" y="326"/>
                </a:lnTo>
                <a:lnTo>
                  <a:pt x="228" y="316"/>
                </a:lnTo>
                <a:lnTo>
                  <a:pt x="180" y="311"/>
                </a:lnTo>
                <a:lnTo>
                  <a:pt x="144" y="307"/>
                </a:lnTo>
                <a:lnTo>
                  <a:pt x="117" y="322"/>
                </a:lnTo>
                <a:lnTo>
                  <a:pt x="71" y="355"/>
                </a:lnTo>
                <a:lnTo>
                  <a:pt x="23" y="389"/>
                </a:lnTo>
                <a:lnTo>
                  <a:pt x="0" y="410"/>
                </a:lnTo>
                <a:lnTo>
                  <a:pt x="1311" y="1077"/>
                </a:lnTo>
                <a:lnTo>
                  <a:pt x="1286" y="1109"/>
                </a:lnTo>
                <a:lnTo>
                  <a:pt x="1252" y="1150"/>
                </a:lnTo>
                <a:lnTo>
                  <a:pt x="1211" y="1192"/>
                </a:lnTo>
                <a:lnTo>
                  <a:pt x="1167" y="1236"/>
                </a:lnTo>
                <a:lnTo>
                  <a:pt x="1123" y="1282"/>
                </a:lnTo>
                <a:lnTo>
                  <a:pt x="1079" y="1326"/>
                </a:lnTo>
                <a:lnTo>
                  <a:pt x="1039" y="1366"/>
                </a:lnTo>
                <a:lnTo>
                  <a:pt x="1006" y="1401"/>
                </a:lnTo>
                <a:lnTo>
                  <a:pt x="983" y="1428"/>
                </a:lnTo>
                <a:lnTo>
                  <a:pt x="946" y="1472"/>
                </a:lnTo>
                <a:lnTo>
                  <a:pt x="904" y="1524"/>
                </a:lnTo>
                <a:lnTo>
                  <a:pt x="860" y="1583"/>
                </a:lnTo>
                <a:lnTo>
                  <a:pt x="816" y="1643"/>
                </a:lnTo>
                <a:lnTo>
                  <a:pt x="777" y="1695"/>
                </a:lnTo>
                <a:lnTo>
                  <a:pt x="760" y="1718"/>
                </a:lnTo>
                <a:lnTo>
                  <a:pt x="749" y="1737"/>
                </a:lnTo>
                <a:lnTo>
                  <a:pt x="739" y="1752"/>
                </a:lnTo>
                <a:lnTo>
                  <a:pt x="735" y="1764"/>
                </a:lnTo>
                <a:lnTo>
                  <a:pt x="182" y="1668"/>
                </a:lnTo>
                <a:lnTo>
                  <a:pt x="28" y="1775"/>
                </a:lnTo>
                <a:lnTo>
                  <a:pt x="526" y="2069"/>
                </a:lnTo>
                <a:lnTo>
                  <a:pt x="583" y="211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eaLnBrk="1"/>
            <a:endParaRPr lang="en-ZA" dirty="0">
              <a:latin typeface="Arial" panose="020B0604020202020204" pitchFamily="34" charset="0"/>
              <a:cs typeface="Arial" panose="020B0604020202020204" pitchFamily="34" charset="0"/>
            </a:endParaRPr>
          </a:p>
        </p:txBody>
      </p:sp>
      <p:sp>
        <p:nvSpPr>
          <p:cNvPr id="29" name="Oval 28"/>
          <p:cNvSpPr/>
          <p:nvPr userDrawn="1"/>
        </p:nvSpPr>
        <p:spPr>
          <a:xfrm>
            <a:off x="8694669" y="819075"/>
            <a:ext cx="324000" cy="324000"/>
          </a:xfrm>
          <a:prstGeom prst="ellipse">
            <a:avLst/>
          </a:prstGeom>
          <a:solidFill>
            <a:schemeClr val="tx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eaLnBrk="1">
              <a:lnSpc>
                <a:spcPct val="110000"/>
              </a:lnSpc>
              <a:spcBef>
                <a:spcPts val="100"/>
              </a:spcBef>
              <a:spcAft>
                <a:spcPts val="100"/>
              </a:spcAft>
            </a:pPr>
            <a:endParaRPr lang="en-ZA" sz="1400" dirty="0">
              <a:latin typeface="Arial" panose="020B0604020202020204" pitchFamily="34" charset="0"/>
              <a:cs typeface="Arial" panose="020B0604020202020204" pitchFamily="34" charset="0"/>
            </a:endParaRPr>
          </a:p>
        </p:txBody>
      </p:sp>
      <p:sp>
        <p:nvSpPr>
          <p:cNvPr id="7" name="Rectangle 6"/>
          <p:cNvSpPr/>
          <p:nvPr userDrawn="1"/>
        </p:nvSpPr>
        <p:spPr>
          <a:xfrm>
            <a:off x="8640645" y="765051"/>
            <a:ext cx="432048" cy="432048"/>
          </a:xfrm>
          <a:prstGeom prst="rect">
            <a:avLst/>
          </a:prstGeom>
        </p:spPr>
        <p:txBody>
          <a:bodyPr vert="horz" lIns="0" tIns="0" rIns="0" bIns="0" rtlCol="0" anchor="ctr"/>
          <a:lstStyle/>
          <a:p>
            <a:pPr lvl="0" algn="ctr"/>
            <a:fld id="{2A16526A-5C44-4D1C-8782-8369F5D919BC}" type="slidenum">
              <a:rPr lang="en-ZA" sz="1200" b="0" smtClean="0">
                <a:solidFill>
                  <a:schemeClr val="bg1"/>
                </a:solidFill>
                <a:latin typeface="Arial" panose="020B0604020202020204" pitchFamily="34" charset="0"/>
                <a:cs typeface="Arial" panose="020B0604020202020204" pitchFamily="34" charset="0"/>
              </a:rPr>
              <a:t>‹#›</a:t>
            </a:fld>
            <a:endParaRPr lang="en-ZA" sz="1200" b="0" dirty="0">
              <a:solidFill>
                <a:schemeClr val="bg1"/>
              </a:solidFill>
              <a:latin typeface="Arial" panose="020B0604020202020204" pitchFamily="34" charset="0"/>
              <a:cs typeface="Arial" panose="020B0604020202020204" pitchFamily="34" charset="0"/>
            </a:endParaRPr>
          </a:p>
        </p:txBody>
      </p:sp>
      <p:sp>
        <p:nvSpPr>
          <p:cNvPr id="6" name="MSIPCMContentMarking" descr="{&quot;HashCode&quot;:-639906138,&quot;Placement&quot;:&quot;Footer&quot;,&quot;Top&quot;:519.343,&quot;Left&quot;:648.568237,&quot;SlideWidth&quot;:720,&quot;SlideHeight&quot;:540}">
            <a:extLst>
              <a:ext uri="{FF2B5EF4-FFF2-40B4-BE49-F238E27FC236}">
                <a16:creationId xmlns:a16="http://schemas.microsoft.com/office/drawing/2014/main" id="{8A721B99-B75D-4799-8D89-4AC89000D369}"/>
              </a:ext>
            </a:extLst>
          </p:cNvPr>
          <p:cNvSpPr txBox="1"/>
          <p:nvPr userDrawn="1"/>
        </p:nvSpPr>
        <p:spPr>
          <a:xfrm>
            <a:off x="8236817" y="6595656"/>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ZA" sz="1000">
                <a:solidFill>
                  <a:srgbClr val="000000"/>
                </a:solidFill>
                <a:latin typeface="Calibri" panose="020F0502020204030204" pitchFamily="34" charset="0"/>
              </a:rPr>
              <a:t>Confidential</a:t>
            </a:r>
          </a:p>
        </p:txBody>
      </p:sp>
      <p:sp>
        <p:nvSpPr>
          <p:cNvPr id="8" name="MSIPCMContentMarking" descr="{&quot;HashCode&quot;:-662623850,&quot;Placement&quot;:&quot;Header&quot;,&quot;Top&quot;:0.0,&quot;Left&quot;:324.2841,&quot;SlideWidth&quot;:720,&quot;SlideHeight&quot;:540}">
            <a:extLst>
              <a:ext uri="{FF2B5EF4-FFF2-40B4-BE49-F238E27FC236}">
                <a16:creationId xmlns:a16="http://schemas.microsoft.com/office/drawing/2014/main" id="{E6B1D934-8318-4198-8D40-F58531A02D57}"/>
              </a:ext>
            </a:extLst>
          </p:cNvPr>
          <p:cNvSpPr txBox="1"/>
          <p:nvPr userDrawn="1"/>
        </p:nvSpPr>
        <p:spPr>
          <a:xfrm>
            <a:off x="4118408" y="0"/>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ZA"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2247144728"/>
      </p:ext>
    </p:extLst>
  </p:cSld>
  <p:clrMap bg1="lt1" tx1="dk1" bg2="lt2" tx2="dk2" accent1="accent1" accent2="accent2" accent3="accent3" accent4="accent4" accent5="accent5" accent6="accent6" hlink="hlink" folHlink="folHlink"/>
  <p:sldLayoutIdLst>
    <p:sldLayoutId id="2147483649" r:id="rId1"/>
    <p:sldLayoutId id="2147483691" r:id="rId2"/>
    <p:sldLayoutId id="2147483650" r:id="rId3"/>
    <p:sldLayoutId id="2147483654" r:id="rId4"/>
    <p:sldLayoutId id="2147483685" r:id="rId5"/>
    <p:sldLayoutId id="2147483687" r:id="rId6"/>
    <p:sldLayoutId id="2147483655" r:id="rId7"/>
    <p:sldLayoutId id="2147483677" r:id="rId8"/>
    <p:sldLayoutId id="2147483692" r:id="rId9"/>
    <p:sldLayoutId id="2147483693" r:id="rId10"/>
  </p:sldLayoutIdLst>
  <p:txStyles>
    <p:titleStyle>
      <a:lvl1pPr algn="l" defTabSz="914400" rtl="0" eaLnBrk="1" latinLnBrk="0" hangingPunct="1">
        <a:spcBef>
          <a:spcPct val="0"/>
        </a:spcBef>
        <a:buNone/>
        <a:defRPr sz="2200" b="1" kern="1200" cap="none" spc="0" baseline="0">
          <a:solidFill>
            <a:schemeClr val="bg2"/>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200"/>
        </a:spcBef>
        <a:spcAft>
          <a:spcPts val="400"/>
        </a:spcAft>
        <a:buFont typeface="Arial" pitchFamily="34" charset="0"/>
        <a:buNone/>
        <a:defRPr sz="1800" b="1" kern="1200" cap="none" baseline="0">
          <a:solidFill>
            <a:schemeClr val="accent2"/>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bg2"/>
        </a:buClr>
        <a:buFont typeface="Arial" pitchFamily="34" charset="0"/>
        <a:buChar char="•"/>
        <a:defRPr sz="1600" kern="1200">
          <a:solidFill>
            <a:schemeClr val="tx1"/>
          </a:solidFill>
          <a:latin typeface="Arial" panose="020B0604020202020204" pitchFamily="34" charset="0"/>
          <a:ea typeface="+mn-ea"/>
          <a:cs typeface="Arial" panose="020B0604020202020204" pitchFamily="34" charset="0"/>
        </a:defRPr>
      </a:lvl2pPr>
      <a:lvl3pPr marL="457200" marR="0" indent="-130175" algn="l" defTabSz="914400" rtl="0" eaLnBrk="1" fontAlgn="auto" latinLnBrk="0" hangingPunct="1">
        <a:lnSpc>
          <a:spcPct val="110000"/>
        </a:lnSpc>
        <a:spcBef>
          <a:spcPts val="100"/>
        </a:spcBef>
        <a:spcAft>
          <a:spcPts val="200"/>
        </a:spcAft>
        <a:buClr>
          <a:schemeClr val="bg2"/>
        </a:buClr>
        <a:buSzTx/>
        <a:buFont typeface="Arial" panose="020B0604020202020204" pitchFamily="34" charset="0"/>
        <a:buChar char="–"/>
        <a:tabLst/>
        <a:defRPr lang="en-US" sz="1600" kern="1200" dirty="0" smtClean="0">
          <a:solidFill>
            <a:schemeClr val="tx1"/>
          </a:solidFill>
          <a:latin typeface="Arial" panose="020B0604020202020204" pitchFamily="34" charset="0"/>
          <a:ea typeface="+mn-ea"/>
          <a:cs typeface="Arial" panose="020B0604020202020204" pitchFamily="34" charset="0"/>
        </a:defRPr>
      </a:lvl3pPr>
      <a:lvl4pPr marL="685800" indent="-169863" algn="l" defTabSz="914400" rtl="0" eaLnBrk="1" latinLnBrk="0" hangingPunct="1">
        <a:lnSpc>
          <a:spcPct val="110000"/>
        </a:lnSpc>
        <a:spcBef>
          <a:spcPts val="100"/>
        </a:spcBef>
        <a:spcAft>
          <a:spcPts val="200"/>
        </a:spcAft>
        <a:buClr>
          <a:schemeClr val="bg2"/>
        </a:buClr>
        <a:buFont typeface="Arial" panose="020B0604020202020204" pitchFamily="34" charset="0"/>
        <a:buChar char="-"/>
        <a:defRPr lang="en-US" sz="1400" kern="1200" dirty="0" smtClean="0">
          <a:solidFill>
            <a:schemeClr val="tx1"/>
          </a:solidFill>
          <a:latin typeface="Arial" panose="020B0604020202020204" pitchFamily="34" charset="0"/>
          <a:ea typeface="+mn-ea"/>
          <a:cs typeface="Arial" panose="020B0604020202020204" pitchFamily="34" charset="0"/>
        </a:defRPr>
      </a:lvl4pPr>
      <a:lvl5pPr marL="688975" marR="0" indent="0" algn="l" defTabSz="914400" rtl="0" eaLnBrk="1" fontAlgn="auto" latinLnBrk="0" hangingPunct="1">
        <a:lnSpc>
          <a:spcPct val="110000"/>
        </a:lnSpc>
        <a:spcBef>
          <a:spcPts val="100"/>
        </a:spcBef>
        <a:spcAft>
          <a:spcPts val="200"/>
        </a:spcAft>
        <a:buClrTx/>
        <a:buSzTx/>
        <a:buFont typeface="Arial" panose="020B0604020202020204" pitchFamily="34" charset="0"/>
        <a:buNone/>
        <a:tabLst/>
        <a:defRPr lang="en-US" sz="1400" kern="1200" dirty="0" smtClean="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18">
          <p15:clr>
            <a:srgbClr val="F26B43"/>
          </p15:clr>
        </p15:guide>
        <p15:guide id="3" pos="158">
          <p15:clr>
            <a:srgbClr val="F26B43"/>
          </p15:clr>
        </p15:guide>
        <p15:guide id="4" pos="5602">
          <p15:clr>
            <a:srgbClr val="F26B43"/>
          </p15:clr>
        </p15:guide>
        <p15:guide id="5" orient="horz" pos="754">
          <p15:clr>
            <a:srgbClr val="F26B43"/>
          </p15:clr>
        </p15:guide>
        <p15:guide id="6" orient="horz" pos="164">
          <p15:clr>
            <a:srgbClr val="F26B43"/>
          </p15:clr>
        </p15:guide>
        <p15:guide id="7" orient="horz" pos="4065">
          <p15:clr>
            <a:srgbClr val="F26B43"/>
          </p15:clr>
        </p15:guide>
        <p15:guide id="8" orient="horz" pos="2387">
          <p15:clr>
            <a:srgbClr val="F26B43"/>
          </p15:clr>
        </p15:guide>
        <p15:guide id="9" pos="3787">
          <p15:clr>
            <a:srgbClr val="F26B43"/>
          </p15:clr>
        </p15:guide>
        <p15:guide id="10" pos="1973">
          <p15:clr>
            <a:srgbClr val="F26B43"/>
          </p15:clr>
        </p15:guide>
        <p15:guide id="11" orient="horz" pos="4020">
          <p15:clr>
            <a:srgbClr val="F26B43"/>
          </p15:clr>
        </p15:guide>
        <p15:guide id="12" orient="horz" pos="3475">
          <p15:clr>
            <a:srgbClr val="F26B43"/>
          </p15:clr>
        </p15:guide>
        <p15:guide id="13" orient="horz" pos="211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hyperlink" Target="mailto:mochaki.monyela@airports.co.za" TargetMode="Externa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686" r="1686"/>
          <a:stretch>
            <a:fillRect/>
          </a:stretch>
        </p:blipFill>
        <p:spPr>
          <a:xfrm>
            <a:off x="-24906" y="582609"/>
            <a:ext cx="9168905" cy="6308725"/>
          </a:xfrm>
        </p:spPr>
      </p:pic>
      <p:sp>
        <p:nvSpPr>
          <p:cNvPr id="11" name="Freeform 10"/>
          <p:cNvSpPr/>
          <p:nvPr/>
        </p:nvSpPr>
        <p:spPr>
          <a:xfrm>
            <a:off x="0" y="548680"/>
            <a:ext cx="9144000" cy="864096"/>
          </a:xfrm>
          <a:custGeom>
            <a:avLst/>
            <a:gdLst>
              <a:gd name="connsiteX0" fmla="*/ 0 w 9144000"/>
              <a:gd name="connsiteY0" fmla="*/ 0 h 864096"/>
              <a:gd name="connsiteX1" fmla="*/ 5364088 w 9144000"/>
              <a:gd name="connsiteY1" fmla="*/ 0 h 864096"/>
              <a:gd name="connsiteX2" fmla="*/ 5364088 w 9144000"/>
              <a:gd name="connsiteY2" fmla="*/ 72008 h 864096"/>
              <a:gd name="connsiteX3" fmla="*/ 8676456 w 9144000"/>
              <a:gd name="connsiteY3" fmla="*/ 72008 h 864096"/>
              <a:gd name="connsiteX4" fmla="*/ 8676456 w 9144000"/>
              <a:gd name="connsiteY4" fmla="*/ 0 h 864096"/>
              <a:gd name="connsiteX5" fmla="*/ 9144000 w 9144000"/>
              <a:gd name="connsiteY5" fmla="*/ 0 h 864096"/>
              <a:gd name="connsiteX6" fmla="*/ 9144000 w 9144000"/>
              <a:gd name="connsiteY6" fmla="*/ 864096 h 864096"/>
              <a:gd name="connsiteX7" fmla="*/ 0 w 9144000"/>
              <a:gd name="connsiteY7" fmla="*/ 864096 h 864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9144000" h="864096">
                <a:moveTo>
                  <a:pt x="0" y="0"/>
                </a:moveTo>
                <a:lnTo>
                  <a:pt x="5364088" y="0"/>
                </a:lnTo>
                <a:lnTo>
                  <a:pt x="5364088" y="72008"/>
                </a:lnTo>
                <a:lnTo>
                  <a:pt x="8676456" y="72008"/>
                </a:lnTo>
                <a:lnTo>
                  <a:pt x="8676456" y="0"/>
                </a:lnTo>
                <a:lnTo>
                  <a:pt x="9144000" y="0"/>
                </a:lnTo>
                <a:lnTo>
                  <a:pt x="9144000" y="864096"/>
                </a:lnTo>
                <a:lnTo>
                  <a:pt x="0" y="864096"/>
                </a:lnTo>
                <a:close/>
              </a:path>
            </a:pathLst>
          </a:custGeom>
          <a:solidFill>
            <a:schemeClr val="accent2">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2" name="Rectangle 11"/>
          <p:cNvSpPr/>
          <p:nvPr/>
        </p:nvSpPr>
        <p:spPr>
          <a:xfrm>
            <a:off x="0" y="1412776"/>
            <a:ext cx="9144000" cy="504056"/>
          </a:xfrm>
          <a:prstGeom prst="rect">
            <a:avLst/>
          </a:prstGeom>
          <a:solidFill>
            <a:schemeClr val="accent1">
              <a:lumMod val="75000"/>
              <a:alpha val="80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5" name="Title 4"/>
          <p:cNvSpPr>
            <a:spLocks noGrp="1"/>
          </p:cNvSpPr>
          <p:nvPr>
            <p:ph type="ctrTitle" idx="4294967295"/>
          </p:nvPr>
        </p:nvSpPr>
        <p:spPr>
          <a:xfrm>
            <a:off x="539552" y="122381"/>
            <a:ext cx="8136904" cy="360040"/>
          </a:xfrm>
        </p:spPr>
        <p:txBody>
          <a:bodyPr>
            <a:noAutofit/>
          </a:bodyPr>
          <a:lstStyle/>
          <a:p>
            <a:r>
              <a:rPr lang="en-ZA" sz="2400" dirty="0"/>
              <a:t>WELCOME</a:t>
            </a:r>
          </a:p>
        </p:txBody>
      </p:sp>
    </p:spTree>
    <p:extLst>
      <p:ext uri="{BB962C8B-B14F-4D97-AF65-F5344CB8AC3E}">
        <p14:creationId xmlns:p14="http://schemas.microsoft.com/office/powerpoint/2010/main" val="2458490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ZA"/>
          </a:p>
        </p:txBody>
      </p:sp>
      <p:pic>
        <p:nvPicPr>
          <p:cNvPr id="4" name="Content Placeholder 3" descr="PPointSlideDesigns3.jpg"/>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37009" y="188640"/>
            <a:ext cx="9218017" cy="6913513"/>
          </a:xfrm>
          <a:prstGeom prst="rect">
            <a:avLst/>
          </a:prstGeom>
        </p:spPr>
      </p:pic>
      <p:sp>
        <p:nvSpPr>
          <p:cNvPr id="3" name="Rectangle 2"/>
          <p:cNvSpPr/>
          <p:nvPr/>
        </p:nvSpPr>
        <p:spPr>
          <a:xfrm>
            <a:off x="864084" y="898115"/>
            <a:ext cx="7709062" cy="4585871"/>
          </a:xfrm>
          <a:prstGeom prst="rect">
            <a:avLst/>
          </a:prstGeom>
          <a:noFill/>
        </p:spPr>
        <p:txBody>
          <a:bodyPr wrap="square">
            <a:spAutoFit/>
          </a:bodyPr>
          <a:lstStyle/>
          <a:p>
            <a:pPr algn="ctr" hangingPunct="0">
              <a:spcBef>
                <a:spcPts val="600"/>
              </a:spcBef>
            </a:pPr>
            <a:r>
              <a:rPr lang="en-ZA" sz="2800" b="1" dirty="0">
                <a:solidFill>
                  <a:schemeClr val="accent1">
                    <a:lumMod val="10000"/>
                  </a:schemeClr>
                </a:solidFill>
                <a:latin typeface="Arial" panose="020B0604020202020204" pitchFamily="34" charset="0"/>
              </a:rPr>
              <a:t>COR8264/2026/RFP</a:t>
            </a:r>
          </a:p>
          <a:p>
            <a:pPr algn="ctr" hangingPunct="0">
              <a:spcBef>
                <a:spcPts val="600"/>
              </a:spcBef>
            </a:pPr>
            <a:endParaRPr lang="en-ZA" sz="2800" b="1" dirty="0">
              <a:solidFill>
                <a:schemeClr val="accent1">
                  <a:lumMod val="10000"/>
                </a:schemeClr>
              </a:solidFill>
              <a:latin typeface="Arial" panose="020B0604020202020204" pitchFamily="34" charset="0"/>
            </a:endParaRPr>
          </a:p>
          <a:p>
            <a:pPr algn="just" hangingPunct="0">
              <a:spcBef>
                <a:spcPts val="600"/>
              </a:spcBef>
            </a:pPr>
            <a:r>
              <a:rPr lang="en-ZA" sz="2800" b="1" dirty="0">
                <a:latin typeface="Arial" panose="020B0604020202020204" pitchFamily="34" charset="0"/>
                <a:ea typeface="Times New Roman" panose="02020603050405020304" pitchFamily="18" charset="0"/>
              </a:rPr>
              <a:t>TENDER FOR THE ADHOC SUPPLY AND DELIVERY OF LARGE AND COMPACT(SMALL) RUNWAY/APRON SWEEPER CLEANING VEHICLES FOR ACSA AIRPORTS FOR A PERIOD OF THIRTY -SIX (36) MONTHS.</a:t>
            </a:r>
          </a:p>
          <a:p>
            <a:pPr algn="just" hangingPunct="0">
              <a:spcBef>
                <a:spcPts val="600"/>
              </a:spcBef>
            </a:pPr>
            <a:endParaRPr lang="en-ZA" sz="2800" b="1" dirty="0">
              <a:solidFill>
                <a:schemeClr val="accent1">
                  <a:lumMod val="10000"/>
                </a:schemeClr>
              </a:solidFill>
              <a:latin typeface="Arial" panose="020B0604020202020204" pitchFamily="34" charset="0"/>
            </a:endParaRPr>
          </a:p>
          <a:p>
            <a:pPr algn="just" hangingPunct="0">
              <a:spcBef>
                <a:spcPts val="600"/>
              </a:spcBef>
            </a:pPr>
            <a:r>
              <a:rPr lang="en-ZA" sz="2000" b="1" dirty="0">
                <a:solidFill>
                  <a:schemeClr val="accent1">
                    <a:lumMod val="10000"/>
                  </a:schemeClr>
                </a:solidFill>
                <a:latin typeface="Arial" panose="020B0604020202020204" pitchFamily="34" charset="0"/>
              </a:rPr>
              <a:t>09 SEPTEMBER 2026</a:t>
            </a:r>
            <a:endParaRPr lang="en-ZA" sz="2000" b="1" dirty="0">
              <a:solidFill>
                <a:schemeClr val="accent1">
                  <a:lumMod val="10000"/>
                </a:schemeClr>
              </a:solidFill>
            </a:endParaRPr>
          </a:p>
        </p:txBody>
      </p:sp>
    </p:spTree>
    <p:extLst>
      <p:ext uri="{BB962C8B-B14F-4D97-AF65-F5344CB8AC3E}">
        <p14:creationId xmlns:p14="http://schemas.microsoft.com/office/powerpoint/2010/main" val="1242506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8710" y="0"/>
            <a:ext cx="9144000" cy="6858000"/>
          </a:xfrm>
          <a:prstGeom prst="rect">
            <a:avLst/>
          </a:prstGeom>
        </p:spPr>
      </p:pic>
      <p:sp>
        <p:nvSpPr>
          <p:cNvPr id="3" name="Title 2"/>
          <p:cNvSpPr>
            <a:spLocks noGrp="1"/>
          </p:cNvSpPr>
          <p:nvPr>
            <p:ph type="title"/>
          </p:nvPr>
        </p:nvSpPr>
        <p:spPr>
          <a:xfrm>
            <a:off x="3203848" y="80281"/>
            <a:ext cx="2591991" cy="792435"/>
          </a:xfrm>
        </p:spPr>
        <p:txBody>
          <a:bodyPr/>
          <a:lstStyle/>
          <a:p>
            <a:pPr algn="ctr"/>
            <a:br>
              <a:rPr lang="en-US" sz="2800" dirty="0">
                <a:solidFill>
                  <a:schemeClr val="bg1"/>
                </a:solidFill>
              </a:rPr>
            </a:br>
            <a:r>
              <a:rPr lang="en-US" sz="2800" dirty="0">
                <a:solidFill>
                  <a:schemeClr val="bg1"/>
                </a:solidFill>
              </a:rPr>
              <a:t>AGENDA</a:t>
            </a:r>
          </a:p>
        </p:txBody>
      </p:sp>
      <p:pic>
        <p:nvPicPr>
          <p:cNvPr id="9" name="Picture 8"/>
          <p:cNvPicPr>
            <a:picLocks noChangeAspect="1"/>
          </p:cNvPicPr>
          <p:nvPr/>
        </p:nvPicPr>
        <p:blipFill>
          <a:blip r:embed="rId4"/>
          <a:stretch>
            <a:fillRect/>
          </a:stretch>
        </p:blipFill>
        <p:spPr>
          <a:xfrm>
            <a:off x="7092280" y="5783749"/>
            <a:ext cx="1913010" cy="922191"/>
          </a:xfrm>
          <a:prstGeom prst="rect">
            <a:avLst/>
          </a:prstGeom>
        </p:spPr>
      </p:pic>
      <p:grpSp>
        <p:nvGrpSpPr>
          <p:cNvPr id="13" name="Group 12"/>
          <p:cNvGrpSpPr/>
          <p:nvPr/>
        </p:nvGrpSpPr>
        <p:grpSpPr>
          <a:xfrm>
            <a:off x="1619672" y="692696"/>
            <a:ext cx="4451375" cy="4855418"/>
            <a:chOff x="1623710" y="49727"/>
            <a:chExt cx="4451375" cy="4855418"/>
          </a:xfrm>
        </p:grpSpPr>
        <p:grpSp>
          <p:nvGrpSpPr>
            <p:cNvPr id="2" name="Group 1"/>
            <p:cNvGrpSpPr/>
            <p:nvPr/>
          </p:nvGrpSpPr>
          <p:grpSpPr>
            <a:xfrm>
              <a:off x="3423270" y="1176117"/>
              <a:ext cx="1282897" cy="432048"/>
              <a:chOff x="3408644" y="2083160"/>
              <a:chExt cx="1282897" cy="432048"/>
            </a:xfrm>
          </p:grpSpPr>
          <p:sp>
            <p:nvSpPr>
              <p:cNvPr id="8" name="Oval 7"/>
              <p:cNvSpPr/>
              <p:nvPr/>
            </p:nvSpPr>
            <p:spPr>
              <a:xfrm>
                <a:off x="3408644" y="2083160"/>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1</a:t>
                </a:r>
              </a:p>
            </p:txBody>
          </p:sp>
          <p:grpSp>
            <p:nvGrpSpPr>
              <p:cNvPr id="18" name="Group 17"/>
              <p:cNvGrpSpPr/>
              <p:nvPr/>
            </p:nvGrpSpPr>
            <p:grpSpPr>
              <a:xfrm>
                <a:off x="3806689" y="2140498"/>
                <a:ext cx="884852" cy="317372"/>
                <a:chOff x="3831164" y="1685056"/>
                <a:chExt cx="884852" cy="317372"/>
              </a:xfrm>
            </p:grpSpPr>
            <p:grpSp>
              <p:nvGrpSpPr>
                <p:cNvPr id="15" name="Group 14"/>
                <p:cNvGrpSpPr/>
                <p:nvPr/>
              </p:nvGrpSpPr>
              <p:grpSpPr>
                <a:xfrm>
                  <a:off x="3831164" y="1806727"/>
                  <a:ext cx="884852" cy="72008"/>
                  <a:chOff x="3831164" y="1806727"/>
                  <a:chExt cx="884852" cy="72008"/>
                </a:xfrm>
              </p:grpSpPr>
              <p:cxnSp>
                <p:nvCxnSpPr>
                  <p:cNvPr id="12" name="Straight Connector 11"/>
                  <p:cNvCxnSpPr/>
                  <p:nvPr/>
                </p:nvCxnSpPr>
                <p:spPr>
                  <a:xfrm>
                    <a:off x="3831164"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7" name="Freeform 16"/>
                <p:cNvSpPr/>
                <p:nvPr/>
              </p:nvSpPr>
              <p:spPr>
                <a:xfrm>
                  <a:off x="406773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sp>
          <p:nvSpPr>
            <p:cNvPr id="20" name="Rectangle 19"/>
            <p:cNvSpPr/>
            <p:nvPr/>
          </p:nvSpPr>
          <p:spPr>
            <a:xfrm>
              <a:off x="4706933" y="1175143"/>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WELCOME AND INTRODUCTIONS</a:t>
              </a:r>
            </a:p>
          </p:txBody>
        </p:sp>
        <p:sp>
          <p:nvSpPr>
            <p:cNvPr id="26" name="Freeform 25"/>
            <p:cNvSpPr/>
            <p:nvPr/>
          </p:nvSpPr>
          <p:spPr>
            <a:xfrm>
              <a:off x="2113258" y="87844"/>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nvGrpSpPr>
            <p:cNvPr id="5" name="Group 4"/>
            <p:cNvGrpSpPr/>
            <p:nvPr/>
          </p:nvGrpSpPr>
          <p:grpSpPr>
            <a:xfrm>
              <a:off x="3415996" y="1622835"/>
              <a:ext cx="1220098" cy="432048"/>
              <a:chOff x="3423910" y="3140968"/>
              <a:chExt cx="1220098" cy="432048"/>
            </a:xfrm>
          </p:grpSpPr>
          <p:sp>
            <p:nvSpPr>
              <p:cNvPr id="29" name="Oval 28"/>
              <p:cNvSpPr/>
              <p:nvPr/>
            </p:nvSpPr>
            <p:spPr>
              <a:xfrm>
                <a:off x="3423910" y="3140968"/>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2</a:t>
                </a:r>
              </a:p>
            </p:txBody>
          </p:sp>
          <p:grpSp>
            <p:nvGrpSpPr>
              <p:cNvPr id="30" name="Group 29"/>
              <p:cNvGrpSpPr/>
              <p:nvPr/>
            </p:nvGrpSpPr>
            <p:grpSpPr>
              <a:xfrm>
                <a:off x="3851920" y="3196335"/>
                <a:ext cx="792088" cy="317372"/>
                <a:chOff x="3923928" y="1685056"/>
                <a:chExt cx="792088" cy="317372"/>
              </a:xfrm>
            </p:grpSpPr>
            <p:grpSp>
              <p:nvGrpSpPr>
                <p:cNvPr id="33" name="Group 32"/>
                <p:cNvGrpSpPr/>
                <p:nvPr/>
              </p:nvGrpSpPr>
              <p:grpSpPr>
                <a:xfrm>
                  <a:off x="3923928" y="1806727"/>
                  <a:ext cx="792088" cy="72008"/>
                  <a:chOff x="3923928" y="1806727"/>
                  <a:chExt cx="792088" cy="72008"/>
                </a:xfrm>
              </p:grpSpPr>
              <p:cxnSp>
                <p:nvCxnSpPr>
                  <p:cNvPr id="35" name="Straight Connector 34"/>
                  <p:cNvCxnSpPr/>
                  <p:nvPr/>
                </p:nvCxnSpPr>
                <p:spPr>
                  <a:xfrm>
                    <a:off x="3923928"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4" name="Freeform 33"/>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sp>
          <p:nvSpPr>
            <p:cNvPr id="32" name="Freeform 31"/>
            <p:cNvSpPr/>
            <p:nvPr/>
          </p:nvSpPr>
          <p:spPr>
            <a:xfrm>
              <a:off x="2105984" y="527211"/>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nvGrpSpPr>
            <p:cNvPr id="7" name="Group 6"/>
            <p:cNvGrpSpPr/>
            <p:nvPr/>
          </p:nvGrpSpPr>
          <p:grpSpPr>
            <a:xfrm>
              <a:off x="3402128" y="2052879"/>
              <a:ext cx="1248493" cy="432048"/>
              <a:chOff x="3395515" y="3765532"/>
              <a:chExt cx="1248493" cy="432048"/>
            </a:xfrm>
          </p:grpSpPr>
          <p:sp>
            <p:nvSpPr>
              <p:cNvPr id="38" name="Oval 37"/>
              <p:cNvSpPr/>
              <p:nvPr/>
            </p:nvSpPr>
            <p:spPr>
              <a:xfrm>
                <a:off x="3395515" y="3765532"/>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3</a:t>
                </a:r>
              </a:p>
            </p:txBody>
          </p:sp>
          <p:grpSp>
            <p:nvGrpSpPr>
              <p:cNvPr id="39" name="Group 38"/>
              <p:cNvGrpSpPr/>
              <p:nvPr/>
            </p:nvGrpSpPr>
            <p:grpSpPr>
              <a:xfrm>
                <a:off x="3851920" y="3844407"/>
                <a:ext cx="792088" cy="317372"/>
                <a:chOff x="3923928" y="1685056"/>
                <a:chExt cx="792088" cy="317372"/>
              </a:xfrm>
            </p:grpSpPr>
            <p:grpSp>
              <p:nvGrpSpPr>
                <p:cNvPr id="42" name="Group 41"/>
                <p:cNvGrpSpPr/>
                <p:nvPr/>
              </p:nvGrpSpPr>
              <p:grpSpPr>
                <a:xfrm>
                  <a:off x="3923928" y="1806727"/>
                  <a:ext cx="792088" cy="72008"/>
                  <a:chOff x="3923928" y="1806727"/>
                  <a:chExt cx="792088" cy="72008"/>
                </a:xfrm>
              </p:grpSpPr>
              <p:cxnSp>
                <p:nvCxnSpPr>
                  <p:cNvPr id="44" name="Straight Connector 43"/>
                  <p:cNvCxnSpPr/>
                  <p:nvPr/>
                </p:nvCxnSpPr>
                <p:spPr>
                  <a:xfrm>
                    <a:off x="3923928"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43" name="Freeform 42"/>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sp>
          <p:nvSpPr>
            <p:cNvPr id="41" name="Freeform 40"/>
            <p:cNvSpPr/>
            <p:nvPr/>
          </p:nvSpPr>
          <p:spPr>
            <a:xfrm>
              <a:off x="2114867" y="960093"/>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50" name="Freeform 49"/>
            <p:cNvSpPr/>
            <p:nvPr/>
          </p:nvSpPr>
          <p:spPr>
            <a:xfrm>
              <a:off x="2120511" y="1451558"/>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59" name="Freeform 58"/>
            <p:cNvSpPr/>
            <p:nvPr/>
          </p:nvSpPr>
          <p:spPr>
            <a:xfrm>
              <a:off x="2106643" y="1972227"/>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68" name="Freeform 67"/>
            <p:cNvSpPr/>
            <p:nvPr/>
          </p:nvSpPr>
          <p:spPr>
            <a:xfrm>
              <a:off x="2112287" y="2447584"/>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23710" y="49727"/>
              <a:ext cx="1008112" cy="1147025"/>
            </a:xfrm>
            <a:prstGeom prst="rect">
              <a:avLst/>
            </a:prstGeom>
          </p:spPr>
        </p:pic>
        <p:sp>
          <p:nvSpPr>
            <p:cNvPr id="64" name="Freeform 67"/>
            <p:cNvSpPr/>
            <p:nvPr/>
          </p:nvSpPr>
          <p:spPr>
            <a:xfrm>
              <a:off x="2104217" y="2869132"/>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73" name="Freeform 67"/>
            <p:cNvSpPr/>
            <p:nvPr/>
          </p:nvSpPr>
          <p:spPr>
            <a:xfrm>
              <a:off x="2098888" y="3358144"/>
              <a:ext cx="1296144" cy="1296144"/>
            </a:xfrm>
            <a:custGeom>
              <a:avLst/>
              <a:gdLst>
                <a:gd name="connsiteX0" fmla="*/ 0 w 1296144"/>
                <a:gd name="connsiteY0" fmla="*/ 0 h 1296144"/>
                <a:gd name="connsiteX1" fmla="*/ 1296144 w 1296144"/>
                <a:gd name="connsiteY1" fmla="*/ 0 h 1296144"/>
                <a:gd name="connsiteX2" fmla="*/ 1296144 w 1296144"/>
                <a:gd name="connsiteY2" fmla="*/ 1296144 h 1296144"/>
                <a:gd name="connsiteX3" fmla="*/ 387331 w 1296144"/>
                <a:gd name="connsiteY3" fmla="*/ 1296144 h 1296144"/>
                <a:gd name="connsiteX4" fmla="*/ 0 w 1296144"/>
                <a:gd name="connsiteY4" fmla="*/ 908813 h 1296144"/>
                <a:gd name="connsiteX0" fmla="*/ 1296144 w 1387584"/>
                <a:gd name="connsiteY0" fmla="*/ 0 h 1296144"/>
                <a:gd name="connsiteX1" fmla="*/ 1296144 w 1387584"/>
                <a:gd name="connsiteY1" fmla="*/ 1296144 h 1296144"/>
                <a:gd name="connsiteX2" fmla="*/ 387331 w 1387584"/>
                <a:gd name="connsiteY2" fmla="*/ 1296144 h 1296144"/>
                <a:gd name="connsiteX3" fmla="*/ 0 w 1387584"/>
                <a:gd name="connsiteY3" fmla="*/ 908813 h 1296144"/>
                <a:gd name="connsiteX4" fmla="*/ 0 w 1387584"/>
                <a:gd name="connsiteY4" fmla="*/ 0 h 1296144"/>
                <a:gd name="connsiteX5" fmla="*/ 1387584 w 1387584"/>
                <a:gd name="connsiteY5" fmla="*/ 91440 h 1296144"/>
                <a:gd name="connsiteX0" fmla="*/ 1296144 w 1387584"/>
                <a:gd name="connsiteY0" fmla="*/ 1296144 h 1296144"/>
                <a:gd name="connsiteX1" fmla="*/ 387331 w 1387584"/>
                <a:gd name="connsiteY1" fmla="*/ 1296144 h 1296144"/>
                <a:gd name="connsiteX2" fmla="*/ 0 w 1387584"/>
                <a:gd name="connsiteY2" fmla="*/ 908813 h 1296144"/>
                <a:gd name="connsiteX3" fmla="*/ 0 w 1387584"/>
                <a:gd name="connsiteY3" fmla="*/ 0 h 1296144"/>
                <a:gd name="connsiteX4" fmla="*/ 1387584 w 1387584"/>
                <a:gd name="connsiteY4" fmla="*/ 91440 h 1296144"/>
                <a:gd name="connsiteX0" fmla="*/ 1296144 w 1296144"/>
                <a:gd name="connsiteY0" fmla="*/ 1296144 h 1296144"/>
                <a:gd name="connsiteX1" fmla="*/ 387331 w 1296144"/>
                <a:gd name="connsiteY1" fmla="*/ 1296144 h 1296144"/>
                <a:gd name="connsiteX2" fmla="*/ 0 w 1296144"/>
                <a:gd name="connsiteY2" fmla="*/ 908813 h 1296144"/>
                <a:gd name="connsiteX3" fmla="*/ 0 w 1296144"/>
                <a:gd name="connsiteY3" fmla="*/ 0 h 1296144"/>
              </a:gdLst>
              <a:ahLst/>
              <a:cxnLst>
                <a:cxn ang="0">
                  <a:pos x="connsiteX0" y="connsiteY0"/>
                </a:cxn>
                <a:cxn ang="0">
                  <a:pos x="connsiteX1" y="connsiteY1"/>
                </a:cxn>
                <a:cxn ang="0">
                  <a:pos x="connsiteX2" y="connsiteY2"/>
                </a:cxn>
                <a:cxn ang="0">
                  <a:pos x="connsiteX3" y="connsiteY3"/>
                </a:cxn>
              </a:cxnLst>
              <a:rect l="l" t="t" r="r" b="b"/>
              <a:pathLst>
                <a:path w="1296144" h="1296144">
                  <a:moveTo>
                    <a:pt x="1296144" y="1296144"/>
                  </a:moveTo>
                  <a:lnTo>
                    <a:pt x="387331" y="1296144"/>
                  </a:lnTo>
                  <a:cubicBezTo>
                    <a:pt x="173414" y="1296144"/>
                    <a:pt x="0" y="1122730"/>
                    <a:pt x="0" y="908813"/>
                  </a:cubicBezTo>
                  <a:lnTo>
                    <a:pt x="0" y="0"/>
                  </a:lnTo>
                </a:path>
              </a:pathLst>
            </a:cu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nvGrpSpPr>
            <p:cNvPr id="76" name="Group 75"/>
            <p:cNvGrpSpPr/>
            <p:nvPr/>
          </p:nvGrpSpPr>
          <p:grpSpPr>
            <a:xfrm>
              <a:off x="3423910" y="2536562"/>
              <a:ext cx="1220098" cy="432048"/>
              <a:chOff x="3423910" y="3789040"/>
              <a:chExt cx="1220098" cy="432048"/>
            </a:xfrm>
          </p:grpSpPr>
          <p:sp>
            <p:nvSpPr>
              <p:cNvPr id="77" name="Oval 76"/>
              <p:cNvSpPr/>
              <p:nvPr/>
            </p:nvSpPr>
            <p:spPr>
              <a:xfrm>
                <a:off x="3423910" y="3789040"/>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4</a:t>
                </a:r>
              </a:p>
            </p:txBody>
          </p:sp>
          <p:grpSp>
            <p:nvGrpSpPr>
              <p:cNvPr id="78" name="Group 77"/>
              <p:cNvGrpSpPr/>
              <p:nvPr/>
            </p:nvGrpSpPr>
            <p:grpSpPr>
              <a:xfrm>
                <a:off x="3851920" y="3844407"/>
                <a:ext cx="792088" cy="317372"/>
                <a:chOff x="3923928" y="1685056"/>
                <a:chExt cx="792088" cy="317372"/>
              </a:xfrm>
            </p:grpSpPr>
            <p:grpSp>
              <p:nvGrpSpPr>
                <p:cNvPr id="79" name="Group 78"/>
                <p:cNvGrpSpPr/>
                <p:nvPr/>
              </p:nvGrpSpPr>
              <p:grpSpPr>
                <a:xfrm>
                  <a:off x="3923928" y="1806727"/>
                  <a:ext cx="792088" cy="72008"/>
                  <a:chOff x="3923928" y="1806727"/>
                  <a:chExt cx="792088" cy="72008"/>
                </a:xfrm>
              </p:grpSpPr>
              <p:cxnSp>
                <p:nvCxnSpPr>
                  <p:cNvPr id="81" name="Straight Connector 80"/>
                  <p:cNvCxnSpPr/>
                  <p:nvPr/>
                </p:nvCxnSpPr>
                <p:spPr>
                  <a:xfrm>
                    <a:off x="3923928"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0" name="Freeform 42"/>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grpSp>
          <p:nvGrpSpPr>
            <p:cNvPr id="83" name="Group 82"/>
            <p:cNvGrpSpPr/>
            <p:nvPr/>
          </p:nvGrpSpPr>
          <p:grpSpPr>
            <a:xfrm>
              <a:off x="3423910" y="3045383"/>
              <a:ext cx="1220098" cy="432048"/>
              <a:chOff x="3423910" y="3789040"/>
              <a:chExt cx="1220098" cy="432048"/>
            </a:xfrm>
          </p:grpSpPr>
          <p:sp>
            <p:nvSpPr>
              <p:cNvPr id="84" name="Oval 83"/>
              <p:cNvSpPr/>
              <p:nvPr/>
            </p:nvSpPr>
            <p:spPr>
              <a:xfrm>
                <a:off x="3423910" y="3789040"/>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5</a:t>
                </a:r>
              </a:p>
            </p:txBody>
          </p:sp>
          <p:grpSp>
            <p:nvGrpSpPr>
              <p:cNvPr id="85" name="Group 84"/>
              <p:cNvGrpSpPr/>
              <p:nvPr/>
            </p:nvGrpSpPr>
            <p:grpSpPr>
              <a:xfrm>
                <a:off x="3851920" y="3844407"/>
                <a:ext cx="792088" cy="317372"/>
                <a:chOff x="3923928" y="1685056"/>
                <a:chExt cx="792088" cy="317372"/>
              </a:xfrm>
            </p:grpSpPr>
            <p:grpSp>
              <p:nvGrpSpPr>
                <p:cNvPr id="86" name="Group 85"/>
                <p:cNvGrpSpPr/>
                <p:nvPr/>
              </p:nvGrpSpPr>
              <p:grpSpPr>
                <a:xfrm>
                  <a:off x="3923928" y="1806727"/>
                  <a:ext cx="792088" cy="72008"/>
                  <a:chOff x="3923928" y="1806727"/>
                  <a:chExt cx="792088" cy="72008"/>
                </a:xfrm>
              </p:grpSpPr>
              <p:cxnSp>
                <p:nvCxnSpPr>
                  <p:cNvPr id="88" name="Straight Connector 87"/>
                  <p:cNvCxnSpPr/>
                  <p:nvPr/>
                </p:nvCxnSpPr>
                <p:spPr>
                  <a:xfrm>
                    <a:off x="3923928"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87" name="Freeform 42"/>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grpSp>
          <p:nvGrpSpPr>
            <p:cNvPr id="90" name="Group 89"/>
            <p:cNvGrpSpPr/>
            <p:nvPr/>
          </p:nvGrpSpPr>
          <p:grpSpPr>
            <a:xfrm>
              <a:off x="3430523" y="3527688"/>
              <a:ext cx="1220098" cy="432048"/>
              <a:chOff x="3423910" y="3789040"/>
              <a:chExt cx="1220098" cy="432048"/>
            </a:xfrm>
          </p:grpSpPr>
          <p:sp>
            <p:nvSpPr>
              <p:cNvPr id="91" name="Oval 90"/>
              <p:cNvSpPr/>
              <p:nvPr/>
            </p:nvSpPr>
            <p:spPr>
              <a:xfrm>
                <a:off x="3423910" y="3789040"/>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6</a:t>
                </a:r>
              </a:p>
            </p:txBody>
          </p:sp>
          <p:grpSp>
            <p:nvGrpSpPr>
              <p:cNvPr id="92" name="Group 91"/>
              <p:cNvGrpSpPr/>
              <p:nvPr/>
            </p:nvGrpSpPr>
            <p:grpSpPr>
              <a:xfrm>
                <a:off x="3851920" y="3844407"/>
                <a:ext cx="792088" cy="317372"/>
                <a:chOff x="3923928" y="1685056"/>
                <a:chExt cx="792088" cy="317372"/>
              </a:xfrm>
            </p:grpSpPr>
            <p:grpSp>
              <p:nvGrpSpPr>
                <p:cNvPr id="93" name="Group 92"/>
                <p:cNvGrpSpPr/>
                <p:nvPr/>
              </p:nvGrpSpPr>
              <p:grpSpPr>
                <a:xfrm>
                  <a:off x="3923928" y="1806727"/>
                  <a:ext cx="792088" cy="72008"/>
                  <a:chOff x="3923928" y="1806727"/>
                  <a:chExt cx="792088" cy="72008"/>
                </a:xfrm>
              </p:grpSpPr>
              <p:cxnSp>
                <p:nvCxnSpPr>
                  <p:cNvPr id="95" name="Straight Connector 94"/>
                  <p:cNvCxnSpPr/>
                  <p:nvPr/>
                </p:nvCxnSpPr>
                <p:spPr>
                  <a:xfrm>
                    <a:off x="3923928"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94" name="Freeform 42"/>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grpSp>
          <p:nvGrpSpPr>
            <p:cNvPr id="97" name="Group 96"/>
            <p:cNvGrpSpPr/>
            <p:nvPr/>
          </p:nvGrpSpPr>
          <p:grpSpPr>
            <a:xfrm>
              <a:off x="3415996" y="3978831"/>
              <a:ext cx="1220098" cy="432048"/>
              <a:chOff x="3423910" y="3789040"/>
              <a:chExt cx="1220098" cy="432048"/>
            </a:xfrm>
          </p:grpSpPr>
          <p:sp>
            <p:nvSpPr>
              <p:cNvPr id="98" name="Oval 97"/>
              <p:cNvSpPr/>
              <p:nvPr/>
            </p:nvSpPr>
            <p:spPr>
              <a:xfrm>
                <a:off x="3423910" y="3789040"/>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7</a:t>
                </a:r>
              </a:p>
            </p:txBody>
          </p:sp>
          <p:grpSp>
            <p:nvGrpSpPr>
              <p:cNvPr id="99" name="Group 98"/>
              <p:cNvGrpSpPr/>
              <p:nvPr/>
            </p:nvGrpSpPr>
            <p:grpSpPr>
              <a:xfrm>
                <a:off x="3851920" y="3844407"/>
                <a:ext cx="792088" cy="317372"/>
                <a:chOff x="3923928" y="1685056"/>
                <a:chExt cx="792088" cy="317372"/>
              </a:xfrm>
            </p:grpSpPr>
            <p:grpSp>
              <p:nvGrpSpPr>
                <p:cNvPr id="100" name="Group 99"/>
                <p:cNvGrpSpPr/>
                <p:nvPr/>
              </p:nvGrpSpPr>
              <p:grpSpPr>
                <a:xfrm>
                  <a:off x="3923928" y="1806727"/>
                  <a:ext cx="792088" cy="72008"/>
                  <a:chOff x="3923928" y="1806727"/>
                  <a:chExt cx="792088" cy="72008"/>
                </a:xfrm>
              </p:grpSpPr>
              <p:cxnSp>
                <p:nvCxnSpPr>
                  <p:cNvPr id="102" name="Straight Connector 101"/>
                  <p:cNvCxnSpPr/>
                  <p:nvPr/>
                </p:nvCxnSpPr>
                <p:spPr>
                  <a:xfrm>
                    <a:off x="3923928" y="1844824"/>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101" name="Freeform 42"/>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grpSp>
          <p:nvGrpSpPr>
            <p:cNvPr id="104" name="Group 103"/>
            <p:cNvGrpSpPr/>
            <p:nvPr/>
          </p:nvGrpSpPr>
          <p:grpSpPr>
            <a:xfrm>
              <a:off x="3409402" y="4462107"/>
              <a:ext cx="1220098" cy="432048"/>
              <a:chOff x="3423910" y="3789040"/>
              <a:chExt cx="1220098" cy="432048"/>
            </a:xfrm>
          </p:grpSpPr>
          <p:sp>
            <p:nvSpPr>
              <p:cNvPr id="105" name="Oval 104"/>
              <p:cNvSpPr/>
              <p:nvPr/>
            </p:nvSpPr>
            <p:spPr>
              <a:xfrm>
                <a:off x="3423910" y="3789040"/>
                <a:ext cx="432048" cy="432048"/>
              </a:xfrm>
              <a:prstGeom prst="ellipse">
                <a:avLst/>
              </a:prstGeom>
              <a:solidFill>
                <a:schemeClr val="accent2"/>
              </a:solidFill>
              <a:ln w="19050" cmpd="dbl">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2000" dirty="0"/>
                  <a:t>8</a:t>
                </a:r>
              </a:p>
            </p:txBody>
          </p:sp>
          <p:grpSp>
            <p:nvGrpSpPr>
              <p:cNvPr id="106" name="Group 105"/>
              <p:cNvGrpSpPr/>
              <p:nvPr/>
            </p:nvGrpSpPr>
            <p:grpSpPr>
              <a:xfrm>
                <a:off x="4061986" y="3844407"/>
                <a:ext cx="582022" cy="317372"/>
                <a:chOff x="4133994" y="1685056"/>
                <a:chExt cx="582022" cy="317372"/>
              </a:xfrm>
            </p:grpSpPr>
            <p:cxnSp>
              <p:nvCxnSpPr>
                <p:cNvPr id="110" name="Straight Connector 109"/>
                <p:cNvCxnSpPr/>
                <p:nvPr/>
              </p:nvCxnSpPr>
              <p:spPr>
                <a:xfrm>
                  <a:off x="4716016" y="1806727"/>
                  <a:ext cx="0" cy="72008"/>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08" name="Freeform 42"/>
                <p:cNvSpPr/>
                <p:nvPr/>
              </p:nvSpPr>
              <p:spPr>
                <a:xfrm>
                  <a:off x="4133994" y="1685056"/>
                  <a:ext cx="306214" cy="317372"/>
                </a:xfrm>
                <a:custGeom>
                  <a:avLst/>
                  <a:gdLst>
                    <a:gd name="connsiteX0" fmla="*/ 92085 w 306214"/>
                    <a:gd name="connsiteY0" fmla="*/ 0 h 317372"/>
                    <a:gd name="connsiteX1" fmla="*/ 95116 w 306214"/>
                    <a:gd name="connsiteY1" fmla="*/ 137 h 317372"/>
                    <a:gd name="connsiteX2" fmla="*/ 100763 w 306214"/>
                    <a:gd name="connsiteY2" fmla="*/ 1102 h 317372"/>
                    <a:gd name="connsiteX3" fmla="*/ 106204 w 306214"/>
                    <a:gd name="connsiteY3" fmla="*/ 1997 h 317372"/>
                    <a:gd name="connsiteX4" fmla="*/ 109097 w 306214"/>
                    <a:gd name="connsiteY4" fmla="*/ 2823 h 317372"/>
                    <a:gd name="connsiteX5" fmla="*/ 111301 w 306214"/>
                    <a:gd name="connsiteY5" fmla="*/ 5578 h 317372"/>
                    <a:gd name="connsiteX6" fmla="*/ 114263 w 306214"/>
                    <a:gd name="connsiteY6" fmla="*/ 9229 h 317372"/>
                    <a:gd name="connsiteX7" fmla="*/ 117431 w 306214"/>
                    <a:gd name="connsiteY7" fmla="*/ 13774 h 317372"/>
                    <a:gd name="connsiteX8" fmla="*/ 120737 w 306214"/>
                    <a:gd name="connsiteY8" fmla="*/ 18596 h 317372"/>
                    <a:gd name="connsiteX9" fmla="*/ 124043 w 306214"/>
                    <a:gd name="connsiteY9" fmla="*/ 23555 h 317372"/>
                    <a:gd name="connsiteX10" fmla="*/ 127004 w 306214"/>
                    <a:gd name="connsiteY10" fmla="*/ 28307 h 317372"/>
                    <a:gd name="connsiteX11" fmla="*/ 129759 w 306214"/>
                    <a:gd name="connsiteY11" fmla="*/ 32439 h 317372"/>
                    <a:gd name="connsiteX12" fmla="*/ 131825 w 306214"/>
                    <a:gd name="connsiteY12" fmla="*/ 35883 h 317372"/>
                    <a:gd name="connsiteX13" fmla="*/ 134649 w 306214"/>
                    <a:gd name="connsiteY13" fmla="*/ 39947 h 317372"/>
                    <a:gd name="connsiteX14" fmla="*/ 137404 w 306214"/>
                    <a:gd name="connsiteY14" fmla="*/ 44079 h 317372"/>
                    <a:gd name="connsiteX15" fmla="*/ 140090 w 306214"/>
                    <a:gd name="connsiteY15" fmla="*/ 48280 h 317372"/>
                    <a:gd name="connsiteX16" fmla="*/ 142845 w 306214"/>
                    <a:gd name="connsiteY16" fmla="*/ 52413 h 317372"/>
                    <a:gd name="connsiteX17" fmla="*/ 145600 w 306214"/>
                    <a:gd name="connsiteY17" fmla="*/ 56683 h 317372"/>
                    <a:gd name="connsiteX18" fmla="*/ 148493 w 306214"/>
                    <a:gd name="connsiteY18" fmla="*/ 60953 h 317372"/>
                    <a:gd name="connsiteX19" fmla="*/ 151110 w 306214"/>
                    <a:gd name="connsiteY19" fmla="*/ 65223 h 317372"/>
                    <a:gd name="connsiteX20" fmla="*/ 154072 w 306214"/>
                    <a:gd name="connsiteY20" fmla="*/ 69425 h 317372"/>
                    <a:gd name="connsiteX21" fmla="*/ 157102 w 306214"/>
                    <a:gd name="connsiteY21" fmla="*/ 73833 h 317372"/>
                    <a:gd name="connsiteX22" fmla="*/ 159926 w 306214"/>
                    <a:gd name="connsiteY22" fmla="*/ 78172 h 317372"/>
                    <a:gd name="connsiteX23" fmla="*/ 162681 w 306214"/>
                    <a:gd name="connsiteY23" fmla="*/ 82304 h 317372"/>
                    <a:gd name="connsiteX24" fmla="*/ 165574 w 306214"/>
                    <a:gd name="connsiteY24" fmla="*/ 86299 h 317372"/>
                    <a:gd name="connsiteX25" fmla="*/ 168329 w 306214"/>
                    <a:gd name="connsiteY25" fmla="*/ 90294 h 317372"/>
                    <a:gd name="connsiteX26" fmla="*/ 171221 w 306214"/>
                    <a:gd name="connsiteY26" fmla="*/ 94564 h 317372"/>
                    <a:gd name="connsiteX27" fmla="*/ 174045 w 306214"/>
                    <a:gd name="connsiteY27" fmla="*/ 98627 h 317372"/>
                    <a:gd name="connsiteX28" fmla="*/ 176938 w 306214"/>
                    <a:gd name="connsiteY28" fmla="*/ 103173 h 317372"/>
                    <a:gd name="connsiteX29" fmla="*/ 179211 w 306214"/>
                    <a:gd name="connsiteY29" fmla="*/ 106686 h 317372"/>
                    <a:gd name="connsiteX30" fmla="*/ 181966 w 306214"/>
                    <a:gd name="connsiteY30" fmla="*/ 111093 h 317372"/>
                    <a:gd name="connsiteX31" fmla="*/ 184858 w 306214"/>
                    <a:gd name="connsiteY31" fmla="*/ 115639 h 317372"/>
                    <a:gd name="connsiteX32" fmla="*/ 187889 w 306214"/>
                    <a:gd name="connsiteY32" fmla="*/ 120460 h 317372"/>
                    <a:gd name="connsiteX33" fmla="*/ 191126 w 306214"/>
                    <a:gd name="connsiteY33" fmla="*/ 125213 h 317372"/>
                    <a:gd name="connsiteX34" fmla="*/ 194294 w 306214"/>
                    <a:gd name="connsiteY34" fmla="*/ 129758 h 317372"/>
                    <a:gd name="connsiteX35" fmla="*/ 197187 w 306214"/>
                    <a:gd name="connsiteY35" fmla="*/ 133753 h 317372"/>
                    <a:gd name="connsiteX36" fmla="*/ 199942 w 306214"/>
                    <a:gd name="connsiteY36" fmla="*/ 136784 h 317372"/>
                    <a:gd name="connsiteX37" fmla="*/ 202628 w 306214"/>
                    <a:gd name="connsiteY37" fmla="*/ 136990 h 317372"/>
                    <a:gd name="connsiteX38" fmla="*/ 208964 w 306214"/>
                    <a:gd name="connsiteY38" fmla="*/ 137541 h 317372"/>
                    <a:gd name="connsiteX39" fmla="*/ 217918 w 306214"/>
                    <a:gd name="connsiteY39" fmla="*/ 137817 h 317372"/>
                    <a:gd name="connsiteX40" fmla="*/ 228111 w 306214"/>
                    <a:gd name="connsiteY40" fmla="*/ 137954 h 317372"/>
                    <a:gd name="connsiteX41" fmla="*/ 238718 w 306214"/>
                    <a:gd name="connsiteY41" fmla="*/ 138230 h 317372"/>
                    <a:gd name="connsiteX42" fmla="*/ 248222 w 306214"/>
                    <a:gd name="connsiteY42" fmla="*/ 138505 h 317372"/>
                    <a:gd name="connsiteX43" fmla="*/ 255799 w 306214"/>
                    <a:gd name="connsiteY43" fmla="*/ 138643 h 317372"/>
                    <a:gd name="connsiteX44" fmla="*/ 260138 w 306214"/>
                    <a:gd name="connsiteY44" fmla="*/ 138712 h 317372"/>
                    <a:gd name="connsiteX45" fmla="*/ 263995 w 306214"/>
                    <a:gd name="connsiteY45" fmla="*/ 138850 h 317372"/>
                    <a:gd name="connsiteX46" fmla="*/ 267783 w 306214"/>
                    <a:gd name="connsiteY46" fmla="*/ 139056 h 317372"/>
                    <a:gd name="connsiteX47" fmla="*/ 271502 w 306214"/>
                    <a:gd name="connsiteY47" fmla="*/ 139607 h 317372"/>
                    <a:gd name="connsiteX48" fmla="*/ 275290 w 306214"/>
                    <a:gd name="connsiteY48" fmla="*/ 140227 h 317372"/>
                    <a:gd name="connsiteX49" fmla="*/ 279078 w 306214"/>
                    <a:gd name="connsiteY49" fmla="*/ 141260 h 317372"/>
                    <a:gd name="connsiteX50" fmla="*/ 282866 w 306214"/>
                    <a:gd name="connsiteY50" fmla="*/ 142431 h 317372"/>
                    <a:gd name="connsiteX51" fmla="*/ 286585 w 306214"/>
                    <a:gd name="connsiteY51" fmla="*/ 143809 h 317372"/>
                    <a:gd name="connsiteX52" fmla="*/ 290442 w 306214"/>
                    <a:gd name="connsiteY52" fmla="*/ 145737 h 317372"/>
                    <a:gd name="connsiteX53" fmla="*/ 294230 w 306214"/>
                    <a:gd name="connsiteY53" fmla="*/ 148010 h 317372"/>
                    <a:gd name="connsiteX54" fmla="*/ 297743 w 306214"/>
                    <a:gd name="connsiteY54" fmla="*/ 150145 h 317372"/>
                    <a:gd name="connsiteX55" fmla="*/ 300429 w 306214"/>
                    <a:gd name="connsiteY55" fmla="*/ 152142 h 317372"/>
                    <a:gd name="connsiteX56" fmla="*/ 302564 w 306214"/>
                    <a:gd name="connsiteY56" fmla="*/ 154002 h 317372"/>
                    <a:gd name="connsiteX57" fmla="*/ 304286 w 306214"/>
                    <a:gd name="connsiteY57" fmla="*/ 155724 h 317372"/>
                    <a:gd name="connsiteX58" fmla="*/ 305526 w 306214"/>
                    <a:gd name="connsiteY58" fmla="*/ 157377 h 317372"/>
                    <a:gd name="connsiteX59" fmla="*/ 305801 w 306214"/>
                    <a:gd name="connsiteY59" fmla="*/ 158203 h 317372"/>
                    <a:gd name="connsiteX60" fmla="*/ 306008 w 306214"/>
                    <a:gd name="connsiteY60" fmla="*/ 158961 h 317372"/>
                    <a:gd name="connsiteX61" fmla="*/ 306146 w 306214"/>
                    <a:gd name="connsiteY61" fmla="*/ 159650 h 317372"/>
                    <a:gd name="connsiteX62" fmla="*/ 306146 w 306214"/>
                    <a:gd name="connsiteY62" fmla="*/ 160476 h 317372"/>
                    <a:gd name="connsiteX63" fmla="*/ 306214 w 306214"/>
                    <a:gd name="connsiteY63" fmla="*/ 161234 h 317372"/>
                    <a:gd name="connsiteX64" fmla="*/ 305801 w 306214"/>
                    <a:gd name="connsiteY64" fmla="*/ 161922 h 317372"/>
                    <a:gd name="connsiteX65" fmla="*/ 305457 w 306214"/>
                    <a:gd name="connsiteY65" fmla="*/ 162680 h 317372"/>
                    <a:gd name="connsiteX66" fmla="*/ 304837 w 306214"/>
                    <a:gd name="connsiteY66" fmla="*/ 163300 h 317372"/>
                    <a:gd name="connsiteX67" fmla="*/ 303322 w 306214"/>
                    <a:gd name="connsiteY67" fmla="*/ 164815 h 317372"/>
                    <a:gd name="connsiteX68" fmla="*/ 301531 w 306214"/>
                    <a:gd name="connsiteY68" fmla="*/ 166193 h 317372"/>
                    <a:gd name="connsiteX69" fmla="*/ 299327 w 306214"/>
                    <a:gd name="connsiteY69" fmla="*/ 167570 h 317372"/>
                    <a:gd name="connsiteX70" fmla="*/ 296365 w 306214"/>
                    <a:gd name="connsiteY70" fmla="*/ 168879 h 317372"/>
                    <a:gd name="connsiteX71" fmla="*/ 293059 w 306214"/>
                    <a:gd name="connsiteY71" fmla="*/ 170394 h 317372"/>
                    <a:gd name="connsiteX72" fmla="*/ 289340 w 306214"/>
                    <a:gd name="connsiteY72" fmla="*/ 171909 h 317372"/>
                    <a:gd name="connsiteX73" fmla="*/ 287550 w 306214"/>
                    <a:gd name="connsiteY73" fmla="*/ 172736 h 317372"/>
                    <a:gd name="connsiteX74" fmla="*/ 285759 w 306214"/>
                    <a:gd name="connsiteY74" fmla="*/ 173700 h 317372"/>
                    <a:gd name="connsiteX75" fmla="*/ 284037 w 306214"/>
                    <a:gd name="connsiteY75" fmla="*/ 174320 h 317372"/>
                    <a:gd name="connsiteX76" fmla="*/ 282109 w 306214"/>
                    <a:gd name="connsiteY76" fmla="*/ 175009 h 317372"/>
                    <a:gd name="connsiteX77" fmla="*/ 278389 w 306214"/>
                    <a:gd name="connsiteY77" fmla="*/ 176111 h 317372"/>
                    <a:gd name="connsiteX78" fmla="*/ 274670 w 306214"/>
                    <a:gd name="connsiteY78" fmla="*/ 176799 h 317372"/>
                    <a:gd name="connsiteX79" fmla="*/ 270675 w 306214"/>
                    <a:gd name="connsiteY79" fmla="*/ 177350 h 317372"/>
                    <a:gd name="connsiteX80" fmla="*/ 266956 w 306214"/>
                    <a:gd name="connsiteY80" fmla="*/ 177626 h 317372"/>
                    <a:gd name="connsiteX81" fmla="*/ 263237 w 306214"/>
                    <a:gd name="connsiteY81" fmla="*/ 177764 h 317372"/>
                    <a:gd name="connsiteX82" fmla="*/ 259656 w 306214"/>
                    <a:gd name="connsiteY82" fmla="*/ 177901 h 317372"/>
                    <a:gd name="connsiteX83" fmla="*/ 255523 w 306214"/>
                    <a:gd name="connsiteY83" fmla="*/ 178039 h 317372"/>
                    <a:gd name="connsiteX84" fmla="*/ 248085 w 306214"/>
                    <a:gd name="connsiteY84" fmla="*/ 178039 h 317372"/>
                    <a:gd name="connsiteX85" fmla="*/ 238442 w 306214"/>
                    <a:gd name="connsiteY85" fmla="*/ 178452 h 317372"/>
                    <a:gd name="connsiteX86" fmla="*/ 227905 w 306214"/>
                    <a:gd name="connsiteY86" fmla="*/ 178659 h 317372"/>
                    <a:gd name="connsiteX87" fmla="*/ 217573 w 306214"/>
                    <a:gd name="connsiteY87" fmla="*/ 178934 h 317372"/>
                    <a:gd name="connsiteX88" fmla="*/ 208758 w 306214"/>
                    <a:gd name="connsiteY88" fmla="*/ 179348 h 317372"/>
                    <a:gd name="connsiteX89" fmla="*/ 202352 w 306214"/>
                    <a:gd name="connsiteY89" fmla="*/ 179554 h 317372"/>
                    <a:gd name="connsiteX90" fmla="*/ 200079 w 306214"/>
                    <a:gd name="connsiteY90" fmla="*/ 179761 h 317372"/>
                    <a:gd name="connsiteX91" fmla="*/ 197600 w 306214"/>
                    <a:gd name="connsiteY91" fmla="*/ 182516 h 317372"/>
                    <a:gd name="connsiteX92" fmla="*/ 194707 w 306214"/>
                    <a:gd name="connsiteY92" fmla="*/ 186235 h 317372"/>
                    <a:gd name="connsiteX93" fmla="*/ 191608 w 306214"/>
                    <a:gd name="connsiteY93" fmla="*/ 190574 h 317372"/>
                    <a:gd name="connsiteX94" fmla="*/ 188371 w 306214"/>
                    <a:gd name="connsiteY94" fmla="*/ 195464 h 317372"/>
                    <a:gd name="connsiteX95" fmla="*/ 185134 w 306214"/>
                    <a:gd name="connsiteY95" fmla="*/ 200492 h 317372"/>
                    <a:gd name="connsiteX96" fmla="*/ 182172 w 306214"/>
                    <a:gd name="connsiteY96" fmla="*/ 205107 h 317372"/>
                    <a:gd name="connsiteX97" fmla="*/ 179486 w 306214"/>
                    <a:gd name="connsiteY97" fmla="*/ 209308 h 317372"/>
                    <a:gd name="connsiteX98" fmla="*/ 177351 w 306214"/>
                    <a:gd name="connsiteY98" fmla="*/ 212821 h 317372"/>
                    <a:gd name="connsiteX99" fmla="*/ 174389 w 306214"/>
                    <a:gd name="connsiteY99" fmla="*/ 217022 h 317372"/>
                    <a:gd name="connsiteX100" fmla="*/ 171841 w 306214"/>
                    <a:gd name="connsiteY100" fmla="*/ 221223 h 317372"/>
                    <a:gd name="connsiteX101" fmla="*/ 168948 w 306214"/>
                    <a:gd name="connsiteY101" fmla="*/ 225493 h 317372"/>
                    <a:gd name="connsiteX102" fmla="*/ 165849 w 306214"/>
                    <a:gd name="connsiteY102" fmla="*/ 229557 h 317372"/>
                    <a:gd name="connsiteX103" fmla="*/ 163094 w 306214"/>
                    <a:gd name="connsiteY103" fmla="*/ 233689 h 317372"/>
                    <a:gd name="connsiteX104" fmla="*/ 160132 w 306214"/>
                    <a:gd name="connsiteY104" fmla="*/ 237891 h 317372"/>
                    <a:gd name="connsiteX105" fmla="*/ 157515 w 306214"/>
                    <a:gd name="connsiteY105" fmla="*/ 242161 h 317372"/>
                    <a:gd name="connsiteX106" fmla="*/ 154760 w 306214"/>
                    <a:gd name="connsiteY106" fmla="*/ 246569 h 317372"/>
                    <a:gd name="connsiteX107" fmla="*/ 152212 w 306214"/>
                    <a:gd name="connsiteY107" fmla="*/ 250632 h 317372"/>
                    <a:gd name="connsiteX108" fmla="*/ 149457 w 306214"/>
                    <a:gd name="connsiteY108" fmla="*/ 254765 h 317372"/>
                    <a:gd name="connsiteX109" fmla="*/ 146840 w 306214"/>
                    <a:gd name="connsiteY109" fmla="*/ 258897 h 317372"/>
                    <a:gd name="connsiteX110" fmla="*/ 144085 w 306214"/>
                    <a:gd name="connsiteY110" fmla="*/ 263030 h 317372"/>
                    <a:gd name="connsiteX111" fmla="*/ 141261 w 306214"/>
                    <a:gd name="connsiteY111" fmla="*/ 267369 h 317372"/>
                    <a:gd name="connsiteX112" fmla="*/ 138506 w 306214"/>
                    <a:gd name="connsiteY112" fmla="*/ 271501 h 317372"/>
                    <a:gd name="connsiteX113" fmla="*/ 135751 w 306214"/>
                    <a:gd name="connsiteY113" fmla="*/ 275634 h 317372"/>
                    <a:gd name="connsiteX114" fmla="*/ 132927 w 306214"/>
                    <a:gd name="connsiteY114" fmla="*/ 279422 h 317372"/>
                    <a:gd name="connsiteX115" fmla="*/ 130585 w 306214"/>
                    <a:gd name="connsiteY115" fmla="*/ 283141 h 317372"/>
                    <a:gd name="connsiteX116" fmla="*/ 127624 w 306214"/>
                    <a:gd name="connsiteY116" fmla="*/ 287342 h 317372"/>
                    <a:gd name="connsiteX117" fmla="*/ 124593 w 306214"/>
                    <a:gd name="connsiteY117" fmla="*/ 292301 h 317372"/>
                    <a:gd name="connsiteX118" fmla="*/ 121150 w 306214"/>
                    <a:gd name="connsiteY118" fmla="*/ 297260 h 317372"/>
                    <a:gd name="connsiteX119" fmla="*/ 117981 w 306214"/>
                    <a:gd name="connsiteY119" fmla="*/ 302081 h 317372"/>
                    <a:gd name="connsiteX120" fmla="*/ 114951 w 306214"/>
                    <a:gd name="connsiteY120" fmla="*/ 306627 h 317372"/>
                    <a:gd name="connsiteX121" fmla="*/ 112058 w 306214"/>
                    <a:gd name="connsiteY121" fmla="*/ 310346 h 317372"/>
                    <a:gd name="connsiteX122" fmla="*/ 109648 w 306214"/>
                    <a:gd name="connsiteY122" fmla="*/ 313032 h 317372"/>
                    <a:gd name="connsiteX123" fmla="*/ 109165 w 306214"/>
                    <a:gd name="connsiteY123" fmla="*/ 313515 h 317372"/>
                    <a:gd name="connsiteX124" fmla="*/ 108477 w 306214"/>
                    <a:gd name="connsiteY124" fmla="*/ 313928 h 317372"/>
                    <a:gd name="connsiteX125" fmla="*/ 107650 w 306214"/>
                    <a:gd name="connsiteY125" fmla="*/ 314203 h 317372"/>
                    <a:gd name="connsiteX126" fmla="*/ 106686 w 306214"/>
                    <a:gd name="connsiteY126" fmla="*/ 314479 h 317372"/>
                    <a:gd name="connsiteX127" fmla="*/ 104344 w 306214"/>
                    <a:gd name="connsiteY127" fmla="*/ 314892 h 317372"/>
                    <a:gd name="connsiteX128" fmla="*/ 102003 w 306214"/>
                    <a:gd name="connsiteY128" fmla="*/ 315443 h 317372"/>
                    <a:gd name="connsiteX129" fmla="*/ 99454 w 306214"/>
                    <a:gd name="connsiteY129" fmla="*/ 315787 h 317372"/>
                    <a:gd name="connsiteX130" fmla="*/ 96975 w 306214"/>
                    <a:gd name="connsiteY130" fmla="*/ 316201 h 317372"/>
                    <a:gd name="connsiteX131" fmla="*/ 94840 w 306214"/>
                    <a:gd name="connsiteY131" fmla="*/ 316683 h 317372"/>
                    <a:gd name="connsiteX132" fmla="*/ 93187 w 306214"/>
                    <a:gd name="connsiteY132" fmla="*/ 317372 h 317372"/>
                    <a:gd name="connsiteX133" fmla="*/ 92222 w 306214"/>
                    <a:gd name="connsiteY133" fmla="*/ 316407 h 317372"/>
                    <a:gd name="connsiteX134" fmla="*/ 136646 w 306214"/>
                    <a:gd name="connsiteY134" fmla="*/ 181345 h 317372"/>
                    <a:gd name="connsiteX135" fmla="*/ 135544 w 306214"/>
                    <a:gd name="connsiteY135" fmla="*/ 181070 h 317372"/>
                    <a:gd name="connsiteX136" fmla="*/ 134167 w 306214"/>
                    <a:gd name="connsiteY136" fmla="*/ 180656 h 317372"/>
                    <a:gd name="connsiteX137" fmla="*/ 131963 w 306214"/>
                    <a:gd name="connsiteY137" fmla="*/ 180381 h 317372"/>
                    <a:gd name="connsiteX138" fmla="*/ 129483 w 306214"/>
                    <a:gd name="connsiteY138" fmla="*/ 180243 h 317372"/>
                    <a:gd name="connsiteX139" fmla="*/ 123285 w 306214"/>
                    <a:gd name="connsiteY139" fmla="*/ 179830 h 317372"/>
                    <a:gd name="connsiteX140" fmla="*/ 116260 w 306214"/>
                    <a:gd name="connsiteY140" fmla="*/ 179692 h 317372"/>
                    <a:gd name="connsiteX141" fmla="*/ 109097 w 306214"/>
                    <a:gd name="connsiteY141" fmla="*/ 179417 h 317372"/>
                    <a:gd name="connsiteX142" fmla="*/ 102416 w 306214"/>
                    <a:gd name="connsiteY142" fmla="*/ 179348 h 317372"/>
                    <a:gd name="connsiteX143" fmla="*/ 96768 w 306214"/>
                    <a:gd name="connsiteY143" fmla="*/ 179072 h 317372"/>
                    <a:gd name="connsiteX144" fmla="*/ 93118 w 306214"/>
                    <a:gd name="connsiteY144" fmla="*/ 178728 h 317372"/>
                    <a:gd name="connsiteX145" fmla="*/ 87677 w 306214"/>
                    <a:gd name="connsiteY145" fmla="*/ 178384 h 317372"/>
                    <a:gd name="connsiteX146" fmla="*/ 82305 w 306214"/>
                    <a:gd name="connsiteY146" fmla="*/ 177970 h 317372"/>
                    <a:gd name="connsiteX147" fmla="*/ 77001 w 306214"/>
                    <a:gd name="connsiteY147" fmla="*/ 177488 h 317372"/>
                    <a:gd name="connsiteX148" fmla="*/ 71560 w 306214"/>
                    <a:gd name="connsiteY148" fmla="*/ 176868 h 317372"/>
                    <a:gd name="connsiteX149" fmla="*/ 67221 w 306214"/>
                    <a:gd name="connsiteY149" fmla="*/ 176111 h 317372"/>
                    <a:gd name="connsiteX150" fmla="*/ 59783 w 306214"/>
                    <a:gd name="connsiteY150" fmla="*/ 174871 h 317372"/>
                    <a:gd name="connsiteX151" fmla="*/ 52620 w 306214"/>
                    <a:gd name="connsiteY151" fmla="*/ 173769 h 317372"/>
                    <a:gd name="connsiteX152" fmla="*/ 49176 w 306214"/>
                    <a:gd name="connsiteY152" fmla="*/ 173494 h 317372"/>
                    <a:gd name="connsiteX153" fmla="*/ 17563 w 306214"/>
                    <a:gd name="connsiteY153" fmla="*/ 217780 h 317372"/>
                    <a:gd name="connsiteX154" fmla="*/ 15221 w 306214"/>
                    <a:gd name="connsiteY154" fmla="*/ 218055 h 317372"/>
                    <a:gd name="connsiteX155" fmla="*/ 10193 w 306214"/>
                    <a:gd name="connsiteY155" fmla="*/ 218813 h 317372"/>
                    <a:gd name="connsiteX156" fmla="*/ 7301 w 306214"/>
                    <a:gd name="connsiteY156" fmla="*/ 219364 h 317372"/>
                    <a:gd name="connsiteX157" fmla="*/ 4683 w 306214"/>
                    <a:gd name="connsiteY157" fmla="*/ 219915 h 317372"/>
                    <a:gd name="connsiteX158" fmla="*/ 2548 w 306214"/>
                    <a:gd name="connsiteY158" fmla="*/ 220397 h 317372"/>
                    <a:gd name="connsiteX159" fmla="*/ 964 w 306214"/>
                    <a:gd name="connsiteY159" fmla="*/ 221017 h 317372"/>
                    <a:gd name="connsiteX160" fmla="*/ 276 w 306214"/>
                    <a:gd name="connsiteY160" fmla="*/ 220053 h 317372"/>
                    <a:gd name="connsiteX161" fmla="*/ 13775 w 306214"/>
                    <a:gd name="connsiteY161" fmla="*/ 163989 h 317372"/>
                    <a:gd name="connsiteX162" fmla="*/ 15084 w 306214"/>
                    <a:gd name="connsiteY162" fmla="*/ 157308 h 317372"/>
                    <a:gd name="connsiteX163" fmla="*/ 14050 w 306214"/>
                    <a:gd name="connsiteY163" fmla="*/ 150490 h 317372"/>
                    <a:gd name="connsiteX164" fmla="*/ 0 w 306214"/>
                    <a:gd name="connsiteY164" fmla="*/ 95941 h 317372"/>
                    <a:gd name="connsiteX165" fmla="*/ 17976 w 306214"/>
                    <a:gd name="connsiteY165" fmla="*/ 99178 h 317372"/>
                    <a:gd name="connsiteX166" fmla="*/ 49452 w 306214"/>
                    <a:gd name="connsiteY166" fmla="*/ 143878 h 317372"/>
                    <a:gd name="connsiteX167" fmla="*/ 50554 w 306214"/>
                    <a:gd name="connsiteY167" fmla="*/ 143327 h 317372"/>
                    <a:gd name="connsiteX168" fmla="*/ 52276 w 306214"/>
                    <a:gd name="connsiteY168" fmla="*/ 142982 h 317372"/>
                    <a:gd name="connsiteX169" fmla="*/ 54342 w 306214"/>
                    <a:gd name="connsiteY169" fmla="*/ 142431 h 317372"/>
                    <a:gd name="connsiteX170" fmla="*/ 57097 w 306214"/>
                    <a:gd name="connsiteY170" fmla="*/ 142018 h 317372"/>
                    <a:gd name="connsiteX171" fmla="*/ 63364 w 306214"/>
                    <a:gd name="connsiteY171" fmla="*/ 141123 h 317372"/>
                    <a:gd name="connsiteX172" fmla="*/ 70527 w 306214"/>
                    <a:gd name="connsiteY172" fmla="*/ 140021 h 317372"/>
                    <a:gd name="connsiteX173" fmla="*/ 77621 w 306214"/>
                    <a:gd name="connsiteY173" fmla="*/ 138988 h 317372"/>
                    <a:gd name="connsiteX174" fmla="*/ 84096 w 306214"/>
                    <a:gd name="connsiteY174" fmla="*/ 138299 h 317372"/>
                    <a:gd name="connsiteX175" fmla="*/ 89674 w 306214"/>
                    <a:gd name="connsiteY175" fmla="*/ 137817 h 317372"/>
                    <a:gd name="connsiteX176" fmla="*/ 93118 w 306214"/>
                    <a:gd name="connsiteY176" fmla="*/ 137541 h 317372"/>
                    <a:gd name="connsiteX177" fmla="*/ 97801 w 306214"/>
                    <a:gd name="connsiteY177" fmla="*/ 137403 h 317372"/>
                    <a:gd name="connsiteX178" fmla="*/ 103311 w 306214"/>
                    <a:gd name="connsiteY178" fmla="*/ 137403 h 317372"/>
                    <a:gd name="connsiteX179" fmla="*/ 109372 w 306214"/>
                    <a:gd name="connsiteY179" fmla="*/ 137403 h 317372"/>
                    <a:gd name="connsiteX180" fmla="*/ 115571 w 306214"/>
                    <a:gd name="connsiteY180" fmla="*/ 137266 h 317372"/>
                    <a:gd name="connsiteX181" fmla="*/ 121632 w 306214"/>
                    <a:gd name="connsiteY181" fmla="*/ 137266 h 317372"/>
                    <a:gd name="connsiteX182" fmla="*/ 127348 w 306214"/>
                    <a:gd name="connsiteY182" fmla="*/ 137197 h 317372"/>
                    <a:gd name="connsiteX183" fmla="*/ 132514 w 306214"/>
                    <a:gd name="connsiteY183" fmla="*/ 136715 h 317372"/>
                    <a:gd name="connsiteX184" fmla="*/ 136440 w 306214"/>
                    <a:gd name="connsiteY184" fmla="*/ 136233 h 31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Lst>
                  <a:rect l="l" t="t" r="r" b="b"/>
                  <a:pathLst>
                    <a:path w="306214" h="317372">
                      <a:moveTo>
                        <a:pt x="92085" y="0"/>
                      </a:moveTo>
                      <a:lnTo>
                        <a:pt x="95116" y="137"/>
                      </a:lnTo>
                      <a:lnTo>
                        <a:pt x="100763" y="1102"/>
                      </a:lnTo>
                      <a:lnTo>
                        <a:pt x="106204" y="1997"/>
                      </a:lnTo>
                      <a:lnTo>
                        <a:pt x="109097" y="2823"/>
                      </a:lnTo>
                      <a:lnTo>
                        <a:pt x="111301" y="5578"/>
                      </a:lnTo>
                      <a:lnTo>
                        <a:pt x="114263" y="9229"/>
                      </a:lnTo>
                      <a:lnTo>
                        <a:pt x="117431" y="13774"/>
                      </a:lnTo>
                      <a:lnTo>
                        <a:pt x="120737" y="18596"/>
                      </a:lnTo>
                      <a:lnTo>
                        <a:pt x="124043" y="23555"/>
                      </a:lnTo>
                      <a:lnTo>
                        <a:pt x="127004" y="28307"/>
                      </a:lnTo>
                      <a:lnTo>
                        <a:pt x="129759" y="32439"/>
                      </a:lnTo>
                      <a:lnTo>
                        <a:pt x="131825" y="35883"/>
                      </a:lnTo>
                      <a:lnTo>
                        <a:pt x="134649" y="39947"/>
                      </a:lnTo>
                      <a:lnTo>
                        <a:pt x="137404" y="44079"/>
                      </a:lnTo>
                      <a:lnTo>
                        <a:pt x="140090" y="48280"/>
                      </a:lnTo>
                      <a:lnTo>
                        <a:pt x="142845" y="52413"/>
                      </a:lnTo>
                      <a:lnTo>
                        <a:pt x="145600" y="56683"/>
                      </a:lnTo>
                      <a:lnTo>
                        <a:pt x="148493" y="60953"/>
                      </a:lnTo>
                      <a:lnTo>
                        <a:pt x="151110" y="65223"/>
                      </a:lnTo>
                      <a:lnTo>
                        <a:pt x="154072" y="69425"/>
                      </a:lnTo>
                      <a:lnTo>
                        <a:pt x="157102" y="73833"/>
                      </a:lnTo>
                      <a:lnTo>
                        <a:pt x="159926" y="78172"/>
                      </a:lnTo>
                      <a:lnTo>
                        <a:pt x="162681" y="82304"/>
                      </a:lnTo>
                      <a:lnTo>
                        <a:pt x="165574" y="86299"/>
                      </a:lnTo>
                      <a:lnTo>
                        <a:pt x="168329" y="90294"/>
                      </a:lnTo>
                      <a:lnTo>
                        <a:pt x="171221" y="94564"/>
                      </a:lnTo>
                      <a:lnTo>
                        <a:pt x="174045" y="98627"/>
                      </a:lnTo>
                      <a:lnTo>
                        <a:pt x="176938" y="103173"/>
                      </a:lnTo>
                      <a:lnTo>
                        <a:pt x="179211" y="106686"/>
                      </a:lnTo>
                      <a:lnTo>
                        <a:pt x="181966" y="111093"/>
                      </a:lnTo>
                      <a:lnTo>
                        <a:pt x="184858" y="115639"/>
                      </a:lnTo>
                      <a:lnTo>
                        <a:pt x="187889" y="120460"/>
                      </a:lnTo>
                      <a:lnTo>
                        <a:pt x="191126" y="125213"/>
                      </a:lnTo>
                      <a:lnTo>
                        <a:pt x="194294" y="129758"/>
                      </a:lnTo>
                      <a:lnTo>
                        <a:pt x="197187" y="133753"/>
                      </a:lnTo>
                      <a:lnTo>
                        <a:pt x="199942" y="136784"/>
                      </a:lnTo>
                      <a:lnTo>
                        <a:pt x="202628" y="136990"/>
                      </a:lnTo>
                      <a:lnTo>
                        <a:pt x="208964" y="137541"/>
                      </a:lnTo>
                      <a:lnTo>
                        <a:pt x="217918" y="137817"/>
                      </a:lnTo>
                      <a:lnTo>
                        <a:pt x="228111" y="137954"/>
                      </a:lnTo>
                      <a:lnTo>
                        <a:pt x="238718" y="138230"/>
                      </a:lnTo>
                      <a:lnTo>
                        <a:pt x="248222" y="138505"/>
                      </a:lnTo>
                      <a:lnTo>
                        <a:pt x="255799" y="138643"/>
                      </a:lnTo>
                      <a:lnTo>
                        <a:pt x="260138" y="138712"/>
                      </a:lnTo>
                      <a:lnTo>
                        <a:pt x="263995" y="138850"/>
                      </a:lnTo>
                      <a:lnTo>
                        <a:pt x="267783" y="139056"/>
                      </a:lnTo>
                      <a:lnTo>
                        <a:pt x="271502" y="139607"/>
                      </a:lnTo>
                      <a:lnTo>
                        <a:pt x="275290" y="140227"/>
                      </a:lnTo>
                      <a:lnTo>
                        <a:pt x="279078" y="141260"/>
                      </a:lnTo>
                      <a:lnTo>
                        <a:pt x="282866" y="142431"/>
                      </a:lnTo>
                      <a:lnTo>
                        <a:pt x="286585" y="143809"/>
                      </a:lnTo>
                      <a:lnTo>
                        <a:pt x="290442" y="145737"/>
                      </a:lnTo>
                      <a:lnTo>
                        <a:pt x="294230" y="148010"/>
                      </a:lnTo>
                      <a:lnTo>
                        <a:pt x="297743" y="150145"/>
                      </a:lnTo>
                      <a:lnTo>
                        <a:pt x="300429" y="152142"/>
                      </a:lnTo>
                      <a:lnTo>
                        <a:pt x="302564" y="154002"/>
                      </a:lnTo>
                      <a:lnTo>
                        <a:pt x="304286" y="155724"/>
                      </a:lnTo>
                      <a:lnTo>
                        <a:pt x="305526" y="157377"/>
                      </a:lnTo>
                      <a:lnTo>
                        <a:pt x="305801" y="158203"/>
                      </a:lnTo>
                      <a:lnTo>
                        <a:pt x="306008" y="158961"/>
                      </a:lnTo>
                      <a:lnTo>
                        <a:pt x="306146" y="159650"/>
                      </a:lnTo>
                      <a:lnTo>
                        <a:pt x="306146" y="160476"/>
                      </a:lnTo>
                      <a:lnTo>
                        <a:pt x="306214" y="161234"/>
                      </a:lnTo>
                      <a:lnTo>
                        <a:pt x="305801" y="161922"/>
                      </a:lnTo>
                      <a:lnTo>
                        <a:pt x="305457" y="162680"/>
                      </a:lnTo>
                      <a:lnTo>
                        <a:pt x="304837" y="163300"/>
                      </a:lnTo>
                      <a:lnTo>
                        <a:pt x="303322" y="164815"/>
                      </a:lnTo>
                      <a:lnTo>
                        <a:pt x="301531" y="166193"/>
                      </a:lnTo>
                      <a:lnTo>
                        <a:pt x="299327" y="167570"/>
                      </a:lnTo>
                      <a:lnTo>
                        <a:pt x="296365" y="168879"/>
                      </a:lnTo>
                      <a:lnTo>
                        <a:pt x="293059" y="170394"/>
                      </a:lnTo>
                      <a:lnTo>
                        <a:pt x="289340" y="171909"/>
                      </a:lnTo>
                      <a:lnTo>
                        <a:pt x="287550" y="172736"/>
                      </a:lnTo>
                      <a:lnTo>
                        <a:pt x="285759" y="173700"/>
                      </a:lnTo>
                      <a:lnTo>
                        <a:pt x="284037" y="174320"/>
                      </a:lnTo>
                      <a:lnTo>
                        <a:pt x="282109" y="175009"/>
                      </a:lnTo>
                      <a:lnTo>
                        <a:pt x="278389" y="176111"/>
                      </a:lnTo>
                      <a:lnTo>
                        <a:pt x="274670" y="176799"/>
                      </a:lnTo>
                      <a:lnTo>
                        <a:pt x="270675" y="177350"/>
                      </a:lnTo>
                      <a:lnTo>
                        <a:pt x="266956" y="177626"/>
                      </a:lnTo>
                      <a:lnTo>
                        <a:pt x="263237" y="177764"/>
                      </a:lnTo>
                      <a:lnTo>
                        <a:pt x="259656" y="177901"/>
                      </a:lnTo>
                      <a:lnTo>
                        <a:pt x="255523" y="178039"/>
                      </a:lnTo>
                      <a:lnTo>
                        <a:pt x="248085" y="178039"/>
                      </a:lnTo>
                      <a:lnTo>
                        <a:pt x="238442" y="178452"/>
                      </a:lnTo>
                      <a:lnTo>
                        <a:pt x="227905" y="178659"/>
                      </a:lnTo>
                      <a:lnTo>
                        <a:pt x="217573" y="178934"/>
                      </a:lnTo>
                      <a:lnTo>
                        <a:pt x="208758" y="179348"/>
                      </a:lnTo>
                      <a:lnTo>
                        <a:pt x="202352" y="179554"/>
                      </a:lnTo>
                      <a:lnTo>
                        <a:pt x="200079" y="179761"/>
                      </a:lnTo>
                      <a:lnTo>
                        <a:pt x="197600" y="182516"/>
                      </a:lnTo>
                      <a:lnTo>
                        <a:pt x="194707" y="186235"/>
                      </a:lnTo>
                      <a:lnTo>
                        <a:pt x="191608" y="190574"/>
                      </a:lnTo>
                      <a:lnTo>
                        <a:pt x="188371" y="195464"/>
                      </a:lnTo>
                      <a:lnTo>
                        <a:pt x="185134" y="200492"/>
                      </a:lnTo>
                      <a:lnTo>
                        <a:pt x="182172" y="205107"/>
                      </a:lnTo>
                      <a:lnTo>
                        <a:pt x="179486" y="209308"/>
                      </a:lnTo>
                      <a:lnTo>
                        <a:pt x="177351" y="212821"/>
                      </a:lnTo>
                      <a:lnTo>
                        <a:pt x="174389" y="217022"/>
                      </a:lnTo>
                      <a:lnTo>
                        <a:pt x="171841" y="221223"/>
                      </a:lnTo>
                      <a:lnTo>
                        <a:pt x="168948" y="225493"/>
                      </a:lnTo>
                      <a:lnTo>
                        <a:pt x="165849" y="229557"/>
                      </a:lnTo>
                      <a:lnTo>
                        <a:pt x="163094" y="233689"/>
                      </a:lnTo>
                      <a:lnTo>
                        <a:pt x="160132" y="237891"/>
                      </a:lnTo>
                      <a:lnTo>
                        <a:pt x="157515" y="242161"/>
                      </a:lnTo>
                      <a:lnTo>
                        <a:pt x="154760" y="246569"/>
                      </a:lnTo>
                      <a:lnTo>
                        <a:pt x="152212" y="250632"/>
                      </a:lnTo>
                      <a:lnTo>
                        <a:pt x="149457" y="254765"/>
                      </a:lnTo>
                      <a:lnTo>
                        <a:pt x="146840" y="258897"/>
                      </a:lnTo>
                      <a:lnTo>
                        <a:pt x="144085" y="263030"/>
                      </a:lnTo>
                      <a:lnTo>
                        <a:pt x="141261" y="267369"/>
                      </a:lnTo>
                      <a:lnTo>
                        <a:pt x="138506" y="271501"/>
                      </a:lnTo>
                      <a:lnTo>
                        <a:pt x="135751" y="275634"/>
                      </a:lnTo>
                      <a:lnTo>
                        <a:pt x="132927" y="279422"/>
                      </a:lnTo>
                      <a:lnTo>
                        <a:pt x="130585" y="283141"/>
                      </a:lnTo>
                      <a:lnTo>
                        <a:pt x="127624" y="287342"/>
                      </a:lnTo>
                      <a:lnTo>
                        <a:pt x="124593" y="292301"/>
                      </a:lnTo>
                      <a:lnTo>
                        <a:pt x="121150" y="297260"/>
                      </a:lnTo>
                      <a:lnTo>
                        <a:pt x="117981" y="302081"/>
                      </a:lnTo>
                      <a:lnTo>
                        <a:pt x="114951" y="306627"/>
                      </a:lnTo>
                      <a:lnTo>
                        <a:pt x="112058" y="310346"/>
                      </a:lnTo>
                      <a:lnTo>
                        <a:pt x="109648" y="313032"/>
                      </a:lnTo>
                      <a:lnTo>
                        <a:pt x="109165" y="313515"/>
                      </a:lnTo>
                      <a:lnTo>
                        <a:pt x="108477" y="313928"/>
                      </a:lnTo>
                      <a:lnTo>
                        <a:pt x="107650" y="314203"/>
                      </a:lnTo>
                      <a:lnTo>
                        <a:pt x="106686" y="314479"/>
                      </a:lnTo>
                      <a:lnTo>
                        <a:pt x="104344" y="314892"/>
                      </a:lnTo>
                      <a:lnTo>
                        <a:pt x="102003" y="315443"/>
                      </a:lnTo>
                      <a:lnTo>
                        <a:pt x="99454" y="315787"/>
                      </a:lnTo>
                      <a:lnTo>
                        <a:pt x="96975" y="316201"/>
                      </a:lnTo>
                      <a:lnTo>
                        <a:pt x="94840" y="316683"/>
                      </a:lnTo>
                      <a:lnTo>
                        <a:pt x="93187" y="317372"/>
                      </a:lnTo>
                      <a:lnTo>
                        <a:pt x="92222" y="316407"/>
                      </a:lnTo>
                      <a:lnTo>
                        <a:pt x="136646" y="181345"/>
                      </a:lnTo>
                      <a:lnTo>
                        <a:pt x="135544" y="181070"/>
                      </a:lnTo>
                      <a:lnTo>
                        <a:pt x="134167" y="180656"/>
                      </a:lnTo>
                      <a:lnTo>
                        <a:pt x="131963" y="180381"/>
                      </a:lnTo>
                      <a:lnTo>
                        <a:pt x="129483" y="180243"/>
                      </a:lnTo>
                      <a:lnTo>
                        <a:pt x="123285" y="179830"/>
                      </a:lnTo>
                      <a:lnTo>
                        <a:pt x="116260" y="179692"/>
                      </a:lnTo>
                      <a:lnTo>
                        <a:pt x="109097" y="179417"/>
                      </a:lnTo>
                      <a:lnTo>
                        <a:pt x="102416" y="179348"/>
                      </a:lnTo>
                      <a:lnTo>
                        <a:pt x="96768" y="179072"/>
                      </a:lnTo>
                      <a:lnTo>
                        <a:pt x="93118" y="178728"/>
                      </a:lnTo>
                      <a:lnTo>
                        <a:pt x="87677" y="178384"/>
                      </a:lnTo>
                      <a:lnTo>
                        <a:pt x="82305" y="177970"/>
                      </a:lnTo>
                      <a:lnTo>
                        <a:pt x="77001" y="177488"/>
                      </a:lnTo>
                      <a:lnTo>
                        <a:pt x="71560" y="176868"/>
                      </a:lnTo>
                      <a:lnTo>
                        <a:pt x="67221" y="176111"/>
                      </a:lnTo>
                      <a:lnTo>
                        <a:pt x="59783" y="174871"/>
                      </a:lnTo>
                      <a:lnTo>
                        <a:pt x="52620" y="173769"/>
                      </a:lnTo>
                      <a:lnTo>
                        <a:pt x="49176" y="173494"/>
                      </a:lnTo>
                      <a:lnTo>
                        <a:pt x="17563" y="217780"/>
                      </a:lnTo>
                      <a:lnTo>
                        <a:pt x="15221" y="218055"/>
                      </a:lnTo>
                      <a:lnTo>
                        <a:pt x="10193" y="218813"/>
                      </a:lnTo>
                      <a:lnTo>
                        <a:pt x="7301" y="219364"/>
                      </a:lnTo>
                      <a:lnTo>
                        <a:pt x="4683" y="219915"/>
                      </a:lnTo>
                      <a:lnTo>
                        <a:pt x="2548" y="220397"/>
                      </a:lnTo>
                      <a:lnTo>
                        <a:pt x="964" y="221017"/>
                      </a:lnTo>
                      <a:lnTo>
                        <a:pt x="276" y="220053"/>
                      </a:lnTo>
                      <a:lnTo>
                        <a:pt x="13775" y="163989"/>
                      </a:lnTo>
                      <a:lnTo>
                        <a:pt x="15084" y="157308"/>
                      </a:lnTo>
                      <a:lnTo>
                        <a:pt x="14050" y="150490"/>
                      </a:lnTo>
                      <a:lnTo>
                        <a:pt x="0" y="95941"/>
                      </a:lnTo>
                      <a:lnTo>
                        <a:pt x="17976" y="99178"/>
                      </a:lnTo>
                      <a:lnTo>
                        <a:pt x="49452" y="143878"/>
                      </a:lnTo>
                      <a:lnTo>
                        <a:pt x="50554" y="143327"/>
                      </a:lnTo>
                      <a:lnTo>
                        <a:pt x="52276" y="142982"/>
                      </a:lnTo>
                      <a:lnTo>
                        <a:pt x="54342" y="142431"/>
                      </a:lnTo>
                      <a:lnTo>
                        <a:pt x="57097" y="142018"/>
                      </a:lnTo>
                      <a:lnTo>
                        <a:pt x="63364" y="141123"/>
                      </a:lnTo>
                      <a:lnTo>
                        <a:pt x="70527" y="140021"/>
                      </a:lnTo>
                      <a:lnTo>
                        <a:pt x="77621" y="138988"/>
                      </a:lnTo>
                      <a:lnTo>
                        <a:pt x="84096" y="138299"/>
                      </a:lnTo>
                      <a:lnTo>
                        <a:pt x="89674" y="137817"/>
                      </a:lnTo>
                      <a:lnTo>
                        <a:pt x="93118" y="137541"/>
                      </a:lnTo>
                      <a:lnTo>
                        <a:pt x="97801" y="137403"/>
                      </a:lnTo>
                      <a:lnTo>
                        <a:pt x="103311" y="137403"/>
                      </a:lnTo>
                      <a:lnTo>
                        <a:pt x="109372" y="137403"/>
                      </a:lnTo>
                      <a:lnTo>
                        <a:pt x="115571" y="137266"/>
                      </a:lnTo>
                      <a:lnTo>
                        <a:pt x="121632" y="137266"/>
                      </a:lnTo>
                      <a:lnTo>
                        <a:pt x="127348" y="137197"/>
                      </a:lnTo>
                      <a:lnTo>
                        <a:pt x="132514" y="136715"/>
                      </a:lnTo>
                      <a:lnTo>
                        <a:pt x="136440" y="136233"/>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grpSp>
        </p:grpSp>
        <p:sp>
          <p:nvSpPr>
            <p:cNvPr id="125" name="Rectangle 124"/>
            <p:cNvSpPr/>
            <p:nvPr/>
          </p:nvSpPr>
          <p:spPr>
            <a:xfrm>
              <a:off x="4703872" y="1615467"/>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IMPORTANT DATES</a:t>
              </a:r>
            </a:p>
          </p:txBody>
        </p:sp>
        <p:sp>
          <p:nvSpPr>
            <p:cNvPr id="126" name="Rectangle 125"/>
            <p:cNvSpPr/>
            <p:nvPr/>
          </p:nvSpPr>
          <p:spPr>
            <a:xfrm>
              <a:off x="4690434" y="2084912"/>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GENERAL ADMINISTRATION</a:t>
              </a:r>
            </a:p>
          </p:txBody>
        </p:sp>
        <p:sp>
          <p:nvSpPr>
            <p:cNvPr id="127" name="Rectangle 126"/>
            <p:cNvSpPr/>
            <p:nvPr/>
          </p:nvSpPr>
          <p:spPr>
            <a:xfrm>
              <a:off x="4687662" y="2536562"/>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GENERAL REQUIREMENTS</a:t>
              </a:r>
            </a:p>
          </p:txBody>
        </p:sp>
        <p:sp>
          <p:nvSpPr>
            <p:cNvPr id="128" name="Rectangle 127"/>
            <p:cNvSpPr/>
            <p:nvPr/>
          </p:nvSpPr>
          <p:spPr>
            <a:xfrm>
              <a:off x="4682206" y="3966478"/>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EVALUATION CRITERIA</a:t>
              </a:r>
            </a:p>
          </p:txBody>
        </p:sp>
        <p:sp>
          <p:nvSpPr>
            <p:cNvPr id="129" name="Rectangle 128"/>
            <p:cNvSpPr/>
            <p:nvPr/>
          </p:nvSpPr>
          <p:spPr>
            <a:xfrm>
              <a:off x="4678155" y="3517204"/>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SCOPE OF WORK</a:t>
              </a:r>
            </a:p>
          </p:txBody>
        </p:sp>
        <p:sp>
          <p:nvSpPr>
            <p:cNvPr id="130" name="Rectangle 129"/>
            <p:cNvSpPr/>
            <p:nvPr/>
          </p:nvSpPr>
          <p:spPr>
            <a:xfrm>
              <a:off x="4674858" y="4461293"/>
              <a:ext cx="1368152" cy="4281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r>
                <a:rPr lang="en-ZA" sz="1600" b="1" dirty="0"/>
                <a:t>QUESTIONS</a:t>
              </a:r>
            </a:p>
          </p:txBody>
        </p:sp>
        <p:sp>
          <p:nvSpPr>
            <p:cNvPr id="131" name="Rectangle 130"/>
            <p:cNvSpPr/>
            <p:nvPr/>
          </p:nvSpPr>
          <p:spPr>
            <a:xfrm>
              <a:off x="4678155" y="4473097"/>
              <a:ext cx="1368152" cy="432048"/>
            </a:xfrm>
            <a:prstGeom prst="rect">
              <a:avLst/>
            </a:prstGeom>
            <a:no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a:lnSpc>
                  <a:spcPct val="110000"/>
                </a:lnSpc>
                <a:spcBef>
                  <a:spcPts val="100"/>
                </a:spcBef>
                <a:spcAft>
                  <a:spcPts val="100"/>
                </a:spcAft>
              </a:pPr>
              <a:endParaRPr lang="en-ZA" sz="1600" dirty="0"/>
            </a:p>
          </p:txBody>
        </p:sp>
      </p:grpSp>
      <p:cxnSp>
        <p:nvCxnSpPr>
          <p:cNvPr id="109" name="Straight Connector 108"/>
          <p:cNvCxnSpPr/>
          <p:nvPr/>
        </p:nvCxnSpPr>
        <p:spPr>
          <a:xfrm>
            <a:off x="3854495" y="5308192"/>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9C7D749B-00E9-4186-A21F-4BA9D9005BFC}"/>
              </a:ext>
            </a:extLst>
          </p:cNvPr>
          <p:cNvSpPr txBox="1"/>
          <p:nvPr/>
        </p:nvSpPr>
        <p:spPr>
          <a:xfrm>
            <a:off x="4591000" y="3688352"/>
            <a:ext cx="3645773" cy="338554"/>
          </a:xfrm>
          <a:prstGeom prst="rect">
            <a:avLst/>
          </a:prstGeom>
          <a:noFill/>
        </p:spPr>
        <p:txBody>
          <a:bodyPr wrap="square" rtlCol="0">
            <a:spAutoFit/>
          </a:bodyPr>
          <a:lstStyle/>
          <a:p>
            <a:r>
              <a:rPr lang="en-ZA" sz="1600" b="1" dirty="0">
                <a:solidFill>
                  <a:schemeClr val="bg1"/>
                </a:solidFill>
              </a:rPr>
              <a:t>MANDATORY REQUIREMENTS</a:t>
            </a:r>
          </a:p>
        </p:txBody>
      </p:sp>
    </p:spTree>
    <p:extLst>
      <p:ext uri="{BB962C8B-B14F-4D97-AF65-F5344CB8AC3E}">
        <p14:creationId xmlns:p14="http://schemas.microsoft.com/office/powerpoint/2010/main" val="1640205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404664"/>
            <a:ext cx="4321175" cy="491610"/>
          </a:xfrm>
        </p:spPr>
        <p:txBody>
          <a:bodyPr/>
          <a:lstStyle/>
          <a:p>
            <a:r>
              <a:rPr lang="en-ZA" sz="2400" dirty="0"/>
              <a:t>IMPORTANT DATES</a:t>
            </a:r>
            <a:endParaRPr lang="en-ZA" dirty="0"/>
          </a:p>
        </p:txBody>
      </p:sp>
      <p:cxnSp>
        <p:nvCxnSpPr>
          <p:cNvPr id="5" name="Straight Connector 4"/>
          <p:cNvCxnSpPr/>
          <p:nvPr/>
        </p:nvCxnSpPr>
        <p:spPr>
          <a:xfrm>
            <a:off x="3839968" y="4836935"/>
            <a:ext cx="792088" cy="0"/>
          </a:xfrm>
          <a:prstGeom prst="line">
            <a:avLst/>
          </a:prstGeom>
          <a:ln w="25400">
            <a:solidFill>
              <a:schemeClr val="bg1"/>
            </a:solidFill>
            <a:prstDash val="sysDash"/>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3103EA69-EC5C-4894-936A-ED8248F226D5}"/>
              </a:ext>
            </a:extLst>
          </p:cNvPr>
          <p:cNvGraphicFramePr>
            <a:graphicFrameLocks noGrp="1"/>
          </p:cNvGraphicFramePr>
          <p:nvPr>
            <p:extLst>
              <p:ext uri="{D42A27DB-BD31-4B8C-83A1-F6EECF244321}">
                <p14:modId xmlns:p14="http://schemas.microsoft.com/office/powerpoint/2010/main" val="1001848990"/>
              </p:ext>
            </p:extLst>
          </p:nvPr>
        </p:nvGraphicFramePr>
        <p:xfrm>
          <a:off x="611560" y="966697"/>
          <a:ext cx="6912768" cy="5296024"/>
        </p:xfrm>
        <a:graphic>
          <a:graphicData uri="http://schemas.openxmlformats.org/drawingml/2006/table">
            <a:tbl>
              <a:tblPr firstRow="1" bandRow="1"/>
              <a:tblGrid>
                <a:gridCol w="3960440">
                  <a:extLst>
                    <a:ext uri="{9D8B030D-6E8A-4147-A177-3AD203B41FA5}">
                      <a16:colId xmlns:a16="http://schemas.microsoft.com/office/drawing/2014/main" val="110457288"/>
                    </a:ext>
                  </a:extLst>
                </a:gridCol>
                <a:gridCol w="2952328">
                  <a:extLst>
                    <a:ext uri="{9D8B030D-6E8A-4147-A177-3AD203B41FA5}">
                      <a16:colId xmlns:a16="http://schemas.microsoft.com/office/drawing/2014/main" val="761084806"/>
                    </a:ext>
                  </a:extLst>
                </a:gridCol>
              </a:tblGrid>
              <a:tr h="455326">
                <a:tc>
                  <a:txBody>
                    <a:bodyPr/>
                    <a:lstStyle/>
                    <a:p>
                      <a:pPr algn="ctr"/>
                      <a:r>
                        <a:rPr lang="en-ZA" sz="1600" b="1" dirty="0">
                          <a:solidFill>
                            <a:schemeClr val="bg1"/>
                          </a:solidFill>
                        </a:rPr>
                        <a:t>Activity</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bg1"/>
                      </a:solidFill>
                      <a:prstDash val="dash"/>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2">
                        <a:lumMod val="90000"/>
                      </a:schemeClr>
                    </a:solidFill>
                  </a:tcPr>
                </a:tc>
                <a:tc>
                  <a:txBody>
                    <a:bodyPr/>
                    <a:lstStyle/>
                    <a:p>
                      <a:pPr algn="ctr"/>
                      <a:r>
                        <a:rPr lang="en-ZA" sz="1600" b="1" dirty="0">
                          <a:solidFill>
                            <a:schemeClr val="bg1"/>
                          </a:solidFill>
                        </a:rPr>
                        <a:t>Completion date</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bg1"/>
                      </a:solidFill>
                      <a:prstDash val="dash"/>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932168011"/>
                  </a:ext>
                </a:extLst>
              </a:tr>
              <a:tr h="455326">
                <a:tc>
                  <a:txBody>
                    <a:bodyPr/>
                    <a:lstStyle/>
                    <a:p>
                      <a:r>
                        <a:rPr lang="en-ZA" sz="1600" dirty="0"/>
                        <a:t>Tender Issue date</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31 August 2026</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2775597763"/>
                  </a:ext>
                </a:extLst>
              </a:tr>
              <a:tr h="564763">
                <a:tc>
                  <a:txBody>
                    <a:bodyPr/>
                    <a:lstStyle/>
                    <a:p>
                      <a:r>
                        <a:rPr lang="en-ZA" sz="1600" dirty="0"/>
                        <a:t>Non-Compulsory briefing session</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09 September 2026</a:t>
                      </a:r>
                      <a:br>
                        <a:rPr lang="en-ZA" sz="1600" b="1" dirty="0"/>
                      </a:br>
                      <a:r>
                        <a:rPr lang="en-ZA" sz="1600" b="1" dirty="0"/>
                        <a:t>(11:00AM – 12:00PM)</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4129738801"/>
                  </a:ext>
                </a:extLst>
              </a:tr>
              <a:tr h="564763">
                <a:tc>
                  <a:txBody>
                    <a:bodyPr/>
                    <a:lstStyle/>
                    <a:p>
                      <a:r>
                        <a:rPr lang="en-ZA" sz="1600" dirty="0"/>
                        <a:t>Tender enquiries close</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15 September</a:t>
                      </a:r>
                    </a:p>
                    <a:p>
                      <a:pPr lvl="1"/>
                      <a:r>
                        <a:rPr lang="en-ZA" sz="1600" b="1" dirty="0"/>
                        <a:t>2026(16:00PM)</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3000361019"/>
                  </a:ext>
                </a:extLst>
              </a:tr>
              <a:tr h="564763">
                <a:tc>
                  <a:txBody>
                    <a:bodyPr/>
                    <a:lstStyle/>
                    <a:p>
                      <a:r>
                        <a:rPr lang="en-ZA" sz="1600" dirty="0"/>
                        <a:t>Tender closing</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01 October 2026 </a:t>
                      </a:r>
                      <a:br>
                        <a:rPr lang="en-ZA" sz="1600" b="1" dirty="0"/>
                      </a:br>
                      <a:r>
                        <a:rPr lang="en-ZA" sz="1600" b="1" dirty="0"/>
                        <a:t>(12:00PM)</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595284742"/>
                  </a:ext>
                </a:extLst>
              </a:tr>
              <a:tr h="564763">
                <a:tc>
                  <a:txBody>
                    <a:bodyPr/>
                    <a:lstStyle/>
                    <a:p>
                      <a:r>
                        <a:rPr lang="en-ZA" sz="1600" dirty="0"/>
                        <a:t>Evaluations</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05 October 2026 – 09 October 2026  </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951109463"/>
                  </a:ext>
                </a:extLst>
              </a:tr>
              <a:tr h="455326">
                <a:tc>
                  <a:txBody>
                    <a:bodyPr/>
                    <a:lstStyle/>
                    <a:p>
                      <a:r>
                        <a:rPr lang="en-ZA" sz="1600" dirty="0"/>
                        <a:t>Recommendation to award or negotiate (CBAC)</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29 October 2026</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3666384333"/>
                  </a:ext>
                </a:extLst>
              </a:tr>
              <a:tr h="455326">
                <a:tc>
                  <a:txBody>
                    <a:bodyPr/>
                    <a:lstStyle/>
                    <a:p>
                      <a:r>
                        <a:rPr lang="en-ZA" sz="1600" dirty="0"/>
                        <a:t>Contract award</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12 November 2026</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1560107226"/>
                  </a:ext>
                </a:extLst>
              </a:tr>
              <a:tr h="455326">
                <a:tc>
                  <a:txBody>
                    <a:bodyPr/>
                    <a:lstStyle/>
                    <a:p>
                      <a:r>
                        <a:rPr lang="en-ZA" sz="1600" dirty="0"/>
                        <a:t>Onboarding and handover</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tcPr>
                </a:tc>
                <a:tc>
                  <a:txBody>
                    <a:bodyPr/>
                    <a:lstStyle/>
                    <a:p>
                      <a:pPr lvl="1"/>
                      <a:r>
                        <a:rPr lang="en-ZA" sz="1600" b="1" dirty="0"/>
                        <a:t>01 December 2026</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tx1">
                          <a:lumMod val="75000"/>
                          <a:lumOff val="25000"/>
                        </a:schemeClr>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2376693241"/>
                  </a:ext>
                </a:extLst>
              </a:tr>
              <a:tr h="564763">
                <a:tc>
                  <a:txBody>
                    <a:bodyPr/>
                    <a:lstStyle/>
                    <a:p>
                      <a:r>
                        <a:rPr lang="en-ZA" sz="1600" dirty="0"/>
                        <a:t>Contract start date</a:t>
                      </a:r>
                    </a:p>
                  </a:txBody>
                  <a:tcPr anchor="ctr">
                    <a:lnL w="12700" cap="flat" cmpd="sng" algn="ctr">
                      <a:solidFill>
                        <a:schemeClr val="bg1"/>
                      </a:solidFill>
                      <a:prstDash val="dash"/>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bg1"/>
                      </a:solidFill>
                      <a:prstDash val="dash"/>
                      <a:round/>
                      <a:headEnd type="none" w="med" len="med"/>
                      <a:tailEnd type="none" w="med" len="med"/>
                    </a:lnB>
                  </a:tcPr>
                </a:tc>
                <a:tc>
                  <a:txBody>
                    <a:bodyPr/>
                    <a:lstStyle/>
                    <a:p>
                      <a:pPr lvl="1"/>
                      <a:r>
                        <a:rPr lang="en-ZA" sz="1600" b="1" dirty="0"/>
                        <a:t>07 December 2026</a:t>
                      </a:r>
                    </a:p>
                    <a:p>
                      <a:pPr lvl="1"/>
                      <a:r>
                        <a:rPr lang="en-ZA" sz="1600" b="1" dirty="0">
                          <a:solidFill>
                            <a:srgbClr val="FF0000"/>
                          </a:solidFill>
                        </a:rPr>
                        <a:t>( estimated)</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bg1"/>
                      </a:solidFill>
                      <a:prstDash val="dash"/>
                      <a:round/>
                      <a:headEnd type="none" w="med" len="med"/>
                      <a:tailEnd type="none" w="med" len="med"/>
                    </a:lnR>
                    <a:lnT w="12700" cap="flat" cmpd="sng" algn="ctr">
                      <a:solidFill>
                        <a:schemeClr val="tx1">
                          <a:lumMod val="75000"/>
                          <a:lumOff val="25000"/>
                        </a:schemeClr>
                      </a:solidFill>
                      <a:prstDash val="dash"/>
                      <a:round/>
                      <a:headEnd type="none" w="med" len="med"/>
                      <a:tailEnd type="none" w="med" len="med"/>
                    </a:lnT>
                    <a:lnB w="12700" cap="flat" cmpd="sng" algn="ctr">
                      <a:solidFill>
                        <a:schemeClr val="bg1"/>
                      </a:solidFill>
                      <a:prstDash val="dash"/>
                      <a:round/>
                      <a:headEnd type="none" w="med" len="med"/>
                      <a:tailEnd type="none" w="med" len="med"/>
                    </a:lnB>
                    <a:solidFill>
                      <a:schemeClr val="bg1">
                        <a:lumMod val="95000"/>
                      </a:schemeClr>
                    </a:solidFill>
                  </a:tcPr>
                </a:tc>
                <a:extLst>
                  <a:ext uri="{0D108BD9-81ED-4DB2-BD59-A6C34878D82A}">
                    <a16:rowId xmlns:a16="http://schemas.microsoft.com/office/drawing/2014/main" val="3142148220"/>
                  </a:ext>
                </a:extLst>
              </a:tr>
            </a:tbl>
          </a:graphicData>
        </a:graphic>
      </p:graphicFrame>
    </p:spTree>
    <p:extLst>
      <p:ext uri="{BB962C8B-B14F-4D97-AF65-F5344CB8AC3E}">
        <p14:creationId xmlns:p14="http://schemas.microsoft.com/office/powerpoint/2010/main" val="1352667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07AAF18F-9C05-4591-B4F0-E97B85CA8510}"/>
              </a:ext>
            </a:extLst>
          </p:cNvPr>
          <p:cNvSpPr txBox="1"/>
          <p:nvPr/>
        </p:nvSpPr>
        <p:spPr>
          <a:xfrm>
            <a:off x="1907704" y="3501008"/>
            <a:ext cx="5688632" cy="523220"/>
          </a:xfrm>
          <a:prstGeom prst="rect">
            <a:avLst/>
          </a:prstGeom>
          <a:noFill/>
        </p:spPr>
        <p:txBody>
          <a:bodyPr wrap="square" rtlCol="0">
            <a:spAutoFit/>
          </a:bodyPr>
          <a:lstStyle/>
          <a:p>
            <a:pPr algn="ctr"/>
            <a:r>
              <a:rPr lang="en-ZA" sz="2800" b="1" dirty="0">
                <a:solidFill>
                  <a:schemeClr val="accent1">
                    <a:lumMod val="50000"/>
                  </a:schemeClr>
                </a:solidFill>
              </a:rPr>
              <a:t>COMMERCIAL REQUIREMENTS</a:t>
            </a:r>
          </a:p>
        </p:txBody>
      </p:sp>
    </p:spTree>
    <p:extLst>
      <p:ext uri="{BB962C8B-B14F-4D97-AF65-F5344CB8AC3E}">
        <p14:creationId xmlns:p14="http://schemas.microsoft.com/office/powerpoint/2010/main" val="402405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404664"/>
            <a:ext cx="4357814" cy="432048"/>
          </a:xfrm>
          <a:prstGeom prst="rect">
            <a:avLst/>
          </a:prstGeom>
        </p:spPr>
        <p:txBody>
          <a:bodyPr vert="horz" lIns="0" tIns="0" rIns="0" bIns="0" rtlCol="0" anchor="t">
            <a:noAutofit/>
          </a:bodyPr>
          <a:lst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a:lstStyle>
          <a:p>
            <a:r>
              <a:rPr lang="en-ZA" sz="2400" dirty="0">
                <a:solidFill>
                  <a:srgbClr val="006880"/>
                </a:solidFill>
              </a:rPr>
              <a:t>GENERAL ADMINISTRATION</a:t>
            </a:r>
          </a:p>
        </p:txBody>
      </p:sp>
      <p:sp>
        <p:nvSpPr>
          <p:cNvPr id="13" name="Content Placeholder 2"/>
          <p:cNvSpPr txBox="1">
            <a:spLocks/>
          </p:cNvSpPr>
          <p:nvPr/>
        </p:nvSpPr>
        <p:spPr bwMode="auto">
          <a:xfrm>
            <a:off x="467544" y="1124744"/>
            <a:ext cx="8387408" cy="5400600"/>
          </a:xfrm>
          <a:prstGeom prst="rect">
            <a:avLst/>
          </a:prstGeom>
          <a:ln w="12700">
            <a:noFill/>
          </a:ln>
        </p:spPr>
        <p:style>
          <a:lnRef idx="2">
            <a:schemeClr val="dk1"/>
          </a:lnRef>
          <a:fillRef idx="1">
            <a:schemeClr val="lt1"/>
          </a:fillRef>
          <a:effectRef idx="0">
            <a:schemeClr val="dk1"/>
          </a:effectRef>
          <a:fontRef idx="minor">
            <a:schemeClr val="dk1"/>
          </a:fontRef>
        </p:style>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400050" eaLnBrk="1" hangingPunct="1">
              <a:buFont typeface="Wingdings" panose="05000000000000000000" pitchFamily="2" charset="2"/>
              <a:buChar char="v"/>
              <a:defRPr/>
            </a:pPr>
            <a:r>
              <a:rPr lang="en-ZA" sz="1600" b="1" dirty="0">
                <a:solidFill>
                  <a:schemeClr val="bg2">
                    <a:lumMod val="75000"/>
                  </a:schemeClr>
                </a:solidFill>
              </a:rPr>
              <a:t>The closing time for receipt of tenders is 01 October 2026 at 12:00PM (South African Standard Time). </a:t>
            </a:r>
          </a:p>
          <a:p>
            <a:pPr marL="400050" eaLnBrk="1" hangingPunct="1">
              <a:buFont typeface="Wingdings" panose="05000000000000000000" pitchFamily="2" charset="2"/>
              <a:buChar char="v"/>
              <a:defRPr/>
            </a:pPr>
            <a:endParaRPr lang="en-ZA" sz="1600" b="1" dirty="0">
              <a:solidFill>
                <a:schemeClr val="bg2">
                  <a:lumMod val="75000"/>
                </a:schemeClr>
              </a:solidFill>
            </a:endParaRPr>
          </a:p>
          <a:p>
            <a:pPr marL="400050" eaLnBrk="1" hangingPunct="1">
              <a:buFont typeface="Wingdings" panose="05000000000000000000" pitchFamily="2" charset="2"/>
              <a:buChar char="v"/>
              <a:defRPr/>
            </a:pPr>
            <a:r>
              <a:rPr lang="en-ZA" sz="1600" b="1" dirty="0">
                <a:solidFill>
                  <a:schemeClr val="bg2">
                    <a:lumMod val="75000"/>
                  </a:schemeClr>
                </a:solidFill>
              </a:rPr>
              <a:t>Submission of bid documents</a:t>
            </a:r>
          </a:p>
          <a:p>
            <a:pPr marL="400050" eaLnBrk="1" hangingPunct="1">
              <a:buFont typeface="Wingdings" panose="05000000000000000000" pitchFamily="2" charset="2"/>
              <a:buChar char="v"/>
              <a:defRPr/>
            </a:pPr>
            <a:endParaRPr lang="en-ZA" sz="1600" b="1" dirty="0">
              <a:solidFill>
                <a:schemeClr val="bg2">
                  <a:lumMod val="75000"/>
                </a:schemeClr>
              </a:solidFill>
            </a:endParaRPr>
          </a:p>
          <a:p>
            <a:pPr marL="400050" eaLnBrk="1" hangingPunct="1">
              <a:buFont typeface="Wingdings" panose="05000000000000000000" pitchFamily="2" charset="2"/>
              <a:buChar char="v"/>
              <a:defRPr/>
            </a:pPr>
            <a:r>
              <a:rPr lang="en-ZA" sz="1600" b="1" dirty="0">
                <a:solidFill>
                  <a:schemeClr val="bg2">
                    <a:lumMod val="75000"/>
                  </a:schemeClr>
                </a:solidFill>
              </a:rPr>
              <a:t>The envelopes containing bid documents must have on the outside, the bidder’s return address, the full description of the bid, bid number and the details of the Supply Chain Management department where the bid will close. The documents must be signed and completed by a person who has been given authority to act on behalf of the bidder. The bottom of each page of the bid documents must be signed or stamped with the bidder’s stamp as proof that the bidder has read the bid documents</a:t>
            </a:r>
          </a:p>
          <a:p>
            <a:pPr marL="57150" indent="0" eaLnBrk="1" hangingPunct="1">
              <a:defRPr/>
            </a:pPr>
            <a:endParaRPr lang="en-US" b="1" dirty="0"/>
          </a:p>
          <a:p>
            <a:pPr marL="342900" lvl="0" indent="-342900" algn="just" fontAlgn="base" hangingPunct="0">
              <a:spcBef>
                <a:spcPts val="900"/>
              </a:spcBef>
              <a:spcAft>
                <a:spcPts val="1200"/>
              </a:spcAft>
              <a:buFont typeface="Arial" panose="020B0604020202020204" pitchFamily="34" charset="0"/>
              <a:buChar char="•"/>
              <a:tabLst>
                <a:tab pos="457200" algn="l"/>
                <a:tab pos="630555" algn="l"/>
              </a:tabLst>
            </a:pPr>
            <a:r>
              <a:rPr lang="en-GB" sz="1800" b="1" dirty="0">
                <a:solidFill>
                  <a:schemeClr val="bg2"/>
                </a:solidFill>
                <a:effectLst/>
                <a:latin typeface="Arial" panose="020B0604020202020204" pitchFamily="34" charset="0"/>
                <a:ea typeface="Times New Roman" panose="02020603050405020304" pitchFamily="18" charset="0"/>
                <a:cs typeface="Arial" panose="020B0604020202020204" pitchFamily="34" charset="0"/>
              </a:rPr>
              <a:t>Location of the tender </a:t>
            </a:r>
            <a:r>
              <a:rPr lang="en-GB" b="1" dirty="0">
                <a:solidFill>
                  <a:schemeClr val="bg2"/>
                </a:solidFill>
                <a:latin typeface="Arial" panose="020B0604020202020204" pitchFamily="34" charset="0"/>
                <a:ea typeface="Times New Roman" panose="02020603050405020304" pitchFamily="18" charset="0"/>
                <a:cs typeface="Arial" panose="020B0604020202020204" pitchFamily="34" charset="0"/>
              </a:rPr>
              <a:t>box:</a:t>
            </a:r>
          </a:p>
          <a:p>
            <a:pPr marL="342900" lvl="0" indent="-342900" algn="just" fontAlgn="base" hangingPunct="0">
              <a:spcBef>
                <a:spcPts val="900"/>
              </a:spcBef>
              <a:spcAft>
                <a:spcPts val="1200"/>
              </a:spcAft>
              <a:buFont typeface="Arial" panose="020B0604020202020204" pitchFamily="34" charset="0"/>
              <a:buChar char="•"/>
              <a:tabLst>
                <a:tab pos="457200" algn="l"/>
                <a:tab pos="630555" algn="l"/>
              </a:tabLst>
            </a:pPr>
            <a:r>
              <a:rPr lang="en-GB" sz="1800" dirty="0">
                <a:solidFill>
                  <a:schemeClr val="bg2"/>
                </a:solidFill>
                <a:effectLst/>
                <a:latin typeface="Arial" panose="020B0604020202020204" pitchFamily="34" charset="0"/>
                <a:ea typeface="Times New Roman" panose="02020603050405020304" pitchFamily="18" charset="0"/>
                <a:cs typeface="Arial" panose="020B0604020202020204" pitchFamily="34" charset="0"/>
              </a:rPr>
              <a:t>Tender </a:t>
            </a:r>
            <a:r>
              <a:rPr lang="en-GB" dirty="0">
                <a:solidFill>
                  <a:schemeClr val="bg2"/>
                </a:solidFill>
                <a:latin typeface="Arial" panose="020B0604020202020204" pitchFamily="34" charset="0"/>
                <a:ea typeface="Times New Roman" panose="02020603050405020304" pitchFamily="18" charset="0"/>
                <a:cs typeface="Arial" panose="020B0604020202020204" pitchFamily="34" charset="0"/>
              </a:rPr>
              <a:t>B</a:t>
            </a:r>
            <a:r>
              <a:rPr lang="en-GB" sz="1800" dirty="0">
                <a:solidFill>
                  <a:schemeClr val="bg2"/>
                </a:solidFill>
                <a:effectLst/>
                <a:latin typeface="Arial" panose="020B0604020202020204" pitchFamily="34" charset="0"/>
                <a:ea typeface="Times New Roman" panose="02020603050405020304" pitchFamily="18" charset="0"/>
                <a:cs typeface="Arial" panose="020B0604020202020204" pitchFamily="34" charset="0"/>
              </a:rPr>
              <a:t>ox </a:t>
            </a:r>
            <a:r>
              <a:rPr lang="en-GB" dirty="0">
                <a:solidFill>
                  <a:schemeClr val="bg2"/>
                </a:solidFill>
                <a:latin typeface="Arial" panose="020B0604020202020204" pitchFamily="34" charset="0"/>
                <a:ea typeface="Times New Roman" panose="02020603050405020304" pitchFamily="18" charset="0"/>
                <a:cs typeface="Arial" panose="020B0604020202020204" pitchFamily="34" charset="0"/>
              </a:rPr>
              <a:t>A</a:t>
            </a:r>
            <a:endParaRPr lang="en-GB" sz="1800" dirty="0">
              <a:solidFill>
                <a:schemeClr val="bg2"/>
              </a:solidFill>
              <a:effectLst/>
              <a:latin typeface="Arial" panose="020B0604020202020204" pitchFamily="34" charset="0"/>
              <a:ea typeface="Times New Roman" panose="02020603050405020304" pitchFamily="18" charset="0"/>
              <a:cs typeface="Arial" panose="020B0604020202020204" pitchFamily="34" charset="0"/>
            </a:endParaRPr>
          </a:p>
          <a:p>
            <a:pPr marL="342900" lvl="0" indent="-342900" algn="just" fontAlgn="base" hangingPunct="0">
              <a:spcBef>
                <a:spcPts val="900"/>
              </a:spcBef>
              <a:spcAft>
                <a:spcPts val="1200"/>
              </a:spcAft>
              <a:buFont typeface="Arial" panose="020B0604020202020204" pitchFamily="34" charset="0"/>
              <a:buChar char="•"/>
              <a:tabLst>
                <a:tab pos="457200" algn="l"/>
                <a:tab pos="630555" algn="l"/>
              </a:tabLst>
            </a:pPr>
            <a:r>
              <a:rPr lang="en-GB" sz="1800" dirty="0">
                <a:solidFill>
                  <a:schemeClr val="bg2"/>
                </a:solidFill>
                <a:effectLst/>
                <a:latin typeface="Arial" panose="020B0604020202020204" pitchFamily="34" charset="0"/>
                <a:ea typeface="Times New Roman" panose="02020603050405020304" pitchFamily="18" charset="0"/>
                <a:cs typeface="Arial" panose="020B0604020202020204" pitchFamily="34" charset="0"/>
              </a:rPr>
              <a:t>ACSA North Wings Offices, International Terminal Building 3rd Floor,</a:t>
            </a:r>
            <a:endParaRPr lang="en-ZA" sz="18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fontAlgn="base" hangingPunct="0">
              <a:spcBef>
                <a:spcPts val="900"/>
              </a:spcBef>
              <a:spcAft>
                <a:spcPts val="1200"/>
              </a:spcAft>
              <a:buFont typeface="Arial" panose="020B0604020202020204" pitchFamily="34" charset="0"/>
              <a:buChar char="•"/>
              <a:tabLst>
                <a:tab pos="457200" algn="l"/>
                <a:tab pos="630555" algn="l"/>
              </a:tabLst>
            </a:pPr>
            <a:r>
              <a:rPr lang="en-GB" sz="1800" dirty="0">
                <a:solidFill>
                  <a:schemeClr val="bg2"/>
                </a:solidFill>
                <a:effectLst/>
                <a:latin typeface="Arial" panose="020B0604020202020204" pitchFamily="34" charset="0"/>
                <a:ea typeface="Times New Roman" panose="02020603050405020304" pitchFamily="18" charset="0"/>
                <a:cs typeface="Arial" panose="020B0604020202020204" pitchFamily="34" charset="0"/>
              </a:rPr>
              <a:t>O. R. Tambo International Airport </a:t>
            </a:r>
            <a:endParaRPr lang="en-ZA" sz="18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fontAlgn="auto">
              <a:lnSpc>
                <a:spcPct val="150000"/>
              </a:lnSpc>
              <a:spcBef>
                <a:spcPts val="0"/>
              </a:spcBef>
              <a:spcAft>
                <a:spcPts val="0"/>
              </a:spcAft>
              <a:buFont typeface="Wingdings" panose="05000000000000000000" pitchFamily="2" charset="2"/>
              <a:buChar char="v"/>
              <a:defRPr/>
            </a:pPr>
            <a:endParaRPr lang="en-ZA" dirty="0">
              <a:solidFill>
                <a:prstClr val="black"/>
              </a:solidFill>
              <a:ea typeface="ＭＳ Ｐゴシック" pitchFamily="34" charset="-128"/>
            </a:endParaRPr>
          </a:p>
          <a:p>
            <a:pPr algn="just" fontAlgn="auto">
              <a:lnSpc>
                <a:spcPct val="150000"/>
              </a:lnSpc>
              <a:spcBef>
                <a:spcPts val="0"/>
              </a:spcBef>
              <a:spcAft>
                <a:spcPts val="0"/>
              </a:spcAft>
              <a:buFont typeface="Wingdings" panose="05000000000000000000" pitchFamily="2" charset="2"/>
              <a:buChar char="v"/>
              <a:defRPr/>
            </a:pPr>
            <a:endParaRPr lang="en-ZA" dirty="0">
              <a:solidFill>
                <a:prstClr val="black"/>
              </a:solidFill>
              <a:ea typeface="ＭＳ Ｐゴシック" pitchFamily="34" charset="-128"/>
            </a:endParaRPr>
          </a:p>
        </p:txBody>
      </p:sp>
    </p:spTree>
    <p:extLst>
      <p:ext uri="{BB962C8B-B14F-4D97-AF65-F5344CB8AC3E}">
        <p14:creationId xmlns:p14="http://schemas.microsoft.com/office/powerpoint/2010/main" val="7496698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B6B62-D7BF-7719-D671-C576A78BA017}"/>
              </a:ext>
            </a:extLst>
          </p:cNvPr>
          <p:cNvSpPr>
            <a:spLocks noGrp="1"/>
          </p:cNvSpPr>
          <p:nvPr>
            <p:ph type="title"/>
          </p:nvPr>
        </p:nvSpPr>
        <p:spPr/>
        <p:txBody>
          <a:bodyPr/>
          <a:lstStyle/>
          <a:p>
            <a:r>
              <a:rPr lang="en-ZA" dirty="0"/>
              <a:t>GENERAL ADMINISTRATION</a:t>
            </a:r>
            <a:br>
              <a:rPr lang="en-ZA" dirty="0"/>
            </a:br>
            <a:endParaRPr lang="en-ZA" dirty="0"/>
          </a:p>
        </p:txBody>
      </p:sp>
      <p:sp>
        <p:nvSpPr>
          <p:cNvPr id="3" name="Content Placeholder 2">
            <a:extLst>
              <a:ext uri="{FF2B5EF4-FFF2-40B4-BE49-F238E27FC236}">
                <a16:creationId xmlns:a16="http://schemas.microsoft.com/office/drawing/2014/main" id="{B1CF9E0B-CA9C-13F3-0E8E-E90B74835470}"/>
              </a:ext>
            </a:extLst>
          </p:cNvPr>
          <p:cNvSpPr>
            <a:spLocks noGrp="1"/>
          </p:cNvSpPr>
          <p:nvPr>
            <p:ph idx="1"/>
          </p:nvPr>
        </p:nvSpPr>
        <p:spPr/>
        <p:txBody>
          <a:bodyPr>
            <a:normAutofit/>
          </a:bodyPr>
          <a:lstStyle/>
          <a:p>
            <a:pPr marL="285750" indent="-285750" algn="just">
              <a:buFont typeface="Arial" panose="020B0604020202020204" pitchFamily="34" charset="0"/>
              <a:buChar char="•"/>
            </a:pPr>
            <a:r>
              <a:rPr lang="en-ZA" dirty="0">
                <a:solidFill>
                  <a:srgbClr val="002060"/>
                </a:solidFill>
              </a:rPr>
              <a:t>Telephonic, telegraphic, telex and facsimile tenders will not be accepted.</a:t>
            </a:r>
          </a:p>
          <a:p>
            <a:pPr marL="285750" indent="-285750" algn="just">
              <a:buFont typeface="Arial" panose="020B0604020202020204" pitchFamily="34" charset="0"/>
              <a:buChar char="•"/>
            </a:pPr>
            <a:r>
              <a:rPr lang="en-ZA" dirty="0">
                <a:solidFill>
                  <a:srgbClr val="002060"/>
                </a:solidFill>
              </a:rPr>
              <a:t>Tenderers must submit two (two) files, one (01) original and one (01) copy of their tender submission document.</a:t>
            </a:r>
          </a:p>
          <a:p>
            <a:pPr marL="285750" indent="-285750" algn="just">
              <a:buFont typeface="Arial" panose="020B0604020202020204" pitchFamily="34" charset="0"/>
              <a:buChar char="•"/>
            </a:pPr>
            <a:r>
              <a:rPr lang="en-ZA" dirty="0">
                <a:solidFill>
                  <a:srgbClr val="002060"/>
                </a:solidFill>
              </a:rPr>
              <a:t>Bidders are requested to submit all bids in the format instructed, no other format will be acceptable.</a:t>
            </a:r>
          </a:p>
          <a:p>
            <a:pPr marL="285750" indent="-285750" algn="just">
              <a:buFont typeface="Arial" panose="020B0604020202020204" pitchFamily="34" charset="0"/>
              <a:buChar char="•"/>
            </a:pPr>
            <a:r>
              <a:rPr lang="en-ZA" dirty="0">
                <a:solidFill>
                  <a:srgbClr val="002060"/>
                </a:solidFill>
              </a:rPr>
              <a:t>Minutes of </a:t>
            </a:r>
            <a:r>
              <a:rPr lang="en-ZA">
                <a:solidFill>
                  <a:srgbClr val="002060"/>
                </a:solidFill>
              </a:rPr>
              <a:t>this meeting and </a:t>
            </a:r>
            <a:r>
              <a:rPr lang="en-ZA" dirty="0">
                <a:solidFill>
                  <a:srgbClr val="002060"/>
                </a:solidFill>
              </a:rPr>
              <a:t>the presentation will be uploaded on e-tenders therefore bidders are advised to check e tenders for updates and any addendums.</a:t>
            </a:r>
          </a:p>
          <a:p>
            <a:endParaRPr lang="en-ZA" dirty="0"/>
          </a:p>
          <a:p>
            <a:endParaRPr lang="en-ZA" dirty="0"/>
          </a:p>
        </p:txBody>
      </p:sp>
    </p:spTree>
    <p:extLst>
      <p:ext uri="{BB962C8B-B14F-4D97-AF65-F5344CB8AC3E}">
        <p14:creationId xmlns:p14="http://schemas.microsoft.com/office/powerpoint/2010/main" val="5257758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9217E-5A00-47C7-9C14-3CA29206E224}"/>
              </a:ext>
            </a:extLst>
          </p:cNvPr>
          <p:cNvSpPr>
            <a:spLocks noGrp="1"/>
          </p:cNvSpPr>
          <p:nvPr>
            <p:ph type="title"/>
          </p:nvPr>
        </p:nvSpPr>
        <p:spPr/>
        <p:txBody>
          <a:bodyPr/>
          <a:lstStyle/>
          <a:p>
            <a:r>
              <a:rPr lang="en-ZA" dirty="0"/>
              <a:t>GENERAL ADMINISTRATION</a:t>
            </a:r>
            <a:br>
              <a:rPr lang="en-ZA" dirty="0"/>
            </a:br>
            <a:endParaRPr lang="en-ZA" dirty="0"/>
          </a:p>
        </p:txBody>
      </p:sp>
      <p:sp>
        <p:nvSpPr>
          <p:cNvPr id="3" name="Content Placeholder 2">
            <a:extLst>
              <a:ext uri="{FF2B5EF4-FFF2-40B4-BE49-F238E27FC236}">
                <a16:creationId xmlns:a16="http://schemas.microsoft.com/office/drawing/2014/main" id="{68B25FC2-C011-4C56-8647-6C4F4329E086}"/>
              </a:ext>
            </a:extLst>
          </p:cNvPr>
          <p:cNvSpPr>
            <a:spLocks noGrp="1"/>
          </p:cNvSpPr>
          <p:nvPr>
            <p:ph idx="1"/>
          </p:nvPr>
        </p:nvSpPr>
        <p:spPr/>
        <p:txBody>
          <a:bodyPr>
            <a:normAutofit/>
          </a:bodyPr>
          <a:lstStyle/>
          <a:p>
            <a:pPr marL="285750" indent="-285750">
              <a:buFont typeface="Wingdings" panose="05000000000000000000" pitchFamily="2" charset="2"/>
              <a:buChar char="v"/>
            </a:pPr>
            <a:endParaRPr lang="en-ZA" dirty="0"/>
          </a:p>
          <a:p>
            <a:pPr marL="285750" indent="-285750">
              <a:buFont typeface="Wingdings" panose="05000000000000000000" pitchFamily="2" charset="2"/>
              <a:buChar char="v"/>
            </a:pPr>
            <a:r>
              <a:rPr lang="en-ZA" dirty="0">
                <a:solidFill>
                  <a:srgbClr val="002060"/>
                </a:solidFill>
              </a:rPr>
              <a:t>Should bidders not submit their bid submission at the set tender closing time and date (@ Tender Box A 01 October 2026 , 12:00PM), your submission will be considered non-responsive.</a:t>
            </a:r>
          </a:p>
          <a:p>
            <a:pPr marL="285750" indent="-285750">
              <a:buFont typeface="Wingdings" panose="05000000000000000000" pitchFamily="2" charset="2"/>
              <a:buChar char="v"/>
            </a:pPr>
            <a:r>
              <a:rPr lang="en-ZA" dirty="0">
                <a:solidFill>
                  <a:srgbClr val="002060"/>
                </a:solidFill>
              </a:rPr>
              <a:t>No late tenders will be accepted. </a:t>
            </a:r>
          </a:p>
          <a:p>
            <a:pPr marL="285750" indent="-285750">
              <a:buFont typeface="Wingdings" panose="05000000000000000000" pitchFamily="2" charset="2"/>
              <a:buChar char="v"/>
            </a:pPr>
            <a:r>
              <a:rPr lang="en-ZA" dirty="0">
                <a:solidFill>
                  <a:srgbClr val="002060"/>
                </a:solidFill>
              </a:rPr>
              <a:t>Request for clarity or information on the bid may only be requested until 15 September 2026, 16:00PM. Any responses to queries or for clarity sought by a bidder will also be sent to all the other entities which have responded to the Request for Bid. </a:t>
            </a:r>
          </a:p>
          <a:p>
            <a:pPr marL="285750" indent="-285750">
              <a:buFont typeface="Wingdings" panose="05000000000000000000" pitchFamily="2" charset="2"/>
              <a:buChar char="v"/>
            </a:pPr>
            <a:r>
              <a:rPr lang="en-ZA" dirty="0">
                <a:solidFill>
                  <a:srgbClr val="002060"/>
                </a:solidFill>
              </a:rPr>
              <a:t>All enquiries to be directed to </a:t>
            </a:r>
            <a:r>
              <a:rPr lang="en-ZA" dirty="0">
                <a:solidFill>
                  <a:srgbClr val="002060"/>
                </a:solidFill>
                <a:hlinkClick r:id="rId2"/>
              </a:rPr>
              <a:t>mochaki.monyela@airports.co.za</a:t>
            </a:r>
            <a:endParaRPr lang="en-ZA" dirty="0">
              <a:solidFill>
                <a:srgbClr val="002060"/>
              </a:solidFill>
            </a:endParaRPr>
          </a:p>
          <a:p>
            <a:endParaRPr lang="en-ZA" dirty="0">
              <a:solidFill>
                <a:srgbClr val="002060"/>
              </a:solidFill>
            </a:endParaRPr>
          </a:p>
          <a:p>
            <a:pPr marL="285750" indent="-285750">
              <a:buFont typeface="Wingdings" panose="05000000000000000000" pitchFamily="2" charset="2"/>
              <a:buChar char="v"/>
            </a:pPr>
            <a:endParaRPr lang="en-ZA" dirty="0"/>
          </a:p>
        </p:txBody>
      </p:sp>
    </p:spTree>
    <p:extLst>
      <p:ext uri="{BB962C8B-B14F-4D97-AF65-F5344CB8AC3E}">
        <p14:creationId xmlns:p14="http://schemas.microsoft.com/office/powerpoint/2010/main" val="315681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404664"/>
            <a:ext cx="7200800" cy="432048"/>
          </a:xfrm>
          <a:prstGeom prst="rect">
            <a:avLst/>
          </a:prstGeom>
        </p:spPr>
        <p:txBody>
          <a:bodyPr vert="horz" lIns="0" tIns="0" rIns="0" bIns="0" rtlCol="0" anchor="t">
            <a:noAutofit/>
          </a:bodyPr>
          <a:lst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a:lstStyle>
          <a:p>
            <a:r>
              <a:rPr lang="en-ZA" sz="2400" dirty="0">
                <a:solidFill>
                  <a:srgbClr val="006880"/>
                </a:solidFill>
              </a:rPr>
              <a:t>MANDATORY administrative REQUIREMENTS</a:t>
            </a:r>
          </a:p>
        </p:txBody>
      </p:sp>
      <p:sp>
        <p:nvSpPr>
          <p:cNvPr id="5" name="Rectangle 4">
            <a:extLst>
              <a:ext uri="{FF2B5EF4-FFF2-40B4-BE49-F238E27FC236}">
                <a16:creationId xmlns:a16="http://schemas.microsoft.com/office/drawing/2014/main" id="{2769D5D5-C536-411A-A610-F69D30C2AD68}"/>
              </a:ext>
            </a:extLst>
          </p:cNvPr>
          <p:cNvSpPr/>
          <p:nvPr/>
        </p:nvSpPr>
        <p:spPr>
          <a:xfrm>
            <a:off x="251948" y="1248265"/>
            <a:ext cx="8496944" cy="830997"/>
          </a:xfrm>
          <a:prstGeom prst="rect">
            <a:avLst/>
          </a:prstGeom>
        </p:spPr>
        <p:txBody>
          <a:bodyPr wrap="square">
            <a:spAutoFit/>
          </a:bodyPr>
          <a:lstStyle/>
          <a:p>
            <a:r>
              <a:rPr lang="en-ZA" sz="1600" b="1" dirty="0">
                <a:solidFill>
                  <a:schemeClr val="accent2">
                    <a:lumMod val="75000"/>
                  </a:schemeClr>
                </a:solidFill>
                <a:latin typeface="Arial" panose="020B0604020202020204" pitchFamily="34" charset="0"/>
                <a:ea typeface="Times New Roman" panose="02020603050405020304" pitchFamily="18" charset="0"/>
              </a:rPr>
              <a:t>Bids that do not meet any one of the following criteria (valid certification or proof of </a:t>
            </a:r>
            <a:r>
              <a:rPr lang="en-ZA" sz="1600" b="1" dirty="0">
                <a:solidFill>
                  <a:srgbClr val="F58221"/>
                </a:solidFill>
                <a:latin typeface="Arial" panose="020B0604020202020204" pitchFamily="34" charset="0"/>
                <a:ea typeface="Times New Roman" panose="02020603050405020304" pitchFamily="18" charset="0"/>
              </a:rPr>
              <a:t>application</a:t>
            </a:r>
            <a:r>
              <a:rPr lang="en-ZA" sz="1600" b="1" dirty="0">
                <a:solidFill>
                  <a:schemeClr val="accent2">
                    <a:lumMod val="75000"/>
                  </a:schemeClr>
                </a:solidFill>
                <a:latin typeface="Arial" panose="020B0604020202020204" pitchFamily="34" charset="0"/>
                <a:ea typeface="Times New Roman" panose="02020603050405020304" pitchFamily="18" charset="0"/>
              </a:rPr>
              <a:t> must be provided if required) will be disqualified and will not be evaluated further:</a:t>
            </a:r>
          </a:p>
        </p:txBody>
      </p:sp>
      <p:sp>
        <p:nvSpPr>
          <p:cNvPr id="6" name="TextBox 5">
            <a:extLst>
              <a:ext uri="{FF2B5EF4-FFF2-40B4-BE49-F238E27FC236}">
                <a16:creationId xmlns:a16="http://schemas.microsoft.com/office/drawing/2014/main" id="{2E154C11-DB9D-43E8-9869-68D3DBD7CC7D}"/>
              </a:ext>
            </a:extLst>
          </p:cNvPr>
          <p:cNvSpPr txBox="1"/>
          <p:nvPr/>
        </p:nvSpPr>
        <p:spPr>
          <a:xfrm>
            <a:off x="-108520" y="2204864"/>
            <a:ext cx="8496944" cy="2893100"/>
          </a:xfrm>
          <a:prstGeom prst="rect">
            <a:avLst/>
          </a:prstGeom>
          <a:noFill/>
        </p:spPr>
        <p:txBody>
          <a:bodyPr wrap="square" rtlCol="0">
            <a:spAutoFit/>
          </a:bodyPr>
          <a:lstStyle/>
          <a:p>
            <a:pPr marL="457200" algn="just" fontAlgn="auto" hangingPunct="0">
              <a:spcBef>
                <a:spcPts val="600"/>
              </a:spcBef>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18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A)	Submit fully Completed and fully signed Form of offer C1.1.  Refer attached Contract document.</a:t>
            </a:r>
          </a:p>
          <a:p>
            <a:pPr marL="457200" algn="just" fontAlgn="auto" hangingPunct="0">
              <a:spcBef>
                <a:spcPts val="600"/>
              </a:spcBef>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endParaRPr lang="en-ZA" sz="18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fontAlgn="auto" hangingPunct="0">
              <a:spcBef>
                <a:spcPts val="600"/>
              </a:spcBef>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18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(B)      Provide a signed letter of support or equivalent document from the Original Equipment  Manufacturer/bidder confirming that:</a:t>
            </a:r>
          </a:p>
          <a:p>
            <a:pPr marL="457200" algn="just" fontAlgn="auto" hangingPunct="0">
              <a:spcBef>
                <a:spcPts val="600"/>
              </a:spcBef>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18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1.          After-sales service and maintenance support will be available in the cities where the airports and vehicles operate.</a:t>
            </a:r>
          </a:p>
          <a:p>
            <a:pPr marL="457200" algn="just" fontAlgn="auto" hangingPunct="0">
              <a:spcBef>
                <a:spcPts val="600"/>
              </a:spcBef>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1800" dirty="0">
                <a:solidFill>
                  <a:srgbClr val="002060"/>
                </a:solidFill>
                <a:effectLst/>
                <a:latin typeface="Arial" panose="020B0604020202020204" pitchFamily="34" charset="0"/>
                <a:ea typeface="Times New Roman" panose="02020603050405020304" pitchFamily="18" charset="0"/>
                <a:cs typeface="Times New Roman" panose="02020603050405020304" pitchFamily="18" charset="0"/>
              </a:rPr>
              <a:t>2.          Spare parts will be available for sweeper vehicle for a minimum of 10 years.</a:t>
            </a:r>
          </a:p>
        </p:txBody>
      </p:sp>
    </p:spTree>
    <p:extLst>
      <p:ext uri="{BB962C8B-B14F-4D97-AF65-F5344CB8AC3E}">
        <p14:creationId xmlns:p14="http://schemas.microsoft.com/office/powerpoint/2010/main" val="215274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0" y="332656"/>
            <a:ext cx="7308304" cy="792088"/>
          </a:xfrm>
          <a:prstGeom prst="rect">
            <a:avLst/>
          </a:prstGeom>
        </p:spPr>
        <p:txBody>
          <a:bodyPr vert="horz" lIns="0" tIns="0" rIns="0" bIns="0" rtlCol="0" anchor="t">
            <a:noAutofit/>
          </a:bodyPr>
          <a:lst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a:lstStyle>
          <a:p>
            <a:r>
              <a:rPr lang="en-ZA" sz="2400" dirty="0">
                <a:solidFill>
                  <a:srgbClr val="006880"/>
                </a:solidFill>
              </a:rPr>
              <a:t>list of returnable documents</a:t>
            </a:r>
          </a:p>
        </p:txBody>
      </p:sp>
      <p:graphicFrame>
        <p:nvGraphicFramePr>
          <p:cNvPr id="2" name="Table 1">
            <a:extLst>
              <a:ext uri="{FF2B5EF4-FFF2-40B4-BE49-F238E27FC236}">
                <a16:creationId xmlns:a16="http://schemas.microsoft.com/office/drawing/2014/main" id="{F6D7903D-8175-D0F3-96DD-9C2A5C63A74C}"/>
              </a:ext>
            </a:extLst>
          </p:cNvPr>
          <p:cNvGraphicFramePr>
            <a:graphicFrameLocks noGrp="1"/>
          </p:cNvGraphicFramePr>
          <p:nvPr>
            <p:extLst>
              <p:ext uri="{D42A27DB-BD31-4B8C-83A1-F6EECF244321}">
                <p14:modId xmlns:p14="http://schemas.microsoft.com/office/powerpoint/2010/main" val="421463263"/>
              </p:ext>
            </p:extLst>
          </p:nvPr>
        </p:nvGraphicFramePr>
        <p:xfrm>
          <a:off x="179512" y="1124744"/>
          <a:ext cx="7596337" cy="5191827"/>
        </p:xfrm>
        <a:graphic>
          <a:graphicData uri="http://schemas.openxmlformats.org/drawingml/2006/table">
            <a:tbl>
              <a:tblPr firstRow="1" firstCol="1" bandRow="1"/>
              <a:tblGrid>
                <a:gridCol w="3741384">
                  <a:extLst>
                    <a:ext uri="{9D8B030D-6E8A-4147-A177-3AD203B41FA5}">
                      <a16:colId xmlns:a16="http://schemas.microsoft.com/office/drawing/2014/main" val="2943915925"/>
                    </a:ext>
                  </a:extLst>
                </a:gridCol>
                <a:gridCol w="1134093">
                  <a:extLst>
                    <a:ext uri="{9D8B030D-6E8A-4147-A177-3AD203B41FA5}">
                      <a16:colId xmlns:a16="http://schemas.microsoft.com/office/drawing/2014/main" val="3521510316"/>
                    </a:ext>
                  </a:extLst>
                </a:gridCol>
                <a:gridCol w="1473200">
                  <a:extLst>
                    <a:ext uri="{9D8B030D-6E8A-4147-A177-3AD203B41FA5}">
                      <a16:colId xmlns:a16="http://schemas.microsoft.com/office/drawing/2014/main" val="3658573964"/>
                    </a:ext>
                  </a:extLst>
                </a:gridCol>
                <a:gridCol w="1247660">
                  <a:extLst>
                    <a:ext uri="{9D8B030D-6E8A-4147-A177-3AD203B41FA5}">
                      <a16:colId xmlns:a16="http://schemas.microsoft.com/office/drawing/2014/main" val="1144412099"/>
                    </a:ext>
                  </a:extLst>
                </a:gridCol>
              </a:tblGrid>
              <a:tr h="898769">
                <a:tc>
                  <a:txBody>
                    <a:bodyPr/>
                    <a:lstStyle/>
                    <a:p>
                      <a:pPr marL="457200" algn="ctr"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RETURNABLE DOCUMENTS AND INFORMATION</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356870" algn="ctr"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MANDATORY</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356870" algn="ctr"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ADMINISTRATIVE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356870" algn="ctr"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SUBMITTED </a:t>
                      </a:r>
                      <a:br>
                        <a:rPr lang="en-GB" sz="7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en-GB" sz="7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[Yes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3378130669"/>
                  </a:ext>
                </a:extLst>
              </a:tr>
              <a:tr h="293885">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Fully Completed and signed Form of offer C1.1.  Refer attached Contract document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08008900"/>
                  </a:ext>
                </a:extLst>
              </a:tr>
              <a:tr h="1236277">
                <a:tc>
                  <a:txBody>
                    <a:bodyPr/>
                    <a:lstStyle/>
                    <a:p>
                      <a:pPr marL="457200" algn="just" hangingPunct="0">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Provide a signed letter of support or equivalent document from the Original Equipment   Manufacturer/bidder confirming that: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700" i="1">
                          <a:effectLst/>
                          <a:latin typeface="Arial" panose="020B0604020202020204" pitchFamily="34" charset="0"/>
                          <a:ea typeface="Times New Roman" panose="02020603050405020304" pitchFamily="18" charset="0"/>
                          <a:cs typeface="Arial" panose="020B0604020202020204" pitchFamily="34" charset="0"/>
                        </a:rPr>
                        <a:t>1.          After-sales service and maintenance support will be available in the cities where the airports and vehicles operate.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marL="457200" algn="just"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700" i="1">
                          <a:effectLst/>
                          <a:latin typeface="Arial" panose="020B0604020202020204" pitchFamily="34" charset="0"/>
                          <a:ea typeface="Times New Roman" panose="02020603050405020304" pitchFamily="18" charset="0"/>
                          <a:cs typeface="Arial" panose="020B0604020202020204" pitchFamily="34" charset="0"/>
                        </a:rPr>
                        <a:t>2.          Spare parts will be available for sweeper vehicle for a minimum of 10 years.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p>
                      <a:pPr marL="457200" algn="l"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ZA" sz="700" i="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52626554"/>
                  </a:ext>
                </a:extLst>
              </a:tr>
              <a:tr h="293885">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Declaration of Interest Form and Politically Exposed Persons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5310213"/>
                  </a:ext>
                </a:extLst>
              </a:tr>
              <a:tr h="193070">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SBD 4 Bidder’s Disclosure Form</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7591307"/>
                  </a:ext>
                </a:extLst>
              </a:tr>
              <a:tr h="193070">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SBD 6.1 Preference Points Claim Form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91569771"/>
                  </a:ext>
                </a:extLst>
              </a:tr>
              <a:tr h="193070">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Confidentiality and Non-Disclosure Agreement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56234977"/>
                  </a:ext>
                </a:extLst>
              </a:tr>
              <a:tr h="194345">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BEE Certificate and Scorecard or BBBEE QSE/EME Affidavit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76043101"/>
                  </a:ext>
                </a:extLst>
              </a:tr>
              <a:tr h="495514">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Tax Pin number (ACSA may not award to a bidder whose tax affairs have not been declared to be in orders by SARS)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4971146"/>
                  </a:ext>
                </a:extLst>
              </a:tr>
              <a:tr h="293885">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Certificate of Incorporation of the bidding entity showing ownership split</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8176537"/>
                  </a:ext>
                </a:extLst>
              </a:tr>
              <a:tr h="193070">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Central Supplier Database Report (CSD)</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84937019"/>
                  </a:ext>
                </a:extLst>
              </a:tr>
              <a:tr h="108641">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VAT Questionnaire</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60362049"/>
                  </a:ext>
                </a:extLst>
              </a:tr>
              <a:tr h="108641">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ACSA Terms and Conditions</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68316120"/>
                  </a:ext>
                </a:extLst>
              </a:tr>
              <a:tr h="488451">
                <a:tc>
                  <a:txBody>
                    <a:bodyPr/>
                    <a:lstStyle/>
                    <a:p>
                      <a:pPr marL="457200" algn="l" hangingPunct="0">
                        <a:lnSpc>
                          <a:spcPct val="115000"/>
                        </a:lnSpc>
                        <a:spcBef>
                          <a:spcPts val="600"/>
                        </a:spcBef>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i="1">
                          <a:effectLst/>
                          <a:latin typeface="Arial" panose="020B0604020202020204" pitchFamily="34" charset="0"/>
                          <a:ea typeface="Times New Roman" panose="02020603050405020304" pitchFamily="18" charset="0"/>
                          <a:cs typeface="Arial" panose="020B0604020202020204" pitchFamily="34" charset="0"/>
                        </a:rPr>
                        <a:t>I.D. document for Directors / Trustees / Members / Shareholders and Senior management of the bidding entity)</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a:effectLst/>
                          <a:latin typeface="Arial" panose="020B0604020202020204" pitchFamily="34" charset="0"/>
                          <a:ea typeface="Times New Roman" panose="02020603050405020304" pitchFamily="18" charset="0"/>
                          <a:cs typeface="Arial" panose="020B0604020202020204" pitchFamily="34" charset="0"/>
                        </a:rPr>
                        <a:t> </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a:effectLst/>
                          <a:latin typeface="Arial" panose="020B0604020202020204" pitchFamily="34" charset="0"/>
                          <a:ea typeface="Times New Roman" panose="02020603050405020304" pitchFamily="18" charset="0"/>
                          <a:cs typeface="Arial" panose="020B0604020202020204" pitchFamily="34" charset="0"/>
                        </a:rPr>
                        <a:t>X</a:t>
                      </a:r>
                      <a:endParaRPr lang="en-ZA" sz="90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457200" algn="ctr" hangingPunct="0">
                        <a:lnSpc>
                          <a:spcPct val="115000"/>
                        </a:lnSpc>
                        <a:buNone/>
                        <a:tabLst>
                          <a:tab pos="-697865" algn="l"/>
                          <a:tab pos="-457200" algn="l"/>
                          <a:tab pos="1257300" algn="l"/>
                          <a:tab pos="1371600" algn="l"/>
                          <a:tab pos="1828800" algn="l"/>
                          <a:tab pos="2057400" algn="l"/>
                          <a:tab pos="2914650" algn="l"/>
                          <a:tab pos="3200400" algn="l"/>
                          <a:tab pos="3657600" algn="l"/>
                          <a:tab pos="4114800" algn="l"/>
                          <a:tab pos="4572000" algn="l"/>
                          <a:tab pos="5029200" algn="l"/>
                          <a:tab pos="5486400" algn="l"/>
                        </a:tabLst>
                      </a:pPr>
                      <a:r>
                        <a:rPr lang="en-GB" sz="700" b="1" dirty="0">
                          <a:effectLst/>
                          <a:latin typeface="Arial" panose="020B0604020202020204" pitchFamily="34" charset="0"/>
                          <a:ea typeface="Times New Roman" panose="02020603050405020304" pitchFamily="18" charset="0"/>
                          <a:cs typeface="Arial" panose="020B0604020202020204" pitchFamily="34" charset="0"/>
                        </a:rPr>
                        <a:t> </a:t>
                      </a:r>
                      <a:endParaRPr lang="en-ZA" sz="9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2239" marR="5223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0256054"/>
                  </a:ext>
                </a:extLst>
              </a:tr>
            </a:tbl>
          </a:graphicData>
        </a:graphic>
      </p:graphicFrame>
    </p:spTree>
    <p:extLst>
      <p:ext uri="{BB962C8B-B14F-4D97-AF65-F5344CB8AC3E}">
        <p14:creationId xmlns:p14="http://schemas.microsoft.com/office/powerpoint/2010/main" val="28993252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FBA123A-88AE-4482-A5D1-3F5444F48704}"/>
              </a:ext>
            </a:extLst>
          </p:cNvPr>
          <p:cNvSpPr>
            <a:spLocks noGrp="1"/>
          </p:cNvSpPr>
          <p:nvPr>
            <p:ph type="body" sz="quarter" idx="13"/>
          </p:nvPr>
        </p:nvSpPr>
        <p:spPr>
          <a:xfrm>
            <a:off x="644146" y="3398223"/>
            <a:ext cx="4087410" cy="523220"/>
          </a:xfrm>
        </p:spPr>
        <p:txBody>
          <a:bodyPr/>
          <a:lstStyle/>
          <a:p>
            <a:r>
              <a:rPr lang="en-ZA" dirty="0"/>
              <a:t>SCOPE OF WORKS </a:t>
            </a:r>
          </a:p>
          <a:p>
            <a:r>
              <a:rPr lang="en-ZA" sz="1000" dirty="0"/>
              <a:t> </a:t>
            </a:r>
          </a:p>
        </p:txBody>
      </p:sp>
      <p:sp>
        <p:nvSpPr>
          <p:cNvPr id="3" name="Slide Number Placeholder 2">
            <a:extLst>
              <a:ext uri="{FF2B5EF4-FFF2-40B4-BE49-F238E27FC236}">
                <a16:creationId xmlns:a16="http://schemas.microsoft.com/office/drawing/2014/main" id="{4D308767-295F-435B-8C07-4EC8DB1C0946}"/>
              </a:ext>
            </a:extLst>
          </p:cNvPr>
          <p:cNvSpPr>
            <a:spLocks noGrp="1"/>
          </p:cNvSpPr>
          <p:nvPr>
            <p:ph type="sldNum" sz="quarter" idx="14"/>
          </p:nvPr>
        </p:nvSpPr>
        <p:spPr/>
        <p:txBody>
          <a:bodyPr/>
          <a:lstStyle/>
          <a:p>
            <a:fld id="{26064075-3AAB-4C73-8B14-15F5C27661CD}" type="slidenum">
              <a:rPr lang="en-US" smtClean="0"/>
              <a:pPr/>
              <a:t>11</a:t>
            </a:fld>
            <a:endParaRPr lang="en-US" dirty="0"/>
          </a:p>
        </p:txBody>
      </p:sp>
    </p:spTree>
    <p:extLst>
      <p:ext uri="{BB962C8B-B14F-4D97-AF65-F5344CB8AC3E}">
        <p14:creationId xmlns:p14="http://schemas.microsoft.com/office/powerpoint/2010/main" val="1518867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1451EF-5A9E-1F92-E6FB-865EAA1CE730}"/>
              </a:ext>
            </a:extLst>
          </p:cNvPr>
          <p:cNvSpPr>
            <a:spLocks noGrp="1"/>
          </p:cNvSpPr>
          <p:nvPr>
            <p:ph type="title"/>
          </p:nvPr>
        </p:nvSpPr>
        <p:spPr/>
        <p:txBody>
          <a:bodyPr/>
          <a:lstStyle/>
          <a:p>
            <a:r>
              <a:rPr lang="en-ZA" dirty="0"/>
              <a:t>Scope of Works</a:t>
            </a:r>
          </a:p>
        </p:txBody>
      </p:sp>
      <p:sp>
        <p:nvSpPr>
          <p:cNvPr id="5" name="Content Placeholder 4">
            <a:extLst>
              <a:ext uri="{FF2B5EF4-FFF2-40B4-BE49-F238E27FC236}">
                <a16:creationId xmlns:a16="http://schemas.microsoft.com/office/drawing/2014/main" id="{D02F6A38-D5A7-6F64-0352-71E083AA6D75}"/>
              </a:ext>
            </a:extLst>
          </p:cNvPr>
          <p:cNvSpPr>
            <a:spLocks noGrp="1"/>
          </p:cNvSpPr>
          <p:nvPr>
            <p:ph idx="1"/>
          </p:nvPr>
        </p:nvSpPr>
        <p:spPr>
          <a:xfrm>
            <a:off x="267472" y="1196752"/>
            <a:ext cx="8713662" cy="5472608"/>
          </a:xfrm>
        </p:spPr>
        <p:txBody>
          <a:bodyPr>
            <a:normAutofit fontScale="47500" lnSpcReduction="20000"/>
          </a:bodyPr>
          <a:lstStyle/>
          <a:p>
            <a:pPr marL="457200" lvl="1" indent="0" algn="just">
              <a:lnSpc>
                <a:spcPct val="130000"/>
              </a:lnSpc>
              <a:spcBef>
                <a:spcPts val="900"/>
              </a:spcBef>
              <a:spcAft>
                <a:spcPts val="1200"/>
              </a:spcAft>
              <a:buNone/>
              <a:tabLst>
                <a:tab pos="1319530" algn="l"/>
              </a:tabLst>
            </a:pPr>
            <a:r>
              <a:rPr lang="en-GB" sz="2300" b="1" dirty="0">
                <a:effectLst/>
                <a:latin typeface="+mj-lt"/>
                <a:ea typeface="Times New Roman" panose="02020603050405020304" pitchFamily="18" charset="0"/>
                <a:cs typeface="Times New Roman" panose="02020603050405020304" pitchFamily="18" charset="0"/>
              </a:rPr>
              <a:t>			TECHNICAL SPECIFICATIONS </a:t>
            </a:r>
            <a:r>
              <a:rPr lang="en-GB" sz="2300" b="1" kern="1800" dirty="0">
                <a:effectLst/>
                <a:latin typeface="+mj-lt"/>
                <a:ea typeface="Times New Roman" panose="02020603050405020304" pitchFamily="18" charset="0"/>
                <a:cs typeface="Arial" panose="020B0604020202020204" pitchFamily="34" charset="0"/>
              </a:rPr>
              <a:t> </a:t>
            </a:r>
            <a:endParaRPr lang="en-ZA" sz="2300" b="1" dirty="0">
              <a:effectLst/>
              <a:latin typeface="+mj-lt"/>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23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Supply and Delivery of Large and Compact(small) Runway Sweeper Vehicles</a:t>
            </a:r>
            <a:endParaRPr lang="en-ZA" sz="23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4167"/>
              </a:lnSpc>
              <a:spcBef>
                <a:spcPts val="600"/>
              </a:spcBef>
              <a:buNone/>
            </a:pPr>
            <a:br>
              <a:rPr lang="en-GB"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lang="en-ZA" sz="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2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 PURPOSE</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This Scope of Work defines the technical, operational, and support requirements for the supply, delivery, commissioning, and training of both large and compact(small) runway sweeper vehicles for ACSA’s airport operations.</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4167"/>
              </a:lnSpc>
              <a:spcBef>
                <a:spcPts val="600"/>
              </a:spcBef>
              <a:buNone/>
            </a:pPr>
            <a:endParaRPr lang="en-ZA" sz="2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20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 GENERAL REQUIREMENTS</a:t>
            </a:r>
            <a:endParaRPr lang="en-ZA" sz="20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sweepers must be purpose-built and designed to integrate with their respective sweeping systems.</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Vehicles must comply with applicable registration and licensing requirements as specialised vehicles where required.</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units must be delivered fully operational and ready for service.</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4167"/>
              </a:lnSpc>
              <a:spcBef>
                <a:spcPts val="600"/>
              </a:spcBef>
              <a:buNone/>
            </a:pPr>
            <a:br>
              <a:rPr lang="en-GB" sz="10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lang="en-ZA" sz="12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22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 </a:t>
            </a:r>
            <a:r>
              <a:rPr lang="en-GB" sz="2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VEHICLE CATEGORIES</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29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Two categories of sweepers are required:</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Font typeface="+mj-lt"/>
              <a:buAutoNum type="arabicPeriod"/>
              <a:tabLst>
                <a:tab pos="457200" algn="l"/>
              </a:tabLst>
            </a:pPr>
            <a:r>
              <a:rPr lang="en-GB" sz="2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Large Runway Sweepers (Heavy Duty)</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Font typeface="+mj-lt"/>
              <a:buAutoNum type="arabicPeriod"/>
              <a:tabLst>
                <a:tab pos="457200" algn="l"/>
              </a:tabLst>
            </a:pPr>
            <a:r>
              <a:rPr lang="en-GB" sz="29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Small(compact) Runway Sweepers (Light Duty / Restricted Areas)</a:t>
            </a:r>
            <a:endParaRPr lang="en-ZA" sz="2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br>
              <a:rPr lang="en-GB" sz="2500" dirty="0">
                <a:effectLst/>
                <a:latin typeface="Arial" panose="020B0604020202020204" pitchFamily="34" charset="0"/>
                <a:ea typeface="Times New Roman" panose="02020603050405020304" pitchFamily="18" charset="0"/>
                <a:cs typeface="Arial" panose="020B0604020202020204" pitchFamily="34" charset="0"/>
              </a:rPr>
            </a:br>
            <a:endParaRPr lang="en-ZA" sz="2500" dirty="0">
              <a:effectLst/>
              <a:latin typeface="Arial" panose="020B0604020202020204" pitchFamily="34" charset="0"/>
              <a:ea typeface="Times New Roman" panose="02020603050405020304" pitchFamily="18" charset="0"/>
              <a:cs typeface="Times New Roman" panose="02020603050405020304" pitchFamily="18" charset="0"/>
            </a:endParaRPr>
          </a:p>
          <a:p>
            <a:pPr marL="285750" indent="-285750">
              <a:buFont typeface="Wingdings" panose="05000000000000000000" pitchFamily="2" charset="2"/>
              <a:buChar char="v"/>
            </a:pPr>
            <a:endParaRPr lang="en-ZA" dirty="0"/>
          </a:p>
          <a:p>
            <a:pPr marL="285750" indent="-285750">
              <a:buFont typeface="Wingdings" panose="05000000000000000000" pitchFamily="2" charset="2"/>
              <a:buChar char="v"/>
            </a:pPr>
            <a:endParaRPr lang="en-ZA" dirty="0"/>
          </a:p>
          <a:p>
            <a:pPr marL="742950" lvl="2" indent="-285750">
              <a:buFont typeface="Arial" panose="020B0604020202020204" pitchFamily="34" charset="0"/>
              <a:buChar char="•"/>
            </a:pPr>
            <a:endParaRPr lang="en-ZA" dirty="0"/>
          </a:p>
          <a:p>
            <a:pPr marL="554038" lvl="1" indent="-285750"/>
            <a:endParaRPr lang="en-ZA" dirty="0"/>
          </a:p>
          <a:p>
            <a:pPr marL="554038" lvl="1" indent="-285750"/>
            <a:endParaRPr lang="en-ZA" dirty="0"/>
          </a:p>
          <a:p>
            <a:endParaRPr lang="en-ZA" dirty="0"/>
          </a:p>
          <a:p>
            <a:endParaRPr lang="en-ZA" dirty="0"/>
          </a:p>
          <a:p>
            <a:endParaRPr lang="en-ZA" dirty="0"/>
          </a:p>
          <a:p>
            <a:endParaRPr lang="en-ZA" dirty="0"/>
          </a:p>
          <a:p>
            <a:endParaRPr lang="en-ZA" dirty="0"/>
          </a:p>
          <a:p>
            <a:endParaRPr lang="en-ZA" dirty="0"/>
          </a:p>
          <a:p>
            <a:pPr marL="285750" indent="-285750">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13725587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1CF6D-64E0-A186-F972-14C22251FC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B04F46-AC63-1C31-0CCA-FD77305B1AD3}"/>
              </a:ext>
            </a:extLst>
          </p:cNvPr>
          <p:cNvSpPr>
            <a:spLocks noGrp="1"/>
          </p:cNvSpPr>
          <p:nvPr>
            <p:ph type="title"/>
          </p:nvPr>
        </p:nvSpPr>
        <p:spPr/>
        <p:txBody>
          <a:bodyPr/>
          <a:lstStyle/>
          <a:p>
            <a:r>
              <a:rPr lang="en-ZA" dirty="0"/>
              <a:t>Scope of Works</a:t>
            </a:r>
          </a:p>
        </p:txBody>
      </p:sp>
      <p:sp>
        <p:nvSpPr>
          <p:cNvPr id="5" name="Content Placeholder 4">
            <a:extLst>
              <a:ext uri="{FF2B5EF4-FFF2-40B4-BE49-F238E27FC236}">
                <a16:creationId xmlns:a16="http://schemas.microsoft.com/office/drawing/2014/main" id="{1D302EF9-2E84-D6EF-5458-93F0D83B2963}"/>
              </a:ext>
            </a:extLst>
          </p:cNvPr>
          <p:cNvSpPr>
            <a:spLocks noGrp="1"/>
          </p:cNvSpPr>
          <p:nvPr>
            <p:ph idx="1"/>
          </p:nvPr>
        </p:nvSpPr>
        <p:spPr>
          <a:xfrm>
            <a:off x="267472" y="1230928"/>
            <a:ext cx="8713662" cy="5472608"/>
          </a:xfrm>
        </p:spPr>
        <p:txBody>
          <a:bodyPr>
            <a:normAutofit fontScale="92500" lnSpcReduction="20000"/>
          </a:bodyPr>
          <a:lstStyle/>
          <a:p>
            <a:pPr marL="0" marR="0" lvl="0" indent="0" algn="just" defTabSz="914400" rtl="0" eaLnBrk="1" fontAlgn="auto" latinLnBrk="0" hangingPunct="0">
              <a:lnSpc>
                <a:spcPct val="104167"/>
              </a:lnSpc>
              <a:spcBef>
                <a:spcPts val="600"/>
              </a:spcBef>
              <a:spcAft>
                <a:spcPts val="400"/>
              </a:spcAft>
              <a:buClrTx/>
              <a:buSzTx/>
              <a:buFont typeface="Arial" pitchFamily="34" charset="0"/>
              <a:buNone/>
              <a:tabLst/>
              <a:defRPr/>
            </a:pPr>
            <a:r>
              <a:rPr kumimoji="0" lang="en-GB" sz="1700" b="1" i="0" u="none" strike="noStrike" kern="18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4.LARGE SWEEPER SPECIFICATIONS</a:t>
            </a:r>
            <a:endParaRPr kumimoji="0" lang="en-ZA" sz="17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0">
              <a:lnSpc>
                <a:spcPct val="104167"/>
              </a:lnSpc>
              <a:spcBef>
                <a:spcPts val="600"/>
              </a:spcBef>
              <a:spcAft>
                <a:spcPts val="400"/>
              </a:spcAft>
              <a:buClrTx/>
              <a:buSzTx/>
              <a:buFont typeface="Arial" pitchFamily="34" charset="0"/>
              <a:buNone/>
              <a:tabLst/>
              <a:defRPr/>
            </a:pPr>
            <a:r>
              <a:rPr kumimoji="0" lang="en-GB" sz="15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4.1 Chassis and Mechanical</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Diesel engine with sufficient torque for full load.</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Right-hand drive configuration.</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Maximum height: </a:t>
            </a:r>
            <a:r>
              <a:rPr kumimoji="0" lang="en-GB" sz="15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3.1 m</a:t>
            </a: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Automatic transmission.</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Luminous Yellow (RAL 1026) vehicle colour.</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Fully registered and licensed on ACSA’s name in specific regions where airport/s are located.</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0" marR="0" lvl="0" indent="0" algn="just" defTabSz="914400" rtl="0" eaLnBrk="1" fontAlgn="auto" latinLnBrk="0" hangingPunct="0">
              <a:lnSpc>
                <a:spcPct val="104167"/>
              </a:lnSpc>
              <a:spcBef>
                <a:spcPts val="600"/>
              </a:spcBef>
              <a:spcAft>
                <a:spcPts val="400"/>
              </a:spcAft>
              <a:buClrTx/>
              <a:buSzTx/>
              <a:buFont typeface="Arial" pitchFamily="34" charset="0"/>
              <a:buNone/>
              <a:tabLst/>
              <a:defRPr/>
            </a:pPr>
            <a:r>
              <a:rPr kumimoji="0" lang="en-GB" sz="1500" b="1"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4.2 Interior and Features</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Leather seats.</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Smash-and-grab tinted windows.</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Speedometer, odometer, and hour meter.</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Air conditioning, ABS, airbags, power steering.</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Standard radio/mp3 with </a:t>
            </a:r>
            <a:r>
              <a:rPr kumimoji="0" lang="en-GB" sz="1500" b="0" i="0" u="none" strike="noStrike" kern="1200" cap="none" spc="0" normalizeH="0" baseline="0" noProof="0" dirty="0" err="1">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bluetooth</a:t>
            </a: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capabilities (where applicable)</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Rear-view camera with audible alarm.</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CO</a:t>
            </a:r>
            <a:r>
              <a:rPr kumimoji="0" lang="en-GB" sz="1500" b="0" i="0" u="none" strike="noStrike" kern="1200" cap="none" spc="0" normalizeH="0" baseline="0" noProof="0" dirty="0">
                <a:ln>
                  <a:noFill/>
                </a:ln>
                <a:solidFill>
                  <a:schemeClr val="tx1"/>
                </a:solidFill>
                <a:effectLst/>
                <a:uLnTx/>
                <a:uFillTx/>
                <a:latin typeface="Cambria Math" panose="02040503050406030204" pitchFamily="18" charset="0"/>
                <a:ea typeface="Times New Roman" panose="02020603050405020304" pitchFamily="18" charset="0"/>
                <a:cs typeface="Cambria Math" panose="02040503050406030204" pitchFamily="18" charset="0"/>
              </a:rPr>
              <a:t>₂</a:t>
            </a: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 fire extinguisher (2.5 kg).</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pPr marL="342900" marR="0" lvl="0" indent="-342900" algn="l" defTabSz="914400" rtl="0" eaLnBrk="1" fontAlgn="auto" latinLnBrk="0" hangingPunct="1">
              <a:lnSpc>
                <a:spcPct val="104167"/>
              </a:lnSpc>
              <a:spcBef>
                <a:spcPts val="600"/>
              </a:spcBef>
              <a:spcAft>
                <a:spcPts val="400"/>
              </a:spcAft>
              <a:buClrTx/>
              <a:buSzPts val="1000"/>
              <a:buFont typeface="Symbol" panose="05050102010706020507" pitchFamily="18" charset="2"/>
              <a:buChar char=""/>
              <a:tabLst>
                <a:tab pos="457200" algn="l"/>
              </a:tabLst>
              <a:defRPr/>
            </a:pPr>
            <a:r>
              <a:rPr kumimoji="0" lang="en-GB"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Arial" panose="020B0604020202020204" pitchFamily="34" charset="0"/>
              </a:rPr>
              <a:t>Full lighting for visibility.</a:t>
            </a:r>
            <a:endParaRPr kumimoji="0" lang="en-ZA" sz="1500" b="0" i="0" u="none" strike="noStrike" kern="1200" cap="none" spc="0" normalizeH="0" baseline="0" noProof="0" dirty="0">
              <a:ln>
                <a:noFill/>
              </a:ln>
              <a:solidFill>
                <a:schemeClr val="tx1"/>
              </a:solidFill>
              <a:effectLst/>
              <a:uLnTx/>
              <a:uFillTx/>
              <a:latin typeface="Arial" panose="020B0604020202020204" pitchFamily="34" charset="0"/>
              <a:ea typeface="Times New Roman" panose="02020603050405020304" pitchFamily="18" charset="0"/>
              <a:cs typeface="Times New Roman" panose="02020603050405020304" pitchFamily="18" charset="0"/>
            </a:endParaRPr>
          </a:p>
          <a:p>
            <a:endParaRPr lang="en-ZA" dirty="0"/>
          </a:p>
          <a:p>
            <a:pPr marL="285750" indent="-285750">
              <a:buFont typeface="Wingdings" panose="05000000000000000000" pitchFamily="2" charset="2"/>
              <a:buChar char="v"/>
            </a:pPr>
            <a:endParaRPr lang="en-ZA" dirty="0"/>
          </a:p>
          <a:p>
            <a:pPr marL="742950" lvl="2" indent="-285750">
              <a:buFont typeface="Arial" panose="020B0604020202020204" pitchFamily="34" charset="0"/>
              <a:buChar char="•"/>
            </a:pPr>
            <a:endParaRPr lang="en-ZA" dirty="0"/>
          </a:p>
          <a:p>
            <a:pPr marL="554038" lvl="1" indent="-285750"/>
            <a:endParaRPr lang="en-ZA" dirty="0"/>
          </a:p>
          <a:p>
            <a:pPr marL="554038" lvl="1" indent="-285750"/>
            <a:endParaRPr lang="en-ZA" dirty="0"/>
          </a:p>
          <a:p>
            <a:endParaRPr lang="en-ZA" dirty="0"/>
          </a:p>
          <a:p>
            <a:endParaRPr lang="en-ZA" dirty="0"/>
          </a:p>
          <a:p>
            <a:endParaRPr lang="en-ZA" dirty="0"/>
          </a:p>
          <a:p>
            <a:endParaRPr lang="en-ZA" dirty="0"/>
          </a:p>
          <a:p>
            <a:endParaRPr lang="en-ZA" dirty="0"/>
          </a:p>
          <a:p>
            <a:endParaRPr lang="en-ZA" dirty="0"/>
          </a:p>
          <a:p>
            <a:pPr marL="285750" indent="-285750">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23417379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FEC0B2-6BD3-E2B0-5572-76E22F39C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7A1577-B8E7-79E6-CA3C-6794A2137311}"/>
              </a:ext>
            </a:extLst>
          </p:cNvPr>
          <p:cNvSpPr>
            <a:spLocks noGrp="1"/>
          </p:cNvSpPr>
          <p:nvPr>
            <p:ph type="title"/>
          </p:nvPr>
        </p:nvSpPr>
        <p:spPr/>
        <p:txBody>
          <a:bodyPr/>
          <a:lstStyle/>
          <a:p>
            <a:r>
              <a:rPr lang="en-ZA" dirty="0"/>
              <a:t>Scope of Works</a:t>
            </a:r>
          </a:p>
        </p:txBody>
      </p:sp>
      <p:sp>
        <p:nvSpPr>
          <p:cNvPr id="5" name="Content Placeholder 4">
            <a:extLst>
              <a:ext uri="{FF2B5EF4-FFF2-40B4-BE49-F238E27FC236}">
                <a16:creationId xmlns:a16="http://schemas.microsoft.com/office/drawing/2014/main" id="{2C5791EA-757F-BC2D-65AF-FD3240EE5153}"/>
              </a:ext>
            </a:extLst>
          </p:cNvPr>
          <p:cNvSpPr>
            <a:spLocks noGrp="1"/>
          </p:cNvSpPr>
          <p:nvPr>
            <p:ph idx="1"/>
          </p:nvPr>
        </p:nvSpPr>
        <p:spPr>
          <a:xfrm>
            <a:off x="215169" y="1211475"/>
            <a:ext cx="8713662" cy="5472608"/>
          </a:xfrm>
        </p:spPr>
        <p:txBody>
          <a:bodyPr>
            <a:normAutofit fontScale="92500" lnSpcReduction="10000"/>
          </a:bodyPr>
          <a:lstStyle/>
          <a:p>
            <a:pPr algn="just" hangingPunct="0">
              <a:lnSpc>
                <a:spcPct val="104167"/>
              </a:lnSpc>
              <a:spcBef>
                <a:spcPts val="600"/>
              </a:spcBef>
              <a:buNone/>
            </a:pP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4.3 Sweeping System</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Minimum sweeping speed: </a:t>
            </a: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20 km/h</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Full-width suction nozzles.</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Debris pickup capability up to </a:t>
            </a: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20 mm</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Full-width magnetic FOD bar.</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Side brushes (min. 400 mm diameter).</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Full-width centre brush.</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Wet and dry operation.</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Extendable handheld suction hose.</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Hopper inspection hatch.</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4.4 Capacity and Performance</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Hopper: </a:t>
            </a: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6–10 m³</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Water tank: </a:t>
            </a: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600–1000 litres</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Transit speed: up to </a:t>
            </a: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50 km/h</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15000"/>
              </a:lnSpc>
              <a:spcBef>
                <a:spcPts val="600"/>
              </a:spcBef>
              <a:spcAft>
                <a:spcPts val="800"/>
              </a:spcAft>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Lubrication points for mechanical components.</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Gauge to monitor </a:t>
            </a:r>
            <a:r>
              <a:rPr lang="en-GB" sz="15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auxillary</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water tank level with low level warning indicator.</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lvl="2" indent="0">
              <a:buNone/>
            </a:pPr>
            <a:endParaRPr lang="en-ZA" sz="1500" dirty="0"/>
          </a:p>
          <a:p>
            <a:pPr marL="554038" lvl="1" indent="-285750"/>
            <a:endParaRPr lang="en-ZA" dirty="0"/>
          </a:p>
          <a:p>
            <a:pPr marL="554038" lvl="1" indent="-285750"/>
            <a:endParaRPr lang="en-ZA" dirty="0"/>
          </a:p>
          <a:p>
            <a:endParaRPr lang="en-ZA" dirty="0"/>
          </a:p>
          <a:p>
            <a:endParaRPr lang="en-ZA" dirty="0"/>
          </a:p>
          <a:p>
            <a:endParaRPr lang="en-ZA" dirty="0"/>
          </a:p>
          <a:p>
            <a:endParaRPr lang="en-ZA" dirty="0"/>
          </a:p>
          <a:p>
            <a:endParaRPr lang="en-ZA" dirty="0"/>
          </a:p>
          <a:p>
            <a:endParaRPr lang="en-ZA" dirty="0"/>
          </a:p>
          <a:p>
            <a:pPr marL="285750" indent="-285750">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4112877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50AE0E-F604-21CE-4713-04E3641D5A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651355-D21D-7062-83D2-E80704586B24}"/>
              </a:ext>
            </a:extLst>
          </p:cNvPr>
          <p:cNvSpPr>
            <a:spLocks noGrp="1"/>
          </p:cNvSpPr>
          <p:nvPr>
            <p:ph type="title"/>
          </p:nvPr>
        </p:nvSpPr>
        <p:spPr/>
        <p:txBody>
          <a:bodyPr/>
          <a:lstStyle/>
          <a:p>
            <a:r>
              <a:rPr lang="en-ZA" dirty="0"/>
              <a:t>Scope of Works</a:t>
            </a:r>
          </a:p>
        </p:txBody>
      </p:sp>
      <p:sp>
        <p:nvSpPr>
          <p:cNvPr id="5" name="Content Placeholder 4">
            <a:extLst>
              <a:ext uri="{FF2B5EF4-FFF2-40B4-BE49-F238E27FC236}">
                <a16:creationId xmlns:a16="http://schemas.microsoft.com/office/drawing/2014/main" id="{E7288E7B-B191-A402-6177-DDF0571E3F67}"/>
              </a:ext>
            </a:extLst>
          </p:cNvPr>
          <p:cNvSpPr>
            <a:spLocks noGrp="1"/>
          </p:cNvSpPr>
          <p:nvPr>
            <p:ph idx="1"/>
          </p:nvPr>
        </p:nvSpPr>
        <p:spPr>
          <a:xfrm>
            <a:off x="215169" y="1349459"/>
            <a:ext cx="8713662" cy="5472608"/>
          </a:xfrm>
        </p:spPr>
        <p:txBody>
          <a:bodyPr>
            <a:normAutofit fontScale="85000" lnSpcReduction="20000"/>
          </a:bodyPr>
          <a:lstStyle/>
          <a:p>
            <a:pPr algn="just" hangingPunct="0">
              <a:lnSpc>
                <a:spcPct val="104167"/>
              </a:lnSpc>
              <a:spcBef>
                <a:spcPts val="600"/>
              </a:spcBef>
              <a:buNone/>
            </a:pPr>
            <a:r>
              <a:rPr lang="en-GB" sz="1900" b="1" kern="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 SMALL(COMPACT) SWEEPER SPECIFICATIONS</a:t>
            </a:r>
            <a:endParaRPr lang="en-ZA" sz="19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5.1 Chassis and Mechanical</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Diesel engine suitable for compact operations.</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Right-hand drive.</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Maximum height: </a:t>
            </a:r>
            <a:r>
              <a:rPr lang="en-GB"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2.5 m</a:t>
            </a: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Automatic transmission.</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Luminous Yellow (RAL 1026) vehicle colour.</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Fully registered and licensed on ACSA’s name in specific regions where airport/s are located.</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5.2 Interior and Features</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Leather driver’s seat.</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Smash-and-grab tinted windows.</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Speedometer, odometer, and hour meter.</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Air conditioning, ABS (or equivalent), power steering.</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Standard radio/mp3 with </a:t>
            </a:r>
            <a:r>
              <a:rPr lang="en-GB" sz="1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bluetooth</a:t>
            </a: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capabilities (where applicable).</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Rear-view camera with audible alarm.</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CO</a:t>
            </a:r>
            <a:r>
              <a:rPr lang="en-GB" sz="1600" dirty="0">
                <a:solidFill>
                  <a:schemeClr val="tx1"/>
                </a:solidFill>
                <a:effectLst/>
                <a:latin typeface="Cambria Math" panose="02040503050406030204" pitchFamily="18" charset="0"/>
                <a:ea typeface="Times New Roman" panose="02020603050405020304" pitchFamily="18" charset="0"/>
                <a:cs typeface="Cambria Math" panose="02040503050406030204" pitchFamily="18" charset="0"/>
              </a:rPr>
              <a:t>₂</a:t>
            </a: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fire extinguisher (2.5 kg).</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 lighting for visibility.</a:t>
            </a:r>
            <a:endParaRPr lang="en-ZA" sz="1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endParaRPr lang="en-ZA" dirty="0"/>
          </a:p>
          <a:p>
            <a:endParaRPr lang="en-ZA" dirty="0"/>
          </a:p>
          <a:p>
            <a:endParaRPr lang="en-ZA" dirty="0"/>
          </a:p>
          <a:p>
            <a:endParaRPr lang="en-ZA" dirty="0"/>
          </a:p>
          <a:p>
            <a:endParaRPr lang="en-ZA" dirty="0"/>
          </a:p>
          <a:p>
            <a:endParaRPr lang="en-ZA" dirty="0"/>
          </a:p>
          <a:p>
            <a:endParaRPr lang="en-ZA" dirty="0"/>
          </a:p>
          <a:p>
            <a:pPr marL="285750" indent="-285750">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2811603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AE4B9-2FCD-A4CC-402D-3A8DC63268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7D3C8A-5AD6-AEED-FD04-4F820224C74E}"/>
              </a:ext>
            </a:extLst>
          </p:cNvPr>
          <p:cNvSpPr>
            <a:spLocks noGrp="1"/>
          </p:cNvSpPr>
          <p:nvPr>
            <p:ph type="title"/>
          </p:nvPr>
        </p:nvSpPr>
        <p:spPr/>
        <p:txBody>
          <a:bodyPr/>
          <a:lstStyle/>
          <a:p>
            <a:r>
              <a:rPr lang="en-ZA" dirty="0"/>
              <a:t>Scope of Works</a:t>
            </a:r>
          </a:p>
        </p:txBody>
      </p:sp>
      <p:sp>
        <p:nvSpPr>
          <p:cNvPr id="5" name="Content Placeholder 4">
            <a:extLst>
              <a:ext uri="{FF2B5EF4-FFF2-40B4-BE49-F238E27FC236}">
                <a16:creationId xmlns:a16="http://schemas.microsoft.com/office/drawing/2014/main" id="{72848713-9512-8CB6-A816-023E625E8291}"/>
              </a:ext>
            </a:extLst>
          </p:cNvPr>
          <p:cNvSpPr>
            <a:spLocks noGrp="1"/>
          </p:cNvSpPr>
          <p:nvPr>
            <p:ph idx="1"/>
          </p:nvPr>
        </p:nvSpPr>
        <p:spPr>
          <a:xfrm>
            <a:off x="215169" y="1349459"/>
            <a:ext cx="8713662" cy="5319901"/>
          </a:xfrm>
        </p:spPr>
        <p:txBody>
          <a:bodyPr>
            <a:normAutofit fontScale="25000" lnSpcReduction="20000"/>
          </a:bodyPr>
          <a:lstStyle/>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5.3 Sweeping System</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Minimum sweeping speed: </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15 km/h</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Full-width suction system.</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Debris pickup up to </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20 mm</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Magnetic bar for FOD.</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Side brushes (min. 300 mm diameter).</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Vacuum/mechanical suction system.</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Wet and dry capability.</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Extendable handheld suction hose.</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Hopper inspection hatch.</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5.4 Capacity and Performance</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Hopper: </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0.8–1.2 m³</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Water tank: </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150–250 litres</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Transit speed: </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up to 40 km/h</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Lubrication points for mechanical components.</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Gauge to monitor </a:t>
            </a:r>
            <a:r>
              <a:rPr lang="en-GB" sz="5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auxillary</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water tank level with low level warning indicator.</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4167"/>
              </a:lnSpc>
              <a:spcBef>
                <a:spcPts val="600"/>
              </a:spcBef>
              <a:buNone/>
            </a:pPr>
            <a:b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b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800" b="1" kern="1800" dirty="0">
                <a:effectLst/>
                <a:latin typeface="Arial" panose="020B0604020202020204" pitchFamily="34" charset="0"/>
                <a:ea typeface="Times New Roman" panose="02020603050405020304" pitchFamily="18" charset="0"/>
                <a:cs typeface="Arial" panose="020B0604020202020204" pitchFamily="34" charset="0"/>
              </a:rPr>
              <a:t> </a:t>
            </a:r>
            <a:endParaRPr lang="en-ZA" sz="2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a:p>
            <a:endParaRPr lang="en-ZA" dirty="0"/>
          </a:p>
          <a:p>
            <a:endParaRPr lang="en-ZA" dirty="0"/>
          </a:p>
          <a:p>
            <a:endParaRPr lang="en-ZA" dirty="0"/>
          </a:p>
          <a:p>
            <a:endParaRPr lang="en-ZA" dirty="0"/>
          </a:p>
          <a:p>
            <a:pPr marL="285750" indent="-285750">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28453651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DF06A1-A37F-C1D9-3616-518DA67687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C43DC9-8895-5B3B-38E7-6ED453011A97}"/>
              </a:ext>
            </a:extLst>
          </p:cNvPr>
          <p:cNvSpPr>
            <a:spLocks noGrp="1"/>
          </p:cNvSpPr>
          <p:nvPr>
            <p:ph type="title"/>
          </p:nvPr>
        </p:nvSpPr>
        <p:spPr/>
        <p:txBody>
          <a:bodyPr/>
          <a:lstStyle/>
          <a:p>
            <a:r>
              <a:rPr lang="en-ZA" dirty="0"/>
              <a:t>Scope of Works</a:t>
            </a:r>
          </a:p>
        </p:txBody>
      </p:sp>
      <p:sp>
        <p:nvSpPr>
          <p:cNvPr id="5" name="Content Placeholder 4">
            <a:extLst>
              <a:ext uri="{FF2B5EF4-FFF2-40B4-BE49-F238E27FC236}">
                <a16:creationId xmlns:a16="http://schemas.microsoft.com/office/drawing/2014/main" id="{28B11BC7-3D18-5702-F646-A6CD62E7D1F2}"/>
              </a:ext>
            </a:extLst>
          </p:cNvPr>
          <p:cNvSpPr>
            <a:spLocks noGrp="1"/>
          </p:cNvSpPr>
          <p:nvPr>
            <p:ph idx="1"/>
          </p:nvPr>
        </p:nvSpPr>
        <p:spPr>
          <a:xfrm>
            <a:off x="215169" y="1268761"/>
            <a:ext cx="8713662" cy="5400600"/>
          </a:xfrm>
        </p:spPr>
        <p:txBody>
          <a:bodyPr>
            <a:normAutofit fontScale="25000" lnSpcReduction="20000"/>
          </a:bodyPr>
          <a:lstStyle/>
          <a:p>
            <a:pPr algn="just" hangingPunct="0">
              <a:lnSpc>
                <a:spcPct val="104167"/>
              </a:lnSpc>
              <a:spcBef>
                <a:spcPts val="600"/>
              </a:spcBef>
              <a:buNone/>
            </a:pPr>
            <a:r>
              <a:rPr lang="en-GB" sz="1800" b="1" kern="1800" dirty="0">
                <a:effectLst/>
                <a:latin typeface="Arial" panose="020B0604020202020204" pitchFamily="34" charset="0"/>
                <a:ea typeface="Times New Roman" panose="02020603050405020304" pitchFamily="18" charset="0"/>
                <a:cs typeface="Arial" panose="020B0604020202020204" pitchFamily="34" charset="0"/>
              </a:rPr>
              <a:t> </a:t>
            </a:r>
            <a:r>
              <a:rPr lang="en-GB" sz="5600" b="1" kern="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 COMMON REQUIREMENTS (ALL VEHICLES)</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6.1 Controls and Design</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Ergonomic, driver-oriented controls.</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Deep cycle sweeper battery to power vehicle and additional fitments such as lights and </a:t>
            </a:r>
            <a:r>
              <a:rPr lang="en-GB" sz="5600"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airband</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radio’s, squitter transponder etc.</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Easy-access service doors.</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6.2 Safety and Visibility</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Amber LED beacon lights (roof-mounted)on front &amp; rear of sweeper.</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3M reflective striping (sides and rear).</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Full working lights for night operations(including led spotlight mounted on roof).</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6.3 Equipment</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Toolboxes (full-size for large units, mini for compact units).</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6.4 Branding</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ACSA airport specific airport  logo’s and numbering to be applied on sides &amp; roof of vehicle(specifications to be supplied by ACSA).</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6.5 Communication Systems</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Installation of </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Motorola MXM600 TETRA </a:t>
            </a:r>
            <a:r>
              <a:rPr lang="en-GB" sz="5600" b="1" dirty="0" err="1">
                <a:solidFill>
                  <a:schemeClr val="tx1"/>
                </a:solidFill>
                <a:effectLst/>
                <a:latin typeface="Arial" panose="020B0604020202020204" pitchFamily="34" charset="0"/>
                <a:ea typeface="Times New Roman" panose="02020603050405020304" pitchFamily="18" charset="0"/>
                <a:cs typeface="Arial" panose="020B0604020202020204" pitchFamily="34" charset="0"/>
              </a:rPr>
              <a:t>airband</a:t>
            </a:r>
            <a:r>
              <a:rPr lang="en-GB" sz="56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radio</a:t>
            </a:r>
            <a:r>
              <a:rPr lang="en-GB" sz="56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including antenna and cabling.</a:t>
            </a:r>
            <a:endParaRPr lang="en-ZA" sz="56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buNone/>
            </a:pPr>
            <a:br>
              <a:rPr lang="en-GB" sz="2800" dirty="0">
                <a:effectLst/>
                <a:latin typeface="Arial" panose="020B0604020202020204" pitchFamily="34" charset="0"/>
                <a:ea typeface="Times New Roman" panose="02020603050405020304" pitchFamily="18" charset="0"/>
                <a:cs typeface="Arial" panose="020B0604020202020204" pitchFamily="34" charset="0"/>
              </a:rPr>
            </a:br>
            <a:endParaRPr lang="en-ZA" sz="4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endParaRPr lang="en-ZA" sz="28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a:p>
            <a:endParaRPr lang="en-ZA" dirty="0"/>
          </a:p>
          <a:p>
            <a:endParaRPr lang="en-ZA" dirty="0"/>
          </a:p>
          <a:p>
            <a:endParaRPr lang="en-ZA" dirty="0"/>
          </a:p>
          <a:p>
            <a:endParaRPr lang="en-ZA" dirty="0"/>
          </a:p>
          <a:p>
            <a:pPr marL="285750" indent="-285750">
              <a:buFont typeface="Arial" panose="020B0604020202020204" pitchFamily="34" charset="0"/>
              <a:buChar char="•"/>
            </a:pPr>
            <a:endParaRPr lang="en-ZA" dirty="0"/>
          </a:p>
          <a:p>
            <a:endParaRPr lang="en-ZA" dirty="0"/>
          </a:p>
        </p:txBody>
      </p:sp>
    </p:spTree>
    <p:extLst>
      <p:ext uri="{BB962C8B-B14F-4D97-AF65-F5344CB8AC3E}">
        <p14:creationId xmlns:p14="http://schemas.microsoft.com/office/powerpoint/2010/main" val="29039441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E11A-EBE6-9838-B170-FC0D86E432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B79B2C-C65B-A716-D096-1BEA21DD48D0}"/>
              </a:ext>
            </a:extLst>
          </p:cNvPr>
          <p:cNvSpPr>
            <a:spLocks noGrp="1"/>
          </p:cNvSpPr>
          <p:nvPr>
            <p:ph type="title"/>
          </p:nvPr>
        </p:nvSpPr>
        <p:spPr/>
        <p:txBody>
          <a:bodyPr/>
          <a:lstStyle/>
          <a:p>
            <a:r>
              <a:rPr lang="en-ZA" dirty="0"/>
              <a:t>Scope of Works</a:t>
            </a:r>
          </a:p>
        </p:txBody>
      </p:sp>
      <p:sp>
        <p:nvSpPr>
          <p:cNvPr id="4" name="Content Placeholder 3">
            <a:extLst>
              <a:ext uri="{FF2B5EF4-FFF2-40B4-BE49-F238E27FC236}">
                <a16:creationId xmlns:a16="http://schemas.microsoft.com/office/drawing/2014/main" id="{E35BFEFC-1B31-A739-ED69-C5DFC7FD1359}"/>
              </a:ext>
            </a:extLst>
          </p:cNvPr>
          <p:cNvSpPr>
            <a:spLocks noGrp="1"/>
          </p:cNvSpPr>
          <p:nvPr>
            <p:ph idx="1"/>
          </p:nvPr>
        </p:nvSpPr>
        <p:spPr>
          <a:xfrm>
            <a:off x="250825" y="1268760"/>
            <a:ext cx="8642349" cy="4801300"/>
          </a:xfrm>
        </p:spPr>
        <p:txBody>
          <a:bodyPr>
            <a:normAutofit fontScale="92500" lnSpcReduction="20000"/>
          </a:bodyPr>
          <a:lstStyle/>
          <a:p>
            <a:pPr algn="just" hangingPunct="0">
              <a:lnSpc>
                <a:spcPct val="104167"/>
              </a:lnSpc>
              <a:spcBef>
                <a:spcPts val="600"/>
              </a:spcBef>
              <a:buNone/>
            </a:pPr>
            <a:r>
              <a:rPr lang="en-GB" sz="1500" b="1" kern="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7. SERVICE, WARRANTY, AND SUPPORT</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OEM standard warranty for all vehicles and auxiliary systems.</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Minimum </a:t>
            </a: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2-year service plan</a:t>
            </a: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applicable to all supplied units.</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Availability of technical support and spare parts in all regions where the sweepers will operate.</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500" b="1" kern="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8. DELIVERY</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Delivery to designated airport locations as specified.</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Vehicles must be fully assembled, tested, and operational upon delivery.</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500" b="1" kern="18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9. DOCUMENTATION AND TRAINING</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Provision of: </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fontAlgn="auto" hangingPunct="1">
              <a:lnSpc>
                <a:spcPct val="104167"/>
              </a:lnSpc>
              <a:spcBef>
                <a:spcPts val="600"/>
              </a:spcBef>
              <a:buSzPts val="1000"/>
              <a:buFont typeface="Courier New" panose="02070309020205020404" pitchFamily="49" charset="0"/>
              <a:buChar char="o"/>
              <a:tabLst>
                <a:tab pos="914400" algn="l"/>
              </a:tabLst>
            </a:pPr>
            <a:r>
              <a:rPr lang="en-GB" sz="1500" dirty="0">
                <a:effectLst/>
                <a:latin typeface="Arial" panose="020B0604020202020204" pitchFamily="34" charset="0"/>
                <a:ea typeface="Times New Roman" panose="02020603050405020304" pitchFamily="18" charset="0"/>
                <a:cs typeface="Arial" panose="020B0604020202020204" pitchFamily="34" charset="0"/>
              </a:rPr>
              <a:t>Vehicle manuals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fontAlgn="auto" hangingPunct="1">
              <a:lnSpc>
                <a:spcPct val="104167"/>
              </a:lnSpc>
              <a:spcBef>
                <a:spcPts val="600"/>
              </a:spcBef>
              <a:buSzPts val="1000"/>
              <a:buFont typeface="Courier New" panose="02070309020205020404" pitchFamily="49" charset="0"/>
              <a:buChar char="o"/>
              <a:tabLst>
                <a:tab pos="914400" algn="l"/>
              </a:tabLst>
            </a:pPr>
            <a:r>
              <a:rPr lang="en-GB" sz="1500" dirty="0">
                <a:effectLst/>
                <a:latin typeface="Arial" panose="020B0604020202020204" pitchFamily="34" charset="0"/>
                <a:ea typeface="Times New Roman" panose="02020603050405020304" pitchFamily="18" charset="0"/>
                <a:cs typeface="Arial" panose="020B0604020202020204" pitchFamily="34" charset="0"/>
              </a:rPr>
              <a:t>Operator manuals</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l" fontAlgn="auto" hangingPunct="1">
              <a:lnSpc>
                <a:spcPct val="104167"/>
              </a:lnSpc>
              <a:spcBef>
                <a:spcPts val="600"/>
              </a:spcBef>
              <a:buSzPts val="1000"/>
              <a:buFont typeface="Symbol" panose="05050102010706020507" pitchFamily="18" charset="2"/>
              <a:buChar char=""/>
              <a:tabLst>
                <a:tab pos="457200" algn="l"/>
              </a:tabLst>
            </a:pPr>
            <a:r>
              <a:rPr lang="en-GB" sz="15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Training: </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marL="742950" lvl="1" indent="-285750" algn="l" fontAlgn="auto" hangingPunct="1">
              <a:lnSpc>
                <a:spcPct val="104167"/>
              </a:lnSpc>
              <a:spcBef>
                <a:spcPts val="600"/>
              </a:spcBef>
              <a:buSzPts val="1000"/>
              <a:buFont typeface="Courier New" panose="02070309020205020404" pitchFamily="49" charset="0"/>
              <a:buChar char="o"/>
              <a:tabLst>
                <a:tab pos="914400" algn="l"/>
              </a:tabLst>
            </a:pPr>
            <a:r>
              <a:rPr lang="en-GB" sz="1500" dirty="0">
                <a:effectLst/>
                <a:latin typeface="Arial" panose="020B0604020202020204" pitchFamily="34" charset="0"/>
                <a:ea typeface="Times New Roman" panose="02020603050405020304" pitchFamily="18" charset="0"/>
                <a:cs typeface="Arial" panose="020B0604020202020204" pitchFamily="34" charset="0"/>
              </a:rPr>
              <a:t>Once-off operator training for 8 personnel per airport site.</a:t>
            </a:r>
            <a:endParaRPr lang="en-ZA" sz="15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5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10. COMPLIANCE</a:t>
            </a:r>
            <a:endParaRPr lang="en-ZA" sz="15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04167"/>
              </a:lnSpc>
              <a:spcBef>
                <a:spcPts val="600"/>
              </a:spcBef>
              <a:buNone/>
            </a:pPr>
            <a:r>
              <a:rPr lang="en-GB"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All bidders must ensure full compliance with the specifications outlined in this document and in reference to the declaration of compliance for bother large and small(compact sweepers). Any deviations must be clearly stated and justified.</a:t>
            </a: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p:txBody>
      </p:sp>
    </p:spTree>
    <p:extLst>
      <p:ext uri="{BB962C8B-B14F-4D97-AF65-F5344CB8AC3E}">
        <p14:creationId xmlns:p14="http://schemas.microsoft.com/office/powerpoint/2010/main" val="2092211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724AC-A390-4B03-607C-C99C23C49D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4CF331-6425-D870-66DB-22E09DBB8F0D}"/>
              </a:ext>
            </a:extLst>
          </p:cNvPr>
          <p:cNvSpPr>
            <a:spLocks noGrp="1"/>
          </p:cNvSpPr>
          <p:nvPr>
            <p:ph type="title"/>
          </p:nvPr>
        </p:nvSpPr>
        <p:spPr/>
        <p:txBody>
          <a:bodyPr/>
          <a:lstStyle/>
          <a:p>
            <a:r>
              <a:rPr lang="en-ZA" dirty="0"/>
              <a:t>Site Information</a:t>
            </a:r>
            <a:br>
              <a:rPr lang="en-ZA" dirty="0"/>
            </a:br>
            <a:br>
              <a:rPr lang="en-ZA" sz="1800" dirty="0">
                <a:effectLst/>
                <a:latin typeface="Arial" panose="020B0604020202020204" pitchFamily="34" charset="0"/>
                <a:ea typeface="Times New Roman" panose="02020603050405020304" pitchFamily="18" charset="0"/>
                <a:cs typeface="Times New Roman" panose="02020603050405020304" pitchFamily="18" charset="0"/>
              </a:rPr>
            </a:br>
            <a:endParaRPr lang="en-ZA" dirty="0"/>
          </a:p>
        </p:txBody>
      </p:sp>
      <p:sp>
        <p:nvSpPr>
          <p:cNvPr id="3" name="TextBox 2">
            <a:extLst>
              <a:ext uri="{FF2B5EF4-FFF2-40B4-BE49-F238E27FC236}">
                <a16:creationId xmlns:a16="http://schemas.microsoft.com/office/drawing/2014/main" id="{E0B314A0-861C-0DF1-07C7-22FA9B086CC0}"/>
              </a:ext>
            </a:extLst>
          </p:cNvPr>
          <p:cNvSpPr txBox="1"/>
          <p:nvPr/>
        </p:nvSpPr>
        <p:spPr>
          <a:xfrm>
            <a:off x="539552" y="1556792"/>
            <a:ext cx="569387" cy="369332"/>
          </a:xfrm>
          <a:prstGeom prst="rect">
            <a:avLst/>
          </a:prstGeom>
          <a:noFill/>
        </p:spPr>
        <p:txBody>
          <a:bodyPr wrap="none" rtlCol="0">
            <a:spAutoFit/>
          </a:bodyPr>
          <a:lstStyle/>
          <a:p>
            <a:r>
              <a:rPr lang="en-ZA" dirty="0"/>
              <a:t>N/A</a:t>
            </a:r>
          </a:p>
        </p:txBody>
      </p:sp>
    </p:spTree>
    <p:extLst>
      <p:ext uri="{BB962C8B-B14F-4D97-AF65-F5344CB8AC3E}">
        <p14:creationId xmlns:p14="http://schemas.microsoft.com/office/powerpoint/2010/main" val="1220749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7630989E-C08D-F748-9007-0C69FFA7D04B}"/>
              </a:ext>
            </a:extLst>
          </p:cNvPr>
          <p:cNvSpPr>
            <a:spLocks noGrp="1"/>
          </p:cNvSpPr>
          <p:nvPr>
            <p:ph type="body" sz="quarter" idx="13"/>
          </p:nvPr>
        </p:nvSpPr>
        <p:spPr>
          <a:xfrm>
            <a:off x="827584" y="3212976"/>
            <a:ext cx="3903972" cy="738664"/>
          </a:xfrm>
        </p:spPr>
        <p:txBody>
          <a:bodyPr/>
          <a:lstStyle/>
          <a:p>
            <a:r>
              <a:rPr lang="en-ZA" dirty="0"/>
              <a:t>FUNCTIONAL EVALUATION CRITERIA</a:t>
            </a:r>
            <a:endParaRPr lang="en-US" dirty="0"/>
          </a:p>
        </p:txBody>
      </p:sp>
      <p:sp>
        <p:nvSpPr>
          <p:cNvPr id="2" name="Slide Number Placeholder 1"/>
          <p:cNvSpPr>
            <a:spLocks noGrp="1"/>
          </p:cNvSpPr>
          <p:nvPr>
            <p:ph type="sldNum" sz="quarter" idx="14"/>
          </p:nvPr>
        </p:nvSpPr>
        <p:spPr/>
        <p:txBody>
          <a:bodyPr/>
          <a:lstStyle/>
          <a:p>
            <a:fld id="{26064075-3AAB-4C73-8B14-15F5C27661CD}" type="slidenum">
              <a:rPr lang="en-US" smtClean="0"/>
              <a:pPr/>
              <a:t>20</a:t>
            </a:fld>
            <a:endParaRPr lang="en-US" dirty="0"/>
          </a:p>
        </p:txBody>
      </p:sp>
    </p:spTree>
    <p:extLst>
      <p:ext uri="{BB962C8B-B14F-4D97-AF65-F5344CB8AC3E}">
        <p14:creationId xmlns:p14="http://schemas.microsoft.com/office/powerpoint/2010/main" val="1900406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3D6AC-248E-D6AB-3D4F-252FB4C83CEF}"/>
              </a:ext>
            </a:extLst>
          </p:cNvPr>
          <p:cNvSpPr>
            <a:spLocks noGrp="1"/>
          </p:cNvSpPr>
          <p:nvPr>
            <p:ph type="title"/>
          </p:nvPr>
        </p:nvSpPr>
        <p:spPr/>
        <p:txBody>
          <a:bodyPr/>
          <a:lstStyle/>
          <a:p>
            <a:r>
              <a:rPr lang="en-ZA" sz="2000" dirty="0">
                <a:solidFill>
                  <a:srgbClr val="006880"/>
                </a:solidFill>
              </a:rPr>
              <a:t>EVALUATION CRITERIA - FUNCTIONALITY</a:t>
            </a:r>
          </a:p>
        </p:txBody>
      </p:sp>
      <p:sp>
        <p:nvSpPr>
          <p:cNvPr id="5" name="TextBox 4">
            <a:extLst>
              <a:ext uri="{FF2B5EF4-FFF2-40B4-BE49-F238E27FC236}">
                <a16:creationId xmlns:a16="http://schemas.microsoft.com/office/drawing/2014/main" id="{3073A85C-6FEC-6FA7-9D52-8AE93A9AB976}"/>
              </a:ext>
            </a:extLst>
          </p:cNvPr>
          <p:cNvSpPr txBox="1"/>
          <p:nvPr/>
        </p:nvSpPr>
        <p:spPr>
          <a:xfrm>
            <a:off x="2289464" y="3150562"/>
            <a:ext cx="4578926" cy="584584"/>
          </a:xfrm>
          <a:prstGeom prst="rect">
            <a:avLst/>
          </a:prstGeom>
          <a:noFill/>
        </p:spPr>
        <p:txBody>
          <a:bodyPr wrap="square">
            <a:spAutoFit/>
          </a:bodyPr>
          <a:lstStyle/>
          <a:p>
            <a:pPr algn="just">
              <a:lnSpc>
                <a:spcPct val="115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Functionality Summary Table:</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086DA42A-1E04-A6BA-DF45-FAA6B215D038}"/>
              </a:ext>
            </a:extLst>
          </p:cNvPr>
          <p:cNvSpPr txBox="1"/>
          <p:nvPr/>
        </p:nvSpPr>
        <p:spPr>
          <a:xfrm>
            <a:off x="2289464" y="3015205"/>
            <a:ext cx="4578926" cy="855299"/>
          </a:xfrm>
          <a:prstGeom prst="rect">
            <a:avLst/>
          </a:prstGeom>
          <a:noFill/>
        </p:spPr>
        <p:txBody>
          <a:bodyPr wrap="square">
            <a:spAutoFit/>
          </a:bodyPr>
          <a:lstStyle/>
          <a:p>
            <a:pPr algn="just">
              <a:lnSpc>
                <a:spcPct val="115000"/>
              </a:lnSpc>
              <a:spcBef>
                <a:spcPts val="1200"/>
              </a:spcBef>
              <a:buNone/>
              <a:tabLst>
                <a:tab pos="1319530" algn="l"/>
              </a:tabLst>
            </a:pP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F7CC3289-D5AC-062D-FDEB-4549A2AF5B07}"/>
              </a:ext>
            </a:extLst>
          </p:cNvPr>
          <p:cNvSpPr>
            <a:spLocks noGrp="1"/>
          </p:cNvSpPr>
          <p:nvPr>
            <p:ph idx="1"/>
          </p:nvPr>
        </p:nvSpPr>
        <p:spPr>
          <a:xfrm>
            <a:off x="250824" y="1196752"/>
            <a:ext cx="8642349" cy="4968552"/>
          </a:xfrm>
          <a:solidFill>
            <a:schemeClr val="bg1"/>
          </a:solidFill>
        </p:spPr>
        <p:txBody>
          <a:bodyPr>
            <a:normAutofit/>
          </a:bodyPr>
          <a:lstStyle/>
          <a:p>
            <a:pPr marL="914400" lvl="2" indent="0" algn="just">
              <a:lnSpc>
                <a:spcPct val="115000"/>
              </a:lnSpc>
              <a:spcBef>
                <a:spcPts val="900"/>
              </a:spcBef>
              <a:spcAft>
                <a:spcPts val="1200"/>
              </a:spcAft>
              <a:buNone/>
              <a:tabLst>
                <a:tab pos="1319530" algn="l"/>
              </a:tabLst>
            </a:pPr>
            <a:r>
              <a:rPr lang="en-GB" sz="1400" b="1" dirty="0">
                <a:effectLst/>
                <a:latin typeface="Arial" panose="020B0604020202020204" pitchFamily="34" charset="0"/>
                <a:ea typeface="Times New Roman" panose="02020603050405020304" pitchFamily="18" charset="0"/>
                <a:cs typeface="Times New Roman" panose="02020603050405020304" pitchFamily="18" charset="0"/>
              </a:rPr>
              <a:t>Functionality </a:t>
            </a: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hangingPunct="0">
              <a:lnSpc>
                <a:spcPct val="115000"/>
              </a:lnSpc>
              <a:spcBef>
                <a:spcPts val="600"/>
              </a:spcBef>
              <a:buNone/>
              <a:tabLst>
                <a:tab pos="226695" algn="l"/>
              </a:tabLst>
            </a:pPr>
            <a:r>
              <a:rPr lang="en-GB"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In determining the bidders capacity and capability to execute the contract/project, bidders will be evaluated on functionality</a:t>
            </a:r>
            <a:r>
              <a:rPr lang="en-GB" sz="1400" b="1"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lang="en-GB" sz="1400" dirty="0">
                <a:solidFill>
                  <a:schemeClr val="tx1"/>
                </a:solidFill>
                <a:effectLst/>
                <a:latin typeface="Arial" panose="020B0604020202020204" pitchFamily="34" charset="0"/>
                <a:ea typeface="Times New Roman" panose="02020603050405020304" pitchFamily="18" charset="0"/>
                <a:cs typeface="Arial" panose="020B0604020202020204" pitchFamily="34" charset="0"/>
              </a:rPr>
              <a:t>Functionality is the terminology used to define the technical ability of the Tenderer, based on experience to deliver the required product in accordance with the specialised quality, reliability and functionality.</a:t>
            </a:r>
            <a:endParaRPr lang="en-GB"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lnSpc>
                <a:spcPct val="115000"/>
              </a:lnSpc>
              <a:spcBef>
                <a:spcPts val="600"/>
              </a:spcBef>
              <a:buNone/>
              <a:tabLst>
                <a:tab pos="226695" algn="l"/>
              </a:tabLst>
            </a:pPr>
            <a:endParaRPr lang="en-ZA" sz="140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Points allocated for Functionality shall be evaluated in accordance with the criteria as listed below. An overall minimum threshold of </a:t>
            </a: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80 points out of 100</a:t>
            </a:r>
            <a:r>
              <a:rPr lang="en-GB"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must be achieved for the tender to be eligible for further evaluation on Price and Preference (80/20 split).</a:t>
            </a:r>
            <a:r>
              <a:rPr lang="en-GB"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a:t>
            </a:r>
            <a:endParaRPr lang="en-ZA"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400" b="0"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p>
            <a:endParaRPr lang="en-ZA" dirty="0"/>
          </a:p>
          <a:p>
            <a:pPr marL="554038" lvl="1" indent="-285750"/>
            <a:endParaRPr lang="en-ZA" dirty="0"/>
          </a:p>
          <a:p>
            <a:endParaRPr lang="en-ZA" dirty="0"/>
          </a:p>
          <a:p>
            <a:endParaRPr lang="en-ZA" dirty="0"/>
          </a:p>
        </p:txBody>
      </p:sp>
    </p:spTree>
    <p:extLst>
      <p:ext uri="{BB962C8B-B14F-4D97-AF65-F5344CB8AC3E}">
        <p14:creationId xmlns:p14="http://schemas.microsoft.com/office/powerpoint/2010/main" val="397269222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DA03E2-DB59-EAAD-9F5F-60561350F8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CDFDDF-560A-7D6D-164C-83128C648260}"/>
              </a:ext>
            </a:extLst>
          </p:cNvPr>
          <p:cNvSpPr>
            <a:spLocks noGrp="1"/>
          </p:cNvSpPr>
          <p:nvPr>
            <p:ph type="title"/>
          </p:nvPr>
        </p:nvSpPr>
        <p:spPr/>
        <p:txBody>
          <a:bodyPr/>
          <a:lstStyle/>
          <a:p>
            <a:r>
              <a:rPr lang="en-ZA" sz="2000" dirty="0">
                <a:solidFill>
                  <a:srgbClr val="006880"/>
                </a:solidFill>
              </a:rPr>
              <a:t>EVALUATION CRITERIA - FUNCTIONALITY</a:t>
            </a:r>
          </a:p>
        </p:txBody>
      </p:sp>
      <p:sp>
        <p:nvSpPr>
          <p:cNvPr id="5" name="TextBox 4">
            <a:extLst>
              <a:ext uri="{FF2B5EF4-FFF2-40B4-BE49-F238E27FC236}">
                <a16:creationId xmlns:a16="http://schemas.microsoft.com/office/drawing/2014/main" id="{B09D6B25-AD10-1B75-8141-0F333195D6E0}"/>
              </a:ext>
            </a:extLst>
          </p:cNvPr>
          <p:cNvSpPr txBox="1"/>
          <p:nvPr/>
        </p:nvSpPr>
        <p:spPr>
          <a:xfrm>
            <a:off x="2289464" y="3150562"/>
            <a:ext cx="4578926" cy="584584"/>
          </a:xfrm>
          <a:prstGeom prst="rect">
            <a:avLst/>
          </a:prstGeom>
          <a:noFill/>
        </p:spPr>
        <p:txBody>
          <a:bodyPr wrap="square">
            <a:spAutoFit/>
          </a:bodyPr>
          <a:lstStyle/>
          <a:p>
            <a:pPr algn="just">
              <a:lnSpc>
                <a:spcPct val="115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Functionality Summary Table:</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FD807CC5-8705-B08B-34B4-CA167C0451A3}"/>
              </a:ext>
            </a:extLst>
          </p:cNvPr>
          <p:cNvSpPr txBox="1"/>
          <p:nvPr/>
        </p:nvSpPr>
        <p:spPr>
          <a:xfrm>
            <a:off x="2289464" y="3015205"/>
            <a:ext cx="4578926" cy="855299"/>
          </a:xfrm>
          <a:prstGeom prst="rect">
            <a:avLst/>
          </a:prstGeom>
          <a:noFill/>
        </p:spPr>
        <p:txBody>
          <a:bodyPr wrap="square">
            <a:spAutoFit/>
          </a:bodyPr>
          <a:lstStyle/>
          <a:p>
            <a:pPr algn="just">
              <a:lnSpc>
                <a:spcPct val="115000"/>
              </a:lnSpc>
              <a:spcBef>
                <a:spcPts val="1200"/>
              </a:spcBef>
              <a:buNone/>
              <a:tabLst>
                <a:tab pos="1319530" algn="l"/>
              </a:tabLst>
            </a:pP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FF178B4B-CA42-102D-4636-198ED412766A}"/>
              </a:ext>
            </a:extLst>
          </p:cNvPr>
          <p:cNvSpPr>
            <a:spLocks noGrp="1"/>
          </p:cNvSpPr>
          <p:nvPr>
            <p:ph idx="1"/>
          </p:nvPr>
        </p:nvSpPr>
        <p:spPr>
          <a:xfrm>
            <a:off x="250824" y="993625"/>
            <a:ext cx="8642349" cy="5171679"/>
          </a:xfrm>
          <a:solidFill>
            <a:schemeClr val="bg1"/>
          </a:solidFill>
        </p:spPr>
        <p:txBody>
          <a:bodyPr>
            <a:normAutofit/>
          </a:bodyPr>
          <a:lstStyle/>
          <a:p>
            <a:pPr marL="90170" algn="just">
              <a:lnSpc>
                <a:spcPct val="115000"/>
              </a:lnSpc>
              <a:spcBef>
                <a:spcPts val="1200"/>
              </a:spcBef>
              <a:buNone/>
              <a:tabLst>
                <a:tab pos="1319530" algn="l"/>
              </a:tabLst>
            </a:pPr>
            <a:r>
              <a:rPr lang="en-GB" sz="1800" b="1" dirty="0">
                <a:effectLst/>
                <a:latin typeface="Arial" panose="020B0604020202020204" pitchFamily="34" charset="0"/>
                <a:ea typeface="Times New Roman" panose="02020603050405020304" pitchFamily="18" charset="0"/>
                <a:cs typeface="Times New Roman" panose="02020603050405020304" pitchFamily="18" charset="0"/>
              </a:rPr>
              <a:t>Functionality Summary Table:</a:t>
            </a: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en-ZA" dirty="0"/>
          </a:p>
          <a:p>
            <a:pPr marL="554038" lvl="1" indent="-285750"/>
            <a:endParaRPr lang="en-ZA" dirty="0"/>
          </a:p>
          <a:p>
            <a:endParaRPr lang="en-ZA" dirty="0"/>
          </a:p>
          <a:p>
            <a:endParaRPr lang="en-ZA" dirty="0"/>
          </a:p>
        </p:txBody>
      </p:sp>
      <p:graphicFrame>
        <p:nvGraphicFramePr>
          <p:cNvPr id="7" name="Table 6">
            <a:extLst>
              <a:ext uri="{FF2B5EF4-FFF2-40B4-BE49-F238E27FC236}">
                <a16:creationId xmlns:a16="http://schemas.microsoft.com/office/drawing/2014/main" id="{F0ABA6D0-D1C1-328F-69EC-23659C5E12CC}"/>
              </a:ext>
            </a:extLst>
          </p:cNvPr>
          <p:cNvGraphicFramePr>
            <a:graphicFrameLocks noGrp="1"/>
          </p:cNvGraphicFramePr>
          <p:nvPr>
            <p:extLst>
              <p:ext uri="{D42A27DB-BD31-4B8C-83A1-F6EECF244321}">
                <p14:modId xmlns:p14="http://schemas.microsoft.com/office/powerpoint/2010/main" val="1076623885"/>
              </p:ext>
            </p:extLst>
          </p:nvPr>
        </p:nvGraphicFramePr>
        <p:xfrm>
          <a:off x="326489" y="1456423"/>
          <a:ext cx="8205951" cy="5000691"/>
        </p:xfrm>
        <a:graphic>
          <a:graphicData uri="http://schemas.openxmlformats.org/drawingml/2006/table">
            <a:tbl>
              <a:tblPr firstRow="1" firstCol="1" bandRow="1"/>
              <a:tblGrid>
                <a:gridCol w="2868965">
                  <a:extLst>
                    <a:ext uri="{9D8B030D-6E8A-4147-A177-3AD203B41FA5}">
                      <a16:colId xmlns:a16="http://schemas.microsoft.com/office/drawing/2014/main" val="4018780949"/>
                    </a:ext>
                  </a:extLst>
                </a:gridCol>
                <a:gridCol w="752607">
                  <a:extLst>
                    <a:ext uri="{9D8B030D-6E8A-4147-A177-3AD203B41FA5}">
                      <a16:colId xmlns:a16="http://schemas.microsoft.com/office/drawing/2014/main" val="4108343102"/>
                    </a:ext>
                  </a:extLst>
                </a:gridCol>
                <a:gridCol w="2344863">
                  <a:extLst>
                    <a:ext uri="{9D8B030D-6E8A-4147-A177-3AD203B41FA5}">
                      <a16:colId xmlns:a16="http://schemas.microsoft.com/office/drawing/2014/main" val="2646693886"/>
                    </a:ext>
                  </a:extLst>
                </a:gridCol>
                <a:gridCol w="2167508">
                  <a:extLst>
                    <a:ext uri="{9D8B030D-6E8A-4147-A177-3AD203B41FA5}">
                      <a16:colId xmlns:a16="http://schemas.microsoft.com/office/drawing/2014/main" val="707825170"/>
                    </a:ext>
                  </a:extLst>
                </a:gridCol>
                <a:gridCol w="72008">
                  <a:extLst>
                    <a:ext uri="{9D8B030D-6E8A-4147-A177-3AD203B41FA5}">
                      <a16:colId xmlns:a16="http://schemas.microsoft.com/office/drawing/2014/main" val="604028608"/>
                    </a:ext>
                  </a:extLst>
                </a:gridCol>
              </a:tblGrid>
              <a:tr h="223397">
                <a:tc rowSpan="2">
                  <a:txBody>
                    <a:bodyPr/>
                    <a:lstStyle/>
                    <a:p>
                      <a:pPr marL="86995" algn="just" hangingPunct="0">
                        <a:lnSpc>
                          <a:spcPct val="150000"/>
                        </a:lnSpc>
                        <a:spcBef>
                          <a:spcPts val="600"/>
                        </a:spcBef>
                        <a:buNone/>
                        <a:tabLst>
                          <a:tab pos="226695"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Description of quality criteria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marL="86995" algn="just" hangingPunct="0">
                        <a:lnSpc>
                          <a:spcPct val="150000"/>
                        </a:lnSpc>
                        <a:spcBef>
                          <a:spcPts val="600"/>
                        </a:spcBef>
                        <a:buNone/>
                        <a:tabLst>
                          <a:tab pos="226695"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WQ</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Sub criteria</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rowSpan="2">
                  <a:txBody>
                    <a:bodyPr/>
                    <a:lstStyle/>
                    <a:p>
                      <a:pPr marL="86995" algn="just" hangingPunct="0">
                        <a:lnSpc>
                          <a:spcPct val="150000"/>
                        </a:lnSpc>
                        <a:spcBef>
                          <a:spcPts val="600"/>
                        </a:spcBef>
                        <a:buNone/>
                        <a:tabLst>
                          <a:tab pos="226695"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Maximum Points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spcBef>
                          <a:spcPts val="600"/>
                        </a:spcBef>
                        <a:buNone/>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160793378"/>
                  </a:ext>
                </a:extLst>
              </a:tr>
              <a:tr h="223397">
                <a:tc vMerge="1">
                  <a:txBody>
                    <a:bodyPr/>
                    <a:lstStyle/>
                    <a:p>
                      <a:endParaRPr lang="en-ZA"/>
                    </a:p>
                  </a:txBody>
                  <a:tcPr/>
                </a:tc>
                <a:tc vMerge="1">
                  <a:txBody>
                    <a:bodyPr/>
                    <a:lstStyle/>
                    <a:p>
                      <a:endParaRPr lang="en-ZA"/>
                    </a:p>
                  </a:txBody>
                  <a:tcPr/>
                </a:tc>
                <a:tc>
                  <a:txBody>
                    <a:bodyPr/>
                    <a:lstStyle/>
                    <a:p>
                      <a:pPr marL="86995" algn="just" hangingPunct="0">
                        <a:lnSpc>
                          <a:spcPct val="150000"/>
                        </a:lnSpc>
                        <a:spcBef>
                          <a:spcPts val="600"/>
                        </a:spcBef>
                        <a:buNone/>
                        <a:tabLst>
                          <a:tab pos="226695"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Quality Score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vMerge="1">
                  <a:txBody>
                    <a:bodyPr/>
                    <a:lstStyle/>
                    <a:p>
                      <a:endParaRPr lang="en-ZA"/>
                    </a:p>
                  </a:txBody>
                  <a:tcPr/>
                </a:tc>
                <a:tc>
                  <a:txBody>
                    <a:bodyPr/>
                    <a:lstStyle/>
                    <a:p>
                      <a:pPr marL="86995" algn="just" hangingPunct="0">
                        <a:spcBef>
                          <a:spcPts val="600"/>
                        </a:spcBef>
                        <a:buNone/>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1638646327"/>
                  </a:ext>
                </a:extLst>
              </a:tr>
              <a:tr h="518382">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Scope of programme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30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Scope of programme and delivery lead time.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30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spcBef>
                          <a:spcPts val="600"/>
                        </a:spcBef>
                        <a:buNone/>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6852054"/>
                  </a:ext>
                </a:extLst>
              </a:tr>
              <a:tr h="724404">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Declaration of Compliance to technical specification for Large Sweeper.</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25</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a:effectLst/>
                          <a:latin typeface="Arial" panose="020B0604020202020204" pitchFamily="34" charset="0"/>
                          <a:ea typeface="Times New Roman" panose="02020603050405020304" pitchFamily="18" charset="0"/>
                          <a:cs typeface="Times New Roman" panose="02020603050405020304" pitchFamily="18" charset="0"/>
                        </a:rPr>
                        <a:t>Technical Sweeper specifications and scope.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25</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spcBef>
                          <a:spcPts val="600"/>
                        </a:spcBef>
                        <a:buNone/>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757172357"/>
                  </a:ext>
                </a:extLst>
              </a:tr>
              <a:tr h="785836">
                <a:tc>
                  <a:txBody>
                    <a:bodyPr/>
                    <a:lstStyle/>
                    <a:p>
                      <a:pPr marL="86995" algn="just" hangingPunct="0">
                        <a:lnSpc>
                          <a:spcPct val="150000"/>
                        </a:lnSpc>
                        <a:spcBef>
                          <a:spcPts val="600"/>
                        </a:spcBef>
                        <a:buNone/>
                        <a:tabLst>
                          <a:tab pos="226695" algn="l"/>
                        </a:tabLst>
                      </a:pPr>
                      <a:r>
                        <a:rPr lang="en-GB" sz="1200">
                          <a:effectLst/>
                          <a:latin typeface="Arial" panose="020B0604020202020204" pitchFamily="34" charset="0"/>
                          <a:ea typeface="Times New Roman" panose="02020603050405020304" pitchFamily="18" charset="0"/>
                          <a:cs typeface="Times New Roman" panose="02020603050405020304" pitchFamily="18" charset="0"/>
                        </a:rPr>
                        <a:t>Declaration of Compliance to technical specification for small(compact) Sweeper.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25</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a:effectLst/>
                          <a:latin typeface="Arial" panose="020B0604020202020204" pitchFamily="34" charset="0"/>
                          <a:ea typeface="Times New Roman" panose="02020603050405020304" pitchFamily="18" charset="0"/>
                          <a:cs typeface="Times New Roman" panose="02020603050405020304" pitchFamily="18" charset="0"/>
                        </a:rPr>
                        <a:t>Technical Sweeper specifications and scope.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25</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spcBef>
                          <a:spcPts val="600"/>
                        </a:spcBef>
                        <a:buNone/>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noFill/>
                  </a:tcPr>
                </a:tc>
                <a:extLst>
                  <a:ext uri="{0D108BD9-81ED-4DB2-BD59-A6C34878D82A}">
                    <a16:rowId xmlns:a16="http://schemas.microsoft.com/office/drawing/2014/main" val="2816869872"/>
                  </a:ext>
                </a:extLst>
              </a:tr>
              <a:tr h="2078052">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References and experience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86995" algn="just" hangingPunct="0">
                        <a:lnSpc>
                          <a:spcPct val="150000"/>
                        </a:lnSpc>
                        <a:spcBef>
                          <a:spcPts val="600"/>
                        </a:spcBef>
                        <a:buNone/>
                        <a:tabLst>
                          <a:tab pos="226695"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(Minimum of 2 Reference letters/Completion Certificate)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Bidders must provide evidence that they have complete supply of sweeper vehicles over the last five (5) years. (Provide proof in a form of contactable reference letters/completion Certificate from client).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lnSpc>
                          <a:spcPct val="150000"/>
                        </a:lnSpc>
                        <a:spcBef>
                          <a:spcPts val="600"/>
                        </a:spcBef>
                        <a:buNone/>
                        <a:tabLst>
                          <a:tab pos="226695" algn="l"/>
                        </a:tabLst>
                      </a:pPr>
                      <a:r>
                        <a:rPr lang="en-GB" sz="1200" dirty="0">
                          <a:effectLst/>
                          <a:latin typeface="Arial" panose="020B0604020202020204" pitchFamily="34" charset="0"/>
                          <a:ea typeface="Times New Roman" panose="02020603050405020304" pitchFamily="18" charset="0"/>
                          <a:cs typeface="Times New Roman" panose="02020603050405020304" pitchFamily="18" charset="0"/>
                        </a:rPr>
                        <a:t>20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86995" algn="just" hangingPunct="0">
                        <a:spcBef>
                          <a:spcPts val="600"/>
                        </a:spcBef>
                        <a:buNone/>
                      </a:pPr>
                      <a:r>
                        <a:rPr lang="en-ZA" sz="800">
                          <a:effectLst/>
                          <a:latin typeface="Arial" panose="020B0604020202020204" pitchFamily="34" charset="0"/>
                          <a:ea typeface="Times New Roman" panose="02020603050405020304" pitchFamily="18" charset="0"/>
                          <a:cs typeface="Times New Roman" panose="02020603050405020304" pitchFamily="18" charset="0"/>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92200500"/>
                  </a:ext>
                </a:extLst>
              </a:tr>
              <a:tr h="250925">
                <a:tc gridSpan="5">
                  <a:txBody>
                    <a:bodyPr/>
                    <a:lstStyle/>
                    <a:p>
                      <a:pPr marL="86995" algn="just" hangingPunct="0">
                        <a:lnSpc>
                          <a:spcPct val="150000"/>
                        </a:lnSpc>
                        <a:spcBef>
                          <a:spcPts val="600"/>
                        </a:spcBef>
                        <a:buNone/>
                        <a:tabLst>
                          <a:tab pos="226695"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Total                                                                                                             100</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43702" marR="43702"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n-ZA"/>
                    </a:p>
                  </a:txBody>
                  <a:tcPr/>
                </a:tc>
                <a:tc hMerge="1">
                  <a:txBody>
                    <a:bodyPr/>
                    <a:lstStyle/>
                    <a:p>
                      <a:endParaRPr lang="en-ZA"/>
                    </a:p>
                  </a:txBody>
                  <a:tcPr/>
                </a:tc>
                <a:tc hMerge="1">
                  <a:txBody>
                    <a:bodyPr/>
                    <a:lstStyle/>
                    <a:p>
                      <a:endParaRPr lang="en-ZA"/>
                    </a:p>
                  </a:txBody>
                  <a:tcPr/>
                </a:tc>
                <a:tc hMerge="1">
                  <a:txBody>
                    <a:bodyPr/>
                    <a:lstStyle/>
                    <a:p>
                      <a:endParaRPr lang="en-ZA"/>
                    </a:p>
                  </a:txBody>
                  <a:tcPr/>
                </a:tc>
                <a:extLst>
                  <a:ext uri="{0D108BD9-81ED-4DB2-BD59-A6C34878D82A}">
                    <a16:rowId xmlns:a16="http://schemas.microsoft.com/office/drawing/2014/main" val="1967494447"/>
                  </a:ext>
                </a:extLst>
              </a:tr>
            </a:tbl>
          </a:graphicData>
        </a:graphic>
      </p:graphicFrame>
    </p:spTree>
    <p:extLst>
      <p:ext uri="{BB962C8B-B14F-4D97-AF65-F5344CB8AC3E}">
        <p14:creationId xmlns:p14="http://schemas.microsoft.com/office/powerpoint/2010/main" val="1362867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5DA244-F7DA-A8D1-5295-10C84AA5B9C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BB0C7B-0755-43CC-79AD-879A44329C80}"/>
              </a:ext>
            </a:extLst>
          </p:cNvPr>
          <p:cNvSpPr>
            <a:spLocks noGrp="1"/>
          </p:cNvSpPr>
          <p:nvPr>
            <p:ph type="title"/>
          </p:nvPr>
        </p:nvSpPr>
        <p:spPr/>
        <p:txBody>
          <a:bodyPr/>
          <a:lstStyle/>
          <a:p>
            <a:r>
              <a:rPr lang="en-ZA" sz="2000" dirty="0">
                <a:solidFill>
                  <a:srgbClr val="006880"/>
                </a:solidFill>
              </a:rPr>
              <a:t>EVALUATION CRITERIA – FUNCTIONALITY</a:t>
            </a:r>
            <a:br>
              <a:rPr lang="en-ZA" sz="2000" dirty="0">
                <a:solidFill>
                  <a:srgbClr val="006880"/>
                </a:solidFill>
              </a:rPr>
            </a:br>
            <a:r>
              <a:rPr lang="en-ZA" sz="1400" dirty="0" err="1">
                <a:solidFill>
                  <a:srgbClr val="006880"/>
                </a:solidFill>
              </a:rPr>
              <a:t>Functionality</a:t>
            </a:r>
            <a:r>
              <a:rPr lang="en-ZA" sz="1400" dirty="0">
                <a:solidFill>
                  <a:srgbClr val="006880"/>
                </a:solidFill>
              </a:rPr>
              <a:t> evaluation breakdown</a:t>
            </a:r>
          </a:p>
        </p:txBody>
      </p:sp>
      <p:sp>
        <p:nvSpPr>
          <p:cNvPr id="5" name="TextBox 4">
            <a:extLst>
              <a:ext uri="{FF2B5EF4-FFF2-40B4-BE49-F238E27FC236}">
                <a16:creationId xmlns:a16="http://schemas.microsoft.com/office/drawing/2014/main" id="{DCF8E66A-7B47-616A-666B-66EB17224F28}"/>
              </a:ext>
            </a:extLst>
          </p:cNvPr>
          <p:cNvSpPr txBox="1"/>
          <p:nvPr/>
        </p:nvSpPr>
        <p:spPr>
          <a:xfrm>
            <a:off x="2289464" y="3150562"/>
            <a:ext cx="4578926" cy="584584"/>
          </a:xfrm>
          <a:prstGeom prst="rect">
            <a:avLst/>
          </a:prstGeom>
          <a:noFill/>
        </p:spPr>
        <p:txBody>
          <a:bodyPr wrap="square">
            <a:spAutoFit/>
          </a:bodyPr>
          <a:lstStyle/>
          <a:p>
            <a:pPr algn="just">
              <a:lnSpc>
                <a:spcPct val="115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Functionality Summary Table:</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51856E11-79CB-86ED-28F5-CAA92E2769ED}"/>
              </a:ext>
            </a:extLst>
          </p:cNvPr>
          <p:cNvSpPr txBox="1"/>
          <p:nvPr/>
        </p:nvSpPr>
        <p:spPr>
          <a:xfrm>
            <a:off x="2289464" y="3015205"/>
            <a:ext cx="4578926" cy="855299"/>
          </a:xfrm>
          <a:prstGeom prst="rect">
            <a:avLst/>
          </a:prstGeom>
          <a:noFill/>
        </p:spPr>
        <p:txBody>
          <a:bodyPr wrap="square">
            <a:spAutoFit/>
          </a:bodyPr>
          <a:lstStyle/>
          <a:p>
            <a:pPr algn="just">
              <a:lnSpc>
                <a:spcPct val="115000"/>
              </a:lnSpc>
              <a:spcBef>
                <a:spcPts val="1200"/>
              </a:spcBef>
              <a:buNone/>
              <a:tabLst>
                <a:tab pos="1319530" algn="l"/>
              </a:tabLst>
            </a:pP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01D75C94-51D8-7D98-0736-D4BAE55DC09B}"/>
              </a:ext>
            </a:extLst>
          </p:cNvPr>
          <p:cNvSpPr>
            <a:spLocks noGrp="1"/>
          </p:cNvSpPr>
          <p:nvPr>
            <p:ph idx="1"/>
          </p:nvPr>
        </p:nvSpPr>
        <p:spPr>
          <a:xfrm>
            <a:off x="250824" y="1250870"/>
            <a:ext cx="8642349" cy="4968552"/>
          </a:xfrm>
          <a:solidFill>
            <a:schemeClr val="bg1"/>
          </a:solidFill>
        </p:spPr>
        <p:txBody>
          <a:bodyPr>
            <a:normAutofit/>
          </a:bodyPr>
          <a:lstStyle/>
          <a:p>
            <a:pPr algn="l">
              <a:lnSpc>
                <a:spcPct val="115000"/>
              </a:lnSpc>
              <a:spcBef>
                <a:spcPts val="1200"/>
              </a:spcBef>
              <a:buNone/>
              <a:tabLst>
                <a:tab pos="1319530" algn="l"/>
              </a:tabLst>
            </a:pPr>
            <a:r>
              <a:rPr lang="en-ZA" sz="1400" b="1" dirty="0">
                <a:solidFill>
                  <a:schemeClr val="tx1"/>
                </a:solidFill>
                <a:effectLst/>
                <a:latin typeface="+mj-lt"/>
                <a:ea typeface="Times New Roman" panose="02020603050405020304" pitchFamily="18" charset="0"/>
                <a:cs typeface="Times New Roman" panose="02020603050405020304" pitchFamily="18" charset="0"/>
              </a:rPr>
              <a:t>                Criteria</a:t>
            </a:r>
            <a:r>
              <a:rPr lang="en-ZA"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rPr>
              <a:t>					</a:t>
            </a:r>
            <a:r>
              <a:rPr lang="en-ZA" sz="1400" b="1" dirty="0">
                <a:solidFill>
                  <a:schemeClr val="tx1"/>
                </a:solidFill>
                <a:latin typeface="+mj-lt"/>
                <a:ea typeface="Times New Roman" panose="02020603050405020304" pitchFamily="18" charset="0"/>
                <a:cs typeface="Times New Roman" panose="02020603050405020304" pitchFamily="18" charset="0"/>
              </a:rPr>
              <a:t>              </a:t>
            </a:r>
            <a:r>
              <a:rPr lang="en-ZA" sz="1400" b="1" dirty="0">
                <a:solidFill>
                  <a:schemeClr val="tx1"/>
                </a:solidFill>
                <a:effectLst/>
                <a:latin typeface="+mj-lt"/>
                <a:ea typeface="Times New Roman" panose="02020603050405020304" pitchFamily="18" charset="0"/>
                <a:cs typeface="Times New Roman" panose="02020603050405020304" pitchFamily="18" charset="0"/>
              </a:rPr>
              <a:t>Maximum points</a:t>
            </a: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en-ZA" dirty="0"/>
          </a:p>
          <a:p>
            <a:pPr marL="554038" lvl="1" indent="-285750"/>
            <a:endParaRPr lang="en-ZA" dirty="0"/>
          </a:p>
          <a:p>
            <a:endParaRPr lang="en-ZA" dirty="0"/>
          </a:p>
          <a:p>
            <a:endParaRPr lang="en-ZA" dirty="0"/>
          </a:p>
        </p:txBody>
      </p:sp>
      <p:graphicFrame>
        <p:nvGraphicFramePr>
          <p:cNvPr id="14" name="Table 13">
            <a:extLst>
              <a:ext uri="{FF2B5EF4-FFF2-40B4-BE49-F238E27FC236}">
                <a16:creationId xmlns:a16="http://schemas.microsoft.com/office/drawing/2014/main" id="{D6A8A8E0-EC7A-FFDC-7F29-DB78B5C5B7E6}"/>
              </a:ext>
            </a:extLst>
          </p:cNvPr>
          <p:cNvGraphicFramePr>
            <a:graphicFrameLocks noGrp="1"/>
          </p:cNvGraphicFramePr>
          <p:nvPr>
            <p:extLst>
              <p:ext uri="{D42A27DB-BD31-4B8C-83A1-F6EECF244321}">
                <p14:modId xmlns:p14="http://schemas.microsoft.com/office/powerpoint/2010/main" val="3059850932"/>
              </p:ext>
            </p:extLst>
          </p:nvPr>
        </p:nvGraphicFramePr>
        <p:xfrm>
          <a:off x="395536" y="1556792"/>
          <a:ext cx="7487207" cy="5499712"/>
        </p:xfrm>
        <a:graphic>
          <a:graphicData uri="http://schemas.openxmlformats.org/drawingml/2006/table">
            <a:tbl>
              <a:tblPr firstRow="1" firstCol="1" bandRow="1"/>
              <a:tblGrid>
                <a:gridCol w="592987">
                  <a:extLst>
                    <a:ext uri="{9D8B030D-6E8A-4147-A177-3AD203B41FA5}">
                      <a16:colId xmlns:a16="http://schemas.microsoft.com/office/drawing/2014/main" val="368890993"/>
                    </a:ext>
                  </a:extLst>
                </a:gridCol>
                <a:gridCol w="5369824">
                  <a:extLst>
                    <a:ext uri="{9D8B030D-6E8A-4147-A177-3AD203B41FA5}">
                      <a16:colId xmlns:a16="http://schemas.microsoft.com/office/drawing/2014/main" val="2042504780"/>
                    </a:ext>
                  </a:extLst>
                </a:gridCol>
                <a:gridCol w="1524396">
                  <a:extLst>
                    <a:ext uri="{9D8B030D-6E8A-4147-A177-3AD203B41FA5}">
                      <a16:colId xmlns:a16="http://schemas.microsoft.com/office/drawing/2014/main" val="3315649713"/>
                    </a:ext>
                  </a:extLst>
                </a:gridCol>
              </a:tblGrid>
              <a:tr h="404980">
                <a:tc>
                  <a:txBody>
                    <a:bodyPr/>
                    <a:lstStyle/>
                    <a:p>
                      <a:pPr algn="just">
                        <a:lnSpc>
                          <a:spcPct val="150000"/>
                        </a:lnSpc>
                        <a:spcBef>
                          <a:spcPts val="1200"/>
                        </a:spcBef>
                        <a:buNone/>
                        <a:tabLst>
                          <a:tab pos="1319530" algn="l"/>
                        </a:tabLst>
                      </a:pPr>
                      <a:r>
                        <a:rPr lang="en-GB" sz="900" b="1">
                          <a:effectLst/>
                          <a:latin typeface="Arial" panose="020B0604020202020204" pitchFamily="34" charset="0"/>
                          <a:ea typeface="Times New Roman" panose="02020603050405020304" pitchFamily="18" charset="0"/>
                          <a:cs typeface="Times New Roman" panose="02020603050405020304" pitchFamily="18" charset="0"/>
                        </a:rPr>
                        <a:t> </a:t>
                      </a:r>
                      <a:endParaRPr lang="en-ZA" sz="900" b="1">
                        <a:effectLst/>
                        <a:latin typeface="Tahoma" panose="020B0604030504040204" pitchFamily="34" charset="0"/>
                        <a:ea typeface="Times New Roman" panose="02020603050405020304" pitchFamily="18" charset="0"/>
                        <a:cs typeface="Times New Roman" panose="02020603050405020304" pitchFamily="18" charset="0"/>
                      </a:endParaRPr>
                    </a:p>
                  </a:txBody>
                  <a:tcPr marL="62309" marR="623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50000"/>
                        </a:lnSpc>
                        <a:spcBef>
                          <a:spcPts val="1200"/>
                        </a:spcBef>
                        <a:buNone/>
                        <a:tabLst>
                          <a:tab pos="1319530" algn="l"/>
                        </a:tabLst>
                      </a:pPr>
                      <a:r>
                        <a:rPr lang="en-US" sz="9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SECTION A: Scope of </a:t>
                      </a:r>
                      <a:r>
                        <a:rPr lang="en-US" sz="900" b="1" dirty="0" err="1">
                          <a:solidFill>
                            <a:srgbClr val="000000"/>
                          </a:solidFill>
                          <a:effectLst/>
                          <a:latin typeface="Arial" panose="020B0604020202020204" pitchFamily="34" charset="0"/>
                          <a:ea typeface="Calibri" panose="020F0502020204030204" pitchFamily="34" charset="0"/>
                          <a:cs typeface="Times New Roman" panose="02020603050405020304" pitchFamily="18" charset="0"/>
                        </a:rPr>
                        <a:t>Programme</a:t>
                      </a:r>
                      <a:r>
                        <a:rPr lang="en-US" sz="9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and Delivery Lead Time</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2309" marR="623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50000"/>
                        </a:lnSpc>
                        <a:spcBef>
                          <a:spcPts val="1200"/>
                        </a:spcBef>
                        <a:buNone/>
                        <a:tabLst>
                          <a:tab pos="1319530" algn="l"/>
                        </a:tabLst>
                      </a:pPr>
                      <a:r>
                        <a:rPr lang="en-GB" sz="9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30</a:t>
                      </a:r>
                      <a:endParaRPr lang="en-ZA" sz="900" b="1">
                        <a:effectLst/>
                        <a:latin typeface="Tahoma" panose="020B0604030504040204" pitchFamily="34" charset="0"/>
                        <a:ea typeface="Times New Roman" panose="02020603050405020304" pitchFamily="18" charset="0"/>
                        <a:cs typeface="Times New Roman" panose="02020603050405020304" pitchFamily="18" charset="0"/>
                      </a:endParaRPr>
                    </a:p>
                  </a:txBody>
                  <a:tcPr marL="62309" marR="623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69322590"/>
                  </a:ext>
                </a:extLst>
              </a:tr>
              <a:tr h="4563573">
                <a:tc>
                  <a:txBody>
                    <a:bodyPr/>
                    <a:lstStyle/>
                    <a:p>
                      <a:pPr algn="just">
                        <a:lnSpc>
                          <a:spcPct val="150000"/>
                        </a:lnSpc>
                        <a:spcBef>
                          <a:spcPts val="1200"/>
                        </a:spcBef>
                        <a:buNone/>
                        <a:tabLst>
                          <a:tab pos="1319530" algn="l"/>
                        </a:tabLst>
                      </a:pPr>
                      <a:r>
                        <a:rPr lang="en-GB" sz="900" b="1" dirty="0">
                          <a:effectLst/>
                          <a:latin typeface="Arial" panose="020B0604020202020204" pitchFamily="34" charset="0"/>
                          <a:ea typeface="Times New Roman" panose="02020603050405020304" pitchFamily="18" charset="0"/>
                          <a:cs typeface="Times New Roman" panose="02020603050405020304" pitchFamily="18" charset="0"/>
                        </a:rPr>
                        <a:t>A</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2309" marR="623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228600" algn="just">
                        <a:lnSpc>
                          <a:spcPct val="150000"/>
                        </a:lnSpc>
                        <a:spcBef>
                          <a:spcPts val="1200"/>
                        </a:spcBef>
                        <a:spcAft>
                          <a:spcPts val="1200"/>
                        </a:spcAft>
                        <a:buNone/>
                        <a:tabLst>
                          <a:tab pos="1319530" algn="l"/>
                          <a:tab pos="228600" algn="l"/>
                        </a:tabLst>
                      </a:pPr>
                      <a:r>
                        <a:rPr lang="en-GB" sz="9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a:t>
                      </a: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.In accordance with the delivery programme, delivery onsite from date of Purchase Order (PO) being issued:</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More than fifteen (15) months = 0 </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Over twelve (12) months to maximum fifteen (15) months = 15 Points</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Over eight (8) months to maximum twelve (12) months = 25 Points</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Eight (8) months and below = 30 Points</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buNone/>
                        <a:tabLst>
                          <a:tab pos="1319530" algn="l"/>
                          <a:tab pos="1319530" algn="l"/>
                        </a:tabLst>
                      </a:pPr>
                      <a:r>
                        <a:rPr lang="en-GB" sz="9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Measure:</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buNone/>
                        <a:tabLst>
                          <a:tab pos="1319530" algn="l"/>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Bidders must include a detailed preliminary Scope of Programme indicating each stage from order date to delivery on site. Lead times for each stage to be included (e.g. manufacturing, fitment of accessories, shipment, delivery to site etc). For the purposes of evaluation ,the number of units to be measured on the delivery programme will be based on delivery of six (6) Large sweepers and four(4) small sweepers on the first order.</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buNone/>
                        <a:tabLst>
                          <a:tab pos="1319530" algn="l"/>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NB: Bidders that ONLY provide a delivery date and NOT a detailed scope of programme </a:t>
                      </a:r>
                      <a:r>
                        <a:rPr lang="en-GB" sz="9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will not be</a:t>
                      </a: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allocated any points.</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buNone/>
                        <a:tabLst>
                          <a:tab pos="1319530" algn="l"/>
                          <a:tab pos="1319530" algn="l"/>
                        </a:tabLst>
                      </a:pP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For the purposes of the scope of programme submission, use </a:t>
                      </a:r>
                      <a:r>
                        <a:rPr lang="en-GB" sz="900" b="1"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01 November 2026</a:t>
                      </a:r>
                      <a:r>
                        <a:rPr lang="en-GB" sz="900" b="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 as the</a:t>
                      </a:r>
                      <a:r>
                        <a:rPr lang="en-GB" sz="9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PO issue date.</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2309" marR="623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Bef>
                          <a:spcPts val="1200"/>
                        </a:spcBef>
                        <a:buNone/>
                        <a:tabLst>
                          <a:tab pos="1319530" algn="l"/>
                        </a:tabLst>
                      </a:pPr>
                      <a:r>
                        <a:rPr lang="en-GB" sz="900" b="1" dirty="0">
                          <a:effectLst/>
                          <a:latin typeface="Arial" panose="020B0604020202020204" pitchFamily="34" charset="0"/>
                          <a:ea typeface="Times New Roman" panose="02020603050405020304" pitchFamily="18" charset="0"/>
                          <a:cs typeface="Times New Roman" panose="02020603050405020304" pitchFamily="18" charset="0"/>
                        </a:rPr>
                        <a:t>30</a:t>
                      </a:r>
                      <a:endParaRPr lang="en-ZA" sz="9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2309" marR="6230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6157497"/>
                  </a:ext>
                </a:extLst>
              </a:tr>
            </a:tbl>
          </a:graphicData>
        </a:graphic>
      </p:graphicFrame>
    </p:spTree>
    <p:extLst>
      <p:ext uri="{BB962C8B-B14F-4D97-AF65-F5344CB8AC3E}">
        <p14:creationId xmlns:p14="http://schemas.microsoft.com/office/powerpoint/2010/main" val="16754256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E3980-C929-603D-E6F0-C006D7939F3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B8B10C-C26F-AD0F-358A-7F94C694FB2D}"/>
              </a:ext>
            </a:extLst>
          </p:cNvPr>
          <p:cNvSpPr>
            <a:spLocks noGrp="1"/>
          </p:cNvSpPr>
          <p:nvPr>
            <p:ph type="title"/>
          </p:nvPr>
        </p:nvSpPr>
        <p:spPr/>
        <p:txBody>
          <a:bodyPr/>
          <a:lstStyle/>
          <a:p>
            <a:r>
              <a:rPr lang="en-ZA" sz="2000" dirty="0">
                <a:solidFill>
                  <a:srgbClr val="006880"/>
                </a:solidFill>
              </a:rPr>
              <a:t>EVALUATION CRITERIA - FUNCTIONALITY</a:t>
            </a:r>
          </a:p>
        </p:txBody>
      </p:sp>
      <p:sp>
        <p:nvSpPr>
          <p:cNvPr id="5" name="TextBox 4">
            <a:extLst>
              <a:ext uri="{FF2B5EF4-FFF2-40B4-BE49-F238E27FC236}">
                <a16:creationId xmlns:a16="http://schemas.microsoft.com/office/drawing/2014/main" id="{36E26F1E-39B4-8AB9-ACB0-2A8E3308E363}"/>
              </a:ext>
            </a:extLst>
          </p:cNvPr>
          <p:cNvSpPr txBox="1"/>
          <p:nvPr/>
        </p:nvSpPr>
        <p:spPr>
          <a:xfrm>
            <a:off x="2289464" y="3150562"/>
            <a:ext cx="4578926" cy="584584"/>
          </a:xfrm>
          <a:prstGeom prst="rect">
            <a:avLst/>
          </a:prstGeom>
          <a:noFill/>
        </p:spPr>
        <p:txBody>
          <a:bodyPr wrap="square">
            <a:spAutoFit/>
          </a:bodyPr>
          <a:lstStyle/>
          <a:p>
            <a:pPr algn="just">
              <a:lnSpc>
                <a:spcPct val="115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Functionality Summary Table:</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938682E0-445E-06C2-2A4F-9DA088B33CC1}"/>
              </a:ext>
            </a:extLst>
          </p:cNvPr>
          <p:cNvSpPr txBox="1"/>
          <p:nvPr/>
        </p:nvSpPr>
        <p:spPr>
          <a:xfrm>
            <a:off x="2289464" y="3015205"/>
            <a:ext cx="4578926" cy="855299"/>
          </a:xfrm>
          <a:prstGeom prst="rect">
            <a:avLst/>
          </a:prstGeom>
          <a:noFill/>
        </p:spPr>
        <p:txBody>
          <a:bodyPr wrap="square">
            <a:spAutoFit/>
          </a:bodyPr>
          <a:lstStyle/>
          <a:p>
            <a:pPr algn="just">
              <a:lnSpc>
                <a:spcPct val="115000"/>
              </a:lnSpc>
              <a:spcBef>
                <a:spcPts val="1200"/>
              </a:spcBef>
              <a:buNone/>
              <a:tabLst>
                <a:tab pos="1319530" algn="l"/>
              </a:tabLst>
            </a:pP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C09FDB85-BBB4-71E2-63A9-BDC42B782B4A}"/>
              </a:ext>
            </a:extLst>
          </p:cNvPr>
          <p:cNvSpPr>
            <a:spLocks noGrp="1"/>
          </p:cNvSpPr>
          <p:nvPr>
            <p:ph idx="1"/>
          </p:nvPr>
        </p:nvSpPr>
        <p:spPr>
          <a:xfrm>
            <a:off x="250824" y="1196752"/>
            <a:ext cx="8642349" cy="4968552"/>
          </a:xfrm>
          <a:solidFill>
            <a:schemeClr val="bg1"/>
          </a:solidFill>
        </p:spPr>
        <p:txBody>
          <a:bodyPr>
            <a:normAutofit/>
          </a:bodyPr>
          <a:lstStyle/>
          <a:p>
            <a:pPr algn="l">
              <a:lnSpc>
                <a:spcPct val="115000"/>
              </a:lnSpc>
              <a:spcBef>
                <a:spcPts val="1200"/>
              </a:spcBef>
              <a:buNone/>
              <a:tabLst>
                <a:tab pos="1319530" algn="l"/>
              </a:tabLst>
            </a:pP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Functionality evaluation breakdown:</a:t>
            </a:r>
            <a:endParaRPr lang="en-ZA" sz="1400" b="1" dirty="0">
              <a:solidFill>
                <a:schemeClr val="tx1"/>
              </a:solidFill>
              <a:effectLst/>
              <a:latin typeface="Tahoma" panose="020B0604030504040204" pitchFamily="34" charset="0"/>
              <a:ea typeface="Times New Roman" panose="02020603050405020304" pitchFamily="18" charset="0"/>
              <a:cs typeface="Times New Roman" panose="02020603050405020304" pitchFamily="18" charset="0"/>
            </a:endParaRP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pPr marL="90170" algn="just">
              <a:lnSpc>
                <a:spcPct val="115000"/>
              </a:lnSpc>
              <a:spcBef>
                <a:spcPts val="1200"/>
              </a:spcBef>
              <a:buNone/>
              <a:tabLst>
                <a:tab pos="1319530" algn="l"/>
              </a:tabLst>
            </a:pP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en-ZA" dirty="0"/>
          </a:p>
          <a:p>
            <a:pPr marL="554038" lvl="1" indent="-285750"/>
            <a:endParaRPr lang="en-ZA" dirty="0"/>
          </a:p>
          <a:p>
            <a:endParaRPr lang="en-ZA" dirty="0"/>
          </a:p>
          <a:p>
            <a:endParaRPr lang="en-ZA" dirty="0"/>
          </a:p>
        </p:txBody>
      </p:sp>
      <p:graphicFrame>
        <p:nvGraphicFramePr>
          <p:cNvPr id="3" name="Table 2">
            <a:extLst>
              <a:ext uri="{FF2B5EF4-FFF2-40B4-BE49-F238E27FC236}">
                <a16:creationId xmlns:a16="http://schemas.microsoft.com/office/drawing/2014/main" id="{25992811-6CF5-2437-91C8-9A931C66935E}"/>
              </a:ext>
            </a:extLst>
          </p:cNvPr>
          <p:cNvGraphicFramePr>
            <a:graphicFrameLocks noGrp="1"/>
          </p:cNvGraphicFramePr>
          <p:nvPr/>
        </p:nvGraphicFramePr>
        <p:xfrm>
          <a:off x="294037" y="1639919"/>
          <a:ext cx="8555926" cy="5019613"/>
        </p:xfrm>
        <a:graphic>
          <a:graphicData uri="http://schemas.openxmlformats.org/drawingml/2006/table">
            <a:tbl>
              <a:tblPr firstRow="1" firstCol="1" bandRow="1"/>
              <a:tblGrid>
                <a:gridCol w="677629">
                  <a:extLst>
                    <a:ext uri="{9D8B030D-6E8A-4147-A177-3AD203B41FA5}">
                      <a16:colId xmlns:a16="http://schemas.microsoft.com/office/drawing/2014/main" val="3631198528"/>
                    </a:ext>
                  </a:extLst>
                </a:gridCol>
                <a:gridCol w="6136310">
                  <a:extLst>
                    <a:ext uri="{9D8B030D-6E8A-4147-A177-3AD203B41FA5}">
                      <a16:colId xmlns:a16="http://schemas.microsoft.com/office/drawing/2014/main" val="3426250932"/>
                    </a:ext>
                  </a:extLst>
                </a:gridCol>
                <a:gridCol w="1741987">
                  <a:extLst>
                    <a:ext uri="{9D8B030D-6E8A-4147-A177-3AD203B41FA5}">
                      <a16:colId xmlns:a16="http://schemas.microsoft.com/office/drawing/2014/main" val="216864416"/>
                    </a:ext>
                  </a:extLst>
                </a:gridCol>
              </a:tblGrid>
              <a:tr h="405765">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50000"/>
                        </a:lnSpc>
                        <a:spcBef>
                          <a:spcPts val="1200"/>
                        </a:spcBef>
                        <a:buNone/>
                        <a:tabLst>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SECTION B – Functionality</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algn="just" hangingPunct="0">
                        <a:lnSpc>
                          <a:spcPct val="150000"/>
                        </a:lnSpc>
                        <a:spcBef>
                          <a:spcPts val="600"/>
                        </a:spcBef>
                        <a:buNone/>
                      </a:pPr>
                      <a:r>
                        <a:rPr lang="en-GB" sz="1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Declaration of compliance Large and small(compact) sweeper declaration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50000"/>
                        </a:lnSpc>
                        <a:spcBef>
                          <a:spcPts val="1200"/>
                        </a:spcBef>
                        <a:buNone/>
                        <a:tabLst>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50</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2989913230"/>
                  </a:ext>
                </a:extLst>
              </a:tr>
              <a:tr h="405765">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B.1</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42900" lvl="0" indent="-342900" algn="just">
                        <a:lnSpc>
                          <a:spcPct val="150000"/>
                        </a:lnSpc>
                        <a:spcBef>
                          <a:spcPts val="1200"/>
                        </a:spcBef>
                        <a:buFont typeface="+mj-lt"/>
                        <a:buAutoNum type="arabicPeriod"/>
                        <a:tabLst>
                          <a:tab pos="1319530" algn="l"/>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Declaration of compliance to large sweeper specifications: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501650" indent="-180340" algn="just">
                        <a:lnSpc>
                          <a:spcPct val="150000"/>
                        </a:lnSpc>
                        <a:spcBef>
                          <a:spcPts val="1200"/>
                        </a:spcBef>
                        <a:buNone/>
                        <a:tabLst>
                          <a:tab pos="1319530" algn="l"/>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Measure:</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below 91%=0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91% =15 points </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over 91% to 96%=20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over 96% to 100%=25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25</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52320670"/>
                  </a:ext>
                </a:extLst>
              </a:tr>
              <a:tr h="405765">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B.2</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314960" indent="-314960" algn="just">
                        <a:lnSpc>
                          <a:spcPct val="150000"/>
                        </a:lnSpc>
                        <a:spcBef>
                          <a:spcPts val="900"/>
                        </a:spcBef>
                        <a:spcAft>
                          <a:spcPts val="1200"/>
                        </a:spcAft>
                        <a:buNone/>
                        <a:tabLst>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	Declaration of compliance to small(compact) sweeper specifications: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21310" algn="just">
                        <a:lnSpc>
                          <a:spcPct val="150000"/>
                        </a:lnSpc>
                        <a:spcBef>
                          <a:spcPts val="1200"/>
                        </a:spcBef>
                        <a:spcAft>
                          <a:spcPts val="1200"/>
                        </a:spcAft>
                        <a:buNone/>
                        <a:tabLst>
                          <a:tab pos="1319530" algn="l"/>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Measure:</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below 91%=0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91% =15 points </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over 91% to 96%=20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Scored over 96% to 100%=25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25</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82343365"/>
                  </a:ext>
                </a:extLst>
              </a:tr>
            </a:tbl>
          </a:graphicData>
        </a:graphic>
      </p:graphicFrame>
    </p:spTree>
    <p:extLst>
      <p:ext uri="{BB962C8B-B14F-4D97-AF65-F5344CB8AC3E}">
        <p14:creationId xmlns:p14="http://schemas.microsoft.com/office/powerpoint/2010/main" val="10307668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70B9E2-1815-B359-B162-67A3414BB7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C40384-A72A-3BE7-4B3A-6E1B25700B4C}"/>
              </a:ext>
            </a:extLst>
          </p:cNvPr>
          <p:cNvSpPr>
            <a:spLocks noGrp="1"/>
          </p:cNvSpPr>
          <p:nvPr>
            <p:ph type="title"/>
          </p:nvPr>
        </p:nvSpPr>
        <p:spPr/>
        <p:txBody>
          <a:bodyPr/>
          <a:lstStyle/>
          <a:p>
            <a:r>
              <a:rPr lang="en-ZA" sz="2000" dirty="0">
                <a:solidFill>
                  <a:srgbClr val="006880"/>
                </a:solidFill>
              </a:rPr>
              <a:t>EVALUATION CRITERIA - FUNCTIONALITY</a:t>
            </a:r>
          </a:p>
        </p:txBody>
      </p:sp>
      <p:sp>
        <p:nvSpPr>
          <p:cNvPr id="5" name="TextBox 4">
            <a:extLst>
              <a:ext uri="{FF2B5EF4-FFF2-40B4-BE49-F238E27FC236}">
                <a16:creationId xmlns:a16="http://schemas.microsoft.com/office/drawing/2014/main" id="{994119F0-30AA-B6B7-EF60-5C53F50BB2E9}"/>
              </a:ext>
            </a:extLst>
          </p:cNvPr>
          <p:cNvSpPr txBox="1"/>
          <p:nvPr/>
        </p:nvSpPr>
        <p:spPr>
          <a:xfrm>
            <a:off x="2289464" y="3150562"/>
            <a:ext cx="4578926" cy="584584"/>
          </a:xfrm>
          <a:prstGeom prst="rect">
            <a:avLst/>
          </a:prstGeom>
          <a:noFill/>
        </p:spPr>
        <p:txBody>
          <a:bodyPr wrap="square">
            <a:spAutoFit/>
          </a:bodyPr>
          <a:lstStyle/>
          <a:p>
            <a:pPr algn="just">
              <a:lnSpc>
                <a:spcPct val="115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Functionality Summary Table:</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0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B4F490F0-231B-10A2-E9EE-8E828A9B28C6}"/>
              </a:ext>
            </a:extLst>
          </p:cNvPr>
          <p:cNvSpPr txBox="1"/>
          <p:nvPr/>
        </p:nvSpPr>
        <p:spPr>
          <a:xfrm>
            <a:off x="2289464" y="3015205"/>
            <a:ext cx="4578926" cy="855299"/>
          </a:xfrm>
          <a:prstGeom prst="rect">
            <a:avLst/>
          </a:prstGeom>
          <a:noFill/>
        </p:spPr>
        <p:txBody>
          <a:bodyPr wrap="square">
            <a:spAutoFit/>
          </a:bodyPr>
          <a:lstStyle/>
          <a:p>
            <a:pPr algn="just">
              <a:lnSpc>
                <a:spcPct val="115000"/>
              </a:lnSpc>
              <a:spcBef>
                <a:spcPts val="1200"/>
              </a:spcBef>
              <a:buNone/>
              <a:tabLst>
                <a:tab pos="1319530" algn="l"/>
              </a:tabLst>
            </a:pP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buNone/>
              <a:tabLst>
                <a:tab pos="1319530" algn="l"/>
              </a:tabLst>
            </a:pPr>
            <a:r>
              <a:rPr lang="en-GB" sz="1800" b="1" dirty="0">
                <a:solidFill>
                  <a:srgbClr val="FF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ZA" sz="1800" b="1" dirty="0">
              <a:effectLst/>
              <a:latin typeface="Tahoma" panose="020B0604030504040204" pitchFamily="34" charset="0"/>
              <a:ea typeface="Times New Roman" panose="02020603050405020304" pitchFamily="18" charset="0"/>
              <a:cs typeface="Times New Roman" panose="02020603050405020304" pitchFamily="18" charset="0"/>
            </a:endParaRPr>
          </a:p>
        </p:txBody>
      </p:sp>
      <p:sp>
        <p:nvSpPr>
          <p:cNvPr id="4" name="Content Placeholder 3">
            <a:extLst>
              <a:ext uri="{FF2B5EF4-FFF2-40B4-BE49-F238E27FC236}">
                <a16:creationId xmlns:a16="http://schemas.microsoft.com/office/drawing/2014/main" id="{4086D255-259B-AC8E-E4E1-7B4553C43803}"/>
              </a:ext>
            </a:extLst>
          </p:cNvPr>
          <p:cNvSpPr>
            <a:spLocks noGrp="1"/>
          </p:cNvSpPr>
          <p:nvPr>
            <p:ph idx="1"/>
          </p:nvPr>
        </p:nvSpPr>
        <p:spPr>
          <a:xfrm>
            <a:off x="250824" y="1196752"/>
            <a:ext cx="8642349" cy="4968552"/>
          </a:xfrm>
          <a:solidFill>
            <a:schemeClr val="bg1"/>
          </a:solidFill>
        </p:spPr>
        <p:txBody>
          <a:bodyPr>
            <a:normAutofit/>
          </a:bodyPr>
          <a:lstStyle/>
          <a:p>
            <a:pPr algn="l">
              <a:lnSpc>
                <a:spcPct val="115000"/>
              </a:lnSpc>
              <a:spcBef>
                <a:spcPts val="1200"/>
              </a:spcBef>
              <a:buNone/>
              <a:tabLst>
                <a:tab pos="1319530" algn="l"/>
              </a:tabLst>
            </a:pPr>
            <a:r>
              <a:rPr lang="en-GB" sz="1400" b="1" dirty="0">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rPr>
              <a:t>Functionality evaluation breakdown:</a:t>
            </a:r>
            <a:endParaRPr lang="en-ZA" sz="1400" b="1" dirty="0">
              <a:effectLst/>
              <a:latin typeface="Tahoma" panose="020B0604030504040204" pitchFamily="34" charset="0"/>
              <a:ea typeface="Times New Roman" panose="02020603050405020304" pitchFamily="18" charset="0"/>
              <a:cs typeface="Times New Roman" panose="02020603050405020304" pitchFamily="18" charset="0"/>
            </a:endParaRPr>
          </a:p>
          <a:p>
            <a:endParaRPr lang="en-ZA" dirty="0"/>
          </a:p>
          <a:p>
            <a:pPr marL="554038" lvl="1" indent="-285750"/>
            <a:endParaRPr lang="en-ZA" dirty="0"/>
          </a:p>
          <a:p>
            <a:endParaRPr lang="en-ZA" dirty="0"/>
          </a:p>
          <a:p>
            <a:endParaRPr lang="en-ZA" dirty="0"/>
          </a:p>
        </p:txBody>
      </p:sp>
      <p:graphicFrame>
        <p:nvGraphicFramePr>
          <p:cNvPr id="6" name="Table 5">
            <a:extLst>
              <a:ext uri="{FF2B5EF4-FFF2-40B4-BE49-F238E27FC236}">
                <a16:creationId xmlns:a16="http://schemas.microsoft.com/office/drawing/2014/main" id="{1333D80E-3D91-CE02-F25D-C0C697A42A88}"/>
              </a:ext>
            </a:extLst>
          </p:cNvPr>
          <p:cNvGraphicFramePr>
            <a:graphicFrameLocks noGrp="1"/>
          </p:cNvGraphicFramePr>
          <p:nvPr>
            <p:extLst>
              <p:ext uri="{D42A27DB-BD31-4B8C-83A1-F6EECF244321}">
                <p14:modId xmlns:p14="http://schemas.microsoft.com/office/powerpoint/2010/main" val="3206919090"/>
              </p:ext>
            </p:extLst>
          </p:nvPr>
        </p:nvGraphicFramePr>
        <p:xfrm>
          <a:off x="300964" y="1844824"/>
          <a:ext cx="8555926" cy="3297365"/>
        </p:xfrm>
        <a:graphic>
          <a:graphicData uri="http://schemas.openxmlformats.org/drawingml/2006/table">
            <a:tbl>
              <a:tblPr firstRow="1" firstCol="1" bandRow="1"/>
              <a:tblGrid>
                <a:gridCol w="677629">
                  <a:extLst>
                    <a:ext uri="{9D8B030D-6E8A-4147-A177-3AD203B41FA5}">
                      <a16:colId xmlns:a16="http://schemas.microsoft.com/office/drawing/2014/main" val="3270808634"/>
                    </a:ext>
                  </a:extLst>
                </a:gridCol>
                <a:gridCol w="6136310">
                  <a:extLst>
                    <a:ext uri="{9D8B030D-6E8A-4147-A177-3AD203B41FA5}">
                      <a16:colId xmlns:a16="http://schemas.microsoft.com/office/drawing/2014/main" val="1275971622"/>
                    </a:ext>
                  </a:extLst>
                </a:gridCol>
                <a:gridCol w="1741987">
                  <a:extLst>
                    <a:ext uri="{9D8B030D-6E8A-4147-A177-3AD203B41FA5}">
                      <a16:colId xmlns:a16="http://schemas.microsoft.com/office/drawing/2014/main" val="1331002188"/>
                    </a:ext>
                  </a:extLst>
                </a:gridCol>
              </a:tblGrid>
              <a:tr h="405765">
                <a:tc>
                  <a:txBody>
                    <a:bodyPr/>
                    <a:lstStyle/>
                    <a:p>
                      <a:pPr algn="just">
                        <a:lnSpc>
                          <a:spcPct val="150000"/>
                        </a:lnSpc>
                        <a:spcBef>
                          <a:spcPts val="1200"/>
                        </a:spcBef>
                        <a:buNone/>
                        <a:tabLst>
                          <a:tab pos="1319530" algn="l"/>
                        </a:tabLst>
                      </a:pPr>
                      <a:r>
                        <a:rPr lang="en-GB" sz="1000" b="1"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a:lnSpc>
                          <a:spcPct val="150000"/>
                        </a:lnSpc>
                        <a:spcBef>
                          <a:spcPts val="900"/>
                        </a:spcBef>
                        <a:spcAft>
                          <a:spcPts val="1200"/>
                        </a:spcAft>
                        <a:buNone/>
                        <a:tabLst>
                          <a:tab pos="1319530" algn="l"/>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SECTION C</a:t>
                      </a:r>
                      <a:r>
                        <a:rPr lang="en-GB" sz="12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References and Experience </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just" hangingPunct="0">
                        <a:spcBef>
                          <a:spcPts val="600"/>
                        </a:spcBef>
                        <a:buNone/>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20</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1564523564"/>
                  </a:ext>
                </a:extLst>
              </a:tr>
              <a:tr h="405765">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C</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just">
                        <a:lnSpc>
                          <a:spcPct val="150000"/>
                        </a:lnSpc>
                        <a:spcBef>
                          <a:spcPts val="1200"/>
                        </a:spcBef>
                        <a:spcAft>
                          <a:spcPts val="1200"/>
                        </a:spcAft>
                        <a:buNone/>
                        <a:tabLst>
                          <a:tab pos="1319530" algn="l"/>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1.REFERENCES </a:t>
                      </a: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(contactable reference letter or signed completion certificate confirming bidders have supplied sweepers over the last five-year period,</a:t>
                      </a:r>
                      <a:r>
                        <a:rPr lang="en-GB" sz="1000" b="1">
                          <a:solidFill>
                            <a:srgbClr val="000000"/>
                          </a:solidFill>
                          <a:effectLst/>
                          <a:latin typeface="Tahoma" panose="020B0604030504040204" pitchFamily="34" charset="0"/>
                          <a:ea typeface="Times New Roman" panose="02020603050405020304" pitchFamily="18" charset="0"/>
                          <a:cs typeface="Times New Roman" panose="02020603050405020304" pitchFamily="18" charset="0"/>
                        </a:rPr>
                        <a:t> </a:t>
                      </a: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the letters or certificate must have included the project number, referee’s email address, referee’s contact number and it must be on the referee’s letter head).</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buNone/>
                        <a:tabLst>
                          <a:tab pos="1319530" algn="l"/>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Measure:</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 than two (2) reference letters/ Completion Certificate = 0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Two (2) reference letters/Completion Certificate =15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just">
                        <a:lnSpc>
                          <a:spcPct val="150000"/>
                        </a:lnSpc>
                        <a:spcBef>
                          <a:spcPts val="1200"/>
                        </a:spcBef>
                        <a:buFont typeface="Symbol" panose="05050102010706020507" pitchFamily="18" charset="2"/>
                        <a:buChar char=""/>
                        <a:tabLst>
                          <a:tab pos="1319530" algn="l"/>
                          <a:tab pos="1319530" algn="l"/>
                        </a:tabLst>
                      </a:pPr>
                      <a:r>
                        <a:rPr lang="en-GB" sz="1000" b="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Three (3) and more reference letters/Completion certificate =20 Points</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20</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403693"/>
                  </a:ext>
                </a:extLst>
              </a:tr>
              <a:tr h="405765">
                <a:tc>
                  <a:txBody>
                    <a:bodyPr/>
                    <a:lstStyle/>
                    <a:p>
                      <a:pPr algn="just">
                        <a:lnSpc>
                          <a:spcPct val="150000"/>
                        </a:lnSpc>
                        <a:spcBef>
                          <a:spcPts val="1200"/>
                        </a:spcBef>
                        <a:buNone/>
                        <a:tabLst>
                          <a:tab pos="1319530" algn="l"/>
                        </a:tabLst>
                      </a:pPr>
                      <a:r>
                        <a:rPr lang="en-GB" sz="1000" b="1">
                          <a:effectLst/>
                          <a:latin typeface="Arial" panose="020B0604020202020204" pitchFamily="34" charset="0"/>
                          <a:ea typeface="Times New Roman" panose="02020603050405020304" pitchFamily="18" charset="0"/>
                          <a:cs typeface="Times New Roman" panose="02020603050405020304" pitchFamily="18" charset="0"/>
                        </a:rPr>
                        <a:t> </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just">
                        <a:lnSpc>
                          <a:spcPct val="150000"/>
                        </a:lnSpc>
                        <a:spcBef>
                          <a:spcPts val="1200"/>
                        </a:spcBef>
                        <a:buNone/>
                        <a:tabLst>
                          <a:tab pos="1319530" algn="l"/>
                        </a:tabLst>
                      </a:pPr>
                      <a:r>
                        <a:rPr lang="en-GB" sz="10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TOTAL</a:t>
                      </a:r>
                      <a:endParaRPr lang="en-ZA" sz="10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just">
                        <a:lnSpc>
                          <a:spcPct val="150000"/>
                        </a:lnSpc>
                        <a:spcBef>
                          <a:spcPts val="1200"/>
                        </a:spcBef>
                        <a:buNone/>
                        <a:tabLst>
                          <a:tab pos="1319530" algn="l"/>
                        </a:tabLst>
                      </a:pPr>
                      <a:r>
                        <a:rPr lang="en-GB" sz="10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100</a:t>
                      </a:r>
                      <a:endParaRPr lang="en-ZA" sz="10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629166318"/>
                  </a:ext>
                </a:extLst>
              </a:tr>
            </a:tbl>
          </a:graphicData>
        </a:graphic>
      </p:graphicFrame>
    </p:spTree>
    <p:extLst>
      <p:ext uri="{BB962C8B-B14F-4D97-AF65-F5344CB8AC3E}">
        <p14:creationId xmlns:p14="http://schemas.microsoft.com/office/powerpoint/2010/main" val="257072058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404664"/>
            <a:ext cx="4357814" cy="432048"/>
          </a:xfrm>
          <a:prstGeom prst="rect">
            <a:avLst/>
          </a:prstGeom>
        </p:spPr>
        <p:txBody>
          <a:bodyPr vert="horz" lIns="0" tIns="0" rIns="0" bIns="0" rtlCol="0" anchor="t">
            <a:noAutofit/>
          </a:bodyPr>
          <a:lst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a:lstStyle>
          <a:p>
            <a:r>
              <a:rPr lang="en-ZA" sz="2400" dirty="0">
                <a:solidFill>
                  <a:srgbClr val="006880"/>
                </a:solidFill>
              </a:rPr>
              <a:t>PRICE AND PREFERENCE</a:t>
            </a:r>
          </a:p>
        </p:txBody>
      </p:sp>
      <p:sp>
        <p:nvSpPr>
          <p:cNvPr id="13" name="Content Placeholder 2"/>
          <p:cNvSpPr txBox="1">
            <a:spLocks/>
          </p:cNvSpPr>
          <p:nvPr/>
        </p:nvSpPr>
        <p:spPr bwMode="auto">
          <a:xfrm>
            <a:off x="323528" y="1124744"/>
            <a:ext cx="8639944" cy="5156200"/>
          </a:xfrm>
          <a:prstGeom prst="rect">
            <a:avLst/>
          </a:prstGeom>
          <a:ln w="12700">
            <a:noFill/>
          </a:ln>
        </p:spPr>
        <p:style>
          <a:lnRef idx="2">
            <a:schemeClr val="dk1"/>
          </a:lnRef>
          <a:fillRef idx="1">
            <a:schemeClr val="lt1"/>
          </a:fillRef>
          <a:effectRef idx="0">
            <a:schemeClr val="dk1"/>
          </a:effectRef>
          <a:fontRef idx="minor">
            <a:schemeClr val="dk1"/>
          </a:fontRef>
        </p:style>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514350" lvl="1" indent="0" eaLnBrk="1" hangingPunct="1">
              <a:defRPr/>
            </a:pPr>
            <a:endParaRPr lang="en-ZA" sz="1600" b="1" dirty="0"/>
          </a:p>
          <a:p>
            <a:pPr marL="400050">
              <a:buFont typeface="Wingdings" panose="05000000000000000000" pitchFamily="2" charset="2"/>
              <a:buChar char="v"/>
              <a:defRPr/>
            </a:pPr>
            <a:r>
              <a:rPr lang="en-GB" sz="2000" dirty="0">
                <a:solidFill>
                  <a:schemeClr val="bg2">
                    <a:lumMod val="75000"/>
                  </a:schemeClr>
                </a:solidFill>
              </a:rPr>
              <a:t>PPPFA preference point system of 80/20</a:t>
            </a:r>
          </a:p>
          <a:p>
            <a:pPr marL="57150" indent="0">
              <a:defRPr/>
            </a:pPr>
            <a:endParaRPr lang="en-GB" sz="2000" dirty="0">
              <a:solidFill>
                <a:schemeClr val="bg2">
                  <a:lumMod val="75000"/>
                </a:schemeClr>
              </a:solidFill>
            </a:endParaRPr>
          </a:p>
          <a:p>
            <a:pPr marL="857250" lvl="1" indent="-342900">
              <a:buFont typeface="Wingdings" panose="05000000000000000000" pitchFamily="2" charset="2"/>
              <a:buChar char="§"/>
              <a:defRPr/>
            </a:pPr>
            <a:r>
              <a:rPr lang="en-GB" sz="2000" dirty="0">
                <a:solidFill>
                  <a:schemeClr val="bg2">
                    <a:lumMod val="75000"/>
                  </a:schemeClr>
                </a:solidFill>
              </a:rPr>
              <a:t>80 – Price</a:t>
            </a:r>
          </a:p>
          <a:p>
            <a:pPr marL="857250" lvl="1" indent="-342900">
              <a:buFont typeface="Wingdings" panose="05000000000000000000" pitchFamily="2" charset="2"/>
              <a:buChar char="§"/>
              <a:defRPr/>
            </a:pPr>
            <a:r>
              <a:rPr lang="en-GB" sz="2000" dirty="0">
                <a:solidFill>
                  <a:schemeClr val="bg2">
                    <a:lumMod val="75000"/>
                  </a:schemeClr>
                </a:solidFill>
              </a:rPr>
              <a:t>20 – Preference</a:t>
            </a:r>
          </a:p>
          <a:p>
            <a:pPr marL="514350" lvl="1" indent="0">
              <a:defRPr/>
            </a:pPr>
            <a:endParaRPr lang="en-GB" sz="2000" dirty="0">
              <a:solidFill>
                <a:schemeClr val="bg2">
                  <a:lumMod val="75000"/>
                </a:schemeClr>
              </a:solidFill>
            </a:endParaRPr>
          </a:p>
          <a:p>
            <a:pPr marL="400050">
              <a:buFont typeface="Wingdings" panose="05000000000000000000" pitchFamily="2" charset="2"/>
              <a:buChar char="v"/>
              <a:defRPr/>
            </a:pPr>
            <a:r>
              <a:rPr lang="en-GB" sz="2000" dirty="0">
                <a:solidFill>
                  <a:schemeClr val="bg2">
                    <a:lumMod val="75000"/>
                  </a:schemeClr>
                </a:solidFill>
              </a:rPr>
              <a:t>In order to qualify for B-BBEE recognition, ACSA will only accept DTI criteria as proof of B-BBEE status. i.e., Valid B-BBEE certificate and sworn affidavit.</a:t>
            </a:r>
          </a:p>
          <a:p>
            <a:pPr marL="400050">
              <a:buFont typeface="Wingdings" panose="05000000000000000000" pitchFamily="2" charset="2"/>
              <a:buChar char="v"/>
              <a:defRPr/>
            </a:pPr>
            <a:endParaRPr lang="en-GB" sz="2000" dirty="0">
              <a:solidFill>
                <a:schemeClr val="bg2">
                  <a:lumMod val="75000"/>
                </a:schemeClr>
              </a:solidFill>
            </a:endParaRPr>
          </a:p>
          <a:p>
            <a:pPr marL="400050">
              <a:buFont typeface="Wingdings" panose="05000000000000000000" pitchFamily="2" charset="2"/>
              <a:buChar char="v"/>
              <a:defRPr/>
            </a:pPr>
            <a:endParaRPr lang="en-GB" sz="2000" dirty="0">
              <a:solidFill>
                <a:schemeClr val="bg2">
                  <a:lumMod val="75000"/>
                </a:schemeClr>
              </a:solidFill>
            </a:endParaRPr>
          </a:p>
          <a:p>
            <a:pPr marL="400050">
              <a:buFont typeface="Wingdings" panose="05000000000000000000" pitchFamily="2" charset="2"/>
              <a:buChar char="v"/>
              <a:defRPr/>
            </a:pPr>
            <a:r>
              <a:rPr lang="en-GB" sz="2000" dirty="0">
                <a:solidFill>
                  <a:schemeClr val="bg2">
                    <a:lumMod val="75000"/>
                  </a:schemeClr>
                </a:solidFill>
              </a:rPr>
              <a:t>Joint venture bids will require a joint venture B-BBEE certificate</a:t>
            </a:r>
          </a:p>
          <a:p>
            <a:pPr marL="57150" indent="0">
              <a:defRPr/>
            </a:pPr>
            <a:endParaRPr lang="en-ZA" sz="2000" dirty="0">
              <a:solidFill>
                <a:schemeClr val="bg2">
                  <a:lumMod val="75000"/>
                </a:schemeClr>
              </a:solidFill>
            </a:endParaRPr>
          </a:p>
          <a:p>
            <a:pPr marL="40005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GB" sz="20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rPr>
              <a:t>Joint venture bids will </a:t>
            </a:r>
            <a:r>
              <a:rPr lang="en-GB" sz="2000" dirty="0">
                <a:solidFill>
                  <a:srgbClr val="006880">
                    <a:lumMod val="75000"/>
                  </a:srgbClr>
                </a:solidFill>
                <a:latin typeface="Arial" panose="020B0604020202020204"/>
                <a:cs typeface="+mn-cs"/>
              </a:rPr>
              <a:t>also </a:t>
            </a:r>
            <a:r>
              <a:rPr kumimoji="0" lang="en-GB" sz="20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rPr>
              <a:t>require a joint CSD Report.</a:t>
            </a:r>
          </a:p>
          <a:p>
            <a:pPr marL="400050" marR="0" lvl="0" indent="0" algn="l" defTabSz="914400" rtl="0" eaLnBrk="1" fontAlgn="auto" latinLnBrk="0" hangingPunct="1">
              <a:lnSpc>
                <a:spcPct val="100000"/>
              </a:lnSpc>
              <a:spcBef>
                <a:spcPts val="0"/>
              </a:spcBef>
              <a:spcAft>
                <a:spcPts val="0"/>
              </a:spcAft>
              <a:buClrTx/>
              <a:buSzTx/>
              <a:tabLst/>
              <a:defRPr/>
            </a:pPr>
            <a:endParaRPr kumimoji="0" lang="en-GB" sz="20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endParaRPr>
          </a:p>
          <a:p>
            <a:pPr marL="40005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ZA" sz="20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rPr>
              <a:t>No bid will be awarded to any person whose tax matter have not been declared in order by the South African Revenue Services (SARS).</a:t>
            </a:r>
          </a:p>
          <a:p>
            <a:pPr marL="40005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GB" sz="20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endParaRPr>
          </a:p>
          <a:p>
            <a:pPr marL="40005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endParaRPr kumimoji="0" lang="en-GB" sz="2000" b="0" i="0" u="none" strike="noStrike" kern="1200" cap="none" spc="0" normalizeH="0" baseline="0" noProof="0" dirty="0">
              <a:ln>
                <a:noFill/>
              </a:ln>
              <a:solidFill>
                <a:srgbClr val="006880">
                  <a:lumMod val="75000"/>
                </a:srgbClr>
              </a:solidFill>
              <a:effectLst/>
              <a:uLnTx/>
              <a:uFillTx/>
              <a:latin typeface="Arial" panose="020B0604020202020204"/>
              <a:ea typeface="+mn-ea"/>
              <a:cs typeface="+mn-cs"/>
            </a:endParaRPr>
          </a:p>
          <a:p>
            <a:pPr marL="0" indent="0" algn="just">
              <a:defRPr/>
            </a:pPr>
            <a:endParaRPr lang="en-GB" sz="1600" b="1" dirty="0"/>
          </a:p>
          <a:p>
            <a:pPr algn="just">
              <a:defRPr/>
            </a:pPr>
            <a:endParaRPr lang="en-US" sz="1600" b="1" dirty="0"/>
          </a:p>
          <a:p>
            <a:pPr algn="just" fontAlgn="auto">
              <a:lnSpc>
                <a:spcPct val="150000"/>
              </a:lnSpc>
              <a:spcBef>
                <a:spcPts val="0"/>
              </a:spcBef>
              <a:spcAft>
                <a:spcPts val="0"/>
              </a:spcAft>
              <a:buFont typeface="Arial" pitchFamily="34" charset="0"/>
              <a:buChar char="•"/>
              <a:defRPr/>
            </a:pPr>
            <a:endParaRPr lang="en-ZA" sz="1600" dirty="0">
              <a:solidFill>
                <a:prstClr val="black"/>
              </a:solidFill>
              <a:ea typeface="ＭＳ Ｐゴシック" pitchFamily="34" charset="-128"/>
            </a:endParaRPr>
          </a:p>
          <a:p>
            <a:pPr algn="just" fontAlgn="auto">
              <a:lnSpc>
                <a:spcPct val="150000"/>
              </a:lnSpc>
              <a:spcBef>
                <a:spcPts val="0"/>
              </a:spcBef>
              <a:spcAft>
                <a:spcPts val="0"/>
              </a:spcAft>
              <a:defRPr/>
            </a:pPr>
            <a:endParaRPr lang="en-ZA" sz="1600" dirty="0">
              <a:solidFill>
                <a:prstClr val="black"/>
              </a:solidFill>
              <a:ea typeface="ＭＳ Ｐゴシック" pitchFamily="34" charset="-128"/>
            </a:endParaRPr>
          </a:p>
        </p:txBody>
      </p:sp>
    </p:spTree>
    <p:extLst>
      <p:ext uri="{BB962C8B-B14F-4D97-AF65-F5344CB8AC3E}">
        <p14:creationId xmlns:p14="http://schemas.microsoft.com/office/powerpoint/2010/main" val="926313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txBox="1">
            <a:spLocks/>
          </p:cNvSpPr>
          <p:nvPr/>
        </p:nvSpPr>
        <p:spPr>
          <a:xfrm>
            <a:off x="107504" y="476672"/>
            <a:ext cx="5616624" cy="432048"/>
          </a:xfrm>
          <a:prstGeom prst="rect">
            <a:avLst/>
          </a:prstGeom>
        </p:spPr>
        <p:txBody>
          <a:bodyPr vert="horz" lIns="0" tIns="0" rIns="0" bIns="0" rtlCol="0" anchor="t">
            <a:noAutofit/>
          </a:bodyPr>
          <a:lst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a:lstStyle>
          <a:p>
            <a:r>
              <a:rPr lang="en-ZA" sz="2400" dirty="0">
                <a:solidFill>
                  <a:srgbClr val="006880"/>
                </a:solidFill>
              </a:rPr>
              <a:t>Questions</a:t>
            </a:r>
          </a:p>
        </p:txBody>
      </p:sp>
      <p:sp>
        <p:nvSpPr>
          <p:cNvPr id="13" name="Content Placeholder 2"/>
          <p:cNvSpPr txBox="1">
            <a:spLocks/>
          </p:cNvSpPr>
          <p:nvPr/>
        </p:nvSpPr>
        <p:spPr bwMode="auto">
          <a:xfrm>
            <a:off x="0" y="1124744"/>
            <a:ext cx="8963472" cy="5156200"/>
          </a:xfrm>
          <a:prstGeom prst="rect">
            <a:avLst/>
          </a:prstGeom>
          <a:ln w="12700">
            <a:noFill/>
          </a:ln>
        </p:spPr>
        <p:style>
          <a:lnRef idx="2">
            <a:schemeClr val="dk1"/>
          </a:lnRef>
          <a:fillRef idx="1">
            <a:schemeClr val="lt1"/>
          </a:fillRef>
          <a:effectRef idx="0">
            <a:schemeClr val="dk1"/>
          </a:effectRef>
          <a:fontRef idx="minor">
            <a:schemeClr val="dk1"/>
          </a:fontRef>
        </p:style>
        <p:txBody>
          <a:bodyPr/>
          <a:lstStyle>
            <a:lvl1pPr marL="342900" indent="-342900"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marL="514350" lvl="1" indent="0" eaLnBrk="1" hangingPunct="1">
              <a:defRPr/>
            </a:pPr>
            <a:endParaRPr lang="en-ZA" sz="1600" b="1" dirty="0"/>
          </a:p>
          <a:p>
            <a:pPr marL="0" indent="0" algn="just" fontAlgn="auto">
              <a:lnSpc>
                <a:spcPct val="150000"/>
              </a:lnSpc>
              <a:spcBef>
                <a:spcPts val="0"/>
              </a:spcBef>
              <a:spcAft>
                <a:spcPts val="0"/>
              </a:spcAft>
              <a:defRPr/>
            </a:pPr>
            <a:endParaRPr lang="en-ZA" sz="1600" dirty="0">
              <a:solidFill>
                <a:prstClr val="black"/>
              </a:solidFill>
              <a:ea typeface="ＭＳ Ｐゴシック" pitchFamily="34" charset="-128"/>
            </a:endParaRPr>
          </a:p>
          <a:p>
            <a:pPr algn="just" fontAlgn="auto">
              <a:lnSpc>
                <a:spcPct val="150000"/>
              </a:lnSpc>
              <a:spcBef>
                <a:spcPts val="0"/>
              </a:spcBef>
              <a:spcAft>
                <a:spcPts val="0"/>
              </a:spcAft>
              <a:defRPr/>
            </a:pPr>
            <a:endParaRPr lang="en-ZA" sz="1600" dirty="0">
              <a:solidFill>
                <a:prstClr val="black"/>
              </a:solidFill>
              <a:ea typeface="ＭＳ Ｐゴシック" pitchFamily="34" charset="-128"/>
            </a:endParaRPr>
          </a:p>
        </p:txBody>
      </p:sp>
      <p:sp>
        <p:nvSpPr>
          <p:cNvPr id="5" name="Rectangle 3"/>
          <p:cNvSpPr>
            <a:spLocks noChangeArrowheads="1"/>
          </p:cNvSpPr>
          <p:nvPr/>
        </p:nvSpPr>
        <p:spPr bwMode="auto">
          <a:xfrm>
            <a:off x="1907704" y="2420888"/>
            <a:ext cx="4572000" cy="1862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lvl="1" algn="ctr">
              <a:lnSpc>
                <a:spcPct val="100000"/>
              </a:lnSpc>
              <a:spcBef>
                <a:spcPct val="0"/>
              </a:spcBef>
              <a:buFontTx/>
              <a:buNone/>
            </a:pPr>
            <a:r>
              <a:rPr lang="en-ZA" altLang="en-US" sz="11500" b="1" dirty="0">
                <a:solidFill>
                  <a:srgbClr val="006880"/>
                </a:solidFill>
                <a:latin typeface="Arial" panose="020B0604020202020204" pitchFamily="34" charset="0"/>
                <a:cs typeface="Arial" panose="020B0604020202020204" pitchFamily="34" charset="0"/>
              </a:rPr>
              <a:t>?</a:t>
            </a:r>
            <a:endParaRPr lang="en-US" altLang="en-US" sz="11500" dirty="0">
              <a:solidFill>
                <a:srgbClr val="00688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476539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27729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40&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yearfmt&gt;&lt;begin val=&quot;0&quot;/&gt;&lt;end val=&quot;4&quot;/&gt;&lt;/m_yearfmt&gt;&lt;/m_precDefaultDate&gt;&lt;m_precDefaultYear&gt;&lt;m_yearfmt&gt;&lt;begin val=&quot;0&quot;/&gt;&lt;end val=&quot;4&quot;/&gt;&lt;/m_yearfmt&gt;&lt;/m_precDefaultYear&gt;&lt;m_precDefaultQuarter&gt;&lt;m_yearfmt&gt;&lt;begin val=&quot;0&quot;/&gt;&lt;end val=&quot;4&quot;/&gt;&lt;/m_yearfmt&gt;&lt;/m_precDefaultQuarter&gt;&lt;m_precDefaultMonth&gt;&lt;m_yearfmt&gt;&lt;begin val=&quot;0&quot;/&gt;&lt;end val=&quot;4&quot;/&gt;&lt;/m_yearfmt&gt;&lt;/m_precDefaultMonth&gt;&lt;m_precDefaultWeek&gt;&lt;m_yearfmt&gt;&lt;begin val=&quot;0&quot;/&gt;&lt;end val=&quot;4&quot;/&gt;&lt;/m_yearfmt&gt;&lt;/m_precDefaultWeek&gt;&lt;m_precDefaultDay&gt;&lt;m_yearfmt&gt;&lt;begin val=&quot;0&quot;/&gt;&lt;end val=&quot;4&quot;/&gt;&lt;/m_yearfmt&gt;&lt;/m_precDefaultDay&gt;&lt;m_mruColor&gt;&lt;m_vecMRU length=&quot;8&quot;&gt;&lt;elem m_fUsage=&quot;1.38742048900000014555E+00&quot;&gt;&lt;m_msothmcolidx val=&quot;0&quot;/&gt;&lt;m_rgb r=&quot;81&quot; g=&quot;82&quot; b=&quot;84&quot;/&gt;&lt;m_nBrightness val=&quot;0&quot;/&gt;&lt;/elem&gt;&lt;elem m_fUsage=&quot;1.33046721000000012225E+00&quot;&gt;&lt;m_msothmcolidx val=&quot;0&quot;/&gt;&lt;m_rgb r=&quot;00&quot; g=&quot;68&quot; b=&quot;80&quot;/&gt;&lt;m_nBrightness val=&quot;0&quot;/&gt;&lt;/elem&gt;&lt;elem m_fUsage=&quot;8.10000000000000053291E-01&quot;&gt;&lt;m_msothmcolidx val=&quot;0&quot;/&gt;&lt;m_rgb r=&quot;C2&quot; g=&quot;DC&quot; b=&quot;E3&quot;/&gt;&lt;m_nBrightness val=&quot;0&quot;/&gt;&lt;/elem&gt;&lt;elem m_fUsage=&quot;7.29000000000000092371E-01&quot;&gt;&lt;m_msothmcolidx val=&quot;0&quot;/&gt;&lt;m_rgb r=&quot;EE&quot; g=&quot;2E&quot; b=&quot;24&quot;/&gt;&lt;m_nBrightness val=&quot;0&quot;/&gt;&lt;/elem&gt;&lt;elem m_fUsage=&quot;6.56100000000000127542E-01&quot;&gt;&lt;m_msothmcolidx val=&quot;0&quot;/&gt;&lt;m_rgb r=&quot;59&quot; g=&quot;B5&quot; b=&quot;9E&quot;/&gt;&lt;m_nBrightness val=&quot;0&quot;/&gt;&lt;/elem&gt;&lt;elem m_fUsage=&quot;5.90490000000000181402E-01&quot;&gt;&lt;m_msothmcolidx val=&quot;0&quot;/&gt;&lt;m_rgb r=&quot;FD&quot; g=&quot;AF&quot; b=&quot;17&quot;/&gt;&lt;m_nBrightness val=&quot;0&quot;/&gt;&lt;/elem&gt;&lt;elem m_fUsage=&quot;5.31441000000000163261E-01&quot;&gt;&lt;m_msothmcolidx val=&quot;0&quot;/&gt;&lt;m_rgb r=&quot;06&quot; g=&quot;AA&quot; b=&quot;D3&quot;/&gt;&lt;m_nBrightness val=&quot;0&quot;/&gt;&lt;/elem&gt;&lt;elem m_fUsage=&quot;4.78296900000000135833E-01&quot;&gt;&lt;m_msothmcolidx val=&quot;0&quot;/&gt;&lt;m_rgb r=&quot;F5&quot; g=&quot;82&quot; b=&quot;21&quot;/&gt;&lt;m_nBrightness val=&quot;0&quot;/&gt;&lt;/elem&gt;&lt;/m_vecMRU&gt;&lt;/m_mruColor&gt;&lt;m_eweekdayFirstOfWeek val=&quot;1&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SA">
  <a:themeElements>
    <a:clrScheme name="Custom 1">
      <a:dk1>
        <a:srgbClr val="231F20"/>
      </a:dk1>
      <a:lt1>
        <a:sysClr val="window" lastClr="FFFFFF"/>
      </a:lt1>
      <a:dk2>
        <a:srgbClr val="818284"/>
      </a:dk2>
      <a:lt2>
        <a:srgbClr val="006880"/>
      </a:lt2>
      <a:accent1>
        <a:srgbClr val="C2DCE3"/>
      </a:accent1>
      <a:accent2>
        <a:srgbClr val="F58221"/>
      </a:accent2>
      <a:accent3>
        <a:srgbClr val="06AAD3"/>
      </a:accent3>
      <a:accent4>
        <a:srgbClr val="FDAF17"/>
      </a:accent4>
      <a:accent5>
        <a:srgbClr val="59B59E"/>
      </a:accent5>
      <a:accent6>
        <a:srgbClr val="EE2E24"/>
      </a:accent6>
      <a:hlink>
        <a:srgbClr val="00B0F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lnSpc>
            <a:spcPct val="110000"/>
          </a:lnSpc>
          <a:spcBef>
            <a:spcPts val="100"/>
          </a:spcBef>
          <a:spcAft>
            <a:spcPts val="100"/>
          </a:spcAft>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Presentation1" id="{AFBD973B-E93D-4A1C-B7C3-412331B16A34}" vid="{D764ABE4-C4CB-4721-B7D0-C5F546B6DE1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45506_ACSA_New_PowerPoint_Template_Report</Template>
  <TotalTime>27498</TotalTime>
  <Words>2549</Words>
  <Application>Microsoft Office PowerPoint</Application>
  <PresentationFormat>On-screen Show (4:3)</PresentationFormat>
  <Paragraphs>468</Paragraphs>
  <Slides>28</Slides>
  <Notes>3</Notes>
  <HiddenSlides>0</HiddenSlides>
  <MMClips>0</MMClips>
  <ScaleCrop>false</ScaleCrop>
  <HeadingPairs>
    <vt:vector size="8" baseType="variant">
      <vt:variant>
        <vt:lpstr>Fonts Used</vt:lpstr>
      </vt:variant>
      <vt:variant>
        <vt:i4>8</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8" baseType="lpstr">
      <vt:lpstr>ＭＳ Ｐゴシック</vt:lpstr>
      <vt:lpstr>Arial</vt:lpstr>
      <vt:lpstr>Calibri</vt:lpstr>
      <vt:lpstr>Cambria Math</vt:lpstr>
      <vt:lpstr>Courier New</vt:lpstr>
      <vt:lpstr>Symbol</vt:lpstr>
      <vt:lpstr>Tahoma</vt:lpstr>
      <vt:lpstr>Wingdings</vt:lpstr>
      <vt:lpstr>ACSA</vt:lpstr>
      <vt:lpstr>think-cell Slide</vt:lpstr>
      <vt:lpstr>WELCOME</vt:lpstr>
      <vt:lpstr>PowerPoint Presentation</vt:lpstr>
      <vt:lpstr> AGENDA</vt:lpstr>
      <vt:lpstr>IMPORTANT DATES</vt:lpstr>
      <vt:lpstr>PowerPoint Presentation</vt:lpstr>
      <vt:lpstr>PowerPoint Presentation</vt:lpstr>
      <vt:lpstr>GENERAL ADMINISTRATION </vt:lpstr>
      <vt:lpstr>GENERAL ADMINISTRATION </vt:lpstr>
      <vt:lpstr>PowerPoint Presentation</vt:lpstr>
      <vt:lpstr>PowerPoint Presentation</vt:lpstr>
      <vt:lpstr>PowerPoint Presentation</vt:lpstr>
      <vt:lpstr>Scope of Works</vt:lpstr>
      <vt:lpstr>Scope of Works</vt:lpstr>
      <vt:lpstr>Scope of Works</vt:lpstr>
      <vt:lpstr>Scope of Works</vt:lpstr>
      <vt:lpstr>Scope of Works</vt:lpstr>
      <vt:lpstr>Scope of Works</vt:lpstr>
      <vt:lpstr>Scope of Works</vt:lpstr>
      <vt:lpstr>Site Information  </vt:lpstr>
      <vt:lpstr>PowerPoint Presentation</vt:lpstr>
      <vt:lpstr>EVALUATION CRITERIA - FUNCTIONALITY</vt:lpstr>
      <vt:lpstr>EVALUATION CRITERIA - FUNCTIONALITY</vt:lpstr>
      <vt:lpstr>EVALUATION CRITERIA – FUNCTIONALITY Functionality evaluation breakdown</vt:lpstr>
      <vt:lpstr>EVALUATION CRITERIA - FUNCTIONALITY</vt:lpstr>
      <vt:lpstr>EVALUATION CRITERIA - FUNCTIONALITY</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28pt Arial</dc:title>
  <dc:creator>Andrew</dc:creator>
  <cp:lastModifiedBy>Mochaki Monyela</cp:lastModifiedBy>
  <cp:revision>610</cp:revision>
  <cp:lastPrinted>2019-09-10T13:27:25Z</cp:lastPrinted>
  <dcterms:created xsi:type="dcterms:W3CDTF">2017-10-27T00:21:21Z</dcterms:created>
  <dcterms:modified xsi:type="dcterms:W3CDTF">2026-09-17T08:55:01Z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11864d1-c16a-45ad-949f-bdea3b8c9e66_Enabled">
    <vt:lpwstr>true</vt:lpwstr>
  </property>
  <property fmtid="{D5CDD505-2E9C-101B-9397-08002B2CF9AE}" pid="3" name="MSIP_Label_a11864d1-c16a-45ad-949f-bdea3b8c9e66_SetDate">
    <vt:lpwstr>2023-05-10T12:17:22Z</vt:lpwstr>
  </property>
  <property fmtid="{D5CDD505-2E9C-101B-9397-08002B2CF9AE}" pid="4" name="MSIP_Label_a11864d1-c16a-45ad-949f-bdea3b8c9e66_Method">
    <vt:lpwstr>Standard</vt:lpwstr>
  </property>
  <property fmtid="{D5CDD505-2E9C-101B-9397-08002B2CF9AE}" pid="5" name="MSIP_Label_a11864d1-c16a-45ad-949f-bdea3b8c9e66_Name">
    <vt:lpwstr>Confidential</vt:lpwstr>
  </property>
  <property fmtid="{D5CDD505-2E9C-101B-9397-08002B2CF9AE}" pid="6" name="MSIP_Label_a11864d1-c16a-45ad-949f-bdea3b8c9e66_SiteId">
    <vt:lpwstr>fb62d46e-e86e-4673-ba82-b27b61d8202b</vt:lpwstr>
  </property>
  <property fmtid="{D5CDD505-2E9C-101B-9397-08002B2CF9AE}" pid="7" name="MSIP_Label_a11864d1-c16a-45ad-949f-bdea3b8c9e66_ActionId">
    <vt:lpwstr>38e4fbbc-44a7-4afe-96f1-df1f3b38bbe4</vt:lpwstr>
  </property>
  <property fmtid="{D5CDD505-2E9C-101B-9397-08002B2CF9AE}" pid="8" name="MSIP_Label_a11864d1-c16a-45ad-949f-bdea3b8c9e66_ContentBits">
    <vt:lpwstr>3</vt:lpwstr>
  </property>
</Properties>
</file>