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4" r:id="rId1"/>
  </p:sldMasterIdLst>
  <p:notesMasterIdLst>
    <p:notesMasterId r:id="rId14"/>
  </p:notesMasterIdLst>
  <p:handoutMasterIdLst>
    <p:handoutMasterId r:id="rId15"/>
  </p:handoutMasterIdLst>
  <p:sldIdLst>
    <p:sldId id="256" r:id="rId2"/>
    <p:sldId id="641" r:id="rId3"/>
    <p:sldId id="645" r:id="rId4"/>
    <p:sldId id="672" r:id="rId5"/>
    <p:sldId id="646" r:id="rId6"/>
    <p:sldId id="683" r:id="rId7"/>
    <p:sldId id="647" r:id="rId8"/>
    <p:sldId id="679" r:id="rId9"/>
    <p:sldId id="673" r:id="rId10"/>
    <p:sldId id="681" r:id="rId11"/>
    <p:sldId id="680" r:id="rId12"/>
    <p:sldId id="682" r:id="rId13"/>
  </p:sldIdLst>
  <p:sldSz cx="8997950" cy="6838950"/>
  <p:notesSz cx="6797675" cy="9926638"/>
  <p:defaultTextStyle>
    <a:defPPr>
      <a:defRPr lang="en-US"/>
    </a:defPPr>
    <a:lvl1pPr marL="0" algn="l" defTabSz="452445" rtl="0" eaLnBrk="1" latinLnBrk="0" hangingPunct="1">
      <a:defRPr sz="1800" kern="1200">
        <a:solidFill>
          <a:schemeClr val="tx1"/>
        </a:solidFill>
        <a:latin typeface="+mn-lt"/>
        <a:ea typeface="+mn-ea"/>
        <a:cs typeface="+mn-cs"/>
      </a:defRPr>
    </a:lvl1pPr>
    <a:lvl2pPr marL="452445" algn="l" defTabSz="452445" rtl="0" eaLnBrk="1" latinLnBrk="0" hangingPunct="1">
      <a:defRPr sz="1800" kern="1200">
        <a:solidFill>
          <a:schemeClr val="tx1"/>
        </a:solidFill>
        <a:latin typeface="+mn-lt"/>
        <a:ea typeface="+mn-ea"/>
        <a:cs typeface="+mn-cs"/>
      </a:defRPr>
    </a:lvl2pPr>
    <a:lvl3pPr marL="904890" algn="l" defTabSz="452445" rtl="0" eaLnBrk="1" latinLnBrk="0" hangingPunct="1">
      <a:defRPr sz="1800" kern="1200">
        <a:solidFill>
          <a:schemeClr val="tx1"/>
        </a:solidFill>
        <a:latin typeface="+mn-lt"/>
        <a:ea typeface="+mn-ea"/>
        <a:cs typeface="+mn-cs"/>
      </a:defRPr>
    </a:lvl3pPr>
    <a:lvl4pPr marL="1357335" algn="l" defTabSz="452445" rtl="0" eaLnBrk="1" latinLnBrk="0" hangingPunct="1">
      <a:defRPr sz="1800" kern="1200">
        <a:solidFill>
          <a:schemeClr val="tx1"/>
        </a:solidFill>
        <a:latin typeface="+mn-lt"/>
        <a:ea typeface="+mn-ea"/>
        <a:cs typeface="+mn-cs"/>
      </a:defRPr>
    </a:lvl4pPr>
    <a:lvl5pPr marL="1809780" algn="l" defTabSz="452445" rtl="0" eaLnBrk="1" latinLnBrk="0" hangingPunct="1">
      <a:defRPr sz="1800" kern="1200">
        <a:solidFill>
          <a:schemeClr val="tx1"/>
        </a:solidFill>
        <a:latin typeface="+mn-lt"/>
        <a:ea typeface="+mn-ea"/>
        <a:cs typeface="+mn-cs"/>
      </a:defRPr>
    </a:lvl5pPr>
    <a:lvl6pPr marL="2262226" algn="l" defTabSz="452445" rtl="0" eaLnBrk="1" latinLnBrk="0" hangingPunct="1">
      <a:defRPr sz="1800" kern="1200">
        <a:solidFill>
          <a:schemeClr val="tx1"/>
        </a:solidFill>
        <a:latin typeface="+mn-lt"/>
        <a:ea typeface="+mn-ea"/>
        <a:cs typeface="+mn-cs"/>
      </a:defRPr>
    </a:lvl6pPr>
    <a:lvl7pPr marL="2714671" algn="l" defTabSz="452445" rtl="0" eaLnBrk="1" latinLnBrk="0" hangingPunct="1">
      <a:defRPr sz="1800" kern="1200">
        <a:solidFill>
          <a:schemeClr val="tx1"/>
        </a:solidFill>
        <a:latin typeface="+mn-lt"/>
        <a:ea typeface="+mn-ea"/>
        <a:cs typeface="+mn-cs"/>
      </a:defRPr>
    </a:lvl7pPr>
    <a:lvl8pPr marL="3167116" algn="l" defTabSz="452445" rtl="0" eaLnBrk="1" latinLnBrk="0" hangingPunct="1">
      <a:defRPr sz="1800" kern="1200">
        <a:solidFill>
          <a:schemeClr val="tx1"/>
        </a:solidFill>
        <a:latin typeface="+mn-lt"/>
        <a:ea typeface="+mn-ea"/>
        <a:cs typeface="+mn-cs"/>
      </a:defRPr>
    </a:lvl8pPr>
    <a:lvl9pPr marL="3619561" algn="l" defTabSz="452445"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4">
          <p15:clr>
            <a:srgbClr val="A4A3A4"/>
          </p15:clr>
        </p15:guide>
        <p15:guide id="2" pos="2834">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anda Kruger" initials="RK" lastIdx="8" clrIdx="0"/>
  <p:cmAuthor id="2" name="Rianda" initials="R" lastIdx="1"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88E5D"/>
    <a:srgbClr val="FAAD28"/>
    <a:srgbClr val="0056A7"/>
    <a:srgbClr val="339966"/>
    <a:srgbClr val="008000"/>
    <a:srgbClr val="A96335"/>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F51D13B-3614-4FEC-96C3-CB80F5F596FE}" v="13" dt="2022-11-10T10:20:43.09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603" autoAdjust="0"/>
    <p:restoredTop sz="86388" autoAdjust="0"/>
  </p:normalViewPr>
  <p:slideViewPr>
    <p:cSldViewPr snapToGrid="0" snapToObjects="1">
      <p:cViewPr varScale="1">
        <p:scale>
          <a:sx n="58" d="100"/>
          <a:sy n="58" d="100"/>
        </p:scale>
        <p:origin x="860" y="40"/>
      </p:cViewPr>
      <p:guideLst>
        <p:guide orient="horz" pos="2154"/>
        <p:guide pos="2834"/>
      </p:guideLst>
    </p:cSldViewPr>
  </p:slideViewPr>
  <p:outlineViewPr>
    <p:cViewPr>
      <p:scale>
        <a:sx n="33" d="100"/>
        <a:sy n="33" d="100"/>
      </p:scale>
      <p:origin x="0" y="-11456"/>
    </p:cViewPr>
  </p:outlineViewPr>
  <p:notesTextViewPr>
    <p:cViewPr>
      <p:scale>
        <a:sx n="100" d="100"/>
        <a:sy n="100" d="100"/>
      </p:scale>
      <p:origin x="0" y="0"/>
    </p:cViewPr>
  </p:notesTextViewPr>
  <p:notesViewPr>
    <p:cSldViewPr snapToGrid="0" snapToObjects="1">
      <p:cViewPr varScale="1">
        <p:scale>
          <a:sx n="47" d="100"/>
          <a:sy n="47" d="100"/>
        </p:scale>
        <p:origin x="2792" y="4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E48A3945-565A-4778-A75F-84373B79077F}" type="datetimeFigureOut">
              <a:rPr lang="en-ZA" smtClean="0"/>
              <a:t>2022/11/11</a:t>
            </a:fld>
            <a:endParaRPr lang="en-ZA"/>
          </a:p>
        </p:txBody>
      </p:sp>
      <p:sp>
        <p:nvSpPr>
          <p:cNvPr id="4" name="Footer Placeholder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n-ZA"/>
          </a:p>
        </p:txBody>
      </p:sp>
      <p:sp>
        <p:nvSpPr>
          <p:cNvPr id="5" name="Slide Number Placeholder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6CCB028F-AD99-41ED-B176-8E97FDE8BF76}" type="slidenum">
              <a:rPr lang="en-ZA" smtClean="0"/>
              <a:t>‹#›</a:t>
            </a:fld>
            <a:endParaRPr lang="en-ZA"/>
          </a:p>
        </p:txBody>
      </p:sp>
    </p:spTree>
    <p:extLst>
      <p:ext uri="{BB962C8B-B14F-4D97-AF65-F5344CB8AC3E}">
        <p14:creationId xmlns:p14="http://schemas.microsoft.com/office/powerpoint/2010/main" val="256066493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2945659" cy="498056"/>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50445" y="2"/>
            <a:ext cx="2945659" cy="498056"/>
          </a:xfrm>
          <a:prstGeom prst="rect">
            <a:avLst/>
          </a:prstGeom>
        </p:spPr>
        <p:txBody>
          <a:bodyPr vert="horz" lIns="91440" tIns="45720" rIns="91440" bIns="45720" rtlCol="0"/>
          <a:lstStyle>
            <a:lvl1pPr algn="r">
              <a:defRPr sz="1200"/>
            </a:lvl1pPr>
          </a:lstStyle>
          <a:p>
            <a:fld id="{48C113AB-9F66-4531-B800-D902809228A6}" type="datetimeFigureOut">
              <a:rPr lang="en-ZA" smtClean="0"/>
              <a:t>2022/11/11</a:t>
            </a:fld>
            <a:endParaRPr lang="en-ZA"/>
          </a:p>
        </p:txBody>
      </p:sp>
      <p:sp>
        <p:nvSpPr>
          <p:cNvPr id="4" name="Slide Image Placeholder 3"/>
          <p:cNvSpPr>
            <a:spLocks noGrp="1" noRot="1" noChangeAspect="1"/>
          </p:cNvSpPr>
          <p:nvPr>
            <p:ph type="sldImg" idx="2"/>
          </p:nvPr>
        </p:nvSpPr>
        <p:spPr>
          <a:xfrm>
            <a:off x="1195388" y="1241425"/>
            <a:ext cx="4406900" cy="3349625"/>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79768" y="4777196"/>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1" y="9428585"/>
            <a:ext cx="2945659" cy="498055"/>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50445" y="9428585"/>
            <a:ext cx="2945659" cy="498055"/>
          </a:xfrm>
          <a:prstGeom prst="rect">
            <a:avLst/>
          </a:prstGeom>
        </p:spPr>
        <p:txBody>
          <a:bodyPr vert="horz" lIns="91440" tIns="45720" rIns="91440" bIns="45720" rtlCol="0" anchor="b"/>
          <a:lstStyle>
            <a:lvl1pPr algn="r">
              <a:defRPr sz="1200"/>
            </a:lvl1pPr>
          </a:lstStyle>
          <a:p>
            <a:fld id="{A3C6B5F0-A376-4B61-8E38-07AB4735F196}" type="slidenum">
              <a:rPr lang="en-ZA" smtClean="0"/>
              <a:t>‹#›</a:t>
            </a:fld>
            <a:endParaRPr lang="en-ZA"/>
          </a:p>
        </p:txBody>
      </p:sp>
    </p:spTree>
    <p:extLst>
      <p:ext uri="{BB962C8B-B14F-4D97-AF65-F5344CB8AC3E}">
        <p14:creationId xmlns:p14="http://schemas.microsoft.com/office/powerpoint/2010/main" val="35087300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A3C6B5F0-A376-4B61-8E38-07AB4735F196}" type="slidenum">
              <a:rPr lang="en-ZA" smtClean="0"/>
              <a:t>1</a:t>
            </a:fld>
            <a:endParaRPr lang="en-ZA" dirty="0"/>
          </a:p>
        </p:txBody>
      </p:sp>
    </p:spTree>
    <p:extLst>
      <p:ext uri="{BB962C8B-B14F-4D97-AF65-F5344CB8AC3E}">
        <p14:creationId xmlns:p14="http://schemas.microsoft.com/office/powerpoint/2010/main" val="6567212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A3C6B5F0-A376-4B61-8E38-07AB4735F196}" type="slidenum">
              <a:rPr lang="en-ZA" smtClean="0"/>
              <a:t>3</a:t>
            </a:fld>
            <a:endParaRPr lang="en-ZA"/>
          </a:p>
        </p:txBody>
      </p:sp>
    </p:spTree>
    <p:extLst>
      <p:ext uri="{BB962C8B-B14F-4D97-AF65-F5344CB8AC3E}">
        <p14:creationId xmlns:p14="http://schemas.microsoft.com/office/powerpoint/2010/main" val="20867136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a:p>
        </p:txBody>
      </p:sp>
      <p:sp>
        <p:nvSpPr>
          <p:cNvPr id="4" name="Slide Number Placeholder 3"/>
          <p:cNvSpPr>
            <a:spLocks noGrp="1"/>
          </p:cNvSpPr>
          <p:nvPr>
            <p:ph type="sldNum" sz="quarter" idx="5"/>
          </p:nvPr>
        </p:nvSpPr>
        <p:spPr/>
        <p:txBody>
          <a:bodyPr/>
          <a:lstStyle/>
          <a:p>
            <a:fld id="{A3C6B5F0-A376-4B61-8E38-07AB4735F196}" type="slidenum">
              <a:rPr lang="en-ZA" smtClean="0"/>
              <a:t>4</a:t>
            </a:fld>
            <a:endParaRPr lang="en-ZA"/>
          </a:p>
        </p:txBody>
      </p:sp>
    </p:spTree>
    <p:extLst>
      <p:ext uri="{BB962C8B-B14F-4D97-AF65-F5344CB8AC3E}">
        <p14:creationId xmlns:p14="http://schemas.microsoft.com/office/powerpoint/2010/main" val="6017042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74846" y="2124507"/>
            <a:ext cx="7648258" cy="1465942"/>
          </a:xfrm>
        </p:spPr>
        <p:txBody>
          <a:bodyPr/>
          <a:lstStyle/>
          <a:p>
            <a:r>
              <a:rPr lang="en-US"/>
              <a:t>Click to edit Master title style</a:t>
            </a:r>
          </a:p>
        </p:txBody>
      </p:sp>
      <p:sp>
        <p:nvSpPr>
          <p:cNvPr id="3" name="Subtitle 2"/>
          <p:cNvSpPr>
            <a:spLocks noGrp="1"/>
          </p:cNvSpPr>
          <p:nvPr>
            <p:ph type="subTitle" idx="1"/>
          </p:nvPr>
        </p:nvSpPr>
        <p:spPr>
          <a:xfrm>
            <a:off x="1349693" y="3875405"/>
            <a:ext cx="6298565" cy="1747732"/>
          </a:xfrm>
        </p:spPr>
        <p:txBody>
          <a:bodyPr/>
          <a:lstStyle>
            <a:lvl1pPr marL="0" indent="0" algn="ctr">
              <a:buNone/>
              <a:defRPr>
                <a:solidFill>
                  <a:schemeClr val="tx1">
                    <a:tint val="75000"/>
                  </a:schemeClr>
                </a:solidFill>
              </a:defRPr>
            </a:lvl1pPr>
            <a:lvl2pPr marL="452445" indent="0" algn="ctr">
              <a:buNone/>
              <a:defRPr>
                <a:solidFill>
                  <a:schemeClr val="tx1">
                    <a:tint val="75000"/>
                  </a:schemeClr>
                </a:solidFill>
              </a:defRPr>
            </a:lvl2pPr>
            <a:lvl3pPr marL="904890" indent="0" algn="ctr">
              <a:buNone/>
              <a:defRPr>
                <a:solidFill>
                  <a:schemeClr val="tx1">
                    <a:tint val="75000"/>
                  </a:schemeClr>
                </a:solidFill>
              </a:defRPr>
            </a:lvl3pPr>
            <a:lvl4pPr marL="1357335" indent="0" algn="ctr">
              <a:buNone/>
              <a:defRPr>
                <a:solidFill>
                  <a:schemeClr val="tx1">
                    <a:tint val="75000"/>
                  </a:schemeClr>
                </a:solidFill>
              </a:defRPr>
            </a:lvl4pPr>
            <a:lvl5pPr marL="1809780" indent="0" algn="ctr">
              <a:buNone/>
              <a:defRPr>
                <a:solidFill>
                  <a:schemeClr val="tx1">
                    <a:tint val="75000"/>
                  </a:schemeClr>
                </a:solidFill>
              </a:defRPr>
            </a:lvl5pPr>
            <a:lvl6pPr marL="2262226" indent="0" algn="ctr">
              <a:buNone/>
              <a:defRPr>
                <a:solidFill>
                  <a:schemeClr val="tx1">
                    <a:tint val="75000"/>
                  </a:schemeClr>
                </a:solidFill>
              </a:defRPr>
            </a:lvl6pPr>
            <a:lvl7pPr marL="2714671" indent="0" algn="ctr">
              <a:buNone/>
              <a:defRPr>
                <a:solidFill>
                  <a:schemeClr val="tx1">
                    <a:tint val="75000"/>
                  </a:schemeClr>
                </a:solidFill>
              </a:defRPr>
            </a:lvl7pPr>
            <a:lvl8pPr marL="3167116" indent="0" algn="ctr">
              <a:buNone/>
              <a:defRPr>
                <a:solidFill>
                  <a:schemeClr val="tx1">
                    <a:tint val="75000"/>
                  </a:schemeClr>
                </a:solidFill>
              </a:defRPr>
            </a:lvl8pPr>
            <a:lvl9pPr marL="3619561"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94DA774-B756-40FE-987F-764CB49EC065}" type="datetime1">
              <a:rPr lang="en-US" smtClean="0"/>
              <a:t>11/11/2022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22EF14-E256-3341-B908-12E265DE2DF6}" type="slidenum">
              <a:rPr lang="en-US" smtClean="0"/>
              <a:t>‹#›</a:t>
            </a:fld>
            <a:endParaRPr lang="en-US"/>
          </a:p>
        </p:txBody>
      </p:sp>
    </p:spTree>
    <p:extLst>
      <p:ext uri="{BB962C8B-B14F-4D97-AF65-F5344CB8AC3E}">
        <p14:creationId xmlns:p14="http://schemas.microsoft.com/office/powerpoint/2010/main" val="15889303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AF456C5-242B-421D-8364-2002D290E50C}" type="datetime1">
              <a:rPr lang="en-US" smtClean="0"/>
              <a:t>11/11/2022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22EF14-E256-3341-B908-12E265DE2DF6}" type="slidenum">
              <a:rPr lang="en-US" smtClean="0"/>
              <a:t>‹#›</a:t>
            </a:fld>
            <a:endParaRPr lang="en-US"/>
          </a:p>
        </p:txBody>
      </p:sp>
    </p:spTree>
    <p:extLst>
      <p:ext uri="{BB962C8B-B14F-4D97-AF65-F5344CB8AC3E}">
        <p14:creationId xmlns:p14="http://schemas.microsoft.com/office/powerpoint/2010/main" val="15560627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10776" y="4394659"/>
            <a:ext cx="7648258" cy="1358291"/>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10776" y="2898639"/>
            <a:ext cx="7648258" cy="1496020"/>
          </a:xfrm>
        </p:spPr>
        <p:txBody>
          <a:bodyPr anchor="b"/>
          <a:lstStyle>
            <a:lvl1pPr marL="0" indent="0">
              <a:buNone/>
              <a:defRPr sz="2000">
                <a:solidFill>
                  <a:schemeClr val="tx1">
                    <a:tint val="75000"/>
                  </a:schemeClr>
                </a:solidFill>
              </a:defRPr>
            </a:lvl1pPr>
            <a:lvl2pPr marL="452445" indent="0">
              <a:buNone/>
              <a:defRPr sz="1800">
                <a:solidFill>
                  <a:schemeClr val="tx1">
                    <a:tint val="75000"/>
                  </a:schemeClr>
                </a:solidFill>
              </a:defRPr>
            </a:lvl2pPr>
            <a:lvl3pPr marL="904890" indent="0">
              <a:buNone/>
              <a:defRPr sz="1600">
                <a:solidFill>
                  <a:schemeClr val="tx1">
                    <a:tint val="75000"/>
                  </a:schemeClr>
                </a:solidFill>
              </a:defRPr>
            </a:lvl3pPr>
            <a:lvl4pPr marL="1357335" indent="0">
              <a:buNone/>
              <a:defRPr sz="1400">
                <a:solidFill>
                  <a:schemeClr val="tx1">
                    <a:tint val="75000"/>
                  </a:schemeClr>
                </a:solidFill>
              </a:defRPr>
            </a:lvl4pPr>
            <a:lvl5pPr marL="1809780" indent="0">
              <a:buNone/>
              <a:defRPr sz="1400">
                <a:solidFill>
                  <a:schemeClr val="tx1">
                    <a:tint val="75000"/>
                  </a:schemeClr>
                </a:solidFill>
              </a:defRPr>
            </a:lvl5pPr>
            <a:lvl6pPr marL="2262226" indent="0">
              <a:buNone/>
              <a:defRPr sz="1400">
                <a:solidFill>
                  <a:schemeClr val="tx1">
                    <a:tint val="75000"/>
                  </a:schemeClr>
                </a:solidFill>
              </a:defRPr>
            </a:lvl6pPr>
            <a:lvl7pPr marL="2714671" indent="0">
              <a:buNone/>
              <a:defRPr sz="1400">
                <a:solidFill>
                  <a:schemeClr val="tx1">
                    <a:tint val="75000"/>
                  </a:schemeClr>
                </a:solidFill>
              </a:defRPr>
            </a:lvl7pPr>
            <a:lvl8pPr marL="3167116" indent="0">
              <a:buNone/>
              <a:defRPr sz="1400">
                <a:solidFill>
                  <a:schemeClr val="tx1">
                    <a:tint val="75000"/>
                  </a:schemeClr>
                </a:solidFill>
              </a:defRPr>
            </a:lvl8pPr>
            <a:lvl9pPr marL="3619561"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9A42B6F-FEA1-435A-82C0-732440D185A2}" type="datetime1">
              <a:rPr lang="en-US" smtClean="0"/>
              <a:t>11/11/2022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22EF14-E256-3341-B908-12E265DE2DF6}" type="slidenum">
              <a:rPr lang="en-US" smtClean="0"/>
              <a:t>‹#›</a:t>
            </a:fld>
            <a:endParaRPr lang="en-US"/>
          </a:p>
        </p:txBody>
      </p:sp>
    </p:spTree>
    <p:extLst>
      <p:ext uri="{BB962C8B-B14F-4D97-AF65-F5344CB8AC3E}">
        <p14:creationId xmlns:p14="http://schemas.microsoft.com/office/powerpoint/2010/main" val="1849032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49897" y="1595755"/>
            <a:ext cx="3974095" cy="451339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73958" y="1595755"/>
            <a:ext cx="3974095" cy="451339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6E206F5-0283-4CB3-B07F-74C417E9A62A}" type="datetime1">
              <a:rPr lang="en-US" smtClean="0"/>
              <a:t>11/11/2022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22EF14-E256-3341-B908-12E265DE2DF6}" type="slidenum">
              <a:rPr lang="en-US" smtClean="0"/>
              <a:t>‹#›</a:t>
            </a:fld>
            <a:endParaRPr lang="en-US"/>
          </a:p>
        </p:txBody>
      </p:sp>
    </p:spTree>
    <p:extLst>
      <p:ext uri="{BB962C8B-B14F-4D97-AF65-F5344CB8AC3E}">
        <p14:creationId xmlns:p14="http://schemas.microsoft.com/office/powerpoint/2010/main" val="26181647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49898" y="1530849"/>
            <a:ext cx="3975657" cy="637985"/>
          </a:xfrm>
        </p:spPr>
        <p:txBody>
          <a:bodyPr anchor="b"/>
          <a:lstStyle>
            <a:lvl1pPr marL="0" indent="0">
              <a:buNone/>
              <a:defRPr sz="2400" b="1"/>
            </a:lvl1pPr>
            <a:lvl2pPr marL="452445" indent="0">
              <a:buNone/>
              <a:defRPr sz="2000" b="1"/>
            </a:lvl2pPr>
            <a:lvl3pPr marL="904890" indent="0">
              <a:buNone/>
              <a:defRPr sz="1800" b="1"/>
            </a:lvl3pPr>
            <a:lvl4pPr marL="1357335" indent="0">
              <a:buNone/>
              <a:defRPr sz="1600" b="1"/>
            </a:lvl4pPr>
            <a:lvl5pPr marL="1809780" indent="0">
              <a:buNone/>
              <a:defRPr sz="1600" b="1"/>
            </a:lvl5pPr>
            <a:lvl6pPr marL="2262226" indent="0">
              <a:buNone/>
              <a:defRPr sz="1600" b="1"/>
            </a:lvl6pPr>
            <a:lvl7pPr marL="2714671" indent="0">
              <a:buNone/>
              <a:defRPr sz="1600" b="1"/>
            </a:lvl7pPr>
            <a:lvl8pPr marL="3167116" indent="0">
              <a:buNone/>
              <a:defRPr sz="1600" b="1"/>
            </a:lvl8pPr>
            <a:lvl9pPr marL="3619561" indent="0">
              <a:buNone/>
              <a:defRPr sz="1600" b="1"/>
            </a:lvl9pPr>
          </a:lstStyle>
          <a:p>
            <a:pPr lvl="0"/>
            <a:r>
              <a:rPr lang="en-US"/>
              <a:t>Click to edit Master text styles</a:t>
            </a:r>
          </a:p>
        </p:txBody>
      </p:sp>
      <p:sp>
        <p:nvSpPr>
          <p:cNvPr id="4" name="Content Placeholder 3"/>
          <p:cNvSpPr>
            <a:spLocks noGrp="1"/>
          </p:cNvSpPr>
          <p:nvPr>
            <p:ph sz="half" idx="2"/>
          </p:nvPr>
        </p:nvSpPr>
        <p:spPr>
          <a:xfrm>
            <a:off x="449898" y="2168834"/>
            <a:ext cx="3975657" cy="394031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570834" y="1530849"/>
            <a:ext cx="3977219" cy="637985"/>
          </a:xfrm>
        </p:spPr>
        <p:txBody>
          <a:bodyPr anchor="b"/>
          <a:lstStyle>
            <a:lvl1pPr marL="0" indent="0">
              <a:buNone/>
              <a:defRPr sz="2400" b="1"/>
            </a:lvl1pPr>
            <a:lvl2pPr marL="452445" indent="0">
              <a:buNone/>
              <a:defRPr sz="2000" b="1"/>
            </a:lvl2pPr>
            <a:lvl3pPr marL="904890" indent="0">
              <a:buNone/>
              <a:defRPr sz="1800" b="1"/>
            </a:lvl3pPr>
            <a:lvl4pPr marL="1357335" indent="0">
              <a:buNone/>
              <a:defRPr sz="1600" b="1"/>
            </a:lvl4pPr>
            <a:lvl5pPr marL="1809780" indent="0">
              <a:buNone/>
              <a:defRPr sz="1600" b="1"/>
            </a:lvl5pPr>
            <a:lvl6pPr marL="2262226" indent="0">
              <a:buNone/>
              <a:defRPr sz="1600" b="1"/>
            </a:lvl6pPr>
            <a:lvl7pPr marL="2714671" indent="0">
              <a:buNone/>
              <a:defRPr sz="1600" b="1"/>
            </a:lvl7pPr>
            <a:lvl8pPr marL="3167116" indent="0">
              <a:buNone/>
              <a:defRPr sz="1600" b="1"/>
            </a:lvl8pPr>
            <a:lvl9pPr marL="3619561"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570834" y="2168834"/>
            <a:ext cx="3977219" cy="394031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71F8D4E-354F-4B02-813C-3638B2EBA606}" type="datetime1">
              <a:rPr lang="en-US" smtClean="0"/>
              <a:t>11/11/2022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22EF14-E256-3341-B908-12E265DE2DF6}" type="slidenum">
              <a:rPr lang="en-US" smtClean="0"/>
              <a:t>‹#›</a:t>
            </a:fld>
            <a:endParaRPr lang="en-US"/>
          </a:p>
        </p:txBody>
      </p:sp>
    </p:spTree>
    <p:extLst>
      <p:ext uri="{BB962C8B-B14F-4D97-AF65-F5344CB8AC3E}">
        <p14:creationId xmlns:p14="http://schemas.microsoft.com/office/powerpoint/2010/main" val="40275438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9AC48FF-3223-45AB-B834-6667F6CABAD1}" type="datetime1">
              <a:rPr lang="en-US" smtClean="0"/>
              <a:t>11/11/2022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E22EF14-E256-3341-B908-12E265DE2DF6}" type="slidenum">
              <a:rPr lang="en-US" smtClean="0"/>
              <a:t>‹#›</a:t>
            </a:fld>
            <a:endParaRPr lang="en-US"/>
          </a:p>
        </p:txBody>
      </p:sp>
    </p:spTree>
    <p:extLst>
      <p:ext uri="{BB962C8B-B14F-4D97-AF65-F5344CB8AC3E}">
        <p14:creationId xmlns:p14="http://schemas.microsoft.com/office/powerpoint/2010/main" val="34440694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6414A7-F9B3-4829-94C4-6ED4B1EC7EF6}" type="datetime1">
              <a:rPr lang="en-US" smtClean="0"/>
              <a:t>11/11/2022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22EF14-E256-3341-B908-12E265DE2DF6}" type="slidenum">
              <a:rPr lang="en-US" smtClean="0"/>
              <a:t>‹#›</a:t>
            </a:fld>
            <a:endParaRPr lang="en-US"/>
          </a:p>
        </p:txBody>
      </p:sp>
    </p:spTree>
    <p:extLst>
      <p:ext uri="{BB962C8B-B14F-4D97-AF65-F5344CB8AC3E}">
        <p14:creationId xmlns:p14="http://schemas.microsoft.com/office/powerpoint/2010/main" val="42748960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49898" y="272292"/>
            <a:ext cx="2960264" cy="1158822"/>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17949" y="272292"/>
            <a:ext cx="5030104" cy="58368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49898" y="1431114"/>
            <a:ext cx="2960264" cy="4678032"/>
          </a:xfrm>
        </p:spPr>
        <p:txBody>
          <a:bodyPr/>
          <a:lstStyle>
            <a:lvl1pPr marL="0" indent="0">
              <a:buNone/>
              <a:defRPr sz="1400"/>
            </a:lvl1pPr>
            <a:lvl2pPr marL="452445" indent="0">
              <a:buNone/>
              <a:defRPr sz="1200"/>
            </a:lvl2pPr>
            <a:lvl3pPr marL="904890" indent="0">
              <a:buNone/>
              <a:defRPr sz="1000"/>
            </a:lvl3pPr>
            <a:lvl4pPr marL="1357335" indent="0">
              <a:buNone/>
              <a:defRPr sz="900"/>
            </a:lvl4pPr>
            <a:lvl5pPr marL="1809780" indent="0">
              <a:buNone/>
              <a:defRPr sz="900"/>
            </a:lvl5pPr>
            <a:lvl6pPr marL="2262226" indent="0">
              <a:buNone/>
              <a:defRPr sz="900"/>
            </a:lvl6pPr>
            <a:lvl7pPr marL="2714671" indent="0">
              <a:buNone/>
              <a:defRPr sz="900"/>
            </a:lvl7pPr>
            <a:lvl8pPr marL="3167116" indent="0">
              <a:buNone/>
              <a:defRPr sz="900"/>
            </a:lvl8pPr>
            <a:lvl9pPr marL="3619561"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05F6658-D031-4DBF-9723-4197E397FD34}" type="datetime1">
              <a:rPr lang="en-US" smtClean="0"/>
              <a:t>11/11/2022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22EF14-E256-3341-B908-12E265DE2DF6}" type="slidenum">
              <a:rPr lang="en-US" smtClean="0"/>
              <a:t>‹#›</a:t>
            </a:fld>
            <a:endParaRPr lang="en-US"/>
          </a:p>
        </p:txBody>
      </p:sp>
    </p:spTree>
    <p:extLst>
      <p:ext uri="{BB962C8B-B14F-4D97-AF65-F5344CB8AC3E}">
        <p14:creationId xmlns:p14="http://schemas.microsoft.com/office/powerpoint/2010/main" val="14461213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63661" y="4787265"/>
            <a:ext cx="5398770" cy="56516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63661" y="611073"/>
            <a:ext cx="5398770" cy="4103370"/>
          </a:xfrm>
        </p:spPr>
        <p:txBody>
          <a:bodyPr/>
          <a:lstStyle>
            <a:lvl1pPr marL="0" indent="0">
              <a:buNone/>
              <a:defRPr sz="3200"/>
            </a:lvl1pPr>
            <a:lvl2pPr marL="452445" indent="0">
              <a:buNone/>
              <a:defRPr sz="2800"/>
            </a:lvl2pPr>
            <a:lvl3pPr marL="904890" indent="0">
              <a:buNone/>
              <a:defRPr sz="2400"/>
            </a:lvl3pPr>
            <a:lvl4pPr marL="1357335" indent="0">
              <a:buNone/>
              <a:defRPr sz="2000"/>
            </a:lvl4pPr>
            <a:lvl5pPr marL="1809780" indent="0">
              <a:buNone/>
              <a:defRPr sz="2000"/>
            </a:lvl5pPr>
            <a:lvl6pPr marL="2262226" indent="0">
              <a:buNone/>
              <a:defRPr sz="2000"/>
            </a:lvl6pPr>
            <a:lvl7pPr marL="2714671" indent="0">
              <a:buNone/>
              <a:defRPr sz="2000"/>
            </a:lvl7pPr>
            <a:lvl8pPr marL="3167116" indent="0">
              <a:buNone/>
              <a:defRPr sz="2000"/>
            </a:lvl8pPr>
            <a:lvl9pPr marL="3619561" indent="0">
              <a:buNone/>
              <a:defRPr sz="2000"/>
            </a:lvl9pPr>
          </a:lstStyle>
          <a:p>
            <a:endParaRPr lang="en-US"/>
          </a:p>
        </p:txBody>
      </p:sp>
      <p:sp>
        <p:nvSpPr>
          <p:cNvPr id="4" name="Text Placeholder 3"/>
          <p:cNvSpPr>
            <a:spLocks noGrp="1"/>
          </p:cNvSpPr>
          <p:nvPr>
            <p:ph type="body" sz="half" idx="2"/>
          </p:nvPr>
        </p:nvSpPr>
        <p:spPr>
          <a:xfrm>
            <a:off x="1763661" y="5352429"/>
            <a:ext cx="5398770" cy="802626"/>
          </a:xfrm>
        </p:spPr>
        <p:txBody>
          <a:bodyPr/>
          <a:lstStyle>
            <a:lvl1pPr marL="0" indent="0">
              <a:buNone/>
              <a:defRPr sz="1400"/>
            </a:lvl1pPr>
            <a:lvl2pPr marL="452445" indent="0">
              <a:buNone/>
              <a:defRPr sz="1200"/>
            </a:lvl2pPr>
            <a:lvl3pPr marL="904890" indent="0">
              <a:buNone/>
              <a:defRPr sz="1000"/>
            </a:lvl3pPr>
            <a:lvl4pPr marL="1357335" indent="0">
              <a:buNone/>
              <a:defRPr sz="900"/>
            </a:lvl4pPr>
            <a:lvl5pPr marL="1809780" indent="0">
              <a:buNone/>
              <a:defRPr sz="900"/>
            </a:lvl5pPr>
            <a:lvl6pPr marL="2262226" indent="0">
              <a:buNone/>
              <a:defRPr sz="900"/>
            </a:lvl6pPr>
            <a:lvl7pPr marL="2714671" indent="0">
              <a:buNone/>
              <a:defRPr sz="900"/>
            </a:lvl7pPr>
            <a:lvl8pPr marL="3167116" indent="0">
              <a:buNone/>
              <a:defRPr sz="900"/>
            </a:lvl8pPr>
            <a:lvl9pPr marL="3619561"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47B020F-2170-4EC3-A75D-1254BFBD45E8}" type="datetime1">
              <a:rPr lang="en-US" smtClean="0"/>
              <a:t>11/11/2022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22EF14-E256-3341-B908-12E265DE2DF6}" type="slidenum">
              <a:rPr lang="en-US" smtClean="0"/>
              <a:t>‹#›</a:t>
            </a:fld>
            <a:endParaRPr lang="en-US"/>
          </a:p>
        </p:txBody>
      </p:sp>
    </p:spTree>
    <p:extLst>
      <p:ext uri="{BB962C8B-B14F-4D97-AF65-F5344CB8AC3E}">
        <p14:creationId xmlns:p14="http://schemas.microsoft.com/office/powerpoint/2010/main" val="11664200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1F4FC90-83BC-4612-88F1-B6B1BDBB03CC}" type="datetime1">
              <a:rPr lang="en-US" smtClean="0"/>
              <a:t>11/11/2022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22EF14-E256-3341-B908-12E265DE2DF6}" type="slidenum">
              <a:rPr lang="en-US" smtClean="0"/>
              <a:t>‹#›</a:t>
            </a:fld>
            <a:endParaRPr lang="en-US"/>
          </a:p>
        </p:txBody>
      </p:sp>
    </p:spTree>
    <p:extLst>
      <p:ext uri="{BB962C8B-B14F-4D97-AF65-F5344CB8AC3E}">
        <p14:creationId xmlns:p14="http://schemas.microsoft.com/office/powerpoint/2010/main" val="40708761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23514" y="273875"/>
            <a:ext cx="2024539" cy="583527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49898" y="273875"/>
            <a:ext cx="5923650" cy="583527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CDF73E0-2F29-45EF-95B5-62F73E6EEF70}" type="datetime1">
              <a:rPr lang="en-US" smtClean="0"/>
              <a:t>11/11/2022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22EF14-E256-3341-B908-12E265DE2DF6}" type="slidenum">
              <a:rPr lang="en-US" smtClean="0"/>
              <a:t>‹#›</a:t>
            </a:fld>
            <a:endParaRPr lang="en-US"/>
          </a:p>
        </p:txBody>
      </p:sp>
    </p:spTree>
    <p:extLst>
      <p:ext uri="{BB962C8B-B14F-4D97-AF65-F5344CB8AC3E}">
        <p14:creationId xmlns:p14="http://schemas.microsoft.com/office/powerpoint/2010/main" val="25354644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49898" y="273875"/>
            <a:ext cx="8098155" cy="1139825"/>
          </a:xfrm>
          <a:prstGeom prst="rect">
            <a:avLst/>
          </a:prstGeom>
        </p:spPr>
        <p:txBody>
          <a:bodyPr vert="horz" lIns="90489" tIns="45245" rIns="90489" bIns="45245" rtlCol="0" anchor="ctr">
            <a:normAutofit/>
          </a:bodyPr>
          <a:lstStyle/>
          <a:p>
            <a:r>
              <a:rPr lang="en-US"/>
              <a:t>Click to edit Master title style</a:t>
            </a:r>
          </a:p>
        </p:txBody>
      </p:sp>
      <p:sp>
        <p:nvSpPr>
          <p:cNvPr id="3" name="Text Placeholder 2"/>
          <p:cNvSpPr>
            <a:spLocks noGrp="1"/>
          </p:cNvSpPr>
          <p:nvPr>
            <p:ph type="body" idx="1"/>
          </p:nvPr>
        </p:nvSpPr>
        <p:spPr>
          <a:xfrm>
            <a:off x="449898" y="1595755"/>
            <a:ext cx="8098155" cy="4513391"/>
          </a:xfrm>
          <a:prstGeom prst="rect">
            <a:avLst/>
          </a:prstGeom>
        </p:spPr>
        <p:txBody>
          <a:bodyPr vert="horz" lIns="90489" tIns="45245" rIns="90489" bIns="45245"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49897" y="6338694"/>
            <a:ext cx="2099522" cy="364111"/>
          </a:xfrm>
          <a:prstGeom prst="rect">
            <a:avLst/>
          </a:prstGeom>
        </p:spPr>
        <p:txBody>
          <a:bodyPr vert="horz" lIns="90489" tIns="45245" rIns="90489" bIns="45245" rtlCol="0" anchor="ctr"/>
          <a:lstStyle>
            <a:lvl1pPr algn="l">
              <a:defRPr sz="1200">
                <a:solidFill>
                  <a:schemeClr val="tx1">
                    <a:tint val="75000"/>
                  </a:schemeClr>
                </a:solidFill>
              </a:defRPr>
            </a:lvl1pPr>
          </a:lstStyle>
          <a:p>
            <a:fld id="{C3B9DA5B-EABF-44DF-8A34-51B674D4417A}" type="datetime1">
              <a:rPr lang="en-US" smtClean="0"/>
              <a:t>11/11/2022</a:t>
            </a:fld>
            <a:endParaRPr lang="en-US"/>
          </a:p>
        </p:txBody>
      </p:sp>
      <p:sp>
        <p:nvSpPr>
          <p:cNvPr id="5" name="Footer Placeholder 4"/>
          <p:cNvSpPr>
            <a:spLocks noGrp="1"/>
          </p:cNvSpPr>
          <p:nvPr>
            <p:ph type="ftr" sz="quarter" idx="3"/>
          </p:nvPr>
        </p:nvSpPr>
        <p:spPr>
          <a:xfrm>
            <a:off x="3074300" y="6338694"/>
            <a:ext cx="2849351" cy="364111"/>
          </a:xfrm>
          <a:prstGeom prst="rect">
            <a:avLst/>
          </a:prstGeom>
        </p:spPr>
        <p:txBody>
          <a:bodyPr vert="horz" lIns="90489" tIns="45245" rIns="90489" bIns="45245"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48531" y="6338694"/>
            <a:ext cx="2099522" cy="364111"/>
          </a:xfrm>
          <a:prstGeom prst="rect">
            <a:avLst/>
          </a:prstGeom>
        </p:spPr>
        <p:txBody>
          <a:bodyPr vert="horz" lIns="90489" tIns="45245" rIns="90489" bIns="45245" rtlCol="0" anchor="ctr"/>
          <a:lstStyle>
            <a:lvl1pPr algn="r">
              <a:defRPr sz="1200">
                <a:solidFill>
                  <a:schemeClr val="tx1">
                    <a:tint val="75000"/>
                  </a:schemeClr>
                </a:solidFill>
              </a:defRPr>
            </a:lvl1pPr>
          </a:lstStyle>
          <a:p>
            <a:fld id="{FE22EF14-E256-3341-B908-12E265DE2DF6}" type="slidenum">
              <a:rPr lang="en-US" smtClean="0"/>
              <a:t>‹#›</a:t>
            </a:fld>
            <a:endParaRPr lang="en-US"/>
          </a:p>
        </p:txBody>
      </p:sp>
    </p:spTree>
    <p:extLst>
      <p:ext uri="{BB962C8B-B14F-4D97-AF65-F5344CB8AC3E}">
        <p14:creationId xmlns:p14="http://schemas.microsoft.com/office/powerpoint/2010/main" val="1096677075"/>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Lst>
  <p:hf hdr="0" ftr="0" dt="0"/>
  <p:txStyles>
    <p:titleStyle>
      <a:lvl1pPr algn="ctr" defTabSz="452445" rtl="0" eaLnBrk="1" latinLnBrk="0" hangingPunct="1">
        <a:spcBef>
          <a:spcPct val="0"/>
        </a:spcBef>
        <a:buNone/>
        <a:defRPr sz="4400" kern="1200">
          <a:solidFill>
            <a:schemeClr val="tx1"/>
          </a:solidFill>
          <a:latin typeface="+mj-lt"/>
          <a:ea typeface="+mj-ea"/>
          <a:cs typeface="+mj-cs"/>
        </a:defRPr>
      </a:lvl1pPr>
    </p:titleStyle>
    <p:bodyStyle>
      <a:lvl1pPr marL="339334" indent="-339334" algn="l" defTabSz="452445" rtl="0" eaLnBrk="1" latinLnBrk="0" hangingPunct="1">
        <a:spcBef>
          <a:spcPct val="20000"/>
        </a:spcBef>
        <a:buFont typeface="Arial"/>
        <a:buChar char="•"/>
        <a:defRPr sz="3200" kern="1200">
          <a:solidFill>
            <a:schemeClr val="tx1"/>
          </a:solidFill>
          <a:latin typeface="+mn-lt"/>
          <a:ea typeface="+mn-ea"/>
          <a:cs typeface="+mn-cs"/>
        </a:defRPr>
      </a:lvl1pPr>
      <a:lvl2pPr marL="735223" indent="-282778" algn="l" defTabSz="452445" rtl="0" eaLnBrk="1" latinLnBrk="0" hangingPunct="1">
        <a:spcBef>
          <a:spcPct val="20000"/>
        </a:spcBef>
        <a:buFont typeface="Arial"/>
        <a:buChar char="–"/>
        <a:defRPr sz="2800" kern="1200">
          <a:solidFill>
            <a:schemeClr val="tx1"/>
          </a:solidFill>
          <a:latin typeface="+mn-lt"/>
          <a:ea typeface="+mn-ea"/>
          <a:cs typeface="+mn-cs"/>
        </a:defRPr>
      </a:lvl2pPr>
      <a:lvl3pPr marL="1131113" indent="-226223" algn="l" defTabSz="452445" rtl="0" eaLnBrk="1" latinLnBrk="0" hangingPunct="1">
        <a:spcBef>
          <a:spcPct val="20000"/>
        </a:spcBef>
        <a:buFont typeface="Arial"/>
        <a:buChar char="•"/>
        <a:defRPr sz="2400" kern="1200">
          <a:solidFill>
            <a:schemeClr val="tx1"/>
          </a:solidFill>
          <a:latin typeface="+mn-lt"/>
          <a:ea typeface="+mn-ea"/>
          <a:cs typeface="+mn-cs"/>
        </a:defRPr>
      </a:lvl3pPr>
      <a:lvl4pPr marL="1583558" indent="-226223" algn="l" defTabSz="452445" rtl="0" eaLnBrk="1" latinLnBrk="0" hangingPunct="1">
        <a:spcBef>
          <a:spcPct val="20000"/>
        </a:spcBef>
        <a:buFont typeface="Arial"/>
        <a:buChar char="–"/>
        <a:defRPr sz="2000" kern="1200">
          <a:solidFill>
            <a:schemeClr val="tx1"/>
          </a:solidFill>
          <a:latin typeface="+mn-lt"/>
          <a:ea typeface="+mn-ea"/>
          <a:cs typeface="+mn-cs"/>
        </a:defRPr>
      </a:lvl4pPr>
      <a:lvl5pPr marL="2036003" indent="-226223" algn="l" defTabSz="452445" rtl="0" eaLnBrk="1" latinLnBrk="0" hangingPunct="1">
        <a:spcBef>
          <a:spcPct val="20000"/>
        </a:spcBef>
        <a:buFont typeface="Arial"/>
        <a:buChar char="»"/>
        <a:defRPr sz="2000" kern="1200">
          <a:solidFill>
            <a:schemeClr val="tx1"/>
          </a:solidFill>
          <a:latin typeface="+mn-lt"/>
          <a:ea typeface="+mn-ea"/>
          <a:cs typeface="+mn-cs"/>
        </a:defRPr>
      </a:lvl5pPr>
      <a:lvl6pPr marL="2488448" indent="-226223" algn="l" defTabSz="452445" rtl="0" eaLnBrk="1" latinLnBrk="0" hangingPunct="1">
        <a:spcBef>
          <a:spcPct val="20000"/>
        </a:spcBef>
        <a:buFont typeface="Arial"/>
        <a:buChar char="•"/>
        <a:defRPr sz="2000" kern="1200">
          <a:solidFill>
            <a:schemeClr val="tx1"/>
          </a:solidFill>
          <a:latin typeface="+mn-lt"/>
          <a:ea typeface="+mn-ea"/>
          <a:cs typeface="+mn-cs"/>
        </a:defRPr>
      </a:lvl6pPr>
      <a:lvl7pPr marL="2940893" indent="-226223" algn="l" defTabSz="452445" rtl="0" eaLnBrk="1" latinLnBrk="0" hangingPunct="1">
        <a:spcBef>
          <a:spcPct val="20000"/>
        </a:spcBef>
        <a:buFont typeface="Arial"/>
        <a:buChar char="•"/>
        <a:defRPr sz="2000" kern="1200">
          <a:solidFill>
            <a:schemeClr val="tx1"/>
          </a:solidFill>
          <a:latin typeface="+mn-lt"/>
          <a:ea typeface="+mn-ea"/>
          <a:cs typeface="+mn-cs"/>
        </a:defRPr>
      </a:lvl7pPr>
      <a:lvl8pPr marL="3393338" indent="-226223" algn="l" defTabSz="452445" rtl="0" eaLnBrk="1" latinLnBrk="0" hangingPunct="1">
        <a:spcBef>
          <a:spcPct val="20000"/>
        </a:spcBef>
        <a:buFont typeface="Arial"/>
        <a:buChar char="•"/>
        <a:defRPr sz="2000" kern="1200">
          <a:solidFill>
            <a:schemeClr val="tx1"/>
          </a:solidFill>
          <a:latin typeface="+mn-lt"/>
          <a:ea typeface="+mn-ea"/>
          <a:cs typeface="+mn-cs"/>
        </a:defRPr>
      </a:lvl8pPr>
      <a:lvl9pPr marL="3845784" indent="-226223" algn="l" defTabSz="452445"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2445" rtl="0" eaLnBrk="1" latinLnBrk="0" hangingPunct="1">
        <a:defRPr sz="1800" kern="1200">
          <a:solidFill>
            <a:schemeClr val="tx1"/>
          </a:solidFill>
          <a:latin typeface="+mn-lt"/>
          <a:ea typeface="+mn-ea"/>
          <a:cs typeface="+mn-cs"/>
        </a:defRPr>
      </a:lvl1pPr>
      <a:lvl2pPr marL="452445" algn="l" defTabSz="452445" rtl="0" eaLnBrk="1" latinLnBrk="0" hangingPunct="1">
        <a:defRPr sz="1800" kern="1200">
          <a:solidFill>
            <a:schemeClr val="tx1"/>
          </a:solidFill>
          <a:latin typeface="+mn-lt"/>
          <a:ea typeface="+mn-ea"/>
          <a:cs typeface="+mn-cs"/>
        </a:defRPr>
      </a:lvl2pPr>
      <a:lvl3pPr marL="904890" algn="l" defTabSz="452445" rtl="0" eaLnBrk="1" latinLnBrk="0" hangingPunct="1">
        <a:defRPr sz="1800" kern="1200">
          <a:solidFill>
            <a:schemeClr val="tx1"/>
          </a:solidFill>
          <a:latin typeface="+mn-lt"/>
          <a:ea typeface="+mn-ea"/>
          <a:cs typeface="+mn-cs"/>
        </a:defRPr>
      </a:lvl3pPr>
      <a:lvl4pPr marL="1357335" algn="l" defTabSz="452445" rtl="0" eaLnBrk="1" latinLnBrk="0" hangingPunct="1">
        <a:defRPr sz="1800" kern="1200">
          <a:solidFill>
            <a:schemeClr val="tx1"/>
          </a:solidFill>
          <a:latin typeface="+mn-lt"/>
          <a:ea typeface="+mn-ea"/>
          <a:cs typeface="+mn-cs"/>
        </a:defRPr>
      </a:lvl4pPr>
      <a:lvl5pPr marL="1809780" algn="l" defTabSz="452445" rtl="0" eaLnBrk="1" latinLnBrk="0" hangingPunct="1">
        <a:defRPr sz="1800" kern="1200">
          <a:solidFill>
            <a:schemeClr val="tx1"/>
          </a:solidFill>
          <a:latin typeface="+mn-lt"/>
          <a:ea typeface="+mn-ea"/>
          <a:cs typeface="+mn-cs"/>
        </a:defRPr>
      </a:lvl5pPr>
      <a:lvl6pPr marL="2262226" algn="l" defTabSz="452445" rtl="0" eaLnBrk="1" latinLnBrk="0" hangingPunct="1">
        <a:defRPr sz="1800" kern="1200">
          <a:solidFill>
            <a:schemeClr val="tx1"/>
          </a:solidFill>
          <a:latin typeface="+mn-lt"/>
          <a:ea typeface="+mn-ea"/>
          <a:cs typeface="+mn-cs"/>
        </a:defRPr>
      </a:lvl6pPr>
      <a:lvl7pPr marL="2714671" algn="l" defTabSz="452445" rtl="0" eaLnBrk="1" latinLnBrk="0" hangingPunct="1">
        <a:defRPr sz="1800" kern="1200">
          <a:solidFill>
            <a:schemeClr val="tx1"/>
          </a:solidFill>
          <a:latin typeface="+mn-lt"/>
          <a:ea typeface="+mn-ea"/>
          <a:cs typeface="+mn-cs"/>
        </a:defRPr>
      </a:lvl7pPr>
      <a:lvl8pPr marL="3167116" algn="l" defTabSz="452445" rtl="0" eaLnBrk="1" latinLnBrk="0" hangingPunct="1">
        <a:defRPr sz="1800" kern="1200">
          <a:solidFill>
            <a:schemeClr val="tx1"/>
          </a:solidFill>
          <a:latin typeface="+mn-lt"/>
          <a:ea typeface="+mn-ea"/>
          <a:cs typeface="+mn-cs"/>
        </a:defRPr>
      </a:lvl8pPr>
      <a:lvl9pPr marL="3619561" algn="l" defTabSz="4524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187286" y="672029"/>
            <a:ext cx="8997950" cy="3829733"/>
          </a:xfrm>
        </p:spPr>
        <p:txBody>
          <a:bodyPr>
            <a:normAutofit fontScale="90000"/>
          </a:bodyPr>
          <a:lstStyle/>
          <a:p>
            <a:br>
              <a:rPr lang="en-US" sz="4000" b="1" dirty="0">
                <a:solidFill>
                  <a:srgbClr val="FAAD28"/>
                </a:solidFill>
              </a:rPr>
            </a:br>
            <a:br>
              <a:rPr lang="en-US" sz="4000" b="1" dirty="0">
                <a:solidFill>
                  <a:srgbClr val="FAAD28"/>
                </a:solidFill>
              </a:rPr>
            </a:br>
            <a:br>
              <a:rPr lang="en-US" sz="4000" b="1" dirty="0">
                <a:solidFill>
                  <a:srgbClr val="FAAD28"/>
                </a:solidFill>
              </a:rPr>
            </a:br>
            <a:br>
              <a:rPr lang="en-US" sz="4000" b="1" dirty="0">
                <a:solidFill>
                  <a:srgbClr val="FAAD28"/>
                </a:solidFill>
              </a:rPr>
            </a:br>
            <a:br>
              <a:rPr lang="en-US" sz="4000" b="1" dirty="0">
                <a:solidFill>
                  <a:srgbClr val="FAAD28"/>
                </a:solidFill>
              </a:rPr>
            </a:br>
            <a:br>
              <a:rPr lang="en-US" sz="4000" b="1" dirty="0">
                <a:solidFill>
                  <a:srgbClr val="FAAD28"/>
                </a:solidFill>
              </a:rPr>
            </a:br>
            <a:br>
              <a:rPr lang="en-US" sz="4000" b="1" dirty="0">
                <a:solidFill>
                  <a:srgbClr val="FAAD28"/>
                </a:solidFill>
              </a:rPr>
            </a:br>
            <a:br>
              <a:rPr lang="en-US" sz="4000" b="1" dirty="0">
                <a:solidFill>
                  <a:srgbClr val="FAAD28"/>
                </a:solidFill>
              </a:rPr>
            </a:br>
            <a:r>
              <a:rPr lang="en-US" sz="2700" b="1" dirty="0">
                <a:solidFill>
                  <a:schemeClr val="bg1"/>
                </a:solidFill>
              </a:rPr>
              <a:t>A</a:t>
            </a:r>
            <a:r>
              <a:rPr lang="en-ZA" sz="2700" b="1" dirty="0">
                <a:solidFill>
                  <a:schemeClr val="bg1"/>
                </a:solidFill>
              </a:rPr>
              <a:t>DVISORY SERVICES TO CONDUCT A FEASIBILITY STUDY, PROCUREMENT UP TO FINANCIAL CLOSE FOR THE  COMMERCIALISATION OF THE GAUTENG BROADBAND NETWORK (GBN) ON BEHALF OF THE GAUTENG DEPARTMENT OF E-GOVERNMENT  </a:t>
            </a:r>
            <a:br>
              <a:rPr lang="en-ZA" sz="4000" b="1" dirty="0">
                <a:solidFill>
                  <a:schemeClr val="bg1"/>
                </a:solidFill>
              </a:rPr>
            </a:br>
            <a:br>
              <a:rPr lang="en-US" sz="4000" b="1" dirty="0">
                <a:solidFill>
                  <a:schemeClr val="bg1"/>
                </a:solidFill>
              </a:rPr>
            </a:br>
            <a:br>
              <a:rPr lang="en-US" sz="4000" b="1" dirty="0">
                <a:solidFill>
                  <a:schemeClr val="bg1"/>
                </a:solidFill>
              </a:rPr>
            </a:br>
            <a:r>
              <a:rPr lang="en-US" sz="4000" b="1" dirty="0">
                <a:solidFill>
                  <a:srgbClr val="FAAD28"/>
                </a:solidFill>
              </a:rPr>
              <a:t>BRIEFING</a:t>
            </a:r>
            <a:br>
              <a:rPr lang="en-US" sz="4000" b="1" dirty="0">
                <a:solidFill>
                  <a:srgbClr val="FAAD28"/>
                </a:solidFill>
              </a:rPr>
            </a:br>
            <a:r>
              <a:rPr lang="en-US" sz="4000" b="1" dirty="0">
                <a:solidFill>
                  <a:srgbClr val="FAAD28"/>
                </a:solidFill>
              </a:rPr>
              <a:t> </a:t>
            </a:r>
            <a:br>
              <a:rPr lang="en-US" sz="4000" b="1" dirty="0">
                <a:solidFill>
                  <a:srgbClr val="FAAD28"/>
                </a:solidFill>
              </a:rPr>
            </a:br>
            <a:br>
              <a:rPr lang="en-ZA" altLang="en-US" sz="3100" b="1" dirty="0">
                <a:solidFill>
                  <a:schemeClr val="bg1"/>
                </a:solidFill>
              </a:rPr>
            </a:br>
            <a:br>
              <a:rPr lang="en-US" sz="4000" b="1" dirty="0">
                <a:solidFill>
                  <a:srgbClr val="FAAD28"/>
                </a:solidFill>
              </a:rPr>
            </a:br>
            <a:br>
              <a:rPr lang="en-ZA" sz="3200" b="1" dirty="0">
                <a:solidFill>
                  <a:schemeClr val="bg1"/>
                </a:solidFill>
              </a:rPr>
            </a:br>
            <a:br>
              <a:rPr lang="en-US" altLang="en-US" sz="3100" b="1"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br>
            <a:br>
              <a:rPr lang="en-US" altLang="en-US" sz="3100" b="1"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br>
            <a:br>
              <a:rPr lang="en-US" altLang="en-US" sz="2800" b="1"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br>
            <a:r>
              <a:rPr lang="en-US" altLang="en-US" sz="2800" b="1"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 </a:t>
            </a:r>
            <a:br>
              <a:rPr lang="en-US" altLang="en-US" sz="2800" b="1"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br>
            <a:endParaRPr lang="en-US" sz="3200" b="1" dirty="0">
              <a:solidFill>
                <a:schemeClr val="bg1"/>
              </a:solidFill>
            </a:endParaRPr>
          </a:p>
        </p:txBody>
      </p:sp>
      <p:sp>
        <p:nvSpPr>
          <p:cNvPr id="2" name="Slide Number Placeholder 1"/>
          <p:cNvSpPr>
            <a:spLocks noGrp="1"/>
          </p:cNvSpPr>
          <p:nvPr>
            <p:ph type="sldNum" sz="quarter" idx="12"/>
          </p:nvPr>
        </p:nvSpPr>
        <p:spPr/>
        <p:txBody>
          <a:bodyPr/>
          <a:lstStyle/>
          <a:p>
            <a:fld id="{FE22EF14-E256-3341-B908-12E265DE2DF6}" type="slidenum">
              <a:rPr lang="en-US" smtClean="0"/>
              <a:t>1</a:t>
            </a:fld>
            <a:endParaRPr lang="en-US"/>
          </a:p>
        </p:txBody>
      </p:sp>
      <p:sp>
        <p:nvSpPr>
          <p:cNvPr id="5" name="TextBox 4">
            <a:extLst>
              <a:ext uri="{FF2B5EF4-FFF2-40B4-BE49-F238E27FC236}">
                <a16:creationId xmlns:a16="http://schemas.microsoft.com/office/drawing/2014/main" id="{687948CE-4B6B-4B2D-822A-0A9E7ADF84A9}"/>
              </a:ext>
            </a:extLst>
          </p:cNvPr>
          <p:cNvSpPr txBox="1"/>
          <p:nvPr/>
        </p:nvSpPr>
        <p:spPr>
          <a:xfrm>
            <a:off x="2847492" y="2484981"/>
            <a:ext cx="3302965" cy="1323439"/>
          </a:xfrm>
          <a:prstGeom prst="rect">
            <a:avLst/>
          </a:prstGeom>
          <a:noFill/>
        </p:spPr>
        <p:txBody>
          <a:bodyPr wrap="square" rtlCol="0">
            <a:spAutoFit/>
          </a:bodyPr>
          <a:lstStyle/>
          <a:p>
            <a:pPr algn="ctr"/>
            <a:endParaRPr lang="en-US" altLang="en-US" sz="2000" b="1"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algn="ctr"/>
            <a:endParaRPr lang="en-US" altLang="en-US" sz="2000" b="1"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algn="ctr"/>
            <a:endParaRPr lang="en-US" altLang="en-US" sz="2000" b="1"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endParaRPr>
          </a:p>
          <a:p>
            <a:pPr algn="ctr"/>
            <a:r>
              <a:rPr lang="en-US" altLang="en-US" sz="2000" b="1" dirty="0">
                <a:solidFill>
                  <a:schemeClr val="bg1"/>
                </a:solidFill>
                <a:latin typeface="Arial Unicode MS" panose="020B0604020202020204" pitchFamily="34" charset="-128"/>
                <a:ea typeface="Arial Unicode MS" panose="020B0604020202020204" pitchFamily="34" charset="-128"/>
                <a:cs typeface="Arial Unicode MS" panose="020B0604020202020204" pitchFamily="34" charset="-128"/>
              </a:rPr>
              <a:t>NOV 2022</a:t>
            </a:r>
            <a:endParaRPr lang="en-ZA" sz="2000" b="1" dirty="0">
              <a:solidFill>
                <a:schemeClr val="bg1"/>
              </a:solidFill>
            </a:endParaRPr>
          </a:p>
        </p:txBody>
      </p:sp>
    </p:spTree>
    <p:extLst>
      <p:ext uri="{BB962C8B-B14F-4D97-AF65-F5344CB8AC3E}">
        <p14:creationId xmlns:p14="http://schemas.microsoft.com/office/powerpoint/2010/main" val="26520742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FE22EF14-E256-3341-B908-12E265DE2DF6}" type="slidenum">
              <a:rPr lang="en-US" smtClean="0"/>
              <a:t>2</a:t>
            </a:fld>
            <a:endParaRPr lang="en-US"/>
          </a:p>
        </p:txBody>
      </p:sp>
      <p:sp>
        <p:nvSpPr>
          <p:cNvPr id="6" name="Title 1"/>
          <p:cNvSpPr>
            <a:spLocks noGrp="1"/>
          </p:cNvSpPr>
          <p:nvPr>
            <p:ph type="title"/>
          </p:nvPr>
        </p:nvSpPr>
        <p:spPr>
          <a:xfrm>
            <a:off x="449899" y="273875"/>
            <a:ext cx="6116002" cy="780225"/>
          </a:xfrm>
        </p:spPr>
        <p:txBody>
          <a:bodyPr>
            <a:normAutofit/>
          </a:bodyPr>
          <a:lstStyle/>
          <a:p>
            <a:r>
              <a:rPr lang="en-US" sz="3200" b="1" i="1" dirty="0"/>
              <a:t>CONTENTS</a:t>
            </a:r>
          </a:p>
        </p:txBody>
      </p:sp>
      <p:sp>
        <p:nvSpPr>
          <p:cNvPr id="3" name="Rectangle 2"/>
          <p:cNvSpPr/>
          <p:nvPr/>
        </p:nvSpPr>
        <p:spPr>
          <a:xfrm>
            <a:off x="842868" y="1183833"/>
            <a:ext cx="7620069" cy="8463855"/>
          </a:xfrm>
          <a:prstGeom prst="rect">
            <a:avLst/>
          </a:prstGeom>
        </p:spPr>
        <p:txBody>
          <a:bodyPr wrap="square">
            <a:spAutoFit/>
          </a:bodyPr>
          <a:lstStyle/>
          <a:p>
            <a:pPr marL="285750" indent="-285750">
              <a:lnSpc>
                <a:spcPct val="150000"/>
              </a:lnSpc>
              <a:buFont typeface="Arial"/>
              <a:buChar char="•"/>
            </a:pPr>
            <a:r>
              <a:rPr lang="en-ZA" sz="2800" dirty="0"/>
              <a:t>Background</a:t>
            </a:r>
          </a:p>
          <a:p>
            <a:pPr marL="285750" indent="-285750">
              <a:lnSpc>
                <a:spcPct val="150000"/>
              </a:lnSpc>
              <a:buFont typeface="Arial"/>
              <a:buChar char="•"/>
            </a:pPr>
            <a:r>
              <a:rPr lang="en-ZA" sz="2800" dirty="0"/>
              <a:t>Needs and Objectives</a:t>
            </a:r>
          </a:p>
          <a:p>
            <a:pPr marL="285750" indent="-285750">
              <a:lnSpc>
                <a:spcPct val="150000"/>
              </a:lnSpc>
              <a:buFont typeface="Arial"/>
              <a:buChar char="•"/>
            </a:pPr>
            <a:r>
              <a:rPr lang="en-ZA" sz="2800" dirty="0"/>
              <a:t>Overview of Service Required</a:t>
            </a:r>
          </a:p>
          <a:p>
            <a:pPr marL="285750" indent="-285750">
              <a:lnSpc>
                <a:spcPct val="150000"/>
              </a:lnSpc>
              <a:buFont typeface="Arial"/>
              <a:buChar char="•"/>
            </a:pPr>
            <a:r>
              <a:rPr lang="en-ZA" sz="2800" dirty="0"/>
              <a:t>Important preliminary information</a:t>
            </a:r>
          </a:p>
          <a:p>
            <a:pPr marL="285750" indent="-285750">
              <a:lnSpc>
                <a:spcPct val="150000"/>
              </a:lnSpc>
              <a:buFont typeface="Arial"/>
              <a:buChar char="•"/>
            </a:pPr>
            <a:r>
              <a:rPr lang="en-ZA" sz="2800" dirty="0"/>
              <a:t>Scope of Work (Part 1)</a:t>
            </a:r>
          </a:p>
          <a:p>
            <a:pPr marL="285750" indent="-285750">
              <a:lnSpc>
                <a:spcPct val="150000"/>
              </a:lnSpc>
              <a:buFont typeface="Arial"/>
              <a:buChar char="•"/>
            </a:pPr>
            <a:r>
              <a:rPr lang="en-ZA" sz="2800" dirty="0"/>
              <a:t>Scope of Work (Part 2)</a:t>
            </a:r>
          </a:p>
          <a:p>
            <a:pPr marL="285750" indent="-285750">
              <a:lnSpc>
                <a:spcPct val="150000"/>
              </a:lnSpc>
              <a:buFont typeface="Arial"/>
              <a:buChar char="•"/>
            </a:pPr>
            <a:r>
              <a:rPr lang="en-ZA" sz="2800" dirty="0"/>
              <a:t>Remuneration/Pricing</a:t>
            </a:r>
          </a:p>
          <a:p>
            <a:pPr marL="285750" indent="-285750">
              <a:lnSpc>
                <a:spcPct val="150000"/>
              </a:lnSpc>
              <a:buFont typeface="Arial"/>
              <a:buChar char="•"/>
            </a:pPr>
            <a:r>
              <a:rPr lang="en-ZA" sz="2800" dirty="0"/>
              <a:t>Technical Scoring</a:t>
            </a:r>
          </a:p>
          <a:p>
            <a:pPr marL="285750" indent="-285750">
              <a:lnSpc>
                <a:spcPct val="150000"/>
              </a:lnSpc>
              <a:buFont typeface="Arial"/>
              <a:buChar char="•"/>
            </a:pPr>
            <a:endParaRPr lang="en-ZA" sz="3200" dirty="0"/>
          </a:p>
          <a:p>
            <a:pPr marL="285750" indent="-285750">
              <a:lnSpc>
                <a:spcPct val="150000"/>
              </a:lnSpc>
              <a:buFont typeface="Arial"/>
              <a:buChar char="•"/>
            </a:pPr>
            <a:endParaRPr lang="en-ZA" sz="3200" dirty="0"/>
          </a:p>
          <a:p>
            <a:pPr marL="285750" indent="-285750">
              <a:lnSpc>
                <a:spcPct val="150000"/>
              </a:lnSpc>
              <a:buFont typeface="Arial"/>
              <a:buChar char="•"/>
            </a:pPr>
            <a:endParaRPr lang="en-ZA" sz="3200" dirty="0"/>
          </a:p>
          <a:p>
            <a:endParaRPr lang="en-ZA" sz="3200" dirty="0"/>
          </a:p>
          <a:p>
            <a:pPr marL="285750" indent="-285750">
              <a:buFont typeface="Arial"/>
              <a:buChar char="•"/>
            </a:pPr>
            <a:endParaRPr lang="en-ZA" sz="3200" dirty="0"/>
          </a:p>
        </p:txBody>
      </p:sp>
    </p:spTree>
    <p:extLst>
      <p:ext uri="{BB962C8B-B14F-4D97-AF65-F5344CB8AC3E}">
        <p14:creationId xmlns:p14="http://schemas.microsoft.com/office/powerpoint/2010/main" val="33020930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FE22EF14-E256-3341-B908-12E265DE2DF6}" type="slidenum">
              <a:rPr lang="en-US" smtClean="0"/>
              <a:t>3</a:t>
            </a:fld>
            <a:endParaRPr lang="en-US"/>
          </a:p>
        </p:txBody>
      </p:sp>
      <p:sp>
        <p:nvSpPr>
          <p:cNvPr id="6" name="Title 1"/>
          <p:cNvSpPr>
            <a:spLocks noGrp="1"/>
          </p:cNvSpPr>
          <p:nvPr>
            <p:ph type="title"/>
          </p:nvPr>
        </p:nvSpPr>
        <p:spPr>
          <a:xfrm>
            <a:off x="449899" y="273875"/>
            <a:ext cx="6116002" cy="780225"/>
          </a:xfrm>
        </p:spPr>
        <p:txBody>
          <a:bodyPr>
            <a:normAutofit/>
          </a:bodyPr>
          <a:lstStyle/>
          <a:p>
            <a:r>
              <a:rPr lang="en-US" sz="2800" b="1" i="1" dirty="0"/>
              <a:t>BACKGROUND </a:t>
            </a:r>
          </a:p>
        </p:txBody>
      </p:sp>
      <p:sp>
        <p:nvSpPr>
          <p:cNvPr id="2" name="Rectangle 1"/>
          <p:cNvSpPr/>
          <p:nvPr/>
        </p:nvSpPr>
        <p:spPr>
          <a:xfrm>
            <a:off x="449897" y="1160278"/>
            <a:ext cx="7538657" cy="5555367"/>
          </a:xfrm>
          <a:prstGeom prst="rect">
            <a:avLst/>
          </a:prstGeom>
        </p:spPr>
        <p:txBody>
          <a:bodyPr wrap="square">
            <a:spAutoFit/>
          </a:bodyPr>
          <a:lstStyle/>
          <a:p>
            <a:pPr algn="just">
              <a:lnSpc>
                <a:spcPct val="150000"/>
              </a:lnSpc>
              <a:spcAft>
                <a:spcPts val="800"/>
              </a:spcAft>
              <a:tabLst>
                <a:tab pos="457200" algn="l"/>
              </a:tabLst>
            </a:pPr>
            <a:r>
              <a:rPr lang="en-ZA" sz="1800" kern="1600" dirty="0">
                <a:effectLst/>
                <a:latin typeface="Century Gothic" panose="020B0502020202020204" pitchFamily="34" charset="0"/>
                <a:ea typeface="Calibri" panose="020F0502020204030204" pitchFamily="34" charset="0"/>
                <a:cs typeface="Arial" panose="020B0604020202020204" pitchFamily="34" charset="0"/>
              </a:rPr>
              <a:t>T</a:t>
            </a:r>
            <a:r>
              <a:rPr lang="en-ZA" sz="1800" kern="1600" dirty="0">
                <a:effectLst/>
                <a:ea typeface="Calibri" panose="020F0502020204030204" pitchFamily="34" charset="0"/>
                <a:cs typeface="Arial" panose="020B0604020202020204" pitchFamily="34" charset="0"/>
              </a:rPr>
              <a:t>he Gauteng Provincial Government (GPG) through Gauteng Department of e-Government (e-Gov) is in the process of modernising government service delivery and service access in-line with the approved Fourth Industrial Revolution (4IR) Strategy. </a:t>
            </a:r>
          </a:p>
          <a:p>
            <a:pPr algn="just">
              <a:lnSpc>
                <a:spcPct val="150000"/>
              </a:lnSpc>
              <a:spcAft>
                <a:spcPts val="800"/>
              </a:spcAft>
              <a:tabLst>
                <a:tab pos="457200" algn="l"/>
              </a:tabLst>
            </a:pPr>
            <a:r>
              <a:rPr lang="en-ZA" sz="1800" kern="1600" dirty="0">
                <a:effectLst/>
                <a:ea typeface="Calibri" panose="020F0502020204030204" pitchFamily="34" charset="0"/>
                <a:cs typeface="Arial" panose="020B0604020202020204" pitchFamily="34" charset="0"/>
              </a:rPr>
              <a:t>One of the key considerations and enabler to achieve the 4IR strategy is the provision digital infrastructure and end-to-end connectivity inclusive of the :</a:t>
            </a:r>
          </a:p>
          <a:p>
            <a:pPr marL="285750" indent="-285750" algn="just">
              <a:lnSpc>
                <a:spcPct val="150000"/>
              </a:lnSpc>
              <a:spcAft>
                <a:spcPts val="800"/>
              </a:spcAft>
              <a:buFont typeface="Arial" panose="020B0604020202020204" pitchFamily="34" charset="0"/>
              <a:buChar char="•"/>
              <a:tabLst>
                <a:tab pos="457200" algn="l"/>
              </a:tabLst>
            </a:pPr>
            <a:r>
              <a:rPr lang="en-ZA" sz="1800" kern="1600" dirty="0">
                <a:effectLst/>
                <a:ea typeface="Calibri" panose="020F0502020204030204" pitchFamily="34" charset="0"/>
                <a:cs typeface="Arial" panose="020B0604020202020204" pitchFamily="34" charset="0"/>
              </a:rPr>
              <a:t>Wide Area Network (WAN),</a:t>
            </a:r>
          </a:p>
          <a:p>
            <a:pPr marL="285750" indent="-285750" algn="just">
              <a:lnSpc>
                <a:spcPct val="150000"/>
              </a:lnSpc>
              <a:spcAft>
                <a:spcPts val="800"/>
              </a:spcAft>
              <a:buFont typeface="Arial" panose="020B0604020202020204" pitchFamily="34" charset="0"/>
              <a:buChar char="•"/>
              <a:tabLst>
                <a:tab pos="457200" algn="l"/>
              </a:tabLst>
            </a:pPr>
            <a:r>
              <a:rPr lang="en-ZA" sz="1800" kern="1600" dirty="0">
                <a:effectLst/>
                <a:ea typeface="Calibri" panose="020F0502020204030204" pitchFamily="34" charset="0"/>
                <a:cs typeface="Arial" panose="020B0604020202020204" pitchFamily="34" charset="0"/>
              </a:rPr>
              <a:t> the Local Area Network (LAN), </a:t>
            </a:r>
          </a:p>
          <a:p>
            <a:pPr marL="285750" indent="-285750" algn="just">
              <a:lnSpc>
                <a:spcPct val="150000"/>
              </a:lnSpc>
              <a:spcAft>
                <a:spcPts val="800"/>
              </a:spcAft>
              <a:buFont typeface="Arial" panose="020B0604020202020204" pitchFamily="34" charset="0"/>
              <a:buChar char="•"/>
              <a:tabLst>
                <a:tab pos="457200" algn="l"/>
              </a:tabLst>
            </a:pPr>
            <a:r>
              <a:rPr lang="en-ZA" sz="1800" kern="1600" dirty="0">
                <a:effectLst/>
                <a:ea typeface="Calibri" panose="020F0502020204030204" pitchFamily="34" charset="0"/>
                <a:cs typeface="Arial" panose="020B0604020202020204" pitchFamily="34" charset="0"/>
              </a:rPr>
              <a:t>the Voice over Internet Protocol (VoIP) and </a:t>
            </a:r>
          </a:p>
          <a:p>
            <a:pPr marL="285750" indent="-285750" algn="just">
              <a:lnSpc>
                <a:spcPct val="150000"/>
              </a:lnSpc>
              <a:spcAft>
                <a:spcPts val="800"/>
              </a:spcAft>
              <a:buFont typeface="Arial" panose="020B0604020202020204" pitchFamily="34" charset="0"/>
              <a:buChar char="•"/>
              <a:tabLst>
                <a:tab pos="457200" algn="l"/>
              </a:tabLst>
            </a:pPr>
            <a:r>
              <a:rPr lang="en-ZA" sz="1800" kern="1600" dirty="0">
                <a:effectLst/>
                <a:ea typeface="Calibri" panose="020F0502020204030204" pitchFamily="34" charset="0"/>
                <a:cs typeface="Arial" panose="020B0604020202020204" pitchFamily="34" charset="0"/>
              </a:rPr>
              <a:t>Public Wi-Fi hotspots across the province through the Gauteng Broadband Network (GBN) programme.</a:t>
            </a:r>
            <a:endParaRPr lang="en-ZA" sz="1800" dirty="0">
              <a:effectLst/>
              <a:ea typeface="Calibri" panose="020F050202020403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32716155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FE22EF14-E256-3341-B908-12E265DE2DF6}" type="slidenum">
              <a:rPr lang="en-US" smtClean="0"/>
              <a:t>4</a:t>
            </a:fld>
            <a:endParaRPr lang="en-US"/>
          </a:p>
        </p:txBody>
      </p:sp>
      <p:sp>
        <p:nvSpPr>
          <p:cNvPr id="6" name="Title 1"/>
          <p:cNvSpPr>
            <a:spLocks noGrp="1"/>
          </p:cNvSpPr>
          <p:nvPr>
            <p:ph type="title"/>
          </p:nvPr>
        </p:nvSpPr>
        <p:spPr>
          <a:xfrm>
            <a:off x="449899" y="273875"/>
            <a:ext cx="6116002" cy="780225"/>
          </a:xfrm>
        </p:spPr>
        <p:txBody>
          <a:bodyPr>
            <a:normAutofit/>
          </a:bodyPr>
          <a:lstStyle/>
          <a:p>
            <a:r>
              <a:rPr lang="en-US" sz="2800" b="1" i="1" dirty="0"/>
              <a:t>BACKGROUND (2) </a:t>
            </a:r>
          </a:p>
        </p:txBody>
      </p:sp>
      <p:sp>
        <p:nvSpPr>
          <p:cNvPr id="2" name="Rectangle 1"/>
          <p:cNvSpPr/>
          <p:nvPr/>
        </p:nvSpPr>
        <p:spPr>
          <a:xfrm>
            <a:off x="449899" y="1303497"/>
            <a:ext cx="7538657" cy="5560497"/>
          </a:xfrm>
          <a:prstGeom prst="rect">
            <a:avLst/>
          </a:prstGeom>
        </p:spPr>
        <p:txBody>
          <a:bodyPr wrap="square">
            <a:spAutoFit/>
          </a:bodyPr>
          <a:lstStyle/>
          <a:p>
            <a:pPr algn="just">
              <a:lnSpc>
                <a:spcPct val="150000"/>
              </a:lnSpc>
              <a:spcAft>
                <a:spcPts val="800"/>
              </a:spcAft>
            </a:pPr>
            <a:r>
              <a:rPr lang="en-ZA" sz="2400" dirty="0">
                <a:solidFill>
                  <a:srgbClr val="000000"/>
                </a:solidFill>
                <a:effectLst/>
                <a:ea typeface="BatangChe" panose="02030609000101010101" pitchFamily="49" charset="-127"/>
                <a:cs typeface="Arial" panose="020B0604020202020204" pitchFamily="34" charset="0"/>
              </a:rPr>
              <a:t>This RFP invites proposals from transaction advisors representing suitable qualified and experienced financial, technical and legal advisors to assist the GIFA in: </a:t>
            </a:r>
            <a:endParaRPr lang="en-ZA" sz="2400" dirty="0">
              <a:effectLst/>
              <a:ea typeface="Calibri" panose="020F0502020204030204" pitchFamily="34" charset="0"/>
              <a:cs typeface="Arial" panose="020B0604020202020204" pitchFamily="34" charset="0"/>
            </a:endParaRPr>
          </a:p>
          <a:p>
            <a:pPr marL="342900" lvl="0" indent="-342900" algn="just">
              <a:lnSpc>
                <a:spcPct val="150000"/>
              </a:lnSpc>
              <a:buFont typeface="Wingdings" panose="05000000000000000000" pitchFamily="2" charset="2"/>
              <a:buChar char=""/>
            </a:pPr>
            <a:r>
              <a:rPr lang="en-ZA" sz="2400" dirty="0">
                <a:solidFill>
                  <a:srgbClr val="000000"/>
                </a:solidFill>
                <a:effectLst/>
                <a:ea typeface="BatangChe" panose="02030609000101010101" pitchFamily="49" charset="-127"/>
                <a:cs typeface="Arial" panose="020B0604020202020204" pitchFamily="34" charset="0"/>
              </a:rPr>
              <a:t>Part 1: Undertaking of a comprehensive feasibility study for the project;</a:t>
            </a:r>
            <a:endParaRPr lang="en-ZA" sz="2400" dirty="0">
              <a:effectLst/>
              <a:ea typeface="Calibri" panose="020F0502020204030204" pitchFamily="34" charset="0"/>
              <a:cs typeface="Arial" panose="020B0604020202020204" pitchFamily="34" charset="0"/>
            </a:endParaRPr>
          </a:p>
          <a:p>
            <a:pPr marL="342900" lvl="0" indent="-342900" algn="just">
              <a:lnSpc>
                <a:spcPct val="150000"/>
              </a:lnSpc>
              <a:spcAft>
                <a:spcPts val="800"/>
              </a:spcAft>
              <a:buFont typeface="Wingdings" panose="05000000000000000000" pitchFamily="2" charset="2"/>
              <a:buChar char=""/>
            </a:pPr>
            <a:r>
              <a:rPr lang="en-ZA" sz="2400" dirty="0">
                <a:solidFill>
                  <a:srgbClr val="000000"/>
                </a:solidFill>
                <a:effectLst/>
                <a:ea typeface="BatangChe" panose="02030609000101010101" pitchFamily="49" charset="-127"/>
                <a:cs typeface="Arial" panose="020B0604020202020204" pitchFamily="34" charset="0"/>
              </a:rPr>
              <a:t>Part 2: If required afterwards, provide advisory services for the appropriate procurement of the project up to financial close.</a:t>
            </a:r>
            <a:endParaRPr lang="en-ZA" sz="2400" dirty="0">
              <a:effectLst/>
              <a:ea typeface="Calibri" panose="020F0502020204030204" pitchFamily="34" charset="0"/>
              <a:cs typeface="Arial" panose="020B0604020202020204" pitchFamily="34" charset="0"/>
            </a:endParaRPr>
          </a:p>
          <a:p>
            <a:pPr>
              <a:lnSpc>
                <a:spcPct val="150000"/>
              </a:lnSpc>
            </a:pPr>
            <a:endParaRPr lang="en-US" sz="2400" dirty="0"/>
          </a:p>
          <a:p>
            <a:endParaRPr lang="en-US" dirty="0"/>
          </a:p>
        </p:txBody>
      </p:sp>
    </p:spTree>
    <p:extLst>
      <p:ext uri="{BB962C8B-B14F-4D97-AF65-F5344CB8AC3E}">
        <p14:creationId xmlns:p14="http://schemas.microsoft.com/office/powerpoint/2010/main" val="26349270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FE22EF14-E256-3341-B908-12E265DE2DF6}" type="slidenum">
              <a:rPr lang="en-US" smtClean="0"/>
              <a:t>5</a:t>
            </a:fld>
            <a:endParaRPr lang="en-US"/>
          </a:p>
        </p:txBody>
      </p:sp>
      <p:sp>
        <p:nvSpPr>
          <p:cNvPr id="6" name="Title 1"/>
          <p:cNvSpPr>
            <a:spLocks noGrp="1"/>
          </p:cNvSpPr>
          <p:nvPr>
            <p:ph type="title"/>
          </p:nvPr>
        </p:nvSpPr>
        <p:spPr>
          <a:xfrm>
            <a:off x="449899" y="273875"/>
            <a:ext cx="6116002" cy="442221"/>
          </a:xfrm>
        </p:spPr>
        <p:txBody>
          <a:bodyPr>
            <a:normAutofit fontScale="90000"/>
          </a:bodyPr>
          <a:lstStyle/>
          <a:p>
            <a:r>
              <a:rPr lang="en-US" sz="2800" b="1" i="1" dirty="0"/>
              <a:t>NEEDS </a:t>
            </a:r>
          </a:p>
        </p:txBody>
      </p:sp>
      <p:sp>
        <p:nvSpPr>
          <p:cNvPr id="2" name="Rectangle 1"/>
          <p:cNvSpPr/>
          <p:nvPr/>
        </p:nvSpPr>
        <p:spPr>
          <a:xfrm>
            <a:off x="154236" y="1089662"/>
            <a:ext cx="8549089" cy="7458452"/>
          </a:xfrm>
          <a:prstGeom prst="rect">
            <a:avLst/>
          </a:prstGeom>
        </p:spPr>
        <p:txBody>
          <a:bodyPr wrap="square">
            <a:spAutoFit/>
          </a:bodyPr>
          <a:lstStyle/>
          <a:p>
            <a:pPr marL="285750" indent="-285750" algn="just">
              <a:lnSpc>
                <a:spcPct val="150000"/>
              </a:lnSpc>
              <a:spcAft>
                <a:spcPts val="800"/>
              </a:spcAft>
              <a:buFont typeface="Arial" panose="020B0604020202020204" pitchFamily="34" charset="0"/>
              <a:buChar char="•"/>
            </a:pPr>
            <a:r>
              <a:rPr lang="en-ZA" sz="2400" dirty="0">
                <a:effectLst/>
                <a:ea typeface="Calibri" panose="020F0502020204030204" pitchFamily="34" charset="0"/>
                <a:cs typeface="Arial" panose="020B0604020202020204" pitchFamily="34" charset="0"/>
              </a:rPr>
              <a:t>The project will address the expansion needs of the Gauteng Broadband Network (GBN). </a:t>
            </a:r>
          </a:p>
          <a:p>
            <a:pPr marL="285750" indent="-285750" algn="just">
              <a:lnSpc>
                <a:spcPct val="150000"/>
              </a:lnSpc>
              <a:spcAft>
                <a:spcPts val="800"/>
              </a:spcAft>
              <a:buFont typeface="Arial" panose="020B0604020202020204" pitchFamily="34" charset="0"/>
              <a:buChar char="•"/>
            </a:pPr>
            <a:r>
              <a:rPr lang="en-ZA" sz="2400" dirty="0">
                <a:effectLst/>
                <a:ea typeface="Calibri" panose="020F0502020204030204" pitchFamily="34" charset="0"/>
                <a:cs typeface="Arial" panose="020B0604020202020204" pitchFamily="34" charset="0"/>
              </a:rPr>
              <a:t>The Project aims to Commercialise GBN in order to deliver on the department’s mandates. </a:t>
            </a:r>
          </a:p>
          <a:p>
            <a:pPr marL="285750" indent="-285750" algn="just">
              <a:lnSpc>
                <a:spcPct val="150000"/>
              </a:lnSpc>
              <a:spcAft>
                <a:spcPts val="800"/>
              </a:spcAft>
              <a:buFont typeface="Arial" panose="020B0604020202020204" pitchFamily="34" charset="0"/>
              <a:buChar char="•"/>
            </a:pPr>
            <a:r>
              <a:rPr lang="en-ZA" sz="2400" dirty="0">
                <a:effectLst/>
                <a:ea typeface="Calibri" panose="020F0502020204030204" pitchFamily="34" charset="0"/>
                <a:cs typeface="Arial" panose="020B0604020202020204" pitchFamily="34" charset="0"/>
              </a:rPr>
              <a:t>The proposed project will provide for the expansion of GBN by building an additional site. The proposed project will allow for the on selling of excess bandwidth (this will allow the private party to sell excess bandwidth available after meeting the minimum requirement contractually agreed upon)  to 3</a:t>
            </a:r>
            <a:r>
              <a:rPr lang="en-ZA" sz="2400" baseline="30000" dirty="0">
                <a:effectLst/>
                <a:ea typeface="Calibri" panose="020F0502020204030204" pitchFamily="34" charset="0"/>
                <a:cs typeface="Arial" panose="020B0604020202020204" pitchFamily="34" charset="0"/>
              </a:rPr>
              <a:t>rd</a:t>
            </a:r>
            <a:r>
              <a:rPr lang="en-ZA" sz="2400" dirty="0">
                <a:effectLst/>
                <a:ea typeface="Calibri" panose="020F0502020204030204" pitchFamily="34" charset="0"/>
                <a:cs typeface="Arial" panose="020B0604020202020204" pitchFamily="34" charset="0"/>
              </a:rPr>
              <a:t> parties to generate revenue. </a:t>
            </a:r>
          </a:p>
          <a:p>
            <a:pPr marL="285750" indent="-285750" algn="just">
              <a:lnSpc>
                <a:spcPct val="150000"/>
              </a:lnSpc>
              <a:spcAft>
                <a:spcPts val="800"/>
              </a:spcAft>
              <a:buFont typeface="Arial" panose="020B0604020202020204" pitchFamily="34" charset="0"/>
              <a:buChar char="•"/>
            </a:pPr>
            <a:r>
              <a:rPr lang="en-ZA" sz="2400" dirty="0">
                <a:effectLst/>
                <a:ea typeface="Calibri" panose="020F0502020204030204" pitchFamily="34" charset="0"/>
                <a:cs typeface="Arial" panose="020B0604020202020204" pitchFamily="34" charset="0"/>
              </a:rPr>
              <a:t>The proposed project will also require a comprehensive billing model. </a:t>
            </a:r>
            <a:endParaRPr lang="en-ZA" sz="2400" b="1" dirty="0">
              <a:effectLst/>
              <a:ea typeface="Calibri" panose="020F0502020204030204" pitchFamily="34" charset="0"/>
              <a:cs typeface="Arial" panose="020B0604020202020204" pitchFamily="34" charset="0"/>
            </a:endParaRPr>
          </a:p>
          <a:p>
            <a:endParaRPr lang="en-GB" sz="2000" dirty="0"/>
          </a:p>
        </p:txBody>
      </p:sp>
    </p:spTree>
    <p:extLst>
      <p:ext uri="{BB962C8B-B14F-4D97-AF65-F5344CB8AC3E}">
        <p14:creationId xmlns:p14="http://schemas.microsoft.com/office/powerpoint/2010/main" val="3279343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8EA0F-36ED-DA66-E0A8-48B42B9FF886}"/>
              </a:ext>
            </a:extLst>
          </p:cNvPr>
          <p:cNvSpPr>
            <a:spLocks noGrp="1"/>
          </p:cNvSpPr>
          <p:nvPr>
            <p:ph type="title"/>
          </p:nvPr>
        </p:nvSpPr>
        <p:spPr>
          <a:xfrm>
            <a:off x="449898" y="273875"/>
            <a:ext cx="8098155" cy="596459"/>
          </a:xfrm>
        </p:spPr>
        <p:txBody>
          <a:bodyPr/>
          <a:lstStyle/>
          <a:p>
            <a:r>
              <a:rPr lang="en-ZA" sz="2800" b="1" i="1" dirty="0"/>
              <a:t>OBJECTIVES</a:t>
            </a:r>
          </a:p>
        </p:txBody>
      </p:sp>
      <p:sp>
        <p:nvSpPr>
          <p:cNvPr id="3" name="Content Placeholder 2">
            <a:extLst>
              <a:ext uri="{FF2B5EF4-FFF2-40B4-BE49-F238E27FC236}">
                <a16:creationId xmlns:a16="http://schemas.microsoft.com/office/drawing/2014/main" id="{B1FC568A-0F71-2145-FEA3-54EAA03D6DEE}"/>
              </a:ext>
            </a:extLst>
          </p:cNvPr>
          <p:cNvSpPr>
            <a:spLocks noGrp="1"/>
          </p:cNvSpPr>
          <p:nvPr>
            <p:ph idx="1"/>
          </p:nvPr>
        </p:nvSpPr>
        <p:spPr>
          <a:xfrm>
            <a:off x="275422" y="870334"/>
            <a:ext cx="8272631" cy="5694742"/>
          </a:xfrm>
        </p:spPr>
        <p:txBody>
          <a:bodyPr>
            <a:normAutofit fontScale="32500" lnSpcReduction="20000"/>
          </a:bodyPr>
          <a:lstStyle/>
          <a:p>
            <a:pPr algn="just">
              <a:lnSpc>
                <a:spcPct val="170000"/>
              </a:lnSpc>
              <a:spcAft>
                <a:spcPts val="800"/>
              </a:spcAft>
            </a:pPr>
            <a:r>
              <a:rPr lang="en-ZA" sz="6200" dirty="0">
                <a:effectLst/>
                <a:ea typeface="Calibri" panose="020F0502020204030204" pitchFamily="34" charset="0"/>
                <a:cs typeface="Arial" panose="020B0604020202020204" pitchFamily="34" charset="0"/>
              </a:rPr>
              <a:t>The objectives for this project is to determine through a feasibility study the most appropriate Commercialisation model for GBN and the procurement and implementation of said model in order to:</a:t>
            </a:r>
          </a:p>
          <a:p>
            <a:pPr marL="342900" lvl="0" indent="-342900" algn="just">
              <a:lnSpc>
                <a:spcPct val="170000"/>
              </a:lnSpc>
              <a:spcBef>
                <a:spcPts val="600"/>
              </a:spcBef>
              <a:spcAft>
                <a:spcPts val="1000"/>
              </a:spcAft>
              <a:buFont typeface="Wingdings" panose="05000000000000000000" pitchFamily="2" charset="2"/>
              <a:buChar char=""/>
              <a:tabLst>
                <a:tab pos="457200" algn="l"/>
              </a:tabLst>
            </a:pPr>
            <a:r>
              <a:rPr lang="en-ZA" sz="6200" dirty="0">
                <a:effectLst/>
                <a:ea typeface="Calibri" panose="020F0502020204030204" pitchFamily="34" charset="0"/>
                <a:cs typeface="Arial" panose="020B0604020202020204" pitchFamily="34" charset="0"/>
              </a:rPr>
              <a:t>Generate revenue to cross subsidise GBN network operational costs</a:t>
            </a:r>
          </a:p>
          <a:p>
            <a:pPr marL="342900" lvl="0" indent="-342900" algn="just">
              <a:lnSpc>
                <a:spcPct val="170000"/>
              </a:lnSpc>
              <a:spcBef>
                <a:spcPts val="600"/>
              </a:spcBef>
              <a:spcAft>
                <a:spcPts val="1000"/>
              </a:spcAft>
              <a:buFont typeface="Wingdings" panose="05000000000000000000" pitchFamily="2" charset="2"/>
              <a:buChar char=""/>
              <a:tabLst>
                <a:tab pos="457200" algn="l"/>
              </a:tabLst>
            </a:pPr>
            <a:r>
              <a:rPr lang="en-ZA" sz="6200" dirty="0">
                <a:effectLst/>
                <a:ea typeface="Calibri" panose="020F0502020204030204" pitchFamily="34" charset="0"/>
                <a:cs typeface="Arial" panose="020B0604020202020204" pitchFamily="34" charset="0"/>
              </a:rPr>
              <a:t>Deliver on its public mandate and objectives of reducing telecommunications costs</a:t>
            </a:r>
          </a:p>
          <a:p>
            <a:pPr marL="342900" lvl="0" indent="-342900" algn="just">
              <a:lnSpc>
                <a:spcPct val="170000"/>
              </a:lnSpc>
              <a:spcBef>
                <a:spcPts val="600"/>
              </a:spcBef>
              <a:spcAft>
                <a:spcPts val="1000"/>
              </a:spcAft>
              <a:buFont typeface="Wingdings" panose="05000000000000000000" pitchFamily="2" charset="2"/>
              <a:buChar char=""/>
              <a:tabLst>
                <a:tab pos="457200" algn="l"/>
              </a:tabLst>
            </a:pPr>
            <a:r>
              <a:rPr lang="en-ZA" sz="6200" dirty="0">
                <a:effectLst/>
                <a:ea typeface="Calibri" panose="020F0502020204030204" pitchFamily="34" charset="0"/>
                <a:cs typeface="Arial" panose="020B0604020202020204" pitchFamily="34" charset="0"/>
              </a:rPr>
              <a:t>Bridge the Digital Divide and stimulate economic and social development by providing broadband services.</a:t>
            </a:r>
          </a:p>
          <a:p>
            <a:pPr marL="342900" lvl="0" indent="-342900" algn="just">
              <a:lnSpc>
                <a:spcPct val="170000"/>
              </a:lnSpc>
              <a:spcAft>
                <a:spcPts val="800"/>
              </a:spcAft>
              <a:buFont typeface="Wingdings" panose="05000000000000000000" pitchFamily="2" charset="2"/>
              <a:buChar char=""/>
              <a:tabLst>
                <a:tab pos="457200" algn="l"/>
              </a:tabLst>
            </a:pPr>
            <a:r>
              <a:rPr lang="en-ZA" sz="6200" dirty="0">
                <a:effectLst/>
                <a:ea typeface="Calibri" panose="020F0502020204030204" pitchFamily="34" charset="0"/>
                <a:cs typeface="Arial" panose="020B0604020202020204" pitchFamily="34" charset="0"/>
              </a:rPr>
              <a:t>Create a range of broadband services targeted at Township Economic Revitalisation.</a:t>
            </a:r>
          </a:p>
          <a:p>
            <a:endParaRPr lang="en-ZA" dirty="0"/>
          </a:p>
        </p:txBody>
      </p:sp>
      <p:sp>
        <p:nvSpPr>
          <p:cNvPr id="4" name="Slide Number Placeholder 3">
            <a:extLst>
              <a:ext uri="{FF2B5EF4-FFF2-40B4-BE49-F238E27FC236}">
                <a16:creationId xmlns:a16="http://schemas.microsoft.com/office/drawing/2014/main" id="{8A3363FD-98E1-F30F-AE4A-97AFEFAC236E}"/>
              </a:ext>
            </a:extLst>
          </p:cNvPr>
          <p:cNvSpPr>
            <a:spLocks noGrp="1"/>
          </p:cNvSpPr>
          <p:nvPr>
            <p:ph type="sldNum" sz="quarter" idx="12"/>
          </p:nvPr>
        </p:nvSpPr>
        <p:spPr/>
        <p:txBody>
          <a:bodyPr/>
          <a:lstStyle/>
          <a:p>
            <a:fld id="{FE22EF14-E256-3341-B908-12E265DE2DF6}" type="slidenum">
              <a:rPr lang="en-US" smtClean="0"/>
              <a:t>6</a:t>
            </a:fld>
            <a:endParaRPr lang="en-US"/>
          </a:p>
        </p:txBody>
      </p:sp>
    </p:spTree>
    <p:extLst>
      <p:ext uri="{BB962C8B-B14F-4D97-AF65-F5344CB8AC3E}">
        <p14:creationId xmlns:p14="http://schemas.microsoft.com/office/powerpoint/2010/main" val="9086455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FE22EF14-E256-3341-B908-12E265DE2DF6}" type="slidenum">
              <a:rPr lang="en-US" smtClean="0"/>
              <a:t>7</a:t>
            </a:fld>
            <a:endParaRPr lang="en-US"/>
          </a:p>
        </p:txBody>
      </p:sp>
      <p:sp>
        <p:nvSpPr>
          <p:cNvPr id="6" name="Title 1"/>
          <p:cNvSpPr>
            <a:spLocks noGrp="1"/>
          </p:cNvSpPr>
          <p:nvPr>
            <p:ph type="title"/>
          </p:nvPr>
        </p:nvSpPr>
        <p:spPr>
          <a:xfrm>
            <a:off x="449899" y="165925"/>
            <a:ext cx="6116002" cy="780225"/>
          </a:xfrm>
        </p:spPr>
        <p:txBody>
          <a:bodyPr>
            <a:normAutofit/>
          </a:bodyPr>
          <a:lstStyle/>
          <a:p>
            <a:r>
              <a:rPr lang="en-US" sz="3200" b="1" i="1" dirty="0"/>
              <a:t>OVERVIEW OF SERVICE REQUIRED</a:t>
            </a:r>
          </a:p>
        </p:txBody>
      </p:sp>
      <p:sp>
        <p:nvSpPr>
          <p:cNvPr id="2" name="Rectangle 1"/>
          <p:cNvSpPr/>
          <p:nvPr/>
        </p:nvSpPr>
        <p:spPr>
          <a:xfrm>
            <a:off x="449899" y="1333178"/>
            <a:ext cx="8098153" cy="6760825"/>
          </a:xfrm>
          <a:prstGeom prst="rect">
            <a:avLst/>
          </a:prstGeom>
        </p:spPr>
        <p:txBody>
          <a:bodyPr wrap="square">
            <a:spAutoFit/>
          </a:bodyPr>
          <a:lstStyle/>
          <a:p>
            <a:pPr algn="just">
              <a:lnSpc>
                <a:spcPct val="150000"/>
              </a:lnSpc>
              <a:spcAft>
                <a:spcPts val="800"/>
              </a:spcAft>
            </a:pPr>
            <a:r>
              <a:rPr lang="en-ZA" sz="2400" b="1" u="sng" dirty="0">
                <a:effectLst/>
                <a:latin typeface="+mj-lt"/>
                <a:ea typeface="Calibri" panose="020F0502020204030204" pitchFamily="34" charset="0"/>
                <a:cs typeface="Arial" panose="020B0604020202020204" pitchFamily="34" charset="0"/>
              </a:rPr>
              <a:t>The studies must include the following:</a:t>
            </a:r>
          </a:p>
          <a:p>
            <a:pPr marL="342900" lvl="0" indent="-342900">
              <a:lnSpc>
                <a:spcPct val="150000"/>
              </a:lnSpc>
              <a:spcBef>
                <a:spcPts val="600"/>
              </a:spcBef>
              <a:spcAft>
                <a:spcPts val="1000"/>
              </a:spcAft>
              <a:buFont typeface="+mj-lt"/>
              <a:buAutoNum type="arabicPeriod"/>
            </a:pPr>
            <a:r>
              <a:rPr lang="en-ZA" sz="2400" dirty="0">
                <a:effectLst/>
                <a:latin typeface="+mj-lt"/>
                <a:ea typeface="Calibri" panose="020F0502020204030204" pitchFamily="34" charset="0"/>
                <a:cs typeface="Arial" panose="020B0604020202020204" pitchFamily="34" charset="0"/>
              </a:rPr>
              <a:t>Feasibility studies, including demand analysis, options analysis, cost benefit analysis, value assessment, commercial and business case for the project. </a:t>
            </a:r>
          </a:p>
          <a:p>
            <a:pPr marL="342900" lvl="0" indent="-342900">
              <a:lnSpc>
                <a:spcPct val="150000"/>
              </a:lnSpc>
              <a:spcBef>
                <a:spcPts val="600"/>
              </a:spcBef>
              <a:spcAft>
                <a:spcPts val="1000"/>
              </a:spcAft>
              <a:buFont typeface="+mj-lt"/>
              <a:buAutoNum type="arabicPeriod"/>
            </a:pPr>
            <a:r>
              <a:rPr lang="en-ZA" sz="2400" dirty="0">
                <a:effectLst/>
                <a:latin typeface="+mj-lt"/>
                <a:ea typeface="Calibri" panose="020F0502020204030204" pitchFamily="34" charset="0"/>
                <a:cs typeface="Arial" panose="020B0604020202020204" pitchFamily="34" charset="0"/>
              </a:rPr>
              <a:t>Commercial viability and recommendations in line with legislative and regulatory framework </a:t>
            </a:r>
          </a:p>
          <a:p>
            <a:pPr marL="342900" lvl="0" indent="-342900">
              <a:lnSpc>
                <a:spcPct val="150000"/>
              </a:lnSpc>
              <a:spcBef>
                <a:spcPts val="600"/>
              </a:spcBef>
              <a:spcAft>
                <a:spcPts val="1000"/>
              </a:spcAft>
              <a:buFont typeface="+mj-lt"/>
              <a:buAutoNum type="arabicPeriod"/>
            </a:pPr>
            <a:r>
              <a:rPr lang="en-ZA" sz="2400" dirty="0">
                <a:effectLst/>
                <a:latin typeface="+mj-lt"/>
                <a:ea typeface="Calibri" panose="020F0502020204030204" pitchFamily="34" charset="0"/>
                <a:cs typeface="Arial" panose="020B0604020202020204" pitchFamily="34" charset="0"/>
              </a:rPr>
              <a:t>Project structuring </a:t>
            </a:r>
          </a:p>
          <a:p>
            <a:pPr marL="342900" lvl="0" indent="-342900">
              <a:lnSpc>
                <a:spcPct val="150000"/>
              </a:lnSpc>
              <a:spcBef>
                <a:spcPts val="600"/>
              </a:spcBef>
              <a:spcAft>
                <a:spcPts val="1000"/>
              </a:spcAft>
              <a:buFont typeface="+mj-lt"/>
              <a:buAutoNum type="arabicPeriod"/>
            </a:pPr>
            <a:r>
              <a:rPr lang="en-ZA" sz="2400" dirty="0">
                <a:effectLst/>
                <a:latin typeface="+mj-lt"/>
                <a:ea typeface="Calibri" panose="020F0502020204030204" pitchFamily="34" charset="0"/>
                <a:cs typeface="Arial" panose="020B0604020202020204" pitchFamily="34" charset="0"/>
              </a:rPr>
              <a:t>Procurement </a:t>
            </a:r>
          </a:p>
          <a:p>
            <a:pPr marL="342900" lvl="0" indent="-342900">
              <a:lnSpc>
                <a:spcPct val="150000"/>
              </a:lnSpc>
              <a:spcBef>
                <a:spcPts val="600"/>
              </a:spcBef>
              <a:spcAft>
                <a:spcPts val="1000"/>
              </a:spcAft>
              <a:buFont typeface="+mj-lt"/>
              <a:buAutoNum type="arabicPeriod"/>
            </a:pPr>
            <a:r>
              <a:rPr lang="en-ZA" sz="2400" dirty="0">
                <a:effectLst/>
                <a:latin typeface="+mj-lt"/>
                <a:ea typeface="Calibri" panose="020F0502020204030204" pitchFamily="34" charset="0"/>
                <a:cs typeface="Arial" panose="020B0604020202020204" pitchFamily="34" charset="0"/>
              </a:rPr>
              <a:t>Commercial and financial close. </a:t>
            </a:r>
          </a:p>
          <a:p>
            <a:endParaRPr lang="en-US" b="1" dirty="0"/>
          </a:p>
          <a:p>
            <a:pPr lvl="1"/>
            <a:endParaRPr lang="en-US" b="1" dirty="0"/>
          </a:p>
        </p:txBody>
      </p:sp>
    </p:spTree>
    <p:extLst>
      <p:ext uri="{BB962C8B-B14F-4D97-AF65-F5344CB8AC3E}">
        <p14:creationId xmlns:p14="http://schemas.microsoft.com/office/powerpoint/2010/main" val="8669588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78F23-31CA-35D1-B943-D2D2E41D09A4}"/>
              </a:ext>
            </a:extLst>
          </p:cNvPr>
          <p:cNvSpPr>
            <a:spLocks noGrp="1"/>
          </p:cNvSpPr>
          <p:nvPr>
            <p:ph type="title"/>
          </p:nvPr>
        </p:nvSpPr>
        <p:spPr/>
        <p:txBody>
          <a:bodyPr>
            <a:normAutofit/>
          </a:bodyPr>
          <a:lstStyle/>
          <a:p>
            <a:r>
              <a:rPr lang="en-ZA" sz="3200" b="1" i="1" dirty="0"/>
              <a:t>IMPORTANT PRELIMINARY INFORMATION </a:t>
            </a:r>
          </a:p>
        </p:txBody>
      </p:sp>
      <p:sp>
        <p:nvSpPr>
          <p:cNvPr id="3" name="Content Placeholder 2">
            <a:extLst>
              <a:ext uri="{FF2B5EF4-FFF2-40B4-BE49-F238E27FC236}">
                <a16:creationId xmlns:a16="http://schemas.microsoft.com/office/drawing/2014/main" id="{184E87CD-C036-1F98-75AD-1DBEAD2F7646}"/>
              </a:ext>
            </a:extLst>
          </p:cNvPr>
          <p:cNvSpPr>
            <a:spLocks noGrp="1"/>
          </p:cNvSpPr>
          <p:nvPr>
            <p:ph idx="1"/>
          </p:nvPr>
        </p:nvSpPr>
        <p:spPr>
          <a:xfrm>
            <a:off x="449898" y="1595755"/>
            <a:ext cx="8098155" cy="4969320"/>
          </a:xfrm>
        </p:spPr>
        <p:txBody>
          <a:bodyPr/>
          <a:lstStyle/>
          <a:p>
            <a:pPr marL="0" indent="0" algn="just">
              <a:lnSpc>
                <a:spcPts val="1800"/>
              </a:lnSpc>
              <a:spcAft>
                <a:spcPts val="800"/>
              </a:spcAft>
              <a:buNone/>
            </a:pPr>
            <a:r>
              <a:rPr lang="en-ZA" sz="2000" b="1" dirty="0">
                <a:effectLst/>
                <a:latin typeface="+mj-lt"/>
                <a:ea typeface="Calibri" panose="020F0502020204030204" pitchFamily="34" charset="0"/>
                <a:cs typeface="Arial" panose="020B0604020202020204" pitchFamily="34" charset="0"/>
              </a:rPr>
              <a:t>Background documentation and preparatory work</a:t>
            </a:r>
            <a:endParaRPr lang="en-ZA" sz="2000" dirty="0">
              <a:effectLst/>
              <a:latin typeface="+mj-lt"/>
              <a:ea typeface="Calibri" panose="020F0502020204030204" pitchFamily="34" charset="0"/>
              <a:cs typeface="Arial" panose="020B0604020202020204" pitchFamily="34" charset="0"/>
            </a:endParaRPr>
          </a:p>
          <a:p>
            <a:pPr algn="just">
              <a:lnSpc>
                <a:spcPts val="1800"/>
              </a:lnSpc>
              <a:spcAft>
                <a:spcPts val="800"/>
              </a:spcAft>
            </a:pPr>
            <a:r>
              <a:rPr lang="en-ZA" sz="2000" dirty="0">
                <a:effectLst/>
                <a:latin typeface="+mj-lt"/>
                <a:ea typeface="Calibri" panose="020F0502020204030204" pitchFamily="34" charset="0"/>
                <a:cs typeface="Arial" panose="020B0604020202020204" pitchFamily="34" charset="0"/>
              </a:rPr>
              <a:t>In order to successfully deliver on this assignment, the transaction advisor will have to become familiar with all aspects of GBN with regards to Phase 1 and Phase 2 of the project.</a:t>
            </a:r>
          </a:p>
          <a:p>
            <a:pPr marL="0" indent="0">
              <a:buNone/>
            </a:pPr>
            <a:r>
              <a:rPr lang="en-ZA" sz="2000" b="1" dirty="0">
                <a:effectLst/>
                <a:latin typeface="+mj-lt"/>
                <a:ea typeface="Times New Roman" panose="02020603050405020304" pitchFamily="18" charset="0"/>
                <a:cs typeface="Arial" panose="020B0604020202020204" pitchFamily="34" charset="0"/>
              </a:rPr>
              <a:t>Necessary transaction advisor skills and experience (pls note)</a:t>
            </a:r>
          </a:p>
          <a:p>
            <a:pPr marL="0" indent="0" algn="l">
              <a:lnSpc>
                <a:spcPts val="1800"/>
              </a:lnSpc>
              <a:buNone/>
              <a:tabLst>
                <a:tab pos="400050" algn="l"/>
                <a:tab pos="3568700" algn="l"/>
              </a:tabLst>
            </a:pPr>
            <a:r>
              <a:rPr lang="en-ZA" sz="2000" b="1" dirty="0">
                <a:effectLst/>
                <a:latin typeface="+mj-lt"/>
                <a:ea typeface="Times New Roman" panose="02020603050405020304" pitchFamily="18" charset="0"/>
                <a:cs typeface="Arial" panose="020B0604020202020204" pitchFamily="34" charset="0"/>
              </a:rPr>
              <a:t>Management of the transaction advisor (Lead Advisor)</a:t>
            </a:r>
            <a:endParaRPr lang="en-ZA" sz="2000" dirty="0">
              <a:effectLst/>
              <a:latin typeface="+mj-lt"/>
              <a:ea typeface="Times New Roman" panose="02020603050405020304" pitchFamily="18" charset="0"/>
              <a:cs typeface="Times New Roman" panose="02020603050405020304" pitchFamily="18" charset="0"/>
            </a:endParaRPr>
          </a:p>
          <a:p>
            <a:r>
              <a:rPr lang="en-ZA" sz="2000" dirty="0">
                <a:effectLst/>
                <a:latin typeface="+mj-lt"/>
                <a:ea typeface="Calibri" panose="020F0502020204030204" pitchFamily="34" charset="0"/>
                <a:cs typeface="Arial" panose="020B0604020202020204" pitchFamily="34" charset="0"/>
              </a:rPr>
              <a:t>It is strongly advised that the advisory team is managed by an experienced project manager with relevant qualifications and sector knowledge. The project manager should co-ordinate the activities with various team members. The transaction advisor will be appointed by the accounting authority of GIFA. </a:t>
            </a:r>
            <a:endParaRPr lang="en-ZA" sz="2000" b="1" dirty="0">
              <a:latin typeface="+mj-lt"/>
              <a:ea typeface="Calibri" panose="020F0502020204030204" pitchFamily="34" charset="0"/>
              <a:cs typeface="Arial" panose="020B0604020202020204" pitchFamily="34" charset="0"/>
            </a:endParaRPr>
          </a:p>
          <a:p>
            <a:pPr marL="0" indent="0" algn="just">
              <a:lnSpc>
                <a:spcPts val="1800"/>
              </a:lnSpc>
              <a:buNone/>
              <a:tabLst>
                <a:tab pos="457200" algn="l"/>
                <a:tab pos="3568700" algn="l"/>
              </a:tabLst>
            </a:pPr>
            <a:r>
              <a:rPr lang="en-ZA" sz="2000" b="1" dirty="0">
                <a:effectLst/>
                <a:latin typeface="+mj-lt"/>
                <a:ea typeface="Times New Roman" panose="02020603050405020304" pitchFamily="18" charset="0"/>
                <a:cs typeface="Arial" panose="020B0604020202020204" pitchFamily="34" charset="0"/>
              </a:rPr>
              <a:t>Duration of appointment of transaction advisor</a:t>
            </a:r>
            <a:endParaRPr lang="en-ZA" sz="2000" dirty="0">
              <a:effectLst/>
              <a:latin typeface="+mj-lt"/>
              <a:ea typeface="Times New Roman" panose="02020603050405020304" pitchFamily="18" charset="0"/>
              <a:cs typeface="Times New Roman" panose="02020603050405020304" pitchFamily="18" charset="0"/>
            </a:endParaRPr>
          </a:p>
          <a:p>
            <a:r>
              <a:rPr lang="en-ZA" sz="2000" dirty="0">
                <a:effectLst/>
                <a:latin typeface="+mj-lt"/>
                <a:ea typeface="Calibri" panose="020F0502020204030204" pitchFamily="34" charset="0"/>
                <a:cs typeface="Arial" panose="020B0604020202020204" pitchFamily="34" charset="0"/>
              </a:rPr>
              <a:t>The deliverables set out under this RFP is expected to take place within </a:t>
            </a:r>
            <a:r>
              <a:rPr lang="en-ZA" sz="2000" b="1" i="1" dirty="0">
                <a:solidFill>
                  <a:srgbClr val="000000"/>
                </a:solidFill>
                <a:effectLst/>
                <a:latin typeface="+mj-lt"/>
                <a:ea typeface="Calibri" panose="020F0502020204030204" pitchFamily="34" charset="0"/>
                <a:cs typeface="Arial" panose="020B0604020202020204" pitchFamily="34" charset="0"/>
              </a:rPr>
              <a:t>36 months</a:t>
            </a:r>
            <a:r>
              <a:rPr lang="en-ZA" sz="2000" dirty="0">
                <a:solidFill>
                  <a:srgbClr val="000000"/>
                </a:solidFill>
                <a:effectLst/>
                <a:latin typeface="+mj-lt"/>
                <a:ea typeface="Calibri" panose="020F0502020204030204" pitchFamily="34" charset="0"/>
                <a:cs typeface="Arial" panose="020B0604020202020204" pitchFamily="34" charset="0"/>
              </a:rPr>
              <a:t> </a:t>
            </a:r>
            <a:r>
              <a:rPr lang="en-ZA" sz="2000" dirty="0">
                <a:effectLst/>
                <a:latin typeface="+mj-lt"/>
                <a:ea typeface="Calibri" panose="020F0502020204030204" pitchFamily="34" charset="0"/>
                <a:cs typeface="Arial" panose="020B0604020202020204" pitchFamily="34" charset="0"/>
              </a:rPr>
              <a:t>from the date the agreement has been signed between GIFA and the transaction advisor.</a:t>
            </a:r>
            <a:endParaRPr lang="en-ZA" sz="2000" dirty="0">
              <a:effectLst/>
              <a:latin typeface="+mj-lt"/>
              <a:ea typeface="Times New Roman" panose="02020603050405020304" pitchFamily="18" charset="0"/>
              <a:cs typeface="Times New Roman" panose="02020603050405020304" pitchFamily="18" charset="0"/>
            </a:endParaRPr>
          </a:p>
          <a:p>
            <a:endParaRPr lang="en-ZA" dirty="0"/>
          </a:p>
        </p:txBody>
      </p:sp>
      <p:sp>
        <p:nvSpPr>
          <p:cNvPr id="4" name="Slide Number Placeholder 3">
            <a:extLst>
              <a:ext uri="{FF2B5EF4-FFF2-40B4-BE49-F238E27FC236}">
                <a16:creationId xmlns:a16="http://schemas.microsoft.com/office/drawing/2014/main" id="{0C9332AC-3CB7-52CD-29F2-8A1E1C3CDF82}"/>
              </a:ext>
            </a:extLst>
          </p:cNvPr>
          <p:cNvSpPr>
            <a:spLocks noGrp="1"/>
          </p:cNvSpPr>
          <p:nvPr>
            <p:ph type="sldNum" sz="quarter" idx="12"/>
          </p:nvPr>
        </p:nvSpPr>
        <p:spPr/>
        <p:txBody>
          <a:bodyPr/>
          <a:lstStyle/>
          <a:p>
            <a:fld id="{FE22EF14-E256-3341-B908-12E265DE2DF6}" type="slidenum">
              <a:rPr lang="en-US" smtClean="0"/>
              <a:t>8</a:t>
            </a:fld>
            <a:endParaRPr lang="en-US"/>
          </a:p>
        </p:txBody>
      </p:sp>
    </p:spTree>
    <p:extLst>
      <p:ext uri="{BB962C8B-B14F-4D97-AF65-F5344CB8AC3E}">
        <p14:creationId xmlns:p14="http://schemas.microsoft.com/office/powerpoint/2010/main" val="10344373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D3572-03C0-CA9C-0BA9-21E23BF59AED}"/>
              </a:ext>
            </a:extLst>
          </p:cNvPr>
          <p:cNvSpPr>
            <a:spLocks noGrp="1"/>
          </p:cNvSpPr>
          <p:nvPr>
            <p:ph type="title"/>
          </p:nvPr>
        </p:nvSpPr>
        <p:spPr>
          <a:xfrm>
            <a:off x="449898" y="0"/>
            <a:ext cx="8098155" cy="1139825"/>
          </a:xfrm>
        </p:spPr>
        <p:txBody>
          <a:bodyPr>
            <a:normAutofit/>
          </a:bodyPr>
          <a:lstStyle/>
          <a:p>
            <a:r>
              <a:rPr lang="en-ZA" sz="3200" b="1" i="1" u="sng" dirty="0"/>
              <a:t>SCOPE OF WORK  (PART 1 – FEASIBILITY STUDY)</a:t>
            </a:r>
          </a:p>
        </p:txBody>
      </p:sp>
      <p:sp>
        <p:nvSpPr>
          <p:cNvPr id="3" name="Content Placeholder 2">
            <a:extLst>
              <a:ext uri="{FF2B5EF4-FFF2-40B4-BE49-F238E27FC236}">
                <a16:creationId xmlns:a16="http://schemas.microsoft.com/office/drawing/2014/main" id="{7F9397FC-0043-8476-2A10-C1703D89FF07}"/>
              </a:ext>
            </a:extLst>
          </p:cNvPr>
          <p:cNvSpPr>
            <a:spLocks noGrp="1"/>
          </p:cNvSpPr>
          <p:nvPr>
            <p:ph sz="half" idx="1"/>
          </p:nvPr>
        </p:nvSpPr>
        <p:spPr>
          <a:xfrm>
            <a:off x="198305" y="1156771"/>
            <a:ext cx="8538072" cy="5546034"/>
          </a:xfrm>
        </p:spPr>
        <p:txBody>
          <a:bodyPr>
            <a:normAutofit fontScale="92500" lnSpcReduction="10000"/>
          </a:bodyPr>
          <a:lstStyle/>
          <a:p>
            <a:pPr marL="0" indent="0">
              <a:buNone/>
            </a:pPr>
            <a:r>
              <a:rPr lang="en-US" dirty="0"/>
              <a:t>PART 1: FEASIBILITY STUDY (not to exceed 40% of total cost)</a:t>
            </a:r>
          </a:p>
          <a:p>
            <a:r>
              <a:rPr lang="en-US" dirty="0"/>
              <a:t>Stage 1 Market Assessment and Needs Analysis	</a:t>
            </a:r>
          </a:p>
          <a:p>
            <a:r>
              <a:rPr lang="en-US" dirty="0"/>
              <a:t>Stage 2	Technical Feasibility and Assessment	</a:t>
            </a:r>
          </a:p>
          <a:p>
            <a:r>
              <a:rPr lang="en-US" dirty="0"/>
              <a:t>Stage 3	Solution Options Analysis	</a:t>
            </a:r>
          </a:p>
          <a:p>
            <a:r>
              <a:rPr lang="en-US" dirty="0"/>
              <a:t>Stage 4	Project Due Diligence 	</a:t>
            </a:r>
          </a:p>
          <a:p>
            <a:r>
              <a:rPr lang="en-US" dirty="0"/>
              <a:t>Stage 5	Value Assessment	</a:t>
            </a:r>
          </a:p>
          <a:p>
            <a:r>
              <a:rPr lang="en-US" dirty="0"/>
              <a:t>Stage 6	Economic and Socio-economic Impact Analysis	</a:t>
            </a:r>
          </a:p>
          <a:p>
            <a:r>
              <a:rPr lang="en-US" dirty="0"/>
              <a:t>Stage 7	Stakeholder Engagement Analysis with Project Structuring	</a:t>
            </a:r>
          </a:p>
          <a:p>
            <a:r>
              <a:rPr lang="en-US" dirty="0"/>
              <a:t>Stage 8	Procurement and Implementation Plan 	</a:t>
            </a:r>
          </a:p>
          <a:p>
            <a:r>
              <a:rPr lang="en-US" dirty="0"/>
              <a:t>Stage 9	Final Feasibility Study Report and Presentation	</a:t>
            </a:r>
          </a:p>
          <a:p>
            <a:r>
              <a:rPr lang="en-US" dirty="0"/>
              <a:t>Stage 10	Submission requirements for the Feasibility Study Report and request for Treasury Approval I (TAI)	</a:t>
            </a:r>
          </a:p>
          <a:p>
            <a:endParaRPr lang="en-ZA" dirty="0"/>
          </a:p>
        </p:txBody>
      </p:sp>
      <p:sp>
        <p:nvSpPr>
          <p:cNvPr id="5" name="Slide Number Placeholder 4">
            <a:extLst>
              <a:ext uri="{FF2B5EF4-FFF2-40B4-BE49-F238E27FC236}">
                <a16:creationId xmlns:a16="http://schemas.microsoft.com/office/drawing/2014/main" id="{A377B1A0-F2C0-D34B-C227-111840104AAC}"/>
              </a:ext>
            </a:extLst>
          </p:cNvPr>
          <p:cNvSpPr>
            <a:spLocks noGrp="1"/>
          </p:cNvSpPr>
          <p:nvPr>
            <p:ph type="sldNum" sz="quarter" idx="12"/>
          </p:nvPr>
        </p:nvSpPr>
        <p:spPr/>
        <p:txBody>
          <a:bodyPr/>
          <a:lstStyle/>
          <a:p>
            <a:fld id="{FE22EF14-E256-3341-B908-12E265DE2DF6}" type="slidenum">
              <a:rPr lang="en-US" smtClean="0"/>
              <a:t>9</a:t>
            </a:fld>
            <a:endParaRPr lang="en-US"/>
          </a:p>
        </p:txBody>
      </p:sp>
    </p:spTree>
    <p:extLst>
      <p:ext uri="{BB962C8B-B14F-4D97-AF65-F5344CB8AC3E}">
        <p14:creationId xmlns:p14="http://schemas.microsoft.com/office/powerpoint/2010/main" val="39229688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D3572-03C0-CA9C-0BA9-21E23BF59AED}"/>
              </a:ext>
            </a:extLst>
          </p:cNvPr>
          <p:cNvSpPr>
            <a:spLocks noGrp="1"/>
          </p:cNvSpPr>
          <p:nvPr>
            <p:ph type="title"/>
          </p:nvPr>
        </p:nvSpPr>
        <p:spPr>
          <a:xfrm>
            <a:off x="449898" y="0"/>
            <a:ext cx="8098155" cy="1139825"/>
          </a:xfrm>
        </p:spPr>
        <p:txBody>
          <a:bodyPr>
            <a:normAutofit/>
          </a:bodyPr>
          <a:lstStyle/>
          <a:p>
            <a:r>
              <a:rPr lang="en-ZA" sz="3200" b="1" i="1" u="sng" dirty="0"/>
              <a:t>SCOPE OF WORK  (PART 2 – PROCUREMENT)</a:t>
            </a:r>
          </a:p>
        </p:txBody>
      </p:sp>
      <p:sp>
        <p:nvSpPr>
          <p:cNvPr id="3" name="Content Placeholder 2">
            <a:extLst>
              <a:ext uri="{FF2B5EF4-FFF2-40B4-BE49-F238E27FC236}">
                <a16:creationId xmlns:a16="http://schemas.microsoft.com/office/drawing/2014/main" id="{7F9397FC-0043-8476-2A10-C1703D89FF07}"/>
              </a:ext>
            </a:extLst>
          </p:cNvPr>
          <p:cNvSpPr>
            <a:spLocks noGrp="1"/>
          </p:cNvSpPr>
          <p:nvPr>
            <p:ph sz="half" idx="1"/>
          </p:nvPr>
        </p:nvSpPr>
        <p:spPr>
          <a:xfrm>
            <a:off x="198305" y="1156771"/>
            <a:ext cx="8538072" cy="5546034"/>
          </a:xfrm>
        </p:spPr>
        <p:txBody>
          <a:bodyPr>
            <a:normAutofit/>
          </a:bodyPr>
          <a:lstStyle/>
          <a:p>
            <a:pPr marL="0" indent="0">
              <a:buNone/>
            </a:pPr>
            <a:r>
              <a:rPr lang="en-US" b="1" i="1" u="sng" dirty="0"/>
              <a:t>PART 2: PROCUREMENT DELIVERABLES</a:t>
            </a:r>
          </a:p>
          <a:p>
            <a:pPr marL="0" indent="0">
              <a:buNone/>
            </a:pPr>
            <a:r>
              <a:rPr lang="en-US" dirty="0"/>
              <a:t>Stage 11	Compilation of reports	</a:t>
            </a:r>
          </a:p>
          <a:p>
            <a:pPr marL="0" indent="0">
              <a:buNone/>
            </a:pPr>
            <a:r>
              <a:rPr lang="en-US" dirty="0"/>
              <a:t>Stage 12	Total for TAIIA Approval 	</a:t>
            </a:r>
          </a:p>
          <a:p>
            <a:pPr marL="0" indent="0">
              <a:buNone/>
            </a:pPr>
            <a:r>
              <a:rPr lang="en-US" dirty="0"/>
              <a:t>Stage 13	Total for TAIIB Approval	</a:t>
            </a:r>
          </a:p>
          <a:p>
            <a:pPr marL="0" indent="0">
              <a:buNone/>
            </a:pPr>
            <a:r>
              <a:rPr lang="en-US" dirty="0"/>
              <a:t>Stage 14	Negotiations and Management Plan	</a:t>
            </a:r>
          </a:p>
          <a:p>
            <a:pPr marL="0" indent="0">
              <a:buNone/>
            </a:pPr>
            <a:r>
              <a:rPr lang="en-US" dirty="0"/>
              <a:t>Stage 15	TAIII	</a:t>
            </a:r>
          </a:p>
          <a:p>
            <a:pPr marL="0" indent="0">
              <a:buNone/>
            </a:pPr>
            <a:r>
              <a:rPr lang="en-US" dirty="0"/>
              <a:t>Stage 16	Total for TAIII Approval	</a:t>
            </a:r>
          </a:p>
          <a:p>
            <a:pPr marL="0" indent="0">
              <a:buNone/>
            </a:pPr>
            <a:r>
              <a:rPr lang="en-US" dirty="0"/>
              <a:t>Stage 17	Commercial and Financial close	</a:t>
            </a:r>
          </a:p>
          <a:p>
            <a:pPr marL="0" indent="0">
              <a:buNone/>
            </a:pPr>
            <a:r>
              <a:rPr lang="en-US" dirty="0"/>
              <a:t>Stage 18	Close out report and Case Study	</a:t>
            </a:r>
          </a:p>
          <a:p>
            <a:pPr marL="0" indent="0">
              <a:buNone/>
            </a:pPr>
            <a:r>
              <a:rPr lang="en-US" dirty="0"/>
              <a:t>*	BAFO for procurement process	</a:t>
            </a:r>
          </a:p>
          <a:p>
            <a:endParaRPr lang="en-ZA" dirty="0"/>
          </a:p>
        </p:txBody>
      </p:sp>
      <p:sp>
        <p:nvSpPr>
          <p:cNvPr id="5" name="Slide Number Placeholder 4">
            <a:extLst>
              <a:ext uri="{FF2B5EF4-FFF2-40B4-BE49-F238E27FC236}">
                <a16:creationId xmlns:a16="http://schemas.microsoft.com/office/drawing/2014/main" id="{A377B1A0-F2C0-D34B-C227-111840104AAC}"/>
              </a:ext>
            </a:extLst>
          </p:cNvPr>
          <p:cNvSpPr>
            <a:spLocks noGrp="1"/>
          </p:cNvSpPr>
          <p:nvPr>
            <p:ph type="sldNum" sz="quarter" idx="12"/>
          </p:nvPr>
        </p:nvSpPr>
        <p:spPr/>
        <p:txBody>
          <a:bodyPr/>
          <a:lstStyle/>
          <a:p>
            <a:fld id="{FE22EF14-E256-3341-B908-12E265DE2DF6}" type="slidenum">
              <a:rPr lang="en-US" smtClean="0"/>
              <a:t>10</a:t>
            </a:fld>
            <a:endParaRPr lang="en-US"/>
          </a:p>
        </p:txBody>
      </p:sp>
    </p:spTree>
    <p:extLst>
      <p:ext uri="{BB962C8B-B14F-4D97-AF65-F5344CB8AC3E}">
        <p14:creationId xmlns:p14="http://schemas.microsoft.com/office/powerpoint/2010/main" val="10231429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BF6E7-2478-E7FD-C199-F03EDDBD7371}"/>
              </a:ext>
            </a:extLst>
          </p:cNvPr>
          <p:cNvSpPr>
            <a:spLocks noGrp="1"/>
          </p:cNvSpPr>
          <p:nvPr>
            <p:ph type="title"/>
          </p:nvPr>
        </p:nvSpPr>
        <p:spPr>
          <a:xfrm>
            <a:off x="449898" y="136145"/>
            <a:ext cx="8098155" cy="772717"/>
          </a:xfrm>
        </p:spPr>
        <p:txBody>
          <a:bodyPr/>
          <a:lstStyle/>
          <a:p>
            <a:r>
              <a:rPr lang="en-ZA" sz="3200" b="1" i="1" u="sng" dirty="0"/>
              <a:t>Remuneration/Pricing</a:t>
            </a:r>
          </a:p>
        </p:txBody>
      </p:sp>
      <p:sp>
        <p:nvSpPr>
          <p:cNvPr id="5" name="Slide Number Placeholder 4">
            <a:extLst>
              <a:ext uri="{FF2B5EF4-FFF2-40B4-BE49-F238E27FC236}">
                <a16:creationId xmlns:a16="http://schemas.microsoft.com/office/drawing/2014/main" id="{838BBF9A-0B1C-E592-D038-47F3281B10D4}"/>
              </a:ext>
            </a:extLst>
          </p:cNvPr>
          <p:cNvSpPr>
            <a:spLocks noGrp="1"/>
          </p:cNvSpPr>
          <p:nvPr>
            <p:ph type="sldNum" sz="quarter" idx="12"/>
          </p:nvPr>
        </p:nvSpPr>
        <p:spPr/>
        <p:txBody>
          <a:bodyPr/>
          <a:lstStyle/>
          <a:p>
            <a:fld id="{FE22EF14-E256-3341-B908-12E265DE2DF6}" type="slidenum">
              <a:rPr lang="en-US" smtClean="0"/>
              <a:t>11</a:t>
            </a:fld>
            <a:endParaRPr lang="en-US"/>
          </a:p>
        </p:txBody>
      </p:sp>
      <p:sp>
        <p:nvSpPr>
          <p:cNvPr id="9" name="Content Placeholder 8">
            <a:extLst>
              <a:ext uri="{FF2B5EF4-FFF2-40B4-BE49-F238E27FC236}">
                <a16:creationId xmlns:a16="http://schemas.microsoft.com/office/drawing/2014/main" id="{BC9286A2-7902-7B6D-7B74-A7113123F937}"/>
              </a:ext>
            </a:extLst>
          </p:cNvPr>
          <p:cNvSpPr>
            <a:spLocks noGrp="1"/>
          </p:cNvSpPr>
          <p:nvPr>
            <p:ph sz="half" idx="1"/>
          </p:nvPr>
        </p:nvSpPr>
        <p:spPr>
          <a:xfrm>
            <a:off x="449898" y="1046603"/>
            <a:ext cx="3042450" cy="5062544"/>
          </a:xfrm>
        </p:spPr>
        <p:txBody>
          <a:bodyPr>
            <a:normAutofit lnSpcReduction="10000"/>
          </a:bodyPr>
          <a:lstStyle/>
          <a:p>
            <a:r>
              <a:rPr lang="en-ZA" dirty="0"/>
              <a:t>Price per deliverable per stage.</a:t>
            </a:r>
          </a:p>
          <a:p>
            <a:r>
              <a:rPr lang="en-ZA" dirty="0"/>
              <a:t>Limit cost of Stage 1 (Feasibility Study) to 40% of overall cost)</a:t>
            </a:r>
          </a:p>
          <a:p>
            <a:r>
              <a:rPr lang="en-ZA" dirty="0"/>
              <a:t>Incl. VAT</a:t>
            </a:r>
          </a:p>
          <a:p>
            <a:r>
              <a:rPr lang="en-ZA" dirty="0"/>
              <a:t>Include disbursements per deliverable</a:t>
            </a:r>
          </a:p>
        </p:txBody>
      </p:sp>
      <p:graphicFrame>
        <p:nvGraphicFramePr>
          <p:cNvPr id="12" name="Content Placeholder 11">
            <a:extLst>
              <a:ext uri="{FF2B5EF4-FFF2-40B4-BE49-F238E27FC236}">
                <a16:creationId xmlns:a16="http://schemas.microsoft.com/office/drawing/2014/main" id="{D2958D62-662B-138B-7709-AF3FF8C5369A}"/>
              </a:ext>
            </a:extLst>
          </p:cNvPr>
          <p:cNvGraphicFramePr>
            <a:graphicFrameLocks noGrp="1"/>
          </p:cNvGraphicFramePr>
          <p:nvPr>
            <p:ph sz="half" idx="2"/>
            <p:extLst>
              <p:ext uri="{D42A27DB-BD31-4B8C-83A1-F6EECF244321}">
                <p14:modId xmlns:p14="http://schemas.microsoft.com/office/powerpoint/2010/main" val="1632959765"/>
              </p:ext>
            </p:extLst>
          </p:nvPr>
        </p:nvGraphicFramePr>
        <p:xfrm>
          <a:off x="3492348" y="908862"/>
          <a:ext cx="5056339" cy="5681328"/>
        </p:xfrm>
        <a:graphic>
          <a:graphicData uri="http://schemas.openxmlformats.org/drawingml/2006/table">
            <a:tbl>
              <a:tblPr firstRow="1" firstCol="1" bandRow="1">
                <a:tableStyleId>{5C22544A-7EE6-4342-B048-85BDC9FD1C3A}</a:tableStyleId>
              </a:tblPr>
              <a:tblGrid>
                <a:gridCol w="519473">
                  <a:extLst>
                    <a:ext uri="{9D8B030D-6E8A-4147-A177-3AD203B41FA5}">
                      <a16:colId xmlns:a16="http://schemas.microsoft.com/office/drawing/2014/main" val="1996328770"/>
                    </a:ext>
                  </a:extLst>
                </a:gridCol>
                <a:gridCol w="2863813">
                  <a:extLst>
                    <a:ext uri="{9D8B030D-6E8A-4147-A177-3AD203B41FA5}">
                      <a16:colId xmlns:a16="http://schemas.microsoft.com/office/drawing/2014/main" val="1462143424"/>
                    </a:ext>
                  </a:extLst>
                </a:gridCol>
                <a:gridCol w="1673053">
                  <a:extLst>
                    <a:ext uri="{9D8B030D-6E8A-4147-A177-3AD203B41FA5}">
                      <a16:colId xmlns:a16="http://schemas.microsoft.com/office/drawing/2014/main" val="483256580"/>
                    </a:ext>
                  </a:extLst>
                </a:gridCol>
              </a:tblGrid>
              <a:tr h="170274">
                <a:tc>
                  <a:txBody>
                    <a:bodyPr/>
                    <a:lstStyle/>
                    <a:p>
                      <a:pPr marL="342900" lvl="0" indent="-342900">
                        <a:lnSpc>
                          <a:spcPct val="150000"/>
                        </a:lnSpc>
                        <a:spcAft>
                          <a:spcPts val="800"/>
                        </a:spcAft>
                        <a:buFont typeface="+mj-lt"/>
                        <a:buAutoNum type="arabicPeriod"/>
                      </a:pPr>
                      <a:r>
                        <a:rPr lang="en-ZA" sz="500">
                          <a:effectLst/>
                        </a:rPr>
                        <a:t> </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tc>
                  <a:txBody>
                    <a:bodyPr/>
                    <a:lstStyle/>
                    <a:p>
                      <a:pPr>
                        <a:lnSpc>
                          <a:spcPct val="107000"/>
                        </a:lnSpc>
                        <a:spcAft>
                          <a:spcPts val="800"/>
                        </a:spcAft>
                      </a:pPr>
                      <a:r>
                        <a:rPr lang="en-ZA" sz="500">
                          <a:effectLst/>
                        </a:rPr>
                        <a:t>Description </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tc>
                  <a:txBody>
                    <a:bodyPr/>
                    <a:lstStyle/>
                    <a:p>
                      <a:pPr algn="ctr">
                        <a:lnSpc>
                          <a:spcPct val="107000"/>
                        </a:lnSpc>
                        <a:spcAft>
                          <a:spcPts val="800"/>
                        </a:spcAft>
                      </a:pPr>
                      <a:r>
                        <a:rPr lang="en-ZA" sz="500">
                          <a:effectLst/>
                        </a:rPr>
                        <a:t>Professional Fee (excl. VAT)</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extLst>
                  <a:ext uri="{0D108BD9-81ED-4DB2-BD59-A6C34878D82A}">
                    <a16:rowId xmlns:a16="http://schemas.microsoft.com/office/drawing/2014/main" val="2600877204"/>
                  </a:ext>
                </a:extLst>
              </a:tr>
              <a:tr h="198763">
                <a:tc gridSpan="3">
                  <a:txBody>
                    <a:bodyPr/>
                    <a:lstStyle/>
                    <a:p>
                      <a:pPr>
                        <a:lnSpc>
                          <a:spcPct val="107000"/>
                        </a:lnSpc>
                        <a:spcAft>
                          <a:spcPts val="800"/>
                        </a:spcAft>
                      </a:pPr>
                      <a:r>
                        <a:rPr lang="en-ZA" sz="500">
                          <a:effectLst/>
                        </a:rPr>
                        <a:t>PART 1: FEASIBILITY STUDY (not to exceed 40% of total cost)</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3336574471"/>
                  </a:ext>
                </a:extLst>
              </a:tr>
              <a:tr h="198763">
                <a:tc>
                  <a:txBody>
                    <a:bodyPr/>
                    <a:lstStyle/>
                    <a:p>
                      <a:pPr>
                        <a:lnSpc>
                          <a:spcPct val="107000"/>
                        </a:lnSpc>
                        <a:spcAft>
                          <a:spcPts val="800"/>
                        </a:spcAft>
                      </a:pPr>
                      <a:r>
                        <a:rPr lang="en-ZA" sz="500">
                          <a:effectLst/>
                        </a:rPr>
                        <a:t>Stage 1</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tc>
                  <a:txBody>
                    <a:bodyPr/>
                    <a:lstStyle/>
                    <a:p>
                      <a:pPr>
                        <a:lnSpc>
                          <a:spcPct val="107000"/>
                        </a:lnSpc>
                        <a:spcAft>
                          <a:spcPts val="800"/>
                        </a:spcAft>
                      </a:pPr>
                      <a:r>
                        <a:rPr lang="en-ZA" sz="500">
                          <a:effectLst/>
                        </a:rPr>
                        <a:t>Market Assessment and Needs Analysis</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tc>
                  <a:txBody>
                    <a:bodyPr/>
                    <a:lstStyle/>
                    <a:p>
                      <a:pPr algn="r">
                        <a:lnSpc>
                          <a:spcPct val="107000"/>
                        </a:lnSpc>
                        <a:spcAft>
                          <a:spcPts val="800"/>
                        </a:spcAft>
                      </a:pPr>
                      <a:r>
                        <a:rPr lang="en-ZA" sz="500">
                          <a:effectLst/>
                        </a:rPr>
                        <a:t> </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extLst>
                  <a:ext uri="{0D108BD9-81ED-4DB2-BD59-A6C34878D82A}">
                    <a16:rowId xmlns:a16="http://schemas.microsoft.com/office/drawing/2014/main" val="1337086512"/>
                  </a:ext>
                </a:extLst>
              </a:tr>
              <a:tr h="226339">
                <a:tc>
                  <a:txBody>
                    <a:bodyPr/>
                    <a:lstStyle/>
                    <a:p>
                      <a:pPr>
                        <a:lnSpc>
                          <a:spcPct val="107000"/>
                        </a:lnSpc>
                        <a:spcAft>
                          <a:spcPts val="800"/>
                        </a:spcAft>
                      </a:pPr>
                      <a:r>
                        <a:rPr lang="en-ZA" sz="500">
                          <a:effectLst/>
                        </a:rPr>
                        <a:t>Stage 2</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tc>
                  <a:txBody>
                    <a:bodyPr/>
                    <a:lstStyle/>
                    <a:p>
                      <a:pPr>
                        <a:lnSpc>
                          <a:spcPct val="107000"/>
                        </a:lnSpc>
                        <a:spcAft>
                          <a:spcPts val="800"/>
                        </a:spcAft>
                      </a:pPr>
                      <a:r>
                        <a:rPr lang="en-ZA" sz="500">
                          <a:effectLst/>
                        </a:rPr>
                        <a:t>Technical Feasibility and Assessment</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tc>
                  <a:txBody>
                    <a:bodyPr/>
                    <a:lstStyle/>
                    <a:p>
                      <a:pPr algn="r">
                        <a:lnSpc>
                          <a:spcPct val="107000"/>
                        </a:lnSpc>
                        <a:spcAft>
                          <a:spcPts val="800"/>
                        </a:spcAft>
                      </a:pPr>
                      <a:r>
                        <a:rPr lang="en-ZA" sz="500">
                          <a:effectLst/>
                        </a:rPr>
                        <a:t> </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extLst>
                  <a:ext uri="{0D108BD9-81ED-4DB2-BD59-A6C34878D82A}">
                    <a16:rowId xmlns:a16="http://schemas.microsoft.com/office/drawing/2014/main" val="4022087056"/>
                  </a:ext>
                </a:extLst>
              </a:tr>
              <a:tr h="198763">
                <a:tc>
                  <a:txBody>
                    <a:bodyPr/>
                    <a:lstStyle/>
                    <a:p>
                      <a:pPr>
                        <a:lnSpc>
                          <a:spcPct val="107000"/>
                        </a:lnSpc>
                        <a:spcAft>
                          <a:spcPts val="800"/>
                        </a:spcAft>
                      </a:pPr>
                      <a:r>
                        <a:rPr lang="en-ZA" sz="500">
                          <a:effectLst/>
                        </a:rPr>
                        <a:t>Stage 3</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tc>
                  <a:txBody>
                    <a:bodyPr/>
                    <a:lstStyle/>
                    <a:p>
                      <a:pPr>
                        <a:lnSpc>
                          <a:spcPct val="107000"/>
                        </a:lnSpc>
                        <a:spcAft>
                          <a:spcPts val="800"/>
                        </a:spcAft>
                      </a:pPr>
                      <a:r>
                        <a:rPr lang="en-ZA" sz="500">
                          <a:effectLst/>
                        </a:rPr>
                        <a:t>Solution Options Analysis</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tc>
                  <a:txBody>
                    <a:bodyPr/>
                    <a:lstStyle/>
                    <a:p>
                      <a:pPr algn="r">
                        <a:lnSpc>
                          <a:spcPct val="107000"/>
                        </a:lnSpc>
                        <a:spcAft>
                          <a:spcPts val="800"/>
                        </a:spcAft>
                      </a:pPr>
                      <a:r>
                        <a:rPr lang="en-ZA" sz="500">
                          <a:effectLst/>
                        </a:rPr>
                        <a:t> </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extLst>
                  <a:ext uri="{0D108BD9-81ED-4DB2-BD59-A6C34878D82A}">
                    <a16:rowId xmlns:a16="http://schemas.microsoft.com/office/drawing/2014/main" val="2803330511"/>
                  </a:ext>
                </a:extLst>
              </a:tr>
              <a:tr h="198763">
                <a:tc>
                  <a:txBody>
                    <a:bodyPr/>
                    <a:lstStyle/>
                    <a:p>
                      <a:pPr>
                        <a:lnSpc>
                          <a:spcPct val="107000"/>
                        </a:lnSpc>
                        <a:spcAft>
                          <a:spcPts val="800"/>
                        </a:spcAft>
                      </a:pPr>
                      <a:r>
                        <a:rPr lang="en-ZA" sz="500">
                          <a:effectLst/>
                        </a:rPr>
                        <a:t>Stage 4</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tc>
                  <a:txBody>
                    <a:bodyPr/>
                    <a:lstStyle/>
                    <a:p>
                      <a:pPr>
                        <a:lnSpc>
                          <a:spcPct val="107000"/>
                        </a:lnSpc>
                        <a:spcAft>
                          <a:spcPts val="800"/>
                        </a:spcAft>
                      </a:pPr>
                      <a:r>
                        <a:rPr lang="en-ZA" sz="500">
                          <a:effectLst/>
                        </a:rPr>
                        <a:t>Project Due Diligence </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tc>
                  <a:txBody>
                    <a:bodyPr/>
                    <a:lstStyle/>
                    <a:p>
                      <a:pPr algn="r">
                        <a:lnSpc>
                          <a:spcPct val="107000"/>
                        </a:lnSpc>
                        <a:spcAft>
                          <a:spcPts val="800"/>
                        </a:spcAft>
                      </a:pPr>
                      <a:r>
                        <a:rPr lang="en-ZA" sz="500">
                          <a:effectLst/>
                        </a:rPr>
                        <a:t> </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extLst>
                  <a:ext uri="{0D108BD9-81ED-4DB2-BD59-A6C34878D82A}">
                    <a16:rowId xmlns:a16="http://schemas.microsoft.com/office/drawing/2014/main" val="2259774628"/>
                  </a:ext>
                </a:extLst>
              </a:tr>
              <a:tr h="198763">
                <a:tc>
                  <a:txBody>
                    <a:bodyPr/>
                    <a:lstStyle/>
                    <a:p>
                      <a:pPr>
                        <a:lnSpc>
                          <a:spcPct val="107000"/>
                        </a:lnSpc>
                        <a:spcAft>
                          <a:spcPts val="800"/>
                        </a:spcAft>
                      </a:pPr>
                      <a:r>
                        <a:rPr lang="en-ZA" sz="500">
                          <a:effectLst/>
                        </a:rPr>
                        <a:t>Stage 5</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tc>
                  <a:txBody>
                    <a:bodyPr/>
                    <a:lstStyle/>
                    <a:p>
                      <a:pPr>
                        <a:lnSpc>
                          <a:spcPct val="107000"/>
                        </a:lnSpc>
                        <a:spcAft>
                          <a:spcPts val="800"/>
                        </a:spcAft>
                      </a:pPr>
                      <a:r>
                        <a:rPr lang="en-ZA" sz="500">
                          <a:effectLst/>
                        </a:rPr>
                        <a:t>Value Assessment</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tc>
                  <a:txBody>
                    <a:bodyPr/>
                    <a:lstStyle/>
                    <a:p>
                      <a:pPr algn="r">
                        <a:lnSpc>
                          <a:spcPct val="107000"/>
                        </a:lnSpc>
                        <a:spcAft>
                          <a:spcPts val="800"/>
                        </a:spcAft>
                      </a:pPr>
                      <a:r>
                        <a:rPr lang="en-ZA" sz="500">
                          <a:effectLst/>
                        </a:rPr>
                        <a:t> </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extLst>
                  <a:ext uri="{0D108BD9-81ED-4DB2-BD59-A6C34878D82A}">
                    <a16:rowId xmlns:a16="http://schemas.microsoft.com/office/drawing/2014/main" val="301008359"/>
                  </a:ext>
                </a:extLst>
              </a:tr>
              <a:tr h="198763">
                <a:tc>
                  <a:txBody>
                    <a:bodyPr/>
                    <a:lstStyle/>
                    <a:p>
                      <a:pPr>
                        <a:lnSpc>
                          <a:spcPct val="107000"/>
                        </a:lnSpc>
                        <a:spcAft>
                          <a:spcPts val="800"/>
                        </a:spcAft>
                      </a:pPr>
                      <a:r>
                        <a:rPr lang="en-ZA" sz="500">
                          <a:effectLst/>
                        </a:rPr>
                        <a:t>Stage 6</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tc>
                  <a:txBody>
                    <a:bodyPr/>
                    <a:lstStyle/>
                    <a:p>
                      <a:pPr>
                        <a:lnSpc>
                          <a:spcPct val="107000"/>
                        </a:lnSpc>
                        <a:spcAft>
                          <a:spcPts val="800"/>
                        </a:spcAft>
                      </a:pPr>
                      <a:r>
                        <a:rPr lang="en-ZA" sz="500">
                          <a:effectLst/>
                        </a:rPr>
                        <a:t>Economic and Socio-economic Impact Analysis</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tc>
                  <a:txBody>
                    <a:bodyPr/>
                    <a:lstStyle/>
                    <a:p>
                      <a:pPr algn="r">
                        <a:lnSpc>
                          <a:spcPct val="107000"/>
                        </a:lnSpc>
                        <a:spcAft>
                          <a:spcPts val="800"/>
                        </a:spcAft>
                      </a:pPr>
                      <a:r>
                        <a:rPr lang="en-ZA" sz="500">
                          <a:effectLst/>
                        </a:rPr>
                        <a:t> </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extLst>
                  <a:ext uri="{0D108BD9-81ED-4DB2-BD59-A6C34878D82A}">
                    <a16:rowId xmlns:a16="http://schemas.microsoft.com/office/drawing/2014/main" val="2031508686"/>
                  </a:ext>
                </a:extLst>
              </a:tr>
              <a:tr h="198763">
                <a:tc>
                  <a:txBody>
                    <a:bodyPr/>
                    <a:lstStyle/>
                    <a:p>
                      <a:pPr>
                        <a:lnSpc>
                          <a:spcPct val="107000"/>
                        </a:lnSpc>
                        <a:spcAft>
                          <a:spcPts val="800"/>
                        </a:spcAft>
                      </a:pPr>
                      <a:r>
                        <a:rPr lang="en-ZA" sz="500">
                          <a:effectLst/>
                        </a:rPr>
                        <a:t>Stage 7</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tc>
                  <a:txBody>
                    <a:bodyPr/>
                    <a:lstStyle/>
                    <a:p>
                      <a:pPr>
                        <a:lnSpc>
                          <a:spcPct val="107000"/>
                        </a:lnSpc>
                        <a:spcAft>
                          <a:spcPts val="800"/>
                        </a:spcAft>
                      </a:pPr>
                      <a:r>
                        <a:rPr lang="en-ZA" sz="500">
                          <a:effectLst/>
                        </a:rPr>
                        <a:t>Stakeholder Engagement Analysis with Project Structuring</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tc>
                  <a:txBody>
                    <a:bodyPr/>
                    <a:lstStyle/>
                    <a:p>
                      <a:pPr algn="r">
                        <a:lnSpc>
                          <a:spcPct val="107000"/>
                        </a:lnSpc>
                        <a:spcAft>
                          <a:spcPts val="800"/>
                        </a:spcAft>
                      </a:pPr>
                      <a:r>
                        <a:rPr lang="en-ZA" sz="500">
                          <a:effectLst/>
                        </a:rPr>
                        <a:t> </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extLst>
                  <a:ext uri="{0D108BD9-81ED-4DB2-BD59-A6C34878D82A}">
                    <a16:rowId xmlns:a16="http://schemas.microsoft.com/office/drawing/2014/main" val="3177838539"/>
                  </a:ext>
                </a:extLst>
              </a:tr>
              <a:tr h="198763">
                <a:tc>
                  <a:txBody>
                    <a:bodyPr/>
                    <a:lstStyle/>
                    <a:p>
                      <a:pPr>
                        <a:lnSpc>
                          <a:spcPct val="107000"/>
                        </a:lnSpc>
                        <a:spcAft>
                          <a:spcPts val="800"/>
                        </a:spcAft>
                      </a:pPr>
                      <a:r>
                        <a:rPr lang="en-ZA" sz="500">
                          <a:effectLst/>
                        </a:rPr>
                        <a:t>Stage 8</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tc>
                  <a:txBody>
                    <a:bodyPr/>
                    <a:lstStyle/>
                    <a:p>
                      <a:pPr>
                        <a:lnSpc>
                          <a:spcPct val="107000"/>
                        </a:lnSpc>
                        <a:spcAft>
                          <a:spcPts val="800"/>
                        </a:spcAft>
                      </a:pPr>
                      <a:r>
                        <a:rPr lang="en-ZA" sz="500">
                          <a:effectLst/>
                        </a:rPr>
                        <a:t>Procurement and Implementation Plan </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tc>
                  <a:txBody>
                    <a:bodyPr/>
                    <a:lstStyle/>
                    <a:p>
                      <a:pPr algn="r">
                        <a:lnSpc>
                          <a:spcPct val="107000"/>
                        </a:lnSpc>
                        <a:spcAft>
                          <a:spcPts val="800"/>
                        </a:spcAft>
                      </a:pPr>
                      <a:r>
                        <a:rPr lang="en-ZA" sz="500">
                          <a:effectLst/>
                        </a:rPr>
                        <a:t> </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extLst>
                  <a:ext uri="{0D108BD9-81ED-4DB2-BD59-A6C34878D82A}">
                    <a16:rowId xmlns:a16="http://schemas.microsoft.com/office/drawing/2014/main" val="2406256364"/>
                  </a:ext>
                </a:extLst>
              </a:tr>
              <a:tr h="198763">
                <a:tc>
                  <a:txBody>
                    <a:bodyPr/>
                    <a:lstStyle/>
                    <a:p>
                      <a:pPr>
                        <a:lnSpc>
                          <a:spcPct val="107000"/>
                        </a:lnSpc>
                        <a:spcAft>
                          <a:spcPts val="800"/>
                        </a:spcAft>
                      </a:pPr>
                      <a:r>
                        <a:rPr lang="en-ZA" sz="500">
                          <a:effectLst/>
                        </a:rPr>
                        <a:t>Stage 9</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tc>
                  <a:txBody>
                    <a:bodyPr/>
                    <a:lstStyle/>
                    <a:p>
                      <a:pPr>
                        <a:lnSpc>
                          <a:spcPct val="107000"/>
                        </a:lnSpc>
                        <a:spcAft>
                          <a:spcPts val="800"/>
                        </a:spcAft>
                      </a:pPr>
                      <a:r>
                        <a:rPr lang="en-ZA" sz="500">
                          <a:effectLst/>
                        </a:rPr>
                        <a:t>Final Feasibility Study Report and Presentation</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tc>
                  <a:txBody>
                    <a:bodyPr/>
                    <a:lstStyle/>
                    <a:p>
                      <a:pPr algn="r">
                        <a:lnSpc>
                          <a:spcPct val="107000"/>
                        </a:lnSpc>
                        <a:spcAft>
                          <a:spcPts val="800"/>
                        </a:spcAft>
                      </a:pPr>
                      <a:r>
                        <a:rPr lang="en-ZA" sz="500">
                          <a:effectLst/>
                        </a:rPr>
                        <a:t> </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extLst>
                  <a:ext uri="{0D108BD9-81ED-4DB2-BD59-A6C34878D82A}">
                    <a16:rowId xmlns:a16="http://schemas.microsoft.com/office/drawing/2014/main" val="1476156384"/>
                  </a:ext>
                </a:extLst>
              </a:tr>
              <a:tr h="265284">
                <a:tc>
                  <a:txBody>
                    <a:bodyPr/>
                    <a:lstStyle/>
                    <a:p>
                      <a:pPr>
                        <a:lnSpc>
                          <a:spcPct val="107000"/>
                        </a:lnSpc>
                        <a:spcAft>
                          <a:spcPts val="800"/>
                        </a:spcAft>
                      </a:pPr>
                      <a:r>
                        <a:rPr lang="en-ZA" sz="500">
                          <a:effectLst/>
                        </a:rPr>
                        <a:t>Stage 10</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tc>
                  <a:txBody>
                    <a:bodyPr/>
                    <a:lstStyle/>
                    <a:p>
                      <a:pPr>
                        <a:lnSpc>
                          <a:spcPct val="107000"/>
                        </a:lnSpc>
                        <a:spcAft>
                          <a:spcPts val="800"/>
                        </a:spcAft>
                      </a:pPr>
                      <a:r>
                        <a:rPr lang="en-ZA" sz="500">
                          <a:effectLst/>
                        </a:rPr>
                        <a:t>Submission requirements for the Feasibility Study Report and request for Treasury Approval I (TAI)</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tc>
                  <a:txBody>
                    <a:bodyPr/>
                    <a:lstStyle/>
                    <a:p>
                      <a:pPr algn="r">
                        <a:lnSpc>
                          <a:spcPct val="107000"/>
                        </a:lnSpc>
                        <a:spcAft>
                          <a:spcPts val="800"/>
                        </a:spcAft>
                      </a:pPr>
                      <a:r>
                        <a:rPr lang="en-ZA" sz="500">
                          <a:effectLst/>
                        </a:rPr>
                        <a:t> </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extLst>
                  <a:ext uri="{0D108BD9-81ED-4DB2-BD59-A6C34878D82A}">
                    <a16:rowId xmlns:a16="http://schemas.microsoft.com/office/drawing/2014/main" val="1055759114"/>
                  </a:ext>
                </a:extLst>
              </a:tr>
              <a:tr h="198763">
                <a:tc gridSpan="2">
                  <a:txBody>
                    <a:bodyPr/>
                    <a:lstStyle/>
                    <a:p>
                      <a:pPr>
                        <a:lnSpc>
                          <a:spcPct val="107000"/>
                        </a:lnSpc>
                        <a:spcAft>
                          <a:spcPts val="800"/>
                        </a:spcAft>
                      </a:pPr>
                      <a:r>
                        <a:rPr lang="en-ZA" sz="500" dirty="0">
                          <a:effectLst/>
                        </a:rPr>
                        <a:t>Sub-Total for Part 1: Feasibility Study</a:t>
                      </a:r>
                      <a:endParaRPr lang="en-ZA" sz="700" dirty="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tc hMerge="1">
                  <a:txBody>
                    <a:bodyPr/>
                    <a:lstStyle/>
                    <a:p>
                      <a:endParaRPr lang="en-ZA"/>
                    </a:p>
                  </a:txBody>
                  <a:tcPr/>
                </a:tc>
                <a:tc>
                  <a:txBody>
                    <a:bodyPr/>
                    <a:lstStyle/>
                    <a:p>
                      <a:pPr algn="r">
                        <a:lnSpc>
                          <a:spcPct val="107000"/>
                        </a:lnSpc>
                        <a:spcAft>
                          <a:spcPts val="800"/>
                        </a:spcAft>
                      </a:pPr>
                      <a:r>
                        <a:rPr lang="en-ZA" sz="500">
                          <a:effectLst/>
                        </a:rPr>
                        <a:t> </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extLst>
                  <a:ext uri="{0D108BD9-81ED-4DB2-BD59-A6C34878D82A}">
                    <a16:rowId xmlns:a16="http://schemas.microsoft.com/office/drawing/2014/main" val="1474265444"/>
                  </a:ext>
                </a:extLst>
              </a:tr>
              <a:tr h="198763">
                <a:tc gridSpan="2">
                  <a:txBody>
                    <a:bodyPr/>
                    <a:lstStyle/>
                    <a:p>
                      <a:pPr>
                        <a:lnSpc>
                          <a:spcPct val="107000"/>
                        </a:lnSpc>
                        <a:spcAft>
                          <a:spcPts val="800"/>
                        </a:spcAft>
                      </a:pPr>
                      <a:r>
                        <a:rPr lang="en-ZA" sz="500">
                          <a:effectLst/>
                        </a:rPr>
                        <a:t>VAT @15%</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tc hMerge="1">
                  <a:txBody>
                    <a:bodyPr/>
                    <a:lstStyle/>
                    <a:p>
                      <a:endParaRPr lang="en-ZA"/>
                    </a:p>
                  </a:txBody>
                  <a:tcPr/>
                </a:tc>
                <a:tc>
                  <a:txBody>
                    <a:bodyPr/>
                    <a:lstStyle/>
                    <a:p>
                      <a:pPr algn="r">
                        <a:lnSpc>
                          <a:spcPct val="107000"/>
                        </a:lnSpc>
                        <a:spcAft>
                          <a:spcPts val="800"/>
                        </a:spcAft>
                      </a:pPr>
                      <a:r>
                        <a:rPr lang="en-ZA" sz="500">
                          <a:effectLst/>
                        </a:rPr>
                        <a:t> </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extLst>
                  <a:ext uri="{0D108BD9-81ED-4DB2-BD59-A6C34878D82A}">
                    <a16:rowId xmlns:a16="http://schemas.microsoft.com/office/drawing/2014/main" val="2477273992"/>
                  </a:ext>
                </a:extLst>
              </a:tr>
              <a:tr h="198763">
                <a:tc gridSpan="2">
                  <a:txBody>
                    <a:bodyPr/>
                    <a:lstStyle/>
                    <a:p>
                      <a:pPr>
                        <a:lnSpc>
                          <a:spcPct val="107000"/>
                        </a:lnSpc>
                        <a:spcAft>
                          <a:spcPts val="800"/>
                        </a:spcAft>
                      </a:pPr>
                      <a:r>
                        <a:rPr lang="en-ZA" sz="500">
                          <a:effectLst/>
                        </a:rPr>
                        <a:t>TOTAL FOR PART 1: FEASIBILITY STUDY</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tc hMerge="1">
                  <a:txBody>
                    <a:bodyPr/>
                    <a:lstStyle/>
                    <a:p>
                      <a:endParaRPr lang="en-ZA"/>
                    </a:p>
                  </a:txBody>
                  <a:tcPr/>
                </a:tc>
                <a:tc>
                  <a:txBody>
                    <a:bodyPr/>
                    <a:lstStyle/>
                    <a:p>
                      <a:pPr algn="r">
                        <a:lnSpc>
                          <a:spcPct val="107000"/>
                        </a:lnSpc>
                        <a:spcAft>
                          <a:spcPts val="800"/>
                        </a:spcAft>
                      </a:pPr>
                      <a:r>
                        <a:rPr lang="en-ZA" sz="500">
                          <a:effectLst/>
                        </a:rPr>
                        <a:t> </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extLst>
                  <a:ext uri="{0D108BD9-81ED-4DB2-BD59-A6C34878D82A}">
                    <a16:rowId xmlns:a16="http://schemas.microsoft.com/office/drawing/2014/main" val="886193055"/>
                  </a:ext>
                </a:extLst>
              </a:tr>
              <a:tr h="198763">
                <a:tc gridSpan="3">
                  <a:txBody>
                    <a:bodyPr/>
                    <a:lstStyle/>
                    <a:p>
                      <a:pPr>
                        <a:lnSpc>
                          <a:spcPct val="107000"/>
                        </a:lnSpc>
                        <a:spcAft>
                          <a:spcPts val="800"/>
                        </a:spcAft>
                      </a:pPr>
                      <a:r>
                        <a:rPr lang="en-ZA" sz="500">
                          <a:effectLst/>
                        </a:rPr>
                        <a:t>PART 2: PROCUREMENT DELIVERABLES</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3475737928"/>
                  </a:ext>
                </a:extLst>
              </a:tr>
              <a:tr h="190813">
                <a:tc>
                  <a:txBody>
                    <a:bodyPr/>
                    <a:lstStyle/>
                    <a:p>
                      <a:pPr algn="r">
                        <a:lnSpc>
                          <a:spcPct val="107000"/>
                        </a:lnSpc>
                        <a:spcAft>
                          <a:spcPts val="800"/>
                        </a:spcAft>
                      </a:pPr>
                      <a:r>
                        <a:rPr lang="en-ZA" sz="500">
                          <a:effectLst/>
                        </a:rPr>
                        <a:t>11</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tc>
                  <a:txBody>
                    <a:bodyPr/>
                    <a:lstStyle/>
                    <a:p>
                      <a:pPr>
                        <a:lnSpc>
                          <a:spcPct val="107000"/>
                        </a:lnSpc>
                        <a:spcAft>
                          <a:spcPts val="800"/>
                        </a:spcAft>
                      </a:pPr>
                      <a:r>
                        <a:rPr lang="en-ZA" sz="500">
                          <a:effectLst/>
                        </a:rPr>
                        <a:t>Compilation of reports</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tc>
                  <a:txBody>
                    <a:bodyPr/>
                    <a:lstStyle/>
                    <a:p>
                      <a:pPr algn="r">
                        <a:lnSpc>
                          <a:spcPct val="107000"/>
                        </a:lnSpc>
                        <a:spcAft>
                          <a:spcPts val="800"/>
                        </a:spcAft>
                      </a:pPr>
                      <a:r>
                        <a:rPr lang="en-ZA" sz="500">
                          <a:effectLst/>
                        </a:rPr>
                        <a:t> </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extLst>
                  <a:ext uri="{0D108BD9-81ED-4DB2-BD59-A6C34878D82A}">
                    <a16:rowId xmlns:a16="http://schemas.microsoft.com/office/drawing/2014/main" val="977489410"/>
                  </a:ext>
                </a:extLst>
              </a:tr>
              <a:tr h="190813">
                <a:tc>
                  <a:txBody>
                    <a:bodyPr/>
                    <a:lstStyle/>
                    <a:p>
                      <a:pPr algn="r">
                        <a:lnSpc>
                          <a:spcPct val="107000"/>
                        </a:lnSpc>
                        <a:spcAft>
                          <a:spcPts val="800"/>
                        </a:spcAft>
                      </a:pPr>
                      <a:r>
                        <a:rPr lang="en-ZA" sz="500">
                          <a:effectLst/>
                        </a:rPr>
                        <a:t>12</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tc>
                  <a:txBody>
                    <a:bodyPr/>
                    <a:lstStyle/>
                    <a:p>
                      <a:pPr>
                        <a:lnSpc>
                          <a:spcPct val="107000"/>
                        </a:lnSpc>
                        <a:spcAft>
                          <a:spcPts val="800"/>
                        </a:spcAft>
                      </a:pPr>
                      <a:r>
                        <a:rPr lang="en-ZA" sz="500">
                          <a:effectLst/>
                        </a:rPr>
                        <a:t>Total for TAIIA Approval </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tc>
                  <a:txBody>
                    <a:bodyPr/>
                    <a:lstStyle/>
                    <a:p>
                      <a:pPr algn="r">
                        <a:lnSpc>
                          <a:spcPct val="107000"/>
                        </a:lnSpc>
                        <a:spcAft>
                          <a:spcPts val="800"/>
                        </a:spcAft>
                      </a:pPr>
                      <a:r>
                        <a:rPr lang="en-ZA" sz="500">
                          <a:effectLst/>
                        </a:rPr>
                        <a:t> </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extLst>
                  <a:ext uri="{0D108BD9-81ED-4DB2-BD59-A6C34878D82A}">
                    <a16:rowId xmlns:a16="http://schemas.microsoft.com/office/drawing/2014/main" val="508891426"/>
                  </a:ext>
                </a:extLst>
              </a:tr>
              <a:tr h="272969">
                <a:tc>
                  <a:txBody>
                    <a:bodyPr/>
                    <a:lstStyle/>
                    <a:p>
                      <a:pPr algn="r">
                        <a:lnSpc>
                          <a:spcPct val="107000"/>
                        </a:lnSpc>
                        <a:spcAft>
                          <a:spcPts val="800"/>
                        </a:spcAft>
                      </a:pPr>
                      <a:r>
                        <a:rPr lang="en-ZA" sz="500">
                          <a:effectLst/>
                        </a:rPr>
                        <a:t>13</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tc>
                  <a:txBody>
                    <a:bodyPr/>
                    <a:lstStyle/>
                    <a:p>
                      <a:pPr indent="-18415">
                        <a:lnSpc>
                          <a:spcPct val="107000"/>
                        </a:lnSpc>
                        <a:spcAft>
                          <a:spcPts val="800"/>
                        </a:spcAft>
                      </a:pPr>
                      <a:r>
                        <a:rPr lang="en-ZA" sz="500">
                          <a:effectLst/>
                        </a:rPr>
                        <a:t>Total for TAIIB Approval</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tc>
                  <a:txBody>
                    <a:bodyPr/>
                    <a:lstStyle/>
                    <a:p>
                      <a:pPr algn="r">
                        <a:lnSpc>
                          <a:spcPct val="107000"/>
                        </a:lnSpc>
                        <a:spcAft>
                          <a:spcPts val="800"/>
                        </a:spcAft>
                      </a:pPr>
                      <a:r>
                        <a:rPr lang="en-ZA" sz="500">
                          <a:effectLst/>
                        </a:rPr>
                        <a:t> </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extLst>
                  <a:ext uri="{0D108BD9-81ED-4DB2-BD59-A6C34878D82A}">
                    <a16:rowId xmlns:a16="http://schemas.microsoft.com/office/drawing/2014/main" val="1629831553"/>
                  </a:ext>
                </a:extLst>
              </a:tr>
              <a:tr h="198763">
                <a:tc>
                  <a:txBody>
                    <a:bodyPr/>
                    <a:lstStyle/>
                    <a:p>
                      <a:pPr algn="r">
                        <a:lnSpc>
                          <a:spcPct val="107000"/>
                        </a:lnSpc>
                        <a:spcAft>
                          <a:spcPts val="800"/>
                        </a:spcAft>
                      </a:pPr>
                      <a:r>
                        <a:rPr lang="en-ZA" sz="500">
                          <a:effectLst/>
                        </a:rPr>
                        <a:t>14</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tc>
                  <a:txBody>
                    <a:bodyPr/>
                    <a:lstStyle/>
                    <a:p>
                      <a:pPr>
                        <a:lnSpc>
                          <a:spcPct val="107000"/>
                        </a:lnSpc>
                        <a:spcAft>
                          <a:spcPts val="800"/>
                        </a:spcAft>
                      </a:pPr>
                      <a:r>
                        <a:rPr lang="en-ZA" sz="500">
                          <a:effectLst/>
                        </a:rPr>
                        <a:t>Negotiations and Management Plan</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tc>
                  <a:txBody>
                    <a:bodyPr/>
                    <a:lstStyle/>
                    <a:p>
                      <a:pPr algn="r">
                        <a:lnSpc>
                          <a:spcPct val="107000"/>
                        </a:lnSpc>
                        <a:spcAft>
                          <a:spcPts val="800"/>
                        </a:spcAft>
                      </a:pPr>
                      <a:r>
                        <a:rPr lang="en-ZA" sz="500">
                          <a:effectLst/>
                        </a:rPr>
                        <a:t> </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extLst>
                  <a:ext uri="{0D108BD9-81ED-4DB2-BD59-A6C34878D82A}">
                    <a16:rowId xmlns:a16="http://schemas.microsoft.com/office/drawing/2014/main" val="1999751960"/>
                  </a:ext>
                </a:extLst>
              </a:tr>
              <a:tr h="198763">
                <a:tc>
                  <a:txBody>
                    <a:bodyPr/>
                    <a:lstStyle/>
                    <a:p>
                      <a:pPr algn="r">
                        <a:lnSpc>
                          <a:spcPct val="107000"/>
                        </a:lnSpc>
                        <a:spcAft>
                          <a:spcPts val="800"/>
                        </a:spcAft>
                      </a:pPr>
                      <a:r>
                        <a:rPr lang="en-ZA" sz="500">
                          <a:effectLst/>
                        </a:rPr>
                        <a:t>15</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tc>
                  <a:txBody>
                    <a:bodyPr/>
                    <a:lstStyle/>
                    <a:p>
                      <a:pPr>
                        <a:lnSpc>
                          <a:spcPct val="107000"/>
                        </a:lnSpc>
                        <a:spcAft>
                          <a:spcPts val="800"/>
                        </a:spcAft>
                      </a:pPr>
                      <a:r>
                        <a:rPr lang="en-ZA" sz="500">
                          <a:effectLst/>
                        </a:rPr>
                        <a:t>TAIII</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tc>
                  <a:txBody>
                    <a:bodyPr/>
                    <a:lstStyle/>
                    <a:p>
                      <a:pPr algn="r">
                        <a:lnSpc>
                          <a:spcPct val="107000"/>
                        </a:lnSpc>
                        <a:spcAft>
                          <a:spcPts val="800"/>
                        </a:spcAft>
                      </a:pPr>
                      <a:r>
                        <a:rPr lang="en-ZA" sz="500">
                          <a:effectLst/>
                        </a:rPr>
                        <a:t> </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extLst>
                  <a:ext uri="{0D108BD9-81ED-4DB2-BD59-A6C34878D82A}">
                    <a16:rowId xmlns:a16="http://schemas.microsoft.com/office/drawing/2014/main" val="922165082"/>
                  </a:ext>
                </a:extLst>
              </a:tr>
              <a:tr h="190813">
                <a:tc>
                  <a:txBody>
                    <a:bodyPr/>
                    <a:lstStyle/>
                    <a:p>
                      <a:pPr algn="r">
                        <a:lnSpc>
                          <a:spcPct val="107000"/>
                        </a:lnSpc>
                        <a:spcAft>
                          <a:spcPts val="800"/>
                        </a:spcAft>
                      </a:pPr>
                      <a:r>
                        <a:rPr lang="en-ZA" sz="500">
                          <a:effectLst/>
                        </a:rPr>
                        <a:t>16</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tc>
                  <a:txBody>
                    <a:bodyPr/>
                    <a:lstStyle/>
                    <a:p>
                      <a:pPr>
                        <a:lnSpc>
                          <a:spcPct val="107000"/>
                        </a:lnSpc>
                        <a:spcAft>
                          <a:spcPts val="800"/>
                        </a:spcAft>
                      </a:pPr>
                      <a:r>
                        <a:rPr lang="en-ZA" sz="500">
                          <a:effectLst/>
                        </a:rPr>
                        <a:t>Total for TAIII Approval</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tc>
                  <a:txBody>
                    <a:bodyPr/>
                    <a:lstStyle/>
                    <a:p>
                      <a:pPr algn="r">
                        <a:lnSpc>
                          <a:spcPct val="107000"/>
                        </a:lnSpc>
                        <a:spcAft>
                          <a:spcPts val="800"/>
                        </a:spcAft>
                      </a:pPr>
                      <a:r>
                        <a:rPr lang="en-ZA" sz="500">
                          <a:effectLst/>
                        </a:rPr>
                        <a:t> </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extLst>
                  <a:ext uri="{0D108BD9-81ED-4DB2-BD59-A6C34878D82A}">
                    <a16:rowId xmlns:a16="http://schemas.microsoft.com/office/drawing/2014/main" val="3066227378"/>
                  </a:ext>
                </a:extLst>
              </a:tr>
              <a:tr h="198763">
                <a:tc>
                  <a:txBody>
                    <a:bodyPr/>
                    <a:lstStyle/>
                    <a:p>
                      <a:pPr algn="r">
                        <a:lnSpc>
                          <a:spcPct val="107000"/>
                        </a:lnSpc>
                        <a:spcAft>
                          <a:spcPts val="800"/>
                        </a:spcAft>
                      </a:pPr>
                      <a:r>
                        <a:rPr lang="en-ZA" sz="500">
                          <a:effectLst/>
                        </a:rPr>
                        <a:t>17</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tc>
                  <a:txBody>
                    <a:bodyPr/>
                    <a:lstStyle/>
                    <a:p>
                      <a:pPr>
                        <a:lnSpc>
                          <a:spcPct val="107000"/>
                        </a:lnSpc>
                        <a:spcAft>
                          <a:spcPts val="800"/>
                        </a:spcAft>
                      </a:pPr>
                      <a:r>
                        <a:rPr lang="en-ZA" sz="500">
                          <a:effectLst/>
                        </a:rPr>
                        <a:t>Commercial and Financial close</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tc>
                  <a:txBody>
                    <a:bodyPr/>
                    <a:lstStyle/>
                    <a:p>
                      <a:pPr algn="r">
                        <a:lnSpc>
                          <a:spcPct val="107000"/>
                        </a:lnSpc>
                        <a:spcAft>
                          <a:spcPts val="800"/>
                        </a:spcAft>
                      </a:pPr>
                      <a:r>
                        <a:rPr lang="en-ZA" sz="500">
                          <a:effectLst/>
                        </a:rPr>
                        <a:t> </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extLst>
                  <a:ext uri="{0D108BD9-81ED-4DB2-BD59-A6C34878D82A}">
                    <a16:rowId xmlns:a16="http://schemas.microsoft.com/office/drawing/2014/main" val="323477278"/>
                  </a:ext>
                </a:extLst>
              </a:tr>
              <a:tr h="198763">
                <a:tc>
                  <a:txBody>
                    <a:bodyPr/>
                    <a:lstStyle/>
                    <a:p>
                      <a:pPr algn="r">
                        <a:lnSpc>
                          <a:spcPct val="107000"/>
                        </a:lnSpc>
                        <a:spcAft>
                          <a:spcPts val="800"/>
                        </a:spcAft>
                      </a:pPr>
                      <a:r>
                        <a:rPr lang="en-ZA" sz="500">
                          <a:effectLst/>
                        </a:rPr>
                        <a:t>18</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tc>
                  <a:txBody>
                    <a:bodyPr/>
                    <a:lstStyle/>
                    <a:p>
                      <a:pPr>
                        <a:lnSpc>
                          <a:spcPct val="107000"/>
                        </a:lnSpc>
                        <a:spcAft>
                          <a:spcPts val="800"/>
                        </a:spcAft>
                      </a:pPr>
                      <a:r>
                        <a:rPr lang="en-ZA" sz="500">
                          <a:effectLst/>
                        </a:rPr>
                        <a:t>Close out report and Case Study</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tc>
                  <a:txBody>
                    <a:bodyPr/>
                    <a:lstStyle/>
                    <a:p>
                      <a:pPr algn="r">
                        <a:lnSpc>
                          <a:spcPct val="107000"/>
                        </a:lnSpc>
                        <a:spcAft>
                          <a:spcPts val="800"/>
                        </a:spcAft>
                      </a:pPr>
                      <a:r>
                        <a:rPr lang="en-ZA" sz="500">
                          <a:effectLst/>
                        </a:rPr>
                        <a:t> </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extLst>
                  <a:ext uri="{0D108BD9-81ED-4DB2-BD59-A6C34878D82A}">
                    <a16:rowId xmlns:a16="http://schemas.microsoft.com/office/drawing/2014/main" val="530683030"/>
                  </a:ext>
                </a:extLst>
              </a:tr>
              <a:tr h="198763">
                <a:tc>
                  <a:txBody>
                    <a:bodyPr/>
                    <a:lstStyle/>
                    <a:p>
                      <a:pPr algn="r">
                        <a:lnSpc>
                          <a:spcPct val="107000"/>
                        </a:lnSpc>
                        <a:spcAft>
                          <a:spcPts val="800"/>
                        </a:spcAft>
                      </a:pPr>
                      <a:r>
                        <a:rPr lang="en-ZA" sz="500">
                          <a:effectLst/>
                        </a:rPr>
                        <a:t>*</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tc>
                  <a:txBody>
                    <a:bodyPr/>
                    <a:lstStyle/>
                    <a:p>
                      <a:pPr>
                        <a:lnSpc>
                          <a:spcPct val="107000"/>
                        </a:lnSpc>
                        <a:spcAft>
                          <a:spcPts val="800"/>
                        </a:spcAft>
                      </a:pPr>
                      <a:r>
                        <a:rPr lang="en-ZA" sz="500">
                          <a:effectLst/>
                        </a:rPr>
                        <a:t>BAFO for procurement process</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tc>
                  <a:txBody>
                    <a:bodyPr/>
                    <a:lstStyle/>
                    <a:p>
                      <a:pPr algn="r">
                        <a:lnSpc>
                          <a:spcPct val="107000"/>
                        </a:lnSpc>
                        <a:spcAft>
                          <a:spcPts val="800"/>
                        </a:spcAft>
                      </a:pPr>
                      <a:r>
                        <a:rPr lang="en-ZA" sz="500">
                          <a:effectLst/>
                        </a:rPr>
                        <a:t> </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extLst>
                  <a:ext uri="{0D108BD9-81ED-4DB2-BD59-A6C34878D82A}">
                    <a16:rowId xmlns:a16="http://schemas.microsoft.com/office/drawing/2014/main" val="2824030302"/>
                  </a:ext>
                </a:extLst>
              </a:tr>
              <a:tr h="198763">
                <a:tc gridSpan="2">
                  <a:txBody>
                    <a:bodyPr/>
                    <a:lstStyle/>
                    <a:p>
                      <a:pPr>
                        <a:lnSpc>
                          <a:spcPct val="107000"/>
                        </a:lnSpc>
                        <a:spcAft>
                          <a:spcPts val="800"/>
                        </a:spcAft>
                      </a:pPr>
                      <a:r>
                        <a:rPr lang="en-ZA" sz="500">
                          <a:effectLst/>
                        </a:rPr>
                        <a:t>Sub-Total for Part 2: Procurement Deliverables </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tc hMerge="1">
                  <a:txBody>
                    <a:bodyPr/>
                    <a:lstStyle/>
                    <a:p>
                      <a:endParaRPr lang="en-ZA"/>
                    </a:p>
                  </a:txBody>
                  <a:tcPr/>
                </a:tc>
                <a:tc>
                  <a:txBody>
                    <a:bodyPr/>
                    <a:lstStyle/>
                    <a:p>
                      <a:pPr algn="r">
                        <a:lnSpc>
                          <a:spcPct val="107000"/>
                        </a:lnSpc>
                        <a:spcAft>
                          <a:spcPts val="800"/>
                        </a:spcAft>
                      </a:pPr>
                      <a:r>
                        <a:rPr lang="en-ZA" sz="500">
                          <a:effectLst/>
                        </a:rPr>
                        <a:t> </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extLst>
                  <a:ext uri="{0D108BD9-81ED-4DB2-BD59-A6C34878D82A}">
                    <a16:rowId xmlns:a16="http://schemas.microsoft.com/office/drawing/2014/main" val="3617763672"/>
                  </a:ext>
                </a:extLst>
              </a:tr>
              <a:tr h="198763">
                <a:tc gridSpan="2">
                  <a:txBody>
                    <a:bodyPr/>
                    <a:lstStyle/>
                    <a:p>
                      <a:pPr>
                        <a:lnSpc>
                          <a:spcPct val="107000"/>
                        </a:lnSpc>
                        <a:spcAft>
                          <a:spcPts val="800"/>
                        </a:spcAft>
                      </a:pPr>
                      <a:r>
                        <a:rPr lang="en-ZA" sz="500">
                          <a:effectLst/>
                        </a:rPr>
                        <a:t>VAT @15%</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tc hMerge="1">
                  <a:txBody>
                    <a:bodyPr/>
                    <a:lstStyle/>
                    <a:p>
                      <a:endParaRPr lang="en-ZA"/>
                    </a:p>
                  </a:txBody>
                  <a:tcPr/>
                </a:tc>
                <a:tc>
                  <a:txBody>
                    <a:bodyPr/>
                    <a:lstStyle/>
                    <a:p>
                      <a:pPr algn="r">
                        <a:lnSpc>
                          <a:spcPct val="107000"/>
                        </a:lnSpc>
                        <a:spcAft>
                          <a:spcPts val="800"/>
                        </a:spcAft>
                      </a:pPr>
                      <a:r>
                        <a:rPr lang="en-ZA" sz="500">
                          <a:effectLst/>
                        </a:rPr>
                        <a:t> </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extLst>
                  <a:ext uri="{0D108BD9-81ED-4DB2-BD59-A6C34878D82A}">
                    <a16:rowId xmlns:a16="http://schemas.microsoft.com/office/drawing/2014/main" val="2526677987"/>
                  </a:ext>
                </a:extLst>
              </a:tr>
              <a:tr h="198763">
                <a:tc gridSpan="2">
                  <a:txBody>
                    <a:bodyPr/>
                    <a:lstStyle/>
                    <a:p>
                      <a:pPr>
                        <a:lnSpc>
                          <a:spcPct val="107000"/>
                        </a:lnSpc>
                        <a:spcAft>
                          <a:spcPts val="800"/>
                        </a:spcAft>
                      </a:pPr>
                      <a:r>
                        <a:rPr lang="en-ZA" sz="500">
                          <a:effectLst/>
                        </a:rPr>
                        <a:t>Total for Part 2: Procurement</a:t>
                      </a:r>
                      <a:endParaRPr lang="en-ZA" sz="70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tc hMerge="1">
                  <a:txBody>
                    <a:bodyPr/>
                    <a:lstStyle/>
                    <a:p>
                      <a:endParaRPr lang="en-ZA"/>
                    </a:p>
                  </a:txBody>
                  <a:tcPr/>
                </a:tc>
                <a:tc>
                  <a:txBody>
                    <a:bodyPr/>
                    <a:lstStyle/>
                    <a:p>
                      <a:pPr algn="r">
                        <a:lnSpc>
                          <a:spcPct val="107000"/>
                        </a:lnSpc>
                        <a:spcAft>
                          <a:spcPts val="800"/>
                        </a:spcAft>
                      </a:pPr>
                      <a:r>
                        <a:rPr lang="en-ZA" sz="500" dirty="0">
                          <a:effectLst/>
                        </a:rPr>
                        <a:t> </a:t>
                      </a:r>
                      <a:endParaRPr lang="en-ZA" sz="700" dirty="0">
                        <a:effectLst/>
                        <a:latin typeface="Calibri" panose="020F0502020204030204" pitchFamily="34" charset="0"/>
                        <a:ea typeface="Calibri" panose="020F0502020204030204" pitchFamily="34" charset="0"/>
                        <a:cs typeface="Arial" panose="020B0604020202020204" pitchFamily="34" charset="0"/>
                      </a:endParaRPr>
                    </a:p>
                  </a:txBody>
                  <a:tcPr marL="43843" marR="43843" marT="0" marB="0" anchor="ctr"/>
                </a:tc>
                <a:extLst>
                  <a:ext uri="{0D108BD9-81ED-4DB2-BD59-A6C34878D82A}">
                    <a16:rowId xmlns:a16="http://schemas.microsoft.com/office/drawing/2014/main" val="1681224304"/>
                  </a:ext>
                </a:extLst>
              </a:tr>
            </a:tbl>
          </a:graphicData>
        </a:graphic>
      </p:graphicFrame>
    </p:spTree>
    <p:extLst>
      <p:ext uri="{BB962C8B-B14F-4D97-AF65-F5344CB8AC3E}">
        <p14:creationId xmlns:p14="http://schemas.microsoft.com/office/powerpoint/2010/main" val="7351764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E63AD-7B8E-6E80-DD11-A0CB31AA8174}"/>
              </a:ext>
            </a:extLst>
          </p:cNvPr>
          <p:cNvSpPr>
            <a:spLocks noGrp="1"/>
          </p:cNvSpPr>
          <p:nvPr>
            <p:ph type="title"/>
          </p:nvPr>
        </p:nvSpPr>
        <p:spPr/>
        <p:txBody>
          <a:bodyPr/>
          <a:lstStyle/>
          <a:p>
            <a:r>
              <a:rPr lang="en-ZA" sz="3200" b="1" i="1" u="sng" dirty="0"/>
              <a:t>Technical Scoring</a:t>
            </a:r>
          </a:p>
        </p:txBody>
      </p:sp>
      <p:sp>
        <p:nvSpPr>
          <p:cNvPr id="3" name="Content Placeholder 2">
            <a:extLst>
              <a:ext uri="{FF2B5EF4-FFF2-40B4-BE49-F238E27FC236}">
                <a16:creationId xmlns:a16="http://schemas.microsoft.com/office/drawing/2014/main" id="{659E4653-D8DA-5F0B-DF23-10A6576B8648}"/>
              </a:ext>
            </a:extLst>
          </p:cNvPr>
          <p:cNvSpPr>
            <a:spLocks noGrp="1"/>
          </p:cNvSpPr>
          <p:nvPr>
            <p:ph sz="half" idx="1"/>
          </p:nvPr>
        </p:nvSpPr>
        <p:spPr>
          <a:xfrm>
            <a:off x="275422" y="1097356"/>
            <a:ext cx="8560105" cy="5741594"/>
          </a:xfrm>
        </p:spPr>
        <p:txBody>
          <a:bodyPr>
            <a:normAutofit fontScale="92500"/>
          </a:bodyPr>
          <a:lstStyle/>
          <a:p>
            <a:pPr marL="514350" indent="-514350">
              <a:buFont typeface="+mj-lt"/>
              <a:buAutoNum type="arabicPeriod"/>
            </a:pPr>
            <a:r>
              <a:rPr lang="en-ZA" dirty="0"/>
              <a:t>Legal (CV’s and Certificates)</a:t>
            </a:r>
          </a:p>
          <a:p>
            <a:pPr marL="514350" indent="-514350">
              <a:buFont typeface="+mj-lt"/>
              <a:buAutoNum type="arabicPeriod"/>
            </a:pPr>
            <a:r>
              <a:rPr lang="en-ZA" dirty="0"/>
              <a:t>Financial and Project Finance (CV’s and Certificates)</a:t>
            </a:r>
          </a:p>
          <a:p>
            <a:pPr marL="514350" indent="-514350">
              <a:buFont typeface="+mj-lt"/>
              <a:buAutoNum type="arabicPeriod"/>
            </a:pPr>
            <a:r>
              <a:rPr lang="en-ZA" dirty="0"/>
              <a:t>Technical (CV’s and Certificates)</a:t>
            </a:r>
          </a:p>
          <a:p>
            <a:pPr marL="514350" indent="-514350">
              <a:buFont typeface="+mj-lt"/>
              <a:buAutoNum type="arabicPeriod"/>
            </a:pPr>
            <a:r>
              <a:rPr lang="en-ZA" dirty="0"/>
              <a:t>Company / Consortium Experience (Reference letters per category) – </a:t>
            </a:r>
          </a:p>
          <a:p>
            <a:pPr marL="910239" lvl="1" indent="-514350">
              <a:buFont typeface="+mj-lt"/>
              <a:buAutoNum type="arabicPeriod"/>
            </a:pPr>
            <a:r>
              <a:rPr lang="en-ZA" sz="1800" dirty="0">
                <a:effectLst/>
                <a:latin typeface="+mj-lt"/>
                <a:ea typeface="Calibri" panose="020F0502020204030204" pitchFamily="34" charset="0"/>
                <a:cs typeface="Arial" panose="020B0604020202020204" pitchFamily="34" charset="0"/>
              </a:rPr>
              <a:t>Project structuring, project finance and value assessment including financial modelling </a:t>
            </a:r>
          </a:p>
          <a:p>
            <a:pPr marL="910239" lvl="1" indent="-514350">
              <a:buFont typeface="+mj-lt"/>
              <a:buAutoNum type="arabicPeriod"/>
            </a:pPr>
            <a:r>
              <a:rPr lang="en-ZA" sz="1800" dirty="0">
                <a:effectLst/>
                <a:latin typeface="+mj-lt"/>
                <a:ea typeface="Calibri" panose="020F0502020204030204" pitchFamily="34" charset="0"/>
                <a:cs typeface="Arial" panose="020B0604020202020204" pitchFamily="34" charset="0"/>
              </a:rPr>
              <a:t>PPP and Non-PPP procurement and structuring of ICT Broadband projects </a:t>
            </a:r>
          </a:p>
          <a:p>
            <a:pPr marL="910239" lvl="1" indent="-514350">
              <a:buFont typeface="+mj-lt"/>
              <a:buAutoNum type="arabicPeriod"/>
            </a:pPr>
            <a:r>
              <a:rPr lang="en-ZA" sz="1800" dirty="0">
                <a:effectLst/>
                <a:latin typeface="+mj-lt"/>
                <a:ea typeface="Times New Roman" panose="02020603050405020304" pitchFamily="18" charset="0"/>
                <a:cs typeface="Arial" panose="020B0604020202020204" pitchFamily="34" charset="0"/>
              </a:rPr>
              <a:t>Technical completion of the projects (relevant experience and track record)</a:t>
            </a:r>
            <a:endParaRPr lang="en-ZA" sz="1800" dirty="0">
              <a:effectLst/>
              <a:latin typeface="+mj-lt"/>
              <a:ea typeface="Times New Roman" panose="02020603050405020304" pitchFamily="18" charset="0"/>
              <a:cs typeface="Times New Roman" panose="02020603050405020304" pitchFamily="18" charset="0"/>
            </a:endParaRPr>
          </a:p>
          <a:p>
            <a:pPr marL="910239" lvl="1" indent="-514350">
              <a:buFont typeface="+mj-lt"/>
              <a:buAutoNum type="arabicPeriod"/>
            </a:pPr>
            <a:r>
              <a:rPr lang="en-ZA" sz="1800" dirty="0">
                <a:effectLst/>
                <a:latin typeface="+mj-lt"/>
                <a:ea typeface="Calibri" panose="020F0502020204030204" pitchFamily="34" charset="0"/>
                <a:cs typeface="Arial" panose="020B0604020202020204" pitchFamily="34" charset="0"/>
              </a:rPr>
              <a:t>Broadband Network support and maintenance management experience </a:t>
            </a:r>
            <a:endParaRPr lang="en-ZA" dirty="0">
              <a:latin typeface="+mj-lt"/>
            </a:endParaRPr>
          </a:p>
          <a:p>
            <a:pPr marL="514350" indent="-514350">
              <a:buFont typeface="+mj-lt"/>
              <a:buAutoNum type="arabicPeriod"/>
            </a:pPr>
            <a:r>
              <a:rPr lang="en-ZA" dirty="0"/>
              <a:t>Project approach and methodology considering:</a:t>
            </a:r>
          </a:p>
          <a:p>
            <a:pPr marL="514350" indent="-514350">
              <a:buFont typeface="+mj-lt"/>
              <a:buAutoNum type="arabicPeriod"/>
            </a:pPr>
            <a:r>
              <a:rPr lang="en-ZA" dirty="0"/>
              <a:t>Quality of proposed work plan, project team and timetable for the project .</a:t>
            </a:r>
          </a:p>
          <a:p>
            <a:pPr marL="514350" indent="-514350">
              <a:buFont typeface="+mj-lt"/>
              <a:buAutoNum type="arabicPeriod"/>
            </a:pPr>
            <a:r>
              <a:rPr lang="en-ZA" dirty="0"/>
              <a:t>(Threshold to proceed to last stage of evaluation – 75%)</a:t>
            </a:r>
          </a:p>
          <a:p>
            <a:pPr marL="0" indent="0">
              <a:buNone/>
            </a:pPr>
            <a:endParaRPr lang="en-ZA" dirty="0"/>
          </a:p>
          <a:p>
            <a:pPr marL="0" indent="0">
              <a:buNone/>
            </a:pPr>
            <a:endParaRPr lang="en-ZA" dirty="0"/>
          </a:p>
          <a:p>
            <a:endParaRPr lang="en-ZA" dirty="0"/>
          </a:p>
        </p:txBody>
      </p:sp>
      <p:sp>
        <p:nvSpPr>
          <p:cNvPr id="5" name="Slide Number Placeholder 4">
            <a:extLst>
              <a:ext uri="{FF2B5EF4-FFF2-40B4-BE49-F238E27FC236}">
                <a16:creationId xmlns:a16="http://schemas.microsoft.com/office/drawing/2014/main" id="{8E8615AD-DD9F-84B6-51E9-F2A80F3624F1}"/>
              </a:ext>
            </a:extLst>
          </p:cNvPr>
          <p:cNvSpPr>
            <a:spLocks noGrp="1"/>
          </p:cNvSpPr>
          <p:nvPr>
            <p:ph type="sldNum" sz="quarter" idx="12"/>
          </p:nvPr>
        </p:nvSpPr>
        <p:spPr/>
        <p:txBody>
          <a:bodyPr/>
          <a:lstStyle/>
          <a:p>
            <a:fld id="{FE22EF14-E256-3341-B908-12E265DE2DF6}" type="slidenum">
              <a:rPr lang="en-US" smtClean="0"/>
              <a:t>12</a:t>
            </a:fld>
            <a:endParaRPr lang="en-US"/>
          </a:p>
        </p:txBody>
      </p:sp>
    </p:spTree>
    <p:extLst>
      <p:ext uri="{BB962C8B-B14F-4D97-AF65-F5344CB8AC3E}">
        <p14:creationId xmlns:p14="http://schemas.microsoft.com/office/powerpoint/2010/main" val="3202337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30582</TotalTime>
  <Words>1191</Words>
  <Application>Microsoft Office PowerPoint</Application>
  <PresentationFormat>Custom</PresentationFormat>
  <Paragraphs>184</Paragraphs>
  <Slides>12</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Arial Unicode MS</vt:lpstr>
      <vt:lpstr>Calibri</vt:lpstr>
      <vt:lpstr>Century Gothic</vt:lpstr>
      <vt:lpstr>Wingdings</vt:lpstr>
      <vt:lpstr>Office Theme</vt:lpstr>
      <vt:lpstr>        ADVISORY SERVICES TO CONDUCT A FEASIBILITY STUDY, PROCUREMENT UP TO FINANCIAL CLOSE FOR THE  COMMERCIALISATION OF THE GAUTENG BROADBAND NETWORK (GBN) ON BEHALF OF THE GAUTENG DEPARTMENT OF E-GOVERNMENT     BRIEFING           </vt:lpstr>
      <vt:lpstr>CONTENTS</vt:lpstr>
      <vt:lpstr>BACKGROUND </vt:lpstr>
      <vt:lpstr>BACKGROUND (2) </vt:lpstr>
      <vt:lpstr>NEEDS </vt:lpstr>
      <vt:lpstr>OBJECTIVES</vt:lpstr>
      <vt:lpstr>OVERVIEW OF SERVICE REQUIRED</vt:lpstr>
      <vt:lpstr>IMPORTANT PRELIMINARY INFORMATION </vt:lpstr>
      <vt:lpstr>SCOPE OF WORK  (PART 1 – FEASIBILITY STUDY)</vt:lpstr>
      <vt:lpstr>SCOPE OF WORK  (PART 2 – PROCUREMENT)</vt:lpstr>
      <vt:lpstr>Remuneration/Pricing</vt:lpstr>
      <vt:lpstr>Technical Scoring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Jackson</dc:creator>
  <cp:lastModifiedBy>Kevin Abrahams</cp:lastModifiedBy>
  <cp:revision>674</cp:revision>
  <cp:lastPrinted>2022-11-03T12:17:37Z</cp:lastPrinted>
  <dcterms:created xsi:type="dcterms:W3CDTF">2014-11-11T13:48:46Z</dcterms:created>
  <dcterms:modified xsi:type="dcterms:W3CDTF">2022-11-11T08:19:28Z</dcterms:modified>
</cp:coreProperties>
</file>