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30"/>
  </p:notesMasterIdLst>
  <p:handoutMasterIdLst>
    <p:handoutMasterId r:id="rId31"/>
  </p:handoutMasterIdLst>
  <p:sldIdLst>
    <p:sldId id="2049" r:id="rId6"/>
    <p:sldId id="2029" r:id="rId7"/>
    <p:sldId id="2056" r:id="rId8"/>
    <p:sldId id="2033" r:id="rId9"/>
    <p:sldId id="2057" r:id="rId10"/>
    <p:sldId id="2120" r:id="rId11"/>
    <p:sldId id="2119" r:id="rId12"/>
    <p:sldId id="2118" r:id="rId13"/>
    <p:sldId id="2117" r:id="rId14"/>
    <p:sldId id="2123" r:id="rId15"/>
    <p:sldId id="2125" r:id="rId16"/>
    <p:sldId id="2116" r:id="rId17"/>
    <p:sldId id="2114" r:id="rId18"/>
    <p:sldId id="2078" r:id="rId19"/>
    <p:sldId id="2079" r:id="rId20"/>
    <p:sldId id="2106" r:id="rId21"/>
    <p:sldId id="2112" r:id="rId22"/>
    <p:sldId id="2111" r:id="rId23"/>
    <p:sldId id="2110" r:id="rId24"/>
    <p:sldId id="2059" r:id="rId25"/>
    <p:sldId id="2063" r:id="rId26"/>
    <p:sldId id="2126" r:id="rId27"/>
    <p:sldId id="2121" r:id="rId28"/>
    <p:sldId id="2055" r:id="rId29"/>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0EE57D-F39E-43DA-AF4E-8228ED6392FB}">
          <p14:sldIdLst>
            <p14:sldId id="2049"/>
            <p14:sldId id="2029"/>
            <p14:sldId id="2056"/>
            <p14:sldId id="2033"/>
            <p14:sldId id="2057"/>
            <p14:sldId id="2120"/>
            <p14:sldId id="2119"/>
            <p14:sldId id="2118"/>
            <p14:sldId id="2117"/>
            <p14:sldId id="2123"/>
            <p14:sldId id="2125"/>
            <p14:sldId id="2116"/>
            <p14:sldId id="2114"/>
            <p14:sldId id="2078"/>
            <p14:sldId id="2079"/>
            <p14:sldId id="2106"/>
            <p14:sldId id="2112"/>
            <p14:sldId id="2111"/>
            <p14:sldId id="2110"/>
            <p14:sldId id="2059"/>
            <p14:sldId id="2063"/>
            <p14:sldId id="2126"/>
            <p14:sldId id="2121"/>
            <p14:sldId id="205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63C2B"/>
    <a:srgbClr val="7DBA02"/>
    <a:srgbClr val="FDC60D"/>
    <a:srgbClr val="959B51"/>
    <a:srgbClr val="F37920"/>
    <a:srgbClr val="0098AF"/>
    <a:srgbClr val="8CBE3A"/>
    <a:srgbClr val="E42313"/>
    <a:srgbClr val="D32E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8259" autoAdjust="0"/>
  </p:normalViewPr>
  <p:slideViewPr>
    <p:cSldViewPr snapToGrid="0">
      <p:cViewPr varScale="1">
        <p:scale>
          <a:sx n="64" d="100"/>
          <a:sy n="64" d="100"/>
        </p:scale>
        <p:origin x="724" y="48"/>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21/08/2025</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21/08/2025</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843C31-A911-4174-806B-8AA6C10B71FB}" type="slidenum">
              <a:rPr lang="en-GB" smtClean="0"/>
              <a:t>4</a:t>
            </a:fld>
            <a:endParaRPr lang="en-GB"/>
          </a:p>
        </p:txBody>
      </p:sp>
    </p:spTree>
    <p:extLst>
      <p:ext uri="{BB962C8B-B14F-4D97-AF65-F5344CB8AC3E}">
        <p14:creationId xmlns:p14="http://schemas.microsoft.com/office/powerpoint/2010/main" val="3037018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emf"/><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http://www.etenders.gov.za/" TargetMode="Externa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4438" y="68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831273" y="1293536"/>
            <a:ext cx="8827007" cy="3600986"/>
          </a:xfrm>
        </p:spPr>
        <p:txBody>
          <a:bodyPr/>
          <a:lstStyle/>
          <a:p>
            <a:pPr marL="0" marR="0" algn="l">
              <a:lnSpc>
                <a:spcPct val="107000"/>
              </a:lnSpc>
              <a:spcBef>
                <a:spcPts val="0"/>
              </a:spcBef>
              <a:spcAft>
                <a:spcPts val="0"/>
              </a:spcAft>
              <a:tabLst>
                <a:tab pos="2743200" algn="ctr"/>
                <a:tab pos="5486400" algn="r"/>
              </a:tabLst>
            </a:pPr>
            <a:r>
              <a:rPr lang="en-GB" kern="100" dirty="0">
                <a:solidFill>
                  <a:schemeClr val="bg1"/>
                </a:solidFill>
                <a:latin typeface="Tahoma" panose="020B0604030504040204" pitchFamily="34" charset="0"/>
                <a:ea typeface="Calibri" panose="020F0502020204030204" pitchFamily="34" charset="0"/>
                <a:cs typeface="Times New Roman" panose="02020603050405020304" pitchFamily="18" charset="0"/>
              </a:rPr>
              <a:t>THE MAINTAINANCE AND CLEANING OF PORT ROADS IN THE PORT OF DURBAN</a:t>
            </a:r>
            <a:endParaRPr lang="en-US" dirty="0">
              <a:solidFill>
                <a:schemeClr val="bg1"/>
              </a:solidFill>
            </a:endParaRPr>
          </a:p>
        </p:txBody>
      </p:sp>
      <p:sp>
        <p:nvSpPr>
          <p:cNvPr id="522" name="Text Placeholder 521">
            <a:extLst>
              <a:ext uri="{FF2B5EF4-FFF2-40B4-BE49-F238E27FC236}">
                <a16:creationId xmlns:a16="http://schemas.microsoft.com/office/drawing/2014/main" id="{6864D623-7115-AB1B-0C2E-4786ED32231E}"/>
              </a:ext>
            </a:extLst>
          </p:cNvPr>
          <p:cNvSpPr>
            <a:spLocks noGrp="1"/>
          </p:cNvSpPr>
          <p:nvPr>
            <p:ph type="body" sz="quarter" idx="13"/>
          </p:nvPr>
        </p:nvSpPr>
        <p:spPr>
          <a:xfrm>
            <a:off x="7205162" y="5638800"/>
            <a:ext cx="4720138" cy="1022569"/>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COMPULSORY TENDER CLARIFICATION MEETING</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solidFill>
                  <a:srgbClr val="FFFFFF"/>
                </a:solidFill>
              </a:rPr>
              <a:t>21 AUGUST 2025</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10H00</a:t>
            </a: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426544510"/>
              </p:ext>
            </p:extLst>
          </p:nvPr>
        </p:nvGraphicFramePr>
        <p:xfrm>
          <a:off x="320323" y="2133062"/>
          <a:ext cx="10006026" cy="4107236"/>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3610912">
                  <a:extLst>
                    <a:ext uri="{9D8B030D-6E8A-4147-A177-3AD203B41FA5}">
                      <a16:colId xmlns:a16="http://schemas.microsoft.com/office/drawing/2014/main" val="1314826358"/>
                    </a:ext>
                  </a:extLst>
                </a:gridCol>
                <a:gridCol w="328079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450077">
                <a:tc>
                  <a:txBody>
                    <a:bodyPr/>
                    <a:lstStyle/>
                    <a:p>
                      <a:r>
                        <a:rPr lang="en-US" sz="1400" b="1" i="0">
                          <a:solidFill>
                            <a:schemeClr val="tx1">
                              <a:lumMod val="75000"/>
                              <a:lumOff val="25000"/>
                            </a:schemeClr>
                          </a:solidFill>
                          <a:latin typeface="Apex New Heavy"/>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W</a:t>
                      </a:r>
                      <a:r>
                        <a:rPr lang="en-US" sz="1400" b="0" i="0" dirty="0">
                          <a:solidFill>
                            <a:schemeClr val="tx1">
                              <a:lumMod val="75000"/>
                              <a:lumOff val="25000"/>
                            </a:schemeClr>
                          </a:solidFill>
                          <a:latin typeface="Apex New Medium"/>
                          <a:ea typeface="Apex New Medium" panose="02010600040501010103" pitchFamily="2" charset="77"/>
                        </a:rPr>
                        <a:t>elcome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409804">
                <a:tc>
                  <a:txBody>
                    <a:bodyPr/>
                    <a:lstStyle/>
                    <a:p>
                      <a:r>
                        <a:rPr lang="en-US" sz="1400" b="1" i="0">
                          <a:solidFill>
                            <a:schemeClr val="tx1">
                              <a:lumMod val="75000"/>
                              <a:lumOff val="25000"/>
                            </a:schemeClr>
                          </a:solidFill>
                          <a:latin typeface="Apex New Heavy"/>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Introduction and Agenda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469776">
                <a:tc>
                  <a:txBody>
                    <a:bodyPr/>
                    <a:lstStyle/>
                    <a:p>
                      <a:r>
                        <a:rPr lang="en-US" sz="1400" b="1" i="0">
                          <a:solidFill>
                            <a:schemeClr val="tx1">
                              <a:lumMod val="75000"/>
                              <a:lumOff val="25000"/>
                            </a:schemeClr>
                          </a:solidFill>
                          <a:latin typeface="Apex New Heavy"/>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Safety Briefing and Evacuation Procedure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479770">
                <a:tc>
                  <a:txBody>
                    <a:bodyPr/>
                    <a:lstStyle/>
                    <a:p>
                      <a:r>
                        <a:rPr lang="en-ZA" sz="1400" b="1" i="0">
                          <a:solidFill>
                            <a:schemeClr val="tx1">
                              <a:lumMod val="75000"/>
                              <a:lumOff val="25000"/>
                            </a:schemeClr>
                          </a:solidFill>
                          <a:latin typeface="Apex New Heavy"/>
                          <a:ea typeface="Apex New Heavy" panose="02010600040501010103" pitchFamily="2" charset="77"/>
                        </a:rPr>
                        <a:t>04</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Project Overview</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2793900"/>
                  </a:ext>
                </a:extLst>
              </a:tr>
              <a:tr h="459780">
                <a:tc>
                  <a:txBody>
                    <a:bodyPr/>
                    <a:lstStyle/>
                    <a:p>
                      <a:r>
                        <a:rPr lang="en-US" sz="1400" b="1" i="0">
                          <a:solidFill>
                            <a:schemeClr val="tx1">
                              <a:lumMod val="75000"/>
                              <a:lumOff val="25000"/>
                            </a:schemeClr>
                          </a:solidFill>
                          <a:latin typeface="Apex New Heavy"/>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Commercial Presentation</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07420">
                <a:tc>
                  <a:txBody>
                    <a:bodyPr/>
                    <a:lstStyle/>
                    <a:p>
                      <a:r>
                        <a:rPr lang="en-US" sz="1400" b="1" i="0">
                          <a:solidFill>
                            <a:schemeClr val="tx1">
                              <a:lumMod val="75000"/>
                              <a:lumOff val="25000"/>
                            </a:schemeClr>
                          </a:solidFill>
                          <a:latin typeface="Apex New Heavy"/>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Enterprise and Supplier Development</a:t>
                      </a:r>
                      <a:endParaRPr lang="en-US" sz="1400" b="0" i="0" dirty="0">
                        <a:solidFill>
                          <a:schemeClr val="tx1">
                            <a:lumMod val="75000"/>
                            <a:lumOff val="25000"/>
                          </a:schemeClr>
                        </a:solidFill>
                        <a:latin typeface="Apex New Medium"/>
                        <a:ea typeface="Apex New Medium" panose="02010600040501010103" pitchFamily="2" charset="77"/>
                      </a:endParaRPr>
                    </a:p>
                    <a:p>
                      <a:endParaRPr lang="en-US" sz="1400" b="0" i="0" dirty="0">
                        <a:solidFill>
                          <a:schemeClr val="tx1">
                            <a:lumMod val="75000"/>
                            <a:lumOff val="25000"/>
                          </a:schemeClr>
                        </a:solidFill>
                        <a:latin typeface="Apex New Medium" panose="02010600040501010103" pitchFamily="2" charset="77"/>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714987">
                <a:tc>
                  <a:txBody>
                    <a:bodyPr/>
                    <a:lstStyle/>
                    <a:p>
                      <a:r>
                        <a:rPr lang="en-ZA" sz="1400" b="1" i="0" dirty="0">
                          <a:solidFill>
                            <a:schemeClr val="tx1">
                              <a:lumMod val="75000"/>
                              <a:lumOff val="25000"/>
                            </a:schemeClr>
                          </a:solidFill>
                          <a:latin typeface="Apex New Heavy"/>
                          <a:ea typeface="Apex New Heavy" panose="02010600040501010103" pitchFamily="2" charset="77"/>
                        </a:rPr>
                        <a:t>07</a:t>
                      </a:r>
                      <a:endParaRPr lang="en-US" sz="1400" b="1" i="0" dirty="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Technical Presentation</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1563"/>
                  </a:ext>
                </a:extLst>
              </a:tr>
              <a:tr h="601462">
                <a:tc>
                  <a:txBody>
                    <a:bodyPr/>
                    <a:lstStyle/>
                    <a:p>
                      <a:r>
                        <a:rPr lang="en-ZA" sz="1400" b="1" i="0">
                          <a:solidFill>
                            <a:schemeClr val="tx1">
                              <a:lumMod val="75000"/>
                              <a:lumOff val="25000"/>
                            </a:schemeClr>
                          </a:solidFill>
                          <a:latin typeface="Apex New Heavy"/>
                          <a:ea typeface="Apex New Heavy" panose="02010600040501010103" pitchFamily="2" charset="77"/>
                        </a:rPr>
                        <a:t>08</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Question and Answer</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17585"/>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p:txBody>
          <a:bodyPr/>
          <a:lstStyle/>
          <a:p>
            <a:r>
              <a:rPr lang="en-US">
                <a:solidFill>
                  <a:schemeClr val="tx1">
                    <a:lumMod val="75000"/>
                    <a:lumOff val="25000"/>
                  </a:schemeClr>
                </a:solidFill>
              </a:rPr>
              <a:t>Agenda</a:t>
            </a: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82543" y="-3175"/>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264156"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Project Background-Mncedisi</a:t>
            </a: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7703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PROJECT BACKGROUND</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75873" y="1319912"/>
            <a:ext cx="11649732" cy="4680838"/>
          </a:xfrm>
        </p:spPr>
        <p:txBody>
          <a:bodyPr lIns="91440" tIns="45720" rIns="91440" bIns="45720" anchor="t"/>
          <a:lstStyle/>
          <a:p>
            <a:pPr algn="just"/>
            <a:r>
              <a:rPr lang="en-US" sz="1800" dirty="0">
                <a:solidFill>
                  <a:schemeClr val="tx1"/>
                </a:solidFill>
                <a:latin typeface="Tahoma" panose="020B0604030504040204" pitchFamily="34" charset="0"/>
                <a:ea typeface="Times New Roman" panose="02020603050405020304" pitchFamily="18" charset="0"/>
              </a:rPr>
              <a:t>This project is part of the Port’s clean up strategy, which aims to clean up and improve the current state of the Port. The Engineering team conducted visual inspections as well as a condition assessment in all Durban Port precinct's, including Maydon wharf, Island view, Bayhead Park and Point and identified the need of maintaining the roads to prevent further deterioration as well as to extend life span and maintain existing assets.</a:t>
            </a:r>
          </a:p>
          <a:p>
            <a:pPr algn="l"/>
            <a:r>
              <a:rPr lang="en-US" sz="1800" dirty="0">
                <a:solidFill>
                  <a:schemeClr val="tx1"/>
                </a:solidFill>
                <a:latin typeface="Tahoma"/>
                <a:ea typeface="Tahoma"/>
                <a:cs typeface="Tahoma"/>
              </a:rPr>
              <a:t>Due to the distress observed during the assessment, the condition assessment identified roads that require attention in terms of maintenance. Maydon wharf Precincts has more roads than other Precincts that require extensive maintenance and prioritization, followed by Bayhead Park, Island View and Point.</a:t>
            </a:r>
          </a:p>
        </p:txBody>
      </p:sp>
    </p:spTree>
    <p:extLst>
      <p:ext uri="{BB962C8B-B14F-4D97-AF65-F5344CB8AC3E}">
        <p14:creationId xmlns:p14="http://schemas.microsoft.com/office/powerpoint/2010/main" val="129536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443175" cy="184665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t>Commercial- Hlengiwe </a:t>
            </a:r>
            <a:b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422195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COMMERCIAL REQUIREMENTS</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p:txBody>
          <a:bodyPr lIns="91440" tIns="45720" rIns="91440" bIns="45720" anchor="t"/>
          <a:lstStyle/>
          <a:p>
            <a:pPr marL="12700" marR="361315" lvl="0" indent="-189865" algn="ctr" defTabSz="779173" rtl="0" eaLnBrk="1" fontAlgn="auto" latinLnBrk="0" hangingPunct="1">
              <a:lnSpc>
                <a:spcPct val="100000"/>
              </a:lnSpc>
              <a:spcBef>
                <a:spcPts val="56"/>
              </a:spcBef>
              <a:spcAft>
                <a:spcPts val="341"/>
              </a:spcAft>
              <a:buClrTx/>
              <a:buSzTx/>
              <a:buFont typeface="Arial" pitchFamily="34" charset="0"/>
              <a:buNone/>
              <a:tabLst/>
              <a:defRPr/>
            </a:pPr>
            <a:r>
              <a:rPr kumimoji="0" lang="en-ZA" sz="2000" b="1" i="0" u="none" strike="noStrike" kern="1200" cap="none" spc="-5" normalizeH="0" baseline="0" noProof="0" dirty="0">
                <a:ln>
                  <a:noFill/>
                </a:ln>
                <a:solidFill>
                  <a:srgbClr val="000000"/>
                </a:solidFill>
                <a:effectLst/>
                <a:uLnTx/>
                <a:uFillTx/>
                <a:latin typeface="Tahoma"/>
                <a:cs typeface="Tahoma"/>
              </a:rPr>
              <a:t>PLEASE GO TO </a:t>
            </a:r>
            <a:r>
              <a:rPr kumimoji="0" lang="en-ZA" sz="2000" b="1" i="0" u="none" strike="noStrike" kern="1200" cap="none" spc="0" normalizeH="0" baseline="0" noProof="0" dirty="0">
                <a:ln>
                  <a:noFill/>
                </a:ln>
                <a:solidFill>
                  <a:srgbClr val="000000"/>
                </a:solidFill>
                <a:effectLst/>
                <a:uLnTx/>
                <a:uFillTx/>
                <a:latin typeface="Tahoma"/>
                <a:cs typeface="Tahoma"/>
              </a:rPr>
              <a:t>NATIONAL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TREASURY</a:t>
            </a:r>
            <a:r>
              <a:rPr kumimoji="0" lang="en-ZA" sz="2000" b="1"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err="1">
                <a:ln>
                  <a:noFill/>
                </a:ln>
                <a:solidFill>
                  <a:srgbClr val="000000"/>
                </a:solidFill>
                <a:effectLst/>
                <a:uLnTx/>
                <a:uFillTx/>
                <a:latin typeface="Tahoma"/>
                <a:cs typeface="Tahoma"/>
              </a:rPr>
              <a:t>eTENDER</a:t>
            </a:r>
            <a:r>
              <a:rPr kumimoji="0" lang="en-ZA" sz="2000" b="1" i="0" u="none" strike="noStrike" kern="1200" cap="none" spc="2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PUBLICATION</a:t>
            </a:r>
            <a:r>
              <a:rPr kumimoji="0" lang="en-US" sz="2000" b="0"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PORTAL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AT</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heavy" strike="noStrike" kern="1200" cap="none" spc="-5" normalizeH="0" baseline="0" noProof="0" dirty="0">
                <a:ln>
                  <a:noFill/>
                </a:ln>
                <a:solidFill>
                  <a:srgbClr val="0070C0"/>
                </a:solidFill>
                <a:effectLst/>
                <a:uLnTx/>
                <a:uFill>
                  <a:solidFill>
                    <a:srgbClr val="00AFEF"/>
                  </a:solidFill>
                </a:uFill>
                <a:latin typeface="Tahoma"/>
                <a:cs typeface="Tahoma"/>
                <a:hlinkClick r:id="rId2">
                  <a:extLst>
                    <a:ext uri="{A12FA001-AC4F-418D-AE19-62706E023703}">
                      <ahyp:hlinkClr xmlns:ahyp="http://schemas.microsoft.com/office/drawing/2018/hyperlinkcolor" val="tx"/>
                    </a:ext>
                  </a:extLst>
                </a:hlinkClick>
              </a:rPr>
              <a:t>www.etenders.gov.za</a:t>
            </a:r>
            <a:r>
              <a:rPr kumimoji="0" lang="en-ZA" sz="2000" b="1" i="0" u="none" strike="noStrike" kern="1200" cap="none" spc="35" normalizeH="0" baseline="0" noProof="0" dirty="0">
                <a:ln>
                  <a:noFill/>
                </a:ln>
                <a:solidFill>
                  <a:srgbClr val="0070C0"/>
                </a:solidFill>
                <a:effectLst/>
                <a:uLnTx/>
                <a:uFillTx/>
                <a:latin typeface="Tahoma"/>
                <a:cs typeface="Tahoma"/>
                <a:hlinkClick r:id="rId2">
                  <a:extLst>
                    <a:ext uri="{A12FA001-AC4F-418D-AE19-62706E023703}">
                      <ahyp:hlinkClr xmlns:ahyp="http://schemas.microsoft.com/office/drawing/2018/hyperlinkcolor" val="tx"/>
                    </a:ext>
                  </a:extLst>
                </a:hlinkClick>
              </a:rPr>
              <a:t> </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ZA" sz="2000" b="1" i="0" u="none" strike="noStrike" kern="1200" cap="none" spc="35" normalizeH="0" baseline="0" noProof="0" dirty="0">
                <a:ln>
                  <a:noFill/>
                </a:ln>
                <a:solidFill>
                  <a:srgbClr val="000000"/>
                </a:solidFill>
                <a:effectLst/>
                <a:uLnTx/>
                <a:uFillTx/>
                <a:latin typeface="Tahoma"/>
                <a:cs typeface="Tahoma"/>
              </a:rPr>
              <a:t>and</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US" sz="2000" b="1" i="0" u="none" strike="noStrike" kern="1200" cap="none" spc="35" normalizeH="0" baseline="0" noProof="0" dirty="0">
                <a:ln>
                  <a:noFill/>
                </a:ln>
                <a:solidFill>
                  <a:srgbClr val="0070C0"/>
                </a:solidFill>
                <a:effectLst/>
                <a:uLnTx/>
                <a:uFillTx/>
                <a:latin typeface="Tahoma"/>
                <a:cs typeface="Tahoma"/>
              </a:rPr>
              <a:t>the Transnet website at https://transnetetenders.azurewebsites.net </a:t>
            </a:r>
            <a:r>
              <a:rPr kumimoji="0" lang="en-ZA" sz="2000" b="1" i="0" u="none" strike="noStrike" kern="1200" cap="none" spc="-5" normalizeH="0" baseline="0" noProof="0" dirty="0">
                <a:ln>
                  <a:noFill/>
                </a:ln>
                <a:solidFill>
                  <a:srgbClr val="000000"/>
                </a:solidFill>
                <a:effectLst/>
                <a:uLnTx/>
                <a:uFillTx/>
                <a:latin typeface="Tahoma"/>
                <a:cs typeface="Tahoma"/>
              </a:rPr>
              <a:t>TO</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DOWNLOAD</a:t>
            </a:r>
            <a:r>
              <a:rPr kumimoji="0" lang="en-ZA" sz="2000" b="1" i="0" u="none" strike="noStrike" kern="1200" cap="none" spc="-2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ALL</a:t>
            </a:r>
            <a:r>
              <a:rPr kumimoji="0" lang="en-ZA" sz="2000" b="1" i="0" u="none" strike="noStrike" kern="1200" cap="none" spc="-3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PDF’S</a:t>
            </a:r>
            <a:endParaRPr kumimoji="0" lang="en-ZA" sz="2000" b="0" i="0" u="none" strike="noStrike" kern="1200" cap="none" spc="0" normalizeH="0" baseline="0" noProof="0" dirty="0">
              <a:ln>
                <a:noFill/>
              </a:ln>
              <a:solidFill>
                <a:srgbClr val="000000"/>
              </a:solidFill>
              <a:effectLst/>
              <a:uLnTx/>
              <a:uFillTx/>
              <a:latin typeface="Tahoma"/>
              <a:cs typeface="Tahoma"/>
            </a:endParaRPr>
          </a:p>
          <a:p>
            <a:pPr marL="6985" marR="361315" indent="-189865">
              <a:lnSpc>
                <a:spcPct val="100000"/>
              </a:lnSpc>
              <a:spcBef>
                <a:spcPts val="50"/>
              </a:spcBef>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CLARIFICATION</a:t>
            </a:r>
            <a:r>
              <a:rPr lang="en-ZA" sz="2000" b="1" spc="-35" dirty="0">
                <a:solidFill>
                  <a:schemeClr val="tx1"/>
                </a:solidFill>
                <a:latin typeface="Tahoma"/>
                <a:cs typeface="Tahoma"/>
              </a:rPr>
              <a:t> </a:t>
            </a:r>
            <a:r>
              <a:rPr lang="en-ZA" sz="2000" b="1" spc="-5" dirty="0">
                <a:solidFill>
                  <a:schemeClr val="tx1"/>
                </a:solidFill>
                <a:latin typeface="Tahoma"/>
                <a:cs typeface="Tahoma"/>
              </a:rPr>
              <a:t>REGISTERS</a:t>
            </a:r>
            <a:endParaRPr lang="en-ZA" sz="2000" dirty="0">
              <a:solidFill>
                <a:schemeClr val="tx1"/>
              </a:solidFill>
              <a:latin typeface="Tahoma"/>
              <a:cs typeface="Tahoma"/>
            </a:endParaRPr>
          </a:p>
          <a:p>
            <a:pPr marL="6985" marR="361315" indent="-189865">
              <a:lnSpc>
                <a:spcPct val="100000"/>
              </a:lnSpc>
              <a:spcBef>
                <a:spcPts val="50"/>
              </a:spcBef>
              <a:buFont typeface="Wingdings"/>
              <a:buChar char=""/>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ADDENDUMS</a:t>
            </a:r>
            <a:endParaRPr lang="en-US" dirty="0">
              <a:solidFill>
                <a:schemeClr val="tx1"/>
              </a:solidFill>
            </a:endParaRPr>
          </a:p>
        </p:txBody>
      </p:sp>
    </p:spTree>
    <p:extLst>
      <p:ext uri="{BB962C8B-B14F-4D97-AF65-F5344CB8AC3E}">
        <p14:creationId xmlns:p14="http://schemas.microsoft.com/office/powerpoint/2010/main" val="3104338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531000" y="1201705"/>
            <a:ext cx="10822684" cy="4996447"/>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303530" marR="361315" indent="-291465">
              <a:lnSpc>
                <a:spcPct val="100000"/>
              </a:lnSpc>
              <a:spcBef>
                <a:spcPts val="100"/>
              </a:spcBef>
              <a:buFont typeface="Arial MT"/>
              <a:buChar char="•"/>
              <a:tabLst>
                <a:tab pos="303530" algn="l"/>
                <a:tab pos="304165" algn="l"/>
              </a:tabLst>
            </a:pPr>
            <a:r>
              <a:rPr lang="en-ZA" sz="1600" spc="-5"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communications</a:t>
            </a:r>
            <a:r>
              <a:rPr lang="en-ZA" sz="1600" spc="-10" dirty="0">
                <a:solidFill>
                  <a:schemeClr val="tx1"/>
                </a:solidFill>
                <a:latin typeface="Tahoma"/>
                <a:cs typeface="Tahoma"/>
              </a:rPr>
              <a:t> </a:t>
            </a:r>
            <a:r>
              <a:rPr lang="en-ZA" sz="1600" spc="-5" dirty="0">
                <a:solidFill>
                  <a:schemeClr val="tx1"/>
                </a:solidFill>
                <a:latin typeface="Tahoma"/>
                <a:cs typeface="Tahoma"/>
              </a:rPr>
              <a:t>whether</a:t>
            </a:r>
            <a:r>
              <a:rPr lang="en-ZA" sz="1600" spc="5" dirty="0">
                <a:solidFill>
                  <a:schemeClr val="tx1"/>
                </a:solidFill>
                <a:latin typeface="Tahoma"/>
                <a:cs typeface="Tahoma"/>
              </a:rPr>
              <a:t> </a:t>
            </a:r>
            <a:r>
              <a:rPr lang="en-ZA" sz="1600" spc="-5" dirty="0">
                <a:solidFill>
                  <a:schemeClr val="tx1"/>
                </a:solidFill>
                <a:latin typeface="Tahoma"/>
                <a:cs typeface="Tahoma"/>
              </a:rPr>
              <a:t>general,</a:t>
            </a:r>
            <a:r>
              <a:rPr lang="en-ZA" sz="1600" spc="20" dirty="0">
                <a:solidFill>
                  <a:schemeClr val="tx1"/>
                </a:solidFill>
                <a:latin typeface="Tahoma"/>
                <a:cs typeface="Tahoma"/>
              </a:rPr>
              <a:t> </a:t>
            </a:r>
            <a:r>
              <a:rPr lang="en-ZA" sz="1600" spc="-5" dirty="0">
                <a:solidFill>
                  <a:schemeClr val="tx1"/>
                </a:solidFill>
                <a:latin typeface="Tahoma"/>
                <a:cs typeface="Tahoma"/>
              </a:rPr>
              <a:t>commercial</a:t>
            </a:r>
            <a:r>
              <a:rPr lang="en-ZA" sz="1600" spc="15" dirty="0">
                <a:solidFill>
                  <a:schemeClr val="tx1"/>
                </a:solidFill>
                <a:latin typeface="Tahoma"/>
                <a:cs typeface="Tahoma"/>
              </a:rPr>
              <a:t> </a:t>
            </a:r>
            <a:r>
              <a:rPr lang="en-ZA" sz="1600" spc="-5" dirty="0">
                <a:solidFill>
                  <a:schemeClr val="tx1"/>
                </a:solidFill>
                <a:latin typeface="Tahoma"/>
                <a:cs typeface="Tahoma"/>
              </a:rPr>
              <a:t>or</a:t>
            </a:r>
            <a:r>
              <a:rPr lang="en-ZA" sz="1600" spc="5" dirty="0">
                <a:solidFill>
                  <a:schemeClr val="tx1"/>
                </a:solidFill>
                <a:latin typeface="Tahoma"/>
                <a:cs typeface="Tahoma"/>
              </a:rPr>
              <a:t> </a:t>
            </a:r>
            <a:r>
              <a:rPr lang="en-ZA" sz="1600" spc="-5" dirty="0">
                <a:solidFill>
                  <a:schemeClr val="tx1"/>
                </a:solidFill>
                <a:latin typeface="Tahoma"/>
                <a:cs typeface="Tahoma"/>
              </a:rPr>
              <a:t>technical</a:t>
            </a:r>
            <a:r>
              <a:rPr lang="en-ZA" sz="1600" spc="-10" dirty="0">
                <a:solidFill>
                  <a:schemeClr val="tx1"/>
                </a:solidFill>
                <a:latin typeface="Tahoma"/>
                <a:cs typeface="Tahoma"/>
              </a:rPr>
              <a:t> </a:t>
            </a:r>
            <a:r>
              <a:rPr lang="en-ZA" sz="1600" spc="-5" dirty="0">
                <a:solidFill>
                  <a:schemeClr val="tx1"/>
                </a:solidFill>
                <a:latin typeface="Tahoma"/>
                <a:cs typeface="Tahoma"/>
              </a:rPr>
              <a:t>to</a:t>
            </a:r>
            <a:r>
              <a:rPr lang="en-ZA" sz="1600" dirty="0">
                <a:solidFill>
                  <a:schemeClr val="tx1"/>
                </a:solidFill>
                <a:latin typeface="Tahoma"/>
                <a:cs typeface="Tahoma"/>
              </a:rPr>
              <a:t> go</a:t>
            </a:r>
            <a:r>
              <a:rPr lang="en-ZA" sz="1600" spc="10" dirty="0">
                <a:solidFill>
                  <a:schemeClr val="tx1"/>
                </a:solidFill>
                <a:latin typeface="Tahoma"/>
                <a:cs typeface="Tahoma"/>
              </a:rPr>
              <a:t> </a:t>
            </a:r>
            <a:r>
              <a:rPr lang="en-ZA" sz="1600" spc="-5" dirty="0">
                <a:solidFill>
                  <a:schemeClr val="tx1"/>
                </a:solidFill>
                <a:latin typeface="Tahoma"/>
                <a:cs typeface="Tahoma"/>
              </a:rPr>
              <a:t>via</a:t>
            </a:r>
            <a:r>
              <a:rPr lang="en-ZA" sz="1600" spc="10" dirty="0">
                <a:solidFill>
                  <a:schemeClr val="tx1"/>
                </a:solidFill>
                <a:latin typeface="Tahoma"/>
                <a:cs typeface="Tahoma"/>
              </a:rPr>
              <a:t> </a:t>
            </a:r>
            <a:r>
              <a:rPr lang="en-ZA" sz="1600" spc="-5" dirty="0">
                <a:solidFill>
                  <a:schemeClr val="tx1"/>
                </a:solidFill>
                <a:latin typeface="Tahoma"/>
                <a:cs typeface="Tahoma"/>
              </a:rPr>
              <a:t>the</a:t>
            </a:r>
            <a:r>
              <a:rPr lang="en-ZA" sz="1600" spc="10" dirty="0">
                <a:solidFill>
                  <a:schemeClr val="tx1"/>
                </a:solidFill>
                <a:latin typeface="Tahoma"/>
                <a:cs typeface="Tahoma"/>
              </a:rPr>
              <a:t> </a:t>
            </a:r>
            <a:r>
              <a:rPr lang="en-ZA" sz="1600" spc="-10" dirty="0">
                <a:solidFill>
                  <a:schemeClr val="tx1"/>
                </a:solidFill>
                <a:latin typeface="Tahoma"/>
                <a:cs typeface="Tahoma"/>
              </a:rPr>
              <a:t>Procurement</a:t>
            </a:r>
            <a:endParaRPr lang="en-ZA" sz="1600" dirty="0">
              <a:solidFill>
                <a:schemeClr val="tx1"/>
              </a:solidFill>
              <a:latin typeface="Tahoma"/>
              <a:cs typeface="Tahoma"/>
            </a:endParaRPr>
          </a:p>
          <a:p>
            <a:pPr marL="303530" marR="361315">
              <a:lnSpc>
                <a:spcPct val="100000"/>
              </a:lnSpc>
              <a:spcBef>
                <a:spcPts val="5"/>
              </a:spcBef>
              <a:tabLst>
                <a:tab pos="1715135" algn="l"/>
              </a:tabLst>
            </a:pPr>
            <a:r>
              <a:rPr lang="en-ZA" sz="1600" spc="-5" dirty="0">
                <a:solidFill>
                  <a:schemeClr val="tx1"/>
                </a:solidFill>
                <a:latin typeface="Tahoma"/>
                <a:cs typeface="Tahoma"/>
              </a:rPr>
              <a:t>Department, </a:t>
            </a:r>
            <a:r>
              <a:rPr lang="en-ZA" sz="1600" b="1" spc="-5" dirty="0">
                <a:solidFill>
                  <a:schemeClr val="tx1"/>
                </a:solidFill>
                <a:latin typeface="Tahoma"/>
                <a:cs typeface="Tahoma"/>
              </a:rPr>
              <a:t>HLENGIWE DLAMINI </a:t>
            </a:r>
            <a:r>
              <a:rPr lang="en-ZA" sz="1600" b="1" dirty="0">
                <a:solidFill>
                  <a:schemeClr val="tx1"/>
                </a:solidFill>
                <a:latin typeface="Tahoma"/>
                <a:cs typeface="Tahoma"/>
              </a:rPr>
              <a:t>in</a:t>
            </a:r>
            <a:r>
              <a:rPr lang="en-ZA" sz="1600" b="1" spc="-20" dirty="0">
                <a:solidFill>
                  <a:schemeClr val="tx1"/>
                </a:solidFill>
                <a:latin typeface="Tahoma"/>
                <a:cs typeface="Tahoma"/>
              </a:rPr>
              <a:t> </a:t>
            </a:r>
            <a:r>
              <a:rPr lang="en-ZA" sz="1600" b="1" spc="-5" dirty="0">
                <a:solidFill>
                  <a:schemeClr val="tx1"/>
                </a:solidFill>
                <a:latin typeface="Tahoma"/>
                <a:cs typeface="Tahoma"/>
              </a:rPr>
              <a:t>writing</a:t>
            </a:r>
            <a:r>
              <a:rPr lang="en-ZA" sz="1600" spc="-5" dirty="0">
                <a:solidFill>
                  <a:schemeClr val="tx1"/>
                </a:solidFill>
                <a:latin typeface="Tahoma"/>
                <a:cs typeface="Tahoma"/>
              </a:rPr>
              <a:t>.</a:t>
            </a:r>
            <a:endParaRPr lang="en-ZA" sz="1600" dirty="0">
              <a:solidFill>
                <a:schemeClr val="tx1"/>
              </a:solidFill>
              <a:latin typeface="Tahoma"/>
              <a:cs typeface="Tahoma"/>
            </a:endParaRPr>
          </a:p>
          <a:p>
            <a:pPr marR="361315">
              <a:lnSpc>
                <a:spcPct val="100000"/>
              </a:lnSpc>
              <a:spcBef>
                <a:spcPts val="45"/>
              </a:spcBef>
            </a:pPr>
            <a:endParaRPr lang="en-ZA" sz="1600" dirty="0">
              <a:solidFill>
                <a:schemeClr val="tx1"/>
              </a:solidFill>
              <a:latin typeface="Tahoma"/>
              <a:cs typeface="Tahoma"/>
            </a:endParaRPr>
          </a:p>
          <a:p>
            <a:pPr marL="478790" marR="361315">
              <a:lnSpc>
                <a:spcPct val="100000"/>
              </a:lnSpc>
            </a:pPr>
            <a:r>
              <a:rPr lang="en-ZA" sz="1600" b="1" spc="-5" dirty="0">
                <a:solidFill>
                  <a:schemeClr val="tx1"/>
                </a:solidFill>
                <a:latin typeface="Tahoma"/>
                <a:cs typeface="Tahoma"/>
              </a:rPr>
              <a:t>Email</a:t>
            </a:r>
            <a:r>
              <a:rPr lang="en-ZA" sz="1600" b="1" spc="-10" dirty="0">
                <a:solidFill>
                  <a:schemeClr val="tx1"/>
                </a:solidFill>
                <a:latin typeface="Tahoma"/>
                <a:cs typeface="Tahoma"/>
              </a:rPr>
              <a:t> </a:t>
            </a:r>
            <a:r>
              <a:rPr lang="en-ZA" sz="1600" b="1" dirty="0">
                <a:solidFill>
                  <a:schemeClr val="tx1"/>
                </a:solidFill>
                <a:latin typeface="Tahoma"/>
                <a:cs typeface="Tahoma"/>
              </a:rPr>
              <a:t>–</a:t>
            </a:r>
            <a:r>
              <a:rPr lang="en-ZA" sz="1600" b="1" spc="5" dirty="0">
                <a:solidFill>
                  <a:schemeClr val="tx1"/>
                </a:solidFill>
                <a:latin typeface="Tahoma"/>
                <a:cs typeface="Tahoma"/>
              </a:rPr>
              <a:t> </a:t>
            </a:r>
            <a:r>
              <a:rPr lang="en-ZA" b="1" spc="-5" dirty="0">
                <a:solidFill>
                  <a:srgbClr val="0000FF"/>
                </a:solidFill>
                <a:latin typeface="Tahoma"/>
                <a:cs typeface="Tahoma"/>
              </a:rPr>
              <a:t>TNPAtenderenquiriesdbn@transnet.net</a:t>
            </a:r>
            <a:endParaRPr lang="en-ZA" sz="1600" dirty="0">
              <a:solidFill>
                <a:srgbClr val="0000FF"/>
              </a:solidFill>
              <a:latin typeface="Tahoma"/>
              <a:cs typeface="Tahoma"/>
            </a:endParaRPr>
          </a:p>
          <a:p>
            <a:pPr marR="361315">
              <a:lnSpc>
                <a:spcPct val="100000"/>
              </a:lnSpc>
              <a:spcBef>
                <a:spcPts val="50"/>
              </a:spcBef>
            </a:pPr>
            <a:endParaRPr lang="en-ZA" sz="1600" dirty="0">
              <a:solidFill>
                <a:schemeClr val="tx1"/>
              </a:solidFill>
              <a:latin typeface="Tahoma"/>
              <a:cs typeface="Tahoma"/>
            </a:endParaRPr>
          </a:p>
          <a:p>
            <a:pPr marL="303530" marR="375285" indent="-291465">
              <a:lnSpc>
                <a:spcPct val="100000"/>
              </a:lnSpc>
              <a:buFont typeface="Arial MT"/>
              <a:buChar char="•"/>
              <a:tabLst>
                <a:tab pos="303530" algn="l"/>
                <a:tab pos="304165" algn="l"/>
              </a:tabLst>
            </a:pPr>
            <a:r>
              <a:rPr lang="en-ZA" sz="1600" spc="-5" dirty="0">
                <a:solidFill>
                  <a:schemeClr val="tx1"/>
                </a:solidFill>
                <a:latin typeface="Tahoma"/>
                <a:cs typeface="Tahoma"/>
              </a:rPr>
              <a:t>All</a:t>
            </a:r>
            <a:r>
              <a:rPr lang="en-ZA" sz="1600" spc="5" dirty="0">
                <a:solidFill>
                  <a:schemeClr val="tx1"/>
                </a:solidFill>
                <a:latin typeface="Tahoma"/>
                <a:cs typeface="Tahoma"/>
              </a:rPr>
              <a:t> </a:t>
            </a:r>
            <a:r>
              <a:rPr lang="en-ZA" sz="1600" spc="-5" dirty="0">
                <a:solidFill>
                  <a:schemeClr val="tx1"/>
                </a:solidFill>
                <a:latin typeface="Tahoma"/>
                <a:cs typeface="Tahoma"/>
              </a:rPr>
              <a:t>communication 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sent</a:t>
            </a:r>
            <a:r>
              <a:rPr lang="en-ZA" sz="1600" spc="-15"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dirty="0">
                <a:solidFill>
                  <a:schemeClr val="tx1"/>
                </a:solidFill>
                <a:latin typeface="Tahoma"/>
                <a:cs typeface="Tahoma"/>
              </a:rPr>
              <a:t>a</a:t>
            </a:r>
            <a:r>
              <a:rPr lang="en-ZA" sz="1600" spc="25" dirty="0">
                <a:solidFill>
                  <a:schemeClr val="tx1"/>
                </a:solidFill>
                <a:latin typeface="Tahoma"/>
                <a:cs typeface="Tahoma"/>
              </a:rPr>
              <a:t> </a:t>
            </a:r>
            <a:r>
              <a:rPr lang="en-ZA" sz="1600" b="1" spc="-5" dirty="0">
                <a:solidFill>
                  <a:schemeClr val="tx1"/>
                </a:solidFill>
                <a:latin typeface="Tahoma"/>
                <a:cs typeface="Tahoma"/>
              </a:rPr>
              <a:t>clarification</a:t>
            </a:r>
            <a:r>
              <a:rPr lang="en-ZA" sz="1600" b="1" spc="-20" dirty="0">
                <a:solidFill>
                  <a:schemeClr val="tx1"/>
                </a:solidFill>
                <a:latin typeface="Tahoma"/>
                <a:cs typeface="Tahoma"/>
              </a:rPr>
              <a:t> </a:t>
            </a:r>
            <a:r>
              <a:rPr lang="en-ZA" sz="1600" b="1" spc="-5" dirty="0">
                <a:solidFill>
                  <a:schemeClr val="tx1"/>
                </a:solidFill>
                <a:latin typeface="Tahoma"/>
                <a:cs typeface="Tahoma"/>
              </a:rPr>
              <a:t>register</a:t>
            </a:r>
            <a:r>
              <a:rPr lang="en-ZA" sz="1600" b="1" spc="10" dirty="0">
                <a:solidFill>
                  <a:schemeClr val="tx1"/>
                </a:solidFill>
                <a:latin typeface="Tahoma"/>
                <a:cs typeface="Tahoma"/>
              </a:rPr>
              <a:t> </a:t>
            </a:r>
            <a:r>
              <a:rPr lang="en-ZA" sz="1600" dirty="0">
                <a:solidFill>
                  <a:schemeClr val="tx1"/>
                </a:solidFill>
                <a:latin typeface="Tahoma"/>
                <a:cs typeface="Tahoma"/>
              </a:rPr>
              <a:t>and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e-mailed</a:t>
            </a:r>
            <a:r>
              <a:rPr lang="en-ZA" sz="1600" spc="25" dirty="0">
                <a:solidFill>
                  <a:schemeClr val="tx1"/>
                </a:solidFill>
                <a:latin typeface="Tahoma"/>
                <a:cs typeface="Tahoma"/>
              </a:rPr>
              <a:t> </a:t>
            </a:r>
            <a:r>
              <a:rPr lang="en-ZA" sz="1600" spc="-5" dirty="0">
                <a:solidFill>
                  <a:schemeClr val="tx1"/>
                </a:solidFill>
                <a:latin typeface="Tahoma"/>
                <a:cs typeface="Tahoma"/>
              </a:rPr>
              <a:t>to </a:t>
            </a:r>
            <a:r>
              <a:rPr lang="en-ZA" sz="1600" dirty="0">
                <a:solidFill>
                  <a:schemeClr val="tx1"/>
                </a:solidFill>
                <a:latin typeface="Tahoma"/>
                <a:cs typeface="Tahoma"/>
              </a:rPr>
              <a:t>all </a:t>
            </a:r>
            <a:r>
              <a:rPr lang="en-ZA" sz="1600" spc="-5" dirty="0">
                <a:solidFill>
                  <a:schemeClr val="tx1"/>
                </a:solidFill>
                <a:latin typeface="Tahoma"/>
                <a:cs typeface="Tahoma"/>
              </a:rPr>
              <a:t>attendees </a:t>
            </a:r>
            <a:r>
              <a:rPr lang="en-ZA" sz="1600" dirty="0">
                <a:solidFill>
                  <a:schemeClr val="tx1"/>
                </a:solidFill>
                <a:latin typeface="Tahoma"/>
                <a:cs typeface="Tahoma"/>
              </a:rPr>
              <a:t>of </a:t>
            </a:r>
            <a:r>
              <a:rPr lang="en-ZA" sz="1600" spc="-5" dirty="0">
                <a:solidFill>
                  <a:schemeClr val="tx1"/>
                </a:solidFill>
                <a:latin typeface="Tahoma"/>
                <a:cs typeface="Tahoma"/>
              </a:rPr>
              <a:t>this</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10" dirty="0">
                <a:solidFill>
                  <a:schemeClr val="tx1"/>
                </a:solidFill>
                <a:latin typeface="Tahoma"/>
                <a:cs typeface="Tahoma"/>
              </a:rPr>
              <a:t> </a:t>
            </a:r>
            <a:r>
              <a:rPr lang="en-ZA" sz="1600" dirty="0">
                <a:solidFill>
                  <a:schemeClr val="tx1"/>
                </a:solidFill>
                <a:latin typeface="Tahoma"/>
                <a:cs typeface="Tahoma"/>
              </a:rPr>
              <a:t>meeting</a:t>
            </a:r>
            <a:r>
              <a:rPr lang="en-ZA" sz="1600" spc="5" dirty="0">
                <a:solidFill>
                  <a:schemeClr val="tx1"/>
                </a:solidFill>
                <a:latin typeface="Tahoma"/>
                <a:cs typeface="Tahoma"/>
              </a:rPr>
              <a:t> </a:t>
            </a:r>
            <a:r>
              <a:rPr lang="en-ZA" sz="1600" dirty="0">
                <a:solidFill>
                  <a:schemeClr val="tx1"/>
                </a:solidFill>
                <a:latin typeface="Tahoma"/>
                <a:cs typeface="Tahoma"/>
              </a:rPr>
              <a:t>and posted</a:t>
            </a:r>
            <a:r>
              <a:rPr lang="en-ZA" sz="1600" spc="10" dirty="0">
                <a:solidFill>
                  <a:schemeClr val="tx1"/>
                </a:solidFill>
                <a:latin typeface="Tahoma"/>
                <a:cs typeface="Tahoma"/>
              </a:rPr>
              <a:t> </a:t>
            </a:r>
            <a:r>
              <a:rPr lang="en-ZA" sz="1600" dirty="0">
                <a:solidFill>
                  <a:schemeClr val="tx1"/>
                </a:solidFill>
                <a:latin typeface="Tahoma"/>
                <a:cs typeface="Tahoma"/>
              </a:rPr>
              <a:t>on</a:t>
            </a:r>
            <a:r>
              <a:rPr lang="en-ZA" sz="1600" spc="-10" dirty="0">
                <a:solidFill>
                  <a:schemeClr val="tx1"/>
                </a:solidFill>
                <a:latin typeface="Tahoma"/>
                <a:cs typeface="Tahoma"/>
              </a:rPr>
              <a:t> </a:t>
            </a:r>
            <a:r>
              <a:rPr lang="en-ZA" sz="1600" spc="-5" dirty="0">
                <a:solidFill>
                  <a:schemeClr val="tx1"/>
                </a:solidFill>
                <a:latin typeface="Tahoma"/>
                <a:cs typeface="Tahoma"/>
              </a:rPr>
              <a:t>the </a:t>
            </a:r>
            <a:r>
              <a:rPr lang="en-ZA" sz="1600" spc="-30" dirty="0">
                <a:solidFill>
                  <a:schemeClr val="tx1"/>
                </a:solidFill>
                <a:latin typeface="Tahoma"/>
                <a:cs typeface="Tahoma"/>
              </a:rPr>
              <a:t>Transnet</a:t>
            </a:r>
            <a:r>
              <a:rPr lang="en-ZA" sz="1600" spc="-25" dirty="0">
                <a:solidFill>
                  <a:schemeClr val="tx1"/>
                </a:solidFill>
                <a:latin typeface="Tahoma"/>
                <a:cs typeface="Tahoma"/>
              </a:rPr>
              <a:t> </a:t>
            </a:r>
            <a:r>
              <a:rPr lang="en-ZA" sz="1600" spc="-10" dirty="0">
                <a:solidFill>
                  <a:schemeClr val="tx1"/>
                </a:solidFill>
                <a:latin typeface="Tahoma"/>
                <a:cs typeface="Tahoma"/>
              </a:rPr>
              <a:t>Portal.</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20320" indent="-291465">
              <a:lnSpc>
                <a:spcPct val="100000"/>
              </a:lnSpc>
              <a:buFont typeface="Arial MT"/>
              <a:buChar char="•"/>
              <a:tabLst>
                <a:tab pos="303530" algn="l"/>
                <a:tab pos="304165" algn="l"/>
              </a:tabLst>
            </a:pPr>
            <a:r>
              <a:rPr lang="en-ZA" sz="1600" spc="-5" dirty="0">
                <a:solidFill>
                  <a:schemeClr val="tx1"/>
                </a:solidFill>
                <a:latin typeface="Tahoma"/>
                <a:cs typeface="Tahoma"/>
              </a:rPr>
              <a:t>Please</a:t>
            </a:r>
            <a:r>
              <a:rPr lang="en-ZA" sz="1600" dirty="0">
                <a:solidFill>
                  <a:schemeClr val="tx1"/>
                </a:solidFill>
                <a:latin typeface="Tahoma"/>
                <a:cs typeface="Tahoma"/>
              </a:rPr>
              <a:t> </a:t>
            </a:r>
            <a:r>
              <a:rPr lang="en-ZA" sz="1600" spc="-5" dirty="0">
                <a:solidFill>
                  <a:schemeClr val="tx1"/>
                </a:solidFill>
                <a:latin typeface="Tahoma"/>
                <a:cs typeface="Tahoma"/>
              </a:rPr>
              <a:t>complete</a:t>
            </a:r>
            <a:r>
              <a:rPr lang="en-ZA" sz="1600" spc="20"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attendance</a:t>
            </a:r>
            <a:r>
              <a:rPr lang="en-ZA" sz="1600" b="1" spc="25" dirty="0">
                <a:solidFill>
                  <a:schemeClr val="tx1"/>
                </a:solidFill>
                <a:latin typeface="Tahoma"/>
                <a:cs typeface="Tahoma"/>
              </a:rPr>
              <a:t> </a:t>
            </a:r>
            <a:r>
              <a:rPr lang="en-ZA" sz="1600" b="1" spc="-5" dirty="0">
                <a:solidFill>
                  <a:schemeClr val="tx1"/>
                </a:solidFill>
                <a:latin typeface="Tahoma"/>
                <a:cs typeface="Tahoma"/>
              </a:rPr>
              <a:t>register</a:t>
            </a:r>
            <a:r>
              <a:rPr lang="en-ZA" sz="1600" b="1"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ensure that the</a:t>
            </a:r>
            <a:r>
              <a:rPr lang="en-ZA" sz="1600" dirty="0">
                <a:solidFill>
                  <a:schemeClr val="tx1"/>
                </a:solidFill>
                <a:latin typeface="Tahoma"/>
                <a:cs typeface="Tahoma"/>
              </a:rPr>
              <a:t> </a:t>
            </a:r>
            <a:r>
              <a:rPr lang="en-ZA" sz="1600" spc="-5" dirty="0">
                <a:solidFill>
                  <a:schemeClr val="tx1"/>
                </a:solidFill>
                <a:latin typeface="Tahoma"/>
                <a:cs typeface="Tahoma"/>
              </a:rPr>
              <a:t>contact</a:t>
            </a:r>
            <a:r>
              <a:rPr lang="en-ZA" sz="1600" spc="10" dirty="0">
                <a:solidFill>
                  <a:schemeClr val="tx1"/>
                </a:solidFill>
                <a:latin typeface="Tahoma"/>
                <a:cs typeface="Tahoma"/>
              </a:rPr>
              <a:t> </a:t>
            </a:r>
            <a:r>
              <a:rPr lang="en-ZA" sz="1600" spc="-5" dirty="0">
                <a:solidFill>
                  <a:schemeClr val="tx1"/>
                </a:solidFill>
                <a:latin typeface="Tahoma"/>
                <a:cs typeface="Tahoma"/>
              </a:rPr>
              <a:t>details</a:t>
            </a:r>
            <a:r>
              <a:rPr lang="en-ZA" sz="1600" spc="15" dirty="0">
                <a:solidFill>
                  <a:schemeClr val="tx1"/>
                </a:solidFill>
                <a:latin typeface="Tahoma"/>
                <a:cs typeface="Tahoma"/>
              </a:rPr>
              <a:t> </a:t>
            </a:r>
            <a:r>
              <a:rPr lang="en-ZA" sz="1600" spc="-5" dirty="0">
                <a:solidFill>
                  <a:schemeClr val="tx1"/>
                </a:solidFill>
                <a:latin typeface="Tahoma"/>
                <a:cs typeface="Tahoma"/>
              </a:rPr>
              <a:t>are</a:t>
            </a:r>
            <a:r>
              <a:rPr lang="en-ZA" sz="1600" spc="5" dirty="0">
                <a:solidFill>
                  <a:schemeClr val="tx1"/>
                </a:solidFill>
                <a:latin typeface="Tahoma"/>
                <a:cs typeface="Tahoma"/>
              </a:rPr>
              <a:t> </a:t>
            </a:r>
            <a:r>
              <a:rPr lang="en-ZA" sz="1600" spc="-10" dirty="0">
                <a:solidFill>
                  <a:schemeClr val="tx1"/>
                </a:solidFill>
                <a:latin typeface="Tahoma"/>
                <a:cs typeface="Tahoma"/>
              </a:rPr>
              <a:t>correctly</a:t>
            </a:r>
            <a:r>
              <a:rPr lang="en-ZA" spc="-10" dirty="0">
                <a:solidFill>
                  <a:schemeClr val="tx1"/>
                </a:solidFill>
                <a:latin typeface="Tahoma"/>
                <a:cs typeface="Tahoma"/>
              </a:rPr>
              <a:t> </a:t>
            </a:r>
            <a:r>
              <a:rPr lang="en-ZA" sz="1600" spc="-550" dirty="0">
                <a:solidFill>
                  <a:schemeClr val="tx1"/>
                </a:solidFill>
                <a:latin typeface="Tahoma"/>
                <a:cs typeface="Tahoma"/>
              </a:rPr>
              <a:t> </a:t>
            </a:r>
            <a:r>
              <a:rPr lang="en-ZA" sz="1600" spc="-10" dirty="0">
                <a:solidFill>
                  <a:schemeClr val="tx1"/>
                </a:solidFill>
                <a:latin typeface="Tahoma"/>
                <a:cs typeface="Tahoma"/>
              </a:rPr>
              <a:t>recorded</a:t>
            </a:r>
            <a:r>
              <a:rPr lang="en-ZA" sz="1600" spc="25" dirty="0">
                <a:solidFill>
                  <a:schemeClr val="tx1"/>
                </a:solidFill>
                <a:latin typeface="Tahoma"/>
                <a:cs typeface="Tahoma"/>
              </a:rPr>
              <a:t> </a:t>
            </a:r>
            <a:r>
              <a:rPr lang="en-ZA" sz="1600" dirty="0">
                <a:solidFill>
                  <a:schemeClr val="tx1"/>
                </a:solidFill>
                <a:latin typeface="Tahoma"/>
                <a:cs typeface="Tahoma"/>
              </a:rPr>
              <a:t>(as</a:t>
            </a:r>
            <a:r>
              <a:rPr lang="en-ZA" sz="1600" spc="5" dirty="0">
                <a:solidFill>
                  <a:schemeClr val="tx1"/>
                </a:solidFill>
                <a:latin typeface="Tahoma"/>
                <a:cs typeface="Tahoma"/>
              </a:rPr>
              <a:t> </a:t>
            </a:r>
            <a:r>
              <a:rPr lang="en-ZA" sz="1600" spc="-5" dirty="0">
                <a:solidFill>
                  <a:schemeClr val="tx1"/>
                </a:solidFill>
                <a:latin typeface="Tahoma"/>
                <a:cs typeface="Tahoma"/>
              </a:rPr>
              <a:t>these contact</a:t>
            </a:r>
            <a:r>
              <a:rPr lang="en-ZA" sz="1600" spc="-10" dirty="0">
                <a:solidFill>
                  <a:schemeClr val="tx1"/>
                </a:solidFill>
                <a:latin typeface="Tahoma"/>
                <a:cs typeface="Tahoma"/>
              </a:rPr>
              <a:t> </a:t>
            </a:r>
            <a:r>
              <a:rPr lang="en-ZA" sz="1600" dirty="0">
                <a:solidFill>
                  <a:schemeClr val="tx1"/>
                </a:solidFill>
                <a:latin typeface="Tahoma"/>
                <a:cs typeface="Tahoma"/>
              </a:rPr>
              <a:t>details</a:t>
            </a:r>
            <a:r>
              <a:rPr lang="en-ZA" sz="1600" spc="10" dirty="0">
                <a:solidFill>
                  <a:schemeClr val="tx1"/>
                </a:solidFill>
                <a:latin typeface="Tahoma"/>
                <a:cs typeface="Tahoma"/>
              </a:rPr>
              <a:t>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10" dirty="0">
                <a:solidFill>
                  <a:schemeClr val="tx1"/>
                </a:solidFill>
                <a:latin typeface="Tahoma"/>
                <a:cs typeface="Tahoma"/>
              </a:rPr>
              <a:t> </a:t>
            </a:r>
            <a:r>
              <a:rPr lang="en-ZA" sz="1600" dirty="0">
                <a:solidFill>
                  <a:schemeClr val="tx1"/>
                </a:solidFill>
                <a:latin typeface="Tahoma"/>
                <a:cs typeface="Tahoma"/>
              </a:rPr>
              <a:t>used</a:t>
            </a:r>
            <a:r>
              <a:rPr lang="en-ZA" sz="1600" spc="-5" dirty="0">
                <a:solidFill>
                  <a:schemeClr val="tx1"/>
                </a:solidFill>
                <a:latin typeface="Tahoma"/>
                <a:cs typeface="Tahoma"/>
              </a:rPr>
              <a:t> to </a:t>
            </a:r>
            <a:r>
              <a:rPr lang="en-ZA" sz="1600" dirty="0">
                <a:solidFill>
                  <a:schemeClr val="tx1"/>
                </a:solidFill>
                <a:latin typeface="Tahoma"/>
                <a:cs typeface="Tahoma"/>
              </a:rPr>
              <a:t>issue</a:t>
            </a:r>
            <a:r>
              <a:rPr lang="en-ZA" sz="1600" spc="-5" dirty="0">
                <a:solidFill>
                  <a:schemeClr val="tx1"/>
                </a:solidFill>
                <a:latin typeface="Tahoma"/>
                <a:cs typeface="Tahoma"/>
              </a:rPr>
              <a:t> </a:t>
            </a:r>
            <a:r>
              <a:rPr lang="en-ZA" sz="1600"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clarifications</a:t>
            </a:r>
            <a:r>
              <a:rPr lang="en-ZA" sz="1600"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addendums).</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5080" indent="-291465">
              <a:lnSpc>
                <a:spcPct val="100000"/>
              </a:lnSpc>
              <a:buFont typeface="Arial MT"/>
              <a:buChar char="•"/>
              <a:tabLst>
                <a:tab pos="303530" algn="l"/>
                <a:tab pos="304165" algn="l"/>
              </a:tabLst>
            </a:pPr>
            <a:r>
              <a:rPr lang="en-ZA" sz="1600" dirty="0">
                <a:solidFill>
                  <a:schemeClr val="tx1"/>
                </a:solidFill>
                <a:latin typeface="Tahoma"/>
                <a:cs typeface="Tahoma"/>
              </a:rPr>
              <a:t>Last</a:t>
            </a:r>
            <a:r>
              <a:rPr lang="en-ZA" sz="1600" spc="-10" dirty="0">
                <a:solidFill>
                  <a:schemeClr val="tx1"/>
                </a:solidFill>
                <a:latin typeface="Tahoma"/>
                <a:cs typeface="Tahoma"/>
              </a:rPr>
              <a:t> </a:t>
            </a:r>
            <a:r>
              <a:rPr lang="en-ZA" sz="1600" spc="-5" dirty="0">
                <a:solidFill>
                  <a:schemeClr val="tx1"/>
                </a:solidFill>
                <a:latin typeface="Tahoma"/>
                <a:cs typeface="Tahoma"/>
              </a:rPr>
              <a:t>day</a:t>
            </a:r>
            <a:r>
              <a:rPr lang="en-ZA" sz="1600" dirty="0">
                <a:solidFill>
                  <a:schemeClr val="tx1"/>
                </a:solidFill>
                <a:latin typeface="Tahoma"/>
                <a:cs typeface="Tahoma"/>
              </a:rPr>
              <a:t> </a:t>
            </a:r>
            <a:r>
              <a:rPr lang="en-ZA" sz="1600" spc="-5" dirty="0">
                <a:solidFill>
                  <a:schemeClr val="tx1"/>
                </a:solidFill>
                <a:latin typeface="Tahoma"/>
                <a:cs typeface="Tahoma"/>
              </a:rPr>
              <a:t>for</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25" dirty="0">
                <a:solidFill>
                  <a:schemeClr val="tx1"/>
                </a:solidFill>
                <a:latin typeface="Tahoma"/>
                <a:cs typeface="Tahoma"/>
              </a:rPr>
              <a:t> </a:t>
            </a:r>
            <a:r>
              <a:rPr lang="en-ZA" sz="1600" dirty="0">
                <a:solidFill>
                  <a:schemeClr val="tx1"/>
                </a:solidFill>
                <a:latin typeface="Tahoma"/>
                <a:cs typeface="Tahoma"/>
              </a:rPr>
              <a:t>– </a:t>
            </a:r>
            <a:r>
              <a:rPr lang="en-ZA" sz="1600" b="1" spc="-5" dirty="0">
                <a:solidFill>
                  <a:srgbClr val="FF0000"/>
                </a:solidFill>
                <a:latin typeface="Tahoma"/>
                <a:cs typeface="Tahoma"/>
              </a:rPr>
              <a:t>Five</a:t>
            </a:r>
            <a:r>
              <a:rPr lang="en-ZA" sz="1600" b="1" spc="-10" dirty="0">
                <a:solidFill>
                  <a:srgbClr val="FF0000"/>
                </a:solidFill>
                <a:latin typeface="Tahoma"/>
                <a:cs typeface="Tahoma"/>
              </a:rPr>
              <a:t> </a:t>
            </a:r>
            <a:r>
              <a:rPr lang="en-ZA" sz="1600" b="1" spc="-5" dirty="0">
                <a:solidFill>
                  <a:srgbClr val="FF0000"/>
                </a:solidFill>
                <a:latin typeface="Tahoma"/>
                <a:cs typeface="Tahoma"/>
              </a:rPr>
              <a:t>working</a:t>
            </a:r>
            <a:r>
              <a:rPr lang="en-ZA" sz="1600" b="1" spc="-10" dirty="0">
                <a:solidFill>
                  <a:srgbClr val="FF0000"/>
                </a:solidFill>
                <a:latin typeface="Tahoma"/>
                <a:cs typeface="Tahoma"/>
              </a:rPr>
              <a:t> </a:t>
            </a:r>
            <a:r>
              <a:rPr lang="en-ZA" sz="1600" b="1" spc="-5" dirty="0">
                <a:solidFill>
                  <a:srgbClr val="FF0000"/>
                </a:solidFill>
                <a:latin typeface="Tahoma"/>
                <a:cs typeface="Tahoma"/>
              </a:rPr>
              <a:t>days</a:t>
            </a:r>
            <a:r>
              <a:rPr lang="en-ZA" sz="1600" b="1" spc="5" dirty="0">
                <a:solidFill>
                  <a:srgbClr val="FF0000"/>
                </a:solidFill>
                <a:latin typeface="Tahoma"/>
                <a:cs typeface="Tahoma"/>
              </a:rPr>
              <a:t> </a:t>
            </a:r>
            <a:r>
              <a:rPr lang="en-ZA" sz="1600" b="1" dirty="0">
                <a:solidFill>
                  <a:srgbClr val="FF0000"/>
                </a:solidFill>
                <a:latin typeface="Tahoma"/>
                <a:cs typeface="Tahoma"/>
              </a:rPr>
              <a:t>before</a:t>
            </a:r>
            <a:r>
              <a:rPr lang="en-ZA" sz="1600" b="1" spc="-5" dirty="0">
                <a:solidFill>
                  <a:srgbClr val="FF0000"/>
                </a:solidFill>
                <a:latin typeface="Tahoma"/>
                <a:cs typeface="Tahoma"/>
              </a:rPr>
              <a:t> </a:t>
            </a:r>
            <a:r>
              <a:rPr lang="en-ZA" sz="1600" b="1" dirty="0">
                <a:solidFill>
                  <a:srgbClr val="FF0000"/>
                </a:solidFill>
                <a:latin typeface="Tahoma"/>
                <a:cs typeface="Tahoma"/>
              </a:rPr>
              <a:t>the</a:t>
            </a:r>
            <a:r>
              <a:rPr lang="en-ZA" sz="1600" b="1" spc="5" dirty="0">
                <a:solidFill>
                  <a:srgbClr val="FF0000"/>
                </a:solidFill>
                <a:latin typeface="Tahoma"/>
                <a:cs typeface="Tahoma"/>
              </a:rPr>
              <a:t> </a:t>
            </a:r>
            <a:r>
              <a:rPr lang="en-ZA" sz="1600" b="1" spc="-5" dirty="0">
                <a:solidFill>
                  <a:srgbClr val="FF0000"/>
                </a:solidFill>
                <a:latin typeface="Tahoma"/>
                <a:cs typeface="Tahoma"/>
              </a:rPr>
              <a:t>closing date</a:t>
            </a:r>
            <a:r>
              <a:rPr lang="en-ZA" sz="1600" b="1" dirty="0">
                <a:solidFill>
                  <a:srgbClr val="FF0000"/>
                </a:solidFill>
                <a:latin typeface="Tahoma"/>
                <a:cs typeface="Tahoma"/>
              </a:rPr>
              <a:t> </a:t>
            </a:r>
            <a:r>
              <a:rPr lang="en-ZA" sz="1600" b="1" spc="-5" dirty="0">
                <a:solidFill>
                  <a:srgbClr val="FF0000"/>
                </a:solidFill>
                <a:latin typeface="Tahoma"/>
                <a:cs typeface="Tahoma"/>
              </a:rPr>
              <a:t>(28 August </a:t>
            </a:r>
            <a:r>
              <a:rPr lang="en-ZA" sz="1600" b="1" dirty="0">
                <a:solidFill>
                  <a:srgbClr val="FF0000"/>
                </a:solidFill>
                <a:latin typeface="Tahoma"/>
                <a:cs typeface="Tahoma"/>
              </a:rPr>
              <a:t>2025</a:t>
            </a:r>
            <a:r>
              <a:rPr lang="en-ZA" b="1" dirty="0">
                <a:solidFill>
                  <a:srgbClr val="FF0000"/>
                </a:solidFill>
                <a:latin typeface="Tahoma"/>
                <a:cs typeface="Tahoma"/>
              </a:rPr>
              <a:t> </a:t>
            </a:r>
            <a:r>
              <a:rPr lang="en-ZA" sz="1600" b="1" spc="-515" dirty="0">
                <a:solidFill>
                  <a:srgbClr val="FF0000"/>
                </a:solidFill>
                <a:latin typeface="Tahoma"/>
                <a:cs typeface="Tahoma"/>
              </a:rPr>
              <a:t> </a:t>
            </a:r>
            <a:r>
              <a:rPr lang="en-ZA" sz="1600" b="1" spc="-5" dirty="0">
                <a:solidFill>
                  <a:srgbClr val="FF0000"/>
                </a:solidFill>
                <a:latin typeface="Tahoma"/>
                <a:cs typeface="Tahoma"/>
              </a:rPr>
              <a:t>14:00).</a:t>
            </a:r>
            <a:endParaRPr lang="en-ZA" sz="1600" dirty="0">
              <a:solidFill>
                <a:srgbClr val="FF0000"/>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361315" indent="-291465">
              <a:lnSpc>
                <a:spcPct val="100000"/>
              </a:lnSpc>
              <a:buFont typeface="Arial MT"/>
              <a:buChar char="•"/>
              <a:tabLst>
                <a:tab pos="303530" algn="l"/>
                <a:tab pos="304165" algn="l"/>
              </a:tabLst>
            </a:pPr>
            <a:r>
              <a:rPr lang="en-ZA" sz="1600" spc="-10" dirty="0">
                <a:solidFill>
                  <a:schemeClr val="tx1"/>
                </a:solidFill>
                <a:latin typeface="Tahoma"/>
                <a:cs typeface="Tahoma"/>
              </a:rPr>
              <a:t>Electronic</a:t>
            </a:r>
            <a:r>
              <a:rPr lang="en-ZA" sz="1600" dirty="0">
                <a:solidFill>
                  <a:schemeClr val="tx1"/>
                </a:solidFill>
                <a:latin typeface="Tahoma"/>
                <a:cs typeface="Tahoma"/>
              </a:rPr>
              <a:t> </a:t>
            </a:r>
            <a:r>
              <a:rPr lang="en-ZA" sz="1600" spc="-30" dirty="0">
                <a:solidFill>
                  <a:schemeClr val="tx1"/>
                </a:solidFill>
                <a:latin typeface="Tahoma"/>
                <a:cs typeface="Tahoma"/>
              </a:rPr>
              <a:t>Tenders</a:t>
            </a:r>
            <a:r>
              <a:rPr lang="en-ZA" sz="1600" spc="-20" dirty="0">
                <a:solidFill>
                  <a:schemeClr val="tx1"/>
                </a:solidFill>
                <a:latin typeface="Tahoma"/>
                <a:cs typeface="Tahoma"/>
              </a:rPr>
              <a:t> </a:t>
            </a:r>
            <a:r>
              <a:rPr lang="en-ZA" sz="1600" spc="-5" dirty="0">
                <a:solidFill>
                  <a:schemeClr val="tx1"/>
                </a:solidFill>
                <a:latin typeface="Tahoma"/>
                <a:cs typeface="Tahoma"/>
              </a:rPr>
              <a:t>Documents</a:t>
            </a:r>
            <a:r>
              <a:rPr lang="en-ZA" sz="1600" spc="-20" dirty="0">
                <a:solidFill>
                  <a:schemeClr val="tx1"/>
                </a:solidFill>
                <a:latin typeface="Tahoma"/>
                <a:cs typeface="Tahoma"/>
              </a:rPr>
              <a:t> </a:t>
            </a:r>
            <a:r>
              <a:rPr lang="en-ZA" sz="1600" dirty="0">
                <a:solidFill>
                  <a:schemeClr val="tx1"/>
                </a:solidFill>
                <a:latin typeface="Tahoma"/>
                <a:cs typeface="Tahoma"/>
              </a:rPr>
              <a:t>must</a:t>
            </a:r>
            <a:r>
              <a:rPr lang="en-ZA" sz="1600" spc="-15"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legible.</a:t>
            </a:r>
            <a:endParaRPr lang="en-US" dirty="0">
              <a:solidFill>
                <a:schemeClr val="tx1"/>
              </a:solidFill>
            </a:endParaRPr>
          </a:p>
        </p:txBody>
      </p:sp>
    </p:spTree>
    <p:extLst>
      <p:ext uri="{BB962C8B-B14F-4D97-AF65-F5344CB8AC3E}">
        <p14:creationId xmlns:p14="http://schemas.microsoft.com/office/powerpoint/2010/main" val="303521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 (Continued)</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641435" y="1019343"/>
            <a:ext cx="10822684" cy="4060658"/>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12700" marR="361315">
              <a:lnSpc>
                <a:spcPct val="100000"/>
              </a:lnSpc>
              <a:spcBef>
                <a:spcPts val="100"/>
              </a:spcBef>
            </a:pPr>
            <a:r>
              <a:rPr lang="en-ZA" sz="1600" b="1" spc="-5" dirty="0">
                <a:solidFill>
                  <a:schemeClr val="tx1"/>
                </a:solidFill>
                <a:latin typeface="Tahoma"/>
                <a:cs typeface="Tahoma"/>
              </a:rPr>
              <a:t>TENDERING</a:t>
            </a:r>
            <a:r>
              <a:rPr lang="en-ZA" sz="1600" b="1" spc="-40" dirty="0">
                <a:solidFill>
                  <a:schemeClr val="tx1"/>
                </a:solidFill>
                <a:latin typeface="Tahoma"/>
                <a:cs typeface="Tahoma"/>
              </a:rPr>
              <a:t> </a:t>
            </a:r>
            <a:r>
              <a:rPr lang="en-ZA" sz="1600" b="1" spc="-5" dirty="0">
                <a:solidFill>
                  <a:schemeClr val="tx1"/>
                </a:solidFill>
                <a:latin typeface="Tahoma"/>
                <a:cs typeface="Tahoma"/>
              </a:rPr>
              <a:t>PROCEDURES</a:t>
            </a:r>
            <a:endParaRPr lang="en-ZA" sz="1600" dirty="0">
              <a:solidFill>
                <a:schemeClr val="tx1"/>
              </a:solidFill>
              <a:latin typeface="Tahoma"/>
              <a:cs typeface="Tahoma"/>
            </a:endParaRPr>
          </a:p>
          <a:p>
            <a:pPr marL="12700" marR="361315">
              <a:lnSpc>
                <a:spcPct val="100000"/>
              </a:lnSpc>
              <a:spcBef>
                <a:spcPts val="1714"/>
              </a:spcBef>
            </a:pPr>
            <a:r>
              <a:rPr lang="en-ZA" sz="1600" spc="-35" dirty="0">
                <a:solidFill>
                  <a:schemeClr val="tx1"/>
                </a:solidFill>
                <a:latin typeface="Tahoma"/>
                <a:cs typeface="Tahoma"/>
              </a:rPr>
              <a:t>Tender</a:t>
            </a:r>
            <a:r>
              <a:rPr lang="en-ZA" sz="1600" spc="-15" dirty="0">
                <a:solidFill>
                  <a:schemeClr val="tx1"/>
                </a:solidFill>
                <a:latin typeface="Tahoma"/>
                <a:cs typeface="Tahoma"/>
              </a:rPr>
              <a:t> </a:t>
            </a:r>
            <a:r>
              <a:rPr lang="en-ZA" sz="1600" spc="-5" dirty="0">
                <a:solidFill>
                  <a:schemeClr val="tx1"/>
                </a:solidFill>
                <a:latin typeface="Tahoma"/>
                <a:cs typeface="Tahoma"/>
              </a:rPr>
              <a:t>closing</a:t>
            </a:r>
            <a:r>
              <a:rPr lang="en-ZA" sz="1600" spc="5" dirty="0">
                <a:solidFill>
                  <a:schemeClr val="tx1"/>
                </a:solidFill>
                <a:latin typeface="Tahoma"/>
                <a:cs typeface="Tahoma"/>
              </a:rPr>
              <a:t> </a:t>
            </a:r>
            <a:r>
              <a:rPr lang="en-ZA" sz="1600" dirty="0">
                <a:solidFill>
                  <a:schemeClr val="tx1"/>
                </a:solidFill>
                <a:latin typeface="Tahoma"/>
                <a:cs typeface="Tahoma"/>
              </a:rPr>
              <a:t>date:</a:t>
            </a:r>
            <a:r>
              <a:rPr lang="en-ZA" sz="1600" spc="20" dirty="0">
                <a:solidFill>
                  <a:srgbClr val="FF0000"/>
                </a:solidFill>
                <a:latin typeface="Tahoma"/>
                <a:cs typeface="Tahoma"/>
              </a:rPr>
              <a:t> </a:t>
            </a:r>
            <a:r>
              <a:rPr lang="en-ZA" sz="1600" b="1" spc="20" dirty="0">
                <a:solidFill>
                  <a:srgbClr val="FF0000"/>
                </a:solidFill>
                <a:latin typeface="Tahoma"/>
                <a:cs typeface="Tahoma"/>
              </a:rPr>
              <a:t>4 September </a:t>
            </a:r>
            <a:r>
              <a:rPr lang="en-ZA" sz="1600" b="1" dirty="0">
                <a:solidFill>
                  <a:srgbClr val="FF0000"/>
                </a:solidFill>
                <a:latin typeface="Tahoma"/>
                <a:cs typeface="Tahoma"/>
              </a:rPr>
              <a:t>2025</a:t>
            </a:r>
            <a:r>
              <a:rPr lang="en-ZA" sz="1600" b="1" spc="-5" dirty="0">
                <a:solidFill>
                  <a:srgbClr val="FF0000"/>
                </a:solidFill>
                <a:latin typeface="Tahoma"/>
                <a:cs typeface="Tahoma"/>
              </a:rPr>
              <a:t> </a:t>
            </a:r>
            <a:r>
              <a:rPr lang="en-ZA" sz="1600" b="1" dirty="0">
                <a:solidFill>
                  <a:srgbClr val="FF0000"/>
                </a:solidFill>
                <a:latin typeface="Tahoma"/>
                <a:cs typeface="Tahoma"/>
              </a:rPr>
              <a:t>at 14h00</a:t>
            </a:r>
            <a:r>
              <a:rPr lang="en-ZA" sz="1600" b="1" spc="10"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new</a:t>
            </a:r>
            <a:r>
              <a:rPr lang="en-ZA" sz="1600" b="1" spc="-10" dirty="0">
                <a:solidFill>
                  <a:schemeClr val="tx1"/>
                </a:solidFill>
                <a:latin typeface="Tahoma"/>
                <a:cs typeface="Tahoma"/>
              </a:rPr>
              <a:t> </a:t>
            </a:r>
            <a:r>
              <a:rPr lang="en-ZA" sz="1600" b="1" spc="-5" dirty="0">
                <a:solidFill>
                  <a:schemeClr val="tx1"/>
                </a:solidFill>
                <a:latin typeface="Tahoma"/>
                <a:cs typeface="Tahoma"/>
              </a:rPr>
              <a:t>electronic</a:t>
            </a:r>
            <a:r>
              <a:rPr lang="en-ZA" sz="1600" b="1" spc="10" dirty="0">
                <a:solidFill>
                  <a:schemeClr val="tx1"/>
                </a:solidFill>
                <a:latin typeface="Tahoma"/>
                <a:cs typeface="Tahoma"/>
              </a:rPr>
              <a:t> </a:t>
            </a:r>
            <a:r>
              <a:rPr lang="en-ZA" sz="1600" b="1" spc="-5" dirty="0">
                <a:solidFill>
                  <a:schemeClr val="tx1"/>
                </a:solidFill>
                <a:latin typeface="Tahoma"/>
                <a:cs typeface="Tahoma"/>
              </a:rPr>
              <a:t>tender</a:t>
            </a:r>
            <a:r>
              <a:rPr lang="en-US" dirty="0">
                <a:solidFill>
                  <a:schemeClr val="tx1"/>
                </a:solidFill>
                <a:latin typeface="Tahoma"/>
                <a:cs typeface="Tahoma"/>
              </a:rPr>
              <a:t> </a:t>
            </a:r>
            <a:r>
              <a:rPr lang="en-ZA" sz="1600" b="1" spc="-5" dirty="0">
                <a:solidFill>
                  <a:schemeClr val="tx1"/>
                </a:solidFill>
                <a:latin typeface="Tahoma"/>
                <a:cs typeface="Tahoma"/>
              </a:rPr>
              <a:t>submission</a:t>
            </a:r>
            <a:r>
              <a:rPr lang="en-ZA" sz="1600" b="1" spc="-30" dirty="0">
                <a:solidFill>
                  <a:schemeClr val="tx1"/>
                </a:solidFill>
                <a:latin typeface="Tahoma"/>
                <a:cs typeface="Tahoma"/>
              </a:rPr>
              <a:t> </a:t>
            </a:r>
            <a:r>
              <a:rPr lang="en-ZA" sz="1600" b="1" spc="-5" dirty="0">
                <a:solidFill>
                  <a:schemeClr val="tx1"/>
                </a:solidFill>
                <a:latin typeface="Tahoma"/>
                <a:cs typeface="Tahoma"/>
              </a:rPr>
              <a:t>system,</a:t>
            </a:r>
            <a:r>
              <a:rPr lang="en-ZA" sz="1600" b="1" spc="20" dirty="0">
                <a:solidFill>
                  <a:schemeClr val="tx1"/>
                </a:solidFill>
                <a:latin typeface="Tahoma"/>
                <a:cs typeface="Tahoma"/>
              </a:rPr>
              <a:t> </a:t>
            </a:r>
            <a:r>
              <a:rPr lang="en-ZA" sz="1600" b="1" dirty="0">
                <a:solidFill>
                  <a:schemeClr val="tx1"/>
                </a:solidFill>
                <a:latin typeface="Tahoma"/>
                <a:cs typeface="Tahoma"/>
              </a:rPr>
              <a:t>the</a:t>
            </a:r>
            <a:r>
              <a:rPr lang="en-ZA" sz="1600" b="1" spc="-5" dirty="0">
                <a:solidFill>
                  <a:schemeClr val="tx1"/>
                </a:solidFill>
                <a:latin typeface="Tahoma"/>
                <a:cs typeface="Tahoma"/>
              </a:rPr>
              <a:t> e-Tender</a:t>
            </a:r>
            <a:r>
              <a:rPr lang="en-ZA" sz="1600" b="1" dirty="0">
                <a:solidFill>
                  <a:schemeClr val="tx1"/>
                </a:solidFill>
                <a:latin typeface="Tahoma"/>
                <a:cs typeface="Tahoma"/>
              </a:rPr>
              <a:t> </a:t>
            </a:r>
            <a:r>
              <a:rPr lang="en-ZA" sz="1600" b="1" spc="-5" dirty="0">
                <a:solidFill>
                  <a:schemeClr val="tx1"/>
                </a:solidFill>
                <a:latin typeface="Tahoma"/>
                <a:cs typeface="Tahoma"/>
              </a:rPr>
              <a:t>Submission</a:t>
            </a:r>
            <a:r>
              <a:rPr lang="en-ZA" sz="1600" b="1" spc="-25" dirty="0">
                <a:solidFill>
                  <a:schemeClr val="tx1"/>
                </a:solidFill>
                <a:latin typeface="Tahoma"/>
                <a:cs typeface="Tahoma"/>
              </a:rPr>
              <a:t> </a:t>
            </a:r>
            <a:r>
              <a:rPr lang="en-ZA" sz="1600" b="1" spc="-5" dirty="0">
                <a:solidFill>
                  <a:schemeClr val="tx1"/>
                </a:solidFill>
                <a:latin typeface="Tahoma"/>
                <a:cs typeface="Tahoma"/>
              </a:rPr>
              <a:t>Portal</a:t>
            </a:r>
            <a:endParaRPr lang="en-ZA" sz="1600" dirty="0">
              <a:solidFill>
                <a:schemeClr val="tx1"/>
              </a:solidFill>
              <a:latin typeface="Tahoma"/>
              <a:cs typeface="Tahoma"/>
            </a:endParaRPr>
          </a:p>
          <a:p>
            <a:pPr marL="12700" marR="361315">
              <a:lnSpc>
                <a:spcPct val="100000"/>
              </a:lnSpc>
              <a:spcBef>
                <a:spcPts val="1714"/>
              </a:spcBef>
            </a:pPr>
            <a:r>
              <a:rPr lang="en-ZA" sz="1600" b="1" spc="-5" dirty="0">
                <a:solidFill>
                  <a:schemeClr val="tx1"/>
                </a:solidFill>
                <a:latin typeface="Tahoma"/>
                <a:cs typeface="Tahoma"/>
              </a:rPr>
              <a:t>“HOW</a:t>
            </a:r>
            <a:r>
              <a:rPr lang="en-ZA" sz="1600" b="1" spc="-20" dirty="0">
                <a:solidFill>
                  <a:schemeClr val="tx1"/>
                </a:solidFill>
                <a:latin typeface="Tahoma"/>
                <a:cs typeface="Tahoma"/>
              </a:rPr>
              <a:t> </a:t>
            </a:r>
            <a:r>
              <a:rPr lang="en-ZA" sz="1600" b="1" dirty="0">
                <a:solidFill>
                  <a:schemeClr val="tx1"/>
                </a:solidFill>
                <a:latin typeface="Tahoma"/>
                <a:cs typeface="Tahoma"/>
              </a:rPr>
              <a:t>TO”</a:t>
            </a:r>
            <a:r>
              <a:rPr lang="en-ZA" sz="1600" b="1" spc="-20" dirty="0">
                <a:solidFill>
                  <a:schemeClr val="tx1"/>
                </a:solidFill>
                <a:latin typeface="Tahoma"/>
                <a:cs typeface="Tahoma"/>
              </a:rPr>
              <a:t> </a:t>
            </a:r>
            <a:r>
              <a:rPr lang="en-ZA" sz="1600" b="1" spc="-5" dirty="0">
                <a:solidFill>
                  <a:schemeClr val="tx1"/>
                </a:solidFill>
                <a:latin typeface="Tahoma"/>
                <a:cs typeface="Tahoma"/>
              </a:rPr>
              <a:t>GUIDE</a:t>
            </a:r>
            <a:r>
              <a:rPr lang="en-ZA" sz="1600" b="1" spc="-15" dirty="0">
                <a:solidFill>
                  <a:schemeClr val="tx1"/>
                </a:solidFill>
                <a:latin typeface="Tahoma"/>
                <a:cs typeface="Tahoma"/>
              </a:rPr>
              <a:t> </a:t>
            </a:r>
            <a:r>
              <a:rPr lang="en-ZA" sz="1600" b="1" spc="-5" dirty="0">
                <a:solidFill>
                  <a:schemeClr val="tx1"/>
                </a:solidFill>
                <a:latin typeface="Tahoma"/>
                <a:cs typeface="Tahoma"/>
              </a:rPr>
              <a:t>FOR</a:t>
            </a:r>
            <a:r>
              <a:rPr lang="en-ZA" sz="1600" b="1" dirty="0">
                <a:solidFill>
                  <a:schemeClr val="tx1"/>
                </a:solidFill>
                <a:latin typeface="Tahoma"/>
                <a:cs typeface="Tahoma"/>
              </a:rPr>
              <a:t> </a:t>
            </a:r>
            <a:r>
              <a:rPr lang="en-ZA" sz="1600" b="1" spc="-5" dirty="0">
                <a:solidFill>
                  <a:schemeClr val="tx1"/>
                </a:solidFill>
                <a:latin typeface="Tahoma"/>
                <a:cs typeface="Tahoma"/>
              </a:rPr>
              <a:t>BIDDERS </a:t>
            </a:r>
            <a:r>
              <a:rPr lang="en-ZA" sz="1600" b="1" dirty="0">
                <a:solidFill>
                  <a:schemeClr val="tx1"/>
                </a:solidFill>
                <a:latin typeface="Tahoma"/>
                <a:cs typeface="Tahoma"/>
              </a:rPr>
              <a:t>IS</a:t>
            </a:r>
            <a:r>
              <a:rPr lang="en-ZA" sz="1600" b="1" spc="-15" dirty="0">
                <a:solidFill>
                  <a:schemeClr val="tx1"/>
                </a:solidFill>
                <a:latin typeface="Tahoma"/>
                <a:cs typeface="Tahoma"/>
              </a:rPr>
              <a:t> </a:t>
            </a:r>
            <a:r>
              <a:rPr lang="en-ZA" sz="1600" b="1" dirty="0">
                <a:solidFill>
                  <a:schemeClr val="tx1"/>
                </a:solidFill>
                <a:latin typeface="Tahoma"/>
                <a:cs typeface="Tahoma"/>
              </a:rPr>
              <a:t>INCLUDED</a:t>
            </a:r>
            <a:r>
              <a:rPr lang="en-ZA" sz="1600" b="1" spc="-25" dirty="0">
                <a:solidFill>
                  <a:schemeClr val="tx1"/>
                </a:solidFill>
                <a:latin typeface="Tahoma"/>
                <a:cs typeface="Tahoma"/>
              </a:rPr>
              <a:t> </a:t>
            </a:r>
            <a:r>
              <a:rPr lang="en-ZA" sz="1600" b="1" dirty="0">
                <a:solidFill>
                  <a:schemeClr val="tx1"/>
                </a:solidFill>
                <a:latin typeface="Tahoma"/>
                <a:cs typeface="Tahoma"/>
              </a:rPr>
              <a:t>IN</a:t>
            </a:r>
            <a:r>
              <a:rPr lang="en-ZA" sz="1600" b="1" spc="-10" dirty="0">
                <a:solidFill>
                  <a:schemeClr val="tx1"/>
                </a:solidFill>
                <a:latin typeface="Tahoma"/>
                <a:cs typeface="Tahoma"/>
              </a:rPr>
              <a:t> </a:t>
            </a:r>
            <a:r>
              <a:rPr lang="en-ZA" sz="1600" b="1" spc="-5" dirty="0">
                <a:solidFill>
                  <a:schemeClr val="tx1"/>
                </a:solidFill>
                <a:latin typeface="Tahoma"/>
                <a:cs typeface="Tahoma"/>
              </a:rPr>
              <a:t>THE TENDER</a:t>
            </a:r>
            <a:r>
              <a:rPr lang="en-ZA" sz="1600" b="1" spc="5" dirty="0">
                <a:solidFill>
                  <a:schemeClr val="tx1"/>
                </a:solidFill>
                <a:latin typeface="Tahoma"/>
                <a:cs typeface="Tahoma"/>
              </a:rPr>
              <a:t> </a:t>
            </a:r>
            <a:r>
              <a:rPr lang="en-ZA" sz="1600" b="1" spc="-5" dirty="0">
                <a:solidFill>
                  <a:schemeClr val="tx1"/>
                </a:solidFill>
                <a:latin typeface="Tahoma"/>
                <a:cs typeface="Tahoma"/>
              </a:rPr>
              <a:t>(ALLOW</a:t>
            </a:r>
            <a:r>
              <a:rPr lang="en-US" dirty="0">
                <a:solidFill>
                  <a:schemeClr val="tx1"/>
                </a:solidFill>
                <a:latin typeface="Tahoma"/>
                <a:cs typeface="Tahoma"/>
              </a:rPr>
              <a:t> </a:t>
            </a:r>
            <a:r>
              <a:rPr lang="en-ZA" sz="1600" b="1" spc="-5" dirty="0">
                <a:solidFill>
                  <a:schemeClr val="tx1"/>
                </a:solidFill>
                <a:latin typeface="Tahoma"/>
                <a:cs typeface="Tahoma"/>
              </a:rPr>
              <a:t>TIME)</a:t>
            </a:r>
            <a:endParaRPr lang="en-ZA" sz="1600"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dirty="0">
                <a:solidFill>
                  <a:schemeClr val="tx1"/>
                </a:solidFill>
                <a:latin typeface="Tahoma"/>
                <a:cs typeface="Tahoma"/>
              </a:rPr>
              <a:t> </a:t>
            </a:r>
            <a:r>
              <a:rPr lang="en-ZA" sz="1600" b="1" spc="-5" dirty="0">
                <a:solidFill>
                  <a:schemeClr val="tx1"/>
                </a:solidFill>
                <a:latin typeface="Tahoma"/>
                <a:cs typeface="Tahoma"/>
              </a:rPr>
              <a:t>EXTENSIONS TO THIS DATE </a:t>
            </a:r>
            <a:r>
              <a:rPr lang="en-ZA" sz="1600" b="1" dirty="0">
                <a:solidFill>
                  <a:schemeClr val="tx1"/>
                </a:solidFill>
                <a:latin typeface="Tahoma"/>
                <a:cs typeface="Tahoma"/>
              </a:rPr>
              <a:t>WILL </a:t>
            </a:r>
            <a:r>
              <a:rPr lang="en-ZA" sz="1600" b="1" spc="-5" dirty="0">
                <a:solidFill>
                  <a:schemeClr val="tx1"/>
                </a:solidFill>
                <a:latin typeface="Tahoma"/>
                <a:cs typeface="Tahoma"/>
              </a:rPr>
              <a:t>BE ENTERTAINED</a:t>
            </a:r>
            <a:r>
              <a:rPr lang="en-ZA" b="1" spc="-5" dirty="0">
                <a:solidFill>
                  <a:schemeClr val="tx1"/>
                </a:solidFill>
                <a:latin typeface="Tahoma"/>
                <a:cs typeface="Tahoma"/>
              </a:rPr>
              <a:t> </a:t>
            </a:r>
            <a:r>
              <a:rPr lang="en-ZA" b="1" spc="-515" dirty="0">
                <a:solidFill>
                  <a:schemeClr val="tx1"/>
                </a:solidFill>
                <a:latin typeface="Tahoma"/>
                <a:cs typeface="Tahoma"/>
              </a:rPr>
              <a:t> </a:t>
            </a:r>
            <a:endParaRPr lang="en-US" sz="1600" b="1" spc="-515"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spc="-20" dirty="0">
                <a:solidFill>
                  <a:schemeClr val="tx1"/>
                </a:solidFill>
                <a:latin typeface="Tahoma"/>
                <a:cs typeface="Tahoma"/>
              </a:rPr>
              <a:t> </a:t>
            </a:r>
            <a:r>
              <a:rPr lang="en-ZA" sz="1600" b="1" spc="-5" dirty="0">
                <a:solidFill>
                  <a:schemeClr val="tx1"/>
                </a:solidFill>
                <a:latin typeface="Tahoma"/>
                <a:cs typeface="Tahoma"/>
              </a:rPr>
              <a:t>LATE TENDERS</a:t>
            </a:r>
            <a:r>
              <a:rPr lang="en-ZA" sz="1600" b="1" spc="-10" dirty="0">
                <a:solidFill>
                  <a:schemeClr val="tx1"/>
                </a:solidFill>
                <a:latin typeface="Tahoma"/>
                <a:cs typeface="Tahoma"/>
              </a:rPr>
              <a:t> </a:t>
            </a:r>
            <a:r>
              <a:rPr lang="en-ZA" sz="1600" b="1" dirty="0">
                <a:solidFill>
                  <a:schemeClr val="tx1"/>
                </a:solidFill>
                <a:latin typeface="Tahoma"/>
                <a:cs typeface="Tahoma"/>
              </a:rPr>
              <a:t>WILL</a:t>
            </a:r>
            <a:r>
              <a:rPr lang="en-ZA" sz="1600" b="1" spc="-10" dirty="0">
                <a:solidFill>
                  <a:schemeClr val="tx1"/>
                </a:solidFill>
                <a:latin typeface="Tahoma"/>
                <a:cs typeface="Tahoma"/>
              </a:rPr>
              <a:t> </a:t>
            </a:r>
            <a:r>
              <a:rPr lang="en-ZA" sz="1600" b="1" spc="-5" dirty="0">
                <a:solidFill>
                  <a:schemeClr val="tx1"/>
                </a:solidFill>
                <a:latin typeface="Tahoma"/>
                <a:cs typeface="Tahoma"/>
              </a:rPr>
              <a:t>BE CONSIDERED</a:t>
            </a:r>
            <a:endParaRPr lang="en-US" dirty="0">
              <a:solidFill>
                <a:schemeClr val="tx1"/>
              </a:solidFill>
            </a:endParaRPr>
          </a:p>
        </p:txBody>
      </p:sp>
    </p:spTree>
    <p:extLst>
      <p:ext uri="{BB962C8B-B14F-4D97-AF65-F5344CB8AC3E}">
        <p14:creationId xmlns:p14="http://schemas.microsoft.com/office/powerpoint/2010/main" val="2218736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0A95-9CAC-988D-F523-68EB9B210B76}"/>
              </a:ext>
            </a:extLst>
          </p:cNvPr>
          <p:cNvSpPr>
            <a:spLocks noGrp="1"/>
          </p:cNvSpPr>
          <p:nvPr>
            <p:ph type="title"/>
          </p:nvPr>
        </p:nvSpPr>
        <p:spPr>
          <a:xfrm>
            <a:off x="407489" y="209203"/>
            <a:ext cx="10822684" cy="523220"/>
          </a:xfrm>
        </p:spPr>
        <p:txBody>
          <a:bodyPr/>
          <a:lstStyle/>
          <a:p>
            <a:r>
              <a:rPr lang="en-ZA" dirty="0"/>
              <a:t>TENDERING PROCEDURES (Eligibility Criteria)</a:t>
            </a:r>
            <a:endParaRPr lang="en-US" dirty="0"/>
          </a:p>
        </p:txBody>
      </p:sp>
      <p:sp>
        <p:nvSpPr>
          <p:cNvPr id="3" name="Subtitle 2">
            <a:extLst>
              <a:ext uri="{FF2B5EF4-FFF2-40B4-BE49-F238E27FC236}">
                <a16:creationId xmlns:a16="http://schemas.microsoft.com/office/drawing/2014/main" id="{30507793-AC87-8019-9780-EE49F4E71B7A}"/>
              </a:ext>
            </a:extLst>
          </p:cNvPr>
          <p:cNvSpPr>
            <a:spLocks noGrp="1"/>
          </p:cNvSpPr>
          <p:nvPr>
            <p:ph type="subTitle" idx="1"/>
          </p:nvPr>
        </p:nvSpPr>
        <p:spPr>
          <a:xfrm>
            <a:off x="641435" y="829901"/>
            <a:ext cx="10822684" cy="6028099"/>
          </a:xfrm>
        </p:spPr>
        <p:txBody>
          <a:bodyPr lIns="91440" tIns="45720" rIns="91440" bIns="45720" anchor="t"/>
          <a:lstStyle/>
          <a:p>
            <a:pPr marL="12700" marR="361315" indent="-189865" algn="l">
              <a:lnSpc>
                <a:spcPct val="100000"/>
              </a:lnSpc>
              <a:spcBef>
                <a:spcPts val="420"/>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One</a:t>
            </a:r>
            <a:r>
              <a:rPr lang="en-ZA" sz="1700" b="1" spc="5" dirty="0">
                <a:solidFill>
                  <a:schemeClr val="tx1"/>
                </a:solidFill>
                <a:latin typeface="Tahoma"/>
                <a:cs typeface="Tahoma"/>
              </a:rPr>
              <a:t> </a:t>
            </a:r>
            <a:r>
              <a:rPr lang="en-ZA" sz="1700" b="1" dirty="0">
                <a:solidFill>
                  <a:schemeClr val="tx1"/>
                </a:solidFill>
                <a:latin typeface="Tahoma"/>
                <a:cs typeface="Tahoma"/>
              </a:rPr>
              <a:t>–</a:t>
            </a:r>
            <a:r>
              <a:rPr lang="en-ZA" sz="1700" b="1" spc="-10" dirty="0">
                <a:solidFill>
                  <a:schemeClr val="tx1"/>
                </a:solidFill>
                <a:latin typeface="Tahoma"/>
                <a:cs typeface="Tahoma"/>
              </a:rPr>
              <a:t> </a:t>
            </a:r>
            <a:r>
              <a:rPr lang="en-ZA" sz="1700" b="1" spc="-5" dirty="0">
                <a:solidFill>
                  <a:schemeClr val="tx1"/>
                </a:solidFill>
                <a:latin typeface="Tahoma"/>
                <a:cs typeface="Tahoma"/>
              </a:rPr>
              <a:t>Test for Administrative and Substantive Responsiveness:</a:t>
            </a:r>
          </a:p>
          <a:p>
            <a:pPr marL="12700" marR="361315" indent="-189865" algn="l">
              <a:lnSpc>
                <a:spcPct val="100000"/>
              </a:lnSpc>
              <a:spcBef>
                <a:spcPts val="420"/>
              </a:spcBef>
            </a:pPr>
            <a:r>
              <a:rPr lang="en-US" dirty="0"/>
              <a:t>The test for administrative and Substantive responsiveness will include the following: 	</a:t>
            </a:r>
          </a:p>
          <a:p>
            <a:pPr marL="12700" marR="361315" indent="-189865" algn="l">
              <a:lnSpc>
                <a:spcPct val="100000"/>
              </a:lnSpc>
              <a:spcBef>
                <a:spcPts val="420"/>
              </a:spcBef>
            </a:pPr>
            <a:endParaRPr lang="en-ZA" sz="1700" b="1" spc="-5" dirty="0">
              <a:solidFill>
                <a:schemeClr val="tx1"/>
              </a:solidFill>
              <a:latin typeface="Tahoma"/>
              <a:cs typeface="Tahoma"/>
            </a:endParaRP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Checks on whether the bid has been logged on time.</a:t>
            </a: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Whether all returnable documents and/or schedules were completed and returned by the closing date and time.</a:t>
            </a: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Verify the validity of all returnable documents.</a:t>
            </a: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Verify if the bid document has been duly signed by the authorised respondent.</a:t>
            </a: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Whether any general and legislation qualification criteria set by Transnet, have been met.</a:t>
            </a: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Whether the bid contains a priced offer</a:t>
            </a:r>
            <a:r>
              <a:rPr lang="en-ZA" sz="1700" b="1" spc="-5" dirty="0">
                <a:solidFill>
                  <a:schemeClr val="tx1"/>
                </a:solidFill>
                <a:latin typeface="Tahoma"/>
                <a:cs typeface="Tahoma"/>
              </a:rPr>
              <a:t>. Respondents are required to complete the BOQ in full, failure to complete may result in disqualification.</a:t>
            </a:r>
          </a:p>
          <a:p>
            <a:pPr marL="108585" marR="361315" indent="-285750" algn="l">
              <a:lnSpc>
                <a:spcPct val="100000"/>
              </a:lnSpc>
              <a:spcBef>
                <a:spcPts val="420"/>
              </a:spcBef>
              <a:buFont typeface="Arial" panose="020B0604020202020204" pitchFamily="34" charset="0"/>
              <a:buChar char="•"/>
            </a:pPr>
            <a:r>
              <a:rPr lang="en-ZA" sz="1700" spc="-5" dirty="0">
                <a:solidFill>
                  <a:schemeClr val="tx1"/>
                </a:solidFill>
                <a:latin typeface="Tahoma"/>
                <a:cs typeface="Tahoma"/>
              </a:rPr>
              <a:t>Whether the bid materially complies with the scope and/or specification given.</a:t>
            </a:r>
            <a:endParaRPr lang="en-ZA" sz="1700" dirty="0">
              <a:solidFill>
                <a:schemeClr val="tx1"/>
              </a:solidFill>
              <a:latin typeface="Tahoma"/>
              <a:cs typeface="Tahoma"/>
            </a:endParaRPr>
          </a:p>
          <a:p>
            <a:pPr marL="12700" marR="361315" indent="-189865" algn="l">
              <a:lnSpc>
                <a:spcPct val="100000"/>
              </a:lnSpc>
              <a:spcBef>
                <a:spcPts val="325"/>
              </a:spcBef>
            </a:pPr>
            <a:endParaRPr lang="en-ZA" sz="1700" dirty="0">
              <a:solidFill>
                <a:schemeClr val="tx1"/>
              </a:solidFill>
              <a:latin typeface="Tahoma"/>
              <a:cs typeface="Tahoma"/>
            </a:endParaRPr>
          </a:p>
          <a:p>
            <a:pPr marL="12700" marR="361315" indent="-189865" algn="l">
              <a:lnSpc>
                <a:spcPct val="100000"/>
              </a:lnSpc>
              <a:spcBef>
                <a:spcPts val="325"/>
              </a:spcBef>
            </a:pPr>
            <a:endParaRPr lang="en-ZA" sz="1700" dirty="0">
              <a:solidFill>
                <a:schemeClr val="tx1"/>
              </a:solidFill>
              <a:latin typeface="Tahoma"/>
              <a:cs typeface="Tahoma"/>
            </a:endParaRPr>
          </a:p>
          <a:p>
            <a:pPr marL="12700" marR="361315" indent="-189865" algn="l">
              <a:lnSpc>
                <a:spcPct val="100000"/>
              </a:lnSpc>
              <a:spcBef>
                <a:spcPts val="325"/>
              </a:spcBef>
            </a:pPr>
            <a:endParaRPr lang="en-ZA" sz="1700" dirty="0">
              <a:solidFill>
                <a:schemeClr val="tx1"/>
              </a:solidFill>
              <a:latin typeface="Tahoma"/>
              <a:cs typeface="Tahoma"/>
            </a:endParaRPr>
          </a:p>
          <a:p>
            <a:pPr marL="12700" marR="361315" indent="-189865" algn="l">
              <a:lnSpc>
                <a:spcPct val="100000"/>
              </a:lnSpc>
              <a:spcBef>
                <a:spcPts val="325"/>
              </a:spcBef>
            </a:pPr>
            <a:endParaRPr lang="en-ZA" sz="1700" dirty="0">
              <a:solidFill>
                <a:schemeClr val="tx1"/>
              </a:solidFill>
              <a:latin typeface="Tahoma"/>
              <a:cs typeface="Tahoma"/>
            </a:endParaRPr>
          </a:p>
          <a:p>
            <a:pPr marL="12700" marR="299085" lvl="0" indent="-189865" algn="l" defTabSz="779173" rtl="0" eaLnBrk="1" fontAlgn="auto" latinLnBrk="0" hangingPunct="1">
              <a:lnSpc>
                <a:spcPct val="114999"/>
              </a:lnSpc>
              <a:spcBef>
                <a:spcPts val="805"/>
              </a:spcBef>
              <a:spcAft>
                <a:spcPts val="341"/>
              </a:spcAft>
              <a:buClrTx/>
              <a:buSzTx/>
              <a:buFont typeface="Arial" pitchFamily="34" charset="0"/>
              <a:buNone/>
              <a:tabLst/>
              <a:defRPr/>
            </a:pPr>
            <a:endParaRPr lang="en-GB"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167360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C7645E7-7FAE-0DD0-1A2F-EE4CE80BF1C8}"/>
              </a:ext>
            </a:extLst>
          </p:cNvPr>
          <p:cNvSpPr>
            <a:spLocks noGrp="1"/>
          </p:cNvSpPr>
          <p:nvPr>
            <p:ph type="body" sz="quarter" idx="4294967295"/>
          </p:nvPr>
        </p:nvSpPr>
        <p:spPr>
          <a:xfrm>
            <a:off x="487016" y="831850"/>
            <a:ext cx="9592021" cy="638175"/>
          </a:xfrm>
          <a:prstGeom prst="rect">
            <a:avLst/>
          </a:prstGeom>
        </p:spPr>
        <p:txBody>
          <a:bodyPr/>
          <a:lstStyle/>
          <a:p>
            <a:pPr marL="12700" marR="299085" lvl="0" indent="-189865" algn="l" defTabSz="779173" rtl="0" eaLnBrk="1" fontAlgn="auto" latinLnBrk="0" hangingPunct="1">
              <a:lnSpc>
                <a:spcPct val="114999"/>
              </a:lnSpc>
              <a:spcBef>
                <a:spcPts val="805"/>
              </a:spcBef>
              <a:spcAft>
                <a:spcPts val="341"/>
              </a:spcAft>
              <a:buClrTx/>
              <a:buSzTx/>
              <a:buFont typeface="Arial" pitchFamily="34" charset="0"/>
              <a:buNone/>
              <a:tabLst/>
              <a:defRPr/>
            </a:pPr>
            <a:r>
              <a:rPr kumimoji="0" lang="en-ZA" sz="1700" b="1" i="0" u="none" strike="noStrike" kern="1200" cap="none" spc="-5" normalizeH="0" baseline="0" noProof="0" dirty="0">
                <a:ln>
                  <a:noFill/>
                </a:ln>
                <a:solidFill>
                  <a:srgbClr val="000000"/>
                </a:solidFill>
                <a:effectLst/>
                <a:uLnTx/>
                <a:uFillTx/>
                <a:latin typeface="Tahoma"/>
                <a:cs typeface="Tahoma"/>
              </a:rPr>
              <a:t>Stage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5" normalizeH="0" baseline="0" noProof="0" dirty="0">
                <a:ln>
                  <a:noFill/>
                </a:ln>
                <a:solidFill>
                  <a:srgbClr val="000000"/>
                </a:solidFill>
                <a:effectLst/>
                <a:uLnTx/>
                <a:uFillTx/>
                <a:latin typeface="Tahoma"/>
                <a:cs typeface="Tahoma"/>
              </a:rPr>
              <a:t>Two</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0" normalizeH="0" baseline="0" noProof="0" dirty="0">
                <a:ln>
                  <a:noFill/>
                </a:ln>
                <a:solidFill>
                  <a:srgbClr val="000000"/>
                </a:solidFill>
                <a:effectLst/>
                <a:uLnTx/>
                <a:uFillTx/>
                <a:latin typeface="Tahoma"/>
                <a:cs typeface="Tahoma"/>
              </a:rPr>
              <a:t>– Eligibility with regards to attendance at the compulsory clarification  meeting:</a:t>
            </a:r>
            <a:r>
              <a:rPr kumimoji="0" lang="en-US" sz="1700" b="1" i="0" u="none" strike="noStrike" kern="1200" cap="none" spc="-5" normalizeH="0" baseline="0" noProof="0" dirty="0">
                <a:ln>
                  <a:noFill/>
                </a:ln>
                <a:solidFill>
                  <a:srgbClr val="000000"/>
                </a:solidFill>
                <a:effectLst/>
                <a:uLnTx/>
                <a:uFillTx/>
                <a:latin typeface="Tahoma"/>
                <a:cs typeface="Tahoma"/>
              </a:rPr>
              <a:t>	</a:t>
            </a:r>
          </a:p>
          <a:p>
            <a:pPr marL="108585" marR="299085" indent="-285750" algn="just">
              <a:lnSpc>
                <a:spcPct val="114999"/>
              </a:lnSpc>
              <a:spcBef>
                <a:spcPts val="805"/>
              </a:spcBef>
              <a:buFont typeface="Arial" panose="020B0604020202020204" pitchFamily="34" charset="0"/>
              <a:buChar char="•"/>
              <a:defRPr/>
            </a:pPr>
            <a:r>
              <a:rPr lang="en-US" sz="1700" dirty="0">
                <a:solidFill>
                  <a:schemeClr val="tx1"/>
                </a:solidFill>
              </a:rPr>
              <a:t>An authorized representative of the tendering entity or a representative of a tendering    entity that intends to form a Joint Venture (JV) must attend the </a:t>
            </a:r>
            <a:r>
              <a:rPr lang="en-US" sz="1700" dirty="0">
                <a:solidFill>
                  <a:schemeClr val="tx1"/>
                </a:solidFill>
                <a:latin typeface="+mj-lt"/>
              </a:rPr>
              <a:t>compulsory</a:t>
            </a:r>
            <a:r>
              <a:rPr lang="en-US" sz="1700" dirty="0">
                <a:solidFill>
                  <a:schemeClr val="tx1"/>
                </a:solidFill>
              </a:rPr>
              <a:t> 	clarification meeting in terms C2.7 	</a:t>
            </a:r>
            <a:endParaRPr kumimoji="0" lang="en-US" sz="1700" b="1" i="0" u="none" strike="noStrike" kern="1200" cap="none" spc="-5" normalizeH="0" baseline="0" noProof="0" dirty="0">
              <a:ln>
                <a:noFill/>
              </a:ln>
              <a:solidFill>
                <a:srgbClr val="000000"/>
              </a:solidFill>
              <a:effectLst/>
              <a:uLnTx/>
              <a:uFillTx/>
              <a:latin typeface="Tahoma"/>
              <a:cs typeface="Tahoma"/>
            </a:endParaRPr>
          </a:p>
          <a:p>
            <a:pPr marL="12700" marR="299085" lvl="0" indent="-189865" algn="l" defTabSz="779173" rtl="0" eaLnBrk="1" fontAlgn="auto" latinLnBrk="0" hangingPunct="1">
              <a:lnSpc>
                <a:spcPct val="114999"/>
              </a:lnSpc>
              <a:spcBef>
                <a:spcPts val="805"/>
              </a:spcBef>
              <a:spcAft>
                <a:spcPts val="341"/>
              </a:spcAft>
              <a:buClrTx/>
              <a:buSzTx/>
              <a:buFont typeface="Arial" pitchFamily="34" charset="0"/>
              <a:buNone/>
              <a:tabLst/>
              <a:defRPr/>
            </a:pPr>
            <a:r>
              <a:rPr kumimoji="0" lang="en-ZA" sz="1700" b="1" i="0" u="none" strike="noStrike" kern="1200" cap="none" spc="-5" normalizeH="0" baseline="0" noProof="0" dirty="0">
                <a:ln>
                  <a:noFill/>
                </a:ln>
                <a:solidFill>
                  <a:srgbClr val="000000"/>
                </a:solidFill>
                <a:effectLst/>
                <a:uLnTx/>
                <a:uFillTx/>
                <a:latin typeface="Tahoma"/>
                <a:cs typeface="Tahoma"/>
              </a:rPr>
              <a:t>Stage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5" normalizeH="0" baseline="0" noProof="0" dirty="0">
                <a:ln>
                  <a:noFill/>
                </a:ln>
                <a:solidFill>
                  <a:srgbClr val="000000"/>
                </a:solidFill>
                <a:effectLst/>
                <a:uLnTx/>
                <a:uFillTx/>
                <a:latin typeface="Tahoma"/>
                <a:cs typeface="Tahoma"/>
              </a:rPr>
              <a:t>Three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0" normalizeH="0" baseline="0" noProof="0" dirty="0">
                <a:ln>
                  <a:noFill/>
                </a:ln>
                <a:solidFill>
                  <a:srgbClr val="000000"/>
                </a:solidFill>
                <a:effectLst/>
                <a:uLnTx/>
                <a:uFillTx/>
                <a:latin typeface="Tahoma"/>
                <a:cs typeface="Tahoma"/>
              </a:rPr>
              <a:t>–</a:t>
            </a:r>
            <a:r>
              <a:rPr kumimoji="0" lang="en-ZA" sz="1700" b="1" i="0" u="none" strike="noStrike" kern="1200" cap="none" spc="5" normalizeH="0" baseline="0" noProof="0" dirty="0">
                <a:ln>
                  <a:noFill/>
                </a:ln>
                <a:solidFill>
                  <a:srgbClr val="000000"/>
                </a:solidFill>
                <a:effectLst/>
                <a:uLnTx/>
                <a:uFillTx/>
                <a:latin typeface="Tahoma"/>
                <a:cs typeface="Tahoma"/>
              </a:rPr>
              <a:t> </a:t>
            </a:r>
            <a:r>
              <a:rPr kumimoji="0" lang="en-US" sz="1700" b="1" i="0" u="none" strike="noStrike" kern="1200" cap="none" spc="-5" normalizeH="0" baseline="0" noProof="0" dirty="0">
                <a:ln>
                  <a:noFill/>
                </a:ln>
                <a:solidFill>
                  <a:srgbClr val="000000"/>
                </a:solidFill>
                <a:effectLst/>
                <a:uLnTx/>
                <a:uFillTx/>
                <a:latin typeface="Tahoma"/>
                <a:cs typeface="Tahoma"/>
              </a:rPr>
              <a:t>Eligibility in terms of the Construction industry development board</a:t>
            </a:r>
          </a:p>
          <a:p>
            <a:pPr marL="285750" indent="-285750">
              <a:buFont typeface="Arial" panose="020B0604020202020204" pitchFamily="34" charset="0"/>
              <a:buChar char="•"/>
            </a:pPr>
            <a:r>
              <a:rPr lang="en-US" sz="1700" dirty="0">
                <a:solidFill>
                  <a:schemeClr val="tx1"/>
                </a:solidFill>
              </a:rPr>
              <a:t>CIDB Registration </a:t>
            </a:r>
            <a:r>
              <a:rPr lang="en-US" sz="1700" b="1" dirty="0">
                <a:solidFill>
                  <a:schemeClr val="tx1"/>
                </a:solidFill>
              </a:rPr>
              <a:t>7CE or Higher </a:t>
            </a:r>
            <a:r>
              <a:rPr lang="en-US" sz="1700" dirty="0">
                <a:solidFill>
                  <a:schemeClr val="tx1"/>
                </a:solidFill>
              </a:rPr>
              <a:t>or higher class of construction work</a:t>
            </a:r>
          </a:p>
          <a:p>
            <a:r>
              <a:rPr lang="en-US" sz="1700" dirty="0">
                <a:solidFill>
                  <a:schemeClr val="tx1"/>
                </a:solidFill>
              </a:rPr>
              <a:t>			Account to be “Active”</a:t>
            </a:r>
          </a:p>
          <a:p>
            <a:pPr marL="285750" indent="-285750">
              <a:buFont typeface="Arial" panose="020B0604020202020204" pitchFamily="34" charset="0"/>
              <a:buChar char="•"/>
            </a:pPr>
            <a:endParaRPr lang="en-US" sz="1700" dirty="0">
              <a:solidFill>
                <a:schemeClr val="tx1"/>
              </a:solidFill>
            </a:endParaRPr>
          </a:p>
          <a:p>
            <a:endParaRPr lang="en-US" sz="1700" dirty="0">
              <a:solidFill>
                <a:schemeClr val="tx1"/>
              </a:solidFill>
            </a:endParaRPr>
          </a:p>
          <a:p>
            <a:r>
              <a:rPr lang="en-US" dirty="0"/>
              <a:t>	</a:t>
            </a:r>
          </a:p>
          <a:p>
            <a:endParaRPr lang="en-US" dirty="0"/>
          </a:p>
        </p:txBody>
      </p:sp>
      <p:sp>
        <p:nvSpPr>
          <p:cNvPr id="17" name="Title 16">
            <a:extLst>
              <a:ext uri="{FF2B5EF4-FFF2-40B4-BE49-F238E27FC236}">
                <a16:creationId xmlns:a16="http://schemas.microsoft.com/office/drawing/2014/main" id="{CEF73642-5F13-8023-8677-B485558E1774}"/>
              </a:ext>
            </a:extLst>
          </p:cNvPr>
          <p:cNvSpPr>
            <a:spLocks noGrp="1"/>
          </p:cNvSpPr>
          <p:nvPr>
            <p:ph type="title" idx="4294967295"/>
          </p:nvPr>
        </p:nvSpPr>
        <p:spPr>
          <a:xfrm>
            <a:off x="0" y="219075"/>
            <a:ext cx="10079038" cy="523875"/>
          </a:xfrm>
          <a:prstGeom prst="rect">
            <a:avLst/>
          </a:prstGeom>
        </p:spPr>
        <p:txBody>
          <a:bodyPr/>
          <a:lstStyle/>
          <a:p>
            <a:pPr algn="ctr"/>
            <a:r>
              <a:rPr kumimoji="0" lang="en-ZA" sz="2800" b="1" i="0" u="none" strike="noStrike" kern="1200" cap="none" spc="0" normalizeH="0" baseline="0" noProof="0" dirty="0">
                <a:ln>
                  <a:noFill/>
                </a:ln>
                <a:solidFill>
                  <a:srgbClr val="000000"/>
                </a:solidFill>
                <a:effectLst/>
                <a:uLnTx/>
                <a:uFillTx/>
                <a:latin typeface="Apex New Bold" panose="02010600040501010103" pitchFamily="2" charset="77"/>
                <a:cs typeface="+mj-cs"/>
              </a:rPr>
              <a:t>TENDERING PROCEDURES (Eligibility Criteria Continued)</a:t>
            </a:r>
            <a:endParaRPr lang="en-US" dirty="0"/>
          </a:p>
        </p:txBody>
      </p:sp>
    </p:spTree>
    <p:extLst>
      <p:ext uri="{BB962C8B-B14F-4D97-AF65-F5344CB8AC3E}">
        <p14:creationId xmlns:p14="http://schemas.microsoft.com/office/powerpoint/2010/main" val="2844384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DD7B-7048-A514-63F6-14E36A893226}"/>
              </a:ext>
            </a:extLst>
          </p:cNvPr>
          <p:cNvSpPr>
            <a:spLocks noGrp="1"/>
          </p:cNvSpPr>
          <p:nvPr>
            <p:ph type="title"/>
          </p:nvPr>
        </p:nvSpPr>
        <p:spPr>
          <a:xfrm>
            <a:off x="283474" y="219144"/>
            <a:ext cx="10079725" cy="523220"/>
          </a:xfrm>
        </p:spPr>
        <p:txBody>
          <a:bodyPr/>
          <a:lstStyle/>
          <a:p>
            <a:pPr algn="ctr"/>
            <a:r>
              <a:rPr lang="en-ZA" sz="2800" dirty="0">
                <a:solidFill>
                  <a:srgbClr val="000000"/>
                </a:solidFill>
              </a:rPr>
              <a:t>TENDERING PROCEDURES (Eligibility Criteria continued)</a:t>
            </a:r>
            <a:endParaRPr lang="en-US" sz="2800" dirty="0"/>
          </a:p>
        </p:txBody>
      </p:sp>
      <p:sp>
        <p:nvSpPr>
          <p:cNvPr id="3" name="Text Placeholder 2">
            <a:extLst>
              <a:ext uri="{FF2B5EF4-FFF2-40B4-BE49-F238E27FC236}">
                <a16:creationId xmlns:a16="http://schemas.microsoft.com/office/drawing/2014/main" id="{1D3B3438-EE89-F427-A58A-A4E9215D37AF}"/>
              </a:ext>
            </a:extLst>
          </p:cNvPr>
          <p:cNvSpPr>
            <a:spLocks noGrp="1"/>
          </p:cNvSpPr>
          <p:nvPr>
            <p:ph type="body" sz="quarter" idx="16"/>
          </p:nvPr>
        </p:nvSpPr>
        <p:spPr>
          <a:xfrm>
            <a:off x="685800" y="1028700"/>
            <a:ext cx="9677399" cy="5257799"/>
          </a:xfrm>
        </p:spPr>
        <p:txBody>
          <a:bodyPr/>
          <a:lstStyle/>
          <a:p>
            <a:r>
              <a:rPr lang="en-ZA" sz="1700" b="1" dirty="0">
                <a:solidFill>
                  <a:schemeClr val="tx1"/>
                </a:solidFill>
                <a:latin typeface="+mj-lt"/>
              </a:rPr>
              <a:t>S</a:t>
            </a:r>
            <a:r>
              <a:rPr lang="en-US" sz="1700" b="1" dirty="0" err="1">
                <a:solidFill>
                  <a:schemeClr val="tx1"/>
                </a:solidFill>
                <a:latin typeface="+mj-lt"/>
              </a:rPr>
              <a:t>tage</a:t>
            </a:r>
            <a:r>
              <a:rPr lang="en-US" sz="1700" b="1" dirty="0">
                <a:solidFill>
                  <a:schemeClr val="tx1"/>
                </a:solidFill>
                <a:latin typeface="+mj-lt"/>
              </a:rPr>
              <a:t> Four- Functionality</a:t>
            </a:r>
          </a:p>
          <a:p>
            <a:pPr marL="285750" indent="-285750">
              <a:buFont typeface="Arial" panose="020B0604020202020204" pitchFamily="34" charset="0"/>
              <a:buChar char="•"/>
            </a:pPr>
            <a:r>
              <a:rPr lang="en-US" sz="1700" dirty="0">
                <a:solidFill>
                  <a:schemeClr val="tx1"/>
                </a:solidFill>
                <a:latin typeface="+mn-lt"/>
              </a:rPr>
              <a:t>Only those tenderers who obtain the minimum qualifying score for functionality will be evaluated further in terms of price and the applicable preference point system. The minimum qualifying for score for functionality is </a:t>
            </a:r>
            <a:r>
              <a:rPr lang="en-US" sz="1700" b="1" dirty="0">
                <a:solidFill>
                  <a:schemeClr val="tx1"/>
                </a:solidFill>
                <a:latin typeface="+mn-lt"/>
              </a:rPr>
              <a:t>60 </a:t>
            </a:r>
            <a:r>
              <a:rPr lang="en-US" sz="1700" dirty="0">
                <a:solidFill>
                  <a:schemeClr val="tx1"/>
                </a:solidFill>
                <a:latin typeface="+mn-lt"/>
              </a:rPr>
              <a:t>points. </a:t>
            </a:r>
          </a:p>
          <a:p>
            <a:pPr marL="285750" indent="-285750">
              <a:buFont typeface="Arial" panose="020B0604020202020204" pitchFamily="34" charset="0"/>
              <a:buChar char="•"/>
            </a:pPr>
            <a:r>
              <a:rPr lang="en-US" sz="1700" dirty="0">
                <a:solidFill>
                  <a:schemeClr val="tx1"/>
                </a:solidFill>
                <a:latin typeface="+mn-lt"/>
              </a:rPr>
              <a:t>The evaluation criteria for measuring functionality and the points for each criteria and, if any, each sub-criterion are as stated in C.3.11.3: 	</a:t>
            </a:r>
          </a:p>
          <a:p>
            <a:pPr marL="285750" indent="-285750">
              <a:buFont typeface="Wingdings" panose="05000000000000000000" pitchFamily="2" charset="2"/>
              <a:buChar char="Ø"/>
            </a:pPr>
            <a:r>
              <a:rPr lang="en-US" sz="1700" b="1" dirty="0">
                <a:solidFill>
                  <a:schemeClr val="tx1"/>
                </a:solidFill>
                <a:latin typeface="+mj-lt"/>
              </a:rPr>
              <a:t>T2.2-03 Previous Experience </a:t>
            </a:r>
          </a:p>
          <a:p>
            <a:pPr marL="285750" indent="-285750">
              <a:buFont typeface="Wingdings" panose="05000000000000000000" pitchFamily="2" charset="2"/>
              <a:buChar char="Ø"/>
            </a:pPr>
            <a:r>
              <a:rPr lang="en-US" sz="1700" b="1" dirty="0">
                <a:solidFill>
                  <a:schemeClr val="tx1"/>
                </a:solidFill>
                <a:latin typeface="+mj-lt"/>
              </a:rPr>
              <a:t>T2.2-04 Method Statement</a:t>
            </a:r>
          </a:p>
          <a:p>
            <a:pPr marL="285750" indent="-285750">
              <a:buFont typeface="Wingdings" panose="05000000000000000000" pitchFamily="2" charset="2"/>
              <a:buChar char="Ø"/>
            </a:pPr>
            <a:r>
              <a:rPr lang="en-US" sz="1700" b="1" dirty="0">
                <a:solidFill>
                  <a:schemeClr val="tx1"/>
                </a:solidFill>
                <a:latin typeface="+mj-lt"/>
              </a:rPr>
              <a:t>T2.2-05 Management &amp; CV’s of Key Personnel</a:t>
            </a:r>
          </a:p>
          <a:p>
            <a:pPr marL="285750" indent="-285750">
              <a:buFont typeface="Wingdings" panose="05000000000000000000" pitchFamily="2" charset="2"/>
              <a:buChar char="Ø"/>
            </a:pPr>
            <a:r>
              <a:rPr lang="en-US" sz="1700" b="1" dirty="0">
                <a:solidFill>
                  <a:schemeClr val="tx1"/>
                </a:solidFill>
                <a:latin typeface="+mj-lt"/>
              </a:rPr>
              <a:t>T2.2-06 Health and Safety Management  </a:t>
            </a:r>
          </a:p>
          <a:p>
            <a:pPr marL="285750" indent="-285750">
              <a:buFont typeface="Wingdings" panose="05000000000000000000" pitchFamily="2" charset="2"/>
              <a:buChar char="Ø"/>
            </a:pPr>
            <a:r>
              <a:rPr lang="en-US" sz="1700" b="1" dirty="0">
                <a:solidFill>
                  <a:schemeClr val="tx1"/>
                </a:solidFill>
                <a:latin typeface="+mj-lt"/>
              </a:rPr>
              <a:t>T2.2-08 Environmental Management </a:t>
            </a:r>
          </a:p>
          <a:p>
            <a:pPr marL="285750" indent="-285750">
              <a:buFont typeface="Arial" panose="020B0604020202020204" pitchFamily="34" charset="0"/>
              <a:buChar char="•"/>
            </a:pPr>
            <a:endParaRPr lang="en-US" dirty="0"/>
          </a:p>
          <a:p>
            <a:endParaRPr lang="en-ZA" sz="1700" b="1" dirty="0">
              <a:solidFill>
                <a:schemeClr val="tx1"/>
              </a:solidFill>
              <a:latin typeface="+mj-lt"/>
            </a:endParaRPr>
          </a:p>
        </p:txBody>
      </p:sp>
    </p:spTree>
    <p:extLst>
      <p:ext uri="{BB962C8B-B14F-4D97-AF65-F5344CB8AC3E}">
        <p14:creationId xmlns:p14="http://schemas.microsoft.com/office/powerpoint/2010/main" val="650390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1B5F-AA99-CCE9-C4A8-8B86626752C0}"/>
              </a:ext>
            </a:extLst>
          </p:cNvPr>
          <p:cNvSpPr>
            <a:spLocks noGrp="1"/>
          </p:cNvSpPr>
          <p:nvPr>
            <p:ph type="title"/>
          </p:nvPr>
        </p:nvSpPr>
        <p:spPr>
          <a:xfrm>
            <a:off x="13368" y="217237"/>
            <a:ext cx="10822684" cy="523220"/>
          </a:xfrm>
        </p:spPr>
        <p:txBody>
          <a:bodyPr/>
          <a:lstStyle/>
          <a:p>
            <a:r>
              <a:rPr lang="en-ZA" dirty="0"/>
              <a:t>TENDERING PROCEDURES (Eligibility Criteria Continued)</a:t>
            </a:r>
            <a:endParaRPr lang="en-US" dirty="0"/>
          </a:p>
        </p:txBody>
      </p:sp>
      <p:sp>
        <p:nvSpPr>
          <p:cNvPr id="3" name="Subtitle 2">
            <a:extLst>
              <a:ext uri="{FF2B5EF4-FFF2-40B4-BE49-F238E27FC236}">
                <a16:creationId xmlns:a16="http://schemas.microsoft.com/office/drawing/2014/main" id="{94BA0016-6063-70AD-9FC1-E85466E6FC6C}"/>
              </a:ext>
            </a:extLst>
          </p:cNvPr>
          <p:cNvSpPr>
            <a:spLocks noGrp="1"/>
          </p:cNvSpPr>
          <p:nvPr>
            <p:ph type="subTitle" idx="1"/>
          </p:nvPr>
        </p:nvSpPr>
        <p:spPr>
          <a:xfrm>
            <a:off x="606287" y="905347"/>
            <a:ext cx="11489734" cy="5735416"/>
          </a:xfrm>
        </p:spPr>
        <p:txBody>
          <a:bodyPr lIns="91440" tIns="45720" rIns="91440" bIns="45720" anchor="t"/>
          <a:lstStyle/>
          <a:p>
            <a:pPr marL="6985" marR="361315" indent="-189865" algn="l"/>
            <a:r>
              <a:rPr lang="en-ZA" sz="1600" b="0" i="0" u="none" strike="noStrike" dirty="0">
                <a:solidFill>
                  <a:schemeClr val="tx1"/>
                </a:solidFill>
                <a:effectLst/>
                <a:latin typeface="Tahoma"/>
                <a:cs typeface="Tahoma"/>
              </a:rPr>
              <a:t>The tenderer is required to submit all documents as stated in </a:t>
            </a:r>
            <a:r>
              <a:rPr lang="en-ZA" sz="1600" b="1" i="0" u="none" strike="noStrike" dirty="0">
                <a:solidFill>
                  <a:schemeClr val="tx1"/>
                </a:solidFill>
                <a:effectLst/>
                <a:latin typeface="Tahoma"/>
                <a:cs typeface="Tahoma"/>
              </a:rPr>
              <a:t>C.2.23 of the tender data </a:t>
            </a:r>
            <a:r>
              <a:rPr lang="en-ZA" sz="1600" b="0" i="0" u="none" strike="noStrike" dirty="0">
                <a:solidFill>
                  <a:schemeClr val="tx1"/>
                </a:solidFill>
                <a:effectLst/>
                <a:latin typeface="Tahoma"/>
                <a:cs typeface="Tahoma"/>
              </a:rPr>
              <a:t>and the </a:t>
            </a:r>
          </a:p>
          <a:p>
            <a:pPr marL="6985" marR="361315" indent="-189865" algn="l"/>
            <a:r>
              <a:rPr lang="en-ZA" sz="1600" b="0" i="0" u="none" strike="noStrike" dirty="0">
                <a:solidFill>
                  <a:schemeClr val="tx1"/>
                </a:solidFill>
                <a:effectLst/>
                <a:latin typeface="Tahoma"/>
                <a:cs typeface="Tahoma"/>
              </a:rPr>
              <a:t>tender offer will only be accepted if the tenderer complies with </a:t>
            </a:r>
            <a:r>
              <a:rPr lang="en-ZA" sz="1600" b="1" i="0" u="none" strike="noStrike" dirty="0">
                <a:solidFill>
                  <a:schemeClr val="tx1"/>
                </a:solidFill>
                <a:effectLst/>
                <a:latin typeface="Tahoma"/>
                <a:cs typeface="Tahoma"/>
              </a:rPr>
              <a:t>C3.13 of the tender data </a:t>
            </a:r>
            <a:r>
              <a:rPr lang="en-ZA" sz="1600" b="0" i="0" u="none" strike="noStrike" dirty="0">
                <a:solidFill>
                  <a:schemeClr val="tx1"/>
                </a:solidFill>
                <a:effectLst/>
                <a:latin typeface="Tahoma"/>
                <a:cs typeface="Tahoma"/>
              </a:rPr>
              <a:t>such as:</a:t>
            </a:r>
          </a:p>
          <a:p>
            <a:pPr marL="285750" marR="361315" indent="-285750" algn="l">
              <a:lnSpc>
                <a:spcPct val="200000"/>
              </a:lnSpc>
              <a:buChar char="•"/>
            </a:pPr>
            <a:r>
              <a:rPr lang="en-ZA" sz="1600" b="0" i="0" u="none" strike="noStrike" dirty="0">
                <a:solidFill>
                  <a:schemeClr val="tx1"/>
                </a:solidFill>
                <a:effectLst/>
                <a:latin typeface="Tahoma"/>
                <a:cs typeface="Tahoma"/>
              </a:rPr>
              <a:t> A valid Tax Clearance Certificate issued by the South African Revenue Services. </a:t>
            </a:r>
            <a:r>
              <a:rPr lang="en-ZA" sz="1600" b="1" i="0" u="none" strike="noStrike" dirty="0">
                <a:solidFill>
                  <a:schemeClr val="tx1"/>
                </a:solidFill>
                <a:effectLst/>
                <a:latin typeface="Tahoma"/>
                <a:cs typeface="Tahoma"/>
              </a:rPr>
              <a:t>Tenderers also to provide Transnet with a TCS PIN to verify Tenderers compliance status.</a:t>
            </a:r>
          </a:p>
          <a:p>
            <a:pPr marL="285750" marR="361315" indent="-285750" algn="l">
              <a:lnSpc>
                <a:spcPct val="200000"/>
              </a:lnSpc>
              <a:buChar char="•"/>
            </a:pPr>
            <a:r>
              <a:rPr lang="en-ZA" sz="1600" b="0" i="0" u="none" strike="noStrike" dirty="0">
                <a:solidFill>
                  <a:schemeClr val="tx1"/>
                </a:solidFill>
                <a:effectLst/>
                <a:latin typeface="Tahoma"/>
                <a:cs typeface="Tahoma"/>
              </a:rPr>
              <a:t> A </a:t>
            </a:r>
            <a:r>
              <a:rPr lang="en-ZA" sz="1600" b="1" i="0" u="none" strike="noStrike" dirty="0">
                <a:solidFill>
                  <a:schemeClr val="tx1"/>
                </a:solidFill>
                <a:effectLst/>
                <a:latin typeface="Tahoma"/>
                <a:cs typeface="Tahoma"/>
              </a:rPr>
              <a:t>valid B-BBEE Certificate </a:t>
            </a:r>
            <a:r>
              <a:rPr lang="en-ZA" sz="1600" b="0" i="0" u="none" strike="noStrike" dirty="0">
                <a:solidFill>
                  <a:schemeClr val="tx1"/>
                </a:solidFill>
                <a:effectLst/>
                <a:latin typeface="Tahoma"/>
                <a:cs typeface="Tahoma"/>
              </a:rPr>
              <a:t>from a Verification Agency accredited by the </a:t>
            </a:r>
            <a:r>
              <a:rPr lang="en-ZA" sz="1600" dirty="0">
                <a:solidFill>
                  <a:schemeClr val="tx1"/>
                </a:solidFill>
                <a:latin typeface="Tahoma"/>
                <a:cs typeface="Tahoma"/>
              </a:rPr>
              <a:t>South African</a:t>
            </a:r>
            <a:r>
              <a:rPr lang="en-ZA" sz="1600" b="0" i="0" u="none" strike="noStrike" dirty="0">
                <a:solidFill>
                  <a:schemeClr val="tx1"/>
                </a:solidFill>
                <a:effectLst/>
                <a:latin typeface="Tahoma"/>
                <a:cs typeface="Tahoma"/>
              </a:rPr>
              <a:t> Accreditation System [</a:t>
            </a:r>
            <a:r>
              <a:rPr lang="en-ZA" sz="1600" b="1" i="0" u="none" strike="noStrike" dirty="0">
                <a:solidFill>
                  <a:schemeClr val="tx1"/>
                </a:solidFill>
                <a:effectLst/>
                <a:latin typeface="Tahoma"/>
                <a:cs typeface="Tahoma"/>
              </a:rPr>
              <a:t>SANAS</a:t>
            </a:r>
            <a:r>
              <a:rPr lang="en-ZA" sz="1600" b="0" i="0" u="none" strike="noStrike" dirty="0">
                <a:solidFill>
                  <a:schemeClr val="tx1"/>
                </a:solidFill>
                <a:effectLst/>
                <a:latin typeface="Tahoma"/>
                <a:cs typeface="Tahoma"/>
              </a:rPr>
              <a:t>], or </a:t>
            </a:r>
            <a:r>
              <a:rPr lang="en-ZA" sz="1600" b="1" dirty="0">
                <a:solidFill>
                  <a:schemeClr val="tx1"/>
                </a:solidFill>
                <a:latin typeface="Tahoma"/>
                <a:cs typeface="Tahoma"/>
              </a:rPr>
              <a:t>sworn affidavit</a:t>
            </a:r>
            <a:r>
              <a:rPr lang="en-ZA" sz="1600" b="1" i="0" u="none" strike="noStrike" dirty="0">
                <a:solidFill>
                  <a:schemeClr val="tx1"/>
                </a:solidFill>
                <a:effectLst/>
                <a:latin typeface="Tahoma"/>
                <a:cs typeface="Tahoma"/>
              </a:rPr>
              <a:t> </a:t>
            </a:r>
            <a:r>
              <a:rPr lang="en-ZA" sz="1600" b="0" i="0" u="none" strike="noStrike" dirty="0">
                <a:solidFill>
                  <a:schemeClr val="tx1"/>
                </a:solidFill>
                <a:effectLst/>
                <a:latin typeface="Tahoma"/>
                <a:cs typeface="Tahoma"/>
              </a:rPr>
              <a:t>confirming annual turnover and level of black ownership in case of all EMEs and QSEs with 51% black ownership or more together with the tender;</a:t>
            </a:r>
          </a:p>
          <a:p>
            <a:pPr marL="285750" marR="361315" indent="-285750" algn="l">
              <a:lnSpc>
                <a:spcPct val="200000"/>
              </a:lnSpc>
              <a:buChar char="•"/>
            </a:pPr>
            <a:r>
              <a:rPr lang="en-US" sz="1600" b="0" i="0" u="none" strike="noStrike" dirty="0">
                <a:solidFill>
                  <a:schemeClr val="tx1"/>
                </a:solidFill>
                <a:effectLst/>
                <a:latin typeface="Tahoma"/>
                <a:cs typeface="Tahoma"/>
              </a:rPr>
              <a:t>A valid CIDB certificate in the correct designated grading;</a:t>
            </a:r>
            <a:endParaRPr lang="en-ZA" sz="1600" dirty="0">
              <a:solidFill>
                <a:schemeClr val="tx1"/>
              </a:solidFill>
              <a:latin typeface="Tahoma"/>
              <a:cs typeface="Tahoma"/>
            </a:endParaRPr>
          </a:p>
          <a:p>
            <a:pPr marL="285750" marR="361315" indent="-285750" algn="l">
              <a:lnSpc>
                <a:spcPct val="200000"/>
              </a:lnSpc>
              <a:buChar char="•"/>
            </a:pPr>
            <a:r>
              <a:rPr lang="en-ZA" sz="1600" dirty="0">
                <a:solidFill>
                  <a:schemeClr val="tx1"/>
                </a:solidFill>
                <a:latin typeface="Tahoma"/>
                <a:cs typeface="Tahoma"/>
              </a:rPr>
              <a:t>Proof</a:t>
            </a:r>
            <a:r>
              <a:rPr lang="en-ZA" sz="1600" b="0" i="0" u="none" strike="noStrike" dirty="0">
                <a:solidFill>
                  <a:schemeClr val="tx1"/>
                </a:solidFill>
                <a:effectLst/>
                <a:latin typeface="Tahoma"/>
                <a:cs typeface="Tahoma"/>
              </a:rPr>
              <a:t> of registration on the Central Supplier Database</a:t>
            </a:r>
            <a:endParaRPr lang="en-ZA" dirty="0">
              <a:solidFill>
                <a:schemeClr val="tx1"/>
              </a:solidFill>
            </a:endParaRPr>
          </a:p>
          <a:p>
            <a:pPr marL="285750" marR="361315" indent="-285750" algn="l">
              <a:lnSpc>
                <a:spcPct val="200000"/>
              </a:lnSpc>
              <a:buChar char="•"/>
            </a:pPr>
            <a:r>
              <a:rPr lang="en-ZA" sz="1600" b="0" i="0" u="none" strike="noStrike" dirty="0">
                <a:solidFill>
                  <a:schemeClr val="tx1"/>
                </a:solidFill>
                <a:effectLst/>
                <a:latin typeface="Tahoma"/>
                <a:cs typeface="Tahoma"/>
              </a:rPr>
              <a:t>Letter of Good Standing with the Workmen’s compensation fund by the tendering entity or separate Letters of Good</a:t>
            </a:r>
            <a:r>
              <a:rPr lang="en-ZA" sz="1600" dirty="0">
                <a:solidFill>
                  <a:schemeClr val="tx1"/>
                </a:solidFill>
                <a:latin typeface="Tahoma"/>
                <a:cs typeface="Tahoma"/>
              </a:rPr>
              <a:t> </a:t>
            </a:r>
            <a:r>
              <a:rPr lang="en-ZA" sz="1600" b="0" i="0" u="none" strike="noStrike" dirty="0">
                <a:solidFill>
                  <a:schemeClr val="tx1"/>
                </a:solidFill>
                <a:effectLst/>
                <a:latin typeface="Tahoma"/>
                <a:cs typeface="Tahoma"/>
              </a:rPr>
              <a:t> Standing from all members of a newly constituted JV.</a:t>
            </a:r>
            <a:endParaRPr lang="en-US" sz="1600" dirty="0">
              <a:solidFill>
                <a:schemeClr val="tx1"/>
              </a:solidFill>
              <a:latin typeface="Tahoma"/>
              <a:cs typeface="Tahoma"/>
            </a:endParaRPr>
          </a:p>
        </p:txBody>
      </p:sp>
    </p:spTree>
    <p:extLst>
      <p:ext uri="{BB962C8B-B14F-4D97-AF65-F5344CB8AC3E}">
        <p14:creationId xmlns:p14="http://schemas.microsoft.com/office/powerpoint/2010/main" val="3982625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8696-C953-DB1D-13B6-7FC6379AE445}"/>
              </a:ext>
            </a:extLst>
          </p:cNvPr>
          <p:cNvSpPr>
            <a:spLocks noGrp="1"/>
          </p:cNvSpPr>
          <p:nvPr>
            <p:ph type="title"/>
          </p:nvPr>
        </p:nvSpPr>
        <p:spPr>
          <a:xfrm>
            <a:off x="641435" y="200527"/>
            <a:ext cx="10822684" cy="523220"/>
          </a:xfrm>
        </p:spPr>
        <p:txBody>
          <a:bodyPr/>
          <a:lstStyle/>
          <a:p>
            <a:r>
              <a:rPr lang="en-ZA"/>
              <a:t>CONTRACT DATA</a:t>
            </a:r>
            <a:endParaRPr lang="en-US"/>
          </a:p>
        </p:txBody>
      </p:sp>
      <p:sp>
        <p:nvSpPr>
          <p:cNvPr id="3" name="Subtitle 2">
            <a:extLst>
              <a:ext uri="{FF2B5EF4-FFF2-40B4-BE49-F238E27FC236}">
                <a16:creationId xmlns:a16="http://schemas.microsoft.com/office/drawing/2014/main" id="{7E7C0156-61DB-C28B-A14C-ABACB4E0394C}"/>
              </a:ext>
            </a:extLst>
          </p:cNvPr>
          <p:cNvSpPr>
            <a:spLocks noGrp="1"/>
          </p:cNvSpPr>
          <p:nvPr>
            <p:ph type="subTitle" idx="1"/>
          </p:nvPr>
        </p:nvSpPr>
        <p:spPr>
          <a:xfrm>
            <a:off x="641435" y="1093961"/>
            <a:ext cx="10822684" cy="5378758"/>
          </a:xfrm>
        </p:spPr>
        <p:txBody>
          <a:bodyPr lIns="91440" tIns="45720" rIns="91440" bIns="45720" anchor="t"/>
          <a:lstStyle/>
          <a:p>
            <a:pPr marL="442595" marR="361315" indent="-351155" algn="l">
              <a:lnSpc>
                <a:spcPct val="100000"/>
              </a:lnSpc>
              <a:spcBef>
                <a:spcPts val="140"/>
              </a:spcBef>
              <a:buSzPct val="94444"/>
              <a:buChar char="•"/>
              <a:tabLst>
                <a:tab pos="442595" algn="l"/>
                <a:tab pos="443230" algn="l"/>
              </a:tabLst>
            </a:pPr>
            <a:r>
              <a:rPr lang="en-ZA" sz="1800" spc="-5" dirty="0">
                <a:solidFill>
                  <a:schemeClr val="tx1"/>
                </a:solidFill>
                <a:latin typeface="Tahoma"/>
                <a:cs typeface="Tahoma"/>
              </a:rPr>
              <a:t>NEC</a:t>
            </a:r>
            <a:r>
              <a:rPr lang="en-ZA" sz="1800" spc="-40" dirty="0">
                <a:solidFill>
                  <a:schemeClr val="tx1"/>
                </a:solidFill>
                <a:latin typeface="Tahoma"/>
                <a:cs typeface="Tahoma"/>
              </a:rPr>
              <a:t> </a:t>
            </a:r>
            <a:r>
              <a:rPr lang="en-ZA" sz="1800" dirty="0">
                <a:solidFill>
                  <a:schemeClr val="tx1"/>
                </a:solidFill>
                <a:latin typeface="Tahoma"/>
                <a:cs typeface="Tahoma"/>
              </a:rPr>
              <a:t>3</a:t>
            </a:r>
            <a:r>
              <a:rPr lang="en-ZA" sz="1800" spc="-30" dirty="0">
                <a:solidFill>
                  <a:schemeClr val="tx1"/>
                </a:solidFill>
                <a:latin typeface="Tahoma"/>
                <a:cs typeface="Tahoma"/>
              </a:rPr>
              <a:t> </a:t>
            </a:r>
            <a:r>
              <a:rPr lang="en-ZA" sz="1800" spc="-5" dirty="0">
                <a:solidFill>
                  <a:schemeClr val="tx1"/>
                </a:solidFill>
                <a:latin typeface="Tahoma"/>
                <a:cs typeface="Tahoma"/>
              </a:rPr>
              <a:t>ECC</a:t>
            </a:r>
            <a:endParaRPr lang="en-ZA" sz="1800" dirty="0">
              <a:solidFill>
                <a:schemeClr val="tx1"/>
              </a:solidFill>
              <a:latin typeface="Tahoma"/>
              <a:cs typeface="Tahoma"/>
            </a:endParaRPr>
          </a:p>
          <a:p>
            <a:pPr marL="442595" marR="361315" indent="-351155" algn="l">
              <a:lnSpc>
                <a:spcPct val="100000"/>
              </a:lnSpc>
              <a:spcBef>
                <a:spcPts val="525"/>
              </a:spcBef>
              <a:buSzPct val="94444"/>
              <a:buChar char="•"/>
              <a:tabLst>
                <a:tab pos="442595" algn="l"/>
                <a:tab pos="443230" algn="l"/>
              </a:tabLst>
            </a:pPr>
            <a:r>
              <a:rPr lang="en-ZA" sz="1800" dirty="0">
                <a:solidFill>
                  <a:schemeClr val="tx1"/>
                </a:solidFill>
                <a:latin typeface="Tahoma"/>
                <a:cs typeface="Tahoma"/>
              </a:rPr>
              <a:t>Main</a:t>
            </a:r>
            <a:r>
              <a:rPr lang="en-ZA" sz="1800" spc="-15" dirty="0">
                <a:solidFill>
                  <a:schemeClr val="tx1"/>
                </a:solidFill>
                <a:latin typeface="Tahoma"/>
                <a:cs typeface="Tahoma"/>
              </a:rPr>
              <a:t> </a:t>
            </a:r>
            <a:r>
              <a:rPr lang="en-ZA" sz="1800" spc="-5" dirty="0">
                <a:solidFill>
                  <a:schemeClr val="tx1"/>
                </a:solidFill>
                <a:latin typeface="Tahoma"/>
                <a:cs typeface="Tahoma"/>
              </a:rPr>
              <a:t>Option</a:t>
            </a:r>
            <a:r>
              <a:rPr lang="en-ZA" sz="1800" spc="10" dirty="0">
                <a:solidFill>
                  <a:schemeClr val="tx1"/>
                </a:solidFill>
                <a:latin typeface="Tahoma"/>
                <a:cs typeface="Tahoma"/>
              </a:rPr>
              <a:t> B</a:t>
            </a:r>
            <a:r>
              <a:rPr lang="en-ZA" sz="1800" spc="-5" dirty="0">
                <a:solidFill>
                  <a:schemeClr val="tx1"/>
                </a:solidFill>
                <a:latin typeface="Tahoma"/>
                <a:cs typeface="Tahoma"/>
              </a:rPr>
              <a:t> </a:t>
            </a:r>
            <a:r>
              <a:rPr lang="en-ZA" sz="1800" dirty="0">
                <a:solidFill>
                  <a:schemeClr val="tx1"/>
                </a:solidFill>
                <a:latin typeface="Tahoma"/>
                <a:cs typeface="Tahoma"/>
              </a:rPr>
              <a:t>– </a:t>
            </a:r>
            <a:r>
              <a:rPr lang="en-ZA" sz="1800" spc="-5" dirty="0">
                <a:solidFill>
                  <a:schemeClr val="tx1"/>
                </a:solidFill>
                <a:latin typeface="Tahoma"/>
                <a:cs typeface="Tahoma"/>
              </a:rPr>
              <a:t>Priced Contract</a:t>
            </a:r>
            <a:r>
              <a:rPr lang="en-ZA" sz="1800" spc="-10" dirty="0">
                <a:solidFill>
                  <a:schemeClr val="tx1"/>
                </a:solidFill>
                <a:latin typeface="Tahoma"/>
                <a:cs typeface="Tahoma"/>
              </a:rPr>
              <a:t> </a:t>
            </a:r>
            <a:r>
              <a:rPr lang="en-ZA" sz="1800" spc="-5" dirty="0">
                <a:solidFill>
                  <a:schemeClr val="tx1"/>
                </a:solidFill>
                <a:latin typeface="Tahoma"/>
                <a:cs typeface="Tahoma"/>
              </a:rPr>
              <a:t>with</a:t>
            </a:r>
            <a:r>
              <a:rPr lang="en-ZA" sz="1800" spc="5" dirty="0">
                <a:solidFill>
                  <a:schemeClr val="tx1"/>
                </a:solidFill>
                <a:latin typeface="Tahoma"/>
                <a:cs typeface="Tahoma"/>
              </a:rPr>
              <a:t> </a:t>
            </a:r>
            <a:r>
              <a:rPr lang="en-ZA" sz="1900" spc="-40" dirty="0">
                <a:solidFill>
                  <a:schemeClr val="tx1"/>
                </a:solidFill>
                <a:latin typeface="Tahoma"/>
                <a:cs typeface="Tahoma"/>
              </a:rPr>
              <a:t>Bill of Quantities </a:t>
            </a:r>
            <a:endParaRPr lang="en-ZA" sz="1900" dirty="0">
              <a:solidFill>
                <a:schemeClr val="tx1"/>
              </a:solidFill>
              <a:latin typeface="Tahoma"/>
              <a:cs typeface="Tahoma"/>
            </a:endParaRPr>
          </a:p>
          <a:p>
            <a:pPr marL="6985" marR="361315" indent="-189865" algn="l">
              <a:lnSpc>
                <a:spcPct val="100000"/>
              </a:lnSpc>
              <a:spcBef>
                <a:spcPts val="5"/>
              </a:spcBef>
              <a:buFont typeface="Tahoma"/>
              <a:buChar char="•"/>
            </a:pPr>
            <a:endParaRPr lang="en-ZA" sz="2700" dirty="0">
              <a:solidFill>
                <a:schemeClr val="tx1"/>
              </a:solidFill>
              <a:latin typeface="Tahoma"/>
              <a:cs typeface="Tahoma"/>
            </a:endParaRPr>
          </a:p>
          <a:p>
            <a:pPr marL="442595" marR="361315" indent="-351155" algn="l">
              <a:lnSpc>
                <a:spcPct val="100000"/>
              </a:lnSpc>
              <a:buSzPct val="89473"/>
              <a:buChar char="•"/>
              <a:tabLst>
                <a:tab pos="442595" algn="l"/>
                <a:tab pos="443230" algn="l"/>
              </a:tabLst>
            </a:pPr>
            <a:r>
              <a:rPr lang="en-ZA" sz="1900" spc="-55" dirty="0">
                <a:solidFill>
                  <a:schemeClr val="tx1"/>
                </a:solidFill>
                <a:latin typeface="Tahoma"/>
                <a:cs typeface="Tahoma"/>
              </a:rPr>
              <a:t>Secondary</a:t>
            </a:r>
            <a:r>
              <a:rPr lang="en-ZA" sz="1900" spc="-70" dirty="0">
                <a:solidFill>
                  <a:schemeClr val="tx1"/>
                </a:solidFill>
                <a:latin typeface="Tahoma"/>
                <a:cs typeface="Tahoma"/>
              </a:rPr>
              <a:t> </a:t>
            </a:r>
            <a:r>
              <a:rPr lang="en-ZA" sz="1900" spc="-50" dirty="0">
                <a:solidFill>
                  <a:schemeClr val="tx1"/>
                </a:solidFill>
                <a:latin typeface="Tahoma"/>
                <a:cs typeface="Tahoma"/>
              </a:rPr>
              <a:t>Clauses</a:t>
            </a:r>
            <a:endParaRPr lang="en-ZA" dirty="0">
              <a:solidFill>
                <a:schemeClr val="tx1"/>
              </a:solidFill>
              <a:latin typeface="Tahoma"/>
              <a:cs typeface="Tahoma"/>
            </a:endParaRPr>
          </a:p>
          <a:p>
            <a:pPr marL="869315" lvl="1" indent="-311785" algn="l">
              <a:lnSpc>
                <a:spcPct val="100000"/>
              </a:lnSpc>
              <a:spcBef>
                <a:spcPts val="850"/>
              </a:spcBef>
              <a:buSzPct val="94444"/>
              <a:buFont typeface="Arial" pitchFamily="34" charset="0"/>
              <a:buChar char="o"/>
              <a:tabLst>
                <a:tab pos="869315" algn="l"/>
                <a:tab pos="869950" algn="l"/>
              </a:tabLst>
            </a:pPr>
            <a:r>
              <a:rPr lang="en-ZA" sz="1800" dirty="0">
                <a:solidFill>
                  <a:schemeClr val="tx1"/>
                </a:solidFill>
                <a:latin typeface="Tahoma"/>
                <a:cs typeface="Tahoma"/>
              </a:rPr>
              <a:t>X1: Price adjustment for inflation</a:t>
            </a:r>
          </a:p>
          <a:p>
            <a:pPr marL="869315" lvl="1" indent="-311785" algn="l">
              <a:lnSpc>
                <a:spcPct val="100000"/>
              </a:lnSpc>
              <a:spcBef>
                <a:spcPts val="850"/>
              </a:spcBef>
              <a:buSzPct val="94444"/>
              <a:buFont typeface="Arial" pitchFamily="34" charset="0"/>
              <a:buChar char="o"/>
              <a:tabLst>
                <a:tab pos="869315" algn="l"/>
                <a:tab pos="869950" algn="l"/>
              </a:tabLst>
            </a:pPr>
            <a:r>
              <a:rPr lang="en-ZA" sz="1800" dirty="0">
                <a:solidFill>
                  <a:schemeClr val="tx1"/>
                </a:solidFill>
                <a:latin typeface="Tahoma"/>
                <a:cs typeface="Tahoma"/>
              </a:rPr>
              <a:t>X2:</a:t>
            </a:r>
            <a:r>
              <a:rPr lang="en-ZA" sz="1800" spc="-10" dirty="0">
                <a:solidFill>
                  <a:schemeClr val="tx1"/>
                </a:solidFill>
                <a:latin typeface="Tahoma"/>
                <a:cs typeface="Tahoma"/>
              </a:rPr>
              <a:t> </a:t>
            </a:r>
            <a:r>
              <a:rPr lang="en-ZA" sz="1800" dirty="0">
                <a:solidFill>
                  <a:schemeClr val="tx1"/>
                </a:solidFill>
                <a:latin typeface="Tahoma"/>
                <a:cs typeface="Tahoma"/>
              </a:rPr>
              <a:t>Changes</a:t>
            </a:r>
            <a:r>
              <a:rPr lang="en-ZA" sz="1800" spc="-40" dirty="0">
                <a:solidFill>
                  <a:schemeClr val="tx1"/>
                </a:solidFill>
                <a:latin typeface="Tahoma"/>
                <a:cs typeface="Tahoma"/>
              </a:rPr>
              <a:t> </a:t>
            </a:r>
            <a:r>
              <a:rPr lang="en-ZA" sz="1800" dirty="0">
                <a:solidFill>
                  <a:schemeClr val="tx1"/>
                </a:solidFill>
                <a:latin typeface="Tahoma"/>
                <a:cs typeface="Tahoma"/>
              </a:rPr>
              <a:t>in</a:t>
            </a:r>
            <a:r>
              <a:rPr lang="en-ZA" sz="1800" spc="-15" dirty="0">
                <a:solidFill>
                  <a:schemeClr val="tx1"/>
                </a:solidFill>
                <a:latin typeface="Tahoma"/>
                <a:cs typeface="Tahoma"/>
              </a:rPr>
              <a:t> </a:t>
            </a:r>
            <a:r>
              <a:rPr lang="en-ZA" sz="1800" spc="-5" dirty="0">
                <a:solidFill>
                  <a:schemeClr val="tx1"/>
                </a:solidFill>
                <a:latin typeface="Tahoma"/>
                <a:cs typeface="Tahoma"/>
              </a:rPr>
              <a:t>the</a:t>
            </a:r>
            <a:r>
              <a:rPr lang="en-ZA" sz="1800" spc="-30" dirty="0">
                <a:solidFill>
                  <a:schemeClr val="tx1"/>
                </a:solidFill>
                <a:latin typeface="Tahoma"/>
                <a:cs typeface="Tahoma"/>
              </a:rPr>
              <a:t> </a:t>
            </a:r>
            <a:r>
              <a:rPr lang="en-ZA" sz="1800" spc="-5" dirty="0">
                <a:solidFill>
                  <a:schemeClr val="tx1"/>
                </a:solidFill>
                <a:latin typeface="Tahoma"/>
                <a:cs typeface="Tahoma"/>
              </a:rPr>
              <a:t>law</a:t>
            </a: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X7: </a:t>
            </a:r>
            <a:r>
              <a:rPr lang="en-ZA" sz="1800" spc="-5" dirty="0">
                <a:solidFill>
                  <a:schemeClr val="tx1"/>
                </a:solidFill>
                <a:latin typeface="Tahoma"/>
                <a:cs typeface="Tahoma"/>
              </a:rPr>
              <a:t>Delay</a:t>
            </a:r>
            <a:r>
              <a:rPr lang="en-ZA" sz="1800" spc="-10" dirty="0">
                <a:solidFill>
                  <a:schemeClr val="tx1"/>
                </a:solidFill>
                <a:latin typeface="Tahoma"/>
                <a:cs typeface="Tahoma"/>
              </a:rPr>
              <a:t> </a:t>
            </a:r>
            <a:r>
              <a:rPr lang="en-ZA" sz="1800" dirty="0">
                <a:solidFill>
                  <a:schemeClr val="tx1"/>
                </a:solidFill>
                <a:latin typeface="Tahoma"/>
                <a:cs typeface="Tahoma"/>
              </a:rPr>
              <a:t>damages: </a:t>
            </a:r>
            <a:r>
              <a:rPr lang="en-GB" sz="1600" dirty="0">
                <a:solidFill>
                  <a:srgbClr val="000000"/>
                </a:solidFill>
                <a:effectLst/>
                <a:latin typeface="Tahoma" panose="020B0604030504040204" pitchFamily="34" charset="0"/>
                <a:ea typeface="Times New Roman" panose="02020603050405020304" pitchFamily="18" charset="0"/>
              </a:rPr>
              <a:t>R6 000.00 per day</a:t>
            </a:r>
          </a:p>
          <a:p>
            <a:pPr marL="869315" lvl="1" indent="-311785" algn="l">
              <a:lnSpc>
                <a:spcPct val="100000"/>
              </a:lnSpc>
              <a:spcBef>
                <a:spcPts val="840"/>
              </a:spcBef>
              <a:buSzPct val="94444"/>
              <a:buChar char="o"/>
              <a:tabLst>
                <a:tab pos="869315" algn="l"/>
                <a:tab pos="869950" algn="l"/>
              </a:tabLst>
            </a:pPr>
            <a:r>
              <a:rPr lang="en-GB" sz="1700" dirty="0">
                <a:solidFill>
                  <a:srgbClr val="000000"/>
                </a:solidFill>
                <a:latin typeface="Tahoma" panose="020B0604030504040204" pitchFamily="34" charset="0"/>
                <a:ea typeface="Times New Roman" panose="02020603050405020304" pitchFamily="18" charset="0"/>
              </a:rPr>
              <a:t>X13: Performance Bond = 5% </a:t>
            </a:r>
            <a:r>
              <a:rPr lang="en-US" sz="1700" dirty="0">
                <a:solidFill>
                  <a:srgbClr val="000000"/>
                </a:solidFill>
                <a:latin typeface="Tahoma" panose="020B0604030504040204" pitchFamily="34" charset="0"/>
                <a:ea typeface="Times New Roman" panose="02020603050405020304" pitchFamily="18" charset="0"/>
              </a:rPr>
              <a:t>of the total of the Prices</a:t>
            </a:r>
            <a:endParaRPr lang="en-GB" sz="1700" dirty="0">
              <a:solidFill>
                <a:srgbClr val="000000"/>
              </a:solidFill>
              <a:effectLst/>
              <a:latin typeface="Tahoma" panose="020B0604030504040204" pitchFamily="34" charset="0"/>
              <a:ea typeface="Times New Roman" panose="02020603050405020304" pitchFamily="18" charset="0"/>
            </a:endParaRPr>
          </a:p>
          <a:p>
            <a:pPr marL="869315" lvl="1" indent="-311785" algn="l">
              <a:lnSpc>
                <a:spcPct val="100000"/>
              </a:lnSpc>
              <a:spcBef>
                <a:spcPts val="840"/>
              </a:spcBef>
              <a:buSzPct val="94444"/>
              <a:buChar char="o"/>
              <a:tabLst>
                <a:tab pos="869315" algn="l"/>
                <a:tab pos="869950" algn="l"/>
              </a:tabLst>
            </a:pPr>
            <a:r>
              <a:rPr lang="en-GB" sz="1600" dirty="0">
                <a:solidFill>
                  <a:srgbClr val="000000"/>
                </a:solidFill>
                <a:latin typeface="Tahoma" panose="020B0604030504040204" pitchFamily="34" charset="0"/>
                <a:ea typeface="Times New Roman" panose="02020603050405020304" pitchFamily="18" charset="0"/>
              </a:rPr>
              <a:t>X16: </a:t>
            </a:r>
            <a:r>
              <a:rPr lang="en-GB" sz="1800" dirty="0">
                <a:solidFill>
                  <a:srgbClr val="000000"/>
                </a:solidFill>
                <a:latin typeface="Tahoma" panose="020B0604030504040204" pitchFamily="34" charset="0"/>
                <a:ea typeface="Times New Roman" panose="02020603050405020304" pitchFamily="18" charset="0"/>
              </a:rPr>
              <a:t>Retention = 10% on certified payments </a:t>
            </a:r>
            <a:endParaRPr lang="en-GB" sz="1800" dirty="0">
              <a:solidFill>
                <a:srgbClr val="000000"/>
              </a:solidFill>
              <a:effectLst/>
              <a:latin typeface="Tahoma" panose="020B0604030504040204" pitchFamily="34" charset="0"/>
              <a:ea typeface="Times New Roman" panose="02020603050405020304" pitchFamily="18" charset="0"/>
            </a:endParaRP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X18:</a:t>
            </a:r>
            <a:r>
              <a:rPr lang="en-ZA" sz="1800" spc="-5" dirty="0">
                <a:solidFill>
                  <a:schemeClr val="tx1"/>
                </a:solidFill>
                <a:latin typeface="Tahoma"/>
                <a:cs typeface="Tahoma"/>
              </a:rPr>
              <a:t> Limitation</a:t>
            </a:r>
            <a:r>
              <a:rPr lang="en-ZA" sz="1800" spc="5" dirty="0">
                <a:solidFill>
                  <a:schemeClr val="tx1"/>
                </a:solidFill>
                <a:latin typeface="Tahoma"/>
                <a:cs typeface="Tahoma"/>
              </a:rPr>
              <a:t> </a:t>
            </a:r>
            <a:r>
              <a:rPr lang="en-ZA" sz="1800" dirty="0">
                <a:solidFill>
                  <a:schemeClr val="tx1"/>
                </a:solidFill>
                <a:latin typeface="Tahoma"/>
                <a:cs typeface="Tahoma"/>
              </a:rPr>
              <a:t>of</a:t>
            </a:r>
            <a:r>
              <a:rPr lang="en-ZA" sz="1800" spc="-15" dirty="0">
                <a:solidFill>
                  <a:schemeClr val="tx1"/>
                </a:solidFill>
                <a:latin typeface="Tahoma"/>
                <a:cs typeface="Tahoma"/>
              </a:rPr>
              <a:t> </a:t>
            </a:r>
            <a:r>
              <a:rPr lang="en-ZA" sz="1800" spc="-5" dirty="0">
                <a:solidFill>
                  <a:schemeClr val="tx1"/>
                </a:solidFill>
                <a:latin typeface="Tahoma"/>
                <a:cs typeface="Tahoma"/>
              </a:rPr>
              <a:t>liability</a:t>
            </a:r>
            <a:endParaRPr lang="en-ZA" sz="1800" dirty="0">
              <a:solidFill>
                <a:schemeClr val="tx1"/>
              </a:solidFill>
              <a:latin typeface="Tahoma"/>
              <a:ea typeface="Tahoma"/>
              <a:cs typeface="Tahoma"/>
            </a:endParaRPr>
          </a:p>
          <a:p>
            <a:pPr marL="869315" lvl="1" indent="-311785" algn="l">
              <a:lnSpc>
                <a:spcPct val="100000"/>
              </a:lnSpc>
              <a:spcBef>
                <a:spcPts val="850"/>
              </a:spcBef>
              <a:buSzPct val="94444"/>
              <a:buChar char="o"/>
              <a:tabLst>
                <a:tab pos="869315" algn="l"/>
                <a:tab pos="869950" algn="l"/>
              </a:tabLst>
            </a:pPr>
            <a:r>
              <a:rPr lang="en-ZA" sz="1800" spc="-5" dirty="0">
                <a:solidFill>
                  <a:schemeClr val="tx1"/>
                </a:solidFill>
                <a:latin typeface="Tahoma"/>
                <a:cs typeface="Tahoma"/>
              </a:rPr>
              <a:t>Z: Additional</a:t>
            </a:r>
            <a:r>
              <a:rPr lang="en-ZA" sz="1800" spc="15" dirty="0">
                <a:solidFill>
                  <a:schemeClr val="tx1"/>
                </a:solidFill>
                <a:latin typeface="Tahoma"/>
                <a:cs typeface="Tahoma"/>
              </a:rPr>
              <a:t> </a:t>
            </a:r>
            <a:r>
              <a:rPr lang="en-ZA" sz="1800" spc="-5" dirty="0">
                <a:solidFill>
                  <a:schemeClr val="tx1"/>
                </a:solidFill>
                <a:latin typeface="Tahoma"/>
                <a:cs typeface="Tahoma"/>
              </a:rPr>
              <a:t>conditions</a:t>
            </a:r>
            <a:r>
              <a:rPr lang="en-ZA" sz="1800" dirty="0">
                <a:solidFill>
                  <a:schemeClr val="tx1"/>
                </a:solidFill>
                <a:latin typeface="Tahoma"/>
                <a:cs typeface="Tahoma"/>
              </a:rPr>
              <a:t> of</a:t>
            </a:r>
            <a:r>
              <a:rPr lang="en-ZA" sz="1800" spc="-5" dirty="0">
                <a:solidFill>
                  <a:schemeClr val="tx1"/>
                </a:solidFill>
                <a:latin typeface="Tahoma"/>
                <a:cs typeface="Tahoma"/>
              </a:rPr>
              <a:t> </a:t>
            </a:r>
            <a:r>
              <a:rPr lang="en-ZA" sz="1800" spc="-10" dirty="0">
                <a:solidFill>
                  <a:schemeClr val="tx1"/>
                </a:solidFill>
                <a:latin typeface="Tahoma"/>
                <a:cs typeface="Tahoma"/>
              </a:rPr>
              <a:t>contract</a:t>
            </a:r>
            <a:endParaRPr lang="en-US" dirty="0">
              <a:solidFill>
                <a:schemeClr val="tx1"/>
              </a:solidFill>
            </a:endParaRPr>
          </a:p>
        </p:txBody>
      </p:sp>
    </p:spTree>
    <p:extLst>
      <p:ext uri="{BB962C8B-B14F-4D97-AF65-F5344CB8AC3E}">
        <p14:creationId xmlns:p14="http://schemas.microsoft.com/office/powerpoint/2010/main" val="875505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53691" y="2724181"/>
            <a:ext cx="12127277" cy="3693319"/>
          </a:xfrm>
          <a:prstGeom prst="rect">
            <a:avLst/>
          </a:prstGeom>
        </p:spPr>
        <p:txBody>
          <a:bodyPr wrap="square" lIns="91440" tIns="45720" rIns="91440" bIns="45720"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defRPr/>
            </a:pPr>
            <a:r>
              <a:rPr lang="en-US" sz="6000" dirty="0">
                <a:solidFill>
                  <a:srgbClr val="FFFFFF"/>
                </a:solidFill>
                <a:latin typeface="Apex New Bold"/>
              </a:rPr>
              <a:t>Enterprise &amp; Supplier Development-</a:t>
            </a:r>
            <a:r>
              <a:rPr kumimoji="0" lang="en-US" sz="6000" b="1" i="0" u="none" strike="noStrike" kern="1200" cap="none" spc="0" normalizeH="0" baseline="0" noProof="0" dirty="0">
                <a:ln>
                  <a:noFill/>
                </a:ln>
                <a:solidFill>
                  <a:srgbClr val="FFFFFF"/>
                </a:solidFill>
                <a:effectLst/>
                <a:uLnTx/>
                <a:uFillTx/>
                <a:latin typeface="Apex New Bold"/>
              </a:rPr>
              <a:t> </a:t>
            </a:r>
            <a:r>
              <a:rPr lang="en-US" sz="6000" dirty="0">
                <a:solidFill>
                  <a:srgbClr val="FFFFFF"/>
                </a:solidFill>
                <a:latin typeface="Apex New Bold"/>
              </a:rPr>
              <a:t>(Specific Goals)</a:t>
            </a:r>
          </a:p>
          <a:p>
            <a:pPr algn="ctr">
              <a:defRPr/>
            </a:pPr>
            <a:br>
              <a:rPr lang="en-US" sz="6000" b="1" i="0" u="none" strike="noStrike" kern="1200" cap="none" spc="0" normalizeH="0" baseline="0" noProof="0" dirty="0">
                <a:ln>
                  <a:noFill/>
                </a:ln>
                <a:effectLst/>
                <a:uLnTx/>
                <a:uFillTx/>
                <a:latin typeface="Apex New Bold" panose="02010600040501010103" pitchFamily="2" charset="77"/>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53599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3001" y="322757"/>
            <a:ext cx="10822684" cy="400110"/>
          </a:xfrm>
        </p:spPr>
        <p:txBody>
          <a:bodyPr wrap="square" lIns="91440" tIns="45720" rIns="91440" bIns="45720" anchor="t">
            <a:spAutoFit/>
          </a:bodyPr>
          <a:lstStyle/>
          <a:p>
            <a:r>
              <a:rPr lang="en-US" sz="2000">
                <a:latin typeface="Apex New Bold"/>
              </a:rPr>
              <a:t>TRANSNET PREFERENTIAL PROCUREMENT POLICY SPECIFIC GOALS</a:t>
            </a:r>
          </a:p>
        </p:txBody>
      </p:sp>
      <p:sp>
        <p:nvSpPr>
          <p:cNvPr id="3" name="TextBox 2">
            <a:extLst>
              <a:ext uri="{FF2B5EF4-FFF2-40B4-BE49-F238E27FC236}">
                <a16:creationId xmlns:a16="http://schemas.microsoft.com/office/drawing/2014/main" id="{B0F3180E-A7EF-C846-9BA7-00BB62B289BC}"/>
              </a:ext>
            </a:extLst>
          </p:cNvPr>
          <p:cNvSpPr txBox="1"/>
          <p:nvPr/>
        </p:nvSpPr>
        <p:spPr>
          <a:xfrm>
            <a:off x="660020" y="1222495"/>
            <a:ext cx="10236052" cy="1282402"/>
          </a:xfrm>
          <a:prstGeom prst="rect">
            <a:avLst/>
          </a:prstGeom>
          <a:noFill/>
        </p:spPr>
        <p:txBody>
          <a:bodyPr wrap="square" lIns="91440" tIns="45720" rIns="91440" bIns="45720" anchor="t">
            <a:spAutoFit/>
          </a:bodyPr>
          <a:lstStyle/>
          <a:p>
            <a:pPr marL="285750" indent="-285750">
              <a:lnSpc>
                <a:spcPct val="150000"/>
              </a:lnSpc>
              <a:buFont typeface="Wingdings" panose="05000000000000000000" pitchFamily="2" charset="2"/>
              <a:buChar char="§"/>
            </a:pPr>
            <a:r>
              <a:rPr lang="en-US" sz="1800" dirty="0"/>
              <a:t>The following preference </a:t>
            </a:r>
            <a:r>
              <a:rPr lang="en-US" dirty="0"/>
              <a:t>points must be awarded to a bidder who provides the relevant required evidence for claiming points</a:t>
            </a:r>
            <a:r>
              <a:rPr lang="en-US" sz="1800" dirty="0"/>
              <a:t>:</a:t>
            </a:r>
            <a:endParaRPr lang="en-US" dirty="0"/>
          </a:p>
          <a:p>
            <a:pPr marL="285750" indent="-285750">
              <a:lnSpc>
                <a:spcPct val="150000"/>
              </a:lnSpc>
              <a:buFont typeface="Wingdings" panose="05000000000000000000" pitchFamily="2" charset="2"/>
              <a:buChar char="§"/>
            </a:pPr>
            <a:r>
              <a:rPr lang="en-US" sz="1800" dirty="0"/>
              <a:t>The following specific goals will apply for this transaction.</a:t>
            </a:r>
            <a:r>
              <a:rPr lang="en-US" dirty="0"/>
              <a:t> </a:t>
            </a:r>
            <a:endParaRPr lang="en-US" sz="1800" dirty="0">
              <a:ea typeface="Tahoma"/>
              <a:cs typeface="Tahoma"/>
            </a:endParaRPr>
          </a:p>
        </p:txBody>
      </p:sp>
      <p:graphicFrame>
        <p:nvGraphicFramePr>
          <p:cNvPr id="4" name="Table 3">
            <a:extLst>
              <a:ext uri="{FF2B5EF4-FFF2-40B4-BE49-F238E27FC236}">
                <a16:creationId xmlns:a16="http://schemas.microsoft.com/office/drawing/2014/main" id="{07936CA4-7CF5-DC81-CB77-9B08624C0E49}"/>
              </a:ext>
            </a:extLst>
          </p:cNvPr>
          <p:cNvGraphicFramePr>
            <a:graphicFrameLocks noGrp="1"/>
          </p:cNvGraphicFramePr>
          <p:nvPr>
            <p:extLst>
              <p:ext uri="{D42A27DB-BD31-4B8C-83A1-F6EECF244321}">
                <p14:modId xmlns:p14="http://schemas.microsoft.com/office/powerpoint/2010/main" val="2977083283"/>
              </p:ext>
            </p:extLst>
          </p:nvPr>
        </p:nvGraphicFramePr>
        <p:xfrm>
          <a:off x="782320" y="2828926"/>
          <a:ext cx="11084560" cy="3236277"/>
        </p:xfrm>
        <a:graphic>
          <a:graphicData uri="http://schemas.openxmlformats.org/drawingml/2006/table">
            <a:tbl>
              <a:tblPr firstRow="1" firstCol="1" bandRow="1">
                <a:tableStyleId>{5C22544A-7EE6-4342-B048-85BDC9FD1C3A}</a:tableStyleId>
              </a:tblPr>
              <a:tblGrid>
                <a:gridCol w="4958080">
                  <a:extLst>
                    <a:ext uri="{9D8B030D-6E8A-4147-A177-3AD203B41FA5}">
                      <a16:colId xmlns:a16="http://schemas.microsoft.com/office/drawing/2014/main" val="1948475808"/>
                    </a:ext>
                  </a:extLst>
                </a:gridCol>
                <a:gridCol w="3024065">
                  <a:extLst>
                    <a:ext uri="{9D8B030D-6E8A-4147-A177-3AD203B41FA5}">
                      <a16:colId xmlns:a16="http://schemas.microsoft.com/office/drawing/2014/main" val="3355931228"/>
                    </a:ext>
                  </a:extLst>
                </a:gridCol>
                <a:gridCol w="3102415">
                  <a:extLst>
                    <a:ext uri="{9D8B030D-6E8A-4147-A177-3AD203B41FA5}">
                      <a16:colId xmlns:a16="http://schemas.microsoft.com/office/drawing/2014/main" val="3704695013"/>
                    </a:ext>
                  </a:extLst>
                </a:gridCol>
              </a:tblGrid>
              <a:tr h="828674">
                <a:tc>
                  <a:txBody>
                    <a:bodyPr/>
                    <a:lstStyle/>
                    <a:p>
                      <a:pPr marL="0" marR="0" algn="just"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Tahoma"/>
                          <a:ea typeface="+mn-ea"/>
                          <a:cs typeface="+mn-cs"/>
                        </a:rPr>
                        <a:t>Specific Goals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algn="l" defTabSz="779173"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Tahoma"/>
                          <a:ea typeface="+mn-ea"/>
                          <a:cs typeface="+mn-cs"/>
                        </a:rPr>
                        <a:t>Number of points (80/20 system)</a:t>
                      </a:r>
                      <a:endParaRPr lang="en-US" sz="1400" b="1" i="0" u="none" strike="noStrike" kern="1200" dirty="0">
                        <a:solidFill>
                          <a:schemeClr val="tx1"/>
                        </a:solidFill>
                        <a:effectLst/>
                        <a:latin typeface="Tahoma"/>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algn="l" rtl="0" eaLnBrk="1" fontAlgn="ctr" latinLnBrk="0" hangingPunct="1">
                        <a:lnSpc>
                          <a:spcPct val="115000"/>
                        </a:lnSpc>
                        <a:spcBef>
                          <a:spcPts val="0"/>
                        </a:spcBef>
                        <a:spcAft>
                          <a:spcPts val="1000"/>
                        </a:spcAft>
                      </a:pPr>
                      <a:r>
                        <a:rPr lang="en-US" sz="1400" b="1" i="0" u="none" strike="noStrike" kern="1200" dirty="0">
                          <a:solidFill>
                            <a:schemeClr val="tx1"/>
                          </a:solidFill>
                          <a:effectLst/>
                          <a:latin typeface="Tahoma"/>
                          <a:ea typeface="+mn-ea"/>
                          <a:cs typeface="+mn-cs"/>
                        </a:rPr>
                        <a:t>Number of points (90/10 system)</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76343761"/>
                  </a:ext>
                </a:extLst>
              </a:tr>
              <a:tr h="457200">
                <a:tc>
                  <a:txBody>
                    <a:bodyPr/>
                    <a:lstStyle/>
                    <a:p>
                      <a:pPr marL="0" marR="0" algn="l" rtl="0" eaLnBrk="0" fontAlgn="base" latinLnBrk="0" hangingPunct="0">
                        <a:lnSpc>
                          <a:spcPct val="115000"/>
                        </a:lnSpc>
                        <a:spcBef>
                          <a:spcPts val="0"/>
                        </a:spcBef>
                        <a:spcAft>
                          <a:spcPts val="1000"/>
                        </a:spcAft>
                      </a:pPr>
                      <a:r>
                        <a:rPr lang="en-ZA" sz="1400" b="1" i="0" u="none" strike="noStrike" kern="1200" dirty="0">
                          <a:solidFill>
                            <a:schemeClr val="tx1"/>
                          </a:solidFill>
                          <a:effectLst/>
                          <a:latin typeface="Tahoma"/>
                        </a:rPr>
                        <a:t>B-BBEE Status Level of Contributor 1 or 2</a:t>
                      </a:r>
                      <a:endParaRPr lang="en-ZA" sz="1800" b="0" i="0" u="none" strike="noStrike" dirty="0">
                        <a:solidFill>
                          <a:schemeClr val="tx1"/>
                        </a:solidFill>
                        <a:effectLst/>
                        <a:latin typeface="Tahoma"/>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06</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03</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5841132"/>
                  </a:ext>
                </a:extLst>
              </a:tr>
              <a:tr h="457200">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30% Black women Owned entities</a:t>
                      </a:r>
                      <a:endParaRPr lang="en-US"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04</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02</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102801355"/>
                  </a:ext>
                </a:extLst>
              </a:tr>
              <a:tr h="989914">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ZA"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a:t>
                      </a: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he promotion of supplier development through subcontracting for a minimum of 30% of the value of a contract to South African companies which are:</a:t>
                      </a:r>
                    </a:p>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US"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I. EMEs and/or QSEs black owned</a:t>
                      </a:r>
                      <a:endParaRPr lang="en-US"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a:solidFill>
                        <a:srgbClr val="FFFFFF"/>
                      </a:solidFill>
                    </a:lnL>
                    <a:lnR w="12700" cap="flat" cmpd="sng" algn="ctr">
                      <a:solidFill>
                        <a:srgbClr val="FFFFFF"/>
                      </a:solidFill>
                      <a:prstDash val="solid"/>
                      <a:round/>
                      <a:headEnd type="none" w="med" len="med"/>
                      <a:tailEnd type="none" w="med" len="med"/>
                    </a:lnR>
                    <a:lnT w="12700">
                      <a:solidFill>
                        <a:srgbClr val="FFFFFF"/>
                      </a:solidFill>
                    </a:lnT>
                    <a:lnB w="12700">
                      <a:solidFill>
                        <a:srgbClr val="FFFFFF"/>
                      </a:solidFill>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10</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lnT>
                    <a:lnB w="12700">
                      <a:solidFill>
                        <a:srgbClr val="FFFFFF"/>
                      </a:solidFill>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05</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373655807"/>
                  </a:ext>
                </a:extLst>
              </a:tr>
              <a:tr h="457200">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GB" sz="14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Non-Compliant and/or B-BBEE Level 3-8 contributors</a:t>
                      </a:r>
                      <a:endParaRPr lang="en-US"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Tahoma" panose="020B0604030504040204" pitchFamily="34" charset="0"/>
                          <a:ea typeface="Times New Roman" panose="02020603050405020304" pitchFamily="18" charset="0"/>
                          <a:cs typeface="Times New Roman" panose="02020603050405020304" pitchFamily="18" charset="0"/>
                        </a:rPr>
                        <a:t>00</a:t>
                      </a:r>
                      <a:endParaRPr lang="en-US"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14483294"/>
                  </a:ext>
                </a:extLst>
              </a:tr>
            </a:tbl>
          </a:graphicData>
        </a:graphic>
      </p:graphicFrame>
    </p:spTree>
    <p:extLst>
      <p:ext uri="{BB962C8B-B14F-4D97-AF65-F5344CB8AC3E}">
        <p14:creationId xmlns:p14="http://schemas.microsoft.com/office/powerpoint/2010/main" val="986053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136390" y="99732"/>
            <a:ext cx="10822684" cy="400110"/>
          </a:xfrm>
        </p:spPr>
        <p:txBody>
          <a:bodyPr wrap="square" lIns="91440" tIns="45720" rIns="91440" bIns="45720" anchor="t">
            <a:spAutoFit/>
          </a:bodyPr>
          <a:lstStyle/>
          <a:p>
            <a:pPr algn="l"/>
            <a:r>
              <a:rPr lang="en-US" sz="2000" dirty="0">
                <a:latin typeface="Apex New Bold"/>
              </a:rPr>
              <a:t>EVIDENCE REQUIRED FOR CLAIMING SPECIFIC GOALS</a:t>
            </a:r>
            <a:endParaRPr lang="en-US" sz="2000" dirty="0"/>
          </a:p>
        </p:txBody>
      </p:sp>
      <p:graphicFrame>
        <p:nvGraphicFramePr>
          <p:cNvPr id="3" name="Table 2">
            <a:extLst>
              <a:ext uri="{FF2B5EF4-FFF2-40B4-BE49-F238E27FC236}">
                <a16:creationId xmlns:a16="http://schemas.microsoft.com/office/drawing/2014/main" id="{632C5D98-17B5-7582-4A46-B0ECE2ACEB9A}"/>
              </a:ext>
            </a:extLst>
          </p:cNvPr>
          <p:cNvGraphicFramePr>
            <a:graphicFrameLocks noGrp="1"/>
          </p:cNvGraphicFramePr>
          <p:nvPr>
            <p:extLst>
              <p:ext uri="{D42A27DB-BD31-4B8C-83A1-F6EECF244321}">
                <p14:modId xmlns:p14="http://schemas.microsoft.com/office/powerpoint/2010/main" val="708712709"/>
              </p:ext>
            </p:extLst>
          </p:nvPr>
        </p:nvGraphicFramePr>
        <p:xfrm>
          <a:off x="451428" y="2075381"/>
          <a:ext cx="10822684" cy="3741359"/>
        </p:xfrm>
        <a:graphic>
          <a:graphicData uri="http://schemas.openxmlformats.org/drawingml/2006/table">
            <a:tbl>
              <a:tblPr firstRow="1" firstCol="1" bandRow="1">
                <a:tableStyleId>{5C22544A-7EE6-4342-B048-85BDC9FD1C3A}</a:tableStyleId>
              </a:tblPr>
              <a:tblGrid>
                <a:gridCol w="4496901">
                  <a:extLst>
                    <a:ext uri="{9D8B030D-6E8A-4147-A177-3AD203B41FA5}">
                      <a16:colId xmlns:a16="http://schemas.microsoft.com/office/drawing/2014/main" val="2113080716"/>
                    </a:ext>
                  </a:extLst>
                </a:gridCol>
                <a:gridCol w="6325783">
                  <a:extLst>
                    <a:ext uri="{9D8B030D-6E8A-4147-A177-3AD203B41FA5}">
                      <a16:colId xmlns:a16="http://schemas.microsoft.com/office/drawing/2014/main" val="3800130552"/>
                    </a:ext>
                  </a:extLst>
                </a:gridCol>
              </a:tblGrid>
              <a:tr h="457200">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Specific Goals</a:t>
                      </a:r>
                      <a:endParaRPr lang="en-GB" sz="1400" b="0" i="0" u="none" strike="noStrike" dirty="0">
                        <a:effectLst/>
                        <a:latin typeface="+mj-lt"/>
                      </a:endParaRPr>
                    </a:p>
                  </a:txBody>
                  <a:tcPr marL="68580" marR="68580"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Acceptable Evidence</a:t>
                      </a:r>
                      <a:endParaRPr lang="en-GB" sz="1400" b="0" i="0" u="none" strike="noStrike" dirty="0">
                        <a:effectLst/>
                        <a:latin typeface="+mj-lt"/>
                      </a:endParaRPr>
                    </a:p>
                  </a:txBody>
                  <a:tcPr marL="68580" marR="68580"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147517"/>
                  </a:ext>
                </a:extLst>
              </a:tr>
              <a:tr h="942303">
                <a:tc>
                  <a:txBody>
                    <a:bodyPr/>
                    <a:lstStyle/>
                    <a:p>
                      <a:pPr marL="0" marR="0" algn="l" rtl="0" eaLnBrk="0" fontAlgn="base" latinLnBrk="0" hangingPunct="0">
                        <a:lnSpc>
                          <a:spcPct val="150000"/>
                        </a:lnSpc>
                        <a:spcBef>
                          <a:spcPts val="0"/>
                        </a:spcBef>
                        <a:spcAft>
                          <a:spcPts val="1000"/>
                        </a:spcAft>
                      </a:pPr>
                      <a:r>
                        <a:rPr lang="en-ZA" sz="1400" b="0" i="0" u="none" strike="noStrike" kern="1200" dirty="0">
                          <a:solidFill>
                            <a:srgbClr val="000000"/>
                          </a:solidFill>
                          <a:effectLst/>
                          <a:latin typeface="+mn-lt"/>
                        </a:rPr>
                        <a:t>B-BBEE Status Level of Contributor 1 or 2</a:t>
                      </a:r>
                      <a:endParaRPr lang="en-ZA" sz="1400" b="0" i="0" u="none" strike="noStrike" dirty="0">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indent="0" algn="l" defTabSz="779173" rtl="0" eaLnBrk="0" fontAlgn="base" latinLnBrk="0" hangingPunct="0">
                        <a:lnSpc>
                          <a:spcPct val="150000"/>
                        </a:lnSpc>
                        <a:spcBef>
                          <a:spcPts val="0"/>
                        </a:spcBef>
                        <a:spcAft>
                          <a:spcPts val="1000"/>
                        </a:spcAft>
                        <a:buClrTx/>
                        <a:buSzPts val="1400"/>
                        <a:buFont typeface="Symbol" panose="05050102010706020507" pitchFamily="18" charset="2"/>
                        <a:buNone/>
                      </a:pPr>
                      <a:r>
                        <a:rPr lang="en-GB" sz="1400" b="0" i="0" u="none" strike="noStrike" kern="1200" dirty="0">
                          <a:solidFill>
                            <a:srgbClr val="000000"/>
                          </a:solidFill>
                          <a:effectLst/>
                          <a:latin typeface="+mn-lt"/>
                          <a:ea typeface="+mn-ea"/>
                          <a:cs typeface="+mn-cs"/>
                        </a:rPr>
                        <a:t>(1) A valid B-BBEE Certificate / Sworn - Affidavit / CIPC  B-BBEE Certificate (in case of JV, a consolidated scorecard will be accepted) as per DTIC guidelines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DCC"/>
                    </a:solidFill>
                  </a:tcPr>
                </a:tc>
                <a:extLst>
                  <a:ext uri="{0D108BD9-81ED-4DB2-BD59-A6C34878D82A}">
                    <a16:rowId xmlns:a16="http://schemas.microsoft.com/office/drawing/2014/main" val="568959132"/>
                  </a:ext>
                </a:extLst>
              </a:tr>
              <a:tr h="944716">
                <a:tc>
                  <a:txBody>
                    <a:bodyPr/>
                    <a:lstStyle/>
                    <a:p>
                      <a:pPr marL="0" marR="0" indent="0" algn="l" rtl="0" eaLnBrk="1" fontAlgn="base" latinLnBrk="0" hangingPunct="1">
                        <a:lnSpc>
                          <a:spcPct val="150000"/>
                        </a:lnSpc>
                        <a:spcBef>
                          <a:spcPts val="0"/>
                        </a:spcBef>
                        <a:spcAft>
                          <a:spcPts val="0"/>
                        </a:spcAft>
                      </a:pPr>
                      <a:r>
                        <a:rPr lang="en-GB" sz="1400" b="0" kern="1200" dirty="0">
                          <a:solidFill>
                            <a:schemeClr val="tx1"/>
                          </a:solidFill>
                          <a:effectLst/>
                          <a:latin typeface="+mn-lt"/>
                          <a:ea typeface="+mn-ea"/>
                          <a:cs typeface="+mn-cs"/>
                        </a:rPr>
                        <a:t>30% Black women Owned entities</a:t>
                      </a:r>
                      <a:endParaRPr lang="en-US" sz="1400" b="0" i="0" u="none" strike="noStrike" kern="1200" dirty="0">
                        <a:solidFill>
                          <a:schemeClr val="tx1"/>
                        </a:solidFill>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l" defTabSz="779173" rtl="0" eaLnBrk="0" fontAlgn="base" latinLnBrk="0" hangingPunct="0">
                        <a:lnSpc>
                          <a:spcPct val="150000"/>
                        </a:lnSpc>
                        <a:spcBef>
                          <a:spcPts val="0"/>
                        </a:spcBef>
                        <a:spcAft>
                          <a:spcPts val="1000"/>
                        </a:spcAft>
                      </a:pPr>
                      <a:r>
                        <a:rPr lang="en-GB" sz="1400" b="0" i="0" u="none" strike="noStrike" kern="1200" dirty="0">
                          <a:solidFill>
                            <a:srgbClr val="000000"/>
                          </a:solidFill>
                          <a:effectLst/>
                          <a:latin typeface="+mn-lt"/>
                          <a:ea typeface="+mn-ea"/>
                          <a:cs typeface="+mn-cs"/>
                        </a:rPr>
                        <a:t>Certified copy of ID Documents of the Owners.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E8E7"/>
                    </a:solidFill>
                  </a:tcPr>
                </a:tc>
                <a:extLst>
                  <a:ext uri="{0D108BD9-81ED-4DB2-BD59-A6C34878D82A}">
                    <a16:rowId xmlns:a16="http://schemas.microsoft.com/office/drawing/2014/main" val="784388437"/>
                  </a:ext>
                </a:extLst>
              </a:tr>
              <a:tr h="1397140">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ZA" sz="1400" b="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a:t>
                      </a:r>
                      <a:r>
                        <a:rPr lang="en-US" sz="1400" b="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he promotion of supplier development through subcontracting for a minimum of 30% of the value of a contract to South African companies which are:</a:t>
                      </a:r>
                    </a:p>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US" sz="1400" b="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I. EMEs and/or QSEs black owned</a:t>
                      </a:r>
                      <a:endParaRPr lang="en-US"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lvl="0" algn="l">
                        <a:lnSpc>
                          <a:spcPct val="100000"/>
                        </a:lnSpc>
                        <a:spcBef>
                          <a:spcPts val="0"/>
                        </a:spcBef>
                        <a:spcAft>
                          <a:spcPts val="0"/>
                        </a:spcAft>
                        <a:buNone/>
                      </a:pPr>
                      <a:endParaRPr lang="en-ZA" sz="1400" b="0" i="0" u="none" strike="noStrike" kern="1200" noProof="0" dirty="0">
                        <a:solidFill>
                          <a:schemeClr val="tx1"/>
                        </a:solidFill>
                        <a:effectLst/>
                        <a:latin typeface="+mn-lt"/>
                      </a:endParaRPr>
                    </a:p>
                  </a:txBody>
                  <a:tcPr marL="68580" marR="68580" marT="9524" marB="0" anchor="ctr">
                    <a:lnL w="12700">
                      <a:solidFill>
                        <a:srgbClr val="FFFFFF"/>
                      </a:solidFill>
                    </a:lnL>
                    <a:lnR w="12700">
                      <a:solidFill>
                        <a:srgbClr val="FFFFFF"/>
                      </a:solidFill>
                    </a:lnR>
                    <a:lnT w="12700">
                      <a:solidFill>
                        <a:srgbClr val="FFFFFF"/>
                      </a:solidFill>
                    </a:lnT>
                    <a:lnB w="12700">
                      <a:solidFill>
                        <a:srgbClr val="FFFFFF"/>
                      </a:solidFill>
                    </a:lnB>
                    <a:solidFill>
                      <a:schemeClr val="accent1">
                        <a:lumMod val="60000"/>
                        <a:lumOff val="40000"/>
                      </a:schemeClr>
                    </a:solidFill>
                  </a:tcPr>
                </a:tc>
                <a:tc>
                  <a:txBody>
                    <a:bodyPr/>
                    <a:lstStyle/>
                    <a:p>
                      <a:pPr marL="342900" marR="0" indent="-342900" algn="l" defTabSz="779173" rtl="0" eaLnBrk="0" fontAlgn="base" latinLnBrk="0" hangingPunct="0">
                        <a:lnSpc>
                          <a:spcPct val="150000"/>
                        </a:lnSpc>
                        <a:spcBef>
                          <a:spcPts val="0"/>
                        </a:spcBef>
                        <a:spcAft>
                          <a:spcPts val="1000"/>
                        </a:spcAft>
                        <a:buAutoNum type="arabicParenR"/>
                      </a:pPr>
                      <a:r>
                        <a:rPr lang="en-GB" sz="1400" b="0" i="0" u="none" strike="noStrike" kern="1200" dirty="0">
                          <a:solidFill>
                            <a:srgbClr val="000000"/>
                          </a:solidFill>
                          <a:effectLst/>
                          <a:latin typeface="+mn-lt"/>
                          <a:ea typeface="+mn-ea"/>
                          <a:cs typeface="+mn-cs"/>
                        </a:rPr>
                        <a:t>Sub-contracting agreement(s).</a:t>
                      </a:r>
                    </a:p>
                    <a:p>
                      <a:pPr marL="342900" marR="0" indent="-342900" algn="l" defTabSz="779173" rtl="0" eaLnBrk="0" fontAlgn="base" latinLnBrk="0" hangingPunct="0">
                        <a:lnSpc>
                          <a:spcPct val="150000"/>
                        </a:lnSpc>
                        <a:spcBef>
                          <a:spcPts val="0"/>
                        </a:spcBef>
                        <a:spcAft>
                          <a:spcPts val="1000"/>
                        </a:spcAft>
                        <a:buAutoNum type="arabicParenR"/>
                      </a:pPr>
                      <a:r>
                        <a:rPr lang="en-GB" sz="1400" b="0" i="0" u="none" strike="noStrike" kern="1200" dirty="0">
                          <a:solidFill>
                            <a:srgbClr val="000000"/>
                          </a:solidFill>
                          <a:effectLst/>
                          <a:latin typeface="+mn-lt"/>
                          <a:ea typeface="+mn-ea"/>
                          <a:cs typeface="+mn-cs"/>
                        </a:rPr>
                        <a:t>Subcontractors B-BBEE Certificate / Sworn - Affidavit / CIPC B-BBEE Certificate as per DTIC guidelines.</a:t>
                      </a:r>
                      <a:endParaRPr lang="en-US" sz="1400" b="0" i="0" u="none" strike="noStrike" kern="1200" dirty="0">
                        <a:solidFill>
                          <a:srgbClr val="000000"/>
                        </a:solidFill>
                        <a:effectLst/>
                        <a:latin typeface="+mn-lt"/>
                        <a:ea typeface="+mn-ea"/>
                        <a:cs typeface="+mn-cs"/>
                      </a:endParaRPr>
                    </a:p>
                  </a:txBody>
                  <a:tcPr marL="68580" marR="68580" marT="9524" marB="0" anchor="ctr">
                    <a:lnL w="12700">
                      <a:solidFill>
                        <a:srgbClr val="FFFFFF"/>
                      </a:solidFill>
                    </a:lnL>
                    <a:lnR w="12700">
                      <a:solidFill>
                        <a:srgbClr val="FFFFFF"/>
                      </a:solidFill>
                    </a:lnR>
                    <a:lnT w="12700">
                      <a:solidFill>
                        <a:srgbClr val="FFFFFF"/>
                      </a:solidFill>
                    </a:lnT>
                    <a:lnB w="12700">
                      <a:solidFill>
                        <a:srgbClr val="FFFFFF"/>
                      </a:solidFill>
                    </a:lnB>
                    <a:solidFill>
                      <a:srgbClr val="F7E8E7"/>
                    </a:solidFill>
                  </a:tcPr>
                </a:tc>
                <a:extLst>
                  <a:ext uri="{0D108BD9-81ED-4DB2-BD59-A6C34878D82A}">
                    <a16:rowId xmlns:a16="http://schemas.microsoft.com/office/drawing/2014/main" val="1439772794"/>
                  </a:ext>
                </a:extLst>
              </a:tr>
            </a:tbl>
          </a:graphicData>
        </a:graphic>
      </p:graphicFrame>
      <p:sp>
        <p:nvSpPr>
          <p:cNvPr id="2" name="TextBox 1">
            <a:extLst>
              <a:ext uri="{FF2B5EF4-FFF2-40B4-BE49-F238E27FC236}">
                <a16:creationId xmlns:a16="http://schemas.microsoft.com/office/drawing/2014/main" id="{499CAA26-DD05-C424-C4A3-D12827FAE865}"/>
              </a:ext>
            </a:extLst>
          </p:cNvPr>
          <p:cNvSpPr txBox="1"/>
          <p:nvPr/>
        </p:nvSpPr>
        <p:spPr>
          <a:xfrm>
            <a:off x="455919" y="1234696"/>
            <a:ext cx="106509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b="1" dirty="0"/>
              <a:t>In terms of Transnet Preferential Procurement Policy (TPPP) and Procurement Manuals, preference points must be awarded to a bidder for providing evidence in accordance with the table below:</a:t>
            </a:r>
            <a:r>
              <a:rPr lang="en-US" sz="2000" b="1" dirty="0"/>
              <a:t> </a:t>
            </a:r>
            <a:endParaRPr lang="en-US" sz="2000" dirty="0">
              <a:ea typeface="Tahoma"/>
              <a:cs typeface="Tahoma"/>
            </a:endParaRPr>
          </a:p>
        </p:txBody>
      </p:sp>
      <p:sp>
        <p:nvSpPr>
          <p:cNvPr id="5" name="TextBox 4">
            <a:extLst>
              <a:ext uri="{FF2B5EF4-FFF2-40B4-BE49-F238E27FC236}">
                <a16:creationId xmlns:a16="http://schemas.microsoft.com/office/drawing/2014/main" id="{ECB34B17-4BBC-E56B-1E2D-9DA5A9F6C1AA}"/>
              </a:ext>
            </a:extLst>
          </p:cNvPr>
          <p:cNvSpPr txBox="1"/>
          <p:nvPr/>
        </p:nvSpPr>
        <p:spPr>
          <a:xfrm>
            <a:off x="451428" y="6077469"/>
            <a:ext cx="10822684" cy="523220"/>
          </a:xfrm>
          <a:prstGeom prst="rect">
            <a:avLst/>
          </a:prstGeom>
          <a:noFill/>
        </p:spPr>
        <p:txBody>
          <a:bodyPr wrap="square">
            <a:spAutoFit/>
          </a:bodyPr>
          <a:lstStyle/>
          <a:p>
            <a:r>
              <a:rPr lang="en-US" sz="1400" b="1" dirty="0"/>
              <a:t>Note: Tenderers who fail to submit acceptable evidence for specific goals applicable in this tender will be allocated zero (0) preference points.</a:t>
            </a:r>
          </a:p>
        </p:txBody>
      </p:sp>
    </p:spTree>
    <p:extLst>
      <p:ext uri="{BB962C8B-B14F-4D97-AF65-F5344CB8AC3E}">
        <p14:creationId xmlns:p14="http://schemas.microsoft.com/office/powerpoint/2010/main" val="2638384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dirty="0"/>
              <a:t>VALID B-BBEE SWORN - AFFIDAVIT </a:t>
            </a:r>
          </a:p>
        </p:txBody>
      </p:sp>
      <p:pic>
        <p:nvPicPr>
          <p:cNvPr id="2" name="Picture 1">
            <a:extLst>
              <a:ext uri="{FF2B5EF4-FFF2-40B4-BE49-F238E27FC236}">
                <a16:creationId xmlns:a16="http://schemas.microsoft.com/office/drawing/2014/main" id="{B3645DDD-76F7-5EC2-6F8B-9CD395C2D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047" y="1100976"/>
            <a:ext cx="9757905" cy="5535482"/>
          </a:xfrm>
          <a:prstGeom prst="rect">
            <a:avLst/>
          </a:prstGeom>
        </p:spPr>
      </p:pic>
    </p:spTree>
    <p:extLst>
      <p:ext uri="{BB962C8B-B14F-4D97-AF65-F5344CB8AC3E}">
        <p14:creationId xmlns:p14="http://schemas.microsoft.com/office/powerpoint/2010/main" val="321268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dirty="0"/>
              <a:t>VALID CIPC B-BBEE CERTIFICATE </a:t>
            </a:r>
          </a:p>
        </p:txBody>
      </p:sp>
      <p:pic>
        <p:nvPicPr>
          <p:cNvPr id="3" name="Picture 2">
            <a:extLst>
              <a:ext uri="{FF2B5EF4-FFF2-40B4-BE49-F238E27FC236}">
                <a16:creationId xmlns:a16="http://schemas.microsoft.com/office/drawing/2014/main" id="{A63FA5DB-1020-91AA-BB91-A963A3C5F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14" y="1279357"/>
            <a:ext cx="10496572" cy="5357101"/>
          </a:xfrm>
          <a:prstGeom prst="rect">
            <a:avLst/>
          </a:prstGeom>
        </p:spPr>
      </p:pic>
    </p:spTree>
    <p:extLst>
      <p:ext uri="{BB962C8B-B14F-4D97-AF65-F5344CB8AC3E}">
        <p14:creationId xmlns:p14="http://schemas.microsoft.com/office/powerpoint/2010/main" val="2955682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CERTIFICATE </a:t>
            </a:r>
          </a:p>
        </p:txBody>
      </p:sp>
      <p:pic>
        <p:nvPicPr>
          <p:cNvPr id="2" name="Picture 1">
            <a:extLst>
              <a:ext uri="{FF2B5EF4-FFF2-40B4-BE49-F238E27FC236}">
                <a16:creationId xmlns:a16="http://schemas.microsoft.com/office/drawing/2014/main" id="{08EC41C8-4A87-98CF-2C69-EE297EFC0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42" y="1249035"/>
            <a:ext cx="10734515" cy="5387423"/>
          </a:xfrm>
          <a:prstGeom prst="rect">
            <a:avLst/>
          </a:prstGeom>
        </p:spPr>
      </p:pic>
    </p:spTree>
    <p:extLst>
      <p:ext uri="{BB962C8B-B14F-4D97-AF65-F5344CB8AC3E}">
        <p14:creationId xmlns:p14="http://schemas.microsoft.com/office/powerpoint/2010/main" val="2337950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523982" y="2768355"/>
            <a:ext cx="10227145"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t>Technical Presentation - Mncedisi </a:t>
            </a:r>
            <a:b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477878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dirty="0"/>
              <a:t>SCOPE OF WORK</a:t>
            </a:r>
            <a:endParaRPr lang="en-US" dirty="0"/>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764725" y="955498"/>
            <a:ext cx="10822684" cy="5435028"/>
          </a:xfrm>
        </p:spPr>
        <p:txBody>
          <a:bodyPr lIns="91440" tIns="45720" rIns="91440" bIns="45720" anchor="t"/>
          <a:lstStyle/>
          <a:p>
            <a:pPr marL="0" marR="361315" indent="0" algn="l"/>
            <a:r>
              <a:rPr lang="en-ZA" dirty="0">
                <a:solidFill>
                  <a:schemeClr val="tx1"/>
                </a:solidFill>
                <a:latin typeface="Apex New Book"/>
                <a:cs typeface="Tahoma"/>
              </a:rPr>
              <a:t>The overview of the scope entails, but not limited to:</a:t>
            </a:r>
            <a:endParaRPr lang="en-US" dirty="0">
              <a:solidFill>
                <a:schemeClr val="tx1"/>
              </a:solidFill>
              <a:latin typeface="Apex New Book"/>
              <a:cs typeface="Tahoma"/>
            </a:endParaRPr>
          </a:p>
          <a:p>
            <a:pPr marL="0" marR="361315" indent="0" algn="l"/>
            <a:r>
              <a:rPr lang="en-ZA" b="1" dirty="0">
                <a:solidFill>
                  <a:schemeClr val="tx1"/>
                </a:solidFill>
                <a:latin typeface="Apex New Book"/>
                <a:cs typeface="Tahoma"/>
              </a:rPr>
              <a:t>Employer’s Objectives:</a:t>
            </a:r>
          </a:p>
          <a:p>
            <a:pPr marL="160517" indent="-342900" algn="l">
              <a:buFont typeface="Arial" panose="020B0604020202020204" pitchFamily="34" charset="0"/>
              <a:buChar char="•"/>
            </a:pPr>
            <a:r>
              <a:rPr lang="en-US" sz="1700" dirty="0">
                <a:solidFill>
                  <a:schemeClr val="tx1"/>
                </a:solidFill>
                <a:latin typeface="+mn-lt"/>
              </a:rPr>
              <a:t>The Employer’s objective are to achieve Completion of the works by meeting the Completion Date whilst still maintaining the highest environmental quality and safety standards and minimize disruptions to ongoing port and terminal operations. </a:t>
            </a:r>
          </a:p>
          <a:p>
            <a:pPr marL="160517" indent="-342900" algn="l">
              <a:buFont typeface="Arial" panose="020B0604020202020204" pitchFamily="34" charset="0"/>
              <a:buChar char="•"/>
            </a:pPr>
            <a:r>
              <a:rPr lang="en-US" sz="1700" dirty="0">
                <a:solidFill>
                  <a:schemeClr val="tx1"/>
                </a:solidFill>
                <a:latin typeface="+mn-lt"/>
              </a:rPr>
              <a:t>Emphasis is placed on the Employer’s commitment to environmental management and safety and their objectives of “Zero Harm”, of achieving a zero LTI and a zero environmental legal contravention construction contract. </a:t>
            </a:r>
          </a:p>
          <a:p>
            <a:pPr marL="160517" indent="-342900" algn="l">
              <a:buFont typeface="Arial" panose="020B0604020202020204" pitchFamily="34" charset="0"/>
              <a:buChar char="•"/>
            </a:pPr>
            <a:endParaRPr lang="en-US" sz="1700" dirty="0">
              <a:solidFill>
                <a:schemeClr val="tx1"/>
              </a:solidFill>
              <a:latin typeface="+mn-lt"/>
            </a:endParaRPr>
          </a:p>
        </p:txBody>
      </p:sp>
    </p:spTree>
    <p:extLst>
      <p:ext uri="{BB962C8B-B14F-4D97-AF65-F5344CB8AC3E}">
        <p14:creationId xmlns:p14="http://schemas.microsoft.com/office/powerpoint/2010/main" val="1754492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10F2-CE9D-CC57-6275-D22AD2D571AD}"/>
              </a:ext>
            </a:extLst>
          </p:cNvPr>
          <p:cNvSpPr>
            <a:spLocks noGrp="1"/>
          </p:cNvSpPr>
          <p:nvPr>
            <p:ph type="title"/>
          </p:nvPr>
        </p:nvSpPr>
        <p:spPr>
          <a:xfrm>
            <a:off x="283474" y="249922"/>
            <a:ext cx="10079725" cy="461665"/>
          </a:xfrm>
        </p:spPr>
        <p:txBody>
          <a:bodyPr/>
          <a:lstStyle/>
          <a:p>
            <a:pPr algn="ctr"/>
            <a:r>
              <a:rPr lang="en-US" dirty="0"/>
              <a:t>SCOPE OF WORK Continued</a:t>
            </a:r>
          </a:p>
        </p:txBody>
      </p:sp>
      <p:sp>
        <p:nvSpPr>
          <p:cNvPr id="3" name="Text Placeholder 2">
            <a:extLst>
              <a:ext uri="{FF2B5EF4-FFF2-40B4-BE49-F238E27FC236}">
                <a16:creationId xmlns:a16="http://schemas.microsoft.com/office/drawing/2014/main" id="{668E17AF-C185-7119-0018-449D808EEBE1}"/>
              </a:ext>
            </a:extLst>
          </p:cNvPr>
          <p:cNvSpPr>
            <a:spLocks noGrp="1"/>
          </p:cNvSpPr>
          <p:nvPr>
            <p:ph type="body" sz="quarter" idx="16"/>
          </p:nvPr>
        </p:nvSpPr>
        <p:spPr>
          <a:xfrm>
            <a:off x="664475" y="961910"/>
            <a:ext cx="10079725" cy="5600001"/>
          </a:xfrm>
        </p:spPr>
        <p:txBody>
          <a:bodyPr/>
          <a:lstStyle/>
          <a:p>
            <a:r>
              <a:rPr lang="en-US" sz="1700" dirty="0">
                <a:solidFill>
                  <a:schemeClr val="tx1"/>
                </a:solidFill>
                <a:latin typeface="+mn-lt"/>
              </a:rPr>
              <a:t>The Employer’s project specific objectives are to: </a:t>
            </a:r>
          </a:p>
          <a:p>
            <a:pPr marL="285750" indent="-285750">
              <a:buFont typeface="Arial" panose="020B0604020202020204" pitchFamily="34" charset="0"/>
              <a:buChar char="•"/>
            </a:pPr>
            <a:r>
              <a:rPr lang="en-US" sz="1700" dirty="0">
                <a:solidFill>
                  <a:schemeClr val="tx1"/>
                </a:solidFill>
                <a:latin typeface="+mn-lt"/>
              </a:rPr>
              <a:t> Provide Port infrastructure ahead of demand, </a:t>
            </a:r>
          </a:p>
          <a:p>
            <a:pPr marL="285750" indent="-285750">
              <a:buFont typeface="Arial" panose="020B0604020202020204" pitchFamily="34" charset="0"/>
              <a:buChar char="•"/>
            </a:pPr>
            <a:r>
              <a:rPr lang="en-US" sz="1700" dirty="0">
                <a:solidFill>
                  <a:schemeClr val="tx1"/>
                </a:solidFill>
                <a:latin typeface="+mn-lt"/>
              </a:rPr>
              <a:t> Increase longevity and reliability of Port infrastructure, </a:t>
            </a:r>
          </a:p>
          <a:p>
            <a:pPr marL="285750" indent="-285750">
              <a:buFont typeface="Arial" panose="020B0604020202020204" pitchFamily="34" charset="0"/>
              <a:buChar char="•"/>
            </a:pPr>
            <a:r>
              <a:rPr lang="en-US" sz="1700" dirty="0">
                <a:solidFill>
                  <a:schemeClr val="tx1"/>
                </a:solidFill>
                <a:latin typeface="+mn-lt"/>
              </a:rPr>
              <a:t>Improve performance and efficiency of Port operations, </a:t>
            </a:r>
          </a:p>
          <a:p>
            <a:pPr marL="285750" indent="-285750">
              <a:buFont typeface="Arial" panose="020B0604020202020204" pitchFamily="34" charset="0"/>
              <a:buChar char="•"/>
            </a:pPr>
            <a:r>
              <a:rPr lang="en-US" sz="1700" dirty="0">
                <a:solidFill>
                  <a:schemeClr val="tx1"/>
                </a:solidFill>
                <a:latin typeface="+mn-lt"/>
              </a:rPr>
              <a:t>Maintain road infrastructure to ensure customer satisfaction and operational safety </a:t>
            </a:r>
          </a:p>
          <a:p>
            <a:pPr marL="285750" indent="-285750">
              <a:buFont typeface="Arial" panose="020B0604020202020204" pitchFamily="34" charset="0"/>
              <a:buChar char="•"/>
            </a:pPr>
            <a:r>
              <a:rPr lang="en-US" sz="1700" dirty="0">
                <a:solidFill>
                  <a:schemeClr val="tx1"/>
                </a:solidFill>
                <a:latin typeface="+mn-lt"/>
              </a:rPr>
              <a:t>Limit congestion and disruptions to operations within the Port.</a:t>
            </a:r>
          </a:p>
          <a:p>
            <a:pPr marL="285750" indent="-285750">
              <a:buFont typeface="Arial" panose="020B0604020202020204" pitchFamily="34" charset="0"/>
              <a:buChar char="•"/>
            </a:pPr>
            <a:endParaRPr lang="en-US" dirty="0">
              <a:solidFill>
                <a:schemeClr val="tx1"/>
              </a:solidFill>
            </a:endParaRPr>
          </a:p>
          <a:p>
            <a:endParaRPr lang="en-US" dirty="0"/>
          </a:p>
          <a:p>
            <a:endParaRPr lang="en-US" dirty="0"/>
          </a:p>
        </p:txBody>
      </p:sp>
    </p:spTree>
    <p:extLst>
      <p:ext uri="{BB962C8B-B14F-4D97-AF65-F5344CB8AC3E}">
        <p14:creationId xmlns:p14="http://schemas.microsoft.com/office/powerpoint/2010/main" val="2501962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2494-AAD0-4E72-9730-8CB75EF436F3}"/>
              </a:ext>
            </a:extLst>
          </p:cNvPr>
          <p:cNvSpPr>
            <a:spLocks noGrp="1"/>
          </p:cNvSpPr>
          <p:nvPr>
            <p:ph type="title"/>
          </p:nvPr>
        </p:nvSpPr>
        <p:spPr>
          <a:xfrm>
            <a:off x="265879" y="212354"/>
            <a:ext cx="10822684" cy="523220"/>
          </a:xfrm>
        </p:spPr>
        <p:txBody>
          <a:bodyPr/>
          <a:lstStyle/>
          <a:p>
            <a:r>
              <a:rPr lang="en-US" dirty="0"/>
              <a:t>SCOPE OF WORK Continued</a:t>
            </a:r>
          </a:p>
        </p:txBody>
      </p:sp>
      <p:sp>
        <p:nvSpPr>
          <p:cNvPr id="3" name="Subtitle 2">
            <a:extLst>
              <a:ext uri="{FF2B5EF4-FFF2-40B4-BE49-F238E27FC236}">
                <a16:creationId xmlns:a16="http://schemas.microsoft.com/office/drawing/2014/main" id="{EB02EAB6-1E01-6055-0C61-1F9359B70D2A}"/>
              </a:ext>
            </a:extLst>
          </p:cNvPr>
          <p:cNvSpPr>
            <a:spLocks noGrp="1"/>
          </p:cNvSpPr>
          <p:nvPr>
            <p:ph type="subTitle" idx="1"/>
          </p:nvPr>
        </p:nvSpPr>
        <p:spPr>
          <a:xfrm>
            <a:off x="641435" y="1289957"/>
            <a:ext cx="10822684" cy="5176157"/>
          </a:xfrm>
        </p:spPr>
        <p:txBody>
          <a:bodyPr/>
          <a:lstStyle/>
          <a:p>
            <a:pPr algn="l"/>
            <a:r>
              <a:rPr lang="en-ZA" sz="1700" dirty="0">
                <a:solidFill>
                  <a:schemeClr val="tx1"/>
                </a:solidFill>
                <a:latin typeface="+mn-lt"/>
              </a:rPr>
              <a:t>The following shows scope of work for the roads to be reconstructed during construction stage:</a:t>
            </a:r>
          </a:p>
          <a:p>
            <a:pPr marL="160517" indent="-342900" algn="l">
              <a:buFont typeface="Arial" panose="020B0604020202020204" pitchFamily="34" charset="0"/>
              <a:buChar char="•"/>
            </a:pPr>
            <a:r>
              <a:rPr lang="en-US" sz="1700" dirty="0">
                <a:solidFill>
                  <a:schemeClr val="tx1"/>
                </a:solidFill>
                <a:latin typeface="+mn-lt"/>
              </a:rPr>
              <a:t>Pothole repairs</a:t>
            </a:r>
          </a:p>
          <a:p>
            <a:pPr marL="160517" indent="-342900" algn="l">
              <a:buFont typeface="Arial" panose="020B0604020202020204" pitchFamily="34" charset="0"/>
              <a:buChar char="•"/>
            </a:pPr>
            <a:r>
              <a:rPr lang="en-US" sz="1700" dirty="0">
                <a:solidFill>
                  <a:schemeClr val="tx1"/>
                </a:solidFill>
                <a:latin typeface="+mn-lt"/>
              </a:rPr>
              <a:t>Replacement of damaged </a:t>
            </a:r>
            <a:r>
              <a:rPr lang="en-US" sz="1700" dirty="0" err="1">
                <a:solidFill>
                  <a:schemeClr val="tx1"/>
                </a:solidFill>
                <a:latin typeface="+mn-lt"/>
              </a:rPr>
              <a:t>kerbs</a:t>
            </a:r>
            <a:endParaRPr lang="en-US" sz="1700" dirty="0">
              <a:solidFill>
                <a:schemeClr val="tx1"/>
              </a:solidFill>
              <a:latin typeface="+mn-lt"/>
            </a:endParaRPr>
          </a:p>
          <a:p>
            <a:pPr marL="160517" indent="-342900" algn="l">
              <a:buFont typeface="Arial" panose="020B0604020202020204" pitchFamily="34" charset="0"/>
              <a:buChar char="•"/>
            </a:pPr>
            <a:r>
              <a:rPr lang="en-US" sz="1700" dirty="0">
                <a:solidFill>
                  <a:schemeClr val="tx1"/>
                </a:solidFill>
                <a:latin typeface="+mn-lt"/>
              </a:rPr>
              <a:t>Cleaning and repair of sidewalks</a:t>
            </a:r>
          </a:p>
          <a:p>
            <a:pPr marL="160517" indent="-342900" algn="l">
              <a:buFont typeface="Arial" panose="020B0604020202020204" pitchFamily="34" charset="0"/>
              <a:buChar char="•"/>
            </a:pPr>
            <a:r>
              <a:rPr lang="en-US" sz="1700" dirty="0">
                <a:solidFill>
                  <a:schemeClr val="tx1"/>
                </a:solidFill>
                <a:latin typeface="+mn-lt"/>
              </a:rPr>
              <a:t>Cleaning and jetting of storm water manholes including channels</a:t>
            </a:r>
          </a:p>
          <a:p>
            <a:pPr marL="160517" indent="-342900" algn="l">
              <a:buFont typeface="Arial" panose="020B0604020202020204" pitchFamily="34" charset="0"/>
              <a:buChar char="•"/>
            </a:pPr>
            <a:r>
              <a:rPr lang="en-US" sz="1700" dirty="0">
                <a:solidFill>
                  <a:schemeClr val="tx1"/>
                </a:solidFill>
                <a:latin typeface="+mn-lt"/>
              </a:rPr>
              <a:t>Road markings</a:t>
            </a:r>
          </a:p>
          <a:p>
            <a:pPr marL="160517" indent="-342900" algn="l">
              <a:buFont typeface="Arial" panose="020B0604020202020204" pitchFamily="34" charset="0"/>
              <a:buChar char="•"/>
            </a:pPr>
            <a:r>
              <a:rPr lang="en-US" sz="1700" dirty="0">
                <a:solidFill>
                  <a:schemeClr val="tx1"/>
                </a:solidFill>
                <a:latin typeface="+mn-lt"/>
              </a:rPr>
              <a:t>Road signage erection</a:t>
            </a:r>
          </a:p>
          <a:p>
            <a:pPr marL="160517" indent="-342900" algn="l">
              <a:buFont typeface="Arial" panose="020B0604020202020204" pitchFamily="34" charset="0"/>
              <a:buChar char="•"/>
            </a:pPr>
            <a:r>
              <a:rPr lang="en-US" sz="1700" dirty="0">
                <a:solidFill>
                  <a:schemeClr val="tx1"/>
                </a:solidFill>
                <a:latin typeface="+mn-lt"/>
              </a:rPr>
              <a:t>Installation of guardrails</a:t>
            </a:r>
          </a:p>
          <a:p>
            <a:pPr marL="160517" indent="-342900" algn="l">
              <a:buFont typeface="Arial" panose="020B0604020202020204" pitchFamily="34" charset="0"/>
              <a:buChar char="•"/>
            </a:pPr>
            <a:r>
              <a:rPr lang="en-US" sz="1700" dirty="0">
                <a:solidFill>
                  <a:schemeClr val="tx1"/>
                </a:solidFill>
                <a:latin typeface="+mn-lt"/>
              </a:rPr>
              <a:t>Mill and overlay of roads</a:t>
            </a:r>
          </a:p>
        </p:txBody>
      </p:sp>
    </p:spTree>
    <p:extLst>
      <p:ext uri="{BB962C8B-B14F-4D97-AF65-F5344CB8AC3E}">
        <p14:creationId xmlns:p14="http://schemas.microsoft.com/office/powerpoint/2010/main" val="1633020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1323439"/>
          </a:xfrm>
        </p:spPr>
        <p:txBody>
          <a:bodyPr/>
          <a:lstStyle/>
          <a:p>
            <a:pPr algn="r"/>
            <a:r>
              <a:rPr lang="en-ZA" sz="4000" dirty="0">
                <a:solidFill>
                  <a:schemeClr val="bg1"/>
                </a:solidFill>
              </a:rPr>
              <a:t>Questions and Answers</a:t>
            </a:r>
            <a:endParaRPr lang="en-US" sz="4000" dirty="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3.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466</TotalTime>
  <Words>1486</Words>
  <Application>Microsoft Office PowerPoint</Application>
  <PresentationFormat>Widescreen</PresentationFormat>
  <Paragraphs>175</Paragraphs>
  <Slides>24</Slides>
  <Notes>2</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24</vt:i4>
      </vt:variant>
    </vt:vector>
  </HeadingPairs>
  <TitlesOfParts>
    <vt:vector size="38" baseType="lpstr">
      <vt:lpstr>Apex New Bold</vt:lpstr>
      <vt:lpstr>Apex New Book</vt:lpstr>
      <vt:lpstr>Apex New Heavy</vt:lpstr>
      <vt:lpstr>Apex New Medium</vt:lpstr>
      <vt:lpstr>Apex New Medium Italic</vt:lpstr>
      <vt:lpstr>Arial</vt:lpstr>
      <vt:lpstr>Arial MT</vt:lpstr>
      <vt:lpstr>Calibri</vt:lpstr>
      <vt:lpstr>Symbol</vt:lpstr>
      <vt:lpstr>Tahoma</vt:lpstr>
      <vt:lpstr>Wingdings</vt:lpstr>
      <vt:lpstr>1_TEMPLATE MASTER</vt:lpstr>
      <vt:lpstr>1_TEMPLATE MASTER</vt:lpstr>
      <vt:lpstr>think-cell Slide</vt:lpstr>
      <vt:lpstr>THE MAINTAINANCE AND CLEANING OF PORT ROADS IN THE PORT OF DURBAN</vt:lpstr>
      <vt:lpstr>Contents</vt:lpstr>
      <vt:lpstr>PowerPoint Presentation</vt:lpstr>
      <vt:lpstr>PROJECT BACKGROUND</vt:lpstr>
      <vt:lpstr>PowerPoint Presentation</vt:lpstr>
      <vt:lpstr>COMMERCIAL REQUIREMENTS</vt:lpstr>
      <vt:lpstr>TENDERING PROCEDURES</vt:lpstr>
      <vt:lpstr>TENDERING PROCEDURES (Continued)</vt:lpstr>
      <vt:lpstr>TENDERING PROCEDURES (Eligibility Criteria)</vt:lpstr>
      <vt:lpstr>TENDERING PROCEDURES (Eligibility Criteria Continued)</vt:lpstr>
      <vt:lpstr>TENDERING PROCEDURES (Eligibility Criteria continued)</vt:lpstr>
      <vt:lpstr>TENDERING PROCEDURES (Eligibility Criteria Continued)</vt:lpstr>
      <vt:lpstr>CONTRACT DATA</vt:lpstr>
      <vt:lpstr>PowerPoint Presentation</vt:lpstr>
      <vt:lpstr>TRANSNET PREFERENTIAL PROCUREMENT POLICY SPECIFIC GOALS</vt:lpstr>
      <vt:lpstr>EVIDENCE REQUIRED FOR CLAIMING SPECIFIC GOALS</vt:lpstr>
      <vt:lpstr>VALID B-BBEE SWORN - AFFIDAVIT </vt:lpstr>
      <vt:lpstr>VALID CIPC B-BBEE CERTIFICATE </vt:lpstr>
      <vt:lpstr>VALID B-BBEE CERTIFICATE </vt:lpstr>
      <vt:lpstr>PowerPoint Presentation</vt:lpstr>
      <vt:lpstr>SCOPE OF WORK</vt:lpstr>
      <vt:lpstr>SCOPE OF WORK Continued</vt:lpstr>
      <vt:lpstr>SCOPE OF WORK Continued</vt:lpstr>
      <vt:lpstr>Questions and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Hlengiwa Dlamini   [Transnet NPA DBN]</cp:lastModifiedBy>
  <cp:revision>27</cp:revision>
  <cp:lastPrinted>2020-07-17T12:09:20Z</cp:lastPrinted>
  <dcterms:created xsi:type="dcterms:W3CDTF">2020-05-19T16:46:16Z</dcterms:created>
  <dcterms:modified xsi:type="dcterms:W3CDTF">2025-08-21T07:45:46Z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y fmtid="{D5CDD505-2E9C-101B-9397-08002B2CF9AE}" pid="4" name="MSIP_Label_58cf86ee-526f-4536-9daf-d1ee8064d50e_Enabled">
    <vt:lpwstr>true</vt:lpwstr>
  </property>
  <property fmtid="{D5CDD505-2E9C-101B-9397-08002B2CF9AE}" pid="5" name="MSIP_Label_58cf86ee-526f-4536-9daf-d1ee8064d50e_SetDate">
    <vt:lpwstr>2025-08-15T07:48:50Z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ee0a8c75-6c70-4948-96a7-6e6c02707919</vt:lpwstr>
  </property>
  <property fmtid="{D5CDD505-2E9C-101B-9397-08002B2CF9AE}" pid="10" name="MSIP_Label_58cf86ee-526f-4536-9daf-d1ee8064d50e_ContentBits">
    <vt:lpwstr>0</vt:lpwstr>
  </property>
  <property fmtid="{D5CDD505-2E9C-101B-9397-08002B2CF9AE}" pid="11" name="MSIP_Label_58cf86ee-526f-4536-9daf-d1ee8064d50e_Tag">
    <vt:lpwstr>10, 3, 0, 1</vt:lpwstr>
  </property>
</Properties>
</file>