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9"/>
  </p:notesMasterIdLst>
  <p:sldIdLst>
    <p:sldId id="256" r:id="rId2"/>
    <p:sldId id="296" r:id="rId3"/>
    <p:sldId id="359" r:id="rId4"/>
    <p:sldId id="376" r:id="rId5"/>
    <p:sldId id="290" r:id="rId6"/>
    <p:sldId id="291" r:id="rId7"/>
    <p:sldId id="286" r:id="rId8"/>
  </p:sldIdLst>
  <p:sldSz cx="15341600" cy="109093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5020" userDrawn="1">
          <p15:clr>
            <a:srgbClr val="A4A3A4"/>
          </p15:clr>
        </p15:guide>
        <p15:guide id="2" pos="4784" userDrawn="1">
          <p15:clr>
            <a:srgbClr val="A4A3A4"/>
          </p15:clr>
        </p15:guide>
        <p15:guide id="3" orient="horz" pos="460" userDrawn="1">
          <p15:clr>
            <a:srgbClr val="A4A3A4"/>
          </p15:clr>
        </p15:guide>
        <p15:guide id="4" pos="7424" userDrawn="1">
          <p15:clr>
            <a:srgbClr val="A4A3A4"/>
          </p15:clr>
        </p15:guide>
        <p15:guide id="5" pos="7520" userDrawn="1">
          <p15:clr>
            <a:srgbClr val="A4A3A4"/>
          </p15:clr>
        </p15:guide>
        <p15:guide id="6" pos="224" userDrawn="1">
          <p15:clr>
            <a:srgbClr val="A4A3A4"/>
          </p15:clr>
        </p15:guide>
        <p15:guide id="7" pos="94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83B50"/>
    <a:srgbClr val="E9CC51"/>
    <a:srgbClr val="7F7F7F"/>
    <a:srgbClr val="F0DC88"/>
    <a:srgbClr val="F5E8B1"/>
    <a:srgbClr val="E5C42D"/>
    <a:srgbClr val="0A1636"/>
    <a:srgbClr val="4D60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0C7D85-610E-4FA5-A574-62FD82DC0787}" v="2" dt="2025-11-28T12:35:02.85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73" autoAdjust="0"/>
    <p:restoredTop sz="94660"/>
  </p:normalViewPr>
  <p:slideViewPr>
    <p:cSldViewPr>
      <p:cViewPr>
        <p:scale>
          <a:sx n="120" d="100"/>
          <a:sy n="120" d="100"/>
        </p:scale>
        <p:origin x="-1704" y="-1836"/>
      </p:cViewPr>
      <p:guideLst>
        <p:guide orient="horz" pos="5020"/>
        <p:guide pos="4784"/>
        <p:guide orient="horz" pos="460"/>
        <p:guide pos="7424"/>
        <p:guide pos="7520"/>
        <p:guide pos="224"/>
        <p:guide pos="94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theela Brovko" userId="cd4058e0-2125-4cd0-8cd8-dbcbf26aa0b4" providerId="ADAL" clId="{905A8FEC-07C4-4DAF-8681-7C4A69B2F153}"/>
    <pc:docChg chg="modSld">
      <pc:chgData name="Fatheela Brovko" userId="cd4058e0-2125-4cd0-8cd8-dbcbf26aa0b4" providerId="ADAL" clId="{905A8FEC-07C4-4DAF-8681-7C4A69B2F153}" dt="2025-11-28T12:51:58.224" v="173" actId="20577"/>
      <pc:docMkLst>
        <pc:docMk/>
      </pc:docMkLst>
      <pc:sldChg chg="modSp mod">
        <pc:chgData name="Fatheela Brovko" userId="cd4058e0-2125-4cd0-8cd8-dbcbf26aa0b4" providerId="ADAL" clId="{905A8FEC-07C4-4DAF-8681-7C4A69B2F153}" dt="2025-11-28T12:51:58.224" v="173" actId="20577"/>
        <pc:sldMkLst>
          <pc:docMk/>
          <pc:sldMk cId="3648902804" sldId="359"/>
        </pc:sldMkLst>
        <pc:graphicFrameChg chg="mod modGraphic">
          <ac:chgData name="Fatheela Brovko" userId="cd4058e0-2125-4cd0-8cd8-dbcbf26aa0b4" providerId="ADAL" clId="{905A8FEC-07C4-4DAF-8681-7C4A69B2F153}" dt="2025-11-28T12:47:27.789" v="157" actId="6549"/>
          <ac:graphicFrameMkLst>
            <pc:docMk/>
            <pc:sldMk cId="3648902804" sldId="359"/>
            <ac:graphicFrameMk id="9" creationId="{CFC07251-C226-DC37-6CB2-2CD2C78E5D55}"/>
          </ac:graphicFrameMkLst>
        </pc:graphicFrameChg>
        <pc:graphicFrameChg chg="mod modGraphic">
          <ac:chgData name="Fatheela Brovko" userId="cd4058e0-2125-4cd0-8cd8-dbcbf26aa0b4" providerId="ADAL" clId="{905A8FEC-07C4-4DAF-8681-7C4A69B2F153}" dt="2025-11-28T12:51:58.224" v="173" actId="20577"/>
          <ac:graphicFrameMkLst>
            <pc:docMk/>
            <pc:sldMk cId="3648902804" sldId="359"/>
            <ac:graphicFrameMk id="10" creationId="{0100F968-6212-D5EC-6C21-E882C05ECCD1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47" cy="496910"/>
          </a:xfrm>
          <a:prstGeom prst="rect">
            <a:avLst/>
          </a:prstGeom>
        </p:spPr>
        <p:txBody>
          <a:bodyPr vert="horz" lIns="58247" tIns="29124" rIns="58247" bIns="29124" rtlCol="0"/>
          <a:lstStyle>
            <a:lvl1pPr algn="l">
              <a:defRPr sz="8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21" y="0"/>
            <a:ext cx="2945847" cy="496910"/>
          </a:xfrm>
          <a:prstGeom prst="rect">
            <a:avLst/>
          </a:prstGeom>
        </p:spPr>
        <p:txBody>
          <a:bodyPr vert="horz" lIns="58247" tIns="29124" rIns="58247" bIns="29124" rtlCol="0"/>
          <a:lstStyle>
            <a:lvl1pPr algn="r">
              <a:defRPr sz="800"/>
            </a:lvl1pPr>
          </a:lstStyle>
          <a:p>
            <a:fld id="{4D7ECF59-793D-43DC-866D-4B2637F7B63F}" type="datetimeFigureOut">
              <a:rPr lang="en-ZA" smtClean="0"/>
              <a:t>2025/11/28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44575" y="1241425"/>
            <a:ext cx="4708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8247" tIns="29124" rIns="58247" bIns="29124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87" y="4776979"/>
            <a:ext cx="5438703" cy="3908830"/>
          </a:xfrm>
          <a:prstGeom prst="rect">
            <a:avLst/>
          </a:prstGeom>
        </p:spPr>
        <p:txBody>
          <a:bodyPr vert="horz" lIns="58247" tIns="29124" rIns="58247" bIns="291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28"/>
            <a:ext cx="2945847" cy="496910"/>
          </a:xfrm>
          <a:prstGeom prst="rect">
            <a:avLst/>
          </a:prstGeom>
        </p:spPr>
        <p:txBody>
          <a:bodyPr vert="horz" lIns="58247" tIns="29124" rIns="58247" bIns="29124" rtlCol="0" anchor="b"/>
          <a:lstStyle>
            <a:lvl1pPr algn="l">
              <a:defRPr sz="8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21" y="9429728"/>
            <a:ext cx="2945847" cy="496910"/>
          </a:xfrm>
          <a:prstGeom prst="rect">
            <a:avLst/>
          </a:prstGeom>
        </p:spPr>
        <p:txBody>
          <a:bodyPr vert="horz" lIns="58247" tIns="29124" rIns="58247" bIns="29124" rtlCol="0" anchor="b"/>
          <a:lstStyle>
            <a:lvl1pPr algn="r">
              <a:defRPr sz="800"/>
            </a:lvl1pPr>
          </a:lstStyle>
          <a:p>
            <a:fld id="{88FACFE6-E6AD-4F71-AEFA-347D2082A84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28703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ACFE6-E6AD-4F71-AEFA-347D2082A846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44833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54493" y="987612"/>
            <a:ext cx="13232612" cy="641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301240" y="6109208"/>
            <a:ext cx="10739120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D01F2-EF81-4FFC-A868-0285C16344CC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50" b="1" i="0">
                <a:solidFill>
                  <a:srgbClr val="FED60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4573D-CE6B-432A-8B6B-A675FBD9F9D0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50" b="1" i="0">
                <a:solidFill>
                  <a:srgbClr val="FED60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67080" y="2509139"/>
            <a:ext cx="667359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900924" y="2509139"/>
            <a:ext cx="667359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EE5DF-36F7-4F26-81A6-74EE5D2F0BF6}" type="datetime1">
              <a:rPr lang="en-US" smtClean="0"/>
              <a:t>11/28/2025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50" b="1" i="0">
                <a:solidFill>
                  <a:srgbClr val="FED60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E6DB3-F9FB-47CA-A80B-003938AEB7A9}" type="datetime1">
              <a:rPr lang="en-US" smtClean="0"/>
              <a:t>11/28/2025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B44CB-A396-479F-B614-7D44639EFEF9}" type="datetime1">
              <a:rPr lang="en-US" smtClean="0"/>
              <a:t>11/28/2025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28052" y="4761043"/>
            <a:ext cx="10885495" cy="829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50" b="1" i="0">
                <a:solidFill>
                  <a:srgbClr val="FED60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7080" y="2509139"/>
            <a:ext cx="13807440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216144" y="10145649"/>
            <a:ext cx="49093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67080" y="10145649"/>
            <a:ext cx="3528568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1C15F-224D-459D-973B-1ACC6386870D}" type="datetime1">
              <a:rPr lang="en-US" smtClean="0"/>
              <a:t>11/28/2025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45952" y="10145649"/>
            <a:ext cx="3528568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21A285A3-A137-12F5-2C99-B1111474E0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730" t="20100" r="14607" b="15980"/>
          <a:stretch/>
        </p:blipFill>
        <p:spPr>
          <a:xfrm>
            <a:off x="206993" y="8599114"/>
            <a:ext cx="3933332" cy="2030106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3629" y="8060788"/>
            <a:ext cx="153416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493520" algn="l"/>
              </a:tabLst>
            </a:pPr>
            <a:r>
              <a:rPr lang="en-US" sz="4000" spc="-25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TENDER SUPPORT PACK</a:t>
            </a:r>
            <a:endParaRPr sz="4000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929CCB36-57DD-75C4-6DBF-396360B5DDE1}"/>
              </a:ext>
            </a:extLst>
          </p:cNvPr>
          <p:cNvSpPr txBox="1"/>
          <p:nvPr/>
        </p:nvSpPr>
        <p:spPr>
          <a:xfrm>
            <a:off x="-3629" y="8578850"/>
            <a:ext cx="153416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493520" algn="l"/>
              </a:tabLst>
            </a:pPr>
            <a:r>
              <a:rPr lang="en-US" sz="2400" spc="-25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BLINDS</a:t>
            </a:r>
            <a:endParaRPr sz="2400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0">
            <a:extLst>
              <a:ext uri="{FF2B5EF4-FFF2-40B4-BE49-F238E27FC236}">
                <a16:creationId xmlns:a16="http://schemas.microsoft.com/office/drawing/2014/main" id="{8E604368-F5CD-850E-28C6-31F8BBAEE9E0}"/>
              </a:ext>
            </a:extLst>
          </p:cNvPr>
          <p:cNvSpPr txBox="1"/>
          <p:nvPr/>
        </p:nvSpPr>
        <p:spPr>
          <a:xfrm>
            <a:off x="-12790" y="8993792"/>
            <a:ext cx="153416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493520" algn="l"/>
              </a:tabLst>
            </a:pPr>
            <a:r>
              <a:rPr lang="en-US" sz="2000" spc="-25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15 August 2025 - Rev F</a:t>
            </a:r>
            <a:endParaRPr sz="4000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0" descr="De Beers records first production from new South African underground mine">
            <a:extLst>
              <a:ext uri="{FF2B5EF4-FFF2-40B4-BE49-F238E27FC236}">
                <a16:creationId xmlns:a16="http://schemas.microsoft.com/office/drawing/2014/main" id="{7A651016-92F4-255B-BBC8-E069958D63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8" b="16695"/>
          <a:stretch/>
        </p:blipFill>
        <p:spPr bwMode="auto">
          <a:xfrm>
            <a:off x="0" y="1"/>
            <a:ext cx="15341600" cy="810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34AC345-011A-1661-D1AE-89F761FD6308}"/>
              </a:ext>
            </a:extLst>
          </p:cNvPr>
          <p:cNvCxnSpPr>
            <a:cxnSpLocks/>
          </p:cNvCxnSpPr>
          <p:nvPr/>
        </p:nvCxnSpPr>
        <p:spPr>
          <a:xfrm>
            <a:off x="0" y="1720850"/>
            <a:ext cx="15443200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lide Number Placeholder 55">
            <a:extLst>
              <a:ext uri="{FF2B5EF4-FFF2-40B4-BE49-F238E27FC236}">
                <a16:creationId xmlns:a16="http://schemas.microsoft.com/office/drawing/2014/main" id="{299997A0-B261-8A56-46C0-91354C0CB56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ZA" smtClean="0"/>
              <a:t>2</a:t>
            </a:fld>
            <a:endParaRPr lang="en-ZA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F985235-7142-1DDD-EF82-60F39253C1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730" t="20100" r="14607" b="15980"/>
          <a:stretch/>
        </p:blipFill>
        <p:spPr>
          <a:xfrm>
            <a:off x="5461000" y="8388275"/>
            <a:ext cx="3933332" cy="203010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6FF3004-58D9-AAE1-85D5-E5A5E130E7B2}"/>
              </a:ext>
            </a:extLst>
          </p:cNvPr>
          <p:cNvSpPr/>
          <p:nvPr/>
        </p:nvSpPr>
        <p:spPr>
          <a:xfrm>
            <a:off x="4140325" y="8350252"/>
            <a:ext cx="206993" cy="2559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object 20">
            <a:extLst>
              <a:ext uri="{FF2B5EF4-FFF2-40B4-BE49-F238E27FC236}">
                <a16:creationId xmlns:a16="http://schemas.microsoft.com/office/drawing/2014/main" id="{804AD3ED-8284-E9C5-4F2E-8AFFEA52D343}"/>
              </a:ext>
            </a:extLst>
          </p:cNvPr>
          <p:cNvSpPr txBox="1"/>
          <p:nvPr/>
        </p:nvSpPr>
        <p:spPr>
          <a:xfrm>
            <a:off x="812800" y="4947245"/>
            <a:ext cx="13499641" cy="12824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04" algn="l">
              <a:spcBef>
                <a:spcPts val="69"/>
              </a:spcBef>
              <a:tabLst>
                <a:tab pos="1035308" algn="l"/>
              </a:tabLst>
            </a:pPr>
            <a:r>
              <a:rPr lang="en-US" sz="2000" spc="-17" dirty="0">
                <a:solidFill>
                  <a:srgbClr val="7F7F7F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FITTINGS, AND EQUIPMENT SCHEDULE: BLINDS</a:t>
            </a:r>
            <a:r>
              <a:rPr lang="en-US" sz="2000" u="sng" spc="-17" dirty="0">
                <a:solidFill>
                  <a:srgbClr val="7F7F7F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		   						</a:t>
            </a:r>
            <a:r>
              <a:rPr lang="en-US" sz="2000" spc="-17" dirty="0">
                <a:solidFill>
                  <a:srgbClr val="7F7F7F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PAGE 3</a:t>
            </a:r>
          </a:p>
          <a:p>
            <a:pPr marL="8804" algn="l">
              <a:spcBef>
                <a:spcPts val="69"/>
              </a:spcBef>
              <a:tabLst>
                <a:tab pos="1035308" algn="l"/>
              </a:tabLst>
            </a:pPr>
            <a:r>
              <a:rPr lang="en-US" sz="2000" spc="-17" dirty="0">
                <a:solidFill>
                  <a:srgbClr val="7F7F7F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PROPOSED LAYOUTS			</a:t>
            </a:r>
            <a:r>
              <a:rPr lang="en-US" sz="2000" u="sng" spc="-17" dirty="0">
                <a:solidFill>
                  <a:srgbClr val="7F7F7F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		   						</a:t>
            </a:r>
            <a:r>
              <a:rPr lang="en-US" sz="2000" spc="-17" dirty="0">
                <a:solidFill>
                  <a:srgbClr val="7F7F7F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PAGE 4</a:t>
            </a:r>
          </a:p>
          <a:p>
            <a:pPr marL="8804" algn="l">
              <a:spcBef>
                <a:spcPts val="69"/>
              </a:spcBef>
              <a:tabLst>
                <a:tab pos="1035308" algn="l"/>
              </a:tabLst>
            </a:pPr>
            <a:endParaRPr lang="en-US" sz="2000" spc="-17" dirty="0">
              <a:solidFill>
                <a:srgbClr val="7F7F7F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8804" algn="l">
              <a:spcBef>
                <a:spcPts val="69"/>
              </a:spcBef>
              <a:tabLst>
                <a:tab pos="1035308" algn="l"/>
              </a:tabLst>
            </a:pPr>
            <a:endParaRPr lang="en-US" sz="2000" spc="-17" dirty="0">
              <a:solidFill>
                <a:srgbClr val="7F7F7F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0">
            <a:extLst>
              <a:ext uri="{FF2B5EF4-FFF2-40B4-BE49-F238E27FC236}">
                <a16:creationId xmlns:a16="http://schemas.microsoft.com/office/drawing/2014/main" id="{2C95253B-6A68-3BC1-BC3F-11E493AFE9A8}"/>
              </a:ext>
            </a:extLst>
          </p:cNvPr>
          <p:cNvSpPr txBox="1"/>
          <p:nvPr/>
        </p:nvSpPr>
        <p:spPr>
          <a:xfrm>
            <a:off x="3433580" y="2733630"/>
            <a:ext cx="1114552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  <a:tabLst>
                <a:tab pos="1493520" algn="l"/>
              </a:tabLst>
            </a:pPr>
            <a:r>
              <a:rPr lang="en-US" sz="7200" b="1" spc="-25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CONTENTS</a:t>
            </a:r>
            <a:endParaRPr sz="72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859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34AC345-011A-1661-D1AE-89F761FD6308}"/>
              </a:ext>
            </a:extLst>
          </p:cNvPr>
          <p:cNvCxnSpPr>
            <a:cxnSpLocks/>
          </p:cNvCxnSpPr>
          <p:nvPr/>
        </p:nvCxnSpPr>
        <p:spPr>
          <a:xfrm>
            <a:off x="0" y="730250"/>
            <a:ext cx="15443200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lide Number Placeholder 55">
            <a:extLst>
              <a:ext uri="{FF2B5EF4-FFF2-40B4-BE49-F238E27FC236}">
                <a16:creationId xmlns:a16="http://schemas.microsoft.com/office/drawing/2014/main" id="{299997A0-B261-8A56-46C0-91354C0CB56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ZA" smtClean="0"/>
              <a:t>3</a:t>
            </a:fld>
            <a:endParaRPr lang="en-ZA" dirty="0"/>
          </a:p>
        </p:txBody>
      </p:sp>
      <p:sp>
        <p:nvSpPr>
          <p:cNvPr id="2" name="object 20">
            <a:extLst>
              <a:ext uri="{FF2B5EF4-FFF2-40B4-BE49-F238E27FC236}">
                <a16:creationId xmlns:a16="http://schemas.microsoft.com/office/drawing/2014/main" id="{B11A2DAC-8F35-C350-EC5C-F9AA4AF24B54}"/>
              </a:ext>
            </a:extLst>
          </p:cNvPr>
          <p:cNvSpPr txBox="1"/>
          <p:nvPr/>
        </p:nvSpPr>
        <p:spPr>
          <a:xfrm>
            <a:off x="3429000" y="122686"/>
            <a:ext cx="1114552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  <a:tabLst>
                <a:tab pos="1493520" algn="l"/>
              </a:tabLst>
            </a:pPr>
            <a:r>
              <a:rPr lang="en-US" sz="3600" b="1" spc="-25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BLINDS SPECIFICATIONS</a:t>
            </a:r>
            <a:endParaRPr lang="en-US" sz="3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FC07251-C226-DC37-6CB2-2CD2C78E5D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407593"/>
              </p:ext>
            </p:extLst>
          </p:nvPr>
        </p:nvGraphicFramePr>
        <p:xfrm>
          <a:off x="365436" y="865414"/>
          <a:ext cx="7200000" cy="7408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1037">
                  <a:extLst>
                    <a:ext uri="{9D8B030D-6E8A-4147-A177-3AD203B41FA5}">
                      <a16:colId xmlns:a16="http://schemas.microsoft.com/office/drawing/2014/main" val="3190940054"/>
                    </a:ext>
                  </a:extLst>
                </a:gridCol>
                <a:gridCol w="6478963">
                  <a:extLst>
                    <a:ext uri="{9D8B030D-6E8A-4147-A177-3AD203B41FA5}">
                      <a16:colId xmlns:a16="http://schemas.microsoft.com/office/drawing/2014/main" val="972505090"/>
                    </a:ext>
                  </a:extLst>
                </a:gridCol>
              </a:tblGrid>
              <a:tr h="390693">
                <a:tc gridSpan="2">
                  <a:txBody>
                    <a:bodyPr/>
                    <a:lstStyle/>
                    <a:p>
                      <a:r>
                        <a:rPr lang="en-US" sz="1600" dirty="0"/>
                        <a:t>BLINDS LEGEND</a:t>
                      </a:r>
                      <a:endParaRPr lang="en-Z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C4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969125"/>
                  </a:ext>
                </a:extLst>
              </a:tr>
              <a:tr h="31234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CODE</a:t>
                      </a:r>
                      <a:endParaRPr lang="en-ZA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REFERENCE IMAGE &amp; DESCRIPTION</a:t>
                      </a:r>
                      <a:endParaRPr lang="en-ZA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051692"/>
                  </a:ext>
                </a:extLst>
              </a:tr>
              <a:tr h="6682663">
                <a:tc>
                  <a:txBody>
                    <a:bodyPr/>
                    <a:lstStyle/>
                    <a:p>
                      <a:r>
                        <a:rPr lang="en-US" sz="1400" dirty="0"/>
                        <a:t>WT1</a:t>
                      </a:r>
                      <a:endParaRPr lang="en-ZA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63850" marR="0" lvl="8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THROUGHOUT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SINGLE BRACKET SHEERWEAVE ROLLER BLIND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GRADE: SUITABLE FOR COMMERCIAL USE 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BRACKET COLOUR: BLACK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MECHANISM COLOUR: BLACK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BOTTOM BAR COLOUR: BLACK 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CHAIN : STAINLESS STEEL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WIDTH: TO BE MEASURED ON SITE TO ALIGN TO WINDOW SIZES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MAX WIDTH: 3000mm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MAX HEIGHT: 3000mm</a:t>
                      </a:r>
                    </a:p>
                    <a:p>
                      <a:pPr marL="2863850" lvl="8" indent="0"/>
                      <a:r>
                        <a:rPr lang="en-US" sz="1300" b="0" i="0" u="sng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FABRIC:</a:t>
                      </a:r>
                      <a:endParaRPr lang="en-US" sz="1300" b="0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FABRIC TYPE: SCREEN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SHEERWEAVE COLOUR:  WHITE GREY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FABRIC ORIENTATION: MULTI-DIRECTIONAL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OPENESS FACTOR: 5% SCREENING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UV RESISTANT TREATMENT: </a:t>
                      </a:r>
                      <a:r>
                        <a:rPr lang="en-ZA" sz="1200" dirty="0"/>
                        <a:t>~ 95%</a:t>
                      </a:r>
                      <a:endParaRPr lang="en-US" sz="1300" b="0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63850" lvl="8" indent="0"/>
                      <a:r>
                        <a:rPr lang="en-ZA" sz="1200" dirty="0"/>
                        <a:t>WEAVE:   BASKETWEAVE 2X2</a:t>
                      </a:r>
                    </a:p>
                    <a:p>
                      <a:pPr marL="2863850" lvl="8" indent="0"/>
                      <a:r>
                        <a:rPr lang="en-ZA" sz="1200" dirty="0"/>
                        <a:t>COMPOSITION: MINIMUM 25% POLYESTER, 75% Vinyl on Polyester</a:t>
                      </a:r>
                      <a:br>
                        <a:rPr lang="en-ZA" sz="1200" dirty="0"/>
                      </a:br>
                      <a:r>
                        <a:rPr lang="en-ZA" sz="1200" dirty="0"/>
                        <a:t>FABRIC WEIGHT: MINUMUM 410GRAMS/M2</a:t>
                      </a:r>
                      <a:br>
                        <a:rPr lang="en-ZA" sz="1200" dirty="0"/>
                      </a:br>
                      <a:r>
                        <a:rPr lang="en-ZA" sz="1200" dirty="0"/>
                        <a:t>LEAD FREE</a:t>
                      </a:r>
                    </a:p>
                    <a:p>
                      <a:pPr marL="2863850" lvl="8" indent="0"/>
                      <a:r>
                        <a:rPr lang="en-ZA" sz="1200" dirty="0"/>
                        <a:t>NO PVC SMELL</a:t>
                      </a:r>
                    </a:p>
                    <a:p>
                      <a:pPr marL="2863850" marR="0" lvl="8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200" dirty="0"/>
                    </a:p>
                    <a:p>
                      <a:pPr marL="2863850" marR="0" lvl="8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dirty="0"/>
                        <a:t>CLIENT TO CONFIRM SAMPLE BEFORE WORK COMMENCES.</a:t>
                      </a:r>
                    </a:p>
                    <a:p>
                      <a:pPr marL="2863850" marR="0" lvl="8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ZA" sz="1200" dirty="0"/>
                      </a:br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WARRANTY: 2 YEARS</a:t>
                      </a:r>
                    </a:p>
                    <a:p>
                      <a:pPr marL="2863850" lvl="8" indent="0"/>
                      <a:endParaRPr lang="en-US" sz="1300" b="0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63850" lvl="8" indent="0"/>
                      <a:endParaRPr lang="en-US" sz="1300" b="0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63850" lvl="8" indent="0"/>
                      <a:endParaRPr lang="en-US" sz="1300" b="0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63850" lvl="8" indent="0"/>
                      <a:endParaRPr lang="en-US" sz="1300" b="0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1279197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2B61D7C3-72BC-99F4-3EB5-4206AC493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0" y="1720849"/>
            <a:ext cx="2753362" cy="19296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11BDC9-79DA-40C9-3DB3-DC4436881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1238" y="1720849"/>
            <a:ext cx="2753362" cy="2541124"/>
          </a:xfrm>
          <a:prstGeom prst="rect">
            <a:avLst/>
          </a:prstGeom>
        </p:spPr>
      </p:pic>
      <p:sp>
        <p:nvSpPr>
          <p:cNvPr id="8" name="object 20">
            <a:extLst>
              <a:ext uri="{FF2B5EF4-FFF2-40B4-BE49-F238E27FC236}">
                <a16:creationId xmlns:a16="http://schemas.microsoft.com/office/drawing/2014/main" id="{05CB51D8-7900-1F1E-9B7A-8B96A7C55681}"/>
              </a:ext>
            </a:extLst>
          </p:cNvPr>
          <p:cNvSpPr txBox="1"/>
          <p:nvPr/>
        </p:nvSpPr>
        <p:spPr>
          <a:xfrm>
            <a:off x="7975600" y="10140958"/>
            <a:ext cx="58514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tabLst>
                <a:tab pos="1493520" algn="l"/>
              </a:tabLst>
            </a:pPr>
            <a:r>
              <a:rPr lang="en-US" sz="1200" b="1" spc="-25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NOTE: </a:t>
            </a:r>
            <a:r>
              <a:rPr lang="en-US" sz="1200" spc="-25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WINDOW TREATMENT QUANTITIES TO BE MEASURED ON SITE.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100F968-6212-D5EC-6C21-E882C05ECC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47783"/>
              </p:ext>
            </p:extLst>
          </p:nvPr>
        </p:nvGraphicFramePr>
        <p:xfrm>
          <a:off x="7786000" y="882650"/>
          <a:ext cx="7200000" cy="737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1037">
                  <a:extLst>
                    <a:ext uri="{9D8B030D-6E8A-4147-A177-3AD203B41FA5}">
                      <a16:colId xmlns:a16="http://schemas.microsoft.com/office/drawing/2014/main" val="3190940054"/>
                    </a:ext>
                  </a:extLst>
                </a:gridCol>
                <a:gridCol w="6478963">
                  <a:extLst>
                    <a:ext uri="{9D8B030D-6E8A-4147-A177-3AD203B41FA5}">
                      <a16:colId xmlns:a16="http://schemas.microsoft.com/office/drawing/2014/main" val="972505090"/>
                    </a:ext>
                  </a:extLst>
                </a:gridCol>
              </a:tblGrid>
              <a:tr h="360000">
                <a:tc gridSpan="2">
                  <a:txBody>
                    <a:bodyPr/>
                    <a:lstStyle/>
                    <a:p>
                      <a:r>
                        <a:rPr lang="en-US" sz="1600" dirty="0"/>
                        <a:t>BLINDS LEGEND</a:t>
                      </a:r>
                      <a:endParaRPr lang="en-Z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C4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96912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CODE</a:t>
                      </a:r>
                      <a:endParaRPr lang="en-ZA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REFERENCE IMAGE &amp; DESCRIPTION</a:t>
                      </a:r>
                      <a:endParaRPr lang="en-ZA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051692"/>
                  </a:ext>
                </a:extLst>
              </a:tr>
              <a:tr h="238656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WT2</a:t>
                      </a:r>
                      <a:endParaRPr lang="en-ZA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63850" marR="0" lvl="8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MEETING ROOMS, BOARDROOMS &amp; TRAINING ROOM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DOUBLE BRACKET ROLLER BLIND WITH  SHEERWEAVE &amp; BLOCKOUT BLIND 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GRADE: SUITABLE FOR COMMERCIAL USE 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BRACKET COLOUR: BLACK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MECHANISM COLOUR: BLACK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BOTTOM BAR COLOUR: BLACK 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CHAIN : STAINLESS STEEL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WIDTH: TO BE MEASURED ON SITE TO ALIGN TO WINDOW SIZES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MAX WIDTH: 3000mm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MAX HEIGHT: 3000mm</a:t>
                      </a:r>
                    </a:p>
                    <a:p>
                      <a:pPr marL="2863850" lvl="8" indent="0"/>
                      <a:r>
                        <a:rPr lang="en-US" sz="1300" b="0" i="0" u="sng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SHEERWEAVE FABRIC: TO MATCH WT1</a:t>
                      </a:r>
                    </a:p>
                    <a:p>
                      <a:pPr marL="2863850" lvl="8" indent="0"/>
                      <a:r>
                        <a:rPr lang="en-US" sz="1300" b="0" i="0" u="sng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BLOCK OUT FABRIC:</a:t>
                      </a:r>
                      <a:endParaRPr lang="en-US" sz="1300" b="0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FABRIC TYPE: BLOCKOUT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SHEERWEAVE COLOUR: DARK GREY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FABRIC ORIENTATION: MULTI-DIRECTIONAL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UV RESISTANT TREATMENT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COMPOSITION: 100% POLYESTER WITH ACRYLIC COATING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PVC FREE | LEAD FREE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NOMINAL WEIGHT: MINIMUM 431GSM</a:t>
                      </a: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NOMINAL THICKNESS</a:t>
                      </a:r>
                      <a:r>
                        <a:rPr lang="en-US" sz="1300" b="0" i="0" u="none" strike="noStrike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MINIMUM 0.65MM</a:t>
                      </a:r>
                      <a:endParaRPr lang="en-US" sz="1300" b="0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63850" lvl="8" indent="0"/>
                      <a:r>
                        <a:rPr lang="en-ZA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OPACITY: 100% BLACKOUT</a:t>
                      </a:r>
                    </a:p>
                    <a:p>
                      <a:pPr marL="2863850" lvl="8" indent="0"/>
                      <a:endParaRPr lang="en-US" sz="1300" b="0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63850" marR="0" lvl="8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dirty="0"/>
                        <a:t>CLIENT TO CONFIRM SAMPLE BEFORE WORK COMMENCES.</a:t>
                      </a:r>
                    </a:p>
                    <a:p>
                      <a:pPr marL="2863850" lvl="8" indent="0"/>
                      <a:endParaRPr lang="en-US" sz="1300" b="0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63850" lvl="8" indent="0"/>
                      <a:r>
                        <a:rPr lang="en-US" sz="1300" b="0" i="0" u="none" strike="noStrik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WARRANTY: 2 YEARS</a:t>
                      </a:r>
                    </a:p>
                    <a:p>
                      <a:pPr marL="2863850" lvl="8" indent="0"/>
                      <a:endParaRPr lang="en-US" sz="1300" b="0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63850" lvl="8" indent="0"/>
                      <a:endParaRPr lang="en-US" sz="1300" b="0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63850" lvl="8" indent="0"/>
                      <a:endParaRPr lang="en-US" sz="1300" b="0" i="0" u="none" strike="noStrik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1279197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41CBD27-72EE-B336-E263-88093E81DA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1760" y="4330863"/>
            <a:ext cx="1681833" cy="16578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8021D1D-D870-118E-3679-D30EED9552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0543" y="3785624"/>
            <a:ext cx="1544458" cy="1537032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AEA487D-2E74-39BA-42DD-EC2A0E2875C4}"/>
              </a:ext>
            </a:extLst>
          </p:cNvPr>
          <p:cNvSpPr/>
          <p:nvPr/>
        </p:nvSpPr>
        <p:spPr>
          <a:xfrm>
            <a:off x="7881185" y="1925018"/>
            <a:ext cx="512615" cy="511423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C3CFC4B-C780-513E-24BE-D05C231CB5D9}"/>
              </a:ext>
            </a:extLst>
          </p:cNvPr>
          <p:cNvSpPr/>
          <p:nvPr/>
        </p:nvSpPr>
        <p:spPr>
          <a:xfrm>
            <a:off x="475828" y="1986368"/>
            <a:ext cx="497408" cy="506952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48902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34AC345-011A-1661-D1AE-89F761FD6308}"/>
              </a:ext>
            </a:extLst>
          </p:cNvPr>
          <p:cNvCxnSpPr>
            <a:cxnSpLocks/>
          </p:cNvCxnSpPr>
          <p:nvPr/>
        </p:nvCxnSpPr>
        <p:spPr>
          <a:xfrm>
            <a:off x="0" y="1720850"/>
            <a:ext cx="15443200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lide Number Placeholder 55">
            <a:extLst>
              <a:ext uri="{FF2B5EF4-FFF2-40B4-BE49-F238E27FC236}">
                <a16:creationId xmlns:a16="http://schemas.microsoft.com/office/drawing/2014/main" id="{299997A0-B261-8A56-46C0-91354C0CB56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ZA" smtClean="0"/>
              <a:t>4</a:t>
            </a:fld>
            <a:endParaRPr lang="en-ZA" dirty="0"/>
          </a:p>
        </p:txBody>
      </p:sp>
      <p:sp>
        <p:nvSpPr>
          <p:cNvPr id="3" name="object 20">
            <a:extLst>
              <a:ext uri="{FF2B5EF4-FFF2-40B4-BE49-F238E27FC236}">
                <a16:creationId xmlns:a16="http://schemas.microsoft.com/office/drawing/2014/main" id="{5C557663-AE0B-E8CE-CDE0-020ED0E75647}"/>
              </a:ext>
            </a:extLst>
          </p:cNvPr>
          <p:cNvSpPr txBox="1"/>
          <p:nvPr/>
        </p:nvSpPr>
        <p:spPr>
          <a:xfrm>
            <a:off x="3433580" y="5171239"/>
            <a:ext cx="1114552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  <a:tabLst>
                <a:tab pos="1493520" algn="l"/>
              </a:tabLst>
            </a:pPr>
            <a:r>
              <a:rPr lang="en-US" sz="7200" b="1" spc="-25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PROPOSED LAYOUTS</a:t>
            </a:r>
            <a:endParaRPr sz="72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20">
            <a:extLst>
              <a:ext uri="{FF2B5EF4-FFF2-40B4-BE49-F238E27FC236}">
                <a16:creationId xmlns:a16="http://schemas.microsoft.com/office/drawing/2014/main" id="{F4E24AD3-846C-EB44-469C-370482855D0A}"/>
              </a:ext>
            </a:extLst>
          </p:cNvPr>
          <p:cNvSpPr txBox="1"/>
          <p:nvPr/>
        </p:nvSpPr>
        <p:spPr>
          <a:xfrm>
            <a:off x="3429000" y="6292298"/>
            <a:ext cx="10642600" cy="961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04" algn="r">
              <a:spcBef>
                <a:spcPts val="69"/>
              </a:spcBef>
              <a:tabLst>
                <a:tab pos="1035308" algn="l"/>
              </a:tabLst>
            </a:pPr>
            <a:r>
              <a:rPr lang="en-US" sz="2000" spc="-17" dirty="0">
                <a:solidFill>
                  <a:srgbClr val="7F7F7F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GROUND FLOOR</a:t>
            </a:r>
          </a:p>
          <a:p>
            <a:pPr marL="8804" algn="r">
              <a:spcBef>
                <a:spcPts val="69"/>
              </a:spcBef>
              <a:tabLst>
                <a:tab pos="1035308" algn="l"/>
              </a:tabLst>
            </a:pPr>
            <a:r>
              <a:rPr lang="en-US" sz="2000" spc="-17" dirty="0">
                <a:solidFill>
                  <a:srgbClr val="7F7F7F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FIRST FLOOR</a:t>
            </a:r>
          </a:p>
          <a:p>
            <a:pPr marL="8804" algn="r">
              <a:spcBef>
                <a:spcPts val="69"/>
              </a:spcBef>
              <a:tabLst>
                <a:tab pos="1035308" algn="l"/>
              </a:tabLst>
            </a:pPr>
            <a:r>
              <a:rPr lang="en-US" sz="2000" spc="-17" dirty="0">
                <a:solidFill>
                  <a:srgbClr val="7F7F7F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SECOND FLOOR</a:t>
            </a:r>
          </a:p>
        </p:txBody>
      </p:sp>
      <p:sp>
        <p:nvSpPr>
          <p:cNvPr id="10" name="Double Brace 9">
            <a:extLst>
              <a:ext uri="{FF2B5EF4-FFF2-40B4-BE49-F238E27FC236}">
                <a16:creationId xmlns:a16="http://schemas.microsoft.com/office/drawing/2014/main" id="{79AD039C-4C89-1CE5-95E1-EE1C24C51FB0}"/>
              </a:ext>
            </a:extLst>
          </p:cNvPr>
          <p:cNvSpPr/>
          <p:nvPr/>
        </p:nvSpPr>
        <p:spPr>
          <a:xfrm>
            <a:off x="10947400" y="6292059"/>
            <a:ext cx="3629410" cy="961802"/>
          </a:xfrm>
          <a:prstGeom prst="bracePair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7957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2A0C326-641E-ACB0-F990-FCB5D4335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0" t="6318" r="4234" b="749"/>
          <a:stretch>
            <a:fillRect/>
          </a:stretch>
        </p:blipFill>
        <p:spPr>
          <a:xfrm>
            <a:off x="355599" y="2387826"/>
            <a:ext cx="11472599" cy="7433837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34AC345-011A-1661-D1AE-89F761FD6308}"/>
              </a:ext>
            </a:extLst>
          </p:cNvPr>
          <p:cNvCxnSpPr>
            <a:cxnSpLocks/>
          </p:cNvCxnSpPr>
          <p:nvPr/>
        </p:nvCxnSpPr>
        <p:spPr>
          <a:xfrm>
            <a:off x="0" y="1720850"/>
            <a:ext cx="15443200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lide Number Placeholder 55">
            <a:extLst>
              <a:ext uri="{FF2B5EF4-FFF2-40B4-BE49-F238E27FC236}">
                <a16:creationId xmlns:a16="http://schemas.microsoft.com/office/drawing/2014/main" id="{299997A0-B261-8A56-46C0-91354C0CB56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ZA" smtClean="0"/>
              <a:t>5</a:t>
            </a:fld>
            <a:endParaRPr lang="en-ZA" dirty="0"/>
          </a:p>
        </p:txBody>
      </p:sp>
      <p:sp>
        <p:nvSpPr>
          <p:cNvPr id="2" name="object 20">
            <a:extLst>
              <a:ext uri="{FF2B5EF4-FFF2-40B4-BE49-F238E27FC236}">
                <a16:creationId xmlns:a16="http://schemas.microsoft.com/office/drawing/2014/main" id="{B11A2DAC-8F35-C350-EC5C-F9AA4AF24B54}"/>
              </a:ext>
            </a:extLst>
          </p:cNvPr>
          <p:cNvSpPr txBox="1"/>
          <p:nvPr/>
        </p:nvSpPr>
        <p:spPr>
          <a:xfrm>
            <a:off x="3429000" y="564825"/>
            <a:ext cx="1114552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  <a:tabLst>
                <a:tab pos="1493520" algn="l"/>
              </a:tabLst>
            </a:pPr>
            <a:r>
              <a:rPr lang="en-US" sz="3600" b="1" spc="-25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GROUND FLOOR</a:t>
            </a:r>
            <a:endParaRPr sz="3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0">
            <a:extLst>
              <a:ext uri="{FF2B5EF4-FFF2-40B4-BE49-F238E27FC236}">
                <a16:creationId xmlns:a16="http://schemas.microsoft.com/office/drawing/2014/main" id="{71E2652E-0F71-FDA6-29E7-4180A1C7866F}"/>
              </a:ext>
            </a:extLst>
          </p:cNvPr>
          <p:cNvSpPr txBox="1"/>
          <p:nvPr/>
        </p:nvSpPr>
        <p:spPr>
          <a:xfrm>
            <a:off x="3443514" y="1054448"/>
            <a:ext cx="1114552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  <a:tabLst>
                <a:tab pos="1493520" algn="l"/>
              </a:tabLst>
            </a:pPr>
            <a:r>
              <a:rPr lang="en-US" sz="2000" spc="-25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PROPOSED SPACE PLAN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6BD2E1-E5FE-825F-B77F-BAAF7D59FD65}"/>
              </a:ext>
            </a:extLst>
          </p:cNvPr>
          <p:cNvSpPr txBox="1"/>
          <p:nvPr/>
        </p:nvSpPr>
        <p:spPr>
          <a:xfrm>
            <a:off x="12465593" y="2413226"/>
            <a:ext cx="23410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WT 1 </a:t>
            </a:r>
          </a:p>
          <a:p>
            <a:pPr algn="l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SHEERWEAVE</a:t>
            </a:r>
          </a:p>
          <a:p>
            <a:pPr algn="l"/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r>
              <a:rPr lang="en-US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WT 2</a:t>
            </a:r>
          </a:p>
          <a:p>
            <a:pPr algn="l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SHEERWEAVE &amp; BLOCKOUT COMBINATION </a:t>
            </a:r>
            <a:endParaRPr lang="en-ZA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3E6BCD5-4F31-1BC3-807C-F47DAFA652D8}"/>
              </a:ext>
            </a:extLst>
          </p:cNvPr>
          <p:cNvSpPr/>
          <p:nvPr/>
        </p:nvSpPr>
        <p:spPr>
          <a:xfrm>
            <a:off x="11952978" y="3071443"/>
            <a:ext cx="512615" cy="511423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F4EFAC0-AA00-634C-43CC-256BB6A48D4B}"/>
              </a:ext>
            </a:extLst>
          </p:cNvPr>
          <p:cNvSpPr/>
          <p:nvPr/>
        </p:nvSpPr>
        <p:spPr>
          <a:xfrm>
            <a:off x="11938000" y="2413226"/>
            <a:ext cx="527593" cy="537716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5027F8C-EF65-C5E5-4C97-2C934D30E466}"/>
              </a:ext>
            </a:extLst>
          </p:cNvPr>
          <p:cNvSpPr/>
          <p:nvPr/>
        </p:nvSpPr>
        <p:spPr>
          <a:xfrm>
            <a:off x="7777050" y="2913911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B3B2C45-FF9B-5B21-1056-FCDD8D51AB05}"/>
              </a:ext>
            </a:extLst>
          </p:cNvPr>
          <p:cNvSpPr/>
          <p:nvPr/>
        </p:nvSpPr>
        <p:spPr>
          <a:xfrm>
            <a:off x="8154008" y="2913911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6CF4071-2E25-6170-B2A0-DFB36BCB10C1}"/>
              </a:ext>
            </a:extLst>
          </p:cNvPr>
          <p:cNvSpPr/>
          <p:nvPr/>
        </p:nvSpPr>
        <p:spPr>
          <a:xfrm>
            <a:off x="6756400" y="3170667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32FFE4A-785D-C7A0-46DA-61AACC87067E}"/>
              </a:ext>
            </a:extLst>
          </p:cNvPr>
          <p:cNvSpPr/>
          <p:nvPr/>
        </p:nvSpPr>
        <p:spPr>
          <a:xfrm>
            <a:off x="6756399" y="3613555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A415B8F5-1962-1BEE-073E-623C3993DAE9}"/>
              </a:ext>
            </a:extLst>
          </p:cNvPr>
          <p:cNvSpPr/>
          <p:nvPr/>
        </p:nvSpPr>
        <p:spPr>
          <a:xfrm>
            <a:off x="6756398" y="4166129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02021446-9C33-DC29-D335-D9A5D73651B7}"/>
              </a:ext>
            </a:extLst>
          </p:cNvPr>
          <p:cNvSpPr/>
          <p:nvPr/>
        </p:nvSpPr>
        <p:spPr>
          <a:xfrm>
            <a:off x="6756397" y="4709370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898C349-7365-CCCF-8BCF-F87460A885E4}"/>
              </a:ext>
            </a:extLst>
          </p:cNvPr>
          <p:cNvSpPr/>
          <p:nvPr/>
        </p:nvSpPr>
        <p:spPr>
          <a:xfrm>
            <a:off x="6756396" y="5152807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42D01C5-11AC-AE1D-822F-CF719E3D1170}"/>
              </a:ext>
            </a:extLst>
          </p:cNvPr>
          <p:cNvSpPr/>
          <p:nvPr/>
        </p:nvSpPr>
        <p:spPr>
          <a:xfrm>
            <a:off x="9185897" y="3170667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03A1677-C5CA-4999-FA22-220119EBC76F}"/>
              </a:ext>
            </a:extLst>
          </p:cNvPr>
          <p:cNvSpPr/>
          <p:nvPr/>
        </p:nvSpPr>
        <p:spPr>
          <a:xfrm>
            <a:off x="9185896" y="3613555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C7E89849-879B-5519-95B0-D01121966F85}"/>
              </a:ext>
            </a:extLst>
          </p:cNvPr>
          <p:cNvSpPr/>
          <p:nvPr/>
        </p:nvSpPr>
        <p:spPr>
          <a:xfrm>
            <a:off x="9185892" y="4100746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FA0247CA-47C1-4D3F-3F27-615141B953A7}"/>
              </a:ext>
            </a:extLst>
          </p:cNvPr>
          <p:cNvSpPr/>
          <p:nvPr/>
        </p:nvSpPr>
        <p:spPr>
          <a:xfrm>
            <a:off x="9185892" y="4570049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E3F91D3F-411B-4E25-FBB0-2B1119352D62}"/>
              </a:ext>
            </a:extLst>
          </p:cNvPr>
          <p:cNvSpPr/>
          <p:nvPr/>
        </p:nvSpPr>
        <p:spPr>
          <a:xfrm>
            <a:off x="9185891" y="5045077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9B3321AC-885F-A67F-5159-DD6E8794818B}"/>
              </a:ext>
            </a:extLst>
          </p:cNvPr>
          <p:cNvSpPr/>
          <p:nvPr/>
        </p:nvSpPr>
        <p:spPr>
          <a:xfrm>
            <a:off x="9185892" y="5526543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DDC1126-0726-0D7E-9F36-C86B24851FC3}"/>
              </a:ext>
            </a:extLst>
          </p:cNvPr>
          <p:cNvSpPr/>
          <p:nvPr/>
        </p:nvSpPr>
        <p:spPr>
          <a:xfrm>
            <a:off x="9359893" y="6399041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0416F729-71A3-ECF4-D974-E11FF3C27DF0}"/>
              </a:ext>
            </a:extLst>
          </p:cNvPr>
          <p:cNvSpPr/>
          <p:nvPr/>
        </p:nvSpPr>
        <p:spPr>
          <a:xfrm>
            <a:off x="9678590" y="6399041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275C37A6-880A-1CA1-9F03-5D93E5362F35}"/>
              </a:ext>
            </a:extLst>
          </p:cNvPr>
          <p:cNvSpPr/>
          <p:nvPr/>
        </p:nvSpPr>
        <p:spPr>
          <a:xfrm>
            <a:off x="9992293" y="6399041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2922018A-91B6-2DF5-8421-66565D440E65}"/>
              </a:ext>
            </a:extLst>
          </p:cNvPr>
          <p:cNvSpPr/>
          <p:nvPr/>
        </p:nvSpPr>
        <p:spPr>
          <a:xfrm>
            <a:off x="10414000" y="6397836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D2345578-3C1B-8770-CBDF-D0A88AAEC274}"/>
              </a:ext>
            </a:extLst>
          </p:cNvPr>
          <p:cNvSpPr/>
          <p:nvPr/>
        </p:nvSpPr>
        <p:spPr>
          <a:xfrm>
            <a:off x="10876782" y="6391809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32A7EC80-59ED-9FE1-E289-4BC22679BF31}"/>
              </a:ext>
            </a:extLst>
          </p:cNvPr>
          <p:cNvSpPr/>
          <p:nvPr/>
        </p:nvSpPr>
        <p:spPr>
          <a:xfrm>
            <a:off x="10786097" y="9031963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FD5D358-F20C-49CF-E00C-D90A181966F9}"/>
              </a:ext>
            </a:extLst>
          </p:cNvPr>
          <p:cNvSpPr/>
          <p:nvPr/>
        </p:nvSpPr>
        <p:spPr>
          <a:xfrm>
            <a:off x="10305996" y="9031146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A3B89564-A802-5B85-48F6-38556F9B916F}"/>
              </a:ext>
            </a:extLst>
          </p:cNvPr>
          <p:cNvSpPr/>
          <p:nvPr/>
        </p:nvSpPr>
        <p:spPr>
          <a:xfrm>
            <a:off x="9752243" y="9030329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1B6B3EC0-1332-07A4-4DC1-EB711FBB8227}"/>
              </a:ext>
            </a:extLst>
          </p:cNvPr>
          <p:cNvSpPr/>
          <p:nvPr/>
        </p:nvSpPr>
        <p:spPr>
          <a:xfrm>
            <a:off x="9161664" y="8871553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D92F50A-01F2-9746-4BA8-6BE43DC1B367}"/>
              </a:ext>
            </a:extLst>
          </p:cNvPr>
          <p:cNvSpPr/>
          <p:nvPr/>
        </p:nvSpPr>
        <p:spPr>
          <a:xfrm>
            <a:off x="8764762" y="8871553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630DFBD-9B57-8C36-AEBC-60327976439C}"/>
              </a:ext>
            </a:extLst>
          </p:cNvPr>
          <p:cNvSpPr/>
          <p:nvPr/>
        </p:nvSpPr>
        <p:spPr>
          <a:xfrm>
            <a:off x="8145523" y="9034843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0D4B399-CA77-8785-1D99-71EBFE2A0138}"/>
              </a:ext>
            </a:extLst>
          </p:cNvPr>
          <p:cNvSpPr/>
          <p:nvPr/>
        </p:nvSpPr>
        <p:spPr>
          <a:xfrm>
            <a:off x="7643173" y="9027223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4EE1984D-29D8-5F2D-B437-CBC79FB734F6}"/>
              </a:ext>
            </a:extLst>
          </p:cNvPr>
          <p:cNvSpPr/>
          <p:nvPr/>
        </p:nvSpPr>
        <p:spPr>
          <a:xfrm>
            <a:off x="7129382" y="9026406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97D1B45D-E1BE-DDCD-E8FA-A3C47C2CA742}"/>
              </a:ext>
            </a:extLst>
          </p:cNvPr>
          <p:cNvSpPr/>
          <p:nvPr/>
        </p:nvSpPr>
        <p:spPr>
          <a:xfrm>
            <a:off x="6756395" y="8558579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8159DEFC-D26E-E2EB-E39A-864638F6EBAA}"/>
              </a:ext>
            </a:extLst>
          </p:cNvPr>
          <p:cNvSpPr/>
          <p:nvPr/>
        </p:nvSpPr>
        <p:spPr>
          <a:xfrm>
            <a:off x="6729009" y="8115142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99504CC-EC4F-0C1F-95E3-5C1FDBB5A071}"/>
              </a:ext>
            </a:extLst>
          </p:cNvPr>
          <p:cNvSpPr/>
          <p:nvPr/>
        </p:nvSpPr>
        <p:spPr>
          <a:xfrm>
            <a:off x="6729008" y="7736937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F3CF479B-8769-4986-58C1-DBE899E58BE1}"/>
              </a:ext>
            </a:extLst>
          </p:cNvPr>
          <p:cNvSpPr/>
          <p:nvPr/>
        </p:nvSpPr>
        <p:spPr>
          <a:xfrm>
            <a:off x="9194800" y="6161298"/>
            <a:ext cx="353372" cy="360152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3A71AA6-464C-FBD9-C1B0-578DEE8AC2A9}"/>
              </a:ext>
            </a:extLst>
          </p:cNvPr>
          <p:cNvSpPr/>
          <p:nvPr/>
        </p:nvSpPr>
        <p:spPr>
          <a:xfrm>
            <a:off x="11033633" y="7487002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9FCF7D91-A031-B727-7E77-67C677F3787E}"/>
              </a:ext>
            </a:extLst>
          </p:cNvPr>
          <p:cNvSpPr/>
          <p:nvPr/>
        </p:nvSpPr>
        <p:spPr>
          <a:xfrm>
            <a:off x="11047119" y="7853929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0F236D29-F5BF-9520-91E7-43EDDD510A12}"/>
              </a:ext>
            </a:extLst>
          </p:cNvPr>
          <p:cNvSpPr/>
          <p:nvPr/>
        </p:nvSpPr>
        <p:spPr>
          <a:xfrm>
            <a:off x="4851400" y="7682983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8DBD7D96-6D7B-2B0F-03BD-EF34509358B1}"/>
              </a:ext>
            </a:extLst>
          </p:cNvPr>
          <p:cNvSpPr/>
          <p:nvPr/>
        </p:nvSpPr>
        <p:spPr>
          <a:xfrm>
            <a:off x="4851400" y="8118851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F7421994-A42A-0876-E3C2-71BD31522C5E}"/>
              </a:ext>
            </a:extLst>
          </p:cNvPr>
          <p:cNvSpPr/>
          <p:nvPr/>
        </p:nvSpPr>
        <p:spPr>
          <a:xfrm>
            <a:off x="4851400" y="8534389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E33C9336-2ADD-D879-DFBC-7551D2461941}"/>
              </a:ext>
            </a:extLst>
          </p:cNvPr>
          <p:cNvSpPr/>
          <p:nvPr/>
        </p:nvSpPr>
        <p:spPr>
          <a:xfrm>
            <a:off x="4417927" y="8976331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A9396B3-A51F-2C13-E204-DE054952F9D1}"/>
              </a:ext>
            </a:extLst>
          </p:cNvPr>
          <p:cNvSpPr/>
          <p:nvPr/>
        </p:nvSpPr>
        <p:spPr>
          <a:xfrm>
            <a:off x="3880575" y="897058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E5B07AC4-F031-D4D4-FBF9-9480F2E4F36C}"/>
              </a:ext>
            </a:extLst>
          </p:cNvPr>
          <p:cNvSpPr/>
          <p:nvPr/>
        </p:nvSpPr>
        <p:spPr>
          <a:xfrm>
            <a:off x="3423162" y="895585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45D3AFDE-6E8D-CDEF-EF93-D3D330A98EE3}"/>
              </a:ext>
            </a:extLst>
          </p:cNvPr>
          <p:cNvSpPr/>
          <p:nvPr/>
        </p:nvSpPr>
        <p:spPr>
          <a:xfrm>
            <a:off x="2757611" y="8790930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3BDA203A-33E5-7DD4-86CA-9CA0F23CE188}"/>
              </a:ext>
            </a:extLst>
          </p:cNvPr>
          <p:cNvSpPr/>
          <p:nvPr/>
        </p:nvSpPr>
        <p:spPr>
          <a:xfrm>
            <a:off x="2351401" y="8810319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0A68F843-8F32-2F70-0C18-BB4A15071CFC}"/>
              </a:ext>
            </a:extLst>
          </p:cNvPr>
          <p:cNvSpPr/>
          <p:nvPr/>
        </p:nvSpPr>
        <p:spPr>
          <a:xfrm>
            <a:off x="1726767" y="8951195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6634CF7D-FC8F-92A2-DC9E-5DC58956D5DA}"/>
              </a:ext>
            </a:extLst>
          </p:cNvPr>
          <p:cNvSpPr/>
          <p:nvPr/>
        </p:nvSpPr>
        <p:spPr>
          <a:xfrm>
            <a:off x="1213988" y="897058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0D910915-EFB9-D2C5-AC20-8CF7F91A43C0}"/>
              </a:ext>
            </a:extLst>
          </p:cNvPr>
          <p:cNvSpPr/>
          <p:nvPr/>
        </p:nvSpPr>
        <p:spPr>
          <a:xfrm>
            <a:off x="756575" y="8945787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A772503D-B089-F883-2FB8-118598C2B750}"/>
              </a:ext>
            </a:extLst>
          </p:cNvPr>
          <p:cNvSpPr/>
          <p:nvPr/>
        </p:nvSpPr>
        <p:spPr>
          <a:xfrm>
            <a:off x="419509" y="7825048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E80981DD-2123-2760-1739-3C0652CA3C1C}"/>
              </a:ext>
            </a:extLst>
          </p:cNvPr>
          <p:cNvSpPr/>
          <p:nvPr/>
        </p:nvSpPr>
        <p:spPr>
          <a:xfrm>
            <a:off x="432207" y="7433085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B50B7EA4-128A-DC97-DE13-B8AF6E989EDB}"/>
              </a:ext>
            </a:extLst>
          </p:cNvPr>
          <p:cNvSpPr/>
          <p:nvPr/>
        </p:nvSpPr>
        <p:spPr>
          <a:xfrm>
            <a:off x="624499" y="637557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324FE75-FC54-4675-93DF-1F2A8AA97970}"/>
              </a:ext>
            </a:extLst>
          </p:cNvPr>
          <p:cNvSpPr/>
          <p:nvPr/>
        </p:nvSpPr>
        <p:spPr>
          <a:xfrm>
            <a:off x="1108943" y="635231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5CD79EBA-FCEB-5156-BC37-32B47641B369}"/>
              </a:ext>
            </a:extLst>
          </p:cNvPr>
          <p:cNvSpPr/>
          <p:nvPr/>
        </p:nvSpPr>
        <p:spPr>
          <a:xfrm>
            <a:off x="1557195" y="6370160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0DA4F7D0-5458-B171-FB3C-EFB4D1434756}"/>
              </a:ext>
            </a:extLst>
          </p:cNvPr>
          <p:cNvSpPr/>
          <p:nvPr/>
        </p:nvSpPr>
        <p:spPr>
          <a:xfrm>
            <a:off x="2373027" y="5526543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3A4EAD66-34AA-F28F-9E3A-1D7624A983F3}"/>
              </a:ext>
            </a:extLst>
          </p:cNvPr>
          <p:cNvSpPr/>
          <p:nvPr/>
        </p:nvSpPr>
        <p:spPr>
          <a:xfrm>
            <a:off x="2351401" y="5045077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97B55F3A-505A-299B-683C-AF11F7DB712C}"/>
              </a:ext>
            </a:extLst>
          </p:cNvPr>
          <p:cNvSpPr/>
          <p:nvPr/>
        </p:nvSpPr>
        <p:spPr>
          <a:xfrm>
            <a:off x="2348635" y="4563611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F66A77CC-E620-2EF4-C589-64A98090B426}"/>
              </a:ext>
            </a:extLst>
          </p:cNvPr>
          <p:cNvSpPr/>
          <p:nvPr/>
        </p:nvSpPr>
        <p:spPr>
          <a:xfrm>
            <a:off x="2339813" y="4110818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9527674A-4338-BFC5-27B0-2B4985AF748E}"/>
              </a:ext>
            </a:extLst>
          </p:cNvPr>
          <p:cNvSpPr/>
          <p:nvPr/>
        </p:nvSpPr>
        <p:spPr>
          <a:xfrm>
            <a:off x="2318187" y="3629352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19502780-6469-7A67-ECAF-5B8FA527D200}"/>
              </a:ext>
            </a:extLst>
          </p:cNvPr>
          <p:cNvSpPr/>
          <p:nvPr/>
        </p:nvSpPr>
        <p:spPr>
          <a:xfrm>
            <a:off x="2315421" y="3147886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349E7C33-5FF5-374D-C4AC-93312B8D8126}"/>
              </a:ext>
            </a:extLst>
          </p:cNvPr>
          <p:cNvSpPr/>
          <p:nvPr/>
        </p:nvSpPr>
        <p:spPr>
          <a:xfrm>
            <a:off x="4835725" y="4563611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A76BFD61-57E7-0AC0-CC50-1EAD42087358}"/>
              </a:ext>
            </a:extLst>
          </p:cNvPr>
          <p:cNvSpPr/>
          <p:nvPr/>
        </p:nvSpPr>
        <p:spPr>
          <a:xfrm>
            <a:off x="4826903" y="4110818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65E53C4-0F87-579D-5F7B-3F13C8F42948}"/>
              </a:ext>
            </a:extLst>
          </p:cNvPr>
          <p:cNvSpPr/>
          <p:nvPr/>
        </p:nvSpPr>
        <p:spPr>
          <a:xfrm>
            <a:off x="4805277" y="3629352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77D79A9-EB1E-A83A-122E-A4BCDF2AB78F}"/>
              </a:ext>
            </a:extLst>
          </p:cNvPr>
          <p:cNvSpPr/>
          <p:nvPr/>
        </p:nvSpPr>
        <p:spPr>
          <a:xfrm>
            <a:off x="4802511" y="3147886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E5CCF690-9986-A7C3-C882-C75FAB7FDDFC}"/>
              </a:ext>
            </a:extLst>
          </p:cNvPr>
          <p:cNvSpPr/>
          <p:nvPr/>
        </p:nvSpPr>
        <p:spPr>
          <a:xfrm>
            <a:off x="4802511" y="509413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D688E752-E4EB-D0F1-BAF1-24806A82321E}"/>
              </a:ext>
            </a:extLst>
          </p:cNvPr>
          <p:cNvSpPr/>
          <p:nvPr/>
        </p:nvSpPr>
        <p:spPr>
          <a:xfrm>
            <a:off x="3334022" y="2874416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FCD4AAB8-835D-0D0F-388A-016E5871EA71}"/>
              </a:ext>
            </a:extLst>
          </p:cNvPr>
          <p:cNvSpPr/>
          <p:nvPr/>
        </p:nvSpPr>
        <p:spPr>
          <a:xfrm>
            <a:off x="3729443" y="2874416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A5B91C73-338C-4288-C297-29A8DCA323E7}"/>
              </a:ext>
            </a:extLst>
          </p:cNvPr>
          <p:cNvSpPr/>
          <p:nvPr/>
        </p:nvSpPr>
        <p:spPr>
          <a:xfrm>
            <a:off x="2158569" y="6399041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D67103C-C35B-C89F-6CD9-73880697D491}"/>
              </a:ext>
            </a:extLst>
          </p:cNvPr>
          <p:cNvSpPr/>
          <p:nvPr/>
        </p:nvSpPr>
        <p:spPr>
          <a:xfrm>
            <a:off x="2315420" y="5978197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6617E79-FFE8-94FD-C5C5-B9B682DC9571}"/>
              </a:ext>
            </a:extLst>
          </p:cNvPr>
          <p:cNvSpPr/>
          <p:nvPr/>
        </p:nvSpPr>
        <p:spPr>
          <a:xfrm>
            <a:off x="1868916" y="6409654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0EFACA-F429-E4C2-4A56-F7408FEBB64B}"/>
              </a:ext>
            </a:extLst>
          </p:cNvPr>
          <p:cNvSpPr/>
          <p:nvPr/>
        </p:nvSpPr>
        <p:spPr>
          <a:xfrm>
            <a:off x="9185891" y="5822630"/>
            <a:ext cx="334457" cy="340874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69207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F436FD9E-D3AA-6642-6508-73D1CD237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7" t="3531" r="9527"/>
          <a:stretch>
            <a:fillRect/>
          </a:stretch>
        </p:blipFill>
        <p:spPr>
          <a:xfrm>
            <a:off x="232175" y="2757084"/>
            <a:ext cx="11553425" cy="6649087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34AC345-011A-1661-D1AE-89F761FD6308}"/>
              </a:ext>
            </a:extLst>
          </p:cNvPr>
          <p:cNvCxnSpPr>
            <a:cxnSpLocks/>
          </p:cNvCxnSpPr>
          <p:nvPr/>
        </p:nvCxnSpPr>
        <p:spPr>
          <a:xfrm>
            <a:off x="0" y="1720850"/>
            <a:ext cx="15443200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lide Number Placeholder 55">
            <a:extLst>
              <a:ext uri="{FF2B5EF4-FFF2-40B4-BE49-F238E27FC236}">
                <a16:creationId xmlns:a16="http://schemas.microsoft.com/office/drawing/2014/main" id="{299997A0-B261-8A56-46C0-91354C0CB56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ZA" smtClean="0"/>
              <a:t>6</a:t>
            </a:fld>
            <a:endParaRPr lang="en-ZA" dirty="0"/>
          </a:p>
        </p:txBody>
      </p:sp>
      <p:sp>
        <p:nvSpPr>
          <p:cNvPr id="2" name="object 20">
            <a:extLst>
              <a:ext uri="{FF2B5EF4-FFF2-40B4-BE49-F238E27FC236}">
                <a16:creationId xmlns:a16="http://schemas.microsoft.com/office/drawing/2014/main" id="{B11A2DAC-8F35-C350-EC5C-F9AA4AF24B54}"/>
              </a:ext>
            </a:extLst>
          </p:cNvPr>
          <p:cNvSpPr txBox="1"/>
          <p:nvPr/>
        </p:nvSpPr>
        <p:spPr>
          <a:xfrm>
            <a:off x="3429000" y="564825"/>
            <a:ext cx="1114552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  <a:tabLst>
                <a:tab pos="1493520" algn="l"/>
              </a:tabLst>
            </a:pPr>
            <a:r>
              <a:rPr lang="en-US" sz="3600" b="1" spc="-25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FIRST FLOOR</a:t>
            </a:r>
            <a:endParaRPr sz="3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0">
            <a:extLst>
              <a:ext uri="{FF2B5EF4-FFF2-40B4-BE49-F238E27FC236}">
                <a16:creationId xmlns:a16="http://schemas.microsoft.com/office/drawing/2014/main" id="{71E2652E-0F71-FDA6-29E7-4180A1C7866F}"/>
              </a:ext>
            </a:extLst>
          </p:cNvPr>
          <p:cNvSpPr txBox="1"/>
          <p:nvPr/>
        </p:nvSpPr>
        <p:spPr>
          <a:xfrm>
            <a:off x="3443514" y="1054448"/>
            <a:ext cx="1114552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  <a:tabLst>
                <a:tab pos="1493520" algn="l"/>
              </a:tabLst>
            </a:pPr>
            <a:r>
              <a:rPr lang="en-US" sz="2000" spc="-25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PROPOSED SPACE PLAN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E0973AA5-5478-6316-F38C-FA786F874C56}"/>
              </a:ext>
            </a:extLst>
          </p:cNvPr>
          <p:cNvSpPr/>
          <p:nvPr/>
        </p:nvSpPr>
        <p:spPr>
          <a:xfrm>
            <a:off x="11802957" y="6996005"/>
            <a:ext cx="2394863" cy="3663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21B425-0A23-EF4E-FC87-D9C067735F3E}"/>
              </a:ext>
            </a:extLst>
          </p:cNvPr>
          <p:cNvSpPr txBox="1"/>
          <p:nvPr/>
        </p:nvSpPr>
        <p:spPr>
          <a:xfrm>
            <a:off x="12465593" y="2413226"/>
            <a:ext cx="2215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WT 1 </a:t>
            </a:r>
          </a:p>
          <a:p>
            <a:pPr algn="l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SHEERWEAVE</a:t>
            </a:r>
          </a:p>
          <a:p>
            <a:pPr algn="l"/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r>
              <a:rPr lang="en-US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WT 2</a:t>
            </a:r>
          </a:p>
          <a:p>
            <a:pPr algn="l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SHEERWEAVE &amp; BLOCKOUT COMBINATION </a:t>
            </a:r>
            <a:endParaRPr lang="en-ZA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07D5026-34EF-EA1C-2FB9-A6A97EA88AA4}"/>
              </a:ext>
            </a:extLst>
          </p:cNvPr>
          <p:cNvSpPr/>
          <p:nvPr/>
        </p:nvSpPr>
        <p:spPr>
          <a:xfrm>
            <a:off x="11952978" y="3071443"/>
            <a:ext cx="512615" cy="511423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1939611-DBA1-7BB3-1C11-9F745BD6F407}"/>
              </a:ext>
            </a:extLst>
          </p:cNvPr>
          <p:cNvSpPr/>
          <p:nvPr/>
        </p:nvSpPr>
        <p:spPr>
          <a:xfrm>
            <a:off x="11938000" y="2413226"/>
            <a:ext cx="527593" cy="537716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874ED1BF-782F-E4E1-E0BA-F48C21DB5F0C}"/>
              </a:ext>
            </a:extLst>
          </p:cNvPr>
          <p:cNvSpPr/>
          <p:nvPr/>
        </p:nvSpPr>
        <p:spPr>
          <a:xfrm>
            <a:off x="9211751" y="5100567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3346C172-861F-803E-5D4C-9191011DF0EB}"/>
              </a:ext>
            </a:extLst>
          </p:cNvPr>
          <p:cNvSpPr/>
          <p:nvPr/>
        </p:nvSpPr>
        <p:spPr>
          <a:xfrm>
            <a:off x="4851400" y="7682983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F047C7D8-603C-95BF-72DE-4B3D87AAFEBD}"/>
              </a:ext>
            </a:extLst>
          </p:cNvPr>
          <p:cNvSpPr/>
          <p:nvPr/>
        </p:nvSpPr>
        <p:spPr>
          <a:xfrm>
            <a:off x="4851400" y="8118851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A2965BB3-A0D9-D988-56A3-95456955A052}"/>
              </a:ext>
            </a:extLst>
          </p:cNvPr>
          <p:cNvSpPr/>
          <p:nvPr/>
        </p:nvSpPr>
        <p:spPr>
          <a:xfrm>
            <a:off x="4851400" y="8534389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91664E05-57C7-BC7E-94BC-AFE604E5BF43}"/>
              </a:ext>
            </a:extLst>
          </p:cNvPr>
          <p:cNvSpPr/>
          <p:nvPr/>
        </p:nvSpPr>
        <p:spPr>
          <a:xfrm>
            <a:off x="4417927" y="8976331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58C769D7-7FF8-4DE3-C66D-DCA7018B8E28}"/>
              </a:ext>
            </a:extLst>
          </p:cNvPr>
          <p:cNvSpPr/>
          <p:nvPr/>
        </p:nvSpPr>
        <p:spPr>
          <a:xfrm>
            <a:off x="3880575" y="897058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19FA3C01-F15A-D575-A199-AC321DFC3EDA}"/>
              </a:ext>
            </a:extLst>
          </p:cNvPr>
          <p:cNvSpPr/>
          <p:nvPr/>
        </p:nvSpPr>
        <p:spPr>
          <a:xfrm>
            <a:off x="3423162" y="895585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F275CCEC-3FFD-3064-4294-7BCAAF625452}"/>
              </a:ext>
            </a:extLst>
          </p:cNvPr>
          <p:cNvSpPr/>
          <p:nvPr/>
        </p:nvSpPr>
        <p:spPr>
          <a:xfrm>
            <a:off x="2757611" y="8790930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32E4F4CD-26B3-34AC-8B20-1368F42D6871}"/>
              </a:ext>
            </a:extLst>
          </p:cNvPr>
          <p:cNvSpPr/>
          <p:nvPr/>
        </p:nvSpPr>
        <p:spPr>
          <a:xfrm>
            <a:off x="2351401" y="8810319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42770E15-7EE9-8699-5160-629207230A25}"/>
              </a:ext>
            </a:extLst>
          </p:cNvPr>
          <p:cNvSpPr/>
          <p:nvPr/>
        </p:nvSpPr>
        <p:spPr>
          <a:xfrm>
            <a:off x="1726767" y="8951195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8014895B-3559-DC1B-ED88-4E48E79687A5}"/>
              </a:ext>
            </a:extLst>
          </p:cNvPr>
          <p:cNvSpPr/>
          <p:nvPr/>
        </p:nvSpPr>
        <p:spPr>
          <a:xfrm>
            <a:off x="1213988" y="897058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5613AE8C-A7BF-C79A-DD88-4EEF0A880766}"/>
              </a:ext>
            </a:extLst>
          </p:cNvPr>
          <p:cNvSpPr/>
          <p:nvPr/>
        </p:nvSpPr>
        <p:spPr>
          <a:xfrm>
            <a:off x="756575" y="8945787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43F52094-2C2D-0529-DE92-47265E99A01D}"/>
              </a:ext>
            </a:extLst>
          </p:cNvPr>
          <p:cNvSpPr/>
          <p:nvPr/>
        </p:nvSpPr>
        <p:spPr>
          <a:xfrm>
            <a:off x="419509" y="7825048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98449A6B-8163-BC05-5AD3-B614CB778D00}"/>
              </a:ext>
            </a:extLst>
          </p:cNvPr>
          <p:cNvSpPr/>
          <p:nvPr/>
        </p:nvSpPr>
        <p:spPr>
          <a:xfrm>
            <a:off x="432207" y="7433085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30C99EA4-136F-7C57-4551-2FB3B7C7B563}"/>
              </a:ext>
            </a:extLst>
          </p:cNvPr>
          <p:cNvSpPr/>
          <p:nvPr/>
        </p:nvSpPr>
        <p:spPr>
          <a:xfrm>
            <a:off x="624499" y="637557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C29D49A2-F0CC-60C2-F54E-A562ED138E0B}"/>
              </a:ext>
            </a:extLst>
          </p:cNvPr>
          <p:cNvSpPr/>
          <p:nvPr/>
        </p:nvSpPr>
        <p:spPr>
          <a:xfrm>
            <a:off x="1108943" y="635231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1FEAE5C8-0AEE-1623-D464-0BD505179BCF}"/>
              </a:ext>
            </a:extLst>
          </p:cNvPr>
          <p:cNvSpPr/>
          <p:nvPr/>
        </p:nvSpPr>
        <p:spPr>
          <a:xfrm>
            <a:off x="1557195" y="6370160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DB915FE9-65C5-B140-2D65-3BC0F1A26E54}"/>
              </a:ext>
            </a:extLst>
          </p:cNvPr>
          <p:cNvSpPr/>
          <p:nvPr/>
        </p:nvSpPr>
        <p:spPr>
          <a:xfrm>
            <a:off x="2373027" y="5526543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6440415A-F23A-34EE-8C4B-5EF454CEE4B7}"/>
              </a:ext>
            </a:extLst>
          </p:cNvPr>
          <p:cNvSpPr/>
          <p:nvPr/>
        </p:nvSpPr>
        <p:spPr>
          <a:xfrm>
            <a:off x="2351401" y="5045077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0774EB35-2ABF-D9AE-EDD6-C89ADF8A97B2}"/>
              </a:ext>
            </a:extLst>
          </p:cNvPr>
          <p:cNvSpPr/>
          <p:nvPr/>
        </p:nvSpPr>
        <p:spPr>
          <a:xfrm>
            <a:off x="2348635" y="4563611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35A9F099-2C59-5C7B-E47C-6E915A373EE1}"/>
              </a:ext>
            </a:extLst>
          </p:cNvPr>
          <p:cNvSpPr/>
          <p:nvPr/>
        </p:nvSpPr>
        <p:spPr>
          <a:xfrm>
            <a:off x="2339813" y="4110818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8CA6D0E8-AB82-912C-C29D-5205E12D5EE9}"/>
              </a:ext>
            </a:extLst>
          </p:cNvPr>
          <p:cNvSpPr/>
          <p:nvPr/>
        </p:nvSpPr>
        <p:spPr>
          <a:xfrm>
            <a:off x="2318187" y="3629352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7382BA3D-5BC0-A1EA-E6AD-65202D3FD196}"/>
              </a:ext>
            </a:extLst>
          </p:cNvPr>
          <p:cNvSpPr/>
          <p:nvPr/>
        </p:nvSpPr>
        <p:spPr>
          <a:xfrm>
            <a:off x="2315421" y="3147886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BDCE0D44-A0DB-1DDD-6ABB-7809D806C2FA}"/>
              </a:ext>
            </a:extLst>
          </p:cNvPr>
          <p:cNvSpPr/>
          <p:nvPr/>
        </p:nvSpPr>
        <p:spPr>
          <a:xfrm>
            <a:off x="4835725" y="4563611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B2398566-262F-50E8-FE6A-81B66F565411}"/>
              </a:ext>
            </a:extLst>
          </p:cNvPr>
          <p:cNvSpPr/>
          <p:nvPr/>
        </p:nvSpPr>
        <p:spPr>
          <a:xfrm>
            <a:off x="4826903" y="4110818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00FCBAAD-23A8-6CA5-2CD7-9AD723850943}"/>
              </a:ext>
            </a:extLst>
          </p:cNvPr>
          <p:cNvSpPr/>
          <p:nvPr/>
        </p:nvSpPr>
        <p:spPr>
          <a:xfrm>
            <a:off x="4805277" y="3629352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CB1693E2-3EB8-8200-9653-D36EE792D2D1}"/>
              </a:ext>
            </a:extLst>
          </p:cNvPr>
          <p:cNvSpPr/>
          <p:nvPr/>
        </p:nvSpPr>
        <p:spPr>
          <a:xfrm>
            <a:off x="4802511" y="3147886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B0BB8B92-4582-997B-5CE0-5AE5E4946695}"/>
              </a:ext>
            </a:extLst>
          </p:cNvPr>
          <p:cNvSpPr/>
          <p:nvPr/>
        </p:nvSpPr>
        <p:spPr>
          <a:xfrm>
            <a:off x="4802511" y="509413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D3255B95-FE5F-29FD-336C-046BE1044F2B}"/>
              </a:ext>
            </a:extLst>
          </p:cNvPr>
          <p:cNvSpPr/>
          <p:nvPr/>
        </p:nvSpPr>
        <p:spPr>
          <a:xfrm>
            <a:off x="3334022" y="2874416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F02D75C6-82F6-ED99-2FDB-8C4799EBEA66}"/>
              </a:ext>
            </a:extLst>
          </p:cNvPr>
          <p:cNvSpPr/>
          <p:nvPr/>
        </p:nvSpPr>
        <p:spPr>
          <a:xfrm>
            <a:off x="3729443" y="2874416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1AE7A701-47D5-CD57-F100-4B06C52BD181}"/>
              </a:ext>
            </a:extLst>
          </p:cNvPr>
          <p:cNvSpPr/>
          <p:nvPr/>
        </p:nvSpPr>
        <p:spPr>
          <a:xfrm>
            <a:off x="2344243" y="6165345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0498455A-2C02-F405-C7EF-6CDE0501CEEF}"/>
              </a:ext>
            </a:extLst>
          </p:cNvPr>
          <p:cNvSpPr/>
          <p:nvPr/>
        </p:nvSpPr>
        <p:spPr>
          <a:xfrm>
            <a:off x="2114868" y="6376835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3668D13B-270F-B1D7-D913-8EDA8BA3BDA5}"/>
              </a:ext>
            </a:extLst>
          </p:cNvPr>
          <p:cNvSpPr/>
          <p:nvPr/>
        </p:nvSpPr>
        <p:spPr>
          <a:xfrm>
            <a:off x="6708760" y="7726888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325BDF96-BDF4-9BA3-D099-28297E24D82C}"/>
              </a:ext>
            </a:extLst>
          </p:cNvPr>
          <p:cNvSpPr/>
          <p:nvPr/>
        </p:nvSpPr>
        <p:spPr>
          <a:xfrm>
            <a:off x="6708760" y="8162756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8CA8197C-1E3B-70BE-3561-1A2EA1434175}"/>
              </a:ext>
            </a:extLst>
          </p:cNvPr>
          <p:cNvSpPr/>
          <p:nvPr/>
        </p:nvSpPr>
        <p:spPr>
          <a:xfrm>
            <a:off x="6708760" y="857829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BBC05095-D128-C4B9-D29A-65780F109ED3}"/>
              </a:ext>
            </a:extLst>
          </p:cNvPr>
          <p:cNvSpPr/>
          <p:nvPr/>
        </p:nvSpPr>
        <p:spPr>
          <a:xfrm>
            <a:off x="10794278" y="9020558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F96D66D3-05E2-B8B3-94B8-2AB78AFF87B4}"/>
              </a:ext>
            </a:extLst>
          </p:cNvPr>
          <p:cNvSpPr/>
          <p:nvPr/>
        </p:nvSpPr>
        <p:spPr>
          <a:xfrm>
            <a:off x="10256926" y="9014811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0374FB3F-FF9D-5C4D-5625-4D0F6CE76C05}"/>
              </a:ext>
            </a:extLst>
          </p:cNvPr>
          <p:cNvSpPr/>
          <p:nvPr/>
        </p:nvSpPr>
        <p:spPr>
          <a:xfrm>
            <a:off x="9799513" y="9000081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1341E564-78DC-FC6A-A954-402D6610773B}"/>
              </a:ext>
            </a:extLst>
          </p:cNvPr>
          <p:cNvSpPr/>
          <p:nvPr/>
        </p:nvSpPr>
        <p:spPr>
          <a:xfrm>
            <a:off x="9133962" y="8835157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CC6F1189-3B9C-D282-FDBF-6EA2E72DF98D}"/>
              </a:ext>
            </a:extLst>
          </p:cNvPr>
          <p:cNvSpPr/>
          <p:nvPr/>
        </p:nvSpPr>
        <p:spPr>
          <a:xfrm>
            <a:off x="8727752" y="8854546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D90A999C-E3CB-DC13-EEEA-016538984E32}"/>
              </a:ext>
            </a:extLst>
          </p:cNvPr>
          <p:cNvSpPr/>
          <p:nvPr/>
        </p:nvSpPr>
        <p:spPr>
          <a:xfrm>
            <a:off x="8103118" y="8995422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1795AA70-8EDD-DE64-86D4-99D41C66A82B}"/>
              </a:ext>
            </a:extLst>
          </p:cNvPr>
          <p:cNvSpPr/>
          <p:nvPr/>
        </p:nvSpPr>
        <p:spPr>
          <a:xfrm>
            <a:off x="7590339" y="9014811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22FBB849-3579-8CAF-D2F6-D5869898D69B}"/>
              </a:ext>
            </a:extLst>
          </p:cNvPr>
          <p:cNvSpPr/>
          <p:nvPr/>
        </p:nvSpPr>
        <p:spPr>
          <a:xfrm>
            <a:off x="7132926" y="899001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B0D46885-F05E-D362-E063-500F73D933A9}"/>
              </a:ext>
            </a:extLst>
          </p:cNvPr>
          <p:cNvSpPr/>
          <p:nvPr/>
        </p:nvSpPr>
        <p:spPr>
          <a:xfrm>
            <a:off x="11033254" y="787896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2A8FFA4B-CC6A-E22E-2C83-69EFA3933C45}"/>
              </a:ext>
            </a:extLst>
          </p:cNvPr>
          <p:cNvSpPr/>
          <p:nvPr/>
        </p:nvSpPr>
        <p:spPr>
          <a:xfrm>
            <a:off x="11045952" y="7487001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58874394-0591-34FB-E428-66B383EFF4FF}"/>
              </a:ext>
            </a:extLst>
          </p:cNvPr>
          <p:cNvSpPr/>
          <p:nvPr/>
        </p:nvSpPr>
        <p:spPr>
          <a:xfrm>
            <a:off x="9347200" y="6401873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A6E177B-63D2-110E-5FD1-3E4B647CB22E}"/>
              </a:ext>
            </a:extLst>
          </p:cNvPr>
          <p:cNvSpPr/>
          <p:nvPr/>
        </p:nvSpPr>
        <p:spPr>
          <a:xfrm>
            <a:off x="9953216" y="6378613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22A61220-5F17-8490-838D-14A287C3C7AF}"/>
              </a:ext>
            </a:extLst>
          </p:cNvPr>
          <p:cNvSpPr/>
          <p:nvPr/>
        </p:nvSpPr>
        <p:spPr>
          <a:xfrm>
            <a:off x="10366651" y="6396459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45D2D712-B09D-79CF-7D25-F9675E719AD2}"/>
              </a:ext>
            </a:extLst>
          </p:cNvPr>
          <p:cNvSpPr/>
          <p:nvPr/>
        </p:nvSpPr>
        <p:spPr>
          <a:xfrm>
            <a:off x="10924324" y="640313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C080BA27-F3F7-9F4A-54C4-2603CCAB75D4}"/>
              </a:ext>
            </a:extLst>
          </p:cNvPr>
          <p:cNvSpPr/>
          <p:nvPr/>
        </p:nvSpPr>
        <p:spPr>
          <a:xfrm>
            <a:off x="9233917" y="5577025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3E6E94F5-BC5A-5D5F-D558-C3348E3C510C}"/>
              </a:ext>
            </a:extLst>
          </p:cNvPr>
          <p:cNvSpPr/>
          <p:nvPr/>
        </p:nvSpPr>
        <p:spPr>
          <a:xfrm>
            <a:off x="9209525" y="4614093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99221787-9EE0-C4B5-E724-400B286D2EAA}"/>
              </a:ext>
            </a:extLst>
          </p:cNvPr>
          <p:cNvSpPr/>
          <p:nvPr/>
        </p:nvSpPr>
        <p:spPr>
          <a:xfrm>
            <a:off x="9200703" y="4161300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C689BC3E-2642-0B81-E17A-681925C714CF}"/>
              </a:ext>
            </a:extLst>
          </p:cNvPr>
          <p:cNvSpPr/>
          <p:nvPr/>
        </p:nvSpPr>
        <p:spPr>
          <a:xfrm>
            <a:off x="9179077" y="367983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A37D0729-2EAD-C123-3382-FC70853CE9E2}"/>
              </a:ext>
            </a:extLst>
          </p:cNvPr>
          <p:cNvSpPr/>
          <p:nvPr/>
        </p:nvSpPr>
        <p:spPr>
          <a:xfrm>
            <a:off x="9176311" y="3198368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9685B543-5215-F80F-14E7-D9156589DF1C}"/>
              </a:ext>
            </a:extLst>
          </p:cNvPr>
          <p:cNvSpPr/>
          <p:nvPr/>
        </p:nvSpPr>
        <p:spPr>
          <a:xfrm>
            <a:off x="9205133" y="6215827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1988A0BD-5C6C-2D1E-C7BE-E879C9660B24}"/>
              </a:ext>
            </a:extLst>
          </p:cNvPr>
          <p:cNvSpPr/>
          <p:nvPr/>
        </p:nvSpPr>
        <p:spPr>
          <a:xfrm>
            <a:off x="6722435" y="4608364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3478280D-CAB2-69FB-B7B5-ED036A4F690E}"/>
              </a:ext>
            </a:extLst>
          </p:cNvPr>
          <p:cNvSpPr/>
          <p:nvPr/>
        </p:nvSpPr>
        <p:spPr>
          <a:xfrm>
            <a:off x="6713613" y="4155571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77868A3-7D17-A690-8C8E-971070941A3B}"/>
              </a:ext>
            </a:extLst>
          </p:cNvPr>
          <p:cNvSpPr/>
          <p:nvPr/>
        </p:nvSpPr>
        <p:spPr>
          <a:xfrm>
            <a:off x="6691987" y="3674105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8FC88E8-4F5F-D9E0-60D2-7F0049F26D09}"/>
              </a:ext>
            </a:extLst>
          </p:cNvPr>
          <p:cNvSpPr/>
          <p:nvPr/>
        </p:nvSpPr>
        <p:spPr>
          <a:xfrm>
            <a:off x="6689221" y="3192639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C83D132E-9A74-D256-EBED-997EFC8F4636}"/>
              </a:ext>
            </a:extLst>
          </p:cNvPr>
          <p:cNvSpPr/>
          <p:nvPr/>
        </p:nvSpPr>
        <p:spPr>
          <a:xfrm>
            <a:off x="6689221" y="5138887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66A326AD-67A4-E8AC-87A5-A6B66784FDAA}"/>
              </a:ext>
            </a:extLst>
          </p:cNvPr>
          <p:cNvSpPr/>
          <p:nvPr/>
        </p:nvSpPr>
        <p:spPr>
          <a:xfrm>
            <a:off x="7734590" y="2895230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2741366D-3380-AA01-F09E-61EBED0B0F37}"/>
              </a:ext>
            </a:extLst>
          </p:cNvPr>
          <p:cNvSpPr/>
          <p:nvPr/>
        </p:nvSpPr>
        <p:spPr>
          <a:xfrm>
            <a:off x="8130011" y="2895230"/>
            <a:ext cx="384584" cy="391963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pic>
        <p:nvPicPr>
          <p:cNvPr id="159" name="Picture 158">
            <a:extLst>
              <a:ext uri="{FF2B5EF4-FFF2-40B4-BE49-F238E27FC236}">
                <a16:creationId xmlns:a16="http://schemas.microsoft.com/office/drawing/2014/main" id="{AD909E30-3D9A-35F0-EC9A-4F38E54572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8110" r="12756"/>
          <a:stretch>
            <a:fillRect/>
          </a:stretch>
        </p:blipFill>
        <p:spPr>
          <a:xfrm>
            <a:off x="12209285" y="5298686"/>
            <a:ext cx="2706204" cy="2703034"/>
          </a:xfrm>
          <a:prstGeom prst="rect">
            <a:avLst/>
          </a:prstGeom>
        </p:spPr>
      </p:pic>
      <p:sp>
        <p:nvSpPr>
          <p:cNvPr id="160" name="Oval 159">
            <a:extLst>
              <a:ext uri="{FF2B5EF4-FFF2-40B4-BE49-F238E27FC236}">
                <a16:creationId xmlns:a16="http://schemas.microsoft.com/office/drawing/2014/main" id="{09CEF3D5-71F7-601E-9A71-A10F27A0EA99}"/>
              </a:ext>
            </a:extLst>
          </p:cNvPr>
          <p:cNvSpPr/>
          <p:nvPr/>
        </p:nvSpPr>
        <p:spPr>
          <a:xfrm>
            <a:off x="13215014" y="5300411"/>
            <a:ext cx="409750" cy="408798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 dirty="0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74D10302-68F7-2CB2-1B1F-C566A962BAAF}"/>
              </a:ext>
            </a:extLst>
          </p:cNvPr>
          <p:cNvSpPr/>
          <p:nvPr/>
        </p:nvSpPr>
        <p:spPr>
          <a:xfrm>
            <a:off x="13256040" y="7470166"/>
            <a:ext cx="409750" cy="408798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 dirty="0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2C56C6A6-A5AD-AC69-9EA5-4D44F705A321}"/>
              </a:ext>
            </a:extLst>
          </p:cNvPr>
          <p:cNvSpPr/>
          <p:nvPr/>
        </p:nvSpPr>
        <p:spPr>
          <a:xfrm>
            <a:off x="14048903" y="5504810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 dirty="0"/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DC55C960-1F27-D195-1B77-ECD14A87D15D}"/>
              </a:ext>
            </a:extLst>
          </p:cNvPr>
          <p:cNvSpPr/>
          <p:nvPr/>
        </p:nvSpPr>
        <p:spPr>
          <a:xfrm>
            <a:off x="14048903" y="7371448"/>
            <a:ext cx="313703" cy="312974"/>
          </a:xfrm>
          <a:prstGeom prst="ellipse">
            <a:avLst/>
          </a:prstGeom>
          <a:solidFill>
            <a:srgbClr val="30A7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64CA2A8-C04F-F94E-2243-1E8EDD2E456B}"/>
              </a:ext>
            </a:extLst>
          </p:cNvPr>
          <p:cNvSpPr/>
          <p:nvPr/>
        </p:nvSpPr>
        <p:spPr>
          <a:xfrm>
            <a:off x="9223731" y="5884778"/>
            <a:ext cx="334457" cy="340874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89EF81E-201F-B6A5-46C1-0EF8C169145F}"/>
              </a:ext>
            </a:extLst>
          </p:cNvPr>
          <p:cNvSpPr/>
          <p:nvPr/>
        </p:nvSpPr>
        <p:spPr>
          <a:xfrm>
            <a:off x="9695924" y="6403403"/>
            <a:ext cx="334457" cy="340874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3A57BB-927C-18CA-EBB4-48C217B67E10}"/>
              </a:ext>
            </a:extLst>
          </p:cNvPr>
          <p:cNvSpPr/>
          <p:nvPr/>
        </p:nvSpPr>
        <p:spPr>
          <a:xfrm>
            <a:off x="2390516" y="5859366"/>
            <a:ext cx="334457" cy="340874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20D3318-3961-8265-142F-67694269A7D8}"/>
              </a:ext>
            </a:extLst>
          </p:cNvPr>
          <p:cNvSpPr/>
          <p:nvPr/>
        </p:nvSpPr>
        <p:spPr>
          <a:xfrm>
            <a:off x="1923241" y="6383137"/>
            <a:ext cx="334457" cy="340874"/>
          </a:xfrm>
          <a:prstGeom prst="ellipse">
            <a:avLst/>
          </a:prstGeom>
          <a:solidFill>
            <a:srgbClr val="4D6C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09795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text on it&#10;&#10;Description automatically generated">
            <a:extLst>
              <a:ext uri="{FF2B5EF4-FFF2-40B4-BE49-F238E27FC236}">
                <a16:creationId xmlns:a16="http://schemas.microsoft.com/office/drawing/2014/main" id="{1C12EDB8-0BE1-4629-4E1F-E3F809907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1035050"/>
            <a:ext cx="11785600" cy="58617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866186-B327-036B-166D-D69605844F3D}"/>
              </a:ext>
            </a:extLst>
          </p:cNvPr>
          <p:cNvSpPr txBox="1"/>
          <p:nvPr/>
        </p:nvSpPr>
        <p:spPr>
          <a:xfrm>
            <a:off x="4089400" y="7740650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entury Gothic" panose="020B0502020202020204" pitchFamily="34" charset="0"/>
              </a:rPr>
              <a:t>THANK YOU</a:t>
            </a:r>
            <a:endParaRPr lang="en-ZA" sz="2800" b="1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15617</TotalTime>
  <Words>365</Words>
  <Application>Microsoft Office PowerPoint</Application>
  <PresentationFormat>Custom</PresentationFormat>
  <Paragraphs>91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TKI - Presentation Template - 2021.05.28 - DO NOT SAVE OVER !.cdr</dc:title>
  <dc:creator>Ashleigh Niemann</dc:creator>
  <cp:lastModifiedBy>Fatheela Brovko</cp:lastModifiedBy>
  <cp:revision>116</cp:revision>
  <cp:lastPrinted>2025-01-20T15:04:11Z</cp:lastPrinted>
  <dcterms:created xsi:type="dcterms:W3CDTF">2022-04-01T10:09:57Z</dcterms:created>
  <dcterms:modified xsi:type="dcterms:W3CDTF">2025-11-28T12:51:59Z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2021-05-28T00:00:00Z</vt:filetime>
  </property>
  <property fmtid="{D5CDD505-2E9C-101B-9397-08002B2CF9AE}" pid="3" name="Creator">
    <vt:lpwstr>CorelDRAW 2017</vt:lpwstr>
  </property>
  <property fmtid="{D5CDD505-2E9C-101B-9397-08002B2CF9AE}" pid="4" name="LastSaved">
    <vt:filetime>2022-04-01T00:00:00Z</vt:filetime>
  </property>
</Properties>
</file>