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949" r:id="rId6"/>
  </p:sldMasterIdLst>
  <p:notesMasterIdLst>
    <p:notesMasterId r:id="rId22"/>
  </p:notesMasterIdLst>
  <p:handoutMasterIdLst>
    <p:handoutMasterId r:id="rId23"/>
  </p:handoutMasterIdLst>
  <p:sldIdLst>
    <p:sldId id="291" r:id="rId7"/>
    <p:sldId id="281" r:id="rId8"/>
    <p:sldId id="293" r:id="rId9"/>
    <p:sldId id="289" r:id="rId10"/>
    <p:sldId id="261" r:id="rId11"/>
    <p:sldId id="274" r:id="rId12"/>
    <p:sldId id="275" r:id="rId13"/>
    <p:sldId id="278" r:id="rId14"/>
    <p:sldId id="266" r:id="rId15"/>
    <p:sldId id="276" r:id="rId16"/>
    <p:sldId id="294" r:id="rId17"/>
    <p:sldId id="296" r:id="rId18"/>
    <p:sldId id="297" r:id="rId19"/>
    <p:sldId id="295" r:id="rId20"/>
    <p:sldId id="292" r:id="rId21"/>
  </p:sldIdLst>
  <p:sldSz cx="9144000" cy="6858000" type="screen4x3"/>
  <p:notesSz cx="10020300" cy="6888163"/>
  <p:defaultTextStyle>
    <a:defPPr>
      <a:defRPr lang="en-Z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253">
          <p15:clr>
            <a:srgbClr val="A4A3A4"/>
          </p15:clr>
        </p15:guide>
        <p15:guide id="2" orient="horz" pos="890">
          <p15:clr>
            <a:srgbClr val="A4A3A4"/>
          </p15:clr>
        </p15:guide>
        <p15:guide id="3" orient="horz" pos="3657">
          <p15:clr>
            <a:srgbClr val="A4A3A4"/>
          </p15:clr>
        </p15:guide>
        <p15:guide id="4" orient="horz" pos="1752">
          <p15:clr>
            <a:srgbClr val="A4A3A4"/>
          </p15:clr>
        </p15:guide>
        <p15:guide id="5" orient="horz" pos="4156">
          <p15:clr>
            <a:srgbClr val="A4A3A4"/>
          </p15:clr>
        </p15:guide>
        <p15:guide id="6" orient="horz" pos="3475">
          <p15:clr>
            <a:srgbClr val="A4A3A4"/>
          </p15:clr>
        </p15:guide>
        <p15:guide id="7" pos="5556">
          <p15:clr>
            <a:srgbClr val="A4A3A4"/>
          </p15:clr>
        </p15:guide>
        <p15:guide id="8" pos="5420">
          <p15:clr>
            <a:srgbClr val="A4A3A4"/>
          </p15:clr>
        </p15:guide>
        <p15:guide id="9" pos="340">
          <p15:clr>
            <a:srgbClr val="A4A3A4"/>
          </p15:clr>
        </p15:guide>
        <p15:guide id="10" pos="576">
          <p15:clr>
            <a:srgbClr val="A4A3A4"/>
          </p15:clr>
        </p15:guide>
        <p15:guide id="11" pos="4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330F"/>
    <a:srgbClr val="83725B"/>
    <a:srgbClr val="003896"/>
    <a:srgbClr val="B2B2B2"/>
    <a:srgbClr val="C0C0C0"/>
    <a:srgbClr val="EAEAEA"/>
    <a:srgbClr val="C97A00"/>
    <a:srgbClr val="858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Objects="1">
      <p:cViewPr varScale="1">
        <p:scale>
          <a:sx n="86" d="100"/>
          <a:sy n="86" d="100"/>
        </p:scale>
        <p:origin x="1382" y="48"/>
      </p:cViewPr>
      <p:guideLst>
        <p:guide orient="horz" pos="1253"/>
        <p:guide orient="horz" pos="890"/>
        <p:guide orient="horz" pos="3657"/>
        <p:guide orient="horz" pos="1752"/>
        <p:guide orient="horz" pos="4156"/>
        <p:guide orient="horz" pos="3475"/>
        <p:guide pos="5556"/>
        <p:guide pos="5420"/>
        <p:guide pos="340"/>
        <p:guide pos="576"/>
        <p:guide pos="4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en-GB"/>
          </a:p>
        </p:txBody>
      </p:sp>
      <p:sp>
        <p:nvSpPr>
          <p:cNvPr id="537603" name="Rectangle 3"/>
          <p:cNvSpPr>
            <a:spLocks noGrp="1" noChangeArrowheads="1"/>
          </p:cNvSpPr>
          <p:nvPr>
            <p:ph type="dt" sz="quarter"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en-GB"/>
          </a:p>
        </p:txBody>
      </p:sp>
      <p:sp>
        <p:nvSpPr>
          <p:cNvPr id="537604" name="Rectangle 4"/>
          <p:cNvSpPr>
            <a:spLocks noGrp="1" noChangeArrowheads="1"/>
          </p:cNvSpPr>
          <p:nvPr>
            <p:ph type="ftr" sz="quarter" idx="2"/>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en-GB"/>
          </a:p>
        </p:txBody>
      </p:sp>
      <p:sp>
        <p:nvSpPr>
          <p:cNvPr id="537605" name="Rectangle 5"/>
          <p:cNvSpPr>
            <a:spLocks noGrp="1" noChangeArrowheads="1"/>
          </p:cNvSpPr>
          <p:nvPr>
            <p:ph type="sldNum" sz="quarter" idx="3"/>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2E88BA23-C718-4F78-B046-E68A2CE57A0F}" type="slidenum">
              <a:rPr lang="en-GB"/>
              <a:pPr>
                <a:defRPr/>
              </a:pPr>
              <a:t>‹#›</a:t>
            </a:fld>
            <a:endParaRPr lang="en-GB"/>
          </a:p>
        </p:txBody>
      </p:sp>
    </p:spTree>
    <p:extLst>
      <p:ext uri="{BB962C8B-B14F-4D97-AF65-F5344CB8AC3E}">
        <p14:creationId xmlns:p14="http://schemas.microsoft.com/office/powerpoint/2010/main" val="1060631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en-ZA"/>
          </a:p>
        </p:txBody>
      </p:sp>
      <p:sp>
        <p:nvSpPr>
          <p:cNvPr id="528387" name="Rectangle 3"/>
          <p:cNvSpPr>
            <a:spLocks noGrp="1" noChangeArrowheads="1"/>
          </p:cNvSpPr>
          <p:nvPr>
            <p:ph type="dt"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en-ZA"/>
          </a:p>
        </p:txBody>
      </p:sp>
      <p:sp>
        <p:nvSpPr>
          <p:cNvPr id="34820" name="Rectangle 4"/>
          <p:cNvSpPr>
            <a:spLocks noGrp="1" noRot="1" noChangeAspect="1" noChangeArrowheads="1" noTextEdit="1"/>
          </p:cNvSpPr>
          <p:nvPr>
            <p:ph type="sldImg" idx="2"/>
          </p:nvPr>
        </p:nvSpPr>
        <p:spPr bwMode="auto">
          <a:xfrm>
            <a:off x="3287713" y="515938"/>
            <a:ext cx="3446462" cy="2584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8389" name="Rectangle 5"/>
          <p:cNvSpPr>
            <a:spLocks noGrp="1" noChangeArrowheads="1"/>
          </p:cNvSpPr>
          <p:nvPr>
            <p:ph type="body" sz="quarter" idx="3"/>
          </p:nvPr>
        </p:nvSpPr>
        <p:spPr bwMode="auto">
          <a:xfrm>
            <a:off x="1001713" y="3271838"/>
            <a:ext cx="8016875" cy="310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p:cNvSpPr>
            <a:spLocks noGrp="1" noChangeArrowheads="1"/>
          </p:cNvSpPr>
          <p:nvPr>
            <p:ph type="ftr" sz="quarter" idx="4"/>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en-ZA"/>
          </a:p>
        </p:txBody>
      </p:sp>
      <p:sp>
        <p:nvSpPr>
          <p:cNvPr id="528391" name="Rectangle 7"/>
          <p:cNvSpPr>
            <a:spLocks noGrp="1" noChangeArrowheads="1"/>
          </p:cNvSpPr>
          <p:nvPr>
            <p:ph type="sldNum" sz="quarter" idx="5"/>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D93F3CB2-D0F4-4DE1-93B7-9F654AF51A8E}" type="slidenum">
              <a:rPr lang="en-ZA"/>
              <a:pPr>
                <a:defRPr/>
              </a:pPr>
              <a:t>‹#›</a:t>
            </a:fld>
            <a:endParaRPr lang="en-ZA"/>
          </a:p>
        </p:txBody>
      </p:sp>
    </p:spTree>
    <p:extLst>
      <p:ext uri="{BB962C8B-B14F-4D97-AF65-F5344CB8AC3E}">
        <p14:creationId xmlns:p14="http://schemas.microsoft.com/office/powerpoint/2010/main" val="1602788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3175"/>
            <a:ext cx="91503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105365529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B96C4E4-F781-410B-AD6C-1AF225F5EE3D}" type="slidenum">
              <a:rPr lang="en-ZA"/>
              <a:pPr>
                <a:defRPr/>
              </a:pPr>
              <a:t>‹#›</a:t>
            </a:fld>
            <a:endParaRPr lang="en-ZA"/>
          </a:p>
        </p:txBody>
      </p:sp>
    </p:spTree>
    <p:extLst>
      <p:ext uri="{BB962C8B-B14F-4D97-AF65-F5344CB8AC3E}">
        <p14:creationId xmlns:p14="http://schemas.microsoft.com/office/powerpoint/2010/main" val="2090395857"/>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78AB4095-EEFA-46AF-BC6B-98C1269B5472}" type="slidenum">
              <a:rPr lang="en-ZA"/>
              <a:pPr>
                <a:defRPr/>
              </a:pPr>
              <a:t>‹#›</a:t>
            </a:fld>
            <a:endParaRPr lang="en-ZA"/>
          </a:p>
        </p:txBody>
      </p:sp>
    </p:spTree>
    <p:extLst>
      <p:ext uri="{BB962C8B-B14F-4D97-AF65-F5344CB8AC3E}">
        <p14:creationId xmlns:p14="http://schemas.microsoft.com/office/powerpoint/2010/main" val="86130874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51A9F7F9-0A64-439D-BDE5-981E9CB70AC1}" type="slidenum">
              <a:rPr lang="en-ZA"/>
              <a:pPr>
                <a:defRPr/>
              </a:pPr>
              <a:t>‹#›</a:t>
            </a:fld>
            <a:endParaRPr lang="en-ZA"/>
          </a:p>
        </p:txBody>
      </p:sp>
    </p:spTree>
    <p:extLst>
      <p:ext uri="{BB962C8B-B14F-4D97-AF65-F5344CB8AC3E}">
        <p14:creationId xmlns:p14="http://schemas.microsoft.com/office/powerpoint/2010/main" val="272984396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9" name="Slide Number Placeholder 8"/>
          <p:cNvSpPr>
            <a:spLocks noGrp="1"/>
          </p:cNvSpPr>
          <p:nvPr>
            <p:ph type="sldNum" sz="quarter" idx="12"/>
          </p:nvPr>
        </p:nvSpPr>
        <p:spPr/>
        <p:txBody>
          <a:bodyPr/>
          <a:lstStyle>
            <a:lvl1pPr>
              <a:defRPr/>
            </a:lvl1pPr>
          </a:lstStyle>
          <a:p>
            <a:pPr>
              <a:defRPr/>
            </a:pPr>
            <a:fld id="{3D516906-6D15-4023-97D0-5DBC51836867}" type="slidenum">
              <a:rPr lang="en-ZA"/>
              <a:pPr>
                <a:defRPr/>
              </a:pPr>
              <a:t>‹#›</a:t>
            </a:fld>
            <a:endParaRPr lang="en-ZA"/>
          </a:p>
        </p:txBody>
      </p:sp>
    </p:spTree>
    <p:extLst>
      <p:ext uri="{BB962C8B-B14F-4D97-AF65-F5344CB8AC3E}">
        <p14:creationId xmlns:p14="http://schemas.microsoft.com/office/powerpoint/2010/main" val="376073745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a:p>
        </p:txBody>
      </p:sp>
    </p:spTree>
    <p:extLst>
      <p:ext uri="{BB962C8B-B14F-4D97-AF65-F5344CB8AC3E}">
        <p14:creationId xmlns:p14="http://schemas.microsoft.com/office/powerpoint/2010/main" val="24324277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4" name="Slide Number Placeholder 3"/>
          <p:cNvSpPr>
            <a:spLocks noGrp="1"/>
          </p:cNvSpPr>
          <p:nvPr>
            <p:ph type="sldNum" sz="quarter" idx="12"/>
          </p:nvPr>
        </p:nvSpPr>
        <p:spPr/>
        <p:txBody>
          <a:bodyPr/>
          <a:lstStyle>
            <a:lvl1pPr>
              <a:defRPr/>
            </a:lvl1pPr>
          </a:lstStyle>
          <a:p>
            <a:pPr>
              <a:defRPr/>
            </a:pPr>
            <a:fld id="{E0148F96-887E-4C04-8EB6-3A91172BC025}" type="slidenum">
              <a:rPr lang="en-ZA"/>
              <a:pPr>
                <a:defRPr/>
              </a:pPr>
              <a:t>‹#›</a:t>
            </a:fld>
            <a:endParaRPr lang="en-ZA"/>
          </a:p>
        </p:txBody>
      </p:sp>
    </p:spTree>
    <p:extLst>
      <p:ext uri="{BB962C8B-B14F-4D97-AF65-F5344CB8AC3E}">
        <p14:creationId xmlns:p14="http://schemas.microsoft.com/office/powerpoint/2010/main" val="2808747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7BA644AE-FD6C-4354-A28D-BC243C7847CB}" type="slidenum">
              <a:rPr lang="en-ZA"/>
              <a:pPr>
                <a:defRPr/>
              </a:pPr>
              <a:t>‹#›</a:t>
            </a:fld>
            <a:endParaRPr lang="en-ZA"/>
          </a:p>
        </p:txBody>
      </p:sp>
    </p:spTree>
    <p:extLst>
      <p:ext uri="{BB962C8B-B14F-4D97-AF65-F5344CB8AC3E}">
        <p14:creationId xmlns:p14="http://schemas.microsoft.com/office/powerpoint/2010/main" val="71147338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AB415B70-D017-4207-BE36-A35C6712554A}" type="slidenum">
              <a:rPr lang="en-ZA"/>
              <a:pPr>
                <a:defRPr/>
              </a:pPr>
              <a:t>‹#›</a:t>
            </a:fld>
            <a:endParaRPr lang="en-ZA"/>
          </a:p>
        </p:txBody>
      </p:sp>
    </p:spTree>
    <p:extLst>
      <p:ext uri="{BB962C8B-B14F-4D97-AF65-F5344CB8AC3E}">
        <p14:creationId xmlns:p14="http://schemas.microsoft.com/office/powerpoint/2010/main" val="418492630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52FD4E71-0C16-4E3D-82BE-35254DB99D23}" type="slidenum">
              <a:rPr lang="en-ZA"/>
              <a:pPr>
                <a:defRPr/>
              </a:pPr>
              <a:t>‹#›</a:t>
            </a:fld>
            <a:endParaRPr lang="en-ZA"/>
          </a:p>
        </p:txBody>
      </p:sp>
    </p:spTree>
    <p:extLst>
      <p:ext uri="{BB962C8B-B14F-4D97-AF65-F5344CB8AC3E}">
        <p14:creationId xmlns:p14="http://schemas.microsoft.com/office/powerpoint/2010/main" val="26390468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715B8AD-4558-4958-818B-BEAD96C3C15B}" type="slidenum">
              <a:rPr lang="en-ZA"/>
              <a:pPr>
                <a:defRPr/>
              </a:pPr>
              <a:t>‹#›</a:t>
            </a:fld>
            <a:endParaRPr lang="en-ZA"/>
          </a:p>
        </p:txBody>
      </p:sp>
    </p:spTree>
    <p:extLst>
      <p:ext uri="{BB962C8B-B14F-4D97-AF65-F5344CB8AC3E}">
        <p14:creationId xmlns:p14="http://schemas.microsoft.com/office/powerpoint/2010/main" val="368774617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1DE1901A-5795-494A-8AC8-462401385D35}" type="slidenum">
              <a:rPr lang="en-ZA"/>
              <a:pPr>
                <a:defRPr/>
              </a:pPr>
              <a:t>‹#›</a:t>
            </a:fld>
            <a:endParaRPr lang="en-ZA"/>
          </a:p>
        </p:txBody>
      </p:sp>
    </p:spTree>
    <p:extLst>
      <p:ext uri="{BB962C8B-B14F-4D97-AF65-F5344CB8AC3E}">
        <p14:creationId xmlns:p14="http://schemas.microsoft.com/office/powerpoint/2010/main" val="312201161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9DC7118D-AD60-4916-AEE6-48128EAE6DEE}" type="datetimeFigureOut">
              <a:rPr lang="en-ZA"/>
              <a:pPr>
                <a:defRPr/>
              </a:pPr>
              <a:t>2023/05/21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6CDBCDE-F946-4A58-89EE-D27E9219709D}" type="slidenum">
              <a:rPr lang="en-ZA"/>
              <a:pPr>
                <a:defRPr/>
              </a:pPr>
              <a:t>‹#›</a:t>
            </a:fld>
            <a:endParaRPr lang="en-ZA"/>
          </a:p>
        </p:txBody>
      </p:sp>
    </p:spTree>
    <p:extLst>
      <p:ext uri="{BB962C8B-B14F-4D97-AF65-F5344CB8AC3E}">
        <p14:creationId xmlns:p14="http://schemas.microsoft.com/office/powerpoint/2010/main" val="3090743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03734376-9ABE-4015-96AA-A6A43F509C4F}" type="datetimeFigureOut">
              <a:rPr lang="en-ZA"/>
              <a:pPr>
                <a:defRPr/>
              </a:pPr>
              <a:t>2023/05/21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40A3100-2C48-40D8-895D-7366CC5B182B}" type="slidenum">
              <a:rPr lang="en-ZA"/>
              <a:pPr>
                <a:defRPr/>
              </a:pPr>
              <a:t>‹#›</a:t>
            </a:fld>
            <a:endParaRPr lang="en-ZA"/>
          </a:p>
        </p:txBody>
      </p:sp>
    </p:spTree>
    <p:extLst>
      <p:ext uri="{BB962C8B-B14F-4D97-AF65-F5344CB8AC3E}">
        <p14:creationId xmlns:p14="http://schemas.microsoft.com/office/powerpoint/2010/main" val="4270846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6040927-D37A-4020-93F8-CBF1B3BF32BE}" type="datetimeFigureOut">
              <a:rPr lang="en-ZA"/>
              <a:pPr>
                <a:defRPr/>
              </a:pPr>
              <a:t>2023/05/21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D51A06D-0308-4A10-996B-4D889E1C351F}" type="slidenum">
              <a:rPr lang="en-ZA"/>
              <a:pPr>
                <a:defRPr/>
              </a:pPr>
              <a:t>‹#›</a:t>
            </a:fld>
            <a:endParaRPr lang="en-ZA"/>
          </a:p>
        </p:txBody>
      </p:sp>
    </p:spTree>
    <p:extLst>
      <p:ext uri="{BB962C8B-B14F-4D97-AF65-F5344CB8AC3E}">
        <p14:creationId xmlns:p14="http://schemas.microsoft.com/office/powerpoint/2010/main" val="4174995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3"/>
          <p:cNvSpPr>
            <a:spLocks noGrp="1"/>
          </p:cNvSpPr>
          <p:nvPr>
            <p:ph type="dt" sz="half" idx="10"/>
          </p:nvPr>
        </p:nvSpPr>
        <p:spPr/>
        <p:txBody>
          <a:bodyPr/>
          <a:lstStyle>
            <a:lvl1pPr>
              <a:defRPr/>
            </a:lvl1pPr>
          </a:lstStyle>
          <a:p>
            <a:pPr>
              <a:defRPr/>
            </a:pPr>
            <a:fld id="{5DEBAA39-E418-47D5-B4F9-0C8AA3D2BD77}" type="datetimeFigureOut">
              <a:rPr lang="en-ZA"/>
              <a:pPr>
                <a:defRPr/>
              </a:pPr>
              <a:t>2023/05/21</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37F070F0-9873-4FD3-BF6E-4136D2B64D34}" type="slidenum">
              <a:rPr lang="en-ZA"/>
              <a:pPr>
                <a:defRPr/>
              </a:pPr>
              <a:t>‹#›</a:t>
            </a:fld>
            <a:endParaRPr lang="en-ZA"/>
          </a:p>
        </p:txBody>
      </p:sp>
    </p:spTree>
    <p:extLst>
      <p:ext uri="{BB962C8B-B14F-4D97-AF65-F5344CB8AC3E}">
        <p14:creationId xmlns:p14="http://schemas.microsoft.com/office/powerpoint/2010/main" val="243594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3"/>
          <p:cNvSpPr>
            <a:spLocks noGrp="1"/>
          </p:cNvSpPr>
          <p:nvPr>
            <p:ph type="dt" sz="half" idx="10"/>
          </p:nvPr>
        </p:nvSpPr>
        <p:spPr/>
        <p:txBody>
          <a:bodyPr/>
          <a:lstStyle>
            <a:lvl1pPr>
              <a:defRPr/>
            </a:lvl1pPr>
          </a:lstStyle>
          <a:p>
            <a:pPr>
              <a:defRPr/>
            </a:pPr>
            <a:fld id="{FF560803-043D-4E44-BA9B-8A38E35BF87E}" type="datetimeFigureOut">
              <a:rPr lang="en-ZA"/>
              <a:pPr>
                <a:defRPr/>
              </a:pPr>
              <a:t>2023/05/21</a:t>
            </a:fld>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7CA38F5B-7D7C-44B7-840B-A833172A7EB0}" type="slidenum">
              <a:rPr lang="en-ZA"/>
              <a:pPr>
                <a:defRPr/>
              </a:pPr>
              <a:t>‹#›</a:t>
            </a:fld>
            <a:endParaRPr lang="en-ZA"/>
          </a:p>
        </p:txBody>
      </p:sp>
    </p:spTree>
    <p:extLst>
      <p:ext uri="{BB962C8B-B14F-4D97-AF65-F5344CB8AC3E}">
        <p14:creationId xmlns:p14="http://schemas.microsoft.com/office/powerpoint/2010/main" val="16814689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486553AC-9805-4C4E-AE1B-09691D132BD5}" type="datetimeFigureOut">
              <a:rPr lang="en-ZA"/>
              <a:pPr>
                <a:defRPr/>
              </a:pPr>
              <a:t>2023/05/21</a:t>
            </a:fld>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21D3EF12-3365-43E6-BB8E-DA147D6BFD56}" type="slidenum">
              <a:rPr lang="en-ZA"/>
              <a:pPr>
                <a:defRPr/>
              </a:pPr>
              <a:t>‹#›</a:t>
            </a:fld>
            <a:endParaRPr lang="en-ZA"/>
          </a:p>
        </p:txBody>
      </p:sp>
    </p:spTree>
    <p:extLst>
      <p:ext uri="{BB962C8B-B14F-4D97-AF65-F5344CB8AC3E}">
        <p14:creationId xmlns:p14="http://schemas.microsoft.com/office/powerpoint/2010/main" val="1147457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4AAE554-4801-4199-BD86-2808CF105139}" type="datetimeFigureOut">
              <a:rPr lang="en-ZA"/>
              <a:pPr>
                <a:defRPr/>
              </a:pPr>
              <a:t>2023/05/21</a:t>
            </a:fld>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DE014A42-C73E-432F-A937-F12F0DD496B7}" type="slidenum">
              <a:rPr lang="en-ZA"/>
              <a:pPr>
                <a:defRPr/>
              </a:pPr>
              <a:t>‹#›</a:t>
            </a:fld>
            <a:endParaRPr lang="en-ZA"/>
          </a:p>
        </p:txBody>
      </p:sp>
    </p:spTree>
    <p:extLst>
      <p:ext uri="{BB962C8B-B14F-4D97-AF65-F5344CB8AC3E}">
        <p14:creationId xmlns:p14="http://schemas.microsoft.com/office/powerpoint/2010/main" val="3468966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5DF937-1868-4983-BD6C-943B8E483FD9}" type="datetimeFigureOut">
              <a:rPr lang="en-ZA"/>
              <a:pPr>
                <a:defRPr/>
              </a:pPr>
              <a:t>2023/05/21</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D217B8F2-3847-4715-8AA5-00BD1C5A82CC}" type="slidenum">
              <a:rPr lang="en-ZA"/>
              <a:pPr>
                <a:defRPr/>
              </a:pPr>
              <a:t>‹#›</a:t>
            </a:fld>
            <a:endParaRPr lang="en-ZA"/>
          </a:p>
        </p:txBody>
      </p:sp>
    </p:spTree>
    <p:extLst>
      <p:ext uri="{BB962C8B-B14F-4D97-AF65-F5344CB8AC3E}">
        <p14:creationId xmlns:p14="http://schemas.microsoft.com/office/powerpoint/2010/main" val="853601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3FEFB19-0FA2-4C33-A557-E63E86224D56}" type="datetimeFigureOut">
              <a:rPr lang="en-ZA"/>
              <a:pPr>
                <a:defRPr/>
              </a:pPr>
              <a:t>2023/05/21</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0AFD9C79-241D-4B3B-BDED-166837CA1390}" type="slidenum">
              <a:rPr lang="en-ZA"/>
              <a:pPr>
                <a:defRPr/>
              </a:pPr>
              <a:t>‹#›</a:t>
            </a:fld>
            <a:endParaRPr lang="en-ZA"/>
          </a:p>
        </p:txBody>
      </p:sp>
    </p:spTree>
    <p:extLst>
      <p:ext uri="{BB962C8B-B14F-4D97-AF65-F5344CB8AC3E}">
        <p14:creationId xmlns:p14="http://schemas.microsoft.com/office/powerpoint/2010/main" val="475787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57D47AD9-775D-4919-924C-98AC9ED943EB}" type="datetimeFigureOut">
              <a:rPr lang="en-ZA"/>
              <a:pPr>
                <a:defRPr/>
              </a:pPr>
              <a:t>2023/05/21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4D8810FA-BCAF-4AC8-8522-D92E4231401A}" type="slidenum">
              <a:rPr lang="en-ZA"/>
              <a:pPr>
                <a:defRPr/>
              </a:pPr>
              <a:t>‹#›</a:t>
            </a:fld>
            <a:endParaRPr lang="en-ZA"/>
          </a:p>
        </p:txBody>
      </p:sp>
    </p:spTree>
    <p:extLst>
      <p:ext uri="{BB962C8B-B14F-4D97-AF65-F5344CB8AC3E}">
        <p14:creationId xmlns:p14="http://schemas.microsoft.com/office/powerpoint/2010/main" val="4083738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2C452CCA-859A-4D04-A92D-27EFDAC73002}" type="datetimeFigureOut">
              <a:rPr lang="en-ZA"/>
              <a:pPr>
                <a:defRPr/>
              </a:pPr>
              <a:t>2023/05/21</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36B8BA8D-6D2D-48DD-A225-B19BED96909F}" type="slidenum">
              <a:rPr lang="en-ZA"/>
              <a:pPr>
                <a:defRPr/>
              </a:pPr>
              <a:t>‹#›</a:t>
            </a:fld>
            <a:endParaRPr lang="en-ZA"/>
          </a:p>
        </p:txBody>
      </p:sp>
    </p:spTree>
    <p:extLst>
      <p:ext uri="{BB962C8B-B14F-4D97-AF65-F5344CB8AC3E}">
        <p14:creationId xmlns:p14="http://schemas.microsoft.com/office/powerpoint/2010/main" val="2827530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74E21055-C674-480F-81F8-D72A8ECB56CE}" type="slidenum">
              <a:rPr lang="en-ZA"/>
              <a:pPr>
                <a:defRPr/>
              </a:pPr>
              <a:t>‹#›</a:t>
            </a:fld>
            <a:endParaRPr lang="en-ZA" dirty="0"/>
          </a:p>
        </p:txBody>
      </p:sp>
    </p:spTree>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Lst>
  <p:transition spd="slow">
    <p:fade/>
  </p:transition>
  <p:hf hdr="0" ftr="0"/>
  <p:txStyles>
    <p:titleStyle>
      <a:lvl1pPr algn="l" rtl="0" eaLnBrk="1" fontAlgn="base" hangingPunct="1">
        <a:lnSpc>
          <a:spcPct val="85000"/>
        </a:lnSpc>
        <a:spcBef>
          <a:spcPct val="0"/>
        </a:spcBef>
        <a:spcAft>
          <a:spcPct val="0"/>
        </a:spcAft>
        <a:defRPr sz="2400">
          <a:solidFill>
            <a:schemeClr val="bg1"/>
          </a:solidFill>
          <a:latin typeface="+mj-lt"/>
          <a:ea typeface="+mj-ea"/>
          <a:cs typeface="+mj-cs"/>
        </a:defRPr>
      </a:lvl1pPr>
      <a:lvl2pPr algn="l" rtl="0" eaLnBrk="1" fontAlgn="base" hangingPunct="1">
        <a:lnSpc>
          <a:spcPct val="85000"/>
        </a:lnSpc>
        <a:spcBef>
          <a:spcPct val="0"/>
        </a:spcBef>
        <a:spcAft>
          <a:spcPct val="0"/>
        </a:spcAft>
        <a:defRPr sz="2400">
          <a:solidFill>
            <a:schemeClr val="bg1"/>
          </a:solidFill>
          <a:latin typeface="Arial" charset="0"/>
          <a:cs typeface="Arial" charset="0"/>
        </a:defRPr>
      </a:lvl2pPr>
      <a:lvl3pPr algn="l" rtl="0" eaLnBrk="1" fontAlgn="base" hangingPunct="1">
        <a:lnSpc>
          <a:spcPct val="85000"/>
        </a:lnSpc>
        <a:spcBef>
          <a:spcPct val="0"/>
        </a:spcBef>
        <a:spcAft>
          <a:spcPct val="0"/>
        </a:spcAft>
        <a:defRPr sz="2400">
          <a:solidFill>
            <a:schemeClr val="bg1"/>
          </a:solidFill>
          <a:latin typeface="Arial" charset="0"/>
          <a:cs typeface="Arial" charset="0"/>
        </a:defRPr>
      </a:lvl3pPr>
      <a:lvl4pPr algn="l" rtl="0" eaLnBrk="1" fontAlgn="base" hangingPunct="1">
        <a:lnSpc>
          <a:spcPct val="85000"/>
        </a:lnSpc>
        <a:spcBef>
          <a:spcPct val="0"/>
        </a:spcBef>
        <a:spcAft>
          <a:spcPct val="0"/>
        </a:spcAft>
        <a:defRPr sz="2400">
          <a:solidFill>
            <a:schemeClr val="bg1"/>
          </a:solidFill>
          <a:latin typeface="Arial" charset="0"/>
          <a:cs typeface="Arial" charset="0"/>
        </a:defRPr>
      </a:lvl4pPr>
      <a:lvl5pPr algn="l"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1" fontAlgn="base" hangingPunct="1">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1" fontAlgn="base" hangingPunct="1">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1" fontAlgn="base" hangingPunct="1">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1B2FD056-3C40-4481-BD4B-273D9E517D3A}" type="datetimeFigureOut">
              <a:rPr lang="en-ZA"/>
              <a:pPr>
                <a:defRPr/>
              </a:pPr>
              <a:t>2023/05/21</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10BE86D7-B718-406C-B45B-CD65AFE9D10E}"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19459" name="Group 162"/>
          <p:cNvGrpSpPr>
            <a:grpSpLocks/>
          </p:cNvGrpSpPr>
          <p:nvPr/>
        </p:nvGrpSpPr>
        <p:grpSpPr bwMode="auto">
          <a:xfrm>
            <a:off x="-4763" y="0"/>
            <a:ext cx="9148763" cy="6858000"/>
            <a:chOff x="-3" y="0"/>
            <a:chExt cx="5763" cy="4320"/>
          </a:xfrm>
        </p:grpSpPr>
        <p:pic>
          <p:nvPicPr>
            <p:cNvPr id="19515"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6"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pic>
          <p:nvPicPr>
            <p:cNvPr id="19517"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60" name="Group 155"/>
          <p:cNvGrpSpPr>
            <a:grpSpLocks/>
          </p:cNvGrpSpPr>
          <p:nvPr/>
        </p:nvGrpSpPr>
        <p:grpSpPr bwMode="auto">
          <a:xfrm>
            <a:off x="257175" y="1201738"/>
            <a:ext cx="2482850" cy="2444750"/>
            <a:chOff x="162" y="757"/>
            <a:chExt cx="1564" cy="1540"/>
          </a:xfrm>
        </p:grpSpPr>
        <p:sp>
          <p:nvSpPr>
            <p:cNvPr id="19510"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11"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12"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13"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14"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9462" name="Oval 102"/>
          <p:cNvSpPr>
            <a:spLocks noChangeArrowheads="1"/>
          </p:cNvSpPr>
          <p:nvPr/>
        </p:nvSpPr>
        <p:spPr bwMode="auto">
          <a:xfrm>
            <a:off x="436563" y="1362075"/>
            <a:ext cx="2162175" cy="2173288"/>
          </a:xfrm>
          <a:prstGeom prst="ellipse">
            <a:avLst/>
          </a:prstGeom>
          <a:blipFill dpi="0" rotWithShape="1">
            <a:blip r:embed="rId4">
              <a:extLst>
                <a:ext uri="{28A0092B-C50C-407E-A947-70E740481C1C}">
                  <a14:useLocalDpi xmlns:a14="http://schemas.microsoft.com/office/drawing/2010/main" val="0"/>
                </a:ext>
              </a:extLst>
            </a:blip>
            <a:srcRect/>
            <a:stretch>
              <a:fillRect t="-166" b="-166"/>
            </a:stretch>
          </a:blipFill>
          <a:ln>
            <a:noFill/>
          </a:ln>
        </p:spPr>
        <p:txBody>
          <a:bodyPr anchor="ctr"/>
          <a:lstStyle/>
          <a:p>
            <a:pPr algn="ctr">
              <a:defRPr/>
            </a:pPr>
            <a:endParaRPr lang="en-ZA" sz="1000" dirty="0"/>
          </a:p>
        </p:txBody>
      </p:sp>
      <p:grpSp>
        <p:nvGrpSpPr>
          <p:cNvPr id="19464" name="Group 156"/>
          <p:cNvGrpSpPr>
            <a:grpSpLocks/>
          </p:cNvGrpSpPr>
          <p:nvPr/>
        </p:nvGrpSpPr>
        <p:grpSpPr bwMode="auto">
          <a:xfrm>
            <a:off x="171450" y="1201738"/>
            <a:ext cx="2643188" cy="2493962"/>
            <a:chOff x="108" y="757"/>
            <a:chExt cx="1665" cy="1571"/>
          </a:xfrm>
        </p:grpSpPr>
        <p:sp>
          <p:nvSpPr>
            <p:cNvPr id="19507"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8"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9"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19465" name="Group 146"/>
          <p:cNvGrpSpPr>
            <a:grpSpLocks/>
          </p:cNvGrpSpPr>
          <p:nvPr/>
        </p:nvGrpSpPr>
        <p:grpSpPr bwMode="auto">
          <a:xfrm>
            <a:off x="912813" y="620713"/>
            <a:ext cx="1284287" cy="1260475"/>
            <a:chOff x="575" y="391"/>
            <a:chExt cx="809" cy="794"/>
          </a:xfrm>
        </p:grpSpPr>
        <p:sp>
          <p:nvSpPr>
            <p:cNvPr id="19499"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0"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1"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2"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3"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4"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5"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506"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9466" name="Oval 118"/>
          <p:cNvSpPr>
            <a:spLocks noChangeArrowheads="1"/>
          </p:cNvSpPr>
          <p:nvPr/>
        </p:nvSpPr>
        <p:spPr bwMode="auto">
          <a:xfrm>
            <a:off x="1004888" y="706438"/>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algn="ctr" eaLnBrk="1" hangingPunct="1">
              <a:lnSpc>
                <a:spcPct val="100000"/>
              </a:lnSpc>
              <a:spcBef>
                <a:spcPct val="0"/>
              </a:spcBef>
              <a:buClrTx/>
              <a:buFontTx/>
              <a:buNone/>
            </a:pPr>
            <a:endParaRPr lang="en-US" altLang="en-US" sz="600">
              <a:solidFill>
                <a:schemeClr val="tx1"/>
              </a:solidFill>
            </a:endParaRPr>
          </a:p>
        </p:txBody>
      </p:sp>
      <p:grpSp>
        <p:nvGrpSpPr>
          <p:cNvPr id="19467" name="Group 145"/>
          <p:cNvGrpSpPr>
            <a:grpSpLocks/>
          </p:cNvGrpSpPr>
          <p:nvPr/>
        </p:nvGrpSpPr>
        <p:grpSpPr bwMode="auto">
          <a:xfrm>
            <a:off x="863600" y="620713"/>
            <a:ext cx="1370013" cy="1284287"/>
            <a:chOff x="544" y="391"/>
            <a:chExt cx="863" cy="809"/>
          </a:xfrm>
        </p:grpSpPr>
        <p:sp>
          <p:nvSpPr>
            <p:cNvPr id="19496"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97"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98"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19468" name="Group 157"/>
          <p:cNvGrpSpPr>
            <a:grpSpLocks/>
          </p:cNvGrpSpPr>
          <p:nvPr/>
        </p:nvGrpSpPr>
        <p:grpSpPr bwMode="auto">
          <a:xfrm>
            <a:off x="331788" y="3090863"/>
            <a:ext cx="2074862" cy="2038350"/>
            <a:chOff x="209" y="1947"/>
            <a:chExt cx="1307" cy="1284"/>
          </a:xfrm>
        </p:grpSpPr>
        <p:sp>
          <p:nvSpPr>
            <p:cNvPr id="19490"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91"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92"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93"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94"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95"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9469"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algn="ctr" eaLnBrk="1" hangingPunct="1">
              <a:lnSpc>
                <a:spcPct val="100000"/>
              </a:lnSpc>
              <a:spcBef>
                <a:spcPct val="0"/>
              </a:spcBef>
              <a:buClrTx/>
              <a:buFontTx/>
              <a:buNone/>
            </a:pPr>
            <a:endParaRPr lang="en-US" altLang="en-US" sz="1000">
              <a:solidFill>
                <a:srgbClr val="C0C0C0"/>
              </a:solidFill>
            </a:endParaRPr>
          </a:p>
        </p:txBody>
      </p:sp>
      <p:grpSp>
        <p:nvGrpSpPr>
          <p:cNvPr id="19470" name="Group 158"/>
          <p:cNvGrpSpPr>
            <a:grpSpLocks/>
          </p:cNvGrpSpPr>
          <p:nvPr/>
        </p:nvGrpSpPr>
        <p:grpSpPr bwMode="auto">
          <a:xfrm>
            <a:off x="257175" y="3090863"/>
            <a:ext cx="2211388" cy="2087562"/>
            <a:chOff x="162" y="1947"/>
            <a:chExt cx="1393" cy="1315"/>
          </a:xfrm>
        </p:grpSpPr>
        <p:sp>
          <p:nvSpPr>
            <p:cNvPr id="19487"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8"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9"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grpSp>
        <p:nvGrpSpPr>
          <p:cNvPr id="19471" name="Group 159"/>
          <p:cNvGrpSpPr>
            <a:grpSpLocks/>
          </p:cNvGrpSpPr>
          <p:nvPr/>
        </p:nvGrpSpPr>
        <p:grpSpPr bwMode="auto">
          <a:xfrm>
            <a:off x="900113" y="4684713"/>
            <a:ext cx="1717675" cy="1692275"/>
            <a:chOff x="567" y="2951"/>
            <a:chExt cx="1082" cy="1066"/>
          </a:xfrm>
        </p:grpSpPr>
        <p:sp>
          <p:nvSpPr>
            <p:cNvPr id="19481"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2"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3"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4"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5"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6"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2" name="Oval 138"/>
          <p:cNvSpPr>
            <a:spLocks noChangeArrowheads="1"/>
          </p:cNvSpPr>
          <p:nvPr/>
        </p:nvSpPr>
        <p:spPr bwMode="auto">
          <a:xfrm>
            <a:off x="1014413" y="4791075"/>
            <a:ext cx="1506537" cy="1519238"/>
          </a:xfrm>
          <a:prstGeom prst="ellipse">
            <a:avLst/>
          </a:prstGeom>
          <a:blipFill dpi="0" rotWithShape="1">
            <a:blip r:embed="rId7">
              <a:extLst>
                <a:ext uri="{28A0092B-C50C-407E-A947-70E740481C1C}">
                  <a14:useLocalDpi xmlns:a14="http://schemas.microsoft.com/office/drawing/2010/main" val="0"/>
                </a:ext>
              </a:extLst>
            </a:blip>
            <a:srcRect/>
            <a:stretch>
              <a:fillRect l="-219" r="-219"/>
            </a:stretch>
          </a:blipFill>
          <a:ln>
            <a:noFill/>
          </a:ln>
        </p:spPr>
        <p:txBody>
          <a:bodyPr anchor="ctr"/>
          <a:lstStyle/>
          <a:p>
            <a:pPr algn="ctr">
              <a:defRPr/>
            </a:pPr>
            <a:endParaRPr lang="en-ZA" sz="900" dirty="0">
              <a:solidFill>
                <a:srgbClr val="C0C0C0"/>
              </a:solidFill>
            </a:endParaRPr>
          </a:p>
        </p:txBody>
      </p:sp>
      <p:grpSp>
        <p:nvGrpSpPr>
          <p:cNvPr id="19475" name="Group 160"/>
          <p:cNvGrpSpPr>
            <a:grpSpLocks/>
          </p:cNvGrpSpPr>
          <p:nvPr/>
        </p:nvGrpSpPr>
        <p:grpSpPr bwMode="auto">
          <a:xfrm>
            <a:off x="838200" y="4684713"/>
            <a:ext cx="1828800" cy="1728787"/>
            <a:chOff x="528" y="2951"/>
            <a:chExt cx="1152" cy="1089"/>
          </a:xfrm>
        </p:grpSpPr>
        <p:sp>
          <p:nvSpPr>
            <p:cNvPr id="19478"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79"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sp>
          <p:nvSpPr>
            <p:cNvPr id="19480"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a:solidFill>
                  <a:schemeClr val="tx1"/>
                </a:solidFill>
              </a:endParaRPr>
            </a:p>
          </p:txBody>
        </p:sp>
      </p:grpSp>
      <p:sp>
        <p:nvSpPr>
          <p:cNvPr id="19476" name="Rectangle 2"/>
          <p:cNvSpPr>
            <a:spLocks noGrp="1" noChangeArrowheads="1"/>
          </p:cNvSpPr>
          <p:nvPr>
            <p:ph type="ctrTitle"/>
          </p:nvPr>
        </p:nvSpPr>
        <p:spPr>
          <a:xfrm>
            <a:off x="3144838" y="3597276"/>
            <a:ext cx="5459412" cy="350837"/>
          </a:xfrm>
        </p:spPr>
        <p:txBody>
          <a:bodyPr/>
          <a:lstStyle/>
          <a:p>
            <a:pPr>
              <a:lnSpc>
                <a:spcPct val="100000"/>
              </a:lnSpc>
              <a:spcBef>
                <a:spcPts val="0"/>
              </a:spcBef>
              <a:spcAft>
                <a:spcPts val="0"/>
              </a:spcAft>
            </a:pPr>
            <a:br>
              <a:rPr lang="en-ZA" sz="2000" b="1" dirty="0"/>
            </a:br>
            <a:br>
              <a:rPr lang="en-ZA" sz="2000" b="1" dirty="0"/>
            </a:br>
            <a:br>
              <a:rPr lang="en-ZA" sz="2000" b="1" dirty="0"/>
            </a:br>
            <a:br>
              <a:rPr lang="en-ZA" sz="2000" b="1" dirty="0"/>
            </a:br>
            <a:br>
              <a:rPr lang="en-ZA" sz="2000" b="1" dirty="0"/>
            </a:br>
            <a:br>
              <a:rPr lang="en-ZA" sz="2000" b="1" dirty="0"/>
            </a:br>
            <a:br>
              <a:rPr lang="en-ZA" sz="2000" b="1" dirty="0"/>
            </a:br>
            <a:br>
              <a:rPr lang="en-ZA" sz="2000" b="1" dirty="0"/>
            </a:br>
            <a:br>
              <a:rPr lang="en-ZA" sz="2000" b="1" dirty="0"/>
            </a:br>
            <a:br>
              <a:rPr lang="en-ZA" sz="2000" b="1" dirty="0"/>
            </a:br>
            <a:br>
              <a:rPr lang="en-ZA" sz="2000" b="1" dirty="0"/>
            </a:br>
            <a:br>
              <a:rPr lang="en-ZA" sz="2000" b="1" dirty="0"/>
            </a:br>
            <a:r>
              <a:rPr lang="en-US" sz="1600" b="1" dirty="0"/>
              <a:t>Non-Compulsory Clarification meeting</a:t>
            </a:r>
            <a:br>
              <a:rPr lang="en-US" sz="1600" b="1" dirty="0"/>
            </a:br>
            <a:r>
              <a:rPr lang="en-US" sz="1600" b="1" dirty="0"/>
              <a:t> </a:t>
            </a:r>
            <a:br>
              <a:rPr lang="en-US" sz="1600" b="1" dirty="0"/>
            </a:br>
            <a:r>
              <a:rPr lang="en-ZA" sz="1600" b="1" dirty="0">
                <a:effectLst/>
                <a:latin typeface="Arial" panose="020B0604020202020204" pitchFamily="34" charset="0"/>
                <a:ea typeface="Calibri" panose="020F0502020204030204" pitchFamily="34" charset="0"/>
                <a:cs typeface="Times New Roman" panose="02020603050405020304" pitchFamily="18" charset="0"/>
              </a:rPr>
              <a:t>FOR THE ENVIRONMENTAL HIGH RISK WASTE REMOVAL: THE PROVISION OF OIL SPILLAGE CLEAN UPS, SUPPLY OF OIL SPILLAGE KITS AND PROVIDING OF TRAINING TO EMPLOYEES, AS WELL AS TO PROVIDE ASBESTOS AND SILICA GEL REMOVAL FOR THE NORTHWEST AND NORTHERN CAPE OU’S ON AN “AS AND WHEN” REQUIRED BASIS FOR A PERIOD 36 MONTHS </a:t>
            </a:r>
            <a:br>
              <a:rPr lang="en-ZA" sz="1600" dirty="0">
                <a:effectLst/>
                <a:latin typeface="Calibri" panose="020F0502020204030204" pitchFamily="34" charset="0"/>
                <a:ea typeface="Calibri" panose="020F0502020204030204" pitchFamily="34" charset="0"/>
                <a:cs typeface="Times New Roman" panose="02020603050405020304" pitchFamily="18" charset="0"/>
              </a:rPr>
            </a:br>
            <a:endParaRPr lang="en-US" altLang="en-US" sz="1600" b="1" dirty="0"/>
          </a:p>
        </p:txBody>
      </p:sp>
      <p:sp>
        <p:nvSpPr>
          <p:cNvPr id="19477" name="Rectangle 3"/>
          <p:cNvSpPr>
            <a:spLocks noGrp="1" noChangeArrowheads="1"/>
          </p:cNvSpPr>
          <p:nvPr>
            <p:ph type="subTitle" idx="1"/>
          </p:nvPr>
        </p:nvSpPr>
        <p:spPr>
          <a:xfrm>
            <a:off x="3059113" y="4092575"/>
            <a:ext cx="5827712" cy="2220913"/>
          </a:xfrm>
        </p:spPr>
        <p:txBody>
          <a:bodyPr/>
          <a:lstStyle/>
          <a:p>
            <a:pPr>
              <a:lnSpc>
                <a:spcPct val="100000"/>
              </a:lnSpc>
              <a:spcBef>
                <a:spcPct val="0"/>
              </a:spcBef>
              <a:buClrTx/>
              <a:defRPr/>
            </a:pPr>
            <a:r>
              <a:rPr lang="en-US" b="1" dirty="0"/>
              <a:t>INVITATION TO TENDER </a:t>
            </a:r>
            <a:r>
              <a:rPr lang="en-US" sz="1800" b="1" dirty="0">
                <a:effectLst/>
                <a:latin typeface="Arial" panose="020B0604020202020204" pitchFamily="34" charset="0"/>
                <a:ea typeface="Calibri" panose="020F0502020204030204" pitchFamily="34" charset="0"/>
                <a:cs typeface="Times New Roman" panose="02020603050405020304" pitchFamily="18" charset="0"/>
              </a:rPr>
              <a:t>NW1021DX</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ct val="0"/>
              </a:spcBef>
              <a:buClrTx/>
              <a:defRPr/>
            </a:pPr>
            <a:r>
              <a:rPr lang="en-GB" altLang="en-US" b="1" dirty="0"/>
              <a:t>COMMERCIAL AND TECHNICAL WORKSHOP/MS TEAMS</a:t>
            </a:r>
            <a:br>
              <a:rPr lang="en-GB" altLang="en-US" b="1" dirty="0"/>
            </a:br>
            <a:r>
              <a:rPr lang="en-GB" altLang="en-US" b="1" dirty="0"/>
              <a:t>09  MAY 2023</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3"/>
          <p:cNvSpPr>
            <a:spLocks noGrp="1"/>
          </p:cNvSpPr>
          <p:nvPr>
            <p:ph type="dt" sz="quarter" idx="10"/>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000" dirty="0">
              <a:solidFill>
                <a:srgbClr val="83725B"/>
              </a:solidFill>
            </a:endParaRPr>
          </a:p>
        </p:txBody>
      </p:sp>
      <p:sp>
        <p:nvSpPr>
          <p:cNvPr id="20483" name="Slide Number Placeholder 5"/>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EB875B55-C020-4F5A-A056-2B0273F040EF}" type="slidenum">
              <a:rPr lang="en-ZA" altLang="en-US" sz="1000" smtClean="0">
                <a:solidFill>
                  <a:srgbClr val="83725B"/>
                </a:solidFill>
              </a:rPr>
              <a:pPr eaLnBrk="1" hangingPunct="1">
                <a:lnSpc>
                  <a:spcPct val="100000"/>
                </a:lnSpc>
                <a:spcBef>
                  <a:spcPct val="0"/>
                </a:spcBef>
                <a:buClrTx/>
                <a:buFontTx/>
                <a:buNone/>
              </a:pPr>
              <a:t>2</a:t>
            </a:fld>
            <a:endParaRPr lang="en-ZA" altLang="en-US" sz="1000">
              <a:solidFill>
                <a:srgbClr val="83725B"/>
              </a:solidFill>
            </a:endParaRPr>
          </a:p>
        </p:txBody>
      </p:sp>
      <p:sp>
        <p:nvSpPr>
          <p:cNvPr id="20484" name="Rectangle 2"/>
          <p:cNvSpPr>
            <a:spLocks noGrp="1" noChangeArrowheads="1"/>
          </p:cNvSpPr>
          <p:nvPr>
            <p:ph type="title"/>
          </p:nvPr>
        </p:nvSpPr>
        <p:spPr/>
        <p:txBody>
          <a:bodyPr/>
          <a:lstStyle/>
          <a:p>
            <a:r>
              <a:rPr lang="en-ZA" altLang="en-US" dirty="0"/>
              <a:t>Agenda</a:t>
            </a:r>
            <a:endParaRPr lang="en-US" altLang="en-US" dirty="0"/>
          </a:p>
        </p:txBody>
      </p:sp>
      <p:sp>
        <p:nvSpPr>
          <p:cNvPr id="20485" name="Rectangle 3"/>
          <p:cNvSpPr>
            <a:spLocks noGrp="1" noChangeArrowheads="1"/>
          </p:cNvSpPr>
          <p:nvPr>
            <p:ph type="body" idx="1"/>
          </p:nvPr>
        </p:nvSpPr>
        <p:spPr/>
        <p:txBody>
          <a:bodyPr/>
          <a:lstStyle/>
          <a:p>
            <a:pPr>
              <a:lnSpc>
                <a:spcPct val="100000"/>
              </a:lnSpc>
              <a:spcBef>
                <a:spcPts val="600"/>
              </a:spcBef>
              <a:spcAft>
                <a:spcPts val="1200"/>
              </a:spcAft>
              <a:defRPr/>
            </a:pPr>
            <a:r>
              <a:rPr lang="en-GB" altLang="en-US" dirty="0"/>
              <a:t>Welcome &amp; Introduction </a:t>
            </a:r>
            <a:r>
              <a:rPr lang="en-ZA" b="1" dirty="0"/>
              <a:t>	</a:t>
            </a:r>
            <a:endParaRPr lang="en-ZA" dirty="0"/>
          </a:p>
          <a:p>
            <a:pPr>
              <a:lnSpc>
                <a:spcPct val="100000"/>
              </a:lnSpc>
              <a:spcBef>
                <a:spcPts val="600"/>
              </a:spcBef>
              <a:spcAft>
                <a:spcPts val="1200"/>
              </a:spcAft>
              <a:defRPr/>
            </a:pPr>
            <a:r>
              <a:rPr lang="en-ZA" dirty="0"/>
              <a:t>Evacuation Procedure                  </a:t>
            </a:r>
          </a:p>
          <a:p>
            <a:pPr>
              <a:lnSpc>
                <a:spcPct val="100000"/>
              </a:lnSpc>
              <a:spcBef>
                <a:spcPts val="600"/>
              </a:spcBef>
              <a:spcAft>
                <a:spcPts val="1200"/>
              </a:spcAft>
              <a:defRPr/>
            </a:pPr>
            <a:r>
              <a:rPr lang="en-ZA" altLang="en-US" dirty="0"/>
              <a:t>Session Objectives		</a:t>
            </a:r>
            <a:r>
              <a:rPr lang="en-ZA" dirty="0"/>
              <a:t>		</a:t>
            </a:r>
            <a:r>
              <a:rPr lang="en-ZA" b="1" dirty="0"/>
              <a:t> </a:t>
            </a:r>
          </a:p>
          <a:p>
            <a:pPr marL="0" indent="0">
              <a:lnSpc>
                <a:spcPct val="100000"/>
              </a:lnSpc>
              <a:spcBef>
                <a:spcPts val="600"/>
              </a:spcBef>
              <a:spcAft>
                <a:spcPts val="1200"/>
              </a:spcAft>
              <a:buFontTx/>
              <a:buNone/>
              <a:defRPr/>
            </a:pPr>
            <a:r>
              <a:rPr lang="en-ZA" b="1" dirty="0"/>
              <a:t>1   Commercial</a:t>
            </a:r>
          </a:p>
          <a:p>
            <a:pPr>
              <a:lnSpc>
                <a:spcPct val="100000"/>
              </a:lnSpc>
              <a:spcBef>
                <a:spcPts val="600"/>
              </a:spcBef>
              <a:spcAft>
                <a:spcPts val="1200"/>
              </a:spcAft>
              <a:buFont typeface="Wingdings" panose="05000000000000000000" pitchFamily="2" charset="2"/>
              <a:buChar char="v"/>
              <a:defRPr/>
            </a:pPr>
            <a:r>
              <a:rPr lang="en-US" dirty="0"/>
              <a:t>Tender document Clarity</a:t>
            </a:r>
          </a:p>
          <a:p>
            <a:pPr>
              <a:lnSpc>
                <a:spcPct val="100000"/>
              </a:lnSpc>
              <a:spcBef>
                <a:spcPts val="600"/>
              </a:spcBef>
              <a:spcAft>
                <a:spcPts val="1200"/>
              </a:spcAft>
              <a:buFont typeface="Wingdings" panose="05000000000000000000" pitchFamily="2" charset="2"/>
              <a:buChar char="v"/>
              <a:defRPr/>
            </a:pPr>
            <a:r>
              <a:rPr lang="en-US" dirty="0"/>
              <a:t>SD&amp;L Requirements</a:t>
            </a:r>
          </a:p>
          <a:p>
            <a:pPr marL="0" indent="0">
              <a:lnSpc>
                <a:spcPct val="100000"/>
              </a:lnSpc>
              <a:spcBef>
                <a:spcPts val="600"/>
              </a:spcBef>
              <a:spcAft>
                <a:spcPts val="1200"/>
              </a:spcAft>
              <a:buFontTx/>
              <a:buNone/>
              <a:defRPr/>
            </a:pPr>
            <a:r>
              <a:rPr lang="en-US" b="1" dirty="0"/>
              <a:t>2. Technical Clarity</a:t>
            </a:r>
          </a:p>
          <a:p>
            <a:pPr>
              <a:lnSpc>
                <a:spcPct val="100000"/>
              </a:lnSpc>
              <a:spcBef>
                <a:spcPts val="600"/>
              </a:spcBef>
              <a:spcAft>
                <a:spcPts val="1200"/>
              </a:spcAft>
              <a:buFont typeface="Wingdings" panose="05000000000000000000" pitchFamily="2" charset="2"/>
              <a:buChar char="v"/>
              <a:defRPr/>
            </a:pPr>
            <a:r>
              <a:rPr lang="en-US" dirty="0"/>
              <a:t>Scope of work/ Environmental </a:t>
            </a:r>
          </a:p>
          <a:p>
            <a:pPr>
              <a:lnSpc>
                <a:spcPct val="100000"/>
              </a:lnSpc>
              <a:spcBef>
                <a:spcPts val="600"/>
              </a:spcBef>
              <a:spcAft>
                <a:spcPts val="1200"/>
              </a:spcAft>
              <a:buFont typeface="Wingdings" panose="05000000000000000000" pitchFamily="2" charset="2"/>
              <a:buChar char="v"/>
              <a:defRPr/>
            </a:pPr>
            <a:r>
              <a:rPr lang="en-US" dirty="0"/>
              <a:t>Safety Requirements</a:t>
            </a:r>
          </a:p>
          <a:p>
            <a:pPr>
              <a:lnSpc>
                <a:spcPct val="100000"/>
              </a:lnSpc>
              <a:spcBef>
                <a:spcPts val="600"/>
              </a:spcBef>
              <a:spcAft>
                <a:spcPts val="1200"/>
              </a:spcAft>
              <a:buFont typeface="Wingdings" panose="05000000000000000000" pitchFamily="2" charset="2"/>
              <a:buChar char="v"/>
              <a:defRPr/>
            </a:pPr>
            <a:r>
              <a:rPr lang="en-GB" dirty="0"/>
              <a:t>Quality </a:t>
            </a:r>
            <a:r>
              <a:rPr lang="en-US" dirty="0"/>
              <a:t>Requirements</a:t>
            </a:r>
          </a:p>
          <a:p>
            <a:pPr eaLnBrk="1" hangingPunct="1"/>
            <a:endParaRPr lang="en-US" altLang="en-US" dirty="0"/>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GB" altLang="en-US" dirty="0"/>
              <a:t>Welcome &amp; Introduction</a:t>
            </a:r>
            <a:endParaRPr lang="en-ZA" altLang="en-US" dirty="0"/>
          </a:p>
        </p:txBody>
      </p:sp>
      <p:sp>
        <p:nvSpPr>
          <p:cNvPr id="21507" name="Content Placeholder 2"/>
          <p:cNvSpPr>
            <a:spLocks noGrp="1"/>
          </p:cNvSpPr>
          <p:nvPr>
            <p:ph idx="1"/>
          </p:nvPr>
        </p:nvSpPr>
        <p:spPr/>
        <p:txBody>
          <a:bodyPr/>
          <a:lstStyle/>
          <a:p>
            <a:pPr marL="0" indent="0">
              <a:lnSpc>
                <a:spcPct val="100000"/>
              </a:lnSpc>
              <a:spcBef>
                <a:spcPts val="600"/>
              </a:spcBef>
              <a:spcAft>
                <a:spcPts val="1200"/>
              </a:spcAft>
              <a:buFontTx/>
              <a:buNone/>
              <a:defRPr/>
            </a:pPr>
            <a:r>
              <a:rPr lang="en-US" b="1" dirty="0"/>
              <a:t>Mandated Team Representative</a:t>
            </a:r>
          </a:p>
          <a:p>
            <a:pPr marL="0" indent="0">
              <a:lnSpc>
                <a:spcPct val="100000"/>
              </a:lnSpc>
              <a:spcBef>
                <a:spcPts val="600"/>
              </a:spcBef>
              <a:spcAft>
                <a:spcPts val="1200"/>
              </a:spcAft>
              <a:buFontTx/>
              <a:buNone/>
              <a:defRPr/>
            </a:pPr>
            <a:r>
              <a:rPr lang="en-ZA" b="1" dirty="0"/>
              <a:t>1.Commercial</a:t>
            </a:r>
          </a:p>
          <a:p>
            <a:pPr>
              <a:lnSpc>
                <a:spcPct val="100000"/>
              </a:lnSpc>
              <a:spcBef>
                <a:spcPts val="600"/>
              </a:spcBef>
              <a:spcAft>
                <a:spcPts val="1200"/>
              </a:spcAft>
              <a:buFont typeface="Wingdings" pitchFamily="2" charset="2"/>
              <a:buChar char="v"/>
              <a:defRPr/>
            </a:pPr>
            <a:r>
              <a:rPr lang="en-ZA" dirty="0"/>
              <a:t>Commercial :  Cherol Tabane</a:t>
            </a:r>
          </a:p>
          <a:p>
            <a:pPr>
              <a:lnSpc>
                <a:spcPct val="100000"/>
              </a:lnSpc>
              <a:spcBef>
                <a:spcPts val="600"/>
              </a:spcBef>
              <a:spcAft>
                <a:spcPts val="1200"/>
              </a:spcAft>
              <a:buFont typeface="Wingdings" pitchFamily="2" charset="2"/>
              <a:buChar char="v"/>
              <a:defRPr/>
            </a:pPr>
            <a:r>
              <a:rPr lang="en-US" dirty="0"/>
              <a:t>SD&amp;L Requirements: </a:t>
            </a:r>
            <a:r>
              <a:rPr lang="en-ZA" dirty="0"/>
              <a:t> Zandi Nkomo </a:t>
            </a:r>
          </a:p>
          <a:p>
            <a:pPr>
              <a:lnSpc>
                <a:spcPct val="100000"/>
              </a:lnSpc>
              <a:spcBef>
                <a:spcPts val="600"/>
              </a:spcBef>
              <a:spcAft>
                <a:spcPts val="1200"/>
              </a:spcAft>
              <a:buFont typeface="Wingdings" pitchFamily="2" charset="2"/>
              <a:buChar char="v"/>
              <a:defRPr/>
            </a:pPr>
            <a:r>
              <a:rPr lang="en-US" b="1" dirty="0"/>
              <a:t>2.Technical Clarity</a:t>
            </a:r>
          </a:p>
          <a:p>
            <a:pPr>
              <a:lnSpc>
                <a:spcPct val="100000"/>
              </a:lnSpc>
              <a:spcBef>
                <a:spcPts val="600"/>
              </a:spcBef>
              <a:spcAft>
                <a:spcPts val="1200"/>
              </a:spcAft>
              <a:buFont typeface="Wingdings" pitchFamily="2" charset="2"/>
              <a:buChar char="v"/>
              <a:defRPr/>
            </a:pPr>
            <a:r>
              <a:rPr lang="en-ZA" dirty="0"/>
              <a:t>Technical/Scope of work:   Etienne Lizemore/Lanese Barth </a:t>
            </a:r>
          </a:p>
          <a:p>
            <a:pPr>
              <a:lnSpc>
                <a:spcPct val="100000"/>
              </a:lnSpc>
              <a:spcBef>
                <a:spcPts val="600"/>
              </a:spcBef>
              <a:spcAft>
                <a:spcPts val="1200"/>
              </a:spcAft>
              <a:buFont typeface="Wingdings" pitchFamily="2" charset="2"/>
              <a:buChar char="v"/>
              <a:defRPr/>
            </a:pPr>
            <a:r>
              <a:rPr lang="en-ZA" dirty="0"/>
              <a:t>Environmental </a:t>
            </a:r>
            <a:r>
              <a:rPr lang="en-US" dirty="0"/>
              <a:t>Requirements : </a:t>
            </a:r>
            <a:r>
              <a:rPr lang="en-ZA" dirty="0"/>
              <a:t>Bonginkosi Sifunda </a:t>
            </a:r>
            <a:endParaRPr lang="de-DE" dirty="0"/>
          </a:p>
          <a:p>
            <a:pPr>
              <a:lnSpc>
                <a:spcPct val="100000"/>
              </a:lnSpc>
              <a:spcBef>
                <a:spcPts val="600"/>
              </a:spcBef>
              <a:spcAft>
                <a:spcPts val="1200"/>
              </a:spcAft>
              <a:buFont typeface="Wingdings" pitchFamily="2" charset="2"/>
              <a:buChar char="v"/>
              <a:defRPr/>
            </a:pPr>
            <a:r>
              <a:rPr lang="en-US" dirty="0"/>
              <a:t>Safety Requirements:        </a:t>
            </a:r>
            <a:r>
              <a:rPr lang="en-ZA" dirty="0"/>
              <a:t>Deirdre Stellenberg </a:t>
            </a:r>
            <a:endParaRPr lang="fi-FI" dirty="0"/>
          </a:p>
          <a:p>
            <a:pPr>
              <a:lnSpc>
                <a:spcPct val="100000"/>
              </a:lnSpc>
              <a:spcBef>
                <a:spcPts val="600"/>
              </a:spcBef>
              <a:spcAft>
                <a:spcPts val="1200"/>
              </a:spcAft>
              <a:buFont typeface="Wingdings" pitchFamily="2" charset="2"/>
              <a:buChar char="v"/>
              <a:defRPr/>
            </a:pPr>
            <a:r>
              <a:rPr lang="en-GB" dirty="0"/>
              <a:t>Quality</a:t>
            </a:r>
            <a:r>
              <a:rPr lang="en-US" dirty="0"/>
              <a:t> Requirements:      </a:t>
            </a:r>
            <a:r>
              <a:rPr lang="en-ZA" dirty="0"/>
              <a:t>Victor Motlokoa</a:t>
            </a:r>
            <a:endParaRPr lang="en-US" dirty="0"/>
          </a:p>
        </p:txBody>
      </p:sp>
      <p:sp>
        <p:nvSpPr>
          <p:cNvPr id="21508" name="Date Placeholder 3"/>
          <p:cNvSpPr>
            <a:spLocks noGrp="1"/>
          </p:cNvSpPr>
          <p:nvPr>
            <p:ph type="dt" sz="quarter" idx="10"/>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02/02/2022</a:t>
            </a:r>
          </a:p>
        </p:txBody>
      </p:sp>
      <p:sp>
        <p:nvSpPr>
          <p:cNvPr id="21509" name="Slide Number Placeholder 4"/>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C3D0F57F-1D7B-4984-AECC-A9AF1708B14F}" type="slidenum">
              <a:rPr lang="en-ZA" altLang="en-US" sz="1000" smtClean="0">
                <a:solidFill>
                  <a:srgbClr val="83725B"/>
                </a:solidFill>
              </a:rPr>
              <a:pPr eaLnBrk="1" hangingPunct="1">
                <a:lnSpc>
                  <a:spcPct val="100000"/>
                </a:lnSpc>
                <a:spcBef>
                  <a:spcPct val="0"/>
                </a:spcBef>
                <a:buClrTx/>
                <a:buFontTx/>
                <a:buNone/>
              </a:pPr>
              <a:t>3</a:t>
            </a:fld>
            <a:endParaRPr lang="en-ZA" altLang="en-US" sz="1000">
              <a:solidFill>
                <a:srgbClr val="83725B"/>
              </a:solidFill>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1"/>
          <p:cNvSpPr>
            <a:spLocks noGrp="1"/>
          </p:cNvSpPr>
          <p:nvPr>
            <p:ph type="dt" sz="quarter" idx="10"/>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None/>
            </a:pPr>
            <a:r>
              <a:rPr lang="en-US" altLang="en-US" sz="1000" dirty="0">
                <a:solidFill>
                  <a:srgbClr val="83725B"/>
                </a:solidFill>
              </a:rPr>
              <a:t>02/02/2022</a:t>
            </a:r>
          </a:p>
          <a:p>
            <a:pPr eaLnBrk="1" hangingPunct="1">
              <a:lnSpc>
                <a:spcPct val="100000"/>
              </a:lnSpc>
              <a:spcBef>
                <a:spcPct val="0"/>
              </a:spcBef>
              <a:buClrTx/>
              <a:buFontTx/>
              <a:buNone/>
            </a:pPr>
            <a:endParaRPr lang="en-US" altLang="en-US" sz="1000" dirty="0">
              <a:solidFill>
                <a:srgbClr val="83725B"/>
              </a:solidFill>
            </a:endParaRPr>
          </a:p>
        </p:txBody>
      </p:sp>
      <p:sp>
        <p:nvSpPr>
          <p:cNvPr id="22531" name="Slide Number Placeholder 3"/>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B65FE0AF-1F1D-40F5-9BB5-C6482E264645}" type="slidenum">
              <a:rPr lang="en-ZA" altLang="en-US" sz="1000" smtClean="0">
                <a:solidFill>
                  <a:srgbClr val="83725B"/>
                </a:solidFill>
              </a:rPr>
              <a:pPr eaLnBrk="1" hangingPunct="1">
                <a:lnSpc>
                  <a:spcPct val="100000"/>
                </a:lnSpc>
                <a:spcBef>
                  <a:spcPct val="0"/>
                </a:spcBef>
                <a:buClrTx/>
                <a:buFontTx/>
                <a:buNone/>
              </a:pPr>
              <a:t>4</a:t>
            </a:fld>
            <a:endParaRPr lang="en-ZA" altLang="en-US" sz="1000">
              <a:solidFill>
                <a:srgbClr val="83725B"/>
              </a:solidFill>
            </a:endParaRPr>
          </a:p>
        </p:txBody>
      </p:sp>
      <p:sp>
        <p:nvSpPr>
          <p:cNvPr id="22532" name="Slide Number Placeholder 4"/>
          <p:cNvSpPr txBox="1">
            <a:spLocks noGrp="1"/>
          </p:cNvSpPr>
          <p:nvPr/>
        </p:nvSpPr>
        <p:spPr bwMode="auto">
          <a:xfrm>
            <a:off x="7164388" y="6453188"/>
            <a:ext cx="165100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algn="r" eaLnBrk="1" hangingPunct="1">
              <a:lnSpc>
                <a:spcPct val="100000"/>
              </a:lnSpc>
              <a:spcBef>
                <a:spcPct val="0"/>
              </a:spcBef>
              <a:buClrTx/>
              <a:buFontTx/>
              <a:buNone/>
            </a:pPr>
            <a:fld id="{778E8689-DD6B-425A-BAD2-780B016C5161}" type="slidenum">
              <a:rPr lang="en-ZA" altLang="en-US" sz="1000">
                <a:solidFill>
                  <a:srgbClr val="83725B"/>
                </a:solidFill>
              </a:rPr>
              <a:pPr algn="r" eaLnBrk="1" hangingPunct="1">
                <a:lnSpc>
                  <a:spcPct val="100000"/>
                </a:lnSpc>
                <a:spcBef>
                  <a:spcPct val="0"/>
                </a:spcBef>
                <a:buClrTx/>
                <a:buFontTx/>
                <a:buNone/>
              </a:pPr>
              <a:t>4</a:t>
            </a:fld>
            <a:endParaRPr lang="en-ZA" altLang="en-US" sz="1000">
              <a:solidFill>
                <a:srgbClr val="83725B"/>
              </a:solidFill>
            </a:endParaRPr>
          </a:p>
        </p:txBody>
      </p:sp>
      <p:sp>
        <p:nvSpPr>
          <p:cNvPr id="22534" name="Rectangle 2"/>
          <p:cNvSpPr>
            <a:spLocks noGrp="1" noChangeArrowheads="1"/>
          </p:cNvSpPr>
          <p:nvPr>
            <p:ph type="title" idx="4294967295"/>
          </p:nvPr>
        </p:nvSpPr>
        <p:spPr>
          <a:xfrm>
            <a:off x="438150" y="166688"/>
            <a:ext cx="6519863" cy="666750"/>
          </a:xfrm>
        </p:spPr>
        <p:txBody>
          <a:bodyPr/>
          <a:lstStyle/>
          <a:p>
            <a:r>
              <a:rPr lang="en-ZA" altLang="en-US" dirty="0"/>
              <a:t>Session Objectives</a:t>
            </a:r>
            <a:endParaRPr lang="en-US" altLang="en-US" dirty="0"/>
          </a:p>
        </p:txBody>
      </p:sp>
      <p:sp>
        <p:nvSpPr>
          <p:cNvPr id="22535" name="Rectangle 4"/>
          <p:cNvSpPr>
            <a:spLocks noChangeArrowheads="1"/>
          </p:cNvSpPr>
          <p:nvPr/>
        </p:nvSpPr>
        <p:spPr bwMode="auto">
          <a:xfrm>
            <a:off x="323850" y="1052513"/>
            <a:ext cx="777716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66700" indent="-266700"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buFontTx/>
              <a:buNone/>
            </a:pPr>
            <a:endParaRPr lang="en-US" altLang="en-US" b="1" dirty="0"/>
          </a:p>
          <a:p>
            <a:pPr eaLnBrk="1" hangingPunct="1">
              <a:buFontTx/>
              <a:buNone/>
            </a:pPr>
            <a:endParaRPr lang="en-US" altLang="en-US" b="1" dirty="0"/>
          </a:p>
          <a:p>
            <a:pPr eaLnBrk="1" hangingPunct="1">
              <a:buFontTx/>
              <a:buNone/>
            </a:pPr>
            <a:endParaRPr lang="en-US" altLang="en-US" b="1" dirty="0"/>
          </a:p>
        </p:txBody>
      </p:sp>
      <p:sp>
        <p:nvSpPr>
          <p:cNvPr id="9" name="Content Placeholder 8"/>
          <p:cNvSpPr>
            <a:spLocks noGrp="1"/>
          </p:cNvSpPr>
          <p:nvPr>
            <p:ph idx="4294967295"/>
          </p:nvPr>
        </p:nvSpPr>
        <p:spPr>
          <a:xfrm>
            <a:off x="438150" y="1484313"/>
            <a:ext cx="2549674" cy="108059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ZA" b="1" dirty="0"/>
              <a:t>Session Objectives</a:t>
            </a:r>
          </a:p>
        </p:txBody>
      </p:sp>
      <p:sp>
        <p:nvSpPr>
          <p:cNvPr id="2" name="Rectangle 1"/>
          <p:cNvSpPr/>
          <p:nvPr/>
        </p:nvSpPr>
        <p:spPr>
          <a:xfrm>
            <a:off x="2983345" y="1588655"/>
            <a:ext cx="5909135" cy="3139321"/>
          </a:xfrm>
          <a:prstGeom prst="rect">
            <a:avLst/>
          </a:prstGeom>
        </p:spPr>
        <p:txBody>
          <a:bodyPr wrap="square">
            <a:spAutoFit/>
          </a:bodyPr>
          <a:lstStyle/>
          <a:p>
            <a:pPr eaLnBrk="1" hangingPunct="1">
              <a:defRPr/>
            </a:pPr>
            <a:r>
              <a:rPr lang="en-ZA" dirty="0"/>
              <a:t>The aim is to provide common understanding and clarity on the requirement for the tenders.</a:t>
            </a:r>
          </a:p>
          <a:p>
            <a:pPr eaLnBrk="1" hangingPunct="1">
              <a:defRPr/>
            </a:pPr>
            <a:endParaRPr lang="en-US" dirty="0"/>
          </a:p>
          <a:p>
            <a:pPr eaLnBrk="1" hangingPunct="1">
              <a:defRPr/>
            </a:pPr>
            <a:r>
              <a:rPr lang="en-US" dirty="0"/>
              <a:t>Provide background on scope of work</a:t>
            </a:r>
          </a:p>
          <a:p>
            <a:pPr eaLnBrk="1" hangingPunct="1">
              <a:defRPr/>
            </a:pPr>
            <a:endParaRPr lang="en-ZA" dirty="0"/>
          </a:p>
          <a:p>
            <a:pPr eaLnBrk="1" hangingPunct="1">
              <a:defRPr/>
            </a:pPr>
            <a:r>
              <a:rPr lang="en-ZA" dirty="0"/>
              <a:t>The session will focus on addressing questions on the invitation to tender ; on all technical and commercial aspects.</a:t>
            </a:r>
          </a:p>
          <a:p>
            <a:pPr eaLnBrk="1" hangingPunct="1">
              <a:defRPr/>
            </a:pPr>
            <a:r>
              <a:rPr lang="en-ZA" dirty="0"/>
              <a:t> </a:t>
            </a:r>
          </a:p>
          <a:p>
            <a:pPr marL="266700" lvl="1" indent="-266700" algn="just" eaLnBrk="1" hangingPunct="1">
              <a:defRPr/>
            </a:pPr>
            <a:r>
              <a:rPr lang="en-GB" dirty="0"/>
              <a:t>Ensure clarification requests are clear and concise</a:t>
            </a:r>
          </a:p>
          <a:p>
            <a:pPr marL="266700" lvl="1" indent="-266700" algn="just" eaLnBrk="1" hangingPunct="1">
              <a:defRPr/>
            </a:pPr>
            <a:r>
              <a:rPr lang="en-GB" dirty="0"/>
              <a:t>to enable ESKOM to provide a comprehensive response</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ate Placeholder 3"/>
          <p:cNvSpPr>
            <a:spLocks noGrp="1"/>
          </p:cNvSpPr>
          <p:nvPr>
            <p:ph type="dt" sz="quarter" idx="10"/>
          </p:nvPr>
        </p:nvSpPr>
        <p:spPr>
          <a:xfrm>
            <a:off x="460865" y="6621042"/>
            <a:ext cx="1738313" cy="268287"/>
          </a:xfrm>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None/>
            </a:pPr>
            <a:r>
              <a:rPr lang="en-US" altLang="en-US" sz="1000" dirty="0">
                <a:solidFill>
                  <a:srgbClr val="83725B"/>
                </a:solidFill>
              </a:rPr>
              <a:t>02/02/2022</a:t>
            </a:r>
          </a:p>
          <a:p>
            <a:pPr eaLnBrk="1" hangingPunct="1">
              <a:lnSpc>
                <a:spcPct val="100000"/>
              </a:lnSpc>
              <a:spcBef>
                <a:spcPct val="0"/>
              </a:spcBef>
              <a:buClrTx/>
              <a:buFontTx/>
              <a:buNone/>
            </a:pPr>
            <a:endParaRPr lang="en-US" altLang="en-US" sz="1000" dirty="0">
              <a:solidFill>
                <a:srgbClr val="83725B"/>
              </a:solidFill>
            </a:endParaRPr>
          </a:p>
        </p:txBody>
      </p:sp>
      <p:sp>
        <p:nvSpPr>
          <p:cNvPr id="23555" name="Slide Number Placeholder 5"/>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AF3BD2C8-D70B-43FA-8757-A64A864EBF44}" type="slidenum">
              <a:rPr lang="en-ZA" altLang="en-US" sz="1000" smtClean="0">
                <a:solidFill>
                  <a:srgbClr val="83725B"/>
                </a:solidFill>
              </a:rPr>
              <a:pPr eaLnBrk="1" hangingPunct="1">
                <a:lnSpc>
                  <a:spcPct val="100000"/>
                </a:lnSpc>
                <a:spcBef>
                  <a:spcPct val="0"/>
                </a:spcBef>
                <a:buClrTx/>
                <a:buFontTx/>
                <a:buNone/>
              </a:pPr>
              <a:t>5</a:t>
            </a:fld>
            <a:endParaRPr lang="en-ZA" altLang="en-US" sz="1000">
              <a:solidFill>
                <a:srgbClr val="83725B"/>
              </a:solidFill>
            </a:endParaRPr>
          </a:p>
        </p:txBody>
      </p:sp>
      <p:sp>
        <p:nvSpPr>
          <p:cNvPr id="23556" name="Rectangle 2"/>
          <p:cNvSpPr>
            <a:spLocks noGrp="1" noChangeArrowheads="1"/>
          </p:cNvSpPr>
          <p:nvPr>
            <p:ph type="title"/>
          </p:nvPr>
        </p:nvSpPr>
        <p:spPr/>
        <p:txBody>
          <a:bodyPr/>
          <a:lstStyle/>
          <a:p>
            <a:r>
              <a:rPr lang="en-US" altLang="en-US" dirty="0"/>
              <a:t>COMMERCIAL </a:t>
            </a:r>
          </a:p>
        </p:txBody>
      </p:sp>
      <p:sp>
        <p:nvSpPr>
          <p:cNvPr id="2" name="Rectangle 1"/>
          <p:cNvSpPr/>
          <p:nvPr/>
        </p:nvSpPr>
        <p:spPr>
          <a:xfrm>
            <a:off x="251520" y="1268760"/>
            <a:ext cx="8352928" cy="5355312"/>
          </a:xfrm>
          <a:prstGeom prst="rect">
            <a:avLst/>
          </a:prstGeom>
        </p:spPr>
        <p:txBody>
          <a:bodyPr wrap="square">
            <a:spAutoFit/>
          </a:bodyPr>
          <a:lstStyle/>
          <a:p>
            <a:pPr marL="342900" indent="-342900" eaLnBrk="1" hangingPunct="1">
              <a:buClr>
                <a:srgbClr val="00308F"/>
              </a:buClr>
              <a:buFont typeface="Gill Sans" pitchFamily="34" charset="0"/>
              <a:buNone/>
              <a:defRPr/>
            </a:pPr>
            <a:r>
              <a:rPr lang="en-GB" altLang="en-US" b="1" dirty="0"/>
              <a:t>Invitation to Tender Documents</a:t>
            </a:r>
          </a:p>
          <a:p>
            <a:pPr marL="342900" indent="-342900" eaLnBrk="1" hangingPunct="1">
              <a:buClr>
                <a:srgbClr val="00308F"/>
              </a:buClr>
              <a:buFont typeface="Gill Sans" pitchFamily="34" charset="0"/>
              <a:buNone/>
              <a:defRPr/>
            </a:pPr>
            <a:endParaRPr lang="en-GB" altLang="en-US" b="1" dirty="0"/>
          </a:p>
          <a:p>
            <a:pPr marL="342900" indent="-342900" eaLnBrk="1" hangingPunct="1">
              <a:buClr>
                <a:srgbClr val="00308F"/>
              </a:buClr>
              <a:buFont typeface="Gill Sans" pitchFamily="34" charset="0"/>
              <a:buNone/>
              <a:defRPr/>
            </a:pPr>
            <a:r>
              <a:rPr lang="en-GB" altLang="en-US" dirty="0"/>
              <a:t>Tender Data - to be read in conjunction with </a:t>
            </a:r>
            <a:r>
              <a:rPr lang="en-ZA" altLang="en-US" dirty="0"/>
              <a:t>Eskom Holdings Limited’s Standard</a:t>
            </a:r>
          </a:p>
          <a:p>
            <a:pPr marL="342900" indent="-342900" eaLnBrk="1" hangingPunct="1">
              <a:buClr>
                <a:srgbClr val="00308F"/>
              </a:buClr>
              <a:buFont typeface="Gill Sans" pitchFamily="34" charset="0"/>
              <a:buNone/>
              <a:defRPr/>
            </a:pPr>
            <a:r>
              <a:rPr lang="en-ZA" altLang="en-US" dirty="0"/>
              <a:t>Conditions of Tender</a:t>
            </a:r>
          </a:p>
          <a:p>
            <a:pPr marL="342900" indent="-342900" eaLnBrk="1" hangingPunct="1">
              <a:buClr>
                <a:srgbClr val="00308F"/>
              </a:buClr>
              <a:buFont typeface="Gill Sans" pitchFamily="34" charset="0"/>
              <a:buNone/>
              <a:defRPr/>
            </a:pPr>
            <a:r>
              <a:rPr lang="en-ZA" altLang="en-US" dirty="0"/>
              <a:t> </a:t>
            </a:r>
          </a:p>
          <a:p>
            <a:pPr marL="342900" indent="-342900" eaLnBrk="1" hangingPunct="1">
              <a:buClr>
                <a:srgbClr val="00308F"/>
              </a:buClr>
              <a:buFontTx/>
              <a:buNone/>
              <a:defRPr/>
            </a:pPr>
            <a:r>
              <a:rPr lang="en-US" dirty="0"/>
              <a:t>NEC3 Term Services Contract (TSC) </a:t>
            </a:r>
            <a:r>
              <a:rPr lang="en-US" altLang="en-US" dirty="0"/>
              <a:t>– Contract Condition</a:t>
            </a:r>
          </a:p>
          <a:p>
            <a:pPr marL="342900" indent="-342900" eaLnBrk="1" hangingPunct="1">
              <a:buClr>
                <a:srgbClr val="00308F"/>
              </a:buClr>
              <a:buFont typeface="Gill Sans" pitchFamily="34" charset="0"/>
              <a:buNone/>
              <a:defRPr/>
            </a:pPr>
            <a:r>
              <a:rPr lang="en-US" altLang="en-US" dirty="0"/>
              <a:t> </a:t>
            </a:r>
            <a:endParaRPr lang="en-ZA" altLang="en-US" dirty="0"/>
          </a:p>
          <a:p>
            <a:pPr marL="342900" indent="-342900" eaLnBrk="1" hangingPunct="1">
              <a:buClr>
                <a:srgbClr val="00308F"/>
              </a:buClr>
              <a:buFont typeface="Gill Sans" pitchFamily="34" charset="0"/>
              <a:buNone/>
              <a:defRPr/>
            </a:pPr>
            <a:r>
              <a:rPr lang="en-US" altLang="en-US" b="1" dirty="0"/>
              <a:t>Tender Returnable</a:t>
            </a:r>
          </a:p>
          <a:p>
            <a:pPr marL="342900" indent="-342900" eaLnBrk="1" hangingPunct="1">
              <a:buClr>
                <a:srgbClr val="00308F"/>
              </a:buClr>
              <a:buFont typeface="Gill Sans" pitchFamily="34" charset="0"/>
              <a:buNone/>
              <a:defRPr/>
            </a:pPr>
            <a:r>
              <a:rPr lang="en-US" dirty="0"/>
              <a:t>Original or Certified valid B-BBEE verification certificate</a:t>
            </a:r>
          </a:p>
          <a:p>
            <a:pPr marL="342900" indent="-342900" eaLnBrk="1" hangingPunct="1">
              <a:buClr>
                <a:srgbClr val="00308F"/>
              </a:buClr>
              <a:buFont typeface="Gill Sans" pitchFamily="34" charset="0"/>
              <a:buNone/>
              <a:defRPr/>
            </a:pPr>
            <a:endParaRPr lang="en-US" dirty="0"/>
          </a:p>
          <a:p>
            <a:pPr marL="342900" indent="-342900" eaLnBrk="1" hangingPunct="1">
              <a:buClr>
                <a:srgbClr val="00308F"/>
              </a:buClr>
              <a:buFontTx/>
              <a:buNone/>
              <a:defRPr/>
            </a:pPr>
            <a:r>
              <a:rPr lang="en-US" dirty="0"/>
              <a:t>Original SARS Tax Clearance Certificate</a:t>
            </a:r>
          </a:p>
          <a:p>
            <a:pPr marL="342900" indent="-342900" eaLnBrk="1" hangingPunct="1">
              <a:buClr>
                <a:srgbClr val="00308F"/>
              </a:buClr>
              <a:buFontTx/>
              <a:buNone/>
              <a:defRPr/>
            </a:pPr>
            <a:endParaRPr lang="en-US" dirty="0"/>
          </a:p>
          <a:p>
            <a:pPr marL="342900" indent="-342900" eaLnBrk="1" hangingPunct="1">
              <a:buClr>
                <a:srgbClr val="00308F"/>
              </a:buClr>
              <a:buFontTx/>
              <a:buNone/>
              <a:defRPr/>
            </a:pPr>
            <a:r>
              <a:rPr lang="en-US" dirty="0"/>
              <a:t>CSD Central Supplier Database</a:t>
            </a:r>
          </a:p>
          <a:p>
            <a:pPr marL="342900" indent="-342900" eaLnBrk="1" hangingPunct="1">
              <a:buClr>
                <a:srgbClr val="00308F"/>
              </a:buClr>
              <a:buFontTx/>
              <a:buNone/>
              <a:defRPr/>
            </a:pPr>
            <a:endParaRPr lang="en-US" dirty="0"/>
          </a:p>
          <a:p>
            <a:pPr marL="342900" indent="-342900" eaLnBrk="1" hangingPunct="1">
              <a:buClr>
                <a:srgbClr val="00308F"/>
              </a:buClr>
              <a:buFontTx/>
              <a:buNone/>
              <a:defRPr/>
            </a:pPr>
            <a:r>
              <a:rPr lang="en-US" dirty="0"/>
              <a:t>NEC3 Term Services Contract (TSC)</a:t>
            </a:r>
          </a:p>
          <a:p>
            <a:pPr marL="342900" indent="-342900" eaLnBrk="1" hangingPunct="1">
              <a:buClr>
                <a:srgbClr val="00308F"/>
              </a:buClr>
              <a:buFontTx/>
              <a:buNone/>
              <a:defRPr/>
            </a:pPr>
            <a:endParaRPr lang="en-US" dirty="0"/>
          </a:p>
          <a:p>
            <a:pPr marL="0" indent="0">
              <a:buFontTx/>
              <a:buNone/>
              <a:defRPr/>
            </a:pPr>
            <a:r>
              <a:rPr lang="en-US" dirty="0"/>
              <a:t>SHEQ compliant certificates</a:t>
            </a:r>
          </a:p>
          <a:p>
            <a:pPr marL="0" indent="0">
              <a:buFontTx/>
              <a:buNone/>
              <a:defRPr/>
            </a:pPr>
            <a:endParaRPr lang="en-ZA" dirty="0"/>
          </a:p>
          <a:p>
            <a:pPr marL="0" indent="0">
              <a:buFontTx/>
              <a:buNone/>
              <a:defRPr/>
            </a:pPr>
            <a:r>
              <a:rPr lang="en-US" dirty="0"/>
              <a:t>Eskom SHEQ Policy</a:t>
            </a:r>
            <a:endParaRPr lang="en-ZA" dirty="0"/>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3"/>
          <p:cNvSpPr>
            <a:spLocks noGrp="1"/>
          </p:cNvSpPr>
          <p:nvPr>
            <p:ph type="dt" sz="quarter" idx="10"/>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09/05/2023</a:t>
            </a:r>
          </a:p>
        </p:txBody>
      </p:sp>
      <p:sp>
        <p:nvSpPr>
          <p:cNvPr id="24579" name="Slide Number Placeholder 5"/>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66A11A6F-14CD-4D55-A55D-A6908DB52F8D}" type="slidenum">
              <a:rPr lang="en-ZA" altLang="en-US" sz="1000" smtClean="0">
                <a:solidFill>
                  <a:srgbClr val="83725B"/>
                </a:solidFill>
              </a:rPr>
              <a:pPr eaLnBrk="1" hangingPunct="1">
                <a:lnSpc>
                  <a:spcPct val="100000"/>
                </a:lnSpc>
                <a:spcBef>
                  <a:spcPct val="0"/>
                </a:spcBef>
                <a:buClrTx/>
                <a:buFontTx/>
                <a:buNone/>
              </a:pPr>
              <a:t>6</a:t>
            </a:fld>
            <a:endParaRPr lang="en-ZA" altLang="en-US" sz="1000">
              <a:solidFill>
                <a:srgbClr val="83725B"/>
              </a:solidFill>
            </a:endParaRPr>
          </a:p>
        </p:txBody>
      </p:sp>
      <p:sp>
        <p:nvSpPr>
          <p:cNvPr id="24580" name="Rectangle 2"/>
          <p:cNvSpPr>
            <a:spLocks noGrp="1" noChangeArrowheads="1"/>
          </p:cNvSpPr>
          <p:nvPr>
            <p:ph type="title"/>
          </p:nvPr>
        </p:nvSpPr>
        <p:spPr/>
        <p:txBody>
          <a:bodyPr/>
          <a:lstStyle/>
          <a:p>
            <a:r>
              <a:rPr lang="en-ZA" altLang="en-US" dirty="0"/>
              <a:t>Tender Procedure: Key Date</a:t>
            </a:r>
            <a:endParaRPr lang="en-US" altLang="en-US" dirty="0"/>
          </a:p>
        </p:txBody>
      </p:sp>
      <p:sp>
        <p:nvSpPr>
          <p:cNvPr id="2" name="Rectangle 1"/>
          <p:cNvSpPr/>
          <p:nvPr/>
        </p:nvSpPr>
        <p:spPr>
          <a:xfrm>
            <a:off x="251520" y="1484784"/>
            <a:ext cx="8640960" cy="3309111"/>
          </a:xfrm>
          <a:prstGeom prst="rect">
            <a:avLst/>
          </a:prstGeom>
        </p:spPr>
        <p:txBody>
          <a:bodyPr wrap="square">
            <a:spAutoFit/>
          </a:bodyPr>
          <a:lstStyle/>
          <a:p>
            <a:pPr algn="just">
              <a:lnSpc>
                <a:spcPct val="115000"/>
              </a:lnSpc>
              <a:spcAft>
                <a:spcPts val="1000"/>
              </a:spcAft>
              <a:tabLst>
                <a:tab pos="2124075" algn="l"/>
              </a:tabLst>
            </a:pPr>
            <a:r>
              <a:rPr lang="en-US" b="1" dirty="0"/>
              <a:t>Tender No: </a:t>
            </a:r>
            <a:r>
              <a:rPr lang="en-US" sz="1800" b="1" dirty="0">
                <a:effectLst/>
                <a:latin typeface="Arial" panose="020B0604020202020204" pitchFamily="34" charset="0"/>
                <a:ea typeface="Calibri" panose="020F0502020204030204" pitchFamily="34" charset="0"/>
                <a:cs typeface="Times New Roman" panose="02020603050405020304" pitchFamily="18" charset="0"/>
              </a:rPr>
              <a:t>NW1021DX</a:t>
            </a:r>
            <a:endParaRPr lang="en-US" dirty="0"/>
          </a:p>
          <a:p>
            <a:pPr>
              <a:defRPr/>
            </a:pPr>
            <a:r>
              <a:rPr lang="en-GB" altLang="en-US" b="1" dirty="0"/>
              <a:t>Tenders Issued Date </a:t>
            </a:r>
            <a:r>
              <a:rPr lang="en-GB" altLang="en-US" dirty="0"/>
              <a:t>: </a:t>
            </a:r>
            <a:r>
              <a:rPr lang="en-US" sz="1800" b="1" dirty="0">
                <a:effectLst/>
                <a:latin typeface="Arial" panose="020B0604020202020204" pitchFamily="34" charset="0"/>
                <a:ea typeface="Calibri" panose="020F0502020204030204" pitchFamily="34" charset="0"/>
              </a:rPr>
              <a:t>24 April 2023</a:t>
            </a:r>
            <a:endParaRPr lang="en-GB" altLang="en-US" b="1" dirty="0"/>
          </a:p>
          <a:p>
            <a:pPr>
              <a:defRPr/>
            </a:pPr>
            <a:endParaRPr lang="en-GB" altLang="en-US" dirty="0"/>
          </a:p>
          <a:p>
            <a:pPr>
              <a:defRPr/>
            </a:pPr>
            <a:r>
              <a:rPr lang="en-GB" altLang="en-US" b="1" dirty="0"/>
              <a:t>Clarification Meeting : </a:t>
            </a:r>
            <a:r>
              <a:rPr lang="en-US" altLang="en-US" b="1" dirty="0">
                <a:latin typeface="Arial" panose="020B0604020202020204" pitchFamily="34" charset="0"/>
              </a:rPr>
              <a:t>09</a:t>
            </a:r>
            <a:r>
              <a:rPr lang="en-US" sz="1800" b="1" dirty="0">
                <a:effectLst/>
                <a:latin typeface="Arial" panose="020B0604020202020204" pitchFamily="34" charset="0"/>
                <a:ea typeface="Calibri" panose="020F0502020204030204" pitchFamily="34" charset="0"/>
              </a:rPr>
              <a:t> May 2023 </a:t>
            </a:r>
            <a:r>
              <a:rPr lang="en-US" dirty="0"/>
              <a:t>at 11h00 </a:t>
            </a:r>
            <a:r>
              <a:rPr lang="en-GB" altLang="en-US" dirty="0"/>
              <a:t>(Today) VIA MS TEAMS</a:t>
            </a:r>
          </a:p>
          <a:p>
            <a:pPr>
              <a:defRPr/>
            </a:pPr>
            <a:endParaRPr lang="en-GB" altLang="en-US" dirty="0"/>
          </a:p>
          <a:p>
            <a:pPr>
              <a:defRPr/>
            </a:pPr>
            <a:r>
              <a:rPr lang="en-US" altLang="en-US" b="1" dirty="0"/>
              <a:t>Closing date and time for clarification/queries</a:t>
            </a:r>
            <a:r>
              <a:rPr lang="en-US" altLang="en-US" dirty="0"/>
              <a:t> – </a:t>
            </a:r>
            <a:r>
              <a:rPr lang="en-US" dirty="0"/>
              <a:t>which is </a:t>
            </a:r>
            <a:r>
              <a:rPr lang="en-US" b="1" dirty="0"/>
              <a:t>5 </a:t>
            </a:r>
            <a:r>
              <a:rPr lang="en-US" dirty="0"/>
              <a:t>working days before the deadline for tender submission</a:t>
            </a:r>
            <a:r>
              <a:rPr lang="en-US" altLang="en-US" dirty="0"/>
              <a:t> </a:t>
            </a:r>
            <a:r>
              <a:rPr lang="en-US" dirty="0"/>
              <a:t>at 16h00 </a:t>
            </a:r>
            <a:r>
              <a:rPr lang="en-US" altLang="en-US" dirty="0"/>
              <a:t>(SA standard time)</a:t>
            </a:r>
          </a:p>
          <a:p>
            <a:pPr>
              <a:defRPr/>
            </a:pPr>
            <a:endParaRPr lang="en-US" altLang="en-US" dirty="0"/>
          </a:p>
          <a:p>
            <a:pPr>
              <a:defRPr/>
            </a:pPr>
            <a:r>
              <a:rPr lang="en-US" altLang="en-US" b="1" dirty="0"/>
              <a:t>Tender Submission Deadline</a:t>
            </a:r>
            <a:r>
              <a:rPr lang="en-US" altLang="en-US" dirty="0"/>
              <a:t> –</a:t>
            </a:r>
            <a:r>
              <a:rPr lang="en-US" sz="1800" b="1" dirty="0">
                <a:effectLst/>
                <a:latin typeface="Arial" panose="020B0604020202020204" pitchFamily="34" charset="0"/>
                <a:ea typeface="Calibri" panose="020F0502020204030204" pitchFamily="34" charset="0"/>
              </a:rPr>
              <a:t>25 May 2023 at 10h00am</a:t>
            </a:r>
            <a:r>
              <a:rPr lang="en-US" b="1" dirty="0"/>
              <a:t> </a:t>
            </a:r>
            <a:r>
              <a:rPr lang="en-US" dirty="0"/>
              <a:t>at 10h00am </a:t>
            </a:r>
            <a:r>
              <a:rPr lang="en-US" altLang="en-US" dirty="0"/>
              <a:t>(SA standard time)</a:t>
            </a:r>
          </a:p>
          <a:p>
            <a:pPr>
              <a:defRPr/>
            </a:pPr>
            <a:endParaRPr lang="en-US" altLang="en-US" b="1" dirty="0"/>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3"/>
          <p:cNvSpPr>
            <a:spLocks noGrp="1"/>
          </p:cNvSpPr>
          <p:nvPr>
            <p:ph type="dt" sz="quarter" idx="10"/>
          </p:nvPr>
        </p:nvSpPr>
        <p:spPr>
          <a:xfrm>
            <a:off x="457200" y="6184901"/>
            <a:ext cx="1738313" cy="268287"/>
          </a:xfrm>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None/>
            </a:pPr>
            <a:r>
              <a:rPr lang="en-US" altLang="en-US" sz="1000" dirty="0">
                <a:solidFill>
                  <a:srgbClr val="83725B"/>
                </a:solidFill>
              </a:rPr>
              <a:t>02/02/2022</a:t>
            </a:r>
          </a:p>
          <a:p>
            <a:pPr eaLnBrk="1" hangingPunct="1">
              <a:lnSpc>
                <a:spcPct val="100000"/>
              </a:lnSpc>
              <a:spcBef>
                <a:spcPct val="0"/>
              </a:spcBef>
              <a:buClrTx/>
              <a:buFontTx/>
              <a:buNone/>
            </a:pPr>
            <a:endParaRPr lang="en-US" altLang="en-US" sz="1000" dirty="0">
              <a:solidFill>
                <a:srgbClr val="83725B"/>
              </a:solidFill>
            </a:endParaRPr>
          </a:p>
        </p:txBody>
      </p:sp>
      <p:sp>
        <p:nvSpPr>
          <p:cNvPr id="25603" name="Slide Number Placeholder 5"/>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DDABE5E7-1B1B-4E23-A283-0D311861B9A9}" type="slidenum">
              <a:rPr lang="en-ZA" altLang="en-US" sz="1000" smtClean="0">
                <a:solidFill>
                  <a:srgbClr val="83725B"/>
                </a:solidFill>
              </a:rPr>
              <a:pPr eaLnBrk="1" hangingPunct="1">
                <a:lnSpc>
                  <a:spcPct val="100000"/>
                </a:lnSpc>
                <a:spcBef>
                  <a:spcPct val="0"/>
                </a:spcBef>
                <a:buClrTx/>
                <a:buFontTx/>
                <a:buNone/>
              </a:pPr>
              <a:t>7</a:t>
            </a:fld>
            <a:endParaRPr lang="en-ZA" altLang="en-US" sz="1000">
              <a:solidFill>
                <a:srgbClr val="83725B"/>
              </a:solidFill>
            </a:endParaRPr>
          </a:p>
        </p:txBody>
      </p:sp>
      <p:sp>
        <p:nvSpPr>
          <p:cNvPr id="25604" name="Rectangle 2"/>
          <p:cNvSpPr>
            <a:spLocks noGrp="1" noChangeArrowheads="1"/>
          </p:cNvSpPr>
          <p:nvPr>
            <p:ph type="title"/>
          </p:nvPr>
        </p:nvSpPr>
        <p:spPr/>
        <p:txBody>
          <a:bodyPr/>
          <a:lstStyle/>
          <a:p>
            <a:pPr eaLnBrk="1" hangingPunct="1"/>
            <a:r>
              <a:rPr lang="en-US" altLang="en-US" dirty="0"/>
              <a:t>Tender submission documents</a:t>
            </a:r>
          </a:p>
        </p:txBody>
      </p:sp>
      <p:sp>
        <p:nvSpPr>
          <p:cNvPr id="2" name="Rectangle 1"/>
          <p:cNvSpPr/>
          <p:nvPr/>
        </p:nvSpPr>
        <p:spPr>
          <a:xfrm>
            <a:off x="323528" y="1443841"/>
            <a:ext cx="8136904" cy="3416320"/>
          </a:xfrm>
          <a:prstGeom prst="rect">
            <a:avLst/>
          </a:prstGeom>
        </p:spPr>
        <p:txBody>
          <a:bodyPr wrap="square">
            <a:spAutoFit/>
          </a:bodyPr>
          <a:lstStyle/>
          <a:p>
            <a:r>
              <a:rPr lang="en-US" altLang="en-US" b="1" dirty="0"/>
              <a:t>The tenderer must submit the tender as a complete</a:t>
            </a:r>
          </a:p>
          <a:p>
            <a:r>
              <a:rPr lang="en-US" altLang="en-US" dirty="0"/>
              <a:t> </a:t>
            </a:r>
            <a:endParaRPr lang="en-ZA" altLang="en-US" dirty="0"/>
          </a:p>
          <a:p>
            <a:r>
              <a:rPr lang="en-US" altLang="en-US" dirty="0"/>
              <a:t>One (1) Original tender,</a:t>
            </a:r>
          </a:p>
          <a:p>
            <a:r>
              <a:rPr lang="en-US" altLang="en-US" dirty="0"/>
              <a:t> </a:t>
            </a:r>
            <a:endParaRPr lang="en-ZA" altLang="en-US" dirty="0"/>
          </a:p>
          <a:p>
            <a:r>
              <a:rPr lang="en-US" altLang="en-US" dirty="0"/>
              <a:t>Plus one (1) hard copy of the original tender at tender and </a:t>
            </a:r>
          </a:p>
          <a:p>
            <a:endParaRPr lang="en-ZA" altLang="en-US" dirty="0"/>
          </a:p>
          <a:p>
            <a:r>
              <a:rPr lang="en-US" altLang="en-US" dirty="0"/>
              <a:t>One (1) additional complete soft copy of the original tender is required in electronic format at the submission deadline.</a:t>
            </a:r>
          </a:p>
          <a:p>
            <a:endParaRPr lang="en-ZA" altLang="en-US" dirty="0"/>
          </a:p>
          <a:p>
            <a:r>
              <a:rPr lang="en-US" altLang="en-US" dirty="0"/>
              <a:t>Where a Tenderer does not submit one (1)</a:t>
            </a:r>
            <a:r>
              <a:rPr lang="en-ZA" altLang="en-US" dirty="0"/>
              <a:t> complete original tender, plus one (1) hard copy of the original tender at tender submission deadline</a:t>
            </a:r>
            <a:r>
              <a:rPr lang="en-US" altLang="en-US" dirty="0"/>
              <a:t>, the tenderer will be disqualified</a:t>
            </a:r>
            <a:endParaRPr lang="en-ZA" dirty="0"/>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3"/>
          <p:cNvSpPr>
            <a:spLocks noGrp="1"/>
          </p:cNvSpPr>
          <p:nvPr>
            <p:ph type="dt" sz="quarter" idx="10"/>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02/02/2022</a:t>
            </a:r>
          </a:p>
        </p:txBody>
      </p:sp>
      <p:sp>
        <p:nvSpPr>
          <p:cNvPr id="26627" name="Slide Number Placeholder 5"/>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73C72500-62EC-4596-A996-7B7223A767D2}" type="slidenum">
              <a:rPr lang="en-ZA" altLang="en-US" sz="1000" smtClean="0">
                <a:solidFill>
                  <a:srgbClr val="83725B"/>
                </a:solidFill>
              </a:rPr>
              <a:pPr eaLnBrk="1" hangingPunct="1">
                <a:lnSpc>
                  <a:spcPct val="100000"/>
                </a:lnSpc>
                <a:spcBef>
                  <a:spcPct val="0"/>
                </a:spcBef>
                <a:buClrTx/>
                <a:buFontTx/>
                <a:buNone/>
              </a:pPr>
              <a:t>8</a:t>
            </a:fld>
            <a:endParaRPr lang="en-ZA" altLang="en-US" sz="1000">
              <a:solidFill>
                <a:srgbClr val="83725B"/>
              </a:solidFill>
            </a:endParaRPr>
          </a:p>
        </p:txBody>
      </p:sp>
      <p:sp>
        <p:nvSpPr>
          <p:cNvPr id="26628" name="Rectangle 2"/>
          <p:cNvSpPr>
            <a:spLocks noGrp="1" noChangeArrowheads="1"/>
          </p:cNvSpPr>
          <p:nvPr>
            <p:ph type="title"/>
          </p:nvPr>
        </p:nvSpPr>
        <p:spPr/>
        <p:txBody>
          <a:bodyPr/>
          <a:lstStyle/>
          <a:p>
            <a:r>
              <a:rPr lang="en-US" altLang="en-US" b="1" dirty="0"/>
              <a:t>Tender pack/Submission</a:t>
            </a:r>
            <a:endParaRPr lang="en-US" altLang="en-US" dirty="0"/>
          </a:p>
        </p:txBody>
      </p:sp>
      <p:sp>
        <p:nvSpPr>
          <p:cNvPr id="2" name="Rectangle 1"/>
          <p:cNvSpPr/>
          <p:nvPr/>
        </p:nvSpPr>
        <p:spPr>
          <a:xfrm>
            <a:off x="323528" y="1196752"/>
            <a:ext cx="8496944" cy="5632311"/>
          </a:xfrm>
          <a:prstGeom prst="rect">
            <a:avLst/>
          </a:prstGeom>
        </p:spPr>
        <p:txBody>
          <a:bodyPr wrap="square">
            <a:spAutoFit/>
          </a:bodyPr>
          <a:lstStyle/>
          <a:p>
            <a:pPr marL="0" indent="0">
              <a:buFontTx/>
              <a:buNone/>
              <a:defRPr/>
            </a:pPr>
            <a:r>
              <a:rPr lang="en-US" b="1" dirty="0"/>
              <a:t>Tenders are to be delivered to the following address on the stipulated closing date and time:</a:t>
            </a:r>
          </a:p>
          <a:p>
            <a:pPr marL="0" indent="0">
              <a:buFontTx/>
              <a:buNone/>
              <a:defRPr/>
            </a:pPr>
            <a:endParaRPr lang="en-US" b="1" dirty="0"/>
          </a:p>
          <a:p>
            <a:pPr algn="just">
              <a:spcAft>
                <a:spcPts val="0"/>
              </a:spcAft>
              <a:tabLst>
                <a:tab pos="2124075" algn="l"/>
              </a:tabLst>
            </a:pPr>
            <a:r>
              <a:rPr lang="en-US" sz="1800" b="1" dirty="0">
                <a:effectLst/>
                <a:latin typeface="Arial" panose="020B0604020202020204" pitchFamily="34" charset="0"/>
                <a:ea typeface="Calibri" panose="020F0502020204030204" pitchFamily="34" charset="0"/>
                <a:cs typeface="Times New Roman" panose="02020603050405020304" pitchFamily="18" charset="0"/>
              </a:rPr>
              <a:t>Eskom Distribution (In the same Building as Anglo Platinum)</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2124075" algn="l"/>
              </a:tabLst>
            </a:pPr>
            <a:r>
              <a:rPr lang="en-US" sz="1800" b="1" dirty="0">
                <a:effectLst/>
                <a:latin typeface="Arial" panose="020B0604020202020204" pitchFamily="34" charset="0"/>
                <a:ea typeface="Calibri" panose="020F0502020204030204" pitchFamily="34" charset="0"/>
                <a:cs typeface="Times New Roman" panose="02020603050405020304" pitchFamily="18" charset="0"/>
              </a:rPr>
              <a:t>Northwest Operating Unit</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2124075" algn="l"/>
              </a:tabLst>
            </a:pPr>
            <a:r>
              <a:rPr lang="en-US" sz="1800" b="1" dirty="0">
                <a:effectLst/>
                <a:latin typeface="Arial" panose="020B0604020202020204" pitchFamily="34" charset="0"/>
                <a:ea typeface="Calibri" panose="020F0502020204030204" pitchFamily="34" charset="0"/>
                <a:cs typeface="Times New Roman" panose="02020603050405020304" pitchFamily="18" charset="0"/>
              </a:rPr>
              <a:t>Confidential Document Control</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2124075" algn="l"/>
              </a:tabLst>
            </a:pPr>
            <a:r>
              <a:rPr lang="en-US" sz="1800" b="1" dirty="0" err="1">
                <a:effectLst/>
                <a:latin typeface="Arial" panose="020B0604020202020204" pitchFamily="34" charset="0"/>
                <a:ea typeface="Calibri" panose="020F0502020204030204" pitchFamily="34" charset="0"/>
                <a:cs typeface="Times New Roman" panose="02020603050405020304" pitchFamily="18" charset="0"/>
              </a:rPr>
              <a:t>Mabe</a:t>
            </a:r>
            <a:r>
              <a:rPr lang="en-US" sz="1800" b="1" dirty="0">
                <a:effectLst/>
                <a:latin typeface="Arial" panose="020B0604020202020204" pitchFamily="34" charset="0"/>
                <a:ea typeface="Calibri" panose="020F0502020204030204" pitchFamily="34" charset="0"/>
                <a:cs typeface="Times New Roman" panose="02020603050405020304" pitchFamily="18" charset="0"/>
              </a:rPr>
              <a:t> Business Park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2124075" algn="l"/>
              </a:tabLst>
            </a:pPr>
            <a:r>
              <a:rPr lang="en-US" sz="1800" b="1" dirty="0">
                <a:effectLst/>
                <a:latin typeface="Arial" panose="020B0604020202020204" pitchFamily="34" charset="0"/>
                <a:ea typeface="Calibri" panose="020F0502020204030204" pitchFamily="34" charset="0"/>
                <a:cs typeface="Times New Roman" panose="02020603050405020304" pitchFamily="18" charset="0"/>
              </a:rPr>
              <a:t>14 – 16 </a:t>
            </a:r>
            <a:r>
              <a:rPr lang="en-US" sz="1800" b="1" dirty="0" err="1">
                <a:effectLst/>
                <a:latin typeface="Arial" panose="020B0604020202020204" pitchFamily="34" charset="0"/>
                <a:ea typeface="Calibri" panose="020F0502020204030204" pitchFamily="34" charset="0"/>
                <a:cs typeface="Times New Roman" panose="02020603050405020304" pitchFamily="18" charset="0"/>
              </a:rPr>
              <a:t>Kgwebo</a:t>
            </a:r>
            <a:r>
              <a:rPr lang="en-US" sz="1800" b="1" dirty="0">
                <a:effectLst/>
                <a:latin typeface="Arial" panose="020B0604020202020204" pitchFamily="34" charset="0"/>
                <a:ea typeface="Calibri" panose="020F0502020204030204" pitchFamily="34" charset="0"/>
                <a:cs typeface="Times New Roman" panose="02020603050405020304" pitchFamily="18" charset="0"/>
              </a:rPr>
              <a:t> Street</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2124075" algn="l"/>
              </a:tabLst>
            </a:pPr>
            <a:r>
              <a:rPr lang="en-US" sz="1800" b="1" dirty="0">
                <a:effectLst/>
                <a:latin typeface="Arial" panose="020B0604020202020204" pitchFamily="34" charset="0"/>
                <a:ea typeface="Calibri" panose="020F0502020204030204" pitchFamily="34" charset="0"/>
                <a:cs typeface="Times New Roman" panose="02020603050405020304" pitchFamily="18" charset="0"/>
              </a:rPr>
              <a:t>Rustenburg</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sz="1800" b="1" dirty="0">
                <a:effectLst/>
                <a:latin typeface="Arial" panose="020B0604020202020204" pitchFamily="34" charset="0"/>
                <a:ea typeface="Calibri" panose="020F0502020204030204" pitchFamily="34" charset="0"/>
              </a:rPr>
              <a:t>0300</a:t>
            </a:r>
          </a:p>
          <a:p>
            <a:pPr>
              <a:spcAft>
                <a:spcPts val="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GPS Co- Ordinates: </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sz="1800" b="1" dirty="0">
                <a:effectLst/>
                <a:latin typeface="Arial" panose="020B0604020202020204" pitchFamily="34" charset="0"/>
                <a:ea typeface="Calibri" panose="020F0502020204030204" pitchFamily="34" charset="0"/>
                <a:cs typeface="Times New Roman" panose="02020603050405020304" pitchFamily="18" charset="0"/>
              </a:rPr>
              <a:t>-25 degrees 41 min 07 sec South (Latitude)</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ZA" sz="1800" b="1" dirty="0">
                <a:effectLst/>
                <a:latin typeface="Arial" panose="020B0604020202020204" pitchFamily="34" charset="0"/>
                <a:ea typeface="Calibri" panose="020F0502020204030204" pitchFamily="34" charset="0"/>
              </a:rPr>
              <a:t> 27 degrees 15 min 33 sec East (Longitude</a:t>
            </a:r>
            <a:endParaRPr lang="en-US" sz="1800" b="1" dirty="0">
              <a:effectLst/>
              <a:latin typeface="Arial" panose="020B0604020202020204" pitchFamily="34" charset="0"/>
              <a:ea typeface="Calibri" panose="020F0502020204030204" pitchFamily="34" charset="0"/>
            </a:endParaRPr>
          </a:p>
          <a:p>
            <a:pPr>
              <a:spcAft>
                <a:spcPts val="0"/>
              </a:spcAft>
            </a:pPr>
            <a:endParaRPr lang="en-ZA" dirty="0"/>
          </a:p>
          <a:p>
            <a:pPr marL="0" indent="0">
              <a:buFontTx/>
              <a:buNone/>
              <a:defRPr/>
            </a:pPr>
            <a:r>
              <a:rPr lang="en-GB" dirty="0"/>
              <a:t>On submission, please ensure that you have attached the documents (VALID SARS and BBBEE Certificates and CSD registration number TAX Compliant)</a:t>
            </a:r>
          </a:p>
          <a:p>
            <a:pPr marL="0" indent="0">
              <a:buFontTx/>
              <a:buNone/>
              <a:defRPr/>
            </a:pPr>
            <a:endParaRPr lang="en-GB" dirty="0"/>
          </a:p>
          <a:p>
            <a:pPr marL="0" indent="0">
              <a:buFontTx/>
              <a:buNone/>
              <a:defRPr/>
            </a:pPr>
            <a:r>
              <a:rPr lang="en-GB" dirty="0"/>
              <a:t>Please note that Eskom will not be able to place contract with suppliers who are not registered on National Treasury’s Central Supplier Database. Please register.</a:t>
            </a:r>
            <a:endParaRPr lang="en-ZA" dirty="0"/>
          </a:p>
          <a:p>
            <a:pPr>
              <a:defRPr/>
            </a:pPr>
            <a:endParaRPr lang="en-ZA" dirty="0"/>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ate Placeholder 3"/>
          <p:cNvSpPr>
            <a:spLocks noGrp="1"/>
          </p:cNvSpPr>
          <p:nvPr>
            <p:ph type="dt" sz="quarter" idx="10"/>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02/02/2022</a:t>
            </a:r>
          </a:p>
        </p:txBody>
      </p:sp>
      <p:sp>
        <p:nvSpPr>
          <p:cNvPr id="27651" name="Slide Number Placeholder 5"/>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91314F8A-4502-4C01-95C7-2661F501AFE6}" type="slidenum">
              <a:rPr lang="en-ZA" altLang="en-US" sz="1000" smtClean="0">
                <a:solidFill>
                  <a:srgbClr val="83725B"/>
                </a:solidFill>
              </a:rPr>
              <a:pPr eaLnBrk="1" hangingPunct="1">
                <a:lnSpc>
                  <a:spcPct val="100000"/>
                </a:lnSpc>
                <a:spcBef>
                  <a:spcPct val="0"/>
                </a:spcBef>
                <a:buClrTx/>
                <a:buFontTx/>
                <a:buNone/>
              </a:pPr>
              <a:t>9</a:t>
            </a:fld>
            <a:endParaRPr lang="en-ZA" altLang="en-US" sz="1000">
              <a:solidFill>
                <a:srgbClr val="83725B"/>
              </a:solidFill>
            </a:endParaRPr>
          </a:p>
        </p:txBody>
      </p:sp>
      <p:sp>
        <p:nvSpPr>
          <p:cNvPr id="27652" name="Rectangle 2"/>
          <p:cNvSpPr>
            <a:spLocks noGrp="1" noChangeArrowheads="1"/>
          </p:cNvSpPr>
          <p:nvPr>
            <p:ph type="title"/>
          </p:nvPr>
        </p:nvSpPr>
        <p:spPr/>
        <p:txBody>
          <a:bodyPr/>
          <a:lstStyle/>
          <a:p>
            <a:r>
              <a:rPr lang="en-GB" altLang="en-US" dirty="0"/>
              <a:t>Tender Procedure: Communication</a:t>
            </a:r>
            <a:endParaRPr lang="en-US" altLang="en-US" dirty="0"/>
          </a:p>
        </p:txBody>
      </p:sp>
      <p:sp>
        <p:nvSpPr>
          <p:cNvPr id="2" name="Rectangle 1"/>
          <p:cNvSpPr/>
          <p:nvPr/>
        </p:nvSpPr>
        <p:spPr>
          <a:xfrm>
            <a:off x="107504" y="1166843"/>
            <a:ext cx="8856984" cy="4971104"/>
          </a:xfrm>
          <a:prstGeom prst="rect">
            <a:avLst/>
          </a:prstGeom>
        </p:spPr>
        <p:txBody>
          <a:bodyPr wrap="square">
            <a:spAutoFit/>
          </a:bodyPr>
          <a:lstStyle/>
          <a:p>
            <a:pPr>
              <a:defRPr/>
            </a:pPr>
            <a:r>
              <a:rPr lang="en-US" dirty="0"/>
              <a:t>One point of contact between Eskom’s representative and the tenderer</a:t>
            </a:r>
          </a:p>
          <a:p>
            <a:pPr>
              <a:defRPr/>
            </a:pPr>
            <a:endParaRPr lang="en-US" dirty="0"/>
          </a:p>
          <a:p>
            <a:pPr>
              <a:defRPr/>
            </a:pPr>
            <a:r>
              <a:rPr lang="en-GB" dirty="0"/>
              <a:t>All communication / clarifications : Shall be </a:t>
            </a:r>
            <a:r>
              <a:rPr lang="en-GB" b="1" dirty="0"/>
              <a:t>email</a:t>
            </a:r>
            <a:r>
              <a:rPr lang="en-GB" dirty="0"/>
              <a:t>  to tshabac@eskom.co.za</a:t>
            </a:r>
          </a:p>
          <a:p>
            <a:pPr>
              <a:defRPr/>
            </a:pPr>
            <a:r>
              <a:rPr lang="en-GB" dirty="0"/>
              <a:t>Addressed to Cherol Tabane.</a:t>
            </a:r>
          </a:p>
          <a:p>
            <a:pPr>
              <a:defRPr/>
            </a:pPr>
            <a:endParaRPr lang="en-GB" dirty="0"/>
          </a:p>
          <a:p>
            <a:pPr marL="266700" lvl="1" indent="-266700">
              <a:defRPr/>
            </a:pPr>
            <a:r>
              <a:rPr lang="en-GB" dirty="0"/>
              <a:t>Ensure that clarification requests are clear and concise to enable Eskom to provide a comprehensive response.</a:t>
            </a:r>
          </a:p>
          <a:p>
            <a:pPr marL="266700" lvl="1" indent="-266700">
              <a:defRPr/>
            </a:pPr>
            <a:endParaRPr lang="en-GB" dirty="0"/>
          </a:p>
          <a:p>
            <a:pPr marL="266700" lvl="1" indent="-266700">
              <a:defRPr/>
            </a:pPr>
            <a:r>
              <a:rPr lang="en-GB" dirty="0"/>
              <a:t>Please indicate if the question posed is unique to your proposal (confidential)</a:t>
            </a:r>
          </a:p>
          <a:p>
            <a:pPr marL="266700" lvl="1" indent="-266700">
              <a:defRPr/>
            </a:pPr>
            <a:endParaRPr lang="en-US" dirty="0"/>
          </a:p>
          <a:p>
            <a:pPr>
              <a:defRPr/>
            </a:pPr>
            <a:r>
              <a:rPr lang="en-GB" b="1" dirty="0">
                <a:solidFill>
                  <a:srgbClr val="003893"/>
                </a:solidFill>
              </a:rPr>
              <a:t>Clarification deadline</a:t>
            </a:r>
            <a:r>
              <a:rPr lang="en-GB" dirty="0">
                <a:solidFill>
                  <a:srgbClr val="003893"/>
                </a:solidFill>
              </a:rPr>
              <a:t>: </a:t>
            </a:r>
            <a:r>
              <a:rPr lang="en-GB" u="sng" dirty="0">
                <a:solidFill>
                  <a:srgbClr val="003893"/>
                </a:solidFill>
              </a:rPr>
              <a:t>5 working days </a:t>
            </a:r>
            <a:r>
              <a:rPr lang="en-GB" dirty="0">
                <a:solidFill>
                  <a:srgbClr val="003893"/>
                </a:solidFill>
              </a:rPr>
              <a:t>before deadline </a:t>
            </a:r>
            <a:r>
              <a:rPr lang="en-GB" b="1" dirty="0">
                <a:solidFill>
                  <a:srgbClr val="003893"/>
                </a:solidFill>
              </a:rPr>
              <a:t>20 May </a:t>
            </a:r>
            <a:r>
              <a:rPr lang="en-US" altLang="en-US" b="1" dirty="0"/>
              <a:t>2023 </a:t>
            </a:r>
            <a:r>
              <a:rPr lang="en-US" b="1" dirty="0"/>
              <a:t>at 16h00 </a:t>
            </a:r>
            <a:r>
              <a:rPr lang="en-US" altLang="en-US" b="1" dirty="0"/>
              <a:t>(SA standard time</a:t>
            </a:r>
          </a:p>
          <a:p>
            <a:pPr>
              <a:defRPr/>
            </a:pPr>
            <a:endParaRPr lang="en-GB" dirty="0">
              <a:solidFill>
                <a:srgbClr val="003893"/>
              </a:solidFill>
            </a:endParaRPr>
          </a:p>
          <a:p>
            <a:pPr>
              <a:defRPr/>
            </a:pPr>
            <a:r>
              <a:rPr lang="en-GB" b="1" dirty="0">
                <a:solidFill>
                  <a:srgbClr val="003893"/>
                </a:solidFill>
              </a:rPr>
              <a:t>Bid validity</a:t>
            </a:r>
            <a:r>
              <a:rPr lang="en-GB" dirty="0">
                <a:solidFill>
                  <a:srgbClr val="003893"/>
                </a:solidFill>
              </a:rPr>
              <a:t>: </a:t>
            </a:r>
            <a:r>
              <a:rPr lang="en-US" sz="1800" b="1" dirty="0">
                <a:effectLst/>
                <a:latin typeface="Arial" panose="020B0604020202020204" pitchFamily="34" charset="0"/>
                <a:ea typeface="Calibri" panose="020F0502020204030204" pitchFamily="34" charset="0"/>
                <a:cs typeface="Times New Roman" panose="02020603050405020304" pitchFamily="18" charset="0"/>
              </a:rPr>
              <a:t>120 Days from the closing date and time</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a:defRPr/>
            </a:pPr>
            <a:endParaRPr lang="en-US" b="1" dirty="0"/>
          </a:p>
          <a:p>
            <a:pPr>
              <a:defRPr/>
            </a:pPr>
            <a:endParaRPr lang="en-US" b="1" dirty="0"/>
          </a:p>
          <a:p>
            <a:pPr>
              <a:defRPr/>
            </a:pPr>
            <a:endParaRPr lang="en-US" dirty="0"/>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ate Placeholder 3"/>
          <p:cNvSpPr>
            <a:spLocks noGrp="1"/>
          </p:cNvSpPr>
          <p:nvPr>
            <p:ph type="dt" sz="quarter" idx="10"/>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02/02/2022</a:t>
            </a:r>
          </a:p>
        </p:txBody>
      </p:sp>
      <p:sp>
        <p:nvSpPr>
          <p:cNvPr id="28675" name="Slide Number Placeholder 5"/>
          <p:cNvSpPr>
            <a:spLocks noGrp="1"/>
          </p:cNvSpPr>
          <p:nvPr>
            <p:ph type="sldNum" sz="quarter" idx="12"/>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ACDF364B-05DD-4A20-A010-EDD21B1EB1CE}" type="slidenum">
              <a:rPr lang="en-ZA" altLang="en-US" sz="1000" smtClean="0">
                <a:solidFill>
                  <a:srgbClr val="83725B"/>
                </a:solidFill>
              </a:rPr>
              <a:pPr eaLnBrk="1" hangingPunct="1">
                <a:lnSpc>
                  <a:spcPct val="100000"/>
                </a:lnSpc>
                <a:spcBef>
                  <a:spcPct val="0"/>
                </a:spcBef>
                <a:buClrTx/>
                <a:buFontTx/>
                <a:buNone/>
              </a:pPr>
              <a:t>10</a:t>
            </a:fld>
            <a:endParaRPr lang="en-ZA" altLang="en-US" sz="1000">
              <a:solidFill>
                <a:srgbClr val="83725B"/>
              </a:solidFill>
            </a:endParaRPr>
          </a:p>
        </p:txBody>
      </p:sp>
      <p:sp>
        <p:nvSpPr>
          <p:cNvPr id="28677" name="Rectangle 2"/>
          <p:cNvSpPr>
            <a:spLocks noGrp="1" noChangeArrowheads="1"/>
          </p:cNvSpPr>
          <p:nvPr>
            <p:ph type="title"/>
          </p:nvPr>
        </p:nvSpPr>
        <p:spPr/>
        <p:txBody>
          <a:bodyPr/>
          <a:lstStyle/>
          <a:p>
            <a:r>
              <a:rPr lang="en-ZA" altLang="en-US" dirty="0"/>
              <a:t>Q&amp;A</a:t>
            </a:r>
            <a:endParaRPr lang="en-US" altLang="en-US" dirty="0"/>
          </a:p>
        </p:txBody>
      </p:sp>
      <p:sp>
        <p:nvSpPr>
          <p:cNvPr id="2" name="Rectangle 1"/>
          <p:cNvSpPr/>
          <p:nvPr/>
        </p:nvSpPr>
        <p:spPr>
          <a:xfrm rot="10800000" flipV="1">
            <a:off x="539552" y="1268760"/>
            <a:ext cx="7344816" cy="369332"/>
          </a:xfrm>
          <a:prstGeom prst="rect">
            <a:avLst/>
          </a:prstGeom>
        </p:spPr>
        <p:txBody>
          <a:bodyPr wrap="square">
            <a:spAutoFit/>
          </a:bodyPr>
          <a:lstStyle/>
          <a:p>
            <a:r>
              <a:rPr lang="en-ZA" altLang="en-US" b="1" dirty="0"/>
              <a:t>Questions?</a:t>
            </a:r>
          </a:p>
        </p:txBody>
      </p:sp>
      <p:pic>
        <p:nvPicPr>
          <p:cNvPr id="7" name="Picture 7" descr="Untitled-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988840"/>
            <a:ext cx="8369176" cy="252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p:extLst>
              <p:ext uri="{D42A27DB-BD31-4B8C-83A1-F6EECF244321}">
                <p14:modId xmlns:p14="http://schemas.microsoft.com/office/powerpoint/2010/main" val="1336667101"/>
              </p:ext>
            </p:extLst>
          </p:nvPr>
        </p:nvGraphicFramePr>
        <p:xfrm>
          <a:off x="0" y="1052736"/>
          <a:ext cx="8640960" cy="8123116"/>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433806165"/>
                    </a:ext>
                  </a:extLst>
                </a:gridCol>
                <a:gridCol w="4068960">
                  <a:extLst>
                    <a:ext uri="{9D8B030D-6E8A-4147-A177-3AD203B41FA5}">
                      <a16:colId xmlns:a16="http://schemas.microsoft.com/office/drawing/2014/main" val="236272831"/>
                    </a:ext>
                  </a:extLst>
                </a:gridCol>
              </a:tblGrid>
              <a:tr h="0">
                <a:tc>
                  <a:txBody>
                    <a:bodyPr/>
                    <a:lstStyle/>
                    <a:p>
                      <a:r>
                        <a:rPr lang="en-US" sz="1800" dirty="0"/>
                        <a:t>Questions</a:t>
                      </a:r>
                      <a:endParaRPr lang="en-ZA" sz="1800" dirty="0"/>
                    </a:p>
                  </a:txBody>
                  <a:tcPr marT="45734" marB="45734"/>
                </a:tc>
                <a:tc>
                  <a:txBody>
                    <a:bodyPr/>
                    <a:lstStyle/>
                    <a:p>
                      <a:r>
                        <a:rPr lang="en-US" sz="1800" dirty="0"/>
                        <a:t>Answer</a:t>
                      </a:r>
                      <a:endParaRPr lang="en-ZA" sz="1800" dirty="0"/>
                    </a:p>
                  </a:txBody>
                  <a:tcPr marT="45734" marB="45734"/>
                </a:tc>
                <a:extLst>
                  <a:ext uri="{0D108BD9-81ED-4DB2-BD59-A6C34878D82A}">
                    <a16:rowId xmlns:a16="http://schemas.microsoft.com/office/drawing/2014/main" val="418174949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100" kern="1200" dirty="0">
                          <a:solidFill>
                            <a:schemeClr val="dk1"/>
                          </a:solidFill>
                          <a:effectLst/>
                          <a:latin typeface="+mn-lt"/>
                          <a:ea typeface="+mn-ea"/>
                          <a:cs typeface="+mn-cs"/>
                        </a:rPr>
                        <a:t>The tender closing date has been extended and new closing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aseline="0" dirty="0"/>
                    </a:p>
                  </a:txBody>
                  <a:tcPr marT="45734" marB="45734"/>
                </a:tc>
                <a:tc>
                  <a:txBody>
                    <a:bodyPr/>
                    <a:lstStyle/>
                    <a:p>
                      <a:r>
                        <a:rPr lang="en-US" sz="1100" dirty="0"/>
                        <a:t>07 June 2023 @10h00</a:t>
                      </a:r>
                      <a:endParaRPr lang="en-ZA" sz="1100" dirty="0"/>
                    </a:p>
                  </a:txBody>
                  <a:tcPr marT="45734" marB="45734"/>
                </a:tc>
                <a:extLst>
                  <a:ext uri="{0D108BD9-81ED-4DB2-BD59-A6C34878D82A}">
                    <a16:rowId xmlns:a16="http://schemas.microsoft.com/office/drawing/2014/main" val="3774625487"/>
                  </a:ext>
                </a:extLst>
              </a:tr>
              <a:tr h="0">
                <a:tc>
                  <a:txBody>
                    <a:bodyPr/>
                    <a:lstStyle/>
                    <a:p>
                      <a:pPr lvl="0"/>
                      <a:r>
                        <a:rPr lang="en-ZA" sz="1100" kern="1200" dirty="0">
                          <a:solidFill>
                            <a:schemeClr val="dk1"/>
                          </a:solidFill>
                          <a:effectLst/>
                          <a:latin typeface="+mn-lt"/>
                          <a:ea typeface="+mn-ea"/>
                          <a:cs typeface="+mn-cs"/>
                        </a:rPr>
                        <a:t> </a:t>
                      </a:r>
                      <a:r>
                        <a:rPr lang="en-ZA" sz="1100" b="1" kern="1200" dirty="0">
                          <a:solidFill>
                            <a:schemeClr val="dk1"/>
                          </a:solidFill>
                          <a:effectLst/>
                          <a:latin typeface="+mn-lt"/>
                          <a:ea typeface="+mn-ea"/>
                          <a:cs typeface="+mn-cs"/>
                        </a:rPr>
                        <a:t>Tender Returnable:</a:t>
                      </a:r>
                      <a:endParaRPr lang="en-ZA" sz="1100" kern="1200" dirty="0">
                        <a:solidFill>
                          <a:schemeClr val="dk1"/>
                        </a:solidFill>
                        <a:effectLst/>
                        <a:latin typeface="+mn-lt"/>
                        <a:ea typeface="+mn-ea"/>
                        <a:cs typeface="+mn-cs"/>
                      </a:endParaRPr>
                    </a:p>
                    <a:p>
                      <a:r>
                        <a:rPr lang="en-ZA" sz="1100" kern="1200" dirty="0">
                          <a:solidFill>
                            <a:schemeClr val="dk1"/>
                          </a:solidFill>
                          <a:effectLst/>
                          <a:latin typeface="+mn-lt"/>
                          <a:ea typeface="+mn-ea"/>
                          <a:cs typeface="+mn-cs"/>
                        </a:rPr>
                        <a:t>The below are ticked at </a:t>
                      </a:r>
                      <a:r>
                        <a:rPr lang="en-ZA" sz="1100" b="1" kern="1200" dirty="0">
                          <a:solidFill>
                            <a:schemeClr val="dk1"/>
                          </a:solidFill>
                          <a:effectLst/>
                          <a:latin typeface="+mn-lt"/>
                          <a:ea typeface="+mn-ea"/>
                          <a:cs typeface="+mn-cs"/>
                        </a:rPr>
                        <a:t>“</a:t>
                      </a:r>
                      <a:r>
                        <a:rPr lang="en-ZA" sz="1100" b="1" u="sng" kern="1200" dirty="0">
                          <a:solidFill>
                            <a:schemeClr val="dk1"/>
                          </a:solidFill>
                          <a:effectLst/>
                          <a:latin typeface="+mn-lt"/>
                          <a:ea typeface="+mn-ea"/>
                          <a:cs typeface="+mn-cs"/>
                        </a:rPr>
                        <a:t>Returnable required prior to contract award</a:t>
                      </a:r>
                      <a:r>
                        <a:rPr lang="en-ZA" sz="1100" b="1" kern="1200" dirty="0">
                          <a:solidFill>
                            <a:schemeClr val="dk1"/>
                          </a:solidFill>
                          <a:effectLst/>
                          <a:latin typeface="+mn-lt"/>
                          <a:ea typeface="+mn-ea"/>
                          <a:cs typeface="+mn-cs"/>
                        </a:rPr>
                        <a:t>”</a:t>
                      </a:r>
                      <a:r>
                        <a:rPr lang="en-ZA" sz="1100" kern="1200" dirty="0">
                          <a:solidFill>
                            <a:schemeClr val="dk1"/>
                          </a:solidFill>
                          <a:effectLst/>
                          <a:latin typeface="+mn-lt"/>
                          <a:ea typeface="+mn-ea"/>
                          <a:cs typeface="+mn-cs"/>
                        </a:rPr>
                        <a:t> – does this mean that we do not need to submit these with the tender closing? See below: Yellow highlighted ones</a:t>
                      </a:r>
                    </a:p>
                    <a:p>
                      <a:r>
                        <a:rPr lang="en-ZA" sz="1100" kern="1200" dirty="0">
                          <a:solidFill>
                            <a:schemeClr val="dk1"/>
                          </a:solidFill>
                          <a:effectLst/>
                          <a:latin typeface="+mn-lt"/>
                          <a:ea typeface="+mn-ea"/>
                          <a:cs typeface="+mn-cs"/>
                        </a:rPr>
                        <a:t> </a:t>
                      </a:r>
                    </a:p>
                    <a:p>
                      <a:endParaRPr lang="en-ZA" sz="1100" kern="1200" dirty="0">
                        <a:solidFill>
                          <a:schemeClr val="dk1"/>
                        </a:solidFill>
                        <a:effectLst/>
                        <a:latin typeface="+mn-lt"/>
                        <a:ea typeface="+mn-ea"/>
                        <a:cs typeface="+mn-cs"/>
                      </a:endParaRPr>
                    </a:p>
                    <a:p>
                      <a:endParaRPr lang="en-ZA" sz="1100" dirty="0"/>
                    </a:p>
                  </a:txBody>
                  <a:tcPr marT="45734" marB="45734"/>
                </a:tc>
                <a:tc>
                  <a:txBody>
                    <a:bodyPr/>
                    <a:lstStyle/>
                    <a:p>
                      <a:r>
                        <a:rPr lang="en-ZA" sz="1100" kern="1200" dirty="0">
                          <a:solidFill>
                            <a:schemeClr val="dk1"/>
                          </a:solidFill>
                          <a:effectLst/>
                          <a:latin typeface="+mn-lt"/>
                          <a:ea typeface="+mn-ea"/>
                          <a:cs typeface="+mn-cs"/>
                        </a:rPr>
                        <a:t>The tender returnable documents must be submitted for Evaluation and compliance ( however if the submitted documents don’t meet the threshold the supplier will not be disqualified, but will be given the opportunity to provide compliant document before the contract award.</a:t>
                      </a:r>
                    </a:p>
                    <a:p>
                      <a:r>
                        <a:rPr lang="en-ZA" sz="1100" kern="1200" dirty="0">
                          <a:solidFill>
                            <a:schemeClr val="dk1"/>
                          </a:solidFill>
                          <a:effectLst/>
                          <a:latin typeface="+mn-lt"/>
                          <a:ea typeface="+mn-ea"/>
                          <a:cs typeface="+mn-cs"/>
                        </a:rPr>
                        <a:t> </a:t>
                      </a:r>
                    </a:p>
                    <a:p>
                      <a:endParaRPr lang="en-ZA" sz="1100" kern="1200" dirty="0">
                        <a:solidFill>
                          <a:schemeClr val="dk1"/>
                        </a:solidFill>
                        <a:effectLst/>
                        <a:latin typeface="+mn-lt"/>
                        <a:ea typeface="+mn-ea"/>
                        <a:cs typeface="+mn-cs"/>
                      </a:endParaRPr>
                    </a:p>
                    <a:p>
                      <a:endParaRPr lang="en-ZA" sz="1100" dirty="0"/>
                    </a:p>
                  </a:txBody>
                  <a:tcPr marT="45734" marB="45734"/>
                </a:tc>
                <a:extLst>
                  <a:ext uri="{0D108BD9-81ED-4DB2-BD59-A6C34878D82A}">
                    <a16:rowId xmlns:a16="http://schemas.microsoft.com/office/drawing/2014/main" val="1521457419"/>
                  </a:ext>
                </a:extLst>
              </a:tr>
              <a:tr h="273918">
                <a:tc>
                  <a:txBody>
                    <a:bodyPr/>
                    <a:lstStyle/>
                    <a:p>
                      <a:r>
                        <a:rPr lang="en-ZA" sz="1100" b="1" kern="1200" dirty="0">
                          <a:solidFill>
                            <a:schemeClr val="dk1"/>
                          </a:solidFill>
                          <a:effectLst/>
                          <a:latin typeface="+mn-lt"/>
                          <a:ea typeface="+mn-ea"/>
                          <a:cs typeface="+mn-cs"/>
                        </a:rPr>
                        <a:t>Environmental Gate Keeper</a:t>
                      </a:r>
                      <a:endParaRPr lang="en-ZA" sz="1100" kern="1200" dirty="0">
                        <a:solidFill>
                          <a:schemeClr val="dk1"/>
                        </a:solidFill>
                        <a:effectLst/>
                        <a:latin typeface="+mn-lt"/>
                        <a:ea typeface="+mn-ea"/>
                        <a:cs typeface="+mn-cs"/>
                      </a:endParaRPr>
                    </a:p>
                    <a:p>
                      <a:pPr lvl="0"/>
                      <a:r>
                        <a:rPr lang="en-ZA" sz="1100" b="1" u="sng" kern="1200" dirty="0">
                          <a:solidFill>
                            <a:schemeClr val="dk1"/>
                          </a:solidFill>
                          <a:effectLst/>
                          <a:latin typeface="+mn-lt"/>
                          <a:ea typeface="+mn-ea"/>
                          <a:cs typeface="+mn-cs"/>
                        </a:rPr>
                        <a:t>Competency, training and awareness:</a:t>
                      </a:r>
                      <a:r>
                        <a:rPr lang="en-ZA" sz="1100" b="1" kern="1200" dirty="0">
                          <a:solidFill>
                            <a:schemeClr val="dk1"/>
                          </a:solidFill>
                          <a:effectLst/>
                          <a:latin typeface="+mn-lt"/>
                          <a:ea typeface="+mn-ea"/>
                          <a:cs typeface="+mn-cs"/>
                        </a:rPr>
                        <a:t> PCB, Oil, Silica Gel &amp; Asbestos </a:t>
                      </a:r>
                      <a:endParaRPr lang="en-ZA" sz="1100" kern="1200" dirty="0">
                        <a:solidFill>
                          <a:schemeClr val="dk1"/>
                        </a:solidFill>
                        <a:effectLst/>
                        <a:latin typeface="+mn-lt"/>
                        <a:ea typeface="+mn-ea"/>
                        <a:cs typeface="+mn-cs"/>
                      </a:endParaRPr>
                    </a:p>
                    <a:p>
                      <a:r>
                        <a:rPr lang="en-ZA" sz="1100" kern="1200" dirty="0">
                          <a:solidFill>
                            <a:schemeClr val="dk1"/>
                          </a:solidFill>
                          <a:effectLst/>
                          <a:latin typeface="+mn-lt"/>
                          <a:ea typeface="+mn-ea"/>
                          <a:cs typeface="+mn-cs"/>
                        </a:rPr>
                        <a:t>We have one certificate that stipulates</a:t>
                      </a:r>
                      <a:r>
                        <a:rPr lang="en-ZA" sz="1100" b="1" kern="1200" dirty="0">
                          <a:solidFill>
                            <a:schemeClr val="dk1"/>
                          </a:solidFill>
                          <a:effectLst/>
                          <a:latin typeface="+mn-lt"/>
                          <a:ea typeface="+mn-ea"/>
                          <a:cs typeface="+mn-cs"/>
                        </a:rPr>
                        <a:t> </a:t>
                      </a:r>
                      <a:r>
                        <a:rPr lang="en-ZA" sz="1100" b="1" u="sng" kern="1200" dirty="0">
                          <a:solidFill>
                            <a:schemeClr val="dk1"/>
                          </a:solidFill>
                          <a:effectLst/>
                          <a:latin typeface="+mn-lt"/>
                          <a:ea typeface="+mn-ea"/>
                          <a:cs typeface="+mn-cs"/>
                        </a:rPr>
                        <a:t>- </a:t>
                      </a:r>
                      <a:r>
                        <a:rPr lang="en-ZA" sz="1100" u="sng" kern="1200" dirty="0">
                          <a:solidFill>
                            <a:schemeClr val="dk1"/>
                          </a:solidFill>
                          <a:effectLst/>
                          <a:latin typeface="+mn-lt"/>
                          <a:ea typeface="+mn-ea"/>
                          <a:cs typeface="+mn-cs"/>
                        </a:rPr>
                        <a:t>'Control Workplace Hazards And Risks (Hazchem Handling / </a:t>
                      </a:r>
                      <a:r>
                        <a:rPr lang="en-ZA" sz="1100" u="sng" kern="1200" dirty="0" err="1">
                          <a:solidFill>
                            <a:schemeClr val="dk1"/>
                          </a:solidFill>
                          <a:effectLst/>
                          <a:latin typeface="+mn-lt"/>
                          <a:ea typeface="+mn-ea"/>
                          <a:cs typeface="+mn-cs"/>
                        </a:rPr>
                        <a:t>Pcb</a:t>
                      </a:r>
                      <a:r>
                        <a:rPr lang="en-ZA" sz="1100" u="sng" kern="1200" dirty="0">
                          <a:solidFill>
                            <a:schemeClr val="dk1"/>
                          </a:solidFill>
                          <a:effectLst/>
                          <a:latin typeface="+mn-lt"/>
                          <a:ea typeface="+mn-ea"/>
                          <a:cs typeface="+mn-cs"/>
                        </a:rPr>
                        <a:t> / Silica Waste, Gel &amp; Oil) </a:t>
                      </a:r>
                      <a:endParaRPr lang="en-ZA" sz="1100" kern="1200" dirty="0">
                        <a:solidFill>
                          <a:schemeClr val="dk1"/>
                        </a:solidFill>
                        <a:effectLst/>
                        <a:latin typeface="+mn-lt"/>
                        <a:ea typeface="+mn-ea"/>
                        <a:cs typeface="+mn-cs"/>
                      </a:endParaRPr>
                    </a:p>
                    <a:p>
                      <a:r>
                        <a:rPr lang="en-ZA" sz="1100" u="none" strike="noStrike"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r>
                        <a:rPr lang="en-ZA" sz="1100" kern="1200" dirty="0">
                          <a:solidFill>
                            <a:schemeClr val="dk1"/>
                          </a:solidFill>
                          <a:effectLst/>
                          <a:latin typeface="+mn-lt"/>
                          <a:ea typeface="+mn-ea"/>
                          <a:cs typeface="+mn-cs"/>
                        </a:rPr>
                        <a:t>and a separate one for</a:t>
                      </a:r>
                      <a:r>
                        <a:rPr lang="en-ZA" sz="1100" u="sng" kern="1200" dirty="0">
                          <a:solidFill>
                            <a:schemeClr val="dk1"/>
                          </a:solidFill>
                          <a:effectLst/>
                          <a:latin typeface="+mn-lt"/>
                          <a:ea typeface="+mn-ea"/>
                          <a:cs typeface="+mn-cs"/>
                        </a:rPr>
                        <a:t> “Asbestos Health and Safety” </a:t>
                      </a:r>
                      <a:r>
                        <a:rPr lang="en-ZA" sz="1100" kern="1200" dirty="0">
                          <a:solidFill>
                            <a:schemeClr val="dk1"/>
                          </a:solidFill>
                          <a:effectLst/>
                          <a:latin typeface="+mn-lt"/>
                          <a:ea typeface="+mn-ea"/>
                          <a:cs typeface="+mn-cs"/>
                        </a:rPr>
                        <a:t>– </a:t>
                      </a:r>
                    </a:p>
                    <a:p>
                      <a:r>
                        <a:rPr lang="en-ZA" sz="1100" kern="1200" dirty="0">
                          <a:solidFill>
                            <a:schemeClr val="dk1"/>
                          </a:solidFill>
                          <a:effectLst/>
                          <a:latin typeface="+mn-lt"/>
                          <a:ea typeface="+mn-ea"/>
                          <a:cs typeface="+mn-cs"/>
                        </a:rPr>
                        <a:t> </a:t>
                      </a:r>
                    </a:p>
                    <a:p>
                      <a:r>
                        <a:rPr lang="en-ZA" sz="1100" kern="1200" dirty="0">
                          <a:solidFill>
                            <a:schemeClr val="dk1"/>
                          </a:solidFill>
                          <a:effectLst/>
                          <a:latin typeface="+mn-lt"/>
                          <a:ea typeface="+mn-ea"/>
                          <a:cs typeface="+mn-cs"/>
                        </a:rPr>
                        <a:t>Will this be sufficient for the points (2.5) to be allocated per waste?</a:t>
                      </a:r>
                    </a:p>
                    <a:p>
                      <a:endParaRPr lang="en-ZA" sz="1100" dirty="0"/>
                    </a:p>
                  </a:txBody>
                  <a:tcPr marT="45734" marB="45734"/>
                </a:tc>
                <a:tc>
                  <a:txBody>
                    <a:bodyPr/>
                    <a:lstStyle/>
                    <a:p>
                      <a:r>
                        <a:rPr lang="en-ZA" sz="1100" kern="1200" dirty="0">
                          <a:solidFill>
                            <a:schemeClr val="dk1"/>
                          </a:solidFill>
                          <a:effectLst/>
                          <a:latin typeface="+mn-lt"/>
                          <a:ea typeface="+mn-ea"/>
                          <a:cs typeface="+mn-cs"/>
                        </a:rPr>
                        <a:t>If items is included on one certificate the 2.5 points will be given to each training that was </a:t>
                      </a:r>
                      <a:r>
                        <a:rPr lang="en-ZA" sz="1100" kern="1200" dirty="0" err="1">
                          <a:solidFill>
                            <a:schemeClr val="dk1"/>
                          </a:solidFill>
                          <a:effectLst/>
                          <a:latin typeface="+mn-lt"/>
                          <a:ea typeface="+mn-ea"/>
                          <a:cs typeface="+mn-cs"/>
                        </a:rPr>
                        <a:t>done.This</a:t>
                      </a:r>
                      <a:r>
                        <a:rPr lang="en-ZA" sz="1100" kern="1200" dirty="0">
                          <a:solidFill>
                            <a:schemeClr val="dk1"/>
                          </a:solidFill>
                          <a:effectLst/>
                          <a:latin typeface="+mn-lt"/>
                          <a:ea typeface="+mn-ea"/>
                          <a:cs typeface="+mn-cs"/>
                        </a:rPr>
                        <a:t> will be fine if with the two certificates they have.</a:t>
                      </a:r>
                    </a:p>
                    <a:p>
                      <a:r>
                        <a:rPr lang="en-ZA" sz="1100" kern="1200" dirty="0">
                          <a:solidFill>
                            <a:schemeClr val="dk1"/>
                          </a:solidFill>
                          <a:effectLst/>
                          <a:latin typeface="+mn-lt"/>
                          <a:ea typeface="+mn-ea"/>
                          <a:cs typeface="+mn-cs"/>
                        </a:rPr>
                        <a:t> </a:t>
                      </a:r>
                    </a:p>
                    <a:p>
                      <a:r>
                        <a:rPr lang="en-ZA" sz="1100" u="none" strike="noStrike"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endParaRPr lang="en-ZA" sz="1100" dirty="0"/>
                    </a:p>
                  </a:txBody>
                  <a:tcPr marT="45734" marB="45734"/>
                </a:tc>
                <a:extLst>
                  <a:ext uri="{0D108BD9-81ED-4DB2-BD59-A6C34878D82A}">
                    <a16:rowId xmlns:a16="http://schemas.microsoft.com/office/drawing/2014/main" val="1382024472"/>
                  </a:ext>
                </a:extLst>
              </a:tr>
              <a:tr h="0">
                <a:tc>
                  <a:txBody>
                    <a:bodyPr/>
                    <a:lstStyle/>
                    <a:p>
                      <a:pPr lvl="0"/>
                      <a:r>
                        <a:rPr lang="en-ZA" sz="1100" b="1" u="sng" kern="1200" dirty="0">
                          <a:solidFill>
                            <a:schemeClr val="dk1"/>
                          </a:solidFill>
                          <a:effectLst/>
                          <a:latin typeface="+mn-lt"/>
                          <a:ea typeface="+mn-ea"/>
                          <a:cs typeface="+mn-cs"/>
                        </a:rPr>
                        <a:t>Legal and other requirements: </a:t>
                      </a:r>
                      <a:r>
                        <a:rPr lang="en-ZA" sz="1100" b="1" kern="1200" dirty="0">
                          <a:solidFill>
                            <a:schemeClr val="dk1"/>
                          </a:solidFill>
                          <a:effectLst/>
                          <a:latin typeface="+mn-lt"/>
                          <a:ea typeface="+mn-ea"/>
                          <a:cs typeface="+mn-cs"/>
                        </a:rPr>
                        <a:t>Transportation of hazardous substances and dangerous good in GEMMA cluster</a:t>
                      </a:r>
                      <a:endParaRPr lang="en-ZA" sz="1100" kern="1200" dirty="0">
                        <a:solidFill>
                          <a:schemeClr val="dk1"/>
                        </a:solidFill>
                        <a:effectLst/>
                        <a:latin typeface="+mn-lt"/>
                        <a:ea typeface="+mn-ea"/>
                        <a:cs typeface="+mn-cs"/>
                      </a:endParaRPr>
                    </a:p>
                    <a:p>
                      <a:r>
                        <a:rPr lang="en-ZA" sz="1100" kern="1200" dirty="0">
                          <a:solidFill>
                            <a:schemeClr val="dk1"/>
                          </a:solidFill>
                          <a:effectLst/>
                          <a:latin typeface="+mn-lt"/>
                          <a:ea typeface="+mn-ea"/>
                          <a:cs typeface="+mn-cs"/>
                        </a:rPr>
                        <a:t>We are registered as a hazardous waste transporter for Gauteng – will the certificate be sufficient for Gemma Cluster?</a:t>
                      </a:r>
                    </a:p>
                    <a:p>
                      <a:r>
                        <a:rPr lang="en-ZA" sz="1100" kern="1200" dirty="0">
                          <a:solidFill>
                            <a:schemeClr val="dk1"/>
                          </a:solidFill>
                          <a:effectLst/>
                          <a:latin typeface="+mn-lt"/>
                          <a:ea typeface="+mn-ea"/>
                          <a:cs typeface="+mn-cs"/>
                        </a:rPr>
                        <a:t> </a:t>
                      </a:r>
                    </a:p>
                    <a:p>
                      <a:pPr lvl="0"/>
                      <a:r>
                        <a:rPr lang="en-ZA" sz="1100" b="1" u="sng" kern="1200" dirty="0">
                          <a:solidFill>
                            <a:schemeClr val="dk1"/>
                          </a:solidFill>
                          <a:effectLst/>
                          <a:latin typeface="+mn-lt"/>
                          <a:ea typeface="+mn-ea"/>
                          <a:cs typeface="+mn-cs"/>
                        </a:rPr>
                        <a:t>Document Management: </a:t>
                      </a:r>
                      <a:endParaRPr lang="en-ZA" sz="1100" kern="1200" dirty="0">
                        <a:solidFill>
                          <a:schemeClr val="dk1"/>
                        </a:solidFill>
                        <a:effectLst/>
                        <a:latin typeface="+mn-lt"/>
                        <a:ea typeface="+mn-ea"/>
                        <a:cs typeface="+mn-cs"/>
                      </a:endParaRPr>
                    </a:p>
                    <a:p>
                      <a:r>
                        <a:rPr lang="en-ZA" sz="1100" kern="1200" dirty="0">
                          <a:solidFill>
                            <a:schemeClr val="dk1"/>
                          </a:solidFill>
                          <a:effectLst/>
                          <a:latin typeface="+mn-lt"/>
                          <a:ea typeface="+mn-ea"/>
                          <a:cs typeface="+mn-cs"/>
                        </a:rPr>
                        <a:t>Please clarify OHSAS certificate</a:t>
                      </a:r>
                      <a:r>
                        <a:rPr lang="en-ZA" sz="1800" kern="1200" dirty="0">
                          <a:solidFill>
                            <a:schemeClr val="dk1"/>
                          </a:solidFill>
                          <a:effectLst/>
                          <a:latin typeface="+mn-lt"/>
                          <a:ea typeface="+mn-ea"/>
                          <a:cs typeface="+mn-cs"/>
                        </a:rPr>
                        <a:t>.</a:t>
                      </a:r>
                    </a:p>
                    <a:p>
                      <a:endParaRPr lang="en-ZA" sz="1800" dirty="0"/>
                    </a:p>
                  </a:txBody>
                  <a:tcPr marT="45734" marB="4573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100" kern="1200" dirty="0">
                          <a:solidFill>
                            <a:schemeClr val="dk1"/>
                          </a:solidFill>
                          <a:effectLst/>
                          <a:latin typeface="+mn-lt"/>
                          <a:ea typeface="+mn-ea"/>
                          <a:cs typeface="+mn-cs"/>
                        </a:rPr>
                        <a:t>The main difference between the two standards is ISO 45001 takes a proactive approach that requires hazard risks to be evaluated and remedied before they cause accidents and injuries, while OHSAS 18001 takes a reactive approach that focuses solely on risks and not solutions</a:t>
                      </a:r>
                      <a:r>
                        <a:rPr lang="en-ZA" sz="1800" kern="1200" dirty="0">
                          <a:solidFill>
                            <a:schemeClr val="dk1"/>
                          </a:solidFill>
                          <a:effectLst/>
                          <a:latin typeface="+mn-lt"/>
                          <a:ea typeface="+mn-ea"/>
                          <a:cs typeface="+mn-cs"/>
                        </a:rPr>
                        <a:t>.</a:t>
                      </a:r>
                    </a:p>
                    <a:p>
                      <a:pPr marL="0" algn="l" defTabSz="914400" rtl="0" eaLnBrk="1" latinLnBrk="0" hangingPunct="1"/>
                      <a:r>
                        <a:rPr lang="en-ZA" sz="1100" kern="1200" dirty="0">
                          <a:solidFill>
                            <a:schemeClr val="dk1"/>
                          </a:solidFill>
                          <a:effectLst/>
                          <a:latin typeface="+mn-lt"/>
                          <a:ea typeface="+mn-ea"/>
                          <a:cs typeface="+mn-cs"/>
                        </a:rPr>
                        <a:t>For contractors they are not expected to be certificated to ISO 45001 standard. No certificate to be handed in during tender returnable. </a:t>
                      </a:r>
                    </a:p>
                    <a:p>
                      <a:pPr marL="0" algn="l" defTabSz="914400" rtl="0" eaLnBrk="1" latinLnBrk="0" hangingPunct="1"/>
                      <a:r>
                        <a:rPr lang="en-ZA" sz="1100" kern="1200" dirty="0">
                          <a:solidFill>
                            <a:schemeClr val="dk1"/>
                          </a:solidFill>
                          <a:effectLst/>
                          <a:latin typeface="+mn-lt"/>
                          <a:ea typeface="+mn-ea"/>
                          <a:cs typeface="+mn-cs"/>
                        </a:rPr>
                        <a:t> </a:t>
                      </a:r>
                    </a:p>
                    <a:p>
                      <a:pPr marL="0" algn="l" defTabSz="914400" rtl="0" eaLnBrk="1" latinLnBrk="0" hangingPunct="1"/>
                      <a:r>
                        <a:rPr lang="en-ZA" sz="1100" kern="1200" dirty="0">
                          <a:solidFill>
                            <a:schemeClr val="dk1"/>
                          </a:solidFill>
                          <a:effectLst/>
                          <a:latin typeface="+mn-lt"/>
                          <a:ea typeface="+mn-ea"/>
                          <a:cs typeface="+mn-cs"/>
                        </a:rPr>
                        <a:t>Risk assessment are scope specific and contractor to submit. </a:t>
                      </a:r>
                    </a:p>
                    <a:p>
                      <a:r>
                        <a:rPr lang="en-ZA" sz="3200" kern="1200" dirty="0">
                          <a:solidFill>
                            <a:schemeClr val="dk1"/>
                          </a:solidFill>
                          <a:effectLst/>
                          <a:latin typeface="+mn-lt"/>
                          <a:ea typeface="+mn-ea"/>
                          <a:cs typeface="+mn-cs"/>
                        </a:rPr>
                        <a:t> </a:t>
                      </a:r>
                    </a:p>
                    <a:p>
                      <a:r>
                        <a:rPr lang="en-ZA" sz="3200" kern="1200" dirty="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kern="1200" dirty="0">
                        <a:solidFill>
                          <a:schemeClr val="dk1"/>
                        </a:solidFill>
                        <a:effectLst/>
                        <a:latin typeface="+mn-lt"/>
                        <a:ea typeface="+mn-ea"/>
                        <a:cs typeface="+mn-cs"/>
                      </a:endParaRPr>
                    </a:p>
                    <a:p>
                      <a:endParaRPr lang="en-ZA" sz="1800" dirty="0"/>
                    </a:p>
                  </a:txBody>
                  <a:tcPr marT="45734" marB="45734"/>
                </a:tc>
                <a:extLst>
                  <a:ext uri="{0D108BD9-81ED-4DB2-BD59-A6C34878D82A}">
                    <a16:rowId xmlns:a16="http://schemas.microsoft.com/office/drawing/2014/main" val="1206143766"/>
                  </a:ext>
                </a:extLst>
              </a:tr>
              <a:tr h="181410">
                <a:tc>
                  <a:txBody>
                    <a:bodyPr/>
                    <a:lstStyle/>
                    <a:p>
                      <a:endParaRPr lang="en-ZA" sz="1800" dirty="0"/>
                    </a:p>
                  </a:txBody>
                  <a:tcPr marT="45734" marB="45734"/>
                </a:tc>
                <a:tc>
                  <a:txBody>
                    <a:bodyPr/>
                    <a:lstStyle/>
                    <a:p>
                      <a:endParaRPr lang="en-ZA" sz="1800" dirty="0"/>
                    </a:p>
                  </a:txBody>
                  <a:tcPr marT="45734" marB="45734"/>
                </a:tc>
                <a:extLst>
                  <a:ext uri="{0D108BD9-81ED-4DB2-BD59-A6C34878D82A}">
                    <a16:rowId xmlns:a16="http://schemas.microsoft.com/office/drawing/2014/main" val="1515981761"/>
                  </a:ext>
                </a:extLst>
              </a:tr>
              <a:tr h="126596">
                <a:tc>
                  <a:txBody>
                    <a:bodyPr/>
                    <a:lstStyle/>
                    <a:p>
                      <a:endParaRPr lang="en-ZA" sz="1800" dirty="0"/>
                    </a:p>
                  </a:txBody>
                  <a:tcPr marT="45734" marB="45734"/>
                </a:tc>
                <a:tc>
                  <a:txBody>
                    <a:bodyPr/>
                    <a:lstStyle/>
                    <a:p>
                      <a:endParaRPr lang="en-ZA" sz="1800" dirty="0"/>
                    </a:p>
                  </a:txBody>
                  <a:tcPr marT="45734" marB="45734"/>
                </a:tc>
                <a:extLst>
                  <a:ext uri="{0D108BD9-81ED-4DB2-BD59-A6C34878D82A}">
                    <a16:rowId xmlns:a16="http://schemas.microsoft.com/office/drawing/2014/main" val="3650731927"/>
                  </a:ext>
                </a:extLst>
              </a:tr>
            </a:tbl>
          </a:graphicData>
        </a:graphic>
      </p:graphicFrame>
      <p:sp>
        <p:nvSpPr>
          <p:cNvPr id="31747" name="Date Placeholder 2"/>
          <p:cNvSpPr>
            <a:spLocks noGrp="1"/>
          </p:cNvSpPr>
          <p:nvPr>
            <p:ph type="dt" sz="quarter" idx="10"/>
          </p:nvPr>
        </p:nvSpPr>
        <p:spPr>
          <a:xfrm>
            <a:off x="0" y="7101407"/>
            <a:ext cx="1738313" cy="321844"/>
          </a:xfrm>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09/05/2023</a:t>
            </a:r>
          </a:p>
        </p:txBody>
      </p:sp>
      <p:sp>
        <p:nvSpPr>
          <p:cNvPr id="31748" name="Slide Number Placeholder 3"/>
          <p:cNvSpPr>
            <a:spLocks noGrp="1"/>
          </p:cNvSpPr>
          <p:nvPr>
            <p:ph type="sldNum" sz="quarter" idx="11"/>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8B72E8DF-466A-4C00-92AE-31750182411B}" type="slidenum">
              <a:rPr lang="en-ZA" altLang="en-US" sz="1000" smtClean="0">
                <a:solidFill>
                  <a:srgbClr val="83725B"/>
                </a:solidFill>
              </a:rPr>
              <a:pPr eaLnBrk="1" hangingPunct="1">
                <a:lnSpc>
                  <a:spcPct val="100000"/>
                </a:lnSpc>
                <a:spcBef>
                  <a:spcPct val="0"/>
                </a:spcBef>
                <a:buClrTx/>
                <a:buFontTx/>
                <a:buNone/>
              </a:pPr>
              <a:t>11</a:t>
            </a:fld>
            <a:endParaRPr lang="en-ZA" altLang="en-US" sz="1000">
              <a:solidFill>
                <a:srgbClr val="83725B"/>
              </a:solidFill>
            </a:endParaRPr>
          </a:p>
        </p:txBody>
      </p:sp>
      <p:sp>
        <p:nvSpPr>
          <p:cNvPr id="3" name="Rectangle 2"/>
          <p:cNvSpPr/>
          <p:nvPr/>
        </p:nvSpPr>
        <p:spPr>
          <a:xfrm rot="10800000" flipH="1" flipV="1">
            <a:off x="179511" y="369332"/>
            <a:ext cx="6264695" cy="369332"/>
          </a:xfrm>
          <a:prstGeom prst="rect">
            <a:avLst/>
          </a:prstGeom>
        </p:spPr>
        <p:txBody>
          <a:bodyPr wrap="square">
            <a:spAutoFit/>
          </a:bodyPr>
          <a:lstStyle/>
          <a:p>
            <a:r>
              <a:rPr lang="en-US" altLang="en-US" dirty="0"/>
              <a:t>on and </a:t>
            </a:r>
            <a:r>
              <a:rPr lang="en-US" altLang="en-US" dirty="0" err="1"/>
              <a:t>TendAnswer</a:t>
            </a:r>
            <a:r>
              <a:rPr lang="en-US" altLang="en-US" dirty="0"/>
              <a:t> </a:t>
            </a:r>
            <a:endParaRPr lang="en-ZA" dirty="0"/>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p:extLst>
              <p:ext uri="{D42A27DB-BD31-4B8C-83A1-F6EECF244321}">
                <p14:modId xmlns:p14="http://schemas.microsoft.com/office/powerpoint/2010/main" val="2306864552"/>
              </p:ext>
            </p:extLst>
          </p:nvPr>
        </p:nvGraphicFramePr>
        <p:xfrm>
          <a:off x="0" y="1052735"/>
          <a:ext cx="8640960" cy="894372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433806165"/>
                    </a:ext>
                  </a:extLst>
                </a:gridCol>
                <a:gridCol w="4068960">
                  <a:extLst>
                    <a:ext uri="{9D8B030D-6E8A-4147-A177-3AD203B41FA5}">
                      <a16:colId xmlns:a16="http://schemas.microsoft.com/office/drawing/2014/main" val="236272831"/>
                    </a:ext>
                  </a:extLst>
                </a:gridCol>
              </a:tblGrid>
              <a:tr h="712309">
                <a:tc>
                  <a:txBody>
                    <a:bodyPr/>
                    <a:lstStyle/>
                    <a:p>
                      <a:r>
                        <a:rPr lang="en-US" sz="1800" dirty="0"/>
                        <a:t>Questions</a:t>
                      </a:r>
                      <a:endParaRPr lang="en-ZA" sz="1800" dirty="0"/>
                    </a:p>
                  </a:txBody>
                  <a:tcPr marT="45734" marB="45734"/>
                </a:tc>
                <a:tc>
                  <a:txBody>
                    <a:bodyPr/>
                    <a:lstStyle/>
                    <a:p>
                      <a:r>
                        <a:rPr lang="en-US" sz="1800" dirty="0"/>
                        <a:t>Answer</a:t>
                      </a:r>
                      <a:endParaRPr lang="en-ZA" sz="1800" dirty="0"/>
                    </a:p>
                  </a:txBody>
                  <a:tcPr marT="45734" marB="45734"/>
                </a:tc>
                <a:extLst>
                  <a:ext uri="{0D108BD9-81ED-4DB2-BD59-A6C34878D82A}">
                    <a16:rowId xmlns:a16="http://schemas.microsoft.com/office/drawing/2014/main" val="4181749490"/>
                  </a:ext>
                </a:extLst>
              </a:tr>
              <a:tr h="504568">
                <a:tc>
                  <a:txBody>
                    <a:bodyPr/>
                    <a:lstStyle/>
                    <a:p>
                      <a:r>
                        <a:rPr lang="en-US" sz="1100" b="1" i="1" kern="1200" dirty="0">
                          <a:solidFill>
                            <a:schemeClr val="dk1"/>
                          </a:solidFill>
                          <a:effectLst/>
                          <a:latin typeface="+mn-lt"/>
                          <a:ea typeface="+mn-ea"/>
                          <a:cs typeface="+mn-cs"/>
                        </a:rPr>
                        <a:t>As Discussed in the clarification meeting held on 09.05.2023 , With reference to Annexure A – Technical Criteria please can you provide clarity on the below : </a:t>
                      </a:r>
                      <a:endParaRPr lang="en-ZA" sz="1100" kern="1200" dirty="0">
                        <a:solidFill>
                          <a:schemeClr val="dk1"/>
                        </a:solidFill>
                        <a:effectLst/>
                        <a:latin typeface="+mn-lt"/>
                        <a:ea typeface="+mn-ea"/>
                        <a:cs typeface="+mn-cs"/>
                      </a:endParaRPr>
                    </a:p>
                    <a:p>
                      <a:r>
                        <a:rPr lang="en-US" sz="1100" b="1" i="1"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pPr lvl="0"/>
                      <a:r>
                        <a:rPr lang="en-US" sz="1100" b="1" kern="1200" dirty="0">
                          <a:solidFill>
                            <a:schemeClr val="dk1"/>
                          </a:solidFill>
                          <a:effectLst/>
                          <a:latin typeface="+mn-lt"/>
                          <a:ea typeface="+mn-ea"/>
                          <a:cs typeface="+mn-cs"/>
                        </a:rPr>
                        <a:t>Competency  ,Training and awareness – With the exception of an Asbestos Certificate , PCB ,Oil &amp; silica Gel falls under one certificate which is Hazardous Materials Handling.</a:t>
                      </a:r>
                      <a:r>
                        <a:rPr lang="en-US" sz="1100"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r>
                        <a:rPr lang="en-US" sz="1100" b="1" kern="1200" dirty="0">
                          <a:solidFill>
                            <a:schemeClr val="dk1"/>
                          </a:solidFill>
                          <a:effectLst/>
                          <a:latin typeface="+mn-lt"/>
                          <a:ea typeface="+mn-ea"/>
                          <a:cs typeface="+mn-cs"/>
                        </a:rPr>
                        <a:t>Please advise how will the points be allocated or if Eskom will award full points for the Hazardous Materials certificate ?</a:t>
                      </a:r>
                      <a:r>
                        <a:rPr lang="en-US" sz="1100"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r>
                        <a:rPr lang="en-US" sz="1100"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pPr lvl="0"/>
                      <a:r>
                        <a:rPr lang="en-US" sz="1100" kern="1200" dirty="0">
                          <a:solidFill>
                            <a:schemeClr val="dk1"/>
                          </a:solidFill>
                          <a:effectLst/>
                          <a:latin typeface="+mn-lt"/>
                          <a:ea typeface="+mn-ea"/>
                          <a:cs typeface="+mn-cs"/>
                        </a:rPr>
                        <a:t>  </a:t>
                      </a:r>
                      <a:r>
                        <a:rPr lang="en-US" sz="1100" b="1" kern="1200" dirty="0">
                          <a:solidFill>
                            <a:schemeClr val="dk1"/>
                          </a:solidFill>
                          <a:effectLst/>
                          <a:latin typeface="+mn-lt"/>
                          <a:ea typeface="+mn-ea"/>
                          <a:cs typeface="+mn-cs"/>
                        </a:rPr>
                        <a:t>Legal and other requirements</a:t>
                      </a:r>
                      <a:r>
                        <a:rPr lang="en-US" sz="1100"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pPr lvl="0"/>
                      <a:r>
                        <a:rPr lang="en-US" sz="1100" b="1" kern="1200" dirty="0">
                          <a:solidFill>
                            <a:schemeClr val="dk1"/>
                          </a:solidFill>
                          <a:effectLst/>
                          <a:latin typeface="+mn-lt"/>
                          <a:ea typeface="+mn-ea"/>
                          <a:cs typeface="+mn-cs"/>
                        </a:rPr>
                        <a:t>Environmental – Please advise what certificate is require or if ISO 1400 would suffice ? </a:t>
                      </a:r>
                      <a:endParaRPr lang="en-ZA" sz="1100" kern="1200" dirty="0">
                        <a:solidFill>
                          <a:schemeClr val="dk1"/>
                        </a:solidFill>
                        <a:effectLst/>
                        <a:latin typeface="+mn-lt"/>
                        <a:ea typeface="+mn-ea"/>
                        <a:cs typeface="+mn-cs"/>
                      </a:endParaRPr>
                    </a:p>
                    <a:p>
                      <a:pPr lvl="0"/>
                      <a:r>
                        <a:rPr lang="en-US" sz="1100" b="1" kern="1200" dirty="0">
                          <a:solidFill>
                            <a:schemeClr val="dk1"/>
                          </a:solidFill>
                          <a:effectLst/>
                          <a:latin typeface="+mn-lt"/>
                          <a:ea typeface="+mn-ea"/>
                          <a:cs typeface="+mn-cs"/>
                        </a:rPr>
                        <a:t>Traffic - Please advise what certificate is require or if Transportation of Dangerous Goods / hazardous substances suffice  ?</a:t>
                      </a:r>
                      <a:endParaRPr lang="en-ZA" sz="1100" kern="1200" dirty="0">
                        <a:solidFill>
                          <a:schemeClr val="dk1"/>
                        </a:solidFill>
                        <a:effectLst/>
                        <a:latin typeface="+mn-lt"/>
                        <a:ea typeface="+mn-ea"/>
                        <a:cs typeface="+mn-cs"/>
                      </a:endParaRPr>
                    </a:p>
                    <a:p>
                      <a:pPr lvl="0"/>
                      <a:r>
                        <a:rPr lang="en-US" sz="1100" b="1" kern="1200" dirty="0">
                          <a:solidFill>
                            <a:schemeClr val="dk1"/>
                          </a:solidFill>
                          <a:effectLst/>
                          <a:latin typeface="+mn-lt"/>
                          <a:ea typeface="+mn-ea"/>
                          <a:cs typeface="+mn-cs"/>
                        </a:rPr>
                        <a:t>Safety - Please advise what certificate is require or if ISO 45000 would suffice ?</a:t>
                      </a:r>
                      <a:endParaRPr lang="en-ZA" sz="1100" kern="1200" dirty="0">
                        <a:solidFill>
                          <a:schemeClr val="dk1"/>
                        </a:solidFill>
                        <a:effectLst/>
                        <a:latin typeface="+mn-lt"/>
                        <a:ea typeface="+mn-ea"/>
                        <a:cs typeface="+mn-cs"/>
                      </a:endParaRPr>
                    </a:p>
                    <a:p>
                      <a:pPr lvl="0"/>
                      <a:r>
                        <a:rPr lang="en-US" sz="1100" b="1" kern="1200" dirty="0">
                          <a:solidFill>
                            <a:schemeClr val="dk1"/>
                          </a:solidFill>
                          <a:effectLst/>
                          <a:latin typeface="+mn-lt"/>
                          <a:ea typeface="+mn-ea"/>
                          <a:cs typeface="+mn-cs"/>
                        </a:rPr>
                        <a:t>Disposal / Waste -  is this in reference to the Disposal Facilities Licenses ? </a:t>
                      </a:r>
                      <a:endParaRPr lang="en-ZA" sz="1100" kern="1200" dirty="0">
                        <a:solidFill>
                          <a:schemeClr val="dk1"/>
                        </a:solidFill>
                        <a:effectLst/>
                        <a:latin typeface="+mn-lt"/>
                        <a:ea typeface="+mn-ea"/>
                        <a:cs typeface="+mn-cs"/>
                      </a:endParaRPr>
                    </a:p>
                    <a:p>
                      <a:r>
                        <a:rPr lang="en-US" sz="1100" b="1"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aseline="0" dirty="0"/>
                    </a:p>
                  </a:txBody>
                  <a:tcPr marT="45734" marB="45734"/>
                </a:tc>
                <a:tc>
                  <a:txBody>
                    <a:bodyPr/>
                    <a:lstStyle/>
                    <a:p>
                      <a:r>
                        <a:rPr lang="en-US" sz="1100" dirty="0"/>
                        <a:t>T o be provided</a:t>
                      </a:r>
                      <a:endParaRPr lang="en-ZA" sz="1100" dirty="0"/>
                    </a:p>
                  </a:txBody>
                  <a:tcPr marT="45734" marB="45734"/>
                </a:tc>
                <a:extLst>
                  <a:ext uri="{0D108BD9-81ED-4DB2-BD59-A6C34878D82A}">
                    <a16:rowId xmlns:a16="http://schemas.microsoft.com/office/drawing/2014/main" val="3774625487"/>
                  </a:ext>
                </a:extLst>
              </a:tr>
              <a:tr h="1157468">
                <a:tc>
                  <a:txBody>
                    <a:bodyPr/>
                    <a:lstStyle/>
                    <a:p>
                      <a:r>
                        <a:rPr lang="en-ZA" sz="1100" kern="1200" dirty="0">
                          <a:solidFill>
                            <a:schemeClr val="dk1"/>
                          </a:solidFill>
                          <a:effectLst/>
                          <a:latin typeface="+mn-lt"/>
                          <a:ea typeface="+mn-ea"/>
                          <a:cs typeface="+mn-cs"/>
                        </a:rPr>
                        <a:t> </a:t>
                      </a:r>
                    </a:p>
                    <a:p>
                      <a:endParaRPr lang="en-ZA" sz="1100" kern="1200" dirty="0">
                        <a:solidFill>
                          <a:schemeClr val="dk1"/>
                        </a:solidFill>
                        <a:effectLst/>
                        <a:latin typeface="+mn-lt"/>
                        <a:ea typeface="+mn-ea"/>
                        <a:cs typeface="+mn-cs"/>
                      </a:endParaRPr>
                    </a:p>
                    <a:p>
                      <a:endParaRPr lang="en-ZA" sz="1100" dirty="0"/>
                    </a:p>
                  </a:txBody>
                  <a:tcPr marT="45734" marB="45734"/>
                </a:tc>
                <a:tc>
                  <a:txBody>
                    <a:bodyPr/>
                    <a:lstStyle/>
                    <a:p>
                      <a:endParaRPr lang="en-ZA" sz="1100" kern="1200" dirty="0">
                        <a:solidFill>
                          <a:schemeClr val="dk1"/>
                        </a:solidFill>
                        <a:effectLst/>
                        <a:latin typeface="+mn-lt"/>
                        <a:ea typeface="+mn-ea"/>
                        <a:cs typeface="+mn-cs"/>
                      </a:endParaRPr>
                    </a:p>
                    <a:p>
                      <a:endParaRPr lang="en-ZA" sz="1100" dirty="0"/>
                    </a:p>
                  </a:txBody>
                  <a:tcPr marT="45734" marB="45734"/>
                </a:tc>
                <a:extLst>
                  <a:ext uri="{0D108BD9-81ED-4DB2-BD59-A6C34878D82A}">
                    <a16:rowId xmlns:a16="http://schemas.microsoft.com/office/drawing/2014/main" val="1521457419"/>
                  </a:ext>
                </a:extLst>
              </a:tr>
              <a:tr h="1157468">
                <a:tc>
                  <a:txBody>
                    <a:bodyPr/>
                    <a:lstStyle/>
                    <a:p>
                      <a:endParaRPr lang="en-ZA" sz="1100" dirty="0"/>
                    </a:p>
                  </a:txBody>
                  <a:tcPr marT="45734" marB="45734"/>
                </a:tc>
                <a:tc>
                  <a:txBody>
                    <a:bodyPr/>
                    <a:lstStyle/>
                    <a:p>
                      <a:r>
                        <a:rPr lang="en-ZA" sz="1100" kern="1200" dirty="0">
                          <a:solidFill>
                            <a:schemeClr val="dk1"/>
                          </a:solidFill>
                          <a:effectLst/>
                          <a:latin typeface="+mn-lt"/>
                          <a:ea typeface="+mn-ea"/>
                          <a:cs typeface="+mn-cs"/>
                        </a:rPr>
                        <a:t> </a:t>
                      </a:r>
                    </a:p>
                    <a:p>
                      <a:r>
                        <a:rPr lang="en-ZA" sz="1100" u="none" strike="noStrike"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endParaRPr lang="en-ZA" sz="1100" dirty="0"/>
                    </a:p>
                  </a:txBody>
                  <a:tcPr marT="45734" marB="45734"/>
                </a:tc>
                <a:extLst>
                  <a:ext uri="{0D108BD9-81ED-4DB2-BD59-A6C34878D82A}">
                    <a16:rowId xmlns:a16="http://schemas.microsoft.com/office/drawing/2014/main" val="1382024472"/>
                  </a:ext>
                </a:extLst>
              </a:tr>
              <a:tr h="712309">
                <a:tc>
                  <a:txBody>
                    <a:bodyPr/>
                    <a:lstStyle/>
                    <a:p>
                      <a:endParaRPr lang="en-ZA" sz="1800" dirty="0"/>
                    </a:p>
                  </a:txBody>
                  <a:tcPr marT="45734" marB="4573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100" kern="1200" dirty="0">
                          <a:solidFill>
                            <a:schemeClr val="dk1"/>
                          </a:solidFill>
                          <a:effectLst/>
                          <a:latin typeface="+mn-lt"/>
                          <a:ea typeface="+mn-ea"/>
                          <a:cs typeface="+mn-cs"/>
                        </a:rPr>
                        <a:t>The</a:t>
                      </a:r>
                      <a:endParaRPr lang="en-ZA" sz="1800" dirty="0"/>
                    </a:p>
                  </a:txBody>
                  <a:tcPr marT="45734" marB="45734"/>
                </a:tc>
                <a:extLst>
                  <a:ext uri="{0D108BD9-81ED-4DB2-BD59-A6C34878D82A}">
                    <a16:rowId xmlns:a16="http://schemas.microsoft.com/office/drawing/2014/main" val="1206143766"/>
                  </a:ext>
                </a:extLst>
              </a:tr>
              <a:tr h="712309">
                <a:tc>
                  <a:txBody>
                    <a:bodyPr/>
                    <a:lstStyle/>
                    <a:p>
                      <a:endParaRPr lang="en-ZA" sz="1800" dirty="0"/>
                    </a:p>
                  </a:txBody>
                  <a:tcPr marT="45734" marB="45734"/>
                </a:tc>
                <a:tc>
                  <a:txBody>
                    <a:bodyPr/>
                    <a:lstStyle/>
                    <a:p>
                      <a:endParaRPr lang="en-ZA" sz="1800" dirty="0"/>
                    </a:p>
                  </a:txBody>
                  <a:tcPr marT="45734" marB="45734"/>
                </a:tc>
                <a:extLst>
                  <a:ext uri="{0D108BD9-81ED-4DB2-BD59-A6C34878D82A}">
                    <a16:rowId xmlns:a16="http://schemas.microsoft.com/office/drawing/2014/main" val="1515981761"/>
                  </a:ext>
                </a:extLst>
              </a:tr>
              <a:tr h="712309">
                <a:tc>
                  <a:txBody>
                    <a:bodyPr/>
                    <a:lstStyle/>
                    <a:p>
                      <a:endParaRPr lang="en-ZA" sz="1800" dirty="0"/>
                    </a:p>
                  </a:txBody>
                  <a:tcPr marT="45734" marB="45734"/>
                </a:tc>
                <a:tc>
                  <a:txBody>
                    <a:bodyPr/>
                    <a:lstStyle/>
                    <a:p>
                      <a:endParaRPr lang="en-ZA" sz="1800" dirty="0"/>
                    </a:p>
                  </a:txBody>
                  <a:tcPr marT="45734" marB="45734"/>
                </a:tc>
                <a:extLst>
                  <a:ext uri="{0D108BD9-81ED-4DB2-BD59-A6C34878D82A}">
                    <a16:rowId xmlns:a16="http://schemas.microsoft.com/office/drawing/2014/main" val="3650731927"/>
                  </a:ext>
                </a:extLst>
              </a:tr>
            </a:tbl>
          </a:graphicData>
        </a:graphic>
      </p:graphicFrame>
      <p:sp>
        <p:nvSpPr>
          <p:cNvPr id="31747" name="Date Placeholder 2"/>
          <p:cNvSpPr>
            <a:spLocks noGrp="1"/>
          </p:cNvSpPr>
          <p:nvPr>
            <p:ph type="dt" sz="quarter" idx="10"/>
          </p:nvPr>
        </p:nvSpPr>
        <p:spPr>
          <a:xfrm>
            <a:off x="0" y="7101407"/>
            <a:ext cx="1738313" cy="321844"/>
          </a:xfrm>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09/05/2023</a:t>
            </a:r>
          </a:p>
        </p:txBody>
      </p:sp>
      <p:sp>
        <p:nvSpPr>
          <p:cNvPr id="31748" name="Slide Number Placeholder 3"/>
          <p:cNvSpPr>
            <a:spLocks noGrp="1"/>
          </p:cNvSpPr>
          <p:nvPr>
            <p:ph type="sldNum" sz="quarter" idx="11"/>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8B72E8DF-466A-4C00-92AE-31750182411B}" type="slidenum">
              <a:rPr lang="en-ZA" altLang="en-US" sz="1000" smtClean="0">
                <a:solidFill>
                  <a:srgbClr val="83725B"/>
                </a:solidFill>
              </a:rPr>
              <a:pPr eaLnBrk="1" hangingPunct="1">
                <a:lnSpc>
                  <a:spcPct val="100000"/>
                </a:lnSpc>
                <a:spcBef>
                  <a:spcPct val="0"/>
                </a:spcBef>
                <a:buClrTx/>
                <a:buFontTx/>
                <a:buNone/>
              </a:pPr>
              <a:t>12</a:t>
            </a:fld>
            <a:endParaRPr lang="en-ZA" altLang="en-US" sz="1000">
              <a:solidFill>
                <a:srgbClr val="83725B"/>
              </a:solidFill>
            </a:endParaRPr>
          </a:p>
        </p:txBody>
      </p:sp>
      <p:sp>
        <p:nvSpPr>
          <p:cNvPr id="3" name="Rectangle 2"/>
          <p:cNvSpPr/>
          <p:nvPr/>
        </p:nvSpPr>
        <p:spPr>
          <a:xfrm rot="10800000" flipH="1" flipV="1">
            <a:off x="179511" y="369332"/>
            <a:ext cx="6264695" cy="369332"/>
          </a:xfrm>
          <a:prstGeom prst="rect">
            <a:avLst/>
          </a:prstGeom>
        </p:spPr>
        <p:txBody>
          <a:bodyPr wrap="square">
            <a:spAutoFit/>
          </a:bodyPr>
          <a:lstStyle/>
          <a:p>
            <a:r>
              <a:rPr lang="en-US" altLang="en-US" dirty="0"/>
              <a:t>Question and Answer </a:t>
            </a:r>
            <a:endParaRPr lang="en-ZA" dirty="0"/>
          </a:p>
        </p:txBody>
      </p:sp>
    </p:spTree>
    <p:extLst>
      <p:ext uri="{BB962C8B-B14F-4D97-AF65-F5344CB8AC3E}">
        <p14:creationId xmlns:p14="http://schemas.microsoft.com/office/powerpoint/2010/main" val="395453723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p:extLst>
              <p:ext uri="{D42A27DB-BD31-4B8C-83A1-F6EECF244321}">
                <p14:modId xmlns:p14="http://schemas.microsoft.com/office/powerpoint/2010/main" val="2839042473"/>
              </p:ext>
            </p:extLst>
          </p:nvPr>
        </p:nvGraphicFramePr>
        <p:xfrm>
          <a:off x="0" y="1052736"/>
          <a:ext cx="8640960" cy="3459676"/>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433806165"/>
                    </a:ext>
                  </a:extLst>
                </a:gridCol>
                <a:gridCol w="4068960">
                  <a:extLst>
                    <a:ext uri="{9D8B030D-6E8A-4147-A177-3AD203B41FA5}">
                      <a16:colId xmlns:a16="http://schemas.microsoft.com/office/drawing/2014/main" val="236272831"/>
                    </a:ext>
                  </a:extLst>
                </a:gridCol>
              </a:tblGrid>
              <a:tr h="0">
                <a:tc>
                  <a:txBody>
                    <a:bodyPr/>
                    <a:lstStyle/>
                    <a:p>
                      <a:r>
                        <a:rPr lang="en-US" sz="1800" dirty="0"/>
                        <a:t>Questions</a:t>
                      </a:r>
                      <a:endParaRPr lang="en-ZA" sz="1800" dirty="0"/>
                    </a:p>
                  </a:txBody>
                  <a:tcPr marT="45734" marB="45734"/>
                </a:tc>
                <a:tc>
                  <a:txBody>
                    <a:bodyPr/>
                    <a:lstStyle/>
                    <a:p>
                      <a:r>
                        <a:rPr lang="en-US" sz="1800" dirty="0"/>
                        <a:t>Answer</a:t>
                      </a:r>
                      <a:endParaRPr lang="en-ZA" sz="1800" dirty="0"/>
                    </a:p>
                  </a:txBody>
                  <a:tcPr marT="45734" marB="45734"/>
                </a:tc>
                <a:extLst>
                  <a:ext uri="{0D108BD9-81ED-4DB2-BD59-A6C34878D82A}">
                    <a16:rowId xmlns:a16="http://schemas.microsoft.com/office/drawing/2014/main" val="418174949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aseline="0" dirty="0"/>
                    </a:p>
                  </a:txBody>
                  <a:tcPr marT="45734" marB="45734"/>
                </a:tc>
                <a:tc>
                  <a:txBody>
                    <a:bodyPr/>
                    <a:lstStyle/>
                    <a:p>
                      <a:endParaRPr lang="en-ZA" sz="1100" dirty="0"/>
                    </a:p>
                  </a:txBody>
                  <a:tcPr marT="45734" marB="45734"/>
                </a:tc>
                <a:extLst>
                  <a:ext uri="{0D108BD9-81ED-4DB2-BD59-A6C34878D82A}">
                    <a16:rowId xmlns:a16="http://schemas.microsoft.com/office/drawing/2014/main" val="3774625487"/>
                  </a:ext>
                </a:extLst>
              </a:tr>
              <a:tr h="0">
                <a:tc>
                  <a:txBody>
                    <a:bodyPr/>
                    <a:lstStyle/>
                    <a:p>
                      <a:r>
                        <a:rPr lang="en-ZA" sz="1100" kern="1200" dirty="0">
                          <a:solidFill>
                            <a:schemeClr val="dk1"/>
                          </a:solidFill>
                          <a:effectLst/>
                          <a:latin typeface="+mn-lt"/>
                          <a:ea typeface="+mn-ea"/>
                          <a:cs typeface="+mn-cs"/>
                        </a:rPr>
                        <a:t> </a:t>
                      </a:r>
                    </a:p>
                    <a:p>
                      <a:endParaRPr lang="en-ZA" sz="1100" kern="1200" dirty="0">
                        <a:solidFill>
                          <a:schemeClr val="dk1"/>
                        </a:solidFill>
                        <a:effectLst/>
                        <a:latin typeface="+mn-lt"/>
                        <a:ea typeface="+mn-ea"/>
                        <a:cs typeface="+mn-cs"/>
                      </a:endParaRPr>
                    </a:p>
                    <a:p>
                      <a:endParaRPr lang="en-ZA" sz="1100" dirty="0"/>
                    </a:p>
                  </a:txBody>
                  <a:tcPr marT="45734" marB="45734"/>
                </a:tc>
                <a:tc>
                  <a:txBody>
                    <a:bodyPr/>
                    <a:lstStyle/>
                    <a:p>
                      <a:r>
                        <a:rPr lang="en-ZA" sz="1100" kern="1200" dirty="0">
                          <a:solidFill>
                            <a:schemeClr val="dk1"/>
                          </a:solidFill>
                          <a:effectLst/>
                          <a:latin typeface="+mn-lt"/>
                          <a:ea typeface="+mn-ea"/>
                          <a:cs typeface="+mn-cs"/>
                        </a:rPr>
                        <a:t> </a:t>
                      </a:r>
                    </a:p>
                    <a:p>
                      <a:endParaRPr lang="en-ZA" sz="1100" kern="1200" dirty="0">
                        <a:solidFill>
                          <a:schemeClr val="dk1"/>
                        </a:solidFill>
                        <a:effectLst/>
                        <a:latin typeface="+mn-lt"/>
                        <a:ea typeface="+mn-ea"/>
                        <a:cs typeface="+mn-cs"/>
                      </a:endParaRPr>
                    </a:p>
                    <a:p>
                      <a:endParaRPr lang="en-ZA" sz="1100" dirty="0"/>
                    </a:p>
                  </a:txBody>
                  <a:tcPr marT="45734" marB="45734"/>
                </a:tc>
                <a:extLst>
                  <a:ext uri="{0D108BD9-81ED-4DB2-BD59-A6C34878D82A}">
                    <a16:rowId xmlns:a16="http://schemas.microsoft.com/office/drawing/2014/main" val="1521457419"/>
                  </a:ext>
                </a:extLst>
              </a:tr>
              <a:tr h="273918">
                <a:tc>
                  <a:txBody>
                    <a:bodyPr/>
                    <a:lstStyle/>
                    <a:p>
                      <a:endParaRPr lang="en-ZA" sz="1100" dirty="0"/>
                    </a:p>
                  </a:txBody>
                  <a:tcPr marT="45734" marB="45734"/>
                </a:tc>
                <a:tc>
                  <a:txBody>
                    <a:bodyPr/>
                    <a:lstStyle/>
                    <a:p>
                      <a:r>
                        <a:rPr lang="en-ZA" sz="1100" kern="1200" dirty="0">
                          <a:solidFill>
                            <a:schemeClr val="dk1"/>
                          </a:solidFill>
                          <a:effectLst/>
                          <a:latin typeface="+mn-lt"/>
                          <a:ea typeface="+mn-ea"/>
                          <a:cs typeface="+mn-cs"/>
                        </a:rPr>
                        <a:t> </a:t>
                      </a:r>
                    </a:p>
                    <a:p>
                      <a:r>
                        <a:rPr lang="en-ZA" sz="1100" u="none" strike="noStrike" kern="1200" dirty="0">
                          <a:solidFill>
                            <a:schemeClr val="dk1"/>
                          </a:solidFill>
                          <a:effectLst/>
                          <a:latin typeface="+mn-lt"/>
                          <a:ea typeface="+mn-ea"/>
                          <a:cs typeface="+mn-cs"/>
                        </a:rPr>
                        <a:t> </a:t>
                      </a:r>
                      <a:endParaRPr lang="en-ZA" sz="1100" kern="1200" dirty="0">
                        <a:solidFill>
                          <a:schemeClr val="dk1"/>
                        </a:solidFill>
                        <a:effectLst/>
                        <a:latin typeface="+mn-lt"/>
                        <a:ea typeface="+mn-ea"/>
                        <a:cs typeface="+mn-cs"/>
                      </a:endParaRPr>
                    </a:p>
                    <a:p>
                      <a:endParaRPr lang="en-ZA" sz="1100" dirty="0"/>
                    </a:p>
                  </a:txBody>
                  <a:tcPr marT="45734" marB="45734"/>
                </a:tc>
                <a:extLst>
                  <a:ext uri="{0D108BD9-81ED-4DB2-BD59-A6C34878D82A}">
                    <a16:rowId xmlns:a16="http://schemas.microsoft.com/office/drawing/2014/main" val="1382024472"/>
                  </a:ext>
                </a:extLst>
              </a:tr>
              <a:tr h="0">
                <a:tc>
                  <a:txBody>
                    <a:bodyPr/>
                    <a:lstStyle/>
                    <a:p>
                      <a:endParaRPr lang="en-ZA" sz="1800" dirty="0"/>
                    </a:p>
                  </a:txBody>
                  <a:tcPr marT="45734" marB="45734"/>
                </a:tc>
                <a:tc>
                  <a:txBody>
                    <a:bodyPr/>
                    <a:lstStyle/>
                    <a:p>
                      <a:r>
                        <a:rPr lang="en-ZA" sz="1800" kern="1200" dirty="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kern="1200" dirty="0">
                        <a:solidFill>
                          <a:schemeClr val="dk1"/>
                        </a:solidFill>
                        <a:effectLst/>
                        <a:latin typeface="+mn-lt"/>
                        <a:ea typeface="+mn-ea"/>
                        <a:cs typeface="+mn-cs"/>
                      </a:endParaRPr>
                    </a:p>
                    <a:p>
                      <a:endParaRPr lang="en-ZA" sz="1800" dirty="0"/>
                    </a:p>
                  </a:txBody>
                  <a:tcPr marT="45734" marB="45734"/>
                </a:tc>
                <a:extLst>
                  <a:ext uri="{0D108BD9-81ED-4DB2-BD59-A6C34878D82A}">
                    <a16:rowId xmlns:a16="http://schemas.microsoft.com/office/drawing/2014/main" val="1206143766"/>
                  </a:ext>
                </a:extLst>
              </a:tr>
              <a:tr h="181410">
                <a:tc>
                  <a:txBody>
                    <a:bodyPr/>
                    <a:lstStyle/>
                    <a:p>
                      <a:endParaRPr lang="en-ZA" sz="1800" dirty="0"/>
                    </a:p>
                  </a:txBody>
                  <a:tcPr marT="45734" marB="45734"/>
                </a:tc>
                <a:tc>
                  <a:txBody>
                    <a:bodyPr/>
                    <a:lstStyle/>
                    <a:p>
                      <a:endParaRPr lang="en-ZA" sz="1800" dirty="0"/>
                    </a:p>
                  </a:txBody>
                  <a:tcPr marT="45734" marB="45734"/>
                </a:tc>
                <a:extLst>
                  <a:ext uri="{0D108BD9-81ED-4DB2-BD59-A6C34878D82A}">
                    <a16:rowId xmlns:a16="http://schemas.microsoft.com/office/drawing/2014/main" val="1515981761"/>
                  </a:ext>
                </a:extLst>
              </a:tr>
              <a:tr h="126596">
                <a:tc>
                  <a:txBody>
                    <a:bodyPr/>
                    <a:lstStyle/>
                    <a:p>
                      <a:endParaRPr lang="en-ZA" sz="1800" dirty="0"/>
                    </a:p>
                  </a:txBody>
                  <a:tcPr marT="45734" marB="45734"/>
                </a:tc>
                <a:tc>
                  <a:txBody>
                    <a:bodyPr/>
                    <a:lstStyle/>
                    <a:p>
                      <a:endParaRPr lang="en-ZA" sz="1800" dirty="0"/>
                    </a:p>
                  </a:txBody>
                  <a:tcPr marT="45734" marB="45734"/>
                </a:tc>
                <a:extLst>
                  <a:ext uri="{0D108BD9-81ED-4DB2-BD59-A6C34878D82A}">
                    <a16:rowId xmlns:a16="http://schemas.microsoft.com/office/drawing/2014/main" val="3650731927"/>
                  </a:ext>
                </a:extLst>
              </a:tr>
            </a:tbl>
          </a:graphicData>
        </a:graphic>
      </p:graphicFrame>
      <p:sp>
        <p:nvSpPr>
          <p:cNvPr id="31747" name="Date Placeholder 2"/>
          <p:cNvSpPr>
            <a:spLocks noGrp="1"/>
          </p:cNvSpPr>
          <p:nvPr>
            <p:ph type="dt" sz="quarter" idx="10"/>
          </p:nvPr>
        </p:nvSpPr>
        <p:spPr>
          <a:xfrm>
            <a:off x="0" y="7101407"/>
            <a:ext cx="1738313" cy="321844"/>
          </a:xfrm>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r>
              <a:rPr lang="en-US" altLang="en-US" sz="1000" dirty="0">
                <a:solidFill>
                  <a:srgbClr val="83725B"/>
                </a:solidFill>
              </a:rPr>
              <a:t>09/05/2023</a:t>
            </a:r>
          </a:p>
        </p:txBody>
      </p:sp>
      <p:sp>
        <p:nvSpPr>
          <p:cNvPr id="31748" name="Slide Number Placeholder 3"/>
          <p:cNvSpPr>
            <a:spLocks noGrp="1"/>
          </p:cNvSpPr>
          <p:nvPr>
            <p:ph type="sldNum" sz="quarter" idx="11"/>
          </p:nvPr>
        </p:nvSpPr>
        <p:spPr>
          <a:noFill/>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fld id="{8B72E8DF-466A-4C00-92AE-31750182411B}" type="slidenum">
              <a:rPr lang="en-ZA" altLang="en-US" sz="1000" smtClean="0">
                <a:solidFill>
                  <a:srgbClr val="83725B"/>
                </a:solidFill>
              </a:rPr>
              <a:pPr eaLnBrk="1" hangingPunct="1">
                <a:lnSpc>
                  <a:spcPct val="100000"/>
                </a:lnSpc>
                <a:spcBef>
                  <a:spcPct val="0"/>
                </a:spcBef>
                <a:buClrTx/>
                <a:buFontTx/>
                <a:buNone/>
              </a:pPr>
              <a:t>13</a:t>
            </a:fld>
            <a:endParaRPr lang="en-ZA" altLang="en-US" sz="1000">
              <a:solidFill>
                <a:srgbClr val="83725B"/>
              </a:solidFill>
            </a:endParaRPr>
          </a:p>
        </p:txBody>
      </p:sp>
      <p:sp>
        <p:nvSpPr>
          <p:cNvPr id="3" name="Rectangle 2"/>
          <p:cNvSpPr/>
          <p:nvPr/>
        </p:nvSpPr>
        <p:spPr>
          <a:xfrm rot="10800000" flipH="1" flipV="1">
            <a:off x="179511" y="369332"/>
            <a:ext cx="6264695" cy="369332"/>
          </a:xfrm>
          <a:prstGeom prst="rect">
            <a:avLst/>
          </a:prstGeom>
        </p:spPr>
        <p:txBody>
          <a:bodyPr wrap="square">
            <a:spAutoFit/>
          </a:bodyPr>
          <a:lstStyle/>
          <a:p>
            <a:r>
              <a:rPr lang="en-US" altLang="en-US" dirty="0"/>
              <a:t>Question and Answer </a:t>
            </a:r>
            <a:endParaRPr lang="en-ZA" dirty="0"/>
          </a:p>
        </p:txBody>
      </p:sp>
    </p:spTree>
    <p:extLst>
      <p:ext uri="{BB962C8B-B14F-4D97-AF65-F5344CB8AC3E}">
        <p14:creationId xmlns:p14="http://schemas.microsoft.com/office/powerpoint/2010/main" val="3718875657"/>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29DA34-48C0-7033-B543-AF517C9E11A9}"/>
              </a:ext>
            </a:extLst>
          </p:cNvPr>
          <p:cNvSpPr>
            <a:spLocks noGrp="1"/>
          </p:cNvSpPr>
          <p:nvPr>
            <p:ph/>
          </p:nvPr>
        </p:nvSpPr>
        <p:spPr>
          <a:xfrm>
            <a:off x="0" y="1052736"/>
            <a:ext cx="9036496" cy="6315075"/>
          </a:xfrm>
        </p:spPr>
        <p:txBody>
          <a:bodyPr/>
          <a:lstStyle/>
          <a:p>
            <a:endParaRPr lang="en-US" dirty="0"/>
          </a:p>
          <a:p>
            <a:endParaRPr lang="en-ZA" dirty="0"/>
          </a:p>
          <a:p>
            <a:endParaRPr lang="en-ZA" dirty="0"/>
          </a:p>
        </p:txBody>
      </p:sp>
      <p:sp>
        <p:nvSpPr>
          <p:cNvPr id="3" name="Date Placeholder 2">
            <a:extLst>
              <a:ext uri="{FF2B5EF4-FFF2-40B4-BE49-F238E27FC236}">
                <a16:creationId xmlns:a16="http://schemas.microsoft.com/office/drawing/2014/main" id="{0E75B998-63AC-7003-173E-C8E2EF977D09}"/>
              </a:ext>
            </a:extLst>
          </p:cNvPr>
          <p:cNvSpPr>
            <a:spLocks noGrp="1"/>
          </p:cNvSpPr>
          <p:nvPr>
            <p:ph type="dt" sz="half" idx="10"/>
          </p:nvPr>
        </p:nvSpPr>
        <p:spPr/>
        <p:txBody>
          <a:bodyPr/>
          <a:lstStyle/>
          <a:p>
            <a:pPr>
              <a:defRPr/>
            </a:pPr>
            <a:endParaRPr lang="en-ZA"/>
          </a:p>
        </p:txBody>
      </p:sp>
      <p:sp>
        <p:nvSpPr>
          <p:cNvPr id="4" name="Slide Number Placeholder 3">
            <a:extLst>
              <a:ext uri="{FF2B5EF4-FFF2-40B4-BE49-F238E27FC236}">
                <a16:creationId xmlns:a16="http://schemas.microsoft.com/office/drawing/2014/main" id="{210A8526-83E0-9BDC-ECC5-E96B6A46329C}"/>
              </a:ext>
            </a:extLst>
          </p:cNvPr>
          <p:cNvSpPr>
            <a:spLocks noGrp="1"/>
          </p:cNvSpPr>
          <p:nvPr>
            <p:ph type="sldNum" sz="quarter" idx="11"/>
          </p:nvPr>
        </p:nvSpPr>
        <p:spPr/>
        <p:txBody>
          <a:bodyPr/>
          <a:lstStyle/>
          <a:p>
            <a:pPr>
              <a:defRPr/>
            </a:pPr>
            <a:fld id="{1DE1901A-5795-494A-8AC8-462401385D35}" type="slidenum">
              <a:rPr lang="en-ZA" smtClean="0"/>
              <a:pPr>
                <a:defRPr/>
              </a:pPr>
              <a:t>14</a:t>
            </a:fld>
            <a:endParaRPr lang="en-ZA"/>
          </a:p>
        </p:txBody>
      </p:sp>
    </p:spTree>
    <p:extLst>
      <p:ext uri="{BB962C8B-B14F-4D97-AF65-F5344CB8AC3E}">
        <p14:creationId xmlns:p14="http://schemas.microsoft.com/office/powerpoint/2010/main" val="415832966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p:txBody>
          <a:bodyPr/>
          <a:lstStyle/>
          <a:p>
            <a:r>
              <a:rPr lang="en-US" altLang="en-US" sz="4000" dirty="0"/>
              <a:t>Thank you</a:t>
            </a:r>
          </a:p>
        </p:txBody>
      </p:sp>
    </p:spTree>
  </p:cSld>
  <p:clrMapOvr>
    <a:masterClrMapping/>
  </p:clrMapOvr>
  <p:transition spd="slow">
    <p:fade/>
  </p:transition>
</p:sld>
</file>

<file path=ppt/theme/theme1.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template 1 - with visuals included 2017 [Read-Only]" id="{16C653CB-AE80-4979-8298-444937400065}" vid="{14C93A9B-916C-4576-9933-B631CA64F90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template 1 - with visuals included 2017 [Read-Only]" id="{16C653CB-AE80-4979-8298-444937400065}" vid="{BE2DC5C9-857D-4B57-BEA5-B70A1CC943D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Vic Pretorius</DisplayName>
        <AccountId>47</AccountId>
        <AccountType/>
      </UserInfo>
    </Owner>
  </documentManagement>
</p:properties>
</file>

<file path=customXml/item4.xml><?xml version="1.0" encoding="utf-8"?>
<?mso-contentType ?>
<SharedContentType xmlns="Microsoft.SharePoint.Taxonomy.ContentTypeSync" SourceId="69b1b3ef-f17b-48c7-a7c8-8ad8b283852f" ContentTypeId="0x0101000D8B3899A4805C44A2FA507CBAF83E58" PreviousValue="false"/>
</file>

<file path=customXml/itemProps1.xml><?xml version="1.0" encoding="utf-8"?>
<ds:datastoreItem xmlns:ds="http://schemas.openxmlformats.org/officeDocument/2006/customXml" ds:itemID="{A3A86794-F58F-42CF-9CCA-A9294C0C08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6E53BA-BC3F-4B85-AAF2-EBEDC46CA5FC}">
  <ds:schemaRefs>
    <ds:schemaRef ds:uri="http://schemas.microsoft.com/sharepoint/v3/contenttype/forms"/>
  </ds:schemaRefs>
</ds:datastoreItem>
</file>

<file path=customXml/itemProps3.xml><?xml version="1.0" encoding="utf-8"?>
<ds:datastoreItem xmlns:ds="http://schemas.openxmlformats.org/officeDocument/2006/customXml" ds:itemID="{EB7FA9B4-A13F-44D2-8D14-67C0DB560FAF}">
  <ds:schemaRefs>
    <ds:schemaRef ds:uri="2c7ddca0-f18f-4514-89ec-cfc256175ba5"/>
    <ds:schemaRef ds:uri="http://purl.org/dc/elements/1.1/"/>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purl.org/dc/terms/"/>
  </ds:schemaRefs>
</ds:datastoreItem>
</file>

<file path=customXml/itemProps4.xml><?xml version="1.0" encoding="utf-8"?>
<ds:datastoreItem xmlns:ds="http://schemas.openxmlformats.org/officeDocument/2006/customXml" ds:itemID="{E8F4A93E-8EE5-428E-9958-3E4C502B28EE}">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Presentation template 1 - with visuals included 2017</Template>
  <TotalTime>1312</TotalTime>
  <Words>1231</Words>
  <Application>Microsoft Office PowerPoint</Application>
  <PresentationFormat>On-screen Show (4:3)</PresentationFormat>
  <Paragraphs>192</Paragraphs>
  <Slides>15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Gill Sans</vt:lpstr>
      <vt:lpstr>Wingdings</vt:lpstr>
      <vt:lpstr>Default Design</vt:lpstr>
      <vt:lpstr>Custom Design</vt:lpstr>
      <vt:lpstr>            Non-Compulsory Clarification meeting   FOR THE ENVIRONMENTAL HIGH RISK WASTE REMOVAL: THE PROVISION OF OIL SPILLAGE CLEAN UPS, SUPPLY OF OIL SPILLAGE KITS AND PROVIDING OF TRAINING TO EMPLOYEES, AS WELL AS TO PROVIDE ASBESTOS AND SILICA GEL REMOVAL FOR THE NORTHWEST AND NORTHERN CAPE OU’S ON AN “AS AND WHEN” REQUIRED BASIS FOR A PERIOD 36 MONTHS  </vt:lpstr>
      <vt:lpstr>Agenda</vt:lpstr>
      <vt:lpstr>Welcome &amp; Introduction</vt:lpstr>
      <vt:lpstr>Session Objectives</vt:lpstr>
      <vt:lpstr>COMMERCIAL </vt:lpstr>
      <vt:lpstr>Tender Procedure: Key Date</vt:lpstr>
      <vt:lpstr>Tender submission documents</vt:lpstr>
      <vt:lpstr>Tender pack/Submission</vt:lpstr>
      <vt:lpstr>Tender Procedure: Communication</vt:lpstr>
      <vt:lpstr>Q&amp;A</vt:lpstr>
      <vt:lpstr>PowerPoint Presentation</vt:lpstr>
      <vt:lpstr>PowerPoint Presentation</vt:lpstr>
      <vt:lpstr>PowerPoint Presentation</vt:lpstr>
      <vt:lpstr>PowerPoint Presentation</vt:lpstr>
      <vt:lpstr>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 THE SUPPLY OF PELLETISED / BRIQUETTE COAL OF 30 000 TONS TO 50 000 TONS CONSIGNMENT OF PELLETISED COAL FOR A FULL-SCALE POWER STATION COMBUSTION TRIAL AT NOMINATED POWER STATIONS FROM SUCCESSFUL SUPPLIER(S).</dc:title>
  <dc:creator>Cherol Tabane</dc:creator>
  <cp:lastModifiedBy>Cherol Tabane</cp:lastModifiedBy>
  <cp:revision>19</cp:revision>
  <dcterms:created xsi:type="dcterms:W3CDTF">2022-01-31T10:42:52Z</dcterms:created>
  <dcterms:modified xsi:type="dcterms:W3CDTF">2023-05-22T10:26:58Z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