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2_4C078EA2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6" r:id="rId3"/>
    <p:sldId id="270" r:id="rId4"/>
    <p:sldId id="258" r:id="rId5"/>
    <p:sldId id="280" r:id="rId6"/>
    <p:sldId id="281" r:id="rId7"/>
    <p:sldId id="268" r:id="rId8"/>
    <p:sldId id="294" r:id="rId9"/>
    <p:sldId id="296" r:id="rId10"/>
    <p:sldId id="297" r:id="rId11"/>
    <p:sldId id="291" r:id="rId12"/>
    <p:sldId id="295" r:id="rId13"/>
    <p:sldId id="292" r:id="rId14"/>
    <p:sldId id="278" r:id="rId15"/>
    <p:sldId id="279" r:id="rId16"/>
    <p:sldId id="267" r:id="rId17"/>
    <p:sldId id="257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CB06B8-DE53-BA43-79C3-B24C9BB2C9F6}" name="Nikesh Maharaj" initials="NM" userId="S::nmaharaj@tcta.co.za::d26a9b1e-785b-4b45-b018-3ef998134f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0BD79-1B22-48F6-A44D-DD1600E0AF7F}" v="1" dt="2022-12-12T07:45:31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50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modernComment_102_4C078EA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00DEAB9-C34C-4D38-8C7A-5BB274A4C867}" authorId="{1ECB06B8-DE53-BA43-79C3-B24C9BB2C9F6}" created="2022-12-12T12:14:04.35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75563682" sldId="258"/>
      <ac:spMk id="3" creationId="{BCD427A0-70C3-41A2-9C4C-EFE75837505F}"/>
      <ac:txMk cp="0" len="336">
        <ac:context len="396" hash="3167522960"/>
      </ac:txMk>
    </ac:txMkLst>
    <p188:pos x="8696614" y="262369"/>
    <p188:txBody>
      <a:bodyPr/>
      <a:lstStyle/>
      <a:p>
        <a:r>
          <a:rPr lang="en-ZA"/>
          <a:t>This is an in person meeting and therefore this slide does not apply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3B8CB2-7624-47FF-8C41-A7943EEB25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363E79-C2B3-4466-9E99-3937DBC05E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E0410-6097-40A3-972A-ED0A686D9C76}" type="datetimeFigureOut">
              <a:rPr lang="en-ZA" smtClean="0"/>
              <a:t>2022/12/12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23923E-19EE-4874-A690-058431CE64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3BF68-2115-436E-866E-0E0CE18382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E00AA-2C7B-417A-B87F-A0FA1A1AC30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4573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D803F-07F2-4AC5-863B-7CF2307234C0}" type="datetimeFigureOut">
              <a:rPr lang="en-ZA" smtClean="0"/>
              <a:t>2022/12/12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BB9B3-F437-40E9-B165-3509A3287F4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1018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1423699"/>
            <a:ext cx="8770536" cy="23876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3903374"/>
            <a:ext cx="8770536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080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273" y="6474979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45CCEE9-DE93-4566-8032-38A52178001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F8BFAD-BC9B-4E33-9B19-C528FB5CD0CF}"/>
              </a:ext>
            </a:extLst>
          </p:cNvPr>
          <p:cNvSpPr/>
          <p:nvPr userDrawn="1"/>
        </p:nvSpPr>
        <p:spPr>
          <a:xfrm>
            <a:off x="1791855" y="844062"/>
            <a:ext cx="9984813" cy="36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351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722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1536" y="2454652"/>
            <a:ext cx="8334086" cy="1475510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rgbClr val="0080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7D1453-916C-44DA-99AA-E323EC98BE26}"/>
              </a:ext>
            </a:extLst>
          </p:cNvPr>
          <p:cNvSpPr/>
          <p:nvPr userDrawn="1"/>
        </p:nvSpPr>
        <p:spPr>
          <a:xfrm>
            <a:off x="1588655" y="844061"/>
            <a:ext cx="10188013" cy="236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013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C95143-BC96-4B2B-B376-06B060C1222E}"/>
              </a:ext>
            </a:extLst>
          </p:cNvPr>
          <p:cNvSpPr/>
          <p:nvPr userDrawn="1"/>
        </p:nvSpPr>
        <p:spPr>
          <a:xfrm>
            <a:off x="1708727" y="844061"/>
            <a:ext cx="10067941" cy="236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9163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E98BA0-D48C-47C1-8677-B002538CB00E}"/>
              </a:ext>
            </a:extLst>
          </p:cNvPr>
          <p:cNvSpPr/>
          <p:nvPr userDrawn="1"/>
        </p:nvSpPr>
        <p:spPr>
          <a:xfrm>
            <a:off x="0" y="0"/>
            <a:ext cx="2309091" cy="6475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DD9F1-4F79-4342-B62F-DD0DA60237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36525"/>
            <a:ext cx="3279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0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E98BA0-D48C-47C1-8677-B002538CB00E}"/>
              </a:ext>
            </a:extLst>
          </p:cNvPr>
          <p:cNvSpPr/>
          <p:nvPr userDrawn="1"/>
        </p:nvSpPr>
        <p:spPr>
          <a:xfrm>
            <a:off x="0" y="0"/>
            <a:ext cx="2309091" cy="6475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DD9F1-4F79-4342-B62F-DD0DA60237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136525"/>
            <a:ext cx="3279648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21153B-B314-464B-8D73-A2CD17F258A6}"/>
              </a:ext>
            </a:extLst>
          </p:cNvPr>
          <p:cNvSpPr/>
          <p:nvPr userDrawn="1"/>
        </p:nvSpPr>
        <p:spPr>
          <a:xfrm>
            <a:off x="1708727" y="844061"/>
            <a:ext cx="10067941" cy="236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34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E98BA0-D48C-47C1-8677-B002538CB00E}"/>
              </a:ext>
            </a:extLst>
          </p:cNvPr>
          <p:cNvSpPr/>
          <p:nvPr userDrawn="1"/>
        </p:nvSpPr>
        <p:spPr>
          <a:xfrm>
            <a:off x="0" y="0"/>
            <a:ext cx="2309091" cy="6475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t>‹#›</a:t>
            </a:fld>
            <a:endParaRPr lang="en-Z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1153B-B314-464B-8D73-A2CD17F258A6}"/>
              </a:ext>
            </a:extLst>
          </p:cNvPr>
          <p:cNvSpPr/>
          <p:nvPr userDrawn="1"/>
        </p:nvSpPr>
        <p:spPr>
          <a:xfrm>
            <a:off x="1708727" y="844061"/>
            <a:ext cx="10067941" cy="236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5299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EB1B7B-C991-442E-A8A6-0849F02CA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EBC76A-74A5-4DAB-9DEF-FE326EFB468F}"/>
              </a:ext>
            </a:extLst>
          </p:cNvPr>
          <p:cNvSpPr/>
          <p:nvPr userDrawn="1"/>
        </p:nvSpPr>
        <p:spPr>
          <a:xfrm>
            <a:off x="0" y="0"/>
            <a:ext cx="2914021" cy="646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79719D-70DD-4FE3-A3A6-8B4D46D6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01918"/>
            <a:ext cx="10686838" cy="758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8DAC3F-110D-4E9D-8DCE-C98D3DF11FBB}"/>
              </a:ext>
            </a:extLst>
          </p:cNvPr>
          <p:cNvCxnSpPr>
            <a:cxnSpLocks/>
          </p:cNvCxnSpPr>
          <p:nvPr userDrawn="1"/>
        </p:nvCxnSpPr>
        <p:spPr>
          <a:xfrm>
            <a:off x="602673" y="960334"/>
            <a:ext cx="1103332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78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with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EB1B7B-C991-442E-A8A6-0849F02CA5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EBC76A-74A5-4DAB-9DEF-FE326EFB468F}"/>
              </a:ext>
            </a:extLst>
          </p:cNvPr>
          <p:cNvSpPr/>
          <p:nvPr/>
        </p:nvSpPr>
        <p:spPr>
          <a:xfrm>
            <a:off x="0" y="0"/>
            <a:ext cx="2914021" cy="646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79719D-70DD-4FE3-A3A6-8B4D46D6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01918"/>
            <a:ext cx="10686838" cy="758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8DAC3F-110D-4E9D-8DCE-C98D3DF11FBB}"/>
              </a:ext>
            </a:extLst>
          </p:cNvPr>
          <p:cNvCxnSpPr>
            <a:cxnSpLocks/>
          </p:cNvCxnSpPr>
          <p:nvPr/>
        </p:nvCxnSpPr>
        <p:spPr>
          <a:xfrm>
            <a:off x="602673" y="960334"/>
            <a:ext cx="1103332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74CC7C-9978-4F54-ABDC-9666EE84A3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49312" y="1311274"/>
            <a:ext cx="10786683" cy="264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3354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48DB-DFC8-4033-92A7-03FA67F5E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Thank you !!!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320308-2815-4478-BCD3-9C631ABC6D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‹#›</a:t>
            </a:fld>
            <a:endParaRPr lang="en-ZA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8365E3E2-5086-4A15-A50A-03053A5ED4AE}"/>
              </a:ext>
            </a:extLst>
          </p:cNvPr>
          <p:cNvGrpSpPr/>
          <p:nvPr/>
        </p:nvGrpSpPr>
        <p:grpSpPr>
          <a:xfrm>
            <a:off x="5694872" y="1619082"/>
            <a:ext cx="1874840" cy="2628851"/>
            <a:chOff x="2849563" y="3305176"/>
            <a:chExt cx="906462" cy="1355725"/>
          </a:xfrm>
        </p:grpSpPr>
        <p:sp>
          <p:nvSpPr>
            <p:cNvPr id="8" name="Rectangle 11">
              <a:extLst>
                <a:ext uri="{FF2B5EF4-FFF2-40B4-BE49-F238E27FC236}">
                  <a16:creationId xmlns:a16="http://schemas.microsoft.com/office/drawing/2014/main" id="{0BC4B3A5-4532-4B86-B87C-D63C056C5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588" y="4402138"/>
              <a:ext cx="265112" cy="258763"/>
            </a:xfrm>
            <a:prstGeom prst="rect">
              <a:avLst/>
            </a:prstGeom>
            <a:solidFill>
              <a:srgbClr val="C8E7F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ZA" sz="1350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2A544D1-D581-4D24-B26D-085868EF4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3" y="3305176"/>
              <a:ext cx="906462" cy="1011238"/>
            </a:xfrm>
            <a:custGeom>
              <a:avLst/>
              <a:gdLst/>
              <a:ahLst/>
              <a:cxnLst>
                <a:cxn ang="0">
                  <a:pos x="7" y="464"/>
                </a:cxn>
                <a:cxn ang="0">
                  <a:pos x="28" y="359"/>
                </a:cxn>
                <a:cxn ang="0">
                  <a:pos x="63" y="267"/>
                </a:cxn>
                <a:cxn ang="0">
                  <a:pos x="112" y="188"/>
                </a:cxn>
                <a:cxn ang="0">
                  <a:pos x="175" y="122"/>
                </a:cxn>
                <a:cxn ang="0">
                  <a:pos x="241" y="75"/>
                </a:cxn>
                <a:cxn ang="0">
                  <a:pos x="295" y="49"/>
                </a:cxn>
                <a:cxn ang="0">
                  <a:pos x="352" y="28"/>
                </a:cxn>
                <a:cxn ang="0">
                  <a:pos x="414" y="12"/>
                </a:cxn>
                <a:cxn ang="0">
                  <a:pos x="481" y="4"/>
                </a:cxn>
                <a:cxn ang="0">
                  <a:pos x="551" y="0"/>
                </a:cxn>
                <a:cxn ang="0">
                  <a:pos x="643" y="5"/>
                </a:cxn>
                <a:cxn ang="0">
                  <a:pos x="730" y="18"/>
                </a:cxn>
                <a:cxn ang="0">
                  <a:pos x="809" y="38"/>
                </a:cxn>
                <a:cxn ang="0">
                  <a:pos x="884" y="68"/>
                </a:cxn>
                <a:cxn ang="0">
                  <a:pos x="952" y="106"/>
                </a:cxn>
                <a:cxn ang="0">
                  <a:pos x="1047" y="189"/>
                </a:cxn>
                <a:cxn ang="0">
                  <a:pos x="1117" y="320"/>
                </a:cxn>
                <a:cxn ang="0">
                  <a:pos x="1141" y="482"/>
                </a:cxn>
                <a:cxn ang="0">
                  <a:pos x="1131" y="585"/>
                </a:cxn>
                <a:cxn ang="0">
                  <a:pos x="1100" y="676"/>
                </a:cxn>
                <a:cxn ang="0">
                  <a:pos x="1056" y="745"/>
                </a:cxn>
                <a:cxn ang="0">
                  <a:pos x="1005" y="798"/>
                </a:cxn>
                <a:cxn ang="0">
                  <a:pos x="932" y="860"/>
                </a:cxn>
                <a:cxn ang="0">
                  <a:pos x="808" y="957"/>
                </a:cxn>
                <a:cxn ang="0">
                  <a:pos x="770" y="984"/>
                </a:cxn>
                <a:cxn ang="0">
                  <a:pos x="743" y="1017"/>
                </a:cxn>
                <a:cxn ang="0">
                  <a:pos x="727" y="1142"/>
                </a:cxn>
                <a:cxn ang="0">
                  <a:pos x="420" y="1276"/>
                </a:cxn>
                <a:cxn ang="0">
                  <a:pos x="423" y="1002"/>
                </a:cxn>
                <a:cxn ang="0">
                  <a:pos x="461" y="896"/>
                </a:cxn>
                <a:cxn ang="0">
                  <a:pos x="522" y="835"/>
                </a:cxn>
                <a:cxn ang="0">
                  <a:pos x="606" y="767"/>
                </a:cxn>
                <a:cxn ang="0">
                  <a:pos x="708" y="687"/>
                </a:cxn>
                <a:cxn ang="0">
                  <a:pos x="732" y="662"/>
                </a:cxn>
                <a:cxn ang="0">
                  <a:pos x="754" y="636"/>
                </a:cxn>
                <a:cxn ang="0">
                  <a:pos x="781" y="588"/>
                </a:cxn>
                <a:cxn ang="0">
                  <a:pos x="796" y="536"/>
                </a:cxn>
                <a:cxn ang="0">
                  <a:pos x="798" y="479"/>
                </a:cxn>
                <a:cxn ang="0">
                  <a:pos x="786" y="417"/>
                </a:cxn>
                <a:cxn ang="0">
                  <a:pos x="760" y="362"/>
                </a:cxn>
                <a:cxn ang="0">
                  <a:pos x="718" y="313"/>
                </a:cxn>
                <a:cxn ang="0">
                  <a:pos x="654" y="283"/>
                </a:cxn>
                <a:cxn ang="0">
                  <a:pos x="566" y="273"/>
                </a:cxn>
                <a:cxn ang="0">
                  <a:pos x="520" y="277"/>
                </a:cxn>
                <a:cxn ang="0">
                  <a:pos x="478" y="286"/>
                </a:cxn>
                <a:cxn ang="0">
                  <a:pos x="443" y="301"/>
                </a:cxn>
                <a:cxn ang="0">
                  <a:pos x="413" y="322"/>
                </a:cxn>
                <a:cxn ang="0">
                  <a:pos x="387" y="349"/>
                </a:cxn>
                <a:cxn ang="0">
                  <a:pos x="356" y="404"/>
                </a:cxn>
                <a:cxn ang="0">
                  <a:pos x="333" y="472"/>
                </a:cxn>
                <a:cxn ang="0">
                  <a:pos x="326" y="541"/>
                </a:cxn>
              </a:cxnLst>
              <a:rect l="0" t="0" r="r" b="b"/>
              <a:pathLst>
                <a:path w="1141" h="1276">
                  <a:moveTo>
                    <a:pt x="0" y="541"/>
                  </a:moveTo>
                  <a:lnTo>
                    <a:pt x="2" y="502"/>
                  </a:lnTo>
                  <a:lnTo>
                    <a:pt x="7" y="464"/>
                  </a:lnTo>
                  <a:lnTo>
                    <a:pt x="13" y="427"/>
                  </a:lnTo>
                  <a:lnTo>
                    <a:pt x="20" y="392"/>
                  </a:lnTo>
                  <a:lnTo>
                    <a:pt x="28" y="359"/>
                  </a:lnTo>
                  <a:lnTo>
                    <a:pt x="38" y="326"/>
                  </a:lnTo>
                  <a:lnTo>
                    <a:pt x="50" y="295"/>
                  </a:lnTo>
                  <a:lnTo>
                    <a:pt x="63" y="267"/>
                  </a:lnTo>
                  <a:lnTo>
                    <a:pt x="78" y="239"/>
                  </a:lnTo>
                  <a:lnTo>
                    <a:pt x="95" y="212"/>
                  </a:lnTo>
                  <a:lnTo>
                    <a:pt x="112" y="188"/>
                  </a:lnTo>
                  <a:lnTo>
                    <a:pt x="131" y="164"/>
                  </a:lnTo>
                  <a:lnTo>
                    <a:pt x="152" y="142"/>
                  </a:lnTo>
                  <a:lnTo>
                    <a:pt x="175" y="122"/>
                  </a:lnTo>
                  <a:lnTo>
                    <a:pt x="199" y="103"/>
                  </a:lnTo>
                  <a:lnTo>
                    <a:pt x="225" y="86"/>
                  </a:lnTo>
                  <a:lnTo>
                    <a:pt x="241" y="75"/>
                  </a:lnTo>
                  <a:lnTo>
                    <a:pt x="258" y="66"/>
                  </a:lnTo>
                  <a:lnTo>
                    <a:pt x="277" y="57"/>
                  </a:lnTo>
                  <a:lnTo>
                    <a:pt x="295" y="49"/>
                  </a:lnTo>
                  <a:lnTo>
                    <a:pt x="314" y="41"/>
                  </a:lnTo>
                  <a:lnTo>
                    <a:pt x="332" y="34"/>
                  </a:lnTo>
                  <a:lnTo>
                    <a:pt x="352" y="28"/>
                  </a:lnTo>
                  <a:lnTo>
                    <a:pt x="372" y="22"/>
                  </a:lnTo>
                  <a:lnTo>
                    <a:pt x="393" y="16"/>
                  </a:lnTo>
                  <a:lnTo>
                    <a:pt x="414" y="12"/>
                  </a:lnTo>
                  <a:lnTo>
                    <a:pt x="436" y="8"/>
                  </a:lnTo>
                  <a:lnTo>
                    <a:pt x="458" y="6"/>
                  </a:lnTo>
                  <a:lnTo>
                    <a:pt x="481" y="4"/>
                  </a:lnTo>
                  <a:lnTo>
                    <a:pt x="504" y="1"/>
                  </a:lnTo>
                  <a:lnTo>
                    <a:pt x="527" y="0"/>
                  </a:lnTo>
                  <a:lnTo>
                    <a:pt x="551" y="0"/>
                  </a:lnTo>
                  <a:lnTo>
                    <a:pt x="582" y="0"/>
                  </a:lnTo>
                  <a:lnTo>
                    <a:pt x="613" y="3"/>
                  </a:lnTo>
                  <a:lnTo>
                    <a:pt x="643" y="5"/>
                  </a:lnTo>
                  <a:lnTo>
                    <a:pt x="673" y="8"/>
                  </a:lnTo>
                  <a:lnTo>
                    <a:pt x="701" y="12"/>
                  </a:lnTo>
                  <a:lnTo>
                    <a:pt x="730" y="18"/>
                  </a:lnTo>
                  <a:lnTo>
                    <a:pt x="757" y="23"/>
                  </a:lnTo>
                  <a:lnTo>
                    <a:pt x="784" y="30"/>
                  </a:lnTo>
                  <a:lnTo>
                    <a:pt x="809" y="38"/>
                  </a:lnTo>
                  <a:lnTo>
                    <a:pt x="834" y="48"/>
                  </a:lnTo>
                  <a:lnTo>
                    <a:pt x="860" y="58"/>
                  </a:lnTo>
                  <a:lnTo>
                    <a:pt x="884" y="68"/>
                  </a:lnTo>
                  <a:lnTo>
                    <a:pt x="907" y="80"/>
                  </a:lnTo>
                  <a:lnTo>
                    <a:pt x="929" y="93"/>
                  </a:lnTo>
                  <a:lnTo>
                    <a:pt x="952" y="106"/>
                  </a:lnTo>
                  <a:lnTo>
                    <a:pt x="973" y="121"/>
                  </a:lnTo>
                  <a:lnTo>
                    <a:pt x="1012" y="154"/>
                  </a:lnTo>
                  <a:lnTo>
                    <a:pt x="1047" y="189"/>
                  </a:lnTo>
                  <a:lnTo>
                    <a:pt x="1075" y="230"/>
                  </a:lnTo>
                  <a:lnTo>
                    <a:pt x="1098" y="272"/>
                  </a:lnTo>
                  <a:lnTo>
                    <a:pt x="1117" y="320"/>
                  </a:lnTo>
                  <a:lnTo>
                    <a:pt x="1131" y="370"/>
                  </a:lnTo>
                  <a:lnTo>
                    <a:pt x="1139" y="424"/>
                  </a:lnTo>
                  <a:lnTo>
                    <a:pt x="1141" y="482"/>
                  </a:lnTo>
                  <a:lnTo>
                    <a:pt x="1140" y="518"/>
                  </a:lnTo>
                  <a:lnTo>
                    <a:pt x="1136" y="552"/>
                  </a:lnTo>
                  <a:lnTo>
                    <a:pt x="1131" y="585"/>
                  </a:lnTo>
                  <a:lnTo>
                    <a:pt x="1123" y="617"/>
                  </a:lnTo>
                  <a:lnTo>
                    <a:pt x="1112" y="647"/>
                  </a:lnTo>
                  <a:lnTo>
                    <a:pt x="1100" y="676"/>
                  </a:lnTo>
                  <a:lnTo>
                    <a:pt x="1085" y="703"/>
                  </a:lnTo>
                  <a:lnTo>
                    <a:pt x="1067" y="729"/>
                  </a:lnTo>
                  <a:lnTo>
                    <a:pt x="1056" y="745"/>
                  </a:lnTo>
                  <a:lnTo>
                    <a:pt x="1041" y="761"/>
                  </a:lnTo>
                  <a:lnTo>
                    <a:pt x="1023" y="779"/>
                  </a:lnTo>
                  <a:lnTo>
                    <a:pt x="1005" y="798"/>
                  </a:lnTo>
                  <a:lnTo>
                    <a:pt x="983" y="817"/>
                  </a:lnTo>
                  <a:lnTo>
                    <a:pt x="959" y="838"/>
                  </a:lnTo>
                  <a:lnTo>
                    <a:pt x="932" y="860"/>
                  </a:lnTo>
                  <a:lnTo>
                    <a:pt x="902" y="883"/>
                  </a:lnTo>
                  <a:lnTo>
                    <a:pt x="824" y="945"/>
                  </a:lnTo>
                  <a:lnTo>
                    <a:pt x="808" y="957"/>
                  </a:lnTo>
                  <a:lnTo>
                    <a:pt x="794" y="966"/>
                  </a:lnTo>
                  <a:lnTo>
                    <a:pt x="781" y="975"/>
                  </a:lnTo>
                  <a:lnTo>
                    <a:pt x="770" y="984"/>
                  </a:lnTo>
                  <a:lnTo>
                    <a:pt x="760" y="994"/>
                  </a:lnTo>
                  <a:lnTo>
                    <a:pt x="750" y="1004"/>
                  </a:lnTo>
                  <a:lnTo>
                    <a:pt x="743" y="1017"/>
                  </a:lnTo>
                  <a:lnTo>
                    <a:pt x="738" y="1032"/>
                  </a:lnTo>
                  <a:lnTo>
                    <a:pt x="732" y="1073"/>
                  </a:lnTo>
                  <a:lnTo>
                    <a:pt x="727" y="1142"/>
                  </a:lnTo>
                  <a:lnTo>
                    <a:pt x="724" y="1216"/>
                  </a:lnTo>
                  <a:lnTo>
                    <a:pt x="723" y="1276"/>
                  </a:lnTo>
                  <a:lnTo>
                    <a:pt x="420" y="1276"/>
                  </a:lnTo>
                  <a:lnTo>
                    <a:pt x="420" y="1180"/>
                  </a:lnTo>
                  <a:lnTo>
                    <a:pt x="420" y="1086"/>
                  </a:lnTo>
                  <a:lnTo>
                    <a:pt x="423" y="1002"/>
                  </a:lnTo>
                  <a:lnTo>
                    <a:pt x="439" y="934"/>
                  </a:lnTo>
                  <a:lnTo>
                    <a:pt x="448" y="915"/>
                  </a:lnTo>
                  <a:lnTo>
                    <a:pt x="461" y="896"/>
                  </a:lnTo>
                  <a:lnTo>
                    <a:pt x="478" y="876"/>
                  </a:lnTo>
                  <a:lnTo>
                    <a:pt x="499" y="855"/>
                  </a:lnTo>
                  <a:lnTo>
                    <a:pt x="522" y="835"/>
                  </a:lnTo>
                  <a:lnTo>
                    <a:pt x="549" y="813"/>
                  </a:lnTo>
                  <a:lnTo>
                    <a:pt x="576" y="790"/>
                  </a:lnTo>
                  <a:lnTo>
                    <a:pt x="606" y="767"/>
                  </a:lnTo>
                  <a:lnTo>
                    <a:pt x="688" y="702"/>
                  </a:lnTo>
                  <a:lnTo>
                    <a:pt x="697" y="694"/>
                  </a:lnTo>
                  <a:lnTo>
                    <a:pt x="708" y="687"/>
                  </a:lnTo>
                  <a:lnTo>
                    <a:pt x="716" y="679"/>
                  </a:lnTo>
                  <a:lnTo>
                    <a:pt x="725" y="671"/>
                  </a:lnTo>
                  <a:lnTo>
                    <a:pt x="732" y="662"/>
                  </a:lnTo>
                  <a:lnTo>
                    <a:pt x="740" y="654"/>
                  </a:lnTo>
                  <a:lnTo>
                    <a:pt x="747" y="644"/>
                  </a:lnTo>
                  <a:lnTo>
                    <a:pt x="754" y="636"/>
                  </a:lnTo>
                  <a:lnTo>
                    <a:pt x="764" y="620"/>
                  </a:lnTo>
                  <a:lnTo>
                    <a:pt x="773" y="604"/>
                  </a:lnTo>
                  <a:lnTo>
                    <a:pt x="781" y="588"/>
                  </a:lnTo>
                  <a:lnTo>
                    <a:pt x="787" y="571"/>
                  </a:lnTo>
                  <a:lnTo>
                    <a:pt x="793" y="553"/>
                  </a:lnTo>
                  <a:lnTo>
                    <a:pt x="796" y="536"/>
                  </a:lnTo>
                  <a:lnTo>
                    <a:pt x="798" y="518"/>
                  </a:lnTo>
                  <a:lnTo>
                    <a:pt x="799" y="499"/>
                  </a:lnTo>
                  <a:lnTo>
                    <a:pt x="798" y="479"/>
                  </a:lnTo>
                  <a:lnTo>
                    <a:pt x="795" y="458"/>
                  </a:lnTo>
                  <a:lnTo>
                    <a:pt x="792" y="438"/>
                  </a:lnTo>
                  <a:lnTo>
                    <a:pt x="786" y="417"/>
                  </a:lnTo>
                  <a:lnTo>
                    <a:pt x="779" y="399"/>
                  </a:lnTo>
                  <a:lnTo>
                    <a:pt x="770" y="379"/>
                  </a:lnTo>
                  <a:lnTo>
                    <a:pt x="760" y="362"/>
                  </a:lnTo>
                  <a:lnTo>
                    <a:pt x="748" y="344"/>
                  </a:lnTo>
                  <a:lnTo>
                    <a:pt x="734" y="328"/>
                  </a:lnTo>
                  <a:lnTo>
                    <a:pt x="718" y="313"/>
                  </a:lnTo>
                  <a:lnTo>
                    <a:pt x="698" y="301"/>
                  </a:lnTo>
                  <a:lnTo>
                    <a:pt x="678" y="291"/>
                  </a:lnTo>
                  <a:lnTo>
                    <a:pt x="654" y="283"/>
                  </a:lnTo>
                  <a:lnTo>
                    <a:pt x="627" y="278"/>
                  </a:lnTo>
                  <a:lnTo>
                    <a:pt x="597" y="275"/>
                  </a:lnTo>
                  <a:lnTo>
                    <a:pt x="566" y="273"/>
                  </a:lnTo>
                  <a:lnTo>
                    <a:pt x="550" y="273"/>
                  </a:lnTo>
                  <a:lnTo>
                    <a:pt x="535" y="275"/>
                  </a:lnTo>
                  <a:lnTo>
                    <a:pt x="520" y="277"/>
                  </a:lnTo>
                  <a:lnTo>
                    <a:pt x="505" y="279"/>
                  </a:lnTo>
                  <a:lnTo>
                    <a:pt x="491" y="281"/>
                  </a:lnTo>
                  <a:lnTo>
                    <a:pt x="478" y="286"/>
                  </a:lnTo>
                  <a:lnTo>
                    <a:pt x="466" y="290"/>
                  </a:lnTo>
                  <a:lnTo>
                    <a:pt x="454" y="295"/>
                  </a:lnTo>
                  <a:lnTo>
                    <a:pt x="443" y="301"/>
                  </a:lnTo>
                  <a:lnTo>
                    <a:pt x="432" y="307"/>
                  </a:lnTo>
                  <a:lnTo>
                    <a:pt x="422" y="314"/>
                  </a:lnTo>
                  <a:lnTo>
                    <a:pt x="413" y="322"/>
                  </a:lnTo>
                  <a:lnTo>
                    <a:pt x="403" y="331"/>
                  </a:lnTo>
                  <a:lnTo>
                    <a:pt x="395" y="339"/>
                  </a:lnTo>
                  <a:lnTo>
                    <a:pt x="387" y="349"/>
                  </a:lnTo>
                  <a:lnTo>
                    <a:pt x="380" y="360"/>
                  </a:lnTo>
                  <a:lnTo>
                    <a:pt x="368" y="382"/>
                  </a:lnTo>
                  <a:lnTo>
                    <a:pt x="356" y="404"/>
                  </a:lnTo>
                  <a:lnTo>
                    <a:pt x="347" y="426"/>
                  </a:lnTo>
                  <a:lnTo>
                    <a:pt x="340" y="449"/>
                  </a:lnTo>
                  <a:lnTo>
                    <a:pt x="333" y="472"/>
                  </a:lnTo>
                  <a:lnTo>
                    <a:pt x="330" y="495"/>
                  </a:lnTo>
                  <a:lnTo>
                    <a:pt x="327" y="518"/>
                  </a:lnTo>
                  <a:lnTo>
                    <a:pt x="326" y="541"/>
                  </a:lnTo>
                  <a:lnTo>
                    <a:pt x="0" y="541"/>
                  </a:lnTo>
                  <a:close/>
                </a:path>
              </a:pathLst>
            </a:custGeom>
            <a:solidFill>
              <a:srgbClr val="C8E7F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ZA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Rectangle 242694">
            <a:extLst>
              <a:ext uri="{FF2B5EF4-FFF2-40B4-BE49-F238E27FC236}">
                <a16:creationId xmlns:a16="http://schemas.microsoft.com/office/drawing/2014/main" id="{0BD09469-F118-45A3-8BEE-DD85A6609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9596" y="2394275"/>
            <a:ext cx="4002011" cy="54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t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4800" b="1" i="1" dirty="0">
                <a:ln w="11430">
                  <a:noFill/>
                </a:ln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Comments &amp; Questions</a:t>
            </a:r>
            <a:br>
              <a:rPr lang="en-GB" sz="3200" b="1" i="1" dirty="0">
                <a:ln w="11430"/>
                <a:solidFill>
                  <a:srgbClr val="F26C0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3200" b="1" i="1" dirty="0">
                <a:ln w="11430"/>
                <a:solidFill>
                  <a:srgbClr val="F26C0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b="1" i="1" dirty="0">
              <a:ln w="11430"/>
              <a:solidFill>
                <a:srgbClr val="F26C08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BCDFB76-014F-4EE8-B64F-52C154462917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3916649" y="4776927"/>
            <a:ext cx="5507903" cy="923981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816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50473" y="201918"/>
            <a:ext cx="9322165" cy="758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272" y="64752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CCEE9-DE93-4566-8032-38A521780013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EF65EF-8690-4D73-BA6E-8C87C3F1226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36525"/>
            <a:ext cx="3279648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526F1E-EAE5-494D-AE6B-CC811B4EDBA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269473" y="5897665"/>
            <a:ext cx="1817751" cy="8615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47636" y="1194956"/>
            <a:ext cx="8906163" cy="4982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7DA992-68A8-4B98-8A1F-F3EA84FDD64F}"/>
              </a:ext>
            </a:extLst>
          </p:cNvPr>
          <p:cNvCxnSpPr>
            <a:cxnSpLocks/>
          </p:cNvCxnSpPr>
          <p:nvPr userDrawn="1"/>
        </p:nvCxnSpPr>
        <p:spPr>
          <a:xfrm>
            <a:off x="1930400" y="960334"/>
            <a:ext cx="9705596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77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72" r:id="rId6"/>
    <p:sldLayoutId id="2147483673" r:id="rId7"/>
    <p:sldLayoutId id="2147483674" r:id="rId8"/>
    <p:sldLayoutId id="2147483668" r:id="rId9"/>
    <p:sldLayoutId id="2147483671" r:id="rId10"/>
    <p:sldLayoutId id="2147483670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442913" indent="-442913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SzPct val="95000"/>
        <a:buFont typeface="Wingdings" panose="05000000000000000000" pitchFamily="2" charset="2"/>
        <a:buChar char="q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-34607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328613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52650" indent="-3238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Wingdings" panose="05000000000000000000" pitchFamily="2" charset="2"/>
        <a:buChar char="ü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tenders02@tcta.co.za" TargetMode="External"/><Relationship Id="rId2" Type="http://schemas.microsoft.com/office/2018/10/relationships/comments" Target="../comments/modernComment_102_4C078EA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5599" y="1423699"/>
            <a:ext cx="8969829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APPOINTMENT OF A SERVICE PROVIDER FOR THE PROVISION OF DESKTOPS AND LAPTOPS, INCLUDING WARRANTY AND SUPPORT FOR A PERIOD OF THREE YEARS.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056/2022/EWSS/DESKTOPS/RFB</a:t>
            </a:r>
            <a:br>
              <a:rPr lang="en-US" b="1" dirty="0"/>
            </a:b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599" y="3990460"/>
            <a:ext cx="8770536" cy="1655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/>
              <a:t>RFB</a:t>
            </a:r>
          </a:p>
          <a:p>
            <a:pPr algn="ctr"/>
            <a:r>
              <a:rPr lang="en-US" dirty="0"/>
              <a:t>Compulsory briefing session </a:t>
            </a:r>
          </a:p>
          <a:p>
            <a:pPr algn="ctr"/>
            <a:r>
              <a:rPr lang="en-US" dirty="0"/>
              <a:t>14 December 2022 @ 11h00</a:t>
            </a:r>
          </a:p>
          <a:p>
            <a:pPr algn="ctr"/>
            <a:r>
              <a:rPr lang="en-US" dirty="0"/>
              <a:t>TCTA Boardroom</a:t>
            </a:r>
          </a:p>
          <a:p>
            <a:endParaRPr lang="en-Z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217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Agenda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7636" y="1194956"/>
            <a:ext cx="9439564" cy="4182587"/>
          </a:xfrm>
        </p:spPr>
        <p:txBody>
          <a:bodyPr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Opening and Welcome  	M Ntemane</a:t>
            </a: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Rules of Engagement	M Ntemane</a:t>
            </a: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Invitation to Tender	M Ntemane</a:t>
            </a: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Scope of Services 	N Maharaj</a:t>
            </a: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Bidding Process	M Ntemane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Communication	M Ntemane</a:t>
            </a:r>
          </a:p>
          <a:p>
            <a:pPr marL="514350" marR="0" lvl="0" indent="-5143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4665663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Questions &amp; </a:t>
            </a:r>
            <a:r>
              <a:rPr lang="en-US" dirty="0">
                <a:latin typeface="Calibri" panose="020F0502020204030204" pitchFamily="34" charset="0"/>
              </a:rPr>
              <a:t>Closure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 Ntemane/M Maharaj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endParaRPr lang="en-Z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707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Opening and Welcome		</a:t>
            </a:r>
            <a:endParaRPr lang="en-Z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3</a:t>
            </a:fld>
            <a:endParaRPr lang="en-ZA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42C4C6A-3C82-4B9E-9AFE-5F1E7B591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Opening and Welcome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1921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Rules of Engagement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Video off duration the presentation.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Keep microphones on mute.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Record Your Name, Name of Company and e-mail address in the Chat – this will serve as an attendance register.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Raise your hand for questions and clarity or type your question in the chat. Responses not provided in the briefing session will be provided thereafter via e-mail.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Raise all other queries via e-mail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tenders02@tcta.co.za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55636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Invitation to Tender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7636" y="1194956"/>
            <a:ext cx="9221850" cy="46920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SzTx/>
              <a:buNone/>
              <a:defRPr/>
            </a:pPr>
            <a:r>
              <a:rPr lang="en-US" dirty="0">
                <a:latin typeface="Calibri" panose="020F0502020204030204" pitchFamily="34" charset="0"/>
              </a:rPr>
              <a:t>TCTA intends to appoint a service provider for the provision of Desktops and Laptops, including warranty and support for a period of three years.</a:t>
            </a:r>
          </a:p>
          <a:p>
            <a:pPr marL="0" indent="0">
              <a:lnSpc>
                <a:spcPct val="120000"/>
              </a:lnSpc>
              <a:buSzTx/>
              <a:buNone/>
              <a:defRPr/>
            </a:pPr>
            <a:endParaRPr lang="en-US" dirty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buSzTx/>
              <a:defRPr/>
            </a:pP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</a:rPr>
              <a:t>Issue date: 25 November 2022 </a:t>
            </a: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Compulsory briefing session: 14 December 2022 @ 11:00</a:t>
            </a: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Closing date: 18 January 2023 @ 11:00</a:t>
            </a: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Submission Period: 16 - 18 January 2023 @ 11h00</a:t>
            </a: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Validity period: 120 calendar days</a:t>
            </a: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Open bid</a:t>
            </a: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Prequalification: </a:t>
            </a:r>
            <a:r>
              <a:rPr lang="en-US" dirty="0">
                <a:latin typeface="Calibri" panose="020F0502020204030204" pitchFamily="34" charset="0"/>
              </a:rPr>
              <a:t>B-BBEE status level of contributor of 1</a:t>
            </a:r>
            <a:endParaRPr lang="en-GB" dirty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buSzTx/>
              <a:defRPr/>
            </a:pPr>
            <a:r>
              <a:rPr lang="en-GB" dirty="0">
                <a:latin typeface="Calibri" panose="020F0502020204030204" pitchFamily="34" charset="0"/>
              </a:rPr>
              <a:t>Single envelope system:</a:t>
            </a:r>
          </a:p>
          <a:p>
            <a:pPr marL="719137" lvl="1" indent="-358775">
              <a:lnSpc>
                <a:spcPct val="120000"/>
              </a:lnSpc>
              <a:defRPr/>
            </a:pPr>
            <a:r>
              <a:rPr lang="en-GB" sz="2800" dirty="0">
                <a:latin typeface="Calibri" panose="020F0502020204030204" pitchFamily="34" charset="0"/>
              </a:rPr>
              <a:t>Original - Technical and Financial proposal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0402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Scope of Work</a:t>
            </a:r>
            <a:endParaRPr lang="en-Z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6</a:t>
            </a:fld>
            <a:endParaRPr lang="en-Z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3BF10A-65D6-4962-86E6-3A1D006A4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200" dirty="0"/>
              <a:t>The scope of work has been detailed in the RFB. </a:t>
            </a:r>
          </a:p>
        </p:txBody>
      </p:sp>
    </p:spTree>
    <p:extLst>
      <p:ext uri="{BB962C8B-B14F-4D97-AF65-F5344CB8AC3E}">
        <p14:creationId xmlns:p14="http://schemas.microsoft.com/office/powerpoint/2010/main" val="232298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491" y="1086839"/>
            <a:ext cx="9322165" cy="4982007"/>
          </a:xfrm>
        </p:spPr>
        <p:txBody>
          <a:bodyPr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008080"/>
                </a:solidFill>
              </a:rPr>
              <a:t>BID STAGES </a:t>
            </a:r>
          </a:p>
          <a:p>
            <a:pPr marL="442913" marR="0" lvl="0" indent="-44291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95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PREPARATION OF BID SUBMISSIONS</a:t>
            </a:r>
          </a:p>
          <a:p>
            <a:pPr marL="442913" marR="0" lvl="0" indent="-44291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95000"/>
              <a:buFont typeface="Wingdings" panose="05000000000000000000" pitchFamily="2" charset="2"/>
              <a:buChar char="q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STAGE1: BRIEFING SESSION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42913" marR="0" lvl="0" indent="-44291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95000"/>
              <a:buFont typeface="Wingdings" panose="05000000000000000000" pitchFamily="2" charset="2"/>
              <a:buChar char="q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STAGE2: MANDATORY REQUIREMENT(TECHNICAL SPECIFICATION)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42913" marR="0" lvl="0" indent="-44291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95000"/>
              <a:buFont typeface="Wingdings" panose="05000000000000000000" pitchFamily="2" charset="2"/>
              <a:buChar char="q"/>
              <a:tabLst/>
              <a:defRPr/>
            </a:pPr>
            <a:r>
              <a:rPr lang="en-US" sz="2200" dirty="0"/>
              <a:t>STAGE 3: PRE-QUALIFICATION</a:t>
            </a:r>
          </a:p>
          <a:p>
            <a:pPr>
              <a:lnSpc>
                <a:spcPct val="110000"/>
              </a:lnSpc>
              <a:defRPr/>
            </a:pPr>
            <a:r>
              <a:rPr lang="en-US" sz="2200" dirty="0"/>
              <a:t>STAGE 4:  RETURNABLES DOCUMENTS</a:t>
            </a:r>
          </a:p>
          <a:p>
            <a:pPr>
              <a:lnSpc>
                <a:spcPct val="110000"/>
              </a:lnSpc>
              <a:defRPr/>
            </a:pPr>
            <a:r>
              <a:rPr lang="en-US" sz="2200" dirty="0"/>
              <a:t>STAGE 5:  FUNCTIONAL EVALUATION</a:t>
            </a:r>
          </a:p>
          <a:p>
            <a:pPr>
              <a:lnSpc>
                <a:spcPct val="110000"/>
              </a:lnSpc>
              <a:defRPr/>
            </a:pPr>
            <a:r>
              <a:rPr lang="en-US" sz="2200" dirty="0"/>
              <a:t>STAGE 6: </a:t>
            </a:r>
            <a:r>
              <a:rPr lang="en-US" sz="2200" cap="all" dirty="0"/>
              <a:t>Price and Preference EVALUATION</a:t>
            </a:r>
          </a:p>
          <a:p>
            <a:pPr>
              <a:lnSpc>
                <a:spcPct val="110000"/>
              </a:lnSpc>
              <a:defRPr/>
            </a:pPr>
            <a:r>
              <a:rPr lang="en-US" sz="2200" dirty="0"/>
              <a:t>STAGE 7: SUPPLIER VETTING</a:t>
            </a:r>
          </a:p>
          <a:p>
            <a:pPr>
              <a:lnSpc>
                <a:spcPct val="110000"/>
              </a:lnSpc>
              <a:defRPr/>
            </a:pPr>
            <a:endParaRPr lang="en-US" sz="2000" cap="all" dirty="0"/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endParaRPr lang="en-US" sz="2000" b="1" dirty="0">
              <a:solidFill>
                <a:srgbClr val="00808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322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491" y="1086839"/>
            <a:ext cx="9322165" cy="49820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US" sz="2000" b="1" dirty="0">
                <a:solidFill>
                  <a:srgbClr val="008080"/>
                </a:solidFill>
              </a:rPr>
              <a:t>STAGE 1: BRIEFING SESSION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  <a:defRPr/>
            </a:pPr>
            <a:endParaRPr lang="en-US" sz="2000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Mandatory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Bidders to complete the Register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Contact details of the representative of the bidders company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Contact details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endParaRPr lang="en-US" sz="2000" b="1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endParaRPr lang="en-US" sz="2000" b="1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endParaRPr lang="en-US" sz="2000" b="1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endParaRPr lang="en-US" sz="2000" b="1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66242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491" y="1086839"/>
            <a:ext cx="9322165" cy="49820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US" sz="2000" b="1" dirty="0">
                <a:solidFill>
                  <a:srgbClr val="008080"/>
                </a:solidFill>
              </a:rPr>
              <a:t>STAGE 2: MANDATORY REQUIREMENT-TECHNICAL SPECIFICATION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  <a:defRPr/>
            </a:pPr>
            <a:endParaRPr lang="en-US" sz="2000" dirty="0"/>
          </a:p>
          <a:p>
            <a:pPr>
              <a:lnSpc>
                <a:spcPct val="100000"/>
              </a:lnSpc>
              <a:spcAft>
                <a:spcPts val="400"/>
              </a:spcAft>
              <a:defRPr/>
            </a:pPr>
            <a:r>
              <a:rPr lang="en-US" sz="2000" dirty="0"/>
              <a:t>Appendix 1 MUST be completed to adhere to the Scope Of Work as described in the RFB. </a:t>
            </a:r>
          </a:p>
          <a:p>
            <a:pPr>
              <a:lnSpc>
                <a:spcPct val="100000"/>
              </a:lnSpc>
              <a:spcAft>
                <a:spcPts val="400"/>
              </a:spcAft>
              <a:defRPr/>
            </a:pPr>
            <a:r>
              <a:rPr lang="en-US" sz="2000" dirty="0"/>
              <a:t>Bidders to meet 100% of technical specification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  <a:defRPr/>
            </a:pPr>
            <a:endParaRPr lang="en-US" sz="2000" b="1" dirty="0"/>
          </a:p>
          <a:p>
            <a:pPr>
              <a:lnSpc>
                <a:spcPct val="100000"/>
              </a:lnSpc>
              <a:spcAft>
                <a:spcPts val="400"/>
              </a:spcAft>
              <a:defRPr/>
            </a:pPr>
            <a:endParaRPr lang="en-US" sz="20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US" sz="2000" b="1" dirty="0"/>
              <a:t>A bidder that does not meet 100% of the mandatory requirements will be disqualified at this stage and not evaluated further.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133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491" y="1086839"/>
            <a:ext cx="9322165" cy="49820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US" sz="2000" b="1" dirty="0">
                <a:solidFill>
                  <a:srgbClr val="008080"/>
                </a:solidFill>
              </a:rPr>
              <a:t>STAGE 3: PRE-QUALIFICATION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  <a:defRPr/>
            </a:pPr>
            <a:endParaRPr lang="en-US" sz="2000" dirty="0"/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  <a:defRPr/>
            </a:pPr>
            <a:r>
              <a:rPr lang="en-US" sz="2000" dirty="0"/>
              <a:t>A bidder having the minimum stipulated B-BBEE status level of contributor of 1 may respond to the RFB.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US" sz="2000" b="1" dirty="0"/>
              <a:t>The following document/s must be provided as proof of the above-mentioned criteria</a:t>
            </a:r>
            <a:r>
              <a:rPr lang="en-US" sz="2000" dirty="0"/>
              <a:t>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•	BBBEE Certificate issued by verification Agency approved by SANAS or Sworn Affidavit for Exempted Micro Enterprise or Qualifying Small Enterprise which are 51% black owned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•	In the case of Joint Ventures: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/>
              <a:t>A Consolidated BBBEE certificate issued by verification Agency approved by SANAS.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endParaRPr lang="en-US" sz="20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US" sz="2000" b="1" dirty="0"/>
              <a:t>A bidder that does not meet the requirements for pre-qualification </a:t>
            </a:r>
            <a:br>
              <a:rPr lang="en-US" sz="2000" b="1" dirty="0"/>
            </a:br>
            <a:r>
              <a:rPr lang="en-US" sz="2000" b="1" dirty="0"/>
              <a:t>will be disqualified at this stage and not evaluated further.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0000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475" y="1042556"/>
            <a:ext cx="8906163" cy="4982007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008080"/>
                </a:solidFill>
              </a:rPr>
              <a:t>STAGE 4:  RETURNABLES DOCUMENTS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endParaRPr lang="en-US" sz="2000" b="1" dirty="0"/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/>
              <a:t>ALL RETURNABLES ARE REQUIRED FOR PURPOSES OF EVALUATION IRRESPECTIVE OF WHETHER THEY ARE DESIGNATED MANDATORY OR NOT.</a:t>
            </a: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Table 2: Returnable documents (submission Requirements) will be used to evaluate stage 4. </a:t>
            </a: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List of Mandatory documents:</a:t>
            </a:r>
          </a:p>
          <a:p>
            <a:pPr marL="703262" lvl="1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SBD 4: Declaration of Interest</a:t>
            </a:r>
          </a:p>
          <a:p>
            <a:pPr marL="703262" lvl="1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BBBEE Certificate issued by verification Agency approved by SANAS or Sworn Affidavit for Exempted Micro Enterprise or Qualifying Small Enterprise which are 51% black owned</a:t>
            </a:r>
          </a:p>
          <a:p>
            <a:pPr marL="360362" lvl="1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1600" dirty="0"/>
              <a:t>In the case of Joint Ventures:</a:t>
            </a:r>
          </a:p>
          <a:p>
            <a:pPr marL="703262" lvl="1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Consolidated BBBEE certificate issued by verification Agency approved by SANAS.</a:t>
            </a:r>
          </a:p>
          <a:p>
            <a:pPr marL="703262" lvl="1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Appendix 1 MUST be completed to adhere to the Scope Of Work as described in the RFB. Bidders to meet the requirement of the specification, 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06579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475" y="1042556"/>
            <a:ext cx="8906163" cy="4982007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008080"/>
                </a:solidFill>
              </a:rPr>
              <a:t>STAGE 4:  RETURNABLES DOCUMENT Continue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endParaRPr lang="en-US" sz="2000" b="1" dirty="0"/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/>
              <a:t>ALL RETURNABLES ARE REQUIRED FOR PURPOSES OF EVALUATION IRRESPECTIVE OF WHETHER THEY ARE DESIGNATED MANDATORY OR NOT.</a:t>
            </a: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Proof of a Partner letter from the OEM which is within the required annual renewal.</a:t>
            </a: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Financial Proposal (Price and Preference)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dirty="0"/>
              <a:t>      Appendix 3 MUST be completed 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dirty="0"/>
              <a:t>      Pricing must be inclusive of ALL costs.</a:t>
            </a:r>
          </a:p>
          <a:p>
            <a:pPr marL="703262" lvl="1" indent="-342900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/>
              <a:t>Any bidder who fails to submit a non-mandatory document will receive zero points where that document is linked to specific functionality criteria.  Any bidder who fails to submit a mandatory document will be disqualified at this stage and not evaluated further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0116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475" y="1257160"/>
            <a:ext cx="8906163" cy="3911999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008080"/>
                </a:solidFill>
              </a:rPr>
              <a:t>STAGE 5:  FUNCTIONAL EVALUATION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endParaRPr lang="en-US" sz="2000" b="1" dirty="0"/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dirty="0"/>
              <a:t>TCTA will evaluate the submissions for functional capacity and capability in terms of the functional criteria set out in Section 8 of the RFB. 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dirty="0"/>
              <a:t> </a:t>
            </a:r>
          </a:p>
          <a:p>
            <a:pPr algn="just">
              <a:lnSpc>
                <a:spcPct val="100000"/>
              </a:lnSpc>
              <a:spcAft>
                <a:spcPts val="400"/>
              </a:spcAft>
            </a:pPr>
            <a:r>
              <a:rPr lang="en-US" sz="2000" b="1" dirty="0"/>
              <a:t>Bidders to complete </a:t>
            </a:r>
            <a:r>
              <a:rPr lang="en-US" sz="2000" b="1"/>
              <a:t>Form1- Appendix 2</a:t>
            </a:r>
          </a:p>
          <a:p>
            <a:pPr algn="just">
              <a:lnSpc>
                <a:spcPct val="100000"/>
              </a:lnSpc>
              <a:spcAft>
                <a:spcPts val="400"/>
              </a:spcAft>
            </a:pPr>
            <a:r>
              <a:rPr lang="en-US" sz="2000" b="1" dirty="0"/>
              <a:t>No points will be allocated if Form 1 is not fully completed</a:t>
            </a:r>
          </a:p>
          <a:p>
            <a:pPr algn="just">
              <a:lnSpc>
                <a:spcPct val="100000"/>
              </a:lnSpc>
              <a:spcAft>
                <a:spcPts val="400"/>
              </a:spcAft>
            </a:pPr>
            <a:r>
              <a:rPr lang="en-US" sz="2000" b="1" dirty="0"/>
              <a:t>No CV or Company profiles will be evaluated.</a:t>
            </a:r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endParaRPr lang="en-US" sz="2000" b="1" dirty="0"/>
          </a:p>
          <a:p>
            <a:pPr marL="0" indent="0" algn="just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000" b="1" dirty="0"/>
              <a:t>Bidders who do not meet the minimum threshold of 20 out of 40 points will be disqualified at this stage and not evaluated further.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972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7636" y="1129642"/>
            <a:ext cx="9131654" cy="5280313"/>
          </a:xfrm>
        </p:spPr>
        <p:txBody>
          <a:bodyPr>
            <a:normAutofit/>
          </a:bodyPr>
          <a:lstStyle/>
          <a:p>
            <a:pPr marL="0" indent="0" algn="l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008080"/>
                </a:solidFill>
              </a:rPr>
              <a:t>STAGE 5: </a:t>
            </a:r>
            <a:r>
              <a:rPr lang="en-US" sz="2400" b="1" cap="all" dirty="0">
                <a:solidFill>
                  <a:srgbClr val="008080"/>
                </a:solidFill>
              </a:rPr>
              <a:t>Price and Preference</a:t>
            </a:r>
          </a:p>
          <a:p>
            <a:pPr marL="15875" lvl="1" indent="0" algn="just">
              <a:lnSpc>
                <a:spcPct val="120000"/>
              </a:lnSpc>
              <a:spcAft>
                <a:spcPts val="400"/>
              </a:spcAft>
              <a:buNone/>
            </a:pPr>
            <a:endParaRPr lang="en-US" dirty="0"/>
          </a:p>
          <a:p>
            <a:pPr marL="446088" lvl="1" indent="-430213" algn="just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Bidder/s who meet the minimum functional scores will be evaluated further, in terms of the 80/20 preference point system, where 80 points will be allocated for price and 20 points will be allocated for BBBEE status level contribution</a:t>
            </a:r>
          </a:p>
          <a:p>
            <a:pPr marL="446088" lvl="1" indent="-430213" algn="just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Bidders must complete the pricing template in Appendix 3</a:t>
            </a:r>
          </a:p>
          <a:p>
            <a:pPr marL="446088" lvl="1" indent="-430213" algn="just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All prices must include disbursements.</a:t>
            </a:r>
          </a:p>
          <a:p>
            <a:pPr marL="446088" lvl="1" indent="-430213" algn="just">
              <a:lnSpc>
                <a:spcPct val="12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Prices must be firm and unconditional. Bids with conditional prices will not be acceptable and will be treated as such.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7931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Bidding Process</a:t>
            </a:r>
            <a:endParaRPr lang="en-ZA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15</a:t>
            </a:fld>
            <a:endParaRPr lang="en-Z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098DD3-2F37-4CE9-BFEE-BF83760B8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256" y="1064326"/>
            <a:ext cx="9322164" cy="4982007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008080"/>
                </a:solidFill>
              </a:rPr>
              <a:t>STAGE 6: SUPPLIER VETTING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000" b="1" dirty="0">
              <a:solidFill>
                <a:srgbClr val="008080"/>
              </a:solidFill>
            </a:endParaRPr>
          </a:p>
          <a:p>
            <a:pPr marL="358775" indent="-358775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TCTA reserves the right to disqualify a successful bidder who/whose: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Submits fraudulent information or information that they do not have the authority to submit;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Is listed on National Treasury’s list of Blacklisted Suppliers or Defaulters or similar;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Poses a risk in terms of any vetting process conducted either by TCTA internally or the State Security Agency;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Has a director and/or stakeholder who is employed by any organ of state; and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Tax affairs are not in order at the time of award after being requested to resolve the non-compliance status with SARS within the prescribed period.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Bidders must read through sections 8.1 to 11 of the RFB to familiarize themselves with the conditions of bid.</a:t>
            </a:r>
          </a:p>
          <a:p>
            <a:pPr marL="719138" lvl="2" indent="-360363" algn="just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dirty="0"/>
              <a:t>Bidders must also familiarize themselves with presentation on Supplier awareness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4083679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5955-3913-4192-92AB-FF888832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6</a:t>
            </a:r>
            <a:r>
              <a:rPr lang="en-ZA" b="1" dirty="0"/>
              <a:t>.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427A0-70C3-41A2-9C4C-EFE758375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41338" indent="-541338" algn="l">
              <a:lnSpc>
                <a:spcPct val="124000"/>
              </a:lnSpc>
            </a:pPr>
            <a:r>
              <a:rPr lang="en-US" dirty="0"/>
              <a:t>Only written communication addressed to Receiving Officer at tenders02@tcta.co.za will be considered. </a:t>
            </a:r>
          </a:p>
          <a:p>
            <a:pPr marL="541338" indent="-541338" algn="l">
              <a:lnSpc>
                <a:spcPct val="124000"/>
              </a:lnSpc>
            </a:pPr>
            <a:r>
              <a:rPr lang="en-US" dirty="0"/>
              <a:t>TCTA will assume that every individual communicating with it on behalf of a potential bidder is duly authorized unless otherwise indicated.</a:t>
            </a:r>
          </a:p>
          <a:p>
            <a:pPr marL="541338" indent="-541338" algn="l">
              <a:lnSpc>
                <a:spcPct val="124000"/>
              </a:lnSpc>
            </a:pPr>
            <a:r>
              <a:rPr lang="en-US" dirty="0"/>
              <a:t>Please use RFB number and description in all correspondence.</a:t>
            </a:r>
          </a:p>
          <a:p>
            <a:pPr marL="541338" indent="-541338" algn="l">
              <a:lnSpc>
                <a:spcPct val="124000"/>
              </a:lnSpc>
            </a:pPr>
            <a:r>
              <a:rPr lang="en-US" dirty="0"/>
              <a:t>Any addendum to the RFB will be issued until 10 days before the tender closing date. Bidders to ensure that they check more often communication with TCTA.</a:t>
            </a:r>
          </a:p>
          <a:p>
            <a:pPr algn="l"/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FBCE-770E-42E1-8644-2F9ACDF9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875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9945-3EC1-4632-A4C0-BEB403997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7D6EC-AE0D-44BA-82C0-D1D19269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008080"/>
                </a:solidFill>
              </a:rPr>
              <a:t>CLOSURE</a:t>
            </a:r>
            <a:endParaRPr lang="en-ZA" sz="4800" b="1" dirty="0">
              <a:solidFill>
                <a:srgbClr val="00808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DE77D-2949-4CA1-B44A-04542070FD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CCEE9-DE93-4566-8032-38A521780013}" type="slidenum">
              <a:rPr lang="en-ZA" smtClean="0"/>
              <a:pPr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0383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563C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iefing Session Office Accommodation  -  Read-Only" id="{0FD5A551-A821-4A83-AC1D-6DEC9570C1A6}" vid="{54DE6893-9DCB-4EF6-AD92-BF4BDB57E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Briefing Session Office Accommodation</Template>
  <TotalTime>650</TotalTime>
  <Words>1191</Words>
  <Application>Microsoft Office PowerPoint</Application>
  <PresentationFormat>Widescreen</PresentationFormat>
  <Paragraphs>146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Courier New</vt:lpstr>
      <vt:lpstr>Wingdings</vt:lpstr>
      <vt:lpstr>Office Theme</vt:lpstr>
      <vt:lpstr>  APPOINTMENT OF A SERVICE PROVIDER FOR THE PROVISION OF DESKTOPS AND LAPTOPS, INCLUDING WARRANTY AND SUPPORT FOR A PERIOD OF THREE YEARS.  056/2022/EWSS/DESKTOPS/RFB </vt:lpstr>
      <vt:lpstr>Agenda</vt:lpstr>
      <vt:lpstr>1. Opening and Welcome</vt:lpstr>
      <vt:lpstr>2. Rules of Engagement</vt:lpstr>
      <vt:lpstr>3. Invitation to Tender</vt:lpstr>
      <vt:lpstr>4. Scope of Work</vt:lpstr>
      <vt:lpstr>5. Bidding Process</vt:lpstr>
      <vt:lpstr>5. Bidding Process</vt:lpstr>
      <vt:lpstr>5. Bidding Process</vt:lpstr>
      <vt:lpstr>5. Bidding Process</vt:lpstr>
      <vt:lpstr>5. Bidding Process</vt:lpstr>
      <vt:lpstr>5. Bidding Process</vt:lpstr>
      <vt:lpstr>5. Bidding Process</vt:lpstr>
      <vt:lpstr>5. Bidding Process</vt:lpstr>
      <vt:lpstr>5. Bidding Process</vt:lpstr>
      <vt:lpstr>6. 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Appointment of a service provider for the supply and implementation of a treasury management system, including maintenance, support and licensing for a period of five (5) years.   51/2021/ESS/TMS/RFB</dc:title>
  <dc:creator>Motshabi Ntemane</dc:creator>
  <cp:lastModifiedBy>Motshabi Ntemane</cp:lastModifiedBy>
  <cp:revision>39</cp:revision>
  <cp:lastPrinted>2022-08-10T06:54:14Z</cp:lastPrinted>
  <dcterms:created xsi:type="dcterms:W3CDTF">2021-06-07T10:56:56Z</dcterms:created>
  <dcterms:modified xsi:type="dcterms:W3CDTF">2022-12-12T12:31:39Z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10fff3f-e1c2-4b1e-bdc0-751a7bde0765_Enabled">
    <vt:lpwstr>true</vt:lpwstr>
  </property>
  <property fmtid="{D5CDD505-2E9C-101B-9397-08002B2CF9AE}" pid="3" name="MSIP_Label_610fff3f-e1c2-4b1e-bdc0-751a7bde0765_SetDate">
    <vt:lpwstr>2022-12-12T12:15:46Z</vt:lpwstr>
  </property>
  <property fmtid="{D5CDD505-2E9C-101B-9397-08002B2CF9AE}" pid="4" name="MSIP_Label_610fff3f-e1c2-4b1e-bdc0-751a7bde0765_Method">
    <vt:lpwstr>Standard</vt:lpwstr>
  </property>
  <property fmtid="{D5CDD505-2E9C-101B-9397-08002B2CF9AE}" pid="5" name="MSIP_Label_610fff3f-e1c2-4b1e-bdc0-751a7bde0765_Name">
    <vt:lpwstr>defa4170-0d19-0005-0004-bc88714345d2</vt:lpwstr>
  </property>
  <property fmtid="{D5CDD505-2E9C-101B-9397-08002B2CF9AE}" pid="6" name="MSIP_Label_610fff3f-e1c2-4b1e-bdc0-751a7bde0765_SiteId">
    <vt:lpwstr>65749c96-419f-4ed3-9b54-c51eb4b7dd53</vt:lpwstr>
  </property>
  <property fmtid="{D5CDD505-2E9C-101B-9397-08002B2CF9AE}" pid="7" name="MSIP_Label_610fff3f-e1c2-4b1e-bdc0-751a7bde0765_ActionId">
    <vt:lpwstr>234195fc-019c-4303-8ceb-64c62d058cc9</vt:lpwstr>
  </property>
  <property fmtid="{D5CDD505-2E9C-101B-9397-08002B2CF9AE}" pid="8" name="MSIP_Label_610fff3f-e1c2-4b1e-bdc0-751a7bde0765_ContentBits">
    <vt:lpwstr>0</vt:lpwstr>
  </property>
</Properties>
</file>