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3.xml" ContentType="application/vnd.openxmlformats-officedocument.theme+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12"/>
  </p:notesMasterIdLst>
  <p:sldIdLst>
    <p:sldId id="545" r:id="rId3"/>
    <p:sldId id="486" r:id="rId4"/>
    <p:sldId id="544" r:id="rId5"/>
    <p:sldId id="510" r:id="rId6"/>
    <p:sldId id="539" r:id="rId7"/>
    <p:sldId id="536" r:id="rId8"/>
    <p:sldId id="538" r:id="rId9"/>
    <p:sldId id="541" r:id="rId10"/>
    <p:sldId id="530" r:id="rId1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0DC6167-0061-408C-9410-1983014F9B1D}">
          <p14:sldIdLst>
            <p14:sldId id="545"/>
            <p14:sldId id="486"/>
          </p14:sldIdLst>
        </p14:section>
        <p14:section name="Untitled Section" id="{95D2854B-16C2-4C2E-803E-3AFDEAB7A036}">
          <p14:sldIdLst>
            <p14:sldId id="544"/>
            <p14:sldId id="510"/>
            <p14:sldId id="539"/>
            <p14:sldId id="536"/>
            <p14:sldId id="538"/>
            <p14:sldId id="541"/>
            <p14:sldId id="53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2746AB"/>
    <a:srgbClr val="3CB68D"/>
    <a:srgbClr val="B8CF8B"/>
    <a:srgbClr val="006600"/>
    <a:srgbClr val="FFFF99"/>
    <a:srgbClr val="FFFF00"/>
    <a:srgbClr val="00FF00"/>
    <a:srgbClr val="FF339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62" autoAdjust="0"/>
    <p:restoredTop sz="93737" autoAdjust="0"/>
  </p:normalViewPr>
  <p:slideViewPr>
    <p:cSldViewPr>
      <p:cViewPr varScale="1">
        <p:scale>
          <a:sx n="81" d="100"/>
          <a:sy n="81" d="100"/>
        </p:scale>
        <p:origin x="1766" y="62"/>
      </p:cViewPr>
      <p:guideLst>
        <p:guide orient="horz" pos="2160"/>
        <p:guide pos="2880"/>
      </p:guideLst>
    </p:cSldViewPr>
  </p:slideViewPr>
  <p:outlineViewPr>
    <p:cViewPr>
      <p:scale>
        <a:sx n="33" d="100"/>
        <a:sy n="33" d="100"/>
      </p:scale>
      <p:origin x="0" y="-100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AFFB6D1-9C4A-412E-805D-A77C5B5FCCDA}" type="datetimeFigureOut">
              <a:rPr lang="en-GB" smtClean="0"/>
              <a:t>13/08/2021</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1DCBDAC-2920-4F99-87E0-AAF918DED104}" type="slidenum">
              <a:rPr lang="en-GB" smtClean="0"/>
              <a:t>‹#›</a:t>
            </a:fld>
            <a:endParaRPr lang="en-GB" dirty="0"/>
          </a:p>
        </p:txBody>
      </p:sp>
    </p:spTree>
    <p:extLst>
      <p:ext uri="{BB962C8B-B14F-4D97-AF65-F5344CB8AC3E}">
        <p14:creationId xmlns:p14="http://schemas.microsoft.com/office/powerpoint/2010/main" val="4041303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2.bin"/></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9.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1" name="Picture 5"/>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666" y="-23953"/>
            <a:ext cx="4933096"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2987824" y="1412776"/>
            <a:ext cx="5472608" cy="2376264"/>
          </a:xfrm>
        </p:spPr>
        <p:txBody>
          <a:bodyPr>
            <a:normAutofit/>
          </a:bodyPr>
          <a:lstStyle>
            <a:lvl1pPr algn="ctr">
              <a:defRPr sz="3600">
                <a:solidFill>
                  <a:srgbClr val="002060"/>
                </a:solidFill>
              </a:defRPr>
            </a:lvl1pPr>
          </a:lstStyle>
          <a:p>
            <a:r>
              <a:rPr lang="en-US"/>
              <a:t>Click to edit Master title style</a:t>
            </a:r>
            <a:endParaRPr lang="en-GB" dirty="0"/>
          </a:p>
        </p:txBody>
      </p:sp>
      <p:sp>
        <p:nvSpPr>
          <p:cNvPr id="3" name="Subtitle 2"/>
          <p:cNvSpPr>
            <a:spLocks noGrp="1"/>
          </p:cNvSpPr>
          <p:nvPr>
            <p:ph type="subTitle" idx="1"/>
          </p:nvPr>
        </p:nvSpPr>
        <p:spPr>
          <a:xfrm>
            <a:off x="2987824" y="4052664"/>
            <a:ext cx="5464696" cy="1752600"/>
          </a:xfrm>
        </p:spPr>
        <p:txBody>
          <a:bodyPr>
            <a:normAutofit/>
          </a:bodyPr>
          <a:lstStyle>
            <a:lvl1pPr marL="0" indent="0" algn="ctr">
              <a:buNone/>
              <a:defRPr sz="2400">
                <a:solidFill>
                  <a:srgbClr val="0020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8" name="Rectangle 7"/>
          <p:cNvSpPr/>
          <p:nvPr userDrawn="1"/>
        </p:nvSpPr>
        <p:spPr>
          <a:xfrm>
            <a:off x="8388424" y="6381328"/>
            <a:ext cx="755576" cy="476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50"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49851" y="4748045"/>
            <a:ext cx="3998913"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132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496944" cy="1008112"/>
          </a:xfrm>
        </p:spPr>
        <p:txBody>
          <a:bodyPr anchor="t" anchorCtr="0">
            <a:noAutofit/>
          </a:bodyPr>
          <a:lstStyle>
            <a:lvl1pPr>
              <a:defRPr sz="3200"/>
            </a:lvl1pPr>
          </a:lstStyle>
          <a:p>
            <a:r>
              <a:rPr lang="en-US"/>
              <a:t>Click to edit Master title style</a:t>
            </a:r>
            <a:endParaRPr lang="en-GB" dirty="0"/>
          </a:p>
        </p:txBody>
      </p:sp>
      <p:sp>
        <p:nvSpPr>
          <p:cNvPr id="3" name="Content Placeholder 2"/>
          <p:cNvSpPr>
            <a:spLocks noGrp="1"/>
          </p:cNvSpPr>
          <p:nvPr>
            <p:ph idx="1"/>
          </p:nvPr>
        </p:nvSpPr>
        <p:spPr>
          <a:xfrm>
            <a:off x="251520" y="1340768"/>
            <a:ext cx="8568952" cy="4968552"/>
          </a:xfrm>
        </p:spPr>
        <p:txBody>
          <a:bodyPr>
            <a:normAutofit/>
          </a:bodyPr>
          <a:lstStyle>
            <a:lvl1pPr marL="363538" indent="-363538">
              <a:spcBef>
                <a:spcPts val="600"/>
              </a:spcBef>
              <a:buSzPct val="90000"/>
              <a:defRPr sz="2800"/>
            </a:lvl1pPr>
            <a:lvl2pPr marL="711200" indent="-347663">
              <a:spcBef>
                <a:spcPts val="600"/>
              </a:spcBef>
              <a:buSzPct val="90000"/>
              <a:defRPr sz="2400"/>
            </a:lvl2pPr>
            <a:lvl3pPr marL="900113" indent="-188913">
              <a:spcBef>
                <a:spcPts val="600"/>
              </a:spcBef>
              <a:buFont typeface="Wingdings" panose="05000000000000000000" pitchFamily="2" charset="2"/>
              <a:buChar char="§"/>
              <a:defRPr sz="2000"/>
            </a:lvl3pPr>
            <a:lvl4pPr marL="1160463" indent="-260350">
              <a:spcBef>
                <a:spcPts val="600"/>
              </a:spcBef>
              <a:buFont typeface="Arial" panose="020B0604020202020204" pitchFamily="34" charset="0"/>
              <a:buChar char="•"/>
              <a:defRPr sz="1800"/>
            </a:lvl4pPr>
            <a:lvl5pPr marL="1349375" indent="-188913">
              <a:spcBef>
                <a:spcPts val="6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778212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1520" y="980728"/>
            <a:ext cx="8568952" cy="1080120"/>
          </a:xfrm>
        </p:spPr>
        <p:txBody>
          <a:bodyPr anchor="t">
            <a:normAutofit/>
          </a:bodyPr>
          <a:lstStyle>
            <a:lvl1pPr algn="l">
              <a:defRPr sz="3200" b="1" cap="none" baseline="0">
                <a:solidFill>
                  <a:srgbClr val="002060"/>
                </a:solidFill>
              </a:defRPr>
            </a:lvl1pPr>
          </a:lstStyle>
          <a:p>
            <a:r>
              <a:rPr lang="en-US"/>
              <a:t>Click to edit Master title style</a:t>
            </a:r>
            <a:endParaRPr lang="en-GB" dirty="0"/>
          </a:p>
        </p:txBody>
      </p:sp>
      <p:sp>
        <p:nvSpPr>
          <p:cNvPr id="12" name="Content Placeholder 11"/>
          <p:cNvSpPr>
            <a:spLocks noGrp="1"/>
          </p:cNvSpPr>
          <p:nvPr>
            <p:ph sz="quarter" idx="10"/>
          </p:nvPr>
        </p:nvSpPr>
        <p:spPr>
          <a:xfrm>
            <a:off x="251521" y="2564904"/>
            <a:ext cx="3528392" cy="3168352"/>
          </a:xfrm>
        </p:spPr>
        <p:txBody>
          <a:bodyPr>
            <a:normAutofit/>
          </a:bodyPr>
          <a:lstStyle>
            <a:lvl1pPr marL="0" indent="0">
              <a:buNone/>
              <a:defRPr/>
            </a:lvl1pPr>
          </a:lstStyle>
          <a:p>
            <a:pPr lvl="0"/>
            <a:r>
              <a:rPr lang="en-US"/>
              <a:t>Click to edit Master text styles</a:t>
            </a:r>
          </a:p>
        </p:txBody>
      </p:sp>
      <p:sp>
        <p:nvSpPr>
          <p:cNvPr id="6" name="Content Placeholder 11"/>
          <p:cNvSpPr>
            <a:spLocks noGrp="1"/>
          </p:cNvSpPr>
          <p:nvPr>
            <p:ph sz="quarter" idx="11"/>
          </p:nvPr>
        </p:nvSpPr>
        <p:spPr>
          <a:xfrm>
            <a:off x="3923928" y="2564904"/>
            <a:ext cx="4896544" cy="3168352"/>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231624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p>
            <a:r>
              <a:rPr lang="en-US"/>
              <a:t>Click to edit Master title style</a:t>
            </a:r>
            <a:endParaRPr lang="en-GB"/>
          </a:p>
        </p:txBody>
      </p:sp>
      <p:sp>
        <p:nvSpPr>
          <p:cNvPr id="3" name="Content Placeholder 2"/>
          <p:cNvSpPr>
            <a:spLocks noGrp="1"/>
          </p:cNvSpPr>
          <p:nvPr>
            <p:ph sz="half" idx="1"/>
          </p:nvPr>
        </p:nvSpPr>
        <p:spPr>
          <a:xfrm>
            <a:off x="251520" y="1340768"/>
            <a:ext cx="4244280" cy="489654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340768"/>
            <a:ext cx="4244280" cy="489654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89062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424936" cy="1008112"/>
          </a:xfrm>
        </p:spPr>
        <p:txBody>
          <a:bodyPr anchor="t" anchorCtr="0"/>
          <a:lstStyle/>
          <a:p>
            <a:r>
              <a:rPr lang="en-US"/>
              <a:t>Click to edit Master title style</a:t>
            </a:r>
            <a:endParaRPr lang="en-GB"/>
          </a:p>
        </p:txBody>
      </p:sp>
    </p:spTree>
    <p:extLst>
      <p:ext uri="{BB962C8B-B14F-4D97-AF65-F5344CB8AC3E}">
        <p14:creationId xmlns:p14="http://schemas.microsoft.com/office/powerpoint/2010/main" val="533259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409DDEA-EAA0-4E73-99E5-A5D2A393D5CD}" type="datetime1">
              <a:rPr lang="en-US" smtClean="0"/>
              <a:t>8/13/2021</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FA56227-5D48-2044-9FD7-3EAF296A177E}" type="slidenum">
              <a:rPr lang="en-US" smtClean="0"/>
              <a:t>‹#›</a:t>
            </a:fld>
            <a:endParaRPr lang="en-US" dirty="0"/>
          </a:p>
        </p:txBody>
      </p:sp>
    </p:spTree>
    <p:extLst>
      <p:ext uri="{BB962C8B-B14F-4D97-AF65-F5344CB8AC3E}">
        <p14:creationId xmlns:p14="http://schemas.microsoft.com/office/powerpoint/2010/main" val="2037768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517" y="0"/>
            <a:ext cx="5510329" cy="6858000"/>
          </a:xfrm>
          <a:prstGeom prst="rect">
            <a:avLst/>
          </a:prstGeom>
        </p:spPr>
      </p:pic>
      <p:sp>
        <p:nvSpPr>
          <p:cNvPr id="2" name="Title 1"/>
          <p:cNvSpPr>
            <a:spLocks noGrp="1"/>
          </p:cNvSpPr>
          <p:nvPr>
            <p:ph type="ctrTitle"/>
          </p:nvPr>
        </p:nvSpPr>
        <p:spPr>
          <a:xfrm>
            <a:off x="3275857" y="1556792"/>
            <a:ext cx="5472608" cy="2520280"/>
          </a:xfrm>
        </p:spPr>
        <p:txBody>
          <a:bodyPr>
            <a:normAutofit/>
          </a:bodyPr>
          <a:lstStyle>
            <a:lvl1pPr algn="ctr">
              <a:defRPr sz="3600">
                <a:solidFill>
                  <a:srgbClr val="002060"/>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3275856" y="4340696"/>
            <a:ext cx="5464696" cy="1752600"/>
          </a:xfrm>
        </p:spPr>
        <p:txBody>
          <a:bodyPr>
            <a:normAutofit/>
          </a:bodyPr>
          <a:lstStyle>
            <a:lvl1pPr marL="0" indent="0" algn="ctr">
              <a:buNone/>
              <a:defRPr sz="2400">
                <a:solidFill>
                  <a:srgbClr val="002060"/>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sp>
        <p:nvSpPr>
          <p:cNvPr id="8" name="Rectangle 7"/>
          <p:cNvSpPr/>
          <p:nvPr userDrawn="1"/>
        </p:nvSpPr>
        <p:spPr>
          <a:xfrm>
            <a:off x="8388424" y="6381328"/>
            <a:ext cx="755576" cy="476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5" name="QptDraftNote_ID_5"/>
          <p:cNvSpPr txBox="1"/>
          <p:nvPr userDrawn="1">
            <p:custDataLst>
              <p:tags r:id="rId1"/>
            </p:custDataLst>
          </p:nvPr>
        </p:nvSpPr>
        <p:spPr bwMode="gray">
          <a:xfrm>
            <a:off x="251521" y="88901"/>
            <a:ext cx="4117280" cy="276999"/>
          </a:xfrm>
          <a:prstGeom prst="rect">
            <a:avLst/>
          </a:prstGeom>
          <a:noFill/>
        </p:spPr>
        <p:txBody>
          <a:bodyPr vert="horz" wrap="square" lIns="0" rtlCol="0">
            <a:spAutoFit/>
          </a:bodyPr>
          <a:lstStyle/>
          <a:p>
            <a:r>
              <a:rPr lang="en-ZA" sz="1200" b="1" i="1" dirty="0">
                <a:solidFill>
                  <a:srgbClr val="002060"/>
                </a:solidFill>
              </a:rPr>
              <a:t> </a:t>
            </a:r>
            <a:endParaRPr lang="en-GB" sz="1200" b="1" i="1" dirty="0">
              <a:solidFill>
                <a:srgbClr val="002060"/>
              </a:solidFill>
            </a:endParaRPr>
          </a:p>
        </p:txBody>
      </p:sp>
    </p:spTree>
    <p:extLst>
      <p:ext uri="{BB962C8B-B14F-4D97-AF65-F5344CB8AC3E}">
        <p14:creationId xmlns:p14="http://schemas.microsoft.com/office/powerpoint/2010/main" val="61111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640960" cy="504056"/>
          </a:xfrm>
        </p:spPr>
        <p:txBody>
          <a:bodyPr>
            <a:noAutofit/>
          </a:bodyPr>
          <a:lstStyle>
            <a:lvl1pPr>
              <a:defRPr sz="3200"/>
            </a:lvl1pPr>
          </a:lstStyle>
          <a:p>
            <a:r>
              <a:rPr lang="en-US" dirty="0"/>
              <a:t>Click to edit Master title style</a:t>
            </a:r>
            <a:endParaRPr lang="en-GB" dirty="0"/>
          </a:p>
        </p:txBody>
      </p:sp>
      <p:sp>
        <p:nvSpPr>
          <p:cNvPr id="3" name="Content Placeholder 2"/>
          <p:cNvSpPr>
            <a:spLocks noGrp="1"/>
          </p:cNvSpPr>
          <p:nvPr>
            <p:ph idx="1"/>
          </p:nvPr>
        </p:nvSpPr>
        <p:spPr>
          <a:xfrm>
            <a:off x="251520" y="908720"/>
            <a:ext cx="8640960" cy="5400600"/>
          </a:xfrm>
        </p:spPr>
        <p:txBody>
          <a:bodyPr/>
          <a:lstStyle>
            <a:lvl1pPr marL="363530" indent="-363530">
              <a:spcBef>
                <a:spcPts val="600"/>
              </a:spcBef>
              <a:buSzPct val="90000"/>
              <a:defRPr sz="2800"/>
            </a:lvl1pPr>
            <a:lvl2pPr marL="711182" indent="-347654">
              <a:spcBef>
                <a:spcPts val="600"/>
              </a:spcBef>
              <a:buSzPct val="90000"/>
              <a:defRPr sz="2400"/>
            </a:lvl2pPr>
            <a:lvl3pPr marL="900091" indent="-188909">
              <a:spcBef>
                <a:spcPts val="600"/>
              </a:spcBef>
              <a:buFont typeface="Wingdings" panose="05000000000000000000" pitchFamily="2" charset="2"/>
              <a:buChar char="§"/>
              <a:defRPr sz="2000"/>
            </a:lvl3pPr>
            <a:lvl4pPr marL="1160434" indent="-260344">
              <a:spcBef>
                <a:spcPts val="600"/>
              </a:spcBef>
              <a:buFont typeface="Arial" panose="020B0604020202020204" pitchFamily="34" charset="0"/>
              <a:buChar char="•"/>
              <a:defRPr sz="1800"/>
            </a:lvl4pPr>
            <a:lvl5pPr marL="1349341" indent="-188909">
              <a:spcBef>
                <a:spcPts val="600"/>
              </a:spcBef>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0216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640960" cy="504056"/>
          </a:xfrm>
        </p:spPr>
        <p:txBody>
          <a:bodyPr/>
          <a:lstStyle/>
          <a:p>
            <a:r>
              <a:rPr lang="en-US"/>
              <a:t>Click to edit Master title style</a:t>
            </a:r>
            <a:endParaRPr lang="en-GB"/>
          </a:p>
        </p:txBody>
      </p:sp>
    </p:spTree>
    <p:extLst>
      <p:ext uri="{BB962C8B-B14F-4D97-AF65-F5344CB8AC3E}">
        <p14:creationId xmlns:p14="http://schemas.microsoft.com/office/powerpoint/2010/main" val="327814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534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5536" y="1628800"/>
            <a:ext cx="4104456" cy="2088232"/>
          </a:xfrm>
        </p:spPr>
        <p:txBody>
          <a:bodyPr anchor="t"/>
          <a:lstStyle>
            <a:lvl1pPr algn="l">
              <a:defRPr sz="3600" b="1" cap="none" baseline="0">
                <a:solidFill>
                  <a:srgbClr val="002060"/>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395536" y="3789041"/>
            <a:ext cx="4104456" cy="1440160"/>
          </a:xfrm>
        </p:spPr>
        <p:txBody>
          <a:bodyPr anchor="t">
            <a:normAutofit/>
          </a:bodyPr>
          <a:lstStyle>
            <a:lvl1pPr marL="0" indent="0">
              <a:buNone/>
              <a:defRPr sz="2400">
                <a:solidFill>
                  <a:srgbClr val="002060"/>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
        <p:nvSpPr>
          <p:cNvPr id="12" name="Content Placeholder 11"/>
          <p:cNvSpPr>
            <a:spLocks noGrp="1"/>
          </p:cNvSpPr>
          <p:nvPr>
            <p:ph sz="quarter" idx="10"/>
          </p:nvPr>
        </p:nvSpPr>
        <p:spPr>
          <a:xfrm>
            <a:off x="4932362" y="1628804"/>
            <a:ext cx="3744093" cy="36003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0055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1520" y="980728"/>
            <a:ext cx="4244280" cy="52565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980728"/>
            <a:ext cx="4244280" cy="52565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2868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pic>
        <p:nvPicPr>
          <p:cNvPr id="3" name="Picture 12"/>
          <p:cNvPicPr/>
          <p:nvPr userDrawn="1"/>
        </p:nvPicPr>
        <p:blipFill>
          <a:blip r:embed="rId2"/>
          <a:stretch>
            <a:fillRect/>
          </a:stretch>
        </p:blipFill>
        <p:spPr>
          <a:xfrm>
            <a:off x="8429652" y="6357958"/>
            <a:ext cx="714348" cy="500042"/>
          </a:xfrm>
          <a:prstGeom prst="rect">
            <a:avLst/>
          </a:prstGeom>
          <a:ln>
            <a:noFill/>
          </a:ln>
        </p:spPr>
      </p:pic>
      <p:sp>
        <p:nvSpPr>
          <p:cNvPr id="4" name="TextBox 3"/>
          <p:cNvSpPr txBox="1"/>
          <p:nvPr userDrawn="1"/>
        </p:nvSpPr>
        <p:spPr>
          <a:xfrm>
            <a:off x="0" y="7"/>
            <a:ext cx="9144000" cy="584775"/>
          </a:xfrm>
          <a:prstGeom prst="rect">
            <a:avLst/>
          </a:prstGeom>
          <a:solidFill>
            <a:srgbClr val="1E6004"/>
          </a:solidFill>
        </p:spPr>
        <p:txBody>
          <a:bodyPr wrap="square" rtlCol="0">
            <a:spAutoFit/>
          </a:bodyPr>
          <a:lstStyle/>
          <a:p>
            <a:pPr algn="ctr"/>
            <a:endParaRPr lang="en-ZA" sz="3200" i="1" dirty="0">
              <a:solidFill>
                <a:prstClr val="black"/>
              </a:solidFill>
            </a:endParaRPr>
          </a:p>
        </p:txBody>
      </p:sp>
      <p:sp>
        <p:nvSpPr>
          <p:cNvPr id="5" name="TextBox 4"/>
          <p:cNvSpPr txBox="1"/>
          <p:nvPr userDrawn="1"/>
        </p:nvSpPr>
        <p:spPr>
          <a:xfrm>
            <a:off x="0" y="6411724"/>
            <a:ext cx="8429652" cy="446276"/>
          </a:xfrm>
          <a:prstGeom prst="rect">
            <a:avLst/>
          </a:prstGeom>
          <a:solidFill>
            <a:srgbClr val="1E6004"/>
          </a:solidFill>
        </p:spPr>
        <p:txBody>
          <a:bodyPr wrap="square" rtlCol="0">
            <a:spAutoFit/>
          </a:bodyPr>
          <a:lstStyle/>
          <a:p>
            <a:pPr algn="ctr"/>
            <a:r>
              <a:rPr lang="en-ZA" sz="1200" b="1" dirty="0">
                <a:solidFill>
                  <a:prstClr val="white"/>
                </a:solidFill>
              </a:rPr>
              <a:t>LIMPOPO DEPARTMENT OF ECONOMIC DEVELOPMENT, ENVIRONMENT AND TOURISM</a:t>
            </a:r>
          </a:p>
          <a:p>
            <a:pPr algn="ctr"/>
            <a:r>
              <a:rPr lang="en-ZA" sz="1100" i="1" dirty="0">
                <a:solidFill>
                  <a:prstClr val="white"/>
                </a:solidFill>
              </a:rPr>
              <a:t>The heartland of southern Africa – development is about people!</a:t>
            </a:r>
          </a:p>
        </p:txBody>
      </p:sp>
      <p:sp>
        <p:nvSpPr>
          <p:cNvPr id="8" name="Title 7"/>
          <p:cNvSpPr>
            <a:spLocks noGrp="1"/>
          </p:cNvSpPr>
          <p:nvPr>
            <p:ph type="title"/>
          </p:nvPr>
        </p:nvSpPr>
        <p:spPr>
          <a:xfrm>
            <a:off x="0" y="0"/>
            <a:ext cx="9144000" cy="500042"/>
          </a:xfrm>
          <a:prstGeom prst="rect">
            <a:avLst/>
          </a:prstGeom>
        </p:spPr>
        <p:txBody>
          <a:bodyPr/>
          <a:lstStyle>
            <a:lvl1pPr>
              <a:defRPr sz="2400">
                <a:solidFill>
                  <a:schemeClr val="bg1"/>
                </a:solidFill>
                <a:latin typeface="Calibri"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3315920975"/>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Agenda">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285720" y="1142984"/>
            <a:ext cx="5905500" cy="5257800"/>
          </a:xfrm>
          <a:prstGeom prst="rect">
            <a:avLst/>
          </a:prstGeo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1"/>
          <p:cNvSpPr>
            <a:spLocks noChangeArrowheads="1"/>
          </p:cNvSpPr>
          <p:nvPr/>
        </p:nvSpPr>
        <p:spPr bwMode="auto">
          <a:xfrm>
            <a:off x="3523129" y="6542604"/>
            <a:ext cx="2366683"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1100" dirty="0">
                <a:solidFill>
                  <a:srgbClr val="FFFFFF"/>
                </a:solidFill>
                <a:ea typeface="Calibri" pitchFamily="34" charset="0"/>
                <a:cs typeface="Times New Roman" pitchFamily="18" charset="0"/>
              </a:rPr>
              <a:t>© 2011, Rahul. All Rights Reserved.</a:t>
            </a:r>
            <a:endParaRPr lang="en-US" dirty="0">
              <a:solidFill>
                <a:srgbClr val="FFFFFF"/>
              </a:solidFill>
            </a:endParaRPr>
          </a:p>
        </p:txBody>
      </p:sp>
      <p:sp>
        <p:nvSpPr>
          <p:cNvPr id="6" name="Rectangle 7"/>
          <p:cNvSpPr>
            <a:spLocks noGrp="1" noChangeArrowheads="1"/>
          </p:cNvSpPr>
          <p:nvPr>
            <p:ph type="title"/>
          </p:nvPr>
        </p:nvSpPr>
        <p:spPr bwMode="auto">
          <a:xfrm>
            <a:off x="288927" y="285732"/>
            <a:ext cx="7127875" cy="6969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86721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ubtitle and Text Slide">
    <p:spTree>
      <p:nvGrpSpPr>
        <p:cNvPr id="1" name=""/>
        <p:cNvGrpSpPr/>
        <p:nvPr/>
      </p:nvGrpSpPr>
      <p:grpSpPr>
        <a:xfrm>
          <a:off x="0" y="0"/>
          <a:ext cx="0" cy="0"/>
          <a:chOff x="0" y="0"/>
          <a:chExt cx="0" cy="0"/>
        </a:xfrm>
      </p:grpSpPr>
      <p:sp>
        <p:nvSpPr>
          <p:cNvPr id="17" name="Text Placeholder 16"/>
          <p:cNvSpPr>
            <a:spLocks noGrp="1"/>
          </p:cNvSpPr>
          <p:nvPr>
            <p:ph type="body" sz="quarter" idx="10"/>
          </p:nvPr>
        </p:nvSpPr>
        <p:spPr>
          <a:xfrm>
            <a:off x="496800" y="1166781"/>
            <a:ext cx="8151900" cy="396548"/>
          </a:xfrm>
          <a:prstGeom prst="rect">
            <a:avLst/>
          </a:prstGeom>
        </p:spPr>
        <p:txBody>
          <a:bodyPr lIns="0"/>
          <a:lstStyle>
            <a:lvl1pPr marL="0" indent="0">
              <a:buNone/>
              <a:defRPr sz="2000">
                <a:solidFill>
                  <a:schemeClr val="accent2"/>
                </a:solidFill>
                <a:latin typeface="+mj-lt"/>
              </a:defRPr>
            </a:lvl1pPr>
            <a:lvl2pPr>
              <a:defRPr sz="2600"/>
            </a:lvl2pPr>
            <a:lvl3pPr>
              <a:defRPr sz="2400"/>
            </a:lvl3pPr>
            <a:lvl4pPr>
              <a:defRPr sz="2200"/>
            </a:lvl4pPr>
            <a:lvl5pPr>
              <a:defRPr sz="2000"/>
            </a:lvl5pPr>
          </a:lstStyle>
          <a:p>
            <a:pPr lvl="0"/>
            <a:r>
              <a:rPr lang="en-US" dirty="0"/>
              <a:t>Click to edit Master text styles</a:t>
            </a:r>
          </a:p>
        </p:txBody>
      </p:sp>
      <p:sp>
        <p:nvSpPr>
          <p:cNvPr id="8" name="Content Placeholder 7"/>
          <p:cNvSpPr>
            <a:spLocks noGrp="1"/>
          </p:cNvSpPr>
          <p:nvPr>
            <p:ph sz="quarter" idx="11"/>
          </p:nvPr>
        </p:nvSpPr>
        <p:spPr>
          <a:xfrm>
            <a:off x="496800" y="1563329"/>
            <a:ext cx="8151900" cy="4826359"/>
          </a:xfrm>
        </p:spPr>
        <p:txBody>
          <a:bodyPr/>
          <a:lstStyle>
            <a:lvl1pPr>
              <a:lnSpc>
                <a:spcPts val="1600"/>
              </a:lnSpc>
              <a:spcBef>
                <a:spcPts val="0"/>
              </a:spcBef>
              <a:spcAft>
                <a:spcPts val="800"/>
              </a:spcAft>
              <a:defRPr sz="1400"/>
            </a:lvl1pPr>
            <a:lvl2pPr>
              <a:lnSpc>
                <a:spcPts val="1600"/>
              </a:lnSpc>
              <a:spcBef>
                <a:spcPts val="0"/>
              </a:spcBef>
              <a:spcAft>
                <a:spcPts val="800"/>
              </a:spcAft>
              <a:defRPr sz="1400"/>
            </a:lvl2pPr>
            <a:lvl3pPr>
              <a:lnSpc>
                <a:spcPts val="1600"/>
              </a:lnSpc>
              <a:spcBef>
                <a:spcPts val="0"/>
              </a:spcBef>
              <a:spcAft>
                <a:spcPts val="800"/>
              </a:spcAft>
              <a:defRPr sz="1400"/>
            </a:lvl3pPr>
            <a:lvl4pPr>
              <a:lnSpc>
                <a:spcPts val="1600"/>
              </a:lnSpc>
              <a:spcBef>
                <a:spcPts val="0"/>
              </a:spcBef>
              <a:spcAft>
                <a:spcPts val="800"/>
              </a:spcAft>
              <a:defRPr sz="1400"/>
            </a:lvl4pPr>
            <a:lvl5pPr>
              <a:lnSpc>
                <a:spcPts val="1600"/>
              </a:lnSpc>
              <a:spcBef>
                <a:spcPts val="0"/>
              </a:spcBef>
              <a:spcAft>
                <a:spcPts val="800"/>
              </a:spcAft>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itle 1"/>
          <p:cNvSpPr>
            <a:spLocks noGrp="1"/>
          </p:cNvSpPr>
          <p:nvPr>
            <p:ph type="title"/>
          </p:nvPr>
        </p:nvSpPr>
        <p:spPr/>
        <p:txBody>
          <a:bodyPr/>
          <a:lstStyle/>
          <a:p>
            <a:r>
              <a:rPr lang="en-US" dirty="0"/>
              <a:t>Click to edit Master title style</a:t>
            </a:r>
            <a:endParaRPr lang="en-AU" dirty="0"/>
          </a:p>
        </p:txBody>
      </p:sp>
    </p:spTree>
    <p:extLst>
      <p:ext uri="{BB962C8B-B14F-4D97-AF65-F5344CB8AC3E}">
        <p14:creationId xmlns:p14="http://schemas.microsoft.com/office/powerpoint/2010/main" val="278849275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ub-Title and Tex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nvPr>
        </p:nvGraphicFramePr>
        <p:xfrm>
          <a:off x="1591" y="1596"/>
          <a:ext cx="1587" cy="1587"/>
        </p:xfrm>
        <a:graphic>
          <a:graphicData uri="http://schemas.openxmlformats.org/presentationml/2006/ole">
            <mc:AlternateContent xmlns:mc="http://schemas.openxmlformats.org/markup-compatibility/2006">
              <mc:Choice xmlns:v="urn:schemas-microsoft-com:vml" Requires="v">
                <p:oleObj spid="_x0000_s1037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1" y="1596"/>
                        <a:ext cx="1587" cy="1587"/>
                      </a:xfrm>
                      <a:prstGeom prst="rect">
                        <a:avLst/>
                      </a:prstGeom>
                    </p:spPr>
                  </p:pic>
                </p:oleObj>
              </mc:Fallback>
            </mc:AlternateContent>
          </a:graphicData>
        </a:graphic>
      </p:graphicFrame>
      <p:sp>
        <p:nvSpPr>
          <p:cNvPr id="15" name="Text Placeholder 14"/>
          <p:cNvSpPr>
            <a:spLocks noGrp="1"/>
          </p:cNvSpPr>
          <p:nvPr>
            <p:ph type="body" sz="quarter" idx="14" hasCustomPrompt="1"/>
          </p:nvPr>
        </p:nvSpPr>
        <p:spPr>
          <a:xfrm>
            <a:off x="468317" y="1748019"/>
            <a:ext cx="2685801" cy="216000"/>
          </a:xfrm>
          <a:prstGeom prst="rect">
            <a:avLst/>
          </a:prstGeom>
          <a:solidFill>
            <a:srgbClr val="66AA44"/>
          </a:solidFill>
          <a:ln w="25400">
            <a:solidFill>
              <a:srgbClr val="66AA44"/>
            </a:solidFill>
            <a:prstDash val="solid"/>
          </a:ln>
        </p:spPr>
        <p:txBody>
          <a:bodyPr wrap="square" lIns="36000" tIns="36000" rIns="36000" bIns="36000" anchor="ctr" anchorCtr="0">
            <a:noAutofit/>
          </a:bodyPr>
          <a:lstStyle>
            <a:lvl1pPr marL="0" indent="0" algn="l">
              <a:lnSpc>
                <a:spcPct val="100000"/>
              </a:lnSpc>
              <a:spcBef>
                <a:spcPts val="0"/>
              </a:spcBef>
              <a:spcAft>
                <a:spcPts val="0"/>
              </a:spcAft>
              <a:buNone/>
              <a:defRPr sz="1108" b="1" i="0">
                <a:solidFill>
                  <a:srgbClr val="FFFFFF"/>
                </a:solidFill>
                <a:latin typeface="Arial" panose="020B0604020202020204" pitchFamily="34" charset="0"/>
              </a:defRPr>
            </a:lvl1pPr>
            <a:lvl2pPr marL="0" indent="161192" algn="l">
              <a:lnSpc>
                <a:spcPct val="100000"/>
              </a:lnSpc>
              <a:spcBef>
                <a:spcPts val="0"/>
              </a:spcBef>
              <a:spcAft>
                <a:spcPts val="0"/>
              </a:spcAft>
              <a:defRPr b="0" i="0">
                <a:solidFill>
                  <a:srgbClr val="000000"/>
                </a:solidFill>
                <a:latin typeface=""/>
              </a:defRPr>
            </a:lvl2pPr>
            <a:lvl3pPr marL="0" indent="335574" algn="l">
              <a:lnSpc>
                <a:spcPct val="100000"/>
              </a:lnSpc>
              <a:spcBef>
                <a:spcPts val="0"/>
              </a:spcBef>
              <a:spcAft>
                <a:spcPts val="0"/>
              </a:spcAft>
              <a:defRPr b="0" i="0">
                <a:solidFill>
                  <a:srgbClr val="000000"/>
                </a:solidFill>
                <a:latin typeface=""/>
              </a:defRPr>
            </a:lvl3pPr>
            <a:lvl4pPr marL="0" indent="496766" algn="l">
              <a:lnSpc>
                <a:spcPct val="100000"/>
              </a:lnSpc>
              <a:spcBef>
                <a:spcPts val="0"/>
              </a:spcBef>
              <a:spcAft>
                <a:spcPts val="0"/>
              </a:spcAft>
              <a:defRPr b="0" i="0">
                <a:solidFill>
                  <a:srgbClr val="000000"/>
                </a:solidFill>
                <a:latin typeface=""/>
              </a:defRPr>
            </a:lvl4pPr>
            <a:lvl5pPr marL="0" indent="657958" algn="l">
              <a:lnSpc>
                <a:spcPct val="100000"/>
              </a:lnSpc>
              <a:spcBef>
                <a:spcPts val="0"/>
              </a:spcBef>
              <a:spcAft>
                <a:spcPts val="0"/>
              </a:spcAft>
              <a:defRPr b="0" i="0">
                <a:solidFill>
                  <a:srgbClr val="000000"/>
                </a:solidFill>
                <a:latin typeface=""/>
              </a:defRPr>
            </a:lvl5pPr>
          </a:lstStyle>
          <a:p>
            <a:pPr marL="161192" lvl="0" indent="-161192" algn="l" rtl="0" eaLnBrk="0" fontAlgn="base" hangingPunct="0">
              <a:spcBef>
                <a:spcPts val="277"/>
              </a:spcBef>
              <a:spcAft>
                <a:spcPts val="277"/>
              </a:spcAft>
            </a:pPr>
            <a:r>
              <a:rPr lang="en-US" dirty="0"/>
              <a:t>Header 1</a:t>
            </a:r>
            <a:endParaRPr lang="nl-NL" dirty="0"/>
          </a:p>
        </p:txBody>
      </p:sp>
      <p:sp>
        <p:nvSpPr>
          <p:cNvPr id="9" name="Textplatzhalter 2"/>
          <p:cNvSpPr>
            <a:spLocks noGrp="1"/>
          </p:cNvSpPr>
          <p:nvPr>
            <p:ph type="body" idx="13" hasCustomPrompt="1"/>
          </p:nvPr>
        </p:nvSpPr>
        <p:spPr>
          <a:xfrm>
            <a:off x="468317" y="1102301"/>
            <a:ext cx="8207375" cy="538138"/>
          </a:xfrm>
          <a:prstGeom prst="rect">
            <a:avLst/>
          </a:prstGeom>
          <a:noFill/>
        </p:spPr>
        <p:txBody>
          <a:bodyPr wrap="square" lIns="0" tIns="72000" rIns="0" bIns="36000">
            <a:noAutofit/>
          </a:bodyPr>
          <a:lstStyle>
            <a:lvl1pPr marL="0" indent="0">
              <a:buNone/>
              <a:defRPr lang="de-DE" sz="1292" b="1" baseline="0" dirty="0" smtClean="0">
                <a:solidFill>
                  <a:schemeClr val="accent4"/>
                </a:solidFill>
                <a:latin typeface="+mn-lt"/>
                <a:ea typeface="+mn-ea"/>
                <a:cs typeface="+mn-cs"/>
              </a:defRPr>
            </a:lvl1pPr>
            <a:lvl2pPr marL="422031" indent="0">
              <a:buNone/>
              <a:defRPr sz="1847" b="1"/>
            </a:lvl2pPr>
            <a:lvl3pPr marL="844062" indent="0">
              <a:buNone/>
              <a:defRPr sz="1663" b="1"/>
            </a:lvl3pPr>
            <a:lvl4pPr marL="1266092" indent="0">
              <a:buNone/>
              <a:defRPr sz="1477" b="1"/>
            </a:lvl4pPr>
            <a:lvl5pPr marL="1688123" indent="0">
              <a:buNone/>
              <a:defRPr sz="1477" b="1"/>
            </a:lvl5pPr>
            <a:lvl6pPr marL="2110154" indent="0">
              <a:buNone/>
              <a:defRPr sz="1477" b="1"/>
            </a:lvl6pPr>
            <a:lvl7pPr marL="2532185" indent="0">
              <a:buNone/>
              <a:defRPr sz="1477" b="1"/>
            </a:lvl7pPr>
            <a:lvl8pPr marL="2954215" indent="0">
              <a:buNone/>
              <a:defRPr sz="1477" b="1"/>
            </a:lvl8pPr>
            <a:lvl9pPr marL="3376246" indent="0">
              <a:buNone/>
              <a:defRPr sz="1477" b="1"/>
            </a:lvl9pPr>
          </a:lstStyle>
          <a:p>
            <a:pPr marL="162659" lvl="0" indent="-162659" algn="l" rtl="0" eaLnBrk="1" fontAlgn="base" hangingPunct="1">
              <a:spcBef>
                <a:spcPts val="739"/>
              </a:spcBef>
              <a:spcAft>
                <a:spcPct val="0"/>
              </a:spcAft>
              <a:buClr>
                <a:schemeClr val="tx1"/>
              </a:buClr>
              <a:buFontTx/>
              <a:buNone/>
            </a:pPr>
            <a:r>
              <a:rPr lang="en-US" noProof="0" dirty="0" err="1"/>
              <a:t>Textmasterformate</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4" name="Titel 3"/>
          <p:cNvSpPr>
            <a:spLocks noGrp="1"/>
          </p:cNvSpPr>
          <p:nvPr>
            <p:ph type="title"/>
          </p:nvPr>
        </p:nvSpPr>
        <p:spPr>
          <a:xfrm>
            <a:off x="468316" y="6"/>
            <a:ext cx="7093262" cy="1102299"/>
          </a:xfrm>
        </p:spPr>
        <p:txBody>
          <a:bodyPr/>
          <a:lstStyle/>
          <a:p>
            <a:r>
              <a:rPr lang="de-DE"/>
              <a:t>Titelmasterformat durch Klicken bearbeiten</a:t>
            </a:r>
          </a:p>
        </p:txBody>
      </p:sp>
      <p:sp>
        <p:nvSpPr>
          <p:cNvPr id="21" name="Text Placeholder 20"/>
          <p:cNvSpPr>
            <a:spLocks noGrp="1"/>
          </p:cNvSpPr>
          <p:nvPr>
            <p:ph type="body" sz="quarter" idx="16"/>
          </p:nvPr>
        </p:nvSpPr>
        <p:spPr>
          <a:xfrm>
            <a:off x="468317" y="1983076"/>
            <a:ext cx="8207375" cy="4353185"/>
          </a:xfrm>
          <a:prstGeom prst="rect">
            <a:avLst/>
          </a:prstGeom>
        </p:spPr>
        <p:txBody>
          <a:bodyPr lIns="36000" tIns="72000" rIns="36000" bIns="36000">
            <a:noAutofit/>
          </a:bodyPr>
          <a:lstStyle>
            <a:lvl1pPr marL="167054" indent="-167054">
              <a:buClr>
                <a:srgbClr val="66AA44"/>
              </a:buClr>
              <a:buFont typeface="Wingdings" panose="05000000000000000000" pitchFamily="2" charset="2"/>
              <a:buChar char="§"/>
              <a:defRPr sz="1108"/>
            </a:lvl1pPr>
            <a:lvl2pPr marL="334108" indent="-167054">
              <a:buClr>
                <a:srgbClr val="66AA44"/>
              </a:buClr>
              <a:buFont typeface="Wingdings" panose="05000000000000000000" pitchFamily="2" charset="2"/>
              <a:buChar char="§"/>
              <a:defRPr sz="1108"/>
            </a:lvl2pPr>
            <a:lvl3pPr marL="501162" indent="-167054">
              <a:buClr>
                <a:srgbClr val="66AA44"/>
              </a:buClr>
              <a:buFont typeface="Wingdings" panose="05000000000000000000" pitchFamily="2" charset="2"/>
              <a:buChar char="§"/>
              <a:defRPr sz="923"/>
            </a:lvl3pPr>
            <a:lvl4pPr marL="659424" indent="-158261">
              <a:buClr>
                <a:srgbClr val="66AA44"/>
              </a:buClr>
              <a:buFont typeface="Wingdings" panose="05000000000000000000" pitchFamily="2" charset="2"/>
              <a:buChar char="§"/>
              <a:defRPr sz="923"/>
            </a:lvl4pPr>
            <a:lvl5pPr marL="826478" indent="-158261">
              <a:buClr>
                <a:srgbClr val="66AA44"/>
              </a:buClr>
              <a:buFont typeface="Wingdings" panose="05000000000000000000" pitchFamily="2" charset="2"/>
              <a:buChar char="§"/>
              <a:defRPr sz="92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3" name="Text Placeholder 2"/>
          <p:cNvSpPr>
            <a:spLocks noGrp="1"/>
          </p:cNvSpPr>
          <p:nvPr>
            <p:ph type="body" sz="quarter" idx="17" hasCustomPrompt="1"/>
          </p:nvPr>
        </p:nvSpPr>
        <p:spPr>
          <a:xfrm>
            <a:off x="468315" y="6357770"/>
            <a:ext cx="7987198" cy="342630"/>
          </a:xfrm>
          <a:prstGeom prst="rect">
            <a:avLst/>
          </a:prstGeom>
        </p:spPr>
        <p:txBody>
          <a:bodyPr lIns="72000" tIns="36000" rIns="72000" bIns="36000"/>
          <a:lstStyle>
            <a:lvl1pPr marL="132923" indent="-132923">
              <a:spcBef>
                <a:spcPts val="0"/>
              </a:spcBef>
              <a:spcAft>
                <a:spcPts val="0"/>
              </a:spcAft>
              <a:buFont typeface="+mj-lt"/>
              <a:buAutoNum type="arabicPeriod"/>
              <a:defRPr sz="739"/>
            </a:lvl1pPr>
          </a:lstStyle>
          <a:p>
            <a:pPr lvl="0"/>
            <a:r>
              <a:rPr lang="en-US" dirty="0"/>
              <a:t>Footnote</a:t>
            </a:r>
          </a:p>
          <a:p>
            <a:pPr lvl="0"/>
            <a:r>
              <a:rPr lang="en-US" dirty="0"/>
              <a:t>Footnote</a:t>
            </a:r>
            <a:endParaRPr lang="nl-NL" dirty="0"/>
          </a:p>
        </p:txBody>
      </p:sp>
    </p:spTree>
    <p:extLst>
      <p:ext uri="{BB962C8B-B14F-4D97-AF65-F5344CB8AC3E}">
        <p14:creationId xmlns:p14="http://schemas.microsoft.com/office/powerpoint/2010/main" val="1105622091"/>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nvPr>
        </p:nvGraphicFramePr>
        <p:xfrm>
          <a:off x="1591" y="1596"/>
          <a:ext cx="1587" cy="1587"/>
        </p:xfrm>
        <a:graphic>
          <a:graphicData uri="http://schemas.openxmlformats.org/presentationml/2006/ole">
            <mc:AlternateContent xmlns:mc="http://schemas.openxmlformats.org/markup-compatibility/2006">
              <mc:Choice xmlns:v="urn:schemas-microsoft-com:vml" Requires="v">
                <p:oleObj spid="_x0000_s1139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1" y="1596"/>
                        <a:ext cx="1587" cy="1587"/>
                      </a:xfrm>
                      <a:prstGeom prst="rect">
                        <a:avLst/>
                      </a:prstGeom>
                    </p:spPr>
                  </p:pic>
                </p:oleObj>
              </mc:Fallback>
            </mc:AlternateContent>
          </a:graphicData>
        </a:graphic>
      </p:graphicFrame>
      <p:sp>
        <p:nvSpPr>
          <p:cNvPr id="15" name="Text Placeholder 14"/>
          <p:cNvSpPr>
            <a:spLocks noGrp="1"/>
          </p:cNvSpPr>
          <p:nvPr>
            <p:ph type="body" sz="quarter" idx="14" hasCustomPrompt="1"/>
          </p:nvPr>
        </p:nvSpPr>
        <p:spPr>
          <a:xfrm>
            <a:off x="468317" y="1748019"/>
            <a:ext cx="2685801" cy="216000"/>
          </a:xfrm>
          <a:prstGeom prst="rect">
            <a:avLst/>
          </a:prstGeom>
          <a:solidFill>
            <a:srgbClr val="66AA44"/>
          </a:solidFill>
          <a:ln w="25400">
            <a:solidFill>
              <a:srgbClr val="66AA44"/>
            </a:solidFill>
            <a:prstDash val="solid"/>
          </a:ln>
        </p:spPr>
        <p:txBody>
          <a:bodyPr wrap="square" lIns="36000" tIns="36000" rIns="36000" bIns="36000" anchor="ctr" anchorCtr="0">
            <a:noAutofit/>
          </a:bodyPr>
          <a:lstStyle>
            <a:lvl1pPr marL="0" indent="0" algn="l">
              <a:lnSpc>
                <a:spcPct val="100000"/>
              </a:lnSpc>
              <a:spcBef>
                <a:spcPts val="0"/>
              </a:spcBef>
              <a:spcAft>
                <a:spcPts val="0"/>
              </a:spcAft>
              <a:buNone/>
              <a:defRPr sz="1108" b="1" i="0">
                <a:solidFill>
                  <a:srgbClr val="FFFFFF"/>
                </a:solidFill>
                <a:latin typeface="Arial" panose="020B0604020202020204" pitchFamily="34" charset="0"/>
              </a:defRPr>
            </a:lvl1pPr>
            <a:lvl2pPr marL="0" indent="161192" algn="l">
              <a:lnSpc>
                <a:spcPct val="100000"/>
              </a:lnSpc>
              <a:spcBef>
                <a:spcPts val="0"/>
              </a:spcBef>
              <a:spcAft>
                <a:spcPts val="0"/>
              </a:spcAft>
              <a:defRPr b="0" i="0">
                <a:solidFill>
                  <a:srgbClr val="000000"/>
                </a:solidFill>
                <a:latin typeface=""/>
              </a:defRPr>
            </a:lvl2pPr>
            <a:lvl3pPr marL="0" indent="335574" algn="l">
              <a:lnSpc>
                <a:spcPct val="100000"/>
              </a:lnSpc>
              <a:spcBef>
                <a:spcPts val="0"/>
              </a:spcBef>
              <a:spcAft>
                <a:spcPts val="0"/>
              </a:spcAft>
              <a:defRPr b="0" i="0">
                <a:solidFill>
                  <a:srgbClr val="000000"/>
                </a:solidFill>
                <a:latin typeface=""/>
              </a:defRPr>
            </a:lvl3pPr>
            <a:lvl4pPr marL="0" indent="496766" algn="l">
              <a:lnSpc>
                <a:spcPct val="100000"/>
              </a:lnSpc>
              <a:spcBef>
                <a:spcPts val="0"/>
              </a:spcBef>
              <a:spcAft>
                <a:spcPts val="0"/>
              </a:spcAft>
              <a:defRPr b="0" i="0">
                <a:solidFill>
                  <a:srgbClr val="000000"/>
                </a:solidFill>
                <a:latin typeface=""/>
              </a:defRPr>
            </a:lvl4pPr>
            <a:lvl5pPr marL="0" indent="657958" algn="l">
              <a:lnSpc>
                <a:spcPct val="100000"/>
              </a:lnSpc>
              <a:spcBef>
                <a:spcPts val="0"/>
              </a:spcBef>
              <a:spcAft>
                <a:spcPts val="0"/>
              </a:spcAft>
              <a:defRPr b="0" i="0">
                <a:solidFill>
                  <a:srgbClr val="000000"/>
                </a:solidFill>
                <a:latin typeface=""/>
              </a:defRPr>
            </a:lvl5pPr>
          </a:lstStyle>
          <a:p>
            <a:pPr marL="161192" lvl="0" indent="-161192" algn="l" rtl="0" eaLnBrk="0" fontAlgn="base" hangingPunct="0">
              <a:spcBef>
                <a:spcPts val="277"/>
              </a:spcBef>
              <a:spcAft>
                <a:spcPts val="277"/>
              </a:spcAft>
            </a:pPr>
            <a:r>
              <a:rPr lang="en-US" dirty="0"/>
              <a:t>Header 1</a:t>
            </a:r>
          </a:p>
        </p:txBody>
      </p:sp>
      <p:sp>
        <p:nvSpPr>
          <p:cNvPr id="4" name="Titel 3"/>
          <p:cNvSpPr>
            <a:spLocks noGrp="1"/>
          </p:cNvSpPr>
          <p:nvPr>
            <p:ph type="title"/>
          </p:nvPr>
        </p:nvSpPr>
        <p:spPr>
          <a:xfrm>
            <a:off x="468316" y="6"/>
            <a:ext cx="7093262" cy="1102299"/>
          </a:xfrm>
        </p:spPr>
        <p:txBody>
          <a:bodyPr>
            <a:noAutofit/>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8" name="Content Placeholder 2"/>
          <p:cNvSpPr>
            <a:spLocks noGrp="1"/>
          </p:cNvSpPr>
          <p:nvPr>
            <p:ph sz="quarter" idx="17"/>
          </p:nvPr>
        </p:nvSpPr>
        <p:spPr>
          <a:xfrm>
            <a:off x="468317" y="1983076"/>
            <a:ext cx="8207375" cy="4353185"/>
          </a:xfrm>
          <a:prstGeom prst="rect">
            <a:avLst/>
          </a:prstGeom>
        </p:spPr>
        <p:txBody>
          <a:bodyPr lIns="36000" tIns="72000" rIns="36000" bIns="36000">
            <a:noAutofit/>
          </a:bodyPr>
          <a:lstStyle>
            <a:lvl1pPr marL="167054" indent="-167054">
              <a:buClr>
                <a:srgbClr val="66AA44"/>
              </a:buClr>
              <a:buFont typeface="Wingdings" panose="05000000000000000000" pitchFamily="2" charset="2"/>
              <a:buChar char="§"/>
              <a:defRPr sz="1108"/>
            </a:lvl1pPr>
            <a:lvl2pPr marL="334108" indent="-167054">
              <a:buClr>
                <a:srgbClr val="66AA44"/>
              </a:buClr>
              <a:buFont typeface="Wingdings" panose="05000000000000000000" pitchFamily="2" charset="2"/>
              <a:buChar char="§"/>
              <a:defRPr sz="1108"/>
            </a:lvl2pPr>
            <a:lvl3pPr marL="496766" indent="-161192">
              <a:buClr>
                <a:srgbClr val="66AA44"/>
              </a:buClr>
              <a:buFont typeface="Wingdings" panose="05000000000000000000" pitchFamily="2" charset="2"/>
              <a:buChar char="§"/>
              <a:defRPr sz="923"/>
            </a:lvl3pPr>
            <a:lvl4pPr marL="657958" indent="-161192">
              <a:buClr>
                <a:srgbClr val="66AA44"/>
              </a:buClr>
              <a:buFont typeface="Wingdings" panose="05000000000000000000" pitchFamily="2" charset="2"/>
              <a:buChar char="§"/>
              <a:defRPr sz="923"/>
            </a:lvl4pPr>
            <a:lvl5pPr marL="832338" indent="-174382">
              <a:buClr>
                <a:srgbClr val="66AA44"/>
              </a:buClr>
              <a:buFont typeface="Wingdings" panose="05000000000000000000" pitchFamily="2" charset="2"/>
              <a:buChar char="§"/>
              <a:defRPr sz="92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9947120"/>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2 with tex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422" name="think-cell Slide" r:id="rId5" imgW="360" imgH="360" progId="TCLayout.ActiveDocument.1">
                  <p:embed/>
                </p:oleObj>
              </mc:Choice>
              <mc:Fallback>
                <p:oleObj name="think-cell Slide" r:id="rId5" imgW="360" imgH="360" progId="TCLayout.ActiveDocument.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294842" y="404664"/>
            <a:ext cx="8581292" cy="576064"/>
          </a:xfrm>
        </p:spPr>
        <p:txBody>
          <a:bodyPr lIns="0" rIns="0"/>
          <a:lstStyle>
            <a:lvl1pPr>
              <a:defRPr>
                <a:latin typeface="+mj-lt"/>
              </a:defRPr>
            </a:lvl1pPr>
          </a:lstStyle>
          <a:p>
            <a:r>
              <a:rPr lang="en-US" noProof="0"/>
              <a:t>Click to edit Master title style</a:t>
            </a:r>
            <a:endParaRPr lang="en-GB" noProof="0" dirty="0"/>
          </a:p>
        </p:txBody>
      </p:sp>
      <p:sp>
        <p:nvSpPr>
          <p:cNvPr id="3" name="Content Placeholder 2"/>
          <p:cNvSpPr>
            <a:spLocks noGrp="1"/>
          </p:cNvSpPr>
          <p:nvPr>
            <p:ph idx="1"/>
          </p:nvPr>
        </p:nvSpPr>
        <p:spPr>
          <a:xfrm>
            <a:off x="294842" y="1052737"/>
            <a:ext cx="8581292" cy="5113114"/>
          </a:xfrm>
        </p:spPr>
        <p:txBody>
          <a:bodyPr lIns="0" rIns="0"/>
          <a:lstStyle>
            <a:lvl1pPr>
              <a:buNone/>
              <a:defRPr>
                <a:latin typeface="+mj-lt"/>
              </a:defRPr>
            </a:lvl1pPr>
            <a:lvl2pPr marL="225425" indent="-187325">
              <a:buFont typeface="Arial" pitchFamily="34" charset="0"/>
              <a:buChar char="•"/>
              <a:defRPr>
                <a:latin typeface="+mj-lt"/>
              </a:defRPr>
            </a:lvl2pPr>
            <a:lvl3pPr marL="460375" indent="-155575">
              <a:buFont typeface="Arial" pitchFamily="34" charset="0"/>
              <a:buChar char="-"/>
              <a:defRPr>
                <a:latin typeface="+mj-lt"/>
              </a:defRPr>
            </a:lvl3pPr>
            <a:lvl4pPr marL="687388" indent="-176213">
              <a:buFont typeface="Arial" pitchFamily="34" charset="0"/>
              <a:buChar char="•"/>
              <a:defRPr>
                <a:latin typeface="+mj-lt"/>
              </a:defRPr>
            </a:lvl4pPr>
            <a:lvl5pPr marL="858838" indent="-187325">
              <a:buFont typeface="Arial" pitchFamily="34" charset="0"/>
              <a:buChar char="-"/>
              <a:defRPr>
                <a:latin typeface="+mj-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grpSp>
        <p:nvGrpSpPr>
          <p:cNvPr id="5" name="Group 4"/>
          <p:cNvGrpSpPr/>
          <p:nvPr userDrawn="1">
            <p:custDataLst>
              <p:tags r:id="rId3"/>
            </p:custDataLst>
          </p:nvPr>
        </p:nvGrpSpPr>
        <p:grpSpPr>
          <a:xfrm>
            <a:off x="6054498" y="476672"/>
            <a:ext cx="2782749" cy="266244"/>
            <a:chOff x="5840551" y="1498600"/>
            <a:chExt cx="2782749" cy="266244"/>
          </a:xfrm>
        </p:grpSpPr>
        <p:sp>
          <p:nvSpPr>
            <p:cNvPr id="6" name="TextBox 5"/>
            <p:cNvSpPr txBox="1"/>
            <p:nvPr/>
          </p:nvSpPr>
          <p:spPr>
            <a:xfrm>
              <a:off x="5840551" y="1524000"/>
              <a:ext cx="2782749" cy="215444"/>
            </a:xfrm>
            <a:prstGeom prst="rect">
              <a:avLst/>
            </a:prstGeom>
            <a:noFill/>
          </p:spPr>
          <p:txBody>
            <a:bodyPr vert="horz" wrap="square" lIns="0" tIns="0" rIns="0" bIns="0" rtlCol="0" anchor="ctr" anchorCtr="1">
              <a:spAutoFit/>
            </a:bodyPr>
            <a:lstStyle/>
            <a:p>
              <a:pPr algn="ctr"/>
              <a:r>
                <a:rPr lang="en-ZA" sz="1400" b="1" dirty="0">
                  <a:solidFill>
                    <a:srgbClr val="000000"/>
                  </a:solidFill>
                  <a:latin typeface="Arial"/>
                </a:rPr>
                <a:t>Draft Content - Work in Progress</a:t>
              </a:r>
            </a:p>
          </p:txBody>
        </p:sp>
        <p:cxnSp>
          <p:nvCxnSpPr>
            <p:cNvPr id="8" name="Straight Connector 7"/>
            <p:cNvCxnSpPr/>
            <p:nvPr/>
          </p:nvCxnSpPr>
          <p:spPr bwMode="auto">
            <a:xfrm>
              <a:off x="5840551" y="1498600"/>
              <a:ext cx="2782749" cy="0"/>
            </a:xfrm>
            <a:prstGeom prst="line">
              <a:avLst/>
            </a:prstGeom>
            <a:solidFill>
              <a:schemeClr val="tx2"/>
            </a:solidFill>
            <a:ln w="12700" cap="flat" cmpd="sng" algn="ctr">
              <a:solidFill>
                <a:srgbClr val="000000"/>
              </a:solidFill>
              <a:prstDash val="solid"/>
              <a:round/>
              <a:headEnd type="none" w="med" len="med"/>
              <a:tailEnd type="none" w="med" len="med"/>
            </a:ln>
            <a:effectLst/>
          </p:spPr>
        </p:cxnSp>
        <p:cxnSp>
          <p:nvCxnSpPr>
            <p:cNvPr id="9" name="Straight Connector 8"/>
            <p:cNvCxnSpPr/>
            <p:nvPr/>
          </p:nvCxnSpPr>
          <p:spPr bwMode="auto">
            <a:xfrm>
              <a:off x="5840551" y="1764844"/>
              <a:ext cx="2782749" cy="0"/>
            </a:xfrm>
            <a:prstGeom prst="line">
              <a:avLst/>
            </a:prstGeom>
            <a:solidFill>
              <a:schemeClr val="tx2"/>
            </a:solidFill>
            <a:ln w="12700" cap="flat" cmpd="sng" algn="ctr">
              <a:solidFill>
                <a:srgbClr val="000000"/>
              </a:solidFill>
              <a:prstDash val="solid"/>
              <a:round/>
              <a:headEnd type="none" w="med" len="med"/>
              <a:tailEnd type="none" w="med" len="med"/>
            </a:ln>
            <a:effectLst/>
          </p:spPr>
        </p:cxnSp>
      </p:grpSp>
    </p:spTree>
    <p:extLst>
      <p:ext uri="{BB962C8B-B14F-4D97-AF65-F5344CB8AC3E}">
        <p14:creationId xmlns:p14="http://schemas.microsoft.com/office/powerpoint/2010/main" val="3150089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6"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4.pn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6799552" y="3175"/>
            <a:ext cx="2341564" cy="241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09279"/>
            <a:ext cx="9144000" cy="24622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ZA" sz="1400" dirty="0"/>
              <a:t>    SITA</a:t>
            </a:r>
            <a:r>
              <a:rPr lang="en-ZA" sz="1400" baseline="0" dirty="0"/>
              <a:t> SOC Ltd</a:t>
            </a:r>
            <a:endParaRPr lang="en-ZA" sz="1400" dirty="0"/>
          </a:p>
        </p:txBody>
      </p:sp>
      <p:sp>
        <p:nvSpPr>
          <p:cNvPr id="2" name="Title Placeholder 1"/>
          <p:cNvSpPr>
            <a:spLocks noGrp="1"/>
          </p:cNvSpPr>
          <p:nvPr>
            <p:ph type="title"/>
          </p:nvPr>
        </p:nvSpPr>
        <p:spPr>
          <a:xfrm>
            <a:off x="251521" y="188639"/>
            <a:ext cx="8496944" cy="1023391"/>
          </a:xfrm>
          <a:prstGeom prst="rect">
            <a:avLst/>
          </a:prstGeom>
        </p:spPr>
        <p:txBody>
          <a:bodyPr vert="horz" lIns="91440" tIns="45720" rIns="91440" bIns="4572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251521" y="1340768"/>
            <a:ext cx="8496944" cy="49685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cNvSpPr txBox="1">
            <a:spLocks/>
          </p:cNvSpPr>
          <p:nvPr/>
        </p:nvSpPr>
        <p:spPr>
          <a:xfrm>
            <a:off x="8388424" y="6509279"/>
            <a:ext cx="432049" cy="246221"/>
          </a:xfrm>
          <a:prstGeom prst="rect">
            <a:avLst/>
          </a:prstGeom>
        </p:spPr>
        <p:txBody>
          <a:bodyPr vert="horz" wrap="square" lIns="0" tIns="0" rIns="0" bIns="0" rtlCol="0" anchor="ctr">
            <a:spAutoFit/>
          </a:bodyPr>
          <a:lstStyle>
            <a:defPPr>
              <a:defRPr lang="en-US"/>
            </a:defPPr>
            <a:lvl1pPr>
              <a:defRPr sz="1000" baseline="0">
                <a:latin typeface="+mn-lt"/>
              </a:defRPr>
            </a:lvl1pPr>
          </a:lstStyle>
          <a:p>
            <a:pPr algn="r" defTabSz="914400">
              <a:buClrTx/>
              <a:buSzTx/>
              <a:buFontTx/>
              <a:buNone/>
            </a:pPr>
            <a:fld id="{42C328C1-A84F-4A39-A664-DBA00541A8C6}" type="slidenum">
              <a:rPr lang="en-US" sz="1600" smtClean="0">
                <a:solidFill>
                  <a:schemeClr val="bg1"/>
                </a:solidFill>
                <a:latin typeface="Calibri" panose="020F0502020204030204" pitchFamily="34" charset="0"/>
                <a:ea typeface="ＭＳ Ｐゴシック"/>
              </a:rPr>
              <a:pPr algn="r" defTabSz="914400">
                <a:buClrTx/>
                <a:buSzTx/>
                <a:buFontTx/>
                <a:buNone/>
              </a:pPr>
              <a:t>‹#›</a:t>
            </a:fld>
            <a:endParaRPr lang="en-US" sz="1600" dirty="0">
              <a:solidFill>
                <a:schemeClr val="bg1"/>
              </a:solidFill>
              <a:latin typeface="Calibri" panose="020F0502020204030204" pitchFamily="34" charset="0"/>
              <a:ea typeface="ＭＳ Ｐゴシック"/>
            </a:endParaRPr>
          </a:p>
        </p:txBody>
      </p:sp>
    </p:spTree>
    <p:extLst>
      <p:ext uri="{BB962C8B-B14F-4D97-AF65-F5344CB8AC3E}">
        <p14:creationId xmlns:p14="http://schemas.microsoft.com/office/powerpoint/2010/main" val="1565168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61" r:id="rId6"/>
  </p:sldLayoutIdLst>
  <p:hf hdr="0" ftr="0" dt="0"/>
  <p:txStyles>
    <p:titleStyle>
      <a:lvl1pPr algn="l" defTabSz="914400" rtl="0" eaLnBrk="1" latinLnBrk="0" hangingPunct="1">
        <a:spcBef>
          <a:spcPct val="0"/>
        </a:spcBef>
        <a:buNone/>
        <a:defRPr sz="3200" b="1" kern="1200">
          <a:solidFill>
            <a:srgbClr val="002060"/>
          </a:solidFill>
          <a:latin typeface="+mj-lt"/>
          <a:ea typeface="+mj-ea"/>
          <a:cs typeface="+mj-cs"/>
        </a:defRPr>
      </a:lvl1pPr>
    </p:titleStyle>
    <p:bodyStyle>
      <a:lvl1pPr marL="342900" indent="-342900" algn="l" defTabSz="914400" rtl="0" eaLnBrk="1" latinLnBrk="0" hangingPunct="1">
        <a:spcBef>
          <a:spcPts val="600"/>
        </a:spcBef>
        <a:buSzPct val="90000"/>
        <a:buFont typeface="Wingdings" panose="05000000000000000000" pitchFamily="2" charset="2"/>
        <a:buChar char="v"/>
        <a:defRPr sz="2800" kern="1200">
          <a:solidFill>
            <a:schemeClr val="tx1"/>
          </a:solidFill>
          <a:latin typeface="+mn-lt"/>
          <a:ea typeface="+mn-ea"/>
          <a:cs typeface="+mn-cs"/>
        </a:defRPr>
      </a:lvl1pPr>
      <a:lvl2pPr marL="711200" indent="-347663" algn="l" defTabSz="914400" rtl="0" eaLnBrk="1" latinLnBrk="0" hangingPunct="1">
        <a:spcBef>
          <a:spcPts val="600"/>
        </a:spcBef>
        <a:buSzPct val="90000"/>
        <a:buFont typeface="Wingdings" panose="05000000000000000000" pitchFamily="2" charset="2"/>
        <a:buChar char="Ø"/>
        <a:defRPr sz="2400" kern="1200">
          <a:solidFill>
            <a:schemeClr val="tx1"/>
          </a:solidFill>
          <a:latin typeface="+mn-lt"/>
          <a:ea typeface="+mn-ea"/>
          <a:cs typeface="+mn-cs"/>
        </a:defRPr>
      </a:lvl2pPr>
      <a:lvl3pPr marL="900113" indent="-188913" algn="l" defTabSz="914400" rtl="0" eaLnBrk="1" latinLnBrk="0" hangingPunct="1">
        <a:spcBef>
          <a:spcPts val="600"/>
        </a:spcBef>
        <a:buFont typeface="Wingdings" panose="05000000000000000000" pitchFamily="2" charset="2"/>
        <a:buChar char="§"/>
        <a:defRPr sz="2000" kern="1200">
          <a:solidFill>
            <a:schemeClr val="tx1"/>
          </a:solidFill>
          <a:latin typeface="+mn-lt"/>
          <a:ea typeface="+mn-ea"/>
          <a:cs typeface="+mn-cs"/>
        </a:defRPr>
      </a:lvl3pPr>
      <a:lvl4pPr marL="1074738" indent="-174625" algn="l" defTabSz="914400" rtl="0" eaLnBrk="1" latinLnBrk="0" hangingPunct="1">
        <a:spcBef>
          <a:spcPts val="600"/>
        </a:spcBef>
        <a:buFont typeface="Arial" panose="020B0604020202020204" pitchFamily="34" charset="0"/>
        <a:buChar char="•"/>
        <a:defRPr sz="1800" kern="1200">
          <a:solidFill>
            <a:schemeClr val="tx1"/>
          </a:solidFill>
          <a:latin typeface="+mn-lt"/>
          <a:ea typeface="+mn-ea"/>
          <a:cs typeface="+mn-cs"/>
        </a:defRPr>
      </a:lvl4pPr>
      <a:lvl5pPr marL="1262063" indent="-187325" algn="l" defTabSz="914400" rtl="0" eaLnBrk="1" latinLnBrk="0" hangingPunct="1">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l="1121" t="9099"/>
          <a:stretch/>
        </p:blipFill>
        <p:spPr>
          <a:xfrm flipH="1" flipV="1">
            <a:off x="5925518" y="5877276"/>
            <a:ext cx="3218483" cy="980729"/>
          </a:xfrm>
          <a:prstGeom prst="rect">
            <a:avLst/>
          </a:prstGeom>
        </p:spPr>
      </p:pic>
      <p:pic>
        <p:nvPicPr>
          <p:cNvPr id="4" name="Picture 3"/>
          <p:cNvPicPr>
            <a:picLocks noChangeAspect="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1121" t="2538"/>
          <a:stretch/>
        </p:blipFill>
        <p:spPr>
          <a:xfrm>
            <a:off x="3" y="6"/>
            <a:ext cx="3218483" cy="1051519"/>
          </a:xfrm>
          <a:prstGeom prst="rect">
            <a:avLst/>
          </a:prstGeom>
        </p:spPr>
      </p:pic>
      <p:sp>
        <p:nvSpPr>
          <p:cNvPr id="2" name="Title Placeholder 1"/>
          <p:cNvSpPr>
            <a:spLocks noGrp="1"/>
          </p:cNvSpPr>
          <p:nvPr>
            <p:ph type="title"/>
          </p:nvPr>
        </p:nvSpPr>
        <p:spPr>
          <a:xfrm>
            <a:off x="251520" y="188640"/>
            <a:ext cx="8640960" cy="504056"/>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p:cNvSpPr>
            <a:spLocks noGrp="1"/>
          </p:cNvSpPr>
          <p:nvPr>
            <p:ph type="body" idx="1"/>
          </p:nvPr>
        </p:nvSpPr>
        <p:spPr>
          <a:xfrm>
            <a:off x="251520" y="908720"/>
            <a:ext cx="8640960" cy="5400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cNvSpPr txBox="1">
            <a:spLocks/>
          </p:cNvSpPr>
          <p:nvPr/>
        </p:nvSpPr>
        <p:spPr>
          <a:xfrm>
            <a:off x="8460435" y="6509284"/>
            <a:ext cx="432049" cy="246221"/>
          </a:xfrm>
          <a:prstGeom prst="rect">
            <a:avLst/>
          </a:prstGeom>
        </p:spPr>
        <p:txBody>
          <a:bodyPr vert="horz" wrap="square" lIns="0" tIns="0" rIns="0" bIns="0" rtlCol="0" anchor="ctr">
            <a:spAutoFit/>
          </a:bodyPr>
          <a:lstStyle>
            <a:defPPr>
              <a:defRPr lang="en-US"/>
            </a:defPPr>
            <a:lvl1pPr>
              <a:defRPr sz="1000" baseline="0">
                <a:latin typeface="+mn-lt"/>
              </a:defRPr>
            </a:lvl1pPr>
          </a:lstStyle>
          <a:p>
            <a:pPr algn="r"/>
            <a:fld id="{42C328C1-A84F-4A39-A664-DBA00541A8C6}" type="slidenum">
              <a:rPr lang="en-US" sz="1600" smtClean="0">
                <a:solidFill>
                  <a:srgbClr val="000000"/>
                </a:solidFill>
                <a:ea typeface="ＭＳ Ｐゴシック"/>
              </a:rPr>
              <a:pPr algn="r"/>
              <a:t>‹#›</a:t>
            </a:fld>
            <a:endParaRPr lang="en-US" sz="1600" dirty="0">
              <a:solidFill>
                <a:srgbClr val="000000"/>
              </a:solidFill>
              <a:ea typeface="ＭＳ Ｐゴシック"/>
            </a:endParaRPr>
          </a:p>
        </p:txBody>
      </p:sp>
      <p:pic>
        <p:nvPicPr>
          <p:cNvPr id="8" name="Picture 7"/>
          <p:cNvPicPr>
            <a:picLocks noChangeAspect="1"/>
          </p:cNvPicPr>
          <p:nvPr/>
        </p:nvPicPr>
        <p:blipFill rotWithShape="1">
          <a:blip r:embed="rId16" cstate="print">
            <a:extLst>
              <a:ext uri="{28A0092B-C50C-407E-A947-70E740481C1C}">
                <a14:useLocalDpi xmlns:a14="http://schemas.microsoft.com/office/drawing/2010/main" val="0"/>
              </a:ext>
            </a:extLst>
          </a:blip>
          <a:srcRect r="71647" b="47183"/>
          <a:stretch/>
        </p:blipFill>
        <p:spPr>
          <a:xfrm>
            <a:off x="179512" y="6203945"/>
            <a:ext cx="432048" cy="551561"/>
          </a:xfrm>
          <a:prstGeom prst="rect">
            <a:avLst/>
          </a:prstGeom>
        </p:spPr>
      </p:pic>
      <p:sp>
        <p:nvSpPr>
          <p:cNvPr id="6" name="QptDraftNote_ID_6"/>
          <p:cNvSpPr txBox="1"/>
          <p:nvPr userDrawn="1">
            <p:custDataLst>
              <p:tags r:id="rId14"/>
            </p:custDataLst>
          </p:nvPr>
        </p:nvSpPr>
        <p:spPr bwMode="gray">
          <a:xfrm>
            <a:off x="251521" y="88901"/>
            <a:ext cx="4117280" cy="276999"/>
          </a:xfrm>
          <a:prstGeom prst="rect">
            <a:avLst/>
          </a:prstGeom>
          <a:noFill/>
        </p:spPr>
        <p:txBody>
          <a:bodyPr vert="horz" wrap="square" lIns="0" rtlCol="0">
            <a:spAutoFit/>
          </a:bodyPr>
          <a:lstStyle/>
          <a:p>
            <a:r>
              <a:rPr lang="en-ZA" sz="1200" b="1" i="1" dirty="0">
                <a:solidFill>
                  <a:srgbClr val="002060"/>
                </a:solidFill>
              </a:rPr>
              <a:t> </a:t>
            </a:r>
            <a:endParaRPr lang="en-GB" sz="1200" b="1" i="1" dirty="0">
              <a:solidFill>
                <a:srgbClr val="002060"/>
              </a:solidFill>
            </a:endParaRPr>
          </a:p>
        </p:txBody>
      </p:sp>
    </p:spTree>
    <p:extLst>
      <p:ext uri="{BB962C8B-B14F-4D97-AF65-F5344CB8AC3E}">
        <p14:creationId xmlns:p14="http://schemas.microsoft.com/office/powerpoint/2010/main" val="414524313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73" r:id="rId9"/>
    <p:sldLayoutId id="2147483674" r:id="rId10"/>
    <p:sldLayoutId id="2147483675" r:id="rId11"/>
    <p:sldLayoutId id="2147483676" r:id="rId12"/>
  </p:sldLayoutIdLst>
  <p:hf hdr="0" ftr="0" dt="0"/>
  <p:txStyles>
    <p:titleStyle>
      <a:lvl1pPr algn="l" defTabSz="914377" rtl="0" eaLnBrk="1" latinLnBrk="0" hangingPunct="1">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342891" indent="-342891" algn="l" defTabSz="914377" rtl="0" eaLnBrk="1" latinLnBrk="0" hangingPunct="1">
        <a:spcBef>
          <a:spcPts val="600"/>
        </a:spcBef>
        <a:buSzPct val="90000"/>
        <a:buFont typeface="Wingdings" panose="05000000000000000000" pitchFamily="2" charset="2"/>
        <a:buChar char="v"/>
        <a:defRPr sz="2800" kern="1200">
          <a:solidFill>
            <a:schemeClr val="tx1"/>
          </a:solidFill>
          <a:latin typeface="Arial" panose="020B0604020202020204" pitchFamily="34" charset="0"/>
          <a:ea typeface="+mn-ea"/>
          <a:cs typeface="Arial" panose="020B0604020202020204" pitchFamily="34" charset="0"/>
        </a:defRPr>
      </a:lvl1pPr>
      <a:lvl2pPr marL="711182" indent="-347654" algn="l" defTabSz="914377" rtl="0" eaLnBrk="1" latinLnBrk="0" hangingPunct="1">
        <a:spcBef>
          <a:spcPts val="600"/>
        </a:spcBef>
        <a:buSzPct val="90000"/>
        <a:buFont typeface="Wingdings" panose="05000000000000000000" pitchFamily="2" charset="2"/>
        <a:buChar char="Ø"/>
        <a:defRPr sz="2400" kern="1200">
          <a:solidFill>
            <a:schemeClr val="tx1"/>
          </a:solidFill>
          <a:latin typeface="Arial" panose="020B0604020202020204" pitchFamily="34" charset="0"/>
          <a:ea typeface="+mn-ea"/>
          <a:cs typeface="Arial" panose="020B0604020202020204" pitchFamily="34" charset="0"/>
        </a:defRPr>
      </a:lvl2pPr>
      <a:lvl3pPr marL="900091" indent="-188909" algn="l" defTabSz="914377" rtl="0" eaLnBrk="1" latinLnBrk="0" hangingPunct="1">
        <a:spcBef>
          <a:spcPts val="6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074712" indent="-174621" algn="l" defTabSz="914377" rtl="0" eaLnBrk="1" latinLnBrk="0" hangingPunct="1">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262031" indent="-187321" algn="l" defTabSz="914377" rtl="0" eaLnBrk="1" latinLnBrk="0" hangingPunct="1">
        <a:spcBef>
          <a:spcPts val="6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thembeka.mdwara@sita.co.z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kern="0" dirty="0">
                <a:solidFill>
                  <a:srgbClr val="0E1B8D"/>
                </a:solidFill>
                <a:latin typeface="Times New Roman"/>
                <a:ea typeface="Verdana" panose="020B0604030504040204" pitchFamily="34" charset="0"/>
                <a:cs typeface="Verdana" panose="020B0604030504040204" pitchFamily="34" charset="0"/>
              </a:rPr>
              <a:t>NON COMPULSORY VENDOR </a:t>
            </a:r>
            <a:br>
              <a:rPr lang="en-US" sz="2800" kern="0" dirty="0">
                <a:solidFill>
                  <a:srgbClr val="0E1B8D"/>
                </a:solidFill>
                <a:latin typeface="Times New Roman"/>
                <a:ea typeface="Verdana" panose="020B0604030504040204" pitchFamily="34" charset="0"/>
                <a:cs typeface="Verdana" panose="020B0604030504040204" pitchFamily="34" charset="0"/>
              </a:rPr>
            </a:br>
            <a:r>
              <a:rPr lang="en-US" sz="2800" kern="0" dirty="0">
                <a:solidFill>
                  <a:srgbClr val="0E1B8D"/>
                </a:solidFill>
                <a:latin typeface="Times New Roman"/>
                <a:ea typeface="Verdana" panose="020B0604030504040204" pitchFamily="34" charset="0"/>
                <a:cs typeface="Verdana" panose="020B0604030504040204" pitchFamily="34" charset="0"/>
              </a:rPr>
              <a:t>BRIEFING SESSION </a:t>
            </a:r>
            <a:br>
              <a:rPr lang="en-US" sz="2800" kern="0" dirty="0">
                <a:solidFill>
                  <a:srgbClr val="0E1B8D"/>
                </a:solidFill>
                <a:latin typeface="Times New Roman"/>
                <a:ea typeface="Verdana" panose="020B0604030504040204" pitchFamily="34" charset="0"/>
                <a:cs typeface="Verdana" panose="020B0604030504040204" pitchFamily="34" charset="0"/>
              </a:rPr>
            </a:br>
            <a:r>
              <a:rPr lang="en-US" sz="2800" kern="0" dirty="0">
                <a:solidFill>
                  <a:srgbClr val="0E1B8D"/>
                </a:solidFill>
                <a:latin typeface="Times New Roman"/>
                <a:ea typeface="Verdana" panose="020B0604030504040204" pitchFamily="34" charset="0"/>
                <a:cs typeface="Verdana" panose="020B0604030504040204" pitchFamily="34" charset="0"/>
              </a:rPr>
              <a:t>   FOR </a:t>
            </a:r>
            <a:r>
              <a:rPr lang="en-ZA" sz="2800" dirty="0">
                <a:solidFill>
                  <a:srgbClr val="0E1B8D"/>
                </a:solidFill>
                <a:latin typeface="Times New Roman"/>
                <a:ea typeface="Times New Roman"/>
              </a:rPr>
              <a:t>RFB 0000000884/2021</a:t>
            </a:r>
            <a:endParaRPr lang="en-ZA" dirty="0"/>
          </a:p>
        </p:txBody>
      </p:sp>
      <p:sp>
        <p:nvSpPr>
          <p:cNvPr id="3" name="Subtitle 2"/>
          <p:cNvSpPr>
            <a:spLocks noGrp="1"/>
          </p:cNvSpPr>
          <p:nvPr>
            <p:ph type="subTitle" idx="1"/>
          </p:nvPr>
        </p:nvSpPr>
        <p:spPr>
          <a:xfrm>
            <a:off x="2339752" y="3284984"/>
            <a:ext cx="6480720" cy="2520280"/>
          </a:xfrm>
        </p:spPr>
        <p:txBody>
          <a:bodyPr>
            <a:normAutofit fontScale="77500" lnSpcReduction="20000"/>
          </a:bodyPr>
          <a:lstStyle/>
          <a:p>
            <a:pPr fontAlgn="base">
              <a:spcBef>
                <a:spcPct val="20000"/>
              </a:spcBef>
              <a:spcAft>
                <a:spcPct val="0"/>
              </a:spcAft>
              <a:buClr>
                <a:srgbClr val="0E1B8D"/>
              </a:buClr>
              <a:buSzPct val="80000"/>
            </a:pPr>
            <a:r>
              <a:rPr lang="en-GB" b="1" dirty="0"/>
              <a:t>The Procurement of Nintex Form Standard Perpetual License (once off), and three (3) year’s Annual Software Assurance for Nintex Forms and Workflow Standard for three (03) servers on behalf of Government Communication and Information System (“GCIS”).</a:t>
            </a:r>
            <a:endParaRPr lang="en-ZA" dirty="0"/>
          </a:p>
          <a:p>
            <a:pPr lvl="0" fontAlgn="base">
              <a:spcBef>
                <a:spcPct val="20000"/>
              </a:spcBef>
              <a:spcAft>
                <a:spcPct val="0"/>
              </a:spcAft>
              <a:buClr>
                <a:srgbClr val="0E1B8D"/>
              </a:buClr>
              <a:buSzPct val="80000"/>
            </a:pPr>
            <a:r>
              <a:rPr lang="en-ZA" sz="2600" b="1" kern="0" dirty="0">
                <a:solidFill>
                  <a:srgbClr val="000000"/>
                </a:solidFill>
                <a:latin typeface="Times New Roman"/>
              </a:rPr>
              <a:t>Presenter: Thembeka Mdwara</a:t>
            </a:r>
          </a:p>
          <a:p>
            <a:pPr lvl="0" fontAlgn="base">
              <a:spcBef>
                <a:spcPct val="20000"/>
              </a:spcBef>
              <a:spcAft>
                <a:spcPct val="0"/>
              </a:spcAft>
              <a:buClr>
                <a:srgbClr val="0E1B8D"/>
              </a:buClr>
              <a:buSzPct val="80000"/>
            </a:pPr>
            <a:endParaRPr lang="en-ZA" sz="2600" b="1" kern="0" dirty="0">
              <a:solidFill>
                <a:srgbClr val="000000"/>
              </a:solidFill>
              <a:latin typeface="Times New Roman"/>
            </a:endParaRPr>
          </a:p>
          <a:p>
            <a:pPr lvl="0" fontAlgn="base">
              <a:spcBef>
                <a:spcPct val="20000"/>
              </a:spcBef>
              <a:spcAft>
                <a:spcPct val="0"/>
              </a:spcAft>
              <a:buClr>
                <a:srgbClr val="0E1B8D"/>
              </a:buClr>
              <a:buSzPct val="80000"/>
            </a:pPr>
            <a:r>
              <a:rPr lang="en-ZA" sz="2600" b="1" i="1" kern="0" dirty="0">
                <a:solidFill>
                  <a:srgbClr val="000000"/>
                </a:solidFill>
                <a:latin typeface="Times New Roman"/>
              </a:rPr>
              <a:t>SUPPLY CHAIN MANAGEMENT</a:t>
            </a:r>
          </a:p>
          <a:p>
            <a:pPr lvl="0" fontAlgn="base">
              <a:spcBef>
                <a:spcPct val="20000"/>
              </a:spcBef>
              <a:spcAft>
                <a:spcPct val="0"/>
              </a:spcAft>
              <a:buClr>
                <a:srgbClr val="0E1B8D"/>
              </a:buClr>
              <a:buSzPct val="80000"/>
            </a:pPr>
            <a:r>
              <a:rPr lang="en-ZA" sz="2600" b="1" i="1" kern="0" dirty="0">
                <a:solidFill>
                  <a:srgbClr val="000000"/>
                </a:solidFill>
                <a:latin typeface="Times New Roman"/>
              </a:rPr>
              <a:t>Date: 13 August 2021	</a:t>
            </a:r>
            <a:endParaRPr lang="en-GB" sz="2600" b="1" i="1" kern="0" dirty="0">
              <a:solidFill>
                <a:srgbClr val="000000"/>
              </a:solidFill>
              <a:latin typeface="Times New Roman"/>
            </a:endParaRPr>
          </a:p>
          <a:p>
            <a:endParaRPr lang="en-ZA" dirty="0"/>
          </a:p>
        </p:txBody>
      </p:sp>
    </p:spTree>
    <p:extLst>
      <p:ext uri="{BB962C8B-B14F-4D97-AF65-F5344CB8AC3E}">
        <p14:creationId xmlns:p14="http://schemas.microsoft.com/office/powerpoint/2010/main" val="1722683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Arial" panose="020B0604020202020204" pitchFamily="34" charset="0"/>
                <a:cs typeface="Arial" panose="020B0604020202020204" pitchFamily="34" charset="0"/>
              </a:rPr>
              <a:t>Content</a:t>
            </a:r>
          </a:p>
        </p:txBody>
      </p:sp>
      <p:sp>
        <p:nvSpPr>
          <p:cNvPr id="3" name="Content Placeholder 2"/>
          <p:cNvSpPr>
            <a:spLocks noGrp="1"/>
          </p:cNvSpPr>
          <p:nvPr>
            <p:ph idx="1"/>
          </p:nvPr>
        </p:nvSpPr>
        <p:spPr/>
        <p:txBody>
          <a:bodyPr>
            <a:normAutofit/>
          </a:bodyPr>
          <a:lstStyle/>
          <a:p>
            <a:r>
              <a:rPr lang="en-ZA" sz="2400" dirty="0">
                <a:latin typeface="Arial" panose="020B0604020202020204" pitchFamily="34" charset="0"/>
                <a:cs typeface="Arial" panose="020B0604020202020204" pitchFamily="34" charset="0"/>
              </a:rPr>
              <a:t>Purpose of RFB</a:t>
            </a:r>
          </a:p>
          <a:p>
            <a:r>
              <a:rPr lang="en-ZA" sz="2400" dirty="0">
                <a:latin typeface="Arial" panose="020B0604020202020204" pitchFamily="34" charset="0"/>
                <a:cs typeface="Arial" panose="020B0604020202020204" pitchFamily="34" charset="0"/>
              </a:rPr>
              <a:t>Evaluation Stages</a:t>
            </a:r>
          </a:p>
          <a:p>
            <a:r>
              <a:rPr lang="en-ZA" sz="2400" dirty="0">
                <a:latin typeface="Arial" panose="020B0604020202020204" pitchFamily="34" charset="0"/>
                <a:cs typeface="Arial" panose="020B0604020202020204" pitchFamily="34" charset="0"/>
              </a:rPr>
              <a:t>Submission of bid responses</a:t>
            </a:r>
          </a:p>
          <a:p>
            <a:r>
              <a:rPr lang="en-ZA" sz="2400" dirty="0">
                <a:latin typeface="Arial" panose="020B0604020202020204" pitchFamily="34" charset="0"/>
                <a:cs typeface="Arial" panose="020B0604020202020204" pitchFamily="34" charset="0"/>
              </a:rPr>
              <a:t>Disqualification of bids </a:t>
            </a:r>
          </a:p>
          <a:p>
            <a:r>
              <a:rPr lang="en-ZA" sz="2400" dirty="0">
                <a:latin typeface="Arial" panose="020B0604020202020204" pitchFamily="34" charset="0"/>
                <a:cs typeface="Arial" panose="020B0604020202020204" pitchFamily="34" charset="0"/>
              </a:rPr>
              <a:t>Administration</a:t>
            </a:r>
          </a:p>
          <a:p>
            <a:r>
              <a:rPr lang="en-ZA" sz="2400" dirty="0">
                <a:latin typeface="Arial" panose="020B0604020202020204" pitchFamily="34" charset="0"/>
                <a:cs typeface="Arial" panose="020B0604020202020204" pitchFamily="34" charset="0"/>
              </a:rPr>
              <a:t>Q&amp;A</a:t>
            </a: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380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u="sng" dirty="0"/>
              <a:t>Purpose of RFB 0000000884/2021</a:t>
            </a:r>
          </a:p>
        </p:txBody>
      </p:sp>
      <p:sp>
        <p:nvSpPr>
          <p:cNvPr id="4" name="Rectangle 3"/>
          <p:cNvSpPr/>
          <p:nvPr/>
        </p:nvSpPr>
        <p:spPr>
          <a:xfrm>
            <a:off x="395536" y="1340768"/>
            <a:ext cx="8136904" cy="1200329"/>
          </a:xfrm>
          <a:prstGeom prst="rect">
            <a:avLst/>
          </a:prstGeom>
        </p:spPr>
        <p:txBody>
          <a:bodyPr wrap="square">
            <a:spAutoFit/>
          </a:bodyPr>
          <a:lstStyle/>
          <a:p>
            <a:pPr marL="342900" lvl="2" indent="-342900" eaLnBrk="0" fontAlgn="base" hangingPunct="0">
              <a:spcBef>
                <a:spcPct val="20000"/>
              </a:spcBef>
              <a:spcAft>
                <a:spcPct val="0"/>
              </a:spcAft>
              <a:buClr>
                <a:srgbClr val="0E1B8D"/>
              </a:buClr>
              <a:buSzPct val="80000"/>
              <a:buFont typeface="Wingdings" pitchFamily="2" charset="2"/>
              <a:buChar char="v"/>
            </a:pPr>
            <a:r>
              <a:rPr lang="en-GB" b="1" dirty="0"/>
              <a:t>The Procurement of Nintex Form Standard Perpetual License (once off), and three (3) year’s Annual Software Assurance for Nintex Forms and Workflow Standard for three (03) servers on behalf of Government Communication and Information System (“GCIS”).</a:t>
            </a:r>
            <a:endParaRPr lang="en-ZA" sz="2400" b="1"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64102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Arial" panose="020B0604020202020204" pitchFamily="34" charset="0"/>
                <a:cs typeface="Arial" panose="020B0604020202020204" pitchFamily="34" charset="0"/>
              </a:rPr>
              <a:t>Evaluation Stages</a:t>
            </a:r>
          </a:p>
        </p:txBody>
      </p:sp>
      <p:sp>
        <p:nvSpPr>
          <p:cNvPr id="20" name="TextBox 19"/>
          <p:cNvSpPr txBox="1"/>
          <p:nvPr/>
        </p:nvSpPr>
        <p:spPr>
          <a:xfrm>
            <a:off x="251520" y="836712"/>
            <a:ext cx="8280920" cy="1200329"/>
          </a:xfrm>
          <a:prstGeom prst="rect">
            <a:avLst/>
          </a:prstGeom>
          <a:noFill/>
        </p:spPr>
        <p:txBody>
          <a:bodyPr wrap="square" rtlCol="0">
            <a:spAutoFit/>
          </a:bodyPr>
          <a:lstStyle/>
          <a:p>
            <a:r>
              <a:rPr lang="en-ZA" dirty="0">
                <a:latin typeface="Arial" panose="020B0604020202020204" pitchFamily="34" charset="0"/>
                <a:cs typeface="Arial" panose="020B0604020202020204" pitchFamily="34" charset="0"/>
              </a:rPr>
              <a:t>The bid evaluation process consists of several stages that are applicable according to the nature of the bid as defined in the table below.</a:t>
            </a:r>
          </a:p>
          <a:p>
            <a:endParaRPr lang="en-US" dirty="0">
              <a:latin typeface="Arial" panose="020B0604020202020204" pitchFamily="34" charset="0"/>
              <a:cs typeface="Arial" panose="020B0604020202020204" pitchFamily="34" charset="0"/>
            </a:endParaRPr>
          </a:p>
          <a:p>
            <a:endParaRPr lang="en-ZA" dirty="0">
              <a:latin typeface="Arial" panose="020B0604020202020204" pitchFamily="34"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194987323"/>
              </p:ext>
            </p:extLst>
          </p:nvPr>
        </p:nvGraphicFramePr>
        <p:xfrm>
          <a:off x="323528" y="1531181"/>
          <a:ext cx="8208912" cy="2875280"/>
        </p:xfrm>
        <a:graphic>
          <a:graphicData uri="http://schemas.openxmlformats.org/drawingml/2006/table">
            <a:tbl>
              <a:tblPr firstRow="1" bandRow="1">
                <a:tableStyleId>{5C22544A-7EE6-4342-B048-85BDC9FD1C3A}</a:tableStyleId>
              </a:tblPr>
              <a:tblGrid>
                <a:gridCol w="2736304">
                  <a:extLst>
                    <a:ext uri="{9D8B030D-6E8A-4147-A177-3AD203B41FA5}">
                      <a16:colId xmlns:a16="http://schemas.microsoft.com/office/drawing/2014/main" val="1725162962"/>
                    </a:ext>
                  </a:extLst>
                </a:gridCol>
                <a:gridCol w="2736304">
                  <a:extLst>
                    <a:ext uri="{9D8B030D-6E8A-4147-A177-3AD203B41FA5}">
                      <a16:colId xmlns:a16="http://schemas.microsoft.com/office/drawing/2014/main" val="267697711"/>
                    </a:ext>
                  </a:extLst>
                </a:gridCol>
                <a:gridCol w="2736304">
                  <a:extLst>
                    <a:ext uri="{9D8B030D-6E8A-4147-A177-3AD203B41FA5}">
                      <a16:colId xmlns:a16="http://schemas.microsoft.com/office/drawing/2014/main" val="1543782878"/>
                    </a:ext>
                  </a:extLst>
                </a:gridCol>
              </a:tblGrid>
              <a:tr h="370840">
                <a:tc>
                  <a:txBody>
                    <a:bodyPr/>
                    <a:lstStyle/>
                    <a:p>
                      <a:pPr algn="ctr">
                        <a:spcAft>
                          <a:spcPts val="0"/>
                        </a:spcAft>
                      </a:pPr>
                      <a:r>
                        <a:rPr lang="en-ZA" sz="1400" b="1" dirty="0">
                          <a:effectLst/>
                          <a:latin typeface="Arial" panose="020B0604020202020204" pitchFamily="34" charset="0"/>
                          <a:ea typeface="Times New Roman" panose="02020603050405020304" pitchFamily="18" charset="0"/>
                          <a:cs typeface="Arial" panose="020B0604020202020204" pitchFamily="34" charset="0"/>
                        </a:rPr>
                        <a:t>Stage</a:t>
                      </a:r>
                      <a:endParaRPr lang="en-ZA"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002060"/>
                    </a:solidFill>
                  </a:tcPr>
                </a:tc>
                <a:tc>
                  <a:txBody>
                    <a:bodyPr/>
                    <a:lstStyle/>
                    <a:p>
                      <a:pPr algn="ctr">
                        <a:spcAft>
                          <a:spcPts val="0"/>
                        </a:spcAft>
                      </a:pPr>
                      <a:r>
                        <a:rPr lang="en-ZA" sz="1400" b="1" dirty="0">
                          <a:effectLst/>
                          <a:latin typeface="Arial" panose="020B0604020202020204" pitchFamily="34" charset="0"/>
                          <a:ea typeface="Times New Roman" panose="02020603050405020304" pitchFamily="18" charset="0"/>
                          <a:cs typeface="Arial" panose="020B0604020202020204" pitchFamily="34" charset="0"/>
                        </a:rPr>
                        <a:t>Description</a:t>
                      </a:r>
                      <a:endParaRPr lang="en-ZA"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002060"/>
                    </a:solidFill>
                  </a:tcPr>
                </a:tc>
                <a:tc>
                  <a:txBody>
                    <a:bodyPr/>
                    <a:lstStyle/>
                    <a:p>
                      <a:pPr algn="ctr">
                        <a:spcAft>
                          <a:spcPts val="0"/>
                        </a:spcAft>
                      </a:pPr>
                      <a:r>
                        <a:rPr lang="en-ZA" sz="1400" b="1" dirty="0">
                          <a:effectLst/>
                          <a:latin typeface="Arial" panose="020B0604020202020204" pitchFamily="34" charset="0"/>
                          <a:ea typeface="Times New Roman" panose="02020603050405020304" pitchFamily="18" charset="0"/>
                          <a:cs typeface="Arial" panose="020B0604020202020204" pitchFamily="34" charset="0"/>
                        </a:rPr>
                        <a:t>Applicable for this bid</a:t>
                      </a:r>
                      <a:endParaRPr lang="en-ZA"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rgbClr val="002060"/>
                    </a:solidFill>
                  </a:tcPr>
                </a:tc>
                <a:extLst>
                  <a:ext uri="{0D108BD9-81ED-4DB2-BD59-A6C34878D82A}">
                    <a16:rowId xmlns:a16="http://schemas.microsoft.com/office/drawing/2014/main" val="307459658"/>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1	</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Administrative pre-qualification verification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YES</a:t>
                      </a:r>
                    </a:p>
                  </a:txBody>
                  <a:tcPr marL="68580" marR="68580" marT="0" marB="0" anchor="ctr">
                    <a:solidFill>
                      <a:srgbClr val="92D050"/>
                    </a:solidFill>
                  </a:tcPr>
                </a:tc>
                <a:extLst>
                  <a:ext uri="{0D108BD9-81ED-4DB2-BD59-A6C34878D82A}">
                    <a16:rowId xmlns:a16="http://schemas.microsoft.com/office/drawing/2014/main" val="2558476695"/>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2A</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Technical Mandatory requirement evaluation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YES</a:t>
                      </a:r>
                    </a:p>
                  </a:txBody>
                  <a:tcPr marL="68580" marR="68580" marT="0" marB="0" anchor="ctr">
                    <a:solidFill>
                      <a:srgbClr val="92D050"/>
                    </a:solidFill>
                  </a:tcPr>
                </a:tc>
                <a:extLst>
                  <a:ext uri="{0D108BD9-81ED-4DB2-BD59-A6C34878D82A}">
                    <a16:rowId xmlns:a16="http://schemas.microsoft.com/office/drawing/2014/main" val="547236939"/>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2B</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Technical Functionality requirement evaluation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NO</a:t>
                      </a:r>
                    </a:p>
                  </a:txBody>
                  <a:tcPr marL="68580" marR="68580" marT="0" marB="0" anchor="ctr">
                    <a:solidFill>
                      <a:srgbClr val="FF0000"/>
                    </a:solidFill>
                  </a:tcPr>
                </a:tc>
                <a:extLst>
                  <a:ext uri="{0D108BD9-81ED-4DB2-BD59-A6C34878D82A}">
                    <a16:rowId xmlns:a16="http://schemas.microsoft.com/office/drawing/2014/main" val="3882010202"/>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2C</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Technical Proof of Concept requirement evaluation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NO</a:t>
                      </a:r>
                    </a:p>
                  </a:txBody>
                  <a:tcPr marL="68580" marR="68580" marT="0" marB="0" anchor="ctr">
                    <a:solidFill>
                      <a:srgbClr val="92D050"/>
                    </a:solidFill>
                  </a:tcPr>
                </a:tc>
                <a:extLst>
                  <a:ext uri="{0D108BD9-81ED-4DB2-BD59-A6C34878D82A}">
                    <a16:rowId xmlns:a16="http://schemas.microsoft.com/office/drawing/2014/main" val="1176156159"/>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3</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Special Conditions of Contract verification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YES</a:t>
                      </a:r>
                    </a:p>
                  </a:txBody>
                  <a:tcPr marL="68580" marR="68580" marT="0" marB="0" anchor="ctr">
                    <a:solidFill>
                      <a:srgbClr val="92D050"/>
                    </a:solidFill>
                  </a:tcPr>
                </a:tc>
                <a:extLst>
                  <a:ext uri="{0D108BD9-81ED-4DB2-BD59-A6C34878D82A}">
                    <a16:rowId xmlns:a16="http://schemas.microsoft.com/office/drawing/2014/main" val="314847163"/>
                  </a:ext>
                </a:extLst>
              </a:tr>
              <a:tr h="370840">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Stage 4	</a:t>
                      </a:r>
                    </a:p>
                  </a:txBody>
                  <a:tcPr marL="68580" marR="68580" marT="0" marB="0" anchor="ctr">
                    <a:solidFill>
                      <a:schemeClr val="bg1">
                        <a:lumMod val="85000"/>
                      </a:schemeClr>
                    </a:solidFill>
                  </a:tcPr>
                </a:tc>
                <a:tc>
                  <a:txBody>
                    <a:bodyPr/>
                    <a:lstStyle/>
                    <a:p>
                      <a:pP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Price and B-BBEE evaluation</a:t>
                      </a:r>
                    </a:p>
                  </a:txBody>
                  <a:tcPr marL="68580" marR="68580" marT="0" marB="0" anchor="ctr">
                    <a:solidFill>
                      <a:schemeClr val="bg1">
                        <a:lumMod val="85000"/>
                      </a:schemeClr>
                    </a:solidFill>
                  </a:tcPr>
                </a:tc>
                <a:tc>
                  <a:txBody>
                    <a:bodyPr/>
                    <a:lstStyle/>
                    <a:p>
                      <a:pPr algn="ctr">
                        <a:spcAft>
                          <a:spcPts val="0"/>
                        </a:spcAft>
                      </a:pPr>
                      <a:r>
                        <a:rPr lang="en-ZA" sz="1400" dirty="0">
                          <a:effectLst/>
                          <a:latin typeface="Arial" panose="020B0604020202020204" pitchFamily="34" charset="0"/>
                          <a:ea typeface="Times New Roman" panose="02020603050405020304" pitchFamily="18" charset="0"/>
                          <a:cs typeface="Arial" panose="020B0604020202020204" pitchFamily="34" charset="0"/>
                        </a:rPr>
                        <a:t>YES</a:t>
                      </a:r>
                    </a:p>
                  </a:txBody>
                  <a:tcPr marL="68580" marR="68580" marT="0" marB="0" anchor="ctr">
                    <a:solidFill>
                      <a:srgbClr val="92D050"/>
                    </a:solidFill>
                  </a:tcPr>
                </a:tc>
                <a:extLst>
                  <a:ext uri="{0D108BD9-81ED-4DB2-BD59-A6C34878D82A}">
                    <a16:rowId xmlns:a16="http://schemas.microsoft.com/office/drawing/2014/main" val="3927399973"/>
                  </a:ext>
                </a:extLst>
              </a:tr>
            </a:tbl>
          </a:graphicData>
        </a:graphic>
      </p:graphicFrame>
      <p:sp>
        <p:nvSpPr>
          <p:cNvPr id="23" name="Rectangle 22"/>
          <p:cNvSpPr/>
          <p:nvPr/>
        </p:nvSpPr>
        <p:spPr>
          <a:xfrm>
            <a:off x="323527" y="4653135"/>
            <a:ext cx="8208913" cy="1728000"/>
          </a:xfrm>
          <a:prstGeom prst="rect">
            <a:avLst/>
          </a:prstGeom>
          <a:noFill/>
          <a:ln w="158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4" name="TextBox 23"/>
          <p:cNvSpPr txBox="1"/>
          <p:nvPr/>
        </p:nvSpPr>
        <p:spPr>
          <a:xfrm>
            <a:off x="467544" y="4499247"/>
            <a:ext cx="1944216" cy="307777"/>
          </a:xfrm>
          <a:prstGeom prst="rect">
            <a:avLst/>
          </a:prstGeom>
          <a:solidFill>
            <a:schemeClr val="bg1"/>
          </a:solidFill>
        </p:spPr>
        <p:txBody>
          <a:bodyPr wrap="square" rtlCol="0">
            <a:spAutoFit/>
          </a:bodyPr>
          <a:lstStyle/>
          <a:p>
            <a:pPr algn="ctr"/>
            <a:r>
              <a:rPr lang="en-ZA" sz="1400" dirty="0">
                <a:latin typeface="Arial" panose="020B0604020202020204" pitchFamily="34" charset="0"/>
                <a:cs typeface="Arial" panose="020B0604020202020204" pitchFamily="34" charset="0"/>
              </a:rPr>
              <a:t>Additional Information</a:t>
            </a:r>
          </a:p>
        </p:txBody>
      </p:sp>
      <p:sp>
        <p:nvSpPr>
          <p:cNvPr id="25" name="TextBox 24"/>
          <p:cNvSpPr txBox="1"/>
          <p:nvPr/>
        </p:nvSpPr>
        <p:spPr>
          <a:xfrm>
            <a:off x="467544" y="4813742"/>
            <a:ext cx="8064896" cy="1169551"/>
          </a:xfrm>
          <a:prstGeom prst="rect">
            <a:avLst/>
          </a:prstGeom>
          <a:noFill/>
        </p:spPr>
        <p:txBody>
          <a:bodyPr wrap="square" rtlCol="0">
            <a:spAutoFit/>
          </a:bodyPr>
          <a:lstStyle/>
          <a:p>
            <a:pPr marL="285750" lvl="0" indent="-285750">
              <a:buFont typeface="Arial" panose="020B0604020202020204" pitchFamily="34" charset="0"/>
              <a:buChar char="•"/>
            </a:pPr>
            <a:endParaRPr lang="en-ZA"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endParaRPr lang="en-ZA"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ZA" sz="1400" dirty="0">
                <a:latin typeface="Arial" panose="020B0604020202020204" pitchFamily="34" charset="0"/>
                <a:cs typeface="Arial" panose="020B0604020202020204" pitchFamily="34" charset="0"/>
              </a:rPr>
              <a:t>The bidder must qualify for each stage to be eligible to proceed to the next stage of the evaluation.</a:t>
            </a:r>
          </a:p>
          <a:p>
            <a:pPr lvl="0"/>
            <a:r>
              <a:rPr lang="en-ZA" sz="1400" b="1" dirty="0">
                <a:latin typeface="Arial" panose="020B0604020202020204" pitchFamily="34" charset="0"/>
                <a:cs typeface="Arial" panose="020B0604020202020204" pitchFamily="34" charset="0"/>
              </a:rPr>
              <a:t> </a:t>
            </a:r>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3456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Arial" panose="020B0604020202020204" pitchFamily="34" charset="0"/>
                <a:cs typeface="Arial" panose="020B0604020202020204" pitchFamily="34" charset="0"/>
              </a:rPr>
              <a:t>Submission of Bid Responses </a:t>
            </a:r>
          </a:p>
        </p:txBody>
      </p:sp>
      <p:cxnSp>
        <p:nvCxnSpPr>
          <p:cNvPr id="45" name="Straight Arrow Connector 44"/>
          <p:cNvCxnSpPr/>
          <p:nvPr/>
        </p:nvCxnSpPr>
        <p:spPr>
          <a:xfrm>
            <a:off x="2088232" y="1757515"/>
            <a:ext cx="76612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6" name="Arc 45"/>
          <p:cNvSpPr/>
          <p:nvPr/>
        </p:nvSpPr>
        <p:spPr>
          <a:xfrm rot="1650533">
            <a:off x="-2594951" y="1059959"/>
            <a:ext cx="5647928" cy="5112568"/>
          </a:xfrm>
          <a:prstGeom prst="arc">
            <a:avLst>
              <a:gd name="adj1" fmla="val 15705500"/>
              <a:gd name="adj2" fmla="val 1618338"/>
            </a:avLst>
          </a:prstGeom>
          <a:ln w="76200">
            <a:solidFill>
              <a:srgbClr val="00206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dirty="0"/>
          </a:p>
        </p:txBody>
      </p:sp>
      <p:sp>
        <p:nvSpPr>
          <p:cNvPr id="47" name="Oval 46"/>
          <p:cNvSpPr/>
          <p:nvPr/>
        </p:nvSpPr>
        <p:spPr>
          <a:xfrm>
            <a:off x="1872208" y="1613499"/>
            <a:ext cx="288032" cy="288032"/>
          </a:xfrm>
          <a:prstGeom prst="ellipse">
            <a:avLst/>
          </a:prstGeom>
          <a:solidFill>
            <a:srgbClr val="0070C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dirty="0">
                <a:latin typeface="Arial" panose="020B0604020202020204" pitchFamily="34" charset="0"/>
                <a:cs typeface="Arial" panose="020B0604020202020204" pitchFamily="34" charset="0"/>
              </a:rPr>
              <a:t>1</a:t>
            </a:r>
          </a:p>
        </p:txBody>
      </p:sp>
      <p:sp>
        <p:nvSpPr>
          <p:cNvPr id="48" name="TextBox 47"/>
          <p:cNvSpPr txBox="1"/>
          <p:nvPr/>
        </p:nvSpPr>
        <p:spPr>
          <a:xfrm>
            <a:off x="2870584" y="1608065"/>
            <a:ext cx="6092888" cy="369332"/>
          </a:xfrm>
          <a:prstGeom prst="rect">
            <a:avLst/>
          </a:prstGeom>
          <a:noFill/>
        </p:spPr>
        <p:txBody>
          <a:bodyPr wrap="square" rtlCol="0">
            <a:spAutoFit/>
          </a:bodyPr>
          <a:lstStyle/>
          <a:p>
            <a:pPr defTabSz="990600" eaLnBrk="0" hangingPunct="0">
              <a:spcBef>
                <a:spcPct val="0"/>
              </a:spcBef>
            </a:pPr>
            <a:r>
              <a:rPr lang="en-ZA" dirty="0"/>
              <a:t>Discussion to follow shortly</a:t>
            </a:r>
            <a:endParaRPr lang="en-ZA" sz="1400" dirty="0">
              <a:latin typeface="Arial" panose="020B0604020202020204" pitchFamily="34" charset="0"/>
              <a:cs typeface="Arial" panose="020B0604020202020204" pitchFamily="34" charset="0"/>
            </a:endParaRPr>
          </a:p>
        </p:txBody>
      </p:sp>
      <p:sp>
        <p:nvSpPr>
          <p:cNvPr id="59" name="Rectangle 11"/>
          <p:cNvSpPr>
            <a:spLocks noChangeArrowheads="1"/>
          </p:cNvSpPr>
          <p:nvPr>
            <p:custDataLst>
              <p:tags r:id="rId1"/>
            </p:custDataLst>
          </p:nvPr>
        </p:nvSpPr>
        <p:spPr bwMode="auto">
          <a:xfrm rot="16200000">
            <a:off x="202287" y="2422908"/>
            <a:ext cx="2059450" cy="2071464"/>
          </a:xfrm>
          <a:prstGeom prst="roundRect">
            <a:avLst/>
          </a:prstGeom>
          <a:solidFill>
            <a:srgbClr val="002060"/>
          </a:solidFill>
          <a:ln w="6350">
            <a:noFill/>
            <a:miter lim="800000"/>
            <a:headEnd/>
            <a:tailEnd/>
          </a:ln>
          <a:effectLst/>
          <a:scene3d>
            <a:camera prst="orthographicFront"/>
            <a:lightRig rig="threePt" dir="t"/>
          </a:scene3d>
          <a:sp3d>
            <a:bevelT/>
          </a:sp3d>
        </p:spPr>
        <p:txBody>
          <a:bodyPr vert="eaVert" wrap="none" lIns="45720" tIns="47625" rIns="45720" bIns="47625" anchor="ctr" anchorCtr="1"/>
          <a:lstStyle/>
          <a:p>
            <a:pPr algn="ctr" defTabSz="990600" eaLnBrk="0" hangingPunct="0">
              <a:spcBef>
                <a:spcPct val="0"/>
              </a:spcBef>
            </a:pPr>
            <a:r>
              <a:rPr lang="en-GB" sz="1400" b="1" dirty="0">
                <a:solidFill>
                  <a:schemeClr val="bg1"/>
                </a:solidFill>
                <a:latin typeface="Arial" panose="020B0604020202020204" pitchFamily="34" charset="0"/>
                <a:cs typeface="Arial" panose="020B0604020202020204" pitchFamily="34" charset="0"/>
              </a:rPr>
              <a:t>Submission of </a:t>
            </a:r>
          </a:p>
          <a:p>
            <a:pPr algn="ctr" defTabSz="990600" eaLnBrk="0" hangingPunct="0">
              <a:spcBef>
                <a:spcPct val="0"/>
              </a:spcBef>
            </a:pPr>
            <a:r>
              <a:rPr lang="en-GB" sz="1400" b="1" dirty="0">
                <a:solidFill>
                  <a:schemeClr val="bg1"/>
                </a:solidFill>
                <a:latin typeface="Arial" panose="020B0604020202020204" pitchFamily="34" charset="0"/>
                <a:cs typeface="Arial" panose="020B0604020202020204" pitchFamily="34" charset="0"/>
              </a:rPr>
              <a:t>Bid Responses</a:t>
            </a:r>
          </a:p>
        </p:txBody>
      </p:sp>
      <p:grpSp>
        <p:nvGrpSpPr>
          <p:cNvPr id="60" name="Group 59"/>
          <p:cNvGrpSpPr/>
          <p:nvPr/>
        </p:nvGrpSpPr>
        <p:grpSpPr>
          <a:xfrm>
            <a:off x="980012" y="3862087"/>
            <a:ext cx="504000" cy="504000"/>
            <a:chOff x="1693863" y="3879850"/>
            <a:chExt cx="458787" cy="481013"/>
          </a:xfrm>
          <a:solidFill>
            <a:schemeClr val="bg1"/>
          </a:solidFill>
        </p:grpSpPr>
        <p:sp>
          <p:nvSpPr>
            <p:cNvPr id="61" name="Freeform 154"/>
            <p:cNvSpPr>
              <a:spLocks noEditPoints="1"/>
            </p:cNvSpPr>
            <p:nvPr/>
          </p:nvSpPr>
          <p:spPr bwMode="auto">
            <a:xfrm>
              <a:off x="1779588" y="3957638"/>
              <a:ext cx="133350" cy="131762"/>
            </a:xfrm>
            <a:custGeom>
              <a:avLst/>
              <a:gdLst>
                <a:gd name="T0" fmla="*/ 52 w 105"/>
                <a:gd name="T1" fmla="*/ 0 h 105"/>
                <a:gd name="T2" fmla="*/ 0 w 105"/>
                <a:gd name="T3" fmla="*/ 53 h 105"/>
                <a:gd name="T4" fmla="*/ 52 w 105"/>
                <a:gd name="T5" fmla="*/ 105 h 105"/>
                <a:gd name="T6" fmla="*/ 105 w 105"/>
                <a:gd name="T7" fmla="*/ 53 h 105"/>
                <a:gd name="T8" fmla="*/ 52 w 105"/>
                <a:gd name="T9" fmla="*/ 0 h 105"/>
                <a:gd name="T10" fmla="*/ 64 w 105"/>
                <a:gd name="T11" fmla="*/ 45 h 105"/>
                <a:gd name="T12" fmla="*/ 75 w 105"/>
                <a:gd name="T13" fmla="*/ 55 h 105"/>
                <a:gd name="T14" fmla="*/ 75 w 105"/>
                <a:gd name="T15" fmla="*/ 67 h 105"/>
                <a:gd name="T16" fmla="*/ 64 w 105"/>
                <a:gd name="T17" fmla="*/ 77 h 105"/>
                <a:gd name="T18" fmla="*/ 59 w 105"/>
                <a:gd name="T19" fmla="*/ 77 h 105"/>
                <a:gd name="T20" fmla="*/ 59 w 105"/>
                <a:gd name="T21" fmla="*/ 87 h 105"/>
                <a:gd name="T22" fmla="*/ 52 w 105"/>
                <a:gd name="T23" fmla="*/ 93 h 105"/>
                <a:gd name="T24" fmla="*/ 46 w 105"/>
                <a:gd name="T25" fmla="*/ 87 h 105"/>
                <a:gd name="T26" fmla="*/ 46 w 105"/>
                <a:gd name="T27" fmla="*/ 77 h 105"/>
                <a:gd name="T28" fmla="*/ 36 w 105"/>
                <a:gd name="T29" fmla="*/ 77 h 105"/>
                <a:gd name="T30" fmla="*/ 29 w 105"/>
                <a:gd name="T31" fmla="*/ 71 h 105"/>
                <a:gd name="T32" fmla="*/ 36 w 105"/>
                <a:gd name="T33" fmla="*/ 64 h 105"/>
                <a:gd name="T34" fmla="*/ 62 w 105"/>
                <a:gd name="T35" fmla="*/ 64 h 105"/>
                <a:gd name="T36" fmla="*/ 62 w 105"/>
                <a:gd name="T37" fmla="*/ 58 h 105"/>
                <a:gd name="T38" fmla="*/ 40 w 105"/>
                <a:gd name="T39" fmla="*/ 58 h 105"/>
                <a:gd name="T40" fmla="*/ 29 w 105"/>
                <a:gd name="T41" fmla="*/ 48 h 105"/>
                <a:gd name="T42" fmla="*/ 29 w 105"/>
                <a:gd name="T43" fmla="*/ 37 h 105"/>
                <a:gd name="T44" fmla="*/ 40 w 105"/>
                <a:gd name="T45" fmla="*/ 26 h 105"/>
                <a:gd name="T46" fmla="*/ 46 w 105"/>
                <a:gd name="T47" fmla="*/ 26 h 105"/>
                <a:gd name="T48" fmla="*/ 46 w 105"/>
                <a:gd name="T49" fmla="*/ 18 h 105"/>
                <a:gd name="T50" fmla="*/ 52 w 105"/>
                <a:gd name="T51" fmla="*/ 12 h 105"/>
                <a:gd name="T52" fmla="*/ 59 w 105"/>
                <a:gd name="T53" fmla="*/ 18 h 105"/>
                <a:gd name="T54" fmla="*/ 59 w 105"/>
                <a:gd name="T55" fmla="*/ 26 h 105"/>
                <a:gd name="T56" fmla="*/ 69 w 105"/>
                <a:gd name="T57" fmla="*/ 26 h 105"/>
                <a:gd name="T58" fmla="*/ 75 w 105"/>
                <a:gd name="T59" fmla="*/ 33 h 105"/>
                <a:gd name="T60" fmla="*/ 69 w 105"/>
                <a:gd name="T61" fmla="*/ 40 h 105"/>
                <a:gd name="T62" fmla="*/ 43 w 105"/>
                <a:gd name="T63" fmla="*/ 40 h 105"/>
                <a:gd name="T64" fmla="*/ 43 w 105"/>
                <a:gd name="T65" fmla="*/ 45 h 105"/>
                <a:gd name="T66" fmla="*/ 64 w 105"/>
                <a:gd name="T67" fmla="*/ 4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105">
                  <a:moveTo>
                    <a:pt x="52" y="0"/>
                  </a:moveTo>
                  <a:cubicBezTo>
                    <a:pt x="23" y="0"/>
                    <a:pt x="0" y="23"/>
                    <a:pt x="0" y="53"/>
                  </a:cubicBezTo>
                  <a:cubicBezTo>
                    <a:pt x="0" y="82"/>
                    <a:pt x="23" y="105"/>
                    <a:pt x="52" y="105"/>
                  </a:cubicBezTo>
                  <a:cubicBezTo>
                    <a:pt x="81" y="105"/>
                    <a:pt x="105" y="82"/>
                    <a:pt x="105" y="53"/>
                  </a:cubicBezTo>
                  <a:cubicBezTo>
                    <a:pt x="105" y="23"/>
                    <a:pt x="81" y="0"/>
                    <a:pt x="52" y="0"/>
                  </a:cubicBezTo>
                  <a:close/>
                  <a:moveTo>
                    <a:pt x="64" y="45"/>
                  </a:moveTo>
                  <a:cubicBezTo>
                    <a:pt x="70" y="45"/>
                    <a:pt x="75" y="50"/>
                    <a:pt x="75" y="55"/>
                  </a:cubicBezTo>
                  <a:cubicBezTo>
                    <a:pt x="75" y="67"/>
                    <a:pt x="75" y="67"/>
                    <a:pt x="75" y="67"/>
                  </a:cubicBezTo>
                  <a:cubicBezTo>
                    <a:pt x="75" y="73"/>
                    <a:pt x="70" y="77"/>
                    <a:pt x="64" y="77"/>
                  </a:cubicBezTo>
                  <a:cubicBezTo>
                    <a:pt x="59" y="77"/>
                    <a:pt x="59" y="77"/>
                    <a:pt x="59" y="77"/>
                  </a:cubicBezTo>
                  <a:cubicBezTo>
                    <a:pt x="59" y="87"/>
                    <a:pt x="59" y="87"/>
                    <a:pt x="59" y="87"/>
                  </a:cubicBezTo>
                  <a:cubicBezTo>
                    <a:pt x="59" y="90"/>
                    <a:pt x="56" y="93"/>
                    <a:pt x="52" y="93"/>
                  </a:cubicBezTo>
                  <a:cubicBezTo>
                    <a:pt x="49" y="93"/>
                    <a:pt x="46" y="90"/>
                    <a:pt x="46" y="87"/>
                  </a:cubicBezTo>
                  <a:cubicBezTo>
                    <a:pt x="46" y="77"/>
                    <a:pt x="46" y="77"/>
                    <a:pt x="46" y="77"/>
                  </a:cubicBezTo>
                  <a:cubicBezTo>
                    <a:pt x="36" y="77"/>
                    <a:pt x="36" y="77"/>
                    <a:pt x="36" y="77"/>
                  </a:cubicBezTo>
                  <a:cubicBezTo>
                    <a:pt x="32" y="77"/>
                    <a:pt x="29" y="74"/>
                    <a:pt x="29" y="71"/>
                  </a:cubicBezTo>
                  <a:cubicBezTo>
                    <a:pt x="29" y="67"/>
                    <a:pt x="32" y="64"/>
                    <a:pt x="36" y="64"/>
                  </a:cubicBezTo>
                  <a:cubicBezTo>
                    <a:pt x="62" y="64"/>
                    <a:pt x="62" y="64"/>
                    <a:pt x="62" y="64"/>
                  </a:cubicBezTo>
                  <a:cubicBezTo>
                    <a:pt x="62" y="58"/>
                    <a:pt x="62" y="58"/>
                    <a:pt x="62" y="58"/>
                  </a:cubicBezTo>
                  <a:cubicBezTo>
                    <a:pt x="40" y="58"/>
                    <a:pt x="40" y="58"/>
                    <a:pt x="40" y="58"/>
                  </a:cubicBezTo>
                  <a:cubicBezTo>
                    <a:pt x="34" y="58"/>
                    <a:pt x="29" y="54"/>
                    <a:pt x="29" y="48"/>
                  </a:cubicBezTo>
                  <a:cubicBezTo>
                    <a:pt x="29" y="37"/>
                    <a:pt x="29" y="37"/>
                    <a:pt x="29" y="37"/>
                  </a:cubicBezTo>
                  <a:cubicBezTo>
                    <a:pt x="29" y="31"/>
                    <a:pt x="34" y="26"/>
                    <a:pt x="40" y="26"/>
                  </a:cubicBezTo>
                  <a:cubicBezTo>
                    <a:pt x="46" y="26"/>
                    <a:pt x="46" y="26"/>
                    <a:pt x="46" y="26"/>
                  </a:cubicBezTo>
                  <a:cubicBezTo>
                    <a:pt x="46" y="18"/>
                    <a:pt x="46" y="18"/>
                    <a:pt x="46" y="18"/>
                  </a:cubicBezTo>
                  <a:cubicBezTo>
                    <a:pt x="46" y="15"/>
                    <a:pt x="49" y="12"/>
                    <a:pt x="52" y="12"/>
                  </a:cubicBezTo>
                  <a:cubicBezTo>
                    <a:pt x="56" y="12"/>
                    <a:pt x="59" y="15"/>
                    <a:pt x="59" y="18"/>
                  </a:cubicBezTo>
                  <a:cubicBezTo>
                    <a:pt x="59" y="26"/>
                    <a:pt x="59" y="26"/>
                    <a:pt x="59" y="26"/>
                  </a:cubicBezTo>
                  <a:cubicBezTo>
                    <a:pt x="69" y="26"/>
                    <a:pt x="69" y="26"/>
                    <a:pt x="69" y="26"/>
                  </a:cubicBezTo>
                  <a:cubicBezTo>
                    <a:pt x="72" y="26"/>
                    <a:pt x="75" y="29"/>
                    <a:pt x="75" y="33"/>
                  </a:cubicBezTo>
                  <a:cubicBezTo>
                    <a:pt x="75" y="37"/>
                    <a:pt x="72" y="40"/>
                    <a:pt x="69" y="40"/>
                  </a:cubicBezTo>
                  <a:cubicBezTo>
                    <a:pt x="43" y="40"/>
                    <a:pt x="43" y="40"/>
                    <a:pt x="43" y="40"/>
                  </a:cubicBezTo>
                  <a:cubicBezTo>
                    <a:pt x="43" y="45"/>
                    <a:pt x="43" y="45"/>
                    <a:pt x="43" y="45"/>
                  </a:cubicBezTo>
                  <a:lnTo>
                    <a:pt x="64"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2" name="Freeform 155"/>
            <p:cNvSpPr>
              <a:spLocks/>
            </p:cNvSpPr>
            <p:nvPr/>
          </p:nvSpPr>
          <p:spPr bwMode="auto">
            <a:xfrm>
              <a:off x="1979613" y="3987800"/>
              <a:ext cx="57150" cy="100012"/>
            </a:xfrm>
            <a:custGeom>
              <a:avLst/>
              <a:gdLst>
                <a:gd name="T0" fmla="*/ 35 w 46"/>
                <a:gd name="T1" fmla="*/ 33 h 80"/>
                <a:gd name="T2" fmla="*/ 13 w 46"/>
                <a:gd name="T3" fmla="*/ 33 h 80"/>
                <a:gd name="T4" fmla="*/ 13 w 46"/>
                <a:gd name="T5" fmla="*/ 27 h 80"/>
                <a:gd name="T6" fmla="*/ 39 w 46"/>
                <a:gd name="T7" fmla="*/ 27 h 80"/>
                <a:gd name="T8" fmla="*/ 46 w 46"/>
                <a:gd name="T9" fmla="*/ 21 h 80"/>
                <a:gd name="T10" fmla="*/ 39 w 46"/>
                <a:gd name="T11" fmla="*/ 14 h 80"/>
                <a:gd name="T12" fmla="*/ 30 w 46"/>
                <a:gd name="T13" fmla="*/ 14 h 80"/>
                <a:gd name="T14" fmla="*/ 30 w 46"/>
                <a:gd name="T15" fmla="*/ 6 h 80"/>
                <a:gd name="T16" fmla="*/ 23 w 46"/>
                <a:gd name="T17" fmla="*/ 0 h 80"/>
                <a:gd name="T18" fmla="*/ 17 w 46"/>
                <a:gd name="T19" fmla="*/ 6 h 80"/>
                <a:gd name="T20" fmla="*/ 17 w 46"/>
                <a:gd name="T21" fmla="*/ 14 h 80"/>
                <a:gd name="T22" fmla="*/ 11 w 46"/>
                <a:gd name="T23" fmla="*/ 14 h 80"/>
                <a:gd name="T24" fmla="*/ 0 w 46"/>
                <a:gd name="T25" fmla="*/ 24 h 80"/>
                <a:gd name="T26" fmla="*/ 0 w 46"/>
                <a:gd name="T27" fmla="*/ 36 h 80"/>
                <a:gd name="T28" fmla="*/ 11 w 46"/>
                <a:gd name="T29" fmla="*/ 46 h 80"/>
                <a:gd name="T30" fmla="*/ 33 w 46"/>
                <a:gd name="T31" fmla="*/ 46 h 80"/>
                <a:gd name="T32" fmla="*/ 33 w 46"/>
                <a:gd name="T33" fmla="*/ 51 h 80"/>
                <a:gd name="T34" fmla="*/ 7 w 46"/>
                <a:gd name="T35" fmla="*/ 51 h 80"/>
                <a:gd name="T36" fmla="*/ 0 w 46"/>
                <a:gd name="T37" fmla="*/ 58 h 80"/>
                <a:gd name="T38" fmla="*/ 7 w 46"/>
                <a:gd name="T39" fmla="*/ 65 h 80"/>
                <a:gd name="T40" fmla="*/ 17 w 46"/>
                <a:gd name="T41" fmla="*/ 65 h 80"/>
                <a:gd name="T42" fmla="*/ 17 w 46"/>
                <a:gd name="T43" fmla="*/ 74 h 80"/>
                <a:gd name="T44" fmla="*/ 23 w 46"/>
                <a:gd name="T45" fmla="*/ 80 h 80"/>
                <a:gd name="T46" fmla="*/ 30 w 46"/>
                <a:gd name="T47" fmla="*/ 74 h 80"/>
                <a:gd name="T48" fmla="*/ 30 w 46"/>
                <a:gd name="T49" fmla="*/ 65 h 80"/>
                <a:gd name="T50" fmla="*/ 35 w 46"/>
                <a:gd name="T51" fmla="*/ 65 h 80"/>
                <a:gd name="T52" fmla="*/ 46 w 46"/>
                <a:gd name="T53" fmla="*/ 55 h 80"/>
                <a:gd name="T54" fmla="*/ 46 w 46"/>
                <a:gd name="T55" fmla="*/ 43 h 80"/>
                <a:gd name="T56" fmla="*/ 35 w 46"/>
                <a:gd name="T57" fmla="*/ 3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80">
                  <a:moveTo>
                    <a:pt x="35" y="33"/>
                  </a:moveTo>
                  <a:cubicBezTo>
                    <a:pt x="13" y="33"/>
                    <a:pt x="13" y="33"/>
                    <a:pt x="13" y="33"/>
                  </a:cubicBezTo>
                  <a:cubicBezTo>
                    <a:pt x="13" y="27"/>
                    <a:pt x="13" y="27"/>
                    <a:pt x="13" y="27"/>
                  </a:cubicBezTo>
                  <a:cubicBezTo>
                    <a:pt x="39" y="27"/>
                    <a:pt x="39" y="27"/>
                    <a:pt x="39" y="27"/>
                  </a:cubicBezTo>
                  <a:cubicBezTo>
                    <a:pt x="43" y="27"/>
                    <a:pt x="46" y="24"/>
                    <a:pt x="46" y="21"/>
                  </a:cubicBezTo>
                  <a:cubicBezTo>
                    <a:pt x="46" y="17"/>
                    <a:pt x="43" y="14"/>
                    <a:pt x="39" y="14"/>
                  </a:cubicBezTo>
                  <a:cubicBezTo>
                    <a:pt x="30" y="14"/>
                    <a:pt x="30" y="14"/>
                    <a:pt x="30" y="14"/>
                  </a:cubicBezTo>
                  <a:cubicBezTo>
                    <a:pt x="30" y="6"/>
                    <a:pt x="30" y="6"/>
                    <a:pt x="30" y="6"/>
                  </a:cubicBezTo>
                  <a:cubicBezTo>
                    <a:pt x="30" y="3"/>
                    <a:pt x="27" y="0"/>
                    <a:pt x="23" y="0"/>
                  </a:cubicBezTo>
                  <a:cubicBezTo>
                    <a:pt x="19" y="0"/>
                    <a:pt x="17" y="3"/>
                    <a:pt x="17" y="6"/>
                  </a:cubicBezTo>
                  <a:cubicBezTo>
                    <a:pt x="17" y="14"/>
                    <a:pt x="17" y="14"/>
                    <a:pt x="17" y="14"/>
                  </a:cubicBezTo>
                  <a:cubicBezTo>
                    <a:pt x="11" y="14"/>
                    <a:pt x="11" y="14"/>
                    <a:pt x="11" y="14"/>
                  </a:cubicBezTo>
                  <a:cubicBezTo>
                    <a:pt x="5" y="14"/>
                    <a:pt x="0" y="19"/>
                    <a:pt x="0" y="24"/>
                  </a:cubicBezTo>
                  <a:cubicBezTo>
                    <a:pt x="0" y="36"/>
                    <a:pt x="0" y="36"/>
                    <a:pt x="0" y="36"/>
                  </a:cubicBezTo>
                  <a:cubicBezTo>
                    <a:pt x="0" y="41"/>
                    <a:pt x="5" y="46"/>
                    <a:pt x="11" y="46"/>
                  </a:cubicBezTo>
                  <a:cubicBezTo>
                    <a:pt x="33" y="46"/>
                    <a:pt x="33" y="46"/>
                    <a:pt x="33" y="46"/>
                  </a:cubicBezTo>
                  <a:cubicBezTo>
                    <a:pt x="33" y="51"/>
                    <a:pt x="33" y="51"/>
                    <a:pt x="33" y="51"/>
                  </a:cubicBezTo>
                  <a:cubicBezTo>
                    <a:pt x="7" y="51"/>
                    <a:pt x="7" y="51"/>
                    <a:pt x="7" y="51"/>
                  </a:cubicBezTo>
                  <a:cubicBezTo>
                    <a:pt x="3" y="51"/>
                    <a:pt x="0" y="54"/>
                    <a:pt x="0" y="58"/>
                  </a:cubicBezTo>
                  <a:cubicBezTo>
                    <a:pt x="0" y="62"/>
                    <a:pt x="3" y="65"/>
                    <a:pt x="7" y="65"/>
                  </a:cubicBezTo>
                  <a:cubicBezTo>
                    <a:pt x="17" y="65"/>
                    <a:pt x="17" y="65"/>
                    <a:pt x="17" y="65"/>
                  </a:cubicBezTo>
                  <a:cubicBezTo>
                    <a:pt x="17" y="74"/>
                    <a:pt x="17" y="74"/>
                    <a:pt x="17" y="74"/>
                  </a:cubicBezTo>
                  <a:cubicBezTo>
                    <a:pt x="17" y="78"/>
                    <a:pt x="19" y="80"/>
                    <a:pt x="23" y="80"/>
                  </a:cubicBezTo>
                  <a:cubicBezTo>
                    <a:pt x="27" y="80"/>
                    <a:pt x="30" y="78"/>
                    <a:pt x="30" y="74"/>
                  </a:cubicBezTo>
                  <a:cubicBezTo>
                    <a:pt x="30" y="65"/>
                    <a:pt x="30" y="65"/>
                    <a:pt x="30" y="65"/>
                  </a:cubicBezTo>
                  <a:cubicBezTo>
                    <a:pt x="35" y="65"/>
                    <a:pt x="35" y="65"/>
                    <a:pt x="35" y="65"/>
                  </a:cubicBezTo>
                  <a:cubicBezTo>
                    <a:pt x="41" y="65"/>
                    <a:pt x="46" y="60"/>
                    <a:pt x="46" y="55"/>
                  </a:cubicBezTo>
                  <a:cubicBezTo>
                    <a:pt x="46" y="43"/>
                    <a:pt x="46" y="43"/>
                    <a:pt x="46" y="43"/>
                  </a:cubicBezTo>
                  <a:cubicBezTo>
                    <a:pt x="46" y="37"/>
                    <a:pt x="41" y="33"/>
                    <a:pt x="3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3" name="Freeform 156"/>
            <p:cNvSpPr>
              <a:spLocks/>
            </p:cNvSpPr>
            <p:nvPr/>
          </p:nvSpPr>
          <p:spPr bwMode="auto">
            <a:xfrm>
              <a:off x="1911350" y="3905250"/>
              <a:ext cx="52388" cy="90487"/>
            </a:xfrm>
            <a:custGeom>
              <a:avLst/>
              <a:gdLst>
                <a:gd name="T0" fmla="*/ 31 w 41"/>
                <a:gd name="T1" fmla="*/ 30 h 72"/>
                <a:gd name="T2" fmla="*/ 12 w 41"/>
                <a:gd name="T3" fmla="*/ 30 h 72"/>
                <a:gd name="T4" fmla="*/ 12 w 41"/>
                <a:gd name="T5" fmla="*/ 25 h 72"/>
                <a:gd name="T6" fmla="*/ 35 w 41"/>
                <a:gd name="T7" fmla="*/ 25 h 72"/>
                <a:gd name="T8" fmla="*/ 41 w 41"/>
                <a:gd name="T9" fmla="*/ 19 h 72"/>
                <a:gd name="T10" fmla="*/ 35 w 41"/>
                <a:gd name="T11" fmla="*/ 13 h 72"/>
                <a:gd name="T12" fmla="*/ 26 w 41"/>
                <a:gd name="T13" fmla="*/ 13 h 72"/>
                <a:gd name="T14" fmla="*/ 26 w 41"/>
                <a:gd name="T15" fmla="*/ 6 h 72"/>
                <a:gd name="T16" fmla="*/ 20 w 41"/>
                <a:gd name="T17" fmla="*/ 0 h 72"/>
                <a:gd name="T18" fmla="*/ 14 w 41"/>
                <a:gd name="T19" fmla="*/ 6 h 72"/>
                <a:gd name="T20" fmla="*/ 14 w 41"/>
                <a:gd name="T21" fmla="*/ 13 h 72"/>
                <a:gd name="T22" fmla="*/ 10 w 41"/>
                <a:gd name="T23" fmla="*/ 13 h 72"/>
                <a:gd name="T24" fmla="*/ 0 w 41"/>
                <a:gd name="T25" fmla="*/ 22 h 72"/>
                <a:gd name="T26" fmla="*/ 0 w 41"/>
                <a:gd name="T27" fmla="*/ 33 h 72"/>
                <a:gd name="T28" fmla="*/ 10 w 41"/>
                <a:gd name="T29" fmla="*/ 42 h 72"/>
                <a:gd name="T30" fmla="*/ 29 w 41"/>
                <a:gd name="T31" fmla="*/ 42 h 72"/>
                <a:gd name="T32" fmla="*/ 29 w 41"/>
                <a:gd name="T33" fmla="*/ 46 h 72"/>
                <a:gd name="T34" fmla="*/ 6 w 41"/>
                <a:gd name="T35" fmla="*/ 46 h 72"/>
                <a:gd name="T36" fmla="*/ 0 w 41"/>
                <a:gd name="T37" fmla="*/ 52 h 72"/>
                <a:gd name="T38" fmla="*/ 6 w 41"/>
                <a:gd name="T39" fmla="*/ 58 h 72"/>
                <a:gd name="T40" fmla="*/ 14 w 41"/>
                <a:gd name="T41" fmla="*/ 58 h 72"/>
                <a:gd name="T42" fmla="*/ 14 w 41"/>
                <a:gd name="T43" fmla="*/ 67 h 72"/>
                <a:gd name="T44" fmla="*/ 20 w 41"/>
                <a:gd name="T45" fmla="*/ 72 h 72"/>
                <a:gd name="T46" fmla="*/ 26 w 41"/>
                <a:gd name="T47" fmla="*/ 67 h 72"/>
                <a:gd name="T48" fmla="*/ 26 w 41"/>
                <a:gd name="T49" fmla="*/ 58 h 72"/>
                <a:gd name="T50" fmla="*/ 31 w 41"/>
                <a:gd name="T51" fmla="*/ 58 h 72"/>
                <a:gd name="T52" fmla="*/ 41 w 41"/>
                <a:gd name="T53" fmla="*/ 49 h 72"/>
                <a:gd name="T54" fmla="*/ 41 w 41"/>
                <a:gd name="T55" fmla="*/ 39 h 72"/>
                <a:gd name="T56" fmla="*/ 31 w 41"/>
                <a:gd name="T57"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72">
                  <a:moveTo>
                    <a:pt x="31" y="30"/>
                  </a:moveTo>
                  <a:cubicBezTo>
                    <a:pt x="12" y="30"/>
                    <a:pt x="12" y="30"/>
                    <a:pt x="12" y="30"/>
                  </a:cubicBezTo>
                  <a:cubicBezTo>
                    <a:pt x="12" y="25"/>
                    <a:pt x="12" y="25"/>
                    <a:pt x="12" y="25"/>
                  </a:cubicBezTo>
                  <a:cubicBezTo>
                    <a:pt x="35" y="25"/>
                    <a:pt x="35" y="25"/>
                    <a:pt x="35" y="25"/>
                  </a:cubicBezTo>
                  <a:cubicBezTo>
                    <a:pt x="38" y="25"/>
                    <a:pt x="41" y="22"/>
                    <a:pt x="41" y="19"/>
                  </a:cubicBezTo>
                  <a:cubicBezTo>
                    <a:pt x="41" y="16"/>
                    <a:pt x="38" y="13"/>
                    <a:pt x="35" y="13"/>
                  </a:cubicBezTo>
                  <a:cubicBezTo>
                    <a:pt x="26" y="13"/>
                    <a:pt x="26" y="13"/>
                    <a:pt x="26" y="13"/>
                  </a:cubicBezTo>
                  <a:cubicBezTo>
                    <a:pt x="26" y="6"/>
                    <a:pt x="26" y="6"/>
                    <a:pt x="26" y="6"/>
                  </a:cubicBezTo>
                  <a:cubicBezTo>
                    <a:pt x="26" y="3"/>
                    <a:pt x="23" y="0"/>
                    <a:pt x="20" y="0"/>
                  </a:cubicBezTo>
                  <a:cubicBezTo>
                    <a:pt x="17" y="0"/>
                    <a:pt x="14" y="3"/>
                    <a:pt x="14" y="6"/>
                  </a:cubicBezTo>
                  <a:cubicBezTo>
                    <a:pt x="14" y="13"/>
                    <a:pt x="14" y="13"/>
                    <a:pt x="14" y="13"/>
                  </a:cubicBezTo>
                  <a:cubicBezTo>
                    <a:pt x="10" y="13"/>
                    <a:pt x="10" y="13"/>
                    <a:pt x="10" y="13"/>
                  </a:cubicBezTo>
                  <a:cubicBezTo>
                    <a:pt x="4" y="13"/>
                    <a:pt x="0" y="17"/>
                    <a:pt x="0" y="22"/>
                  </a:cubicBezTo>
                  <a:cubicBezTo>
                    <a:pt x="0" y="33"/>
                    <a:pt x="0" y="33"/>
                    <a:pt x="0" y="33"/>
                  </a:cubicBezTo>
                  <a:cubicBezTo>
                    <a:pt x="0" y="38"/>
                    <a:pt x="4" y="42"/>
                    <a:pt x="10" y="42"/>
                  </a:cubicBezTo>
                  <a:cubicBezTo>
                    <a:pt x="29" y="42"/>
                    <a:pt x="29" y="42"/>
                    <a:pt x="29" y="42"/>
                  </a:cubicBezTo>
                  <a:cubicBezTo>
                    <a:pt x="29" y="46"/>
                    <a:pt x="29" y="46"/>
                    <a:pt x="29" y="46"/>
                  </a:cubicBezTo>
                  <a:cubicBezTo>
                    <a:pt x="6" y="46"/>
                    <a:pt x="6" y="46"/>
                    <a:pt x="6" y="46"/>
                  </a:cubicBezTo>
                  <a:cubicBezTo>
                    <a:pt x="2" y="46"/>
                    <a:pt x="0" y="49"/>
                    <a:pt x="0" y="52"/>
                  </a:cubicBezTo>
                  <a:cubicBezTo>
                    <a:pt x="0" y="55"/>
                    <a:pt x="2" y="58"/>
                    <a:pt x="6" y="58"/>
                  </a:cubicBezTo>
                  <a:cubicBezTo>
                    <a:pt x="14" y="58"/>
                    <a:pt x="14" y="58"/>
                    <a:pt x="14" y="58"/>
                  </a:cubicBezTo>
                  <a:cubicBezTo>
                    <a:pt x="14" y="67"/>
                    <a:pt x="14" y="67"/>
                    <a:pt x="14" y="67"/>
                  </a:cubicBezTo>
                  <a:cubicBezTo>
                    <a:pt x="14" y="70"/>
                    <a:pt x="17" y="72"/>
                    <a:pt x="20" y="72"/>
                  </a:cubicBezTo>
                  <a:cubicBezTo>
                    <a:pt x="23" y="72"/>
                    <a:pt x="26" y="70"/>
                    <a:pt x="26" y="67"/>
                  </a:cubicBezTo>
                  <a:cubicBezTo>
                    <a:pt x="26" y="58"/>
                    <a:pt x="26" y="58"/>
                    <a:pt x="26" y="58"/>
                  </a:cubicBezTo>
                  <a:cubicBezTo>
                    <a:pt x="31" y="58"/>
                    <a:pt x="31" y="58"/>
                    <a:pt x="31" y="58"/>
                  </a:cubicBezTo>
                  <a:cubicBezTo>
                    <a:pt x="36" y="58"/>
                    <a:pt x="41" y="54"/>
                    <a:pt x="41" y="49"/>
                  </a:cubicBezTo>
                  <a:cubicBezTo>
                    <a:pt x="41" y="39"/>
                    <a:pt x="41" y="39"/>
                    <a:pt x="41" y="39"/>
                  </a:cubicBezTo>
                  <a:cubicBezTo>
                    <a:pt x="41" y="34"/>
                    <a:pt x="36" y="30"/>
                    <a:pt x="31"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4" name="Freeform 157"/>
            <p:cNvSpPr>
              <a:spLocks/>
            </p:cNvSpPr>
            <p:nvPr/>
          </p:nvSpPr>
          <p:spPr bwMode="auto">
            <a:xfrm>
              <a:off x="1866900" y="3879850"/>
              <a:ext cx="141288" cy="141287"/>
            </a:xfrm>
            <a:custGeom>
              <a:avLst/>
              <a:gdLst>
                <a:gd name="T0" fmla="*/ 94 w 112"/>
                <a:gd name="T1" fmla="*/ 88 h 112"/>
                <a:gd name="T2" fmla="*/ 110 w 112"/>
                <a:gd name="T3" fmla="*/ 73 h 112"/>
                <a:gd name="T4" fmla="*/ 112 w 112"/>
                <a:gd name="T5" fmla="*/ 56 h 112"/>
                <a:gd name="T6" fmla="*/ 56 w 112"/>
                <a:gd name="T7" fmla="*/ 0 h 112"/>
                <a:gd name="T8" fmla="*/ 0 w 112"/>
                <a:gd name="T9" fmla="*/ 53 h 112"/>
                <a:gd name="T10" fmla="*/ 14 w 112"/>
                <a:gd name="T11" fmla="*/ 59 h 112"/>
                <a:gd name="T12" fmla="*/ 14 w 112"/>
                <a:gd name="T13" fmla="*/ 56 h 112"/>
                <a:gd name="T14" fmla="*/ 56 w 112"/>
                <a:gd name="T15" fmla="*/ 14 h 112"/>
                <a:gd name="T16" fmla="*/ 98 w 112"/>
                <a:gd name="T17" fmla="*/ 56 h 112"/>
                <a:gd name="T18" fmla="*/ 56 w 112"/>
                <a:gd name="T19" fmla="*/ 98 h 112"/>
                <a:gd name="T20" fmla="*/ 44 w 112"/>
                <a:gd name="T21" fmla="*/ 97 h 112"/>
                <a:gd name="T22" fmla="*/ 46 w 112"/>
                <a:gd name="T23" fmla="*/ 111 h 112"/>
                <a:gd name="T24" fmla="*/ 56 w 112"/>
                <a:gd name="T25" fmla="*/ 112 h 112"/>
                <a:gd name="T26" fmla="*/ 77 w 112"/>
                <a:gd name="T27" fmla="*/ 108 h 112"/>
                <a:gd name="T28" fmla="*/ 94 w 112"/>
                <a:gd name="T2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112">
                  <a:moveTo>
                    <a:pt x="94" y="88"/>
                  </a:moveTo>
                  <a:cubicBezTo>
                    <a:pt x="95" y="80"/>
                    <a:pt x="102" y="74"/>
                    <a:pt x="110" y="73"/>
                  </a:cubicBezTo>
                  <a:cubicBezTo>
                    <a:pt x="111" y="68"/>
                    <a:pt x="112" y="62"/>
                    <a:pt x="112" y="56"/>
                  </a:cubicBezTo>
                  <a:cubicBezTo>
                    <a:pt x="112" y="26"/>
                    <a:pt x="87" y="0"/>
                    <a:pt x="56" y="0"/>
                  </a:cubicBezTo>
                  <a:cubicBezTo>
                    <a:pt x="26" y="0"/>
                    <a:pt x="2" y="24"/>
                    <a:pt x="0" y="53"/>
                  </a:cubicBezTo>
                  <a:cubicBezTo>
                    <a:pt x="5" y="55"/>
                    <a:pt x="10" y="57"/>
                    <a:pt x="14" y="59"/>
                  </a:cubicBezTo>
                  <a:cubicBezTo>
                    <a:pt x="14" y="58"/>
                    <a:pt x="14" y="57"/>
                    <a:pt x="14" y="56"/>
                  </a:cubicBezTo>
                  <a:cubicBezTo>
                    <a:pt x="14" y="33"/>
                    <a:pt x="33" y="14"/>
                    <a:pt x="56" y="14"/>
                  </a:cubicBezTo>
                  <a:cubicBezTo>
                    <a:pt x="79" y="14"/>
                    <a:pt x="98" y="33"/>
                    <a:pt x="98" y="56"/>
                  </a:cubicBezTo>
                  <a:cubicBezTo>
                    <a:pt x="98" y="80"/>
                    <a:pt x="79" y="98"/>
                    <a:pt x="56" y="98"/>
                  </a:cubicBezTo>
                  <a:cubicBezTo>
                    <a:pt x="52" y="98"/>
                    <a:pt x="48" y="98"/>
                    <a:pt x="44" y="97"/>
                  </a:cubicBezTo>
                  <a:cubicBezTo>
                    <a:pt x="45" y="101"/>
                    <a:pt x="46" y="106"/>
                    <a:pt x="46" y="111"/>
                  </a:cubicBezTo>
                  <a:cubicBezTo>
                    <a:pt x="50" y="112"/>
                    <a:pt x="53" y="112"/>
                    <a:pt x="56" y="112"/>
                  </a:cubicBezTo>
                  <a:cubicBezTo>
                    <a:pt x="64" y="112"/>
                    <a:pt x="71" y="111"/>
                    <a:pt x="77" y="108"/>
                  </a:cubicBezTo>
                  <a:cubicBezTo>
                    <a:pt x="78" y="99"/>
                    <a:pt x="85" y="91"/>
                    <a:pt x="9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5" name="Freeform 158"/>
            <p:cNvSpPr>
              <a:spLocks/>
            </p:cNvSpPr>
            <p:nvPr/>
          </p:nvSpPr>
          <p:spPr bwMode="auto">
            <a:xfrm>
              <a:off x="1822450" y="4240213"/>
              <a:ext cx="196850" cy="120650"/>
            </a:xfrm>
            <a:custGeom>
              <a:avLst/>
              <a:gdLst>
                <a:gd name="T0" fmla="*/ 114 w 156"/>
                <a:gd name="T1" fmla="*/ 0 h 95"/>
                <a:gd name="T2" fmla="*/ 109 w 156"/>
                <a:gd name="T3" fmla="*/ 0 h 95"/>
                <a:gd name="T4" fmla="*/ 91 w 156"/>
                <a:gd name="T5" fmla="*/ 66 h 95"/>
                <a:gd name="T6" fmla="*/ 85 w 156"/>
                <a:gd name="T7" fmla="*/ 25 h 95"/>
                <a:gd name="T8" fmla="*/ 82 w 156"/>
                <a:gd name="T9" fmla="*/ 25 h 95"/>
                <a:gd name="T10" fmla="*/ 76 w 156"/>
                <a:gd name="T11" fmla="*/ 25 h 95"/>
                <a:gd name="T12" fmla="*/ 73 w 156"/>
                <a:gd name="T13" fmla="*/ 25 h 95"/>
                <a:gd name="T14" fmla="*/ 67 w 156"/>
                <a:gd name="T15" fmla="*/ 68 h 95"/>
                <a:gd name="T16" fmla="*/ 44 w 156"/>
                <a:gd name="T17" fmla="*/ 0 h 95"/>
                <a:gd name="T18" fmla="*/ 41 w 156"/>
                <a:gd name="T19" fmla="*/ 0 h 95"/>
                <a:gd name="T20" fmla="*/ 0 w 156"/>
                <a:gd name="T21" fmla="*/ 36 h 95"/>
                <a:gd name="T22" fmla="*/ 0 w 156"/>
                <a:gd name="T23" fmla="*/ 95 h 95"/>
                <a:gd name="T24" fmla="*/ 156 w 156"/>
                <a:gd name="T25" fmla="*/ 95 h 95"/>
                <a:gd name="T26" fmla="*/ 156 w 156"/>
                <a:gd name="T27" fmla="*/ 36 h 95"/>
                <a:gd name="T28" fmla="*/ 114 w 156"/>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6" h="95">
                  <a:moveTo>
                    <a:pt x="114" y="0"/>
                  </a:moveTo>
                  <a:cubicBezTo>
                    <a:pt x="109" y="0"/>
                    <a:pt x="109" y="0"/>
                    <a:pt x="109" y="0"/>
                  </a:cubicBezTo>
                  <a:cubicBezTo>
                    <a:pt x="91" y="66"/>
                    <a:pt x="91" y="66"/>
                    <a:pt x="91" y="66"/>
                  </a:cubicBezTo>
                  <a:cubicBezTo>
                    <a:pt x="85" y="25"/>
                    <a:pt x="85" y="25"/>
                    <a:pt x="85" y="25"/>
                  </a:cubicBezTo>
                  <a:cubicBezTo>
                    <a:pt x="84" y="25"/>
                    <a:pt x="83" y="25"/>
                    <a:pt x="82" y="25"/>
                  </a:cubicBezTo>
                  <a:cubicBezTo>
                    <a:pt x="76" y="25"/>
                    <a:pt x="76" y="25"/>
                    <a:pt x="76" y="25"/>
                  </a:cubicBezTo>
                  <a:cubicBezTo>
                    <a:pt x="75" y="25"/>
                    <a:pt x="74" y="25"/>
                    <a:pt x="73" y="25"/>
                  </a:cubicBezTo>
                  <a:cubicBezTo>
                    <a:pt x="67" y="68"/>
                    <a:pt x="67" y="68"/>
                    <a:pt x="67" y="68"/>
                  </a:cubicBezTo>
                  <a:cubicBezTo>
                    <a:pt x="44" y="0"/>
                    <a:pt x="44" y="0"/>
                    <a:pt x="44" y="0"/>
                  </a:cubicBezTo>
                  <a:cubicBezTo>
                    <a:pt x="41" y="0"/>
                    <a:pt x="41" y="0"/>
                    <a:pt x="41" y="0"/>
                  </a:cubicBezTo>
                  <a:cubicBezTo>
                    <a:pt x="18" y="0"/>
                    <a:pt x="0" y="17"/>
                    <a:pt x="0" y="36"/>
                  </a:cubicBezTo>
                  <a:cubicBezTo>
                    <a:pt x="0" y="95"/>
                    <a:pt x="0" y="95"/>
                    <a:pt x="0" y="95"/>
                  </a:cubicBezTo>
                  <a:cubicBezTo>
                    <a:pt x="156" y="95"/>
                    <a:pt x="156" y="95"/>
                    <a:pt x="156" y="95"/>
                  </a:cubicBezTo>
                  <a:cubicBezTo>
                    <a:pt x="156" y="36"/>
                    <a:pt x="156" y="36"/>
                    <a:pt x="156" y="36"/>
                  </a:cubicBezTo>
                  <a:cubicBezTo>
                    <a:pt x="156" y="17"/>
                    <a:pt x="137" y="0"/>
                    <a:pt x="1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6" name="Freeform 159"/>
            <p:cNvSpPr>
              <a:spLocks/>
            </p:cNvSpPr>
            <p:nvPr/>
          </p:nvSpPr>
          <p:spPr bwMode="auto">
            <a:xfrm>
              <a:off x="1857375" y="4086225"/>
              <a:ext cx="125413" cy="138112"/>
            </a:xfrm>
            <a:custGeom>
              <a:avLst/>
              <a:gdLst>
                <a:gd name="T0" fmla="*/ 9 w 99"/>
                <a:gd name="T1" fmla="*/ 68 h 109"/>
                <a:gd name="T2" fmla="*/ 52 w 99"/>
                <a:gd name="T3" fmla="*/ 109 h 109"/>
                <a:gd name="T4" fmla="*/ 90 w 99"/>
                <a:gd name="T5" fmla="*/ 68 h 109"/>
                <a:gd name="T6" fmla="*/ 98 w 99"/>
                <a:gd name="T7" fmla="*/ 55 h 109"/>
                <a:gd name="T8" fmla="*/ 93 w 99"/>
                <a:gd name="T9" fmla="*/ 41 h 109"/>
                <a:gd name="T10" fmla="*/ 49 w 99"/>
                <a:gd name="T11" fmla="*/ 0 h 109"/>
                <a:gd name="T12" fmla="*/ 5 w 99"/>
                <a:gd name="T13" fmla="*/ 41 h 109"/>
                <a:gd name="T14" fmla="*/ 1 w 99"/>
                <a:gd name="T15" fmla="*/ 55 h 109"/>
                <a:gd name="T16" fmla="*/ 9 w 99"/>
                <a:gd name="T17" fmla="*/ 6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09">
                  <a:moveTo>
                    <a:pt x="9" y="68"/>
                  </a:moveTo>
                  <a:cubicBezTo>
                    <a:pt x="16" y="88"/>
                    <a:pt x="29" y="109"/>
                    <a:pt x="52" y="109"/>
                  </a:cubicBezTo>
                  <a:cubicBezTo>
                    <a:pt x="74" y="109"/>
                    <a:pt x="85" y="88"/>
                    <a:pt x="90" y="68"/>
                  </a:cubicBezTo>
                  <a:cubicBezTo>
                    <a:pt x="94" y="67"/>
                    <a:pt x="97" y="62"/>
                    <a:pt x="98" y="55"/>
                  </a:cubicBezTo>
                  <a:cubicBezTo>
                    <a:pt x="99" y="48"/>
                    <a:pt x="97" y="42"/>
                    <a:pt x="93" y="41"/>
                  </a:cubicBezTo>
                  <a:cubicBezTo>
                    <a:pt x="93" y="17"/>
                    <a:pt x="73" y="0"/>
                    <a:pt x="49" y="0"/>
                  </a:cubicBezTo>
                  <a:cubicBezTo>
                    <a:pt x="25" y="0"/>
                    <a:pt x="6" y="17"/>
                    <a:pt x="5" y="41"/>
                  </a:cubicBezTo>
                  <a:cubicBezTo>
                    <a:pt x="2" y="42"/>
                    <a:pt x="0" y="48"/>
                    <a:pt x="1" y="55"/>
                  </a:cubicBezTo>
                  <a:cubicBezTo>
                    <a:pt x="2" y="63"/>
                    <a:pt x="5" y="68"/>
                    <a:pt x="9"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7" name="Freeform 160"/>
            <p:cNvSpPr>
              <a:spLocks/>
            </p:cNvSpPr>
            <p:nvPr/>
          </p:nvSpPr>
          <p:spPr bwMode="auto">
            <a:xfrm>
              <a:off x="1909763" y="4232275"/>
              <a:ext cx="25400" cy="25400"/>
            </a:xfrm>
            <a:custGeom>
              <a:avLst/>
              <a:gdLst>
                <a:gd name="T0" fmla="*/ 8 w 20"/>
                <a:gd name="T1" fmla="*/ 0 h 20"/>
                <a:gd name="T2" fmla="*/ 0 w 20"/>
                <a:gd name="T3" fmla="*/ 7 h 20"/>
                <a:gd name="T4" fmla="*/ 0 w 20"/>
                <a:gd name="T5" fmla="*/ 13 h 20"/>
                <a:gd name="T6" fmla="*/ 8 w 20"/>
                <a:gd name="T7" fmla="*/ 20 h 20"/>
                <a:gd name="T8" fmla="*/ 12 w 20"/>
                <a:gd name="T9" fmla="*/ 20 h 20"/>
                <a:gd name="T10" fmla="*/ 20 w 20"/>
                <a:gd name="T11" fmla="*/ 13 h 20"/>
                <a:gd name="T12" fmla="*/ 20 w 20"/>
                <a:gd name="T13" fmla="*/ 7 h 20"/>
                <a:gd name="T14" fmla="*/ 12 w 20"/>
                <a:gd name="T15" fmla="*/ 0 h 20"/>
                <a:gd name="T16" fmla="*/ 8 w 2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8" y="0"/>
                  </a:moveTo>
                  <a:cubicBezTo>
                    <a:pt x="3" y="0"/>
                    <a:pt x="0" y="3"/>
                    <a:pt x="0" y="7"/>
                  </a:cubicBezTo>
                  <a:cubicBezTo>
                    <a:pt x="0" y="13"/>
                    <a:pt x="0" y="13"/>
                    <a:pt x="0" y="13"/>
                  </a:cubicBezTo>
                  <a:cubicBezTo>
                    <a:pt x="0" y="17"/>
                    <a:pt x="3" y="20"/>
                    <a:pt x="8" y="20"/>
                  </a:cubicBezTo>
                  <a:cubicBezTo>
                    <a:pt x="12" y="20"/>
                    <a:pt x="12" y="20"/>
                    <a:pt x="12" y="20"/>
                  </a:cubicBezTo>
                  <a:cubicBezTo>
                    <a:pt x="16" y="20"/>
                    <a:pt x="20" y="17"/>
                    <a:pt x="20" y="13"/>
                  </a:cubicBezTo>
                  <a:cubicBezTo>
                    <a:pt x="20" y="7"/>
                    <a:pt x="20" y="7"/>
                    <a:pt x="20" y="7"/>
                  </a:cubicBezTo>
                  <a:cubicBezTo>
                    <a:pt x="20" y="3"/>
                    <a:pt x="16" y="0"/>
                    <a:pt x="1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8" name="Freeform 161"/>
            <p:cNvSpPr>
              <a:spLocks/>
            </p:cNvSpPr>
            <p:nvPr/>
          </p:nvSpPr>
          <p:spPr bwMode="auto">
            <a:xfrm>
              <a:off x="1693863" y="4121150"/>
              <a:ext cx="101600" cy="74612"/>
            </a:xfrm>
            <a:custGeom>
              <a:avLst/>
              <a:gdLst>
                <a:gd name="T0" fmla="*/ 59 w 80"/>
                <a:gd name="T1" fmla="*/ 0 h 59"/>
                <a:gd name="T2" fmla="*/ 56 w 80"/>
                <a:gd name="T3" fmla="*/ 0 h 59"/>
                <a:gd name="T4" fmla="*/ 40 w 80"/>
                <a:gd name="T5" fmla="*/ 32 h 59"/>
                <a:gd name="T6" fmla="*/ 23 w 80"/>
                <a:gd name="T7" fmla="*/ 0 h 59"/>
                <a:gd name="T8" fmla="*/ 21 w 80"/>
                <a:gd name="T9" fmla="*/ 0 h 59"/>
                <a:gd name="T10" fmla="*/ 0 w 80"/>
                <a:gd name="T11" fmla="*/ 18 h 59"/>
                <a:gd name="T12" fmla="*/ 0 w 80"/>
                <a:gd name="T13" fmla="*/ 59 h 59"/>
                <a:gd name="T14" fmla="*/ 80 w 80"/>
                <a:gd name="T15" fmla="*/ 59 h 59"/>
                <a:gd name="T16" fmla="*/ 80 w 80"/>
                <a:gd name="T17" fmla="*/ 18 h 59"/>
                <a:gd name="T18" fmla="*/ 59 w 80"/>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59">
                  <a:moveTo>
                    <a:pt x="59" y="0"/>
                  </a:moveTo>
                  <a:cubicBezTo>
                    <a:pt x="56" y="0"/>
                    <a:pt x="56" y="0"/>
                    <a:pt x="56" y="0"/>
                  </a:cubicBezTo>
                  <a:cubicBezTo>
                    <a:pt x="40" y="32"/>
                    <a:pt x="40" y="32"/>
                    <a:pt x="40" y="32"/>
                  </a:cubicBezTo>
                  <a:cubicBezTo>
                    <a:pt x="23" y="0"/>
                    <a:pt x="23" y="0"/>
                    <a:pt x="23" y="0"/>
                  </a:cubicBezTo>
                  <a:cubicBezTo>
                    <a:pt x="21" y="0"/>
                    <a:pt x="21" y="0"/>
                    <a:pt x="21" y="0"/>
                  </a:cubicBezTo>
                  <a:cubicBezTo>
                    <a:pt x="10" y="0"/>
                    <a:pt x="0" y="8"/>
                    <a:pt x="0" y="18"/>
                  </a:cubicBezTo>
                  <a:cubicBezTo>
                    <a:pt x="0" y="59"/>
                    <a:pt x="0" y="59"/>
                    <a:pt x="0" y="59"/>
                  </a:cubicBezTo>
                  <a:cubicBezTo>
                    <a:pt x="80" y="59"/>
                    <a:pt x="80" y="59"/>
                    <a:pt x="80" y="59"/>
                  </a:cubicBezTo>
                  <a:cubicBezTo>
                    <a:pt x="80" y="18"/>
                    <a:pt x="80" y="18"/>
                    <a:pt x="80" y="18"/>
                  </a:cubicBezTo>
                  <a:cubicBezTo>
                    <a:pt x="80" y="8"/>
                    <a:pt x="71"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69" name="Freeform 162"/>
            <p:cNvSpPr>
              <a:spLocks/>
            </p:cNvSpPr>
            <p:nvPr/>
          </p:nvSpPr>
          <p:spPr bwMode="auto">
            <a:xfrm>
              <a:off x="1712913" y="4040188"/>
              <a:ext cx="65088" cy="73025"/>
            </a:xfrm>
            <a:custGeom>
              <a:avLst/>
              <a:gdLst>
                <a:gd name="T0" fmla="*/ 5 w 51"/>
                <a:gd name="T1" fmla="*/ 36 h 57"/>
                <a:gd name="T2" fmla="*/ 26 w 51"/>
                <a:gd name="T3" fmla="*/ 57 h 57"/>
                <a:gd name="T4" fmla="*/ 46 w 51"/>
                <a:gd name="T5" fmla="*/ 36 h 57"/>
                <a:gd name="T6" fmla="*/ 50 w 51"/>
                <a:gd name="T7" fmla="*/ 29 h 57"/>
                <a:gd name="T8" fmla="*/ 48 w 51"/>
                <a:gd name="T9" fmla="*/ 22 h 57"/>
                <a:gd name="T10" fmla="*/ 25 w 51"/>
                <a:gd name="T11" fmla="*/ 0 h 57"/>
                <a:gd name="T12" fmla="*/ 3 w 51"/>
                <a:gd name="T13" fmla="*/ 22 h 57"/>
                <a:gd name="T14" fmla="*/ 0 w 51"/>
                <a:gd name="T15" fmla="*/ 29 h 57"/>
                <a:gd name="T16" fmla="*/ 5 w 51"/>
                <a:gd name="T17"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7">
                  <a:moveTo>
                    <a:pt x="5" y="36"/>
                  </a:moveTo>
                  <a:cubicBezTo>
                    <a:pt x="8" y="46"/>
                    <a:pt x="15" y="57"/>
                    <a:pt x="26" y="57"/>
                  </a:cubicBezTo>
                  <a:cubicBezTo>
                    <a:pt x="38" y="57"/>
                    <a:pt x="44" y="46"/>
                    <a:pt x="46" y="36"/>
                  </a:cubicBezTo>
                  <a:cubicBezTo>
                    <a:pt x="48" y="35"/>
                    <a:pt x="50" y="33"/>
                    <a:pt x="50" y="29"/>
                  </a:cubicBezTo>
                  <a:cubicBezTo>
                    <a:pt x="51" y="26"/>
                    <a:pt x="50" y="22"/>
                    <a:pt x="48" y="22"/>
                  </a:cubicBezTo>
                  <a:cubicBezTo>
                    <a:pt x="47" y="9"/>
                    <a:pt x="37" y="0"/>
                    <a:pt x="25" y="0"/>
                  </a:cubicBezTo>
                  <a:cubicBezTo>
                    <a:pt x="13" y="0"/>
                    <a:pt x="3" y="9"/>
                    <a:pt x="3" y="22"/>
                  </a:cubicBezTo>
                  <a:cubicBezTo>
                    <a:pt x="1" y="22"/>
                    <a:pt x="0" y="26"/>
                    <a:pt x="0" y="29"/>
                  </a:cubicBezTo>
                  <a:cubicBezTo>
                    <a:pt x="1" y="33"/>
                    <a:pt x="3" y="36"/>
                    <a:pt x="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0" name="Freeform 163"/>
            <p:cNvSpPr>
              <a:spLocks/>
            </p:cNvSpPr>
            <p:nvPr/>
          </p:nvSpPr>
          <p:spPr bwMode="auto">
            <a:xfrm>
              <a:off x="2051050" y="4121150"/>
              <a:ext cx="101600" cy="74612"/>
            </a:xfrm>
            <a:custGeom>
              <a:avLst/>
              <a:gdLst>
                <a:gd name="T0" fmla="*/ 59 w 80"/>
                <a:gd name="T1" fmla="*/ 0 h 59"/>
                <a:gd name="T2" fmla="*/ 56 w 80"/>
                <a:gd name="T3" fmla="*/ 0 h 59"/>
                <a:gd name="T4" fmla="*/ 40 w 80"/>
                <a:gd name="T5" fmla="*/ 32 h 59"/>
                <a:gd name="T6" fmla="*/ 23 w 80"/>
                <a:gd name="T7" fmla="*/ 0 h 59"/>
                <a:gd name="T8" fmla="*/ 21 w 80"/>
                <a:gd name="T9" fmla="*/ 0 h 59"/>
                <a:gd name="T10" fmla="*/ 0 w 80"/>
                <a:gd name="T11" fmla="*/ 18 h 59"/>
                <a:gd name="T12" fmla="*/ 0 w 80"/>
                <a:gd name="T13" fmla="*/ 59 h 59"/>
                <a:gd name="T14" fmla="*/ 80 w 80"/>
                <a:gd name="T15" fmla="*/ 59 h 59"/>
                <a:gd name="T16" fmla="*/ 80 w 80"/>
                <a:gd name="T17" fmla="*/ 18 h 59"/>
                <a:gd name="T18" fmla="*/ 59 w 80"/>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59">
                  <a:moveTo>
                    <a:pt x="59" y="0"/>
                  </a:moveTo>
                  <a:cubicBezTo>
                    <a:pt x="56" y="0"/>
                    <a:pt x="56" y="0"/>
                    <a:pt x="56" y="0"/>
                  </a:cubicBezTo>
                  <a:cubicBezTo>
                    <a:pt x="40" y="32"/>
                    <a:pt x="40" y="32"/>
                    <a:pt x="40" y="32"/>
                  </a:cubicBezTo>
                  <a:cubicBezTo>
                    <a:pt x="23" y="0"/>
                    <a:pt x="23" y="0"/>
                    <a:pt x="23" y="0"/>
                  </a:cubicBezTo>
                  <a:cubicBezTo>
                    <a:pt x="21" y="0"/>
                    <a:pt x="21" y="0"/>
                    <a:pt x="21" y="0"/>
                  </a:cubicBezTo>
                  <a:cubicBezTo>
                    <a:pt x="10" y="0"/>
                    <a:pt x="0" y="8"/>
                    <a:pt x="0" y="18"/>
                  </a:cubicBezTo>
                  <a:cubicBezTo>
                    <a:pt x="0" y="59"/>
                    <a:pt x="0" y="59"/>
                    <a:pt x="0" y="59"/>
                  </a:cubicBezTo>
                  <a:cubicBezTo>
                    <a:pt x="80" y="59"/>
                    <a:pt x="80" y="59"/>
                    <a:pt x="80" y="59"/>
                  </a:cubicBezTo>
                  <a:cubicBezTo>
                    <a:pt x="80" y="18"/>
                    <a:pt x="80" y="18"/>
                    <a:pt x="80" y="18"/>
                  </a:cubicBezTo>
                  <a:cubicBezTo>
                    <a:pt x="80" y="8"/>
                    <a:pt x="71"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1" name="Freeform 164"/>
            <p:cNvSpPr>
              <a:spLocks/>
            </p:cNvSpPr>
            <p:nvPr/>
          </p:nvSpPr>
          <p:spPr bwMode="auto">
            <a:xfrm>
              <a:off x="2070100" y="4040188"/>
              <a:ext cx="65088" cy="73025"/>
            </a:xfrm>
            <a:custGeom>
              <a:avLst/>
              <a:gdLst>
                <a:gd name="T0" fmla="*/ 5 w 51"/>
                <a:gd name="T1" fmla="*/ 36 h 57"/>
                <a:gd name="T2" fmla="*/ 26 w 51"/>
                <a:gd name="T3" fmla="*/ 57 h 57"/>
                <a:gd name="T4" fmla="*/ 46 w 51"/>
                <a:gd name="T5" fmla="*/ 36 h 57"/>
                <a:gd name="T6" fmla="*/ 50 w 51"/>
                <a:gd name="T7" fmla="*/ 29 h 57"/>
                <a:gd name="T8" fmla="*/ 48 w 51"/>
                <a:gd name="T9" fmla="*/ 22 h 57"/>
                <a:gd name="T10" fmla="*/ 25 w 51"/>
                <a:gd name="T11" fmla="*/ 0 h 57"/>
                <a:gd name="T12" fmla="*/ 2 w 51"/>
                <a:gd name="T13" fmla="*/ 22 h 57"/>
                <a:gd name="T14" fmla="*/ 0 w 51"/>
                <a:gd name="T15" fmla="*/ 29 h 57"/>
                <a:gd name="T16" fmla="*/ 5 w 51"/>
                <a:gd name="T17"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7">
                  <a:moveTo>
                    <a:pt x="5" y="36"/>
                  </a:moveTo>
                  <a:cubicBezTo>
                    <a:pt x="8" y="46"/>
                    <a:pt x="15" y="57"/>
                    <a:pt x="26" y="57"/>
                  </a:cubicBezTo>
                  <a:cubicBezTo>
                    <a:pt x="38" y="57"/>
                    <a:pt x="44" y="46"/>
                    <a:pt x="46" y="36"/>
                  </a:cubicBezTo>
                  <a:cubicBezTo>
                    <a:pt x="48" y="35"/>
                    <a:pt x="50" y="33"/>
                    <a:pt x="50" y="29"/>
                  </a:cubicBezTo>
                  <a:cubicBezTo>
                    <a:pt x="51" y="26"/>
                    <a:pt x="50" y="22"/>
                    <a:pt x="48" y="22"/>
                  </a:cubicBezTo>
                  <a:cubicBezTo>
                    <a:pt x="47" y="9"/>
                    <a:pt x="37" y="0"/>
                    <a:pt x="25" y="0"/>
                  </a:cubicBezTo>
                  <a:cubicBezTo>
                    <a:pt x="13" y="0"/>
                    <a:pt x="3" y="9"/>
                    <a:pt x="2" y="22"/>
                  </a:cubicBezTo>
                  <a:cubicBezTo>
                    <a:pt x="1" y="22"/>
                    <a:pt x="0" y="26"/>
                    <a:pt x="0" y="29"/>
                  </a:cubicBezTo>
                  <a:cubicBezTo>
                    <a:pt x="1" y="33"/>
                    <a:pt x="3" y="36"/>
                    <a:pt x="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2" name="Freeform 165"/>
            <p:cNvSpPr>
              <a:spLocks/>
            </p:cNvSpPr>
            <p:nvPr/>
          </p:nvSpPr>
          <p:spPr bwMode="auto">
            <a:xfrm>
              <a:off x="1811338" y="4135438"/>
              <a:ext cx="31750" cy="14287"/>
            </a:xfrm>
            <a:custGeom>
              <a:avLst/>
              <a:gdLst>
                <a:gd name="T0" fmla="*/ 25 w 25"/>
                <a:gd name="T1" fmla="*/ 0 h 11"/>
                <a:gd name="T2" fmla="*/ 0 w 25"/>
                <a:gd name="T3" fmla="*/ 0 h 11"/>
                <a:gd name="T4" fmla="*/ 0 w 25"/>
                <a:gd name="T5" fmla="*/ 11 h 11"/>
                <a:gd name="T6" fmla="*/ 24 w 25"/>
                <a:gd name="T7" fmla="*/ 11 h 11"/>
                <a:gd name="T8" fmla="*/ 25 w 25"/>
                <a:gd name="T9" fmla="*/ 0 h 11"/>
              </a:gdLst>
              <a:ahLst/>
              <a:cxnLst>
                <a:cxn ang="0">
                  <a:pos x="T0" y="T1"/>
                </a:cxn>
                <a:cxn ang="0">
                  <a:pos x="T2" y="T3"/>
                </a:cxn>
                <a:cxn ang="0">
                  <a:pos x="T4" y="T5"/>
                </a:cxn>
                <a:cxn ang="0">
                  <a:pos x="T6" y="T7"/>
                </a:cxn>
                <a:cxn ang="0">
                  <a:pos x="T8" y="T9"/>
                </a:cxn>
              </a:cxnLst>
              <a:rect l="0" t="0" r="r" b="b"/>
              <a:pathLst>
                <a:path w="25" h="11">
                  <a:moveTo>
                    <a:pt x="25" y="0"/>
                  </a:moveTo>
                  <a:cubicBezTo>
                    <a:pt x="0" y="0"/>
                    <a:pt x="0" y="0"/>
                    <a:pt x="0" y="0"/>
                  </a:cubicBezTo>
                  <a:cubicBezTo>
                    <a:pt x="0" y="11"/>
                    <a:pt x="0" y="11"/>
                    <a:pt x="0" y="11"/>
                  </a:cubicBezTo>
                  <a:cubicBezTo>
                    <a:pt x="24" y="11"/>
                    <a:pt x="24" y="11"/>
                    <a:pt x="24" y="11"/>
                  </a:cubicBezTo>
                  <a:cubicBezTo>
                    <a:pt x="24" y="7"/>
                    <a:pt x="25" y="4"/>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3" name="Freeform 166"/>
            <p:cNvSpPr>
              <a:spLocks/>
            </p:cNvSpPr>
            <p:nvPr/>
          </p:nvSpPr>
          <p:spPr bwMode="auto">
            <a:xfrm>
              <a:off x="1811338" y="4187825"/>
              <a:ext cx="30163" cy="53975"/>
            </a:xfrm>
            <a:custGeom>
              <a:avLst/>
              <a:gdLst>
                <a:gd name="T0" fmla="*/ 23 w 23"/>
                <a:gd name="T1" fmla="*/ 36 h 42"/>
                <a:gd name="T2" fmla="*/ 0 w 23"/>
                <a:gd name="T3" fmla="*/ 0 h 42"/>
                <a:gd name="T4" fmla="*/ 0 w 23"/>
                <a:gd name="T5" fmla="*/ 19 h 42"/>
                <a:gd name="T6" fmla="*/ 15 w 23"/>
                <a:gd name="T7" fmla="*/ 42 h 42"/>
                <a:gd name="T8" fmla="*/ 23 w 23"/>
                <a:gd name="T9" fmla="*/ 36 h 42"/>
              </a:gdLst>
              <a:ahLst/>
              <a:cxnLst>
                <a:cxn ang="0">
                  <a:pos x="T0" y="T1"/>
                </a:cxn>
                <a:cxn ang="0">
                  <a:pos x="T2" y="T3"/>
                </a:cxn>
                <a:cxn ang="0">
                  <a:pos x="T4" y="T5"/>
                </a:cxn>
                <a:cxn ang="0">
                  <a:pos x="T6" y="T7"/>
                </a:cxn>
                <a:cxn ang="0">
                  <a:pos x="T8" y="T9"/>
                </a:cxn>
              </a:cxnLst>
              <a:rect l="0" t="0" r="r" b="b"/>
              <a:pathLst>
                <a:path w="23" h="42">
                  <a:moveTo>
                    <a:pt x="23" y="36"/>
                  </a:moveTo>
                  <a:cubicBezTo>
                    <a:pt x="0" y="0"/>
                    <a:pt x="0" y="0"/>
                    <a:pt x="0" y="0"/>
                  </a:cubicBezTo>
                  <a:cubicBezTo>
                    <a:pt x="0" y="19"/>
                    <a:pt x="0" y="19"/>
                    <a:pt x="0" y="19"/>
                  </a:cubicBezTo>
                  <a:cubicBezTo>
                    <a:pt x="15" y="42"/>
                    <a:pt x="15" y="42"/>
                    <a:pt x="15" y="42"/>
                  </a:cubicBezTo>
                  <a:cubicBezTo>
                    <a:pt x="17" y="40"/>
                    <a:pt x="20" y="38"/>
                    <a:pt x="23"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4" name="Freeform 167"/>
            <p:cNvSpPr>
              <a:spLocks/>
            </p:cNvSpPr>
            <p:nvPr/>
          </p:nvSpPr>
          <p:spPr bwMode="auto">
            <a:xfrm>
              <a:off x="1995488" y="4135438"/>
              <a:ext cx="42863" cy="14287"/>
            </a:xfrm>
            <a:custGeom>
              <a:avLst/>
              <a:gdLst>
                <a:gd name="T0" fmla="*/ 0 w 34"/>
                <a:gd name="T1" fmla="*/ 0 h 11"/>
                <a:gd name="T2" fmla="*/ 3 w 34"/>
                <a:gd name="T3" fmla="*/ 11 h 11"/>
                <a:gd name="T4" fmla="*/ 34 w 34"/>
                <a:gd name="T5" fmla="*/ 11 h 11"/>
                <a:gd name="T6" fmla="*/ 34 w 34"/>
                <a:gd name="T7" fmla="*/ 0 h 11"/>
                <a:gd name="T8" fmla="*/ 0 w 34"/>
                <a:gd name="T9" fmla="*/ 0 h 11"/>
              </a:gdLst>
              <a:ahLst/>
              <a:cxnLst>
                <a:cxn ang="0">
                  <a:pos x="T0" y="T1"/>
                </a:cxn>
                <a:cxn ang="0">
                  <a:pos x="T2" y="T3"/>
                </a:cxn>
                <a:cxn ang="0">
                  <a:pos x="T4" y="T5"/>
                </a:cxn>
                <a:cxn ang="0">
                  <a:pos x="T6" y="T7"/>
                </a:cxn>
                <a:cxn ang="0">
                  <a:pos x="T8" y="T9"/>
                </a:cxn>
              </a:cxnLst>
              <a:rect l="0" t="0" r="r" b="b"/>
              <a:pathLst>
                <a:path w="34" h="11">
                  <a:moveTo>
                    <a:pt x="0" y="0"/>
                  </a:moveTo>
                  <a:cubicBezTo>
                    <a:pt x="1" y="4"/>
                    <a:pt x="2" y="7"/>
                    <a:pt x="3" y="11"/>
                  </a:cubicBezTo>
                  <a:cubicBezTo>
                    <a:pt x="34" y="11"/>
                    <a:pt x="34" y="11"/>
                    <a:pt x="34" y="11"/>
                  </a:cubicBezTo>
                  <a:cubicBezTo>
                    <a:pt x="34" y="9"/>
                    <a:pt x="34" y="0"/>
                    <a:pt x="3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sp>
          <p:nvSpPr>
            <p:cNvPr id="75" name="Freeform 168"/>
            <p:cNvSpPr>
              <a:spLocks/>
            </p:cNvSpPr>
            <p:nvPr/>
          </p:nvSpPr>
          <p:spPr bwMode="auto">
            <a:xfrm>
              <a:off x="2001838" y="4186238"/>
              <a:ext cx="36513" cy="60325"/>
            </a:xfrm>
            <a:custGeom>
              <a:avLst/>
              <a:gdLst>
                <a:gd name="T0" fmla="*/ 8 w 29"/>
                <a:gd name="T1" fmla="*/ 48 h 48"/>
                <a:gd name="T2" fmla="*/ 29 w 29"/>
                <a:gd name="T3" fmla="*/ 18 h 48"/>
                <a:gd name="T4" fmla="*/ 29 w 29"/>
                <a:gd name="T5" fmla="*/ 0 h 48"/>
                <a:gd name="T6" fmla="*/ 0 w 29"/>
                <a:gd name="T7" fmla="*/ 42 h 48"/>
                <a:gd name="T8" fmla="*/ 8 w 29"/>
                <a:gd name="T9" fmla="*/ 48 h 48"/>
              </a:gdLst>
              <a:ahLst/>
              <a:cxnLst>
                <a:cxn ang="0">
                  <a:pos x="T0" y="T1"/>
                </a:cxn>
                <a:cxn ang="0">
                  <a:pos x="T2" y="T3"/>
                </a:cxn>
                <a:cxn ang="0">
                  <a:pos x="T4" y="T5"/>
                </a:cxn>
                <a:cxn ang="0">
                  <a:pos x="T6" y="T7"/>
                </a:cxn>
                <a:cxn ang="0">
                  <a:pos x="T8" y="T9"/>
                </a:cxn>
              </a:cxnLst>
              <a:rect l="0" t="0" r="r" b="b"/>
              <a:pathLst>
                <a:path w="29" h="48">
                  <a:moveTo>
                    <a:pt x="8" y="48"/>
                  </a:moveTo>
                  <a:cubicBezTo>
                    <a:pt x="29" y="18"/>
                    <a:pt x="29" y="18"/>
                    <a:pt x="29" y="18"/>
                  </a:cubicBezTo>
                  <a:cubicBezTo>
                    <a:pt x="29" y="0"/>
                    <a:pt x="29" y="0"/>
                    <a:pt x="29" y="0"/>
                  </a:cubicBezTo>
                  <a:cubicBezTo>
                    <a:pt x="0" y="42"/>
                    <a:pt x="0" y="42"/>
                    <a:pt x="0" y="42"/>
                  </a:cubicBezTo>
                  <a:cubicBezTo>
                    <a:pt x="4" y="46"/>
                    <a:pt x="6" y="46"/>
                    <a:pt x="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dirty="0"/>
            </a:p>
          </p:txBody>
        </p:sp>
      </p:grpSp>
    </p:spTree>
    <p:extLst>
      <p:ext uri="{BB962C8B-B14F-4D97-AF65-F5344CB8AC3E}">
        <p14:creationId xmlns:p14="http://schemas.microsoft.com/office/powerpoint/2010/main" val="4069043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800" dirty="0">
                <a:latin typeface="Arial" panose="020B0604020202020204" pitchFamily="34" charset="0"/>
                <a:cs typeface="Arial" panose="020B0604020202020204" pitchFamily="34" charset="0"/>
              </a:rPr>
              <a:t>Disqualification of bids </a:t>
            </a:r>
          </a:p>
        </p:txBody>
      </p:sp>
      <p:sp>
        <p:nvSpPr>
          <p:cNvPr id="13" name="Content Placeholder 2"/>
          <p:cNvSpPr>
            <a:spLocks noGrp="1"/>
          </p:cNvSpPr>
          <p:nvPr>
            <p:ph idx="1"/>
          </p:nvPr>
        </p:nvSpPr>
        <p:spPr>
          <a:xfrm>
            <a:off x="251520" y="836712"/>
            <a:ext cx="8280920" cy="5400600"/>
          </a:xfrm>
        </p:spPr>
        <p:txBody>
          <a:bodyPr>
            <a:normAutofit/>
          </a:bodyPr>
          <a:lstStyle/>
          <a:p>
            <a:pPr marL="0" indent="0">
              <a:buNone/>
            </a:pPr>
            <a:r>
              <a:rPr lang="en-US" sz="1600" dirty="0">
                <a:latin typeface="Arial" panose="020B0604020202020204" pitchFamily="34" charset="0"/>
                <a:ea typeface="Verdana" panose="020B0604030504040204" pitchFamily="34" charset="0"/>
                <a:cs typeface="Arial" panose="020B0604020202020204" pitchFamily="34" charset="0"/>
              </a:rPr>
              <a:t>Bidders </a:t>
            </a:r>
            <a:r>
              <a:rPr lang="en-US" sz="1600" u="sng" dirty="0">
                <a:latin typeface="Arial" panose="020B0604020202020204" pitchFamily="34" charset="0"/>
                <a:ea typeface="Verdana" panose="020B0604030504040204" pitchFamily="34" charset="0"/>
                <a:cs typeface="Arial" panose="020B0604020202020204" pitchFamily="34" charset="0"/>
              </a:rPr>
              <a:t>shall</a:t>
            </a:r>
            <a:r>
              <a:rPr lang="en-US" sz="1600" dirty="0">
                <a:latin typeface="Arial" panose="020B0604020202020204" pitchFamily="34" charset="0"/>
                <a:ea typeface="Verdana" panose="020B0604030504040204" pitchFamily="34" charset="0"/>
                <a:cs typeface="Arial" panose="020B0604020202020204" pitchFamily="34" charset="0"/>
              </a:rPr>
              <a:t> be disqualified if they </a:t>
            </a:r>
            <a:r>
              <a:rPr lang="en-US" sz="1600" u="sng" dirty="0">
                <a:latin typeface="Arial" panose="020B0604020202020204" pitchFamily="34" charset="0"/>
                <a:ea typeface="Verdana" panose="020B0604030504040204" pitchFamily="34" charset="0"/>
                <a:cs typeface="Arial" panose="020B0604020202020204" pitchFamily="34" charset="0"/>
              </a:rPr>
              <a:t>fail </a:t>
            </a:r>
            <a:r>
              <a:rPr lang="en-US" sz="1600" dirty="0">
                <a:latin typeface="Arial" panose="020B0604020202020204" pitchFamily="34" charset="0"/>
                <a:ea typeface="Verdana" panose="020B0604030504040204" pitchFamily="34" charset="0"/>
                <a:cs typeface="Arial" panose="020B0604020202020204" pitchFamily="34" charset="0"/>
              </a:rPr>
              <a:t>to:</a:t>
            </a:r>
          </a:p>
          <a:p>
            <a:pPr marL="0" indent="0">
              <a:buNone/>
            </a:pP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Comply with section 2 (</a:t>
            </a:r>
            <a:r>
              <a:rPr lang="en-ZA" sz="1600" b="1" u="sng" dirty="0">
                <a:latin typeface="Arial" panose="020B0604020202020204" pitchFamily="34" charset="0"/>
                <a:ea typeface="Verdana" panose="020B0604030504040204" pitchFamily="34" charset="0"/>
                <a:cs typeface="Arial" panose="020B0604020202020204" pitchFamily="34" charset="0"/>
              </a:rPr>
              <a:t>Instructions for submitting bids)</a:t>
            </a:r>
            <a:r>
              <a:rPr lang="en-ZA" sz="1600" dirty="0">
                <a:latin typeface="Arial" panose="020B0604020202020204" pitchFamily="34" charset="0"/>
                <a:ea typeface="Verdana" panose="020B0604030504040204" pitchFamily="34" charset="0"/>
                <a:cs typeface="Arial" panose="020B0604020202020204" pitchFamily="34" charset="0"/>
              </a:rPr>
              <a:t> and (</a:t>
            </a:r>
            <a:r>
              <a:rPr lang="en-ZA" sz="1600" b="1" dirty="0">
                <a:latin typeface="Arial" panose="020B0604020202020204" pitchFamily="34" charset="0"/>
                <a:ea typeface="Verdana" panose="020B0604030504040204" pitchFamily="34" charset="0"/>
                <a:cs typeface="Arial" panose="020B0604020202020204" pitchFamily="34" charset="0"/>
              </a:rPr>
              <a:t>Bid Response Format</a:t>
            </a:r>
            <a:r>
              <a:rPr lang="en-ZA" sz="1600" dirty="0">
                <a:latin typeface="Arial" panose="020B0604020202020204" pitchFamily="34" charset="0"/>
                <a:ea typeface="Verdana" panose="020B0604030504040204" pitchFamily="34" charset="0"/>
                <a:cs typeface="Arial" panose="020B0604020202020204" pitchFamily="34" charset="0"/>
              </a:rPr>
              <a:t>); </a:t>
            </a: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Bidder who submitted information that is fraudulent, factually untrue or inaccurate, for example memberships that do not exist, B-BBEE credentials, experience, etc.</a:t>
            </a:r>
          </a:p>
          <a:p>
            <a:pPr marL="401638" algn="just">
              <a:buFont typeface="Arial" panose="020B0604020202020204" pitchFamily="34" charset="0"/>
              <a:buChar char="•"/>
            </a:pP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Bidder who received information not available to other vendors through fraudulent means; and/or;</a:t>
            </a:r>
          </a:p>
          <a:p>
            <a:pPr marL="38100" indent="0" algn="just">
              <a:buNone/>
            </a:pPr>
            <a:endParaRPr lang="en-ZA"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Bidder who failed to submit a signed bid declaration and signed SBDs;</a:t>
            </a: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endParaRPr lang="en-ZA"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ZA" sz="1600" dirty="0">
                <a:latin typeface="Arial" panose="020B0604020202020204" pitchFamily="34" charset="0"/>
                <a:ea typeface="Verdana" panose="020B0604030504040204" pitchFamily="34" charset="0"/>
                <a:cs typeface="Arial" panose="020B0604020202020204" pitchFamily="34" charset="0"/>
              </a:rPr>
              <a:t>Bidders who do not comply with any other mandatory requirements stipulated in this RFB;</a:t>
            </a:r>
          </a:p>
          <a:p>
            <a:pPr marL="401638" algn="just">
              <a:buFont typeface="Arial" panose="020B0604020202020204" pitchFamily="34" charset="0"/>
              <a:buChar char="•"/>
            </a:pPr>
            <a:endParaRPr lang="en-US"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Arial" panose="020B0604020202020204" pitchFamily="34" charset="0"/>
              <a:buChar char="•"/>
            </a:pPr>
            <a:r>
              <a:rPr lang="en-US" sz="1600" dirty="0">
                <a:latin typeface="Arial" panose="020B0604020202020204" pitchFamily="34" charset="0"/>
                <a:ea typeface="Verdana" panose="020B0604030504040204" pitchFamily="34" charset="0"/>
                <a:cs typeface="Arial" panose="020B0604020202020204" pitchFamily="34" charset="0"/>
              </a:rPr>
              <a:t>Bidders who submit tenders after the closing date and time.</a:t>
            </a:r>
          </a:p>
          <a:p>
            <a:pPr marL="401638" algn="just">
              <a:buFont typeface="Wingdings" panose="05000000000000000000" pitchFamily="2" charset="2"/>
              <a:buChar char="§"/>
            </a:pPr>
            <a:endParaRPr lang="en-ZA" sz="1600" dirty="0">
              <a:latin typeface="Arial" panose="020B0604020202020204" pitchFamily="34" charset="0"/>
              <a:ea typeface="Verdana" panose="020B0604030504040204" pitchFamily="34" charset="0"/>
              <a:cs typeface="Arial" panose="020B0604020202020204" pitchFamily="34" charset="0"/>
            </a:endParaRPr>
          </a:p>
          <a:p>
            <a:pPr marL="401638" algn="just">
              <a:buFont typeface="Wingdings" panose="05000000000000000000" pitchFamily="2" charset="2"/>
              <a:buChar char="§"/>
            </a:pPr>
            <a:endParaRPr lang="en-ZA" sz="1600" dirty="0">
              <a:latin typeface="Arial" panose="020B0604020202020204" pitchFamily="34" charset="0"/>
              <a:ea typeface="Verdana" panose="020B0604030504040204" pitchFamily="34" charset="0"/>
              <a:cs typeface="Arial" panose="020B0604020202020204" pitchFamily="34" charset="0"/>
            </a:endParaRPr>
          </a:p>
          <a:p>
            <a:pPr marL="0" indent="0">
              <a:buNone/>
            </a:pPr>
            <a:endParaRPr lang="en-US" sz="1600" dirty="0"/>
          </a:p>
        </p:txBody>
      </p:sp>
    </p:spTree>
    <p:extLst>
      <p:ext uri="{BB962C8B-B14F-4D97-AF65-F5344CB8AC3E}">
        <p14:creationId xmlns:p14="http://schemas.microsoft.com/office/powerpoint/2010/main" val="3284730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800" dirty="0">
                <a:latin typeface="Arial" panose="020B0604020202020204" pitchFamily="34" charset="0"/>
                <a:cs typeface="Arial" panose="020B0604020202020204" pitchFamily="34" charset="0"/>
              </a:rPr>
              <a:t>Administration</a:t>
            </a:r>
          </a:p>
        </p:txBody>
      </p:sp>
      <p:sp>
        <p:nvSpPr>
          <p:cNvPr id="5" name="Content Placeholder 2"/>
          <p:cNvSpPr>
            <a:spLocks noGrp="1"/>
          </p:cNvSpPr>
          <p:nvPr>
            <p:ph idx="1"/>
          </p:nvPr>
        </p:nvSpPr>
        <p:spPr>
          <a:xfrm>
            <a:off x="35496" y="908720"/>
            <a:ext cx="8640960" cy="5400600"/>
          </a:xfrm>
        </p:spPr>
        <p:txBody>
          <a:bodyPr>
            <a:normAutofit/>
          </a:bodyPr>
          <a:lstStyle/>
          <a:p>
            <a:pPr marL="457200" indent="-457200" algn="just">
              <a:buFont typeface="+mj-lt"/>
              <a:buAutoNum type="arabicPeriod"/>
            </a:pPr>
            <a:endParaRPr lang="en-US" sz="1700" dirty="0">
              <a:latin typeface="Arial" panose="020B0604020202020204" pitchFamily="34" charset="0"/>
              <a:ea typeface="Verdana" panose="020B0604030504040204" pitchFamily="34" charset="0"/>
              <a:cs typeface="Arial" panose="020B0604020202020204" pitchFamily="34" charset="0"/>
            </a:endParaRPr>
          </a:p>
          <a:p>
            <a:pPr marL="457200" indent="-457200" algn="just">
              <a:buFont typeface="+mj-lt"/>
              <a:buAutoNum type="arabicPeriod"/>
            </a:pPr>
            <a:r>
              <a:rPr lang="en-US" sz="1700" dirty="0">
                <a:latin typeface="Arial" panose="020B0604020202020204" pitchFamily="34" charset="0"/>
                <a:ea typeface="Verdana" panose="020B0604030504040204" pitchFamily="34" charset="0"/>
                <a:cs typeface="Arial" panose="020B0604020202020204" pitchFamily="34" charset="0"/>
              </a:rPr>
              <a:t>Closing date to submit clarification questions to SITA is </a:t>
            </a:r>
            <a:r>
              <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rPr>
              <a:t>17 August 2021 @16:30 (South African Time).</a:t>
            </a:r>
            <a:endParaRPr lang="en-US" sz="1700" dirty="0">
              <a:latin typeface="Arial" panose="020B0604020202020204" pitchFamily="34" charset="0"/>
              <a:ea typeface="Verdana" panose="020B0604030504040204" pitchFamily="34" charset="0"/>
              <a:cs typeface="Arial" panose="020B0604020202020204" pitchFamily="34" charset="0"/>
            </a:endParaRPr>
          </a:p>
          <a:p>
            <a:pPr marL="457200" indent="-457200" algn="just">
              <a:buFont typeface="+mj-lt"/>
              <a:buAutoNum type="arabicPeriod" startAt="2"/>
            </a:pPr>
            <a:endParaRPr lang="en-US" sz="1700" dirty="0">
              <a:latin typeface="Arial" panose="020B0604020202020204" pitchFamily="34" charset="0"/>
              <a:ea typeface="Verdana" panose="020B0604030504040204" pitchFamily="34" charset="0"/>
              <a:cs typeface="Arial" panose="020B0604020202020204" pitchFamily="34" charset="0"/>
            </a:endParaRPr>
          </a:p>
          <a:p>
            <a:pPr marL="457200" indent="-457200" algn="just">
              <a:buFont typeface="+mj-lt"/>
              <a:buAutoNum type="arabicPeriod" startAt="2"/>
            </a:pPr>
            <a:r>
              <a:rPr lang="en-US" sz="1700" dirty="0">
                <a:latin typeface="Arial" panose="020B0604020202020204" pitchFamily="34" charset="0"/>
                <a:ea typeface="Verdana" panose="020B0604030504040204" pitchFamily="34" charset="0"/>
                <a:cs typeface="Arial" panose="020B0604020202020204" pitchFamily="34" charset="0"/>
              </a:rPr>
              <a:t>RFB Closing Date:</a:t>
            </a:r>
            <a:r>
              <a:rPr lang="en-US" sz="1700" b="1" dirty="0">
                <a:solidFill>
                  <a:srgbClr val="FF0000"/>
                </a:solidFill>
                <a:latin typeface="Arial" panose="020B0604020202020204" pitchFamily="34" charset="0"/>
                <a:ea typeface="Verdana" panose="020B0604030504040204" pitchFamily="34" charset="0"/>
                <a:cs typeface="Arial" panose="020B0604020202020204" pitchFamily="34" charset="0"/>
              </a:rPr>
              <a:t> 24 August 2021 @11H00 am:</a:t>
            </a:r>
            <a:endParaRPr lang="en-ZA" sz="1700" dirty="0">
              <a:latin typeface="Arial" panose="020B0604020202020204" pitchFamily="34" charset="0"/>
              <a:ea typeface="Verdana" panose="020B0604030504040204" pitchFamily="34" charset="0"/>
              <a:cs typeface="Arial" panose="020B0604020202020204" pitchFamily="34" charset="0"/>
            </a:endParaRPr>
          </a:p>
          <a:p>
            <a:pPr marL="0" indent="0" algn="just">
              <a:buNone/>
            </a:pPr>
            <a:endParaRPr lang="en-US" sz="1700" dirty="0">
              <a:latin typeface="Arial" panose="020B0604020202020204" pitchFamily="34" charset="0"/>
              <a:ea typeface="Verdana" panose="020B0604030504040204" pitchFamily="34" charset="0"/>
              <a:cs typeface="Arial" panose="020B0604020202020204" pitchFamily="34" charset="0"/>
            </a:endParaRPr>
          </a:p>
          <a:p>
            <a:pPr marL="457200" indent="-457200" algn="just">
              <a:buFont typeface="+mj-lt"/>
              <a:buAutoNum type="arabicPeriod" startAt="3"/>
            </a:pPr>
            <a:r>
              <a:rPr lang="en-ZA" sz="1700" dirty="0">
                <a:latin typeface="Arial" panose="020B0604020202020204" pitchFamily="34" charset="0"/>
                <a:ea typeface="Verdana" panose="020B0604030504040204" pitchFamily="34" charset="0"/>
                <a:cs typeface="Arial" panose="020B0604020202020204" pitchFamily="34" charset="0"/>
              </a:rPr>
              <a:t>Public Opening: Not Applicable</a:t>
            </a:r>
            <a:endParaRPr lang="en-GB" sz="1700" dirty="0">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r>
              <a:rPr lang="en-ZA" sz="1700" dirty="0">
                <a:latin typeface="Arial" panose="020B0604020202020204" pitchFamily="34" charset="0"/>
                <a:ea typeface="Verdana" panose="020B0604030504040204" pitchFamily="34" charset="0"/>
                <a:cs typeface="Arial" panose="020B0604020202020204" pitchFamily="34" charset="0"/>
              </a:rPr>
              <a:t>NOT Applicable</a:t>
            </a:r>
          </a:p>
          <a:p>
            <a:pPr marL="749300" indent="-285750" algn="just">
              <a:buFont typeface="Arial" panose="020B0604020202020204" pitchFamily="34" charset="0"/>
              <a:buChar char="•"/>
            </a:pPr>
            <a:endParaRPr lang="en-ZA" sz="1700" dirty="0">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r>
              <a:rPr lang="en-ZA" sz="1700" dirty="0">
                <a:latin typeface="Arial" panose="020B0604020202020204" pitchFamily="34" charset="0"/>
                <a:ea typeface="Verdana" panose="020B0604030504040204" pitchFamily="34" charset="0"/>
                <a:cs typeface="Arial" panose="020B0604020202020204" pitchFamily="34" charset="0"/>
              </a:rPr>
              <a:t>All queries must be forwarded to </a:t>
            </a:r>
            <a:r>
              <a:rPr lang="en-ZA" sz="1700" dirty="0">
                <a:latin typeface="Arial" panose="020B0604020202020204" pitchFamily="34" charset="0"/>
                <a:ea typeface="Verdana" panose="020B0604030504040204" pitchFamily="34" charset="0"/>
                <a:cs typeface="Arial" panose="020B0604020202020204" pitchFamily="34" charset="0"/>
                <a:hlinkClick r:id="rId2"/>
              </a:rPr>
              <a:t>thembeka.mdwara@sita.co.za</a:t>
            </a:r>
            <a:endParaRPr lang="en-ZA" sz="1700" dirty="0">
              <a:latin typeface="Arial" panose="020B0604020202020204" pitchFamily="34" charset="0"/>
              <a:ea typeface="Verdana" panose="020B0604030504040204" pitchFamily="34" charset="0"/>
              <a:cs typeface="Arial" panose="020B0604020202020204" pitchFamily="34" charset="0"/>
            </a:endParaRPr>
          </a:p>
          <a:p>
            <a:pPr marL="463550" indent="0" algn="just">
              <a:buNone/>
            </a:pPr>
            <a:endParaRPr lang="en-ZA" sz="1700" dirty="0">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r>
              <a:rPr lang="en-ZA" sz="1700" dirty="0">
                <a:latin typeface="Arial" panose="020B0604020202020204" pitchFamily="34" charset="0"/>
                <a:ea typeface="Verdana" panose="020B0604030504040204" pitchFamily="34" charset="0"/>
                <a:cs typeface="Arial" panose="020B0604020202020204" pitchFamily="34" charset="0"/>
              </a:rPr>
              <a:t>Please sign attendance register. </a:t>
            </a:r>
          </a:p>
          <a:p>
            <a:pPr marL="749300" indent="-285750" algn="just">
              <a:buFont typeface="Arial" panose="020B0604020202020204" pitchFamily="34" charset="0"/>
              <a:buChar char="•"/>
            </a:pPr>
            <a:endParaRPr lang="en-ZA" sz="1700" dirty="0">
              <a:latin typeface="Arial" panose="020B0604020202020204" pitchFamily="34" charset="0"/>
              <a:ea typeface="Verdana" panose="020B0604030504040204" pitchFamily="34" charset="0"/>
              <a:cs typeface="Arial" panose="020B0604020202020204" pitchFamily="34" charset="0"/>
            </a:endParaRPr>
          </a:p>
          <a:p>
            <a:pPr marL="749300" indent="-285750" algn="just">
              <a:buFont typeface="Arial" panose="020B0604020202020204" pitchFamily="34" charset="0"/>
              <a:buChar char="•"/>
            </a:pPr>
            <a:r>
              <a:rPr lang="en-ZA" sz="1700" dirty="0">
                <a:latin typeface="Arial" panose="020B0604020202020204" pitchFamily="34" charset="0"/>
                <a:ea typeface="Verdana" panose="020B0604030504040204" pitchFamily="34" charset="0"/>
                <a:cs typeface="Arial" panose="020B0604020202020204" pitchFamily="34" charset="0"/>
              </a:rPr>
              <a:t>Late bids will not be considered.</a:t>
            </a:r>
          </a:p>
          <a:p>
            <a:pPr marL="749300" indent="-285750" algn="just">
              <a:buFont typeface="Arial" panose="020B0604020202020204" pitchFamily="34" charset="0"/>
              <a:buChar char="•"/>
            </a:pPr>
            <a:endParaRPr lang="en-GB" sz="1600" dirty="0">
              <a:latin typeface="Arial" panose="020B0604020202020204" pitchFamily="34" charset="0"/>
              <a:ea typeface="Verdana" panose="020B0604030504040204" pitchFamily="34" charset="0"/>
              <a:cs typeface="Arial" panose="020B0604020202020204" pitchFamily="34" charset="0"/>
            </a:endParaRPr>
          </a:p>
        </p:txBody>
      </p:sp>
      <p:sp>
        <p:nvSpPr>
          <p:cNvPr id="6" name="Content Placeholder 2"/>
          <p:cNvSpPr txBox="1">
            <a:spLocks/>
          </p:cNvSpPr>
          <p:nvPr/>
        </p:nvSpPr>
        <p:spPr>
          <a:xfrm>
            <a:off x="-3492896" y="3140968"/>
            <a:ext cx="8640960" cy="5400600"/>
          </a:xfrm>
          <a:prstGeom prst="rect">
            <a:avLst/>
          </a:prstGeom>
        </p:spPr>
        <p:txBody>
          <a:bodyPr vert="horz" lIns="91440" tIns="45720" rIns="91440" bIns="45720" rtlCol="0">
            <a:normAutofit/>
          </a:bodyPr>
          <a:lstStyle>
            <a:lvl1pPr marL="363538" indent="-363538" algn="l" defTabSz="914400" rtl="0" eaLnBrk="1" latinLnBrk="0" hangingPunct="1">
              <a:spcBef>
                <a:spcPts val="600"/>
              </a:spcBef>
              <a:buSzPct val="90000"/>
              <a:buFont typeface="Wingdings" panose="05000000000000000000" pitchFamily="2" charset="2"/>
              <a:buChar char="v"/>
              <a:defRPr sz="2800" kern="1200">
                <a:solidFill>
                  <a:schemeClr val="tx1"/>
                </a:solidFill>
                <a:latin typeface="+mn-lt"/>
                <a:ea typeface="+mn-ea"/>
                <a:cs typeface="+mn-cs"/>
              </a:defRPr>
            </a:lvl1pPr>
            <a:lvl2pPr marL="711200" indent="-347663" algn="l" defTabSz="914400" rtl="0" eaLnBrk="1" latinLnBrk="0" hangingPunct="1">
              <a:spcBef>
                <a:spcPts val="600"/>
              </a:spcBef>
              <a:buSzPct val="90000"/>
              <a:buFont typeface="Wingdings" panose="05000000000000000000" pitchFamily="2" charset="2"/>
              <a:buChar char="Ø"/>
              <a:defRPr sz="2400" kern="1200">
                <a:solidFill>
                  <a:schemeClr val="tx1"/>
                </a:solidFill>
                <a:latin typeface="+mn-lt"/>
                <a:ea typeface="+mn-ea"/>
                <a:cs typeface="+mn-cs"/>
              </a:defRPr>
            </a:lvl2pPr>
            <a:lvl3pPr marL="900113" indent="-188913" algn="l" defTabSz="914400" rtl="0" eaLnBrk="1" latinLnBrk="0" hangingPunct="1">
              <a:spcBef>
                <a:spcPts val="600"/>
              </a:spcBef>
              <a:buFont typeface="Wingdings" panose="05000000000000000000" pitchFamily="2" charset="2"/>
              <a:buChar char="§"/>
              <a:defRPr sz="2000" kern="1200">
                <a:solidFill>
                  <a:schemeClr val="tx1"/>
                </a:solidFill>
                <a:latin typeface="+mn-lt"/>
                <a:ea typeface="+mn-ea"/>
                <a:cs typeface="+mn-cs"/>
              </a:defRPr>
            </a:lvl3pPr>
            <a:lvl4pPr marL="1160463" indent="-260350" algn="l" defTabSz="914400" rtl="0" eaLnBrk="1" latinLnBrk="0" hangingPunct="1">
              <a:spcBef>
                <a:spcPts val="600"/>
              </a:spcBef>
              <a:buFont typeface="Arial" panose="020B0604020202020204" pitchFamily="34" charset="0"/>
              <a:buChar char="•"/>
              <a:defRPr sz="1800" kern="1200">
                <a:solidFill>
                  <a:schemeClr val="tx1"/>
                </a:solidFill>
                <a:latin typeface="+mn-lt"/>
                <a:ea typeface="+mn-ea"/>
                <a:cs typeface="+mn-cs"/>
              </a:defRPr>
            </a:lvl4pPr>
            <a:lvl5pPr marL="1349375" indent="-188913" algn="l" defTabSz="914400" rtl="0" eaLnBrk="1" latinLnBrk="0" hangingPunct="1">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gn="just">
              <a:buFont typeface="+mj-lt"/>
              <a:buAutoNum type="arabicPeriod" startAt="3"/>
            </a:pPr>
            <a:endParaRPr lang="en-US"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77253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1720" y="2636912"/>
            <a:ext cx="4680520" cy="1446550"/>
          </a:xfrm>
          <a:prstGeom prst="rect">
            <a:avLst/>
          </a:prstGeom>
          <a:noFill/>
        </p:spPr>
        <p:txBody>
          <a:bodyPr wrap="square" rtlCol="0">
            <a:spAutoFit/>
          </a:bodyPr>
          <a:lstStyle/>
          <a:p>
            <a:pPr algn="ctr"/>
            <a:r>
              <a:rPr lang="en-US" sz="4400" dirty="0">
                <a:latin typeface="Arial" panose="020B0604020202020204" pitchFamily="34" charset="0"/>
                <a:cs typeface="Arial" panose="020B0604020202020204" pitchFamily="34" charset="0"/>
              </a:rPr>
              <a:t>QUESTIONS?</a:t>
            </a:r>
          </a:p>
          <a:p>
            <a:pPr algn="ct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9033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1720" y="2636912"/>
            <a:ext cx="4680520" cy="1446550"/>
          </a:xfrm>
          <a:prstGeom prst="rect">
            <a:avLst/>
          </a:prstGeom>
          <a:noFill/>
        </p:spPr>
        <p:txBody>
          <a:bodyPr wrap="square" rtlCol="0">
            <a:spAutoFit/>
          </a:bodyPr>
          <a:lstStyle/>
          <a:p>
            <a:pPr algn="ctr"/>
            <a:r>
              <a:rPr lang="en-US" sz="4400" dirty="0">
                <a:latin typeface="Arial" panose="020B0604020202020204" pitchFamily="34" charset="0"/>
                <a:cs typeface="Arial" panose="020B0604020202020204" pitchFamily="34" charset="0"/>
              </a:rPr>
              <a:t>Thank you</a:t>
            </a:r>
          </a:p>
          <a:p>
            <a:pPr algn="ct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82260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TYLE" val="QptDraftNote"/>
  <p:tag name="DATE" val="2017/01/23 10:26:11 AM"/>
</p:tagLst>
</file>

<file path=ppt/tags/tag2.xml><?xml version="1.0" encoding="utf-8"?>
<p:tagLst xmlns:a="http://schemas.openxmlformats.org/drawingml/2006/main" xmlns:r="http://schemas.openxmlformats.org/officeDocument/2006/relationships" xmlns:p="http://schemas.openxmlformats.org/presentationml/2006/main">
  <p:tag name="STYLE" val="QptDraftNote"/>
  <p:tag name="DATE" val="2017/01/23 10:26:11 AM"/>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MCSTAMP" val="00"/>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XNyv.502AECW1oMjNjKH2w"/>
</p:tagLst>
</file>

<file path=ppt/theme/theme1.xml><?xml version="1.0" encoding="utf-8"?>
<a:theme xmlns:a="http://schemas.openxmlformats.org/drawingml/2006/main" name="Electronic Document Delivery_Service Packaging Approval Sub V1.0 EXCO_Nov 20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TA Master 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Electronic Document Delivery_Service Packaging Approval Sub V1.0 EXCO_Nov 2016</Template>
  <TotalTime>17881</TotalTime>
  <Words>429</Words>
  <Application>Microsoft Office PowerPoint</Application>
  <PresentationFormat>On-screen Show (4:3)</PresentationFormat>
  <Paragraphs>78</Paragraphs>
  <Slides>9</Slides>
  <Notes>0</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9</vt:i4>
      </vt:variant>
    </vt:vector>
  </HeadingPairs>
  <TitlesOfParts>
    <vt:vector size="19" baseType="lpstr">
      <vt:lpstr>ＭＳ Ｐゴシック</vt:lpstr>
      <vt:lpstr>Arial</vt:lpstr>
      <vt:lpstr>Calibri</vt:lpstr>
      <vt:lpstr>Calibri Light</vt:lpstr>
      <vt:lpstr>Times New Roman</vt:lpstr>
      <vt:lpstr>Verdana</vt:lpstr>
      <vt:lpstr>Wingdings</vt:lpstr>
      <vt:lpstr>Electronic Document Delivery_Service Packaging Approval Sub V1.0 EXCO_Nov 2016</vt:lpstr>
      <vt:lpstr>SITA Master 2014</vt:lpstr>
      <vt:lpstr>think-cell Slide</vt:lpstr>
      <vt:lpstr>NON COMPULSORY VENDOR  BRIEFING SESSION     FOR RFB 0000000884/2021</vt:lpstr>
      <vt:lpstr>Content</vt:lpstr>
      <vt:lpstr>Purpose of RFB 0000000884/2021</vt:lpstr>
      <vt:lpstr>Evaluation Stages</vt:lpstr>
      <vt:lpstr>Submission of Bid Responses </vt:lpstr>
      <vt:lpstr>Disqualification of bids </vt:lpstr>
      <vt:lpstr>Administration</vt:lpstr>
      <vt:lpstr>PowerPoint Presentation</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Document Delivery (EDD)</dc:title>
  <dc:creator>Willie Needham</dc:creator>
  <cp:keywords>Template Presentation</cp:keywords>
  <cp:lastModifiedBy>Thembeka Mdwara</cp:lastModifiedBy>
  <cp:revision>488</cp:revision>
  <cp:lastPrinted>2021-04-19T06:35:32Z</cp:lastPrinted>
  <dcterms:created xsi:type="dcterms:W3CDTF">2016-11-06T18:13:36Z</dcterms:created>
  <dcterms:modified xsi:type="dcterms:W3CDTF">2021-08-13T10:42:24Z</dcterms:modified>
</cp:coreProperties>
</file>