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2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20"/>
  </p:notesMasterIdLst>
  <p:handoutMasterIdLst>
    <p:handoutMasterId r:id="rId21"/>
  </p:handoutMasterIdLst>
  <p:sldIdLst>
    <p:sldId id="311" r:id="rId3"/>
    <p:sldId id="2147374378" r:id="rId4"/>
    <p:sldId id="2147374379" r:id="rId5"/>
    <p:sldId id="2147374394" r:id="rId6"/>
    <p:sldId id="2147374390" r:id="rId7"/>
    <p:sldId id="2147374391" r:id="rId8"/>
    <p:sldId id="2147374392" r:id="rId9"/>
    <p:sldId id="2147374380" r:id="rId10"/>
    <p:sldId id="2147374381" r:id="rId11"/>
    <p:sldId id="2147374383" r:id="rId12"/>
    <p:sldId id="1594" r:id="rId13"/>
    <p:sldId id="2147374388" r:id="rId14"/>
    <p:sldId id="2147374384" r:id="rId15"/>
    <p:sldId id="2147374395" r:id="rId16"/>
    <p:sldId id="2147374396" r:id="rId17"/>
    <p:sldId id="2147374385" r:id="rId18"/>
    <p:sldId id="307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C97A00"/>
    <a:srgbClr val="D69B40"/>
    <a:srgbClr val="0DB02B"/>
    <a:srgbClr val="006D2A"/>
    <a:srgbClr val="83725B"/>
    <a:srgbClr val="CDB6AA"/>
    <a:srgbClr val="ACC3C3"/>
    <a:srgbClr val="E4BC7F"/>
    <a:srgbClr val="C2C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C91D11-E9F1-49FC-AC61-5DBF41CFD20B}" v="3" dt="2026-09-10T10:46:52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2026/09/10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00B588-5DDE-30CA-EC06-13BBE2F33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5B7AE-1B9A-76A7-D916-F55B20FA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76185" y="6453189"/>
            <a:ext cx="3839633" cy="268287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solidFill>
                  <a:srgbClr val="003896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69FE3-155B-128D-402F-F1DFE335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439E52-EB23-49FA-B59C-30871B7F9424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120563266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5915" y="1106299"/>
            <a:ext cx="7228114" cy="3607216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en-US" sz="3200" dirty="0">
                <a:solidFill>
                  <a:schemeClr val="bg1"/>
                </a:solidFill>
              </a:rPr>
            </a:br>
            <a:br>
              <a:rPr lang="en-US" altLang="en-US" sz="3200" dirty="0">
                <a:solidFill>
                  <a:schemeClr val="bg1"/>
                </a:solidFill>
              </a:rPr>
            </a:br>
            <a:br>
              <a:rPr lang="en-US" altLang="en-US" sz="3200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>
                <a:solidFill>
                  <a:schemeClr val="bg1"/>
                </a:solidFill>
              </a:rPr>
              <a:t>               </a:t>
            </a:r>
            <a:r>
              <a:rPr lang="en-US" b="1" dirty="0">
                <a:solidFill>
                  <a:schemeClr val="lt1"/>
                </a:solidFill>
              </a:rPr>
              <a:t>Power Line carriers Equipment</a:t>
            </a:r>
            <a:br>
              <a:rPr lang="en-US" altLang="en-US" dirty="0">
                <a:solidFill>
                  <a:schemeClr val="bg1"/>
                </a:solidFill>
              </a:rPr>
            </a:br>
            <a:br>
              <a:rPr lang="en-US" altLang="en-US" dirty="0">
                <a:solidFill>
                  <a:schemeClr val="bg1"/>
                </a:solidFill>
              </a:rPr>
            </a:br>
            <a:r>
              <a:rPr lang="en-US" altLang="en-US" dirty="0"/>
              <a:t>                              </a:t>
            </a:r>
            <a:r>
              <a:rPr lang="en-US" sz="2200" b="1" dirty="0">
                <a:solidFill>
                  <a:schemeClr val="bg2">
                    <a:lumMod val="50000"/>
                  </a:schemeClr>
                </a:solidFill>
              </a:rPr>
              <a:t>Presented by: Hlekani Motjiyeng</a:t>
            </a:r>
            <a:br>
              <a:rPr lang="en-US" sz="2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                                                                             </a:t>
            </a:r>
            <a:r>
              <a:rPr lang="en-US" sz="2000" b="1" dirty="0"/>
              <a:t>10 September 2026</a:t>
            </a:r>
            <a:br>
              <a:rPr lang="en-ZA" sz="2200" b="1" dirty="0">
                <a:solidFill>
                  <a:schemeClr val="tx2"/>
                </a:solidFill>
              </a:rPr>
            </a:br>
            <a:br>
              <a:rPr lang="en-ZA" sz="2200" b="1" dirty="0">
                <a:solidFill>
                  <a:schemeClr val="tx2"/>
                </a:solidFill>
              </a:rPr>
            </a:br>
            <a:br>
              <a:rPr lang="en-ZA" sz="2200" b="1" dirty="0">
                <a:solidFill>
                  <a:schemeClr val="tx2"/>
                </a:solidFill>
              </a:rPr>
            </a:br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92739" y="2285333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endParaRPr lang="en-US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14D6D-0DF1-12CF-5904-C6819D07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BFD889-EB4A-46E6-CADF-2D75C1AF321B}"/>
              </a:ext>
            </a:extLst>
          </p:cNvPr>
          <p:cNvSpPr txBox="1"/>
          <p:nvPr/>
        </p:nvSpPr>
        <p:spPr>
          <a:xfrm>
            <a:off x="439271" y="1524000"/>
            <a:ext cx="101301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ZA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ZA" sz="2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endParaRPr lang="en-ZA" sz="20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A9E426-AFC6-C496-89EF-C96260272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1" y="1828800"/>
            <a:ext cx="11280500" cy="483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7022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BDFAC-1274-54A2-0F23-BC875D94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64" y="150942"/>
            <a:ext cx="9511777" cy="666000"/>
          </a:xfrm>
        </p:spPr>
        <p:txBody>
          <a:bodyPr/>
          <a:lstStyle/>
          <a:p>
            <a:r>
              <a:rPr lang="en-US" dirty="0"/>
              <a:t>     SD&amp;L measures impact along 5 key performance areas</a:t>
            </a: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03A47-3AA0-6618-94BC-D9C58A2EB6A3}"/>
              </a:ext>
            </a:extLst>
          </p:cNvPr>
          <p:cNvSpPr txBox="1"/>
          <p:nvPr/>
        </p:nvSpPr>
        <p:spPr>
          <a:xfrm>
            <a:off x="735106" y="2097741"/>
            <a:ext cx="8408894" cy="1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endParaRPr lang="en-ZA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CA8328-694A-1CFB-A234-8A1F09E6B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17" y="1363435"/>
            <a:ext cx="10554469" cy="526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9450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2A9D-1F7E-8395-63D2-8034AE610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Designated </a:t>
            </a:r>
            <a:r>
              <a:rPr lang="en-US" dirty="0" err="1"/>
              <a:t>secto-DTIc</a:t>
            </a:r>
            <a:endParaRPr lang="en-Z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F489CBE-D966-05E8-371A-B6B1B99CD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256807"/>
              </p:ext>
            </p:extLst>
          </p:nvPr>
        </p:nvGraphicFramePr>
        <p:xfrm>
          <a:off x="1544320" y="2326640"/>
          <a:ext cx="9511778" cy="16832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8865">
                  <a:extLst>
                    <a:ext uri="{9D8B030D-6E8A-4147-A177-3AD203B41FA5}">
                      <a16:colId xmlns:a16="http://schemas.microsoft.com/office/drawing/2014/main" val="2038305800"/>
                    </a:ext>
                  </a:extLst>
                </a:gridCol>
                <a:gridCol w="3168865">
                  <a:extLst>
                    <a:ext uri="{9D8B030D-6E8A-4147-A177-3AD203B41FA5}">
                      <a16:colId xmlns:a16="http://schemas.microsoft.com/office/drawing/2014/main" val="330116625"/>
                    </a:ext>
                  </a:extLst>
                </a:gridCol>
                <a:gridCol w="3174048">
                  <a:extLst>
                    <a:ext uri="{9D8B030D-6E8A-4147-A177-3AD203B41FA5}">
                      <a16:colId xmlns:a16="http://schemas.microsoft.com/office/drawing/2014/main" val="7774890"/>
                    </a:ext>
                  </a:extLst>
                </a:gridCol>
              </a:tblGrid>
              <a:tr h="31160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Commodity</a:t>
                      </a: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>
                          <a:effectLst/>
                        </a:rPr>
                        <a:t>Components</a:t>
                      </a:r>
                      <a:endParaRPr lang="en-Z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>
                          <a:effectLst/>
                        </a:rPr>
                        <a:t>Local Content Threshold</a:t>
                      </a:r>
                      <a:endParaRPr lang="en-Z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1086111"/>
                  </a:ext>
                </a:extLst>
              </a:tr>
              <a:tr h="4453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8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Steel </a:t>
                      </a: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ZA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Steel Products and Component for Construction </a:t>
                      </a:r>
                    </a:p>
                    <a:p>
                      <a:r>
                        <a:rPr lang="en-ZA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>
                        <a:buNone/>
                      </a:pP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1800" dirty="0">
                        <a:effectLst/>
                      </a:endParaRPr>
                    </a:p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100%</a:t>
                      </a: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630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354396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9BE8F-8FD8-1D59-7BCC-75DD55D8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SBD6.2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8B7DC-D0B4-C3D7-E910-96849AE99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33" y="1257299"/>
            <a:ext cx="7938654" cy="533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93279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8E37C-B248-0B32-D949-F8DB5F43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Annexure C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FDD47E-E305-86BB-5BE3-DD1588867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2" y="952500"/>
            <a:ext cx="11617575" cy="568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505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97B9-ECF0-3AE7-AEC0-F1C11FC4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Content Enquiries: Bidding Documents, Calculations &amp; Annexures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17CE3C-5BCC-2880-0F5E-6417A6758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09" y="1651862"/>
            <a:ext cx="8285182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444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D610-4FA8-DEB1-AA73-D4DE89A0B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criteria</a:t>
            </a:r>
            <a:endParaRPr lang="en-Z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E5C23-9304-7500-1F8D-3BAB92E05A40}"/>
              </a:ext>
            </a:extLst>
          </p:cNvPr>
          <p:cNvSpPr txBox="1"/>
          <p:nvPr/>
        </p:nvSpPr>
        <p:spPr>
          <a:xfrm>
            <a:off x="1434353" y="1909481"/>
            <a:ext cx="82027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80:20 or 90:10  rule will apply in this project: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B-BBEE = 20 or 10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Price = 80 or 90</a:t>
            </a:r>
          </a:p>
        </p:txBody>
      </p:sp>
    </p:spTree>
    <p:extLst>
      <p:ext uri="{BB962C8B-B14F-4D97-AF65-F5344CB8AC3E}">
        <p14:creationId xmlns:p14="http://schemas.microsoft.com/office/powerpoint/2010/main" val="12458441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E05D-5795-DAA7-ECA4-B6553CBD3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7E1C62-560A-0AFF-753F-D52D46C65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94" y="1555981"/>
            <a:ext cx="7506217" cy="480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22881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66FCC-AF72-93FA-0BA0-897C8299A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B-BBEE requirements</a:t>
            </a:r>
            <a:endParaRPr lang="en-Z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7CEA4-7B01-35BD-346A-1A9DEF8E639A}"/>
              </a:ext>
            </a:extLst>
          </p:cNvPr>
          <p:cNvSpPr txBox="1"/>
          <p:nvPr/>
        </p:nvSpPr>
        <p:spPr>
          <a:xfrm>
            <a:off x="1649506" y="2079812"/>
            <a:ext cx="749449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lvl="0" defTabSz="912813" eaLnBrk="0" hangingPunct="0">
              <a:buClr>
                <a:srgbClr val="8C7F6D"/>
              </a:buClr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lvl="0" defTabSz="912813" eaLnBrk="0" hangingPunct="0">
              <a:buClr>
                <a:srgbClr val="8C7F6D"/>
              </a:buClr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</p:txBody>
      </p:sp>
    </p:spTree>
    <p:extLst>
      <p:ext uri="{BB962C8B-B14F-4D97-AF65-F5344CB8AC3E}">
        <p14:creationId xmlns:p14="http://schemas.microsoft.com/office/powerpoint/2010/main" val="340108879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8726A-5DA9-0729-E425-E152AACA8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41D5D3B0-BB67-D023-5629-36B8AD56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Sub - contracting </a:t>
            </a:r>
            <a:endParaRPr lang="en-ZA" dirty="0"/>
          </a:p>
        </p:txBody>
      </p:sp>
      <p:sp>
        <p:nvSpPr>
          <p:cNvPr id="20484" name="Slide Number Placeholder 4">
            <a:extLst>
              <a:ext uri="{FF2B5EF4-FFF2-40B4-BE49-F238E27FC236}">
                <a16:creationId xmlns:a16="http://schemas.microsoft.com/office/drawing/2014/main" id="{54AD40BA-4AFF-3E9B-F1DB-4B5CBA23322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11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3180CD02-B052-CABC-AF1D-DA1FC0627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8A112F-C964-F62F-E5B0-E56B07853A6C}"/>
              </a:ext>
            </a:extLst>
          </p:cNvPr>
          <p:cNvSpPr txBox="1"/>
          <p:nvPr/>
        </p:nvSpPr>
        <p:spPr>
          <a:xfrm>
            <a:off x="793102" y="1435528"/>
            <a:ext cx="9511777" cy="4305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100"/>
            </a:pPr>
            <a:r>
              <a:rPr lang="en-US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Subcontracting</a:t>
            </a:r>
            <a:endParaRPr lang="en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Mandatory subcontracting on contracts above R30 million as a condition for contract award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If feasible to subcontract for a contract above R30 million, Eskom: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a) must apply subcontracting to previously designated groups.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b) must advertise the tender with a specific condition for contract award that the successful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tenderer must subcontract a minimum of 30% of the value of the contract to: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at least 51% owned by black people.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at least 51% owned by black people who are youth.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at least 51% owned by black people who are women.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at least 51% owned by black people with Disabilities.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51% owned by black people living in rural or underdeveloped areas or townships.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cooperative which is at least 51% owned by black people.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romanLcPeriod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An EME or QSE which is at least 51% owned by black people who are military veterans;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Tender Returnable if the above element is a requirement;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Proof of a sub-contract agreement/s must be submitted.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CSD report of subcontractors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Sub-contractor/s B-BBEE certificate / sworn affidavit must be submitted.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ZA" sz="1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en-ZA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16048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B61D2-EE51-D050-C7B7-24CF1D73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385902"/>
          </a:xfrm>
        </p:spPr>
        <p:txBody>
          <a:bodyPr/>
          <a:lstStyle/>
          <a:p>
            <a:r>
              <a:rPr lang="en-US" dirty="0"/>
              <a:t>Validity of a BBBEE affidavit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FB477-6A36-B3A4-F7BF-8F5A17EAF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36" y="1005840"/>
            <a:ext cx="11127921" cy="564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7035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CA68B-E37C-A66A-01F2-8443FBCD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SDL&amp;I Contractual requirement/undertakings</a:t>
            </a:r>
            <a:endParaRPr lang="en-Z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8BFED-4BBB-7CD5-E7F1-6C54606DE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83" y="1838960"/>
            <a:ext cx="998342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8321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AC3BA-D058-D974-3C0B-2EFFF3F5B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development</a:t>
            </a:r>
            <a:endParaRPr lang="en-ZA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3E0537A-555F-89A2-0A72-3C4EE9839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920166"/>
              </p:ext>
            </p:extLst>
          </p:nvPr>
        </p:nvGraphicFramePr>
        <p:xfrm>
          <a:off x="1053570" y="2152226"/>
          <a:ext cx="9819477" cy="1164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159">
                  <a:extLst>
                    <a:ext uri="{9D8B030D-6E8A-4147-A177-3AD203B41FA5}">
                      <a16:colId xmlns:a16="http://schemas.microsoft.com/office/drawing/2014/main" val="1465986306"/>
                    </a:ext>
                  </a:extLst>
                </a:gridCol>
                <a:gridCol w="3273159">
                  <a:extLst>
                    <a:ext uri="{9D8B030D-6E8A-4147-A177-3AD203B41FA5}">
                      <a16:colId xmlns:a16="http://schemas.microsoft.com/office/drawing/2014/main" val="3476966623"/>
                    </a:ext>
                  </a:extLst>
                </a:gridCol>
                <a:gridCol w="3273159">
                  <a:extLst>
                    <a:ext uri="{9D8B030D-6E8A-4147-A177-3AD203B41FA5}">
                      <a16:colId xmlns:a16="http://schemas.microsoft.com/office/drawing/2014/main" val="169258230"/>
                    </a:ext>
                  </a:extLst>
                </a:gridCol>
              </a:tblGrid>
              <a:tr h="388184">
                <a:tc>
                  <a:txBody>
                    <a:bodyPr/>
                    <a:lstStyle/>
                    <a:p>
                      <a:r>
                        <a:rPr lang="en-US" dirty="0"/>
                        <a:t>Criteria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Eskom Target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Tenderer commitment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65785"/>
                  </a:ext>
                </a:extLst>
              </a:tr>
              <a:tr h="388184">
                <a:tc>
                  <a:txBody>
                    <a:bodyPr/>
                    <a:lstStyle/>
                    <a:p>
                      <a:r>
                        <a:rPr lang="en-US" dirty="0"/>
                        <a:t>Electrical technicians 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878689"/>
                  </a:ext>
                </a:extLst>
              </a:tr>
              <a:tr h="388184">
                <a:tc>
                  <a:txBody>
                    <a:bodyPr/>
                    <a:lstStyle/>
                    <a:p>
                      <a:r>
                        <a:rPr lang="en-US" dirty="0"/>
                        <a:t>Artisans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105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893820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1DC7-4AE2-194E-6753-4B468BF59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FFFFFF"/>
                </a:solidFill>
              </a:rPr>
              <a:t>Monitoring</a:t>
            </a:r>
            <a:r>
              <a:rPr lang="en-ZA" sz="2800" dirty="0"/>
              <a:t> </a:t>
            </a:r>
            <a:endParaRPr lang="en-Z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C7F9D-4CB2-8A61-601A-EE0879FB94CE}"/>
              </a:ext>
            </a:extLst>
          </p:cNvPr>
          <p:cNvSpPr txBox="1"/>
          <p:nvPr/>
        </p:nvSpPr>
        <p:spPr>
          <a:xfrm>
            <a:off x="1163782" y="1997839"/>
            <a:ext cx="938506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228481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C99C9B-C349-DE37-C29E-D2DC43FC2E5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361950" y="372757"/>
            <a:ext cx="9512300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400" dirty="0"/>
              <a:t> 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FAA62E-D994-BE37-A5CD-E457FDCE205A}"/>
              </a:ext>
            </a:extLst>
          </p:cNvPr>
          <p:cNvSpPr txBox="1"/>
          <p:nvPr/>
        </p:nvSpPr>
        <p:spPr>
          <a:xfrm>
            <a:off x="806824" y="2124634"/>
            <a:ext cx="87405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16D159-5056-0963-4E65-098FDA3E0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9093"/>
            <a:ext cx="12192000" cy="50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5789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6810</TotalTime>
  <Words>487</Words>
  <Application>Microsoft Office PowerPoint</Application>
  <PresentationFormat>Widescreen</PresentationFormat>
  <Paragraphs>81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Content Slide Master</vt:lpstr>
      <vt:lpstr>think-cell Slide</vt:lpstr>
      <vt:lpstr>                       Power Line carriers Equipment                                Presented by: Hlekani Motjiyeng                                                                              10 September 2026   </vt:lpstr>
      <vt:lpstr>Eskom Supplier Development and Localisation Mandate</vt:lpstr>
      <vt:lpstr>     SD&amp;L measures impact along 5 key performance areas</vt:lpstr>
      <vt:lpstr>Designated secto-DTIc</vt:lpstr>
      <vt:lpstr>SBD6.2</vt:lpstr>
      <vt:lpstr>Annexure C</vt:lpstr>
      <vt:lpstr>Local Content Enquiries: Bidding Documents, Calculations &amp; Annexures</vt:lpstr>
      <vt:lpstr>Evaluation criteria</vt:lpstr>
      <vt:lpstr>Preference Points B-BBEE</vt:lpstr>
      <vt:lpstr>B-BBEE requirements</vt:lpstr>
      <vt:lpstr> Sub - contracting </vt:lpstr>
      <vt:lpstr>Validity of a BBBEE affidavit</vt:lpstr>
      <vt:lpstr>SDL&amp;I Contractual requirement/undertakings</vt:lpstr>
      <vt:lpstr>Skills development</vt:lpstr>
      <vt:lpstr>Monitoring </vt:lpstr>
      <vt:lpstr> 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Vhumbani Ralidzhivha</cp:lastModifiedBy>
  <cp:revision>91</cp:revision>
  <cp:lastPrinted>2024-01-29T10:17:28Z</cp:lastPrinted>
  <dcterms:created xsi:type="dcterms:W3CDTF">2020-01-06T09:48:40Z</dcterms:created>
  <dcterms:modified xsi:type="dcterms:W3CDTF">2026-09-10T14:09:06Z</dcterms:modified>
</cp:coreProperties>
</file>