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"/>
  </p:notesMasterIdLst>
  <p:sldIdLst>
    <p:sldId id="256" r:id="rId2"/>
    <p:sldId id="271" r:id="rId3"/>
    <p:sldId id="278" r:id="rId4"/>
    <p:sldId id="273" r:id="rId5"/>
    <p:sldId id="274" r:id="rId6"/>
    <p:sldId id="280" r:id="rId7"/>
    <p:sldId id="275" r:id="rId8"/>
    <p:sldId id="279" r:id="rId9"/>
    <p:sldId id="283" r:id="rId10"/>
    <p:sldId id="277" r:id="rId11"/>
    <p:sldId id="281" r:id="rId12"/>
    <p:sldId id="282" r:id="rId13"/>
    <p:sldId id="260" r:id="rId1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0" algn="ctr" defTabSz="584200" rtl="0" fontAlgn="auto" latinLnBrk="0" hangingPunct="0">
      <a:lnSpc>
        <a:spcPct val="100000"/>
      </a:lnSpc>
      <a:spcBef>
        <a:spcPts val="2400"/>
      </a:spcBef>
      <a:spcAft>
        <a:spcPts val="0"/>
      </a:spcAft>
      <a:buClrTx/>
      <a:buSzTx/>
      <a:buFontTx/>
      <a:buNone/>
      <a:tabLst>
        <a:tab pos="584200" algn="l"/>
      </a:tabLst>
      <a:defRPr kumimoji="0" sz="2600" b="0" i="0" u="none" strike="noStrike" cap="none" spc="78" normalizeH="0" baseline="0">
        <a:ln>
          <a:noFill/>
        </a:ln>
        <a:solidFill>
          <a:srgbClr val="000034"/>
        </a:solidFill>
        <a:effectLst/>
        <a:uFillTx/>
        <a:latin typeface="+mj-lt"/>
        <a:ea typeface="+mj-ea"/>
        <a:cs typeface="+mj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CCF5"/>
          </a:solidFill>
        </a:fill>
      </a:tcStyle>
    </a:wholeTbl>
    <a:band2H>
      <a:tcTxStyle/>
      <a:tcStyle>
        <a:tcBdr/>
        <a:fill>
          <a:solidFill>
            <a:srgbClr val="E7E7FA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CEE"/>
          </a:solidFill>
        </a:fill>
      </a:tcStyle>
    </a:wholeTbl>
    <a:band2H>
      <a:tcTxStyle/>
      <a:tcStyle>
        <a:tcBdr/>
        <a:fill>
          <a:solidFill>
            <a:srgbClr val="E9FDF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D1CF"/>
          </a:solidFill>
        </a:fill>
      </a:tcStyle>
    </a:wholeTbl>
    <a:band2H>
      <a:tcTxStyle/>
      <a:tcStyle>
        <a:tcBdr/>
        <a:fill>
          <a:solidFill>
            <a:srgbClr val="FF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7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34"/>
              </a:solidFill>
              <a:prstDash val="solid"/>
              <a:round/>
            </a:ln>
          </a:top>
          <a:bottom>
            <a:ln w="254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34"/>
              </a:solidFill>
              <a:prstDash val="solid"/>
              <a:round/>
            </a:ln>
          </a:top>
          <a:bottom>
            <a:ln w="254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C"/>
          </a:solidFill>
        </a:fill>
      </a:tcStyle>
    </a:wholeTbl>
    <a:band2H>
      <a:tcTxStyle/>
      <a:tcStyle>
        <a:tcBdr/>
        <a:fill>
          <a:solidFill>
            <a:srgbClr val="E6E6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34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34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34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12700" cap="flat">
              <a:solidFill>
                <a:srgbClr val="000034"/>
              </a:solidFill>
              <a:prstDash val="solid"/>
              <a:round/>
            </a:ln>
          </a:top>
          <a:bottom>
            <a:ln w="127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solidFill>
            <a:srgbClr val="000034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12700" cap="flat">
              <a:solidFill>
                <a:srgbClr val="000034"/>
              </a:solidFill>
              <a:prstDash val="solid"/>
              <a:round/>
            </a:ln>
          </a:top>
          <a:bottom>
            <a:ln w="127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solidFill>
            <a:srgbClr val="000034">
              <a:alpha val="20000"/>
            </a:srgbClr>
          </a:solidFill>
        </a:fill>
      </a:tcStyle>
    </a:firstCol>
    <a:lastRow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50800" cap="flat">
              <a:solidFill>
                <a:srgbClr val="000034"/>
              </a:solidFill>
              <a:prstDash val="solid"/>
              <a:round/>
            </a:ln>
          </a:top>
          <a:bottom>
            <a:ln w="127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34"/>
        </a:fontRef>
        <a:srgbClr val="000034"/>
      </a:tcTxStyle>
      <a:tcStyle>
        <a:tcBdr>
          <a:left>
            <a:ln w="12700" cap="flat">
              <a:solidFill>
                <a:srgbClr val="000034"/>
              </a:solidFill>
              <a:prstDash val="solid"/>
              <a:round/>
            </a:ln>
          </a:left>
          <a:right>
            <a:ln w="12700" cap="flat">
              <a:solidFill>
                <a:srgbClr val="000034"/>
              </a:solidFill>
              <a:prstDash val="solid"/>
              <a:round/>
            </a:ln>
          </a:right>
          <a:top>
            <a:ln w="12700" cap="flat">
              <a:solidFill>
                <a:srgbClr val="000034"/>
              </a:solidFill>
              <a:prstDash val="solid"/>
              <a:round/>
            </a:ln>
          </a:top>
          <a:bottom>
            <a:ln w="25400" cap="flat">
              <a:solidFill>
                <a:srgbClr val="000034"/>
              </a:solidFill>
              <a:prstDash val="solid"/>
              <a:round/>
            </a:ln>
          </a:bottom>
          <a:insideH>
            <a:ln w="12700" cap="flat">
              <a:solidFill>
                <a:srgbClr val="000034"/>
              </a:solidFill>
              <a:prstDash val="solid"/>
              <a:round/>
            </a:ln>
          </a:insideH>
          <a:insideV>
            <a:ln w="12700" cap="flat">
              <a:solidFill>
                <a:srgbClr val="000034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32" d="100"/>
          <a:sy n="32" d="100"/>
        </p:scale>
        <p:origin x="74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7" name="Shape 9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Rand Water Powerpoint Template2.jpg" descr="Rand Water Powerpoint Template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5" y="7826"/>
            <a:ext cx="24372170" cy="137003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ub-heading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4689314" y="9158296"/>
            <a:ext cx="8258256" cy="555248"/>
          </a:xfrm>
          <a:prstGeom prst="rect">
            <a:avLst/>
          </a:prstGeom>
        </p:spPr>
        <p:txBody>
          <a:bodyPr/>
          <a:lstStyle>
            <a:lvl1pPr algn="r">
              <a:lnSpc>
                <a:spcPct val="100000"/>
              </a:lnSpc>
              <a:defRPr sz="2800" b="1" cap="all" spc="100">
                <a:solidFill>
                  <a:srgbClr val="53A2C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Sub-heading title</a:t>
            </a:r>
          </a:p>
        </p:txBody>
      </p:sp>
      <p:sp>
        <p:nvSpPr>
          <p:cNvPr id="17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4689314" y="11351390"/>
            <a:ext cx="8258256" cy="555248"/>
          </a:xfrm>
          <a:prstGeom prst="rect">
            <a:avLst/>
          </a:prstGeom>
        </p:spPr>
        <p:txBody>
          <a:bodyPr/>
          <a:lstStyle>
            <a:lvl1pPr algn="r">
              <a:lnSpc>
                <a:spcPct val="100000"/>
              </a:lnSpc>
              <a:defRPr sz="2800" b="1" cap="all" spc="100">
                <a:solidFill>
                  <a:srgbClr val="40649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Author and date</a:t>
            </a:r>
          </a:p>
        </p:txBody>
      </p:sp>
      <p:pic>
        <p:nvPicPr>
          <p:cNvPr id="1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20" name="Presentation Title"/>
          <p:cNvSpPr txBox="1">
            <a:spLocks noGrp="1"/>
          </p:cNvSpPr>
          <p:nvPr>
            <p:ph type="body" sz="quarter" idx="23" hasCustomPrompt="1"/>
          </p:nvPr>
        </p:nvSpPr>
        <p:spPr>
          <a:xfrm>
            <a:off x="9248489" y="7947966"/>
            <a:ext cx="13696131" cy="1121967"/>
          </a:xfrm>
          <a:prstGeom prst="rect">
            <a:avLst/>
          </a:prstGeom>
        </p:spPr>
        <p:txBody>
          <a:bodyPr anchor="ctr">
            <a:spAutoFit/>
          </a:bodyPr>
          <a:lstStyle>
            <a:lvl1pPr algn="r" defTabSz="584200">
              <a:lnSpc>
                <a:spcPct val="100000"/>
              </a:lnSpc>
              <a:spcBef>
                <a:spcPts val="2400"/>
              </a:spcBef>
              <a:tabLst>
                <a:tab pos="584200" algn="l"/>
              </a:tabLst>
              <a:defRPr b="1" spc="239">
                <a:solidFill>
                  <a:srgbClr val="315D9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2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3" name="Picture 2" descr="A blue and white logo&#10;&#10;Description automatically generated">
            <a:extLst>
              <a:ext uri="{FF2B5EF4-FFF2-40B4-BE49-F238E27FC236}">
                <a16:creationId xmlns:a16="http://schemas.microsoft.com/office/drawing/2014/main" id="{E0A68287-DD4A-6176-E31B-618037B6DB5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70968" y="1228993"/>
            <a:ext cx="3273652" cy="1752259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7120105" y="-3"/>
            <a:ext cx="7263897" cy="5323852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50" name="Slide 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336481" y="992608"/>
            <a:ext cx="15928531" cy="1512885"/>
          </a:xfrm>
          <a:prstGeom prst="rect">
            <a:avLst/>
          </a:prstGeom>
        </p:spPr>
        <p:txBody>
          <a:bodyPr/>
          <a:lstStyle>
            <a:lvl1pPr>
              <a:defRPr b="1" spc="-159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Slide Title</a:t>
            </a:r>
          </a:p>
        </p:txBody>
      </p:sp>
      <p:sp>
        <p:nvSpPr>
          <p:cNvPr id="51" name="Body Level One…"/>
          <p:cNvSpPr txBox="1">
            <a:spLocks noGrp="1"/>
          </p:cNvSpPr>
          <p:nvPr>
            <p:ph type="body" idx="22"/>
          </p:nvPr>
        </p:nvSpPr>
        <p:spPr>
          <a:xfrm>
            <a:off x="1336481" y="2523121"/>
            <a:ext cx="18524676" cy="9817125"/>
          </a:xfrm>
          <a:prstGeom prst="rect">
            <a:avLst/>
          </a:prstGeom>
        </p:spPr>
        <p:txBody>
          <a:bodyPr numCol="2" spcCol="926231"/>
          <a:lstStyle>
            <a:lvl1pPr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spcBef>
                <a:spcPts val="1200"/>
              </a:spcBef>
              <a:buClr>
                <a:srgbClr val="335E9A"/>
              </a:buClr>
              <a:defRPr sz="2800" spc="-1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 Body Level One</a:t>
            </a:r>
            <a:endParaRPr spc="-28"/>
          </a:p>
          <a:p>
            <a:pPr lvl="1"/>
            <a:r>
              <a:t>Body Level Two</a:t>
            </a:r>
            <a:endParaRPr spc="-28"/>
          </a:p>
          <a:p>
            <a:pPr lvl="2"/>
            <a:r>
              <a:t>Body Level Three</a:t>
            </a:r>
            <a:endParaRPr spc="-28"/>
          </a:p>
          <a:p>
            <a:pPr lvl="3"/>
            <a:r>
              <a:t>Body Level Four</a:t>
            </a:r>
            <a:endParaRPr spc="-28"/>
          </a:p>
          <a:p>
            <a:pPr lvl="4"/>
            <a:r>
              <a:t>Body Level Five</a:t>
            </a:r>
          </a:p>
        </p:txBody>
      </p:sp>
      <p:sp>
        <p:nvSpPr>
          <p:cNvPr id="5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 descr="A blue and white logo&#10;&#10;Description automatically generated">
            <a:extLst>
              <a:ext uri="{FF2B5EF4-FFF2-40B4-BE49-F238E27FC236}">
                <a16:creationId xmlns:a16="http://schemas.microsoft.com/office/drawing/2014/main" id="{2703A293-4668-FC6D-93E9-747E533FBEE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51696" y="12351918"/>
            <a:ext cx="1479804" cy="792082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ink flamingo with its nose to the water"/>
          <p:cNvSpPr>
            <a:spLocks noGrp="1"/>
          </p:cNvSpPr>
          <p:nvPr>
            <p:ph type="pic" sz="half" idx="21"/>
          </p:nvPr>
        </p:nvSpPr>
        <p:spPr>
          <a:xfrm>
            <a:off x="12192000" y="-1003300"/>
            <a:ext cx="11557000" cy="76792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0" name="Black iguana with its baby on its back"/>
          <p:cNvSpPr>
            <a:spLocks noGrp="1"/>
          </p:cNvSpPr>
          <p:nvPr>
            <p:ph type="pic" sz="half" idx="22"/>
          </p:nvPr>
        </p:nvSpPr>
        <p:spPr>
          <a:xfrm>
            <a:off x="12192000" y="5397500"/>
            <a:ext cx="11557000" cy="7749789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1" name="Blue-footed booby bird on sand"/>
          <p:cNvSpPr>
            <a:spLocks noGrp="1"/>
          </p:cNvSpPr>
          <p:nvPr>
            <p:ph type="pic" idx="23"/>
          </p:nvPr>
        </p:nvSpPr>
        <p:spPr>
          <a:xfrm>
            <a:off x="571500" y="-698500"/>
            <a:ext cx="11684000" cy="1442649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ea turtle swimming underwater"/>
          <p:cNvSpPr>
            <a:spLocks noGrp="1"/>
          </p:cNvSpPr>
          <p:nvPr>
            <p:ph type="pic" idx="21"/>
          </p:nvPr>
        </p:nvSpPr>
        <p:spPr>
          <a:xfrm>
            <a:off x="0" y="-2984500"/>
            <a:ext cx="28333700" cy="17480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7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ack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Image" descr="Image"/>
          <p:cNvPicPr>
            <a:picLocks noChangeAspect="1"/>
          </p:cNvPicPr>
          <p:nvPr/>
        </p:nvPicPr>
        <p:blipFill>
          <a:blip r:embed="rId2"/>
          <a:srcRect b="25924"/>
          <a:stretch>
            <a:fillRect/>
          </a:stretch>
        </p:blipFill>
        <p:spPr>
          <a:xfrm>
            <a:off x="0" y="0"/>
            <a:ext cx="24400021" cy="10160000"/>
          </a:xfrm>
          <a:prstGeom prst="rect">
            <a:avLst/>
          </a:prstGeom>
          <a:ln w="12700">
            <a:miter lim="400000"/>
          </a:ln>
        </p:spPr>
      </p:pic>
      <p:sp>
        <p:nvSpPr>
          <p:cNvPr id="86" name="Thank you!"/>
          <p:cNvSpPr txBox="1"/>
          <p:nvPr/>
        </p:nvSpPr>
        <p:spPr>
          <a:xfrm>
            <a:off x="574426" y="5244870"/>
            <a:ext cx="23235148" cy="17232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defTabSz="825500">
              <a:lnSpc>
                <a:spcPct val="70000"/>
              </a:lnSpc>
              <a:spcBef>
                <a:spcPts val="0"/>
              </a:spcBef>
              <a:tabLst/>
              <a:defRPr sz="9200" b="1" spc="-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Thank you!</a:t>
            </a:r>
          </a:p>
        </p:txBody>
      </p:sp>
      <p:sp>
        <p:nvSpPr>
          <p:cNvPr id="87" name="Head Office: Physical: 522 Impala Road, Glenvista 2058, South Africa…"/>
          <p:cNvSpPr txBox="1"/>
          <p:nvPr/>
        </p:nvSpPr>
        <p:spPr>
          <a:xfrm>
            <a:off x="1825442" y="10942749"/>
            <a:ext cx="7082643" cy="20688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pPr algn="l" defTabSz="825500">
              <a:spcBef>
                <a:spcPts val="0"/>
              </a:spcBef>
              <a:tabLst/>
              <a:defRPr sz="2800" b="1" spc="100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Head Office: Physical: 522 Impala Road, Glenvista 2058, South Africa</a:t>
            </a:r>
            <a:endParaRPr spc="168"/>
          </a:p>
          <a:p>
            <a:pPr algn="l" defTabSz="825500">
              <a:spcBef>
                <a:spcPts val="0"/>
              </a:spcBef>
              <a:tabLst/>
              <a:defRPr sz="2800" b="1" spc="100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Tel: +27 (0)11 682 0911</a:t>
            </a:r>
            <a:endParaRPr spc="168"/>
          </a:p>
          <a:p>
            <a:pPr algn="l" defTabSz="825500">
              <a:spcBef>
                <a:spcPts val="0"/>
              </a:spcBef>
              <a:tabLst/>
              <a:defRPr sz="2800" b="1" spc="100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customerservice@randwater.co.za </a:t>
            </a:r>
          </a:p>
        </p:txBody>
      </p:sp>
      <p:pic>
        <p:nvPicPr>
          <p:cNvPr id="88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9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2" name="Picture 1" descr="A blue and white logo&#10;&#10;Description automatically generated">
            <a:extLst>
              <a:ext uri="{FF2B5EF4-FFF2-40B4-BE49-F238E27FC236}">
                <a16:creationId xmlns:a16="http://schemas.microsoft.com/office/drawing/2014/main" id="{CD121FEA-174E-B6F7-0349-8F3FB2B003F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89030" y="11241478"/>
            <a:ext cx="2114408" cy="113176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flipH="1">
            <a:off x="17120105" y="-3"/>
            <a:ext cx="7263896" cy="532385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482768" y="12236694"/>
            <a:ext cx="3054854" cy="907306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890115" y="12580091"/>
            <a:ext cx="2603770" cy="555248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Contents"/>
          <p:cNvSpPr txBox="1"/>
          <p:nvPr/>
        </p:nvSpPr>
        <p:spPr>
          <a:xfrm>
            <a:off x="1336481" y="992608"/>
            <a:ext cx="15928531" cy="1512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1pPr algn="l" defTabSz="825500">
              <a:lnSpc>
                <a:spcPct val="80000"/>
              </a:lnSpc>
              <a:spcBef>
                <a:spcPts val="0"/>
              </a:spcBef>
              <a:tabLst/>
              <a:defRPr sz="8000" b="1" spc="-159">
                <a:solidFill>
                  <a:srgbClr val="335E9A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Contents</a:t>
            </a:r>
          </a:p>
        </p:txBody>
      </p:sp>
      <p:sp>
        <p:nvSpPr>
          <p:cNvPr id="6" name="Contents"/>
          <p:cNvSpPr txBox="1">
            <a:spLocks noGrp="1"/>
          </p:cNvSpPr>
          <p:nvPr>
            <p:ph type="title" hasCustomPrompt="1"/>
          </p:nvPr>
        </p:nvSpPr>
        <p:spPr>
          <a:xfrm>
            <a:off x="1336481" y="992608"/>
            <a:ext cx="15768919" cy="15128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Contents</a:t>
            </a:r>
          </a:p>
        </p:txBody>
      </p:sp>
      <p:sp>
        <p:nvSpPr>
          <p:cNvPr id="7" name="Body Level One…"/>
          <p:cNvSpPr txBox="1">
            <a:spLocks noGrp="1"/>
          </p:cNvSpPr>
          <p:nvPr>
            <p:ph type="body" idx="1"/>
          </p:nvPr>
        </p:nvSpPr>
        <p:spPr>
          <a:xfrm>
            <a:off x="13610166" y="4876800"/>
            <a:ext cx="9550401" cy="883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431500" y="12268201"/>
            <a:ext cx="371756" cy="555245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825500">
              <a:spcBef>
                <a:spcPts val="0"/>
              </a:spcBef>
              <a:tabLst/>
              <a:defRPr sz="2800" spc="28">
                <a:solidFill>
                  <a:srgbClr val="FFFFFF"/>
                </a:solidFill>
                <a:latin typeface="Founders Grotesk Condensed"/>
                <a:ea typeface="Founders Grotesk Condensed"/>
                <a:cs typeface="Founders Grotesk Condensed"/>
                <a:sym typeface="Founders Grotesk Condense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ransition spd="med"/>
  <p:txStyles>
    <p:titleStyle>
      <a:lvl1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1" i="0" u="none" strike="noStrike" cap="none" spc="-159" baseline="0">
          <a:solidFill>
            <a:srgbClr val="335E9A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1pPr>
      <a:lvl2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2pPr>
      <a:lvl3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3pPr>
      <a:lvl4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4pPr>
      <a:lvl5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5pPr>
      <a:lvl6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6pPr>
      <a:lvl7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7pPr>
      <a:lvl8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8pPr>
      <a:lvl9pPr marL="0" marR="0" indent="0" algn="l" defTabSz="8255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-79" baseline="0">
          <a:solidFill>
            <a:srgbClr val="FFFFFF"/>
          </a:solidFill>
          <a:uFillTx/>
          <a:latin typeface="Founders Grotesk"/>
          <a:ea typeface="Founders Grotesk"/>
          <a:cs typeface="Founders Grotesk"/>
          <a:sym typeface="Founders Grotesk"/>
        </a:defRPr>
      </a:lvl9pPr>
    </p:bodyStyle>
    <p:otherStyle>
      <a:lvl1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1pPr>
      <a:lvl2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2pPr>
      <a:lvl3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3pPr>
      <a:lvl4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4pPr>
      <a:lvl5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5pPr>
      <a:lvl6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6pPr>
      <a:lvl7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7pPr>
      <a:lvl8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8pPr>
      <a:lvl9pPr marL="0" marR="0" indent="0" algn="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0" i="0" u="none" strike="noStrike" cap="none" spc="28" baseline="0">
          <a:solidFill>
            <a:schemeClr val="tx1"/>
          </a:solidFill>
          <a:uFillTx/>
          <a:latin typeface="+mn-lt"/>
          <a:ea typeface="+mn-ea"/>
          <a:cs typeface="+mn-cs"/>
          <a:sym typeface="Founders Grotesk Condense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resentation Title"/>
          <p:cNvSpPr txBox="1">
            <a:spLocks noGrp="1"/>
          </p:cNvSpPr>
          <p:nvPr>
            <p:ph type="body" idx="23"/>
          </p:nvPr>
        </p:nvSpPr>
        <p:spPr>
          <a:xfrm>
            <a:off x="1485003" y="10117367"/>
            <a:ext cx="21413994" cy="3158813"/>
          </a:xfrm>
          <a:prstGeom prst="rect">
            <a:avLst/>
          </a:prstGeom>
        </p:spPr>
        <p:txBody>
          <a:bodyPr/>
          <a:lstStyle/>
          <a:p>
            <a:pPr algn="ctr">
              <a:lnSpc>
                <a:spcPct val="115000"/>
              </a:lnSpc>
              <a:buNone/>
            </a:pPr>
            <a:r>
              <a:rPr lang="en-US" sz="4400" dirty="0">
                <a:latin typeface="Arial" panose="020B0604020202020204" pitchFamily="34" charset="0"/>
                <a:cs typeface="Arial" panose="020B0604020202020204" pitchFamily="34" charset="0"/>
              </a:rPr>
              <a:t>BID NUMBER:</a:t>
            </a:r>
            <a:r>
              <a:rPr lang="en-ZA" sz="4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RW10407116/25 : </a:t>
            </a:r>
            <a:r>
              <a:rPr lang="en-GB" sz="4000" b="1" dirty="0">
                <a:solidFill>
                  <a:srgbClr val="365F9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SUPPLY, DELIVERY AND MAINTANANCE OF END USER COMPUTING SERVICES AT RAND WATER FOR A DURATION OF FIVE (5) YEARS FOR A PANEL OF SERVICE PROVIDERS.</a:t>
            </a:r>
            <a:r>
              <a:rPr lang="en-ZA" sz="4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n-US" sz="4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sz="3600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99F254A4-6961-309D-78FE-6FAD517D528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3F9D43A2-6209-2346-9BD3-CF173B78784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35056" y="710908"/>
            <a:ext cx="15928975" cy="1512887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RAND WATER TEAM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3470BCE-9907-9490-1F0E-0535485556B0}"/>
              </a:ext>
            </a:extLst>
          </p:cNvPr>
          <p:cNvSpPr txBox="1">
            <a:spLocks/>
          </p:cNvSpPr>
          <p:nvPr/>
        </p:nvSpPr>
        <p:spPr>
          <a:xfrm>
            <a:off x="1526480" y="3548743"/>
            <a:ext cx="19175536" cy="849085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Supply Chain Management Team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Tshepo Morare                   : Sourcing Manager : tmorare@randwater.co.za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Tel number        	            : 011 682 0410		         	       	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Stanley Govender        	  	: Senior Buyer : </a:t>
            </a:r>
            <a:r>
              <a:rPr lang="en-US" sz="4400" kern="1200" spc="78" dirty="0" err="1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sgovend</a:t>
            </a:r>
            <a:r>
              <a:rPr kumimoji="0" lang="en-US" sz="4400" b="0" i="0" u="none" strike="noStrike" kern="120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@randwater.co.za</a:t>
            </a: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Tel number     	  	             : 011 682 0410	</a:t>
            </a:r>
            <a:r>
              <a:rPr lang="en-ZA" sz="4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PROVISION OF ASSESSMENT, SERVICING AND/OR REPAIRS OFVORS ATRAND WATER FOBASIS</a:t>
            </a: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Technical Team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Petronella Singo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584035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A9B3B8-5306-C04A-55F7-E54E089944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55AECE7F-70BE-4E75-DC2B-5837B385687F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DBE8B623-22D3-C80F-21D9-FEE5339F904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93A44E8-825B-A8C5-33AD-44B8F356AE4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4"/>
            <a:ext cx="15928975" cy="1512887"/>
          </a:xfrm>
        </p:spPr>
        <p:txBody>
          <a:bodyPr>
            <a:normAutofit/>
          </a:bodyPr>
          <a:lstStyle/>
          <a:p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BID TIMELINES</a:t>
            </a:r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FA7CD61-3793-7036-02E5-F819636808AA}"/>
              </a:ext>
            </a:extLst>
          </p:cNvPr>
          <p:cNvSpPr txBox="1">
            <a:spLocks/>
          </p:cNvSpPr>
          <p:nvPr/>
        </p:nvSpPr>
        <p:spPr>
          <a:xfrm>
            <a:off x="1526480" y="2822713"/>
            <a:ext cx="18089577" cy="9817125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Bid document available on the National Treasury website.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Issue Date   :T</a:t>
            </a:r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uesday, 24 June 2025 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fr-FR" sz="4400" b="1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Thursday, 29 May 2025</a:t>
            </a:r>
            <a:endParaRPr lang="en-US" sz="44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Non-compulsory briefing session:Tuesday, 03 July 2025 : 10:00 am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schemeClr val="tx1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Closing date : Wednesday, 13 Aug 2025</a:t>
            </a: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: 12: 00 pm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Clarifications : </a:t>
            </a:r>
            <a:r>
              <a:rPr lang="en-ZA" sz="4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Bidders can seek clarification by no later than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ZA" sz="4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4400" b="1" i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fifteen (15)</a:t>
            </a:r>
            <a:r>
              <a:rPr lang="en-ZA" sz="4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calendar days before the bid closing date.</a:t>
            </a:r>
            <a:endParaRPr lang="en-ZA" sz="44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Submissions must be deposited before 12:00 noon at No:522 Impala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Road Glenvista, main gate. 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Submissions received after closing date will be rejected. </a:t>
            </a: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3528321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5C4C2-ED53-02D5-AD3C-643808449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86D03B90-D21C-EEB5-20A6-8C079F8C8B38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DBBFBE5A-75FC-A234-81EC-7884FA54615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0423AF20-84A1-0F6B-041F-0DC5A963E64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4"/>
            <a:ext cx="15928975" cy="1512887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VALIDITY PERIOD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F3DB5423-2808-5479-813F-B25CE9F4A554}"/>
              </a:ext>
            </a:extLst>
          </p:cNvPr>
          <p:cNvSpPr txBox="1">
            <a:spLocks/>
          </p:cNvSpPr>
          <p:nvPr/>
        </p:nvSpPr>
        <p:spPr>
          <a:xfrm>
            <a:off x="1526480" y="3548743"/>
            <a:ext cx="18089577" cy="849085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342900" indent="-342900" algn="just" defTabSz="914400" hangingPunct="1">
              <a:lnSpc>
                <a:spcPct val="90000"/>
              </a:lnSpc>
              <a:spcBef>
                <a:spcPct val="20000"/>
              </a:spcBef>
              <a:buFont typeface="Arial" pitchFamily="34" charset="0"/>
              <a:buChar char="•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tender shall remain valid for a period of 180 days from the date of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closing of the tender.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Rand Water reserves the right to extend the validity period if required.</a:t>
            </a:r>
          </a:p>
          <a:p>
            <a:pPr hangingPunct="1"/>
            <a:endParaRPr lang="en-US" dirty="0"/>
          </a:p>
          <a:p>
            <a:pPr hangingPunct="1"/>
            <a:r>
              <a:rPr lang="en-US" dirty="0"/>
              <a:t>3</a:t>
            </a:r>
          </a:p>
          <a:p>
            <a:pPr hangingPunct="1"/>
            <a:endParaRPr lang="en-US" dirty="0"/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97312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ECD56-548A-CC5C-7B25-2AA5974F0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06867B68-164B-C787-AEA3-2C859B0EEAD8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1676400"/>
            <a:ext cx="18524676" cy="16598116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4BB7EFD0-2884-32B6-4E20-D1510FDEA37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C4FA7569-316D-B626-3E4C-E4E7AB50816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4"/>
            <a:ext cx="15928975" cy="1512887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TEST FOR RESPONSIVENESS : PAGE 7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3EEC93B-8C65-A6C3-BC86-F9C1FC72FA71}"/>
              </a:ext>
            </a:extLst>
          </p:cNvPr>
          <p:cNvSpPr txBox="1">
            <a:spLocks/>
          </p:cNvSpPr>
          <p:nvPr/>
        </p:nvSpPr>
        <p:spPr>
          <a:xfrm>
            <a:off x="1526480" y="2011681"/>
            <a:ext cx="18089577" cy="1002792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Fully completed and signed Form of Offer.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The use of correction fluid or any other similar substance to make corrections is not permitted.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3. Submit a letter from the Original Equipment Manufacturer (OEM) confirming partner status.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44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4.Submit a letter from the Original Equipment Manufacturer confirming partner that they are an authorized warrant service provider.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Submit a letter from the Original Equipment Manufacturer (OEM) confirming their partner status.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Submit a letter from the Original Equipment Manufacturer confirming that they are an authorised warranty service provider.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Submit a letter from the Original Equipment Manufacturer (OEM) confirming their partner status.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Submit a letter from the Original Equipment Manufacturer confirming that they are an authorised warranty service provider.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a letter from the Original Equipment Manufacturer (OEM) confirming their partner status.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Submit a letter from the Original Equipment Manufacturer confirming that they are an authorised warranty service provider.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Submit a letter from the Original Equipment Manufacturer (OEM) confirming their partner status.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Submit a letter from the Original Equipment Manufacturer confirming that they are an authorised warranty service provider.</a:t>
            </a:r>
          </a:p>
          <a:p>
            <a:pPr lvl="0" algn="just">
              <a:lnSpc>
                <a:spcPct val="115000"/>
              </a:lnSpc>
              <a:tabLst>
                <a:tab pos="548640" algn="l"/>
                <a:tab pos="914400" algn="l"/>
                <a:tab pos="548640" algn="l"/>
              </a:tabLst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Submit a letter from the Original Equipment Manufacturer (OEM) confirming their partner status.</a:t>
            </a:r>
          </a:p>
          <a:p>
            <a:pPr marL="342900" lvl="0" indent="-342900" algn="just">
              <a:lnSpc>
                <a:spcPct val="115000"/>
              </a:lnSpc>
              <a:buFont typeface="+mj-lt"/>
              <a:buAutoNum type="arabicPeriod"/>
              <a:tabLst>
                <a:tab pos="548640" algn="l"/>
                <a:tab pos="914400" algn="l"/>
                <a:tab pos="548640" algn="l"/>
              </a:tabLst>
            </a:pPr>
            <a:r>
              <a:rPr lang="en-ZA" sz="1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Submit a letter from the Original Equipment Manufacturer confirming that they are an authorised warranty service provider.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712899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60F6E06-984F-31E9-86A1-C31FA55AB67D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94944" y="420625"/>
            <a:ext cx="23536655" cy="12179807"/>
          </a:xfrm>
        </p:spPr>
        <p:txBody>
          <a:bodyPr>
            <a:normAutofit/>
          </a:bodyPr>
          <a:lstStyle/>
          <a:p>
            <a:pPr marL="0" marR="0" lvl="0" indent="0" algn="ctr" defTabSz="8255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TECHNICAL EVALUATION</a:t>
            </a:r>
            <a:endParaRPr kumimoji="0" lang="en-ZA" sz="6000" b="1" i="0" u="none" strike="noStrike" kern="0" cap="none" spc="-159" normalizeH="0" baseline="0" noProof="0" dirty="0">
              <a:ln>
                <a:noFill/>
              </a:ln>
              <a:solidFill>
                <a:srgbClr val="335E9A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0" marR="0" lvl="0" indent="0" algn="ctr" defTabSz="825500" rtl="0" eaLnBrk="1" fontAlgn="auto" latinLnBrk="0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ZA" sz="4700" b="1" i="0" u="none" strike="noStrike" kern="0" cap="none" spc="-159" normalizeH="0" baseline="0" noProof="0" dirty="0">
              <a:ln>
                <a:noFill/>
              </a:ln>
              <a:solidFill>
                <a:srgbClr val="335E9A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Calibri"/>
            </a:endParaRPr>
          </a:p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buFontTx/>
              <a:buNone/>
              <a:tabLst>
                <a:tab pos="584200" algn="l"/>
              </a:tabLst>
              <a:defRPr/>
            </a:pPr>
            <a:r>
              <a:rPr kumimoji="0" lang="en-US" sz="39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Rand Water conducts a two stage evaluation process for all bids, intending to provide services or goods to the organization as follows:</a:t>
            </a:r>
          </a:p>
          <a:p>
            <a:pPr marL="0" marR="0" lvl="0" indent="0" algn="ctr" defTabSz="914400" rtl="0" eaLnBrk="1" fontAlgn="auto" latin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buFontTx/>
              <a:buNone/>
              <a:tabLst>
                <a:tab pos="584200" algn="l"/>
              </a:tabLst>
              <a:defRPr/>
            </a:pPr>
            <a:endParaRPr kumimoji="0" lang="en-US" sz="3900" b="0" i="0" u="none" strike="noStrike" kern="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  <a:p>
            <a:pPr marL="285750" marR="0" lvl="0" indent="-28575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584200" algn="l"/>
              </a:tabLst>
              <a:defRPr/>
            </a:pPr>
            <a:r>
              <a:rPr kumimoji="0" lang="en-US" sz="39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First part of the evaluation process is the Test for responsiveness and then functionality evaluation </a:t>
            </a:r>
            <a:endParaRPr kumimoji="0" lang="en-US" sz="3900" b="1" i="0" u="none" strike="noStrike" kern="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  <a:p>
            <a:pPr marR="0" lvl="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>
                <a:tab pos="584200" algn="l"/>
              </a:tabLst>
              <a:defRPr/>
            </a:pPr>
            <a:r>
              <a:rPr kumimoji="0" lang="en-US" sz="39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All bids evaluated at this stage must achieve a minimum of 70% scoring.</a:t>
            </a:r>
          </a:p>
          <a:p>
            <a:pPr marL="285750" marR="0" lvl="0" indent="-28575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584200" algn="l"/>
              </a:tabLst>
              <a:defRPr/>
            </a:pPr>
            <a:endParaRPr kumimoji="0" lang="en-US" sz="3900" b="0" i="0" u="none" strike="noStrike" kern="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Helvetica Neue"/>
            </a:endParaRPr>
          </a:p>
          <a:p>
            <a:pPr marL="285750" marR="0" lvl="0" indent="-285750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>
                <a:tab pos="584200" algn="l"/>
              </a:tabLst>
              <a:defRPr/>
            </a:pPr>
            <a:r>
              <a:rPr kumimoji="0" lang="en-US" sz="39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Below 70 % will not be considered to second stage of the evaluation.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82B47-F3FA-4A51-73B7-0267CDD39FEB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694944" y="420625"/>
            <a:ext cx="23689056" cy="10515600"/>
          </a:xfrm>
        </p:spPr>
        <p:txBody>
          <a:bodyPr>
            <a:normAutofit/>
          </a:bodyPr>
          <a:lstStyle/>
          <a:p>
            <a:pPr marR="0" lvl="0" algn="ctr" defTabSz="914400" rtl="0" eaLnBrk="1" fontAlgn="auto" latinLnBrk="0" hangingPunct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Tx/>
              <a:buSzPct val="70000"/>
              <a:tabLst>
                <a:tab pos="584200" algn="l"/>
              </a:tabLst>
              <a:defRPr/>
            </a:pPr>
            <a:r>
              <a:rPr kumimoji="0" lang="en-US" sz="5000" b="0" i="0" u="none" strike="noStrike" kern="0" cap="none" spc="78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Helvetica Neue"/>
              </a:rPr>
              <a:t>                                                                                                                                            </a:t>
            </a:r>
          </a:p>
        </p:txBody>
      </p:sp>
    </p:spTree>
    <p:extLst>
      <p:ext uri="{BB962C8B-B14F-4D97-AF65-F5344CB8AC3E}">
        <p14:creationId xmlns:p14="http://schemas.microsoft.com/office/powerpoint/2010/main" val="146997431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D60211-4F52-AE44-F683-BD834022F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CF2E61F8-4C9A-8EA1-B004-3FE4BD9FFE45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39376B1E-A9EA-DA70-7D19-534114F995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EB01EF76-04CA-4108-B5A5-8AA1F36A1F18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3"/>
            <a:ext cx="20730016" cy="12221829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FUNTIONALITY EVALUATION</a:t>
            </a: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algn="l">
              <a:lnSpc>
                <a:spcPct val="107000"/>
              </a:lnSpc>
            </a:pPr>
            <a:endParaRPr lang="en-US" sz="16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l">
              <a:lnSpc>
                <a:spcPct val="107000"/>
              </a:lnSpc>
            </a:pPr>
            <a:endParaRPr lang="en-US" sz="160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CFFE10B-2BC3-449E-2CD0-C6E9900FA3FB}"/>
              </a:ext>
            </a:extLst>
          </p:cNvPr>
          <p:cNvSpPr txBox="1">
            <a:spLocks/>
          </p:cNvSpPr>
          <p:nvPr/>
        </p:nvSpPr>
        <p:spPr>
          <a:xfrm>
            <a:off x="1526480" y="2706624"/>
            <a:ext cx="20144800" cy="10248929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Record  of previous experience relevant to the current scope/work with contactable client references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 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15%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 (The references must be in the form of the letters ( Refer to page 7 for more information) </a:t>
            </a:r>
          </a:p>
          <a:p>
            <a:pPr marL="742950" indent="-742950" algn="just" defTabSz="914400" hangingPunct="1">
              <a:lnSpc>
                <a:spcPct val="90000"/>
              </a:lnSpc>
              <a:spcBef>
                <a:spcPct val="20000"/>
              </a:spcBef>
              <a:buAutoNum type="arabicPeriod"/>
            </a:pPr>
            <a:endParaRPr lang="en-US" sz="90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 Human Resource Capacity (25%)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(The purpose is to establish an overall picture of the bidder’s human resource capacity and ability to undertake the work)  ( Refer to page 8 more information)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kern="1200" spc="78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17600" kern="1200" spc="78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3.</a:t>
            </a:r>
            <a:r>
              <a:rPr lang="en-US" sz="17600" b="1" kern="1200" spc="78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Helvetica Neue"/>
              </a:rPr>
              <a:t>Equipment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Resource Capacity (20%)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(The purpose is to establish an overall picture of the bidder’s equipment resource capacity and ability to undertake the work)  ( Refer to page 8 more information)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kumimoji="0" lang="en-US" sz="17600" b="0" i="0" u="none" strike="noStrike" kern="120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4. Risk Introduced by Bid Qualifications (5%) ( 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Limitations, assumptions and limited liability) (Refer to page 9 for more information).</a:t>
            </a: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kumimoji="0" lang="en-US" sz="17600" b="0" i="0" u="none" strike="noStrike" kern="1200" cap="none" spc="78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Helvetica Neue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5. Project Risk Management (15%)(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As per risk register outlined on page 35 &amp;36).</a:t>
            </a: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b="1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6. Method Statement (20%)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(Annexure A)</a:t>
            </a:r>
            <a:r>
              <a:rPr lang="en-US" sz="17600" b="1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17600" kern="1200" dirty="0">
                <a:solidFill>
                  <a:prstClr val="black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(Refer to page 69 for more information).</a:t>
            </a: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176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571500" indent="-571500" algn="just" defTabSz="914400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Char char="§"/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indent="0" algn="just">
              <a:tabLst>
                <a:tab pos="900430" algn="l"/>
                <a:tab pos="457200" algn="l"/>
              </a:tabLst>
            </a:pPr>
            <a:r>
              <a:rPr lang="en-ZA" sz="44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</a:t>
            </a:r>
            <a:r>
              <a:rPr lang="en-GB" sz="4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Overall performance score for similar work previously done. The bidder must submit a record of performance on previous work which must have a percentage rating by the client.</a:t>
            </a:r>
            <a:endParaRPr lang="en-US" sz="36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71500" indent="-571500">
              <a:lnSpc>
                <a:spcPct val="107000"/>
              </a:lnSpc>
              <a:buFont typeface="Wingdings" panose="05000000000000000000" pitchFamily="2" charset="2"/>
              <a:buChar char="§"/>
            </a:pPr>
            <a:r>
              <a:rPr lang="en-ZA" sz="44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18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Overall Performance on </a:t>
            </a:r>
            <a:r>
              <a:rPr lang="en-ZA" sz="1800" b="1" u="sng" dirty="0" err="1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Previo</a:t>
            </a:r>
            <a:endParaRPr lang="en-US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algn="just" defTabSz="914400" hangingPunct="1">
              <a:lnSpc>
                <a:spcPct val="90000"/>
              </a:lnSpc>
              <a:spcBef>
                <a:spcPct val="20000"/>
              </a:spcBef>
            </a:pPr>
            <a:endParaRPr lang="en-US" sz="4400" kern="1200" dirty="0">
              <a:solidFill>
                <a:prstClr val="black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hangingPunct="1"/>
            <a:endParaRPr lang="en-US" dirty="0"/>
          </a:p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2400"/>
              </a:spcBef>
              <a:spcAft>
                <a:spcPts val="0"/>
              </a:spcAft>
              <a:buClrTx/>
              <a:buSzTx/>
              <a:buFontTx/>
              <a:buNone/>
              <a:tabLst>
                <a:tab pos="584200" algn="l"/>
              </a:tabLst>
              <a:defRPr/>
            </a:pPr>
            <a:endParaRPr kumimoji="0" lang="en-US" sz="3600" b="1" i="0" u="none" strike="noStrike" kern="0" cap="none" spc="239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MT"/>
              <a:ea typeface="Arial MT"/>
              <a:cs typeface="Arial MT"/>
              <a:sym typeface="Calibri"/>
            </a:endParaRPr>
          </a:p>
          <a:p>
            <a:pPr hangingPunct="1"/>
            <a:r>
              <a:rPr lang="en-US" dirty="0"/>
              <a:t>UMBER: RW10397043/21</a:t>
            </a: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231980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3CAADC-5350-5DE2-2C58-CDE494357C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1503E2D3-96A5-A466-7097-6E8284ED76C9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6BCD8141-3971-85D1-9E10-0BBBFB4E7E8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24CB74C-96CA-7EC1-AFD3-7FD3FA80515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18052" y="937142"/>
            <a:ext cx="20752905" cy="7292458"/>
          </a:xfrm>
        </p:spPr>
        <p:txBody>
          <a:bodyPr>
            <a:normAutofit/>
          </a:bodyPr>
          <a:lstStyle/>
          <a:p>
            <a:pPr algn="ctr"/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RETURNABLE DOCUMENTS</a:t>
            </a: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ZA" sz="4000" dirty="0">
                <a:latin typeface="Arial" panose="020B0604020202020204" pitchFamily="34" charset="0"/>
                <a:cs typeface="Arial" panose="020B0604020202020204" pitchFamily="34" charset="0"/>
              </a:rPr>
              <a:t>REFER TO PAGE  11 &amp; 12 OF BID DOCUMENT.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CEF7D03-F968-BE5C-5336-218EAE3C2B06}"/>
              </a:ext>
            </a:extLst>
          </p:cNvPr>
          <p:cNvSpPr txBox="1">
            <a:spLocks/>
          </p:cNvSpPr>
          <p:nvPr/>
        </p:nvSpPr>
        <p:spPr>
          <a:xfrm>
            <a:off x="1526480" y="3548743"/>
            <a:ext cx="18089577" cy="849085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196313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8E6B81-8F87-6779-0339-6831B8BB1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62C52BE8-BFE5-F5D6-9216-9E05EDE61723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AE096681-099B-27B0-46FE-2997AB1D96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2C2E001-0D85-C07C-0471-84299609B13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-634122" y="937142"/>
            <a:ext cx="22488282" cy="7292458"/>
          </a:xfrm>
        </p:spPr>
        <p:txBody>
          <a:bodyPr>
            <a:normAutofit/>
          </a:bodyPr>
          <a:lstStyle/>
          <a:p>
            <a:pPr algn="ctr"/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PRICE SCHEDULE</a:t>
            </a: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ZA" sz="4000" dirty="0">
                <a:latin typeface="Arial" panose="020B0604020202020204" pitchFamily="34" charset="0"/>
                <a:cs typeface="Arial" panose="020B0604020202020204" pitchFamily="34" charset="0"/>
              </a:rPr>
              <a:t>REFER TO ANNEXURE C.2.2 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D444A13-6414-8A40-6F19-F2AEA7DC035C}"/>
              </a:ext>
            </a:extLst>
          </p:cNvPr>
          <p:cNvSpPr txBox="1">
            <a:spLocks/>
          </p:cNvSpPr>
          <p:nvPr/>
        </p:nvSpPr>
        <p:spPr>
          <a:xfrm>
            <a:off x="1526480" y="3548743"/>
            <a:ext cx="18089577" cy="8490857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492797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20E6D-2F51-6C87-C606-6E2481492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5F7A8E64-BC4C-5212-FC32-10B7920DD887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8FCD6E97-7450-42D2-0D83-8C8BC640A11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764B69A-B4CD-D3BF-94EA-92B09F38247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526480" y="733724"/>
            <a:ext cx="15928975" cy="4524886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SCOPE OF WORK</a:t>
            </a: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4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4000" dirty="0">
                <a:latin typeface="Arial" panose="020B0604020202020204" pitchFamily="34" charset="0"/>
                <a:cs typeface="Arial" panose="020B0604020202020204" pitchFamily="34" charset="0"/>
              </a:rPr>
              <a:t>REFER TO ANNEXURE C.3.2 ON PAGE 53 OF BID DOCUMENT.</a:t>
            </a: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DE0A60C-C2FC-8ABD-22B9-56D1618E529F}"/>
              </a:ext>
            </a:extLst>
          </p:cNvPr>
          <p:cNvSpPr txBox="1">
            <a:spLocks/>
          </p:cNvSpPr>
          <p:nvPr/>
        </p:nvSpPr>
        <p:spPr>
          <a:xfrm>
            <a:off x="1361033" y="256032"/>
            <a:ext cx="22097033" cy="1202126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0" lvl="0" indent="0" defTabSz="914400">
              <a:lnSpc>
                <a:spcPct val="150000"/>
              </a:lnSpc>
              <a:spcBef>
                <a:spcPts val="600"/>
              </a:spcBef>
              <a:buSzPct val="70000"/>
              <a:buNone/>
            </a:pPr>
            <a:r>
              <a:rPr lang="en-US" sz="9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lvl="0" indent="0" defTabSz="914400">
              <a:lnSpc>
                <a:spcPct val="150000"/>
              </a:lnSpc>
              <a:spcBef>
                <a:spcPts val="0"/>
              </a:spcBef>
              <a:buNone/>
            </a:pPr>
            <a:endParaRPr lang="en-US" sz="9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4025" lvl="0" indent="0" defTabSz="914400">
              <a:lnSpc>
                <a:spcPct val="150000"/>
              </a:lnSpc>
              <a:spcBef>
                <a:spcPts val="0"/>
              </a:spcBef>
              <a:buNone/>
            </a:pPr>
            <a:endParaRPr lang="en-US" sz="9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178530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A3B84-D2FB-8269-2BB4-09392079F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028E31B4-AEB6-E772-8003-1D3CB9C39DA8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64FFD9CD-ABD1-A54C-CE85-688DC23CCED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756132B0-9F54-D8AD-E80C-03D1B1468A6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605993" y="1438705"/>
            <a:ext cx="15928975" cy="8162495"/>
          </a:xfrm>
        </p:spPr>
        <p:txBody>
          <a:bodyPr>
            <a:normAutofit/>
          </a:bodyPr>
          <a:lstStyle/>
          <a:p>
            <a:r>
              <a:rPr lang="en-ZA" sz="6000" dirty="0">
                <a:latin typeface="Arial" panose="020B0604020202020204" pitchFamily="34" charset="0"/>
                <a:cs typeface="Arial" panose="020B0604020202020204" pitchFamily="34" charset="0"/>
              </a:rPr>
              <a:t>DUE DILIGENCE</a:t>
            </a: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800" dirty="0">
                <a:latin typeface="Arial" panose="020B0604020202020204" pitchFamily="34" charset="0"/>
                <a:cs typeface="Arial" panose="020B0604020202020204" pitchFamily="34" charset="0"/>
              </a:rPr>
              <a:t>Due diligence will be conducted at the bidders premises by the Bid Evaluation Committee.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800" dirty="0">
                <a:latin typeface="Arial" panose="020B0604020202020204" pitchFamily="34" charset="0"/>
                <a:cs typeface="Arial" panose="020B0604020202020204" pitchFamily="34" charset="0"/>
              </a:rPr>
              <a:t>Dates will be communicated to allow bidders to prepare.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800" dirty="0">
                <a:latin typeface="Arial" panose="020B0604020202020204" pitchFamily="34" charset="0"/>
                <a:cs typeface="Arial" panose="020B0604020202020204" pitchFamily="34" charset="0"/>
              </a:rPr>
              <a:t>Due diligence will be conducted on the highest ranking bidders.</a:t>
            </a:r>
          </a:p>
          <a:p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ZA" sz="4800" dirty="0">
                <a:latin typeface="Arial" panose="020B0604020202020204" pitchFamily="34" charset="0"/>
                <a:cs typeface="Arial" panose="020B0604020202020204" pitchFamily="34" charset="0"/>
              </a:rPr>
              <a:t>List of required information will be sent. </a:t>
            </a: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09BCC46-17FA-A9CE-523F-CB61B5172644}"/>
              </a:ext>
            </a:extLst>
          </p:cNvPr>
          <p:cNvSpPr txBox="1">
            <a:spLocks/>
          </p:cNvSpPr>
          <p:nvPr/>
        </p:nvSpPr>
        <p:spPr>
          <a:xfrm>
            <a:off x="1361033" y="256032"/>
            <a:ext cx="22097033" cy="1202126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0" lvl="0" indent="0" defTabSz="914400">
              <a:lnSpc>
                <a:spcPct val="150000"/>
              </a:lnSpc>
              <a:spcBef>
                <a:spcPts val="600"/>
              </a:spcBef>
              <a:buSzPct val="70000"/>
              <a:buNone/>
            </a:pPr>
            <a:r>
              <a:rPr lang="en-US" sz="9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lvl="0" indent="0" defTabSz="914400">
              <a:lnSpc>
                <a:spcPct val="150000"/>
              </a:lnSpc>
              <a:spcBef>
                <a:spcPts val="0"/>
              </a:spcBef>
              <a:buNone/>
            </a:pPr>
            <a:endParaRPr lang="en-US" sz="9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4025" lvl="0" indent="0" defTabSz="914400">
              <a:lnSpc>
                <a:spcPct val="150000"/>
              </a:lnSpc>
              <a:spcBef>
                <a:spcPts val="0"/>
              </a:spcBef>
              <a:buNone/>
            </a:pPr>
            <a:endParaRPr lang="en-US" sz="9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04791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A9E782-0467-82F0-4D74-88BAA3BBD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>
            <a:extLst>
              <a:ext uri="{FF2B5EF4-FFF2-40B4-BE49-F238E27FC236}">
                <a16:creationId xmlns:a16="http://schemas.microsoft.com/office/drawing/2014/main" id="{667B76D4-D7B9-8570-D198-8B0AE09296AD}"/>
              </a:ext>
            </a:extLst>
          </p:cNvPr>
          <p:cNvSpPr txBox="1">
            <a:spLocks noGrp="1"/>
          </p:cNvSpPr>
          <p:nvPr>
            <p:ph type="body" idx="22"/>
          </p:nvPr>
        </p:nvSpPr>
        <p:spPr>
          <a:xfrm>
            <a:off x="925934" y="8457390"/>
            <a:ext cx="18524676" cy="9817125"/>
          </a:xfrm>
          <a:prstGeom prst="rect">
            <a:avLst/>
          </a:prstGeom>
        </p:spPr>
        <p:txBody>
          <a:bodyPr/>
          <a:lstStyle/>
          <a:p>
            <a:r>
              <a:rPr dirty="0"/>
              <a:t> </a:t>
            </a:r>
          </a:p>
        </p:txBody>
      </p:sp>
      <p:sp>
        <p:nvSpPr>
          <p:cNvPr id="2" name="AutoShape 2" descr="Pump up the Volume: “Resenteeism” is the Loud, Angry Successor to “Quiet  Quit - Pivotal Integrated HR Solutions">
            <a:extLst>
              <a:ext uri="{FF2B5EF4-FFF2-40B4-BE49-F238E27FC236}">
                <a16:creationId xmlns:a16="http://schemas.microsoft.com/office/drawing/2014/main" id="{470FB7A8-B69D-0148-D55A-13B89FDBD7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2039599" y="6705599"/>
            <a:ext cx="4009053" cy="40090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827311D-A82D-BCDC-C59A-B015D2D881E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605993" y="1438705"/>
            <a:ext cx="15928975" cy="8162495"/>
          </a:xfrm>
        </p:spPr>
        <p:txBody>
          <a:bodyPr>
            <a:normAutofit/>
          </a:bodyPr>
          <a:lstStyle/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ZA" sz="48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</a:t>
            </a:r>
            <a:r>
              <a:rPr lang="en-ZA" sz="9600" dirty="0">
                <a:latin typeface="Arial" panose="020B0604020202020204" pitchFamily="34" charset="0"/>
                <a:cs typeface="Arial" panose="020B0604020202020204" pitchFamily="34" charset="0"/>
              </a:rPr>
              <a:t>QUESTIONS ?</a:t>
            </a:r>
          </a:p>
          <a:p>
            <a:endParaRPr lang="en-ZA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sz="6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68E50DB2-1D84-C2BE-9AFF-8F166CD3C12B}"/>
              </a:ext>
            </a:extLst>
          </p:cNvPr>
          <p:cNvSpPr txBox="1">
            <a:spLocks/>
          </p:cNvSpPr>
          <p:nvPr/>
        </p:nvSpPr>
        <p:spPr>
          <a:xfrm>
            <a:off x="1361033" y="256032"/>
            <a:ext cx="22097033" cy="12021263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1pPr>
            <a:lvl2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2pPr>
            <a:lvl3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3pPr>
            <a:lvl4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4pPr>
            <a:lvl5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5pPr>
            <a:lvl6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6pPr>
            <a:lvl7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7pPr>
            <a:lvl8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8pPr>
            <a:lvl9pPr marL="0" marR="0" indent="0" algn="l" defTabSz="825500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000" b="0" i="0" u="none" strike="noStrike" cap="none" spc="-79" baseline="0">
                <a:solidFill>
                  <a:srgbClr val="FFFFFF"/>
                </a:solidFill>
                <a:uFillTx/>
                <a:latin typeface="Founders Grotesk"/>
                <a:ea typeface="Founders Grotesk"/>
                <a:cs typeface="Founders Grotesk"/>
                <a:sym typeface="Founders Grotesk"/>
              </a:defRPr>
            </a:lvl9pPr>
          </a:lstStyle>
          <a:p>
            <a:pPr marL="0" lvl="0" indent="0" defTabSz="914400">
              <a:lnSpc>
                <a:spcPct val="150000"/>
              </a:lnSpc>
              <a:spcBef>
                <a:spcPts val="600"/>
              </a:spcBef>
              <a:buSzPct val="70000"/>
              <a:buNone/>
            </a:pPr>
            <a:r>
              <a:rPr lang="en-US" sz="9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  <a:p>
            <a:pPr marL="0" lvl="0" indent="0" defTabSz="914400">
              <a:lnSpc>
                <a:spcPct val="150000"/>
              </a:lnSpc>
              <a:spcBef>
                <a:spcPts val="0"/>
              </a:spcBef>
              <a:buNone/>
            </a:pPr>
            <a:endParaRPr lang="en-US" sz="90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4025" lvl="0" indent="0" defTabSz="914400">
              <a:lnSpc>
                <a:spcPct val="150000"/>
              </a:lnSpc>
              <a:spcBef>
                <a:spcPts val="0"/>
              </a:spcBef>
              <a:buNone/>
            </a:pPr>
            <a:endParaRPr lang="en-US" sz="9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266645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8_Academy">
  <a:themeElements>
    <a:clrScheme name="28_Academy">
      <a:dk1>
        <a:srgbClr val="000034"/>
      </a:dk1>
      <a:lt1>
        <a:srgbClr val="FFFFFF"/>
      </a:lt1>
      <a:dk2>
        <a:srgbClr val="A7A7A7"/>
      </a:dk2>
      <a:lt2>
        <a:srgbClr val="535353"/>
      </a:lt2>
      <a:accent1>
        <a:srgbClr val="3B39E4"/>
      </a:accent1>
      <a:accent2>
        <a:srgbClr val="51C1FD"/>
      </a:accent2>
      <a:accent3>
        <a:srgbClr val="5EF7D2"/>
      </a:accent3>
      <a:accent4>
        <a:srgbClr val="BFF823"/>
      </a:accent4>
      <a:accent5>
        <a:srgbClr val="FFA728"/>
      </a:accent5>
      <a:accent6>
        <a:srgbClr val="FF5F52"/>
      </a:accent6>
      <a:hlink>
        <a:srgbClr val="0000FF"/>
      </a:hlink>
      <a:folHlink>
        <a:srgbClr val="FF00FF"/>
      </a:folHlink>
    </a:clrScheme>
    <a:fontScheme name="28_Academy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8_Academ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8_Academy">
  <a:themeElements>
    <a:clrScheme name="28_Academy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3B39E4"/>
      </a:accent1>
      <a:accent2>
        <a:srgbClr val="51C1FD"/>
      </a:accent2>
      <a:accent3>
        <a:srgbClr val="5EF7D2"/>
      </a:accent3>
      <a:accent4>
        <a:srgbClr val="BFF823"/>
      </a:accent4>
      <a:accent5>
        <a:srgbClr val="FFA728"/>
      </a:accent5>
      <a:accent6>
        <a:srgbClr val="FF5F52"/>
      </a:accent6>
      <a:hlink>
        <a:srgbClr val="0000FF"/>
      </a:hlink>
      <a:folHlink>
        <a:srgbClr val="FF00FF"/>
      </a:folHlink>
    </a:clrScheme>
    <a:fontScheme name="28_Academy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8_Academ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>
            <a:tab pos="584200" algn="l"/>
          </a:tabLst>
          <a:defRPr kumimoji="0" sz="2600" b="0" i="0" u="none" strike="noStrike" cap="none" spc="78" normalizeH="0" baseline="0">
            <a:ln>
              <a:noFill/>
            </a:ln>
            <a:solidFill>
              <a:srgbClr val="000034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18370</TotalTime>
  <Words>880</Words>
  <Application>Microsoft Office PowerPoint</Application>
  <PresentationFormat>Custom</PresentationFormat>
  <Paragraphs>144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Arial MT</vt:lpstr>
      <vt:lpstr>Calibri</vt:lpstr>
      <vt:lpstr>Founders Grotesk</vt:lpstr>
      <vt:lpstr>Founders Grotesk Condensed</vt:lpstr>
      <vt:lpstr>Helvetica Neue</vt:lpstr>
      <vt:lpstr>Wingdings</vt:lpstr>
      <vt:lpstr>28_Academy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Lydia Radebe</dc:creator>
  <cp:lastModifiedBy>Tshepo Morare</cp:lastModifiedBy>
  <cp:revision>35</cp:revision>
  <dcterms:modified xsi:type="dcterms:W3CDTF">2025-07-07T08:20:54Z</dcterms:modified>
</cp:coreProperties>
</file>