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90" r:id="rId3"/>
    <p:sldId id="292" r:id="rId4"/>
    <p:sldId id="293" r:id="rId5"/>
    <p:sldId id="298" r:id="rId6"/>
  </p:sldIdLst>
  <p:sldSz cx="9144000" cy="6858000" type="screen4x3"/>
  <p:notesSz cx="68199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12">
          <p15:clr>
            <a:srgbClr val="A4A3A4"/>
          </p15:clr>
        </p15:guide>
        <p15:guide id="2" pos="16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69" autoAdjust="0"/>
    <p:restoredTop sz="94733" autoAdjust="0"/>
  </p:normalViewPr>
  <p:slideViewPr>
    <p:cSldViewPr snapToGrid="0" snapToObjects="1">
      <p:cViewPr varScale="1">
        <p:scale>
          <a:sx n="62" d="100"/>
          <a:sy n="62" d="100"/>
        </p:scale>
        <p:origin x="1316" y="56"/>
      </p:cViewPr>
      <p:guideLst>
        <p:guide orient="horz" pos="1312"/>
        <p:guide pos="16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7EB08-0226-4DC5-80F5-95034E6E4A50}" type="datetimeFigureOut">
              <a:rPr lang="en-ZA" smtClean="0"/>
              <a:t>2023/08/10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83E7B-A1AE-4A35-A880-05928AD425C2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20730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37CA6-C3F8-4E16-8088-B24DECDBDBCE}" type="datetimeFigureOut">
              <a:rPr lang="en-ZA" smtClean="0"/>
              <a:t>2023/08/10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990" y="4717415"/>
            <a:ext cx="545592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63032" y="9433106"/>
            <a:ext cx="2955290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F8592-633F-440F-8469-923C65C53A9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7282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0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35182"/>
            <a:ext cx="8013659" cy="32557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180" y="1412384"/>
            <a:ext cx="8013659" cy="51208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3891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dirty="0"/>
              <a:t>13</a:t>
            </a:r>
            <a:r>
              <a:rPr lang="en-US" baseline="30000" dirty="0"/>
              <a:t>th</a:t>
            </a:r>
            <a:r>
              <a:rPr lang="en-US" dirty="0"/>
              <a:t> June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4163" y="6533216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r>
              <a:rPr lang="en-US" dirty="0"/>
              <a:t>OoP SOPA input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46459" y="6546663"/>
            <a:ext cx="455062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093862CD-2CE4-D846-9F15-15300DCE1B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92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36" y="353406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136" y="170100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3C3B79-85AB-484C-B635-28E848BDA4E5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2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14758"/>
            <a:ext cx="8013659" cy="3651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7179" y="1600199"/>
            <a:ext cx="3834985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8069" y="1600199"/>
            <a:ext cx="392277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61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4790"/>
            <a:ext cx="8013659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79" y="1724891"/>
            <a:ext cx="3866157" cy="44998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179" y="2174875"/>
            <a:ext cx="38661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724889"/>
            <a:ext cx="3983124" cy="449985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174875"/>
            <a:ext cx="39831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5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5149"/>
            <a:ext cx="8013659" cy="3651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45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CE6F17-BA95-494B-91A3-DCBD76065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180" y="935182"/>
            <a:ext cx="8013659" cy="32557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002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355" y="1435100"/>
            <a:ext cx="3699163" cy="365125"/>
          </a:xfrm>
        </p:spPr>
        <p:txBody>
          <a:bodyPr anchor="b"/>
          <a:lstStyle>
            <a:lvl1pPr algn="l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8649" y="1435100"/>
            <a:ext cx="4260268" cy="4691063"/>
          </a:xfrm>
        </p:spPr>
        <p:txBody>
          <a:bodyPr/>
          <a:lstStyle>
            <a:lvl1pPr>
              <a:defRPr sz="3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6355" y="1800226"/>
            <a:ext cx="3699162" cy="43259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B4AA36-669E-864D-BF7E-6DED31BC9FB0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6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35" y="4800600"/>
            <a:ext cx="803217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7135" y="1350817"/>
            <a:ext cx="8032173" cy="337675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7135" y="5367338"/>
            <a:ext cx="803217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581F9D-C64A-BB4C-8033-7795EA41917D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36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80" y="924791"/>
            <a:ext cx="8013659" cy="3343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7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13164"/>
            <a:ext cx="2057400" cy="4712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6354" y="1413164"/>
            <a:ext cx="5510645" cy="471299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4EF6776-A4B7-1C4D-B1F9-2B9029E89AE3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93862CD-2CE4-D846-9F15-15300DCE1B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5ACE83-0F60-CC47-802A-4D891EAD32D2}"/>
              </a:ext>
            </a:extLst>
          </p:cNvPr>
          <p:cNvSpPr txBox="1">
            <a:spLocks/>
          </p:cNvSpPr>
          <p:nvPr userDrawn="1"/>
        </p:nvSpPr>
        <p:spPr>
          <a:xfrm>
            <a:off x="1007180" y="935182"/>
            <a:ext cx="8013659" cy="325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5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0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7180" y="955964"/>
            <a:ext cx="8013659" cy="303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80" y="1412384"/>
            <a:ext cx="8013659" cy="5255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076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500" b="1" kern="1200">
          <a:solidFill>
            <a:srgbClr val="FFFF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-tenders.gauteng.gov.za/Pages/Home.aspx" TargetMode="External"/><Relationship Id="rId2" Type="http://schemas.openxmlformats.org/officeDocument/2006/relationships/hyperlink" Target="http://www.csd.gov.z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ender.admin@gauteng.gov.za" TargetMode="External"/><Relationship Id="rId4" Type="http://schemas.openxmlformats.org/officeDocument/2006/relationships/hyperlink" Target="https://etenders.treasury.gov.za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219511" y="149932"/>
            <a:ext cx="45720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BRIEFING SESSION</a:t>
            </a:r>
          </a:p>
          <a:p>
            <a:pPr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3846" y="619432"/>
            <a:ext cx="9036050" cy="4178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en-GB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GT/</a:t>
            </a:r>
            <a:r>
              <a:rPr lang="en-GB" sz="36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GDeG</a:t>
            </a:r>
            <a:r>
              <a:rPr lang="en-GB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/050/2023</a:t>
            </a:r>
            <a:br>
              <a:rPr lang="en-GB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en-GB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GAUTENG PUBLIC HOTLINE OMNI-CHANNEL SOLUTION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</a:pPr>
            <a:r>
              <a:rPr lang="en-GB" sz="18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PERIOD OF 36 MONTHS</a:t>
            </a:r>
            <a:endParaRPr lang="en-US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695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 noGrp="1"/>
          </p:cNvSpPr>
          <p:nvPr>
            <p:ph type="title"/>
          </p:nvPr>
        </p:nvSpPr>
        <p:spPr>
          <a:xfrm>
            <a:off x="1007180" y="832100"/>
            <a:ext cx="8013659" cy="42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800" b="1" dirty="0">
                <a:solidFill>
                  <a:schemeClr val="bg1"/>
                </a:solidFill>
              </a:rPr>
              <a:t>TENDER ADMINISTRATION PROCESS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79387" y="1414732"/>
            <a:ext cx="8785225" cy="4994693"/>
          </a:xfrm>
        </p:spPr>
        <p:txBody>
          <a:bodyPr>
            <a:noAutofit/>
          </a:bodyPr>
          <a:lstStyle/>
          <a:p>
            <a:pPr indent="-247650">
              <a:buFont typeface="Symbol" pitchFamily="18" charset="2"/>
              <a:buChar char=""/>
              <a:defRPr/>
            </a:pPr>
            <a:r>
              <a:rPr lang="en-ZA" sz="1800" b="1" dirty="0"/>
              <a:t>Supplier </a:t>
            </a:r>
            <a:r>
              <a:rPr lang="en-ZA" sz="1800" b="1" dirty="0">
                <a:solidFill>
                  <a:srgbClr val="FF0000"/>
                </a:solidFill>
              </a:rPr>
              <a:t>MUST</a:t>
            </a:r>
            <a:r>
              <a:rPr lang="en-ZA" sz="1800" b="1" dirty="0"/>
              <a:t> be registered</a:t>
            </a:r>
            <a:r>
              <a:rPr lang="en-ZA" sz="1800" b="1" dirty="0">
                <a:solidFill>
                  <a:srgbClr val="FF0000"/>
                </a:solidFill>
              </a:rPr>
              <a:t> </a:t>
            </a:r>
            <a:r>
              <a:rPr lang="en-ZA" sz="1800" b="1" dirty="0"/>
              <a:t>on CSD in order to tender</a:t>
            </a:r>
          </a:p>
          <a:p>
            <a:pPr indent="-247650">
              <a:buFont typeface="Symbol" pitchFamily="18" charset="2"/>
              <a:buChar char=""/>
              <a:defRPr/>
            </a:pPr>
            <a:endParaRPr lang="en-ZA" sz="1200" b="1" dirty="0"/>
          </a:p>
          <a:p>
            <a:pPr indent="-247650">
              <a:buFont typeface="Symbol" pitchFamily="18" charset="2"/>
              <a:buChar char=""/>
              <a:defRPr/>
            </a:pPr>
            <a:r>
              <a:rPr lang="en-ZA" sz="1800" b="1" dirty="0"/>
              <a:t>Registration to National Central Supplier database is essential – </a:t>
            </a:r>
            <a:r>
              <a:rPr lang="en-ZA" sz="1800" b="1" dirty="0">
                <a:hlinkClick r:id="rId2"/>
              </a:rPr>
              <a:t>www.csd.gov.za</a:t>
            </a:r>
            <a:r>
              <a:rPr lang="en-ZA" sz="1800" b="1" dirty="0"/>
              <a:t> </a:t>
            </a:r>
          </a:p>
          <a:p>
            <a:pPr indent="-247650">
              <a:buFont typeface="Symbol" pitchFamily="18" charset="2"/>
              <a:buChar char=""/>
              <a:defRPr/>
            </a:pPr>
            <a:endParaRPr lang="en-ZA" sz="1400" b="1" dirty="0"/>
          </a:p>
          <a:p>
            <a:pPr marL="95250" indent="0">
              <a:buFontTx/>
              <a:buNone/>
              <a:defRPr/>
            </a:pPr>
            <a:endParaRPr lang="en-GB" sz="1400" b="1" dirty="0"/>
          </a:p>
          <a:p>
            <a:pPr indent="-247650">
              <a:buFont typeface="Symbol" pitchFamily="18" charset="2"/>
              <a:buChar char=""/>
              <a:defRPr/>
            </a:pPr>
            <a:r>
              <a:rPr lang="en-GB" sz="1800" b="1" dirty="0"/>
              <a:t>Tenders can be obtained on the following ways</a:t>
            </a:r>
          </a:p>
          <a:p>
            <a:pPr marL="877888" lvl="1" indent="-342900">
              <a:buFont typeface="Symbol" pitchFamily="18" charset="2"/>
              <a:buChar char=""/>
              <a:defRPr/>
            </a:pPr>
            <a:r>
              <a:rPr lang="en-ZA" sz="1800" b="1" dirty="0">
                <a:solidFill>
                  <a:srgbClr val="FF0000"/>
                </a:solidFill>
              </a:rPr>
              <a:t>Downloading</a:t>
            </a:r>
            <a:r>
              <a:rPr lang="en-ZA" sz="1800" b="1" dirty="0"/>
              <a:t> from website  </a:t>
            </a:r>
            <a:r>
              <a:rPr lang="en-US" altLang="en-US" sz="1800" b="1" dirty="0">
                <a:solidFill>
                  <a:srgbClr val="1155CC"/>
                </a:solidFill>
                <a:hlinkClick r:id="rId3"/>
              </a:rPr>
              <a:t>http://e-tenders.gauteng.gov.za/Pages/Home.aspx</a:t>
            </a:r>
            <a:r>
              <a:rPr lang="en-US" altLang="en-US" sz="1800" b="1" dirty="0">
                <a:solidFill>
                  <a:srgbClr val="1155CC"/>
                </a:solidFill>
              </a:rPr>
              <a:t> </a:t>
            </a:r>
            <a:r>
              <a:rPr lang="en-ZA" sz="1800" b="1" dirty="0"/>
              <a:t>or</a:t>
            </a:r>
          </a:p>
          <a:p>
            <a:pPr marL="534988" lvl="1" indent="0">
              <a:buNone/>
              <a:defRPr/>
            </a:pPr>
            <a:r>
              <a:rPr lang="en-ZA" sz="1800" b="1" dirty="0"/>
              <a:t>	for National e-Tenders portal </a:t>
            </a:r>
            <a:r>
              <a:rPr lang="en-ZA" sz="1800" b="1" dirty="0">
                <a:hlinkClick r:id="rId4"/>
              </a:rPr>
              <a:t>https://etenders.treasury.gov.za/</a:t>
            </a:r>
            <a:r>
              <a:rPr lang="en-ZA" sz="1800" b="1" dirty="0"/>
              <a:t> for </a:t>
            </a:r>
            <a:r>
              <a:rPr lang="en-ZA" sz="1800" b="1" dirty="0">
                <a:solidFill>
                  <a:srgbClr val="008000"/>
                </a:solidFill>
              </a:rPr>
              <a:t>free</a:t>
            </a:r>
            <a:endParaRPr lang="en-US" sz="1800" b="1" dirty="0">
              <a:solidFill>
                <a:srgbClr val="008000"/>
              </a:solidFill>
            </a:endParaRPr>
          </a:p>
          <a:p>
            <a:pPr marL="877888" lvl="1" indent="-342900">
              <a:buFont typeface="Symbol" pitchFamily="18" charset="2"/>
              <a:buChar char=""/>
              <a:defRPr/>
            </a:pPr>
            <a:r>
              <a:rPr lang="en-ZA" sz="1800" b="1" dirty="0"/>
              <a:t>Request to </a:t>
            </a:r>
            <a:r>
              <a:rPr lang="en-ZA" sz="1800" b="1" dirty="0">
                <a:solidFill>
                  <a:srgbClr val="FF0000"/>
                </a:solidFill>
              </a:rPr>
              <a:t>e-mai</a:t>
            </a:r>
            <a:r>
              <a:rPr lang="en-ZA" sz="1800" b="1" dirty="0"/>
              <a:t>l the document using e-mail address </a:t>
            </a:r>
            <a:r>
              <a:rPr lang="en-ZA" sz="1800" b="1" dirty="0">
                <a:hlinkClick r:id="rId5"/>
              </a:rPr>
              <a:t>tender.admin@gauteng.gov.za</a:t>
            </a:r>
            <a:r>
              <a:rPr lang="en-ZA" sz="1800" b="1" dirty="0"/>
              <a:t> for </a:t>
            </a:r>
            <a:r>
              <a:rPr lang="en-ZA" sz="1800" b="1" dirty="0">
                <a:solidFill>
                  <a:srgbClr val="008000"/>
                </a:solidFill>
              </a:rPr>
              <a:t>free</a:t>
            </a:r>
            <a:endParaRPr lang="en-GB" sz="1800" b="1" dirty="0">
              <a:solidFill>
                <a:srgbClr val="008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D93C94-F4A6-4D6E-B2A6-778461BA8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9144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7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140542" y="799380"/>
            <a:ext cx="78802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600" b="1" dirty="0">
                <a:solidFill>
                  <a:schemeClr val="bg1"/>
                </a:solidFill>
              </a:rPr>
              <a:t>TENDER ADMINISTRATION PROCESS - continue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9387" y="1665515"/>
            <a:ext cx="8785225" cy="4419600"/>
          </a:xfrm>
        </p:spPr>
        <p:txBody>
          <a:bodyPr/>
          <a:lstStyle/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ZA" sz="2000" b="1" dirty="0"/>
              <a:t>Tenders requires to complete section 1 and 2 of the RFP pack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ZA" sz="2000" b="1" dirty="0"/>
              <a:t>Tenders must be packed in one envelope containing the following information: </a:t>
            </a:r>
            <a:endParaRPr lang="en-GB" sz="2000" b="1" dirty="0"/>
          </a:p>
          <a:p>
            <a:pPr marL="752475" lvl="1" indent="-212725">
              <a:defRPr/>
            </a:pPr>
            <a:r>
              <a:rPr lang="en-ZA" sz="2000" b="1" dirty="0"/>
              <a:t>	Tender No, Closing Date, Institutions Name</a:t>
            </a:r>
          </a:p>
          <a:p>
            <a:pPr marL="752475" lvl="1" indent="-212725">
              <a:defRPr/>
            </a:pPr>
            <a:endParaRPr lang="en-ZA" sz="2000" dirty="0"/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>
                <a:solidFill>
                  <a:srgbClr val="FF0000"/>
                </a:solidFill>
              </a:rPr>
              <a:t>On or before closing day</a:t>
            </a:r>
            <a:r>
              <a:rPr lang="en-GB" sz="2000" b="1" dirty="0"/>
              <a:t> the tenders must be submitted in the tender box outside the building at 75 Fox street (Imbumba house)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endParaRPr lang="en-GB" sz="2000" b="1" dirty="0"/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>
                <a:solidFill>
                  <a:srgbClr val="FF0000"/>
                </a:solidFill>
              </a:rPr>
              <a:t>No late bids </a:t>
            </a:r>
            <a:r>
              <a:rPr lang="en-GB" sz="2000" b="1" dirty="0"/>
              <a:t>(after the closing time at 11:00)  will be accepted.</a:t>
            </a:r>
          </a:p>
          <a:p>
            <a:pPr marL="360363" indent="-360363">
              <a:lnSpc>
                <a:spcPct val="92000"/>
              </a:lnSpc>
              <a:buFont typeface="Arial" charset="0"/>
              <a:buNone/>
              <a:defRPr/>
            </a:pPr>
            <a:r>
              <a:rPr lang="en-GB" sz="2000" dirty="0"/>
              <a:t> </a:t>
            </a:r>
          </a:p>
          <a:p>
            <a:pPr marL="360363" indent="-360363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The tender box is </a:t>
            </a:r>
            <a:r>
              <a:rPr lang="en-GB" sz="2000" b="1" dirty="0">
                <a:solidFill>
                  <a:srgbClr val="FF0000"/>
                </a:solidFill>
              </a:rPr>
              <a:t>open</a:t>
            </a:r>
            <a:r>
              <a:rPr lang="en-GB" sz="2000" b="1" dirty="0"/>
              <a:t> 24 hours a day, 7 days a week.</a:t>
            </a:r>
          </a:p>
          <a:p>
            <a:pPr marL="360363" indent="-360363">
              <a:lnSpc>
                <a:spcPct val="92000"/>
              </a:lnSpc>
              <a:buFont typeface="Arial" charset="0"/>
              <a:buNone/>
              <a:defRPr/>
            </a:pPr>
            <a:endParaRPr lang="en-GB" sz="2000" b="1" dirty="0"/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3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 noGrp="1"/>
          </p:cNvSpPr>
          <p:nvPr>
            <p:ph type="title"/>
          </p:nvPr>
        </p:nvSpPr>
        <p:spPr>
          <a:xfrm>
            <a:off x="1007180" y="799379"/>
            <a:ext cx="80136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sz="2600" b="1" dirty="0">
                <a:solidFill>
                  <a:schemeClr val="bg1"/>
                </a:solidFill>
              </a:rPr>
              <a:t>TENDER ADMINISTRATION PROCESS - continue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0825" y="1600200"/>
            <a:ext cx="8785225" cy="4419600"/>
          </a:xfrm>
        </p:spPr>
        <p:txBody>
          <a:bodyPr>
            <a:normAutofit/>
          </a:bodyPr>
          <a:lstStyle/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On the closing day </a:t>
            </a:r>
            <a:r>
              <a:rPr lang="en-GB" sz="2000" b="1" dirty="0">
                <a:solidFill>
                  <a:srgbClr val="FF0000"/>
                </a:solidFill>
              </a:rPr>
              <a:t>all the watches</a:t>
            </a:r>
            <a:r>
              <a:rPr lang="en-GB" sz="2000" b="1" dirty="0"/>
              <a:t> in Tender Admin are synchronised with the Telkom time</a:t>
            </a:r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endParaRPr lang="en-GB" sz="1600" b="1" dirty="0"/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After the closure of the tender box, the bids are then moved to a safe where they will be locked</a:t>
            </a:r>
          </a:p>
          <a:p>
            <a:pPr marL="0" indent="0">
              <a:lnSpc>
                <a:spcPct val="92000"/>
              </a:lnSpc>
              <a:buNone/>
              <a:defRPr/>
            </a:pPr>
            <a:endParaRPr lang="en-GB" sz="1600" b="1" dirty="0"/>
          </a:p>
          <a:p>
            <a:pPr marL="396875" indent="-396875">
              <a:lnSpc>
                <a:spcPct val="92000"/>
              </a:lnSpc>
              <a:buFont typeface="Arial" charset="0"/>
              <a:buChar char="•"/>
              <a:defRPr/>
            </a:pPr>
            <a:r>
              <a:rPr lang="en-GB" sz="2000" b="1" dirty="0"/>
              <a:t>Opening of bids will be done in the presence of the Probity Audits and no institutions are allowed. </a:t>
            </a:r>
          </a:p>
          <a:p>
            <a:pPr marL="0" indent="0">
              <a:lnSpc>
                <a:spcPct val="92000"/>
              </a:lnSpc>
              <a:buNone/>
              <a:defRPr/>
            </a:pPr>
            <a:endParaRPr lang="en-GB" sz="2000" b="1" dirty="0"/>
          </a:p>
          <a:p>
            <a:pPr>
              <a:defRPr/>
            </a:pPr>
            <a:r>
              <a:rPr lang="en-GB" altLang="en-US" sz="2000" b="1" dirty="0"/>
              <a:t>Tenders received will be published on website after 10 days of opening</a:t>
            </a:r>
          </a:p>
          <a:p>
            <a:pPr>
              <a:defRPr/>
            </a:pPr>
            <a:r>
              <a:rPr lang="en-GB" altLang="en-US" sz="2000" b="1" dirty="0"/>
              <a:t>NB The recording wont be published, However we will publish question and answers for the session.</a:t>
            </a:r>
          </a:p>
        </p:txBody>
      </p:sp>
    </p:spTree>
    <p:extLst>
      <p:ext uri="{BB962C8B-B14F-4D97-AF65-F5344CB8AC3E}">
        <p14:creationId xmlns:p14="http://schemas.microsoft.com/office/powerpoint/2010/main" val="395558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 txBox="1">
            <a:spLocks noGrp="1" noChangeArrowheads="1"/>
          </p:cNvSpPr>
          <p:nvPr>
            <p:ph idx="1"/>
          </p:nvPr>
        </p:nvSpPr>
        <p:spPr>
          <a:xfrm>
            <a:off x="1908175" y="2349500"/>
            <a:ext cx="5688013" cy="1765300"/>
          </a:xfrm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 algn="ctr">
              <a:buFontTx/>
              <a:buNone/>
              <a:defRPr/>
            </a:pPr>
            <a:r>
              <a:rPr lang="en-US" sz="3200" b="1" dirty="0">
                <a:solidFill>
                  <a:srgbClr val="1E04BC"/>
                </a:solidFill>
              </a:rPr>
              <a:t>The end</a:t>
            </a:r>
          </a:p>
          <a:p>
            <a:pPr algn="ctr">
              <a:defRPr/>
            </a:pPr>
            <a:endParaRPr lang="en-US" sz="3200" b="1" dirty="0">
              <a:solidFill>
                <a:srgbClr val="1E04BC"/>
              </a:solidFill>
            </a:endParaRPr>
          </a:p>
          <a:p>
            <a:pPr marL="0" indent="0" algn="ctr">
              <a:buFontTx/>
              <a:buNone/>
              <a:defRPr/>
            </a:pPr>
            <a:r>
              <a:rPr lang="en-US" sz="3200" b="1" dirty="0">
                <a:solidFill>
                  <a:srgbClr val="1E04BC"/>
                </a:solidFill>
              </a:rPr>
              <a:t>Thank you!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007180" y="832100"/>
            <a:ext cx="8013659" cy="42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QUESTIONS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5268</TotalTime>
  <Words>302</Words>
  <Application>Microsoft Office PowerPoint</Application>
  <PresentationFormat>On-screen Show (4:3)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Symbol</vt:lpstr>
      <vt:lpstr>Office Theme</vt:lpstr>
      <vt:lpstr>PowerPoint Presentation</vt:lpstr>
      <vt:lpstr>TENDER ADMINISTRATION PROCESS</vt:lpstr>
      <vt:lpstr>TENDER ADMINISTRATION PROCESS - continue</vt:lpstr>
      <vt:lpstr>TENDER ADMINISTRATION PROCESS - continue</vt:lpstr>
      <vt:lpstr>QUESTIONS</vt:lpstr>
    </vt:vector>
  </TitlesOfParts>
  <Company>Office of the Premier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Noble Mufhandu</dc:creator>
  <cp:lastModifiedBy>SIBISI, SIZWE</cp:lastModifiedBy>
  <cp:revision>243</cp:revision>
  <cp:lastPrinted>2015-06-18T06:43:41Z</cp:lastPrinted>
  <dcterms:created xsi:type="dcterms:W3CDTF">2013-11-07T08:17:59Z</dcterms:created>
  <dcterms:modified xsi:type="dcterms:W3CDTF">2023-08-10T13:39:52Z</dcterms:modified>
</cp:coreProperties>
</file>