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Lst>
  <p:notesMasterIdLst>
    <p:notesMasterId r:id="rId12"/>
  </p:notesMasterIdLst>
  <p:sldIdLst>
    <p:sldId id="306" r:id="rId6"/>
    <p:sldId id="279" r:id="rId7"/>
    <p:sldId id="280" r:id="rId8"/>
    <p:sldId id="311" r:id="rId9"/>
    <p:sldId id="312" r:id="rId10"/>
    <p:sldId id="298" r:id="rId11"/>
  </p:sldIdLst>
  <p:sldSz cx="12192000" cy="6858000"/>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6AA"/>
    <a:srgbClr val="ACC3C3"/>
    <a:srgbClr val="E4BC7F"/>
    <a:srgbClr val="C2C382"/>
    <a:srgbClr val="CA9987"/>
    <a:srgbClr val="B49180"/>
    <a:srgbClr val="82A5A5"/>
    <a:srgbClr val="D69B40"/>
    <a:srgbClr val="A3A543"/>
    <a:srgbClr val="B066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24EA78-686B-4D64-ABF4-DC24DFD1520E}" v="8" dt="2024-11-14T08:16:02.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gs" Target="tags/tag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2024/11/15</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oleObject" Target="../embeddings/oleObject3.bin"/><Relationship Id="rId5" Type="http://schemas.openxmlformats.org/officeDocument/2006/relationships/image" Target="../media/image5.emf"/><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emf"/><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oleObject" Target="../embeddings/oleObject7.bin"/><Relationship Id="rId5" Type="http://schemas.openxmlformats.org/officeDocument/2006/relationships/image" Target="../media/image8.emf"/><Relationship Id="rId10" Type="http://schemas.openxmlformats.org/officeDocument/2006/relationships/image" Target="../media/image10.png"/><Relationship Id="rId4" Type="http://schemas.openxmlformats.org/officeDocument/2006/relationships/image" Target="../media/image7.jpeg"/><Relationship Id="rId9" Type="http://schemas.openxmlformats.org/officeDocument/2006/relationships/image" Target="../media/image9.jpeg"/></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10.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07F45E-2B15-7373-829E-FA06F90D6D9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hasCustomPrompt="1"/>
          </p:nvPr>
        </p:nvSpPr>
        <p:spPr>
          <a:xfrm>
            <a:off x="387349" y="42912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hasCustomPrompt="1"/>
          </p:nvPr>
        </p:nvSpPr>
        <p:spPr>
          <a:xfrm>
            <a:off x="981350" y="25277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0BAC82-9DB7-9CA7-748B-B6106F432A4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 y="4118011"/>
            <a:ext cx="12191990" cy="2464127"/>
          </a:xfrm>
          <a:prstGeom prst="rect">
            <a:avLst/>
          </a:prstGeom>
        </p:spPr>
      </p:pic>
      <p:pic>
        <p:nvPicPr>
          <p:cNvPr id="105" name="Picture 104">
            <a:extLst>
              <a:ext uri="{FF2B5EF4-FFF2-40B4-BE49-F238E27FC236}">
                <a16:creationId xmlns:a16="http://schemas.microsoft.com/office/drawing/2014/main" id="{8BE0A2D5-4897-AEFE-6F06-B6A2F82DFA4A}"/>
              </a:ext>
            </a:extLst>
          </p:cNvPr>
          <p:cNvPicPr>
            <a:picLocks noChangeAspect="1"/>
          </p:cNvPicPr>
          <p:nvPr userDrawn="1"/>
        </p:nvPicPr>
        <p:blipFill>
          <a:blip r:embed="rId5"/>
          <a:stretch>
            <a:fillRect/>
          </a:stretch>
        </p:blipFill>
        <p:spPr>
          <a:xfrm>
            <a:off x="485443" y="2396081"/>
            <a:ext cx="3937000" cy="35687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440238" y="1404737"/>
            <a:ext cx="7295501" cy="676275"/>
          </a:xfrm>
          <a:prstGeom prst="rect">
            <a:avLst/>
          </a:prstGeom>
        </p:spPr>
        <p:txBody>
          <a:bodyPr anchor="b">
            <a:normAutofit/>
          </a:bodyPr>
          <a:lstStyle>
            <a:lvl1pPr algn="r">
              <a:defRPr sz="2800">
                <a:solidFill>
                  <a:schemeClr val="bg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440238" y="2924226"/>
            <a:ext cx="7295501" cy="365126"/>
          </a:xfrm>
          <a:prstGeom prst="rect">
            <a:avLst/>
          </a:prstGeom>
        </p:spPr>
        <p:txBody>
          <a:bodyPr>
            <a:noAutofit/>
          </a:bodyPr>
          <a:lstStyle>
            <a:lvl1pPr marL="0" indent="0" algn="r">
              <a:buFontTx/>
              <a:buNone/>
              <a:defRPr sz="2000" b="1">
                <a:solidFill>
                  <a:srgbClr val="83725B"/>
                </a:solidFill>
                <a:latin typeface="+mn-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439589" y="3527025"/>
            <a:ext cx="7296150" cy="327025"/>
          </a:xfrm>
          <a:prstGeom prst="rect">
            <a:avLst/>
          </a:prstGeom>
        </p:spPr>
        <p:txBody>
          <a:bodyPr>
            <a:noAutofit/>
          </a:bodyPr>
          <a:lstStyle>
            <a:lvl1pPr marL="0" indent="0" algn="r">
              <a:buNone/>
              <a:defRPr sz="1800">
                <a:solidFill>
                  <a:schemeClr val="bg1"/>
                </a:solidFill>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4219860"/>
            <a:ext cx="2260600" cy="2044700"/>
          </a:xfrm>
          <a:prstGeom prst="rect">
            <a:avLst/>
          </a:prstGeom>
        </p:spPr>
      </p:pic>
      <p:sp>
        <p:nvSpPr>
          <p:cNvPr id="9" name="Content Placeholder 8">
            <a:extLst>
              <a:ext uri="{FF2B5EF4-FFF2-40B4-BE49-F238E27FC236}">
                <a16:creationId xmlns:a16="http://schemas.microsoft.com/office/drawing/2014/main" id="{1669C941-D846-CAA6-9EF5-7B15E34B195A}"/>
              </a:ext>
            </a:extLst>
          </p:cNvPr>
          <p:cNvSpPr>
            <a:spLocks noGrp="1"/>
          </p:cNvSpPr>
          <p:nvPr>
            <p:ph sz="quarter" idx="15" hasCustomPrompt="1"/>
          </p:nvPr>
        </p:nvSpPr>
        <p:spPr>
          <a:xfrm>
            <a:off x="1000524" y="2500271"/>
            <a:ext cx="3294850" cy="3360318"/>
          </a:xfrm>
          <a:custGeom>
            <a:avLst/>
            <a:gdLst>
              <a:gd name="connsiteX0" fmla="*/ 1647425 w 3294850"/>
              <a:gd name="connsiteY0" fmla="*/ 0 h 3360318"/>
              <a:gd name="connsiteX1" fmla="*/ 3294850 w 3294850"/>
              <a:gd name="connsiteY1" fmla="*/ 1680159 h 3360318"/>
              <a:gd name="connsiteX2" fmla="*/ 1647425 w 3294850"/>
              <a:gd name="connsiteY2" fmla="*/ 3360318 h 3360318"/>
              <a:gd name="connsiteX3" fmla="*/ 1157531 w 3294850"/>
              <a:gd name="connsiteY3" fmla="*/ 3284782 h 3360318"/>
              <a:gd name="connsiteX4" fmla="*/ 1121439 w 3294850"/>
              <a:gd name="connsiteY4" fmla="*/ 3271309 h 3360318"/>
              <a:gd name="connsiteX5" fmla="*/ 1123633 w 3294850"/>
              <a:gd name="connsiteY5" fmla="*/ 3268653 h 3360318"/>
              <a:gd name="connsiteX6" fmla="*/ 1285660 w 3294850"/>
              <a:gd name="connsiteY6" fmla="*/ 2738764 h 3360318"/>
              <a:gd name="connsiteX7" fmla="*/ 336937 w 3294850"/>
              <a:gd name="connsiteY7" fmla="*/ 1791026 h 3360318"/>
              <a:gd name="connsiteX8" fmla="*/ 54816 w 3294850"/>
              <a:gd name="connsiteY8" fmla="*/ 1833635 h 3360318"/>
              <a:gd name="connsiteX9" fmla="*/ 8438 w 3294850"/>
              <a:gd name="connsiteY9" fmla="*/ 1850592 h 3360318"/>
              <a:gd name="connsiteX10" fmla="*/ 0 w 3294850"/>
              <a:gd name="connsiteY10" fmla="*/ 1680159 h 3360318"/>
              <a:gd name="connsiteX11" fmla="*/ 1647425 w 3294850"/>
              <a:gd name="connsiteY11" fmla="*/ 0 h 3360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360318">
                <a:moveTo>
                  <a:pt x="1647425" y="0"/>
                </a:moveTo>
                <a:cubicBezTo>
                  <a:pt x="2557273" y="0"/>
                  <a:pt x="3294850" y="752233"/>
                  <a:pt x="3294850" y="1680159"/>
                </a:cubicBezTo>
                <a:cubicBezTo>
                  <a:pt x="3294850" y="2608085"/>
                  <a:pt x="2557273" y="3360318"/>
                  <a:pt x="1647425" y="3360318"/>
                </a:cubicBezTo>
                <a:cubicBezTo>
                  <a:pt x="1476829" y="3360318"/>
                  <a:pt x="1312289" y="3333873"/>
                  <a:pt x="1157531" y="3284782"/>
                </a:cubicBezTo>
                <a:lnTo>
                  <a:pt x="1121439" y="3271309"/>
                </a:lnTo>
                <a:lnTo>
                  <a:pt x="1123633" y="3268653"/>
                </a:lnTo>
                <a:cubicBezTo>
                  <a:pt x="1225929" y="3117394"/>
                  <a:pt x="1285660" y="2935047"/>
                  <a:pt x="1285660" y="2738764"/>
                </a:cubicBezTo>
                <a:cubicBezTo>
                  <a:pt x="1285660" y="2215343"/>
                  <a:pt x="860902" y="1791026"/>
                  <a:pt x="336937" y="1791026"/>
                </a:cubicBezTo>
                <a:cubicBezTo>
                  <a:pt x="238694" y="1791026"/>
                  <a:pt x="143938" y="1805944"/>
                  <a:pt x="54816" y="1833635"/>
                </a:cubicBezTo>
                <a:lnTo>
                  <a:pt x="8438" y="1850592"/>
                </a:lnTo>
                <a:lnTo>
                  <a:pt x="0" y="1680159"/>
                </a:lnTo>
                <a:cubicBezTo>
                  <a:pt x="0" y="752233"/>
                  <a:pt x="737577" y="0"/>
                  <a:pt x="1647425" y="0"/>
                </a:cubicBezTo>
                <a:close/>
              </a:path>
            </a:pathLst>
          </a:custGeom>
          <a:solidFill>
            <a:schemeClr val="accent2"/>
          </a:solidFill>
        </p:spPr>
        <p:txBody>
          <a:bodyPr wrap="square" anchor="ctr">
            <a:noAutofit/>
          </a:bodyPr>
          <a:lstStyle>
            <a:lvl1pPr marL="0" indent="0" algn="ctr">
              <a:buNone/>
              <a:defRPr sz="3000">
                <a:solidFill>
                  <a:schemeClr val="bg1"/>
                </a:solidFill>
              </a:defRPr>
            </a:lvl1pPr>
            <a:lvl2pPr marL="457200" indent="0">
              <a:buNone/>
              <a:defRPr sz="3000">
                <a:solidFill>
                  <a:schemeClr val="bg1"/>
                </a:solidFill>
              </a:defRPr>
            </a:lvl2pPr>
            <a:lvl3pPr marL="914400" indent="0">
              <a:buNone/>
              <a:defRPr sz="3000">
                <a:solidFill>
                  <a:schemeClr val="bg1"/>
                </a:solidFill>
              </a:defRPr>
            </a:lvl3pPr>
            <a:lvl4pPr marL="1371600" indent="0">
              <a:buNone/>
              <a:defRPr sz="3000">
                <a:solidFill>
                  <a:schemeClr val="bg1"/>
                </a:solidFill>
              </a:defRPr>
            </a:lvl4pPr>
            <a:lvl5pPr marL="1828800" indent="0">
              <a:buNone/>
              <a:defRPr sz="3000">
                <a:solidFill>
                  <a:schemeClr val="bg1"/>
                </a:solidFill>
              </a:defRPr>
            </a:lvl5pPr>
          </a:lstStyle>
          <a:p>
            <a:pPr lvl="0"/>
            <a:r>
              <a:rPr lang="en-GB" dirty="0"/>
              <a:t>Add</a:t>
            </a:r>
            <a:br>
              <a:rPr lang="en-GB" dirty="0"/>
            </a:br>
            <a:r>
              <a:rPr lang="en-GB" dirty="0"/>
              <a:t>text</a:t>
            </a:r>
            <a:endParaRPr lang="en-US" dirty="0"/>
          </a:p>
        </p:txBody>
      </p:sp>
      <p:sp>
        <p:nvSpPr>
          <p:cNvPr id="13" name="Content Placeholder 12">
            <a:extLst>
              <a:ext uri="{FF2B5EF4-FFF2-40B4-BE49-F238E27FC236}">
                <a16:creationId xmlns:a16="http://schemas.microsoft.com/office/drawing/2014/main" id="{69B1B5BA-3EE2-ED8A-DA67-E8E259990A55}"/>
              </a:ext>
            </a:extLst>
          </p:cNvPr>
          <p:cNvSpPr>
            <a:spLocks noGrp="1"/>
          </p:cNvSpPr>
          <p:nvPr>
            <p:ph sz="quarter" idx="16" hasCustomPrompt="1"/>
          </p:nvPr>
        </p:nvSpPr>
        <p:spPr>
          <a:xfrm>
            <a:off x="369084" y="4283752"/>
            <a:ext cx="1916916" cy="1916915"/>
          </a:xfrm>
          <a:prstGeom prst="ellipse">
            <a:avLst/>
          </a:prstGeom>
          <a:solidFill>
            <a:schemeClr val="tx2"/>
          </a:solidFill>
        </p:spPr>
        <p:txBody>
          <a:bodyPr anchor="ctr"/>
          <a:lstStyle>
            <a:lvl1pPr marL="0" indent="0" algn="ctr">
              <a:buNone/>
              <a:defRPr sz="2000">
                <a:solidFill>
                  <a:schemeClr val="bg1"/>
                </a:solidFill>
              </a:defRPr>
            </a:lvl1pPr>
            <a:lvl2pPr marL="457200" indent="0" algn="ctr">
              <a:buNone/>
              <a:defRPr>
                <a:solidFill>
                  <a:schemeClr val="bg1"/>
                </a:solidFill>
              </a:defRPr>
            </a:lvl2pPr>
            <a:lvl3pPr marL="914400"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GB" dirty="0"/>
              <a:t>Add </a:t>
            </a:r>
            <a:br>
              <a:rPr lang="en-GB" dirty="0"/>
            </a:br>
            <a:r>
              <a:rPr lang="en-GB" dirty="0"/>
              <a:t>text</a:t>
            </a:r>
            <a:endParaRPr lang="en-US" dirty="0"/>
          </a:p>
        </p:txBody>
      </p:sp>
      <p:sp>
        <p:nvSpPr>
          <p:cNvPr id="4" name="Rectangle 3">
            <a:extLst>
              <a:ext uri="{FF2B5EF4-FFF2-40B4-BE49-F238E27FC236}">
                <a16:creationId xmlns:a16="http://schemas.microsoft.com/office/drawing/2014/main" id="{A0634911-A5D7-8BE2-2352-7421B9E94B8F}"/>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402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4"/>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4"/>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4"/>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tx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bg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535C61B-929A-C0EC-5C58-CD9ED99EF73B}"/>
              </a:ext>
            </a:extLst>
          </p:cNvPr>
          <p:cNvPicPr>
            <a:picLocks noChangeAspect="1"/>
          </p:cNvPicPr>
          <p:nvPr userDrawn="1"/>
        </p:nvPicPr>
        <p:blipFill>
          <a:blip r:embed="rId6"/>
          <a:stretch>
            <a:fillRect/>
          </a:stretch>
        </p:blipFill>
        <p:spPr>
          <a:xfrm>
            <a:off x="847291" y="1468981"/>
            <a:ext cx="3937000" cy="3568700"/>
          </a:xfrm>
          <a:prstGeom prst="rect">
            <a:avLst/>
          </a:prstGeom>
        </p:spPr>
      </p:pic>
      <p:pic>
        <p:nvPicPr>
          <p:cNvPr id="3" name="Picture 2">
            <a:extLst>
              <a:ext uri="{FF2B5EF4-FFF2-40B4-BE49-F238E27FC236}">
                <a16:creationId xmlns:a16="http://schemas.microsoft.com/office/drawing/2014/main" id="{3E8E6140-30DC-D3CB-A911-288044C11DAB}"/>
              </a:ext>
            </a:extLst>
          </p:cNvPr>
          <p:cNvPicPr>
            <a:picLocks noChangeAspect="1"/>
          </p:cNvPicPr>
          <p:nvPr userDrawn="1"/>
        </p:nvPicPr>
        <p:blipFill>
          <a:blip r:embed="rId7"/>
          <a:stretch>
            <a:fillRect/>
          </a:stretch>
        </p:blipFill>
        <p:spPr>
          <a:xfrm>
            <a:off x="456261" y="3292760"/>
            <a:ext cx="2260600" cy="2044700"/>
          </a:xfrm>
          <a:prstGeom prst="rect">
            <a:avLst/>
          </a:prstGeom>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49197" y="3364197"/>
            <a:ext cx="1895476" cy="1895476"/>
          </a:xfrm>
          <a:prstGeom prst="ellipse">
            <a:avLst/>
          </a:prstGeom>
          <a:solidFill>
            <a:schemeClr val="accent2"/>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solidFill>
              <a:schemeClr val="bg1"/>
            </a:solid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Title Slide">
    <p:bg>
      <p:bgPr>
        <a:solidFill>
          <a:schemeClr val="bg1"/>
        </a:solidFill>
        <a:effectLst/>
      </p:bgPr>
    </p:bg>
    <p:spTree>
      <p:nvGrpSpPr>
        <p:cNvPr id="1" name=""/>
        <p:cNvGrpSpPr/>
        <p:nvPr/>
      </p:nvGrpSpPr>
      <p:grpSpPr>
        <a:xfrm>
          <a:off x="0" y="0"/>
          <a:ext cx="0" cy="0"/>
          <a:chOff x="0" y="0"/>
          <a:chExt cx="0" cy="0"/>
        </a:xfrm>
      </p:grpSpPr>
      <p:pic>
        <p:nvPicPr>
          <p:cNvPr id="3" name="Picture 2" descr="A person spraying water with a nuclear power plant&#10;&#10;Description automatically generated">
            <a:extLst>
              <a:ext uri="{FF2B5EF4-FFF2-40B4-BE49-F238E27FC236}">
                <a16:creationId xmlns:a16="http://schemas.microsoft.com/office/drawing/2014/main" id="{F4DFF4CC-8DC4-7B7A-39C5-262F5C87F5B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4144544"/>
            <a:ext cx="12192000" cy="2464129"/>
          </a:xfrm>
          <a:prstGeom prst="rect">
            <a:avLst/>
          </a:prstGeom>
        </p:spPr>
      </p:pic>
      <p:pic>
        <p:nvPicPr>
          <p:cNvPr id="5" name="Picture 4">
            <a:extLst>
              <a:ext uri="{FF2B5EF4-FFF2-40B4-BE49-F238E27FC236}">
                <a16:creationId xmlns:a16="http://schemas.microsoft.com/office/drawing/2014/main" id="{E4196CC4-25DF-A9E8-CC97-02B440D449DF}"/>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l="-959" t="-705" r="-3001" b="-22840"/>
          <a:stretch/>
        </p:blipFill>
        <p:spPr>
          <a:xfrm>
            <a:off x="456260" y="2081012"/>
            <a:ext cx="4092879" cy="4408824"/>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598126" y="1395121"/>
            <a:ext cx="7114448" cy="676275"/>
          </a:xfrm>
          <a:prstGeom prst="rect">
            <a:avLst/>
          </a:prstGeom>
        </p:spPr>
        <p:txBody>
          <a:bodyPr anchor="b">
            <a:normAutofit/>
          </a:bodyPr>
          <a:lstStyle>
            <a:lvl1pPr algn="r">
              <a:defRPr sz="2800">
                <a:solidFill>
                  <a:schemeClr val="tx1"/>
                </a:solidFill>
                <a:latin typeface="Gill Sans MT" panose="020B0502020104020203" pitchFamily="34" charset="0"/>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598126" y="2925407"/>
            <a:ext cx="7123538" cy="365126"/>
          </a:xfrm>
          <a:prstGeom prst="rect">
            <a:avLst/>
          </a:prstGeom>
        </p:spPr>
        <p:txBody>
          <a:bodyPr>
            <a:noAutofit/>
          </a:bodyPr>
          <a:lstStyle>
            <a:lvl1pPr marL="0" indent="0" algn="r">
              <a:buFontTx/>
              <a:buNone/>
              <a:defRPr sz="2000" b="1">
                <a:solidFill>
                  <a:srgbClr val="83725B"/>
                </a:solidFill>
                <a:latin typeface="Gill Sans MT" panose="020B0502020104020203" pitchFamily="34" charset="0"/>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50" y="3520201"/>
            <a:ext cx="7078528" cy="327025"/>
          </a:xfrm>
          <a:prstGeom prst="rect">
            <a:avLst/>
          </a:prstGeom>
        </p:spPr>
        <p:txBody>
          <a:bodyPr>
            <a:noAutofit/>
          </a:bodyPr>
          <a:lstStyle>
            <a:lvl1pPr marL="0" indent="0" algn="r">
              <a:buNone/>
              <a:defRPr sz="1800">
                <a:solidFill>
                  <a:schemeClr val="tx1"/>
                </a:solidFill>
                <a:latin typeface="Gill Sans MT" panose="020B0502020104020203" pitchFamily="34" charset="0"/>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82" name="Picture 81">
            <a:extLst>
              <a:ext uri="{FF2B5EF4-FFF2-40B4-BE49-F238E27FC236}">
                <a16:creationId xmlns:a16="http://schemas.microsoft.com/office/drawing/2014/main" id="{5751479E-E24F-097C-9992-2F6EDD86852A}"/>
              </a:ext>
            </a:extLst>
          </p:cNvPr>
          <p:cNvPicPr>
            <a:picLocks noChangeAspect="1"/>
          </p:cNvPicPr>
          <p:nvPr userDrawn="1"/>
        </p:nvPicPr>
        <p:blipFill>
          <a:blip r:embed="rId8"/>
          <a:stretch>
            <a:fillRect/>
          </a:stretch>
        </p:blipFill>
        <p:spPr>
          <a:xfrm>
            <a:off x="94413" y="3934760"/>
            <a:ext cx="2260600" cy="2044700"/>
          </a:xfrm>
          <a:prstGeom prst="rect">
            <a:avLst/>
          </a:prstGeom>
        </p:spPr>
      </p:pic>
      <p:sp>
        <p:nvSpPr>
          <p:cNvPr id="102" name="Picture Placeholder 101">
            <a:extLst>
              <a:ext uri="{FF2B5EF4-FFF2-40B4-BE49-F238E27FC236}">
                <a16:creationId xmlns:a16="http://schemas.microsoft.com/office/drawing/2014/main" id="{C4067DE9-8827-ACDD-EA61-EE0F0A44163F}"/>
              </a:ext>
            </a:extLst>
          </p:cNvPr>
          <p:cNvSpPr>
            <a:spLocks noGrp="1"/>
          </p:cNvSpPr>
          <p:nvPr>
            <p:ph type="pic" sz="quarter" idx="14"/>
          </p:nvPr>
        </p:nvSpPr>
        <p:spPr>
          <a:xfrm>
            <a:off x="387349" y="4009372"/>
            <a:ext cx="1895476" cy="1895476"/>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p:spPr>
        <p:txBody>
          <a:bodyPr anchor="ctr"/>
          <a:lstStyle>
            <a:lvl1pPr marL="0" indent="0" algn="ctr">
              <a:buNone/>
              <a:defRPr sz="1000">
                <a:solidFill>
                  <a:schemeClr val="bg1"/>
                </a:solidFill>
                <a:latin typeface="Gill Sans MT" panose="020B0502020104020203" pitchFamily="34" charset="0"/>
              </a:defRPr>
            </a:lvl1pPr>
          </a:lstStyle>
          <a:p>
            <a:endParaRPr lang="en-US" dirty="0"/>
          </a:p>
        </p:txBody>
      </p:sp>
      <p:sp>
        <p:nvSpPr>
          <p:cNvPr id="104" name="Picture Placeholder 103">
            <a:extLst>
              <a:ext uri="{FF2B5EF4-FFF2-40B4-BE49-F238E27FC236}">
                <a16:creationId xmlns:a16="http://schemas.microsoft.com/office/drawing/2014/main" id="{B5312EC4-EEAC-7185-C191-930CB9ED57C2}"/>
              </a:ext>
            </a:extLst>
          </p:cNvPr>
          <p:cNvSpPr>
            <a:spLocks noGrp="1"/>
          </p:cNvSpPr>
          <p:nvPr>
            <p:ph type="pic" sz="quarter" idx="13"/>
          </p:nvPr>
        </p:nvSpPr>
        <p:spPr>
          <a:xfrm>
            <a:off x="1000950" y="2204864"/>
            <a:ext cx="3294850" cy="3384376"/>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blipFill dpi="0" rotWithShape="1">
            <a:blip r:embed="rId10" cstate="screen">
              <a:extLst>
                <a:ext uri="{28A0092B-C50C-407E-A947-70E740481C1C}">
                  <a14:useLocalDpi xmlns:a14="http://schemas.microsoft.com/office/drawing/2010/main"/>
                </a:ext>
              </a:extLst>
            </a:blip>
            <a:srcRect/>
            <a:stretch>
              <a:fillRect/>
            </a:stretch>
          </a:blipFill>
          <a:ln>
            <a:noFill/>
          </a:ln>
        </p:spPr>
        <p:txBody>
          <a:bodyPr wrap="square" anchor="ctr">
            <a:noAutofit/>
          </a:bodyPr>
          <a:lstStyle>
            <a:lvl1pPr marL="0" indent="0" algn="ctr">
              <a:buNone/>
              <a:defRPr sz="1000">
                <a:solidFill>
                  <a:schemeClr val="bg1"/>
                </a:solidFill>
                <a:latin typeface="Gill Sans MT" panose="020B0502020104020203" pitchFamily="34" charset="0"/>
              </a:defRPr>
            </a:lvl1pPr>
          </a:lstStyle>
          <a:p>
            <a:endParaRPr lang="en-US" dirty="0"/>
          </a:p>
        </p:txBody>
      </p:sp>
      <p:sp>
        <p:nvSpPr>
          <p:cNvPr id="107" name="Rectangle 106">
            <a:extLst>
              <a:ext uri="{FF2B5EF4-FFF2-40B4-BE49-F238E27FC236}">
                <a16:creationId xmlns:a16="http://schemas.microsoft.com/office/drawing/2014/main" id="{70F73F9A-6527-43E5-9BDC-E6533EDAECC6}"/>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Gill Sans MT" panose="020B0502020104020203" pitchFamily="34" charset="0"/>
            </a:endParaRPr>
          </a:p>
        </p:txBody>
      </p:sp>
    </p:spTree>
    <p:extLst>
      <p:ext uri="{BB962C8B-B14F-4D97-AF65-F5344CB8AC3E}">
        <p14:creationId xmlns:p14="http://schemas.microsoft.com/office/powerpoint/2010/main" val="1885714930"/>
      </p:ext>
    </p:extLst>
  </p:cSld>
  <p:clrMapOvr>
    <a:masterClrMapping/>
  </p:clrMapOvr>
  <p:extLst>
    <p:ext uri="{DCECCB84-F9BA-43D5-87BE-67443E8EF086}">
      <p15:sldGuideLst xmlns:p15="http://schemas.microsoft.com/office/powerpoint/2012/main">
        <p15:guide id="1" orient="horz" pos="890">
          <p15:clr>
            <a:srgbClr val="FBAE40"/>
          </p15:clr>
        </p15:guide>
        <p15:guide id="2" pos="737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13"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heme" Target="../theme/theme2.xml"/><Relationship Id="rId7" Type="http://schemas.openxmlformats.org/officeDocument/2006/relationships/image" Target="../media/image1.emf"/><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oleObject" Target="../embeddings/oleObject8.bin"/><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8"/>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270" imgH="270" progId="TCLayout.ActiveDocument.1">
                  <p:embed/>
                </p:oleObj>
              </mc:Choice>
              <mc:Fallback>
                <p:oleObj name="think-cell Slide" r:id="rId10" imgW="270" imgH="270" progId="TCLayout.ActiveDocument.1">
                  <p:embed/>
                  <p:pic>
                    <p:nvPicPr>
                      <p:cNvPr id="0" name=""/>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9"/>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5" name="Rectangle 14">
            <a:extLst>
              <a:ext uri="{FF2B5EF4-FFF2-40B4-BE49-F238E27FC236}">
                <a16:creationId xmlns:a16="http://schemas.microsoft.com/office/drawing/2014/main" id="{B61B89DF-EAC8-9D04-A4FE-29DE4D44D11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2CDCE3E3-9DDD-720F-B114-D73CEB41A5FD}"/>
              </a:ext>
            </a:extLst>
          </p:cNvPr>
          <p:cNvPicPr>
            <a:picLocks noChangeAspect="1"/>
          </p:cNvPicPr>
          <p:nvPr userDrawn="1"/>
        </p:nvPicPr>
        <p:blipFill>
          <a:blip r:embed="rId12"/>
          <a:stretch>
            <a:fillRect/>
          </a:stretch>
        </p:blipFill>
        <p:spPr>
          <a:xfrm>
            <a:off x="10234592" y="544512"/>
            <a:ext cx="1422400" cy="368300"/>
          </a:xfrm>
          <a:prstGeom prst="rect">
            <a:avLst/>
          </a:prstGeom>
        </p:spPr>
      </p:pic>
      <p:pic>
        <p:nvPicPr>
          <p:cNvPr id="17" name="Picture 16">
            <a:extLst>
              <a:ext uri="{FF2B5EF4-FFF2-40B4-BE49-F238E27FC236}">
                <a16:creationId xmlns:a16="http://schemas.microsoft.com/office/drawing/2014/main" id="{FBDB45C7-CE4D-C529-B1D9-402A7799F835}"/>
              </a:ext>
            </a:extLst>
          </p:cNvPr>
          <p:cNvPicPr>
            <a:picLocks noChangeAspect="1"/>
          </p:cNvPicPr>
          <p:nvPr userDrawn="1"/>
        </p:nvPicPr>
        <p:blipFill>
          <a:blip r:embed="rId13"/>
          <a:stretch>
            <a:fillRect/>
          </a:stretch>
        </p:blipFill>
        <p:spPr>
          <a:xfrm>
            <a:off x="9829719" y="550086"/>
            <a:ext cx="241300" cy="368300"/>
          </a:xfrm>
          <a:prstGeom prst="rect">
            <a:avLst/>
          </a:prstGeom>
        </p:spPr>
      </p:pic>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6" r:id="rId2"/>
    <p:sldLayoutId id="2147483650" r:id="rId3"/>
    <p:sldLayoutId id="2147483657" r:id="rId4"/>
    <p:sldLayoutId id="2147483655" r:id="rId5"/>
    <p:sldLayoutId id="2147483658" r:id="rId6"/>
  </p:sldLayoutIdLst>
  <p:hf hd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4"/>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11" name="Object 10"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0"/>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2" y="6356350"/>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8"/>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9"/>
          <a:stretch>
            <a:fillRect/>
          </a:stretch>
        </p:blipFill>
        <p:spPr>
          <a:xfrm>
            <a:off x="10037031" y="318311"/>
            <a:ext cx="241300" cy="368300"/>
          </a:xfrm>
          <a:prstGeom prst="rect">
            <a:avLst/>
          </a:prstGeom>
        </p:spPr>
      </p:pic>
      <p:sp>
        <p:nvSpPr>
          <p:cNvPr id="15" name="Rectangle 14">
            <a:extLst>
              <a:ext uri="{FF2B5EF4-FFF2-40B4-BE49-F238E27FC236}">
                <a16:creationId xmlns:a16="http://schemas.microsoft.com/office/drawing/2014/main" id="{B56DB893-999D-78A5-DBD6-5B38A7382F94}"/>
              </a:ext>
            </a:extLst>
          </p:cNvPr>
          <p:cNvSpPr/>
          <p:nvPr userDrawn="1"/>
        </p:nvSpPr>
        <p:spPr>
          <a:xfrm>
            <a:off x="0" y="617696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359801-A9D6-E487-745F-F833C03382B8}"/>
              </a:ext>
            </a:extLst>
          </p:cNvPr>
          <p:cNvSpPr>
            <a:spLocks noGrp="1"/>
          </p:cNvSpPr>
          <p:nvPr>
            <p:ph type="ctrTitle"/>
          </p:nvPr>
        </p:nvSpPr>
        <p:spPr>
          <a:xfrm>
            <a:off x="4598126" y="1395122"/>
            <a:ext cx="7114448" cy="652754"/>
          </a:xfrm>
        </p:spPr>
        <p:txBody>
          <a:bodyPr>
            <a:normAutofit fontScale="90000"/>
          </a:bodyPr>
          <a:lstStyle/>
          <a:p>
            <a:r>
              <a:rPr kumimoji="0" lang="en-GB" sz="2500" b="1" i="0" u="none" strike="noStrike" kern="1200" cap="none" spc="0" normalizeH="0" baseline="0" noProof="0" dirty="0">
                <a:ln>
                  <a:noFill/>
                </a:ln>
                <a:solidFill>
                  <a:srgbClr val="FFFFFF"/>
                </a:solidFill>
                <a:effectLst>
                  <a:outerShdw blurRad="38100" dist="38100" dir="2700000" algn="tl">
                    <a:srgbClr val="C0C0C0"/>
                  </a:outerShdw>
                </a:effectLst>
                <a:uLnTx/>
                <a:uFillTx/>
                <a:latin typeface="Arial" panose="020B0604020202020204"/>
                <a:ea typeface="+mj-ea"/>
                <a:cs typeface="Arial" panose="020B0604020202020204" pitchFamily="34" charset="0"/>
              </a:rPr>
              <a:t>BID CLARIFICATION MEETING: OCCUPATIONAL HEALTH &amp; SAFETY</a:t>
            </a:r>
            <a:endParaRPr lang="en-ZA" dirty="0">
              <a:solidFill>
                <a:srgbClr val="003896"/>
              </a:solidFill>
              <a:latin typeface="+mj-lt"/>
            </a:endParaRPr>
          </a:p>
        </p:txBody>
      </p:sp>
      <p:sp>
        <p:nvSpPr>
          <p:cNvPr id="6" name="Subtitle 5">
            <a:extLst>
              <a:ext uri="{FF2B5EF4-FFF2-40B4-BE49-F238E27FC236}">
                <a16:creationId xmlns:a16="http://schemas.microsoft.com/office/drawing/2014/main" id="{DE8583AC-FD0A-1361-C7C6-66D4AC11AF84}"/>
              </a:ext>
            </a:extLst>
          </p:cNvPr>
          <p:cNvSpPr>
            <a:spLocks noGrp="1"/>
          </p:cNvSpPr>
          <p:nvPr>
            <p:ph type="subTitle" idx="1"/>
          </p:nvPr>
        </p:nvSpPr>
        <p:spPr/>
        <p:txBody>
          <a:bodyPr/>
          <a:lstStyle/>
          <a:p>
            <a:r>
              <a:rPr lang="en-US" dirty="0"/>
              <a:t>Presented By: Kgaugelo Sedibeng</a:t>
            </a:r>
          </a:p>
          <a:p>
            <a:endParaRPr lang="en-ZA" dirty="0"/>
          </a:p>
        </p:txBody>
      </p:sp>
      <p:sp>
        <p:nvSpPr>
          <p:cNvPr id="7" name="Text Placeholder 6">
            <a:extLst>
              <a:ext uri="{FF2B5EF4-FFF2-40B4-BE49-F238E27FC236}">
                <a16:creationId xmlns:a16="http://schemas.microsoft.com/office/drawing/2014/main" id="{12C187A2-076F-E0A8-4DB6-63165F3202A1}"/>
              </a:ext>
            </a:extLst>
          </p:cNvPr>
          <p:cNvSpPr>
            <a:spLocks noGrp="1"/>
          </p:cNvSpPr>
          <p:nvPr>
            <p:ph type="body" sz="quarter" idx="10"/>
          </p:nvPr>
        </p:nvSpPr>
        <p:spPr/>
        <p:txBody>
          <a:bodyPr/>
          <a:lstStyle/>
          <a:p>
            <a:pPr marL="0" marR="0" lvl="0" indent="0" algn="r" defTabSz="914400" rtl="0" eaLnBrk="1" fontAlgn="auto" latinLnBrk="0" hangingPunct="1">
              <a:lnSpc>
                <a:spcPct val="90000"/>
              </a:lnSpc>
              <a:spcBef>
                <a:spcPts val="1000"/>
              </a:spcBef>
              <a:spcAft>
                <a:spcPts val="0"/>
              </a:spcAft>
              <a:buClr>
                <a:srgbClr val="FFFFFF">
                  <a:lumMod val="50000"/>
                </a:srgbClr>
              </a:buClr>
              <a:buSzTx/>
              <a:buFont typeface="Wingdings" panose="05000000000000000000" pitchFamily="2" charset="2"/>
              <a:buNone/>
              <a:tabLst/>
              <a:defRPr/>
            </a:pPr>
            <a:r>
              <a:rPr lang="en-US" dirty="0">
                <a:solidFill>
                  <a:srgbClr val="FFFFFF"/>
                </a:solidFill>
                <a:latin typeface="Arial" panose="020B0604020202020204" pitchFamily="34" charset="0"/>
              </a:rPr>
              <a:t>18 November</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2024</a:t>
            </a:r>
          </a:p>
          <a:p>
            <a:endParaRPr lang="en-US" dirty="0"/>
          </a:p>
        </p:txBody>
      </p:sp>
      <p:pic>
        <p:nvPicPr>
          <p:cNvPr id="2" name="Picture Placeholder 13">
            <a:extLst>
              <a:ext uri="{FF2B5EF4-FFF2-40B4-BE49-F238E27FC236}">
                <a16:creationId xmlns:a16="http://schemas.microsoft.com/office/drawing/2014/main" id="{8D7036FB-81D5-226D-26A9-06784B5FA98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337" r="1337"/>
          <a:stretch>
            <a:fillRect/>
          </a:stretch>
        </p:blipFill>
        <p:spPr>
          <a:xfrm>
            <a:off x="1001713" y="2205038"/>
            <a:ext cx="3294062" cy="3384550"/>
          </a:xfrm>
        </p:spPr>
      </p:pic>
      <p:pic>
        <p:nvPicPr>
          <p:cNvPr id="3" name="Picture Placeholder 9">
            <a:extLst>
              <a:ext uri="{FF2B5EF4-FFF2-40B4-BE49-F238E27FC236}">
                <a16:creationId xmlns:a16="http://schemas.microsoft.com/office/drawing/2014/main" id="{C6F7A96A-7907-CA70-1768-E125A99EEFE2}"/>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a:xfrm>
            <a:off x="387350" y="4010025"/>
            <a:ext cx="1895475" cy="1895475"/>
          </a:xfrm>
        </p:spPr>
      </p:pic>
    </p:spTree>
    <p:extLst>
      <p:ext uri="{BB962C8B-B14F-4D97-AF65-F5344CB8AC3E}">
        <p14:creationId xmlns:p14="http://schemas.microsoft.com/office/powerpoint/2010/main" val="2612442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GB" altLang="en-US" dirty="0"/>
              <a:t>GENERAL</a:t>
            </a:r>
            <a:br>
              <a:rPr lang="en-US" altLang="en-US" sz="2400" kern="0" dirty="0"/>
            </a:b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sp>
        <p:nvSpPr>
          <p:cNvPr id="11" name="TextBox 10">
            <a:extLst>
              <a:ext uri="{FF2B5EF4-FFF2-40B4-BE49-F238E27FC236}">
                <a16:creationId xmlns:a16="http://schemas.microsoft.com/office/drawing/2014/main" id="{DA4AA346-8AF8-50C0-F92A-7D8487B644A9}"/>
              </a:ext>
            </a:extLst>
          </p:cNvPr>
          <p:cNvSpPr txBox="1"/>
          <p:nvPr/>
        </p:nvSpPr>
        <p:spPr>
          <a:xfrm>
            <a:off x="1076325" y="1000125"/>
            <a:ext cx="8074818" cy="424732"/>
          </a:xfrm>
          <a:prstGeom prst="rect">
            <a:avLst/>
          </a:prstGeom>
          <a:noFill/>
        </p:spPr>
        <p:txBody>
          <a:bodyPr wrap="square">
            <a:spAutoFit/>
          </a:bodyPr>
          <a:lstStyle/>
          <a:p>
            <a:pPr marL="266700" marR="0" lvl="0" indent="-266700" algn="l" defTabSz="914400" rtl="0" eaLnBrk="1" fontAlgn="base" latinLnBrk="0" hangingPunct="1">
              <a:lnSpc>
                <a:spcPct val="90000"/>
              </a:lnSpc>
              <a:spcBef>
                <a:spcPct val="100000"/>
              </a:spcBef>
              <a:spcAft>
                <a:spcPct val="0"/>
              </a:spcAft>
              <a:buClr>
                <a:srgbClr val="8C7F6D"/>
              </a:buClr>
              <a:buSzTx/>
              <a:buFontTx/>
              <a:buChar char="•"/>
              <a:tabLst/>
              <a:defRPr/>
            </a:pPr>
            <a:r>
              <a:rPr kumimoji="0" lang="en-GB" sz="2400" b="0" i="0" u="none" strike="noStrike" kern="0" cap="none" spc="0" normalizeH="0" baseline="0" noProof="0" dirty="0">
                <a:ln>
                  <a:noFill/>
                </a:ln>
                <a:solidFill>
                  <a:srgbClr val="003896"/>
                </a:solidFill>
                <a:effectLst/>
                <a:uLnTx/>
                <a:uFillTx/>
                <a:latin typeface="Arial"/>
                <a:ea typeface="+mn-ea"/>
                <a:cs typeface="Arial"/>
              </a:rPr>
              <a:t>Zero harm is one of ESKOM values.</a:t>
            </a:r>
          </a:p>
        </p:txBody>
      </p:sp>
      <p:sp>
        <p:nvSpPr>
          <p:cNvPr id="13" name="TextBox 12">
            <a:extLst>
              <a:ext uri="{FF2B5EF4-FFF2-40B4-BE49-F238E27FC236}">
                <a16:creationId xmlns:a16="http://schemas.microsoft.com/office/drawing/2014/main" id="{2B5E4D20-F064-2EE0-4A56-EC8374ECA80B}"/>
              </a:ext>
            </a:extLst>
          </p:cNvPr>
          <p:cNvSpPr txBox="1"/>
          <p:nvPr/>
        </p:nvSpPr>
        <p:spPr>
          <a:xfrm>
            <a:off x="685800" y="1704976"/>
            <a:ext cx="10877550" cy="757130"/>
          </a:xfrm>
          <a:prstGeom prst="rect">
            <a:avLst/>
          </a:prstGeom>
          <a:noFill/>
        </p:spPr>
        <p:txBody>
          <a:bodyPr wrap="square">
            <a:spAutoFit/>
          </a:bodyPr>
          <a:lstStyle/>
          <a:p>
            <a:pPr marL="0" marR="0" lvl="0" indent="0" algn="ctr" defTabSz="914400" rtl="0" eaLnBrk="1" fontAlgn="base" latinLnBrk="0" hangingPunct="1">
              <a:lnSpc>
                <a:spcPct val="90000"/>
              </a:lnSpc>
              <a:spcBef>
                <a:spcPct val="100000"/>
              </a:spcBef>
              <a:spcAft>
                <a:spcPct val="0"/>
              </a:spcAft>
              <a:buClr>
                <a:srgbClr val="8C7F6D"/>
              </a:buClr>
              <a:buSzTx/>
              <a:buFontTx/>
              <a:buNone/>
              <a:tabLst/>
              <a:defRPr/>
            </a:pPr>
            <a:r>
              <a:rPr kumimoji="0" lang="en-GB" sz="2400" b="0" i="1" u="none" strike="noStrike" kern="0" cap="none" spc="0" normalizeH="0" baseline="0" noProof="0" dirty="0">
                <a:ln>
                  <a:noFill/>
                </a:ln>
                <a:solidFill>
                  <a:srgbClr val="003896"/>
                </a:solidFill>
                <a:effectLst/>
                <a:uLnTx/>
                <a:uFillTx/>
                <a:latin typeface="Arial"/>
                <a:ea typeface="+mn-ea"/>
                <a:cs typeface="Arial"/>
              </a:rPr>
              <a:t>Eskom will strive  to ensure that zero harm befalls its employees, contractors, the public and the natural environment.</a:t>
            </a:r>
          </a:p>
        </p:txBody>
      </p:sp>
      <p:sp>
        <p:nvSpPr>
          <p:cNvPr id="15" name="TextBox 14">
            <a:extLst>
              <a:ext uri="{FF2B5EF4-FFF2-40B4-BE49-F238E27FC236}">
                <a16:creationId xmlns:a16="http://schemas.microsoft.com/office/drawing/2014/main" id="{8A53FF15-6F3F-C6F4-648B-43E6F990E31E}"/>
              </a:ext>
            </a:extLst>
          </p:cNvPr>
          <p:cNvSpPr txBox="1"/>
          <p:nvPr/>
        </p:nvSpPr>
        <p:spPr>
          <a:xfrm>
            <a:off x="2828924" y="2552700"/>
            <a:ext cx="6084093" cy="1828193"/>
          </a:xfrm>
          <a:prstGeom prst="rect">
            <a:avLst/>
          </a:prstGeom>
          <a:noFill/>
        </p:spPr>
        <p:txBody>
          <a:bodyPr wrap="square">
            <a:spAutoFit/>
          </a:bodyPr>
          <a:lstStyle/>
          <a:p>
            <a:pPr marL="266700" marR="0" lvl="0" indent="-266700" algn="ctr" defTabSz="914400" rtl="0" eaLnBrk="1" fontAlgn="base" latinLnBrk="0" hangingPunct="1">
              <a:lnSpc>
                <a:spcPct val="90000"/>
              </a:lnSpc>
              <a:spcBef>
                <a:spcPct val="100000"/>
              </a:spcBef>
              <a:spcAft>
                <a:spcPct val="0"/>
              </a:spcAft>
              <a:buClr>
                <a:srgbClr val="8C7F6D"/>
              </a:buClr>
              <a:buSzTx/>
              <a:buFontTx/>
              <a:buChar char="•"/>
              <a:tabLst/>
              <a:defRPr/>
            </a:pPr>
            <a:r>
              <a:rPr kumimoji="0" lang="en-GB" sz="2400" b="0" i="1" u="none" strike="noStrike" kern="0" cap="none" spc="0" normalizeH="0" baseline="0" noProof="0" dirty="0">
                <a:ln>
                  <a:noFill/>
                </a:ln>
                <a:solidFill>
                  <a:srgbClr val="003896"/>
                </a:solidFill>
                <a:effectLst/>
                <a:uLnTx/>
                <a:uFillTx/>
                <a:latin typeface="Arial"/>
                <a:ea typeface="+mn-ea"/>
                <a:cs typeface="Arial"/>
              </a:rPr>
              <a:t>Zero fatalities</a:t>
            </a:r>
          </a:p>
          <a:p>
            <a:pPr marL="266700" marR="0" lvl="0" indent="-266700" algn="ctr" defTabSz="914400" rtl="0" eaLnBrk="1" fontAlgn="base" latinLnBrk="0" hangingPunct="1">
              <a:lnSpc>
                <a:spcPct val="90000"/>
              </a:lnSpc>
              <a:spcBef>
                <a:spcPct val="100000"/>
              </a:spcBef>
              <a:spcAft>
                <a:spcPct val="0"/>
              </a:spcAft>
              <a:buClr>
                <a:srgbClr val="8C7F6D"/>
              </a:buClr>
              <a:buSzTx/>
              <a:buFontTx/>
              <a:buChar char="•"/>
              <a:tabLst/>
              <a:defRPr/>
            </a:pPr>
            <a:r>
              <a:rPr kumimoji="0" lang="en-GB" sz="2400" b="0" i="1" u="none" strike="noStrike" kern="0" cap="none" spc="0" normalizeH="0" baseline="0" noProof="0" dirty="0">
                <a:ln>
                  <a:noFill/>
                </a:ln>
                <a:solidFill>
                  <a:srgbClr val="003896"/>
                </a:solidFill>
                <a:effectLst/>
                <a:uLnTx/>
                <a:uFillTx/>
                <a:latin typeface="Arial"/>
                <a:ea typeface="+mn-ea"/>
                <a:cs typeface="Arial"/>
              </a:rPr>
              <a:t>Zero injuries</a:t>
            </a:r>
          </a:p>
          <a:p>
            <a:pPr marL="266700" marR="0" lvl="0" indent="-266700" algn="ctr" defTabSz="914400" rtl="0" eaLnBrk="1" fontAlgn="base" latinLnBrk="0" hangingPunct="1">
              <a:lnSpc>
                <a:spcPct val="90000"/>
              </a:lnSpc>
              <a:spcBef>
                <a:spcPct val="100000"/>
              </a:spcBef>
              <a:spcAft>
                <a:spcPct val="0"/>
              </a:spcAft>
              <a:buClr>
                <a:srgbClr val="8C7F6D"/>
              </a:buClr>
              <a:buSzTx/>
              <a:buFontTx/>
              <a:buChar char="•"/>
              <a:tabLst/>
              <a:defRPr/>
            </a:pPr>
            <a:r>
              <a:rPr kumimoji="0" lang="en-GB" sz="2400" b="0" i="1" u="none" strike="noStrike" kern="0" cap="none" spc="0" normalizeH="0" baseline="0" noProof="0" dirty="0">
                <a:ln>
                  <a:noFill/>
                </a:ln>
                <a:solidFill>
                  <a:srgbClr val="003896"/>
                </a:solidFill>
                <a:effectLst/>
                <a:uLnTx/>
                <a:uFillTx/>
                <a:latin typeface="Arial"/>
                <a:ea typeface="+mn-ea"/>
                <a:cs typeface="Arial"/>
              </a:rPr>
              <a:t>Zero environmental incidents</a:t>
            </a:r>
            <a:endParaRPr lang="en-ZA" dirty="0"/>
          </a:p>
        </p:txBody>
      </p:sp>
      <p:sp>
        <p:nvSpPr>
          <p:cNvPr id="17" name="TextBox 16">
            <a:extLst>
              <a:ext uri="{FF2B5EF4-FFF2-40B4-BE49-F238E27FC236}">
                <a16:creationId xmlns:a16="http://schemas.microsoft.com/office/drawing/2014/main" id="{CB00269A-1408-8BA2-0664-AD01FFD79BB2}"/>
              </a:ext>
            </a:extLst>
          </p:cNvPr>
          <p:cNvSpPr txBox="1"/>
          <p:nvPr/>
        </p:nvSpPr>
        <p:spPr>
          <a:xfrm>
            <a:off x="2038350" y="4814443"/>
            <a:ext cx="7112793" cy="1458861"/>
          </a:xfrm>
          <a:prstGeom prst="rect">
            <a:avLst/>
          </a:prstGeom>
          <a:noFill/>
        </p:spPr>
        <p:txBody>
          <a:bodyPr wrap="square">
            <a:spAutoFit/>
          </a:bodyPr>
          <a:lstStyle/>
          <a:p>
            <a:pPr marL="266700" marR="0" lvl="0" indent="-266700" algn="l" defTabSz="914400" rtl="0" eaLnBrk="1" fontAlgn="base" latinLnBrk="0" hangingPunct="1">
              <a:lnSpc>
                <a:spcPct val="90000"/>
              </a:lnSpc>
              <a:spcBef>
                <a:spcPct val="100000"/>
              </a:spcBef>
              <a:spcAft>
                <a:spcPct val="0"/>
              </a:spcAft>
              <a:buClr>
                <a:srgbClr val="8C7F6D"/>
              </a:buClr>
              <a:buSzTx/>
              <a:buFontTx/>
              <a:buChar char="•"/>
              <a:tabLst/>
              <a:defRPr/>
            </a:pPr>
            <a:r>
              <a:rPr kumimoji="0" lang="en-GB" sz="2400" b="0" i="0" u="none" strike="noStrike" kern="0" cap="none" spc="0" normalizeH="0" baseline="0" noProof="0" dirty="0">
                <a:ln>
                  <a:noFill/>
                </a:ln>
                <a:solidFill>
                  <a:srgbClr val="003896"/>
                </a:solidFill>
                <a:effectLst/>
                <a:uLnTx/>
                <a:uFillTx/>
                <a:latin typeface="Arial"/>
                <a:ea typeface="+mn-ea"/>
                <a:cs typeface="Arial"/>
              </a:rPr>
              <a:t>This can be achieved through an effective  OHS Management System.</a:t>
            </a:r>
          </a:p>
          <a:p>
            <a:pPr marL="266700" marR="0" lvl="0" indent="-266700" algn="l" defTabSz="914400" rtl="0" eaLnBrk="1" fontAlgn="base" latinLnBrk="0" hangingPunct="1">
              <a:lnSpc>
                <a:spcPct val="90000"/>
              </a:lnSpc>
              <a:spcBef>
                <a:spcPct val="100000"/>
              </a:spcBef>
              <a:spcAft>
                <a:spcPct val="0"/>
              </a:spcAft>
              <a:buClr>
                <a:srgbClr val="8C7F6D"/>
              </a:buClr>
              <a:buSzTx/>
              <a:buFontTx/>
              <a:buChar char="•"/>
              <a:tabLst/>
              <a:defRPr/>
            </a:pPr>
            <a:endParaRPr kumimoji="0" lang="en-ZA" sz="2400" b="0" i="0" u="none" strike="noStrike" kern="0" cap="none" spc="0" normalizeH="0" baseline="0" noProof="0" dirty="0">
              <a:ln>
                <a:noFill/>
              </a:ln>
              <a:solidFill>
                <a:srgbClr val="003896"/>
              </a:solidFill>
              <a:effectLst/>
              <a:uLnTx/>
              <a:uFillTx/>
              <a:latin typeface="Arial"/>
              <a:ea typeface="+mn-ea"/>
              <a:cs typeface="Arial"/>
            </a:endParaRPr>
          </a:p>
        </p:txBody>
      </p:sp>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US" altLang="en-US" b="1" dirty="0"/>
              <a:t>OCCUPATIONAL HEALTH AND SAFETY REQUIREMENTS (Document #</a:t>
            </a:r>
            <a:r>
              <a:rPr lang="en-ZA" sz="2400" b="0" i="0" u="none" strike="noStrike" baseline="0" dirty="0">
                <a:latin typeface="Arial" panose="020B0604020202020204" pitchFamily="34" charset="0"/>
              </a:rPr>
              <a:t> </a:t>
            </a:r>
            <a:r>
              <a:rPr lang="en-ZA" sz="2400" b="1" i="0" u="none" strike="noStrike" baseline="0" dirty="0">
                <a:latin typeface="Arial" panose="020B0604020202020204" pitchFamily="34" charset="0"/>
              </a:rPr>
              <a:t>240-155704525</a:t>
            </a:r>
            <a:r>
              <a:rPr lang="en-US" altLang="en-US" sz="2400" b="1" dirty="0"/>
              <a:t>,</a:t>
            </a:r>
            <a:r>
              <a:rPr lang="en-US" altLang="en-US" b="1" dirty="0"/>
              <a:t> )</a:t>
            </a:r>
            <a:endParaRPr lang="en-US"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3</a:t>
            </a:fld>
            <a:endParaRPr lang="en-ZA" dirty="0"/>
          </a:p>
        </p:txBody>
      </p:sp>
      <p:sp>
        <p:nvSpPr>
          <p:cNvPr id="7" name="Content Placeholder 6">
            <a:extLst>
              <a:ext uri="{FF2B5EF4-FFF2-40B4-BE49-F238E27FC236}">
                <a16:creationId xmlns:a16="http://schemas.microsoft.com/office/drawing/2014/main" id="{EAD4FC54-3991-4426-603E-09F8EBC24D41}"/>
              </a:ext>
            </a:extLst>
          </p:cNvPr>
          <p:cNvSpPr>
            <a:spLocks noGrp="1"/>
          </p:cNvSpPr>
          <p:nvPr>
            <p:ph idx="1"/>
          </p:nvPr>
        </p:nvSpPr>
        <p:spPr/>
        <p:txBody>
          <a:bodyPr>
            <a:normAutofit/>
          </a:bodyPr>
          <a:lstStyle/>
          <a:p>
            <a:pPr marL="266700" marR="0" lvl="0" indent="-266700" algn="l" defTabSz="914400" rtl="0" eaLnBrk="0" fontAlgn="base" latinLnBrk="0" hangingPunct="0">
              <a:lnSpc>
                <a:spcPct val="90000"/>
              </a:lnSpc>
              <a:spcBef>
                <a:spcPct val="100000"/>
              </a:spcBef>
              <a:spcAft>
                <a:spcPct val="0"/>
              </a:spcAft>
              <a:buClr>
                <a:srgbClr val="003896"/>
              </a:buClr>
              <a:buSzTx/>
              <a:buFont typeface="Wingdings" panose="05000000000000000000" pitchFamily="2" charset="2"/>
              <a:buChar char="v"/>
              <a:tabLst/>
              <a:defRPr/>
            </a:pPr>
            <a:r>
              <a:rPr kumimoji="0" lang="en-GB" sz="1800" b="0" i="0" u="none" strike="noStrike" kern="0" cap="none" spc="0" normalizeH="0" baseline="0" noProof="0" dirty="0">
                <a:ln>
                  <a:noFill/>
                </a:ln>
                <a:solidFill>
                  <a:srgbClr val="003896"/>
                </a:solidFill>
                <a:effectLst/>
                <a:uLnTx/>
                <a:uFillTx/>
                <a:latin typeface="Arial"/>
                <a:ea typeface="+mn-ea"/>
                <a:cs typeface="Arial"/>
              </a:rPr>
              <a:t>Sets out the minimum  OHS requirements for the Bid.</a:t>
            </a:r>
          </a:p>
          <a:p>
            <a:pPr marL="266700" indent="-266700" eaLnBrk="0" fontAlgn="base" hangingPunct="0">
              <a:spcBef>
                <a:spcPct val="100000"/>
              </a:spcBef>
              <a:spcAft>
                <a:spcPct val="0"/>
              </a:spcAft>
              <a:buClr>
                <a:srgbClr val="003896"/>
              </a:buClr>
              <a:buFont typeface="Wingdings" panose="05000000000000000000" pitchFamily="2" charset="2"/>
              <a:buChar char="v"/>
              <a:defRPr/>
            </a:pPr>
            <a:r>
              <a:rPr kumimoji="0" lang="en-US" altLang="en-US" sz="1800" b="0" i="0" u="none" strike="noStrike" kern="0" cap="none" spc="0" normalizeH="0" baseline="0" noProof="0" dirty="0">
                <a:ln>
                  <a:noFill/>
                </a:ln>
                <a:solidFill>
                  <a:srgbClr val="003896"/>
                </a:solidFill>
                <a:effectLst/>
                <a:uLnTx/>
                <a:uFillTx/>
                <a:latin typeface="Arial"/>
                <a:ea typeface="+mn-ea"/>
                <a:cs typeface="Arial"/>
              </a:rPr>
              <a:t>The Bidder is expected to provide an OHS plan based on the requirements of  document  #</a:t>
            </a:r>
            <a:r>
              <a:rPr kumimoji="0" lang="en-ZA" sz="1800" b="0" i="0" u="none" strike="noStrike" kern="0" cap="none" spc="0" normalizeH="0" baseline="0" noProof="0" dirty="0">
                <a:ln>
                  <a:noFill/>
                </a:ln>
                <a:solidFill>
                  <a:srgbClr val="003896"/>
                </a:solidFill>
                <a:effectLst/>
                <a:uLnTx/>
                <a:uFillTx/>
                <a:latin typeface="Arial" panose="020B0604020202020204" pitchFamily="34" charset="0"/>
                <a:ea typeface="+mn-ea"/>
                <a:cs typeface="Arial"/>
              </a:rPr>
              <a:t>240-155704525</a:t>
            </a:r>
            <a:r>
              <a:rPr kumimoji="0" lang="en-US" altLang="en-US" sz="1800" b="0" i="0" u="none" strike="noStrike" kern="0" cap="none" spc="0" normalizeH="0" baseline="0" noProof="0" dirty="0">
                <a:ln>
                  <a:noFill/>
                </a:ln>
                <a:solidFill>
                  <a:srgbClr val="003896"/>
                </a:solidFill>
                <a:effectLst/>
                <a:uLnTx/>
                <a:uFillTx/>
                <a:latin typeface="Arial"/>
                <a:ea typeface="+mn-ea"/>
                <a:cs typeface="Arial"/>
              </a:rPr>
              <a:t>, </a:t>
            </a:r>
          </a:p>
          <a:p>
            <a:pPr marL="266700" indent="-266700" eaLnBrk="0" fontAlgn="base" hangingPunct="0">
              <a:spcBef>
                <a:spcPct val="100000"/>
              </a:spcBef>
              <a:spcAft>
                <a:spcPct val="0"/>
              </a:spcAft>
              <a:buClr>
                <a:srgbClr val="003896"/>
              </a:buClr>
              <a:buFont typeface="Wingdings" panose="05000000000000000000" pitchFamily="2" charset="2"/>
              <a:buChar char="v"/>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 successful Bidder shall not commence work on site until the Site specific OHS plan has been approved by the Client.</a:t>
            </a:r>
            <a:endParaRPr kumimoji="0" lang="en-GB" sz="1800" b="0" i="0" u="none" strike="noStrike" kern="0" cap="none" spc="0" normalizeH="0" baseline="0" noProof="0" dirty="0">
              <a:ln>
                <a:noFill/>
              </a:ln>
              <a:solidFill>
                <a:srgbClr val="003896"/>
              </a:solidFill>
              <a:effectLst/>
              <a:uLnTx/>
              <a:uFillTx/>
              <a:latin typeface="Arial"/>
              <a:ea typeface="+mn-ea"/>
              <a:cs typeface="Arial"/>
            </a:endParaRPr>
          </a:p>
          <a:p>
            <a:pPr marL="266700" marR="0" lvl="0" indent="-266700" algn="l" defTabSz="914400" rtl="0" eaLnBrk="0" fontAlgn="base" latinLnBrk="0" hangingPunct="0">
              <a:lnSpc>
                <a:spcPct val="90000"/>
              </a:lnSpc>
              <a:spcBef>
                <a:spcPct val="100000"/>
              </a:spcBef>
              <a:spcAft>
                <a:spcPct val="0"/>
              </a:spcAft>
              <a:buClr>
                <a:srgbClr val="003896"/>
              </a:buClr>
              <a:buSzTx/>
              <a:buFont typeface="Wingdings" panose="05000000000000000000" pitchFamily="2" charset="2"/>
              <a:buChar char="v"/>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It is the duty of all contractors to ensure that:</a:t>
            </a:r>
          </a:p>
          <a:p>
            <a:pPr marR="0" lvl="0" algn="ctr" defTabSz="914400" rtl="0" eaLnBrk="0" fontAlgn="base" latinLnBrk="0" hangingPunct="0">
              <a:lnSpc>
                <a:spcPct val="90000"/>
              </a:lnSpc>
              <a:spcBef>
                <a:spcPct val="100000"/>
              </a:spcBef>
              <a:spcAft>
                <a:spcPct val="0"/>
              </a:spcAft>
              <a:buClr>
                <a:srgbClr val="003896"/>
              </a:buClr>
              <a:buSzTx/>
              <a:buFont typeface="Courier New" panose="02070309020205020404" pitchFamily="49" charset="0"/>
              <a:buChar char="o"/>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they are familiar with the relevant OHS legislations required in accordance with the scope of the project.</a:t>
            </a:r>
          </a:p>
          <a:p>
            <a:pPr marR="0" lvl="0" algn="ctr" defTabSz="914400" rtl="0" eaLnBrk="0" fontAlgn="base" latinLnBrk="0" hangingPunct="0">
              <a:lnSpc>
                <a:spcPct val="90000"/>
              </a:lnSpc>
              <a:spcBef>
                <a:spcPct val="100000"/>
              </a:spcBef>
              <a:spcAft>
                <a:spcPct val="0"/>
              </a:spcAft>
              <a:buClr>
                <a:srgbClr val="003896"/>
              </a:buClr>
              <a:buSzTx/>
              <a:buFont typeface="Courier New" panose="02070309020205020404" pitchFamily="49" charset="0"/>
              <a:buChar char="o"/>
              <a:tabLst/>
              <a:defRPr/>
            </a:pPr>
            <a:r>
              <a:rPr lang="en-US" sz="1800" kern="0" dirty="0">
                <a:solidFill>
                  <a:srgbClr val="003896"/>
                </a:solidFill>
                <a:latin typeface="Arial"/>
                <a:cs typeface="Arial"/>
              </a:rPr>
              <a:t>all appointees fully understand their responsibilities and are trained and competent to execute their duties</a:t>
            </a:r>
            <a:r>
              <a:rPr kumimoji="0" lang="en-US" sz="1800" b="0" i="0" u="none" strike="noStrike" kern="0" cap="none" spc="0" normalizeH="0" baseline="0" noProof="0" dirty="0">
                <a:ln>
                  <a:noFill/>
                </a:ln>
                <a:solidFill>
                  <a:srgbClr val="003896"/>
                </a:solidFill>
                <a:effectLst/>
                <a:uLnTx/>
                <a:uFillTx/>
                <a:latin typeface="Arial"/>
                <a:ea typeface="+mn-ea"/>
                <a:cs typeface="Arial"/>
              </a:rPr>
              <a:t>. </a:t>
            </a:r>
          </a:p>
          <a:p>
            <a:pPr marL="266700" marR="0" lvl="0" indent="-266700" algn="l" defTabSz="914400" rtl="0" eaLnBrk="0" fontAlgn="base" latinLnBrk="0" hangingPunct="0">
              <a:lnSpc>
                <a:spcPct val="90000"/>
              </a:lnSpc>
              <a:spcBef>
                <a:spcPct val="100000"/>
              </a:spcBef>
              <a:spcAft>
                <a:spcPct val="0"/>
              </a:spcAft>
              <a:buClr>
                <a:srgbClr val="003896"/>
              </a:buClr>
              <a:buSzTx/>
              <a:buFont typeface="Wingdings" panose="05000000000000000000" pitchFamily="2" charset="2"/>
              <a:buChar char="v"/>
              <a:tabLst/>
              <a:defRPr/>
            </a:pPr>
            <a:r>
              <a:rPr kumimoji="0" lang="en-US" sz="1800" b="0" i="0" u="none" strike="noStrike" kern="0" cap="none" spc="0" normalizeH="0" baseline="0" noProof="0" dirty="0">
                <a:ln>
                  <a:noFill/>
                </a:ln>
                <a:solidFill>
                  <a:srgbClr val="003896"/>
                </a:solidFill>
                <a:effectLst/>
                <a:uLnTx/>
                <a:uFillTx/>
                <a:latin typeface="Arial"/>
                <a:ea typeface="+mn-ea"/>
                <a:cs typeface="Arial"/>
              </a:rPr>
              <a:t>Please note that there are Eskom Site Specific requirements that  will be  made available to the Contractor for consideration where scope of work will be conducted on the premises of  Eskom .</a:t>
            </a:r>
            <a:endParaRPr kumimoji="0" lang="en-US" altLang="en-US" sz="1800" b="0" i="0" u="none" strike="noStrike" kern="0" cap="none" spc="0" normalizeH="0" baseline="0" noProof="0" dirty="0">
              <a:ln>
                <a:noFill/>
              </a:ln>
              <a:solidFill>
                <a:srgbClr val="003896"/>
              </a:solidFill>
              <a:effectLst/>
              <a:uLnTx/>
              <a:uFillTx/>
              <a:latin typeface="Arial" panose="020B0604020202020204" pitchFamily="34" charset="0"/>
              <a:ea typeface="+mn-ea"/>
              <a:cs typeface="Arial" panose="020B0604020202020204" pitchFamily="34" charset="0"/>
            </a:endParaRPr>
          </a:p>
          <a:p>
            <a:endParaRPr lang="en-ZA" dirty="0"/>
          </a:p>
        </p:txBody>
      </p:sp>
    </p:spTree>
    <p:extLst>
      <p:ext uri="{BB962C8B-B14F-4D97-AF65-F5344CB8AC3E}">
        <p14:creationId xmlns:p14="http://schemas.microsoft.com/office/powerpoint/2010/main" val="379890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kumimoji="0" lang="en-ZA" sz="2400" b="1" i="0" u="none" strike="noStrike" kern="0" cap="none" spc="0" normalizeH="0" baseline="0" noProof="0" dirty="0">
                <a:ln>
                  <a:noFill/>
                </a:ln>
                <a:solidFill>
                  <a:srgbClr val="FFFFFF"/>
                </a:solidFill>
                <a:effectLst/>
                <a:uLnTx/>
                <a:uFillTx/>
                <a:latin typeface="Arial"/>
                <a:ea typeface="+mj-ea"/>
                <a:cs typeface="Arial"/>
              </a:rPr>
              <a:t>NATURAL GAS PIPELINE</a:t>
            </a:r>
            <a:endParaRPr lang="en-US"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
        <p:nvSpPr>
          <p:cNvPr id="7" name="Content Placeholder 6">
            <a:extLst>
              <a:ext uri="{FF2B5EF4-FFF2-40B4-BE49-F238E27FC236}">
                <a16:creationId xmlns:a16="http://schemas.microsoft.com/office/drawing/2014/main" id="{EAD4FC54-3991-4426-603E-09F8EBC24D41}"/>
              </a:ext>
            </a:extLst>
          </p:cNvPr>
          <p:cNvSpPr>
            <a:spLocks noGrp="1"/>
          </p:cNvSpPr>
          <p:nvPr>
            <p:ph idx="1"/>
          </p:nvPr>
        </p:nvSpPr>
        <p:spPr/>
        <p:txBody>
          <a:bodyPr>
            <a:normAutofit/>
          </a:bodyPr>
          <a:lstStyle/>
          <a:p>
            <a:pPr marL="266700" marR="0" lvl="0" indent="-266700" algn="l" defTabSz="914400" rtl="0" eaLnBrk="0" fontAlgn="base" latinLnBrk="0" hangingPunct="0">
              <a:lnSpc>
                <a:spcPct val="90000"/>
              </a:lnSpc>
              <a:spcBef>
                <a:spcPct val="100000"/>
              </a:spcBef>
              <a:spcAft>
                <a:spcPct val="0"/>
              </a:spcAft>
              <a:buClr>
                <a:srgbClr val="8C7F6D"/>
              </a:buClr>
              <a:buSzTx/>
              <a:buFont typeface="Wingdings" panose="05000000000000000000" pitchFamily="2" charset="2"/>
              <a:buChar char="v"/>
              <a:tabLst/>
              <a:defRPr/>
            </a:pPr>
            <a:r>
              <a:rPr kumimoji="0" lang="en-GB" sz="1800" b="0" i="0" u="none" strike="noStrike" kern="0" cap="none" spc="0" normalizeH="0" baseline="0" noProof="0" dirty="0">
                <a:ln>
                  <a:noFill/>
                </a:ln>
                <a:solidFill>
                  <a:srgbClr val="003896"/>
                </a:solidFill>
                <a:effectLst/>
                <a:uLnTx/>
                <a:uFillTx/>
                <a:latin typeface="Arial" panose="020B0604020202020204" pitchFamily="34" charset="0"/>
                <a:ea typeface="Times New Roman" panose="02020603050405020304" pitchFamily="18" charset="0"/>
                <a:cs typeface="Arial" panose="020B0604020202020204" pitchFamily="34" charset="0"/>
              </a:rPr>
              <a:t>Where the Contractor decides to provide a Natural Gas Pipeline to the relevant Eskom Power Station, it will be the responsibility of the Contractor to comply with applicable statutory requirements.</a:t>
            </a:r>
          </a:p>
          <a:p>
            <a:pPr marL="266700" marR="0" lvl="0" indent="-266700" algn="l" defTabSz="914400" rtl="0" eaLnBrk="0" fontAlgn="base" latinLnBrk="0" hangingPunct="0">
              <a:lnSpc>
                <a:spcPct val="115000"/>
              </a:lnSpc>
              <a:spcBef>
                <a:spcPct val="100000"/>
              </a:spcBef>
              <a:spcAft>
                <a:spcPts val="600"/>
              </a:spcAft>
              <a:buClr>
                <a:srgbClr val="8C7F6D"/>
              </a:buClr>
              <a:buSzTx/>
              <a:buFontTx/>
              <a:buChar char="•"/>
              <a:tabLst/>
              <a:defRPr/>
            </a:pPr>
            <a:r>
              <a:rPr kumimoji="0" lang="en-GB" sz="1800" b="0" i="0" u="none" strike="noStrike" kern="0" cap="none" spc="0" normalizeH="0" baseline="0" noProof="0" dirty="0">
                <a:ln>
                  <a:noFill/>
                </a:ln>
                <a:solidFill>
                  <a:srgbClr val="003896"/>
                </a:solidFill>
                <a:effectLst/>
                <a:uLnTx/>
                <a:uFillTx/>
                <a:latin typeface="Arial" panose="020B0604020202020204" pitchFamily="34" charset="0"/>
                <a:ea typeface="Times New Roman" panose="02020603050405020304" pitchFamily="18" charset="0"/>
                <a:cs typeface="Arial" panose="020B0604020202020204" pitchFamily="34" charset="0"/>
              </a:rPr>
              <a:t> When the activities fall within the definition of Construction Work in accordance with the Construction Regulations. The Contractor would be required to comply with applicable Construction Regulations ensure that adherence to this is strictly enforced.</a:t>
            </a:r>
          </a:p>
          <a:p>
            <a:pPr marL="266700" marR="0" lvl="0" indent="-266700" algn="l" defTabSz="914400" rtl="0" eaLnBrk="0" fontAlgn="base" latinLnBrk="0" hangingPunct="0">
              <a:lnSpc>
                <a:spcPct val="115000"/>
              </a:lnSpc>
              <a:spcBef>
                <a:spcPct val="100000"/>
              </a:spcBef>
              <a:spcAft>
                <a:spcPts val="600"/>
              </a:spcAft>
              <a:buClr>
                <a:srgbClr val="8C7F6D"/>
              </a:buClr>
              <a:buSzTx/>
              <a:buFontTx/>
              <a:buChar char="•"/>
              <a:tabLst/>
              <a:defRPr/>
            </a:pPr>
            <a:r>
              <a:rPr kumimoji="0" lang="en-US" sz="1800" b="0" i="0" u="none" strike="noStrike" kern="0" cap="none" spc="0" normalizeH="0" baseline="0" noProof="0" dirty="0">
                <a:ln>
                  <a:noFill/>
                </a:ln>
                <a:solidFill>
                  <a:srgbClr val="003896"/>
                </a:solidFill>
                <a:effectLst/>
                <a:uLnTx/>
                <a:uFillTx/>
                <a:latin typeface="Arial" panose="020B0604020202020204" pitchFamily="34" charset="0"/>
                <a:ea typeface="Times New Roman" panose="02020603050405020304" pitchFamily="18" charset="0"/>
                <a:cs typeface="Arial" panose="020B0604020202020204" pitchFamily="34" charset="0"/>
              </a:rPr>
              <a:t>Where a Construction Work permit is required , apply for such permit </a:t>
            </a:r>
            <a:r>
              <a:rPr kumimoji="0" lang="en-GB" sz="1800" b="0" i="0" u="none" strike="noStrike" kern="0" cap="none" spc="0" normalizeH="0" baseline="0" noProof="0" dirty="0">
                <a:ln>
                  <a:noFill/>
                </a:ln>
                <a:solidFill>
                  <a:srgbClr val="003896"/>
                </a:solidFill>
                <a:effectLst/>
                <a:uLnTx/>
                <a:uFillTx/>
                <a:latin typeface="Arial" panose="020B0604020202020204" pitchFamily="34" charset="0"/>
                <a:ea typeface="Times New Roman" panose="02020603050405020304" pitchFamily="18" charset="0"/>
                <a:cs typeface="Arial" panose="020B0604020202020204" pitchFamily="34" charset="0"/>
              </a:rPr>
              <a:t>from the relevant government authority. Appoint</a:t>
            </a:r>
            <a:r>
              <a:rPr kumimoji="0" lang="en-GB" sz="1800" b="0" i="0" u="none" strike="noStrike" kern="0" cap="none" spc="0" normalizeH="0" baseline="0" noProof="0" dirty="0">
                <a:ln>
                  <a:noFill/>
                </a:ln>
                <a:solidFill>
                  <a:srgbClr val="003896"/>
                </a:solidFill>
                <a:effectLst/>
                <a:uLnTx/>
                <a:uFillTx/>
                <a:latin typeface="Arial" panose="020B0604020202020204" pitchFamily="34" charset="0"/>
                <a:ea typeface="Calibri" panose="020F0502020204030204" pitchFamily="34" charset="0"/>
                <a:cs typeface="Arial" panose="020B0604020202020204" pitchFamily="34" charset="0"/>
              </a:rPr>
              <a:t> a Construction Health and Safety Agent to manage Health and Safety.</a:t>
            </a:r>
            <a:endParaRPr kumimoji="0" lang="en-ZA" sz="1800" b="0" i="0" u="none" strike="noStrike" kern="0" cap="none" spc="0" normalizeH="0" baseline="0" noProof="0" dirty="0">
              <a:ln>
                <a:noFill/>
              </a:ln>
              <a:solidFill>
                <a:srgbClr val="003896"/>
              </a:solidFill>
              <a:effectLst/>
              <a:uLnTx/>
              <a:uFillTx/>
              <a:latin typeface="Calibri" panose="020F0502020204030204" pitchFamily="34" charset="0"/>
              <a:ea typeface="Calibri" panose="020F0502020204030204" pitchFamily="34" charset="0"/>
              <a:cs typeface="Arial" panose="020B0604020202020204" pitchFamily="34" charset="0"/>
            </a:endParaRPr>
          </a:p>
          <a:p>
            <a:pPr marL="266700" marR="0" lvl="0" indent="-266700" algn="l" defTabSz="914400" rtl="0" eaLnBrk="0" fontAlgn="base" latinLnBrk="0" hangingPunct="0">
              <a:lnSpc>
                <a:spcPct val="115000"/>
              </a:lnSpc>
              <a:spcBef>
                <a:spcPct val="100000"/>
              </a:spcBef>
              <a:spcAft>
                <a:spcPts val="600"/>
              </a:spcAft>
              <a:buClr>
                <a:srgbClr val="8C7F6D"/>
              </a:buClr>
              <a:buSzTx/>
              <a:buFontTx/>
              <a:buChar char="•"/>
              <a:tabLst/>
              <a:defRPr/>
            </a:pPr>
            <a:r>
              <a:rPr kumimoji="0" lang="en-GB" sz="1800" b="0" i="0" u="none" strike="noStrike" kern="0" cap="none" spc="0" normalizeH="0" baseline="0" noProof="0" dirty="0">
                <a:ln>
                  <a:noFill/>
                </a:ln>
                <a:solidFill>
                  <a:srgbClr val="003896"/>
                </a:solidFill>
                <a:effectLst/>
                <a:uLnTx/>
                <a:uFillTx/>
                <a:latin typeface="Arial" panose="020B0604020202020204" pitchFamily="34" charset="0"/>
                <a:ea typeface="Calibri" panose="020F0502020204030204" pitchFamily="34" charset="0"/>
                <a:cs typeface="Arial" panose="020B0604020202020204" pitchFamily="34" charset="0"/>
              </a:rPr>
              <a:t>Fulfil duties in terms of CR 5</a:t>
            </a:r>
            <a:endParaRPr kumimoji="0" lang="en-ZA" sz="1800" b="0" i="0" u="none" strike="noStrike" kern="0" cap="none" spc="0" normalizeH="0" baseline="0" noProof="0" dirty="0">
              <a:ln>
                <a:noFill/>
              </a:ln>
              <a:solidFill>
                <a:srgbClr val="003896"/>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en-ZA" dirty="0"/>
          </a:p>
        </p:txBody>
      </p:sp>
    </p:spTree>
    <p:extLst>
      <p:ext uri="{BB962C8B-B14F-4D97-AF65-F5344CB8AC3E}">
        <p14:creationId xmlns:p14="http://schemas.microsoft.com/office/powerpoint/2010/main" val="2520135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kumimoji="0" lang="en-US" altLang="en-US" sz="2400" b="1" i="0" u="none" strike="noStrike" kern="0" cap="none" spc="0" normalizeH="0" baseline="0" noProof="0" dirty="0">
                <a:ln>
                  <a:noFill/>
                </a:ln>
                <a:solidFill>
                  <a:srgbClr val="FFFFFF"/>
                </a:solidFill>
                <a:effectLst/>
                <a:uLnTx/>
                <a:uFillTx/>
                <a:latin typeface="Arial"/>
                <a:ea typeface="+mj-ea"/>
                <a:cs typeface="Arial"/>
              </a:rPr>
              <a:t>Tender Returnable (Annexure A Document #</a:t>
            </a:r>
            <a:br>
              <a:rPr kumimoji="0" lang="en-ZA"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a:rPr>
            </a:br>
            <a:r>
              <a:rPr kumimoji="0" lang="en-ZA" sz="1800" b="0" i="0" u="none" strike="noStrike" kern="0" cap="none" spc="0" normalizeH="0" baseline="0" noProof="0" dirty="0">
                <a:ln>
                  <a:noFill/>
                </a:ln>
                <a:solidFill>
                  <a:srgbClr val="000000"/>
                </a:solidFill>
                <a:effectLst/>
                <a:uLnTx/>
                <a:uFillTx/>
                <a:latin typeface="Arial" panose="020B0604020202020204" pitchFamily="34" charset="0"/>
                <a:ea typeface="+mj-ea"/>
                <a:cs typeface="Arial"/>
              </a:rPr>
              <a:t> </a:t>
            </a:r>
            <a:r>
              <a:rPr kumimoji="0" lang="en-ZA" sz="2400" b="1" i="0" u="none" strike="noStrike" kern="0" cap="none" spc="0" normalizeH="0" baseline="0" noProof="0" dirty="0">
                <a:ln>
                  <a:noFill/>
                </a:ln>
                <a:solidFill>
                  <a:srgbClr val="FFFFFF"/>
                </a:solidFill>
                <a:effectLst/>
                <a:uLnTx/>
                <a:uFillTx/>
                <a:latin typeface="Arial"/>
                <a:ea typeface="+mj-ea"/>
                <a:cs typeface="Arial"/>
              </a:rPr>
              <a:t>240-167094369</a:t>
            </a:r>
            <a:endParaRPr lang="en-US"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5</a:t>
            </a:fld>
            <a:endParaRPr lang="en-ZA" dirty="0"/>
          </a:p>
        </p:txBody>
      </p:sp>
      <p:sp>
        <p:nvSpPr>
          <p:cNvPr id="7" name="Content Placeholder 6">
            <a:extLst>
              <a:ext uri="{FF2B5EF4-FFF2-40B4-BE49-F238E27FC236}">
                <a16:creationId xmlns:a16="http://schemas.microsoft.com/office/drawing/2014/main" id="{EAD4FC54-3991-4426-603E-09F8EBC24D41}"/>
              </a:ext>
            </a:extLst>
          </p:cNvPr>
          <p:cNvSpPr>
            <a:spLocks noGrp="1"/>
          </p:cNvSpPr>
          <p:nvPr>
            <p:ph idx="1"/>
          </p:nvPr>
        </p:nvSpPr>
        <p:spPr/>
        <p:txBody>
          <a:bodyPr>
            <a:normAutofit/>
          </a:bodyPr>
          <a:lstStyle/>
          <a:p>
            <a:pPr marL="266700" marR="0" lvl="0" indent="-266700" algn="l" defTabSz="914400" rtl="0" eaLnBrk="0" fontAlgn="base" latinLnBrk="0" hangingPunct="0">
              <a:lnSpc>
                <a:spcPct val="90000"/>
              </a:lnSpc>
              <a:spcBef>
                <a:spcPct val="100000"/>
              </a:spcBef>
              <a:spcAft>
                <a:spcPct val="0"/>
              </a:spcAft>
              <a:buClr>
                <a:srgbClr val="8C7F6D"/>
              </a:buClr>
              <a:buSzTx/>
              <a:buFont typeface="Wingdings" panose="05000000000000000000" pitchFamily="2" charset="2"/>
              <a:buChar char="v"/>
              <a:tabLst/>
              <a:defRPr/>
            </a:pPr>
            <a:r>
              <a:rPr lang="en-US" altLang="en-US" sz="2000" kern="0" dirty="0">
                <a:solidFill>
                  <a:srgbClr val="003896"/>
                </a:solidFill>
                <a:latin typeface="Arial"/>
                <a:cs typeface="Arial"/>
              </a:rPr>
              <a:t>Eskom</a:t>
            </a:r>
            <a:r>
              <a:rPr kumimoji="0" lang="en-US" altLang="en-US" sz="2000" b="0" i="0" u="none" strike="noStrike" kern="0" cap="none" spc="0" normalizeH="0" baseline="0" noProof="0" dirty="0">
                <a:ln>
                  <a:noFill/>
                </a:ln>
                <a:solidFill>
                  <a:srgbClr val="003896"/>
                </a:solidFill>
                <a:effectLst/>
                <a:uLnTx/>
                <a:uFillTx/>
                <a:latin typeface="Arial"/>
                <a:ea typeface="+mn-ea"/>
                <a:cs typeface="Arial"/>
              </a:rPr>
              <a:t>’s minimum Occupational Health &amp; Safety  requirements that bidders must address and respond to when submitting their bidding returnable are as per Annexure A of Document #</a:t>
            </a:r>
            <a:r>
              <a:rPr kumimoji="0" lang="en-ZA" sz="2000" b="1" i="0" u="none" strike="noStrike" kern="0" cap="none" spc="0" normalizeH="0" baseline="0" noProof="0" dirty="0">
                <a:ln>
                  <a:noFill/>
                </a:ln>
                <a:solidFill>
                  <a:srgbClr val="003896"/>
                </a:solidFill>
                <a:effectLst/>
                <a:uLnTx/>
                <a:uFillTx/>
                <a:latin typeface="Arial" panose="020B0604020202020204" pitchFamily="34" charset="0"/>
                <a:ea typeface="+mn-ea"/>
                <a:cs typeface="Arial"/>
              </a:rPr>
              <a:t> </a:t>
            </a:r>
            <a:r>
              <a:rPr kumimoji="0" lang="en-ZA" sz="2000" b="1" i="0" u="none" strike="noStrike" kern="0" cap="none" spc="0" normalizeH="0" baseline="0" noProof="0" dirty="0">
                <a:ln>
                  <a:noFill/>
                </a:ln>
                <a:solidFill>
                  <a:srgbClr val="003896"/>
                </a:solidFill>
                <a:effectLst/>
                <a:uLnTx/>
                <a:uFillTx/>
                <a:latin typeface="Arial"/>
                <a:ea typeface="+mn-ea"/>
                <a:cs typeface="Arial"/>
              </a:rPr>
              <a:t>240-167094369.</a:t>
            </a:r>
            <a:endParaRPr kumimoji="0" lang="en-US" altLang="en-US" sz="2000" b="0" i="0" u="none" strike="noStrike" kern="0" cap="none" spc="0" normalizeH="0" baseline="0" noProof="0" dirty="0">
              <a:ln>
                <a:noFill/>
              </a:ln>
              <a:solidFill>
                <a:srgbClr val="003896"/>
              </a:solidFill>
              <a:effectLst/>
              <a:uLnTx/>
              <a:uFillTx/>
              <a:latin typeface="Arial"/>
              <a:ea typeface="+mn-ea"/>
              <a:cs typeface="Arial"/>
            </a:endParaRPr>
          </a:p>
          <a:p>
            <a:pPr marL="266700" marR="0" lvl="0" indent="-266700" algn="l" defTabSz="914400" rtl="0" eaLnBrk="0" fontAlgn="base" latinLnBrk="0" hangingPunct="0">
              <a:lnSpc>
                <a:spcPct val="90000"/>
              </a:lnSpc>
              <a:spcBef>
                <a:spcPct val="100000"/>
              </a:spcBef>
              <a:spcAft>
                <a:spcPct val="0"/>
              </a:spcAft>
              <a:buClr>
                <a:srgbClr val="8C7F6D"/>
              </a:buClr>
              <a:buSzTx/>
              <a:buFont typeface="Wingdings" panose="05000000000000000000" pitchFamily="2" charset="2"/>
              <a:buChar char="v"/>
              <a:tabLst/>
              <a:defRPr/>
            </a:pPr>
            <a:endParaRPr kumimoji="0" lang="en-ZA" altLang="en-US" sz="2000" b="0" i="0" u="none" strike="noStrike" kern="0" cap="none" spc="0" normalizeH="0" baseline="0" noProof="0" dirty="0">
              <a:ln>
                <a:noFill/>
              </a:ln>
              <a:solidFill>
                <a:srgbClr val="003896"/>
              </a:solidFill>
              <a:effectLst/>
              <a:uLnTx/>
              <a:uFillTx/>
              <a:latin typeface="Arial"/>
              <a:ea typeface="+mn-ea"/>
              <a:cs typeface="Arial"/>
            </a:endParaRPr>
          </a:p>
          <a:p>
            <a:pPr marL="266700" marR="0" lvl="0" indent="-266700" algn="l" defTabSz="914400" rtl="0" eaLnBrk="0" fontAlgn="base" latinLnBrk="0" hangingPunct="0">
              <a:lnSpc>
                <a:spcPct val="90000"/>
              </a:lnSpc>
              <a:spcBef>
                <a:spcPct val="100000"/>
              </a:spcBef>
              <a:spcAft>
                <a:spcPct val="0"/>
              </a:spcAft>
              <a:buClr>
                <a:srgbClr val="8C7F6D"/>
              </a:buClr>
              <a:buSzTx/>
              <a:buFont typeface="Wingdings" panose="05000000000000000000" pitchFamily="2" charset="2"/>
              <a:buChar char="ü"/>
              <a:tabLst/>
              <a:defRPr/>
            </a:pPr>
            <a:r>
              <a:rPr kumimoji="0" lang="en-US" altLang="en-US" sz="2000" b="0" i="0" u="none" strike="noStrike" kern="0" cap="none" spc="0" normalizeH="0" baseline="0" noProof="0" dirty="0">
                <a:ln>
                  <a:noFill/>
                </a:ln>
                <a:solidFill>
                  <a:srgbClr val="FF0000"/>
                </a:solidFill>
                <a:effectLst/>
                <a:uLnTx/>
                <a:uFillTx/>
                <a:latin typeface="Arial"/>
                <a:ea typeface="+mn-ea"/>
                <a:cs typeface="Arial"/>
              </a:rPr>
              <a:t>REMINDER:</a:t>
            </a:r>
            <a:r>
              <a:rPr kumimoji="0" lang="en-US" sz="2000" b="0" i="0" u="none" strike="noStrike" kern="0" cap="none" spc="0" normalizeH="0" baseline="0" noProof="0" dirty="0">
                <a:ln>
                  <a:noFill/>
                </a:ln>
                <a:solidFill>
                  <a:srgbClr val="FF0000"/>
                </a:solidFill>
                <a:effectLst/>
                <a:uLnTx/>
                <a:uFillTx/>
                <a:latin typeface="Arial"/>
                <a:ea typeface="+mn-ea"/>
                <a:cs typeface="Arial"/>
              </a:rPr>
              <a:t> Annexure A </a:t>
            </a:r>
            <a:r>
              <a:rPr kumimoji="0" lang="en-US" altLang="en-US" sz="2400" b="0" i="0" u="none" strike="noStrike" kern="1200" cap="none" spc="0" normalizeH="0" baseline="0" noProof="0" dirty="0">
                <a:ln>
                  <a:noFill/>
                </a:ln>
                <a:solidFill>
                  <a:srgbClr val="FF0000"/>
                </a:solidFill>
                <a:effectLst/>
                <a:uLnTx/>
                <a:uFillTx/>
                <a:latin typeface="Arial"/>
                <a:ea typeface="+mn-ea"/>
                <a:cs typeface="Arial"/>
              </a:rPr>
              <a:t>of Document #</a:t>
            </a:r>
            <a:r>
              <a:rPr kumimoji="0" lang="en-ZA"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a:rPr>
              <a:t> </a:t>
            </a:r>
            <a:r>
              <a:rPr kumimoji="0" lang="en-ZA" sz="20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a:rPr>
              <a:t>240-155704525</a:t>
            </a:r>
            <a:r>
              <a:rPr kumimoji="0" lang="en-ZA"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a:rPr>
              <a:t> </a:t>
            </a:r>
            <a:r>
              <a:rPr kumimoji="0" lang="en-US" altLang="en-US" sz="2400" b="0" i="0" u="none" strike="noStrike" kern="1200" cap="none" spc="0" normalizeH="0" baseline="0" noProof="0" dirty="0">
                <a:ln>
                  <a:noFill/>
                </a:ln>
                <a:solidFill>
                  <a:srgbClr val="FF0000"/>
                </a:solidFill>
                <a:effectLst/>
                <a:uLnTx/>
                <a:uFillTx/>
                <a:latin typeface="Arial"/>
                <a:ea typeface="+mn-ea"/>
                <a:cs typeface="Arial"/>
              </a:rPr>
              <a:t>: </a:t>
            </a:r>
            <a:r>
              <a:rPr kumimoji="0" lang="en-US" sz="2000" b="0" i="0" u="none" strike="noStrike" kern="0" cap="none" spc="0" normalizeH="0" baseline="0" noProof="0" dirty="0">
                <a:ln>
                  <a:noFill/>
                </a:ln>
                <a:solidFill>
                  <a:srgbClr val="FF0000"/>
                </a:solidFill>
                <a:effectLst/>
                <a:uLnTx/>
                <a:uFillTx/>
                <a:latin typeface="Arial"/>
                <a:ea typeface="+mn-ea"/>
                <a:cs typeface="Arial"/>
              </a:rPr>
              <a:t>Acknowledgement Form for Eskom OHS Rules &amp; Other Legislative Requirements</a:t>
            </a:r>
            <a:r>
              <a:rPr kumimoji="0" lang="en-US" altLang="en-US" sz="2000" b="0" i="0" u="none" strike="noStrike" kern="0" cap="none" spc="0" normalizeH="0" baseline="0" noProof="0" dirty="0">
                <a:ln>
                  <a:noFill/>
                </a:ln>
                <a:solidFill>
                  <a:srgbClr val="FF0000"/>
                </a:solidFill>
                <a:effectLst/>
                <a:uLnTx/>
                <a:uFillTx/>
                <a:latin typeface="Arial"/>
                <a:ea typeface="+mn-ea"/>
                <a:cs typeface="Arial"/>
              </a:rPr>
              <a:t> to be signed by Top Management</a:t>
            </a:r>
            <a:endParaRPr kumimoji="0" lang="en-ZA" altLang="en-US" sz="2000" b="0" i="0" u="none" strike="noStrike" kern="0" cap="none" spc="0" normalizeH="0" baseline="0" noProof="0" dirty="0">
              <a:ln>
                <a:noFill/>
              </a:ln>
              <a:solidFill>
                <a:srgbClr val="FF0000"/>
              </a:solidFill>
              <a:effectLst/>
              <a:uLnTx/>
              <a:uFillTx/>
              <a:latin typeface="Arial"/>
              <a:ea typeface="+mn-ea"/>
              <a:cs typeface="Arial"/>
            </a:endParaRPr>
          </a:p>
          <a:p>
            <a:pPr marL="0" indent="0">
              <a:buNone/>
            </a:pPr>
            <a:endParaRPr lang="en-ZA" dirty="0"/>
          </a:p>
        </p:txBody>
      </p:sp>
    </p:spTree>
    <p:extLst>
      <p:ext uri="{BB962C8B-B14F-4D97-AF65-F5344CB8AC3E}">
        <p14:creationId xmlns:p14="http://schemas.microsoft.com/office/powerpoint/2010/main" val="1530812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5" name="Picture Placeholder 13">
            <a:extLst>
              <a:ext uri="{FF2B5EF4-FFF2-40B4-BE49-F238E27FC236}">
                <a16:creationId xmlns:a16="http://schemas.microsoft.com/office/drawing/2014/main" id="{3454C7DB-2327-66B3-8DCF-F2A7500B0516}"/>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a:xfrm>
            <a:off x="749300" y="3363913"/>
            <a:ext cx="1895475" cy="1895475"/>
          </a:xfrm>
        </p:spPr>
      </p:pic>
      <p:pic>
        <p:nvPicPr>
          <p:cNvPr id="7" name="Picture Placeholder 9">
            <a:extLst>
              <a:ext uri="{FF2B5EF4-FFF2-40B4-BE49-F238E27FC236}">
                <a16:creationId xmlns:a16="http://schemas.microsoft.com/office/drawing/2014/main" id="{6846B2F1-E3DA-86A4-49E0-BAC3478A02F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1343025" y="1600200"/>
            <a:ext cx="3295650" cy="3295650"/>
          </a:xfrm>
        </p:spPr>
      </p:pic>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B0A6D8BFE48B5B4C98C9B506E18E4C4F" ma:contentTypeVersion="2" ma:contentTypeDescription="Upload an image." ma:contentTypeScope="" ma:versionID="faf5921d99471c51c746d233a2595df0">
  <xsd:schema xmlns:xsd="http://www.w3.org/2001/XMLSchema" xmlns:xs="http://www.w3.org/2001/XMLSchema" xmlns:p="http://schemas.microsoft.com/office/2006/metadata/properties" xmlns:ns1="http://schemas.microsoft.com/sharepoint/v3" xmlns:ns2="9AA987DC-C9A7-4495-B0EB-A7EB0F9343F3" xmlns:ns3="http://schemas.microsoft.com/sharepoint/v3/fields" xmlns:ns4="b066638b-8533-4687-a48b-8877f492106b" targetNamespace="http://schemas.microsoft.com/office/2006/metadata/properties" ma:root="true" ma:fieldsID="83d4262b44be4079de954f019704b229" ns1:_="" ns2:_="" ns3:_="" ns4:_="">
    <xsd:import namespace="http://schemas.microsoft.com/sharepoint/v3"/>
    <xsd:import namespace="9AA987DC-C9A7-4495-B0EB-A7EB0F9343F3"/>
    <xsd:import namespace="http://schemas.microsoft.com/sharepoint/v3/fields"/>
    <xsd:import namespace="b066638b-8533-4687-a48b-8877f492106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1:PublishingStartDate" minOccurs="0"/>
                <xsd:element ref="ns1:PublishingExpirationDate" minOccurs="0"/>
                <xsd:element ref="ns4:Gallery_x0020_Keywor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27" nillable="true" ma:displayName="Scheduling Start Date" ma:description="" ma:hidden="true" ma:internalName="PublishingStartDate">
      <xsd:simpleType>
        <xsd:restriction base="dms:Unknown"/>
      </xsd:simpleType>
    </xsd:element>
    <xsd:element name="PublishingExpirationDate" ma:index="28"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AA987DC-C9A7-4495-B0EB-A7EB0F9343F3"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066638b-8533-4687-a48b-8877f492106b" elementFormDefault="qualified">
    <xsd:import namespace="http://schemas.microsoft.com/office/2006/documentManagement/types"/>
    <xsd:import namespace="http://schemas.microsoft.com/office/infopath/2007/PartnerControls"/>
    <xsd:element name="Gallery_x0020_Keywords" ma:index="29" nillable="true" ma:displayName="Gallery Keywords" ma:internalName="Gallery_x0020_Keyword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Gallery_x0020_Keywords xmlns="b066638b-8533-4687-a48b-8877f492106b" xsi:nil="true"/>
    <ImageCreateDate xmlns="9AA987DC-C9A7-4495-B0EB-A7EB0F9343F3" xsi:nil="true"/>
    <PublishingExpirationDate xmlns="http://schemas.microsoft.com/sharepoint/v3" xsi:nil="true"/>
    <PublishingStartDate xmlns="http://schemas.microsoft.com/sharepoint/v3" xsi:nil="true"/>
    <wic_System_Copyright xmlns="http://schemas.microsoft.com/sharepoint/v3/fields" xsi:nil="true"/>
  </documentManagement>
</p:properties>
</file>

<file path=customXml/itemProps1.xml><?xml version="1.0" encoding="utf-8"?>
<ds:datastoreItem xmlns:ds="http://schemas.openxmlformats.org/officeDocument/2006/customXml" ds:itemID="{BEA031EA-53D5-474F-8205-0E1513F09603}">
  <ds:schemaRefs>
    <ds:schemaRef ds:uri="http://schemas.microsoft.com/sharepoint/v3/contenttype/forms"/>
  </ds:schemaRefs>
</ds:datastoreItem>
</file>

<file path=customXml/itemProps2.xml><?xml version="1.0" encoding="utf-8"?>
<ds:datastoreItem xmlns:ds="http://schemas.openxmlformats.org/officeDocument/2006/customXml" ds:itemID="{D4C14A18-89E5-4E51-A111-2EDA3AAE8F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AA987DC-C9A7-4495-B0EB-A7EB0F9343F3"/>
    <ds:schemaRef ds:uri="http://schemas.microsoft.com/sharepoint/v3/fields"/>
    <ds:schemaRef ds:uri="b066638b-8533-4687-a48b-8877f492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90325F2-1199-4A7E-B87D-734C0A3EB286}">
  <ds:schemaRefs>
    <ds:schemaRef ds:uri="http://schemas.microsoft.com/office/2006/metadata/properties"/>
    <ds:schemaRef ds:uri="http://www.w3.org/XML/1998/namespace"/>
    <ds:schemaRef ds:uri="9AA987DC-C9A7-4495-B0EB-A7EB0F9343F3"/>
    <ds:schemaRef ds:uri="http://purl.org/dc/terms/"/>
    <ds:schemaRef ds:uri="http://purl.org/dc/dcmitype/"/>
    <ds:schemaRef ds:uri="http://schemas.microsoft.com/office/infopath/2007/PartnerControls"/>
    <ds:schemaRef ds:uri="http://purl.org/dc/elements/1.1/"/>
    <ds:schemaRef ds:uri="b066638b-8533-4687-a48b-8877f492106b"/>
    <ds:schemaRef ds:uri="http://schemas.microsoft.com/office/2006/documentManagement/types"/>
    <ds:schemaRef ds:uri="http://schemas.openxmlformats.org/package/2006/metadata/core-properties"/>
    <ds:schemaRef ds:uri="http://schemas.microsoft.com/sharepoint/v3/fields"/>
    <ds:schemaRef ds:uri="http://schemas.microsoft.com/sharepoint/v3"/>
  </ds:schemaRefs>
</ds:datastoreItem>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3569</TotalTime>
  <Words>383</Words>
  <Application>Microsoft Office PowerPoint</Application>
  <PresentationFormat>Widescreen</PresentationFormat>
  <Paragraphs>32</Paragraphs>
  <Slides>6</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6</vt:i4>
      </vt:variant>
    </vt:vector>
  </HeadingPairs>
  <TitlesOfParts>
    <vt:vector size="14" baseType="lpstr">
      <vt:lpstr>Arial</vt:lpstr>
      <vt:lpstr>Calibri</vt:lpstr>
      <vt:lpstr>Courier New</vt:lpstr>
      <vt:lpstr>Gill Sans MT</vt:lpstr>
      <vt:lpstr>Wingdings</vt:lpstr>
      <vt:lpstr>Office Theme</vt:lpstr>
      <vt:lpstr>Content Slide Master</vt:lpstr>
      <vt:lpstr>think-cell Slide</vt:lpstr>
      <vt:lpstr>BID CLARIFICATION MEETING: OCCUPATIONAL HEALTH &amp; SAFETY</vt:lpstr>
      <vt:lpstr>GENERAL </vt:lpstr>
      <vt:lpstr>OCCUPATIONAL HEALTH AND SAFETY REQUIREMENTS (Document # 240-155704525, )</vt:lpstr>
      <vt:lpstr>NATURAL GAS PIPELINE</vt:lpstr>
      <vt:lpstr>Tender Returnable (Annexure A Document #  240-167094369</vt:lpstr>
      <vt:lpstr>Conclusion</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Kgaugelo Sedibeng</cp:lastModifiedBy>
  <cp:revision>31</cp:revision>
  <cp:lastPrinted>2024-11-15T11:21:46Z</cp:lastPrinted>
  <dcterms:created xsi:type="dcterms:W3CDTF">2020-01-06T09:48:40Z</dcterms:created>
  <dcterms:modified xsi:type="dcterms:W3CDTF">2024-11-15T11:33:48Z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0x0101009148F5A04DDD49CBA7127AADA5FB792B00AADE34325A8B49CDA8BB4DB53328F21400B0A6D8BFE48B5B4C98C9B506E18E4C4F</vt:lpwstr>
  </property>
</Properties>
</file>