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9" r:id="rId4"/>
  </p:sldMasterIdLst>
  <p:notesMasterIdLst>
    <p:notesMasterId r:id="rId16"/>
  </p:notesMasterIdLst>
  <p:handoutMasterIdLst>
    <p:handoutMasterId r:id="rId17"/>
  </p:handoutMasterIdLst>
  <p:sldIdLst>
    <p:sldId id="386" r:id="rId5"/>
    <p:sldId id="624" r:id="rId6"/>
    <p:sldId id="626" r:id="rId7"/>
    <p:sldId id="648" r:id="rId8"/>
    <p:sldId id="634" r:id="rId9"/>
    <p:sldId id="651" r:id="rId10"/>
    <p:sldId id="649" r:id="rId11"/>
    <p:sldId id="654" r:id="rId12"/>
    <p:sldId id="650" r:id="rId13"/>
    <p:sldId id="642" r:id="rId14"/>
    <p:sldId id="653" r:id="rId15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6600"/>
    <a:srgbClr val="CC3300"/>
    <a:srgbClr val="0033CC"/>
    <a:srgbClr val="FFCC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9BE513-2F0B-49D8-9CF2-423C2200D613}" v="5" dt="2021-09-01T09:25:37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640" autoAdjust="0"/>
    <p:restoredTop sz="94676" autoAdjust="0"/>
  </p:normalViewPr>
  <p:slideViewPr>
    <p:cSldViewPr>
      <p:cViewPr varScale="1">
        <p:scale>
          <a:sx n="81" d="100"/>
          <a:sy n="81" d="100"/>
        </p:scale>
        <p:origin x="917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88" y="-8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uthazwa Pike" userId="fb59ecb0-9636-41ef-90b4-c25738beca4f" providerId="ADAL" clId="{219BE513-2F0B-49D8-9CF2-423C2200D613}"/>
    <pc:docChg chg="modSld">
      <pc:chgData name="Khuthazwa Pike" userId="fb59ecb0-9636-41ef-90b4-c25738beca4f" providerId="ADAL" clId="{219BE513-2F0B-49D8-9CF2-423C2200D613}" dt="2021-09-01T09:25:37.096" v="30"/>
      <pc:docMkLst>
        <pc:docMk/>
      </pc:docMkLst>
      <pc:sldChg chg="modSp">
        <pc:chgData name="Khuthazwa Pike" userId="fb59ecb0-9636-41ef-90b4-c25738beca4f" providerId="ADAL" clId="{219BE513-2F0B-49D8-9CF2-423C2200D613}" dt="2021-09-01T09:19:43.811" v="28"/>
        <pc:sldMkLst>
          <pc:docMk/>
          <pc:sldMk cId="0" sldId="386"/>
        </pc:sldMkLst>
        <pc:spChg chg="mod">
          <ac:chgData name="Khuthazwa Pike" userId="fb59ecb0-9636-41ef-90b4-c25738beca4f" providerId="ADAL" clId="{219BE513-2F0B-49D8-9CF2-423C2200D613}" dt="2021-09-01T09:19:43.811" v="28"/>
          <ac:spMkLst>
            <pc:docMk/>
            <pc:sldMk cId="0" sldId="386"/>
            <ac:spMk id="10244" creationId="{00000000-0000-0000-0000-000000000000}"/>
          </ac:spMkLst>
        </pc:spChg>
      </pc:sldChg>
      <pc:sldChg chg="modSp">
        <pc:chgData name="Khuthazwa Pike" userId="fb59ecb0-9636-41ef-90b4-c25738beca4f" providerId="ADAL" clId="{219BE513-2F0B-49D8-9CF2-423C2200D613}" dt="2021-08-19T11:44:55.089" v="25" actId="20577"/>
        <pc:sldMkLst>
          <pc:docMk/>
          <pc:sldMk cId="0" sldId="626"/>
        </pc:sldMkLst>
        <pc:spChg chg="mod">
          <ac:chgData name="Khuthazwa Pike" userId="fb59ecb0-9636-41ef-90b4-c25738beca4f" providerId="ADAL" clId="{219BE513-2F0B-49D8-9CF2-423C2200D613}" dt="2021-08-19T11:44:55.089" v="25" actId="20577"/>
          <ac:spMkLst>
            <pc:docMk/>
            <pc:sldMk cId="0" sldId="626"/>
            <ac:spMk id="4" creationId="{00000000-0000-0000-0000-000000000000}"/>
          </ac:spMkLst>
        </pc:spChg>
      </pc:sldChg>
      <pc:sldChg chg="modSp">
        <pc:chgData name="Khuthazwa Pike" userId="fb59ecb0-9636-41ef-90b4-c25738beca4f" providerId="ADAL" clId="{219BE513-2F0B-49D8-9CF2-423C2200D613}" dt="2021-09-01T09:25:37.096" v="30"/>
        <pc:sldMkLst>
          <pc:docMk/>
          <pc:sldMk cId="2036758363" sldId="648"/>
        </pc:sldMkLst>
        <pc:spChg chg="mod">
          <ac:chgData name="Khuthazwa Pike" userId="fb59ecb0-9636-41ef-90b4-c25738beca4f" providerId="ADAL" clId="{219BE513-2F0B-49D8-9CF2-423C2200D613}" dt="2021-09-01T09:25:37.096" v="30"/>
          <ac:spMkLst>
            <pc:docMk/>
            <pc:sldMk cId="2036758363" sldId="648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FB2F8E9-9B92-40E9-8DB2-30FD8C0FD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13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38775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A60E66-A4C0-4157-9947-4B68AEA77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315E3-BDA6-4733-BE3A-A83AEF618F2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/>
          <p:cNvSpPr>
            <a:spLocks noChangeArrowheads="1"/>
          </p:cNvSpPr>
          <p:nvPr userDrawn="1"/>
        </p:nvSpPr>
        <p:spPr bwMode="auto">
          <a:xfrm>
            <a:off x="4284663" y="2133600"/>
            <a:ext cx="358775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4" name="Group 22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" name="Picture 17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9"/>
            <p:cNvSpPr>
              <a:spLocks noChangeArrowheads="1"/>
            </p:cNvSpPr>
            <p:nvPr userDrawn="1"/>
          </p:nvSpPr>
          <p:spPr bwMode="auto">
            <a:xfrm>
              <a:off x="3061" y="255"/>
              <a:ext cx="2042" cy="140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7" name="Picture 20"/>
          <p:cNvPicPr>
            <a:picLocks noChangeAspect="1" noChangeArrowheads="1"/>
          </p:cNvPicPr>
          <p:nvPr userDrawn="1"/>
        </p:nvPicPr>
        <p:blipFill>
          <a:blip r:embed="rId3" cstate="print"/>
          <a:srcRect l="12978" t="14824" r="10641" b="15337"/>
          <a:stretch>
            <a:fillRect/>
          </a:stretch>
        </p:blipFill>
        <p:spPr bwMode="auto">
          <a:xfrm>
            <a:off x="6300788" y="188913"/>
            <a:ext cx="2700337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635375" y="2708275"/>
            <a:ext cx="5329238" cy="3600450"/>
          </a:xfrm>
        </p:spPr>
        <p:txBody>
          <a:bodyPr/>
          <a:lstStyle>
            <a:lvl1pPr>
              <a:defRPr sz="4400">
                <a:latin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D0B04-612A-490A-BB6D-A7715FF78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D369F-3221-4B53-BD09-932E4AA97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088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89F72-79E2-4918-A6B5-16EBCFB2B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E4495-9F4C-45AC-ABAB-DC5C5674A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80C4B-6C7F-40A7-A9CC-3D5507C04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43284-9FDF-4F56-AE90-0BBB7294C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13EE4-ECAE-4AB3-84C5-D65F4B7A7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D96B9-8A88-4998-B9CF-DA3C45E6E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7FE1-2E4A-4DEE-AAFC-7772ACCDC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8288" y="188913"/>
            <a:ext cx="2057400" cy="5894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088" y="188913"/>
            <a:ext cx="6019800" cy="58943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DB403-4D93-45BB-9EB4-5D5A36408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46088" y="188913"/>
            <a:ext cx="8229600" cy="5894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97C7A-0E81-4C05-A2CD-ACA8DEC67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88913"/>
            <a:ext cx="6635750" cy="7191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6088" y="1557338"/>
            <a:ext cx="4038600" cy="4525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1557338"/>
            <a:ext cx="4038600" cy="4525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7B054-63B7-4D49-B30B-D47CFB804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Metrorail00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950" y="1268413"/>
            <a:ext cx="887571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66357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15573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33DDA6-9130-4082-A258-989318416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16"/>
          <p:cNvPicPr>
            <a:picLocks noChangeAspect="1" noChangeArrowheads="1"/>
          </p:cNvPicPr>
          <p:nvPr/>
        </p:nvPicPr>
        <p:blipFill>
          <a:blip r:embed="rId16" cstate="print"/>
          <a:srcRect l="13005" t="12192" r="10597" b="15358"/>
          <a:stretch>
            <a:fillRect/>
          </a:stretch>
        </p:blipFill>
        <p:spPr bwMode="auto">
          <a:xfrm>
            <a:off x="7885113" y="5876925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NGR.TenderEnquiries@prasa.com" TargetMode="External"/><Relationship Id="rId2" Type="http://schemas.openxmlformats.org/officeDocument/2006/relationships/hyperlink" Target="mailto:Pikek@prasa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mailto:NGR.TENDERENQUIRIES@PRASA.COM" TargetMode="External"/><Relationship Id="rId4" Type="http://schemas.openxmlformats.org/officeDocument/2006/relationships/hyperlink" Target="mailto:PIKEK@PRASA.CO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zaf01.safelinks.protection.outlook.com/?url=http%3A%2F%2Fetenders.treasury.gov.za%2F&amp;data=04%7C01%7CKuthazwa.Pike%40prasa.com%7C9ec1637a4dab4b1ed81108d93adce740%7Cef089e05fa664ce199c1feb47ce02989%7C0%7C0%7C637605542719032318%7CUnknown%7CTWFpbGZsb3d8eyJWIjoiMC4wLjAwMDAiLCJQIjoiV2luMzIiLCJBTiI6Ik1haWwiLCJXVCI6Mn0%3D%7C1000&amp;sdata=oIhJJWEkAPtDb%2FjsY0HiP%2BRfzzeTlX6usGMmZD15Yek%3D&amp;reserved=0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827584" y="1887372"/>
            <a:ext cx="8064996" cy="498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sunrise" dir="t"/>
          </a:scene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1400" b="1" dirty="0">
              <a:solidFill>
                <a:srgbClr val="FF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bg1"/>
                </a:solidFill>
              </a:rPr>
              <a:t>Compulsory Virtual Briefing Session of the following 3 Tenders:</a:t>
            </a:r>
          </a:p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bg1"/>
                </a:solidFill>
              </a:rPr>
              <a:t>Tender Number :NGR/CRES/14/2021</a:t>
            </a:r>
          </a:p>
          <a:p>
            <a:pPr algn="ctr">
              <a:spcBef>
                <a:spcPct val="50000"/>
              </a:spcBef>
            </a:pPr>
            <a:r>
              <a:rPr lang="en-GB" b="1" dirty="0"/>
              <a:t>APPOINTMENT OF PROFESSIONAL SERVICES CONSULTANTS FOR SUB CORRIDOR 2: </a:t>
            </a:r>
            <a:r>
              <a:rPr lang="en-GB" b="1" dirty="0">
                <a:highlight>
                  <a:srgbClr val="00FFFF"/>
                </a:highlight>
              </a:rPr>
              <a:t>PRETORIA - PINEDENE (NELSPRUIT - KOMATIPOORT) CORRIDOR </a:t>
            </a:r>
            <a:r>
              <a:rPr lang="en-GB" b="1" dirty="0"/>
              <a:t>FOR A PERIOD OF THREE (3) YEARS</a:t>
            </a:r>
            <a:endParaRPr lang="en-ZA" b="1" dirty="0"/>
          </a:p>
          <a:p>
            <a:pPr algn="ctr">
              <a:spcBef>
                <a:spcPct val="50000"/>
              </a:spcBef>
            </a:pPr>
            <a:endParaRPr lang="en-US" sz="1100" b="1" dirty="0">
              <a:solidFill>
                <a:schemeClr val="accent6">
                  <a:lumMod val="50000"/>
                </a:schemeClr>
              </a:solidFill>
              <a:highlight>
                <a:srgbClr val="00FFFF"/>
              </a:highlight>
            </a:endParaRPr>
          </a:p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bg1"/>
                </a:solidFill>
              </a:rPr>
              <a:t>Tender Number :NGR/CRES/10/2021</a:t>
            </a:r>
          </a:p>
          <a:p>
            <a:pPr algn="ctr">
              <a:spcBef>
                <a:spcPct val="50000"/>
              </a:spcBef>
            </a:pPr>
            <a:r>
              <a:rPr lang="en-GB" b="1" dirty="0"/>
              <a:t>APPOINTMENT OF PROFESSIONAL SERVICES CONSULTANTS FOR SUB CORRIDOR 1: </a:t>
            </a:r>
            <a:r>
              <a:rPr lang="en-GB" b="1" dirty="0">
                <a:highlight>
                  <a:srgbClr val="00FFFF"/>
                </a:highlight>
              </a:rPr>
              <a:t>MABOPANE - PRETORIA (MITCHELL STATION - GOLF) CORRIDOR </a:t>
            </a:r>
            <a:r>
              <a:rPr lang="en-GB" b="1" dirty="0"/>
              <a:t>FOR A PERIOD OF THREE (3) YEARS</a:t>
            </a:r>
          </a:p>
          <a:p>
            <a:pPr algn="ctr">
              <a:spcBef>
                <a:spcPct val="50000"/>
              </a:spcBef>
            </a:pPr>
            <a:r>
              <a:rPr lang="en-US" sz="1050" b="1" dirty="0">
                <a:solidFill>
                  <a:schemeClr val="bg1"/>
                </a:solidFill>
              </a:rPr>
              <a:t>Tender Number :NGR/CRES/17/2021</a:t>
            </a:r>
          </a:p>
          <a:p>
            <a:pPr algn="ctr">
              <a:spcBef>
                <a:spcPct val="50000"/>
              </a:spcBef>
            </a:pPr>
            <a:r>
              <a:rPr lang="en-GB" b="1" dirty="0"/>
              <a:t>APPOINTMENT OF PROFESSIONAL SERVICES CONSULTANTS FOR SUB CORRIDOR 3: </a:t>
            </a:r>
            <a:r>
              <a:rPr lang="en-GB" b="1" dirty="0">
                <a:highlight>
                  <a:srgbClr val="00FFFF"/>
                </a:highlight>
              </a:rPr>
              <a:t>PIENAARSPOORT - PRETORIA (PYRAMID STATION - MUSINA) CORRIDOR </a:t>
            </a:r>
            <a:r>
              <a:rPr lang="en-GB" b="1" dirty="0"/>
              <a:t>FOR A PERIOD OF THREE (3) YEARS</a:t>
            </a:r>
            <a:endParaRPr lang="en-US" sz="1100" b="1" dirty="0">
              <a:highlight>
                <a:srgbClr val="00FFFF"/>
              </a:highlight>
            </a:endParaRPr>
          </a:p>
          <a:p>
            <a:pPr algn="ctr">
              <a:spcBef>
                <a:spcPct val="50000"/>
              </a:spcBef>
            </a:pPr>
            <a:r>
              <a:rPr lang="en-US" sz="1050" b="1" dirty="0">
                <a:solidFill>
                  <a:schemeClr val="bg1"/>
                </a:solidFill>
              </a:rPr>
              <a:t>2 SEPTEMBER</a:t>
            </a:r>
            <a:r>
              <a:rPr lang="en-US" sz="1100" b="1" dirty="0">
                <a:solidFill>
                  <a:schemeClr val="bg1"/>
                </a:solidFill>
              </a:rPr>
              <a:t> 2021</a:t>
            </a:r>
          </a:p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bg1"/>
                </a:solidFill>
              </a:rPr>
              <a:t>Time : 10:00 – 13:00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26799"/>
            <a:ext cx="288032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46"/>
    </mc:Choice>
    <mc:Fallback xmlns="">
      <p:transition spd="slow" advTm="1224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PRESENTATION OVERVIEW</a:t>
            </a:r>
            <a:endParaRPr lang="en-US" sz="3600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1785926"/>
            <a:ext cx="6500858" cy="555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Opening and Welcome by SCM Department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1600" dirty="0"/>
              <a:t>Scope of Works Presentation by Project Manager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1600" dirty="0"/>
              <a:t>Evaluation Criteria by Project Manager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1600" dirty="0"/>
              <a:t>Questions, Comments &amp; Answers regarding scope of works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Presentation by SCM Department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Important Dates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Communication Structure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Joint Venture Bidders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Evaluation Methodology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Instruction for Responding to the RFP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Questions, Comments &amp; Answers for Supply Chain Management Department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723130"/>
            <a:ext cx="2124075" cy="110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WELCOME</a:t>
            </a:r>
            <a:endParaRPr lang="en-US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484784"/>
            <a:ext cx="6929486" cy="5944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A very good morning to all that are present, thank you for joining in and a warm welcome. We shall touch base more on areas that we believe are key aspects of this tender.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I hope that you have briefly gone through the bid </a:t>
            </a:r>
            <a:r>
              <a:rPr lang="en-US" b="1"/>
              <a:t>document before </a:t>
            </a:r>
            <a:r>
              <a:rPr lang="en-US" b="1" dirty="0"/>
              <a:t>this compulsory briefing session (by show of hands – how many people have gone through the tender document?)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Should you have any questions, please note them down and raise them at end of the presentation or Q &amp; A session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SCM will talk through the commercial aspects and Project Manager will dwell on the specification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Can I kindly request that you forward your company name; contact details (e-mail address) through or via the virtual chat, in order to evidentially prove that you have attended this compulsory briefing.</a:t>
            </a:r>
          </a:p>
          <a:p>
            <a:pPr>
              <a:lnSpc>
                <a:spcPct val="150000"/>
              </a:lnSpc>
            </a:pPr>
            <a:endParaRPr lang="en-US" sz="1600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1600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5" y="5877272"/>
            <a:ext cx="1835696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IMPORTANT DATES</a:t>
            </a:r>
            <a:endParaRPr lang="en-US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556792"/>
            <a:ext cx="7812360" cy="6030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dirty="0" err="1"/>
              <a:t>Cmpulsory</a:t>
            </a:r>
            <a:r>
              <a:rPr lang="en-US" dirty="0"/>
              <a:t> Virtual Briefing Session – 2 September 2021 @ 10:00 – 13:00</a:t>
            </a:r>
          </a:p>
          <a:p>
            <a:pPr algn="ctr">
              <a:lnSpc>
                <a:spcPct val="150000"/>
              </a:lnSpc>
            </a:pPr>
            <a:r>
              <a:rPr lang="en-US" sz="1400" b="1" u="sng" dirty="0"/>
              <a:t>NGR/CRES/14/2021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00FFFF"/>
                </a:highlight>
              </a:rPr>
              <a:t>Closing Time – 12:00 Midday </a:t>
            </a:r>
            <a:r>
              <a:rPr lang="en-US" sz="1400" dirty="0"/>
              <a:t>(Front Page &amp; Page 13 of the RFP)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>
                <a:highlight>
                  <a:srgbClr val="00FFFF"/>
                </a:highlight>
              </a:rPr>
              <a:t>    Closing Date  – 22 September  2021</a:t>
            </a:r>
            <a:r>
              <a:rPr lang="en-US" sz="1400" dirty="0"/>
              <a:t> (Front Page &amp; page 13 of the RFP) 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ZA" sz="1400" dirty="0">
                <a:highlight>
                  <a:srgbClr val="00FFFF"/>
                </a:highlight>
              </a:rPr>
              <a:t>Closing date for questions posed by Bidders is 17 September 2021 @ 14:00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ZA" sz="1400" dirty="0"/>
              <a:t>    </a:t>
            </a:r>
            <a:r>
              <a:rPr lang="en-ZA" sz="1400" dirty="0">
                <a:highlight>
                  <a:srgbClr val="00FFFF"/>
                </a:highlight>
              </a:rPr>
              <a:t>Closing date for Bid Clarification Form (consolidated questions &amp; answers) to be sent to Bidders is 20 September 2021 @ 16:00</a:t>
            </a:r>
            <a:r>
              <a:rPr lang="en-US" sz="1400" dirty="0">
                <a:highlight>
                  <a:srgbClr val="00FFFF"/>
                </a:highlight>
              </a:rPr>
              <a:t>  </a:t>
            </a:r>
          </a:p>
          <a:p>
            <a:pPr algn="ctr">
              <a:lnSpc>
                <a:spcPct val="150000"/>
              </a:lnSpc>
            </a:pPr>
            <a:r>
              <a:rPr lang="en-US" sz="1400" b="1" u="sng" dirty="0"/>
              <a:t>NGR/CRES/10/2021 &amp; NGR/CRES/17/2021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highlight>
                  <a:srgbClr val="00FFFF"/>
                </a:highlight>
              </a:rPr>
              <a:t>Closing Time – 12:00 Midday </a:t>
            </a:r>
            <a:r>
              <a:rPr lang="en-US" sz="1400" dirty="0"/>
              <a:t>(Front Page &amp; Page 13 of the RFP)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>
                <a:highlight>
                  <a:srgbClr val="00FFFF"/>
                </a:highlight>
              </a:rPr>
              <a:t>    Closing Date for  – 27</a:t>
            </a:r>
            <a:r>
              <a:rPr lang="en-US" sz="1400" baseline="30000" dirty="0">
                <a:highlight>
                  <a:srgbClr val="00FFFF"/>
                </a:highlight>
              </a:rPr>
              <a:t>th</a:t>
            </a:r>
            <a:r>
              <a:rPr lang="en-US" sz="1400" dirty="0">
                <a:highlight>
                  <a:srgbClr val="00FFFF"/>
                </a:highlight>
              </a:rPr>
              <a:t> September  2021</a:t>
            </a:r>
            <a:r>
              <a:rPr lang="en-US" sz="1400" dirty="0"/>
              <a:t> (Front Page &amp; page 13 of the RFP) 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ZA" sz="1400" dirty="0">
                <a:highlight>
                  <a:srgbClr val="00FFFF"/>
                </a:highlight>
              </a:rPr>
              <a:t>Closing date for questions posed by Bidders is 21 September 2021 @ 14:00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ZA" sz="1400" dirty="0"/>
              <a:t>    </a:t>
            </a:r>
            <a:r>
              <a:rPr lang="en-ZA" sz="1400" dirty="0">
                <a:highlight>
                  <a:srgbClr val="00FFFF"/>
                </a:highlight>
              </a:rPr>
              <a:t>Closing date for Bid Clarification Form (consolidated questions &amp; answers) to be sent to Bidders is 22 September 2021 @ 16:00</a:t>
            </a:r>
            <a:r>
              <a:rPr lang="en-US" sz="1400" dirty="0">
                <a:highlight>
                  <a:srgbClr val="00FFFF"/>
                </a:highlight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en-US" dirty="0">
                <a:highlight>
                  <a:srgbClr val="00FFFF"/>
                </a:highlight>
              </a:rPr>
              <a:t> </a:t>
            </a:r>
            <a:r>
              <a:rPr lang="en-US" dirty="0"/>
              <a:t>    </a:t>
            </a:r>
            <a:r>
              <a:rPr lang="en-US" sz="1400" dirty="0"/>
              <a:t>Closing Address – Tender Box in Prasa Cres Offices Reception Area, Dark Grey Building, </a:t>
            </a:r>
            <a:r>
              <a:rPr lang="en-US" sz="1400" dirty="0" err="1"/>
              <a:t>Cnr</a:t>
            </a:r>
            <a:r>
              <a:rPr lang="en-US" sz="1400" dirty="0"/>
              <a:t>. 546 Paul Kruger &amp; </a:t>
            </a:r>
            <a:r>
              <a:rPr lang="en-US" sz="1400" dirty="0" err="1"/>
              <a:t>Scheiding</a:t>
            </a:r>
            <a:r>
              <a:rPr lang="en-US" sz="1400" dirty="0"/>
              <a:t> Streets, Pretoria Station Precinct. </a:t>
            </a:r>
            <a:r>
              <a:rPr lang="en-US" sz="1400" b="1" dirty="0"/>
              <a:t>BIDDERS TO SIGN SUBMISSION REGISTER</a:t>
            </a:r>
            <a:r>
              <a:rPr lang="en-US" dirty="0"/>
              <a:t>,</a:t>
            </a:r>
            <a:endParaRPr lang="en-US" b="1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ZA" sz="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ZA" sz="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6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5949279"/>
            <a:ext cx="1331640" cy="90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75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COMMUNICATION STRUCTURE</a:t>
            </a:r>
            <a:endParaRPr lang="en-US" sz="2800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571612"/>
            <a:ext cx="8358246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Communication Structure – Page 16</a:t>
            </a:r>
          </a:p>
          <a:p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E-mail your queries to  – </a:t>
            </a:r>
            <a:r>
              <a:rPr lang="en-US" sz="2000" dirty="0">
                <a:highlight>
                  <a:srgbClr val="00FFFF"/>
                </a:highlight>
                <a:hlinkClick r:id="rId2"/>
              </a:rPr>
              <a:t>Pikek@prasa.com</a:t>
            </a:r>
            <a:r>
              <a:rPr lang="en-US" sz="2000" dirty="0">
                <a:highlight>
                  <a:srgbClr val="00FFFF"/>
                </a:highlight>
              </a:rPr>
              <a:t> or </a:t>
            </a:r>
            <a:r>
              <a:rPr lang="en-US" sz="2000" dirty="0">
                <a:highlight>
                  <a:srgbClr val="00FFFF"/>
                </a:highlight>
                <a:hlinkClick r:id="rId3"/>
              </a:rPr>
              <a:t>NGR.TenderEnquiries@prasa.com</a:t>
            </a:r>
            <a:r>
              <a:rPr lang="en-US" sz="2000" dirty="0">
                <a:highlight>
                  <a:srgbClr val="00FFFF"/>
                </a:highlight>
              </a:rPr>
              <a:t> (kindly take note that we will do our best to respond to your queries. If the question is SCM related – we will respond to you instantly, However, if the question is technical related – it will be relayed to the Project Manager and once the feedback is received from the Project Manager – SCM will then forward the response to the Bidder.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After the closing date of the RFP, a Respondent may only communicate in writing with the Bid Secretariat, at E-mail </a:t>
            </a:r>
            <a:r>
              <a:rPr lang="en-GB" sz="2000" u="sng" dirty="0">
                <a:highlight>
                  <a:srgbClr val="00FFFF"/>
                </a:highlight>
                <a:hlinkClick r:id="rId4"/>
              </a:rPr>
              <a:t>PIKEK@PRASA.COM</a:t>
            </a:r>
            <a:r>
              <a:rPr lang="en-GB" sz="2000" dirty="0">
                <a:highlight>
                  <a:srgbClr val="00FFFF"/>
                </a:highlight>
              </a:rPr>
              <a:t>  OR </a:t>
            </a:r>
            <a:r>
              <a:rPr lang="en-GB" sz="2000" u="sng" dirty="0">
                <a:highlight>
                  <a:srgbClr val="00FFFF"/>
                </a:highlight>
                <a:hlinkClick r:id="rId5"/>
              </a:rPr>
              <a:t>NGR.TENDERENQUIRIES@PRASA.COM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/>
              <a:t>on any matter relating to its RFP Proposal. However, communication feedback with regards to the RFP will be communicated through the very same platform of e-Tender portal website, where the tender was advertised. </a:t>
            </a:r>
            <a:endParaRPr lang="en-ZA" sz="2000" b="1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044" y="6309320"/>
            <a:ext cx="1347427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4F53-53D4-46B7-91C7-57A11350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JOINT VENTURE BIDDERS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00BA8-254F-4926-AB40-E2C423A9F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8" y="908050"/>
            <a:ext cx="8697912" cy="6265366"/>
          </a:xfrm>
        </p:spPr>
        <p:txBody>
          <a:bodyPr/>
          <a:lstStyle/>
          <a:p>
            <a:r>
              <a:rPr lang="en-US" sz="1800" b="1" i="1" u="sng" dirty="0"/>
              <a:t>Joint Venture Agreement Letter </a:t>
            </a:r>
            <a:r>
              <a:rPr lang="en-US" sz="1800" dirty="0"/>
              <a:t>– </a:t>
            </a:r>
            <a:r>
              <a:rPr lang="en-GB" sz="1800" dirty="0"/>
              <a:t>Respondents who would wish to respond to this RFP as a Joint Venture [</a:t>
            </a:r>
            <a:r>
              <a:rPr lang="en-GB" sz="1800" b="1" dirty="0"/>
              <a:t>JV</a:t>
            </a:r>
            <a:r>
              <a:rPr lang="en-GB" sz="1800" dirty="0"/>
              <a:t>], must state their intention to do so in their RFP submission. Such Respondents must also submit a signed JV or consortium agreement between the parties clearly stating the percentage [%] split of business; the Leading Company of the JV and the associated responsibilities of each party. </a:t>
            </a:r>
            <a:r>
              <a:rPr lang="en-GB" sz="1800" dirty="0">
                <a:highlight>
                  <a:srgbClr val="FF0000"/>
                </a:highlight>
              </a:rPr>
              <a:t>Failure to submit a completely signed JV agreement will lead to their JV’s bid proposal taken as null and void.</a:t>
            </a:r>
          </a:p>
          <a:p>
            <a:pPr marL="0" indent="0">
              <a:buNone/>
            </a:pPr>
            <a:endParaRPr lang="en-GB" sz="1800" dirty="0">
              <a:highlight>
                <a:srgbClr val="FF0000"/>
              </a:highlight>
            </a:endParaRPr>
          </a:p>
          <a:p>
            <a:pPr marL="0" indent="0">
              <a:buNone/>
            </a:pPr>
            <a:endParaRPr lang="en-GB" sz="1800" dirty="0">
              <a:highlight>
                <a:srgbClr val="FF0000"/>
              </a:highlight>
            </a:endParaRPr>
          </a:p>
          <a:p>
            <a:r>
              <a:rPr lang="en-GB" sz="1800" b="1" i="1" u="sng" dirty="0"/>
              <a:t>Consolidated B-BBEE Certificate or Sworn Affidavit </a:t>
            </a:r>
            <a:r>
              <a:rPr lang="en-GB" sz="1800" dirty="0"/>
              <a:t>-Respondents are to note the requirements for B-BBEE compliance of JVs or consortiums as required by SBD 6.1 [the B-BBEE Preference Point Claim Form] and submit it together with proof of their B-BBEE Status as stipulated in the Claim Form in order to obtain preference points for their B-BBEE status. </a:t>
            </a:r>
            <a:r>
              <a:rPr lang="en-GB" sz="1800" dirty="0">
                <a:highlight>
                  <a:srgbClr val="FF6600"/>
                </a:highlight>
              </a:rPr>
              <a:t>Failure to submit a valid and original B-BBEE certificate for the JV or a certified copy thereof at the Closing Date of this RFP will result in a score of zero being allocated for B-BBEE.</a:t>
            </a:r>
          </a:p>
          <a:p>
            <a:pPr marL="0" indent="0">
              <a:buNone/>
            </a:pPr>
            <a:endParaRPr lang="en-ZA" sz="1400" dirty="0">
              <a:highlight>
                <a:srgbClr val="FF6600"/>
              </a:highlight>
            </a:endParaRPr>
          </a:p>
          <a:p>
            <a:pPr algn="r"/>
            <a:endParaRPr lang="en-ZA" sz="16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59D3FB5-22AE-49F0-BE3F-5A50C889F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149746"/>
            <a:ext cx="2339752" cy="69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31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narVert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EVALUATION METHODOLOGY</a:t>
            </a:r>
            <a:endParaRPr lang="en-US" sz="2800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571612"/>
            <a:ext cx="878684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</a:t>
            </a:r>
            <a:r>
              <a:rPr lang="en-US" sz="1600" b="1" i="1" dirty="0"/>
              <a:t>o through page 48 - 56 in detail in order to ensure that the prospective Bidders are well conversant with this part of the requirement</a:t>
            </a:r>
            <a:r>
              <a:rPr lang="en-US" sz="1600" b="1" i="1" dirty="0">
                <a:solidFill>
                  <a:srgbClr val="0033CC"/>
                </a:solidFill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600" b="1" i="1" dirty="0">
                <a:highlight>
                  <a:srgbClr val="00FFFF"/>
                </a:highlight>
              </a:rPr>
              <a:t>(Stage 1) Evaluation on Administration/Compliance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i="1" dirty="0"/>
              <a:t>Verify Completeness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i="1" dirty="0"/>
              <a:t>Verify Compliance</a:t>
            </a:r>
          </a:p>
          <a:p>
            <a:pPr lvl="1"/>
            <a:endParaRPr lang="en-US" sz="1600" b="1" i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600" b="1" i="1" dirty="0">
                <a:highlight>
                  <a:srgbClr val="00FFFF"/>
                </a:highlight>
              </a:rPr>
              <a:t>(Stage 2) Evaluation on Functionality / Technical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i="1" dirty="0"/>
              <a:t>Bidders to comply with the minimum threshold requirement of 70% in order to be evaluated in the last stage 3.</a:t>
            </a:r>
          </a:p>
          <a:p>
            <a:pPr lvl="1"/>
            <a:endParaRPr lang="en-US" sz="1600" b="1" i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600" b="1" i="1" dirty="0">
                <a:highlight>
                  <a:srgbClr val="00FFFF"/>
                </a:highlight>
              </a:rPr>
              <a:t>(Stage 3) Commercial Evaluation/Preference Point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i="1" dirty="0"/>
              <a:t>BBEEE Level Contributor </a:t>
            </a:r>
            <a:r>
              <a:rPr lang="en-GB" sz="1600" b="1" dirty="0"/>
              <a:t>Proof of minimum B-BBEE threshold of level 1 and</a:t>
            </a:r>
            <a:endParaRPr lang="en-ZA" sz="1600" b="1" dirty="0"/>
          </a:p>
          <a:p>
            <a:r>
              <a:rPr lang="en-GB" sz="1600" b="1" dirty="0"/>
              <a:t>Proof Indicate whether Bidder is an EMEs and/or QSEs who may participate in this RFP: </a:t>
            </a:r>
            <a:endParaRPr lang="en-ZA" sz="1600" b="1" dirty="0"/>
          </a:p>
          <a:p>
            <a:r>
              <a:rPr lang="en-GB" sz="1600" b="1" dirty="0"/>
              <a:t>(Submit Original Valid Sworn affidavit signed by the Commissioner of Oath or an Original / Certified copy of Valid BBBEE certificates issued by SANAS Accredited Verification Agency) – A CONSOLIDATED ORIGINAL VALID SWORN AFFIDAVIT SIGNED BY COMMISSIONER OF OATHS OR  AN ORIGINAL/CERTIFIED COPY OF VALID BBBEE CERIFICATE ISSUED BY SANAS ACCREDITED VERIFICATION AGENCY IS REQUIRED FOR JOINT VENTURE BIDDERS.</a:t>
            </a:r>
            <a:endParaRPr lang="en-US" sz="1600" b="1" i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i="1" dirty="0"/>
              <a:t>Price</a:t>
            </a:r>
          </a:p>
          <a:p>
            <a:pPr lvl="1"/>
            <a:endParaRPr lang="en-US" sz="2000" b="1" i="1" dirty="0">
              <a:solidFill>
                <a:srgbClr val="0033CC"/>
              </a:solidFill>
            </a:endParaRPr>
          </a:p>
          <a:p>
            <a:pPr lvl="1"/>
            <a:endParaRPr lang="en-US" sz="2000" b="1" i="1" dirty="0">
              <a:solidFill>
                <a:srgbClr val="0033CC"/>
              </a:solidFill>
              <a:highlight>
                <a:srgbClr val="00FFFF"/>
              </a:highligh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6021288"/>
            <a:ext cx="2124075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54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33C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EVALUATION CRITERIA SCREEN MUNCH WILL BE SHARED</a:t>
            </a:r>
            <a:endParaRPr lang="en-US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5949280"/>
            <a:ext cx="1907704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51325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3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INSTRUCTION FOR RESPENDING TO THE RFP (Bid Document )</a:t>
            </a:r>
            <a:endParaRPr lang="en-US" sz="2800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571612"/>
            <a:ext cx="8892480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400" b="1" dirty="0">
                <a:highlight>
                  <a:srgbClr val="FF0000"/>
                </a:highlight>
              </a:rPr>
              <a:t>No Late Submissions – PRASA does not accept any  late submissions in any event of any circumstances/situations</a:t>
            </a:r>
            <a:r>
              <a:rPr lang="en-US" sz="2400" b="1" dirty="0"/>
              <a:t>.</a:t>
            </a:r>
          </a:p>
          <a:p>
            <a:endParaRPr lang="en-US" sz="2000" b="1" dirty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 Response to the RFP format – page 17 - 20</a:t>
            </a:r>
          </a:p>
          <a:p>
            <a:pPr lvl="1"/>
            <a:r>
              <a:rPr lang="en-US" sz="2000" u="sng" dirty="0"/>
              <a:t>This is a two-way envelope system</a:t>
            </a:r>
            <a:r>
              <a:rPr lang="en-US" sz="2000" dirty="0"/>
              <a:t>, where the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b="1" i="1" u="sng" dirty="0"/>
              <a:t>First envelope (Volume 1) </a:t>
            </a:r>
            <a:r>
              <a:rPr lang="en-US" sz="2000" dirty="0"/>
              <a:t>will entail Technical/Functionality, Compliance / Tender Forms, </a:t>
            </a:r>
            <a:r>
              <a:rPr lang="en-US" sz="2000" u="sng" dirty="0">
                <a:solidFill>
                  <a:srgbClr val="FF0000"/>
                </a:solidFill>
              </a:rPr>
              <a:t>Except Bid Form C </a:t>
            </a:r>
            <a:r>
              <a:rPr lang="en-US" sz="2000" dirty="0"/>
              <a:t>&amp; BBEEE (Submit an original hard copy and a USB clearly marked – Bidder’s Name; Company’s Address; Tender Description; Tender Number),</a:t>
            </a:r>
          </a:p>
          <a:p>
            <a:pPr lvl="1"/>
            <a:endParaRPr lang="en-US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b="1" i="1" u="sng" dirty="0"/>
              <a:t>Second envelope (Volume 2</a:t>
            </a:r>
            <a:r>
              <a:rPr lang="en-US" sz="2000" dirty="0"/>
              <a:t>) will entail only your Financial Proposal which will be the </a:t>
            </a:r>
            <a:r>
              <a:rPr lang="en-US" sz="2000" dirty="0">
                <a:solidFill>
                  <a:srgbClr val="00B050"/>
                </a:solidFill>
                <a:highlight>
                  <a:srgbClr val="00FFFF"/>
                </a:highlight>
              </a:rPr>
              <a:t>Pricing Schedule and </a:t>
            </a:r>
            <a:r>
              <a:rPr lang="en-US" sz="2000" u="sng" dirty="0">
                <a:solidFill>
                  <a:srgbClr val="00B050"/>
                </a:solidFill>
                <a:highlight>
                  <a:srgbClr val="00FFFF"/>
                </a:highlight>
              </a:rPr>
              <a:t>Form C</a:t>
            </a:r>
            <a:r>
              <a:rPr lang="en-US" sz="2000" u="sng" dirty="0">
                <a:solidFill>
                  <a:srgbClr val="00B050"/>
                </a:solidFill>
              </a:rPr>
              <a:t>, </a:t>
            </a:r>
            <a:r>
              <a:rPr lang="en-US" sz="2000" u="sng" dirty="0"/>
              <a:t>(Submit an original hard copy and a USB </a:t>
            </a:r>
            <a:r>
              <a:rPr lang="en-US" sz="2000" dirty="0"/>
              <a:t>clearly marked – Bidder’s Name; Company’s Address; Tender Description; Tender Number)</a:t>
            </a:r>
          </a:p>
          <a:p>
            <a:pPr lvl="1"/>
            <a:endParaRPr lang="en-US" sz="2400" u="sng" dirty="0">
              <a:solidFill>
                <a:srgbClr val="00B050"/>
              </a:solidFill>
              <a:highlight>
                <a:srgbClr val="00FFFF"/>
              </a:highlight>
            </a:endParaRPr>
          </a:p>
          <a:p>
            <a:endParaRPr lang="en-US" sz="2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>
              <a:buFont typeface="Arial" pitchFamily="34" charset="0"/>
              <a:buChar char="•"/>
            </a:pPr>
            <a:endParaRPr lang="en-US" sz="2000" dirty="0"/>
          </a:p>
          <a:p>
            <a:pPr>
              <a:buFont typeface="Arial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5" y="5877272"/>
            <a:ext cx="1835696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626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8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 &amp; A SESSION</a:t>
            </a:r>
            <a:endParaRPr lang="en-US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5949280"/>
            <a:ext cx="1907704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D433D0-C796-4947-8058-4C1CC7CC6FF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46088" y="188913"/>
            <a:ext cx="8229600" cy="5616351"/>
          </a:xfrm>
          <a:pattFill prst="pct5">
            <a:fgClr>
              <a:srgbClr val="00B0F0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sz="2400" dirty="0"/>
              <a:t>BIDDERS TO ENSURE THAT THEY DOWNLOAD ALL THE ATTACHMENTS PERTAINING TO THIS TENDER AS PER THE TENDER ADVERT PUBLISHED/UPLOADED ON </a:t>
            </a:r>
            <a:r>
              <a:rPr lang="en-ZA" sz="2400" u="sng" dirty="0">
                <a:highlight>
                  <a:srgbClr val="00FFFF"/>
                </a:highlight>
                <a:hlinkClick r:id="rId2"/>
              </a:rPr>
              <a:t>etenders.treasury.gov.za</a:t>
            </a:r>
            <a:r>
              <a:rPr lang="en-ZA" sz="2400" dirty="0">
                <a:highlight>
                  <a:srgbClr val="00FFFF"/>
                </a:highlight>
              </a:rPr>
              <a:t>  </a:t>
            </a:r>
          </a:p>
          <a:p>
            <a:r>
              <a:rPr lang="en-ZA" sz="2400" dirty="0"/>
              <a:t>BIDDERS ARE URGED TO SIGN THE SUBMISSION REGISTER THAT WILL BE AVAILABLE AT SECURITY GATE/RECEPTION AREA OF PRASA CRES PRETORIA OFFICES BEFORE DEPOSITING THEIR BID PROPOSAL(S) INTO THE TENDER BOX. </a:t>
            </a:r>
          </a:p>
          <a:p>
            <a:r>
              <a:rPr lang="en-ZA" sz="3600" b="1" dirty="0"/>
              <a:t>THANK YOU &amp; BE SAFE</a:t>
            </a:r>
            <a:r>
              <a:rPr lang="en-ZA" sz="4400" b="1" dirty="0"/>
              <a:t>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E06E01-001B-4C0C-B1B0-E55C00B27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173" y="5805264"/>
            <a:ext cx="2124075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95150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EB74230F244249B0DE3F144FE14548" ma:contentTypeVersion="13" ma:contentTypeDescription="Create a new document." ma:contentTypeScope="" ma:versionID="6ded9a9b56cbf2853b96895f51175358">
  <xsd:schema xmlns:xsd="http://www.w3.org/2001/XMLSchema" xmlns:xs="http://www.w3.org/2001/XMLSchema" xmlns:p="http://schemas.microsoft.com/office/2006/metadata/properties" xmlns:ns3="d1dcae8f-655e-43d5-b5ba-62c1a2a33cd1" xmlns:ns4="ea13766c-2a60-4235-9580-6abe502dc608" targetNamespace="http://schemas.microsoft.com/office/2006/metadata/properties" ma:root="true" ma:fieldsID="2472144d5a4d0b4613b22106462cc7b6" ns3:_="" ns4:_="">
    <xsd:import namespace="d1dcae8f-655e-43d5-b5ba-62c1a2a33cd1"/>
    <xsd:import namespace="ea13766c-2a60-4235-9580-6abe502dc60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dcae8f-655e-43d5-b5ba-62c1a2a33c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3766c-2a60-4235-9580-6abe502dc60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2F8F5F-CAA8-439C-9201-066A8553BA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dcae8f-655e-43d5-b5ba-62c1a2a33cd1"/>
    <ds:schemaRef ds:uri="ea13766c-2a60-4235-9580-6abe502dc6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168EF1-41EA-4260-9421-960C5D2753A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55CC31E-EAD4-48FF-99F3-A90B679FD4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12117</TotalTime>
  <Words>1298</Words>
  <Application>Microsoft Office PowerPoint</Application>
  <PresentationFormat>On-screen Show (4:3)</PresentationFormat>
  <Paragraphs>92</Paragraphs>
  <Slides>11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Verdana</vt:lpstr>
      <vt:lpstr>Wingdings</vt:lpstr>
      <vt:lpstr>1_Default Design</vt:lpstr>
      <vt:lpstr>PowerPoint Presentation</vt:lpstr>
      <vt:lpstr>PRESENTATION OVERVIEW</vt:lpstr>
      <vt:lpstr>WELCOME</vt:lpstr>
      <vt:lpstr>IMPORTANT DATES</vt:lpstr>
      <vt:lpstr>COMMUNICATION STRUCTURE</vt:lpstr>
      <vt:lpstr>JOINT VENTURE BIDDERS</vt:lpstr>
      <vt:lpstr>EVALUATION METHODOLOGY</vt:lpstr>
      <vt:lpstr>EVALUATION CRITERIA SCREEN MUNCH WILL BE SHARED</vt:lpstr>
      <vt:lpstr>INSTRUCTION FOR RESPENDING TO THE RFP (Bid Document )</vt:lpstr>
      <vt:lpstr>Q &amp; A SESSION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Mbulelo Ngxonono</dc:creator>
  <cp:lastModifiedBy>Khuthazwa Pike</cp:lastModifiedBy>
  <cp:revision>889</cp:revision>
  <cp:lastPrinted>2010-03-29T14:43:36Z</cp:lastPrinted>
  <dcterms:created xsi:type="dcterms:W3CDTF">2007-06-15T11:39:50Z</dcterms:created>
  <dcterms:modified xsi:type="dcterms:W3CDTF">2021-09-01T09:34:55Z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0x010100B3EB74230F244249B0DE3F144FE14548</vt:lpwstr>
  </property>
</Properties>
</file>