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5" r:id="rId2"/>
    <p:sldId id="296" r:id="rId3"/>
    <p:sldId id="312" r:id="rId4"/>
    <p:sldId id="298" r:id="rId5"/>
    <p:sldId id="299" r:id="rId6"/>
    <p:sldId id="300" r:id="rId7"/>
    <p:sldId id="301" r:id="rId8"/>
    <p:sldId id="339" r:id="rId9"/>
    <p:sldId id="340" r:id="rId10"/>
    <p:sldId id="341" r:id="rId11"/>
    <p:sldId id="342" r:id="rId12"/>
    <p:sldId id="343" r:id="rId13"/>
    <p:sldId id="311" r:id="rId14"/>
  </p:sldIdLst>
  <p:sldSz cx="10160000" cy="5715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32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E1B8D"/>
    <a:srgbClr val="FF3300"/>
    <a:srgbClr val="00B27B"/>
    <a:srgbClr val="000000"/>
    <a:srgbClr val="939393"/>
    <a:srgbClr val="006600"/>
    <a:srgbClr val="FFFF00"/>
    <a:srgbClr val="FF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533" autoAdjust="0"/>
  </p:normalViewPr>
  <p:slideViewPr>
    <p:cSldViewPr>
      <p:cViewPr varScale="1">
        <p:scale>
          <a:sx n="98" d="100"/>
          <a:sy n="98" d="100"/>
        </p:scale>
        <p:origin x="734" y="67"/>
      </p:cViewPr>
      <p:guideLst>
        <p:guide orient="horz" pos="1800"/>
        <p:guide pos="32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FB6D1-9C4A-412E-805D-A77C5B5FCCDA}" type="datetimeFigureOut">
              <a:rPr lang="en-GB" smtClean="0"/>
              <a:t>02/12/2021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CBDAC-2920-4F99-87E0-AAF918DED1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303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5BCD7A-19A3-4F86-ACC2-E6D296BE197C}" type="slidenum">
              <a:rPr lang="en-ZA" altLang="en-US"/>
              <a:pPr/>
              <a:t>13</a:t>
            </a:fld>
            <a:endParaRPr lang="en-ZA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3163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124"/>
          <a:stretch/>
        </p:blipFill>
        <p:spPr>
          <a:xfrm>
            <a:off x="1" y="0"/>
            <a:ext cx="3567832" cy="5715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9320471" y="5317774"/>
            <a:ext cx="839529" cy="397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7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3855" y="769268"/>
            <a:ext cx="5897253" cy="2592288"/>
          </a:xfrm>
          <a:noFill/>
        </p:spPr>
        <p:txBody>
          <a:bodyPr>
            <a:normAutofit/>
          </a:bodyPr>
          <a:lstStyle>
            <a:lvl1pPr algn="ctr">
              <a:defRPr sz="3200" b="1">
                <a:solidFill>
                  <a:srgbClr val="0E1B8D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3854" y="4369668"/>
            <a:ext cx="5897254" cy="1055935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rgbClr val="0E1B8D"/>
                </a:solidFill>
                <a:latin typeface="+mn-lt"/>
                <a:cs typeface="Segoe UI Semibold" panose="020B0702040204020203" pitchFamily="34" charset="0"/>
              </a:defRPr>
            </a:lvl1pPr>
            <a:lvl2pPr marL="4233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6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9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93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6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9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6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86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5616" y="4369668"/>
            <a:ext cx="834064" cy="105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82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00" y="841276"/>
            <a:ext cx="9720000" cy="523220"/>
          </a:xfrm>
          <a:noFill/>
        </p:spPr>
        <p:txBody>
          <a:bodyPr anchor="t">
            <a:spAutoFit/>
          </a:bodyPr>
          <a:lstStyle>
            <a:lvl1pPr algn="l">
              <a:defRPr sz="2800" b="1" cap="none" baseline="0">
                <a:solidFill>
                  <a:srgbClr val="0E1B8D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216000" y="1705372"/>
            <a:ext cx="3240001" cy="3240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11"/>
          <p:cNvSpPr>
            <a:spLocks noGrp="1"/>
          </p:cNvSpPr>
          <p:nvPr>
            <p:ph sz="quarter" idx="11"/>
          </p:nvPr>
        </p:nvSpPr>
        <p:spPr>
          <a:xfrm>
            <a:off x="3711848" y="1705372"/>
            <a:ext cx="6224152" cy="3240000"/>
          </a:xfr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27472" y="1417340"/>
            <a:ext cx="9505056" cy="0"/>
          </a:xfrm>
          <a:prstGeom prst="line">
            <a:avLst/>
          </a:prstGeom>
          <a:ln w="28575">
            <a:solidFill>
              <a:srgbClr val="0E1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624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00" y="157201"/>
            <a:ext cx="9720000" cy="480053"/>
          </a:xfrm>
        </p:spPr>
        <p:txBody>
          <a:bodyPr anchor="t" anchorCtr="0">
            <a:noAutofit/>
          </a:bodyPr>
          <a:lstStyle>
            <a:lvl1pPr>
              <a:defRPr sz="2800" b="1">
                <a:solidFill>
                  <a:srgbClr val="0E1B8D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00" y="841276"/>
            <a:ext cx="9720000" cy="4404490"/>
          </a:xfrm>
        </p:spPr>
        <p:txBody>
          <a:bodyPr>
            <a:normAutofit/>
          </a:bodyPr>
          <a:lstStyle>
            <a:lvl1pPr marL="336592" indent="-336592">
              <a:spcBef>
                <a:spcPts val="556"/>
              </a:spcBef>
              <a:buSzPct val="90000"/>
              <a:defRPr sz="2400"/>
            </a:lvl1pPr>
            <a:lvl2pPr marL="658486" indent="-321895">
              <a:spcBef>
                <a:spcPts val="556"/>
              </a:spcBef>
              <a:buSzPct val="90000"/>
              <a:defRPr sz="2000"/>
            </a:lvl2pPr>
            <a:lvl3pPr marL="833396" indent="-174910">
              <a:spcBef>
                <a:spcPts val="556"/>
              </a:spcBef>
              <a:buFont typeface="Wingdings" panose="05000000000000000000" pitchFamily="2" charset="2"/>
              <a:buChar char="§"/>
              <a:defRPr sz="1800"/>
            </a:lvl3pPr>
            <a:lvl4pPr marL="1074449" indent="-241053">
              <a:spcBef>
                <a:spcPts val="556"/>
              </a:spcBef>
              <a:buFont typeface="Arial" panose="020B0604020202020204" pitchFamily="34" charset="0"/>
              <a:buChar char="•"/>
              <a:defRPr sz="1600"/>
            </a:lvl4pPr>
            <a:lvl5pPr marL="1249359" indent="-174910">
              <a:spcBef>
                <a:spcPts val="556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8212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33259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00" y="157200"/>
            <a:ext cx="9721080" cy="523220"/>
          </a:xfrm>
          <a:noFill/>
          <a:ln>
            <a:noFill/>
          </a:ln>
        </p:spPr>
        <p:txBody>
          <a:bodyPr wrap="square" anchor="t" anchorCtr="0">
            <a:sp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6000" y="913285"/>
            <a:ext cx="4536505" cy="4248471"/>
          </a:xfr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400">
                <a:latin typeface="+mn-lt"/>
              </a:defRPr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535" y="913285"/>
            <a:ext cx="4896545" cy="4248472"/>
          </a:xfr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400">
                <a:latin typeface="+mn-lt"/>
              </a:defRPr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0620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" y="5438950"/>
            <a:ext cx="10159999" cy="2760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 userDrawn="1"/>
        </p:nvSpPr>
        <p:spPr>
          <a:xfrm>
            <a:off x="183456" y="5469253"/>
            <a:ext cx="1368152" cy="2085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ZA" sz="1400" dirty="0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SITA </a:t>
            </a:r>
            <a:r>
              <a:rPr lang="en-ZA" sz="1400" dirty="0" err="1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SOC</a:t>
            </a:r>
            <a:r>
              <a:rPr lang="en-ZA" sz="1400" dirty="0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 Ltd</a:t>
            </a:r>
            <a:endParaRPr lang="en-GB" sz="1400" dirty="0">
              <a:solidFill>
                <a:schemeClr val="bg1"/>
              </a:solidFill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6000" y="157200"/>
            <a:ext cx="9720000" cy="523220"/>
          </a:xfrm>
          <a:prstGeom prst="rect">
            <a:avLst/>
          </a:prstGeom>
          <a:noFill/>
          <a:ln cmpd="sng">
            <a:noFill/>
          </a:ln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000" y="834974"/>
            <a:ext cx="9720000" cy="4470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"/>
          <p:cNvSpPr txBox="1">
            <a:spLocks/>
          </p:cNvSpPr>
          <p:nvPr/>
        </p:nvSpPr>
        <p:spPr>
          <a:xfrm>
            <a:off x="9472488" y="5469253"/>
            <a:ext cx="480054" cy="208569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defTabSz="846625">
              <a:buClrTx/>
              <a:buSzTx/>
              <a:buFontTx/>
              <a:buNone/>
            </a:pPr>
            <a:fld id="{42C328C1-A84F-4A39-A664-DBA00541A8C6}" type="slidenum">
              <a:rPr lang="en-US" sz="1400" b="0" smtClean="0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</a:rPr>
              <a:pPr algn="r" defTabSz="846625">
                <a:buClrTx/>
                <a:buSzTx/>
                <a:buFontTx/>
                <a:buNone/>
              </a:pPr>
              <a:t>‹#›</a:t>
            </a:fld>
            <a:endParaRPr lang="en-US" sz="1400" b="0" dirty="0">
              <a:solidFill>
                <a:schemeClr val="bg1"/>
              </a:solidFill>
              <a:latin typeface="Calibri" panose="020F0502020204030204" pitchFamily="34" charset="0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565168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1" r:id="rId2"/>
    <p:sldLayoutId id="2147483650" r:id="rId3"/>
    <p:sldLayoutId id="2147483660" r:id="rId4"/>
    <p:sldLayoutId id="2147483652" r:id="rId5"/>
  </p:sldLayoutIdLst>
  <p:hf hdr="0" ftr="0" dt="0"/>
  <p:txStyles>
    <p:titleStyle>
      <a:lvl1pPr algn="l" defTabSz="846625" rtl="0" eaLnBrk="1" latinLnBrk="0" hangingPunct="1">
        <a:spcBef>
          <a:spcPct val="0"/>
        </a:spcBef>
        <a:buNone/>
        <a:defRPr sz="2800" b="1" kern="1200">
          <a:solidFill>
            <a:srgbClr val="0E1B8D"/>
          </a:solidFill>
          <a:latin typeface="+mj-lt"/>
          <a:ea typeface="+mj-ea"/>
          <a:cs typeface="Segoe UI Semibold" panose="020B0702040204020203" pitchFamily="34" charset="0"/>
        </a:defRPr>
      </a:lvl1pPr>
    </p:titleStyle>
    <p:bodyStyle>
      <a:lvl1pPr marL="317485" indent="-317485" algn="l" defTabSz="846625" rtl="0" eaLnBrk="1" latinLnBrk="0" hangingPunct="1">
        <a:spcBef>
          <a:spcPts val="556"/>
        </a:spcBef>
        <a:buSzPct val="90000"/>
        <a:buFont typeface="Wingdings" panose="05000000000000000000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Segoe UI Light" panose="020B0502040204020203" pitchFamily="34" charset="0"/>
        </a:defRPr>
      </a:lvl1pPr>
      <a:lvl2pPr marL="658486" indent="-321895" algn="l" defTabSz="846625" rtl="0" eaLnBrk="1" latinLnBrk="0" hangingPunct="1">
        <a:spcBef>
          <a:spcPts val="556"/>
        </a:spcBef>
        <a:buSzPct val="90000"/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+mn-lt"/>
          <a:ea typeface="+mn-ea"/>
          <a:cs typeface="Segoe UI Light" panose="020B0502040204020203" pitchFamily="34" charset="0"/>
        </a:defRPr>
      </a:lvl2pPr>
      <a:lvl3pPr marL="833396" indent="-174910" algn="l" defTabSz="846625" rtl="0" eaLnBrk="1" latinLnBrk="0" hangingPunct="1">
        <a:spcBef>
          <a:spcPts val="556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Segoe UI Light" panose="020B0502040204020203" pitchFamily="34" charset="0"/>
        </a:defRPr>
      </a:lvl3pPr>
      <a:lvl4pPr marL="995078" indent="-161682" algn="l" defTabSz="846625" rtl="0" eaLnBrk="1" latinLnBrk="0" hangingPunct="1">
        <a:spcBef>
          <a:spcPts val="556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Segoe UI Light" panose="020B0502040204020203" pitchFamily="34" charset="0"/>
        </a:defRPr>
      </a:lvl4pPr>
      <a:lvl5pPr marL="1168518" indent="-173440" algn="l" defTabSz="846625" rtl="0" eaLnBrk="1" latinLnBrk="0" hangingPunct="1">
        <a:spcBef>
          <a:spcPts val="55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Segoe UI Light" panose="020B0502040204020203" pitchFamily="34" charset="0"/>
        </a:defRPr>
      </a:lvl5pPr>
      <a:lvl6pPr marL="2328217" indent="-211656" algn="l" defTabSz="8466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52" kern="1200">
          <a:solidFill>
            <a:schemeClr val="tx1"/>
          </a:solidFill>
          <a:latin typeface="+mn-lt"/>
          <a:ea typeface="+mn-ea"/>
          <a:cs typeface="+mn-cs"/>
        </a:defRPr>
      </a:lvl6pPr>
      <a:lvl7pPr marL="2751529" indent="-211656" algn="l" defTabSz="8466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52" kern="1200">
          <a:solidFill>
            <a:schemeClr val="tx1"/>
          </a:solidFill>
          <a:latin typeface="+mn-lt"/>
          <a:ea typeface="+mn-ea"/>
          <a:cs typeface="+mn-cs"/>
        </a:defRPr>
      </a:lvl7pPr>
      <a:lvl8pPr marL="3174842" indent="-211656" algn="l" defTabSz="8466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52" kern="1200">
          <a:solidFill>
            <a:schemeClr val="tx1"/>
          </a:solidFill>
          <a:latin typeface="+mn-lt"/>
          <a:ea typeface="+mn-ea"/>
          <a:cs typeface="+mn-cs"/>
        </a:defRPr>
      </a:lvl8pPr>
      <a:lvl9pPr marL="3598153" indent="-211656" algn="l" defTabSz="8466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1pPr>
      <a:lvl2pPr marL="423312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2pPr>
      <a:lvl3pPr marL="846625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269936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693249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116561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539873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963185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386497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Bidsadverts@sita.co.za" TargetMode="External"/><Relationship Id="rId2" Type="http://schemas.openxmlformats.org/officeDocument/2006/relationships/hyperlink" Target="mailto:Emmah.mmatli@sita.co.za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ta.co.za/" TargetMode="External"/><Relationship Id="rId2" Type="http://schemas.openxmlformats.org/officeDocument/2006/relationships/hyperlink" Target="http://www.etenders.gov.za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5745" y="769268"/>
            <a:ext cx="6905364" cy="3312368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VIRTUAL BRIEFING SESSION</a:t>
            </a:r>
            <a:br>
              <a:rPr lang="en-ZA" dirty="0"/>
            </a:br>
            <a:r>
              <a:rPr lang="en-US" sz="2700" dirty="0"/>
              <a:t>RFB 2493/2021</a:t>
            </a:r>
            <a:br>
              <a:rPr lang="en-US" sz="2700" dirty="0"/>
            </a:br>
            <a:r>
              <a:rPr lang="en-US" sz="2700" dirty="0"/>
              <a:t> Procurement of a Contact Centre Telephony Solution for SITA with Maintenance and support for a period of 5 years.</a:t>
            </a:r>
            <a:br>
              <a:rPr lang="en-US" sz="2700" dirty="0"/>
            </a:br>
            <a:endParaRPr lang="en-ZA" sz="2200" b="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3854" y="4009628"/>
            <a:ext cx="5897254" cy="1415975"/>
          </a:xfrm>
        </p:spPr>
        <p:txBody>
          <a:bodyPr>
            <a:normAutofit fontScale="55000" lnSpcReduction="20000"/>
          </a:bodyPr>
          <a:lstStyle/>
          <a:p>
            <a:endParaRPr lang="en-ZA" dirty="0"/>
          </a:p>
          <a:p>
            <a:r>
              <a:rPr lang="en-ZA" dirty="0"/>
              <a:t>Date: 30 November 2021</a:t>
            </a:r>
          </a:p>
          <a:p>
            <a:r>
              <a:rPr lang="en-ZA" dirty="0"/>
              <a:t>Presented by: </a:t>
            </a:r>
          </a:p>
          <a:p>
            <a:r>
              <a:rPr lang="en-ZA" dirty="0"/>
              <a:t>Part 1 (SCM Administrative Matters): </a:t>
            </a:r>
            <a:r>
              <a:rPr lang="en-ZA" b="1" dirty="0"/>
              <a:t>SCM SITA</a:t>
            </a:r>
          </a:p>
          <a:p>
            <a:endParaRPr lang="en-ZA" dirty="0"/>
          </a:p>
          <a:p>
            <a:r>
              <a:rPr lang="en-ZA" dirty="0"/>
              <a:t>Part 2 (Technical Matters): </a:t>
            </a:r>
            <a:r>
              <a:rPr lang="en-ZA" b="1" dirty="0"/>
              <a:t>SITA Line of Business</a:t>
            </a:r>
          </a:p>
          <a:p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3927452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1FC04-7617-4049-822F-2ACF85BA9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architecture</a:t>
            </a:r>
            <a:endParaRPr lang="en-ZA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CE61FD-F45D-453C-8EFF-EA8969C4579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131" y="900380"/>
            <a:ext cx="7887801" cy="42857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4968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C14C-36AA-4D35-B4CA-E28A2A117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AB383-4D3F-42D2-8589-B350009A5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ZA" b="1" dirty="0"/>
              <a:t>Multimedia integration (inbound/Proactive Outbound, Email, SMS, WEB and social media)</a:t>
            </a:r>
          </a:p>
          <a:p>
            <a:r>
              <a:rPr lang="en-ZA" b="1" dirty="0"/>
              <a:t>Enhanced skills-based routing</a:t>
            </a:r>
          </a:p>
          <a:p>
            <a:r>
              <a:rPr lang="en-ZA" b="1" dirty="0"/>
              <a:t>IVR system with self-help capabilities</a:t>
            </a:r>
          </a:p>
          <a:p>
            <a:r>
              <a:rPr lang="en-ZA" b="1" dirty="0"/>
              <a:t>Agent scripting and Knowledgebase capability</a:t>
            </a:r>
          </a:p>
          <a:p>
            <a:r>
              <a:rPr lang="en-ZA" b="1" dirty="0"/>
              <a:t>A voice recording system with storage media</a:t>
            </a:r>
          </a:p>
          <a:p>
            <a:r>
              <a:rPr lang="en-ZA" b="1" dirty="0"/>
              <a:t>Quality Assurance management, whereby agents can be scored through online templates</a:t>
            </a:r>
          </a:p>
          <a:p>
            <a:r>
              <a:rPr lang="en-ZA" b="1" dirty="0"/>
              <a:t>Centralised administration of, and reporting on all the above mentioned platforms, Integrated reporting</a:t>
            </a:r>
          </a:p>
          <a:p>
            <a:r>
              <a:rPr lang="en-ZA" b="1" dirty="0"/>
              <a:t>Workforce Scheduling</a:t>
            </a:r>
          </a:p>
          <a:p>
            <a:r>
              <a:rPr lang="en-ZA" b="1" dirty="0"/>
              <a:t>Work from home capability</a:t>
            </a:r>
          </a:p>
          <a:p>
            <a:r>
              <a:rPr lang="en-ZA" b="1" dirty="0"/>
              <a:t>Hardware</a:t>
            </a:r>
          </a:p>
          <a:p>
            <a:r>
              <a:rPr lang="en-ZA" dirty="0"/>
              <a:t> </a:t>
            </a:r>
            <a:r>
              <a:rPr lang="en-ZA" b="1" dirty="0"/>
              <a:t>Training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83642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EA528-5885-46DD-9065-00F1A4EB9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Maintenance VS professional services</a:t>
            </a:r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F13DEA-64A8-4238-8590-C977328BD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750" y="700087"/>
            <a:ext cx="78105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11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060032" y="1849388"/>
            <a:ext cx="4380177" cy="1608717"/>
          </a:xfrm>
        </p:spPr>
        <p:txBody>
          <a:bodyPr>
            <a:normAutofit/>
          </a:bodyPr>
          <a:lstStyle/>
          <a:p>
            <a:r>
              <a:rPr lang="en-ZA" altLang="en-US" sz="4000" dirty="0"/>
              <a:t>Thank You</a:t>
            </a:r>
            <a:br>
              <a:rPr lang="en-ZA" altLang="en-US" sz="4000" dirty="0"/>
            </a:br>
            <a:r>
              <a:rPr lang="en-ZA" altLang="en-US" sz="4000" dirty="0"/>
              <a:t>Questions?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060032" y="3436938"/>
            <a:ext cx="4380177" cy="920750"/>
          </a:xfrm>
        </p:spPr>
        <p:txBody>
          <a:bodyPr>
            <a:normAutofit/>
          </a:bodyPr>
          <a:lstStyle/>
          <a:p>
            <a:endParaRPr lang="en-ZA" altLang="en-US" i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961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Part 1: Acquisition Administration and Compliance matters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0"/>
          </p:nvPr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80" y="1849388"/>
            <a:ext cx="2787786" cy="2088149"/>
          </a:xfrm>
        </p:spPr>
      </p:pic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711848" y="1705372"/>
            <a:ext cx="6224152" cy="3384376"/>
          </a:xfrm>
        </p:spPr>
        <p:txBody>
          <a:bodyPr/>
          <a:lstStyle/>
          <a:p>
            <a:r>
              <a:rPr lang="en-ZA" dirty="0"/>
              <a:t>Bid Identification</a:t>
            </a:r>
          </a:p>
          <a:p>
            <a:r>
              <a:rPr lang="en-ZA" dirty="0"/>
              <a:t>Evaluation Criteria </a:t>
            </a:r>
          </a:p>
          <a:p>
            <a:r>
              <a:rPr lang="en-ZA" dirty="0"/>
              <a:t>Submission of Bid Responses </a:t>
            </a:r>
          </a:p>
          <a:p>
            <a:r>
              <a:rPr lang="en-ZA" dirty="0"/>
              <a:t>Disqualification of bids </a:t>
            </a:r>
          </a:p>
          <a:p>
            <a:r>
              <a:rPr lang="en-ZA" dirty="0"/>
              <a:t>Bid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3947912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BID identification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7825867"/>
              </p:ext>
            </p:extLst>
          </p:nvPr>
        </p:nvGraphicFramePr>
        <p:xfrm>
          <a:off x="216000" y="697260"/>
          <a:ext cx="9720264" cy="118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7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12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400" b="0" dirty="0">
                          <a:latin typeface="+mn-lt"/>
                        </a:rPr>
                        <a:t>Bid No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</a:rPr>
                        <a:t>RFB 2493/2021</a:t>
                      </a:r>
                      <a:endParaRPr lang="en-GB" sz="2400" b="0" dirty="0">
                        <a:latin typeface="+mn-lt"/>
                      </a:endParaRP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2400" b="0" dirty="0">
                          <a:latin typeface="+mn-lt"/>
                        </a:rPr>
                        <a:t>Bid Title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Procurement of a Contact Centre Telephony Solution for SITA with Maintenance and support for a period of 5 years</a:t>
                      </a:r>
                      <a:endParaRPr lang="en-ZA" sz="2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965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Evaluation criteria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5100" dirty="0"/>
              <a:t>Evaluations will be based on the following:</a:t>
            </a:r>
          </a:p>
          <a:p>
            <a:pPr marL="0" indent="0">
              <a:buNone/>
            </a:pPr>
            <a:endParaRPr lang="en-ZA" dirty="0"/>
          </a:p>
          <a:p>
            <a:endParaRPr lang="en-ZA" dirty="0"/>
          </a:p>
          <a:p>
            <a:endParaRPr lang="en-ZA" dirty="0"/>
          </a:p>
          <a:p>
            <a:pPr marL="0" indent="0">
              <a:buNone/>
            </a:pPr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pPr marL="0" indent="0">
              <a:buNone/>
            </a:pPr>
            <a:r>
              <a:rPr lang="en-US" dirty="0"/>
              <a:t>NB: The bidder must qualify for each stage to be eligible to proceed to the next stage of the evaluation.</a:t>
            </a:r>
          </a:p>
          <a:p>
            <a:pPr marL="0" indent="0">
              <a:buNone/>
            </a:pPr>
            <a:r>
              <a:rPr lang="en-ZA" b="1" dirty="0"/>
              <a:t>NOTE: ALL BIDDERS ARE REQUIRED TO REGISTER ON CENTRAL SUPPLIER DATABASE (CSD). </a:t>
            </a:r>
          </a:p>
          <a:p>
            <a:endParaRPr lang="en-ZA" dirty="0"/>
          </a:p>
          <a:p>
            <a:endParaRPr lang="en-Z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1E54239-137B-4B42-95CC-D163D7C6EE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536181"/>
              </p:ext>
            </p:extLst>
          </p:nvPr>
        </p:nvGraphicFramePr>
        <p:xfrm>
          <a:off x="399480" y="1417340"/>
          <a:ext cx="9536683" cy="29523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8950">
                  <a:extLst>
                    <a:ext uri="{9D8B030D-6E8A-4147-A177-3AD203B41FA5}">
                      <a16:colId xmlns:a16="http://schemas.microsoft.com/office/drawing/2014/main" val="4109504"/>
                    </a:ext>
                  </a:extLst>
                </a:gridCol>
                <a:gridCol w="5821191">
                  <a:extLst>
                    <a:ext uri="{9D8B030D-6E8A-4147-A177-3AD203B41FA5}">
                      <a16:colId xmlns:a16="http://schemas.microsoft.com/office/drawing/2014/main" val="2182275503"/>
                    </a:ext>
                  </a:extLst>
                </a:gridCol>
                <a:gridCol w="2376542">
                  <a:extLst>
                    <a:ext uri="{9D8B030D-6E8A-4147-A177-3AD203B41FA5}">
                      <a16:colId xmlns:a16="http://schemas.microsoft.com/office/drawing/2014/main" val="1410578547"/>
                    </a:ext>
                  </a:extLst>
                </a:gridCol>
              </a:tblGrid>
              <a:tr h="492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Stage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Description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Applicable for this bid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0235503"/>
                  </a:ext>
                </a:extLst>
              </a:tr>
              <a:tr h="492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Stage 1	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Administrative pre-qualification verification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YES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9567303"/>
                  </a:ext>
                </a:extLst>
              </a:tr>
              <a:tr h="492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Stage 2A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Technical Mandatory requirement evaluation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YES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1446109"/>
                  </a:ext>
                </a:extLst>
              </a:tr>
              <a:tr h="492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Stage 2B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Functional Technical Requirements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YES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8535719"/>
                  </a:ext>
                </a:extLst>
              </a:tr>
              <a:tr h="492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Stage 3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Special Conditions of Contract verification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YES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6496386"/>
                  </a:ext>
                </a:extLst>
              </a:tr>
              <a:tr h="492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Stage 4	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200">
                          <a:effectLst/>
                        </a:rPr>
                        <a:t>Price / B-BBEE evaluation</a:t>
                      </a:r>
                      <a:endParaRPr lang="en-ZA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200" dirty="0">
                          <a:effectLst/>
                        </a:rPr>
                        <a:t>YES</a:t>
                      </a:r>
                      <a:endParaRPr lang="en-ZA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21299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6609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Submission of bid responses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One (1) original file inclusive of everything </a:t>
            </a:r>
          </a:p>
          <a:p>
            <a:r>
              <a:rPr lang="en-US" dirty="0"/>
              <a:t>Two  (2) hard copy inclusive of everything;</a:t>
            </a:r>
            <a:endParaRPr lang="en-GB" sz="3400" dirty="0"/>
          </a:p>
          <a:p>
            <a:pPr lvl="0"/>
            <a:r>
              <a:rPr lang="en-US" dirty="0">
                <a:solidFill>
                  <a:prstClr val="black"/>
                </a:solidFill>
              </a:rPr>
              <a:t>An electronic copy in USB in Portable Document Format (PDF). </a:t>
            </a:r>
            <a:endParaRPr lang="en-ZA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5002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Disqualification of bids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Bidders shall be disqualified if they fail to:</a:t>
            </a:r>
          </a:p>
          <a:p>
            <a:pPr lvl="1"/>
            <a:r>
              <a:rPr lang="en-ZA" dirty="0"/>
              <a:t>Complete questionnaires in full,</a:t>
            </a:r>
          </a:p>
          <a:p>
            <a:pPr lvl="1"/>
            <a:r>
              <a:rPr lang="en-ZA" dirty="0"/>
              <a:t>Submit true and correct information, </a:t>
            </a:r>
          </a:p>
          <a:p>
            <a:pPr lvl="1"/>
            <a:r>
              <a:rPr lang="en-ZA" dirty="0"/>
              <a:t>Comply with all mandatory requirements, and</a:t>
            </a:r>
          </a:p>
          <a:p>
            <a:pPr lvl="1"/>
            <a:r>
              <a:rPr lang="en-ZA" dirty="0"/>
              <a:t>Comply with prescribed response format.</a:t>
            </a:r>
          </a:p>
          <a:p>
            <a:r>
              <a:rPr lang="en-ZA" dirty="0"/>
              <a:t>Bidders must ensure that TCC is valid  as per CSD report when submitting bid responses (grace period of 7 days). Failure to comply with mandatory documents shall lead to disqualification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7445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BID administration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6314621"/>
              </p:ext>
            </p:extLst>
          </p:nvPr>
        </p:nvGraphicFramePr>
        <p:xfrm>
          <a:off x="323472" y="841276"/>
          <a:ext cx="9505056" cy="302135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72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600" b="1" dirty="0">
                          <a:effectLst/>
                        </a:rPr>
                        <a:t>CLOSING DATE FOR QUESTIONS / QUERIES</a:t>
                      </a:r>
                      <a:endParaRPr lang="en-ZA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08 December 2021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Submitted to: </a:t>
                      </a:r>
                      <a:r>
                        <a:rPr lang="en-ZA" sz="1600" u="sng" dirty="0">
                          <a:effectLst/>
                          <a:hlinkClick r:id="rId2"/>
                        </a:rPr>
                        <a:t>Shalati.mabunda@sita.co.za</a:t>
                      </a:r>
                      <a:r>
                        <a:rPr lang="en-ZA" sz="1600" u="sng" dirty="0">
                          <a:effectLst/>
                        </a:rPr>
                        <a:t> and </a:t>
                      </a:r>
                      <a:r>
                        <a:rPr lang="en-ZA" sz="1600" u="sng" dirty="0">
                          <a:effectLst/>
                          <a:hlinkClick r:id="rId3"/>
                        </a:rPr>
                        <a:t>Bidsadverts@sita.co.za</a:t>
                      </a:r>
                      <a:r>
                        <a:rPr lang="en-ZA" sz="16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ZA" sz="1600" u="sng" dirty="0">
                        <a:effectLst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6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600" b="1" dirty="0">
                          <a:effectLst/>
                        </a:rPr>
                        <a:t>RFB CLOSING DETAILS</a:t>
                      </a:r>
                      <a:endParaRPr lang="en-ZA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600" b="1" dirty="0">
                          <a:solidFill>
                            <a:srgbClr val="FF0000"/>
                          </a:solidFill>
                          <a:effectLst/>
                        </a:rPr>
                        <a:t>DATE: 15 December 2021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TIME: 11:00 (SOUTH AFRICAN TIME)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PLACE: TENDER OFFICE, PONGOLA IN APOLLO, 459 TSITSA STREET, ERASMUSKLOOF, PRETORIA (HEAD OFFICE)</a:t>
                      </a:r>
                      <a:endParaRPr lang="en-ZA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28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600" b="1" dirty="0">
                          <a:solidFill>
                            <a:schemeClr val="tx1"/>
                          </a:solidFill>
                          <a:effectLst/>
                        </a:rPr>
                        <a:t>PUBLIC OPENING OF RFB RESPONSES</a:t>
                      </a:r>
                      <a:endParaRPr lang="en-ZA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6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67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Applicable due to Covid-19</a:t>
                      </a:r>
                      <a:endParaRPr lang="en-ZA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0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600" b="1" dirty="0">
                          <a:effectLst/>
                        </a:rPr>
                        <a:t>RFB VALIDITY PERIOD</a:t>
                      </a:r>
                      <a:endParaRPr lang="en-ZA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120 DAYS FROM THE CLOSING DATE</a:t>
                      </a:r>
                      <a:endParaRPr lang="en-ZA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23472" y="4297660"/>
            <a:ext cx="950505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39" indent="-285739">
              <a:buFont typeface="Wingdings" panose="05000000000000000000" pitchFamily="2" charset="2"/>
              <a:buChar char="v"/>
            </a:pPr>
            <a:r>
              <a:rPr lang="en-ZA" dirty="0"/>
              <a:t>Bid responses sent by post or courier must reach the tender office at least 36 (thirty six) hours before the closing date to be deposited into the bid box.</a:t>
            </a:r>
          </a:p>
          <a:p>
            <a:pPr marL="285739" indent="-285739">
              <a:buFont typeface="Wingdings" panose="05000000000000000000" pitchFamily="2" charset="2"/>
              <a:buChar char="v"/>
            </a:pPr>
            <a:r>
              <a:rPr lang="en-ZA" dirty="0"/>
              <a:t>Late bids will not be considered</a:t>
            </a:r>
            <a:r>
              <a:rPr lang="en-ZA" dirty="0">
                <a:solidFill>
                  <a:srgbClr val="FF0000"/>
                </a:solidFill>
              </a:rPr>
              <a:t> </a:t>
            </a:r>
          </a:p>
          <a:p>
            <a:pPr marL="285739" indent="-285739">
              <a:buFont typeface="Wingdings" panose="05000000000000000000" pitchFamily="2" charset="2"/>
              <a:buChar char="v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71027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9BE89-E7D9-4DA3-98AF-F2B4B30E5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Account Details: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046D1-DE46-491D-ACEA-A4178D1D8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ZA" dirty="0"/>
              <a:t>Standard Bank</a:t>
            </a:r>
          </a:p>
          <a:p>
            <a:r>
              <a:rPr lang="en-ZA" dirty="0"/>
              <a:t>Account Name:  SITA (Pty) Ltd</a:t>
            </a:r>
          </a:p>
          <a:p>
            <a:r>
              <a:rPr lang="en-ZA" dirty="0"/>
              <a:t>Account Number:  410298158</a:t>
            </a:r>
          </a:p>
          <a:p>
            <a:r>
              <a:rPr lang="en-ZA" dirty="0"/>
              <a:t>Branch number:  012645</a:t>
            </a:r>
          </a:p>
          <a:p>
            <a:r>
              <a:rPr lang="en-ZA" dirty="0"/>
              <a:t>Branch Name:  Centurion</a:t>
            </a:r>
          </a:p>
          <a:p>
            <a:r>
              <a:rPr lang="en-ZA" dirty="0"/>
              <a:t>Ref: Relevant tender/RFB number. </a:t>
            </a:r>
          </a:p>
          <a:p>
            <a:pPr marL="0" indent="0">
              <a:buNone/>
            </a:pPr>
            <a:endParaRPr lang="en-ZA" dirty="0"/>
          </a:p>
          <a:p>
            <a:r>
              <a:rPr lang="en-ZA" dirty="0"/>
              <a:t>International:  Bank Sort Code ZA 012645</a:t>
            </a:r>
          </a:p>
          <a:p>
            <a:r>
              <a:rPr lang="en-ZA" dirty="0"/>
              <a:t>                              Swift Code SBZAZAJJ</a:t>
            </a:r>
          </a:p>
          <a:p>
            <a:endParaRPr lang="en-ZA" dirty="0"/>
          </a:p>
          <a:p>
            <a:endParaRPr lang="en-ZA" dirty="0"/>
          </a:p>
          <a:p>
            <a:r>
              <a:rPr lang="en-ZA" dirty="0"/>
              <a:t>www.sita.co.za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4359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E8866-377F-454F-9777-6015378C8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UPDATED RFB DOCUMENT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65355-91B7-45C6-A5F2-396B2F8B4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Banking details is applicable only should you wish to buy the documents.</a:t>
            </a:r>
          </a:p>
          <a:p>
            <a:r>
              <a:rPr lang="en-US" dirty="0"/>
              <a:t>Tender documents can be downloaded on the website. </a:t>
            </a:r>
          </a:p>
          <a:p>
            <a:r>
              <a:rPr lang="en-US" dirty="0"/>
              <a:t>Kindly check the documents on </a:t>
            </a:r>
            <a:r>
              <a:rPr lang="en-US" dirty="0">
                <a:hlinkClick r:id="rId2"/>
              </a:rPr>
              <a:t>www.etenders.gov.za</a:t>
            </a:r>
            <a:r>
              <a:rPr lang="en-US" dirty="0"/>
              <a:t>  and </a:t>
            </a:r>
            <a:r>
              <a:rPr lang="en-US" dirty="0">
                <a:hlinkClick r:id="rId3"/>
              </a:rPr>
              <a:t>www.sita.co.za</a:t>
            </a:r>
            <a:r>
              <a:rPr lang="en-US" dirty="0"/>
              <a:t> 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44446276"/>
      </p:ext>
    </p:extLst>
  </p:cSld>
  <p:clrMapOvr>
    <a:masterClrMapping/>
  </p:clrMapOvr>
</p:sld>
</file>

<file path=ppt/theme/theme1.xml><?xml version="1.0" encoding="utf-8"?>
<a:theme xmlns:a="http://schemas.openxmlformats.org/drawingml/2006/main" name="SITA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ITA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TA Presentation 2017 v5.4b" id="{DBE74014-EE5D-46B7-80BA-93AAC5594C10}" vid="{83A635D8-68B0-4BB8-B888-C35F402A65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4140</TotalTime>
  <Words>603</Words>
  <Application>Microsoft Office PowerPoint</Application>
  <PresentationFormat>Custom</PresentationFormat>
  <Paragraphs>113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ＭＳ Ｐゴシック</vt:lpstr>
      <vt:lpstr>Arial</vt:lpstr>
      <vt:lpstr>Calibri</vt:lpstr>
      <vt:lpstr>Calibri Light</vt:lpstr>
      <vt:lpstr>Segoe UI</vt:lpstr>
      <vt:lpstr>Segoe UI Light</vt:lpstr>
      <vt:lpstr>Segoe UI Semibold</vt:lpstr>
      <vt:lpstr>Times New Roman</vt:lpstr>
      <vt:lpstr>Wingdings</vt:lpstr>
      <vt:lpstr>SITA 2017</vt:lpstr>
      <vt:lpstr>VIRTUAL BRIEFING SESSION RFB 2493/2021  Procurement of a Contact Centre Telephony Solution for SITA with Maintenance and support for a period of 5 years. </vt:lpstr>
      <vt:lpstr>Part 1: Acquisition Administration and Compliance matters</vt:lpstr>
      <vt:lpstr>BID identification</vt:lpstr>
      <vt:lpstr>Evaluation criteria </vt:lpstr>
      <vt:lpstr>Submission of bid responses </vt:lpstr>
      <vt:lpstr>Disqualification of bids </vt:lpstr>
      <vt:lpstr>BID administration </vt:lpstr>
      <vt:lpstr>Account Details:</vt:lpstr>
      <vt:lpstr>UPDATED RFB DOCUMENT</vt:lpstr>
      <vt:lpstr>Solution architecture</vt:lpstr>
      <vt:lpstr>PowerPoint Presentation</vt:lpstr>
      <vt:lpstr>Maintenance VS professional services</vt:lpstr>
      <vt:lpstr>Thank You Questions?</vt:lpstr>
    </vt:vector>
  </TitlesOfParts>
  <Company>SITA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SUPPIER BRIEFING SESSION  RFB 1661/2017  Supply of a Turnkey Software Asset Management (SAM) Solution To SITA, as well as Integrated Logistics Support and Advisory Services for a period of 36 months.</dc:title>
  <dc:creator>Willie Needham</dc:creator>
  <cp:keywords>Template Presentation</cp:keywords>
  <cp:lastModifiedBy>Shalati  Mabunda</cp:lastModifiedBy>
  <cp:revision>111</cp:revision>
  <cp:lastPrinted>2019-11-26T10:40:42Z</cp:lastPrinted>
  <dcterms:created xsi:type="dcterms:W3CDTF">2017-12-01T08:47:31Z</dcterms:created>
  <dcterms:modified xsi:type="dcterms:W3CDTF">2021-12-02T08:21:52Z</dcterms:modified>
</cp:coreProperties>
</file>