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00" r:id="rId1"/>
  </p:sldMasterIdLst>
  <p:notesMasterIdLst>
    <p:notesMasterId r:id="rId18"/>
  </p:notesMasterIdLst>
  <p:sldIdLst>
    <p:sldId id="256" r:id="rId2"/>
    <p:sldId id="258" r:id="rId3"/>
    <p:sldId id="25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7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17"/>
    <p:restoredTop sz="94650"/>
  </p:normalViewPr>
  <p:slideViewPr>
    <p:cSldViewPr snapToGrid="0" snapToObjects="1">
      <p:cViewPr varScale="1">
        <p:scale>
          <a:sx n="80" d="100"/>
          <a:sy n="80" d="100"/>
        </p:scale>
        <p:origin x="2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E039C-83F2-E147-9F2D-75C6A621E4DA}" type="datetimeFigureOut">
              <a:rPr lang="en-US" smtClean="0"/>
              <a:t>7/18/2025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E0E784-2655-D944-8273-D13A0E562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883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0E784-2655-D944-8273-D13A0E562E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60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59C04-44A4-CF4D-BCCF-91B0EC4D587F}" type="datetime1">
              <a:rPr lang="en-ZA" smtClean="0"/>
              <a:t>2025/07/18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FBCE-0EFB-9341-AF14-772DDDB8FE9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4C807A-582D-5536-03F1-D0D54C27D9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267" y="-5"/>
            <a:ext cx="12180730" cy="685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55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hape, rectangle&#10;&#10;Description automatically generated">
            <a:extLst>
              <a:ext uri="{FF2B5EF4-FFF2-40B4-BE49-F238E27FC236}">
                <a16:creationId xmlns:a16="http://schemas.microsoft.com/office/drawing/2014/main" id="{110471AB-3DFE-9A6B-799A-FC0E292FB5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68" y="0"/>
            <a:ext cx="1216946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267419" y="577970"/>
            <a:ext cx="11644221" cy="897147"/>
          </a:xfrm>
        </p:spPr>
        <p:txBody>
          <a:bodyPr>
            <a:normAutofit/>
          </a:bodyPr>
          <a:lstStyle>
            <a:lvl1pPr>
              <a:lnSpc>
                <a:spcPts val="3080"/>
              </a:lnSpc>
              <a:defRPr sz="3500" b="1">
                <a:latin typeface="+mn-lt"/>
              </a:defRPr>
            </a:lvl1pPr>
          </a:lstStyle>
          <a:p>
            <a:r>
              <a:rPr lang="en-US" dirty="0"/>
              <a:t>Heading goes here, up to maximum 2 lines, sentence case, Calibri 35pt, bold</a:t>
            </a:r>
          </a:p>
        </p:txBody>
      </p:sp>
      <p:sp>
        <p:nvSpPr>
          <p:cNvPr id="3" name="Content Placeholder 2"/>
          <p:cNvSpPr>
            <a:spLocks noGrp="1" noRot="1" noMove="1" noResize="1" noEditPoints="1" noAdjustHandles="1" noChangeArrowheads="1" noChangeShapeType="1"/>
          </p:cNvSpPr>
          <p:nvPr>
            <p:ph idx="1" hasCustomPrompt="1"/>
          </p:nvPr>
        </p:nvSpPr>
        <p:spPr>
          <a:xfrm>
            <a:off x="267419" y="1759790"/>
            <a:ext cx="11644221" cy="4839418"/>
          </a:xfrm>
        </p:spPr>
        <p:txBody>
          <a:bodyPr/>
          <a:lstStyle>
            <a:lvl1pPr algn="l">
              <a:defRPr/>
            </a:lvl1pPr>
            <a:lvl2pPr marL="536575" indent="-268288">
              <a:buFont typeface="Symbol" panose="05050102010706020507" pitchFamily="18" charset="2"/>
              <a:buChar char=""/>
              <a:defRPr/>
            </a:lvl2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Bullet style, Calibri 28pt, justified, not bold</a:t>
            </a:r>
          </a:p>
          <a:p>
            <a:pPr lvl="1"/>
            <a:r>
              <a:rPr lang="en-GB" dirty="0"/>
              <a:t>Tab for 2nd level bullet, Calibri 24pt, justified, not bold</a:t>
            </a:r>
          </a:p>
          <a:p>
            <a:pPr lvl="4"/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42CDA21-FB34-2E10-6FC6-41A385019286}"/>
              </a:ext>
            </a:extLst>
          </p:cNvPr>
          <p:cNvSpPr txBox="1">
            <a:spLocks/>
          </p:cNvSpPr>
          <p:nvPr userDrawn="1"/>
        </p:nvSpPr>
        <p:spPr>
          <a:xfrm>
            <a:off x="11371556" y="0"/>
            <a:ext cx="540084" cy="362914"/>
          </a:xfrm>
          <a:prstGeom prst="rect">
            <a:avLst/>
          </a:prstGeom>
        </p:spPr>
        <p:txBody>
          <a:bodyPr vert="horz" lIns="91440" tIns="45720" rIns="91440" bIns="45720" rtlCol="0" anchor="ctr" anchorCtr="1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F6FBCE-0EFB-9341-AF14-772DDDB8FE9A}" type="slidenum">
              <a:rPr lang="en-US" sz="14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/>
              <a:t>‹#›</a:t>
            </a:fld>
            <a:endParaRPr lang="en-US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334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6901-97E9-EC48-853A-C1E7E6BC4AA2}" type="datetime1">
              <a:rPr lang="en-ZA" smtClean="0"/>
              <a:t>2025/07/18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FBCE-0EFB-9341-AF14-772DDDB8F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58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FC8E3-AC9B-484F-A89A-11D48F91BD50}" type="datetime1">
              <a:rPr lang="en-ZA" smtClean="0"/>
              <a:t>2025/07/18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FBCE-0EFB-9341-AF14-772DDDB8F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154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3CD7-1148-2F44-B63B-DE7490027093}" type="datetime1">
              <a:rPr lang="en-ZA" smtClean="0"/>
              <a:t>2025/07/18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FBCE-0EFB-9341-AF14-772DDDB8F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416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0C203-3373-6B42-997B-6A5702094014}" type="datetime1">
              <a:rPr lang="en-ZA" smtClean="0"/>
              <a:t>2025/07/18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FBCE-0EFB-9341-AF14-772DDDB8F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341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19AA-2EEB-AD4B-BFF7-1B911BDF0757}" type="datetime1">
              <a:rPr lang="en-ZA" smtClean="0"/>
              <a:t>2025/07/18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FBCE-0EFB-9341-AF14-772DDDB8F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056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59161-6F42-1849-8689-A2198D8BC5D0}" type="datetime1">
              <a:rPr lang="en-ZA" smtClean="0"/>
              <a:t>2025/07/18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FBCE-0EFB-9341-AF14-772DDDB8F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23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3A3FC-878C-8F47-B106-AE211DEC66D8}" type="datetime1">
              <a:rPr lang="en-ZA" smtClean="0"/>
              <a:t>2025/07/18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FBCE-0EFB-9341-AF14-772DDDB8F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47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31FB4-306C-B14F-9DF4-0FD9AB22B8E7}" type="datetime1">
              <a:rPr lang="en-ZA" smtClean="0"/>
              <a:t>2025/07/18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FBCE-0EFB-9341-AF14-772DDDB8F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377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89B79-E675-C345-883A-F23F764B154F}" type="datetime1">
              <a:rPr lang="en-ZA" smtClean="0"/>
              <a:t>2025/07/18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6FBCE-0EFB-9341-AF14-772DDDB8F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70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4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1792E-29FB-8649-BB25-70B41D2B30B2}" type="datetime1">
              <a:rPr lang="en-ZA" smtClean="0"/>
              <a:t>2025/07/18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6FBCE-0EFB-9341-AF14-772DDDB8F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937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36575" indent="-268288" algn="l" defTabSz="914400" rtl="0" eaLnBrk="1" latinLnBrk="0" hangingPunct="1">
        <a:lnSpc>
          <a:spcPct val="90000"/>
        </a:lnSpc>
        <a:spcBef>
          <a:spcPts val="500"/>
        </a:spcBef>
        <a:buFont typeface="Symbol" panose="05050102010706020507" pitchFamily="18" charset="2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3.xml"/><Relationship Id="rId4" Type="http://schemas.openxmlformats.org/officeDocument/2006/relationships/slide" Target="slide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etenders.gov.za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1030596" y="989229"/>
            <a:ext cx="7482315" cy="1483508"/>
          </a:xfrm>
        </p:spPr>
        <p:txBody>
          <a:bodyPr vert="horz" lIns="0" tIns="0" rIns="91440" bIns="45720" rtlCol="0" anchor="b">
            <a:normAutofit fontScale="90000"/>
          </a:bodyPr>
          <a:lstStyle/>
          <a:p>
            <a:pPr algn="r">
              <a:lnSpc>
                <a:spcPts val="3600"/>
              </a:lnSpc>
            </a:pPr>
            <a:r>
              <a:rPr lang="en-US" sz="3800" b="1" cap="all" dirty="0">
                <a:solidFill>
                  <a:schemeClr val="bg1"/>
                </a:solidFill>
                <a:latin typeface="+mn-lt"/>
              </a:rPr>
              <a:t>eTENDER PORTAL</a:t>
            </a:r>
            <a:br>
              <a:rPr lang="en-US" sz="3800" b="1" cap="all" dirty="0">
                <a:solidFill>
                  <a:schemeClr val="bg1"/>
                </a:solidFill>
                <a:latin typeface="+mn-lt"/>
              </a:rPr>
            </a:br>
            <a:br>
              <a:rPr lang="en-US" sz="3800" b="1" cap="all" dirty="0">
                <a:solidFill>
                  <a:schemeClr val="bg1"/>
                </a:solidFill>
                <a:latin typeface="+mn-lt"/>
              </a:rPr>
            </a:br>
            <a:r>
              <a:rPr lang="en-US" sz="3800" b="1" cap="all" dirty="0">
                <a:solidFill>
                  <a:schemeClr val="bg1"/>
                </a:solidFill>
                <a:latin typeface="+mn-lt"/>
              </a:rPr>
              <a:t>e-SUBMISSION USER MANUAL</a:t>
            </a:r>
            <a:br>
              <a:rPr lang="en-US" sz="3800" b="1" cap="all" dirty="0">
                <a:solidFill>
                  <a:schemeClr val="bg1"/>
                </a:solidFill>
                <a:latin typeface="+mn-lt"/>
              </a:rPr>
            </a:br>
            <a:r>
              <a:rPr lang="en-US" sz="3800" b="1" cap="all" dirty="0">
                <a:solidFill>
                  <a:schemeClr val="bg1"/>
                </a:solidFill>
                <a:latin typeface="+mn-lt"/>
              </a:rPr>
              <a:t>FOR SUPPLIERS</a:t>
            </a:r>
          </a:p>
        </p:txBody>
      </p:sp>
      <p:sp>
        <p:nvSpPr>
          <p:cNvPr id="3" name="Subtitle 2"/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1021976" y="2690400"/>
            <a:ext cx="7482315" cy="1088648"/>
          </a:xfrm>
        </p:spPr>
        <p:txBody>
          <a:bodyPr>
            <a:normAutofit/>
          </a:bodyPr>
          <a:lstStyle/>
          <a:p>
            <a:pPr algn="r">
              <a:tabLst>
                <a:tab pos="1193800" algn="l"/>
              </a:tabLst>
            </a:pPr>
            <a:r>
              <a:rPr lang="en-US" sz="2200" dirty="0">
                <a:solidFill>
                  <a:schemeClr val="bg1"/>
                </a:solidFill>
              </a:rPr>
              <a:t>Suppliers’ guide to submitting e-Submission Bids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76C9CF-3687-D023-5518-4544982DE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5068" y="1682187"/>
            <a:ext cx="2529761" cy="790550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01266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376D8-17EA-2F3B-D0FE-5BBE9BC4E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173" y="585631"/>
            <a:ext cx="3678939" cy="632848"/>
          </a:xfrm>
          <a:noFill/>
          <a:ln w="15875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Autofit/>
          </a:bodyPr>
          <a:lstStyle/>
          <a:p>
            <a:r>
              <a:rPr lang="en-ZA" sz="3200" dirty="0"/>
              <a:t>TABLE OF CONTENTS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4CE5F10-AD00-2CC7-558C-935191A2C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360" y="1210818"/>
            <a:ext cx="11644313" cy="4838700"/>
          </a:xfrm>
          <a:ln>
            <a:noFill/>
          </a:ln>
        </p:spPr>
        <p:txBody>
          <a:bodyPr>
            <a:normAutofit/>
          </a:bodyPr>
          <a:lstStyle/>
          <a:p>
            <a:endParaRPr lang="en-ZA" dirty="0"/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LOGIN TO THE PORTAL</a:t>
            </a:r>
            <a:r>
              <a:rPr lang="en-US" sz="2000" dirty="0">
                <a:latin typeface="+mj-lt"/>
                <a:cs typeface="Arial" panose="020B0604020202020204" pitchFamily="34" charset="0"/>
              </a:rPr>
              <a:t>………………………………………………………..</a:t>
            </a:r>
            <a:r>
              <a:rPr lang="en-US" sz="1800" b="1" dirty="0">
                <a:latin typeface="+mj-lt"/>
                <a:cs typeface="Arial" panose="020B0604020202020204" pitchFamily="34" charset="0"/>
              </a:rPr>
              <a:t>2</a:t>
            </a:r>
            <a:r>
              <a:rPr lang="en-US" sz="2000" b="1" dirty="0">
                <a:latin typeface="+mj-lt"/>
                <a:cs typeface="Arial" panose="020B0604020202020204" pitchFamily="34" charset="0"/>
              </a:rPr>
              <a:t>- </a:t>
            </a:r>
            <a:r>
              <a:rPr lang="en-US" sz="1800" b="1" dirty="0">
                <a:latin typeface="+mj-lt"/>
                <a:cs typeface="Arial" panose="020B0604020202020204" pitchFamily="34" charset="0"/>
              </a:rPr>
              <a:t>3</a:t>
            </a:r>
            <a:endParaRPr lang="en-US" sz="1800" b="1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ZA" sz="2000" b="1" dirty="0">
                <a:solidFill>
                  <a:schemeClr val="accent5">
                    <a:lumMod val="75000"/>
                  </a:schemeClr>
                </a:solidFill>
                <a:latin typeface="+mj-lt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FIND AN E-SUBMISSION TENDER </a:t>
            </a:r>
            <a:r>
              <a:rPr lang="en-ZA" sz="2000" dirty="0">
                <a:latin typeface="+mj-lt"/>
              </a:rPr>
              <a:t>………………………………….…….</a:t>
            </a:r>
            <a:r>
              <a:rPr lang="en-ZA" sz="1800" b="1" dirty="0">
                <a:latin typeface="+mj-lt"/>
              </a:rPr>
              <a:t>5 - 6</a:t>
            </a:r>
          </a:p>
          <a:p>
            <a:pPr>
              <a:lnSpc>
                <a:spcPct val="150000"/>
              </a:lnSpc>
            </a:pPr>
            <a:r>
              <a:rPr lang="en-ZA" sz="2000" b="1" dirty="0">
                <a:solidFill>
                  <a:schemeClr val="accent5">
                    <a:lumMod val="75000"/>
                  </a:schemeClr>
                </a:solidFill>
                <a:latin typeface="+mj-lt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APPLY FOR AN E-SUBMISSION TENDER</a:t>
            </a:r>
            <a:r>
              <a:rPr lang="en-ZA" sz="2000" dirty="0">
                <a:latin typeface="+mj-lt"/>
              </a:rPr>
              <a:t>………………………..………</a:t>
            </a:r>
            <a:r>
              <a:rPr lang="en-ZA" sz="1800" b="1" dirty="0">
                <a:latin typeface="+mj-lt"/>
              </a:rPr>
              <a:t>7 - 13</a:t>
            </a:r>
          </a:p>
          <a:p>
            <a:pPr>
              <a:lnSpc>
                <a:spcPct val="150000"/>
              </a:lnSpc>
            </a:pPr>
            <a:r>
              <a:rPr lang="en-ZA" sz="2000" b="1" dirty="0">
                <a:solidFill>
                  <a:schemeClr val="accent5">
                    <a:lumMod val="75000"/>
                  </a:schemeClr>
                </a:solidFill>
                <a:latin typeface="+mj-lt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EDIT OR WITHDRAW YOUR E-SUBMISSION BID</a:t>
            </a:r>
            <a:r>
              <a:rPr lang="en-ZA" sz="2000" dirty="0">
                <a:latin typeface="+mj-lt"/>
              </a:rPr>
              <a:t>……………………</a:t>
            </a:r>
            <a:r>
              <a:rPr lang="en-ZA" sz="1800" b="1" dirty="0">
                <a:latin typeface="+mj-lt"/>
              </a:rPr>
              <a:t>14 - 15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41055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992129C-1975-D1B3-3C69-A3D4AC1E3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687" y="1543699"/>
            <a:ext cx="11644313" cy="4838700"/>
          </a:xfrm>
        </p:spPr>
        <p:txBody>
          <a:bodyPr>
            <a:normAutofit/>
          </a:bodyPr>
          <a:lstStyle/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Go to </a:t>
            </a: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https://etenders.gov.za</a:t>
            </a:r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Click on </a:t>
            </a:r>
            <a:r>
              <a:rPr lang="en-ZA" sz="1600" b="1" dirty="0">
                <a:latin typeface="Arial" panose="020B0604020202020204" pitchFamily="34" charset="0"/>
                <a:cs typeface="Arial" panose="020B0604020202020204" pitchFamily="34" charset="0"/>
              </a:rPr>
              <a:t>Login</a:t>
            </a: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Select </a:t>
            </a:r>
            <a:r>
              <a:rPr lang="en-ZA" sz="1600" b="1" dirty="0">
                <a:latin typeface="Arial" panose="020B0604020202020204" pitchFamily="34" charset="0"/>
                <a:cs typeface="Arial" panose="020B0604020202020204" pitchFamily="34" charset="0"/>
              </a:rPr>
              <a:t>Supplier Login</a:t>
            </a: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4FA66D-25D7-5BDF-2193-3770F6BB1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166" y="2580447"/>
            <a:ext cx="6007409" cy="19241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57658DB-0FE9-05C3-1A61-4EA76CB792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1165" y="4669188"/>
            <a:ext cx="6007409" cy="18778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DFE6D4-E3FF-29E5-7B28-CC6B54427198}"/>
              </a:ext>
            </a:extLst>
          </p:cNvPr>
          <p:cNvSpPr txBox="1"/>
          <p:nvPr/>
        </p:nvSpPr>
        <p:spPr>
          <a:xfrm>
            <a:off x="547687" y="575541"/>
            <a:ext cx="5650029" cy="584775"/>
          </a:xfrm>
          <a:prstGeom prst="rect">
            <a:avLst/>
          </a:prstGeom>
          <a:noFill/>
          <a:ln w="158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cs typeface="Arial" panose="020B0604020202020204" pitchFamily="34" charset="0"/>
              </a:rPr>
              <a:t>HOW TO LOGIN TO THE PORTAL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39561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6403B-A12F-0A15-3A5D-54EE84EE4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5EAE1E7-66B2-A86C-4E8D-A999F3B66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145" y="1639155"/>
            <a:ext cx="11644313" cy="4838700"/>
          </a:xfrm>
        </p:spPr>
        <p:txBody>
          <a:bodyPr/>
          <a:lstStyle/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Type in your </a:t>
            </a:r>
            <a:r>
              <a:rPr lang="en-ZA" sz="1600" u="sng" dirty="0">
                <a:latin typeface="Arial" panose="020B0604020202020204" pitchFamily="34" charset="0"/>
                <a:cs typeface="Arial" panose="020B0604020202020204" pitchFamily="34" charset="0"/>
              </a:rPr>
              <a:t>Central Supplier Database (CSD) </a:t>
            </a: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registered email address</a:t>
            </a:r>
          </a:p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Type in your </a:t>
            </a:r>
            <a:r>
              <a:rPr lang="en-ZA" sz="1600" u="sng" dirty="0">
                <a:latin typeface="Arial" panose="020B0604020202020204" pitchFamily="34" charset="0"/>
                <a:cs typeface="Arial" panose="020B0604020202020204" pitchFamily="34" charset="0"/>
              </a:rPr>
              <a:t>Central Supplier Database (CSD) </a:t>
            </a: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login password</a:t>
            </a:r>
          </a:p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Complete the CAPTCHA verification</a:t>
            </a:r>
          </a:p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Click Log in</a:t>
            </a:r>
          </a:p>
          <a:p>
            <a:endParaRPr lang="en-Z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A95A8F-7750-F33A-9CAD-E7B4E0845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618" y="3019938"/>
            <a:ext cx="6820944" cy="3521925"/>
          </a:xfrm>
          <a:prstGeom prst="rect">
            <a:avLst/>
          </a:prstGeom>
          <a:ln w="12700">
            <a:solidFill>
              <a:srgbClr val="00B050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3BF9C23-A2A1-B3B9-F29A-73893C4E3B94}"/>
              </a:ext>
            </a:extLst>
          </p:cNvPr>
          <p:cNvSpPr txBox="1"/>
          <p:nvPr/>
        </p:nvSpPr>
        <p:spPr>
          <a:xfrm>
            <a:off x="519145" y="567890"/>
            <a:ext cx="7844590" cy="584775"/>
          </a:xfrm>
          <a:prstGeom prst="rect">
            <a:avLst/>
          </a:prstGeom>
          <a:noFill/>
          <a:ln w="158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cs typeface="Arial" panose="020B0604020202020204" pitchFamily="34" charset="0"/>
              </a:rPr>
              <a:t>HOW TO LOGIN TO THE PORTAL …continued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256139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0E0A5-8438-2339-FDCD-61B0A4C7B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6AB63-1E06-0760-A617-1C01D10CB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687" y="1611644"/>
            <a:ext cx="11644313" cy="4838700"/>
          </a:xfrm>
        </p:spPr>
        <p:txBody>
          <a:bodyPr>
            <a:normAutofit/>
          </a:bodyPr>
          <a:lstStyle/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ZA" sz="1600" b="1" dirty="0">
                <a:latin typeface="Arial" panose="020B0604020202020204" pitchFamily="34" charset="0"/>
                <a:cs typeface="Arial" panose="020B0604020202020204" pitchFamily="34" charset="0"/>
              </a:rPr>
              <a:t>Browse Opportunities</a:t>
            </a:r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Select </a:t>
            </a:r>
            <a:r>
              <a:rPr lang="en-ZA" sz="1600" b="1" dirty="0">
                <a:latin typeface="Arial" panose="020B0604020202020204" pitchFamily="34" charset="0"/>
                <a:cs typeface="Arial" panose="020B0604020202020204" pitchFamily="34" charset="0"/>
              </a:rPr>
              <a:t>Currently Advertised</a:t>
            </a:r>
          </a:p>
          <a:p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F31893-0079-9604-42A0-D1F78A89A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395" y="2325911"/>
            <a:ext cx="9003166" cy="36599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C3BFFF-A675-6A39-112B-98FE3D1D2188}"/>
              </a:ext>
            </a:extLst>
          </p:cNvPr>
          <p:cNvSpPr txBox="1"/>
          <p:nvPr/>
        </p:nvSpPr>
        <p:spPr>
          <a:xfrm>
            <a:off x="547687" y="562336"/>
            <a:ext cx="7238198" cy="584775"/>
          </a:xfrm>
          <a:prstGeom prst="rect">
            <a:avLst/>
          </a:prstGeom>
          <a:noFill/>
          <a:ln w="158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ZA" sz="3200" b="1" dirty="0"/>
              <a:t>HOW TO FIND AN E-SUBMISSION TENDER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491823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2B65F-A492-9054-ED5F-C9CCB19D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2A8C3-864B-4A7F-1DED-5166F16CD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485900"/>
            <a:ext cx="11644313" cy="4838700"/>
          </a:xfrm>
        </p:spPr>
        <p:txBody>
          <a:bodyPr>
            <a:normAutofit/>
          </a:bodyPr>
          <a:lstStyle/>
          <a:p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78D0623-A40B-8E0E-F6F6-23EB6639DCD6}"/>
              </a:ext>
            </a:extLst>
          </p:cNvPr>
          <p:cNvSpPr txBox="1">
            <a:spLocks/>
          </p:cNvSpPr>
          <p:nvPr/>
        </p:nvSpPr>
        <p:spPr>
          <a:xfrm>
            <a:off x="517929" y="1648389"/>
            <a:ext cx="11743427" cy="4951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5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1800" dirty="0"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ZA" sz="1800" b="1" dirty="0">
                <a:latin typeface="Arial" panose="020B0604020202020204" pitchFamily="34" charset="0"/>
                <a:cs typeface="Arial" panose="020B0604020202020204" pitchFamily="34" charset="0"/>
              </a:rPr>
              <a:t>“+” </a:t>
            </a:r>
            <a:r>
              <a:rPr lang="en-ZA" sz="1800" dirty="0">
                <a:latin typeface="Arial" panose="020B0604020202020204" pitchFamily="34" charset="0"/>
                <a:cs typeface="Arial" panose="020B0604020202020204" pitchFamily="34" charset="0"/>
              </a:rPr>
              <a:t>on any tender opportunity you wish to apply for.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     Please note; eSubmission Tenders will have a tick (</a:t>
            </a:r>
            <a:r>
              <a:rPr lang="en-ZA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</a:t>
            </a: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 under the eSubmission Column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112010B-77CF-8EB8-51E5-37AB21287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750" y="2520018"/>
            <a:ext cx="8958920" cy="35495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E29EE7-154C-A0D2-AAB4-B90EE2191E04}"/>
              </a:ext>
            </a:extLst>
          </p:cNvPr>
          <p:cNvSpPr txBox="1"/>
          <p:nvPr/>
        </p:nvSpPr>
        <p:spPr>
          <a:xfrm>
            <a:off x="517929" y="625772"/>
            <a:ext cx="9267524" cy="584775"/>
          </a:xfrm>
          <a:prstGeom prst="rect">
            <a:avLst/>
          </a:prstGeom>
          <a:noFill/>
          <a:ln w="158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ZA" sz="3200" b="1" dirty="0"/>
              <a:t>HOW TO FIND AN E-SUBMISSION TENDER…continued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621123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55D17-D31E-A261-113A-1C55D1D22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1DF9D-D932-9197-670E-1EDD716CD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485900"/>
            <a:ext cx="11644313" cy="4838700"/>
          </a:xfrm>
        </p:spPr>
        <p:txBody>
          <a:bodyPr>
            <a:normAutofit/>
          </a:bodyPr>
          <a:lstStyle/>
          <a:p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0290431-49DC-8E69-D9E9-D4A4C9DB08C3}"/>
              </a:ext>
            </a:extLst>
          </p:cNvPr>
          <p:cNvSpPr txBox="1">
            <a:spLocks/>
          </p:cNvSpPr>
          <p:nvPr/>
        </p:nvSpPr>
        <p:spPr>
          <a:xfrm>
            <a:off x="528266" y="1646953"/>
            <a:ext cx="11743427" cy="4951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5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The full details of the tender opportunity (including the Tender Documents) will be displayed.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Click on “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Start eSubmission Process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9F59C54-E793-0ACB-6EE8-5B6AC32B1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9702" y="2390137"/>
            <a:ext cx="6117098" cy="4047327"/>
          </a:xfrm>
          <a:prstGeom prst="rect">
            <a:avLst/>
          </a:prstGeom>
          <a:ln w="12700">
            <a:solidFill>
              <a:srgbClr val="00B050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0A416A-46E3-ED21-2E9F-01DBE4530DF4}"/>
              </a:ext>
            </a:extLst>
          </p:cNvPr>
          <p:cNvSpPr txBox="1"/>
          <p:nvPr/>
        </p:nvSpPr>
        <p:spPr>
          <a:xfrm>
            <a:off x="625641" y="617583"/>
            <a:ext cx="8354729" cy="584775"/>
          </a:xfrm>
          <a:prstGeom prst="rect">
            <a:avLst/>
          </a:prstGeom>
          <a:noFill/>
          <a:ln w="158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ZA" sz="3200" b="1" dirty="0"/>
              <a:t>HOW TO APPLY FOR AN E-SUBMISSION TENDER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526721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6D226-4110-9621-0995-F7B4D33F4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82837-D655-99E8-B096-7E19D8E21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485900"/>
            <a:ext cx="11644313" cy="4838700"/>
          </a:xfrm>
        </p:spPr>
        <p:txBody>
          <a:bodyPr>
            <a:normAutofit/>
          </a:bodyPr>
          <a:lstStyle/>
          <a:p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9C8B3-A4EF-42BD-9AFF-026133AF0FD2}"/>
              </a:ext>
            </a:extLst>
          </p:cNvPr>
          <p:cNvSpPr txBox="1">
            <a:spLocks/>
          </p:cNvSpPr>
          <p:nvPr/>
        </p:nvSpPr>
        <p:spPr>
          <a:xfrm>
            <a:off x="493603" y="1485900"/>
            <a:ext cx="8807570" cy="4951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5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Click the dropdown button on “</a:t>
            </a:r>
            <a:r>
              <a:rPr lang="en-ZA" sz="1600" b="1" dirty="0">
                <a:latin typeface="Arial" panose="020B0604020202020204" pitchFamily="34" charset="0"/>
                <a:cs typeface="Arial" panose="020B0604020202020204" pitchFamily="34" charset="0"/>
              </a:rPr>
              <a:t>Select Supplier</a:t>
            </a: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All your registered Supplier Numbers will be displayed</a:t>
            </a:r>
          </a:p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Select the Supplier Number you wish to use to apply for the bid</a:t>
            </a:r>
          </a:p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Click “</a:t>
            </a:r>
            <a:r>
              <a:rPr lang="en-ZA" sz="1600" b="1" dirty="0">
                <a:latin typeface="Arial" panose="020B0604020202020204" pitchFamily="34" charset="0"/>
                <a:cs typeface="Arial" panose="020B0604020202020204" pitchFamily="34" charset="0"/>
              </a:rPr>
              <a:t>Start response</a:t>
            </a: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2410C4-0B83-9D9B-B4CD-24B9F7F67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5901" y="2828723"/>
            <a:ext cx="4945956" cy="1722571"/>
          </a:xfrm>
          <a:prstGeom prst="rect">
            <a:avLst/>
          </a:prstGeom>
          <a:ln w="12700">
            <a:solidFill>
              <a:srgbClr val="00B050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E60C76-AEFC-B833-881C-CBA9CA319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5901" y="4788708"/>
            <a:ext cx="4945956" cy="1773306"/>
          </a:xfrm>
          <a:prstGeom prst="rect">
            <a:avLst/>
          </a:prstGeom>
          <a:ln w="12700">
            <a:solidFill>
              <a:srgbClr val="00B050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4B45D1-4888-1FFB-B50B-5AF3B5E349B5}"/>
              </a:ext>
            </a:extLst>
          </p:cNvPr>
          <p:cNvSpPr txBox="1"/>
          <p:nvPr/>
        </p:nvSpPr>
        <p:spPr>
          <a:xfrm>
            <a:off x="625642" y="596766"/>
            <a:ext cx="10327907" cy="584775"/>
          </a:xfrm>
          <a:prstGeom prst="rect">
            <a:avLst/>
          </a:prstGeom>
          <a:noFill/>
          <a:ln w="158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ZA" sz="3200" b="1" dirty="0"/>
              <a:t>HOW TO APPLY FOR AN E-SUBMISSION TENDER…continued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894052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B37E5-86F2-2C0B-EF69-073947B8E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7F3EE-C03F-903B-6A7F-0927C5389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509101"/>
            <a:ext cx="11644313" cy="4838700"/>
          </a:xfrm>
        </p:spPr>
        <p:txBody>
          <a:bodyPr>
            <a:normAutofit/>
          </a:bodyPr>
          <a:lstStyle/>
          <a:p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F894372-C2BE-4427-C364-10F02CBDE116}"/>
              </a:ext>
            </a:extLst>
          </p:cNvPr>
          <p:cNvSpPr txBox="1">
            <a:spLocks/>
          </p:cNvSpPr>
          <p:nvPr/>
        </p:nvSpPr>
        <p:spPr>
          <a:xfrm>
            <a:off x="497579" y="1520760"/>
            <a:ext cx="8807570" cy="4951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5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A Submission Checklist will be displayed towards the right on the page</a:t>
            </a:r>
            <a:r>
              <a:rPr lang="en-ZA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en-ZA" sz="1200" b="1" dirty="0">
                <a:latin typeface="Arial" panose="020B0604020202020204" pitchFamily="34" charset="0"/>
                <a:cs typeface="Arial" panose="020B0604020202020204" pitchFamily="34" charset="0"/>
              </a:rPr>
              <a:t>Ensure all required documents are uploaded to be able to submit your bid.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1ACB87-056C-284D-DC24-4F492053D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6851" y="2291475"/>
            <a:ext cx="5975059" cy="4144912"/>
          </a:xfrm>
          <a:prstGeom prst="rect">
            <a:avLst/>
          </a:prstGeom>
          <a:ln w="12700">
            <a:solidFill>
              <a:srgbClr val="00B050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489E5BD-9AED-E5EC-6CCF-603D3164C2E0}"/>
              </a:ext>
            </a:extLst>
          </p:cNvPr>
          <p:cNvSpPr/>
          <p:nvPr/>
        </p:nvSpPr>
        <p:spPr>
          <a:xfrm>
            <a:off x="8683260" y="6259215"/>
            <a:ext cx="70793" cy="177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9305AB-4EF2-6142-F237-3AFA6949CABA}"/>
              </a:ext>
            </a:extLst>
          </p:cNvPr>
          <p:cNvSpPr txBox="1"/>
          <p:nvPr/>
        </p:nvSpPr>
        <p:spPr>
          <a:xfrm>
            <a:off x="497579" y="624483"/>
            <a:ext cx="10876549" cy="584775"/>
          </a:xfrm>
          <a:prstGeom prst="rect">
            <a:avLst/>
          </a:prstGeom>
          <a:noFill/>
          <a:ln w="158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ZA" sz="3200" b="1" dirty="0"/>
              <a:t>HOW TO APPLY FOR AN E-SUBMISSION TENDER…continued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815512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0FE7F-8EB9-10C7-86AE-8E2C1C2FC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4682BD-DB25-8453-318A-C508C6CA4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485900"/>
            <a:ext cx="11644313" cy="4838700"/>
          </a:xfrm>
        </p:spPr>
        <p:txBody>
          <a:bodyPr>
            <a:normAutofit/>
          </a:bodyPr>
          <a:lstStyle/>
          <a:p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3516F16-0CC5-7234-F6BF-4E8406E08EF8}"/>
              </a:ext>
            </a:extLst>
          </p:cNvPr>
          <p:cNvSpPr txBox="1">
            <a:spLocks/>
          </p:cNvSpPr>
          <p:nvPr/>
        </p:nvSpPr>
        <p:spPr>
          <a:xfrm>
            <a:off x="520197" y="1486989"/>
            <a:ext cx="10804405" cy="4951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5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Click on “</a:t>
            </a:r>
            <a:r>
              <a:rPr lang="en-ZA" sz="1600" b="1" dirty="0">
                <a:latin typeface="Arial" panose="020B0604020202020204" pitchFamily="34" charset="0"/>
                <a:cs typeface="Arial" panose="020B0604020202020204" pitchFamily="34" charset="0"/>
              </a:rPr>
              <a:t>Select files” </a:t>
            </a: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ZA" sz="1600" b="1" dirty="0">
                <a:latin typeface="Arial" panose="020B0604020202020204" pitchFamily="34" charset="0"/>
                <a:cs typeface="Arial" panose="020B0604020202020204" pitchFamily="34" charset="0"/>
              </a:rPr>
              <a:t>drag and drop </a:t>
            </a: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your files according to the respective response document headings</a:t>
            </a:r>
          </a:p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Click “</a:t>
            </a:r>
            <a:r>
              <a:rPr lang="en-ZA" sz="1600" b="1" dirty="0">
                <a:latin typeface="Arial" panose="020B0604020202020204" pitchFamily="34" charset="0"/>
                <a:cs typeface="Arial" panose="020B0604020202020204" pitchFamily="34" charset="0"/>
              </a:rPr>
              <a:t>Confirm &amp; Proceed</a:t>
            </a: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” after uploading all required documents</a:t>
            </a:r>
          </a:p>
          <a:p>
            <a:pPr lvl="1"/>
            <a:r>
              <a:rPr lang="en-ZA" sz="1200" b="1" dirty="0">
                <a:latin typeface="Arial" panose="020B0604020202020204" pitchFamily="34" charset="0"/>
                <a:cs typeface="Arial" panose="020B0604020202020204" pitchFamily="34" charset="0"/>
              </a:rPr>
              <a:t>Note</a:t>
            </a:r>
            <a:r>
              <a:rPr lang="en-ZA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ZA" sz="1200" i="1" dirty="0">
                <a:latin typeface="Arial" panose="020B0604020202020204" pitchFamily="34" charset="0"/>
                <a:cs typeface="Arial" panose="020B0604020202020204" pitchFamily="34" charset="0"/>
              </a:rPr>
              <a:t>Only one document can be uploaded at a time, should you upload more than one document, only the recently uploaded document will be saved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D22EAD-D270-8F07-C676-7624010EF10F}"/>
              </a:ext>
            </a:extLst>
          </p:cNvPr>
          <p:cNvSpPr/>
          <p:nvPr/>
        </p:nvSpPr>
        <p:spPr>
          <a:xfrm>
            <a:off x="8335788" y="6259215"/>
            <a:ext cx="70793" cy="177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A071A4-6000-D1CC-8463-73F0F5E94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701" y="2765072"/>
            <a:ext cx="5151611" cy="3615422"/>
          </a:xfrm>
          <a:prstGeom prst="rect">
            <a:avLst/>
          </a:prstGeom>
          <a:ln w="12700">
            <a:solidFill>
              <a:srgbClr val="00B050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CCB579-D030-1CAF-E2E9-83FBF843AF95}"/>
              </a:ext>
            </a:extLst>
          </p:cNvPr>
          <p:cNvSpPr txBox="1"/>
          <p:nvPr/>
        </p:nvSpPr>
        <p:spPr>
          <a:xfrm>
            <a:off x="520197" y="608193"/>
            <a:ext cx="10231655" cy="584775"/>
          </a:xfrm>
          <a:prstGeom prst="rect">
            <a:avLst/>
          </a:prstGeom>
          <a:noFill/>
          <a:ln w="158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ZA" sz="3200" b="1" dirty="0"/>
              <a:t>HOW TO APPLY FOR AN E-SUBMISSION TENDER…continued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876492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81BAA-0DF0-0ACC-88B0-8D07A31DA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2CD68-C0F2-DE40-2D82-6AE3ACA3F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361" y="1251022"/>
            <a:ext cx="11644313" cy="4838700"/>
          </a:xfrm>
        </p:spPr>
        <p:txBody>
          <a:bodyPr>
            <a:normAutofit/>
          </a:bodyPr>
          <a:lstStyle/>
          <a:p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292000C-712C-E96C-3451-E6E76EAEDE51}"/>
              </a:ext>
            </a:extLst>
          </p:cNvPr>
          <p:cNvSpPr txBox="1">
            <a:spLocks/>
          </p:cNvSpPr>
          <p:nvPr/>
        </p:nvSpPr>
        <p:spPr>
          <a:xfrm>
            <a:off x="446605" y="1484823"/>
            <a:ext cx="11478069" cy="4951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5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After clicking “</a:t>
            </a:r>
            <a:r>
              <a:rPr lang="en-ZA" sz="1600" b="1" dirty="0">
                <a:latin typeface="Arial" panose="020B0604020202020204" pitchFamily="34" charset="0"/>
                <a:cs typeface="Arial" panose="020B0604020202020204" pitchFamily="34" charset="0"/>
              </a:rPr>
              <a:t>Confirm &amp; Proceed</a:t>
            </a: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”, the Submission checklist should be all ticked</a:t>
            </a:r>
            <a:endParaRPr lang="en-Z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Click “</a:t>
            </a:r>
            <a:r>
              <a:rPr lang="en-ZA" sz="1600" b="1" dirty="0">
                <a:latin typeface="Arial" panose="020B0604020202020204" pitchFamily="34" charset="0"/>
                <a:cs typeface="Arial" panose="020B0604020202020204" pitchFamily="34" charset="0"/>
              </a:rPr>
              <a:t>Edit</a:t>
            </a: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” should you wish to upload a different document (</a:t>
            </a:r>
            <a:r>
              <a:rPr lang="en-ZA" sz="1400" dirty="0">
                <a:latin typeface="Arial" panose="020B0604020202020204" pitchFamily="34" charset="0"/>
                <a:cs typeface="Arial" panose="020B0604020202020204" pitchFamily="34" charset="0"/>
              </a:rPr>
              <a:t>the edit button will be disabled when the Tender closes and no changes can be made after that)</a:t>
            </a:r>
          </a:p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ZA" sz="1400" b="1" dirty="0">
                <a:latin typeface="Arial" panose="020B0604020202020204" pitchFamily="34" charset="0"/>
                <a:cs typeface="Arial" panose="020B0604020202020204" pitchFamily="34" charset="0"/>
              </a:rPr>
              <a:t>“Submit now” </a:t>
            </a:r>
            <a:r>
              <a:rPr lang="en-ZA" sz="1400" dirty="0">
                <a:latin typeface="Arial" panose="020B0604020202020204" pitchFamily="34" charset="0"/>
                <a:cs typeface="Arial" panose="020B0604020202020204" pitchFamily="34" charset="0"/>
              </a:rPr>
              <a:t>to complete your eSubmission application</a:t>
            </a:r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1B9729-12BE-D15C-04DD-9E34DD0A226E}"/>
              </a:ext>
            </a:extLst>
          </p:cNvPr>
          <p:cNvSpPr/>
          <p:nvPr/>
        </p:nvSpPr>
        <p:spPr>
          <a:xfrm>
            <a:off x="8335788" y="6259215"/>
            <a:ext cx="70793" cy="177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215F5B-EFF6-D6B4-58D5-9A9879FD6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3300" y="2773519"/>
            <a:ext cx="6278879" cy="38039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AD1211-7F3F-D977-5C97-431827241534}"/>
              </a:ext>
            </a:extLst>
          </p:cNvPr>
          <p:cNvSpPr txBox="1"/>
          <p:nvPr/>
        </p:nvSpPr>
        <p:spPr>
          <a:xfrm>
            <a:off x="567891" y="633589"/>
            <a:ext cx="10895797" cy="584775"/>
          </a:xfrm>
          <a:prstGeom prst="rect">
            <a:avLst/>
          </a:prstGeom>
          <a:noFill/>
          <a:ln w="158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ZA" sz="3200" b="1" dirty="0"/>
              <a:t>HOW TO APPLY FOR AN E-SUBMISSION TENDER…continued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052401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7A24B-25B2-4505-B1DD-A3BC19DBF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EE34D-69D9-6700-8DA5-FC58FE79C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570010"/>
            <a:ext cx="11644313" cy="4838700"/>
          </a:xfrm>
        </p:spPr>
        <p:txBody>
          <a:bodyPr>
            <a:normAutofit/>
          </a:bodyPr>
          <a:lstStyle/>
          <a:p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04BE808-5C30-E118-E4A3-7B79BA1C2240}"/>
              </a:ext>
            </a:extLst>
          </p:cNvPr>
          <p:cNvSpPr txBox="1">
            <a:spLocks/>
          </p:cNvSpPr>
          <p:nvPr/>
        </p:nvSpPr>
        <p:spPr>
          <a:xfrm>
            <a:off x="702644" y="1484823"/>
            <a:ext cx="8807570" cy="4951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5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 pop up confirming a successful submission will appear after you click Submit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5090E5-F7C8-9961-4F92-97E4061A4C0B}"/>
              </a:ext>
            </a:extLst>
          </p:cNvPr>
          <p:cNvSpPr/>
          <p:nvPr/>
        </p:nvSpPr>
        <p:spPr>
          <a:xfrm>
            <a:off x="8335788" y="6259215"/>
            <a:ext cx="70793" cy="177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81B649-C1A7-5124-DA6D-83D8B7D6F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744" y="2063005"/>
            <a:ext cx="8057547" cy="3703215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AD0CC0-193C-7E22-A655-9731B02C8ACF}"/>
              </a:ext>
            </a:extLst>
          </p:cNvPr>
          <p:cNvSpPr txBox="1"/>
          <p:nvPr/>
        </p:nvSpPr>
        <p:spPr>
          <a:xfrm>
            <a:off x="587502" y="657471"/>
            <a:ext cx="10222030" cy="584775"/>
          </a:xfrm>
          <a:prstGeom prst="rect">
            <a:avLst/>
          </a:prstGeom>
          <a:noFill/>
          <a:ln w="158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ZA" sz="3200" b="1" dirty="0"/>
              <a:t>HOW TO APPLY FOR AN E-SUBMISSION TENDER…continued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60175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14632-8986-F9CA-6D5E-18B3E59EC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BA6B9-99C8-EAD3-045D-4B0166931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485900"/>
            <a:ext cx="11644313" cy="4838700"/>
          </a:xfrm>
        </p:spPr>
        <p:txBody>
          <a:bodyPr>
            <a:normAutofit/>
          </a:bodyPr>
          <a:lstStyle/>
          <a:p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11661DB-8C28-E85D-FA9D-4F2C8630150C}"/>
              </a:ext>
            </a:extLst>
          </p:cNvPr>
          <p:cNvSpPr txBox="1">
            <a:spLocks/>
          </p:cNvSpPr>
          <p:nvPr/>
        </p:nvSpPr>
        <p:spPr>
          <a:xfrm>
            <a:off x="653885" y="1429468"/>
            <a:ext cx="11334757" cy="4951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5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The status of your submission will appear as Submitted.</a:t>
            </a:r>
          </a:p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Should the status be Pending, please note that you have not yet submitted all the required documents and will need to do so to ensure a successful submission.</a:t>
            </a:r>
          </a:p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Click the “</a:t>
            </a:r>
            <a:r>
              <a:rPr lang="en-ZA" sz="160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” button to edit or withdraw your submission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D2245E-C7E6-E84D-B0A1-A45AAC10D7AA}"/>
              </a:ext>
            </a:extLst>
          </p:cNvPr>
          <p:cNvSpPr/>
          <p:nvPr/>
        </p:nvSpPr>
        <p:spPr>
          <a:xfrm>
            <a:off x="8335788" y="6259215"/>
            <a:ext cx="70793" cy="177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67399B-D1EA-6881-0797-72414AE92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320" y="2777844"/>
            <a:ext cx="7509032" cy="3546756"/>
          </a:xfrm>
          <a:prstGeom prst="rect">
            <a:avLst/>
          </a:prstGeom>
          <a:ln w="12700">
            <a:solidFill>
              <a:srgbClr val="00B050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532B47-7EDB-C378-DEE0-AFAF712A228C}"/>
              </a:ext>
            </a:extLst>
          </p:cNvPr>
          <p:cNvSpPr txBox="1"/>
          <p:nvPr/>
        </p:nvSpPr>
        <p:spPr>
          <a:xfrm>
            <a:off x="576883" y="644262"/>
            <a:ext cx="10212404" cy="584775"/>
          </a:xfrm>
          <a:prstGeom prst="rect">
            <a:avLst/>
          </a:prstGeom>
          <a:noFill/>
          <a:ln w="158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ZA" sz="3200" b="1" dirty="0"/>
              <a:t>HOW TO APPLY FOR AN E-SUBMISSION TENDER…continued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059876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1763D-A0AD-8A6A-C219-8F8C64C25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68219-AC6A-D841-CBBD-3D3675097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485900"/>
            <a:ext cx="11644313" cy="4838700"/>
          </a:xfrm>
        </p:spPr>
        <p:txBody>
          <a:bodyPr>
            <a:normAutofit/>
          </a:bodyPr>
          <a:lstStyle/>
          <a:p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FC86737-C0DD-1E89-0E56-402AB497FDBF}"/>
              </a:ext>
            </a:extLst>
          </p:cNvPr>
          <p:cNvSpPr txBox="1">
            <a:spLocks/>
          </p:cNvSpPr>
          <p:nvPr/>
        </p:nvSpPr>
        <p:spPr>
          <a:xfrm>
            <a:off x="645327" y="1484823"/>
            <a:ext cx="8807570" cy="4951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5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Click “</a:t>
            </a:r>
            <a:r>
              <a:rPr lang="en-ZA" sz="1600" b="1" dirty="0">
                <a:latin typeface="Arial" panose="020B0604020202020204" pitchFamily="34" charset="0"/>
                <a:cs typeface="Arial" panose="020B0604020202020204" pitchFamily="34" charset="0"/>
              </a:rPr>
              <a:t>Edit eSubmission</a:t>
            </a: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” to edit your bid (upload different documentation)</a:t>
            </a:r>
          </a:p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Click “</a:t>
            </a:r>
            <a:r>
              <a:rPr lang="en-ZA" sz="1600" b="1" dirty="0">
                <a:latin typeface="Arial" panose="020B0604020202020204" pitchFamily="34" charset="0"/>
                <a:cs typeface="Arial" panose="020B0604020202020204" pitchFamily="34" charset="0"/>
              </a:rPr>
              <a:t>Withdraw bid</a:t>
            </a: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” to withdraw your bid/submission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0D632F-A898-98A2-DC64-FE8F4557A52A}"/>
              </a:ext>
            </a:extLst>
          </p:cNvPr>
          <p:cNvSpPr/>
          <p:nvPr/>
        </p:nvSpPr>
        <p:spPr>
          <a:xfrm>
            <a:off x="8335788" y="6259215"/>
            <a:ext cx="70793" cy="177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1DCE69-37D0-1A9B-587B-571585BC4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444" y="2361868"/>
            <a:ext cx="6016146" cy="4074519"/>
          </a:xfrm>
          <a:prstGeom prst="rect">
            <a:avLst/>
          </a:prstGeom>
          <a:ln w="12700">
            <a:solidFill>
              <a:srgbClr val="00B050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C9745B-995E-1EF5-FAC3-F35724B05AA2}"/>
              </a:ext>
            </a:extLst>
          </p:cNvPr>
          <p:cNvSpPr txBox="1"/>
          <p:nvPr/>
        </p:nvSpPr>
        <p:spPr>
          <a:xfrm>
            <a:off x="645327" y="704427"/>
            <a:ext cx="9548261" cy="584775"/>
          </a:xfrm>
          <a:prstGeom prst="rect">
            <a:avLst/>
          </a:prstGeom>
          <a:noFill/>
          <a:ln w="158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ZA" sz="3200" b="1" dirty="0"/>
              <a:t>HOW TO EDIT OR WITHDRAW YOUR E-SUBMISSION BID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965787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35D92-60F0-E06B-B473-F8A651045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F3BDC-E52B-D803-F238-0A9C8BB62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485900"/>
            <a:ext cx="11644313" cy="4838700"/>
          </a:xfrm>
        </p:spPr>
        <p:txBody>
          <a:bodyPr>
            <a:normAutofit/>
          </a:bodyPr>
          <a:lstStyle/>
          <a:p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C6B457F-34B1-A6E9-455A-85C0DC98DEA6}"/>
              </a:ext>
            </a:extLst>
          </p:cNvPr>
          <p:cNvSpPr txBox="1">
            <a:spLocks/>
          </p:cNvSpPr>
          <p:nvPr/>
        </p:nvSpPr>
        <p:spPr>
          <a:xfrm>
            <a:off x="433570" y="1319323"/>
            <a:ext cx="10228333" cy="4951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5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After clicking “</a:t>
            </a:r>
            <a:r>
              <a:rPr lang="en-ZA" sz="1600" b="1" dirty="0">
                <a:latin typeface="Arial" panose="020B0604020202020204" pitchFamily="34" charset="0"/>
                <a:cs typeface="Arial" panose="020B0604020202020204" pitchFamily="34" charset="0"/>
              </a:rPr>
              <a:t>Edit eSubmission</a:t>
            </a: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”, acknowledge the disclaimer pop-up by clicking “Proceed”.</a:t>
            </a:r>
          </a:p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Click the “</a:t>
            </a:r>
            <a:r>
              <a:rPr lang="en-ZA" sz="1600" b="1" dirty="0">
                <a:latin typeface="Arial" panose="020B0604020202020204" pitchFamily="34" charset="0"/>
                <a:cs typeface="Arial" panose="020B0604020202020204" pitchFamily="34" charset="0"/>
              </a:rPr>
              <a:t>Edit</a:t>
            </a: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” button and select file or drag and drop to upload different documentation</a:t>
            </a:r>
          </a:p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Click  “</a:t>
            </a:r>
            <a:r>
              <a:rPr lang="en-ZA" sz="1600" b="1" dirty="0">
                <a:latin typeface="Arial" panose="020B0604020202020204" pitchFamily="34" charset="0"/>
                <a:cs typeface="Arial" panose="020B0604020202020204" pitchFamily="34" charset="0"/>
              </a:rPr>
              <a:t>Confirm &amp; Proceed</a:t>
            </a: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” thereafter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D5FEA0-9574-4D14-D5BC-87C713E1CBA4}"/>
              </a:ext>
            </a:extLst>
          </p:cNvPr>
          <p:cNvSpPr/>
          <p:nvPr/>
        </p:nvSpPr>
        <p:spPr>
          <a:xfrm>
            <a:off x="8335788" y="6259215"/>
            <a:ext cx="70793" cy="177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3996E5-F11F-A213-0A86-18D71AF7F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964" y="2572612"/>
            <a:ext cx="4140409" cy="1582556"/>
          </a:xfrm>
          <a:prstGeom prst="rect">
            <a:avLst/>
          </a:prstGeom>
          <a:ln w="22225">
            <a:solidFill>
              <a:srgbClr val="00B05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CCAB7F-E961-665A-35AE-90617DC8F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766" y="2572612"/>
            <a:ext cx="3389492" cy="1488260"/>
          </a:xfrm>
          <a:prstGeom prst="rect">
            <a:avLst/>
          </a:prstGeom>
          <a:ln w="19050">
            <a:solidFill>
              <a:srgbClr val="00B050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69FE1F-D317-65F6-AA19-D5BE09CCF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6765" y="4247972"/>
            <a:ext cx="3389491" cy="1870716"/>
          </a:xfrm>
          <a:prstGeom prst="rect">
            <a:avLst/>
          </a:prstGeom>
          <a:ln w="15875">
            <a:solidFill>
              <a:srgbClr val="00B050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8DF2DE2-BA0C-FE52-C926-6A6C2E772C36}"/>
              </a:ext>
            </a:extLst>
          </p:cNvPr>
          <p:cNvSpPr txBox="1"/>
          <p:nvPr/>
        </p:nvSpPr>
        <p:spPr>
          <a:xfrm>
            <a:off x="433570" y="6286281"/>
            <a:ext cx="98921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After clicking “</a:t>
            </a:r>
            <a:r>
              <a:rPr lang="en-ZA" sz="1600" b="1" dirty="0">
                <a:latin typeface="Arial" panose="020B0604020202020204" pitchFamily="34" charset="0"/>
                <a:cs typeface="Arial" panose="020B0604020202020204" pitchFamily="34" charset="0"/>
              </a:rPr>
              <a:t>Withdraw bid</a:t>
            </a:r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” on the previous page, the application will disappear from your list.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03F2BB-E04C-73DA-F5F4-922CFC1BC6A4}"/>
              </a:ext>
            </a:extLst>
          </p:cNvPr>
          <p:cNvSpPr txBox="1"/>
          <p:nvPr/>
        </p:nvSpPr>
        <p:spPr>
          <a:xfrm>
            <a:off x="433570" y="572576"/>
            <a:ext cx="11644314" cy="584775"/>
          </a:xfrm>
          <a:prstGeom prst="rect">
            <a:avLst/>
          </a:prstGeom>
          <a:noFill/>
          <a:ln w="158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ZA" sz="3200" b="1" dirty="0"/>
              <a:t>HOW TO EDIT OR WITHDRAW YOUR E-SUBMISSION BID…continued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083733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E1F90-3D50-6A41-CEC6-CDDCB5F47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3">
            <a:extLst>
              <a:ext uri="{FF2B5EF4-FFF2-40B4-BE49-F238E27FC236}">
                <a16:creationId xmlns:a16="http://schemas.microsoft.com/office/drawing/2014/main" id="{DD8A2BA1-01C8-7A72-30AD-9C056E3E1CC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5068" y="1552119"/>
            <a:ext cx="10341864" cy="50821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41AAE9-5987-5BD3-5220-6EE76505E1C1}"/>
              </a:ext>
            </a:extLst>
          </p:cNvPr>
          <p:cNvSpPr txBox="1"/>
          <p:nvPr/>
        </p:nvSpPr>
        <p:spPr>
          <a:xfrm>
            <a:off x="5137868" y="564542"/>
            <a:ext cx="1916264" cy="646331"/>
          </a:xfrm>
          <a:prstGeom prst="rect">
            <a:avLst/>
          </a:prstGeom>
          <a:noFill/>
          <a:ln w="158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ZA" sz="3600" b="1" dirty="0"/>
              <a:t>THE END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873861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T Colours">
      <a:dk1>
        <a:srgbClr val="000000"/>
      </a:dk1>
      <a:lt1>
        <a:sysClr val="window" lastClr="FFFFFF"/>
      </a:lt1>
      <a:dk2>
        <a:srgbClr val="BFBFBF"/>
      </a:dk2>
      <a:lt2>
        <a:srgbClr val="D8D8D8"/>
      </a:lt2>
      <a:accent1>
        <a:srgbClr val="B4111A"/>
      </a:accent1>
      <a:accent2>
        <a:srgbClr val="F5833C"/>
      </a:accent2>
      <a:accent3>
        <a:srgbClr val="DCB95B"/>
      </a:accent3>
      <a:accent4>
        <a:srgbClr val="939598"/>
      </a:accent4>
      <a:accent5>
        <a:srgbClr val="00A0D9"/>
      </a:accent5>
      <a:accent6>
        <a:srgbClr val="0AA145"/>
      </a:accent6>
      <a:hlink>
        <a:srgbClr val="006AA0"/>
      </a:hlink>
      <a:folHlink>
        <a:srgbClr val="000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1135</TotalTime>
  <Words>598</Words>
  <Application>Microsoft Office PowerPoint</Application>
  <PresentationFormat>Widescreen</PresentationFormat>
  <Paragraphs>58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Symbol</vt:lpstr>
      <vt:lpstr>Office Theme</vt:lpstr>
      <vt:lpstr>eTENDER PORTAL  e-SUBMISSION USER MANUAL FOR SUPPLIERS</vt:lpstr>
      <vt:lpstr>TABLE OF CONTENTS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Samuel Mtsheku</cp:lastModifiedBy>
  <cp:revision>309</cp:revision>
  <dcterms:created xsi:type="dcterms:W3CDTF">2017-06-12T08:43:34Z</dcterms:created>
  <dcterms:modified xsi:type="dcterms:W3CDTF">2025-07-18T08:07:35Z</dcterms:modified>
</cp:coreProperties>
</file>