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49" r:id="rId4"/>
  </p:sldMasterIdLst>
  <p:notesMasterIdLst>
    <p:notesMasterId r:id="rId16"/>
  </p:notesMasterIdLst>
  <p:handoutMasterIdLst>
    <p:handoutMasterId r:id="rId17"/>
  </p:handoutMasterIdLst>
  <p:sldIdLst>
    <p:sldId id="386" r:id="rId5"/>
    <p:sldId id="624" r:id="rId6"/>
    <p:sldId id="626" r:id="rId7"/>
    <p:sldId id="648" r:id="rId8"/>
    <p:sldId id="634" r:id="rId9"/>
    <p:sldId id="651" r:id="rId10"/>
    <p:sldId id="649" r:id="rId11"/>
    <p:sldId id="654" r:id="rId12"/>
    <p:sldId id="650" r:id="rId13"/>
    <p:sldId id="642" r:id="rId14"/>
    <p:sldId id="653" r:id="rId15"/>
  </p:sldIdLst>
  <p:sldSz cx="9144000" cy="6858000" type="screen4x3"/>
  <p:notesSz cx="6797675" cy="987425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FF6600"/>
    <a:srgbClr val="CC3300"/>
    <a:srgbClr val="0033CC"/>
    <a:srgbClr val="FFCC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18419-55D7-4F5E-A47C-1D1DB4D8D53C}" v="17" dt="2022-02-02T07:08:45.7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1640" autoAdjust="0"/>
    <p:restoredTop sz="94676" autoAdjust="0"/>
  </p:normalViewPr>
  <p:slideViewPr>
    <p:cSldViewPr>
      <p:cViewPr varScale="1">
        <p:scale>
          <a:sx n="81" d="100"/>
          <a:sy n="81" d="100"/>
        </p:scale>
        <p:origin x="917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88" y="-84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895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37895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FB2F8E9-9B92-40E9-8DB2-30FD8C0FD8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713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4813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1863" y="741363"/>
            <a:ext cx="4935537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689475"/>
            <a:ext cx="5438775" cy="444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95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378950"/>
            <a:ext cx="29448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DA60E66-A4C0-4157-9947-4B68AEA77A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424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8C315E3-BDA6-4733-BE3A-A83AEF618F2C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3"/>
          <p:cNvSpPr>
            <a:spLocks noChangeArrowheads="1"/>
          </p:cNvSpPr>
          <p:nvPr userDrawn="1"/>
        </p:nvSpPr>
        <p:spPr bwMode="auto">
          <a:xfrm>
            <a:off x="4284663" y="2133600"/>
            <a:ext cx="358775" cy="358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4" name="Group 22"/>
          <p:cNvGrpSpPr>
            <a:grpSpLocks/>
          </p:cNvGrpSpPr>
          <p:nvPr userDrawn="1"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5" name="Picture 17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19"/>
            <p:cNvSpPr>
              <a:spLocks noChangeArrowheads="1"/>
            </p:cNvSpPr>
            <p:nvPr userDrawn="1"/>
          </p:nvSpPr>
          <p:spPr bwMode="auto">
            <a:xfrm>
              <a:off x="3061" y="255"/>
              <a:ext cx="2042" cy="140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7" name="Picture 20"/>
          <p:cNvPicPr>
            <a:picLocks noChangeAspect="1" noChangeArrowheads="1"/>
          </p:cNvPicPr>
          <p:nvPr userDrawn="1"/>
        </p:nvPicPr>
        <p:blipFill>
          <a:blip r:embed="rId3" cstate="print"/>
          <a:srcRect l="12978" t="14824" r="10641" b="15337"/>
          <a:stretch>
            <a:fillRect/>
          </a:stretch>
        </p:blipFill>
        <p:spPr bwMode="auto">
          <a:xfrm>
            <a:off x="6300788" y="188913"/>
            <a:ext cx="2700337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635375" y="2708275"/>
            <a:ext cx="5329238" cy="3600450"/>
          </a:xfrm>
        </p:spPr>
        <p:txBody>
          <a:bodyPr/>
          <a:lstStyle>
            <a:lvl1pPr>
              <a:defRPr sz="4400">
                <a:latin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D0B04-612A-490A-BB6D-A7715FF78E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D369F-3221-4B53-BD09-932E4AA97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088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088" y="15573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89F72-79E2-4918-A6B5-16EBCFB2B9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E4495-9F4C-45AC-ABAB-DC5C5674A4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80C4B-6C7F-40A7-A9CC-3D5507C04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943284-9FDF-4F56-AE90-0BBB7294C3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13EE4-ECAE-4AB3-84C5-D65F4B7A7B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FD96B9-8A88-4998-B9CF-DA3C45E6E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A7FE1-2E4A-4DEE-AAFC-7772ACCDCA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8288" y="188913"/>
            <a:ext cx="2057400" cy="58943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088" y="188913"/>
            <a:ext cx="6019800" cy="58943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DB403-4D93-45BB-9EB4-5D5A36408F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46088" y="188913"/>
            <a:ext cx="8229600" cy="5894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97C7A-0E81-4C05-A2CD-ACA8DEC67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88913"/>
            <a:ext cx="6635750" cy="7191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46088" y="1557338"/>
            <a:ext cx="4038600" cy="4525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7088" y="1557338"/>
            <a:ext cx="4038600" cy="4525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7B054-63B7-4D49-B30B-D47CFB8044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Metrorail00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7950" y="1268413"/>
            <a:ext cx="8875713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188913"/>
            <a:ext cx="6635750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088" y="15573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633DDA6-9130-4082-A258-9893184165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Picture 16"/>
          <p:cNvPicPr>
            <a:picLocks noChangeAspect="1" noChangeArrowheads="1"/>
          </p:cNvPicPr>
          <p:nvPr/>
        </p:nvPicPr>
        <p:blipFill>
          <a:blip r:embed="rId16" cstate="print"/>
          <a:srcRect l="13005" t="12192" r="10597" b="15358"/>
          <a:stretch>
            <a:fillRect/>
          </a:stretch>
        </p:blipFill>
        <p:spPr bwMode="auto">
          <a:xfrm>
            <a:off x="7885113" y="5876925"/>
            <a:ext cx="1258887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  <p:sldLayoutId id="214748409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Verdan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NGR.TenderEnquiries@prasa.com" TargetMode="External"/><Relationship Id="rId2" Type="http://schemas.openxmlformats.org/officeDocument/2006/relationships/hyperlink" Target="mailto:Pikek@prasa.co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mailto:NGR.TENDERENQUIRIES@PRASA.COM" TargetMode="External"/><Relationship Id="rId4" Type="http://schemas.openxmlformats.org/officeDocument/2006/relationships/hyperlink" Target="mailto:PIKEK@PRASA.COM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zaf01.safelinks.protection.outlook.com/?url=http%3A%2F%2Fetenders.treasury.gov.za%2F&amp;data=04%7C01%7CKuthazwa.Pike%40prasa.com%7C9ec1637a4dab4b1ed81108d93adce740%7Cef089e05fa664ce199c1feb47ce02989%7C0%7C0%7C637605542719032318%7CUnknown%7CTWFpbGZsb3d8eyJWIjoiMC4wLjAwMDAiLCJQIjoiV2luMzIiLCJBTiI6Ik1haWwiLCJXVCI6Mn0%3D%7C1000&amp;sdata=oIhJJWEkAPtDb%2FjsY0HiP%2BRfzzeTlX6usGMmZD15Yek%3D&amp;reserved=0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 Box 7"/>
          <p:cNvSpPr txBox="1">
            <a:spLocks noChangeArrowheads="1"/>
          </p:cNvSpPr>
          <p:nvPr/>
        </p:nvSpPr>
        <p:spPr bwMode="auto">
          <a:xfrm>
            <a:off x="827584" y="1844824"/>
            <a:ext cx="8064996" cy="5097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sunrise" dir="t"/>
          </a:scene3d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en-US" sz="1400" b="1" dirty="0">
              <a:solidFill>
                <a:srgbClr val="FF00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bg1"/>
                </a:solidFill>
              </a:rPr>
              <a:t>Non -Compulsory Virtual Briefing Session of the following 3 Tenders:</a:t>
            </a:r>
          </a:p>
          <a:p>
            <a:endParaRPr lang="en-ZA" dirty="0"/>
          </a:p>
          <a:p>
            <a:pPr algn="ctr"/>
            <a:r>
              <a:rPr lang="pt-BR" dirty="0"/>
              <a:t> </a:t>
            </a:r>
            <a:r>
              <a:rPr lang="en-US" sz="1200" b="1" dirty="0">
                <a:solidFill>
                  <a:schemeClr val="bg1"/>
                </a:solidFill>
              </a:rPr>
              <a:t>Tender Number </a:t>
            </a:r>
            <a:r>
              <a:rPr lang="pt-BR" sz="1200" b="1" dirty="0"/>
              <a:t>SCM/NGR/CRES/17/PTA/SAU/22 </a:t>
            </a:r>
            <a:r>
              <a:rPr lang="en-US" sz="1200" dirty="0"/>
              <a:t> </a:t>
            </a:r>
          </a:p>
          <a:p>
            <a:pPr algn="ctr"/>
            <a:r>
              <a:rPr lang="en-US" sz="1200" b="1" dirty="0"/>
              <a:t>REQUEST FOR PROPOSAL (RFP) FOR THE APPOINTMENT OF A SERVICE PROVIDER FOR THE PRE-QUALIFICATION OF A 5GB OR HIGHER CONTRACTORS FOR REFURBISHMENT, ALTERATIONS AND ADDITIONS AT THE STATIONS AND FACILITIES WITHIN </a:t>
            </a:r>
            <a:r>
              <a:rPr lang="en-US" sz="1200" b="1" dirty="0">
                <a:highlight>
                  <a:srgbClr val="00FFFF"/>
                </a:highlight>
              </a:rPr>
              <a:t>SAULLSVILLE CORRIDOR 1 CORDELFOS, REBECCA AND ELEKTRO STATIONS</a:t>
            </a:r>
            <a:r>
              <a:rPr lang="en-US" sz="1200" b="1" dirty="0"/>
              <a:t> IN THE NORTHERN GAUTENG REGION.TO BE DONE OVER 12 MONTHS CONSTRUCTION PERIOD. </a:t>
            </a:r>
            <a:endParaRPr lang="en-US" sz="1200" b="1" dirty="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bg1"/>
                </a:solidFill>
              </a:rPr>
              <a:t>Tender Number :</a:t>
            </a:r>
            <a:r>
              <a:rPr lang="en-GB" sz="1200" b="1" dirty="0"/>
              <a:t>SCM/NGR/CRES/20/PIE/HAR/22  </a:t>
            </a:r>
          </a:p>
          <a:p>
            <a:pPr algn="ctr">
              <a:spcBef>
                <a:spcPct val="50000"/>
              </a:spcBef>
            </a:pPr>
            <a:r>
              <a:rPr lang="en-GB" sz="1200" b="1" dirty="0"/>
              <a:t>REQUEST FOR PROPOSAL (RFP) FOR THE APPOINTMENT OF A SERVICE PROVIDER FOR THE </a:t>
            </a:r>
            <a:r>
              <a:rPr lang="en-ZA" sz="1200" b="1" dirty="0"/>
              <a:t>PRE-QUALIFICATION OF A 6GB OR HIGHER CONTRACTORS FOR REFURBISHMENT, ALTERATIONS AND ADDITIONS AT THE STATIONS AND FACILITIES WITHIN CORRIDOR 3 CLUSTER 2 </a:t>
            </a:r>
            <a:r>
              <a:rPr lang="en-ZA" sz="1200" b="1" dirty="0">
                <a:highlight>
                  <a:srgbClr val="00FFFF"/>
                </a:highlight>
              </a:rPr>
              <a:t>HARTEESBEESPRUIT, MAMELODI GARDENS AND PIENAARSPOORT STATIONS </a:t>
            </a:r>
            <a:r>
              <a:rPr lang="en-ZA" sz="1200" b="1" dirty="0"/>
              <a:t>IN THE NORTHERN GAUTENG REGION.TO BE </a:t>
            </a:r>
            <a:r>
              <a:rPr lang="en-GB" sz="1200" b="1" dirty="0"/>
              <a:t>DONE OVER 12 MONTHS CONSTRUCTION PERIOD.</a:t>
            </a:r>
            <a:endParaRPr lang="en-ZA" sz="1200" dirty="0"/>
          </a:p>
          <a:p>
            <a:pPr algn="ctr">
              <a:spcBef>
                <a:spcPct val="50000"/>
              </a:spcBef>
            </a:pPr>
            <a:endParaRPr lang="en-US" sz="1100" b="1" dirty="0">
              <a:solidFill>
                <a:schemeClr val="accent6">
                  <a:lumMod val="50000"/>
                </a:schemeClr>
              </a:solidFill>
              <a:highlight>
                <a:srgbClr val="00FFFF"/>
              </a:highlight>
            </a:endParaRPr>
          </a:p>
          <a:p>
            <a:pPr algn="ctr"/>
            <a:r>
              <a:rPr lang="en-US" sz="1100" b="1" dirty="0">
                <a:solidFill>
                  <a:schemeClr val="bg1"/>
                </a:solidFill>
              </a:rPr>
              <a:t>:</a:t>
            </a:r>
            <a:r>
              <a:rPr lang="en-ZA" dirty="0"/>
              <a:t> </a:t>
            </a:r>
            <a:r>
              <a:rPr lang="en-ZA" sz="1200" b="1" dirty="0"/>
              <a:t>SCM/NGR/CRES/21/KAL/PTA/22 </a:t>
            </a:r>
            <a:endParaRPr lang="en-US" sz="1200" b="1" dirty="0">
              <a:solidFill>
                <a:schemeClr val="bg1"/>
              </a:solidFill>
            </a:endParaRPr>
          </a:p>
          <a:p>
            <a:pPr algn="ctr"/>
            <a:r>
              <a:rPr lang="en-US" sz="1200" b="1" dirty="0"/>
              <a:t>Request for Proposal (RFP) for Appointment of a Service Provider for the Pre-qualification of a 6GB or Higher contractors for refurbishment, alterations and additions at the stations and facilities within </a:t>
            </a:r>
            <a:r>
              <a:rPr lang="en-US" sz="1200" b="1" dirty="0" err="1">
                <a:highlight>
                  <a:srgbClr val="00FFFF"/>
                </a:highlight>
              </a:rPr>
              <a:t>Kaalfontein</a:t>
            </a:r>
            <a:r>
              <a:rPr lang="en-US" sz="1200" b="1" dirty="0">
                <a:highlight>
                  <a:srgbClr val="00FFFF"/>
                </a:highlight>
              </a:rPr>
              <a:t> Corridor 2 Irene, Centurion and </a:t>
            </a:r>
            <a:r>
              <a:rPr lang="en-US" sz="1200" b="1" dirty="0" err="1">
                <a:highlight>
                  <a:srgbClr val="00FFFF"/>
                </a:highlight>
              </a:rPr>
              <a:t>Pinedene</a:t>
            </a:r>
            <a:r>
              <a:rPr lang="en-US" sz="1200" b="1" dirty="0">
                <a:highlight>
                  <a:srgbClr val="00FFFF"/>
                </a:highlight>
              </a:rPr>
              <a:t> Stations </a:t>
            </a:r>
            <a:r>
              <a:rPr lang="en-US" sz="1200" b="1" dirty="0"/>
              <a:t>in Northern Gauteng Region, to be done over 12 months construction period,</a:t>
            </a:r>
            <a:endParaRPr lang="en-GB" sz="1200" b="1" dirty="0"/>
          </a:p>
          <a:p>
            <a:pPr algn="ctr">
              <a:spcBef>
                <a:spcPct val="50000"/>
              </a:spcBef>
            </a:pPr>
            <a:r>
              <a:rPr lang="en-US" sz="1050" b="1" dirty="0">
                <a:solidFill>
                  <a:schemeClr val="bg1"/>
                </a:solidFill>
              </a:rPr>
              <a:t>2 FEBRUARY 2022</a:t>
            </a:r>
            <a:endParaRPr lang="en-US" sz="1100" b="1" dirty="0">
              <a:solidFill>
                <a:schemeClr val="bg1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en-US" sz="1100" b="1" dirty="0">
                <a:solidFill>
                  <a:schemeClr val="bg1"/>
                </a:solidFill>
              </a:rPr>
              <a:t>Time : 10:00 – 11:00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80" y="26799"/>
            <a:ext cx="2880320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46"/>
    </mc:Choice>
    <mc:Fallback xmlns="">
      <p:transition spd="slow" advTm="1224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ighlight>
                  <a:srgbClr val="00B0F0"/>
                </a:highlight>
                <a:latin typeface="Arial" pitchFamily="34" charset="0"/>
                <a:cs typeface="Arial" pitchFamily="34" charset="0"/>
              </a:rPr>
              <a:t>PRESENTATION OVERVIEW</a:t>
            </a:r>
            <a:endParaRPr lang="en-US" sz="3600" kern="1200" dirty="0">
              <a:solidFill>
                <a:schemeClr val="bg1"/>
              </a:solidFill>
              <a:highlight>
                <a:srgbClr val="00B0F0"/>
              </a:highligh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1785926"/>
            <a:ext cx="6500858" cy="5552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Opening and Welcome by SCM Department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1600" dirty="0"/>
              <a:t>Scope of Works Presentation by Project Manager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1600" dirty="0"/>
              <a:t>Evaluation Criteria by Project Manager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n-US" sz="1600" dirty="0"/>
              <a:t>Questions, Comments &amp; Answers regarding scope of works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Presentation by SCM Department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Important Dates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Communication Structure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Joint Venture Bidders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Evaluation Methodology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Instruction for Responding to the RFP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/>
              <a:t>Questions, Comments &amp; Answers for Supply Chain Management Department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2000" dirty="0"/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5723130"/>
            <a:ext cx="2124075" cy="110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WELCOME</a:t>
            </a:r>
            <a:endParaRPr lang="en-US" kern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1484784"/>
            <a:ext cx="6929486" cy="5944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A very good morning to all that are present, thank you for joining in and a warm welcome. We shall touch base more on areas that we believe are key aspects of this tender.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I hope that you have briefly gone through the bid </a:t>
            </a:r>
            <a:r>
              <a:rPr lang="en-US" b="1"/>
              <a:t>document before </a:t>
            </a:r>
            <a:r>
              <a:rPr lang="en-US" b="1" dirty="0"/>
              <a:t>this compulsory briefing session (by show of hands – how many people have gone through the tender document?)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Should you have any questions, please note them down and raise them at end of the presentation or Q &amp; A session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SCM will talk through the commercial aspects and Project Manager will dwell on the specification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b="1" dirty="0"/>
              <a:t>Can I kindly request that you forward your company name; contact details (e-mail address) through or via the virtual chat, in order to evidentially prove that you have attended this compulsory briefing.</a:t>
            </a:r>
          </a:p>
          <a:p>
            <a:pPr>
              <a:lnSpc>
                <a:spcPct val="150000"/>
              </a:lnSpc>
            </a:pPr>
            <a:endParaRPr lang="en-US" sz="1600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sz="1600" u="sng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5" y="5877272"/>
            <a:ext cx="1835696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IMPORTANT DATES</a:t>
            </a:r>
            <a:endParaRPr lang="en-US" kern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640" y="1556792"/>
            <a:ext cx="7812360" cy="5653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 </a:t>
            </a:r>
            <a:r>
              <a:rPr lang="pt-BR" sz="1100" b="1" dirty="0"/>
              <a:t>SCM/NGR/CRES/17/PTA/SAU/22 </a:t>
            </a:r>
            <a:endParaRPr lang="en-US" sz="1100" b="1" u="sng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highlight>
                  <a:srgbClr val="00FFFF"/>
                </a:highlight>
              </a:rPr>
              <a:t>Closing Time – 12:00 Midday </a:t>
            </a:r>
            <a:r>
              <a:rPr lang="en-US" sz="1100" dirty="0"/>
              <a:t>(Front Page &amp; Page 13 of the RFP)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100" dirty="0">
                <a:highlight>
                  <a:srgbClr val="00FFFF"/>
                </a:highlight>
              </a:rPr>
              <a:t>    Closing Date  – 21 February 2022</a:t>
            </a:r>
            <a:r>
              <a:rPr lang="en-US" sz="1100" dirty="0"/>
              <a:t> (Front Page &amp; page 13 of the RFP) 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ZA" sz="1100" dirty="0">
                <a:highlight>
                  <a:srgbClr val="00FFFF"/>
                </a:highlight>
              </a:rPr>
              <a:t>Closing date for questions posed by Bidders is 15 February 2022 @ 14:00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ZA" sz="1100" dirty="0"/>
              <a:t>    </a:t>
            </a:r>
            <a:r>
              <a:rPr lang="en-ZA" sz="1100" dirty="0">
                <a:highlight>
                  <a:srgbClr val="00FFFF"/>
                </a:highlight>
              </a:rPr>
              <a:t>Closing date for Bid Clarification Form (consolidated questions &amp; answers) to be sent to Bidders is 17 February 2022 @ 16:00</a:t>
            </a:r>
            <a:r>
              <a:rPr lang="en-US" sz="1100" dirty="0">
                <a:highlight>
                  <a:srgbClr val="00FFFF"/>
                </a:highlight>
              </a:rPr>
              <a:t>  </a:t>
            </a:r>
            <a:r>
              <a:rPr lang="en-ZA" sz="1100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en-ZA" sz="1100" b="1" dirty="0"/>
              <a:t>SCM/NGR/CRES/20/PIE/HAR/22</a:t>
            </a:r>
          </a:p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highlight>
                  <a:srgbClr val="00FFFF"/>
                </a:highlight>
              </a:rPr>
              <a:t>Closing Time – 12:00 Midday (</a:t>
            </a:r>
            <a:r>
              <a:rPr lang="en-US" sz="1100" dirty="0"/>
              <a:t>Front Page &amp; Page 13 of the RFP)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US" sz="1100" dirty="0">
                <a:highlight>
                  <a:srgbClr val="00FFFF"/>
                </a:highlight>
              </a:rPr>
              <a:t>    Closing Date  – 24 February 2022 (</a:t>
            </a:r>
            <a:r>
              <a:rPr lang="en-US" sz="1100" dirty="0"/>
              <a:t>Front Page &amp; page 13 of the RFP) ,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ZA" sz="1100" dirty="0">
                <a:highlight>
                  <a:srgbClr val="00FFFF"/>
                </a:highlight>
              </a:rPr>
              <a:t>Closing date for questions posed by Bidders is 16 February 2022 @ 14:00</a:t>
            </a:r>
          </a:p>
          <a:p>
            <a:pPr algn="ctr">
              <a:lnSpc>
                <a:spcPct val="150000"/>
              </a:lnSpc>
              <a:buFont typeface="Arial" pitchFamily="34" charset="0"/>
              <a:buChar char="•"/>
            </a:pPr>
            <a:r>
              <a:rPr lang="en-ZA" sz="1100" dirty="0">
                <a:highlight>
                  <a:srgbClr val="00FFFF"/>
                </a:highlight>
              </a:rPr>
              <a:t>    Closing date for Bid Clarification Form (consolidated questions &amp; answers) to be sent to Bidders is 18 February 2022 @ 16:00</a:t>
            </a:r>
            <a:r>
              <a:rPr lang="en-US" sz="1100" dirty="0">
                <a:highlight>
                  <a:srgbClr val="00FFFF"/>
                </a:highlight>
              </a:rPr>
              <a:t>  </a:t>
            </a:r>
          </a:p>
          <a:p>
            <a:pPr algn="ctr"/>
            <a:endParaRPr lang="en-ZA" sz="1400" dirty="0">
              <a:highlight>
                <a:srgbClr val="00FFFF"/>
              </a:highlight>
            </a:endParaRPr>
          </a:p>
          <a:p>
            <a:pPr algn="ctr"/>
            <a:r>
              <a:rPr lang="en-ZA" sz="1100" dirty="0"/>
              <a:t> </a:t>
            </a:r>
            <a:r>
              <a:rPr lang="en-ZA" sz="1100" b="1" dirty="0"/>
              <a:t>SCM/NGR/CRES/21/KAL/PTA/22 </a:t>
            </a:r>
            <a:endParaRPr lang="en-US" sz="1100" b="1" u="sng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>
                <a:highlight>
                  <a:srgbClr val="00FFFF"/>
                </a:highlight>
              </a:rPr>
              <a:t>Closing Time – 12:00 Midday </a:t>
            </a:r>
            <a:r>
              <a:rPr lang="en-US" sz="1100" dirty="0"/>
              <a:t>(Front Page &amp; Page 13 of the RFP)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100" dirty="0">
                <a:highlight>
                  <a:srgbClr val="00FFFF"/>
                </a:highlight>
              </a:rPr>
              <a:t>    Closing Date for  – 28 </a:t>
            </a:r>
            <a:r>
              <a:rPr lang="en-US" sz="1100" dirty="0" err="1">
                <a:highlight>
                  <a:srgbClr val="00FFFF"/>
                </a:highlight>
              </a:rPr>
              <a:t>Februay</a:t>
            </a:r>
            <a:r>
              <a:rPr lang="en-US" sz="1100" dirty="0">
                <a:highlight>
                  <a:srgbClr val="00FFFF"/>
                </a:highlight>
              </a:rPr>
              <a:t> 2022</a:t>
            </a:r>
            <a:r>
              <a:rPr lang="en-US" sz="1100" dirty="0"/>
              <a:t> (Front Page &amp; page 13 of the RFP) ,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ZA" sz="1100" dirty="0">
                <a:highlight>
                  <a:srgbClr val="00FFFF"/>
                </a:highlight>
              </a:rPr>
              <a:t>Closing date for questions posed by Bidders is 21 February 2022 @ 14:00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ZA" sz="1100" dirty="0"/>
              <a:t>    </a:t>
            </a:r>
            <a:r>
              <a:rPr lang="en-ZA" sz="1100" dirty="0">
                <a:highlight>
                  <a:srgbClr val="00FFFF"/>
                </a:highlight>
              </a:rPr>
              <a:t>Closing date for Bid Clarification Form (consolidated questions &amp; answers) to be sent to Bidders is 23 February 2022 @ 16:00</a:t>
            </a:r>
            <a:r>
              <a:rPr lang="en-US" sz="1100" dirty="0">
                <a:highlight>
                  <a:srgbClr val="00FFFF"/>
                </a:highlight>
              </a:rPr>
              <a:t>  </a:t>
            </a:r>
            <a:r>
              <a:rPr lang="en-US" dirty="0">
                <a:highlight>
                  <a:srgbClr val="00FFFF"/>
                </a:highlight>
              </a:rPr>
              <a:t> </a:t>
            </a:r>
            <a:r>
              <a:rPr lang="en-US" dirty="0"/>
              <a:t>    </a:t>
            </a:r>
            <a:r>
              <a:rPr lang="en-US" sz="1200" dirty="0"/>
              <a:t>Closing Address – Tender Box in Prasa Cres Offices Reception Area, Dark Grey Building, </a:t>
            </a:r>
            <a:r>
              <a:rPr lang="en-US" sz="1200" dirty="0" err="1"/>
              <a:t>Cnr</a:t>
            </a:r>
            <a:r>
              <a:rPr lang="en-US" sz="1200" dirty="0"/>
              <a:t>. 546 Paul Kruger &amp; </a:t>
            </a:r>
            <a:r>
              <a:rPr lang="en-US" sz="1200" dirty="0" err="1"/>
              <a:t>Scheiding</a:t>
            </a:r>
            <a:r>
              <a:rPr lang="en-US" sz="1200" dirty="0"/>
              <a:t> Streets, Pretoria Station Precinct. </a:t>
            </a:r>
            <a:r>
              <a:rPr lang="en-US" sz="1200" b="1" dirty="0"/>
              <a:t>BIDDERS TO SIGN SUBMISSION REGISTER</a:t>
            </a:r>
            <a:r>
              <a:rPr lang="en-US" sz="1200" dirty="0"/>
              <a:t>,</a:t>
            </a:r>
            <a:endParaRPr lang="en-US" sz="1200" b="1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ZA" sz="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ZA" sz="6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sz="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75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7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COMMUNICATION STRUCTURE</a:t>
            </a:r>
            <a:endParaRPr lang="en-US" sz="2800" kern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571612"/>
            <a:ext cx="8358246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Communication Structure – Page 16</a:t>
            </a:r>
          </a:p>
          <a:p>
            <a:endParaRPr lang="en-US" sz="2000" dirty="0"/>
          </a:p>
          <a:p>
            <a:pPr>
              <a:buFont typeface="Arial" pitchFamily="34" charset="0"/>
              <a:buChar char="•"/>
            </a:pPr>
            <a:r>
              <a:rPr lang="en-US" sz="2000" dirty="0"/>
              <a:t>E-mail your queries to  – </a:t>
            </a:r>
            <a:r>
              <a:rPr lang="en-US" sz="2000" dirty="0">
                <a:highlight>
                  <a:srgbClr val="00FFFF"/>
                </a:highlight>
                <a:hlinkClick r:id="rId2"/>
              </a:rPr>
              <a:t>Pikek@prasa.com</a:t>
            </a:r>
            <a:r>
              <a:rPr lang="en-US" sz="2000" dirty="0">
                <a:highlight>
                  <a:srgbClr val="00FFFF"/>
                </a:highlight>
              </a:rPr>
              <a:t> or </a:t>
            </a:r>
            <a:r>
              <a:rPr lang="en-US" sz="2000" dirty="0">
                <a:highlight>
                  <a:srgbClr val="00FFFF"/>
                </a:highlight>
                <a:hlinkClick r:id="rId3"/>
              </a:rPr>
              <a:t>NGR.TenderEnquiries@prasa.com</a:t>
            </a:r>
            <a:r>
              <a:rPr lang="en-US" sz="2000" dirty="0">
                <a:highlight>
                  <a:srgbClr val="00FFFF"/>
                </a:highlight>
              </a:rPr>
              <a:t> (kindly take note that we will do our best to respond to your queries. If the question is SCM related – we will respond to you instantly, However, if the question is technical related – it will be relayed to the Project Manager and once the feedback is received from the Project Manager – SCM will then forward the response to the Bidder. 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After the closing date of the RFP, a Respondent may only communicate in writing with the Bid Secretariat, at E-mail </a:t>
            </a:r>
            <a:r>
              <a:rPr lang="en-GB" sz="2000" u="sng" dirty="0">
                <a:highlight>
                  <a:srgbClr val="00FFFF"/>
                </a:highlight>
                <a:hlinkClick r:id="rId4"/>
              </a:rPr>
              <a:t>PIKEK@PRASA.COM</a:t>
            </a:r>
            <a:r>
              <a:rPr lang="en-GB" sz="2000" dirty="0">
                <a:highlight>
                  <a:srgbClr val="00FFFF"/>
                </a:highlight>
              </a:rPr>
              <a:t>  OR </a:t>
            </a:r>
            <a:r>
              <a:rPr lang="en-GB" sz="2000" u="sng" dirty="0">
                <a:highlight>
                  <a:srgbClr val="00FFFF"/>
                </a:highlight>
                <a:hlinkClick r:id="rId5"/>
              </a:rPr>
              <a:t>NGR.TENDERENQUIRIES@PRASA.COM</a:t>
            </a:r>
            <a:r>
              <a:rPr lang="en-GB" sz="2000" dirty="0">
                <a:highlight>
                  <a:srgbClr val="00FFFF"/>
                </a:highlight>
              </a:rPr>
              <a:t> </a:t>
            </a:r>
            <a:r>
              <a:rPr lang="en-GB" sz="2000" dirty="0"/>
              <a:t>on any matter relating to its RFP Proposal. However, communication feedback with regards to the RFP will be communicated through the very same platform of e-Tender portal website, where the tender was advertised. </a:t>
            </a:r>
            <a:endParaRPr lang="en-ZA" sz="2000" b="1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044" y="6309320"/>
            <a:ext cx="1347427" cy="548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94F53-53D4-46B7-91C7-57A11350E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JOINT VENTURE BIDDERS</a:t>
            </a:r>
            <a:endParaRPr lang="en-ZA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00BA8-254F-4926-AB40-E2C423A9F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088" y="908050"/>
            <a:ext cx="8697912" cy="6265366"/>
          </a:xfrm>
        </p:spPr>
        <p:txBody>
          <a:bodyPr/>
          <a:lstStyle/>
          <a:p>
            <a:r>
              <a:rPr lang="en-US" sz="1800" b="1" i="1" u="sng" dirty="0"/>
              <a:t>Joint Venture Agreement Letter </a:t>
            </a:r>
            <a:r>
              <a:rPr lang="en-US" sz="1800" dirty="0"/>
              <a:t>– </a:t>
            </a:r>
            <a:r>
              <a:rPr lang="en-GB" sz="1800" dirty="0"/>
              <a:t>Respondents who would wish to respond to this RFP as a Joint Venture [</a:t>
            </a:r>
            <a:r>
              <a:rPr lang="en-GB" sz="1800" b="1" dirty="0"/>
              <a:t>JV</a:t>
            </a:r>
            <a:r>
              <a:rPr lang="en-GB" sz="1800" dirty="0"/>
              <a:t>], must state their intention to do so in their RFP submission. Such Respondents must also submit a signed JV or consortium agreement between the parties clearly stating the percentage [%] split of business; the Leading Company of the JV and the associated responsibilities of each party. </a:t>
            </a:r>
            <a:r>
              <a:rPr lang="en-GB" sz="1800" dirty="0">
                <a:highlight>
                  <a:srgbClr val="FF0000"/>
                </a:highlight>
              </a:rPr>
              <a:t>Failure to submit a completely signed JV agreement will lead to their JV’s bid proposal taken as null and void.</a:t>
            </a:r>
          </a:p>
          <a:p>
            <a:pPr marL="0" indent="0">
              <a:buNone/>
            </a:pPr>
            <a:endParaRPr lang="en-GB" sz="1800" dirty="0">
              <a:highlight>
                <a:srgbClr val="FF0000"/>
              </a:highlight>
            </a:endParaRPr>
          </a:p>
          <a:p>
            <a:pPr marL="0" indent="0">
              <a:buNone/>
            </a:pPr>
            <a:endParaRPr lang="en-GB" sz="1800" dirty="0">
              <a:highlight>
                <a:srgbClr val="FF0000"/>
              </a:highlight>
            </a:endParaRPr>
          </a:p>
          <a:p>
            <a:r>
              <a:rPr lang="en-GB" sz="1800" b="1" i="1" u="sng" dirty="0"/>
              <a:t>Consolidated B-BBEE Certificate or Sworn Affidavit </a:t>
            </a:r>
            <a:r>
              <a:rPr lang="en-GB" sz="1800" dirty="0"/>
              <a:t>-Respondents are to note the requirements for B-BBEE compliance of JVs or consortiums as required by SBD 6.1 [the B-BBEE Preference Point Claim Form] and submit it together with proof of their B-BBEE Status as stipulated in the Claim Form in order to obtain preference points for their B-BBEE status. </a:t>
            </a:r>
            <a:r>
              <a:rPr lang="en-GB" sz="1800" dirty="0">
                <a:highlight>
                  <a:srgbClr val="FF6600"/>
                </a:highlight>
              </a:rPr>
              <a:t>Failure to submit a valid and original B-BBEE certificate for the JV or a certified copy thereof at the Closing Date of this RFP will result in a score of zero being allocated for B-BBEE.</a:t>
            </a:r>
          </a:p>
          <a:p>
            <a:pPr marL="0" indent="0">
              <a:buNone/>
            </a:pPr>
            <a:endParaRPr lang="en-ZA" sz="1400" dirty="0">
              <a:highlight>
                <a:srgbClr val="FF6600"/>
              </a:highlight>
            </a:endParaRPr>
          </a:p>
          <a:p>
            <a:pPr algn="r"/>
            <a:endParaRPr lang="en-ZA" sz="16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59D3FB5-22AE-49F0-BE3F-5A50C889F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149746"/>
            <a:ext cx="2339752" cy="692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316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narVert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ighlight>
                  <a:srgbClr val="00B0F0"/>
                </a:highlight>
                <a:latin typeface="Arial" pitchFamily="34" charset="0"/>
                <a:cs typeface="Arial" pitchFamily="34" charset="0"/>
              </a:rPr>
              <a:t>EVALUATION METHODOLOGY</a:t>
            </a:r>
            <a:endParaRPr lang="en-US" sz="2800" kern="1200" dirty="0">
              <a:solidFill>
                <a:schemeClr val="bg1"/>
              </a:solidFill>
              <a:highlight>
                <a:srgbClr val="00B0F0"/>
              </a:highligh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1571612"/>
            <a:ext cx="878684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G</a:t>
            </a:r>
            <a:r>
              <a:rPr lang="en-US" sz="1100" b="1" i="1" dirty="0"/>
              <a:t>o through page 33 - 40 in detail in order to ensure that the prospective Bidders are well conversant with this part of the requirement</a:t>
            </a:r>
            <a:r>
              <a:rPr lang="en-US" sz="1100" b="1" i="1" dirty="0">
                <a:solidFill>
                  <a:srgbClr val="0033CC"/>
                </a:solidFill>
              </a:rPr>
              <a:t>:</a:t>
            </a:r>
          </a:p>
          <a:p>
            <a:r>
              <a:rPr lang="en-ZA" sz="1100" b="1" u="sng" dirty="0"/>
              <a:t>Special Conditions of Contract / Terms of Reference</a:t>
            </a:r>
            <a:endParaRPr lang="en-ZA" sz="1100" dirty="0"/>
          </a:p>
          <a:p>
            <a:r>
              <a:rPr lang="en-US" sz="1100" b="1" dirty="0"/>
              <a:t>The Evaluation criteria for the above tender is categorized as PHASE 1 &amp; PHASE 2 and is as follows: </a:t>
            </a:r>
            <a:endParaRPr lang="en-ZA" sz="1100" dirty="0"/>
          </a:p>
          <a:p>
            <a:r>
              <a:rPr lang="en-ZA" sz="1100" b="1" dirty="0"/>
              <a:t>NB: PRASA is looking to appoint different contractors for different clusters.</a:t>
            </a:r>
            <a:endParaRPr lang="en-ZA" sz="1100" dirty="0"/>
          </a:p>
          <a:p>
            <a:pPr lvl="1"/>
            <a:r>
              <a:rPr lang="en-ZA" sz="1100" b="1" dirty="0"/>
              <a:t>The successful contractor will be limited to a single appointment within the different clusters</a:t>
            </a:r>
            <a:endParaRPr lang="en-ZA" sz="1100" dirty="0"/>
          </a:p>
          <a:p>
            <a:r>
              <a:rPr lang="en-US" sz="1100" b="1" u="sng" dirty="0"/>
              <a:t>PHASE 1 </a:t>
            </a:r>
            <a:endParaRPr lang="en-ZA" sz="1100" dirty="0"/>
          </a:p>
          <a:p>
            <a:r>
              <a:rPr lang="en-US" sz="1100" b="1" u="sng" dirty="0"/>
              <a:t>First Stage</a:t>
            </a:r>
            <a:r>
              <a:rPr lang="en-US" sz="1100" dirty="0"/>
              <a:t>: Mandatory and Non - Mandatory – Compliance Requirements</a:t>
            </a:r>
            <a:r>
              <a:rPr lang="en-US" sz="1100" b="1" dirty="0"/>
              <a:t>.</a:t>
            </a:r>
            <a:endParaRPr lang="en-ZA" sz="1100" dirty="0"/>
          </a:p>
          <a:p>
            <a:r>
              <a:rPr lang="en-US" sz="1100" b="1" dirty="0"/>
              <a:t>Bidders who fail to comply with Mandatory Compliance Requirements will be disqualified automatically.</a:t>
            </a:r>
            <a:endParaRPr lang="en-ZA" sz="1100" dirty="0"/>
          </a:p>
          <a:p>
            <a:r>
              <a:rPr lang="en-US" sz="1100" b="1" u="sng" dirty="0"/>
              <a:t>Second Stage</a:t>
            </a:r>
            <a:r>
              <a:rPr lang="en-US" sz="1100" dirty="0"/>
              <a:t>: 70% threshold within the technical/functionality evaluation must be achieved by Bidder</a:t>
            </a:r>
            <a:r>
              <a:rPr lang="en-US" sz="1100" b="1" dirty="0"/>
              <a:t>. </a:t>
            </a:r>
            <a:endParaRPr lang="en-ZA" sz="1100" dirty="0"/>
          </a:p>
          <a:p>
            <a:r>
              <a:rPr lang="en-US" sz="1100" b="1" dirty="0"/>
              <a:t>Bidders who do not achieve the 70% threshold within the technical evaluation will not be further evaluated to the PHASE 2 Third Stage of evaluation which is Local Content &amp; Preferential Point System (Price and B-BBEE) </a:t>
            </a:r>
            <a:endParaRPr lang="en-ZA" sz="1100" dirty="0"/>
          </a:p>
          <a:p>
            <a:r>
              <a:rPr lang="en-GB" sz="1100" b="1" dirty="0"/>
              <a:t> </a:t>
            </a:r>
            <a:r>
              <a:rPr lang="en-GB" sz="1100" b="1" u="sng" dirty="0"/>
              <a:t>PHASE 2</a:t>
            </a:r>
            <a:endParaRPr lang="en-ZA" sz="1100" dirty="0"/>
          </a:p>
          <a:p>
            <a:r>
              <a:rPr lang="en-GB" sz="1100" b="1" dirty="0"/>
              <a:t> </a:t>
            </a:r>
            <a:endParaRPr lang="en-ZA" sz="1100" dirty="0"/>
          </a:p>
          <a:p>
            <a:r>
              <a:rPr lang="en-GB" sz="1100" b="1" u="sng" dirty="0"/>
              <a:t>Stage Three A:</a:t>
            </a:r>
            <a:r>
              <a:rPr lang="en-GB" sz="1100" u="sng" dirty="0"/>
              <a:t> </a:t>
            </a:r>
            <a:r>
              <a:rPr lang="en-ZA" sz="1100" dirty="0"/>
              <a:t>Local Content Declaration</a:t>
            </a:r>
          </a:p>
          <a:p>
            <a:r>
              <a:rPr lang="en-ZA" sz="1100" b="1" dirty="0"/>
              <a:t>Only Bidders that meet applicable Local content thresholds will be further evaluated on Price &amp; BBBEE</a:t>
            </a:r>
            <a:endParaRPr lang="en-ZA" sz="1100" dirty="0"/>
          </a:p>
          <a:p>
            <a:r>
              <a:rPr lang="en-GB" dirty="0"/>
              <a:t> </a:t>
            </a:r>
            <a:r>
              <a:rPr lang="en-US" sz="1600" b="1" i="1" dirty="0"/>
              <a:t>BBEEE Level Contributor </a:t>
            </a:r>
            <a:r>
              <a:rPr lang="en-GB" sz="1600" b="1" dirty="0"/>
              <a:t>Proof of minimum B-BBEE threshold of level 1 and</a:t>
            </a:r>
            <a:endParaRPr lang="en-ZA" sz="1600" b="1" dirty="0"/>
          </a:p>
          <a:p>
            <a:r>
              <a:rPr lang="en-GB" sz="1600" b="1" dirty="0"/>
              <a:t>Proof Indicate whether Bidder is an EMEs and/or QSEs who may participate in this RFP: </a:t>
            </a:r>
            <a:endParaRPr lang="en-ZA" sz="1600" b="1" dirty="0"/>
          </a:p>
          <a:p>
            <a:r>
              <a:rPr lang="en-GB" sz="1600" b="1" dirty="0"/>
              <a:t>(Submit Original Valid Sworn affidavit signed by the Commissioner of Oath or an Original / Certified copy of Valid BBBEE certificates issued by SANAS Accredited Verification Agency) – A CONSOLIDATED ORIGINAL VALID SWORN AFFIDAVIT SIGNED BY COMMISSIONER OF OATHS OR  AN ORIGINAL/CERTIFIED COPY OF VALID BBBEE CERIFICATE ISSUED BY SANAS ACCREDITED VERIFICATION AGENCY IS REQUIRED FOR JOINT VENTURE BIDDERS.</a:t>
            </a:r>
            <a:endParaRPr lang="en-US" sz="1600" b="1" i="1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b="1" i="1" dirty="0"/>
              <a:t>Price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b="1" i="1" dirty="0"/>
              <a:t>B-BBEE</a:t>
            </a:r>
          </a:p>
          <a:p>
            <a:pPr lvl="1"/>
            <a:endParaRPr lang="en-US" sz="2000" b="1" i="1" dirty="0">
              <a:solidFill>
                <a:srgbClr val="0033CC"/>
              </a:solidFill>
            </a:endParaRPr>
          </a:p>
          <a:p>
            <a:pPr lvl="1"/>
            <a:endParaRPr lang="en-US" sz="2000" b="1" i="1" dirty="0">
              <a:solidFill>
                <a:srgbClr val="0033CC"/>
              </a:solidFill>
              <a:highlight>
                <a:srgbClr val="00FFFF"/>
              </a:highligh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65543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0033CC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ighlight>
                  <a:srgbClr val="00B0F0"/>
                </a:highlight>
                <a:latin typeface="Arial" pitchFamily="34" charset="0"/>
                <a:cs typeface="Arial" pitchFamily="34" charset="0"/>
              </a:rPr>
              <a:t>EVALUATION CRITERIA SCREEN MUNCH WILL BE SHARED</a:t>
            </a:r>
            <a:endParaRPr lang="en-US" kern="1200" dirty="0">
              <a:solidFill>
                <a:schemeClr val="bg1"/>
              </a:solidFill>
              <a:highlight>
                <a:srgbClr val="00B0F0"/>
              </a:highlight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7" y="5949280"/>
            <a:ext cx="1907704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513259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3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highlight>
                  <a:srgbClr val="00B0F0"/>
                </a:highlight>
                <a:latin typeface="Arial" pitchFamily="34" charset="0"/>
                <a:cs typeface="Arial" pitchFamily="34" charset="0"/>
              </a:rPr>
              <a:t>INSTRUCTION FOR RESPENDING TO THE RFP (Bid Document )</a:t>
            </a:r>
            <a:endParaRPr lang="en-US" sz="2800" kern="1200" dirty="0">
              <a:solidFill>
                <a:schemeClr val="bg1"/>
              </a:solidFill>
              <a:highlight>
                <a:srgbClr val="00B0F0"/>
              </a:highlight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1571612"/>
            <a:ext cx="889248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/>
              <a:t> </a:t>
            </a:r>
            <a:r>
              <a:rPr lang="en-US" sz="2400" b="1" dirty="0">
                <a:highlight>
                  <a:srgbClr val="FF0000"/>
                </a:highlight>
              </a:rPr>
              <a:t>No Late Submissions – PRASA does not accept any  late submissions in any event of any circumstances/situations</a:t>
            </a:r>
            <a:r>
              <a:rPr lang="en-US" sz="2400" b="1" dirty="0"/>
              <a:t>.</a:t>
            </a:r>
          </a:p>
          <a:p>
            <a:endParaRPr lang="en-US" b="1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Response to the RFP format – page 20 - 22</a:t>
            </a:r>
          </a:p>
          <a:p>
            <a:pPr lvl="1"/>
            <a:r>
              <a:rPr lang="en-US" u="sng" dirty="0"/>
              <a:t>This is a two-way envelope system</a:t>
            </a:r>
            <a:r>
              <a:rPr lang="en-US" dirty="0"/>
              <a:t>, wherein the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b="1" i="1" u="sng" dirty="0"/>
              <a:t>First envelope (Volume 1) </a:t>
            </a:r>
            <a:r>
              <a:rPr lang="en-US" dirty="0"/>
              <a:t>will entail Technical/Functionality, Compliance / Tender Forms, </a:t>
            </a:r>
            <a:r>
              <a:rPr lang="en-US" u="sng" dirty="0">
                <a:solidFill>
                  <a:srgbClr val="FF0000"/>
                </a:solidFill>
              </a:rPr>
              <a:t>Except Bid Form C </a:t>
            </a:r>
            <a:r>
              <a:rPr lang="en-US" dirty="0"/>
              <a:t>&amp; BBEEE (</a:t>
            </a:r>
            <a:r>
              <a:rPr lang="en-US" b="1" dirty="0"/>
              <a:t>Bidders must submit 1 original response and submit 1 hard copy or an electronic version which is in a form of</a:t>
            </a:r>
            <a:r>
              <a:rPr lang="en-US" dirty="0"/>
              <a:t> USB clearly marked – Bidder’s Name; Company’s Address; Tender Description; Tender Number),</a:t>
            </a:r>
          </a:p>
          <a:p>
            <a:pPr lvl="1"/>
            <a:endParaRPr lang="en-US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b="1" i="1" u="sng" dirty="0"/>
              <a:t>Second envelope (Volume 2</a:t>
            </a:r>
            <a:r>
              <a:rPr lang="en-US" dirty="0"/>
              <a:t>) will entail only your Financial Proposal which will be the </a:t>
            </a:r>
            <a:r>
              <a:rPr lang="en-US" dirty="0">
                <a:highlight>
                  <a:srgbClr val="00FFFF"/>
                </a:highlight>
              </a:rPr>
              <a:t>Local Content Annexure C, PRASA </a:t>
            </a:r>
            <a:r>
              <a:rPr lang="en-US" dirty="0">
                <a:solidFill>
                  <a:srgbClr val="00B050"/>
                </a:solidFill>
                <a:highlight>
                  <a:srgbClr val="00FFFF"/>
                </a:highlight>
              </a:rPr>
              <a:t>Pricing Schedule/BOQ and Bid </a:t>
            </a:r>
            <a:r>
              <a:rPr lang="en-US" u="sng" dirty="0">
                <a:solidFill>
                  <a:srgbClr val="00B050"/>
                </a:solidFill>
                <a:highlight>
                  <a:srgbClr val="00FFFF"/>
                </a:highlight>
              </a:rPr>
              <a:t>Form C</a:t>
            </a:r>
            <a:r>
              <a:rPr lang="en-US" u="sng" dirty="0">
                <a:solidFill>
                  <a:srgbClr val="00B050"/>
                </a:solidFill>
              </a:rPr>
              <a:t>, </a:t>
            </a:r>
            <a:r>
              <a:rPr lang="en-US" u="sng" dirty="0"/>
              <a:t>(</a:t>
            </a:r>
            <a:r>
              <a:rPr lang="en-US" b="1" dirty="0"/>
              <a:t>Bidders must submit 1 original response and submit 1 hard copy or an electronic version which is in a form of</a:t>
            </a:r>
            <a:r>
              <a:rPr lang="en-US" dirty="0"/>
              <a:t> USB clearly marked – Bidder’s Name; Company’s Address; Tender Description; Tender Number)</a:t>
            </a:r>
          </a:p>
          <a:p>
            <a:pPr lvl="1"/>
            <a:endParaRPr lang="en-US" sz="2400" u="sng" dirty="0">
              <a:solidFill>
                <a:srgbClr val="00B050"/>
              </a:solidFill>
              <a:highlight>
                <a:srgbClr val="00FFFF"/>
              </a:highlight>
            </a:endParaRPr>
          </a:p>
          <a:p>
            <a:endParaRPr lang="en-US" sz="24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>
              <a:buFont typeface="Arial" pitchFamily="34" charset="0"/>
              <a:buChar char="•"/>
            </a:pPr>
            <a:endParaRPr lang="en-US" sz="2000" dirty="0"/>
          </a:p>
          <a:p>
            <a:pPr>
              <a:buFont typeface="Arial" pitchFamily="34" charset="0"/>
              <a:buChar char="•"/>
            </a:pP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76626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80">
          <a:fgClr>
            <a:srgbClr val="00B0F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57158" y="428604"/>
            <a:ext cx="8229600" cy="642942"/>
          </a:xfrm>
          <a:noFill/>
          <a:ln/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kern="120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Q &amp; A SESSION</a:t>
            </a:r>
            <a:endParaRPr lang="en-US" kern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7" y="5949280"/>
            <a:ext cx="1907704" cy="90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D433D0-C796-4947-8058-4C1CC7CC6FFA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46088" y="188913"/>
            <a:ext cx="8229600" cy="5616351"/>
          </a:xfrm>
          <a:pattFill prst="pct5">
            <a:fgClr>
              <a:srgbClr val="00B0F0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 sz="2400" dirty="0"/>
              <a:t>BIDDERS TO ENSURE THAT THEY DOWNLOAD ALL THE ATTACHMENTS PERTAINING TO THIS TENDER AS PER THE TENDER ADVERT PUBLISHED/UPLOADED ON </a:t>
            </a:r>
            <a:r>
              <a:rPr lang="en-ZA" sz="2400" u="sng" dirty="0">
                <a:highlight>
                  <a:srgbClr val="00FFFF"/>
                </a:highlight>
                <a:hlinkClick r:id="rId2"/>
              </a:rPr>
              <a:t>etenders.treasury.gov.za</a:t>
            </a:r>
            <a:r>
              <a:rPr lang="en-ZA" sz="2400" dirty="0">
                <a:highlight>
                  <a:srgbClr val="00FFFF"/>
                </a:highlight>
              </a:rPr>
              <a:t>  </a:t>
            </a:r>
          </a:p>
          <a:p>
            <a:r>
              <a:rPr lang="en-ZA" sz="2400" dirty="0"/>
              <a:t>BIDDERS ARE URGED TO SIGN THE SUBMISSION REGISTER THAT WILL BE AVAILABLE AT SECURITY GATE/RECEPTION AREA OF PRASA CRES PRETORIA OFFICES BEFORE DEPOSITING THEIR BID PROPOSAL(S) INTO THE TENDER BOX. </a:t>
            </a:r>
          </a:p>
          <a:p>
            <a:r>
              <a:rPr lang="en-ZA" sz="3600" b="1" dirty="0"/>
              <a:t>THANK YOU &amp; BE SAFE</a:t>
            </a:r>
            <a:r>
              <a:rPr lang="en-ZA" sz="4400" b="1" dirty="0"/>
              <a:t>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E06E01-001B-4C0C-B1B0-E55C00B27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173" y="5805264"/>
            <a:ext cx="2124075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995150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Verdana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EB74230F244249B0DE3F144FE14548" ma:contentTypeVersion="14" ma:contentTypeDescription="Create a new document." ma:contentTypeScope="" ma:versionID="bb363de8c6ac0c4fe3194e6c187a1e8f">
  <xsd:schema xmlns:xsd="http://www.w3.org/2001/XMLSchema" xmlns:xs="http://www.w3.org/2001/XMLSchema" xmlns:p="http://schemas.microsoft.com/office/2006/metadata/properties" xmlns:ns3="d1dcae8f-655e-43d5-b5ba-62c1a2a33cd1" xmlns:ns4="ea13766c-2a60-4235-9580-6abe502dc608" targetNamespace="http://schemas.microsoft.com/office/2006/metadata/properties" ma:root="true" ma:fieldsID="b723cd9f2b3007c6d86e521ad1f4f2af" ns3:_="" ns4:_="">
    <xsd:import namespace="d1dcae8f-655e-43d5-b5ba-62c1a2a33cd1"/>
    <xsd:import namespace="ea13766c-2a60-4235-9580-6abe502dc60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dcae8f-655e-43d5-b5ba-62c1a2a33c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13766c-2a60-4235-9580-6abe502dc60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168EF1-41EA-4260-9421-960C5D2753AB}">
  <ds:schemaRefs>
    <ds:schemaRef ds:uri="http://purl.org/dc/dcmitype/"/>
    <ds:schemaRef ds:uri="ea13766c-2a60-4235-9580-6abe502dc608"/>
    <ds:schemaRef ds:uri="http://purl.org/dc/elements/1.1/"/>
    <ds:schemaRef ds:uri="http://schemas.microsoft.com/office/2006/metadata/properties"/>
    <ds:schemaRef ds:uri="d1dcae8f-655e-43d5-b5ba-62c1a2a33cd1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55CC31E-EAD4-48FF-99F3-A90B679FD4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BD1758-E71B-4379-9BEE-DFC4FFAAE1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dcae8f-655e-43d5-b5ba-62c1a2a33cd1"/>
    <ds:schemaRef ds:uri="ea13766c-2a60-4235-9580-6abe502dc6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12166</TotalTime>
  <Words>1643</Words>
  <Application>Microsoft Office PowerPoint</Application>
  <PresentationFormat>On-screen Show (4:3)</PresentationFormat>
  <Paragraphs>103</Paragraphs>
  <Slides>11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Verdana</vt:lpstr>
      <vt:lpstr>Wingdings</vt:lpstr>
      <vt:lpstr>1_Default Design</vt:lpstr>
      <vt:lpstr>PowerPoint Presentation</vt:lpstr>
      <vt:lpstr>PRESENTATION OVERVIEW</vt:lpstr>
      <vt:lpstr>WELCOME</vt:lpstr>
      <vt:lpstr>IMPORTANT DATES</vt:lpstr>
      <vt:lpstr>COMMUNICATION STRUCTURE</vt:lpstr>
      <vt:lpstr>JOINT VENTURE BIDDERS</vt:lpstr>
      <vt:lpstr>EVALUATION METHODOLOGY</vt:lpstr>
      <vt:lpstr>EVALUATION CRITERIA SCREEN MUNCH WILL BE SHARED</vt:lpstr>
      <vt:lpstr>INSTRUCTION FOR RESPENDING TO THE RFP (Bid Document )</vt:lpstr>
      <vt:lpstr>Q &amp; A SESSION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Mbulelo Ngxonono</dc:creator>
  <cp:lastModifiedBy>Khuthazwa Pike</cp:lastModifiedBy>
  <cp:revision>890</cp:revision>
  <cp:lastPrinted>2010-03-29T14:43:36Z</cp:lastPrinted>
  <dcterms:created xsi:type="dcterms:W3CDTF">2007-06-15T11:39:50Z</dcterms:created>
  <dcterms:modified xsi:type="dcterms:W3CDTF">2022-02-15T13:30:42Z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0x010100B3EB74230F244249B0DE3F144FE14548</vt:lpwstr>
  </property>
</Properties>
</file>