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10"/>
  </p:notesMasterIdLst>
  <p:handoutMasterIdLst>
    <p:handoutMasterId r:id="rId11"/>
  </p:handoutMasterIdLst>
  <p:sldIdLst>
    <p:sldId id="311" r:id="rId3"/>
    <p:sldId id="279" r:id="rId4"/>
    <p:sldId id="315" r:id="rId5"/>
    <p:sldId id="314" r:id="rId6"/>
    <p:sldId id="312" r:id="rId7"/>
    <p:sldId id="313" r:id="rId8"/>
    <p:sldId id="307" r:id="rId9"/>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CAF1D-4888-7AF9-99EC-E694532B3A9D}" name="Camille Shah" initials="CS" userId="S::ShahC@eskom.co.za::b49c16eb-9c2f-4076-ae16-294c29ffbf0a" providerId="AD"/>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725B"/>
    <a:srgbClr val="0DB02B"/>
    <a:srgbClr val="D69B40"/>
    <a:srgbClr val="C97A00"/>
    <a:srgbClr val="CDB6AA"/>
    <a:srgbClr val="ACC3C3"/>
    <a:srgbClr val="E4BC7F"/>
    <a:srgbClr val="C2C382"/>
    <a:srgbClr val="CA9987"/>
    <a:srgbClr val="B49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C9D9B9-1B7E-4519-AB03-F5A70C2CFF10}" v="6" dt="2024-10-22T08:27:44.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8640" autoAdjust="0"/>
    <p:restoredTop sz="94660"/>
  </p:normalViewPr>
  <p:slideViewPr>
    <p:cSldViewPr snapToGrid="0">
      <p:cViewPr varScale="1">
        <p:scale>
          <a:sx n="59" d="100"/>
          <a:sy n="59" d="100"/>
        </p:scale>
        <p:origin x="56" y="200"/>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gs" Target="tags/tag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E72FB2-3048-A3E8-FAC4-1A154E9EBC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23EC01-58E5-F53E-1D93-72866D068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080778-C05C-3E46-9B06-74AA136A7A40}" type="datetimeFigureOut">
              <a:rPr lang="en-US" smtClean="0"/>
              <a:t>11/4/2024</a:t>
            </a:fld>
            <a:endParaRPr lang="en-US"/>
          </a:p>
        </p:txBody>
      </p:sp>
      <p:sp>
        <p:nvSpPr>
          <p:cNvPr id="4" name="Footer Placeholder 3">
            <a:extLst>
              <a:ext uri="{FF2B5EF4-FFF2-40B4-BE49-F238E27FC236}">
                <a16:creationId xmlns:a16="http://schemas.microsoft.com/office/drawing/2014/main" id="{FD6FACD4-124B-05EE-B114-66B0345F22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0B63DF-093C-F399-FB34-69C3F05943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0EA1C4-6C35-F64A-BE83-0706739C5FFA}" type="slidenum">
              <a:rPr lang="en-US" smtClean="0"/>
              <a:t>‹#›</a:t>
            </a:fld>
            <a:endParaRPr lang="en-US"/>
          </a:p>
        </p:txBody>
      </p:sp>
    </p:spTree>
    <p:extLst>
      <p:ext uri="{BB962C8B-B14F-4D97-AF65-F5344CB8AC3E}">
        <p14:creationId xmlns:p14="http://schemas.microsoft.com/office/powerpoint/2010/main" val="1584029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2024/11/04</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7.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6">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69916C4-EAFC-9D67-10B5-FCFACF7D35E1}"/>
              </a:ext>
            </a:extLst>
          </p:cNvPr>
          <p:cNvPicPr>
            <a:picLocks noChangeAspect="1"/>
          </p:cNvPicPr>
          <p:nvPr userDrawn="1"/>
        </p:nvPicPr>
        <p:blipFill>
          <a:blip r:embed="rId7"/>
          <a:stretch>
            <a:fillRect/>
          </a:stretch>
        </p:blipFill>
        <p:spPr>
          <a:xfrm>
            <a:off x="818261" y="2110042"/>
            <a:ext cx="3937000" cy="3568700"/>
          </a:xfrm>
          <a:prstGeom prst="rect">
            <a:avLst/>
          </a:prstGeom>
        </p:spPr>
      </p:pic>
      <p:pic>
        <p:nvPicPr>
          <p:cNvPr id="3" name="Picture 2">
            <a:extLst>
              <a:ext uri="{FF2B5EF4-FFF2-40B4-BE49-F238E27FC236}">
                <a16:creationId xmlns:a16="http://schemas.microsoft.com/office/drawing/2014/main" id="{DAEA18EA-0E1F-240D-DE7C-C9CC84E0816C}"/>
              </a:ext>
            </a:extLst>
          </p:cNvPr>
          <p:cNvPicPr>
            <a:picLocks noChangeAspect="1"/>
          </p:cNvPicPr>
          <p:nvPr userDrawn="1"/>
        </p:nvPicPr>
        <p:blipFill>
          <a:blip r:embed="rId8"/>
          <a:stretch>
            <a:fillRect/>
          </a:stretch>
        </p:blipFill>
        <p:spPr>
          <a:xfrm>
            <a:off x="427231" y="3933821"/>
            <a:ext cx="2260600" cy="2044700"/>
          </a:xfrm>
          <a:prstGeom prst="rect">
            <a:avLst/>
          </a:prstGeom>
        </p:spPr>
      </p:pic>
      <p:sp>
        <p:nvSpPr>
          <p:cNvPr id="4" name="Picture Placeholder 101">
            <a:extLst>
              <a:ext uri="{FF2B5EF4-FFF2-40B4-BE49-F238E27FC236}">
                <a16:creationId xmlns:a16="http://schemas.microsoft.com/office/drawing/2014/main" id="{BA61F4DB-F9E7-C717-1797-CE92AFF6F58C}"/>
              </a:ext>
            </a:extLst>
          </p:cNvPr>
          <p:cNvSpPr>
            <a:spLocks noGrp="1"/>
          </p:cNvSpPr>
          <p:nvPr>
            <p:ph type="pic" sz="quarter" idx="15" hasCustomPrompt="1"/>
          </p:nvPr>
        </p:nvSpPr>
        <p:spPr>
          <a:xfrm>
            <a:off x="720167" y="4005258"/>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5" name="Picture Placeholder 103">
            <a:extLst>
              <a:ext uri="{FF2B5EF4-FFF2-40B4-BE49-F238E27FC236}">
                <a16:creationId xmlns:a16="http://schemas.microsoft.com/office/drawing/2014/main" id="{3E772CB1-2E91-063A-38F9-D7BCE95D7181}"/>
              </a:ext>
            </a:extLst>
          </p:cNvPr>
          <p:cNvSpPr>
            <a:spLocks noGrp="1"/>
          </p:cNvSpPr>
          <p:nvPr>
            <p:ph type="pic" sz="quarter" idx="13" hasCustomPrompt="1"/>
          </p:nvPr>
        </p:nvSpPr>
        <p:spPr>
          <a:xfrm>
            <a:off x="1314168" y="2241733"/>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
        <p:nvSpPr>
          <p:cNvPr id="19" name="Rectangle 3">
            <a:extLst>
              <a:ext uri="{FF2B5EF4-FFF2-40B4-BE49-F238E27FC236}">
                <a16:creationId xmlns:a16="http://schemas.microsoft.com/office/drawing/2014/main" id="{12C33341-4EC4-CA2A-1DCC-EBC4ADFBDCDB}"/>
              </a:ext>
            </a:extLst>
          </p:cNvPr>
          <p:cNvSpPr>
            <a:spLocks noGrp="1" noChangeArrowheads="1"/>
          </p:cNvSpPr>
          <p:nvPr>
            <p:ph type="ctrTitle" hasCustomPrompt="1"/>
          </p:nvPr>
        </p:nvSpPr>
        <p:spPr>
          <a:xfrm>
            <a:off x="5383708" y="1457094"/>
            <a:ext cx="6343001" cy="676275"/>
          </a:xfrm>
          <a:prstGeom prst="rect">
            <a:avLst/>
          </a:prstGeom>
        </p:spPr>
        <p:txBody>
          <a:bodyPr anchor="b">
            <a:normAutofit/>
          </a:bodyPr>
          <a:lstStyle>
            <a:lvl1pPr algn="r">
              <a:defRPr sz="3200" b="0">
                <a:solidFill>
                  <a:schemeClr val="bg1"/>
                </a:solidFill>
                <a:latin typeface="+mj-lt"/>
                <a:cs typeface="Arial" panose="020B0604020202020204" pitchFamily="34" charset="0"/>
              </a:defRPr>
            </a:lvl1pPr>
          </a:lstStyle>
          <a:p>
            <a:r>
              <a:rPr lang="en-US" noProof="0" dirty="0"/>
              <a:t>Title of Presentation</a:t>
            </a:r>
            <a:endParaRPr lang="en-ZA" noProof="0" dirty="0"/>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F5A2E1B3-D2A0-E520-6EEF-E94074B84256}"/>
              </a:ext>
            </a:extLst>
          </p:cNvPr>
          <p:cNvPicPr>
            <a:picLocks noChangeAspect="1"/>
          </p:cNvPicPr>
          <p:nvPr userDrawn="1"/>
        </p:nvPicPr>
        <p:blipFill>
          <a:blip r:embed="rId6"/>
          <a:stretch>
            <a:fillRect/>
          </a:stretch>
        </p:blipFill>
        <p:spPr>
          <a:xfrm>
            <a:off x="818261" y="1529471"/>
            <a:ext cx="3937000" cy="3568700"/>
          </a:xfrm>
          <a:prstGeom prst="rect">
            <a:avLst/>
          </a:prstGeom>
        </p:spPr>
      </p:pic>
      <p:pic>
        <p:nvPicPr>
          <p:cNvPr id="9" name="Picture 8">
            <a:extLst>
              <a:ext uri="{FF2B5EF4-FFF2-40B4-BE49-F238E27FC236}">
                <a16:creationId xmlns:a16="http://schemas.microsoft.com/office/drawing/2014/main" id="{67552414-F8DB-56D3-1E47-029CA76AFA54}"/>
              </a:ext>
            </a:extLst>
          </p:cNvPr>
          <p:cNvPicPr>
            <a:picLocks noChangeAspect="1"/>
          </p:cNvPicPr>
          <p:nvPr userDrawn="1"/>
        </p:nvPicPr>
        <p:blipFill>
          <a:blip r:embed="rId7"/>
          <a:stretch>
            <a:fillRect/>
          </a:stretch>
        </p:blipFill>
        <p:spPr>
          <a:xfrm>
            <a:off x="427231" y="3353250"/>
            <a:ext cx="2260600" cy="2044700"/>
          </a:xfrm>
          <a:prstGeom prst="rect">
            <a:avLst/>
          </a:prstGeom>
        </p:spPr>
      </p:pic>
      <p:sp>
        <p:nvSpPr>
          <p:cNvPr id="10" name="Picture Placeholder 101">
            <a:extLst>
              <a:ext uri="{FF2B5EF4-FFF2-40B4-BE49-F238E27FC236}">
                <a16:creationId xmlns:a16="http://schemas.microsoft.com/office/drawing/2014/main" id="{301501E1-4BEF-E23F-D908-DD33B0BF36D3}"/>
              </a:ext>
            </a:extLst>
          </p:cNvPr>
          <p:cNvSpPr>
            <a:spLocks noGrp="1"/>
          </p:cNvSpPr>
          <p:nvPr>
            <p:ph type="pic" sz="quarter" idx="15" hasCustomPrompt="1"/>
          </p:nvPr>
        </p:nvSpPr>
        <p:spPr>
          <a:xfrm>
            <a:off x="720167" y="342468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a:t>Insert visual</a:t>
            </a:r>
          </a:p>
        </p:txBody>
      </p:sp>
      <p:sp>
        <p:nvSpPr>
          <p:cNvPr id="11" name="Picture Placeholder 103">
            <a:extLst>
              <a:ext uri="{FF2B5EF4-FFF2-40B4-BE49-F238E27FC236}">
                <a16:creationId xmlns:a16="http://schemas.microsoft.com/office/drawing/2014/main" id="{B8401596-002A-0928-7FB2-207F2EE4114C}"/>
              </a:ext>
            </a:extLst>
          </p:cNvPr>
          <p:cNvSpPr>
            <a:spLocks noGrp="1"/>
          </p:cNvSpPr>
          <p:nvPr>
            <p:ph type="pic" sz="quarter" idx="13" hasCustomPrompt="1"/>
          </p:nvPr>
        </p:nvSpPr>
        <p:spPr>
          <a:xfrm>
            <a:off x="1314168" y="166116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solidFill>
              <a:schemeClr val="bg1"/>
            </a:solidFill>
          </a:ln>
        </p:spPr>
        <p:txBody>
          <a:bodyPr wrap="square" anchor="ctr">
            <a:noAutofit/>
          </a:bodyPr>
          <a:lstStyle>
            <a:lvl1pPr marL="0" indent="0" algn="ctr">
              <a:buNone/>
              <a:defRPr sz="3200">
                <a:solidFill>
                  <a:schemeClr val="bg1"/>
                </a:solidFill>
              </a:defRPr>
            </a:lvl1pPr>
          </a:lstStyle>
          <a:p>
            <a:r>
              <a:rPr lang="en-US"/>
              <a:t>Insert </a:t>
            </a:r>
            <a:br>
              <a:rPr lang="en-US"/>
            </a:br>
            <a:r>
              <a:rPr lang="en-US"/>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5" name="Rectangle 4">
            <a:extLst>
              <a:ext uri="{FF2B5EF4-FFF2-40B4-BE49-F238E27FC236}">
                <a16:creationId xmlns:a16="http://schemas.microsoft.com/office/drawing/2014/main" id="{BB9EED64-0DEB-A705-F1C8-127F77BB42B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7.xml"/><Relationship Id="rId7" Type="http://schemas.openxmlformats.org/officeDocument/2006/relationships/tags" Target="../tags/tag1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5" Type="http://schemas.openxmlformats.org/officeDocument/2006/relationships/theme" Target="../theme/theme2.xml"/><Relationship Id="rId10" Type="http://schemas.openxmlformats.org/officeDocument/2006/relationships/image" Target="../media/image6.png"/><Relationship Id="rId4" Type="http://schemas.openxmlformats.org/officeDocument/2006/relationships/slideLayout" Target="../slideLayouts/slideLayout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7" name="Picture 6" descr="A black screen with white text&#10;&#10;Description automatically generated">
            <a:extLst>
              <a:ext uri="{FF2B5EF4-FFF2-40B4-BE49-F238E27FC236}">
                <a16:creationId xmlns:a16="http://schemas.microsoft.com/office/drawing/2014/main" id="{6B88D3B3-9103-9A07-36E3-D7FA1556BAFC}"/>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9006825" y="178910"/>
            <a:ext cx="3025916" cy="1106941"/>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6E3FEA5-A775-056A-0983-BF5E78389C82}"/>
              </a:ext>
            </a:extLst>
          </p:cNvPr>
          <p:cNvSpPr>
            <a:spLocks noGrp="1"/>
          </p:cNvSpPr>
          <p:nvPr>
            <p:ph type="pic" sz="quarter" idx="15"/>
          </p:nvPr>
        </p:nvSpPr>
        <p:spPr/>
        <p:txBody>
          <a:bodyPr/>
          <a:lstStyle/>
          <a:p>
            <a:endParaRPr lang="en-US"/>
          </a:p>
        </p:txBody>
      </p:sp>
      <p:sp>
        <p:nvSpPr>
          <p:cNvPr id="13" name="Picture Placeholder 12">
            <a:extLst>
              <a:ext uri="{FF2B5EF4-FFF2-40B4-BE49-F238E27FC236}">
                <a16:creationId xmlns:a16="http://schemas.microsoft.com/office/drawing/2014/main" id="{A8CD09AD-C45A-5CE5-6A89-00FA98E608FA}"/>
              </a:ext>
            </a:extLst>
          </p:cNvPr>
          <p:cNvSpPr>
            <a:spLocks noGrp="1"/>
          </p:cNvSpPr>
          <p:nvPr>
            <p:ph type="pic" sz="quarter" idx="13"/>
          </p:nvPr>
        </p:nvSpPr>
        <p:spPr/>
        <p:txBody>
          <a:bodyPr/>
          <a:lstStyle/>
          <a:p>
            <a:endParaRPr lang="en-US"/>
          </a:p>
        </p:txBody>
      </p:sp>
      <p:sp>
        <p:nvSpPr>
          <p:cNvPr id="12" name="Title 11">
            <a:extLst>
              <a:ext uri="{FF2B5EF4-FFF2-40B4-BE49-F238E27FC236}">
                <a16:creationId xmlns:a16="http://schemas.microsoft.com/office/drawing/2014/main" id="{1B53E9CF-B0B4-E2B5-EA75-4887178A5887}"/>
              </a:ext>
            </a:extLst>
          </p:cNvPr>
          <p:cNvSpPr>
            <a:spLocks noGrp="1"/>
          </p:cNvSpPr>
          <p:nvPr>
            <p:ph type="ctrTitle"/>
          </p:nvPr>
        </p:nvSpPr>
        <p:spPr/>
        <p:txBody>
          <a:bodyPr>
            <a:normAutofit fontScale="90000"/>
          </a:bodyPr>
          <a:lstStyle/>
          <a:p>
            <a:pPr algn="ct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sz="2700" b="1" dirty="0"/>
              <a:t>ACTIVITY SCHEDULE AND PRICE LIST –REAR AND FRONT PROJECTION SYSTEM</a:t>
            </a:r>
          </a:p>
        </p:txBody>
      </p:sp>
      <p:pic>
        <p:nvPicPr>
          <p:cNvPr id="8" name="Picture Placeholder 9" descr="A group of men in a power line&#10;&#10;Description automatically generated">
            <a:extLst>
              <a:ext uri="{FF2B5EF4-FFF2-40B4-BE49-F238E27FC236}">
                <a16:creationId xmlns:a16="http://schemas.microsoft.com/office/drawing/2014/main" id="{82D95222-E527-835A-40D8-5BDF5077DAA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20128" y="4017255"/>
            <a:ext cx="1895475" cy="1895475"/>
          </a:xfrm>
          <a:prstGeom prst="ellipse">
            <a:avLst/>
          </a:prstGeom>
          <a:solidFill>
            <a:srgbClr val="C97A00"/>
          </a:solidFill>
          <a:ln>
            <a:noFill/>
          </a:ln>
        </p:spPr>
      </p:pic>
      <p:pic>
        <p:nvPicPr>
          <p:cNvPr id="9" name="Picture Placeholder 7" descr="A power line in the snow&#10;&#10;Description automatically generated">
            <a:extLst>
              <a:ext uri="{FF2B5EF4-FFF2-40B4-BE49-F238E27FC236}">
                <a16:creationId xmlns:a16="http://schemas.microsoft.com/office/drawing/2014/main" id="{79B4FCB5-4316-B142-E3BA-48AD6A2A83D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24089" y="2249658"/>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15" name="Title 1">
            <a:extLst>
              <a:ext uri="{FF2B5EF4-FFF2-40B4-BE49-F238E27FC236}">
                <a16:creationId xmlns:a16="http://schemas.microsoft.com/office/drawing/2014/main" id="{8A12FD97-8C45-519E-B16A-741E7E5A67D6}"/>
              </a:ext>
            </a:extLst>
          </p:cNvPr>
          <p:cNvSpPr txBox="1">
            <a:spLocks/>
          </p:cNvSpPr>
          <p:nvPr/>
        </p:nvSpPr>
        <p:spPr>
          <a:xfrm>
            <a:off x="6237514" y="3416662"/>
            <a:ext cx="5498226" cy="676275"/>
          </a:xfrm>
          <a:prstGeom prst="rect">
            <a:avLst/>
          </a:prstGeom>
        </p:spPr>
        <p:txBody>
          <a:bodyPr/>
          <a:lstStyle>
            <a:lvl1pPr algn="r" defTabSz="914377" rtl="0" eaLnBrk="1" latinLnBrk="0" hangingPunct="1">
              <a:lnSpc>
                <a:spcPct val="90000"/>
              </a:lnSpc>
              <a:spcBef>
                <a:spcPct val="0"/>
              </a:spcBef>
              <a:buNone/>
              <a:defRPr sz="3200" kern="1200">
                <a:solidFill>
                  <a:schemeClr val="bg1"/>
                </a:solidFill>
                <a:latin typeface="+mj-lt"/>
                <a:ea typeface="+mj-ea"/>
                <a:cs typeface="+mj-cs"/>
              </a:defRPr>
            </a:lvl1pPr>
          </a:lstStyle>
          <a:p>
            <a:pPr algn="l"/>
            <a:r>
              <a:rPr lang="en-US" sz="1800" b="0" i="0" dirty="0">
                <a:solidFill>
                  <a:schemeClr val="bg1"/>
                </a:solidFill>
                <a:latin typeface="Arial" panose="020B0604020202020204" pitchFamily="34" charset="0"/>
                <a:cs typeface="Arial" panose="020B0604020202020204" pitchFamily="34" charset="0"/>
              </a:rPr>
              <a:t>Date: 0</a:t>
            </a:r>
            <a:r>
              <a:rPr lang="en-US" sz="1800" dirty="0">
                <a:latin typeface="Arial" panose="020B0604020202020204" pitchFamily="34" charset="0"/>
                <a:cs typeface="Arial" panose="020B0604020202020204" pitchFamily="34" charset="0"/>
              </a:rPr>
              <a:t>5 November</a:t>
            </a:r>
            <a:r>
              <a:rPr lang="en-US" sz="1800" b="0" i="0" dirty="0">
                <a:solidFill>
                  <a:schemeClr val="bg1"/>
                </a:solidFill>
                <a:latin typeface="Arial" panose="020B0604020202020204" pitchFamily="34" charset="0"/>
                <a:cs typeface="Arial" panose="020B0604020202020204" pitchFamily="34" charset="0"/>
              </a:rPr>
              <a:t> 2024</a:t>
            </a:r>
          </a:p>
        </p:txBody>
      </p:sp>
      <p:sp>
        <p:nvSpPr>
          <p:cNvPr id="16" name="Rectangle 3">
            <a:extLst>
              <a:ext uri="{FF2B5EF4-FFF2-40B4-BE49-F238E27FC236}">
                <a16:creationId xmlns:a16="http://schemas.microsoft.com/office/drawing/2014/main" id="{DEA250EA-022A-3858-BEE9-75A4ECD79339}"/>
              </a:ext>
            </a:extLst>
          </p:cNvPr>
          <p:cNvSpPr txBox="1">
            <a:spLocks noChangeArrowheads="1"/>
          </p:cNvSpPr>
          <p:nvPr/>
        </p:nvSpPr>
        <p:spPr>
          <a:xfrm>
            <a:off x="5222074" y="2249658"/>
            <a:ext cx="6343001" cy="676275"/>
          </a:xfrm>
          <a:prstGeom prst="rect">
            <a:avLst/>
          </a:prstGeom>
        </p:spPr>
        <p:txBody>
          <a:bodyPr anchor="b">
            <a:normAutofit/>
          </a:bodyPr>
          <a:lstStyle>
            <a:lvl1pPr algn="r" defTabSz="914377" rtl="0" eaLnBrk="1" latinLnBrk="0" hangingPunct="1">
              <a:lnSpc>
                <a:spcPct val="90000"/>
              </a:lnSpc>
              <a:spcBef>
                <a:spcPct val="0"/>
              </a:spcBef>
              <a:buNone/>
              <a:defRPr sz="3200" b="0" kern="1200">
                <a:solidFill>
                  <a:schemeClr val="bg1"/>
                </a:solidFill>
                <a:latin typeface="+mj-lt"/>
                <a:ea typeface="+mj-ea"/>
                <a:cs typeface="Arial" panose="020B0604020202020204" pitchFamily="34" charset="0"/>
              </a:defRPr>
            </a:lvl1pPr>
          </a:lstStyle>
          <a:p>
            <a:pPr algn="l"/>
            <a:r>
              <a:rPr lang="en-US" sz="2800" b="1" dirty="0">
                <a:solidFill>
                  <a:schemeClr val="tx2"/>
                </a:solidFill>
              </a:rPr>
              <a:t>Presented by: Jeffrey Khangale</a:t>
            </a:r>
            <a:endParaRPr lang="en-ZA" sz="2800" b="1" dirty="0">
              <a:solidFill>
                <a:schemeClr val="tx2"/>
              </a:solidFill>
            </a:endParaRPr>
          </a:p>
        </p:txBody>
      </p:sp>
    </p:spTree>
    <p:extLst>
      <p:ext uri="{BB962C8B-B14F-4D97-AF65-F5344CB8AC3E}">
        <p14:creationId xmlns:p14="http://schemas.microsoft.com/office/powerpoint/2010/main" val="3303961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ACTIVITY SCHEDULE STRUCTURE (ECC3)</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2" y="1267035"/>
            <a:ext cx="11383851" cy="4859022"/>
          </a:xfrm>
        </p:spPr>
        <p:txBody>
          <a:bodyPr/>
          <a:lstStyle/>
          <a:p>
            <a:pPr>
              <a:spcBef>
                <a:spcPct val="30000"/>
              </a:spcBef>
              <a:spcAft>
                <a:spcPct val="0"/>
              </a:spcAft>
              <a:defRPr/>
            </a:pPr>
            <a:endParaRPr lang="en-ZA" altLang="en-US" kern="0" dirty="0"/>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Phase 1:  Detailed Design Specification (DDS)</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Phase 2: Delivery, Installation, Testing and Commissioning</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Phase 3: Site Acceptance Test (SAT)</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lang="en-US" altLang="en-US" sz="2000" dirty="0">
                <a:solidFill>
                  <a:srgbClr val="003896"/>
                </a:solidFill>
              </a:rPr>
              <a:t>Phase 4: Commercial operation</a:t>
            </a: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PRICE LIST STRUCTURE (TSC3)</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2" y="1267035"/>
            <a:ext cx="11383851" cy="4859022"/>
          </a:xfrm>
        </p:spPr>
        <p:txBody>
          <a:bodyPr/>
          <a:lstStyle/>
          <a:p>
            <a:pPr>
              <a:spcBef>
                <a:spcPct val="30000"/>
              </a:spcBef>
              <a:spcAft>
                <a:spcPct val="0"/>
              </a:spcAft>
              <a:defRPr/>
            </a:pPr>
            <a:endParaRPr lang="en-ZA" altLang="en-US" kern="0" dirty="0"/>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Maintenance price list</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lang="en-US" altLang="en-US" sz="2000" dirty="0">
                <a:solidFill>
                  <a:srgbClr val="003896"/>
                </a:solidFill>
              </a:rPr>
              <a:t>CPA formulae</a:t>
            </a: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lang="en-US" altLang="en-US" sz="2000" dirty="0">
                <a:solidFill>
                  <a:srgbClr val="003896"/>
                </a:solidFill>
              </a:rPr>
              <a:t>Spares </a:t>
            </a: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lang="en-US" altLang="en-US" sz="2000" dirty="0">
              <a:solidFill>
                <a:srgbClr val="003896"/>
              </a:solidFill>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Lifecycle cost 8 years to 15 years</a:t>
            </a:r>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Tree>
    <p:extLst>
      <p:ext uri="{BB962C8B-B14F-4D97-AF65-F5344CB8AC3E}">
        <p14:creationId xmlns:p14="http://schemas.microsoft.com/office/powerpoint/2010/main" val="3037298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ACTIVITY SCHEDULE AND PRICE LIST</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2" y="1267035"/>
            <a:ext cx="11383851" cy="4859022"/>
          </a:xfrm>
        </p:spPr>
        <p:txBody>
          <a:bodyPr/>
          <a:lstStyle/>
          <a:p>
            <a:pPr>
              <a:spcBef>
                <a:spcPct val="30000"/>
              </a:spcBef>
              <a:spcAft>
                <a:spcPct val="0"/>
              </a:spcAft>
              <a:defRPr/>
            </a:pPr>
            <a:endParaRPr lang="en-ZA" altLang="en-US" kern="0" dirty="0"/>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The Activity Schedule forms part of the Contract Documents and must be read and priced in conjunction with all the other documents comprising the Contract Documents, which include the Conditions of Tender, Conditions of Contract, Scope of work, Overview Document, and the Works information</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The Tenderer shall not under any circumstances whatsoever delete or amend any of the sums inserted in the “Amount” column of the Activity Schedule unless ordered or authorized in writing by the Employer before closure of tenders. Unauthorized changes made by the Tenderer to provisional items in the Activity Schedule, or to the provisional percentages and sums in the Summary of the Activity Schedule will lead to the disqualification of the Tenderer. </a:t>
            </a:r>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Tree>
    <p:extLst>
      <p:ext uri="{BB962C8B-B14F-4D97-AF65-F5344CB8AC3E}">
        <p14:creationId xmlns:p14="http://schemas.microsoft.com/office/powerpoint/2010/main" val="3878993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ACTIVITY SCHEDULE AND PRICE LIST</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2" y="1267035"/>
            <a:ext cx="11383851" cy="4859022"/>
          </a:xfrm>
        </p:spPr>
        <p:txBody>
          <a:bodyPr/>
          <a:lstStyle/>
          <a:p>
            <a:pPr marL="800100" marR="0" lvl="1"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The prices and rates to be inserted by the Tenderer in the Activity Schedule shall be full inclusive prices to be paid by the Employer for the work described under the several items, and shall include full compensation for all costs and expenses that may be required in and for the completion of all the work described in the Scope of work, Specification, Works information and Overview document as well as all overheads, profits, incidentals and cost of all general risks, liabilities and obligation set forth or implied in the documents on which the Tender is based.</a:t>
            </a:r>
          </a:p>
          <a:p>
            <a:pPr marL="446087" marR="0" lvl="1"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Each item shall be priced and extended to the “Total column” by the Tenderer, with the exception of the items for which only rates are required, or items which already Prime Cost or Provisional Sums affixed thereto.</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Tree>
    <p:extLst>
      <p:ext uri="{BB962C8B-B14F-4D97-AF65-F5344CB8AC3E}">
        <p14:creationId xmlns:p14="http://schemas.microsoft.com/office/powerpoint/2010/main" val="722916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ACTIVITY SCHEDULE AND PRICE LIST</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1682" y="1267035"/>
            <a:ext cx="11383851" cy="4859022"/>
          </a:xfrm>
        </p:spPr>
        <p:txBody>
          <a:bodyPr/>
          <a:lstStyle/>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ZA"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If the Tenderer omits to price any items in the Activity Schedule, then these items will be considered to have a nil rate or price. </a:t>
            </a: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kumimoji="0" lang="en-ZA"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endParaRPr kumimoji="0" lang="en-ZA"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marL="800100" lvl="1" indent="-342900" defTabSz="914400" fontAlgn="base">
              <a:lnSpc>
                <a:spcPct val="100000"/>
              </a:lnSpc>
              <a:spcBef>
                <a:spcPct val="0"/>
              </a:spcBef>
              <a:spcAft>
                <a:spcPct val="0"/>
              </a:spcAft>
              <a:buClrTx/>
              <a:buFont typeface="Wingdings" panose="05000000000000000000" pitchFamily="2" charset="2"/>
              <a:buChar char="§"/>
              <a:defRPr/>
            </a:pPr>
            <a:r>
              <a:rPr kumimoji="0" lang="en-ZA"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rPr>
              <a:t>Arithmetic errors found in the Activity Schedule as a result of faulty multiplication or addition, will be corrected by the Employer at the tender evaluation stage</a:t>
            </a:r>
            <a:endParaRPr kumimoji="0" lang="en-US" altLang="en-US" sz="2000" b="0" i="0" u="none" strike="noStrike" kern="120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6</a:t>
            </a:fld>
            <a:endParaRPr lang="en-ZA" dirty="0"/>
          </a:p>
        </p:txBody>
      </p:sp>
    </p:spTree>
    <p:extLst>
      <p:ext uri="{BB962C8B-B14F-4D97-AF65-F5344CB8AC3E}">
        <p14:creationId xmlns:p14="http://schemas.microsoft.com/office/powerpoint/2010/main" val="1482358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b="1" dirty="0"/>
              <a:t>THANK YOU</a:t>
            </a:r>
          </a:p>
        </p:txBody>
      </p:sp>
      <p:pic>
        <p:nvPicPr>
          <p:cNvPr id="5" name="Picture Placeholder 4">
            <a:extLst>
              <a:ext uri="{FF2B5EF4-FFF2-40B4-BE49-F238E27FC236}">
                <a16:creationId xmlns:a16="http://schemas.microsoft.com/office/drawing/2014/main" id="{5EAD2719-A108-14FA-3D7A-D668FA5A259F}"/>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1333037" y="1651335"/>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p:spPr>
      </p:pic>
      <p:pic>
        <p:nvPicPr>
          <p:cNvPr id="8" name="Picture Placeholder 7">
            <a:extLst>
              <a:ext uri="{FF2B5EF4-FFF2-40B4-BE49-F238E27FC236}">
                <a16:creationId xmlns:a16="http://schemas.microsoft.com/office/drawing/2014/main" id="{E2C57C52-6723-79BE-E47B-9C9B7E2BA215}"/>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724937" y="3429621"/>
            <a:ext cx="1895475" cy="1895475"/>
          </a:xfrm>
          <a:prstGeom prst="ellipse">
            <a:avLst/>
          </a:prstGeom>
        </p:spPr>
      </p:pic>
    </p:spTree>
    <p:extLst>
      <p:ext uri="{BB962C8B-B14F-4D97-AF65-F5344CB8AC3E}">
        <p14:creationId xmlns:p14="http://schemas.microsoft.com/office/powerpoint/2010/main" val="34957485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4180</TotalTime>
  <Words>443</Words>
  <Application>Microsoft Office PowerPoint</Application>
  <PresentationFormat>Widescreen</PresentationFormat>
  <Paragraphs>42</Paragraphs>
  <Slides>7</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7</vt:i4>
      </vt:variant>
    </vt:vector>
  </HeadingPairs>
  <TitlesOfParts>
    <vt:vector size="14" baseType="lpstr">
      <vt:lpstr>Arial</vt:lpstr>
      <vt:lpstr>Calibri</vt:lpstr>
      <vt:lpstr>Courier New</vt:lpstr>
      <vt:lpstr>Wingdings</vt:lpstr>
      <vt:lpstr>Office Theme</vt:lpstr>
      <vt:lpstr>Content Slide Master</vt:lpstr>
      <vt:lpstr>think-cell Slide</vt:lpstr>
      <vt:lpstr>                ACTIVITY SCHEDULE AND PRICE LIST –REAR AND FRONT PROJECTION SYSTEM</vt:lpstr>
      <vt:lpstr>ACTIVITY SCHEDULE STRUCTURE (ECC3)</vt:lpstr>
      <vt:lpstr>PRICE LIST STRUCTURE (TSC3)</vt:lpstr>
      <vt:lpstr>ACTIVITY SCHEDULE AND PRICE LIST</vt:lpstr>
      <vt:lpstr>ACTIVITY SCHEDULE AND PRICE LIST</vt:lpstr>
      <vt:lpstr>ACTIVITY SCHEDULE AND PRICE LIST</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Jeffrey Khangale</cp:lastModifiedBy>
  <cp:revision>72</cp:revision>
  <cp:lastPrinted>2024-01-29T10:17:28Z</cp:lastPrinted>
  <dcterms:created xsi:type="dcterms:W3CDTF">2020-01-06T09:48:40Z</dcterms:created>
  <dcterms:modified xsi:type="dcterms:W3CDTF">2024-11-04T08:36:31Z</dcterms:modified>
</cp:coreProperties>
</file>