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97"/>
  </p:notesMasterIdLst>
  <p:handoutMasterIdLst>
    <p:handoutMasterId r:id="rId98"/>
  </p:handoutMasterIdLst>
  <p:sldIdLst>
    <p:sldId id="256" r:id="rId2"/>
    <p:sldId id="430" r:id="rId3"/>
    <p:sldId id="331" r:id="rId4"/>
    <p:sldId id="278" r:id="rId5"/>
    <p:sldId id="506" r:id="rId6"/>
    <p:sldId id="498" r:id="rId7"/>
    <p:sldId id="409" r:id="rId8"/>
    <p:sldId id="533" r:id="rId9"/>
    <p:sldId id="411" r:id="rId10"/>
    <p:sldId id="526" r:id="rId11"/>
    <p:sldId id="527" r:id="rId12"/>
    <p:sldId id="530" r:id="rId13"/>
    <p:sldId id="528" r:id="rId14"/>
    <p:sldId id="531" r:id="rId15"/>
    <p:sldId id="532" r:id="rId16"/>
    <p:sldId id="529" r:id="rId17"/>
    <p:sldId id="415" r:id="rId18"/>
    <p:sldId id="534" r:id="rId19"/>
    <p:sldId id="416" r:id="rId20"/>
    <p:sldId id="535" r:id="rId21"/>
    <p:sldId id="417" r:id="rId22"/>
    <p:sldId id="418" r:id="rId23"/>
    <p:sldId id="419" r:id="rId24"/>
    <p:sldId id="539" r:id="rId25"/>
    <p:sldId id="540" r:id="rId26"/>
    <p:sldId id="541" r:id="rId27"/>
    <p:sldId id="420" r:id="rId28"/>
    <p:sldId id="422" r:id="rId29"/>
    <p:sldId id="431" r:id="rId30"/>
    <p:sldId id="441" r:id="rId31"/>
    <p:sldId id="443" r:id="rId32"/>
    <p:sldId id="449" r:id="rId33"/>
    <p:sldId id="542" r:id="rId34"/>
    <p:sldId id="456" r:id="rId35"/>
    <p:sldId id="545" r:id="rId36"/>
    <p:sldId id="543" r:id="rId37"/>
    <p:sldId id="457" r:id="rId38"/>
    <p:sldId id="702" r:id="rId39"/>
    <p:sldId id="703" r:id="rId40"/>
    <p:sldId id="459" r:id="rId41"/>
    <p:sldId id="424" r:id="rId42"/>
    <p:sldId id="454" r:id="rId43"/>
    <p:sldId id="451" r:id="rId44"/>
    <p:sldId id="425" r:id="rId45"/>
    <p:sldId id="426" r:id="rId46"/>
    <p:sldId id="546" r:id="rId47"/>
    <p:sldId id="455" r:id="rId48"/>
    <p:sldId id="453" r:id="rId49"/>
    <p:sldId id="428" r:id="rId50"/>
    <p:sldId id="547" r:id="rId51"/>
    <p:sldId id="561" r:id="rId52"/>
    <p:sldId id="549" r:id="rId53"/>
    <p:sldId id="548" r:id="rId54"/>
    <p:sldId id="706" r:id="rId55"/>
    <p:sldId id="710" r:id="rId56"/>
    <p:sldId id="709" r:id="rId57"/>
    <p:sldId id="712" r:id="rId58"/>
    <p:sldId id="713" r:id="rId59"/>
    <p:sldId id="711" r:id="rId60"/>
    <p:sldId id="708" r:id="rId61"/>
    <p:sldId id="717" r:id="rId62"/>
    <p:sldId id="716" r:id="rId63"/>
    <p:sldId id="715" r:id="rId64"/>
    <p:sldId id="707" r:id="rId65"/>
    <p:sldId id="714" r:id="rId66"/>
    <p:sldId id="647" r:id="rId67"/>
    <p:sldId id="648" r:id="rId68"/>
    <p:sldId id="649" r:id="rId69"/>
    <p:sldId id="718" r:id="rId70"/>
    <p:sldId id="361" r:id="rId71"/>
    <p:sldId id="701" r:id="rId72"/>
    <p:sldId id="699" r:id="rId73"/>
    <p:sldId id="568" r:id="rId74"/>
    <p:sldId id="685" r:id="rId75"/>
    <p:sldId id="683" r:id="rId76"/>
    <p:sldId id="686" r:id="rId77"/>
    <p:sldId id="687" r:id="rId78"/>
    <p:sldId id="720" r:id="rId79"/>
    <p:sldId id="688" r:id="rId80"/>
    <p:sldId id="569" r:id="rId81"/>
    <p:sldId id="570" r:id="rId82"/>
    <p:sldId id="650" r:id="rId83"/>
    <p:sldId id="651" r:id="rId84"/>
    <p:sldId id="652" r:id="rId85"/>
    <p:sldId id="653" r:id="rId86"/>
    <p:sldId id="654" r:id="rId87"/>
    <p:sldId id="690" r:id="rId88"/>
    <p:sldId id="692" r:id="rId89"/>
    <p:sldId id="691" r:id="rId90"/>
    <p:sldId id="693" r:id="rId91"/>
    <p:sldId id="695" r:id="rId92"/>
    <p:sldId id="696" r:id="rId93"/>
    <p:sldId id="697" r:id="rId94"/>
    <p:sldId id="698" r:id="rId95"/>
    <p:sldId id="363" r:id="rId96"/>
  </p:sldIdLst>
  <p:sldSz cx="9144000" cy="6858000" type="screen4x3"/>
  <p:notesSz cx="10234613" cy="7102475"/>
  <p:defaultTextStyle>
    <a:defPPr>
      <a:defRPr lang="en-GB"/>
    </a:defPPr>
    <a:lvl1pPr algn="l" rtl="0" fontAlgn="base">
      <a:spcBef>
        <a:spcPct val="0"/>
      </a:spcBef>
      <a:spcAft>
        <a:spcPct val="0"/>
      </a:spcAft>
      <a:defRPr sz="1400" kern="1200">
        <a:solidFill>
          <a:schemeClr val="tx1"/>
        </a:solidFill>
        <a:latin typeface="Arial" charset="0"/>
        <a:ea typeface="+mn-ea"/>
        <a:cs typeface="Arial" charset="0"/>
      </a:defRPr>
    </a:lvl1pPr>
    <a:lvl2pPr marL="457200" algn="l" rtl="0" fontAlgn="base">
      <a:spcBef>
        <a:spcPct val="0"/>
      </a:spcBef>
      <a:spcAft>
        <a:spcPct val="0"/>
      </a:spcAft>
      <a:defRPr sz="1400" kern="1200">
        <a:solidFill>
          <a:schemeClr val="tx1"/>
        </a:solidFill>
        <a:latin typeface="Arial" charset="0"/>
        <a:ea typeface="+mn-ea"/>
        <a:cs typeface="Arial" charset="0"/>
      </a:defRPr>
    </a:lvl2pPr>
    <a:lvl3pPr marL="914400" algn="l" rtl="0" fontAlgn="base">
      <a:spcBef>
        <a:spcPct val="0"/>
      </a:spcBef>
      <a:spcAft>
        <a:spcPct val="0"/>
      </a:spcAft>
      <a:defRPr sz="1400" kern="1200">
        <a:solidFill>
          <a:schemeClr val="tx1"/>
        </a:solidFill>
        <a:latin typeface="Arial" charset="0"/>
        <a:ea typeface="+mn-ea"/>
        <a:cs typeface="Arial" charset="0"/>
      </a:defRPr>
    </a:lvl3pPr>
    <a:lvl4pPr marL="1371600" algn="l" rtl="0" fontAlgn="base">
      <a:spcBef>
        <a:spcPct val="0"/>
      </a:spcBef>
      <a:spcAft>
        <a:spcPct val="0"/>
      </a:spcAft>
      <a:defRPr sz="1400" kern="1200">
        <a:solidFill>
          <a:schemeClr val="tx1"/>
        </a:solidFill>
        <a:latin typeface="Arial" charset="0"/>
        <a:ea typeface="+mn-ea"/>
        <a:cs typeface="Arial" charset="0"/>
      </a:defRPr>
    </a:lvl4pPr>
    <a:lvl5pPr marL="1828800" algn="l" rtl="0" fontAlgn="base">
      <a:spcBef>
        <a:spcPct val="0"/>
      </a:spcBef>
      <a:spcAft>
        <a:spcPct val="0"/>
      </a:spcAft>
      <a:defRPr sz="1400" kern="1200">
        <a:solidFill>
          <a:schemeClr val="tx1"/>
        </a:solidFill>
        <a:latin typeface="Arial" charset="0"/>
        <a:ea typeface="+mn-ea"/>
        <a:cs typeface="Arial" charset="0"/>
      </a:defRPr>
    </a:lvl5pPr>
    <a:lvl6pPr marL="2286000" algn="l" defTabSz="914400" rtl="0" eaLnBrk="1" latinLnBrk="0" hangingPunct="1">
      <a:defRPr sz="1400" kern="1200">
        <a:solidFill>
          <a:schemeClr val="tx1"/>
        </a:solidFill>
        <a:latin typeface="Arial" charset="0"/>
        <a:ea typeface="+mn-ea"/>
        <a:cs typeface="Arial" charset="0"/>
      </a:defRPr>
    </a:lvl6pPr>
    <a:lvl7pPr marL="2743200" algn="l" defTabSz="914400" rtl="0" eaLnBrk="1" latinLnBrk="0" hangingPunct="1">
      <a:defRPr sz="1400" kern="1200">
        <a:solidFill>
          <a:schemeClr val="tx1"/>
        </a:solidFill>
        <a:latin typeface="Arial" charset="0"/>
        <a:ea typeface="+mn-ea"/>
        <a:cs typeface="Arial" charset="0"/>
      </a:defRPr>
    </a:lvl7pPr>
    <a:lvl8pPr marL="3200400" algn="l" defTabSz="914400" rtl="0" eaLnBrk="1" latinLnBrk="0" hangingPunct="1">
      <a:defRPr sz="1400" kern="1200">
        <a:solidFill>
          <a:schemeClr val="tx1"/>
        </a:solidFill>
        <a:latin typeface="Arial" charset="0"/>
        <a:ea typeface="+mn-ea"/>
        <a:cs typeface="Arial" charset="0"/>
      </a:defRPr>
    </a:lvl8pPr>
    <a:lvl9pPr marL="3657600" algn="l" defTabSz="914400" rtl="0" eaLnBrk="1" latinLnBrk="0" hangingPunct="1">
      <a:defRPr sz="1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237" userDrawn="1">
          <p15:clr>
            <a:srgbClr val="A4A3A4"/>
          </p15:clr>
        </p15:guide>
        <p15:guide id="2" pos="3224"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son Lowe (ER)" initials="JL(" lastIdx="5" clrIdx="0">
    <p:extLst>
      <p:ext uri="{19B8F6BF-5375-455C-9EA6-DF929625EA0E}">
        <p15:presenceInfo xmlns:p15="http://schemas.microsoft.com/office/powerpoint/2012/main" userId="S::LoweJ@nra.co.za::628c1059-9432-4f9a-a5b3-f866ea5e86b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7E6B"/>
    <a:srgbClr val="017663"/>
    <a:srgbClr val="006633"/>
    <a:srgbClr val="107412"/>
    <a:srgbClr val="00C834"/>
    <a:srgbClr val="09BF2C"/>
    <a:srgbClr val="3CF65F"/>
    <a:srgbClr val="4BE752"/>
    <a:srgbClr val="18B820"/>
    <a:srgbClr val="16A6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876" autoAdjust="0"/>
    <p:restoredTop sz="95086" autoAdjust="0"/>
  </p:normalViewPr>
  <p:slideViewPr>
    <p:cSldViewPr snapToGrid="0">
      <p:cViewPr varScale="1">
        <p:scale>
          <a:sx n="110" d="100"/>
          <a:sy n="110" d="100"/>
        </p:scale>
        <p:origin x="1494" y="108"/>
      </p:cViewPr>
      <p:guideLst>
        <p:guide orient="horz" pos="2160"/>
        <p:guide pos="2880"/>
      </p:guideLst>
    </p:cSldViewPr>
  </p:slideViewPr>
  <p:outlineViewPr>
    <p:cViewPr>
      <p:scale>
        <a:sx n="33" d="100"/>
        <a:sy n="33" d="100"/>
      </p:scale>
      <p:origin x="0" y="17382"/>
    </p:cViewPr>
  </p:outlineViewPr>
  <p:notesTextViewPr>
    <p:cViewPr>
      <p:scale>
        <a:sx n="100" d="100"/>
        <a:sy n="100" d="100"/>
      </p:scale>
      <p:origin x="0" y="0"/>
    </p:cViewPr>
  </p:notesTextViewPr>
  <p:sorterViewPr>
    <p:cViewPr>
      <p:scale>
        <a:sx n="100" d="100"/>
        <a:sy n="100" d="100"/>
      </p:scale>
      <p:origin x="0" y="6437"/>
    </p:cViewPr>
  </p:sorterViewPr>
  <p:notesViewPr>
    <p:cSldViewPr snapToGrid="0">
      <p:cViewPr varScale="1">
        <p:scale>
          <a:sx n="59" d="100"/>
          <a:sy n="59" d="100"/>
        </p:scale>
        <p:origin x="-3216" y="-77"/>
      </p:cViewPr>
      <p:guideLst>
        <p:guide orient="horz" pos="2237"/>
        <p:guide pos="3224"/>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theme" Target="theme/theme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handoutMaster" Target="handoutMasters/handoutMaster1.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95586" name="Rectangle 2"/>
          <p:cNvSpPr>
            <a:spLocks noGrp="1" noChangeArrowheads="1"/>
          </p:cNvSpPr>
          <p:nvPr>
            <p:ph type="hdr" sz="quarter"/>
          </p:nvPr>
        </p:nvSpPr>
        <p:spPr bwMode="auto">
          <a:xfrm>
            <a:off x="1" y="1"/>
            <a:ext cx="4436114" cy="354385"/>
          </a:xfrm>
          <a:prstGeom prst="rect">
            <a:avLst/>
          </a:prstGeom>
          <a:noFill/>
          <a:ln w="9525">
            <a:noFill/>
            <a:miter lim="800000"/>
            <a:headEnd/>
            <a:tailEnd/>
          </a:ln>
        </p:spPr>
        <p:txBody>
          <a:bodyPr vert="horz" wrap="square" lIns="94766" tIns="47383" rIns="94766" bIns="47383" numCol="1" anchor="t" anchorCtr="0" compatLnSpc="1">
            <a:prstTxWarp prst="textNoShape">
              <a:avLst/>
            </a:prstTxWarp>
          </a:bodyPr>
          <a:lstStyle>
            <a:lvl1pPr algn="l" defTabSz="948231">
              <a:spcBef>
                <a:spcPct val="0"/>
              </a:spcBef>
              <a:defRPr sz="1200">
                <a:cs typeface="+mn-cs"/>
              </a:defRPr>
            </a:lvl1pPr>
          </a:lstStyle>
          <a:p>
            <a:pPr>
              <a:defRPr/>
            </a:pPr>
            <a:endParaRPr lang="en-US"/>
          </a:p>
        </p:txBody>
      </p:sp>
      <p:sp>
        <p:nvSpPr>
          <p:cNvPr id="195587" name="Rectangle 3"/>
          <p:cNvSpPr>
            <a:spLocks noGrp="1" noChangeArrowheads="1"/>
          </p:cNvSpPr>
          <p:nvPr>
            <p:ph type="dt" sz="quarter" idx="1"/>
          </p:nvPr>
        </p:nvSpPr>
        <p:spPr bwMode="auto">
          <a:xfrm>
            <a:off x="5796110" y="1"/>
            <a:ext cx="4436114" cy="354385"/>
          </a:xfrm>
          <a:prstGeom prst="rect">
            <a:avLst/>
          </a:prstGeom>
          <a:noFill/>
          <a:ln w="9525">
            <a:noFill/>
            <a:miter lim="800000"/>
            <a:headEnd/>
            <a:tailEnd/>
          </a:ln>
        </p:spPr>
        <p:txBody>
          <a:bodyPr vert="horz" wrap="square" lIns="94766" tIns="47383" rIns="94766" bIns="47383" numCol="1" anchor="t" anchorCtr="0" compatLnSpc="1">
            <a:prstTxWarp prst="textNoShape">
              <a:avLst/>
            </a:prstTxWarp>
          </a:bodyPr>
          <a:lstStyle>
            <a:lvl1pPr algn="r" defTabSz="948231">
              <a:spcBef>
                <a:spcPct val="0"/>
              </a:spcBef>
              <a:defRPr sz="1200">
                <a:cs typeface="+mn-cs"/>
              </a:defRPr>
            </a:lvl1pPr>
          </a:lstStyle>
          <a:p>
            <a:pPr>
              <a:defRPr/>
            </a:pPr>
            <a:endParaRPr lang="en-US"/>
          </a:p>
        </p:txBody>
      </p:sp>
      <p:sp>
        <p:nvSpPr>
          <p:cNvPr id="195588" name="Rectangle 4"/>
          <p:cNvSpPr>
            <a:spLocks noGrp="1" noChangeArrowheads="1"/>
          </p:cNvSpPr>
          <p:nvPr>
            <p:ph type="ftr" sz="quarter" idx="2"/>
          </p:nvPr>
        </p:nvSpPr>
        <p:spPr bwMode="auto">
          <a:xfrm>
            <a:off x="1" y="6746954"/>
            <a:ext cx="4436114" cy="354385"/>
          </a:xfrm>
          <a:prstGeom prst="rect">
            <a:avLst/>
          </a:prstGeom>
          <a:noFill/>
          <a:ln w="9525">
            <a:noFill/>
            <a:miter lim="800000"/>
            <a:headEnd/>
            <a:tailEnd/>
          </a:ln>
        </p:spPr>
        <p:txBody>
          <a:bodyPr vert="horz" wrap="square" lIns="94766" tIns="47383" rIns="94766" bIns="47383" numCol="1" anchor="b" anchorCtr="0" compatLnSpc="1">
            <a:prstTxWarp prst="textNoShape">
              <a:avLst/>
            </a:prstTxWarp>
          </a:bodyPr>
          <a:lstStyle>
            <a:lvl1pPr algn="l" defTabSz="948231">
              <a:spcBef>
                <a:spcPct val="0"/>
              </a:spcBef>
              <a:defRPr sz="1200">
                <a:cs typeface="+mn-cs"/>
              </a:defRPr>
            </a:lvl1pPr>
          </a:lstStyle>
          <a:p>
            <a:pPr>
              <a:defRPr/>
            </a:pPr>
            <a:endParaRPr lang="en-US"/>
          </a:p>
        </p:txBody>
      </p:sp>
      <p:sp>
        <p:nvSpPr>
          <p:cNvPr id="195589" name="Rectangle 5"/>
          <p:cNvSpPr>
            <a:spLocks noGrp="1" noChangeArrowheads="1"/>
          </p:cNvSpPr>
          <p:nvPr>
            <p:ph type="sldNum" sz="quarter" idx="3"/>
          </p:nvPr>
        </p:nvSpPr>
        <p:spPr bwMode="auto">
          <a:xfrm>
            <a:off x="5796110" y="6746954"/>
            <a:ext cx="4436114" cy="354385"/>
          </a:xfrm>
          <a:prstGeom prst="rect">
            <a:avLst/>
          </a:prstGeom>
          <a:noFill/>
          <a:ln w="9525">
            <a:noFill/>
            <a:miter lim="800000"/>
            <a:headEnd/>
            <a:tailEnd/>
          </a:ln>
        </p:spPr>
        <p:txBody>
          <a:bodyPr vert="horz" wrap="square" lIns="94766" tIns="47383" rIns="94766" bIns="47383" numCol="1" anchor="b" anchorCtr="0" compatLnSpc="1">
            <a:prstTxWarp prst="textNoShape">
              <a:avLst/>
            </a:prstTxWarp>
          </a:bodyPr>
          <a:lstStyle>
            <a:lvl1pPr algn="r" defTabSz="948231">
              <a:spcBef>
                <a:spcPct val="0"/>
              </a:spcBef>
              <a:defRPr sz="1200">
                <a:cs typeface="+mn-cs"/>
              </a:defRPr>
            </a:lvl1pPr>
          </a:lstStyle>
          <a:p>
            <a:pPr>
              <a:defRPr/>
            </a:pPr>
            <a:fld id="{194F40EF-2F23-4D10-B057-04CA15F7565B}" type="slidenum">
              <a:rPr lang="en-GB"/>
              <a:pPr>
                <a:defRPr/>
              </a:pPr>
              <a:t>‹#›</a:t>
            </a:fld>
            <a:endParaRPr lang="en-GB"/>
          </a:p>
        </p:txBody>
      </p:sp>
    </p:spTree>
    <p:extLst>
      <p:ext uri="{BB962C8B-B14F-4D97-AF65-F5344CB8AC3E}">
        <p14:creationId xmlns:p14="http://schemas.microsoft.com/office/powerpoint/2010/main" val="36654412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1" y="1"/>
            <a:ext cx="4436114" cy="354385"/>
          </a:xfrm>
          <a:prstGeom prst="rect">
            <a:avLst/>
          </a:prstGeom>
          <a:noFill/>
          <a:ln w="9525">
            <a:noFill/>
            <a:miter lim="800000"/>
            <a:headEnd/>
            <a:tailEnd/>
          </a:ln>
          <a:effectLst/>
        </p:spPr>
        <p:txBody>
          <a:bodyPr vert="horz" wrap="square" lIns="94766" tIns="47383" rIns="94766" bIns="47383" numCol="1" anchor="t" anchorCtr="0" compatLnSpc="1">
            <a:prstTxWarp prst="textNoShape">
              <a:avLst/>
            </a:prstTxWarp>
          </a:bodyPr>
          <a:lstStyle>
            <a:lvl1pPr algn="l" defTabSz="948231" eaLnBrk="0" hangingPunct="0">
              <a:spcBef>
                <a:spcPct val="50000"/>
              </a:spcBef>
              <a:defRPr sz="1200">
                <a:cs typeface="+mn-cs"/>
              </a:defRPr>
            </a:lvl1pPr>
          </a:lstStyle>
          <a:p>
            <a:pPr>
              <a:defRPr/>
            </a:pPr>
            <a:endParaRPr lang="en-GB"/>
          </a:p>
        </p:txBody>
      </p:sp>
      <p:sp>
        <p:nvSpPr>
          <p:cNvPr id="41987" name="Rectangle 3"/>
          <p:cNvSpPr>
            <a:spLocks noGrp="1" noChangeArrowheads="1"/>
          </p:cNvSpPr>
          <p:nvPr>
            <p:ph type="dt" idx="1"/>
          </p:nvPr>
        </p:nvSpPr>
        <p:spPr bwMode="auto">
          <a:xfrm>
            <a:off x="5796110" y="1"/>
            <a:ext cx="4436114" cy="354385"/>
          </a:xfrm>
          <a:prstGeom prst="rect">
            <a:avLst/>
          </a:prstGeom>
          <a:noFill/>
          <a:ln w="9525">
            <a:noFill/>
            <a:miter lim="800000"/>
            <a:headEnd/>
            <a:tailEnd/>
          </a:ln>
          <a:effectLst/>
        </p:spPr>
        <p:txBody>
          <a:bodyPr vert="horz" wrap="square" lIns="94766" tIns="47383" rIns="94766" bIns="47383" numCol="1" anchor="t" anchorCtr="0" compatLnSpc="1">
            <a:prstTxWarp prst="textNoShape">
              <a:avLst/>
            </a:prstTxWarp>
          </a:bodyPr>
          <a:lstStyle>
            <a:lvl1pPr algn="r" defTabSz="948231" eaLnBrk="0" hangingPunct="0">
              <a:spcBef>
                <a:spcPct val="50000"/>
              </a:spcBef>
              <a:defRPr sz="1200">
                <a:cs typeface="+mn-cs"/>
              </a:defRPr>
            </a:lvl1pPr>
          </a:lstStyle>
          <a:p>
            <a:pPr>
              <a:defRPr/>
            </a:pPr>
            <a:fld id="{4C564E89-9DEC-4406-8287-5803093B291F}" type="datetimeFigureOut">
              <a:rPr lang="en-GB"/>
              <a:pPr>
                <a:defRPr/>
              </a:pPr>
              <a:t>07/10/2021</a:t>
            </a:fld>
            <a:endParaRPr lang="en-GB"/>
          </a:p>
        </p:txBody>
      </p:sp>
      <p:sp>
        <p:nvSpPr>
          <p:cNvPr id="49156" name="Rectangle 4"/>
          <p:cNvSpPr>
            <a:spLocks noGrp="1" noRot="1" noChangeAspect="1" noChangeArrowheads="1" noTextEdit="1"/>
          </p:cNvSpPr>
          <p:nvPr>
            <p:ph type="sldImg" idx="2"/>
          </p:nvPr>
        </p:nvSpPr>
        <p:spPr bwMode="auto">
          <a:xfrm>
            <a:off x="3341688" y="531813"/>
            <a:ext cx="3551237" cy="2663825"/>
          </a:xfrm>
          <a:prstGeom prst="rect">
            <a:avLst/>
          </a:prstGeom>
          <a:noFill/>
          <a:ln w="9525">
            <a:solidFill>
              <a:srgbClr val="000000"/>
            </a:solidFill>
            <a:miter lim="800000"/>
            <a:headEnd/>
            <a:tailEnd/>
          </a:ln>
        </p:spPr>
      </p:sp>
      <p:sp>
        <p:nvSpPr>
          <p:cNvPr id="41989" name="Rectangle 5"/>
          <p:cNvSpPr>
            <a:spLocks noGrp="1" noChangeArrowheads="1"/>
          </p:cNvSpPr>
          <p:nvPr>
            <p:ph type="body" sz="quarter" idx="3"/>
          </p:nvPr>
        </p:nvSpPr>
        <p:spPr bwMode="auto">
          <a:xfrm>
            <a:off x="1022984" y="3373477"/>
            <a:ext cx="8188647" cy="3196284"/>
          </a:xfrm>
          <a:prstGeom prst="rect">
            <a:avLst/>
          </a:prstGeom>
          <a:noFill/>
          <a:ln w="9525">
            <a:noFill/>
            <a:miter lim="800000"/>
            <a:headEnd/>
            <a:tailEnd/>
          </a:ln>
          <a:effectLst/>
        </p:spPr>
        <p:txBody>
          <a:bodyPr vert="horz" wrap="square" lIns="94766" tIns="47383" rIns="94766" bIns="47383"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1990" name="Rectangle 6"/>
          <p:cNvSpPr>
            <a:spLocks noGrp="1" noChangeArrowheads="1"/>
          </p:cNvSpPr>
          <p:nvPr>
            <p:ph type="ftr" sz="quarter" idx="4"/>
          </p:nvPr>
        </p:nvSpPr>
        <p:spPr bwMode="auto">
          <a:xfrm>
            <a:off x="1" y="6746954"/>
            <a:ext cx="4436114" cy="354385"/>
          </a:xfrm>
          <a:prstGeom prst="rect">
            <a:avLst/>
          </a:prstGeom>
          <a:noFill/>
          <a:ln w="9525">
            <a:noFill/>
            <a:miter lim="800000"/>
            <a:headEnd/>
            <a:tailEnd/>
          </a:ln>
          <a:effectLst/>
        </p:spPr>
        <p:txBody>
          <a:bodyPr vert="horz" wrap="square" lIns="94766" tIns="47383" rIns="94766" bIns="47383" numCol="1" anchor="b" anchorCtr="0" compatLnSpc="1">
            <a:prstTxWarp prst="textNoShape">
              <a:avLst/>
            </a:prstTxWarp>
          </a:bodyPr>
          <a:lstStyle>
            <a:lvl1pPr algn="l" defTabSz="948231" eaLnBrk="0" hangingPunct="0">
              <a:spcBef>
                <a:spcPct val="50000"/>
              </a:spcBef>
              <a:defRPr sz="1200">
                <a:cs typeface="+mn-cs"/>
              </a:defRPr>
            </a:lvl1pPr>
          </a:lstStyle>
          <a:p>
            <a:pPr>
              <a:defRPr/>
            </a:pPr>
            <a:endParaRPr lang="en-GB"/>
          </a:p>
        </p:txBody>
      </p:sp>
      <p:sp>
        <p:nvSpPr>
          <p:cNvPr id="41991" name="Rectangle 7"/>
          <p:cNvSpPr>
            <a:spLocks noGrp="1" noChangeArrowheads="1"/>
          </p:cNvSpPr>
          <p:nvPr>
            <p:ph type="sldNum" sz="quarter" idx="5"/>
          </p:nvPr>
        </p:nvSpPr>
        <p:spPr bwMode="auto">
          <a:xfrm>
            <a:off x="5796110" y="6746954"/>
            <a:ext cx="4436114" cy="354385"/>
          </a:xfrm>
          <a:prstGeom prst="rect">
            <a:avLst/>
          </a:prstGeom>
          <a:noFill/>
          <a:ln w="9525">
            <a:noFill/>
            <a:miter lim="800000"/>
            <a:headEnd/>
            <a:tailEnd/>
          </a:ln>
          <a:effectLst/>
        </p:spPr>
        <p:txBody>
          <a:bodyPr vert="horz" wrap="square" lIns="94766" tIns="47383" rIns="94766" bIns="47383" numCol="1" anchor="b" anchorCtr="0" compatLnSpc="1">
            <a:prstTxWarp prst="textNoShape">
              <a:avLst/>
            </a:prstTxWarp>
          </a:bodyPr>
          <a:lstStyle>
            <a:lvl1pPr algn="r" defTabSz="948231" eaLnBrk="0" hangingPunct="0">
              <a:spcBef>
                <a:spcPct val="50000"/>
              </a:spcBef>
              <a:defRPr sz="1200">
                <a:cs typeface="+mn-cs"/>
              </a:defRPr>
            </a:lvl1pPr>
          </a:lstStyle>
          <a:p>
            <a:pPr>
              <a:defRPr/>
            </a:pPr>
            <a:fld id="{FCC60C2C-DB96-4033-B6FC-9754469CA3C7}" type="slidenum">
              <a:rPr lang="en-GB"/>
              <a:pPr>
                <a:defRPr/>
              </a:pPr>
              <a:t>‹#›</a:t>
            </a:fld>
            <a:endParaRPr lang="en-GB"/>
          </a:p>
        </p:txBody>
      </p:sp>
    </p:spTree>
    <p:extLst>
      <p:ext uri="{BB962C8B-B14F-4D97-AF65-F5344CB8AC3E}">
        <p14:creationId xmlns:p14="http://schemas.microsoft.com/office/powerpoint/2010/main" val="182008664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1</a:t>
            </a:fld>
            <a:endParaRPr lang="en-GB"/>
          </a:p>
        </p:txBody>
      </p:sp>
    </p:spTree>
    <p:extLst>
      <p:ext uri="{BB962C8B-B14F-4D97-AF65-F5344CB8AC3E}">
        <p14:creationId xmlns:p14="http://schemas.microsoft.com/office/powerpoint/2010/main" val="4267853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34</a:t>
            </a:fld>
            <a:endParaRPr lang="en-GB"/>
          </a:p>
        </p:txBody>
      </p:sp>
    </p:spTree>
    <p:extLst>
      <p:ext uri="{BB962C8B-B14F-4D97-AF65-F5344CB8AC3E}">
        <p14:creationId xmlns:p14="http://schemas.microsoft.com/office/powerpoint/2010/main" val="25449519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35</a:t>
            </a:fld>
            <a:endParaRPr lang="en-GB"/>
          </a:p>
        </p:txBody>
      </p:sp>
    </p:spTree>
    <p:extLst>
      <p:ext uri="{BB962C8B-B14F-4D97-AF65-F5344CB8AC3E}">
        <p14:creationId xmlns:p14="http://schemas.microsoft.com/office/powerpoint/2010/main" val="32324908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36</a:t>
            </a:fld>
            <a:endParaRPr lang="en-GB"/>
          </a:p>
        </p:txBody>
      </p:sp>
    </p:spTree>
    <p:extLst>
      <p:ext uri="{BB962C8B-B14F-4D97-AF65-F5344CB8AC3E}">
        <p14:creationId xmlns:p14="http://schemas.microsoft.com/office/powerpoint/2010/main" val="26464439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37</a:t>
            </a:fld>
            <a:endParaRPr lang="en-GB"/>
          </a:p>
        </p:txBody>
      </p:sp>
    </p:spTree>
    <p:extLst>
      <p:ext uri="{BB962C8B-B14F-4D97-AF65-F5344CB8AC3E}">
        <p14:creationId xmlns:p14="http://schemas.microsoft.com/office/powerpoint/2010/main" val="1995054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38</a:t>
            </a:fld>
            <a:endParaRPr lang="en-GB"/>
          </a:p>
        </p:txBody>
      </p:sp>
    </p:spTree>
    <p:extLst>
      <p:ext uri="{BB962C8B-B14F-4D97-AF65-F5344CB8AC3E}">
        <p14:creationId xmlns:p14="http://schemas.microsoft.com/office/powerpoint/2010/main" val="2544951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39</a:t>
            </a:fld>
            <a:endParaRPr lang="en-GB"/>
          </a:p>
        </p:txBody>
      </p:sp>
    </p:spTree>
    <p:extLst>
      <p:ext uri="{BB962C8B-B14F-4D97-AF65-F5344CB8AC3E}">
        <p14:creationId xmlns:p14="http://schemas.microsoft.com/office/powerpoint/2010/main" val="24246804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40</a:t>
            </a:fld>
            <a:endParaRPr lang="en-GB"/>
          </a:p>
        </p:txBody>
      </p:sp>
    </p:spTree>
    <p:extLst>
      <p:ext uri="{BB962C8B-B14F-4D97-AF65-F5344CB8AC3E}">
        <p14:creationId xmlns:p14="http://schemas.microsoft.com/office/powerpoint/2010/main" val="4851761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ZA"/>
          </a:p>
        </p:txBody>
      </p:sp>
      <p:sp>
        <p:nvSpPr>
          <p:cNvPr id="4" name="Slide Number Placeholder 3"/>
          <p:cNvSpPr>
            <a:spLocks noGrp="1"/>
          </p:cNvSpPr>
          <p:nvPr>
            <p:ph type="sldNum" sz="quarter" idx="10"/>
          </p:nvPr>
        </p:nvSpPr>
        <p:spPr/>
        <p:txBody>
          <a:bodyPr/>
          <a:lstStyle/>
          <a:p>
            <a:pPr>
              <a:defRPr/>
            </a:pPr>
            <a:fld id="{FCC60C2C-DB96-4033-B6FC-9754469CA3C7}" type="slidenum">
              <a:rPr lang="en-GB" smtClean="0"/>
              <a:pPr>
                <a:defRPr/>
              </a:pPr>
              <a:t>42</a:t>
            </a:fld>
            <a:endParaRPr lang="en-GB"/>
          </a:p>
        </p:txBody>
      </p:sp>
    </p:spTree>
    <p:extLst>
      <p:ext uri="{BB962C8B-B14F-4D97-AF65-F5344CB8AC3E}">
        <p14:creationId xmlns:p14="http://schemas.microsoft.com/office/powerpoint/2010/main" val="10454410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4270B032-CA1A-4CCD-88A8-572BA3878247}" type="slidenum">
              <a:rPr lang="en-GB" smtClean="0"/>
              <a:pPr>
                <a:defRPr/>
              </a:pPr>
              <a:t>66</a:t>
            </a:fld>
            <a:endParaRPr lang="en-GB"/>
          </a:p>
        </p:txBody>
      </p:sp>
    </p:spTree>
    <p:extLst>
      <p:ext uri="{BB962C8B-B14F-4D97-AF65-F5344CB8AC3E}">
        <p14:creationId xmlns:p14="http://schemas.microsoft.com/office/powerpoint/2010/main" val="710203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4270B032-CA1A-4CCD-88A8-572BA3878247}" type="slidenum">
              <a:rPr lang="en-GB" smtClean="0"/>
              <a:pPr>
                <a:defRPr/>
              </a:pPr>
              <a:t>67</a:t>
            </a:fld>
            <a:endParaRPr lang="en-GB"/>
          </a:p>
        </p:txBody>
      </p:sp>
    </p:spTree>
    <p:extLst>
      <p:ext uri="{BB962C8B-B14F-4D97-AF65-F5344CB8AC3E}">
        <p14:creationId xmlns:p14="http://schemas.microsoft.com/office/powerpoint/2010/main" val="2313803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a:p>
        </p:txBody>
      </p:sp>
      <p:sp>
        <p:nvSpPr>
          <p:cNvPr id="4" name="Slide Number Placeholder 3"/>
          <p:cNvSpPr>
            <a:spLocks noGrp="1"/>
          </p:cNvSpPr>
          <p:nvPr>
            <p:ph type="sldNum" sz="quarter" idx="5"/>
          </p:nvPr>
        </p:nvSpPr>
        <p:spPr/>
        <p:txBody>
          <a:bodyPr/>
          <a:lstStyle/>
          <a:p>
            <a:pPr>
              <a:defRPr/>
            </a:pPr>
            <a:fld id="{4270B032-CA1A-4CCD-88A8-572BA3878247}" type="slidenum">
              <a:rPr lang="en-GB" smtClean="0"/>
              <a:pPr>
                <a:defRPr/>
              </a:pPr>
              <a:t>68</a:t>
            </a:fld>
            <a:endParaRPr lang="en-GB"/>
          </a:p>
        </p:txBody>
      </p:sp>
    </p:spTree>
    <p:extLst>
      <p:ext uri="{BB962C8B-B14F-4D97-AF65-F5344CB8AC3E}">
        <p14:creationId xmlns:p14="http://schemas.microsoft.com/office/powerpoint/2010/main" val="3120324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62467" name="Rectangle 2"/>
          <p:cNvSpPr>
            <a:spLocks noGrp="1" noChangeArrowheads="1"/>
          </p:cNvSpPr>
          <p:nvPr>
            <p:ph type="ctrTitle"/>
          </p:nvPr>
        </p:nvSpPr>
        <p:spPr>
          <a:xfrm>
            <a:off x="685800" y="2130425"/>
            <a:ext cx="7772400" cy="1470025"/>
          </a:xfrm>
        </p:spPr>
        <p:txBody>
          <a:bodyPr/>
          <a:lstStyle>
            <a:lvl1pPr>
              <a:defRPr smtClean="0"/>
            </a:lvl1pPr>
          </a:lstStyle>
          <a:p>
            <a:r>
              <a:rPr lang="en-GB"/>
              <a:t>Click to edit Master title style</a:t>
            </a:r>
          </a:p>
        </p:txBody>
      </p:sp>
    </p:spTree>
  </p:cSld>
  <p:clrMapOvr>
    <a:masterClrMapping/>
  </p:clrMapOvr>
  <p:transition spd="slow">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spd="slow">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Content Placeholder 2"/>
          <p:cNvSpPr>
            <a:spLocks noGrp="1"/>
          </p:cNvSpPr>
          <p:nvPr>
            <p:ph sz="half" idx="1"/>
          </p:nvPr>
        </p:nvSpPr>
        <p:spPr>
          <a:xfrm>
            <a:off x="457200" y="1854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4" name="Content Placeholder 3"/>
          <p:cNvSpPr>
            <a:spLocks noGrp="1"/>
          </p:cNvSpPr>
          <p:nvPr>
            <p:ph sz="half" idx="2"/>
          </p:nvPr>
        </p:nvSpPr>
        <p:spPr>
          <a:xfrm>
            <a:off x="4648200" y="1854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cSld>
  <p:clrMapOvr>
    <a:masterClrMapping/>
  </p:clrMapOvr>
  <p:transition spd="slow">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cSld>
  <p:clrMapOvr>
    <a:masterClrMapping/>
  </p:clrMapOvr>
  <p:transition spd="slow">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Tree>
  </p:cSld>
  <p:clrMapOvr>
    <a:masterClrMapping/>
  </p:clrMapOvr>
  <p:transition spd="slow">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spd="slow">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Z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spd="slow">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cSld>
  <p:clrMapOvr>
    <a:masterClrMapping/>
  </p:clrMapOvr>
  <p:transition spd="slow">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2588" y="357188"/>
            <a:ext cx="2160587" cy="6027737"/>
          </a:xfrm>
        </p:spPr>
        <p:txBody>
          <a:bodyPr vert="eaVert"/>
          <a:lstStyle/>
          <a:p>
            <a:r>
              <a:rPr lang="en-US"/>
              <a:t>Click to edit Master title style</a:t>
            </a:r>
            <a:endParaRPr lang="en-ZA"/>
          </a:p>
        </p:txBody>
      </p:sp>
      <p:sp>
        <p:nvSpPr>
          <p:cNvPr id="3" name="Vertical Text Placeholder 2"/>
          <p:cNvSpPr>
            <a:spLocks noGrp="1"/>
          </p:cNvSpPr>
          <p:nvPr>
            <p:ph type="body" orient="vert" idx="1"/>
          </p:nvPr>
        </p:nvSpPr>
        <p:spPr>
          <a:xfrm>
            <a:off x="250825" y="357188"/>
            <a:ext cx="6329363" cy="602773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cSld>
  <p:clrMapOvr>
    <a:masterClrMapping/>
  </p:clrMapOvr>
  <p:transition spd="slow">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0825" y="357188"/>
            <a:ext cx="8642350" cy="946150"/>
          </a:xfrm>
        </p:spPr>
        <p:txBody>
          <a:bodyPr/>
          <a:lstStyle/>
          <a:p>
            <a:r>
              <a:rPr lang="en-US"/>
              <a:t>Click to edit Master title style</a:t>
            </a:r>
            <a:endParaRPr lang="en-ZA"/>
          </a:p>
        </p:txBody>
      </p:sp>
      <p:sp>
        <p:nvSpPr>
          <p:cNvPr id="3" name="Table Placeholder 2"/>
          <p:cNvSpPr>
            <a:spLocks noGrp="1"/>
          </p:cNvSpPr>
          <p:nvPr>
            <p:ph type="tbl" idx="1"/>
          </p:nvPr>
        </p:nvSpPr>
        <p:spPr>
          <a:xfrm>
            <a:off x="457200" y="1854200"/>
            <a:ext cx="8229600" cy="4530725"/>
          </a:xfrm>
        </p:spPr>
        <p:txBody>
          <a:bodyPr vert="horz" wrap="square" lIns="91440" tIns="45720" rIns="91440" bIns="45720" numCol="1" anchor="t" anchorCtr="0" compatLnSpc="1">
            <a:prstTxWarp prst="textNoShape">
              <a:avLst/>
            </a:prstTxWarp>
          </a:bodyPr>
          <a:lstStyle/>
          <a:p>
            <a:pPr lvl="0"/>
            <a:endParaRPr lang="en-ZA" noProof="0"/>
          </a:p>
        </p:txBody>
      </p:sp>
    </p:spTree>
  </p:cSld>
  <p:clrMapOvr>
    <a:masterClrMapping/>
  </p:clrMapOvr>
  <p:transition spd="slow">
    <p:fade thruBlk="1"/>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357188"/>
            <a:ext cx="8642350" cy="946150"/>
          </a:xfrm>
        </p:spPr>
        <p:txBody>
          <a:bodyPr/>
          <a:lstStyle/>
          <a:p>
            <a:r>
              <a:rPr lang="en-US"/>
              <a:t>Click to edit Master title style</a:t>
            </a:r>
            <a:endParaRPr lang="en-ZA"/>
          </a:p>
        </p:txBody>
      </p:sp>
      <p:sp>
        <p:nvSpPr>
          <p:cNvPr id="3" name="Text Placeholder 2"/>
          <p:cNvSpPr>
            <a:spLocks noGrp="1"/>
          </p:cNvSpPr>
          <p:nvPr>
            <p:ph type="body" sz="half" idx="1"/>
          </p:nvPr>
        </p:nvSpPr>
        <p:spPr>
          <a:xfrm>
            <a:off x="457200" y="1854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4" name="Content Placeholder 3"/>
          <p:cNvSpPr>
            <a:spLocks noGrp="1"/>
          </p:cNvSpPr>
          <p:nvPr>
            <p:ph sz="half" idx="2"/>
          </p:nvPr>
        </p:nvSpPr>
        <p:spPr>
          <a:xfrm>
            <a:off x="4648200" y="1854200"/>
            <a:ext cx="4038600" cy="45307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ZA"/>
          </a:p>
        </p:txBody>
      </p:sp>
    </p:spTree>
  </p:cSld>
  <p:clrMapOvr>
    <a:masterClrMapping/>
  </p:clrMapOvr>
  <p:transition spd="slow">
    <p:fade thruBlk="1"/>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0825" y="357188"/>
            <a:ext cx="8642350" cy="946150"/>
          </a:xfrm>
        </p:spPr>
        <p:txBody>
          <a:bodyPr/>
          <a:lstStyle>
            <a:lvl1pPr>
              <a:defRPr>
                <a:solidFill>
                  <a:srgbClr val="017663"/>
                </a:solidFill>
              </a:defRPr>
            </a:lvl1pPr>
          </a:lstStyle>
          <a:p>
            <a:r>
              <a:rPr lang="en-US" dirty="0"/>
              <a:t>Click to edit Master title style</a:t>
            </a:r>
            <a:endParaRPr lang="en-ZA" dirty="0"/>
          </a:p>
        </p:txBody>
      </p:sp>
      <p:sp>
        <p:nvSpPr>
          <p:cNvPr id="3" name="Content Placeholder 2"/>
          <p:cNvSpPr>
            <a:spLocks noGrp="1"/>
          </p:cNvSpPr>
          <p:nvPr>
            <p:ph idx="1"/>
          </p:nvPr>
        </p:nvSpPr>
        <p:spPr>
          <a:xfrm>
            <a:off x="457200" y="1600200"/>
            <a:ext cx="8229600" cy="4525963"/>
          </a:xfrm>
          <a:prstGeom prst="rect">
            <a:avLst/>
          </a:prstGeom>
        </p:spPr>
        <p:txBody>
          <a:bodyPr/>
          <a:lstStyle>
            <a:lvl1pPr>
              <a:defRPr>
                <a:solidFill>
                  <a:srgbClr val="017663"/>
                </a:solidFill>
              </a:defRPr>
            </a:lvl1pPr>
            <a:lvl2pPr>
              <a:defRPr>
                <a:solidFill>
                  <a:srgbClr val="017663"/>
                </a:solidFill>
              </a:defRPr>
            </a:lvl2pPr>
            <a:lvl3pPr>
              <a:defRPr>
                <a:solidFill>
                  <a:srgbClr val="017663"/>
                </a:solidFill>
              </a:defRPr>
            </a:lvl3pPr>
            <a:lvl4pPr>
              <a:defRPr>
                <a:solidFill>
                  <a:srgbClr val="017663"/>
                </a:solidFill>
              </a:defRPr>
            </a:lvl4pPr>
            <a:lvl5pPr>
              <a:defRPr>
                <a:solidFill>
                  <a:srgbClr val="017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Tree>
  </p:cSld>
  <p:clrMapOvr>
    <a:masterClrMapping/>
  </p:clrMapOvr>
  <p:transition spd="slow">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250825" y="357188"/>
            <a:ext cx="8642350" cy="9461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altLang="en-US" dirty="0"/>
              <a:t>Click to edit Master title style</a:t>
            </a:r>
          </a:p>
        </p:txBody>
      </p:sp>
      <p:sp>
        <p:nvSpPr>
          <p:cNvPr id="164872" name="Line 8"/>
          <p:cNvSpPr>
            <a:spLocks noChangeShapeType="1"/>
          </p:cNvSpPr>
          <p:nvPr/>
        </p:nvSpPr>
        <p:spPr bwMode="auto">
          <a:xfrm>
            <a:off x="162000" y="6441576"/>
            <a:ext cx="8820000" cy="0"/>
          </a:xfrm>
          <a:prstGeom prst="line">
            <a:avLst/>
          </a:prstGeom>
          <a:noFill/>
          <a:ln w="12700">
            <a:solidFill>
              <a:schemeClr val="accent1"/>
            </a:solidFill>
            <a:round/>
            <a:headEnd/>
            <a:tailEnd/>
          </a:ln>
          <a:effectLst/>
        </p:spPr>
        <p:txBody>
          <a:bodyPr/>
          <a:lstStyle/>
          <a:p>
            <a:pPr algn="ctr">
              <a:spcBef>
                <a:spcPct val="50000"/>
              </a:spcBef>
              <a:defRPr/>
            </a:pPr>
            <a:endParaRPr lang="en-ZA">
              <a:cs typeface="+mn-cs"/>
            </a:endParaRPr>
          </a:p>
        </p:txBody>
      </p:sp>
      <p:pic>
        <p:nvPicPr>
          <p:cNvPr id="2" name="Picture 1">
            <a:extLst>
              <a:ext uri="{FF2B5EF4-FFF2-40B4-BE49-F238E27FC236}">
                <a16:creationId xmlns:a16="http://schemas.microsoft.com/office/drawing/2014/main" id="{8277C578-0912-4487-BB79-8012E2505DAF}"/>
              </a:ext>
            </a:extLst>
          </p:cNvPr>
          <p:cNvPicPr>
            <a:picLocks noChangeAspect="1"/>
          </p:cNvPicPr>
          <p:nvPr userDrawn="1"/>
        </p:nvPicPr>
        <p:blipFill>
          <a:blip r:embed="rId15"/>
          <a:stretch>
            <a:fillRect/>
          </a:stretch>
        </p:blipFill>
        <p:spPr>
          <a:xfrm>
            <a:off x="98425" y="228601"/>
            <a:ext cx="1324707" cy="879230"/>
          </a:xfrm>
          <a:prstGeom prst="rect">
            <a:avLst/>
          </a:prstGeom>
        </p:spPr>
      </p:pic>
      <p:pic>
        <p:nvPicPr>
          <p:cNvPr id="3" name="Picture 2">
            <a:extLst>
              <a:ext uri="{FF2B5EF4-FFF2-40B4-BE49-F238E27FC236}">
                <a16:creationId xmlns:a16="http://schemas.microsoft.com/office/drawing/2014/main" id="{9361FB90-29F2-4FD0-B2D7-934E46C15AA3}"/>
              </a:ext>
            </a:extLst>
          </p:cNvPr>
          <p:cNvPicPr>
            <a:picLocks noChangeAspect="1"/>
          </p:cNvPicPr>
          <p:nvPr userDrawn="1"/>
        </p:nvPicPr>
        <p:blipFill rotWithShape="1">
          <a:blip r:embed="rId16"/>
          <a:srcRect t="79386" b="4398"/>
          <a:stretch/>
        </p:blipFill>
        <p:spPr>
          <a:xfrm>
            <a:off x="6751320" y="6457405"/>
            <a:ext cx="2316480" cy="352572"/>
          </a:xfrm>
          <a:prstGeom prst="rect">
            <a:avLst/>
          </a:prstGeom>
        </p:spPr>
      </p:pic>
    </p:spTree>
  </p:cSld>
  <p:clrMap bg1="lt1" tx1="dk1" bg2="lt2" tx2="dk2" accent1="accent1" accent2="accent2" accent3="accent3" accent4="accent4" accent5="accent5" accent6="accent6" hlink="hlink" folHlink="folHlink"/>
  <p:sldLayoutIdLst>
    <p:sldLayoutId id="2147483986" r:id="rId1"/>
    <p:sldLayoutId id="2147483974"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Lst>
  <p:transition spd="slow">
    <p:fade thruBlk="1"/>
  </p:transition>
  <p:txStyles>
    <p:titleStyle>
      <a:lvl1pPr algn="ctr" rtl="0" eaLnBrk="0" fontAlgn="base" hangingPunct="0">
        <a:spcBef>
          <a:spcPct val="0"/>
        </a:spcBef>
        <a:spcAft>
          <a:spcPct val="0"/>
        </a:spcAft>
        <a:defRPr sz="3800" b="1">
          <a:solidFill>
            <a:srgbClr val="017663"/>
          </a:solidFill>
          <a:latin typeface="+mj-lt"/>
          <a:ea typeface="+mj-ea"/>
          <a:cs typeface="+mj-cs"/>
        </a:defRPr>
      </a:lvl1pPr>
      <a:lvl2pPr algn="ctr" rtl="0" eaLnBrk="0" fontAlgn="base" hangingPunct="0">
        <a:spcBef>
          <a:spcPct val="0"/>
        </a:spcBef>
        <a:spcAft>
          <a:spcPct val="0"/>
        </a:spcAft>
        <a:defRPr sz="3800" b="1">
          <a:solidFill>
            <a:schemeClr val="tx2"/>
          </a:solidFill>
          <a:latin typeface="Garamond" pitchFamily="18" charset="0"/>
        </a:defRPr>
      </a:lvl2pPr>
      <a:lvl3pPr algn="ctr" rtl="0" eaLnBrk="0" fontAlgn="base" hangingPunct="0">
        <a:spcBef>
          <a:spcPct val="0"/>
        </a:spcBef>
        <a:spcAft>
          <a:spcPct val="0"/>
        </a:spcAft>
        <a:defRPr sz="3800" b="1">
          <a:solidFill>
            <a:schemeClr val="tx2"/>
          </a:solidFill>
          <a:latin typeface="Garamond" pitchFamily="18" charset="0"/>
        </a:defRPr>
      </a:lvl3pPr>
      <a:lvl4pPr algn="ctr" rtl="0" eaLnBrk="0" fontAlgn="base" hangingPunct="0">
        <a:spcBef>
          <a:spcPct val="0"/>
        </a:spcBef>
        <a:spcAft>
          <a:spcPct val="0"/>
        </a:spcAft>
        <a:defRPr sz="3800" b="1">
          <a:solidFill>
            <a:schemeClr val="tx2"/>
          </a:solidFill>
          <a:latin typeface="Garamond" pitchFamily="18" charset="0"/>
        </a:defRPr>
      </a:lvl4pPr>
      <a:lvl5pPr algn="ctr" rtl="0" eaLnBrk="0" fontAlgn="base" hangingPunct="0">
        <a:spcBef>
          <a:spcPct val="0"/>
        </a:spcBef>
        <a:spcAft>
          <a:spcPct val="0"/>
        </a:spcAft>
        <a:defRPr sz="3800" b="1">
          <a:solidFill>
            <a:schemeClr val="tx2"/>
          </a:solidFill>
          <a:latin typeface="Garamond" pitchFamily="18" charset="0"/>
        </a:defRPr>
      </a:lvl5pPr>
      <a:lvl6pPr marL="457200" algn="ctr" rtl="0" fontAlgn="base">
        <a:spcBef>
          <a:spcPct val="0"/>
        </a:spcBef>
        <a:spcAft>
          <a:spcPct val="0"/>
        </a:spcAft>
        <a:defRPr sz="3800" b="1">
          <a:solidFill>
            <a:schemeClr val="tx2"/>
          </a:solidFill>
          <a:latin typeface="Garamond" pitchFamily="18" charset="0"/>
        </a:defRPr>
      </a:lvl6pPr>
      <a:lvl7pPr marL="914400" algn="ctr" rtl="0" fontAlgn="base">
        <a:spcBef>
          <a:spcPct val="0"/>
        </a:spcBef>
        <a:spcAft>
          <a:spcPct val="0"/>
        </a:spcAft>
        <a:defRPr sz="3800" b="1">
          <a:solidFill>
            <a:schemeClr val="tx2"/>
          </a:solidFill>
          <a:latin typeface="Garamond" pitchFamily="18" charset="0"/>
        </a:defRPr>
      </a:lvl7pPr>
      <a:lvl8pPr marL="1371600" algn="ctr" rtl="0" fontAlgn="base">
        <a:spcBef>
          <a:spcPct val="0"/>
        </a:spcBef>
        <a:spcAft>
          <a:spcPct val="0"/>
        </a:spcAft>
        <a:defRPr sz="3800" b="1">
          <a:solidFill>
            <a:schemeClr val="tx2"/>
          </a:solidFill>
          <a:latin typeface="Garamond" pitchFamily="18" charset="0"/>
        </a:defRPr>
      </a:lvl8pPr>
      <a:lvl9pPr marL="1828800" algn="ctr" rtl="0" fontAlgn="base">
        <a:spcBef>
          <a:spcPct val="0"/>
        </a:spcBef>
        <a:spcAft>
          <a:spcPct val="0"/>
        </a:spcAft>
        <a:defRPr sz="3800" b="1">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tx2"/>
        </a:buClr>
        <a:buSzPct val="70000"/>
        <a:buFont typeface="Wingdings" pitchFamily="2" charset="2"/>
        <a:buChar char="n"/>
        <a:defRPr sz="3000">
          <a:solidFill>
            <a:srgbClr val="006600"/>
          </a:solidFill>
          <a:latin typeface="+mn-lt"/>
          <a:ea typeface="+mn-ea"/>
          <a:cs typeface="+mn-cs"/>
        </a:defRPr>
      </a:lvl1pPr>
      <a:lvl2pPr marL="669925" indent="-325438" algn="l" rtl="0" eaLnBrk="0" fontAlgn="base" hangingPunct="0">
        <a:spcBef>
          <a:spcPct val="20000"/>
        </a:spcBef>
        <a:spcAft>
          <a:spcPct val="0"/>
        </a:spcAft>
        <a:buClr>
          <a:schemeClr val="tx2"/>
        </a:buClr>
        <a:buSzPct val="70000"/>
        <a:buFont typeface="Wingdings" pitchFamily="2" charset="2"/>
        <a:buChar char="q"/>
        <a:defRPr sz="2600">
          <a:solidFill>
            <a:srgbClr val="006600"/>
          </a:solidFill>
          <a:latin typeface="+mn-lt"/>
        </a:defRPr>
      </a:lvl2pPr>
      <a:lvl3pPr marL="1022350" indent="-350838" algn="l" rtl="0" eaLnBrk="0" fontAlgn="base" hangingPunct="0">
        <a:spcBef>
          <a:spcPct val="20000"/>
        </a:spcBef>
        <a:spcAft>
          <a:spcPct val="0"/>
        </a:spcAft>
        <a:buClr>
          <a:schemeClr val="tx2"/>
        </a:buClr>
        <a:buSzPct val="70000"/>
        <a:buFont typeface="Wingdings" pitchFamily="2" charset="2"/>
        <a:buChar char="n"/>
        <a:defRPr sz="2200">
          <a:solidFill>
            <a:srgbClr val="006600"/>
          </a:solidFill>
          <a:latin typeface="+mn-lt"/>
        </a:defRPr>
      </a:lvl3pPr>
      <a:lvl4pPr marL="1339850" indent="-315913" algn="l" rtl="0" eaLnBrk="0" fontAlgn="base" hangingPunct="0">
        <a:spcBef>
          <a:spcPct val="20000"/>
        </a:spcBef>
        <a:spcAft>
          <a:spcPct val="0"/>
        </a:spcAft>
        <a:buClr>
          <a:schemeClr val="tx2"/>
        </a:buClr>
        <a:buSzPct val="70000"/>
        <a:buFont typeface="Wingdings" pitchFamily="2" charset="2"/>
        <a:buChar char="q"/>
        <a:defRPr sz="2000">
          <a:solidFill>
            <a:srgbClr val="006600"/>
          </a:solidFill>
          <a:latin typeface="+mn-lt"/>
        </a:defRPr>
      </a:lvl4pPr>
      <a:lvl5pPr marL="1681163" indent="-339725" algn="l" rtl="0" eaLnBrk="0" fontAlgn="base" hangingPunct="0">
        <a:spcBef>
          <a:spcPct val="20000"/>
        </a:spcBef>
        <a:spcAft>
          <a:spcPct val="0"/>
        </a:spcAft>
        <a:buClr>
          <a:schemeClr val="tx2"/>
        </a:buClr>
        <a:buSzPct val="70000"/>
        <a:buFont typeface="Wingdings" pitchFamily="2" charset="2"/>
        <a:buChar char="§"/>
        <a:defRPr sz="2000">
          <a:solidFill>
            <a:srgbClr val="006600"/>
          </a:solidFill>
          <a:latin typeface="+mn-lt"/>
        </a:defRPr>
      </a:lvl5pPr>
      <a:lvl6pPr marL="2138363" indent="-339725" algn="l" rtl="0" fontAlgn="base">
        <a:spcBef>
          <a:spcPct val="20000"/>
        </a:spcBef>
        <a:spcAft>
          <a:spcPct val="0"/>
        </a:spcAft>
        <a:buClr>
          <a:schemeClr val="tx2"/>
        </a:buClr>
        <a:buSzPct val="70000"/>
        <a:buFont typeface="Wingdings" pitchFamily="2" charset="2"/>
        <a:buChar char="§"/>
        <a:defRPr sz="2000">
          <a:solidFill>
            <a:srgbClr val="006600"/>
          </a:solidFill>
          <a:latin typeface="+mn-lt"/>
        </a:defRPr>
      </a:lvl6pPr>
      <a:lvl7pPr marL="2595563" indent="-339725" algn="l" rtl="0" fontAlgn="base">
        <a:spcBef>
          <a:spcPct val="20000"/>
        </a:spcBef>
        <a:spcAft>
          <a:spcPct val="0"/>
        </a:spcAft>
        <a:buClr>
          <a:schemeClr val="tx2"/>
        </a:buClr>
        <a:buSzPct val="70000"/>
        <a:buFont typeface="Wingdings" pitchFamily="2" charset="2"/>
        <a:buChar char="§"/>
        <a:defRPr sz="2000">
          <a:solidFill>
            <a:srgbClr val="006600"/>
          </a:solidFill>
          <a:latin typeface="+mn-lt"/>
        </a:defRPr>
      </a:lvl7pPr>
      <a:lvl8pPr marL="3052763" indent="-339725" algn="l" rtl="0" fontAlgn="base">
        <a:spcBef>
          <a:spcPct val="20000"/>
        </a:spcBef>
        <a:spcAft>
          <a:spcPct val="0"/>
        </a:spcAft>
        <a:buClr>
          <a:schemeClr val="tx2"/>
        </a:buClr>
        <a:buSzPct val="70000"/>
        <a:buFont typeface="Wingdings" pitchFamily="2" charset="2"/>
        <a:buChar char="§"/>
        <a:defRPr sz="2000">
          <a:solidFill>
            <a:srgbClr val="006600"/>
          </a:solidFill>
          <a:latin typeface="+mn-lt"/>
        </a:defRPr>
      </a:lvl8pPr>
      <a:lvl9pPr marL="3509963" indent="-339725" algn="l" rtl="0" fontAlgn="base">
        <a:spcBef>
          <a:spcPct val="20000"/>
        </a:spcBef>
        <a:spcAft>
          <a:spcPct val="0"/>
        </a:spcAft>
        <a:buClr>
          <a:schemeClr val="tx2"/>
        </a:buClr>
        <a:buSzPct val="70000"/>
        <a:buFont typeface="Wingdings" pitchFamily="2" charset="2"/>
        <a:buChar char="§"/>
        <a:defRPr sz="2000">
          <a:solidFill>
            <a:srgbClr val="006600"/>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hyperlink" Target="mailto:gogotyaa@nra.co.za" TargetMode="External"/><Relationship Id="rId2" Type="http://schemas.openxmlformats.org/officeDocument/2006/relationships/hyperlink" Target="https://www.nra.co.za/service-provider-zone/tenders/open-tenders/" TargetMode="Externa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3" Type="http://schemas.openxmlformats.org/officeDocument/2006/relationships/hyperlink" Target="mailto:zama.kokela@vearoad1.co.za" TargetMode="External"/><Relationship Id="rId2" Type="http://schemas.openxmlformats.org/officeDocument/2006/relationships/hyperlink" Target="mailto:brighton@ndodana.co.za" TargetMode="External"/><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8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8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8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8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13.xml"/></Relationships>
</file>

<file path=ppt/slides/_rels/slide9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9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ChangeArrowheads="1"/>
          </p:cNvSpPr>
          <p:nvPr/>
        </p:nvSpPr>
        <p:spPr bwMode="auto">
          <a:xfrm>
            <a:off x="190500" y="1981200"/>
            <a:ext cx="8756650" cy="4046738"/>
          </a:xfrm>
          <a:prstGeom prst="rect">
            <a:avLst/>
          </a:prstGeom>
          <a:noFill/>
          <a:ln w="9525">
            <a:noFill/>
            <a:miter lim="800000"/>
            <a:headEnd/>
            <a:tailEnd/>
          </a:ln>
        </p:spPr>
        <p:txBody>
          <a:bodyPr/>
          <a:lstStyle/>
          <a:p>
            <a:pPr algn="ctr"/>
            <a:r>
              <a:rPr lang="en-GB" sz="3200" b="1" dirty="0">
                <a:solidFill>
                  <a:srgbClr val="017663"/>
                </a:solidFill>
              </a:rPr>
              <a:t>CONTRACT No. SANRAL </a:t>
            </a:r>
            <a:r>
              <a:rPr lang="en-ZA" sz="3200" b="1" dirty="0">
                <a:solidFill>
                  <a:srgbClr val="017663"/>
                </a:solidFill>
              </a:rPr>
              <a:t>N.001-190-2017/2</a:t>
            </a:r>
          </a:p>
          <a:p>
            <a:pPr algn="ctr"/>
            <a:r>
              <a:rPr lang="en-ZA" dirty="0"/>
              <a:t> </a:t>
            </a:r>
          </a:p>
          <a:p>
            <a:pPr algn="ctr"/>
            <a:r>
              <a:rPr lang="en-GB" sz="1800" b="1" dirty="0">
                <a:solidFill>
                  <a:srgbClr val="017663"/>
                </a:solidFill>
              </a:rPr>
              <a:t> </a:t>
            </a:r>
          </a:p>
          <a:p>
            <a:pPr algn="ctr"/>
            <a:r>
              <a:rPr lang="en-ZA" sz="2400" b="1" dirty="0">
                <a:solidFill>
                  <a:srgbClr val="017663"/>
                </a:solidFill>
              </a:rPr>
              <a:t>FOR THE ASPHALT OVERLAY RESURFACING ON NATIONAL ROUTE N1 SECTION 19 FROM VAAL RIVER (KM 0.0) TO KLEIN RIETSPRUIT (KM 10.1)</a:t>
            </a:r>
          </a:p>
          <a:p>
            <a:pPr algn="ctr"/>
            <a:endParaRPr lang="en-ZA" sz="1800" b="1" dirty="0">
              <a:solidFill>
                <a:srgbClr val="017663"/>
              </a:solidFill>
            </a:endParaRPr>
          </a:p>
          <a:p>
            <a:pPr algn="ctr"/>
            <a:endParaRPr lang="en-US" sz="2000" b="1" dirty="0">
              <a:solidFill>
                <a:srgbClr val="017663"/>
              </a:solidFill>
            </a:endParaRPr>
          </a:p>
          <a:p>
            <a:pPr algn="ctr"/>
            <a:r>
              <a:rPr lang="en-US" sz="2000" b="1" dirty="0">
                <a:solidFill>
                  <a:srgbClr val="017663"/>
                </a:solidFill>
              </a:rPr>
              <a:t>CLARIFICATION MEETING PRESENTATION</a:t>
            </a:r>
          </a:p>
          <a:p>
            <a:pPr algn="ctr"/>
            <a:endParaRPr lang="en-US" sz="2000" b="1" dirty="0">
              <a:solidFill>
                <a:srgbClr val="017663"/>
              </a:solidFill>
              <a:highlight>
                <a:srgbClr val="FFFF00"/>
              </a:highlight>
            </a:endParaRPr>
          </a:p>
          <a:p>
            <a:pPr algn="ctr"/>
            <a:br>
              <a:rPr lang="en-GB" sz="4800" b="1" dirty="0">
                <a:solidFill>
                  <a:srgbClr val="339933"/>
                </a:solidFill>
              </a:rPr>
            </a:br>
            <a:r>
              <a:rPr lang="en-GB" sz="4800" b="1" dirty="0">
                <a:solidFill>
                  <a:schemeClr val="tx2"/>
                </a:solidFill>
                <a:latin typeface="Garamond" pitchFamily="18" charset="0"/>
              </a:rPr>
              <a:t> </a:t>
            </a:r>
          </a:p>
        </p:txBody>
      </p:sp>
      <p:sp>
        <p:nvSpPr>
          <p:cNvPr id="1028" name="Rectangle 2"/>
          <p:cNvSpPr txBox="1">
            <a:spLocks noChangeArrowheads="1"/>
          </p:cNvSpPr>
          <p:nvPr/>
        </p:nvSpPr>
        <p:spPr bwMode="auto">
          <a:xfrm>
            <a:off x="876300" y="533400"/>
            <a:ext cx="7378700" cy="1143000"/>
          </a:xfrm>
          <a:prstGeom prst="rect">
            <a:avLst/>
          </a:prstGeom>
          <a:noFill/>
          <a:ln w="9525">
            <a:noFill/>
            <a:miter lim="800000"/>
            <a:headEnd/>
            <a:tailEnd/>
          </a:ln>
        </p:spPr>
        <p:txBody>
          <a:bodyPr lIns="92075" tIns="46038" rIns="92075" bIns="46038" anchor="b"/>
          <a:lstStyle/>
          <a:p>
            <a:pPr algn="ctr">
              <a:spcBef>
                <a:spcPts val="600"/>
              </a:spcBef>
            </a:pPr>
            <a:r>
              <a:rPr lang="en-ZA" sz="2400" b="1" dirty="0">
                <a:solidFill>
                  <a:srgbClr val="017663"/>
                </a:solidFill>
              </a:rPr>
              <a:t>THE SOUTH AFRICAN NATIONAL ROADS AGENCY SOC LTD</a:t>
            </a:r>
            <a:endParaRPr lang="en-ZA" sz="2400" dirty="0">
              <a:solidFill>
                <a:srgbClr val="017663"/>
              </a:solidFill>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mph" presetSubtype="2" repeatCount="indefinite" accel="50000" autoRev="1" fill="hold" nodeType="withEffect">
                                  <p:stCondLst>
                                    <p:cond delay="0"/>
                                  </p:stCondLst>
                                  <p:childTnLst>
                                    <p:animClr clrSpc="rgb" dir="cw">
                                      <p:cBhvr override="childStyle">
                                        <p:cTn id="6" dur="2000" fill="hold"/>
                                        <p:tgtEl>
                                          <p:spTgt spid="1027">
                                            <p:txEl>
                                              <p:pRg st="0" end="0"/>
                                            </p:txEl>
                                          </p:spTgt>
                                        </p:tgtEl>
                                        <p:attrNameLst>
                                          <p:attrName>style.color</p:attrName>
                                        </p:attrNameLst>
                                      </p:cBhvr>
                                      <p:to>
                                        <a:srgbClr val="FF0000"/>
                                      </p:to>
                                    </p:animClr>
                                  </p:childTnLst>
                                </p:cTn>
                              </p:par>
                              <p:par>
                                <p:cTn id="7" presetID="3" presetClass="emph" presetSubtype="2" repeatCount="indefinite" accel="50000" autoRev="1" fill="hold" nodeType="withEffect">
                                  <p:stCondLst>
                                    <p:cond delay="0"/>
                                  </p:stCondLst>
                                  <p:childTnLst>
                                    <p:animClr clrSpc="rgb" dir="cw">
                                      <p:cBhvr override="childStyle">
                                        <p:cTn id="8" dur="2000" fill="hold"/>
                                        <p:tgtEl>
                                          <p:spTgt spid="1027">
                                            <p:txEl>
                                              <p:pRg st="1" end="1"/>
                                            </p:txEl>
                                          </p:spTgt>
                                        </p:tgtEl>
                                        <p:attrNameLst>
                                          <p:attrName>style.color</p:attrName>
                                        </p:attrNameLst>
                                      </p:cBhvr>
                                      <p:to>
                                        <a:srgbClr val="FF0000"/>
                                      </p:to>
                                    </p:animClr>
                                  </p:childTnLst>
                                </p:cTn>
                              </p:par>
                              <p:par>
                                <p:cTn id="9" presetID="3" presetClass="emph" presetSubtype="2" repeatCount="indefinite" accel="50000" autoRev="1" fill="hold" nodeType="withEffect">
                                  <p:stCondLst>
                                    <p:cond delay="0"/>
                                  </p:stCondLst>
                                  <p:childTnLst>
                                    <p:animClr clrSpc="rgb" dir="cw">
                                      <p:cBhvr override="childStyle">
                                        <p:cTn id="10" dur="2000" fill="hold"/>
                                        <p:tgtEl>
                                          <p:spTgt spid="1027">
                                            <p:txEl>
                                              <p:pRg st="2" end="2"/>
                                            </p:txEl>
                                          </p:spTgt>
                                        </p:tgtEl>
                                        <p:attrNameLst>
                                          <p:attrName>style.color</p:attrName>
                                        </p:attrNameLst>
                                      </p:cBhvr>
                                      <p:to>
                                        <a:srgbClr val="FF0000"/>
                                      </p:to>
                                    </p:animClr>
                                  </p:childTnLst>
                                </p:cTn>
                              </p:par>
                              <p:par>
                                <p:cTn id="11" presetID="3" presetClass="emph" presetSubtype="2" repeatCount="indefinite" accel="50000" autoRev="1" fill="hold" nodeType="withEffect">
                                  <p:stCondLst>
                                    <p:cond delay="0"/>
                                  </p:stCondLst>
                                  <p:childTnLst>
                                    <p:animClr clrSpc="rgb" dir="cw">
                                      <p:cBhvr override="childStyle">
                                        <p:cTn id="12" dur="2000" fill="hold"/>
                                        <p:tgtEl>
                                          <p:spTgt spid="1027">
                                            <p:txEl>
                                              <p:pRg st="3" end="3"/>
                                            </p:txEl>
                                          </p:spTgt>
                                        </p:tgtEl>
                                        <p:attrNameLst>
                                          <p:attrName>style.color</p:attrName>
                                        </p:attrNameLst>
                                      </p:cBhvr>
                                      <p:to>
                                        <a:srgbClr val="FF0000"/>
                                      </p:to>
                                    </p:animClr>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50825" y="357188"/>
            <a:ext cx="8642350" cy="673100"/>
          </a:xfrm>
        </p:spPr>
        <p:txBody>
          <a:bodyPr/>
          <a:lstStyle/>
          <a:p>
            <a:r>
              <a:rPr lang="en-ZA" sz="3600" dirty="0">
                <a:latin typeface="Arial" charset="0"/>
              </a:rPr>
              <a:t>AGENDA</a:t>
            </a:r>
          </a:p>
        </p:txBody>
      </p:sp>
      <p:sp>
        <p:nvSpPr>
          <p:cNvPr id="4" name="Rectangle 3"/>
          <p:cNvSpPr txBox="1">
            <a:spLocks noChangeArrowheads="1"/>
          </p:cNvSpPr>
          <p:nvPr/>
        </p:nvSpPr>
        <p:spPr bwMode="auto">
          <a:xfrm>
            <a:off x="185648" y="1181100"/>
            <a:ext cx="8639174" cy="5676900"/>
          </a:xfrm>
          <a:prstGeom prst="rect">
            <a:avLst/>
          </a:prstGeom>
          <a:ln>
            <a:miter lim="800000"/>
            <a:headEnd/>
            <a:tailEnd/>
          </a:ln>
        </p:spPr>
        <p:txBody>
          <a:bodyPr/>
          <a:lstStyle/>
          <a:p>
            <a:pPr marL="180975" indent="-180975" algn="just" eaLnBrk="0" hangingPunct="0">
              <a:lnSpc>
                <a:spcPct val="150000"/>
              </a:lnSpc>
              <a:spcAft>
                <a:spcPts val="600"/>
              </a:spcAft>
              <a:buClr>
                <a:schemeClr val="accent2"/>
              </a:buClr>
              <a:buSzPct val="70000"/>
              <a:buFont typeface="Wingdings" pitchFamily="2" charset="2"/>
              <a:buChar char="w"/>
              <a:defRPr/>
            </a:pPr>
            <a:endParaRPr lang="en-US" sz="1600" b="1" kern="0" dirty="0">
              <a:solidFill>
                <a:srgbClr val="006600"/>
              </a:solidFill>
              <a:latin typeface="+mn-lt"/>
              <a:cs typeface="Times New Roman" pitchFamily="18" charset="0"/>
            </a:endParaRPr>
          </a:p>
          <a:p>
            <a:pPr marL="342900" indent="-342900" algn="just" eaLnBrk="0" hangingPunct="0">
              <a:lnSpc>
                <a:spcPct val="150000"/>
              </a:lnSpc>
              <a:spcAft>
                <a:spcPts val="600"/>
              </a:spcAft>
              <a:buClr>
                <a:srgbClr val="017663"/>
              </a:buClr>
              <a:buSzPct val="100000"/>
              <a:buAutoNum type="arabicPeriod"/>
              <a:defRPr/>
            </a:pPr>
            <a:r>
              <a:rPr lang="en-US" sz="1900" b="1" kern="0" dirty="0">
                <a:solidFill>
                  <a:srgbClr val="017663"/>
                </a:solidFill>
                <a:latin typeface="+mn-lt"/>
                <a:cs typeface="Times New Roman" pitchFamily="18" charset="0"/>
              </a:rPr>
              <a:t>WELCOME</a:t>
            </a:r>
          </a:p>
          <a:p>
            <a:pPr marL="342900" indent="-342900" algn="just" eaLnBrk="0" hangingPunct="0">
              <a:lnSpc>
                <a:spcPct val="150000"/>
              </a:lnSpc>
              <a:spcAft>
                <a:spcPts val="600"/>
              </a:spcAft>
              <a:buClr>
                <a:srgbClr val="017663"/>
              </a:buClr>
              <a:buSzPct val="100000"/>
              <a:buAutoNum type="arabicPeriod"/>
              <a:defRPr/>
            </a:pPr>
            <a:r>
              <a:rPr lang="en-US" sz="1900" b="1" kern="0" dirty="0">
                <a:solidFill>
                  <a:srgbClr val="017663"/>
                </a:solidFill>
                <a:latin typeface="+mn-lt"/>
                <a:cs typeface="Times New Roman" pitchFamily="18" charset="0"/>
              </a:rPr>
              <a:t>INTRODUCTION</a:t>
            </a:r>
          </a:p>
          <a:p>
            <a:pPr marL="342900" indent="-342900" algn="just" eaLnBrk="0" hangingPunct="0">
              <a:lnSpc>
                <a:spcPct val="150000"/>
              </a:lnSpc>
              <a:spcAft>
                <a:spcPts val="600"/>
              </a:spcAft>
              <a:buClr>
                <a:srgbClr val="017663"/>
              </a:buClr>
              <a:buSzPct val="100000"/>
              <a:buAutoNum type="arabicPeriod"/>
              <a:defRPr/>
            </a:pPr>
            <a:r>
              <a:rPr lang="en-US" sz="1900" b="1" kern="0" dirty="0">
                <a:solidFill>
                  <a:srgbClr val="017663"/>
                </a:solidFill>
                <a:latin typeface="+mn-lt"/>
                <a:cs typeface="Times New Roman" pitchFamily="18" charset="0"/>
              </a:rPr>
              <a:t>TENDERING PROCEDURES</a:t>
            </a:r>
          </a:p>
          <a:p>
            <a:pPr marL="342900" indent="-342900" algn="just" eaLnBrk="0" hangingPunct="0">
              <a:lnSpc>
                <a:spcPct val="150000"/>
              </a:lnSpc>
              <a:spcAft>
                <a:spcPts val="600"/>
              </a:spcAft>
              <a:buClr>
                <a:srgbClr val="017663"/>
              </a:buClr>
              <a:buSzPct val="100000"/>
              <a:buFontTx/>
              <a:buAutoNum type="arabicPeriod"/>
              <a:defRPr/>
            </a:pPr>
            <a:r>
              <a:rPr lang="en-US" sz="1900" b="1" kern="0" dirty="0">
                <a:solidFill>
                  <a:srgbClr val="017663"/>
                </a:solidFill>
                <a:cs typeface="Times New Roman" pitchFamily="18" charset="0"/>
              </a:rPr>
              <a:t>RETURNABLE SCHEDULES</a:t>
            </a:r>
          </a:p>
          <a:p>
            <a:pPr marL="342900" indent="-342900" algn="just" eaLnBrk="0" hangingPunct="0">
              <a:lnSpc>
                <a:spcPct val="150000"/>
              </a:lnSpc>
              <a:spcAft>
                <a:spcPts val="600"/>
              </a:spcAft>
              <a:buClr>
                <a:srgbClr val="017663"/>
              </a:buClr>
              <a:buSzPct val="100000"/>
              <a:buAutoNum type="arabicPeriod"/>
              <a:defRPr/>
            </a:pPr>
            <a:r>
              <a:rPr lang="en-US" sz="1900" b="1" kern="0" dirty="0">
                <a:solidFill>
                  <a:srgbClr val="017663"/>
                </a:solidFill>
                <a:latin typeface="+mn-lt"/>
                <a:cs typeface="Times New Roman" pitchFamily="18" charset="0"/>
              </a:rPr>
              <a:t>CONTRACT DATA</a:t>
            </a:r>
          </a:p>
          <a:p>
            <a:pPr marL="342900" indent="-342900" algn="just" eaLnBrk="0" hangingPunct="0">
              <a:lnSpc>
                <a:spcPct val="150000"/>
              </a:lnSpc>
              <a:spcAft>
                <a:spcPts val="600"/>
              </a:spcAft>
              <a:buClr>
                <a:srgbClr val="017663"/>
              </a:buClr>
              <a:buSzPct val="100000"/>
              <a:buAutoNum type="arabicPeriod"/>
              <a:defRPr/>
            </a:pPr>
            <a:r>
              <a:rPr lang="en-US" sz="1900" b="1" kern="0" dirty="0">
                <a:solidFill>
                  <a:srgbClr val="017663"/>
                </a:solidFill>
                <a:latin typeface="+mn-lt"/>
                <a:cs typeface="Times New Roman" pitchFamily="18" charset="0"/>
              </a:rPr>
              <a:t>PROJECT INFORMATION</a:t>
            </a:r>
          </a:p>
          <a:p>
            <a:pPr marL="342900" indent="-342900" algn="just" eaLnBrk="0" hangingPunct="0">
              <a:lnSpc>
                <a:spcPct val="150000"/>
              </a:lnSpc>
              <a:spcAft>
                <a:spcPts val="600"/>
              </a:spcAft>
              <a:buClr>
                <a:srgbClr val="017663"/>
              </a:buClr>
              <a:buSzPct val="100000"/>
              <a:buAutoNum type="arabicPeriod"/>
              <a:defRPr/>
            </a:pPr>
            <a:r>
              <a:rPr lang="en-US" sz="1900" b="1" kern="0" dirty="0">
                <a:solidFill>
                  <a:srgbClr val="017663"/>
                </a:solidFill>
                <a:latin typeface="+mn-lt"/>
                <a:cs typeface="Times New Roman" pitchFamily="18" charset="0"/>
              </a:rPr>
              <a:t>PROJECT SPECIFICATIONS</a:t>
            </a:r>
          </a:p>
          <a:p>
            <a:pPr marL="342900" indent="-342900" algn="just" eaLnBrk="0" hangingPunct="0">
              <a:lnSpc>
                <a:spcPct val="150000"/>
              </a:lnSpc>
              <a:spcAft>
                <a:spcPts val="600"/>
              </a:spcAft>
              <a:buClr>
                <a:srgbClr val="017663"/>
              </a:buClr>
              <a:buSzPct val="100000"/>
              <a:buAutoNum type="arabicPeriod"/>
              <a:defRPr/>
            </a:pPr>
            <a:r>
              <a:rPr lang="en-US" sz="1900" b="1" kern="0" dirty="0">
                <a:solidFill>
                  <a:srgbClr val="017663"/>
                </a:solidFill>
                <a:latin typeface="+mn-lt"/>
                <a:cs typeface="Times New Roman" pitchFamily="18" charset="0"/>
              </a:rPr>
              <a:t>CLOSURE</a:t>
            </a:r>
          </a:p>
          <a:p>
            <a:pPr marL="342900" indent="-342900" algn="just" eaLnBrk="0" hangingPunct="0">
              <a:lnSpc>
                <a:spcPct val="150000"/>
              </a:lnSpc>
              <a:spcAft>
                <a:spcPts val="600"/>
              </a:spcAft>
              <a:buClr>
                <a:schemeClr val="accent2"/>
              </a:buClr>
              <a:buSzPct val="70000"/>
              <a:buAutoNum type="arabicPeriod"/>
              <a:defRPr/>
            </a:pPr>
            <a:endParaRPr lang="en-US" sz="1600" b="1" kern="0" dirty="0">
              <a:solidFill>
                <a:srgbClr val="006600"/>
              </a:solidFill>
              <a:latin typeface="+mn-lt"/>
              <a:cs typeface="+mn-cs"/>
            </a:endParaRPr>
          </a:p>
        </p:txBody>
      </p:sp>
    </p:spTree>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animEffect transition="in" filter="fade">
                                      <p:cBhvr>
                                        <p:cTn id="7" dur="1000"/>
                                        <p:tgtEl>
                                          <p:spTgt spid="4">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4">
                                            <p:txEl>
                                              <p:pRg st="2" end="2"/>
                                            </p:txEl>
                                          </p:spTgt>
                                        </p:tgtEl>
                                        <p:attrNameLst>
                                          <p:attrName>style.visibility</p:attrName>
                                        </p:attrNameLst>
                                      </p:cBhvr>
                                      <p:to>
                                        <p:strVal val="visible"/>
                                      </p:to>
                                    </p:set>
                                    <p:animEffect transition="in" filter="fade">
                                      <p:cBhvr>
                                        <p:cTn id="10" dur="1000"/>
                                        <p:tgtEl>
                                          <p:spTgt spid="4">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animEffect transition="in" filter="fade">
                                      <p:cBhvr>
                                        <p:cTn id="13" dur="1000"/>
                                        <p:tgtEl>
                                          <p:spTgt spid="4">
                                            <p:txEl>
                                              <p:pRg st="3" end="3"/>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4">
                                            <p:txEl>
                                              <p:pRg st="4" end="4"/>
                                            </p:txEl>
                                          </p:spTgt>
                                        </p:tgtEl>
                                        <p:attrNameLst>
                                          <p:attrName>style.visibility</p:attrName>
                                        </p:attrNameLst>
                                      </p:cBhvr>
                                      <p:to>
                                        <p:strVal val="visible"/>
                                      </p:to>
                                    </p:set>
                                    <p:animEffect transition="in" filter="fade">
                                      <p:cBhvr>
                                        <p:cTn id="16" dur="1000"/>
                                        <p:tgtEl>
                                          <p:spTgt spid="4">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4">
                                            <p:txEl>
                                              <p:pRg st="5" end="5"/>
                                            </p:txEl>
                                          </p:spTgt>
                                        </p:tgtEl>
                                        <p:attrNameLst>
                                          <p:attrName>style.visibility</p:attrName>
                                        </p:attrNameLst>
                                      </p:cBhvr>
                                      <p:to>
                                        <p:strVal val="visible"/>
                                      </p:to>
                                    </p:set>
                                    <p:animEffect transition="in" filter="fade">
                                      <p:cBhvr>
                                        <p:cTn id="19" dur="1000"/>
                                        <p:tgtEl>
                                          <p:spTgt spid="4">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4">
                                            <p:txEl>
                                              <p:pRg st="6" end="6"/>
                                            </p:txEl>
                                          </p:spTgt>
                                        </p:tgtEl>
                                        <p:attrNameLst>
                                          <p:attrName>style.visibility</p:attrName>
                                        </p:attrNameLst>
                                      </p:cBhvr>
                                      <p:to>
                                        <p:strVal val="visible"/>
                                      </p:to>
                                    </p:set>
                                    <p:animEffect transition="in" filter="fade">
                                      <p:cBhvr>
                                        <p:cTn id="22" dur="1000"/>
                                        <p:tgtEl>
                                          <p:spTgt spid="4">
                                            <p:txEl>
                                              <p:pRg st="6" end="6"/>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4">
                                            <p:txEl>
                                              <p:pRg st="7" end="7"/>
                                            </p:txEl>
                                          </p:spTgt>
                                        </p:tgtEl>
                                        <p:attrNameLst>
                                          <p:attrName>style.visibility</p:attrName>
                                        </p:attrNameLst>
                                      </p:cBhvr>
                                      <p:to>
                                        <p:strVal val="visible"/>
                                      </p:to>
                                    </p:set>
                                    <p:animEffect transition="in" filter="fade">
                                      <p:cBhvr>
                                        <p:cTn id="25" dur="1000"/>
                                        <p:tgtEl>
                                          <p:spTgt spid="4">
                                            <p:txEl>
                                              <p:pRg st="7" end="7"/>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4">
                                            <p:txEl>
                                              <p:pRg st="8" end="8"/>
                                            </p:txEl>
                                          </p:spTgt>
                                        </p:tgtEl>
                                        <p:attrNameLst>
                                          <p:attrName>style.visibility</p:attrName>
                                        </p:attrNameLst>
                                      </p:cBhvr>
                                      <p:to>
                                        <p:strVal val="visible"/>
                                      </p:to>
                                    </p:set>
                                    <p:animEffect transition="in" filter="fade">
                                      <p:cBhvr>
                                        <p:cTn id="28" dur="1000"/>
                                        <p:tgtEl>
                                          <p:spTgt spid="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231775" y="357188"/>
            <a:ext cx="8642350" cy="498475"/>
          </a:xfrm>
        </p:spPr>
        <p:txBody>
          <a:bodyPr/>
          <a:lstStyle/>
          <a:p>
            <a:r>
              <a:rPr lang="en-GB" sz="3600" dirty="0">
                <a:latin typeface="Arial" charset="0"/>
              </a:rPr>
              <a:t>1. WELCOME</a:t>
            </a:r>
            <a:endParaRPr lang="en-GB" sz="3600" dirty="0"/>
          </a:p>
        </p:txBody>
      </p:sp>
      <p:sp>
        <p:nvSpPr>
          <p:cNvPr id="6" name="TextBox 5">
            <a:extLst>
              <a:ext uri="{FF2B5EF4-FFF2-40B4-BE49-F238E27FC236}">
                <a16:creationId xmlns:a16="http://schemas.microsoft.com/office/drawing/2014/main" id="{B855CB6A-D80B-4F87-ABF3-E6ECE8595B82}"/>
              </a:ext>
            </a:extLst>
          </p:cNvPr>
          <p:cNvSpPr txBox="1"/>
          <p:nvPr/>
        </p:nvSpPr>
        <p:spPr>
          <a:xfrm>
            <a:off x="120789" y="1197466"/>
            <a:ext cx="8570748" cy="2308324"/>
          </a:xfrm>
          <a:prstGeom prst="rect">
            <a:avLst/>
          </a:prstGeom>
          <a:noFill/>
        </p:spPr>
        <p:txBody>
          <a:bodyPr wrap="square" rtlCol="0">
            <a:spAutoFit/>
          </a:bodyPr>
          <a:lstStyle/>
          <a:p>
            <a:pPr algn="ctr">
              <a:spcBef>
                <a:spcPts val="1800"/>
              </a:spcBef>
              <a:spcAft>
                <a:spcPts val="600"/>
              </a:spcAft>
            </a:pPr>
            <a:r>
              <a:rPr lang="en-ZA" sz="2400" b="1" dirty="0">
                <a:solidFill>
                  <a:srgbClr val="003399"/>
                </a:solidFill>
                <a:latin typeface="Arial" panose="020B0604020202020204" pitchFamily="34" charset="0"/>
                <a:cs typeface="Arial" panose="020B0604020202020204" pitchFamily="34" charset="0"/>
              </a:rPr>
              <a:t>Contract:  N.001-190-2017/2</a:t>
            </a:r>
          </a:p>
          <a:p>
            <a:pPr algn="ctr">
              <a:spcBef>
                <a:spcPts val="1800"/>
              </a:spcBef>
              <a:spcAft>
                <a:spcPts val="600"/>
              </a:spcAft>
            </a:pPr>
            <a:r>
              <a:rPr lang="en-ZA" sz="2400" b="1" dirty="0">
                <a:solidFill>
                  <a:srgbClr val="003399"/>
                </a:solidFill>
                <a:latin typeface="Arial" panose="020B0604020202020204" pitchFamily="34" charset="0"/>
                <a:cs typeface="Arial" panose="020B0604020202020204" pitchFamily="34" charset="0"/>
              </a:rPr>
              <a:t>FOR THE ASPHALT OVERLAY RESURFACING ON NATIONAL ROUTE N1 SECTION 19 FROM VAAL RIVER (KM 0.0) TO KLEIN RIETSPRUIT (KM 10.1)</a:t>
            </a:r>
          </a:p>
          <a:p>
            <a:pPr algn="ctr">
              <a:spcBef>
                <a:spcPts val="1800"/>
              </a:spcBef>
              <a:spcAft>
                <a:spcPts val="600"/>
              </a:spcAft>
            </a:pPr>
            <a:endParaRPr lang="en-ZA" sz="800" b="1" dirty="0">
              <a:solidFill>
                <a:srgbClr val="003399"/>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42925614-D04D-4A4D-86D1-7172D74C90C2}"/>
              </a:ext>
            </a:extLst>
          </p:cNvPr>
          <p:cNvSpPr/>
          <p:nvPr/>
        </p:nvSpPr>
        <p:spPr>
          <a:xfrm>
            <a:off x="323528" y="3227959"/>
            <a:ext cx="8426732" cy="1815882"/>
          </a:xfrm>
          <a:prstGeom prst="rect">
            <a:avLst/>
          </a:prstGeom>
        </p:spPr>
        <p:txBody>
          <a:bodyPr wrap="square">
            <a:spAutoFit/>
          </a:bodyPr>
          <a:lstStyle/>
          <a:p>
            <a:pPr algn="ctr">
              <a:defRPr/>
            </a:pPr>
            <a:r>
              <a:rPr lang="en-US" b="1" dirty="0">
                <a:latin typeface="Arial" panose="020B0604020202020204" pitchFamily="34" charset="0"/>
                <a:cs typeface="Arial" panose="020B0604020202020204" pitchFamily="34" charset="0"/>
              </a:rPr>
              <a:t>Tender documents are available at no cost in electronic format downloadable from SANRAL website</a:t>
            </a:r>
          </a:p>
          <a:p>
            <a:pPr algn="ctr">
              <a:defRPr/>
            </a:pPr>
            <a:r>
              <a:rPr lang="en-US" b="1" dirty="0">
                <a:latin typeface="Arial" panose="020B0604020202020204" pitchFamily="34" charset="0"/>
                <a:cs typeface="Arial" panose="020B0604020202020204" pitchFamily="34" charset="0"/>
              </a:rPr>
              <a:t> </a:t>
            </a:r>
            <a:r>
              <a:rPr lang="en-ZA" u="sng" dirty="0">
                <a:hlinkClick r:id="rId2"/>
              </a:rPr>
              <a:t>https://www.nra.co.za/service-provider-zone/tenders/open-tenders/</a:t>
            </a:r>
            <a:r>
              <a:rPr lang="en-ZA" dirty="0"/>
              <a:t> </a:t>
            </a:r>
            <a:endParaRPr lang="en-US" strike="sngStrike" dirty="0"/>
          </a:p>
          <a:p>
            <a:pPr algn="ctr">
              <a:defRPr/>
            </a:pPr>
            <a:endParaRPr lang="en-US" b="1" dirty="0"/>
          </a:p>
          <a:p>
            <a:pPr algn="ctr">
              <a:defRPr/>
            </a:pPr>
            <a:r>
              <a:rPr lang="en-GB" b="1" dirty="0">
                <a:solidFill>
                  <a:srgbClr val="FF0000"/>
                </a:solidFill>
                <a:latin typeface="Arial" panose="020B0604020202020204" pitchFamily="34" charset="0"/>
                <a:cs typeface="Arial" panose="020B0604020202020204" pitchFamily="34" charset="0"/>
              </a:rPr>
              <a:t>Tenderers must have access to Microsoft Office </a:t>
            </a:r>
            <a:r>
              <a:rPr lang="en-US" b="1" dirty="0">
                <a:solidFill>
                  <a:srgbClr val="FF0000"/>
                </a:solidFill>
                <a:latin typeface="Arial" panose="020B0604020202020204" pitchFamily="34" charset="0"/>
                <a:cs typeface="Arial" panose="020B0604020202020204" pitchFamily="34" charset="0"/>
              </a:rPr>
              <a:t>© 2013 and Acrobat Adobe © 9.0, or similar compatible software</a:t>
            </a:r>
            <a:r>
              <a:rPr lang="en-US" b="1" dirty="0">
                <a:latin typeface="Arial" panose="020B0604020202020204" pitchFamily="34" charset="0"/>
                <a:cs typeface="Arial" panose="020B0604020202020204" pitchFamily="34" charset="0"/>
              </a:rPr>
              <a:t>.</a:t>
            </a:r>
          </a:p>
          <a:p>
            <a:pPr algn="ctr">
              <a:defRPr/>
            </a:pPr>
            <a:endParaRPr lang="en-US" b="1" dirty="0">
              <a:latin typeface="Arial" panose="020B0604020202020204" pitchFamily="34" charset="0"/>
              <a:cs typeface="Arial" panose="020B0604020202020204" pitchFamily="34" charset="0"/>
            </a:endParaRPr>
          </a:p>
          <a:p>
            <a:pPr>
              <a:defRPr/>
            </a:pPr>
            <a:r>
              <a:rPr lang="en-GB" b="1" u="sng" dirty="0">
                <a:latin typeface="Arial" panose="020B0604020202020204" pitchFamily="34" charset="0"/>
                <a:cs typeface="Arial" panose="020B0604020202020204" pitchFamily="34" charset="0"/>
              </a:rPr>
              <a:t> </a:t>
            </a:r>
          </a:p>
        </p:txBody>
      </p:sp>
      <p:sp>
        <p:nvSpPr>
          <p:cNvPr id="10" name="TextBox 9"/>
          <p:cNvSpPr txBox="1"/>
          <p:nvPr/>
        </p:nvSpPr>
        <p:spPr>
          <a:xfrm>
            <a:off x="249566" y="4839193"/>
            <a:ext cx="8574655" cy="1323439"/>
          </a:xfrm>
          <a:prstGeom prst="rect">
            <a:avLst/>
          </a:prstGeom>
          <a:noFill/>
        </p:spPr>
        <p:txBody>
          <a:bodyPr wrap="square" rtlCol="0">
            <a:spAutoFit/>
          </a:bodyPr>
          <a:lstStyle/>
          <a:p>
            <a:pPr algn="ctr"/>
            <a:r>
              <a:rPr lang="en-US" sz="2000" b="1" dirty="0"/>
              <a:t>All  Queries related to this tender is to be addressed only to the SANRAL Procurement Officer:</a:t>
            </a:r>
          </a:p>
          <a:p>
            <a:pPr algn="ctr"/>
            <a:r>
              <a:rPr lang="en-US" sz="2000" b="1" dirty="0" err="1">
                <a:effectLst/>
                <a:latin typeface="Arial" panose="020B0604020202020204" pitchFamily="34" charset="0"/>
                <a:ea typeface="Calibri" panose="020F0502020204030204" pitchFamily="34" charset="0"/>
                <a:cs typeface="Times New Roman" panose="02020603050405020304" pitchFamily="18" charset="0"/>
              </a:rPr>
              <a:t>Mr</a:t>
            </a:r>
            <a:r>
              <a:rPr lang="en-US" sz="2000" b="1" dirty="0">
                <a:effectLst/>
                <a:latin typeface="Arial" panose="020B0604020202020204" pitchFamily="34" charset="0"/>
                <a:ea typeface="Calibri" panose="020F0502020204030204" pitchFamily="34" charset="0"/>
                <a:cs typeface="Times New Roman" panose="02020603050405020304" pitchFamily="18" charset="0"/>
              </a:rPr>
              <a:t> Andile </a:t>
            </a:r>
            <a:r>
              <a:rPr lang="en-US" sz="2000" b="1" dirty="0" err="1">
                <a:effectLst/>
                <a:latin typeface="Arial" panose="020B0604020202020204" pitchFamily="34" charset="0"/>
                <a:ea typeface="Calibri" panose="020F0502020204030204" pitchFamily="34" charset="0"/>
                <a:cs typeface="Times New Roman" panose="02020603050405020304" pitchFamily="18" charset="0"/>
              </a:rPr>
              <a:t>Gogotya</a:t>
            </a:r>
            <a:endParaRPr lang="en-US" sz="2000" b="1" dirty="0">
              <a:highlight>
                <a:srgbClr val="FFFF00"/>
              </a:highlight>
            </a:endParaRPr>
          </a:p>
          <a:p>
            <a:pPr algn="ctr"/>
            <a:r>
              <a:rPr lang="en-US" sz="2000" b="1" dirty="0"/>
              <a:t>E-Mail: </a:t>
            </a:r>
            <a:r>
              <a:rPr lang="en-US" sz="1800" u="sng"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hlinkClick r:id="rId3"/>
              </a:rPr>
              <a:t>gogotyaa@nra.co.za</a:t>
            </a:r>
            <a:endParaRPr lang="en-ZA" dirty="0"/>
          </a:p>
        </p:txBody>
      </p:sp>
    </p:spTree>
  </p:cSld>
  <p:clrMapOvr>
    <a:masterClrMapping/>
  </p:clrMapOvr>
  <p:transition spd="med">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50825" y="357188"/>
            <a:ext cx="8642350" cy="673100"/>
          </a:xfrm>
        </p:spPr>
        <p:txBody>
          <a:bodyPr/>
          <a:lstStyle/>
          <a:p>
            <a:r>
              <a:rPr lang="en-ZA" sz="3600" dirty="0">
                <a:latin typeface="Arial" charset="0"/>
              </a:rPr>
              <a:t>2. INTRODUCTION</a:t>
            </a:r>
          </a:p>
        </p:txBody>
      </p:sp>
      <p:graphicFrame>
        <p:nvGraphicFramePr>
          <p:cNvPr id="6" name="Table 5">
            <a:extLst>
              <a:ext uri="{FF2B5EF4-FFF2-40B4-BE49-F238E27FC236}">
                <a16:creationId xmlns:a16="http://schemas.microsoft.com/office/drawing/2014/main" id="{F05F7934-D171-47BE-8394-445134DD60AB}"/>
              </a:ext>
            </a:extLst>
          </p:cNvPr>
          <p:cNvGraphicFramePr>
            <a:graphicFrameLocks noGrp="1"/>
          </p:cNvGraphicFramePr>
          <p:nvPr>
            <p:extLst>
              <p:ext uri="{D42A27DB-BD31-4B8C-83A1-F6EECF244321}">
                <p14:modId xmlns:p14="http://schemas.microsoft.com/office/powerpoint/2010/main" val="3327838924"/>
              </p:ext>
            </p:extLst>
          </p:nvPr>
        </p:nvGraphicFramePr>
        <p:xfrm>
          <a:off x="393444" y="1427669"/>
          <a:ext cx="8357112" cy="3183931"/>
        </p:xfrm>
        <a:graphic>
          <a:graphicData uri="http://schemas.openxmlformats.org/drawingml/2006/table">
            <a:tbl>
              <a:tblPr bandRow="1">
                <a:tableStyleId>{8799B23B-EC83-4686-B30A-512413B5E67A}</a:tableStyleId>
              </a:tblPr>
              <a:tblGrid>
                <a:gridCol w="3654573">
                  <a:extLst>
                    <a:ext uri="{9D8B030D-6E8A-4147-A177-3AD203B41FA5}">
                      <a16:colId xmlns:a16="http://schemas.microsoft.com/office/drawing/2014/main" val="2696213551"/>
                    </a:ext>
                  </a:extLst>
                </a:gridCol>
                <a:gridCol w="4702539">
                  <a:extLst>
                    <a:ext uri="{9D8B030D-6E8A-4147-A177-3AD203B41FA5}">
                      <a16:colId xmlns:a16="http://schemas.microsoft.com/office/drawing/2014/main" val="1564443180"/>
                    </a:ext>
                  </a:extLst>
                </a:gridCol>
              </a:tblGrid>
              <a:tr h="485234">
                <a:tc>
                  <a:txBody>
                    <a:bodyPr/>
                    <a:lstStyle/>
                    <a:p>
                      <a:r>
                        <a:rPr lang="en-ZA" dirty="0"/>
                        <a:t>PROJECT</a:t>
                      </a:r>
                      <a:endParaRPr lang="en-ZA" b="1" dirty="0"/>
                    </a:p>
                  </a:txBody>
                  <a:tcPr anchor="ctr"/>
                </a:tc>
                <a:tc>
                  <a:txBody>
                    <a:bodyPr/>
                    <a:lstStyle/>
                    <a:p>
                      <a:pPr marL="0" marR="0" lvl="0" indent="0" algn="ctr" defTabSz="914400" rtl="0" eaLnBrk="1" fontAlgn="auto" latinLnBrk="0" hangingPunct="1">
                        <a:lnSpc>
                          <a:spcPct val="100000"/>
                        </a:lnSpc>
                        <a:spcBef>
                          <a:spcPts val="1800"/>
                        </a:spcBef>
                        <a:spcAft>
                          <a:spcPts val="600"/>
                        </a:spcAft>
                        <a:buClrTx/>
                        <a:buSzTx/>
                        <a:buFontTx/>
                        <a:buNone/>
                        <a:tabLst/>
                        <a:defRPr/>
                      </a:pPr>
                      <a:r>
                        <a:rPr lang="en-ZA" sz="1600" b="1" dirty="0">
                          <a:solidFill>
                            <a:schemeClr val="tx1"/>
                          </a:solidFill>
                        </a:rPr>
                        <a:t>N.001-190-2017/2</a:t>
                      </a:r>
                      <a:endParaRPr lang="en-ZA" sz="1600" b="1" dirty="0">
                        <a:solidFill>
                          <a:schemeClr val="tx1"/>
                        </a:solidFill>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459901644"/>
                  </a:ext>
                </a:extLst>
              </a:tr>
              <a:tr h="485234">
                <a:tc>
                  <a:txBody>
                    <a:bodyPr/>
                    <a:lstStyle/>
                    <a:p>
                      <a:r>
                        <a:rPr lang="en-ZA" dirty="0"/>
                        <a:t>CLIENT</a:t>
                      </a:r>
                      <a:endParaRPr lang="en-ZA" b="1" dirty="0"/>
                    </a:p>
                  </a:txBody>
                  <a:tcPr anchor="ctr"/>
                </a:tc>
                <a:tc>
                  <a:txBody>
                    <a:bodyPr/>
                    <a:lstStyle/>
                    <a:p>
                      <a:pPr algn="ctr"/>
                      <a:r>
                        <a:rPr lang="en-ZA" sz="1600" dirty="0"/>
                        <a:t>SANRAL</a:t>
                      </a:r>
                      <a:endParaRPr lang="en-ZA" sz="1600" b="1" dirty="0"/>
                    </a:p>
                  </a:txBody>
                  <a:tcPr anchor="ctr"/>
                </a:tc>
                <a:extLst>
                  <a:ext uri="{0D108BD9-81ED-4DB2-BD59-A6C34878D82A}">
                    <a16:rowId xmlns:a16="http://schemas.microsoft.com/office/drawing/2014/main" val="1634411104"/>
                  </a:ext>
                </a:extLst>
              </a:tr>
              <a:tr h="485234">
                <a:tc>
                  <a:txBody>
                    <a:bodyPr/>
                    <a:lstStyle/>
                    <a:p>
                      <a:r>
                        <a:rPr lang="en-ZA" dirty="0"/>
                        <a:t>PROCUREMENT OFFICER</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1600" kern="1200" dirty="0">
                          <a:solidFill>
                            <a:schemeClr val="tx1"/>
                          </a:solidFill>
                          <a:latin typeface="+mn-lt"/>
                          <a:ea typeface="+mn-ea"/>
                          <a:cs typeface="+mn-cs"/>
                        </a:rPr>
                        <a:t>MR ANDILE GOGOTYA </a:t>
                      </a:r>
                    </a:p>
                  </a:txBody>
                  <a:tcPr anchor="ctr"/>
                </a:tc>
                <a:extLst>
                  <a:ext uri="{0D108BD9-81ED-4DB2-BD59-A6C34878D82A}">
                    <a16:rowId xmlns:a16="http://schemas.microsoft.com/office/drawing/2014/main" val="3451852503"/>
                  </a:ext>
                </a:extLst>
              </a:tr>
              <a:tr h="757761">
                <a:tc>
                  <a:txBody>
                    <a:bodyPr/>
                    <a:lstStyle/>
                    <a:p>
                      <a:r>
                        <a:rPr lang="en-ZA" sz="1800" kern="1200" dirty="0">
                          <a:solidFill>
                            <a:schemeClr val="tx1"/>
                          </a:solidFill>
                          <a:latin typeface="+mn-lt"/>
                          <a:ea typeface="+mn-ea"/>
                          <a:cs typeface="+mn-cs"/>
                        </a:rPr>
                        <a:t>DESIGN CONSULTANT</a:t>
                      </a:r>
                    </a:p>
                  </a:txBody>
                  <a:tcPr anchor="ctr"/>
                </a:tc>
                <a:tc>
                  <a:txBody>
                    <a:bodyPr/>
                    <a:lstStyle/>
                    <a:p>
                      <a:pPr algn="ctr"/>
                      <a:r>
                        <a:rPr lang="en-ZA" sz="1600" dirty="0"/>
                        <a:t>BVi CONSULTING ENGINEERS WESTERN CAPE </a:t>
                      </a:r>
                      <a:r>
                        <a:rPr lang="en-ZA" sz="1600" baseline="0" dirty="0"/>
                        <a:t>(PTY) LTD</a:t>
                      </a:r>
                      <a:endParaRPr lang="en-ZA" sz="1600" b="1" dirty="0"/>
                    </a:p>
                  </a:txBody>
                  <a:tcPr anchor="ctr"/>
                </a:tc>
                <a:extLst>
                  <a:ext uri="{0D108BD9-81ED-4DB2-BD59-A6C34878D82A}">
                    <a16:rowId xmlns:a16="http://schemas.microsoft.com/office/drawing/2014/main" val="95273414"/>
                  </a:ext>
                </a:extLst>
              </a:tr>
              <a:tr h="485234">
                <a:tc>
                  <a:txBody>
                    <a:bodyPr/>
                    <a:lstStyle/>
                    <a:p>
                      <a:r>
                        <a:rPr lang="en-ZA" dirty="0"/>
                        <a:t>PROJECT LEADER</a:t>
                      </a:r>
                    </a:p>
                  </a:txBody>
                  <a:tcPr anchor="ctr"/>
                </a:tc>
                <a:tc>
                  <a:txBody>
                    <a:bodyPr/>
                    <a:lstStyle/>
                    <a:p>
                      <a:pPr algn="ctr"/>
                      <a:r>
                        <a:rPr lang="en-ZA" sz="1600" dirty="0"/>
                        <a:t>ANDRE VAN PLETZEN</a:t>
                      </a:r>
                    </a:p>
                  </a:txBody>
                  <a:tcPr anchor="ctr"/>
                </a:tc>
                <a:extLst>
                  <a:ext uri="{0D108BD9-81ED-4DB2-BD59-A6C34878D82A}">
                    <a16:rowId xmlns:a16="http://schemas.microsoft.com/office/drawing/2014/main" val="2608076553"/>
                  </a:ext>
                </a:extLst>
              </a:tr>
              <a:tr h="485234">
                <a:tc>
                  <a:txBody>
                    <a:bodyPr/>
                    <a:lstStyle/>
                    <a:p>
                      <a:r>
                        <a:rPr lang="en-ZA" dirty="0"/>
                        <a:t>CONTRACT ENGINEER</a:t>
                      </a:r>
                    </a:p>
                  </a:txBody>
                  <a:tcPr anchor="ctr"/>
                </a:tc>
                <a:tc>
                  <a:txBody>
                    <a:bodyPr/>
                    <a:lstStyle/>
                    <a:p>
                      <a:pPr algn="ctr"/>
                      <a:r>
                        <a:rPr lang="en-ZA" sz="1600" dirty="0"/>
                        <a:t>ANDRE VAN PLETZEN</a:t>
                      </a:r>
                    </a:p>
                  </a:txBody>
                  <a:tcPr anchor="ctr"/>
                </a:tc>
                <a:extLst>
                  <a:ext uri="{0D108BD9-81ED-4DB2-BD59-A6C34878D82A}">
                    <a16:rowId xmlns:a16="http://schemas.microsoft.com/office/drawing/2014/main" val="2307791809"/>
                  </a:ext>
                </a:extLst>
              </a:tr>
            </a:tbl>
          </a:graphicData>
        </a:graphic>
      </p:graphicFrame>
    </p:spTree>
  </p:cSld>
  <p:clrMapOvr>
    <a:masterClrMapping/>
  </p:clrMapOvr>
  <p:transition spd="med">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50825" y="357188"/>
            <a:ext cx="8642350" cy="673100"/>
          </a:xfrm>
        </p:spPr>
        <p:txBody>
          <a:bodyPr/>
          <a:lstStyle/>
          <a:p>
            <a:r>
              <a:rPr lang="en-ZA" sz="3600" dirty="0">
                <a:latin typeface="Arial" charset="0"/>
              </a:rPr>
              <a:t>2. INTRODUCTION</a:t>
            </a:r>
          </a:p>
        </p:txBody>
      </p:sp>
      <p:graphicFrame>
        <p:nvGraphicFramePr>
          <p:cNvPr id="5" name="Table 4">
            <a:extLst>
              <a:ext uri="{FF2B5EF4-FFF2-40B4-BE49-F238E27FC236}">
                <a16:creationId xmlns:a16="http://schemas.microsoft.com/office/drawing/2014/main" id="{D988F5AF-B877-441F-B7F2-59E75E42A68D}"/>
              </a:ext>
            </a:extLst>
          </p:cNvPr>
          <p:cNvGraphicFramePr>
            <a:graphicFrameLocks noGrp="1"/>
          </p:cNvGraphicFramePr>
          <p:nvPr>
            <p:extLst>
              <p:ext uri="{D42A27DB-BD31-4B8C-83A1-F6EECF244321}">
                <p14:modId xmlns:p14="http://schemas.microsoft.com/office/powerpoint/2010/main" val="1330938852"/>
              </p:ext>
            </p:extLst>
          </p:nvPr>
        </p:nvGraphicFramePr>
        <p:xfrm>
          <a:off x="486033" y="1975528"/>
          <a:ext cx="8171934" cy="3066616"/>
        </p:xfrm>
        <a:graphic>
          <a:graphicData uri="http://schemas.openxmlformats.org/drawingml/2006/table">
            <a:tbl>
              <a:tblPr firstRow="1" bandRow="1">
                <a:tableStyleId>{5940675A-B579-460E-94D1-54222C63F5DA}</a:tableStyleId>
              </a:tblPr>
              <a:tblGrid>
                <a:gridCol w="4279007">
                  <a:extLst>
                    <a:ext uri="{9D8B030D-6E8A-4147-A177-3AD203B41FA5}">
                      <a16:colId xmlns:a16="http://schemas.microsoft.com/office/drawing/2014/main" val="20000"/>
                    </a:ext>
                  </a:extLst>
                </a:gridCol>
                <a:gridCol w="3892927">
                  <a:extLst>
                    <a:ext uri="{9D8B030D-6E8A-4147-A177-3AD203B41FA5}">
                      <a16:colId xmlns:a16="http://schemas.microsoft.com/office/drawing/2014/main" val="20001"/>
                    </a:ext>
                  </a:extLst>
                </a:gridCol>
              </a:tblGrid>
              <a:tr h="1525480">
                <a:tc>
                  <a:txBody>
                    <a:bodyPr/>
                    <a:lstStyle/>
                    <a:p>
                      <a:r>
                        <a:rPr lang="en-ZA" sz="1800" b="0" dirty="0"/>
                        <a:t>SUBMISSION OF FORM A1.1</a:t>
                      </a:r>
                    </a:p>
                    <a:p>
                      <a:endParaRPr lang="en-ZA" sz="1800" b="0" dirty="0"/>
                    </a:p>
                    <a:p>
                      <a:pPr marL="0" marR="0" lvl="0" indent="0" algn="l" defTabSz="914400" rtl="0" eaLnBrk="1" fontAlgn="auto" latinLnBrk="0" hangingPunct="1">
                        <a:lnSpc>
                          <a:spcPct val="100000"/>
                        </a:lnSpc>
                        <a:spcBef>
                          <a:spcPts val="0"/>
                        </a:spcBef>
                        <a:spcAft>
                          <a:spcPts val="0"/>
                        </a:spcAft>
                        <a:buClrTx/>
                        <a:buSzTx/>
                        <a:buFontTx/>
                        <a:buNone/>
                        <a:tabLst/>
                        <a:defRPr/>
                      </a:pPr>
                      <a:r>
                        <a:rPr lang="en-ZA" sz="1400" b="1" kern="1200" dirty="0">
                          <a:solidFill>
                            <a:srgbClr val="FF0000"/>
                          </a:solidFill>
                          <a:effectLst/>
                          <a:latin typeface="Arial" panose="020B0604020202020204" pitchFamily="34" charset="0"/>
                          <a:ea typeface="+mn-ea"/>
                          <a:cs typeface="Arial" panose="020B0604020202020204" pitchFamily="34" charset="0"/>
                        </a:rPr>
                        <a:t>NB:</a:t>
                      </a:r>
                      <a:r>
                        <a:rPr lang="en-GB" sz="1400" kern="1200" dirty="0">
                          <a:solidFill>
                            <a:srgbClr val="FF0000"/>
                          </a:solidFill>
                          <a:effectLst/>
                          <a:latin typeface="Arial" panose="020B0604020202020204" pitchFamily="34" charset="0"/>
                          <a:ea typeface="+mn-ea"/>
                          <a:cs typeface="Arial" panose="020B0604020202020204" pitchFamily="34" charset="0"/>
                        </a:rPr>
                        <a:t>Failure to submit this certificate would result in the tenderer not receiving addenda or additional issued information and may result in the tender being non-responsive</a:t>
                      </a:r>
                      <a:r>
                        <a:rPr lang="en-GB" sz="1400" kern="1200" dirty="0">
                          <a:solidFill>
                            <a:srgbClr val="FF0000"/>
                          </a:solidFill>
                          <a:effectLst/>
                          <a:latin typeface="+mn-lt"/>
                          <a:ea typeface="+mn-ea"/>
                          <a:cs typeface="+mn-cs"/>
                        </a:rPr>
                        <a:t>.</a:t>
                      </a:r>
                      <a:endParaRPr lang="en-US" sz="1400" kern="1200" dirty="0">
                        <a:solidFill>
                          <a:srgbClr val="FF0000"/>
                        </a:solidFill>
                        <a:effectLst/>
                        <a:latin typeface="+mn-lt"/>
                        <a:ea typeface="+mn-ea"/>
                        <a:cs typeface="+mn-cs"/>
                      </a:endParaRPr>
                    </a:p>
                  </a:txBody>
                  <a:tcPr/>
                </a:tc>
                <a:tc>
                  <a:txBody>
                    <a:bodyPr/>
                    <a:lstStyle/>
                    <a:p>
                      <a:pPr algn="ctr"/>
                      <a:endParaRPr lang="en-ZA" sz="1800" b="1" kern="1200" dirty="0">
                        <a:solidFill>
                          <a:srgbClr val="FF0000"/>
                        </a:solidFill>
                        <a:effectLst/>
                        <a:latin typeface="+mn-lt"/>
                        <a:ea typeface="+mn-ea"/>
                        <a:cs typeface="+mn-cs"/>
                      </a:endParaRPr>
                    </a:p>
                    <a:p>
                      <a:pPr algn="ctr"/>
                      <a:endParaRPr lang="en-ZA" sz="1800" b="1" kern="1200" dirty="0">
                        <a:solidFill>
                          <a:srgbClr val="FF0000"/>
                        </a:solidFill>
                        <a:effectLst/>
                        <a:latin typeface="+mn-lt"/>
                        <a:ea typeface="+mn-ea"/>
                        <a:cs typeface="+mn-cs"/>
                      </a:endParaRPr>
                    </a:p>
                    <a:p>
                      <a:pPr algn="ctr"/>
                      <a:r>
                        <a:rPr lang="en-ZA" sz="1800" b="1" kern="1200" dirty="0">
                          <a:solidFill>
                            <a:srgbClr val="FF0000"/>
                          </a:solidFill>
                          <a:effectLst/>
                          <a:latin typeface="+mn-lt"/>
                          <a:ea typeface="+mn-ea"/>
                          <a:cs typeface="+mn-cs"/>
                        </a:rPr>
                        <a:t>22 OCTOBER 2021</a:t>
                      </a:r>
                    </a:p>
                  </a:txBody>
                  <a:tcPr/>
                </a:tc>
                <a:extLst>
                  <a:ext uri="{0D108BD9-81ED-4DB2-BD59-A6C34878D82A}">
                    <a16:rowId xmlns:a16="http://schemas.microsoft.com/office/drawing/2014/main" val="10002"/>
                  </a:ext>
                </a:extLst>
              </a:tr>
              <a:tr h="752040">
                <a:tc>
                  <a:txBody>
                    <a:bodyPr/>
                    <a:lstStyle/>
                    <a:p>
                      <a:r>
                        <a:rPr lang="en-ZA" sz="1800" b="0" dirty="0"/>
                        <a:t>SUBMISSION OF QUERIES</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ZA" sz="1800" b="1" kern="1200" dirty="0">
                          <a:solidFill>
                            <a:srgbClr val="FF0000"/>
                          </a:solidFill>
                          <a:effectLst/>
                          <a:latin typeface="+mn-lt"/>
                          <a:ea typeface="+mn-ea"/>
                          <a:cs typeface="+mn-cs"/>
                        </a:rPr>
                        <a:t>5 NOVEMBER 2021</a:t>
                      </a:r>
                    </a:p>
                  </a:txBody>
                  <a:tcPr anchor="ctr"/>
                </a:tc>
                <a:extLst>
                  <a:ext uri="{0D108BD9-81ED-4DB2-BD59-A6C34878D82A}">
                    <a16:rowId xmlns:a16="http://schemas.microsoft.com/office/drawing/2014/main" val="260815434"/>
                  </a:ext>
                </a:extLst>
              </a:tr>
              <a:tr h="789096">
                <a:tc>
                  <a:txBody>
                    <a:bodyPr/>
                    <a:lstStyle/>
                    <a:p>
                      <a:r>
                        <a:rPr lang="en-US" sz="1800" b="0" dirty="0"/>
                        <a:t>TENDER CLOSING DATE</a:t>
                      </a:r>
                      <a:endParaRPr lang="en-ZA" sz="1800" b="0" dirty="0"/>
                    </a:p>
                  </a:txBody>
                  <a:tcPr anchor="ctr"/>
                </a:tc>
                <a:tc>
                  <a:txBody>
                    <a:bodyPr/>
                    <a:lstStyle/>
                    <a:p>
                      <a:pPr algn="ctr"/>
                      <a:r>
                        <a:rPr lang="en-ZA" sz="1800" b="1" kern="1200" dirty="0">
                          <a:solidFill>
                            <a:srgbClr val="FF0000"/>
                          </a:solidFill>
                          <a:effectLst/>
                          <a:latin typeface="+mn-lt"/>
                          <a:ea typeface="+mn-ea"/>
                          <a:cs typeface="+mn-cs"/>
                        </a:rPr>
                        <a:t>12 NOVEMBER 2021</a:t>
                      </a:r>
                    </a:p>
                  </a:txBody>
                  <a:tcPr anchor="ctr"/>
                </a:tc>
                <a:extLst>
                  <a:ext uri="{0D108BD9-81ED-4DB2-BD59-A6C34878D82A}">
                    <a16:rowId xmlns:a16="http://schemas.microsoft.com/office/drawing/2014/main" val="1581412361"/>
                  </a:ext>
                </a:extLst>
              </a:tr>
            </a:tbl>
          </a:graphicData>
        </a:graphic>
      </p:graphicFrame>
      <p:sp>
        <p:nvSpPr>
          <p:cNvPr id="7" name="TextBox 6">
            <a:extLst>
              <a:ext uri="{FF2B5EF4-FFF2-40B4-BE49-F238E27FC236}">
                <a16:creationId xmlns:a16="http://schemas.microsoft.com/office/drawing/2014/main" id="{9B0300D3-1368-445B-ACFE-787C65E87A09}"/>
              </a:ext>
            </a:extLst>
          </p:cNvPr>
          <p:cNvSpPr txBox="1"/>
          <p:nvPr/>
        </p:nvSpPr>
        <p:spPr>
          <a:xfrm>
            <a:off x="486033" y="1606196"/>
            <a:ext cx="8171934" cy="307777"/>
          </a:xfrm>
          <a:prstGeom prst="rect">
            <a:avLst/>
          </a:prstGeom>
          <a:solidFill>
            <a:schemeClr val="bg1">
              <a:lumMod val="65000"/>
            </a:schemeClr>
          </a:solidFill>
          <a:ln>
            <a:solidFill>
              <a:schemeClr val="bg1">
                <a:lumMod val="85000"/>
              </a:schemeClr>
            </a:solidFill>
          </a:ln>
        </p:spPr>
        <p:txBody>
          <a:bodyPr wrap="square" rtlCol="0">
            <a:spAutoFit/>
          </a:bodyPr>
          <a:lstStyle>
            <a:defPPr>
              <a:defRPr lang="en-US"/>
            </a:defPPr>
            <a:lvl1pPr algn="ctr">
              <a:defRPr b="1">
                <a:solidFill>
                  <a:schemeClr val="bg1"/>
                </a:solidFill>
              </a:defRPr>
            </a:lvl1pPr>
          </a:lstStyle>
          <a:p>
            <a:r>
              <a:rPr lang="en-ZA" dirty="0"/>
              <a:t>IMPORTANT TENDER DATES</a:t>
            </a:r>
          </a:p>
        </p:txBody>
      </p:sp>
    </p:spTree>
    <p:extLst>
      <p:ext uri="{BB962C8B-B14F-4D97-AF65-F5344CB8AC3E}">
        <p14:creationId xmlns:p14="http://schemas.microsoft.com/office/powerpoint/2010/main" val="2862347212"/>
      </p:ext>
    </p:extLst>
  </p:cSld>
  <p:clrMapOvr>
    <a:masterClrMapping/>
  </p:clrMapOvr>
  <p:transition spd="med">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250825" y="357188"/>
            <a:ext cx="8642350" cy="673100"/>
          </a:xfrm>
        </p:spPr>
        <p:txBody>
          <a:bodyPr/>
          <a:lstStyle/>
          <a:p>
            <a:r>
              <a:rPr lang="en-ZA" sz="3600" dirty="0">
                <a:latin typeface="Arial" charset="0"/>
              </a:rPr>
              <a:t>  3. TENDERING PROCEDURE</a:t>
            </a:r>
          </a:p>
        </p:txBody>
      </p:sp>
      <p:sp>
        <p:nvSpPr>
          <p:cNvPr id="5" name="TextBox 4"/>
          <p:cNvSpPr txBox="1"/>
          <p:nvPr/>
        </p:nvSpPr>
        <p:spPr>
          <a:xfrm>
            <a:off x="467544" y="1340768"/>
            <a:ext cx="8202118" cy="4893647"/>
          </a:xfrm>
          <a:prstGeom prst="rect">
            <a:avLst/>
          </a:prstGeom>
          <a:noFill/>
        </p:spPr>
        <p:txBody>
          <a:bodyPr wrap="square" rtlCol="0">
            <a:spAutoFit/>
          </a:bodyPr>
          <a:lstStyle/>
          <a:p>
            <a:pPr algn="just">
              <a:defRPr/>
            </a:pPr>
            <a:r>
              <a:rPr lang="en-ZA" sz="2400" b="1" dirty="0">
                <a:solidFill>
                  <a:prstClr val="black"/>
                </a:solidFill>
                <a:latin typeface="+mn-lt"/>
              </a:rPr>
              <a:t>PLEASE NOTE:</a:t>
            </a:r>
          </a:p>
          <a:p>
            <a:pPr algn="just">
              <a:defRPr/>
            </a:pPr>
            <a:endParaRPr lang="en-US" sz="2400" cap="all" dirty="0">
              <a:solidFill>
                <a:prstClr val="black"/>
              </a:solidFill>
            </a:endParaRPr>
          </a:p>
          <a:p>
            <a:pPr algn="just">
              <a:defRPr/>
            </a:pPr>
            <a:r>
              <a:rPr lang="en-US" sz="2400" cap="all" dirty="0">
                <a:solidFill>
                  <a:prstClr val="black"/>
                </a:solidFill>
              </a:rPr>
              <a:t>THE SIGNATURE ON THE DULY COMPLETED AND SIGNED FORM A1 SHALL BE CONSIDERED PROOF THAT THE TENDERER READ/VIEWED THE WHOLE CLARIFICATION BRIEFING PRESENTATION AND CLEARLY UNDERSTOOD ALL DIRECTIVES AND CLARIFICATIONS GIVEN IN THE PRESENTATION</a:t>
            </a:r>
            <a:endParaRPr lang="en-ZA" sz="2400" cap="all" dirty="0">
              <a:solidFill>
                <a:prstClr val="black"/>
              </a:solidFill>
              <a:latin typeface="Calibri" panose="020F0502020204030204"/>
            </a:endParaRPr>
          </a:p>
          <a:p>
            <a:pPr algn="just">
              <a:defRPr/>
            </a:pPr>
            <a:endParaRPr lang="en-ZA" sz="2400" cap="all" dirty="0">
              <a:latin typeface="Calibri" panose="020F0502020204030204"/>
            </a:endParaRPr>
          </a:p>
          <a:p>
            <a:pPr algn="just">
              <a:defRPr/>
            </a:pPr>
            <a:r>
              <a:rPr lang="en-ZA" sz="2400" cap="all" dirty="0">
                <a:latin typeface="+mn-lt"/>
              </a:rPr>
              <a:t>ANY INCONSISTENCY BETWEEN THE PRESENTATION AND TENDER DOCUMENT, THE TENDER DOCUMENT SHALL PREVAIL UNLESS COMMUNICATED IN THE ADDENDUM </a:t>
            </a:r>
            <a:endParaRPr lang="en-ZA" sz="2200" cap="all" dirty="0">
              <a:latin typeface="Calibri" panose="020F0502020204030204"/>
            </a:endParaRPr>
          </a:p>
        </p:txBody>
      </p:sp>
    </p:spTree>
    <p:extLst>
      <p:ext uri="{BB962C8B-B14F-4D97-AF65-F5344CB8AC3E}">
        <p14:creationId xmlns:p14="http://schemas.microsoft.com/office/powerpoint/2010/main" val="3058780181"/>
      </p:ext>
    </p:extLst>
  </p:cSld>
  <p:clrMapOvr>
    <a:masterClrMapping/>
  </p:clrMapOvr>
  <p:transition spd="med">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bwMode="auto">
          <a:xfrm>
            <a:off x="457200" y="1343607"/>
            <a:ext cx="8229600" cy="5095033"/>
          </a:xfrm>
          <a:ln>
            <a:miter lim="800000"/>
            <a:headEnd/>
            <a:tailEnd/>
          </a:ln>
        </p:spPr>
        <p:txBody>
          <a:bodyPr vert="horz" wrap="square" lIns="91440" tIns="45720" rIns="91440" bIns="45720" numCol="1" anchor="t" anchorCtr="0" compatLnSpc="1">
            <a:prstTxWarp prst="textNoShape">
              <a:avLst/>
            </a:prstTxWarp>
          </a:bodyPr>
          <a:lstStyle/>
          <a:p>
            <a:pPr marL="0" indent="0" algn="ctr">
              <a:buNone/>
            </a:pPr>
            <a:endParaRPr lang="en-ZA" sz="2000" b="1" i="1" dirty="0"/>
          </a:p>
          <a:p>
            <a:pPr marL="0" indent="0" algn="ctr">
              <a:buNone/>
            </a:pPr>
            <a:endParaRPr lang="en-ZA" sz="2800" b="1" i="1" dirty="0"/>
          </a:p>
          <a:p>
            <a:pPr marL="0" indent="0" algn="ctr">
              <a:buNone/>
            </a:pPr>
            <a:endParaRPr lang="en-ZA" sz="2800" b="1" i="1" dirty="0"/>
          </a:p>
          <a:p>
            <a:pPr marL="0" indent="0" algn="ctr">
              <a:buNone/>
            </a:pPr>
            <a:r>
              <a:rPr lang="en-ZA" sz="2800" b="1" i="1" dirty="0"/>
              <a:t>PART T1: TENDERING PROCEDURES</a:t>
            </a:r>
          </a:p>
          <a:p>
            <a:pPr marL="0" indent="0" algn="ctr">
              <a:buNone/>
            </a:pPr>
            <a:endParaRPr lang="en-ZA" sz="2800" b="1" i="1" dirty="0"/>
          </a:p>
          <a:p>
            <a:pPr marL="0" indent="0" algn="ctr">
              <a:buNone/>
            </a:pPr>
            <a:r>
              <a:rPr lang="en-ZA" sz="2800" b="1" i="1" dirty="0"/>
              <a:t>BOOK 1 of VOLUME 3</a:t>
            </a:r>
            <a:endParaRPr lang="en-ZA" sz="2800" dirty="0"/>
          </a:p>
          <a:p>
            <a:pPr marL="719138" indent="11113" algn="just">
              <a:buNone/>
              <a:defRPr/>
            </a:pPr>
            <a:endParaRPr lang="en-ZA" sz="2800" dirty="0"/>
          </a:p>
          <a:p>
            <a:pPr algn="just">
              <a:buFont typeface="Wingdings" pitchFamily="2" charset="2"/>
              <a:buNone/>
              <a:defRPr/>
            </a:pP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Tree>
    <p:extLst>
      <p:ext uri="{BB962C8B-B14F-4D97-AF65-F5344CB8AC3E}">
        <p14:creationId xmlns:p14="http://schemas.microsoft.com/office/powerpoint/2010/main" val="3237129260"/>
      </p:ext>
    </p:extLst>
  </p:cSld>
  <p:clrMapOvr>
    <a:masterClrMapping/>
  </p:clrMapOvr>
  <p:transition spd="med">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65746" y="431833"/>
            <a:ext cx="8199437" cy="946150"/>
          </a:xfrm>
        </p:spPr>
        <p:txBody>
          <a:bodyPr/>
          <a:lstStyle/>
          <a:p>
            <a:pPr>
              <a:defRPr/>
            </a:pPr>
            <a:r>
              <a:rPr lang="en-US" sz="3600" dirty="0">
                <a:latin typeface="+mn-lt"/>
              </a:rPr>
              <a:t> 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483567"/>
            <a:ext cx="8229600" cy="5095033"/>
          </a:xfrm>
          <a:ln>
            <a:miter lim="800000"/>
            <a:headEnd/>
            <a:tailEnd/>
          </a:ln>
        </p:spPr>
        <p:txBody>
          <a:bodyPr vert="horz" wrap="square" lIns="91440" tIns="45720" rIns="91440" bIns="45720" numCol="1" anchor="t" anchorCtr="0" compatLnSpc="1">
            <a:prstTxWarp prst="textNoShape">
              <a:avLst/>
            </a:prstTxWarp>
          </a:bodyPr>
          <a:lstStyle/>
          <a:p>
            <a:pPr marL="0" indent="0" algn="just">
              <a:buNone/>
            </a:pPr>
            <a:r>
              <a:rPr lang="en-ZA" sz="1600" b="1" i="1" dirty="0"/>
              <a:t>Form A1.1 Certificate of Intention to Submit a Tender</a:t>
            </a:r>
            <a:r>
              <a:rPr lang="en-GB" sz="1600" dirty="0"/>
              <a:t> must be submitted, via email by close of business on </a:t>
            </a:r>
            <a:r>
              <a:rPr lang="en-GB" sz="1600" b="1" dirty="0"/>
              <a:t>22 October 2021</a:t>
            </a:r>
            <a:r>
              <a:rPr lang="en-GB" sz="1600" dirty="0"/>
              <a:t>. Failure to submit this certificate will result in the tenderer not receiving addenda or additional issued information and may result in the tenderer being non-responsive.</a:t>
            </a:r>
          </a:p>
          <a:p>
            <a:pPr marL="0" indent="0" algn="just">
              <a:buNone/>
            </a:pPr>
            <a:endParaRPr lang="en-GB" sz="1600" dirty="0"/>
          </a:p>
          <a:p>
            <a:pPr marL="719138" indent="-719138" algn="just">
              <a:buNone/>
            </a:pPr>
            <a:r>
              <a:rPr lang="en-GB" sz="1600" b="1" dirty="0"/>
              <a:t>C.2.1	Eligibility criteria </a:t>
            </a:r>
          </a:p>
          <a:p>
            <a:pPr marL="719138" indent="-719138" algn="just">
              <a:buNone/>
            </a:pPr>
            <a:endParaRPr lang="en-GB" sz="1600" dirty="0"/>
          </a:p>
          <a:p>
            <a:pPr marL="719138" lvl="0" indent="-719138" algn="just">
              <a:lnSpc>
                <a:spcPct val="107000"/>
              </a:lnSpc>
              <a:buNone/>
            </a:pPr>
            <a:r>
              <a:rPr lang="en-ZA" sz="1600" dirty="0"/>
              <a:t>(a) 	</a:t>
            </a:r>
            <a:r>
              <a:rPr lang="en-ZA" sz="1600" dirty="0" err="1"/>
              <a:t>CIDB</a:t>
            </a:r>
            <a:r>
              <a:rPr lang="en-ZA" sz="1600" dirty="0"/>
              <a:t> registration (Form A12)</a:t>
            </a:r>
          </a:p>
          <a:p>
            <a:pPr marL="719138" indent="-719138" algn="just">
              <a:buNone/>
            </a:pPr>
            <a:endParaRPr lang="en-GB" sz="1600" dirty="0"/>
          </a:p>
          <a:p>
            <a:pPr marL="1073150" indent="-354013" algn="just">
              <a:buFont typeface="Wingdings" panose="05000000000000000000" pitchFamily="2" charset="2"/>
              <a:buChar char="§"/>
              <a:defRPr/>
            </a:pPr>
            <a:r>
              <a:rPr lang="en-ZA" sz="1600" dirty="0"/>
              <a:t>Tenderers should have a CIDB contractor grading designation of 8CE. </a:t>
            </a:r>
          </a:p>
          <a:p>
            <a:pPr marL="1073150" indent="-354013" algn="just">
              <a:buFont typeface="Wingdings" panose="05000000000000000000" pitchFamily="2" charset="2"/>
              <a:buChar char="§"/>
            </a:pPr>
            <a:r>
              <a:rPr lang="en-ZA" sz="1600" dirty="0"/>
              <a:t>Only those tenderers who are registered with the </a:t>
            </a:r>
            <a:r>
              <a:rPr lang="en-ZA" sz="1600" dirty="0" err="1"/>
              <a:t>CIDB</a:t>
            </a:r>
            <a:r>
              <a:rPr lang="en-ZA" sz="1600" dirty="0"/>
              <a:t> or are capable of being so prior to the evaluation of submissions, in a contractor grading designation equal to or higher than a contractor grading designation determined in accordance with the sum tendered, or a value determined in accordance with Regulation 25 (1B) or 25(7A) of the Construction Industry Development Regulations, for a 9 CE class of construction work, are eligible to have their tenders evaluated. </a:t>
            </a:r>
          </a:p>
          <a:p>
            <a:pPr marL="719138" indent="11113" algn="just">
              <a:buNone/>
              <a:defRPr/>
            </a:pPr>
            <a:endParaRPr lang="en-ZA" sz="1600" dirty="0"/>
          </a:p>
          <a:p>
            <a:pPr algn="just">
              <a:buFont typeface="Wingdings" pitchFamily="2" charset="2"/>
              <a:buNone/>
              <a:defRPr/>
            </a:pP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Tree>
    <p:extLst>
      <p:ext uri="{BB962C8B-B14F-4D97-AF65-F5344CB8AC3E}">
        <p14:creationId xmlns:p14="http://schemas.microsoft.com/office/powerpoint/2010/main" val="3894841654"/>
      </p:ext>
    </p:extLst>
  </p:cSld>
  <p:clrMapOvr>
    <a:masterClrMapping/>
  </p:clrMapOvr>
  <p:transition spd="med">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464906"/>
            <a:ext cx="8229600" cy="5169810"/>
          </a:xfrm>
          <a:ln>
            <a:miter lim="800000"/>
            <a:headEnd/>
            <a:tailEnd/>
          </a:ln>
        </p:spPr>
        <p:txBody>
          <a:bodyPr vert="horz" wrap="square" lIns="91440" tIns="45720" rIns="91440" bIns="45720" numCol="1" anchor="t" anchorCtr="0" compatLnSpc="1">
            <a:prstTxWarp prst="textNoShape">
              <a:avLst/>
            </a:prstTxWarp>
          </a:bodyPr>
          <a:lstStyle/>
          <a:p>
            <a:pPr marL="719138" marR="0" lvl="0" indent="-719138" algn="just" defTabSz="914400" rtl="0" eaLnBrk="0" fontAlgn="base" latinLnBrk="0" hangingPunct="0">
              <a:lnSpc>
                <a:spcPct val="107000"/>
              </a:lnSpc>
              <a:spcBef>
                <a:spcPct val="20000"/>
              </a:spcBef>
              <a:spcAft>
                <a:spcPct val="0"/>
              </a:spcAft>
              <a:buClr>
                <a:srgbClr val="006633"/>
              </a:buClr>
              <a:buSzPct val="70000"/>
              <a:buFont typeface="Wingdings" pitchFamily="2" charset="2"/>
              <a:buNone/>
              <a:tabLst/>
              <a:defRPr/>
            </a:pPr>
            <a:r>
              <a:rPr kumimoji="0" lang="en-ZA" sz="1600" b="0" i="0" u="none" strike="noStrike" kern="0" cap="none" spc="0" normalizeH="0" baseline="0" noProof="0" dirty="0">
                <a:ln>
                  <a:noFill/>
                </a:ln>
                <a:solidFill>
                  <a:srgbClr val="017663"/>
                </a:solidFill>
                <a:effectLst/>
                <a:uLnTx/>
                <a:uFillTx/>
                <a:latin typeface="Arial"/>
                <a:ea typeface="+mn-ea"/>
                <a:cs typeface="+mn-cs"/>
              </a:rPr>
              <a:t>(a) 	</a:t>
            </a:r>
            <a:r>
              <a:rPr kumimoji="0" lang="en-ZA" sz="1600" b="0" i="0" u="none" strike="noStrike" kern="0" cap="none" spc="0" normalizeH="0" baseline="0" noProof="0" dirty="0" err="1">
                <a:ln>
                  <a:noFill/>
                </a:ln>
                <a:solidFill>
                  <a:srgbClr val="017663"/>
                </a:solidFill>
                <a:effectLst/>
                <a:uLnTx/>
                <a:uFillTx/>
                <a:latin typeface="Arial"/>
                <a:ea typeface="+mn-ea"/>
                <a:cs typeface="+mn-cs"/>
              </a:rPr>
              <a:t>CIDB</a:t>
            </a:r>
            <a:r>
              <a:rPr kumimoji="0" lang="en-ZA" sz="1600" b="0" i="0" u="none" strike="noStrike" kern="0" cap="none" spc="0" normalizeH="0" baseline="0" noProof="0" dirty="0">
                <a:ln>
                  <a:noFill/>
                </a:ln>
                <a:solidFill>
                  <a:srgbClr val="017663"/>
                </a:solidFill>
                <a:effectLst/>
                <a:uLnTx/>
                <a:uFillTx/>
                <a:latin typeface="Arial"/>
                <a:ea typeface="+mn-ea"/>
                <a:cs typeface="+mn-cs"/>
              </a:rPr>
              <a:t> registration (Form A12)</a:t>
            </a:r>
          </a:p>
          <a:p>
            <a:pPr marL="1073150" indent="0" algn="just">
              <a:buNone/>
            </a:pPr>
            <a:r>
              <a:rPr lang="en-ZA" sz="1600" dirty="0"/>
              <a:t>Joint ventures are eligible to submit tenders provided that: </a:t>
            </a:r>
          </a:p>
          <a:p>
            <a:pPr marL="1073150" indent="0" algn="just">
              <a:buNone/>
            </a:pPr>
            <a:r>
              <a:rPr lang="en-ZA" sz="1600" dirty="0"/>
              <a:t>1.	every member of the joint venture is registered with the </a:t>
            </a:r>
            <a:r>
              <a:rPr lang="en-ZA" sz="1600" dirty="0" err="1"/>
              <a:t>CIDB</a:t>
            </a:r>
            <a:r>
              <a:rPr lang="en-ZA" sz="1600" dirty="0"/>
              <a:t>; </a:t>
            </a:r>
          </a:p>
          <a:p>
            <a:pPr marL="1073150" indent="0" algn="just">
              <a:buNone/>
            </a:pPr>
            <a:r>
              <a:rPr lang="en-ZA" sz="1600" dirty="0"/>
              <a:t>2.	the lead partner has a contractor grading designation in the 8 CE 	class of construction work; or not lower than one level below the 	required grading designation in the class of works construction works 	under considerations and possess the required recognition status. </a:t>
            </a:r>
          </a:p>
          <a:p>
            <a:pPr marL="1073150" indent="0" algn="just">
              <a:buNone/>
            </a:pPr>
            <a:r>
              <a:rPr lang="en-ZA" sz="1600" dirty="0"/>
              <a:t>3.	the combined contractor grading designation calculated in 	accordance with the Construction Industry Development Regulations 	is equal to or higher than a contractor grading designation 	determined in accordance with the sum tendered for a 9 CE class of 	construction work or a value determined in accordance with 	Regulation 25 (1B) or 25(7A) of the Construction Industry 	Development Regulations. </a:t>
            </a:r>
          </a:p>
          <a:p>
            <a:pPr marL="719137" indent="0" algn="just">
              <a:buNone/>
            </a:pPr>
            <a:r>
              <a:rPr lang="en-ZA" sz="1600" dirty="0"/>
              <a:t>Tenderers whose </a:t>
            </a:r>
            <a:r>
              <a:rPr lang="en-ZA" sz="1600" dirty="0" err="1"/>
              <a:t>CIDB</a:t>
            </a:r>
            <a:r>
              <a:rPr lang="en-ZA" sz="1600" dirty="0"/>
              <a:t> registration expires within the tender validity period, need to demonstrate that there is a reasonable chance of being registered in the appropriate grading designation during the tender evaluation period, by submitting a copy of their timely application for </a:t>
            </a:r>
            <a:r>
              <a:rPr lang="en-ZA" sz="1600" dirty="0" err="1"/>
              <a:t>CIDB</a:t>
            </a:r>
            <a:r>
              <a:rPr lang="en-ZA" sz="1600" dirty="0"/>
              <a:t> registration, with their tender submission. </a:t>
            </a:r>
            <a:r>
              <a:rPr lang="en-US" sz="1800" dirty="0"/>
              <a:t>	</a:t>
            </a:r>
          </a:p>
          <a:p>
            <a:pPr algn="ctr">
              <a:spcBef>
                <a:spcPts val="0"/>
              </a:spcBef>
              <a:buFont typeface="Wingdings" pitchFamily="2" charset="2"/>
              <a:buNone/>
              <a:defRPr/>
            </a:pPr>
            <a:r>
              <a:rPr lang="en-US" sz="1800" dirty="0"/>
              <a:t>	</a:t>
            </a:r>
            <a:endParaRPr lang="en-ZA" sz="1800" dirty="0"/>
          </a:p>
          <a:p>
            <a:pPr algn="just">
              <a:buFont typeface="Wingdings" pitchFamily="2" charset="2"/>
              <a:buNone/>
              <a:defRPr/>
            </a:pPr>
            <a:r>
              <a:rPr lang="en-US" sz="1800" dirty="0"/>
              <a:t>	</a:t>
            </a: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2633442"/>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530220"/>
            <a:ext cx="8229600" cy="5104496"/>
          </a:xfrm>
          <a:ln>
            <a:miter lim="800000"/>
            <a:headEnd/>
            <a:tailEnd/>
          </a:ln>
        </p:spPr>
        <p:txBody>
          <a:bodyPr vert="horz" wrap="square" lIns="91440" tIns="45720" rIns="91440" bIns="45720" numCol="1" anchor="t" anchorCtr="0" compatLnSpc="1">
            <a:prstTxWarp prst="textNoShape">
              <a:avLst/>
            </a:prstTxWarp>
          </a:bodyPr>
          <a:lstStyle/>
          <a:p>
            <a:pPr marL="719138" marR="0" lvl="0" indent="-719138" algn="just" defTabSz="914400" rtl="0" eaLnBrk="0" fontAlgn="base" latinLnBrk="0" hangingPunct="0">
              <a:lnSpc>
                <a:spcPct val="107000"/>
              </a:lnSpc>
              <a:spcBef>
                <a:spcPct val="20000"/>
              </a:spcBef>
              <a:spcAft>
                <a:spcPct val="0"/>
              </a:spcAft>
              <a:buClr>
                <a:srgbClr val="006633"/>
              </a:buClr>
              <a:buSzPct val="70000"/>
              <a:buFont typeface="Wingdings" pitchFamily="2" charset="2"/>
              <a:buNone/>
              <a:tabLst/>
              <a:defRPr/>
            </a:pPr>
            <a:r>
              <a:rPr kumimoji="0" lang="en-ZA" sz="1600" b="0" i="0" u="none" strike="noStrike" kern="0" cap="none" spc="0" normalizeH="0" baseline="0" noProof="0" dirty="0">
                <a:ln>
                  <a:noFill/>
                </a:ln>
                <a:solidFill>
                  <a:srgbClr val="017663"/>
                </a:solidFill>
                <a:effectLst/>
                <a:uLnTx/>
                <a:uFillTx/>
                <a:latin typeface="Arial"/>
                <a:ea typeface="+mn-ea"/>
                <a:cs typeface="+mn-cs"/>
              </a:rPr>
              <a:t>(a) 	CIDB registration (Form A12) </a:t>
            </a:r>
            <a:r>
              <a:rPr kumimoji="0" lang="en-ZA" sz="1200" b="0" i="0" u="none" strike="noStrike" kern="0" cap="none" spc="0" normalizeH="0" baseline="0" noProof="0" dirty="0">
                <a:ln>
                  <a:noFill/>
                </a:ln>
                <a:solidFill>
                  <a:srgbClr val="017663"/>
                </a:solidFill>
                <a:effectLst/>
                <a:uLnTx/>
                <a:uFillTx/>
                <a:latin typeface="Arial"/>
                <a:ea typeface="+mn-ea"/>
                <a:cs typeface="+mn-cs"/>
              </a:rPr>
              <a:t>continuous </a:t>
            </a:r>
          </a:p>
          <a:p>
            <a:pPr algn="ctr">
              <a:spcBef>
                <a:spcPts val="0"/>
              </a:spcBef>
              <a:buFont typeface="Wingdings" pitchFamily="2" charset="2"/>
              <a:buNone/>
              <a:defRPr/>
            </a:pPr>
            <a:r>
              <a:rPr lang="en-US" sz="1800" dirty="0"/>
              <a:t>	</a:t>
            </a:r>
          </a:p>
          <a:p>
            <a:pPr algn="just">
              <a:spcBef>
                <a:spcPts val="0"/>
              </a:spcBef>
              <a:buNone/>
              <a:defRPr/>
            </a:pPr>
            <a:r>
              <a:rPr lang="en-ZA" sz="1600" dirty="0"/>
              <a:t>	Tenderers registered as potentially emerging enterprises but with a </a:t>
            </a:r>
            <a:r>
              <a:rPr lang="en-ZA" sz="1600" dirty="0" err="1"/>
              <a:t>CIDB</a:t>
            </a:r>
            <a:r>
              <a:rPr lang="en-ZA" sz="1600" dirty="0"/>
              <a:t> contractor grading designation lower than a contractor grading designation determined in accordance with the sum tendered, or a value determined in accordance with Regulation 25(7A) of the Construction Industry Development Regulations, are not eligible to have their tenders evaluated.</a:t>
            </a:r>
          </a:p>
          <a:p>
            <a:pPr algn="just">
              <a:spcBef>
                <a:spcPts val="0"/>
              </a:spcBef>
              <a:buNone/>
              <a:defRPr/>
            </a:pPr>
            <a:endParaRPr lang="en-ZA" sz="1600" dirty="0"/>
          </a:p>
          <a:p>
            <a:pPr algn="just">
              <a:lnSpc>
                <a:spcPct val="107000"/>
              </a:lnSpc>
              <a:spcBef>
                <a:spcPts val="0"/>
              </a:spcBef>
              <a:buNone/>
              <a:defRPr/>
            </a:pPr>
            <a:r>
              <a:rPr lang="en-ZA" sz="1600" dirty="0"/>
              <a:t>	This contract is not classified in terms of </a:t>
            </a:r>
            <a:r>
              <a:rPr lang="en-ZA" sz="1600" dirty="0" err="1"/>
              <a:t>CIDB</a:t>
            </a:r>
            <a:r>
              <a:rPr lang="en-ZA" sz="1600" dirty="0"/>
              <a:t> Regulation 25(1B), and the value of the contract may, for the purpose of </a:t>
            </a:r>
            <a:r>
              <a:rPr lang="en-ZA" sz="1600" dirty="0" err="1"/>
              <a:t>CIDB</a:t>
            </a:r>
            <a:r>
              <a:rPr lang="en-ZA" sz="1600" dirty="0"/>
              <a:t> Regulation 25(1), not be taken at its annual value.</a:t>
            </a:r>
          </a:p>
          <a:p>
            <a:pPr algn="just">
              <a:lnSpc>
                <a:spcPct val="107000"/>
              </a:lnSpc>
              <a:spcBef>
                <a:spcPts val="0"/>
              </a:spcBef>
              <a:buNone/>
              <a:defRPr/>
            </a:pPr>
            <a:r>
              <a:rPr lang="en-ZA" sz="1600" dirty="0"/>
              <a:t> </a:t>
            </a:r>
          </a:p>
          <a:p>
            <a:pPr algn="just">
              <a:lnSpc>
                <a:spcPct val="107000"/>
              </a:lnSpc>
              <a:spcBef>
                <a:spcPts val="0"/>
              </a:spcBef>
              <a:buNone/>
              <a:defRPr/>
            </a:pPr>
            <a:r>
              <a:rPr lang="en-ZA" sz="1600" b="1" dirty="0"/>
              <a:t>	The tender will be declared non-responsive if:</a:t>
            </a:r>
          </a:p>
          <a:p>
            <a:pPr algn="just">
              <a:lnSpc>
                <a:spcPct val="107000"/>
              </a:lnSpc>
              <a:spcBef>
                <a:spcPts val="0"/>
              </a:spcBef>
              <a:buNone/>
              <a:defRPr/>
            </a:pPr>
            <a:endParaRPr lang="en-ZA" sz="1600" b="1" dirty="0"/>
          </a:p>
          <a:p>
            <a:pPr algn="just">
              <a:lnSpc>
                <a:spcPct val="107000"/>
              </a:lnSpc>
              <a:spcBef>
                <a:spcPts val="0"/>
              </a:spcBef>
              <a:buNone/>
              <a:tabLst>
                <a:tab pos="558165" algn="l"/>
              </a:tabLst>
              <a:defRPr/>
            </a:pPr>
            <a:r>
              <a:rPr lang="en-ZA" sz="1600" b="1" dirty="0"/>
              <a:t>	- 	The Tenderer is not registered on </a:t>
            </a:r>
            <a:r>
              <a:rPr lang="en-ZA" sz="1600" b="1" dirty="0" err="1"/>
              <a:t>CIDB</a:t>
            </a:r>
            <a:r>
              <a:rPr lang="en-ZA" sz="1600" b="1" dirty="0"/>
              <a:t> within the required contractor 	grading and 	category prior to evaluation of submission, or </a:t>
            </a:r>
          </a:p>
          <a:p>
            <a:pPr algn="just">
              <a:lnSpc>
                <a:spcPct val="107000"/>
              </a:lnSpc>
              <a:spcBef>
                <a:spcPts val="0"/>
              </a:spcBef>
              <a:buNone/>
              <a:tabLst>
                <a:tab pos="558165" algn="l"/>
              </a:tabLst>
              <a:defRPr/>
            </a:pPr>
            <a:r>
              <a:rPr lang="en-ZA" sz="1600" b="1" dirty="0"/>
              <a:t>	- 	the Tenderer is suspended, or </a:t>
            </a:r>
          </a:p>
          <a:p>
            <a:pPr algn="just">
              <a:lnSpc>
                <a:spcPct val="107000"/>
              </a:lnSpc>
              <a:spcBef>
                <a:spcPts val="0"/>
              </a:spcBef>
              <a:buNone/>
              <a:tabLst>
                <a:tab pos="558165" algn="l"/>
              </a:tabLst>
              <a:defRPr/>
            </a:pPr>
            <a:r>
              <a:rPr lang="en-ZA" sz="1600" b="1" dirty="0"/>
              <a:t>	- 	the Tenderer has not declared interest of application to upgrade the grading. </a:t>
            </a:r>
          </a:p>
          <a:p>
            <a:pPr algn="just">
              <a:spcBef>
                <a:spcPts val="0"/>
              </a:spcBef>
              <a:buNone/>
              <a:defRPr/>
            </a:pPr>
            <a:endParaRPr lang="en-ZA" sz="1600" dirty="0"/>
          </a:p>
          <a:p>
            <a:pPr algn="ctr">
              <a:spcBef>
                <a:spcPts val="0"/>
              </a:spcBef>
              <a:buFont typeface="Wingdings" pitchFamily="2" charset="2"/>
              <a:buNone/>
              <a:defRPr/>
            </a:pPr>
            <a:r>
              <a:rPr lang="en-US" sz="1800" dirty="0"/>
              <a:t>	</a:t>
            </a:r>
            <a:endParaRPr lang="en-ZA" sz="1800" dirty="0"/>
          </a:p>
          <a:p>
            <a:pPr algn="just">
              <a:buFont typeface="Wingdings" pitchFamily="2" charset="2"/>
              <a:buNone/>
              <a:defRPr/>
            </a:pPr>
            <a:r>
              <a:rPr lang="en-US" sz="1800" dirty="0"/>
              <a:t>	</a:t>
            </a: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6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461198395"/>
      </p:ext>
    </p:extLst>
  </p:cSld>
  <p:clrMapOvr>
    <a:masterClrMapping/>
  </p:clrMapOvr>
  <p:transition spd="med">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514474"/>
            <a:ext cx="8229600" cy="5120241"/>
          </a:xfrm>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107000"/>
              </a:lnSpc>
              <a:buClr>
                <a:srgbClr val="006633"/>
              </a:buClr>
              <a:buNone/>
              <a:defRPr/>
            </a:pPr>
            <a:r>
              <a:rPr lang="en-ZA" sz="1600" dirty="0">
                <a:latin typeface="Arial"/>
              </a:rPr>
              <a:t>(b) 	Local production and content (Forms A3.5 and A3.6) </a:t>
            </a:r>
            <a:r>
              <a:rPr kumimoji="0" lang="en-ZA" sz="1200" b="0" i="0" u="none" strike="noStrike" kern="0" cap="none" spc="0" normalizeH="0" baseline="0" noProof="0" dirty="0">
                <a:ln>
                  <a:noFill/>
                </a:ln>
                <a:solidFill>
                  <a:srgbClr val="017663"/>
                </a:solidFill>
                <a:effectLst/>
                <a:uLnTx/>
                <a:uFillTx/>
                <a:latin typeface="Arial"/>
                <a:ea typeface="+mn-ea"/>
                <a:cs typeface="+mn-cs"/>
              </a:rPr>
              <a:t>continuous</a:t>
            </a:r>
            <a:endParaRPr lang="en-ZA" sz="1200" dirty="0">
              <a:latin typeface="Arial"/>
            </a:endParaRPr>
          </a:p>
          <a:p>
            <a:pPr marL="0" indent="0" algn="just">
              <a:lnSpc>
                <a:spcPct val="107000"/>
              </a:lnSpc>
              <a:spcAft>
                <a:spcPts val="800"/>
              </a:spcAft>
              <a:buNone/>
              <a:tabLst>
                <a:tab pos="651510" algn="l"/>
              </a:tabLst>
            </a:pPr>
            <a:r>
              <a:rPr lang="en-ZA" sz="1600" dirty="0">
                <a:effectLst/>
                <a:ea typeface="Times New Roman" panose="02020603050405020304" pitchFamily="18" charset="0"/>
                <a:cs typeface="Times New Roman" panose="02020603050405020304" pitchFamily="18" charset="0"/>
              </a:rPr>
              <a:t>(</a:t>
            </a:r>
            <a:r>
              <a:rPr lang="en-ZA" sz="1600" dirty="0" err="1">
                <a:effectLst/>
                <a:ea typeface="Times New Roman" panose="02020603050405020304" pitchFamily="18" charset="0"/>
                <a:cs typeface="Times New Roman" panose="02020603050405020304" pitchFamily="18" charset="0"/>
              </a:rPr>
              <a:t>i</a:t>
            </a:r>
            <a:r>
              <a:rPr lang="en-ZA" sz="1600" dirty="0">
                <a:effectLst/>
                <a:ea typeface="Times New Roman" panose="02020603050405020304" pitchFamily="18" charset="0"/>
                <a:cs typeface="Times New Roman" panose="02020603050405020304" pitchFamily="18" charset="0"/>
              </a:rPr>
              <a:t>) 	Steel </a:t>
            </a:r>
          </a:p>
          <a:p>
            <a:pPr lvl="1" algn="just">
              <a:lnSpc>
                <a:spcPct val="107000"/>
              </a:lnSpc>
              <a:spcAft>
                <a:spcPts val="800"/>
              </a:spcAft>
              <a:tabLst>
                <a:tab pos="651510" algn="l"/>
              </a:tabLst>
            </a:pPr>
            <a:r>
              <a:rPr lang="en-ZA" sz="1600" dirty="0">
                <a:effectLst/>
                <a:ea typeface="Times New Roman" panose="02020603050405020304" pitchFamily="18" charset="0"/>
                <a:cs typeface="Times New Roman" panose="02020603050405020304" pitchFamily="18" charset="0"/>
              </a:rPr>
              <a:t>Only locally produced or locally manufactured steel products and components for construction with a minimum threshold for local content and production as stipulated in the Tender Document </a:t>
            </a:r>
          </a:p>
          <a:p>
            <a:pPr marL="0" indent="0" algn="just">
              <a:lnSpc>
                <a:spcPct val="107000"/>
              </a:lnSpc>
              <a:spcAft>
                <a:spcPts val="800"/>
              </a:spcAft>
              <a:buNone/>
              <a:tabLst>
                <a:tab pos="651510" algn="l"/>
              </a:tabLst>
            </a:pPr>
            <a:r>
              <a:rPr lang="en-ZA" sz="1600" dirty="0">
                <a:effectLst/>
                <a:ea typeface="Calibri" panose="020F0502020204030204" pitchFamily="34" charset="0"/>
                <a:cs typeface="Times New Roman" panose="02020603050405020304" pitchFamily="18" charset="0"/>
              </a:rPr>
              <a:t>(ii)</a:t>
            </a:r>
            <a:r>
              <a:rPr lang="en-US" sz="1600" dirty="0"/>
              <a:t>        Yellow Metal Equipment</a:t>
            </a:r>
            <a:endParaRPr lang="en-ZA" sz="1600" dirty="0"/>
          </a:p>
          <a:p>
            <a:pPr lvl="1" algn="just">
              <a:lnSpc>
                <a:spcPct val="107000"/>
              </a:lnSpc>
              <a:spcAft>
                <a:spcPts val="800"/>
              </a:spcAft>
              <a:tabLst>
                <a:tab pos="651510" algn="l"/>
              </a:tabLst>
              <a:defRPr/>
            </a:pPr>
            <a:r>
              <a:rPr lang="en-ZA" sz="1600" dirty="0">
                <a:cs typeface="Times New Roman" panose="02020603050405020304" pitchFamily="18" charset="0"/>
              </a:rPr>
              <a:t>Only locally produced or locally manufactured Yellow metal equipment for construction with a minimum threshold (based on the cost of the locally produced portion of the equipment relative to the cost of the equipment) for local content and production as stipulated below will be considered. This only applies for equipment acquired to be utilised on this project.</a:t>
            </a:r>
          </a:p>
          <a:p>
            <a:pPr algn="just">
              <a:buFont typeface="Wingdings" pitchFamily="2" charset="2"/>
              <a:buNone/>
              <a:defRPr/>
            </a:pP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13624271"/>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514474"/>
            <a:ext cx="8229600" cy="5120241"/>
          </a:xfrm>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107000"/>
              </a:lnSpc>
              <a:buClr>
                <a:srgbClr val="006633"/>
              </a:buClr>
              <a:buNone/>
              <a:defRPr/>
            </a:pPr>
            <a:r>
              <a:rPr lang="en-ZA" sz="1600" dirty="0"/>
              <a:t>(b) 	Local production and content (Forms A3.5 and A3.6)</a:t>
            </a:r>
            <a:endParaRPr lang="en-ZA" sz="1600" dirty="0">
              <a:effectLst/>
              <a:ea typeface="Calibri" panose="020F0502020204030204" pitchFamily="34" charset="0"/>
              <a:cs typeface="Times New Roman" panose="02020603050405020304" pitchFamily="18" charset="0"/>
            </a:endParaRPr>
          </a:p>
          <a:p>
            <a:pPr marL="0" lvl="0" indent="0" algn="just">
              <a:lnSpc>
                <a:spcPct val="107000"/>
              </a:lnSpc>
              <a:spcAft>
                <a:spcPts val="800"/>
              </a:spcAft>
              <a:buNone/>
            </a:pPr>
            <a:endParaRPr lang="en-ZA" sz="1600" dirty="0"/>
          </a:p>
          <a:p>
            <a:pPr marL="0" lvl="0" indent="0" algn="just">
              <a:lnSpc>
                <a:spcPct val="107000"/>
              </a:lnSpc>
              <a:spcAft>
                <a:spcPts val="800"/>
              </a:spcAft>
              <a:buNone/>
              <a:tabLst>
                <a:tab pos="651510" algn="l"/>
              </a:tabLst>
            </a:pPr>
            <a:r>
              <a:rPr lang="en-ZA" sz="1600" dirty="0">
                <a:cs typeface="Times New Roman" panose="02020603050405020304" pitchFamily="18" charset="0"/>
              </a:rPr>
              <a:t>(iv) 	Textiles, Clothing, Leather and Footwear</a:t>
            </a:r>
            <a:endParaRPr lang="en-ZA" sz="1600" dirty="0">
              <a:effectLst/>
              <a:ea typeface="Calibri" panose="020F0502020204030204" pitchFamily="34" charset="0"/>
              <a:cs typeface="Times New Roman" panose="02020603050405020304" pitchFamily="18" charset="0"/>
            </a:endParaRPr>
          </a:p>
          <a:p>
            <a:pPr lvl="1" algn="just">
              <a:lnSpc>
                <a:spcPct val="107000"/>
              </a:lnSpc>
              <a:spcAft>
                <a:spcPts val="800"/>
              </a:spcAft>
              <a:tabLst>
                <a:tab pos="651510" algn="l"/>
              </a:tabLst>
            </a:pPr>
            <a:r>
              <a:rPr lang="en-ZA" sz="1600" dirty="0">
                <a:cs typeface="Times New Roman" panose="02020603050405020304" pitchFamily="18" charset="0"/>
              </a:rPr>
              <a:t>Only locally produced or locally manufactured Textiles, Clothing, Leather and Footwear from local raw material or input, with a minimum threshold for local production and content of 100% will be considered.</a:t>
            </a:r>
          </a:p>
          <a:p>
            <a:pPr algn="just">
              <a:buFont typeface="Wingdings" pitchFamily="2" charset="2"/>
              <a:buNone/>
              <a:defRPr/>
            </a:pPr>
            <a:endParaRPr lang="en-US" sz="1800" dirty="0"/>
          </a:p>
          <a:p>
            <a:pPr algn="just">
              <a:lnSpc>
                <a:spcPct val="107000"/>
              </a:lnSpc>
              <a:spcBef>
                <a:spcPts val="0"/>
              </a:spcBef>
              <a:buNone/>
              <a:defRPr/>
            </a:pPr>
            <a:r>
              <a:rPr lang="en-ZA" sz="1600" b="1" dirty="0"/>
              <a:t>	If the minimum threshold/s % local content is below the stipulated minimum threshold for local production and content, or if either of the Forms is omitted, the tender will be declared non-responsive.</a:t>
            </a:r>
          </a:p>
          <a:p>
            <a:pPr>
              <a:lnSpc>
                <a:spcPct val="90000"/>
              </a:lnSpc>
              <a:buFont typeface="Wingdings" pitchFamily="2" charset="2"/>
              <a:buNone/>
              <a:defRPr/>
            </a:pPr>
            <a:endParaRPr lang="en-US" sz="1600" dirty="0">
              <a:cs typeface="Times New Roman" panose="02020603050405020304" pitchFamily="18" charset="0"/>
            </a:endParaRPr>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5753000"/>
      </p:ext>
    </p:extLst>
  </p:cSld>
  <p:clrMapOvr>
    <a:masterClrMapping/>
  </p:clrMapOvr>
  <p:transition spd="med">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483567"/>
            <a:ext cx="8229600" cy="5151149"/>
          </a:xfrm>
          <a:ln>
            <a:miter lim="800000"/>
            <a:headEnd/>
            <a:tailEnd/>
          </a:ln>
        </p:spPr>
        <p:txBody>
          <a:bodyPr vert="horz" wrap="square" lIns="91440" tIns="45720" rIns="91440" bIns="45720" numCol="1" anchor="t" anchorCtr="0" compatLnSpc="1">
            <a:prstTxWarp prst="textNoShape">
              <a:avLst/>
            </a:prstTxWarp>
          </a:bodyPr>
          <a:lstStyle/>
          <a:p>
            <a:pPr marL="0" lvl="0" indent="0" algn="just">
              <a:lnSpc>
                <a:spcPct val="107000"/>
              </a:lnSpc>
              <a:spcAft>
                <a:spcPts val="800"/>
              </a:spcAft>
              <a:buSzPts val="1000"/>
              <a:buNone/>
            </a:pPr>
            <a:r>
              <a:rPr lang="en-ZA" sz="1600" dirty="0">
                <a:cs typeface="Times New Roman" panose="02020603050405020304" pitchFamily="18" charset="0"/>
              </a:rPr>
              <a:t>(c)	National Treasury Central Supplier Database (Form A3.4)</a:t>
            </a:r>
          </a:p>
          <a:p>
            <a:pPr marL="0" indent="0" algn="just">
              <a:lnSpc>
                <a:spcPct val="107000"/>
              </a:lnSpc>
              <a:spcAft>
                <a:spcPts val="800"/>
              </a:spcAft>
              <a:buNone/>
            </a:pPr>
            <a:r>
              <a:rPr lang="en-ZA" sz="1600" dirty="0">
                <a:cs typeface="Times New Roman" panose="02020603050405020304" pitchFamily="18" charset="0"/>
              </a:rPr>
              <a:t>	Tenderers, or in the event of a joint venture, each member of the joint venture, 	must be registered on the National Treasury Central Supplier Database at the 	closing date for tender submissions. </a:t>
            </a:r>
            <a:r>
              <a:rPr lang="en-US" sz="1600" dirty="0">
                <a:cs typeface="Times New Roman" panose="02020603050405020304" pitchFamily="18" charset="0"/>
              </a:rPr>
              <a:t>If not registered as verified online at 	tender closing; the tender will be declared non-responsive.</a:t>
            </a:r>
          </a:p>
          <a:p>
            <a:pPr marL="0" indent="0" algn="just">
              <a:lnSpc>
                <a:spcPct val="107000"/>
              </a:lnSpc>
              <a:spcAft>
                <a:spcPts val="800"/>
              </a:spcAft>
              <a:buSzPts val="1000"/>
              <a:buNone/>
            </a:pPr>
            <a:r>
              <a:rPr lang="en-ZA" sz="1600" dirty="0">
                <a:cs typeface="Times New Roman" panose="02020603050405020304" pitchFamily="18" charset="0"/>
              </a:rPr>
              <a:t>(d)	Pre-qualification criteria for preferential procurement (Form C1.1)</a:t>
            </a:r>
          </a:p>
          <a:p>
            <a:pPr marL="0" indent="0" algn="just">
              <a:lnSpc>
                <a:spcPct val="107000"/>
              </a:lnSpc>
              <a:spcAft>
                <a:spcPts val="800"/>
              </a:spcAft>
              <a:buSzPts val="1000"/>
              <a:buNone/>
            </a:pPr>
            <a:r>
              <a:rPr lang="en-ZA" sz="1600" dirty="0">
                <a:cs typeface="Times New Roman" panose="02020603050405020304" pitchFamily="18" charset="0"/>
              </a:rPr>
              <a:t>	Only tenders with a B-</a:t>
            </a:r>
            <a:r>
              <a:rPr lang="en-ZA" sz="1600" dirty="0" err="1">
                <a:cs typeface="Times New Roman" panose="02020603050405020304" pitchFamily="18" charset="0"/>
              </a:rPr>
              <a:t>BBEE</a:t>
            </a:r>
            <a:r>
              <a:rPr lang="en-ZA" sz="1600" dirty="0">
                <a:cs typeface="Times New Roman" panose="02020603050405020304" pitchFamily="18" charset="0"/>
              </a:rPr>
              <a:t> contributor status level of 1, 2, 3 or 4, are eligible 	to tender.</a:t>
            </a:r>
          </a:p>
          <a:p>
            <a:pPr marL="0" indent="0" algn="just">
              <a:lnSpc>
                <a:spcPct val="107000"/>
              </a:lnSpc>
              <a:spcAft>
                <a:spcPts val="800"/>
              </a:spcAft>
              <a:buSzPts val="1000"/>
              <a:buNone/>
            </a:pPr>
            <a:r>
              <a:rPr lang="en-ZA" sz="1600" dirty="0">
                <a:cs typeface="Times New Roman" panose="02020603050405020304" pitchFamily="18" charset="0"/>
              </a:rPr>
              <a:t>	The tenderer shall submit a valid B-</a:t>
            </a:r>
            <a:r>
              <a:rPr lang="en-ZA" sz="1600" dirty="0" err="1">
                <a:cs typeface="Times New Roman" panose="02020603050405020304" pitchFamily="18" charset="0"/>
              </a:rPr>
              <a:t>BBEE</a:t>
            </a:r>
            <a:r>
              <a:rPr lang="en-ZA" sz="1600" dirty="0">
                <a:cs typeface="Times New Roman" panose="02020603050405020304" pitchFamily="18" charset="0"/>
              </a:rPr>
              <a:t> certificate in compliance with the 	requirements of Tender Data C.3.11.8 subclause 1 to 5, as proof of eligibility. </a:t>
            </a:r>
          </a:p>
          <a:p>
            <a:pPr marL="0" indent="0" algn="just">
              <a:lnSpc>
                <a:spcPct val="107000"/>
              </a:lnSpc>
              <a:spcAft>
                <a:spcPts val="800"/>
              </a:spcAft>
              <a:buNone/>
            </a:pPr>
            <a:r>
              <a:rPr lang="en-ZA" sz="1600" dirty="0">
                <a:cs typeface="Times New Roman" panose="02020603050405020304" pitchFamily="18" charset="0"/>
              </a:rPr>
              <a:t>	The tender will be declared non-responsive:</a:t>
            </a:r>
          </a:p>
          <a:p>
            <a:pPr marL="679450" lvl="2" indent="0" algn="just">
              <a:buSzPts val="1000"/>
              <a:buNone/>
            </a:pPr>
            <a:r>
              <a:rPr lang="en-ZA" sz="1600" dirty="0">
                <a:cs typeface="Times New Roman" panose="02020603050405020304" pitchFamily="18" charset="0"/>
              </a:rPr>
              <a:t>(a) If the B-</a:t>
            </a:r>
            <a:r>
              <a:rPr lang="en-ZA" sz="1600" dirty="0" err="1">
                <a:cs typeface="Times New Roman" panose="02020603050405020304" pitchFamily="18" charset="0"/>
              </a:rPr>
              <a:t>BBEE</a:t>
            </a:r>
            <a:r>
              <a:rPr lang="en-ZA" sz="1600" dirty="0">
                <a:cs typeface="Times New Roman" panose="02020603050405020304" pitchFamily="18" charset="0"/>
              </a:rPr>
              <a:t> Certificate is not submitted or submitted B-</a:t>
            </a:r>
            <a:r>
              <a:rPr lang="en-ZA" sz="1600" dirty="0" err="1">
                <a:cs typeface="Times New Roman" panose="02020603050405020304" pitchFamily="18" charset="0"/>
              </a:rPr>
              <a:t>BBEE</a:t>
            </a:r>
            <a:r>
              <a:rPr lang="en-ZA" sz="1600" dirty="0">
                <a:cs typeface="Times New Roman" panose="02020603050405020304" pitchFamily="18" charset="0"/>
              </a:rPr>
              <a:t> certificate is 	not valid; or</a:t>
            </a:r>
          </a:p>
          <a:p>
            <a:pPr marL="679450" lvl="2" indent="0" algn="just">
              <a:buSzPts val="1000"/>
              <a:buNone/>
            </a:pPr>
            <a:r>
              <a:rPr lang="en-ZA" sz="1600" dirty="0">
                <a:cs typeface="Times New Roman" panose="02020603050405020304" pitchFamily="18" charset="0"/>
              </a:rPr>
              <a:t>(b) If the B-</a:t>
            </a:r>
            <a:r>
              <a:rPr lang="en-ZA" sz="1600" dirty="0" err="1">
                <a:cs typeface="Times New Roman" panose="02020603050405020304" pitchFamily="18" charset="0"/>
              </a:rPr>
              <a:t>BBEE</a:t>
            </a:r>
            <a:r>
              <a:rPr lang="en-ZA" sz="1600" dirty="0">
                <a:cs typeface="Times New Roman" panose="02020603050405020304" pitchFamily="18" charset="0"/>
              </a:rPr>
              <a:t> Certificate is not submitted, and the tenderer has claimed a 	status point level; or</a:t>
            </a:r>
          </a:p>
          <a:p>
            <a:pPr marL="0" indent="0" algn="just">
              <a:lnSpc>
                <a:spcPct val="107000"/>
              </a:lnSpc>
              <a:spcAft>
                <a:spcPts val="800"/>
              </a:spcAft>
              <a:buNone/>
            </a:pPr>
            <a:endParaRPr lang="en-ZA" sz="1600" dirty="0">
              <a:cs typeface="Times New Roman" panose="02020603050405020304" pitchFamily="18" charset="0"/>
            </a:endParaRPr>
          </a:p>
          <a:p>
            <a:pPr algn="ctr">
              <a:spcBef>
                <a:spcPts val="0"/>
              </a:spcBef>
              <a:buFont typeface="Wingdings" pitchFamily="2" charset="2"/>
              <a:buNone/>
              <a:defRPr/>
            </a:pPr>
            <a:r>
              <a:rPr lang="en-US" sz="1600" dirty="0"/>
              <a:t>	</a:t>
            </a:r>
            <a:endParaRPr lang="en-ZA" sz="1600" dirty="0"/>
          </a:p>
          <a:p>
            <a:pPr algn="just">
              <a:buFont typeface="Wingdings" pitchFamily="2" charset="2"/>
              <a:buNone/>
              <a:defRPr/>
            </a:pPr>
            <a:r>
              <a:rPr lang="en-US" sz="1600" dirty="0"/>
              <a:t>	</a:t>
            </a:r>
            <a:endParaRPr lang="en-ZA" sz="1600" dirty="0"/>
          </a:p>
          <a:p>
            <a:pPr algn="just">
              <a:buFont typeface="Wingdings" pitchFamily="2" charset="2"/>
              <a:buNone/>
              <a:defRPr/>
            </a:pPr>
            <a:r>
              <a:rPr lang="en-GB" sz="1600" dirty="0"/>
              <a:t> </a:t>
            </a:r>
            <a:endParaRPr lang="en-US" sz="16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795972086"/>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600200"/>
            <a:ext cx="8229600" cy="5034516"/>
          </a:xfrm>
          <a:ln>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7000"/>
              </a:lnSpc>
              <a:spcBef>
                <a:spcPct val="20000"/>
              </a:spcBef>
              <a:spcAft>
                <a:spcPts val="800"/>
              </a:spcAft>
              <a:buClr>
                <a:srgbClr val="006633"/>
              </a:buClr>
              <a:buSzPts val="1000"/>
              <a:buFont typeface="Wingdings" pitchFamily="2" charset="2"/>
              <a:buNone/>
              <a:tabLst/>
              <a:defRPr/>
            </a:pPr>
            <a:r>
              <a:rPr kumimoji="0" lang="en-ZA" sz="1600" b="0" i="0" u="none" strike="noStrike" kern="0" cap="none" spc="0" normalizeH="0" baseline="0" noProof="0" dirty="0">
                <a:ln>
                  <a:noFill/>
                </a:ln>
                <a:solidFill>
                  <a:srgbClr val="017663"/>
                </a:solidFill>
                <a:effectLst/>
                <a:uLnTx/>
                <a:uFillTx/>
                <a:latin typeface="Arial"/>
                <a:ea typeface="+mn-ea"/>
                <a:cs typeface="Times New Roman" panose="02020603050405020304" pitchFamily="18" charset="0"/>
              </a:rPr>
              <a:t>(d)	Pre-qualification criteria for preferential procurement (Form C1.1) </a:t>
            </a:r>
            <a:r>
              <a:rPr kumimoji="0" lang="en-ZA" sz="1200" b="0" i="0" u="none" strike="noStrike" kern="0" cap="none" spc="0" normalizeH="0" baseline="0" noProof="0" dirty="0">
                <a:ln>
                  <a:noFill/>
                </a:ln>
                <a:solidFill>
                  <a:srgbClr val="017663"/>
                </a:solidFill>
                <a:effectLst/>
                <a:uLnTx/>
                <a:uFillTx/>
                <a:latin typeface="Arial"/>
                <a:ea typeface="+mn-ea"/>
                <a:cs typeface="Times New Roman" panose="02020603050405020304" pitchFamily="18" charset="0"/>
              </a:rPr>
              <a:t>continuous</a:t>
            </a:r>
            <a:endParaRPr lang="en-ZA" sz="1200" dirty="0">
              <a:cs typeface="Times New Roman" panose="02020603050405020304" pitchFamily="18" charset="0"/>
            </a:endParaRPr>
          </a:p>
          <a:p>
            <a:pPr marL="679450" lvl="2" indent="0" algn="just" defTabSz="989013">
              <a:lnSpc>
                <a:spcPct val="107000"/>
              </a:lnSpc>
              <a:buSzPts val="1000"/>
              <a:buNone/>
            </a:pPr>
            <a:r>
              <a:rPr lang="en-ZA" sz="1600" dirty="0">
                <a:cs typeface="Times New Roman" panose="02020603050405020304" pitchFamily="18" charset="0"/>
              </a:rPr>
              <a:t>(c) If tenderer failed to submit a valid B-</a:t>
            </a:r>
            <a:r>
              <a:rPr lang="en-ZA" sz="1600" dirty="0" err="1">
                <a:cs typeface="Times New Roman" panose="02020603050405020304" pitchFamily="18" charset="0"/>
              </a:rPr>
              <a:t>BBEE</a:t>
            </a:r>
            <a:r>
              <a:rPr lang="en-ZA" sz="1600" dirty="0">
                <a:cs typeface="Times New Roman" panose="02020603050405020304" pitchFamily="18" charset="0"/>
              </a:rPr>
              <a:t> Certificate but claimed status 	level points; or</a:t>
            </a:r>
          </a:p>
          <a:p>
            <a:pPr marL="679450" lvl="2" indent="0" algn="just">
              <a:lnSpc>
                <a:spcPct val="107000"/>
              </a:lnSpc>
              <a:buSzPts val="1000"/>
              <a:buNone/>
              <a:tabLst>
                <a:tab pos="989013" algn="l"/>
              </a:tabLst>
            </a:pPr>
            <a:r>
              <a:rPr lang="en-ZA" sz="1600" dirty="0">
                <a:cs typeface="Times New Roman" panose="02020603050405020304" pitchFamily="18" charset="0"/>
              </a:rPr>
              <a:t>(d)	If the tenderer submits a B-</a:t>
            </a:r>
            <a:r>
              <a:rPr lang="en-ZA" sz="1600" dirty="0" err="1">
                <a:cs typeface="Times New Roman" panose="02020603050405020304" pitchFamily="18" charset="0"/>
              </a:rPr>
              <a:t>BBEE</a:t>
            </a:r>
            <a:r>
              <a:rPr lang="en-ZA" sz="1600" dirty="0">
                <a:cs typeface="Times New Roman" panose="02020603050405020304" pitchFamily="18" charset="0"/>
              </a:rPr>
              <a:t> Certificate that is expired - but did claim 	preference points; or</a:t>
            </a:r>
          </a:p>
          <a:p>
            <a:pPr marL="679450" lvl="2" indent="0" algn="just">
              <a:lnSpc>
                <a:spcPct val="107000"/>
              </a:lnSpc>
              <a:buSzPts val="1000"/>
              <a:buNone/>
              <a:tabLst>
                <a:tab pos="989013" algn="l"/>
              </a:tabLst>
            </a:pPr>
            <a:r>
              <a:rPr lang="en-ZA" sz="1600" dirty="0">
                <a:cs typeface="Times New Roman" panose="02020603050405020304" pitchFamily="18" charset="0"/>
              </a:rPr>
              <a:t>(e)	If the tenderer submits a B-</a:t>
            </a:r>
            <a:r>
              <a:rPr lang="en-ZA" sz="1600" dirty="0" err="1">
                <a:cs typeface="Times New Roman" panose="02020603050405020304" pitchFamily="18" charset="0"/>
              </a:rPr>
              <a:t>BBEE</a:t>
            </a:r>
            <a:r>
              <a:rPr lang="en-ZA" sz="1600" dirty="0">
                <a:cs typeface="Times New Roman" panose="02020603050405020304" pitchFamily="18" charset="0"/>
              </a:rPr>
              <a:t> Certificate that does not comply with 	requirements; or</a:t>
            </a:r>
          </a:p>
          <a:p>
            <a:pPr marL="679450" lvl="2" indent="0" algn="just">
              <a:lnSpc>
                <a:spcPct val="107000"/>
              </a:lnSpc>
              <a:buSzPts val="1000"/>
              <a:buNone/>
              <a:tabLst>
                <a:tab pos="989013" algn="l"/>
              </a:tabLst>
            </a:pPr>
            <a:r>
              <a:rPr lang="en-ZA" sz="1600" dirty="0">
                <a:cs typeface="Times New Roman" panose="02020603050405020304" pitchFamily="18" charset="0"/>
              </a:rPr>
              <a:t>(f)	If the tenderer submits the Scorecard assessment report only; or</a:t>
            </a:r>
          </a:p>
          <a:p>
            <a:pPr marL="679450" lvl="2" indent="0" algn="just">
              <a:lnSpc>
                <a:spcPct val="107000"/>
              </a:lnSpc>
              <a:buSzPts val="1000"/>
              <a:buNone/>
              <a:tabLst>
                <a:tab pos="989013" algn="l"/>
              </a:tabLst>
            </a:pPr>
            <a:r>
              <a:rPr lang="en-ZA" sz="1600" dirty="0">
                <a:cs typeface="Times New Roman" panose="02020603050405020304" pitchFamily="18" charset="0"/>
              </a:rPr>
              <a:t>(g)	If, in a case of a Joint Venture, the tenderer submits an unincorporated 	consolidated Joint Venture B-</a:t>
            </a:r>
            <a:r>
              <a:rPr lang="en-ZA" sz="1600" dirty="0" err="1">
                <a:cs typeface="Times New Roman" panose="02020603050405020304" pitchFamily="18" charset="0"/>
              </a:rPr>
              <a:t>BBEE</a:t>
            </a:r>
            <a:r>
              <a:rPr lang="en-ZA" sz="1600" dirty="0">
                <a:cs typeface="Times New Roman" panose="02020603050405020304" pitchFamily="18" charset="0"/>
              </a:rPr>
              <a:t> Certificate which is not project specific; or</a:t>
            </a:r>
          </a:p>
          <a:p>
            <a:pPr marL="679450" lvl="2" indent="0" algn="just">
              <a:lnSpc>
                <a:spcPct val="107000"/>
              </a:lnSpc>
              <a:buSzPts val="1000"/>
              <a:buNone/>
              <a:tabLst>
                <a:tab pos="989013" algn="l"/>
              </a:tabLst>
            </a:pPr>
            <a:r>
              <a:rPr lang="en-ZA" sz="1600" dirty="0">
                <a:cs typeface="Times New Roman" panose="02020603050405020304" pitchFamily="18" charset="0"/>
              </a:rPr>
              <a:t>(h)	If, in a case of a Joint Venture, the tenderer submits an unincorporated 	consolidated Joint Venture B-</a:t>
            </a:r>
            <a:r>
              <a:rPr lang="en-ZA" sz="1600" dirty="0" err="1">
                <a:cs typeface="Times New Roman" panose="02020603050405020304" pitchFamily="18" charset="0"/>
              </a:rPr>
              <a:t>BBEE</a:t>
            </a:r>
            <a:r>
              <a:rPr lang="en-ZA" sz="1600" dirty="0">
                <a:cs typeface="Times New Roman" panose="02020603050405020304" pitchFamily="18" charset="0"/>
              </a:rPr>
              <a:t> Certificate which does not have a contract 	description and / or a tender number; or</a:t>
            </a:r>
          </a:p>
          <a:p>
            <a:pPr marL="679450" lvl="2" indent="0" algn="just">
              <a:lnSpc>
                <a:spcPct val="107000"/>
              </a:lnSpc>
              <a:buSzPts val="1000"/>
              <a:buNone/>
              <a:tabLst>
                <a:tab pos="989013" algn="l"/>
              </a:tabLst>
            </a:pPr>
            <a:r>
              <a:rPr lang="en-ZA" sz="1600" dirty="0">
                <a:cs typeface="Times New Roman" panose="02020603050405020304" pitchFamily="18" charset="0"/>
              </a:rPr>
              <a:t>(</a:t>
            </a:r>
            <a:r>
              <a:rPr lang="en-ZA" sz="1600" dirty="0" err="1">
                <a:cs typeface="Times New Roman" panose="02020603050405020304" pitchFamily="18" charset="0"/>
              </a:rPr>
              <a:t>i</a:t>
            </a:r>
            <a:r>
              <a:rPr lang="en-ZA" sz="1600" dirty="0">
                <a:cs typeface="Times New Roman" panose="02020603050405020304" pitchFamily="18" charset="0"/>
              </a:rPr>
              <a:t>) If a tenderer only submits one B-</a:t>
            </a:r>
            <a:r>
              <a:rPr lang="en-ZA" sz="1600" dirty="0" err="1">
                <a:cs typeface="Times New Roman" panose="02020603050405020304" pitchFamily="18" charset="0"/>
              </a:rPr>
              <a:t>BBEE</a:t>
            </a:r>
            <a:r>
              <a:rPr lang="en-ZA" sz="1600" dirty="0">
                <a:cs typeface="Times New Roman" panose="02020603050405020304" pitchFamily="18" charset="0"/>
              </a:rPr>
              <a:t> certificate in one tender submission, 	where multiple tenders were issued by SANRAL; or</a:t>
            </a:r>
          </a:p>
          <a:p>
            <a:pPr marL="679450" lvl="2" indent="0" algn="just">
              <a:lnSpc>
                <a:spcPct val="107000"/>
              </a:lnSpc>
              <a:buSzPts val="1000"/>
              <a:buNone/>
              <a:tabLst>
                <a:tab pos="989013" algn="l"/>
              </a:tabLst>
            </a:pPr>
            <a:r>
              <a:rPr lang="en-ZA" sz="1600" dirty="0">
                <a:cs typeface="Times New Roman" panose="02020603050405020304" pitchFamily="18" charset="0"/>
              </a:rPr>
              <a:t>(j) If the </a:t>
            </a:r>
            <a:r>
              <a:rPr lang="en-ZA" sz="1600" dirty="0" err="1">
                <a:cs typeface="Times New Roman" panose="02020603050405020304" pitchFamily="18" charset="0"/>
              </a:rPr>
              <a:t>BBBEE</a:t>
            </a:r>
            <a:r>
              <a:rPr lang="en-ZA" sz="1600" dirty="0">
                <a:cs typeface="Times New Roman" panose="02020603050405020304" pitchFamily="18" charset="0"/>
              </a:rPr>
              <a:t> certificate or Sworn Affidavit is not submitted or not valid; or</a:t>
            </a:r>
          </a:p>
          <a:p>
            <a:pPr lvl="2" indent="-342900" algn="just">
              <a:lnSpc>
                <a:spcPct val="107000"/>
              </a:lnSpc>
              <a:buSzPts val="1000"/>
              <a:buAutoNum type="alphaLcParenBoth" startAt="8"/>
              <a:tabLst>
                <a:tab pos="989013" algn="l"/>
              </a:tabLst>
            </a:pPr>
            <a:endParaRPr lang="en-ZA" sz="1600" dirty="0">
              <a:cs typeface="Times New Roman" panose="02020603050405020304" pitchFamily="18" charset="0"/>
            </a:endParaRPr>
          </a:p>
          <a:p>
            <a:pPr marL="0" indent="0" algn="just">
              <a:lnSpc>
                <a:spcPct val="107000"/>
              </a:lnSpc>
              <a:spcAft>
                <a:spcPts val="800"/>
              </a:spcAft>
              <a:buNone/>
            </a:pPr>
            <a:endParaRPr lang="en-ZA" sz="1600" dirty="0">
              <a:cs typeface="Times New Roman" panose="02020603050405020304" pitchFamily="18" charset="0"/>
            </a:endParaRPr>
          </a:p>
          <a:p>
            <a:pPr algn="ctr">
              <a:spcBef>
                <a:spcPts val="0"/>
              </a:spcBef>
              <a:buFont typeface="Wingdings" pitchFamily="2" charset="2"/>
              <a:buNone/>
              <a:defRPr/>
            </a:pPr>
            <a:r>
              <a:rPr lang="en-US" sz="1600" dirty="0"/>
              <a:t>	</a:t>
            </a:r>
            <a:endParaRPr lang="en-ZA" sz="1600" dirty="0"/>
          </a:p>
          <a:p>
            <a:pPr algn="just">
              <a:buFont typeface="Wingdings" pitchFamily="2" charset="2"/>
              <a:buNone/>
              <a:defRPr/>
            </a:pPr>
            <a:r>
              <a:rPr lang="en-US" sz="1600" dirty="0"/>
              <a:t>	</a:t>
            </a:r>
            <a:endParaRPr lang="en-ZA" sz="1600" dirty="0"/>
          </a:p>
          <a:p>
            <a:pPr algn="just">
              <a:buFont typeface="Wingdings" pitchFamily="2" charset="2"/>
              <a:buNone/>
              <a:defRPr/>
            </a:pPr>
            <a:r>
              <a:rPr lang="en-GB" sz="1600" dirty="0"/>
              <a:t> </a:t>
            </a:r>
            <a:endParaRPr lang="en-US" sz="16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963656675"/>
      </p:ext>
    </p:extLst>
  </p:cSld>
  <p:clrMapOvr>
    <a:masterClrMapping/>
  </p:clrMapOvr>
  <p:transition spd="med">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600200"/>
            <a:ext cx="8229600" cy="5034516"/>
          </a:xfrm>
          <a:ln>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7000"/>
              </a:lnSpc>
              <a:spcBef>
                <a:spcPct val="20000"/>
              </a:spcBef>
              <a:spcAft>
                <a:spcPts val="800"/>
              </a:spcAft>
              <a:buClr>
                <a:srgbClr val="006633"/>
              </a:buClr>
              <a:buSzPts val="1000"/>
              <a:buFont typeface="Wingdings" pitchFamily="2" charset="2"/>
              <a:buNone/>
              <a:tabLst/>
              <a:defRPr/>
            </a:pPr>
            <a:r>
              <a:rPr kumimoji="0" lang="en-ZA" sz="1600" b="0" i="0" u="none" strike="noStrike" kern="0" cap="none" spc="0" normalizeH="0" baseline="0" noProof="0" dirty="0">
                <a:ln>
                  <a:noFill/>
                </a:ln>
                <a:solidFill>
                  <a:srgbClr val="017663"/>
                </a:solidFill>
                <a:effectLst/>
                <a:uLnTx/>
                <a:uFillTx/>
                <a:latin typeface="Arial"/>
                <a:ea typeface="+mn-ea"/>
                <a:cs typeface="Times New Roman" panose="02020603050405020304" pitchFamily="18" charset="0"/>
              </a:rPr>
              <a:t>(d)	Pre-qualification criteria for preferential procurement (Form C1.1) </a:t>
            </a:r>
            <a:r>
              <a:rPr kumimoji="0" lang="en-ZA" sz="1200" b="0" i="0" u="none" strike="noStrike" kern="0" cap="none" spc="0" normalizeH="0" baseline="0" noProof="0" dirty="0">
                <a:ln>
                  <a:noFill/>
                </a:ln>
                <a:solidFill>
                  <a:srgbClr val="017663"/>
                </a:solidFill>
                <a:effectLst/>
                <a:uLnTx/>
                <a:uFillTx/>
                <a:latin typeface="Arial"/>
                <a:ea typeface="+mn-ea"/>
                <a:cs typeface="+mn-cs"/>
              </a:rPr>
              <a:t>continuous</a:t>
            </a:r>
            <a:endParaRPr lang="en-ZA" sz="1200" dirty="0">
              <a:cs typeface="Times New Roman" panose="02020603050405020304" pitchFamily="18" charset="0"/>
            </a:endParaRPr>
          </a:p>
          <a:p>
            <a:pPr marL="679450" lvl="2" indent="0" algn="just" defTabSz="989013">
              <a:lnSpc>
                <a:spcPct val="107000"/>
              </a:lnSpc>
              <a:buSzPts val="1000"/>
              <a:buNone/>
            </a:pPr>
            <a:r>
              <a:rPr lang="en-ZA" sz="1600" dirty="0">
                <a:cs typeface="Times New Roman" panose="02020603050405020304" pitchFamily="18" charset="0"/>
              </a:rPr>
              <a:t>(h) for a Sworn Affidavit; if</a:t>
            </a:r>
          </a:p>
          <a:p>
            <a:pPr marL="679450" lvl="2" indent="0" algn="just" defTabSz="569913">
              <a:lnSpc>
                <a:spcPct val="107000"/>
              </a:lnSpc>
              <a:buSzPts val="1000"/>
              <a:buNone/>
              <a:tabLst>
                <a:tab pos="1436688" algn="l"/>
              </a:tabLst>
            </a:pPr>
            <a:r>
              <a:rPr lang="en-ZA" sz="1600" dirty="0">
                <a:cs typeface="Times New Roman" panose="02020603050405020304" pitchFamily="18" charset="0"/>
              </a:rPr>
              <a:t>	(</a:t>
            </a:r>
            <a:r>
              <a:rPr lang="en-ZA" sz="1600" dirty="0" err="1">
                <a:cs typeface="Times New Roman" panose="02020603050405020304" pitchFamily="18" charset="0"/>
              </a:rPr>
              <a:t>i</a:t>
            </a:r>
            <a:r>
              <a:rPr lang="en-ZA" sz="1600" dirty="0">
                <a:cs typeface="Times New Roman" panose="02020603050405020304" pitchFamily="18" charset="0"/>
              </a:rPr>
              <a:t>) EME (not start-up) submits a Sworn Affidavit with total revenue above 		R3 million (contractors) instead of a B-</a:t>
            </a:r>
            <a:r>
              <a:rPr lang="en-ZA" sz="1600" dirty="0" err="1">
                <a:cs typeface="Times New Roman" panose="02020603050405020304" pitchFamily="18" charset="0"/>
              </a:rPr>
              <a:t>BBEE</a:t>
            </a:r>
            <a:r>
              <a:rPr lang="en-ZA" sz="1600" dirty="0">
                <a:cs typeface="Times New Roman" panose="02020603050405020304" pitchFamily="18" charset="0"/>
              </a:rPr>
              <a:t> Certificate.</a:t>
            </a:r>
          </a:p>
          <a:p>
            <a:pPr marL="679450" lvl="2" indent="0" algn="just" defTabSz="989013">
              <a:lnSpc>
                <a:spcPct val="107000"/>
              </a:lnSpc>
              <a:buSzPts val="1000"/>
              <a:buNone/>
            </a:pPr>
            <a:r>
              <a:rPr lang="en-US" sz="1600" dirty="0">
                <a:cs typeface="Times New Roman" panose="02020603050405020304" pitchFamily="18" charset="0"/>
              </a:rPr>
              <a:t>	or</a:t>
            </a:r>
            <a:endParaRPr lang="en-ZA" sz="1600" dirty="0">
              <a:cs typeface="Times New Roman" panose="02020603050405020304" pitchFamily="18" charset="0"/>
            </a:endParaRPr>
          </a:p>
          <a:p>
            <a:pPr marL="679450" lvl="2" indent="0" algn="just" defTabSz="569913">
              <a:lnSpc>
                <a:spcPct val="107000"/>
              </a:lnSpc>
              <a:buSzPts val="1000"/>
              <a:buNone/>
              <a:tabLst>
                <a:tab pos="1436688" algn="l"/>
              </a:tabLst>
            </a:pPr>
            <a:r>
              <a:rPr lang="en-ZA" sz="1600" dirty="0">
                <a:cs typeface="Times New Roman" panose="02020603050405020304" pitchFamily="18" charset="0"/>
              </a:rPr>
              <a:t>	(ii) </a:t>
            </a:r>
            <a:r>
              <a:rPr lang="en-ZA" sz="1600" dirty="0" err="1">
                <a:cs typeface="Times New Roman" panose="02020603050405020304" pitchFamily="18" charset="0"/>
              </a:rPr>
              <a:t>QSE</a:t>
            </a:r>
            <a:r>
              <a:rPr lang="en-ZA" sz="1600" dirty="0">
                <a:cs typeface="Times New Roman" panose="02020603050405020304" pitchFamily="18" charset="0"/>
              </a:rPr>
              <a:t> submits Sworn Affidavit (consultants and contractors) instead of 	a B-</a:t>
            </a:r>
            <a:r>
              <a:rPr lang="en-ZA" sz="1600" dirty="0" err="1">
                <a:cs typeface="Times New Roman" panose="02020603050405020304" pitchFamily="18" charset="0"/>
              </a:rPr>
              <a:t>BBEE</a:t>
            </a:r>
            <a:r>
              <a:rPr lang="en-ZA" sz="1600" dirty="0">
                <a:cs typeface="Times New Roman" panose="02020603050405020304" pitchFamily="18" charset="0"/>
              </a:rPr>
              <a:t> Certificate</a:t>
            </a:r>
          </a:p>
          <a:p>
            <a:pPr marL="679450" lvl="2" indent="0" algn="just" defTabSz="989013">
              <a:lnSpc>
                <a:spcPct val="107000"/>
              </a:lnSpc>
              <a:buSzPts val="1000"/>
              <a:buNone/>
            </a:pPr>
            <a:r>
              <a:rPr lang="en-ZA" sz="1600" dirty="0">
                <a:cs typeface="Times New Roman" panose="02020603050405020304" pitchFamily="18" charset="0"/>
              </a:rPr>
              <a:t> </a:t>
            </a:r>
          </a:p>
          <a:p>
            <a:pPr marL="679450" lvl="2" indent="0" algn="just" defTabSz="989013">
              <a:lnSpc>
                <a:spcPct val="107000"/>
              </a:lnSpc>
              <a:buSzPts val="1000"/>
              <a:buNone/>
            </a:pPr>
            <a:endParaRPr lang="en-ZA" sz="1600" dirty="0">
              <a:cs typeface="Times New Roman" panose="02020603050405020304" pitchFamily="18" charset="0"/>
            </a:endParaRPr>
          </a:p>
          <a:p>
            <a:pPr marL="679450" lvl="2" indent="0" algn="just" defTabSz="989013">
              <a:lnSpc>
                <a:spcPct val="107000"/>
              </a:lnSpc>
              <a:buSzPts val="1000"/>
              <a:buNone/>
            </a:pPr>
            <a:r>
              <a:rPr lang="en-ZA" sz="1600" b="1" dirty="0">
                <a:cs typeface="Times New Roman" panose="02020603050405020304" pitchFamily="18" charset="0"/>
              </a:rPr>
              <a:t>Failure to satisfy all the eligibility criteria will result in a non-eligible tender.</a:t>
            </a:r>
          </a:p>
          <a:p>
            <a:pPr lvl="2" indent="-342900" algn="just">
              <a:lnSpc>
                <a:spcPct val="107000"/>
              </a:lnSpc>
              <a:buSzPts val="1000"/>
              <a:buAutoNum type="alphaLcParenBoth" startAt="8"/>
              <a:tabLst>
                <a:tab pos="989013" algn="l"/>
              </a:tabLst>
            </a:pPr>
            <a:endParaRPr lang="en-ZA" sz="1600" dirty="0">
              <a:cs typeface="Times New Roman" panose="02020603050405020304" pitchFamily="18" charset="0"/>
            </a:endParaRPr>
          </a:p>
          <a:p>
            <a:pPr marL="0" indent="0" algn="just">
              <a:lnSpc>
                <a:spcPct val="107000"/>
              </a:lnSpc>
              <a:spcAft>
                <a:spcPts val="800"/>
              </a:spcAft>
              <a:buNone/>
            </a:pPr>
            <a:endParaRPr lang="en-ZA" sz="1600" dirty="0">
              <a:cs typeface="Times New Roman" panose="02020603050405020304" pitchFamily="18" charset="0"/>
            </a:endParaRPr>
          </a:p>
          <a:p>
            <a:pPr algn="ctr">
              <a:spcBef>
                <a:spcPts val="0"/>
              </a:spcBef>
              <a:buFont typeface="Wingdings" pitchFamily="2" charset="2"/>
              <a:buNone/>
              <a:defRPr/>
            </a:pPr>
            <a:r>
              <a:rPr lang="en-US" sz="1600" dirty="0"/>
              <a:t>	</a:t>
            </a:r>
            <a:endParaRPr lang="en-ZA" sz="1600" dirty="0"/>
          </a:p>
          <a:p>
            <a:pPr algn="just">
              <a:buFont typeface="Wingdings" pitchFamily="2" charset="2"/>
              <a:buNone/>
              <a:defRPr/>
            </a:pPr>
            <a:r>
              <a:rPr lang="en-US" sz="1600" dirty="0"/>
              <a:t>	</a:t>
            </a:r>
            <a:endParaRPr lang="en-ZA" sz="1600" dirty="0"/>
          </a:p>
          <a:p>
            <a:pPr algn="just">
              <a:buFont typeface="Wingdings" pitchFamily="2" charset="2"/>
              <a:buNone/>
              <a:defRPr/>
            </a:pPr>
            <a:r>
              <a:rPr lang="en-GB" sz="1600" dirty="0"/>
              <a:t> </a:t>
            </a:r>
            <a:endParaRPr lang="en-US" sz="16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39773735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600200"/>
            <a:ext cx="8229600" cy="5034516"/>
          </a:xfrm>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107000"/>
              </a:lnSpc>
              <a:spcAft>
                <a:spcPts val="800"/>
              </a:spcAft>
              <a:buNone/>
            </a:pPr>
            <a:r>
              <a:rPr lang="en-ZA" sz="1600" dirty="0"/>
              <a:t>C.2	Acknowledge addenda </a:t>
            </a:r>
          </a:p>
          <a:p>
            <a:pPr marL="0" indent="0" algn="just">
              <a:lnSpc>
                <a:spcPct val="107000"/>
              </a:lnSpc>
              <a:spcAft>
                <a:spcPts val="800"/>
              </a:spcAft>
              <a:buNone/>
            </a:pPr>
            <a:r>
              <a:rPr lang="en-ZA" sz="1600" dirty="0"/>
              <a:t>	Failure to apply instructions contained in addenda issued by the Employer will 	render a Tenderer’s offer non-responsive in terms of Condition of Tender 	C.3.8. </a:t>
            </a:r>
          </a:p>
          <a:p>
            <a:pPr marL="0" indent="0" algn="just">
              <a:lnSpc>
                <a:spcPct val="107000"/>
              </a:lnSpc>
              <a:spcAft>
                <a:spcPts val="800"/>
              </a:spcAft>
              <a:buNone/>
            </a:pPr>
            <a:r>
              <a:rPr lang="en-ZA" sz="1600" dirty="0"/>
              <a:t>C2.12 	Alternative tender offers</a:t>
            </a:r>
            <a:endParaRPr lang="en-GB" sz="1600" dirty="0"/>
          </a:p>
          <a:p>
            <a:pPr marL="719138" indent="-719138" algn="just">
              <a:buNone/>
            </a:pPr>
            <a:r>
              <a:rPr lang="en-GB" sz="1600" dirty="0"/>
              <a:t>C2.12.1		</a:t>
            </a:r>
            <a:r>
              <a:rPr lang="en-ZA" sz="1600" dirty="0"/>
              <a:t>A tenderer wishing to submit an alternative offer (excluding alternative offers of 	different contract duration, retention guarantees, discounted offers or different 	compliant material sources) shall first apply to the Employer for confirmation 	that the Employer’s standards and requirements envisaged in the design are 	not compromised or reduced. Such confirmation must have been provided by 	the Employer in writing at least 5 (five) working days before the date of tender 	closing, or as extended by an addendum sent to all tenderers. The application 	shall not be submitted later than </a:t>
            </a:r>
            <a:r>
              <a:rPr lang="en-ZA" sz="1600" b="1" dirty="0"/>
              <a:t>7 (seven) working days </a:t>
            </a:r>
            <a:r>
              <a:rPr lang="en-ZA" sz="1600" dirty="0"/>
              <a:t>before the date of 	tender closing given in Tender Data clause C.2.15, or as extended by an 	addendum sent to all tenderers.	</a:t>
            </a:r>
          </a:p>
          <a:p>
            <a:pPr algn="ctr">
              <a:spcBef>
                <a:spcPts val="0"/>
              </a:spcBef>
              <a:buFont typeface="Wingdings" pitchFamily="2" charset="2"/>
              <a:buNone/>
              <a:defRPr/>
            </a:pPr>
            <a:r>
              <a:rPr lang="en-US" sz="1800" dirty="0"/>
              <a:t>	</a:t>
            </a:r>
          </a:p>
          <a:p>
            <a:pPr algn="ctr">
              <a:spcBef>
                <a:spcPts val="0"/>
              </a:spcBef>
              <a:buFont typeface="Wingdings" pitchFamily="2" charset="2"/>
              <a:buNone/>
              <a:defRPr/>
            </a:pPr>
            <a:r>
              <a:rPr lang="en-US" sz="1800" dirty="0"/>
              <a:t>	</a:t>
            </a:r>
            <a:endParaRPr lang="en-ZA" sz="1800" dirty="0"/>
          </a:p>
          <a:p>
            <a:pPr algn="just">
              <a:buFont typeface="Wingdings" pitchFamily="2" charset="2"/>
              <a:buNone/>
              <a:defRPr/>
            </a:pPr>
            <a:r>
              <a:rPr lang="en-US" sz="1800" dirty="0"/>
              <a:t>	</a:t>
            </a: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2976984406"/>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492898"/>
            <a:ext cx="8229600" cy="5007914"/>
          </a:xfrm>
          <a:ln>
            <a:miter lim="800000"/>
            <a:headEnd/>
            <a:tailEnd/>
          </a:ln>
        </p:spPr>
        <p:txBody>
          <a:bodyPr vert="horz" wrap="square" lIns="91440" tIns="45720" rIns="91440" bIns="45720" numCol="1" anchor="t" anchorCtr="0" compatLnSpc="1">
            <a:prstTxWarp prst="textNoShape">
              <a:avLst/>
            </a:prstTxWarp>
          </a:bodyPr>
          <a:lstStyle/>
          <a:p>
            <a:pPr marL="719138" indent="-719138">
              <a:spcBef>
                <a:spcPts val="0"/>
              </a:spcBef>
              <a:buNone/>
              <a:defRPr/>
            </a:pPr>
            <a:r>
              <a:rPr lang="en-GB" sz="1600" dirty="0"/>
              <a:t>C.2.13		Submitting a tender offer </a:t>
            </a:r>
          </a:p>
          <a:p>
            <a:pPr marL="719138" indent="-719138">
              <a:spcBef>
                <a:spcPts val="0"/>
              </a:spcBef>
              <a:buNone/>
              <a:defRPr/>
            </a:pPr>
            <a:endParaRPr lang="en-GB" sz="1600" dirty="0"/>
          </a:p>
          <a:p>
            <a:pPr marL="901700" indent="-901700">
              <a:spcBef>
                <a:spcPts val="0"/>
              </a:spcBef>
              <a:buNone/>
              <a:defRPr/>
            </a:pPr>
            <a:r>
              <a:rPr lang="en-GB" sz="1600" dirty="0"/>
              <a:t>C.2.13.2 	</a:t>
            </a:r>
            <a:r>
              <a:rPr lang="en-ZA" sz="1600" dirty="0"/>
              <a:t>The tenderer is required to submit all certificates as listed in the Schedule of Tender Compliance (Form F1) as scanned copies, in .pdf format (saved on a 	flash drive) and printed and bound hard copy. </a:t>
            </a:r>
            <a:endParaRPr lang="en-GB" sz="1600" dirty="0"/>
          </a:p>
          <a:p>
            <a:pPr marL="719138" indent="-719138">
              <a:spcBef>
                <a:spcPts val="0"/>
              </a:spcBef>
              <a:buNone/>
              <a:defRPr/>
            </a:pPr>
            <a:endParaRPr lang="en-GB" sz="1600" dirty="0"/>
          </a:p>
          <a:p>
            <a:pPr marL="0" indent="0" algn="just">
              <a:lnSpc>
                <a:spcPct val="107000"/>
              </a:lnSpc>
              <a:spcAft>
                <a:spcPts val="800"/>
              </a:spcAft>
              <a:buNone/>
            </a:pPr>
            <a:r>
              <a:rPr lang="en-GB" sz="1600" dirty="0"/>
              <a:t>C.2.13.3	</a:t>
            </a:r>
            <a:r>
              <a:rPr lang="en-ZA" sz="1600" dirty="0">
                <a:effectLst/>
                <a:ea typeface="Times New Roman" panose="02020603050405020304" pitchFamily="18" charset="0"/>
                <a:cs typeface="Times New Roman" panose="02020603050405020304" pitchFamily="18" charset="0"/>
              </a:rPr>
              <a:t>Only the following needs to be submitted:</a:t>
            </a:r>
          </a:p>
          <a:p>
            <a:pPr marL="0" lvl="0" indent="0" algn="just">
              <a:lnSpc>
                <a:spcPct val="107000"/>
              </a:lnSpc>
              <a:spcAft>
                <a:spcPts val="800"/>
              </a:spcAft>
              <a:buNone/>
              <a:tabLst>
                <a:tab pos="901700" algn="l"/>
                <a:tab pos="1435100" algn="l"/>
              </a:tabLs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	(a) </a:t>
            </a:r>
            <a:r>
              <a:rPr lang="en-ZA" sz="1600" dirty="0">
                <a:latin typeface="Arial" panose="020B0604020202020204" pitchFamily="34" charset="0"/>
                <a:ea typeface="Times New Roman" panose="02020603050405020304" pitchFamily="18" charset="0"/>
                <a:cs typeface="Times New Roman" panose="02020603050405020304" pitchFamily="18" charset="0"/>
              </a:rPr>
              <a:t>	</a:t>
            </a:r>
            <a:r>
              <a:rPr lang="en-ZA" sz="1600" dirty="0">
                <a:effectLst/>
                <a:latin typeface="Arial" panose="020B0604020202020204" pitchFamily="34" charset="0"/>
                <a:ea typeface="Times New Roman" panose="02020603050405020304" pitchFamily="18" charset="0"/>
                <a:cs typeface="Times New Roman" panose="02020603050405020304" pitchFamily="18" charset="0"/>
              </a:rPr>
              <a:t>Main Tender Offer </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1435100" lvl="2" indent="0" algn="just" defTabSz="420688">
              <a:lnSpc>
                <a:spcPct val="107000"/>
              </a:lnSpc>
              <a:spcAft>
                <a:spcPts val="800"/>
              </a:spcAft>
              <a:buNone/>
            </a:pPr>
            <a:r>
              <a:rPr lang="en-ZA" sz="1600" dirty="0">
                <a:effectLst/>
                <a:ea typeface="Times New Roman" panose="02020603050405020304" pitchFamily="18" charset="0"/>
                <a:cs typeface="Times New Roman" panose="02020603050405020304" pitchFamily="18" charset="0"/>
              </a:rPr>
              <a:t>The following information to be submitted in printed and bound hard copy and electronically on flash drive and marked Main Tender Offer followed by the “Tenderer name”, in the following order:</a:t>
            </a:r>
            <a:endParaRPr lang="en-ZA" sz="1600" dirty="0">
              <a:effectLst/>
              <a:ea typeface="Calibri" panose="020F0502020204030204" pitchFamily="34" charset="0"/>
              <a:cs typeface="Times New Roman" panose="02020603050405020304" pitchFamily="18" charset="0"/>
            </a:endParaRPr>
          </a:p>
          <a:p>
            <a:pPr marL="1612900" lvl="3" indent="-177800" algn="just">
              <a:lnSpc>
                <a:spcPct val="107000"/>
              </a:lnSpc>
              <a:spcAft>
                <a:spcPts val="800"/>
              </a:spcAft>
              <a:buFont typeface="Arial" panose="020B0604020202020204" pitchFamily="34" charset="0"/>
              <a:buChar char="-"/>
              <a:tabLst>
                <a:tab pos="647700" algn="l"/>
                <a:tab pos="1612900" algn="l"/>
              </a:tabLst>
            </a:pPr>
            <a:r>
              <a:rPr lang="en-ZA" sz="1600" dirty="0">
                <a:effectLst/>
                <a:ea typeface="Times New Roman" panose="02020603050405020304" pitchFamily="18" charset="0"/>
                <a:cs typeface="Times New Roman" panose="02020603050405020304" pitchFamily="18" charset="0"/>
              </a:rPr>
              <a:t>Form of Offer (signed and scanned as .pdf and hard copy)</a:t>
            </a:r>
          </a:p>
          <a:p>
            <a:pPr marL="1612900" lvl="3" indent="-177800" algn="just">
              <a:lnSpc>
                <a:spcPct val="107000"/>
              </a:lnSpc>
              <a:spcAft>
                <a:spcPts val="800"/>
              </a:spcAft>
              <a:buFont typeface="Arial" panose="020B0604020202020204" pitchFamily="34" charset="0"/>
              <a:buChar char="-"/>
              <a:tabLst>
                <a:tab pos="647700" algn="l"/>
                <a:tab pos="1612900" algn="l"/>
              </a:tabLst>
            </a:pPr>
            <a:r>
              <a:rPr lang="en-ZA" sz="1600" dirty="0">
                <a:effectLst/>
                <a:ea typeface="Times New Roman" panose="02020603050405020304" pitchFamily="18" charset="0"/>
                <a:cs typeface="Times New Roman" panose="02020603050405020304" pitchFamily="18" charset="0"/>
              </a:rPr>
              <a:t>All returnable schedules and attachments and certificates (signed and scanned as .pdf and hard copy)</a:t>
            </a:r>
          </a:p>
          <a:p>
            <a:pPr marL="1612900" lvl="3" indent="-177800" algn="just">
              <a:lnSpc>
                <a:spcPct val="107000"/>
              </a:lnSpc>
              <a:spcAft>
                <a:spcPts val="800"/>
              </a:spcAft>
              <a:buFont typeface="Arial" panose="020B0604020202020204" pitchFamily="34" charset="0"/>
              <a:buChar char="-"/>
              <a:tabLst>
                <a:tab pos="647700" algn="l"/>
                <a:tab pos="1612900" algn="l"/>
              </a:tabLst>
            </a:pPr>
            <a:r>
              <a:rPr lang="en-ZA" sz="1600" dirty="0">
                <a:effectLst/>
                <a:ea typeface="Times New Roman" panose="02020603050405020304" pitchFamily="18" charset="0"/>
                <a:cs typeface="Times New Roman" panose="02020603050405020304" pitchFamily="18" charset="0"/>
              </a:rPr>
              <a:t>Completed pricing schedule (scanned copy in .pdf and copy in Excel and hard copy) </a:t>
            </a:r>
          </a:p>
          <a:p>
            <a:pPr marL="0" indent="0" algn="just">
              <a:lnSpc>
                <a:spcPct val="107000"/>
              </a:lnSpc>
              <a:spcAft>
                <a:spcPts val="800"/>
              </a:spcAft>
              <a:buNone/>
            </a:pPr>
            <a:endParaRPr lang="en-ZA" sz="1600" dirty="0">
              <a:effectLst/>
              <a:ea typeface="Calibri" panose="020F0502020204030204" pitchFamily="34" charset="0"/>
              <a:cs typeface="Times New Roman" panose="02020603050405020304" pitchFamily="18" charset="0"/>
            </a:endParaRPr>
          </a:p>
          <a:p>
            <a:pPr marL="730250" indent="0">
              <a:spcBef>
                <a:spcPts val="0"/>
              </a:spcBef>
              <a:buNone/>
              <a:defRPr/>
            </a:pPr>
            <a:endParaRPr lang="en-GB" sz="1600" dirty="0"/>
          </a:p>
          <a:p>
            <a:pPr marL="730250" indent="0">
              <a:spcBef>
                <a:spcPts val="0"/>
              </a:spcBef>
              <a:buNone/>
              <a:defRPr/>
            </a:pPr>
            <a:endParaRPr lang="en-GB" sz="1600" dirty="0"/>
          </a:p>
          <a:p>
            <a:pPr>
              <a:spcBef>
                <a:spcPts val="0"/>
              </a:spcBef>
              <a:buNone/>
              <a:defRPr/>
            </a:pPr>
            <a:endParaRPr lang="en-US" sz="1600" dirty="0"/>
          </a:p>
          <a:p>
            <a:pPr algn="ctr">
              <a:spcBef>
                <a:spcPts val="0"/>
              </a:spcBef>
              <a:buFont typeface="Wingdings" pitchFamily="2" charset="2"/>
              <a:buNone/>
              <a:defRPr/>
            </a:pPr>
            <a:r>
              <a:rPr lang="en-US" sz="1600" dirty="0"/>
              <a:t>	</a:t>
            </a:r>
            <a:endParaRPr lang="en-ZA" sz="1600" dirty="0"/>
          </a:p>
          <a:p>
            <a:pPr algn="just">
              <a:buFont typeface="Wingdings" pitchFamily="2" charset="2"/>
              <a:buNone/>
              <a:defRPr/>
            </a:pPr>
            <a:r>
              <a:rPr lang="en-US" sz="1600" dirty="0"/>
              <a:t>	</a:t>
            </a:r>
            <a:endParaRPr lang="en-ZA" sz="16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280742570"/>
      </p:ext>
    </p:extLst>
  </p:cSld>
  <p:clrMapOvr>
    <a:masterClrMapping/>
  </p:clrMapOvr>
  <p:transition spd="med">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492898"/>
            <a:ext cx="8229600" cy="5007914"/>
          </a:xfrm>
          <a:ln>
            <a:miter lim="800000"/>
            <a:headEnd/>
            <a:tailEnd/>
          </a:ln>
        </p:spPr>
        <p:txBody>
          <a:bodyPr vert="horz" wrap="square" lIns="91440" tIns="45720" rIns="91440" bIns="45720" numCol="1" anchor="t" anchorCtr="0" compatLnSpc="1">
            <a:prstTxWarp prst="textNoShape">
              <a:avLst/>
            </a:prstTxWarp>
          </a:bodyPr>
          <a:lstStyle/>
          <a:p>
            <a:pPr marL="0" indent="0" algn="just">
              <a:lnSpc>
                <a:spcPct val="107000"/>
              </a:lnSpc>
              <a:spcAft>
                <a:spcPts val="800"/>
              </a:spcAft>
              <a:buNone/>
            </a:pPr>
            <a:r>
              <a:rPr lang="en-GB" sz="1600" dirty="0"/>
              <a:t>C.2.13.3	</a:t>
            </a:r>
            <a:r>
              <a:rPr lang="en-ZA" sz="1600" dirty="0">
                <a:effectLst/>
                <a:ea typeface="Times New Roman" panose="02020603050405020304" pitchFamily="18" charset="0"/>
                <a:cs typeface="Times New Roman" panose="02020603050405020304" pitchFamily="18" charset="0"/>
              </a:rPr>
              <a:t>Only the following needs to be submitted:</a:t>
            </a:r>
          </a:p>
          <a:p>
            <a:pPr marL="1435100" lvl="0" indent="-533400" algn="just">
              <a:lnSpc>
                <a:spcPct val="107000"/>
              </a:lnSpc>
              <a:spcAft>
                <a:spcPts val="800"/>
              </a:spcAft>
              <a:buNone/>
              <a:tabLst>
                <a:tab pos="895350" algn="l"/>
                <a:tab pos="1435100" algn="l"/>
              </a:tabLst>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(b)	For alternative offers the tenderer shall submit the following additional documentation, in printed and bound hard copy and electronically on separate flash drive marked Alternative followed by the “Tenderer name”:</a:t>
            </a:r>
          </a:p>
          <a:p>
            <a:pPr marL="1701800" lvl="5" indent="-266700" algn="just" defTabSz="657225">
              <a:lnSpc>
                <a:spcPct val="107000"/>
              </a:lnSpc>
              <a:spcAft>
                <a:spcPts val="800"/>
              </a:spcAft>
              <a:buNone/>
            </a:pPr>
            <a:r>
              <a:rPr lang="en-ZA" sz="1600" dirty="0">
                <a:solidFill>
                  <a:srgbClr val="017663"/>
                </a:solidFill>
                <a:latin typeface="Arial" panose="020B0604020202020204" pitchFamily="34" charset="0"/>
                <a:cs typeface="Times New Roman" panose="02020603050405020304" pitchFamily="18" charset="0"/>
              </a:rPr>
              <a:t>-	Form of Offer (signed and scanned as .pdf and state “Alternative Form of Offer” and hard copy)</a:t>
            </a:r>
          </a:p>
          <a:p>
            <a:pPr marL="1701800" lvl="5" indent="-266700" algn="just" defTabSz="657225">
              <a:lnSpc>
                <a:spcPct val="107000"/>
              </a:lnSpc>
              <a:spcAft>
                <a:spcPts val="800"/>
              </a:spcAft>
              <a:buNone/>
            </a:pPr>
            <a:r>
              <a:rPr lang="en-ZA" sz="1600" dirty="0">
                <a:solidFill>
                  <a:srgbClr val="017663"/>
                </a:solidFill>
                <a:latin typeface="Arial" panose="020B0604020202020204" pitchFamily="34" charset="0"/>
                <a:cs typeface="Times New Roman" panose="02020603050405020304" pitchFamily="18" charset="0"/>
              </a:rPr>
              <a:t>-	All returnable schedules and attachments and certificates applicable to the alternative offer (signed and scanned as .pdf and hard copy)</a:t>
            </a:r>
          </a:p>
          <a:p>
            <a:pPr marL="1701800" lvl="5" indent="-266700" algn="just" defTabSz="657225">
              <a:lnSpc>
                <a:spcPct val="107000"/>
              </a:lnSpc>
              <a:spcAft>
                <a:spcPts val="800"/>
              </a:spcAft>
              <a:buNone/>
            </a:pPr>
            <a:r>
              <a:rPr lang="en-ZA" sz="1600" dirty="0">
                <a:solidFill>
                  <a:srgbClr val="017663"/>
                </a:solidFill>
                <a:latin typeface="Arial" panose="020B0604020202020204" pitchFamily="34" charset="0"/>
                <a:cs typeface="Times New Roman" panose="02020603050405020304" pitchFamily="18" charset="0"/>
              </a:rPr>
              <a:t>-	Alternative Pricing Schedule (scanned copy in .pdf and copy in Excel and hard copy) </a:t>
            </a:r>
          </a:p>
          <a:p>
            <a:pPr marL="1701800" lvl="5" indent="-266700" algn="just" defTabSz="657225">
              <a:lnSpc>
                <a:spcPct val="107000"/>
              </a:lnSpc>
              <a:spcAft>
                <a:spcPts val="800"/>
              </a:spcAft>
              <a:buNone/>
            </a:pPr>
            <a:r>
              <a:rPr lang="en-ZA" sz="1600" dirty="0">
                <a:solidFill>
                  <a:srgbClr val="017663"/>
                </a:solidFill>
                <a:latin typeface="Arial" panose="020B0604020202020204" pitchFamily="34" charset="0"/>
                <a:cs typeface="Times New Roman" panose="02020603050405020304" pitchFamily="18" charset="0"/>
              </a:rPr>
              <a:t>-	Other relevant information.</a:t>
            </a:r>
          </a:p>
          <a:p>
            <a:pPr marL="0" indent="0" algn="just">
              <a:lnSpc>
                <a:spcPct val="107000"/>
              </a:lnSpc>
              <a:spcAft>
                <a:spcPts val="800"/>
              </a:spcAft>
              <a:buNone/>
            </a:pPr>
            <a:endParaRPr lang="en-ZA" sz="1600" dirty="0">
              <a:effectLst/>
              <a:ea typeface="Calibri" panose="020F0502020204030204" pitchFamily="34" charset="0"/>
              <a:cs typeface="Times New Roman" panose="02020603050405020304" pitchFamily="18" charset="0"/>
            </a:endParaRPr>
          </a:p>
          <a:p>
            <a:pPr marL="730250" indent="0">
              <a:spcBef>
                <a:spcPts val="0"/>
              </a:spcBef>
              <a:buNone/>
              <a:defRPr/>
            </a:pPr>
            <a:endParaRPr lang="en-GB" sz="1600" dirty="0"/>
          </a:p>
          <a:p>
            <a:pPr marL="730250" indent="0">
              <a:spcBef>
                <a:spcPts val="0"/>
              </a:spcBef>
              <a:buNone/>
              <a:defRPr/>
            </a:pPr>
            <a:endParaRPr lang="en-GB" sz="1600" dirty="0"/>
          </a:p>
          <a:p>
            <a:pPr>
              <a:spcBef>
                <a:spcPts val="0"/>
              </a:spcBef>
              <a:buNone/>
              <a:defRPr/>
            </a:pPr>
            <a:endParaRPr lang="en-US" sz="1600" dirty="0"/>
          </a:p>
          <a:p>
            <a:pPr algn="ctr">
              <a:spcBef>
                <a:spcPts val="0"/>
              </a:spcBef>
              <a:buFont typeface="Wingdings" pitchFamily="2" charset="2"/>
              <a:buNone/>
              <a:defRPr/>
            </a:pPr>
            <a:r>
              <a:rPr lang="en-US" sz="1600" dirty="0"/>
              <a:t>	</a:t>
            </a:r>
            <a:endParaRPr lang="en-ZA" sz="1600" dirty="0"/>
          </a:p>
          <a:p>
            <a:pPr algn="just">
              <a:buFont typeface="Wingdings" pitchFamily="2" charset="2"/>
              <a:buNone/>
              <a:defRPr/>
            </a:pPr>
            <a:r>
              <a:rPr lang="en-US" sz="1600" dirty="0"/>
              <a:t>	</a:t>
            </a:r>
            <a:endParaRPr lang="en-ZA" sz="16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22801007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600200"/>
            <a:ext cx="8229600" cy="5034516"/>
          </a:xfrm>
          <a:noFill/>
          <a:ln>
            <a:miter lim="800000"/>
            <a:headEnd/>
            <a:tailEnd/>
          </a:ln>
        </p:spPr>
        <p:txBody>
          <a:bodyPr vert="horz" wrap="square" lIns="91440" tIns="45720" rIns="91440" bIns="45720" numCol="1" anchor="t" anchorCtr="0" compatLnSpc="1">
            <a:prstTxWarp prst="textNoShape">
              <a:avLst/>
            </a:prstTxWarp>
          </a:bodyPr>
          <a:lstStyle/>
          <a:p>
            <a:pPr marL="901700" indent="-901700">
              <a:buNone/>
            </a:pPr>
            <a:r>
              <a:rPr lang="en-ZA" sz="1600" dirty="0"/>
              <a:t>C2.13.5	The Employer’s address for delivery of tender offers and identification details to  	be shown on each tender offer package are: </a:t>
            </a:r>
          </a:p>
          <a:p>
            <a:pPr marL="3051175" indent="-2332038">
              <a:buNone/>
            </a:pPr>
            <a:endParaRPr lang="en-ZA" sz="1600" dirty="0"/>
          </a:p>
          <a:p>
            <a:pPr marL="3225800" indent="-2324100">
              <a:buNone/>
            </a:pPr>
            <a:r>
              <a:rPr lang="en-ZA" sz="1600" dirty="0"/>
              <a:t>Location of tender box:	Northern Region (Security Gate)</a:t>
            </a:r>
          </a:p>
          <a:p>
            <a:pPr marL="3225800" indent="-2324100">
              <a:buNone/>
            </a:pPr>
            <a:r>
              <a:rPr lang="en-ZA" sz="1600" dirty="0"/>
              <a:t>Physical address:	38 Ida Street, </a:t>
            </a:r>
            <a:r>
              <a:rPr lang="en-ZA" sz="1600" dirty="0" err="1"/>
              <a:t>Menlopark</a:t>
            </a:r>
            <a:r>
              <a:rPr lang="en-ZA" sz="1600" dirty="0"/>
              <a:t>, Pretoria</a:t>
            </a:r>
          </a:p>
          <a:p>
            <a:pPr marL="3225800" marR="90170" indent="-2324100" algn="just" defTabSz="381000">
              <a:lnSpc>
                <a:spcPct val="107000"/>
              </a:lnSpc>
              <a:buNone/>
            </a:pPr>
            <a:r>
              <a:rPr lang="en-ZA" sz="1600" dirty="0"/>
              <a:t>Identification details:	Place the completed printed and bound hard copy and flash drive in a package marked with the tenderer’s company name, the project number and description: </a:t>
            </a:r>
          </a:p>
          <a:p>
            <a:pPr marL="1968500" indent="-1066800">
              <a:buNone/>
            </a:pPr>
            <a:r>
              <a:rPr lang="en-ZA" sz="1600" dirty="0"/>
              <a:t>TENDER:	</a:t>
            </a:r>
            <a:r>
              <a:rPr lang="en-ZA" sz="1600" b="1" dirty="0"/>
              <a:t>SANRAL</a:t>
            </a:r>
            <a:r>
              <a:rPr lang="en-ZA" sz="1600" dirty="0"/>
              <a:t> </a:t>
            </a:r>
            <a:r>
              <a:rPr lang="en-ZA" sz="1600" b="1" dirty="0"/>
              <a:t>N.001-190-2017/2</a:t>
            </a:r>
          </a:p>
          <a:p>
            <a:pPr marL="1968500" marR="90170" indent="0" algn="just" defTabSz="854075">
              <a:lnSpc>
                <a:spcPct val="107000"/>
              </a:lnSpc>
              <a:spcAft>
                <a:spcPts val="800"/>
              </a:spcAft>
              <a:buNone/>
            </a:pPr>
            <a:r>
              <a:rPr lang="en-ZA" sz="1600" b="1" dirty="0">
                <a:solidFill>
                  <a:srgbClr val="017663"/>
                </a:solidFill>
              </a:rPr>
              <a:t>FOR THE ASPHALT OVERLAY RESURFACING ON NATIONAL ROUTE N1 SECTION 19 FROM VAAL RIVER (KM 0.0) TO KLEIN RIETSPRUIT (KM 10.1)</a:t>
            </a:r>
          </a:p>
          <a:p>
            <a:pPr marL="901700" marR="90170" indent="0" algn="just" defTabSz="854075">
              <a:lnSpc>
                <a:spcPct val="107000"/>
              </a:lnSpc>
              <a:spcAft>
                <a:spcPts val="800"/>
              </a:spcAft>
              <a:buNone/>
            </a:pPr>
            <a:r>
              <a:rPr lang="en-ZA" sz="1600" dirty="0"/>
              <a:t>It is in the tenderer’s interest to ensure that the delivery of the tender offer is recorded in the Employer’s tenders received register and deposited in the tender box. </a:t>
            </a:r>
          </a:p>
          <a:p>
            <a:pPr marL="893763" indent="-893763" algn="just">
              <a:spcBef>
                <a:spcPts val="0"/>
              </a:spcBef>
              <a:buNone/>
              <a:defRPr/>
            </a:pPr>
            <a:endParaRPr lang="en-ZA" sz="1800" i="1" u="sng" dirty="0"/>
          </a:p>
          <a:p>
            <a:pPr>
              <a:spcBef>
                <a:spcPts val="0"/>
              </a:spcBef>
              <a:buNone/>
              <a:defRPr/>
            </a:pPr>
            <a:endParaRPr lang="en-US" sz="1800" dirty="0"/>
          </a:p>
          <a:p>
            <a:pPr algn="ctr">
              <a:spcBef>
                <a:spcPts val="0"/>
              </a:spcBef>
              <a:buFont typeface="Wingdings" pitchFamily="2" charset="2"/>
              <a:buNone/>
              <a:defRPr/>
            </a:pPr>
            <a:r>
              <a:rPr lang="en-US" sz="1800" dirty="0"/>
              <a:t>	</a:t>
            </a:r>
            <a:endParaRPr lang="en-ZA" sz="1800" dirty="0"/>
          </a:p>
          <a:p>
            <a:pPr algn="just">
              <a:buFont typeface="Wingdings" pitchFamily="2" charset="2"/>
              <a:buNone/>
              <a:defRPr/>
            </a:pPr>
            <a:r>
              <a:rPr lang="en-US" sz="1800" dirty="0"/>
              <a:t>	</a:t>
            </a: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254029468"/>
      </p:ext>
    </p:extLst>
  </p:cSld>
  <p:clrMapOvr>
    <a:masterClrMapping/>
  </p:clrMapOvr>
  <p:transition spd="med">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600200"/>
            <a:ext cx="8229600" cy="5034516"/>
          </a:xfrm>
          <a:ln>
            <a:miter lim="800000"/>
            <a:headEnd/>
            <a:tailEnd/>
          </a:ln>
        </p:spPr>
        <p:txBody>
          <a:bodyPr vert="horz" wrap="square" lIns="91440" tIns="45720" rIns="91440" bIns="45720" numCol="1" anchor="t" anchorCtr="0" compatLnSpc="1">
            <a:prstTxWarp prst="textNoShape">
              <a:avLst/>
            </a:prstTxWarp>
          </a:bodyPr>
          <a:lstStyle/>
          <a:p>
            <a:pPr marL="801688" indent="-801688" algn="just" defTabSz="179388">
              <a:spcBef>
                <a:spcPts val="0"/>
              </a:spcBef>
              <a:buNone/>
              <a:defRPr/>
            </a:pPr>
            <a:r>
              <a:rPr lang="en-ZA" sz="1600" dirty="0"/>
              <a:t>C.2.15	The closing time for submission of tender offers is </a:t>
            </a:r>
            <a:r>
              <a:rPr lang="en-ZA" sz="1600" b="1" i="1" u="sng" dirty="0"/>
              <a:t>11h00</a:t>
            </a:r>
            <a:r>
              <a:rPr lang="en-ZA" sz="1600" dirty="0"/>
              <a:t> on                                </a:t>
            </a:r>
            <a:r>
              <a:rPr lang="en-ZA" sz="1600" b="1" i="1" u="sng" dirty="0"/>
              <a:t>Friday 12 November 2021</a:t>
            </a:r>
          </a:p>
          <a:p>
            <a:pPr marL="801688" indent="-801688" algn="just" defTabSz="179388">
              <a:spcBef>
                <a:spcPts val="0"/>
              </a:spcBef>
              <a:buNone/>
              <a:defRPr/>
            </a:pPr>
            <a:endParaRPr lang="en-ZA" sz="1600" b="1" i="1" u="sng" dirty="0"/>
          </a:p>
          <a:p>
            <a:pPr marL="801688" indent="-801688" algn="just" defTabSz="179388">
              <a:spcBef>
                <a:spcPts val="0"/>
              </a:spcBef>
              <a:buNone/>
              <a:defRPr/>
            </a:pPr>
            <a:r>
              <a:rPr lang="en-GB" sz="1600" dirty="0"/>
              <a:t>C.2.16.1 The tender offer validity period is 24 weeks.</a:t>
            </a:r>
          </a:p>
          <a:p>
            <a:pPr marL="801688" indent="-801688" algn="just" defTabSz="179388">
              <a:spcBef>
                <a:spcPts val="0"/>
              </a:spcBef>
              <a:buNone/>
              <a:defRPr/>
            </a:pPr>
            <a:endParaRPr lang="en-GB" sz="1600" dirty="0"/>
          </a:p>
          <a:p>
            <a:pPr marL="0" marR="90170" indent="0" algn="just" defTabSz="801688">
              <a:lnSpc>
                <a:spcPct val="107000"/>
              </a:lnSpc>
              <a:spcAft>
                <a:spcPts val="800"/>
              </a:spcAft>
              <a:buNone/>
            </a:pPr>
            <a:r>
              <a:rPr lang="en-GB" sz="1600" dirty="0"/>
              <a:t>C.2.16.3 </a:t>
            </a:r>
            <a:r>
              <a:rPr lang="en-ZA" sz="1600" dirty="0">
                <a:effectLst/>
                <a:latin typeface="Arial" panose="020B0604020202020204" pitchFamily="34" charset="0"/>
                <a:ea typeface="Times New Roman" panose="02020603050405020304" pitchFamily="18" charset="0"/>
                <a:cs typeface="Times New Roman" panose="02020603050405020304" pitchFamily="18" charset="0"/>
              </a:rPr>
              <a:t>Where a tenderer, at any time after the opening of his tender offer but prior to 	entering into a contract based on his tender offer:</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p>
            <a:pPr marL="1168400" lvl="1" indent="-355600" algn="just">
              <a:lnSpc>
                <a:spcPct val="107000"/>
              </a:lnSpc>
              <a:spcAft>
                <a:spcPts val="800"/>
              </a:spcAft>
              <a:buSzPct val="100000"/>
              <a:buFont typeface="+mj-lt"/>
              <a:buAutoNum type="alphaLcParenR"/>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withdraws his tender;</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1168400" lvl="1" indent="-355600" algn="just">
              <a:lnSpc>
                <a:spcPct val="107000"/>
              </a:lnSpc>
              <a:spcAft>
                <a:spcPts val="800"/>
              </a:spcAft>
              <a:buSzPct val="100000"/>
              <a:buFont typeface="+mj-lt"/>
              <a:buAutoNum type="alphaLcParenR"/>
            </a:pPr>
            <a:r>
              <a:rPr lang="en-ZA" sz="1600" dirty="0">
                <a:latin typeface="Arial" panose="020B0604020202020204" pitchFamily="34" charset="0"/>
                <a:cs typeface="Times New Roman" panose="02020603050405020304" pitchFamily="18" charset="0"/>
              </a:rPr>
              <a:t>gives notice of his inability to execute the contract in terms of his tender; or</a:t>
            </a:r>
          </a:p>
          <a:p>
            <a:pPr marL="1168400" lvl="1" indent="-355600" algn="just">
              <a:lnSpc>
                <a:spcPct val="107000"/>
              </a:lnSpc>
              <a:spcAft>
                <a:spcPts val="800"/>
              </a:spcAft>
              <a:buSzPct val="100000"/>
              <a:buFont typeface="+mj-lt"/>
              <a:buAutoNum type="alphaLcParenR"/>
            </a:pPr>
            <a:r>
              <a:rPr lang="en-ZA" sz="1600" dirty="0">
                <a:latin typeface="Arial" panose="020B0604020202020204" pitchFamily="34" charset="0"/>
                <a:cs typeface="Times New Roman" panose="02020603050405020304" pitchFamily="18" charset="0"/>
              </a:rPr>
              <a:t>fails to comply with a request made in terms of C.2.17, C.2.18 or C.3.9,</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p>
            <a:pPr marL="801688" marR="90170" lvl="1" indent="0" algn="just">
              <a:lnSpc>
                <a:spcPct val="107000"/>
              </a:lnSpc>
              <a:spcAft>
                <a:spcPts val="800"/>
              </a:spcAft>
              <a:buNone/>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such tenderer shall be barred from tendering on any of the Employer’s tenders for a period to be determined by the Employer, but not less than six (6) months from a date determined by the Employer. This sanction also applies to tenders under evaluation and not yet awarded… </a:t>
            </a:r>
            <a:endParaRPr lang="en-ZA" sz="1600" dirty="0"/>
          </a:p>
          <a:p>
            <a:pPr marL="3051175" indent="-2332038">
              <a:buNone/>
            </a:pPr>
            <a:endParaRPr lang="en-ZA" sz="1600" dirty="0"/>
          </a:p>
          <a:p>
            <a:pPr marL="893763" indent="-893763" algn="just">
              <a:spcBef>
                <a:spcPts val="0"/>
              </a:spcBef>
              <a:buNone/>
              <a:defRPr/>
            </a:pPr>
            <a:endParaRPr lang="en-ZA" sz="1800" i="1" u="sng" dirty="0"/>
          </a:p>
          <a:p>
            <a:pPr>
              <a:spcBef>
                <a:spcPts val="0"/>
              </a:spcBef>
              <a:buNone/>
              <a:defRPr/>
            </a:pPr>
            <a:endParaRPr lang="en-US" sz="1800" dirty="0"/>
          </a:p>
          <a:p>
            <a:pPr algn="ctr">
              <a:spcBef>
                <a:spcPts val="0"/>
              </a:spcBef>
              <a:buFont typeface="Wingdings" pitchFamily="2" charset="2"/>
              <a:buNone/>
              <a:defRPr/>
            </a:pPr>
            <a:r>
              <a:rPr lang="en-US" sz="1800" dirty="0"/>
              <a:t>	</a:t>
            </a:r>
            <a:endParaRPr lang="en-ZA" sz="1800" dirty="0"/>
          </a:p>
          <a:p>
            <a:pPr algn="just">
              <a:buFont typeface="Wingdings" pitchFamily="2" charset="2"/>
              <a:buNone/>
              <a:defRPr/>
            </a:pPr>
            <a:r>
              <a:rPr lang="en-US" sz="1800" dirty="0"/>
              <a:t>	</a:t>
            </a: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988859087"/>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600200"/>
            <a:ext cx="8229600" cy="4521200"/>
          </a:xfrm>
          <a:ln>
            <a:miter lim="800000"/>
            <a:headEnd/>
            <a:tailEnd/>
          </a:ln>
        </p:spPr>
        <p:txBody>
          <a:bodyPr vert="horz" wrap="square" lIns="91440" tIns="45720" rIns="91440" bIns="45720" numCol="1" anchor="t" anchorCtr="0" compatLnSpc="1">
            <a:prstTxWarp prst="textNoShape">
              <a:avLst/>
            </a:prstTxWarp>
          </a:bodyPr>
          <a:lstStyle/>
          <a:p>
            <a:pPr marL="719138" indent="-719138" algn="just">
              <a:spcBef>
                <a:spcPts val="0"/>
              </a:spcBef>
              <a:buNone/>
              <a:defRPr/>
            </a:pPr>
            <a:r>
              <a:rPr lang="en-GB" sz="1600" b="1" dirty="0"/>
              <a:t>C.3.9	Arithmetical errors, omissions, discrepancies and imbalanced unit rates</a:t>
            </a:r>
          </a:p>
          <a:p>
            <a:pPr marL="719138" indent="-719138" algn="just">
              <a:spcBef>
                <a:spcPts val="0"/>
              </a:spcBef>
              <a:buNone/>
              <a:defRPr/>
            </a:pPr>
            <a:endParaRPr lang="en-GB" sz="1600" dirty="0"/>
          </a:p>
          <a:p>
            <a:pPr marL="723900" marR="90170" indent="0" algn="just">
              <a:lnSpc>
                <a:spcPct val="107000"/>
              </a:lnSpc>
              <a:spcAft>
                <a:spcPts val="800"/>
              </a:spcAft>
              <a:buNone/>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Check responsive tenders for discrepancies between amounts in words and amounts in figures. Where there is a discrepancy between the amounts in figures and the amount in words, the amount appearing in the summary to the Pricing Schedule shall govern.</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p>
            <a:pPr marL="723900" marR="90170" indent="0" algn="just">
              <a:lnSpc>
                <a:spcPct val="107000"/>
              </a:lnSpc>
              <a:spcAft>
                <a:spcPts val="800"/>
              </a:spcAft>
              <a:buNone/>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Check responsive tender offers for:</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p>
            <a:pPr marL="1079500" marR="90170" lvl="0" indent="-355600" algn="just">
              <a:spcAft>
                <a:spcPts val="0"/>
              </a:spcAft>
              <a:buClr>
                <a:srgbClr val="027E6B"/>
              </a:buClr>
              <a:buSzPct val="100000"/>
              <a:buFont typeface="+mj-lt"/>
              <a:buAutoNum type="alphaLcParenR"/>
            </a:pPr>
            <a:r>
              <a:rPr lang="en-ZA" sz="1600" dirty="0">
                <a:effectLst/>
                <a:latin typeface="Arial" panose="020B0604020202020204" pitchFamily="34" charset="0"/>
                <a:ea typeface="Times New Roman" panose="02020603050405020304" pitchFamily="18" charset="0"/>
                <a:cs typeface="Arial" panose="020B0604020202020204" pitchFamily="34" charset="0"/>
              </a:rPr>
              <a:t>the gross misplacement of the decimal point in any unit rate;</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1079500" marR="90170" indent="-355600" algn="just">
              <a:spcAft>
                <a:spcPts val="0"/>
              </a:spcAft>
              <a:buClr>
                <a:srgbClr val="027E6B"/>
              </a:buClr>
              <a:buSzPct val="100000"/>
              <a:buFont typeface="+mj-lt"/>
              <a:buAutoNum type="alphaLcParenR"/>
            </a:pPr>
            <a:r>
              <a:rPr lang="en-ZA" sz="1600" dirty="0">
                <a:latin typeface="Arial" panose="020B0604020202020204" pitchFamily="34" charset="0"/>
                <a:cs typeface="Arial" panose="020B0604020202020204" pitchFamily="34" charset="0"/>
              </a:rPr>
              <a:t>omissions made in completing the pricing schedule or bills of quantities; or</a:t>
            </a:r>
          </a:p>
          <a:p>
            <a:pPr marL="1079500" marR="90170" indent="-355600" algn="just">
              <a:spcAft>
                <a:spcPts val="0"/>
              </a:spcAft>
              <a:buClr>
                <a:srgbClr val="027E6B"/>
              </a:buClr>
              <a:buSzPct val="100000"/>
              <a:buFont typeface="+mj-lt"/>
              <a:buAutoNum type="alphaLcParenR"/>
            </a:pPr>
            <a:r>
              <a:rPr lang="en-ZA" sz="1600" dirty="0">
                <a:latin typeface="Arial" panose="020B0604020202020204" pitchFamily="34" charset="0"/>
                <a:cs typeface="Arial" panose="020B0604020202020204" pitchFamily="34" charset="0"/>
              </a:rPr>
              <a:t>arithmetic errors in:</a:t>
            </a:r>
          </a:p>
          <a:p>
            <a:pPr marL="1435100" marR="90170" indent="-355600" algn="just" defTabSz="1073150">
              <a:lnSpc>
                <a:spcPct val="107000"/>
              </a:lnSpc>
              <a:spcAft>
                <a:spcPts val="0"/>
              </a:spcAft>
              <a:buNone/>
            </a:pPr>
            <a:r>
              <a:rPr lang="en-ZA" sz="1600" dirty="0" err="1">
                <a:effectLst/>
                <a:latin typeface="Arial" panose="020B0604020202020204" pitchFamily="34" charset="0"/>
                <a:ea typeface="Times New Roman" panose="02020603050405020304" pitchFamily="18" charset="0"/>
                <a:cs typeface="Times New Roman" panose="02020603050405020304" pitchFamily="18" charset="0"/>
              </a:rPr>
              <a:t>i</a:t>
            </a:r>
            <a:r>
              <a:rPr lang="en-ZA" sz="1600" dirty="0">
                <a:effectLst/>
                <a:latin typeface="Arial" panose="020B0604020202020204" pitchFamily="34" charset="0"/>
                <a:ea typeface="Times New Roman" panose="02020603050405020304" pitchFamily="18" charset="0"/>
                <a:cs typeface="Times New Roman" panose="02020603050405020304" pitchFamily="18" charset="0"/>
              </a:rPr>
              <a:t>)	line item totals resulting from the product of a unit rate and a quantity in bills of quantities or schedules of prices; or</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p>
            <a:pPr marL="1435100" marR="90170" indent="-355600" algn="just" defTabSz="358775">
              <a:lnSpc>
                <a:spcPct val="107000"/>
              </a:lnSpc>
              <a:spcAft>
                <a:spcPts val="0"/>
              </a:spcAft>
              <a:buNone/>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ii)	the summation of the prices.</a:t>
            </a:r>
            <a:endParaRPr lang="en-ZA" sz="2000" dirty="0">
              <a:effectLst/>
              <a:latin typeface="Calibri" panose="020F0502020204030204" pitchFamily="34" charset="0"/>
              <a:ea typeface="Calibri" panose="020F0502020204030204" pitchFamily="34" charset="0"/>
              <a:cs typeface="Times New Roman" panose="02020603050405020304" pitchFamily="18" charset="0"/>
            </a:endParaRPr>
          </a:p>
          <a:p>
            <a:pPr marL="1079500" marR="90170" lvl="0" indent="-355600" algn="just" defTabSz="354013">
              <a:spcAft>
                <a:spcPts val="0"/>
              </a:spcAft>
              <a:buNone/>
            </a:pPr>
            <a:r>
              <a:rPr lang="en-ZA" sz="1600" dirty="0">
                <a:effectLst/>
                <a:latin typeface="Arial" panose="020B0604020202020204" pitchFamily="34" charset="0"/>
                <a:ea typeface="Times New Roman" panose="02020603050405020304" pitchFamily="18" charset="0"/>
                <a:cs typeface="Arial" panose="020B0604020202020204" pitchFamily="34" charset="0"/>
              </a:rPr>
              <a:t>d)	imbalanced unit rates. </a:t>
            </a: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383764718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600200"/>
            <a:ext cx="8229600" cy="4707294"/>
          </a:xfrm>
          <a:ln>
            <a:miter lim="800000"/>
            <a:headEnd/>
            <a:tailEnd/>
          </a:ln>
        </p:spPr>
        <p:txBody>
          <a:bodyPr vert="horz" wrap="square" lIns="91440" tIns="45720" rIns="91440" bIns="45720" numCol="1" anchor="t" anchorCtr="0" compatLnSpc="1">
            <a:prstTxWarp prst="textNoShape">
              <a:avLst/>
            </a:prstTxWarp>
          </a:bodyPr>
          <a:lstStyle/>
          <a:p>
            <a:pPr marL="719138" indent="-719138">
              <a:lnSpc>
                <a:spcPct val="90000"/>
              </a:lnSpc>
              <a:buNone/>
              <a:defRPr/>
            </a:pPr>
            <a:r>
              <a:rPr lang="en-ZA" sz="1600" dirty="0"/>
              <a:t>C.3.11	The procedure for the evaluation of responsive tenders is Method 3.</a:t>
            </a:r>
          </a:p>
          <a:p>
            <a:pPr marL="719138" indent="-719138">
              <a:lnSpc>
                <a:spcPct val="90000"/>
              </a:lnSpc>
              <a:buNone/>
              <a:defRPr/>
            </a:pPr>
            <a:endParaRPr lang="en-ZA" sz="1600" dirty="0"/>
          </a:p>
          <a:p>
            <a:pPr marL="719138" indent="-719138">
              <a:lnSpc>
                <a:spcPct val="90000"/>
              </a:lnSpc>
              <a:buNone/>
              <a:defRPr/>
            </a:pPr>
            <a:r>
              <a:rPr lang="en-ZA" sz="1600" dirty="0"/>
              <a:t>	</a:t>
            </a:r>
            <a:r>
              <a:rPr lang="en-GB" sz="1600" dirty="0"/>
              <a:t>The value of W1 is 90 </a:t>
            </a:r>
          </a:p>
          <a:p>
            <a:pPr marL="719138" indent="-719138">
              <a:lnSpc>
                <a:spcPct val="90000"/>
              </a:lnSpc>
              <a:buNone/>
              <a:defRPr/>
            </a:pPr>
            <a:endParaRPr lang="en-GB" sz="1600" dirty="0"/>
          </a:p>
          <a:p>
            <a:pPr marL="719138" indent="-719138">
              <a:lnSpc>
                <a:spcPct val="90000"/>
              </a:lnSpc>
              <a:buNone/>
              <a:defRPr/>
            </a:pPr>
            <a:r>
              <a:rPr lang="en-GB" sz="1600" dirty="0"/>
              <a:t>	Points awarded will be according to a tenderer’s B-BBEE status level of contributor and summarised in the table below:</a:t>
            </a:r>
          </a:p>
          <a:p>
            <a:pPr marL="719138" indent="-719138">
              <a:lnSpc>
                <a:spcPct val="90000"/>
              </a:lnSpc>
              <a:buNone/>
              <a:defRPr/>
            </a:pPr>
            <a:endParaRPr lang="en-ZA" sz="1600" dirty="0"/>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5" name="Table 4">
            <a:extLst>
              <a:ext uri="{FF2B5EF4-FFF2-40B4-BE49-F238E27FC236}">
                <a16:creationId xmlns:a16="http://schemas.microsoft.com/office/drawing/2014/main" id="{F13F967D-E674-4F4E-823D-EE1C335B6A2E}"/>
              </a:ext>
            </a:extLst>
          </p:cNvPr>
          <p:cNvGraphicFramePr>
            <a:graphicFrameLocks noGrp="1"/>
          </p:cNvGraphicFramePr>
          <p:nvPr>
            <p:extLst>
              <p:ext uri="{D42A27DB-BD31-4B8C-83A1-F6EECF244321}">
                <p14:modId xmlns:p14="http://schemas.microsoft.com/office/powerpoint/2010/main" val="896464681"/>
              </p:ext>
            </p:extLst>
          </p:nvPr>
        </p:nvGraphicFramePr>
        <p:xfrm>
          <a:off x="1290026" y="3377678"/>
          <a:ext cx="6426387" cy="1463040"/>
        </p:xfrm>
        <a:graphic>
          <a:graphicData uri="http://schemas.openxmlformats.org/drawingml/2006/table">
            <a:tbl>
              <a:tblPr firstRow="1" firstCol="1" bandRow="1"/>
              <a:tblGrid>
                <a:gridCol w="2880755">
                  <a:extLst>
                    <a:ext uri="{9D8B030D-6E8A-4147-A177-3AD203B41FA5}">
                      <a16:colId xmlns:a16="http://schemas.microsoft.com/office/drawing/2014/main" val="4037485048"/>
                    </a:ext>
                  </a:extLst>
                </a:gridCol>
                <a:gridCol w="3545632">
                  <a:extLst>
                    <a:ext uri="{9D8B030D-6E8A-4147-A177-3AD203B41FA5}">
                      <a16:colId xmlns:a16="http://schemas.microsoft.com/office/drawing/2014/main" val="1167437272"/>
                    </a:ext>
                  </a:extLst>
                </a:gridCol>
              </a:tblGrid>
              <a:tr h="475861">
                <a:tc>
                  <a:txBody>
                    <a:bodyPr/>
                    <a:lstStyle/>
                    <a:p>
                      <a:pPr marL="71755" marR="90170" algn="ctr">
                        <a:spcAft>
                          <a:spcPts val="0"/>
                        </a:spcAft>
                      </a:pPr>
                      <a:r>
                        <a:rPr lang="en-ZA" sz="1600" dirty="0">
                          <a:solidFill>
                            <a:srgbClr val="017663"/>
                          </a:solidFill>
                          <a:latin typeface="+mn-lt"/>
                          <a:ea typeface="+mn-ea"/>
                          <a:cs typeface="+mn-cs"/>
                        </a:rPr>
                        <a:t>B-BBEE Status Level of contributor</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90170" algn="ctr">
                        <a:spcAft>
                          <a:spcPts val="0"/>
                        </a:spcAft>
                      </a:pPr>
                      <a:r>
                        <a:rPr lang="en-ZA" sz="1600" dirty="0">
                          <a:solidFill>
                            <a:srgbClr val="017663"/>
                          </a:solidFill>
                          <a:latin typeface="+mn-lt"/>
                          <a:ea typeface="+mn-ea"/>
                          <a:cs typeface="+mn-cs"/>
                        </a:rPr>
                        <a:t>Number of Points for financial value above R50 000 000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84560933"/>
                  </a:ext>
                </a:extLst>
              </a:tr>
              <a:tr h="158492">
                <a:tc>
                  <a:txBody>
                    <a:bodyPr/>
                    <a:lstStyle/>
                    <a:p>
                      <a:pPr marL="71755" marR="90170" algn="ctr">
                        <a:spcAft>
                          <a:spcPts val="0"/>
                        </a:spcAft>
                      </a:pPr>
                      <a:r>
                        <a:rPr lang="en-ZA" sz="1600" dirty="0">
                          <a:solidFill>
                            <a:srgbClr val="017663"/>
                          </a:solidFill>
                          <a:latin typeface="+mn-lt"/>
                          <a:ea typeface="+mn-ea"/>
                          <a:cs typeface="+mn-cs"/>
                        </a:rPr>
                        <a:t>1</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90170" algn="ctr">
                        <a:spcAft>
                          <a:spcPts val="0"/>
                        </a:spcAft>
                      </a:pPr>
                      <a:r>
                        <a:rPr lang="en-ZA" sz="1600" dirty="0">
                          <a:solidFill>
                            <a:srgbClr val="017663"/>
                          </a:solidFill>
                          <a:latin typeface="+mn-lt"/>
                          <a:ea typeface="+mn-ea"/>
                          <a:cs typeface="+mn-cs"/>
                        </a:rPr>
                        <a:t>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250527"/>
                  </a:ext>
                </a:extLst>
              </a:tr>
              <a:tr h="158492">
                <a:tc>
                  <a:txBody>
                    <a:bodyPr/>
                    <a:lstStyle/>
                    <a:p>
                      <a:pPr marL="71755" marR="90170" algn="ctr">
                        <a:spcAft>
                          <a:spcPts val="0"/>
                        </a:spcAft>
                      </a:pPr>
                      <a:r>
                        <a:rPr lang="en-ZA" sz="1600" dirty="0">
                          <a:solidFill>
                            <a:srgbClr val="017663"/>
                          </a:solidFill>
                          <a:latin typeface="+mn-lt"/>
                          <a:ea typeface="+mn-ea"/>
                          <a:cs typeface="+mn-cs"/>
                        </a:rPr>
                        <a:t>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90170" algn="ctr">
                        <a:spcAft>
                          <a:spcPts val="0"/>
                        </a:spcAft>
                      </a:pPr>
                      <a:r>
                        <a:rPr lang="en-ZA" sz="1600" dirty="0">
                          <a:solidFill>
                            <a:srgbClr val="017663"/>
                          </a:solidFill>
                          <a:latin typeface="+mn-lt"/>
                          <a:ea typeface="+mn-ea"/>
                          <a:cs typeface="+mn-cs"/>
                        </a:rPr>
                        <a:t>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7276381"/>
                  </a:ext>
                </a:extLst>
              </a:tr>
              <a:tr h="158492">
                <a:tc>
                  <a:txBody>
                    <a:bodyPr/>
                    <a:lstStyle/>
                    <a:p>
                      <a:pPr marL="71755" marR="90170" algn="ctr">
                        <a:spcAft>
                          <a:spcPts val="0"/>
                        </a:spcAft>
                      </a:pPr>
                      <a:r>
                        <a:rPr lang="en-ZA" sz="1600" dirty="0">
                          <a:solidFill>
                            <a:srgbClr val="017663"/>
                          </a:solidFill>
                          <a:latin typeface="+mn-lt"/>
                          <a:ea typeface="+mn-ea"/>
                          <a:cs typeface="+mn-cs"/>
                        </a:rPr>
                        <a:t>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90170" algn="ctr">
                        <a:spcAft>
                          <a:spcPts val="0"/>
                        </a:spcAft>
                      </a:pPr>
                      <a:r>
                        <a:rPr lang="en-ZA" sz="1600" dirty="0">
                          <a:solidFill>
                            <a:srgbClr val="017663"/>
                          </a:solidFill>
                          <a:latin typeface="+mn-lt"/>
                          <a:ea typeface="+mn-ea"/>
                          <a:cs typeface="+mn-cs"/>
                        </a:rPr>
                        <a:t>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12962453"/>
                  </a:ext>
                </a:extLst>
              </a:tr>
              <a:tr h="158492">
                <a:tc>
                  <a:txBody>
                    <a:bodyPr/>
                    <a:lstStyle/>
                    <a:p>
                      <a:pPr marL="71755" marR="90170" algn="ctr">
                        <a:spcAft>
                          <a:spcPts val="0"/>
                        </a:spcAft>
                      </a:pPr>
                      <a:r>
                        <a:rPr lang="en-ZA" sz="1600">
                          <a:solidFill>
                            <a:srgbClr val="017663"/>
                          </a:solidFill>
                          <a:latin typeface="+mn-lt"/>
                          <a:ea typeface="+mn-ea"/>
                          <a:cs typeface="+mn-cs"/>
                        </a:rPr>
                        <a:t>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1755" marR="90170" algn="ctr">
                        <a:spcAft>
                          <a:spcPts val="0"/>
                        </a:spcAft>
                      </a:pPr>
                      <a:r>
                        <a:rPr lang="en-ZA" sz="1600" dirty="0">
                          <a:solidFill>
                            <a:srgbClr val="017663"/>
                          </a:solidFill>
                          <a:latin typeface="+mn-lt"/>
                          <a:ea typeface="+mn-ea"/>
                          <a:cs typeface="+mn-cs"/>
                        </a:rPr>
                        <a:t>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46357289"/>
                  </a:ext>
                </a:extLst>
              </a:tr>
            </a:tbl>
          </a:graphicData>
        </a:graphic>
      </p:graphicFrame>
    </p:spTree>
    <p:extLst>
      <p:ext uri="{BB962C8B-B14F-4D97-AF65-F5344CB8AC3E}">
        <p14:creationId xmlns:p14="http://schemas.microsoft.com/office/powerpoint/2010/main" val="3292666419"/>
      </p:ext>
    </p:extLst>
  </p:cSld>
  <p:clrMapOvr>
    <a:masterClrMapping/>
  </p:clrMapOvr>
  <p:transition spd="med">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380931"/>
            <a:ext cx="8229600" cy="5126195"/>
          </a:xfrm>
          <a:ln>
            <a:miter lim="800000"/>
            <a:headEnd/>
            <a:tailEnd/>
          </a:ln>
        </p:spPr>
        <p:txBody>
          <a:bodyPr vert="horz" wrap="square" lIns="91440" tIns="45720" rIns="91440" bIns="45720" numCol="1" anchor="t" anchorCtr="0" compatLnSpc="1">
            <a:prstTxWarp prst="textNoShape">
              <a:avLst/>
            </a:prstTxWarp>
          </a:bodyPr>
          <a:lstStyle/>
          <a:p>
            <a:pPr marL="177800" indent="0" algn="just">
              <a:buNone/>
            </a:pPr>
            <a:r>
              <a:rPr lang="en-ZA" sz="1600" dirty="0"/>
              <a:t>Eligibility for B-BEE points is subject to the following conditions:</a:t>
            </a:r>
          </a:p>
          <a:p>
            <a:pPr marL="622300" indent="-444500" algn="just">
              <a:buNone/>
              <a:tabLst>
                <a:tab pos="622300" algn="l"/>
              </a:tabLst>
            </a:pPr>
            <a:r>
              <a:rPr lang="en-ZA" sz="1600" dirty="0"/>
              <a:t>1.	A tenderer’s scorecard shall be a B-BBEE Certificate issued in accordance with:</a:t>
            </a:r>
          </a:p>
          <a:p>
            <a:pPr marL="990600" indent="-368300" algn="just">
              <a:buNone/>
            </a:pPr>
            <a:r>
              <a:rPr lang="en-ZA" sz="1600" dirty="0"/>
              <a:t>-	the amended Construction Sector Codes published in Notice 931 of 2017 of Government Gazette No. 41287 on 1 December 2017 by the Department of Trade and Industry; or</a:t>
            </a:r>
          </a:p>
          <a:p>
            <a:pPr marL="990600" indent="-368300" algn="just">
              <a:buNone/>
            </a:pPr>
            <a:r>
              <a:rPr lang="en-ZA" sz="1600" dirty="0"/>
              <a:t>-	in the event that the Measured Entity operates in more than one sector or a sub-sector, the scorecard for the sector or sub-sector in which the majority of its core activities (measured in terms of annual revenue) are located will be acceptable. The tenderer must comply with the annual revenue thresholds for EME or 	QSE or Generic in accordance with the amended Construction Sector Codes; and</a:t>
            </a:r>
          </a:p>
          <a:p>
            <a:pPr marL="177800" indent="0" algn="just">
              <a:buNone/>
            </a:pPr>
            <a:r>
              <a:rPr lang="en-ZA" sz="1600" dirty="0"/>
              <a:t>2.	The scorecard shall be submitted as a certificate attached to Returnable 	Schedule Form C1; and</a:t>
            </a:r>
          </a:p>
          <a:p>
            <a:pPr marL="177800" indent="0" algn="just">
              <a:buNone/>
            </a:pPr>
            <a:r>
              <a:rPr lang="en-ZA" sz="1600" dirty="0"/>
              <a:t>3.	The certificate shall:</a:t>
            </a:r>
          </a:p>
          <a:p>
            <a:pPr marL="177800" indent="0" algn="just">
              <a:buNone/>
            </a:pPr>
            <a:r>
              <a:rPr lang="en-ZA" sz="1600" dirty="0"/>
              <a:t>	-	be valid at the tender closing date; and</a:t>
            </a:r>
          </a:p>
          <a:p>
            <a:pPr marL="177800" indent="0" algn="just">
              <a:buNone/>
            </a:pPr>
            <a:r>
              <a:rPr lang="en-ZA" sz="1600" dirty="0"/>
              <a:t>	-	have been issued by a verification agency accredited by the South 		African National Accreditation System (</a:t>
            </a:r>
            <a:r>
              <a:rPr lang="en-ZA" sz="1600" dirty="0" err="1"/>
              <a:t>SANAS</a:t>
            </a:r>
            <a:r>
              <a:rPr lang="en-ZA" sz="1600" dirty="0"/>
              <a:t>); or</a:t>
            </a:r>
          </a:p>
          <a:p>
            <a:pPr marL="177800" indent="0" algn="just">
              <a:buNone/>
            </a:pPr>
            <a:endParaRPr lang="en-ZA" sz="1600" b="1" i="1" u="sng" dirty="0">
              <a:solidFill>
                <a:srgbClr val="107412"/>
              </a:solidFill>
              <a:latin typeface="Arial" panose="020B0604020202020204" pitchFamily="34" charset="0"/>
              <a:cs typeface="Arial" panose="020B0604020202020204" pitchFamily="34" charset="0"/>
            </a:endParaRPr>
          </a:p>
          <a:p>
            <a:pPr marL="893763" indent="-893763" algn="just">
              <a:spcBef>
                <a:spcPts val="0"/>
              </a:spcBef>
              <a:buNone/>
              <a:defRPr/>
            </a:pPr>
            <a:endParaRPr lang="en-ZA" sz="1600" i="1" u="sng" dirty="0">
              <a:solidFill>
                <a:srgbClr val="107412"/>
              </a:solidFill>
              <a:latin typeface="Arial" panose="020B0604020202020204" pitchFamily="34" charset="0"/>
              <a:cs typeface="Arial" panose="020B0604020202020204" pitchFamily="34" charset="0"/>
            </a:endParaRPr>
          </a:p>
          <a:p>
            <a:pPr>
              <a:spcBef>
                <a:spcPts val="0"/>
              </a:spcBef>
              <a:buNone/>
              <a:defRPr/>
            </a:pPr>
            <a:endParaRPr lang="en-US" sz="1600" dirty="0">
              <a:solidFill>
                <a:srgbClr val="107412"/>
              </a:solidFill>
              <a:latin typeface="Arial" panose="020B0604020202020204" pitchFamily="34" charset="0"/>
              <a:cs typeface="Arial" panose="020B0604020202020204" pitchFamily="34" charset="0"/>
            </a:endParaRPr>
          </a:p>
          <a:p>
            <a:pPr algn="ctr">
              <a:spcBef>
                <a:spcPts val="0"/>
              </a:spcBef>
              <a:buFont typeface="Wingdings" pitchFamily="2" charset="2"/>
              <a:buNone/>
              <a:defRPr/>
            </a:pPr>
            <a:r>
              <a:rPr lang="en-US" sz="1600" dirty="0">
                <a:solidFill>
                  <a:srgbClr val="107412"/>
                </a:solidFill>
                <a:latin typeface="Arial" panose="020B0604020202020204" pitchFamily="34" charset="0"/>
                <a:cs typeface="Arial" panose="020B0604020202020204" pitchFamily="34" charset="0"/>
              </a:rPr>
              <a:t>	</a:t>
            </a:r>
            <a:endParaRPr lang="en-ZA" sz="1600" dirty="0">
              <a:solidFill>
                <a:srgbClr val="107412"/>
              </a:solidFill>
              <a:latin typeface="Arial" panose="020B0604020202020204" pitchFamily="34" charset="0"/>
              <a:cs typeface="Arial" panose="020B0604020202020204" pitchFamily="34" charset="0"/>
            </a:endParaRPr>
          </a:p>
          <a:p>
            <a:pPr algn="just">
              <a:buFont typeface="Wingdings" pitchFamily="2" charset="2"/>
              <a:buNone/>
              <a:defRPr/>
            </a:pPr>
            <a:r>
              <a:rPr lang="en-US" sz="1600" dirty="0">
                <a:solidFill>
                  <a:srgbClr val="107412"/>
                </a:solidFill>
                <a:latin typeface="Arial" panose="020B0604020202020204" pitchFamily="34" charset="0"/>
                <a:cs typeface="Arial" panose="020B0604020202020204" pitchFamily="34" charset="0"/>
              </a:rPr>
              <a:t>	</a:t>
            </a:r>
            <a:endParaRPr lang="en-ZA" sz="1600" dirty="0">
              <a:solidFill>
                <a:srgbClr val="107412"/>
              </a:solidFill>
              <a:latin typeface="Arial" panose="020B0604020202020204" pitchFamily="34" charset="0"/>
              <a:cs typeface="Arial" panose="020B0604020202020204" pitchFamily="34" charset="0"/>
            </a:endParaRPr>
          </a:p>
          <a:p>
            <a:pPr algn="just">
              <a:buFont typeface="Wingdings" pitchFamily="2" charset="2"/>
              <a:buNone/>
              <a:defRPr/>
            </a:pPr>
            <a:r>
              <a:rPr lang="en-GB" sz="1600" dirty="0">
                <a:solidFill>
                  <a:srgbClr val="107412"/>
                </a:solidFill>
                <a:latin typeface="Arial" panose="020B0604020202020204" pitchFamily="34" charset="0"/>
                <a:cs typeface="Arial" panose="020B0604020202020204" pitchFamily="34" charset="0"/>
              </a:rPr>
              <a:t> </a:t>
            </a:r>
            <a:endParaRPr lang="en-US" sz="1600" dirty="0">
              <a:solidFill>
                <a:srgbClr val="107412"/>
              </a:solidFill>
              <a:latin typeface="Arial" panose="020B0604020202020204" pitchFamily="34" charset="0"/>
              <a:cs typeface="Arial" panose="020B0604020202020204" pitchFamily="34" charset="0"/>
            </a:endParaRPr>
          </a:p>
          <a:p>
            <a:pPr>
              <a:lnSpc>
                <a:spcPct val="90000"/>
              </a:lnSpc>
              <a:buFont typeface="Wingdings" pitchFamily="2" charset="2"/>
              <a:buNone/>
              <a:defRPr/>
            </a:pPr>
            <a:endParaRPr lang="en-US" sz="1600" dirty="0">
              <a:solidFill>
                <a:srgbClr val="107412"/>
              </a:solidFill>
              <a:latin typeface="Arial" panose="020B0604020202020204" pitchFamily="34" charset="0"/>
              <a:cs typeface="Arial" panose="020B0604020202020204" pitchFamily="34" charset="0"/>
            </a:endParaRPr>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766604582"/>
      </p:ext>
    </p:extLst>
  </p:cSld>
  <p:clrMapOvr>
    <a:masterClrMapping/>
  </p:clrMapOvr>
  <p:transition spd="med">
    <p:pull/>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483567"/>
            <a:ext cx="8229600" cy="5023559"/>
          </a:xfrm>
          <a:ln>
            <a:miter lim="800000"/>
            <a:headEnd/>
            <a:tailEnd/>
          </a:ln>
        </p:spPr>
        <p:txBody>
          <a:bodyPr vert="horz" wrap="square" lIns="91440" tIns="45720" rIns="91440" bIns="45720" numCol="1" anchor="t" anchorCtr="0" compatLnSpc="1">
            <a:prstTxWarp prst="textNoShape">
              <a:avLst/>
            </a:prstTxWarp>
          </a:bodyPr>
          <a:lstStyle/>
          <a:p>
            <a:pPr marL="177800" indent="0" algn="just">
              <a:buNone/>
            </a:pPr>
            <a:r>
              <a:rPr lang="en-ZA" sz="1600" dirty="0"/>
              <a:t>Eligibility for B-BEE points is subject to the following conditions:</a:t>
            </a:r>
          </a:p>
          <a:p>
            <a:pPr marL="177800" indent="0" algn="just">
              <a:buNone/>
            </a:pPr>
            <a:endParaRPr lang="en-ZA" sz="1600" dirty="0"/>
          </a:p>
          <a:p>
            <a:pPr marL="1079500" indent="-355600" algn="just">
              <a:buNone/>
            </a:pPr>
            <a:r>
              <a:rPr lang="en-ZA" sz="1600" dirty="0"/>
              <a:t>-	be in the form of a sworn affidavit or a certificate issued by the Companies and Intellectual Property Commission in the case of an Exempted Micro Enterprise (EME) with a total annual revenue of less than R3 million if issued in accordance with the amended Construction Sector Codes published in Notice 931 of 2017 of Government Gazette No. 41287 on 1 December 2017 by the Department of Trade and Industry; and</a:t>
            </a:r>
          </a:p>
          <a:p>
            <a:pPr marL="1079500" indent="-355600" algn="just">
              <a:buNone/>
            </a:pPr>
            <a:r>
              <a:rPr lang="en-ZA" sz="1600" dirty="0"/>
              <a:t>-	have a date of issue less than 12 (twelve) months prior to the original advertised tender closing date (see Tender Data C.2.15); and….</a:t>
            </a:r>
          </a:p>
          <a:p>
            <a:pPr marL="177800" indent="0" algn="just">
              <a:buNone/>
            </a:pPr>
            <a:endParaRPr lang="en-ZA" sz="1600" dirty="0"/>
          </a:p>
          <a:p>
            <a:pPr marL="723900" indent="-546100" algn="just">
              <a:buNone/>
            </a:pPr>
            <a:r>
              <a:rPr lang="en-ZA" sz="1600" dirty="0"/>
              <a:t>4.	Compliance with any other information requested to be attached to Returnable Schedule Form C1; and </a:t>
            </a:r>
          </a:p>
          <a:p>
            <a:pPr marL="723900" indent="-546100" algn="just">
              <a:buNone/>
            </a:pPr>
            <a:r>
              <a:rPr lang="en-ZA" sz="1600" dirty="0"/>
              <a:t>5.	In the event of a Joint Venture (JV), a project-specific consolidated (SANRAL project number indicated) valid B-BBEE verification certificate in the name of the JV, issued by a verification agency accredited by the South African National Accreditation System (SANAS) shall be submitted; and…</a:t>
            </a:r>
          </a:p>
          <a:p>
            <a:pPr marL="177800" indent="0" algn="just">
              <a:buNone/>
            </a:pPr>
            <a:endParaRPr lang="en-ZA" sz="1600" dirty="0">
              <a:solidFill>
                <a:srgbClr val="107412"/>
              </a:solidFill>
              <a:latin typeface="Arial" panose="020B0604020202020204" pitchFamily="34" charset="0"/>
              <a:cs typeface="Arial" panose="020B0604020202020204" pitchFamily="34" charset="0"/>
            </a:endParaRPr>
          </a:p>
          <a:p>
            <a:pPr marL="893763" indent="-893763" algn="just">
              <a:spcBef>
                <a:spcPts val="0"/>
              </a:spcBef>
              <a:buNone/>
              <a:defRPr/>
            </a:pPr>
            <a:endParaRPr lang="en-ZA" sz="1600" i="1" u="sng" dirty="0">
              <a:solidFill>
                <a:srgbClr val="107412"/>
              </a:solidFill>
              <a:latin typeface="Arial" panose="020B0604020202020204" pitchFamily="34" charset="0"/>
              <a:cs typeface="Arial" panose="020B0604020202020204" pitchFamily="34" charset="0"/>
            </a:endParaRPr>
          </a:p>
          <a:p>
            <a:pPr>
              <a:spcBef>
                <a:spcPts val="0"/>
              </a:spcBef>
              <a:buNone/>
              <a:defRPr/>
            </a:pPr>
            <a:endParaRPr lang="en-US" sz="1600" dirty="0">
              <a:solidFill>
                <a:srgbClr val="107412"/>
              </a:solidFill>
              <a:latin typeface="Arial" panose="020B0604020202020204" pitchFamily="34" charset="0"/>
              <a:cs typeface="Arial" panose="020B0604020202020204" pitchFamily="34" charset="0"/>
            </a:endParaRPr>
          </a:p>
          <a:p>
            <a:pPr algn="ctr">
              <a:spcBef>
                <a:spcPts val="0"/>
              </a:spcBef>
              <a:buFont typeface="Wingdings" pitchFamily="2" charset="2"/>
              <a:buNone/>
              <a:defRPr/>
            </a:pPr>
            <a:r>
              <a:rPr lang="en-US" sz="1600" dirty="0">
                <a:solidFill>
                  <a:srgbClr val="107412"/>
                </a:solidFill>
                <a:latin typeface="Arial" panose="020B0604020202020204" pitchFamily="34" charset="0"/>
                <a:cs typeface="Arial" panose="020B0604020202020204" pitchFamily="34" charset="0"/>
              </a:rPr>
              <a:t>	</a:t>
            </a:r>
            <a:endParaRPr lang="en-ZA" sz="1600" dirty="0">
              <a:solidFill>
                <a:srgbClr val="107412"/>
              </a:solidFill>
              <a:latin typeface="Arial" panose="020B0604020202020204" pitchFamily="34" charset="0"/>
              <a:cs typeface="Arial" panose="020B0604020202020204" pitchFamily="34" charset="0"/>
            </a:endParaRPr>
          </a:p>
          <a:p>
            <a:pPr algn="just">
              <a:buFont typeface="Wingdings" pitchFamily="2" charset="2"/>
              <a:buNone/>
              <a:defRPr/>
            </a:pPr>
            <a:r>
              <a:rPr lang="en-US" sz="1600" dirty="0">
                <a:solidFill>
                  <a:srgbClr val="107412"/>
                </a:solidFill>
                <a:latin typeface="Arial" panose="020B0604020202020204" pitchFamily="34" charset="0"/>
                <a:cs typeface="Arial" panose="020B0604020202020204" pitchFamily="34" charset="0"/>
              </a:rPr>
              <a:t>	</a:t>
            </a:r>
            <a:endParaRPr lang="en-ZA" sz="1600" dirty="0">
              <a:solidFill>
                <a:srgbClr val="107412"/>
              </a:solidFill>
              <a:latin typeface="Arial" panose="020B0604020202020204" pitchFamily="34" charset="0"/>
              <a:cs typeface="Arial" panose="020B0604020202020204" pitchFamily="34" charset="0"/>
            </a:endParaRPr>
          </a:p>
          <a:p>
            <a:pPr algn="just">
              <a:buFont typeface="Wingdings" pitchFamily="2" charset="2"/>
              <a:buNone/>
              <a:defRPr/>
            </a:pPr>
            <a:r>
              <a:rPr lang="en-GB" sz="1600" dirty="0">
                <a:solidFill>
                  <a:srgbClr val="107412"/>
                </a:solidFill>
                <a:latin typeface="Arial" panose="020B0604020202020204" pitchFamily="34" charset="0"/>
                <a:cs typeface="Arial" panose="020B0604020202020204" pitchFamily="34" charset="0"/>
              </a:rPr>
              <a:t> </a:t>
            </a:r>
            <a:endParaRPr lang="en-US" sz="1600" dirty="0">
              <a:solidFill>
                <a:srgbClr val="107412"/>
              </a:solidFill>
              <a:latin typeface="Arial" panose="020B0604020202020204" pitchFamily="34" charset="0"/>
              <a:cs typeface="Arial" panose="020B0604020202020204" pitchFamily="34" charset="0"/>
            </a:endParaRPr>
          </a:p>
          <a:p>
            <a:pPr>
              <a:lnSpc>
                <a:spcPct val="90000"/>
              </a:lnSpc>
              <a:buFont typeface="Wingdings" pitchFamily="2" charset="2"/>
              <a:buNone/>
              <a:defRPr/>
            </a:pPr>
            <a:endParaRPr lang="en-US" sz="1600" dirty="0">
              <a:solidFill>
                <a:srgbClr val="107412"/>
              </a:solidFill>
              <a:latin typeface="Arial" panose="020B0604020202020204" pitchFamily="34" charset="0"/>
              <a:cs typeface="Arial" panose="020B0604020202020204" pitchFamily="34" charset="0"/>
            </a:endParaRPr>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156543"/>
      </p:ext>
    </p:extLst>
  </p:cSld>
  <p:clrMapOvr>
    <a:masterClrMapping/>
  </p:clrMapOvr>
  <p:transition spd="med">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483567"/>
            <a:ext cx="8229600" cy="5023559"/>
          </a:xfrm>
          <a:ln>
            <a:miter lim="800000"/>
            <a:headEnd/>
            <a:tailEnd/>
          </a:ln>
        </p:spPr>
        <p:txBody>
          <a:bodyPr vert="horz" wrap="square" lIns="91440" tIns="45720" rIns="91440" bIns="45720" numCol="1" anchor="t" anchorCtr="0" compatLnSpc="1">
            <a:prstTxWarp prst="textNoShape">
              <a:avLst/>
            </a:prstTxWarp>
          </a:bodyPr>
          <a:lstStyle/>
          <a:p>
            <a:pPr marL="177800" indent="0" algn="just">
              <a:buNone/>
            </a:pPr>
            <a:r>
              <a:rPr lang="en-ZA" sz="1600" dirty="0"/>
              <a:t>C.3.13 	Acceptance of a tender offer</a:t>
            </a:r>
          </a:p>
          <a:p>
            <a:pPr marL="0" marR="90170" indent="0" algn="just">
              <a:lnSpc>
                <a:spcPct val="107000"/>
              </a:lnSpc>
              <a:spcAft>
                <a:spcPts val="800"/>
              </a:spcAft>
              <a:buNone/>
            </a:pPr>
            <a:r>
              <a:rPr lang="en-ZA" sz="1600" dirty="0">
                <a:effectLst/>
                <a:ea typeface="Times New Roman" panose="02020603050405020304" pitchFamily="18" charset="0"/>
                <a:cs typeface="Times New Roman" panose="02020603050405020304" pitchFamily="18" charset="0"/>
              </a:rPr>
              <a:t>	The conditions stated in clauses C.2.13(a) to (f) of the Conditions of Tender 	as well as the following additional clauses C.3.13(g) to (k) shall be applied as 	objective criteria in terms of section 2(1)(f) of the Preferential Procurement 	Policy Framework Act, 2000 and as compelling and justifiable reasons in 	terms of Conditions of Tender clause 5.11:</a:t>
            </a:r>
            <a:endParaRPr lang="en-ZA" sz="1600" dirty="0">
              <a:effectLst/>
              <a:ea typeface="Calibri" panose="020F0502020204030204" pitchFamily="34" charset="0"/>
              <a:cs typeface="Times New Roman" panose="02020603050405020304" pitchFamily="18" charset="0"/>
            </a:endParaRPr>
          </a:p>
          <a:p>
            <a:pPr marL="1168400" marR="90170" lvl="0" indent="-266700" algn="just">
              <a:lnSpc>
                <a:spcPct val="107000"/>
              </a:lnSpc>
              <a:spcAft>
                <a:spcPts val="0"/>
              </a:spcAft>
              <a:buClr>
                <a:srgbClr val="027E6B"/>
              </a:buClr>
              <a:buSzPct val="100000"/>
              <a:buFont typeface="+mj-lt"/>
              <a:buAutoNum type="alphaLcParenR" startAt="7"/>
              <a:tabLst>
                <a:tab pos="408940" algn="l"/>
              </a:tabLst>
            </a:pPr>
            <a:r>
              <a:rPr lang="en-ZA" sz="1600" dirty="0">
                <a:latin typeface="Arial" panose="020B0604020202020204" pitchFamily="34" charset="0"/>
                <a:cs typeface="Arial" panose="020B0604020202020204" pitchFamily="34" charset="0"/>
              </a:rPr>
              <a:t>the tenderer or any of its directors is not listed on the Register of Tender Defaulters in terms of the Prevention and Combating of Corrupt Activities Act of 2004 as a person prohibited from doing business with the public sector;</a:t>
            </a:r>
          </a:p>
          <a:p>
            <a:pPr marL="1168400" marR="90170" lvl="0" indent="-266700" algn="just">
              <a:lnSpc>
                <a:spcPct val="107000"/>
              </a:lnSpc>
              <a:spcAft>
                <a:spcPts val="0"/>
              </a:spcAft>
              <a:buClr>
                <a:srgbClr val="027E6B"/>
              </a:buClr>
              <a:buSzPct val="100000"/>
              <a:buFont typeface="+mj-lt"/>
              <a:buAutoNum type="alphaLcParenR" startAt="7"/>
              <a:tabLst>
                <a:tab pos="408940" algn="l"/>
              </a:tabLst>
            </a:pPr>
            <a:r>
              <a:rPr lang="en-ZA" sz="1600" dirty="0">
                <a:latin typeface="Arial" panose="020B0604020202020204" pitchFamily="34" charset="0"/>
                <a:cs typeface="Arial" panose="020B0604020202020204" pitchFamily="34" charset="0"/>
              </a:rPr>
              <a:t>the tenderer has not abused the Employer’s supply chain management system;</a:t>
            </a:r>
          </a:p>
          <a:p>
            <a:pPr marL="1168400" marR="90170" lvl="0" indent="-266700" algn="just">
              <a:lnSpc>
                <a:spcPct val="107000"/>
              </a:lnSpc>
              <a:spcAft>
                <a:spcPts val="0"/>
              </a:spcAft>
              <a:buClr>
                <a:srgbClr val="027E6B"/>
              </a:buClr>
              <a:buSzPct val="100000"/>
              <a:buFont typeface="+mj-lt"/>
              <a:buAutoNum type="alphaLcParenR" startAt="7"/>
              <a:tabLst>
                <a:tab pos="408940" algn="l"/>
              </a:tabLst>
            </a:pPr>
            <a:r>
              <a:rPr lang="en-ZA" sz="1600" dirty="0">
                <a:latin typeface="Arial" panose="020B0604020202020204" pitchFamily="34" charset="0"/>
                <a:cs typeface="Arial" panose="020B0604020202020204" pitchFamily="34" charset="0"/>
              </a:rPr>
              <a:t>the tenderer has not failed to perform on any previous contract and has not been given a written notice to this effect; and</a:t>
            </a:r>
          </a:p>
          <a:p>
            <a:pPr marL="177800" indent="0" algn="just">
              <a:buNone/>
            </a:pPr>
            <a:endParaRPr lang="en-ZA" sz="1600" dirty="0">
              <a:solidFill>
                <a:srgbClr val="107412"/>
              </a:solidFill>
              <a:latin typeface="Arial" panose="020B0604020202020204" pitchFamily="34" charset="0"/>
              <a:cs typeface="Arial" panose="020B0604020202020204" pitchFamily="34" charset="0"/>
            </a:endParaRPr>
          </a:p>
          <a:p>
            <a:pPr marL="893763" indent="-893763" algn="just">
              <a:spcBef>
                <a:spcPts val="0"/>
              </a:spcBef>
              <a:buNone/>
              <a:defRPr/>
            </a:pPr>
            <a:endParaRPr lang="en-ZA" sz="1600" i="1" u="sng" dirty="0">
              <a:solidFill>
                <a:srgbClr val="107412"/>
              </a:solidFill>
              <a:latin typeface="Arial" panose="020B0604020202020204" pitchFamily="34" charset="0"/>
              <a:cs typeface="Arial" panose="020B0604020202020204" pitchFamily="34" charset="0"/>
            </a:endParaRPr>
          </a:p>
          <a:p>
            <a:pPr>
              <a:spcBef>
                <a:spcPts val="0"/>
              </a:spcBef>
              <a:buNone/>
              <a:defRPr/>
            </a:pPr>
            <a:endParaRPr lang="en-US" sz="1600" dirty="0">
              <a:solidFill>
                <a:srgbClr val="107412"/>
              </a:solidFill>
              <a:latin typeface="Arial" panose="020B0604020202020204" pitchFamily="34" charset="0"/>
              <a:cs typeface="Arial" panose="020B0604020202020204" pitchFamily="34" charset="0"/>
            </a:endParaRPr>
          </a:p>
          <a:p>
            <a:pPr algn="ctr">
              <a:spcBef>
                <a:spcPts val="0"/>
              </a:spcBef>
              <a:buFont typeface="Wingdings" pitchFamily="2" charset="2"/>
              <a:buNone/>
              <a:defRPr/>
            </a:pPr>
            <a:r>
              <a:rPr lang="en-US" sz="1600" dirty="0">
                <a:solidFill>
                  <a:srgbClr val="107412"/>
                </a:solidFill>
                <a:latin typeface="Arial" panose="020B0604020202020204" pitchFamily="34" charset="0"/>
                <a:cs typeface="Arial" panose="020B0604020202020204" pitchFamily="34" charset="0"/>
              </a:rPr>
              <a:t>	</a:t>
            </a:r>
            <a:endParaRPr lang="en-ZA" sz="1600" dirty="0">
              <a:solidFill>
                <a:srgbClr val="107412"/>
              </a:solidFill>
              <a:latin typeface="Arial" panose="020B0604020202020204" pitchFamily="34" charset="0"/>
              <a:cs typeface="Arial" panose="020B0604020202020204" pitchFamily="34" charset="0"/>
            </a:endParaRPr>
          </a:p>
          <a:p>
            <a:pPr algn="just">
              <a:buFont typeface="Wingdings" pitchFamily="2" charset="2"/>
              <a:buNone/>
              <a:defRPr/>
            </a:pPr>
            <a:r>
              <a:rPr lang="en-US" sz="1600" dirty="0">
                <a:solidFill>
                  <a:srgbClr val="107412"/>
                </a:solidFill>
                <a:latin typeface="Arial" panose="020B0604020202020204" pitchFamily="34" charset="0"/>
                <a:cs typeface="Arial" panose="020B0604020202020204" pitchFamily="34" charset="0"/>
              </a:rPr>
              <a:t>	</a:t>
            </a:r>
            <a:endParaRPr lang="en-ZA" sz="1600" dirty="0">
              <a:solidFill>
                <a:srgbClr val="107412"/>
              </a:solidFill>
              <a:latin typeface="Arial" panose="020B0604020202020204" pitchFamily="34" charset="0"/>
              <a:cs typeface="Arial" panose="020B0604020202020204" pitchFamily="34" charset="0"/>
            </a:endParaRPr>
          </a:p>
          <a:p>
            <a:pPr algn="just">
              <a:buFont typeface="Wingdings" pitchFamily="2" charset="2"/>
              <a:buNone/>
              <a:defRPr/>
            </a:pPr>
            <a:r>
              <a:rPr lang="en-GB" sz="1600" dirty="0">
                <a:solidFill>
                  <a:srgbClr val="107412"/>
                </a:solidFill>
                <a:latin typeface="Arial" panose="020B0604020202020204" pitchFamily="34" charset="0"/>
                <a:cs typeface="Arial" panose="020B0604020202020204" pitchFamily="34" charset="0"/>
              </a:rPr>
              <a:t> </a:t>
            </a:r>
            <a:endParaRPr lang="en-US" sz="1600" dirty="0">
              <a:solidFill>
                <a:srgbClr val="107412"/>
              </a:solidFill>
              <a:latin typeface="Arial" panose="020B0604020202020204" pitchFamily="34" charset="0"/>
              <a:cs typeface="Arial" panose="020B0604020202020204" pitchFamily="34" charset="0"/>
            </a:endParaRPr>
          </a:p>
          <a:p>
            <a:pPr>
              <a:lnSpc>
                <a:spcPct val="90000"/>
              </a:lnSpc>
              <a:buFont typeface="Wingdings" pitchFamily="2" charset="2"/>
              <a:buNone/>
              <a:defRPr/>
            </a:pPr>
            <a:endParaRPr lang="en-US" sz="1600" dirty="0">
              <a:solidFill>
                <a:srgbClr val="107412"/>
              </a:solidFill>
              <a:latin typeface="Arial" panose="020B0604020202020204" pitchFamily="34" charset="0"/>
              <a:cs typeface="Arial" panose="020B0604020202020204" pitchFamily="34" charset="0"/>
            </a:endParaRPr>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55870596"/>
      </p:ext>
    </p:extLst>
  </p:cSld>
  <p:clrMapOvr>
    <a:masterClrMapping/>
  </p:clrMapOvr>
  <p:transition spd="med">
    <p:pull/>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483567"/>
            <a:ext cx="8229600" cy="5023559"/>
          </a:xfrm>
          <a:ln>
            <a:miter lim="800000"/>
            <a:headEnd/>
            <a:tailEnd/>
          </a:ln>
        </p:spPr>
        <p:txBody>
          <a:bodyPr vert="horz" wrap="square" lIns="91440" tIns="45720" rIns="91440" bIns="45720" numCol="1" anchor="t" anchorCtr="0" compatLnSpc="1">
            <a:prstTxWarp prst="textNoShape">
              <a:avLst/>
            </a:prstTxWarp>
          </a:bodyPr>
          <a:lstStyle/>
          <a:p>
            <a:pPr marL="177800" indent="0" algn="just">
              <a:buNone/>
            </a:pPr>
            <a:r>
              <a:rPr lang="en-ZA" sz="1600" dirty="0"/>
              <a:t>C.3.13	Acceptance of a tender offer</a:t>
            </a:r>
          </a:p>
          <a:p>
            <a:pPr marL="1257300" marR="90170" indent="-355600" algn="just">
              <a:lnSpc>
                <a:spcPct val="107000"/>
              </a:lnSpc>
              <a:spcAft>
                <a:spcPts val="800"/>
              </a:spcAft>
              <a:buNone/>
            </a:pPr>
            <a:r>
              <a:rPr lang="en-ZA" sz="1600" dirty="0">
                <a:latin typeface="Arial" panose="020B0604020202020204" pitchFamily="34" charset="0"/>
                <a:cs typeface="Times New Roman" panose="02020603050405020304" pitchFamily="18" charset="0"/>
              </a:rPr>
              <a:t>(j)	</a:t>
            </a:r>
            <a:r>
              <a:rPr lang="en-ZA" sz="1600" dirty="0">
                <a:latin typeface="Arial" panose="020B0604020202020204" pitchFamily="34" charset="0"/>
                <a:cs typeface="Arial" panose="020B0604020202020204" pitchFamily="34" charset="0"/>
              </a:rPr>
              <a:t>the tenderer is tax compliant. The recommended tenderer who becomes non-compliant, prior to award, shall be notified and must become compliant within 7 working days of the date of being notified. A recommended tenderer 	who remains non-compliant after the 7 working days of being notified, shall be declared non-responsive.</a:t>
            </a:r>
          </a:p>
          <a:p>
            <a:pPr marL="1257300" marR="90170" lvl="2" indent="-355600" algn="just" defTabSz="179388">
              <a:lnSpc>
                <a:spcPct val="107000"/>
              </a:lnSpc>
              <a:spcAft>
                <a:spcPts val="800"/>
              </a:spcAft>
              <a:buNone/>
              <a:tabLst>
                <a:tab pos="408940" algn="l"/>
              </a:tabLst>
            </a:pPr>
            <a:r>
              <a:rPr lang="en-ZA" sz="1600" dirty="0">
                <a:latin typeface="Arial" panose="020B0604020202020204" pitchFamily="34" charset="0"/>
                <a:ea typeface="+mn-ea"/>
                <a:cs typeface="Times New Roman" panose="02020603050405020304" pitchFamily="18" charset="0"/>
              </a:rPr>
              <a:t>(k)	the tenderer is registered and in good standing with the compensation fund or with a licensed compensation insurer. The licensed compensation insurer shall be approved by Department of Labour in terms of Section 80 of the Compensation for Injury and Disease Act, 1993 (Act No. 130 of 1993).</a:t>
            </a:r>
          </a:p>
          <a:p>
            <a:pPr marL="177800" indent="0" algn="just">
              <a:buNone/>
            </a:pPr>
            <a:r>
              <a:rPr lang="en-ZA" sz="1600" dirty="0">
                <a:effectLst/>
                <a:latin typeface="Arial" panose="020B0604020202020204" pitchFamily="34" charset="0"/>
                <a:ea typeface="Times New Roman" panose="02020603050405020304" pitchFamily="18" charset="0"/>
                <a:cs typeface="Times New Roman" panose="02020603050405020304" pitchFamily="18" charset="0"/>
              </a:rPr>
              <a:t>In addition to the requirements under paragraph (b) of the Conditions of Tender, in the event that a due diligence is performed as part of the tender evaluation, the due diligence report will be used to evaluate the tenderer’s ability to perform the contract as stated in paragraph (b). The due diligence will evaluate the overall risk associated with the tender. </a:t>
            </a:r>
            <a:endParaRPr lang="en-ZA" sz="1600" dirty="0">
              <a:effectLst/>
              <a:latin typeface="Calibri" panose="020F0502020204030204" pitchFamily="34" charset="0"/>
              <a:ea typeface="Calibri" panose="020F0502020204030204" pitchFamily="34" charset="0"/>
              <a:cs typeface="Times New Roman" panose="02020603050405020304" pitchFamily="18" charset="0"/>
            </a:endParaRPr>
          </a:p>
          <a:p>
            <a:pPr marL="177800" indent="0" algn="just">
              <a:buNone/>
            </a:pPr>
            <a:endParaRPr lang="en-ZA" sz="1600" dirty="0">
              <a:solidFill>
                <a:srgbClr val="107412"/>
              </a:solidFill>
              <a:latin typeface="Arial" panose="020B0604020202020204" pitchFamily="34" charset="0"/>
              <a:cs typeface="Arial" panose="020B0604020202020204" pitchFamily="34" charset="0"/>
            </a:endParaRPr>
          </a:p>
          <a:p>
            <a:pPr marL="893763" indent="-893763" algn="just">
              <a:spcBef>
                <a:spcPts val="0"/>
              </a:spcBef>
              <a:buNone/>
              <a:defRPr/>
            </a:pPr>
            <a:endParaRPr lang="en-ZA" sz="1600" i="1" u="sng" dirty="0">
              <a:solidFill>
                <a:srgbClr val="107412"/>
              </a:solidFill>
              <a:latin typeface="Arial" panose="020B0604020202020204" pitchFamily="34" charset="0"/>
              <a:cs typeface="Arial" panose="020B0604020202020204" pitchFamily="34" charset="0"/>
            </a:endParaRPr>
          </a:p>
          <a:p>
            <a:pPr>
              <a:spcBef>
                <a:spcPts val="0"/>
              </a:spcBef>
              <a:buNone/>
              <a:defRPr/>
            </a:pPr>
            <a:endParaRPr lang="en-US" sz="1600" dirty="0">
              <a:solidFill>
                <a:srgbClr val="107412"/>
              </a:solidFill>
              <a:latin typeface="Arial" panose="020B0604020202020204" pitchFamily="34" charset="0"/>
              <a:cs typeface="Arial" panose="020B0604020202020204" pitchFamily="34" charset="0"/>
            </a:endParaRPr>
          </a:p>
          <a:p>
            <a:pPr algn="ctr">
              <a:spcBef>
                <a:spcPts val="0"/>
              </a:spcBef>
              <a:buFont typeface="Wingdings" pitchFamily="2" charset="2"/>
              <a:buNone/>
              <a:defRPr/>
            </a:pPr>
            <a:r>
              <a:rPr lang="en-US" sz="1600" dirty="0">
                <a:solidFill>
                  <a:srgbClr val="107412"/>
                </a:solidFill>
                <a:latin typeface="Arial" panose="020B0604020202020204" pitchFamily="34" charset="0"/>
                <a:cs typeface="Arial" panose="020B0604020202020204" pitchFamily="34" charset="0"/>
              </a:rPr>
              <a:t>	</a:t>
            </a:r>
            <a:endParaRPr lang="en-ZA" sz="1600" dirty="0">
              <a:solidFill>
                <a:srgbClr val="107412"/>
              </a:solidFill>
              <a:latin typeface="Arial" panose="020B0604020202020204" pitchFamily="34" charset="0"/>
              <a:cs typeface="Arial" panose="020B0604020202020204" pitchFamily="34" charset="0"/>
            </a:endParaRPr>
          </a:p>
          <a:p>
            <a:pPr algn="just">
              <a:buFont typeface="Wingdings" pitchFamily="2" charset="2"/>
              <a:buNone/>
              <a:defRPr/>
            </a:pPr>
            <a:r>
              <a:rPr lang="en-US" sz="1600" dirty="0">
                <a:solidFill>
                  <a:srgbClr val="107412"/>
                </a:solidFill>
                <a:latin typeface="Arial" panose="020B0604020202020204" pitchFamily="34" charset="0"/>
                <a:cs typeface="Arial" panose="020B0604020202020204" pitchFamily="34" charset="0"/>
              </a:rPr>
              <a:t>	</a:t>
            </a:r>
            <a:endParaRPr lang="en-ZA" sz="1600" dirty="0">
              <a:solidFill>
                <a:srgbClr val="107412"/>
              </a:solidFill>
              <a:latin typeface="Arial" panose="020B0604020202020204" pitchFamily="34" charset="0"/>
              <a:cs typeface="Arial" panose="020B0604020202020204" pitchFamily="34" charset="0"/>
            </a:endParaRPr>
          </a:p>
          <a:p>
            <a:pPr algn="just">
              <a:buFont typeface="Wingdings" pitchFamily="2" charset="2"/>
              <a:buNone/>
              <a:defRPr/>
            </a:pPr>
            <a:r>
              <a:rPr lang="en-GB" sz="1600" dirty="0">
                <a:solidFill>
                  <a:srgbClr val="107412"/>
                </a:solidFill>
                <a:latin typeface="Arial" panose="020B0604020202020204" pitchFamily="34" charset="0"/>
                <a:cs typeface="Arial" panose="020B0604020202020204" pitchFamily="34" charset="0"/>
              </a:rPr>
              <a:t> </a:t>
            </a:r>
            <a:endParaRPr lang="en-US" sz="1600" dirty="0">
              <a:solidFill>
                <a:srgbClr val="107412"/>
              </a:solidFill>
              <a:latin typeface="Arial" panose="020B0604020202020204" pitchFamily="34" charset="0"/>
              <a:cs typeface="Arial" panose="020B0604020202020204" pitchFamily="34" charset="0"/>
            </a:endParaRPr>
          </a:p>
          <a:p>
            <a:pPr>
              <a:lnSpc>
                <a:spcPct val="90000"/>
              </a:lnSpc>
              <a:buFont typeface="Wingdings" pitchFamily="2" charset="2"/>
              <a:buNone/>
              <a:defRPr/>
            </a:pPr>
            <a:endParaRPr lang="en-US" sz="1600" dirty="0">
              <a:solidFill>
                <a:srgbClr val="107412"/>
              </a:solidFill>
              <a:latin typeface="Arial" panose="020B0604020202020204" pitchFamily="34" charset="0"/>
              <a:cs typeface="Arial" panose="020B0604020202020204" pitchFamily="34" charset="0"/>
            </a:endParaRPr>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714743003"/>
      </p:ext>
    </p:extLst>
  </p:cSld>
  <p:clrMapOvr>
    <a:masterClrMapping/>
  </p:clrMapOvr>
  <p:transition spd="med">
    <p:push dir="u"/>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3. TENDERING PROCEDURES</a:t>
            </a:r>
            <a:br>
              <a:rPr lang="en-US" sz="3600" dirty="0">
                <a:latin typeface="+mn-lt"/>
              </a:rPr>
            </a:br>
            <a:r>
              <a:rPr lang="en-US" sz="1800" dirty="0">
                <a:latin typeface="+mn-lt"/>
              </a:rPr>
              <a:t>T1.2  TENDER DATA</a:t>
            </a: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303338"/>
            <a:ext cx="8229600" cy="5197474"/>
          </a:xfrm>
          <a:ln>
            <a:miter lim="800000"/>
            <a:headEnd/>
            <a:tailEnd/>
          </a:ln>
        </p:spPr>
        <p:txBody>
          <a:bodyPr vert="horz" wrap="square" lIns="91440" tIns="45720" rIns="91440" bIns="45720" numCol="1" anchor="t" anchorCtr="0" compatLnSpc="1">
            <a:prstTxWarp prst="textNoShape">
              <a:avLst/>
            </a:prstTxWarp>
          </a:bodyPr>
          <a:lstStyle/>
          <a:p>
            <a:pPr marL="177800" indent="0" algn="just">
              <a:lnSpc>
                <a:spcPct val="90000"/>
              </a:lnSpc>
              <a:buNone/>
              <a:defRPr/>
            </a:pPr>
            <a:r>
              <a:rPr lang="en-ZA" sz="1600" dirty="0">
                <a:latin typeface="Arial" panose="020B0604020202020204" pitchFamily="34" charset="0"/>
                <a:cs typeface="Times New Roman" panose="02020603050405020304" pitchFamily="18" charset="0"/>
              </a:rPr>
              <a:t>The due diligence will take into consideration the following:</a:t>
            </a:r>
          </a:p>
          <a:p>
            <a:pPr marL="177800" indent="0" algn="just" defTabSz="541338">
              <a:lnSpc>
                <a:spcPct val="90000"/>
              </a:lnSpc>
              <a:buNone/>
              <a:defRPr/>
            </a:pPr>
            <a:r>
              <a:rPr lang="en-ZA" sz="1600" dirty="0">
                <a:latin typeface="Arial" panose="020B0604020202020204" pitchFamily="34" charset="0"/>
                <a:cs typeface="Times New Roman" panose="02020603050405020304" pitchFamily="18" charset="0"/>
              </a:rPr>
              <a:t>-	Assessment of financial statements to assess the financial position of the 	tenderer and its ability to obtain the necessary guarantees or insurances, </a:t>
            </a:r>
          </a:p>
          <a:p>
            <a:pPr marL="177800" indent="0" algn="just" defTabSz="541338">
              <a:lnSpc>
                <a:spcPct val="90000"/>
              </a:lnSpc>
              <a:buNone/>
              <a:defRPr/>
            </a:pPr>
            <a:r>
              <a:rPr lang="en-ZA" sz="1600" dirty="0">
                <a:latin typeface="Arial" panose="020B0604020202020204" pitchFamily="34" charset="0"/>
                <a:cs typeface="Times New Roman" panose="02020603050405020304" pitchFamily="18" charset="0"/>
              </a:rPr>
              <a:t>-	Evaluation of managerial and technical ability &amp; available resources in relation 	to the proposed tender,</a:t>
            </a:r>
          </a:p>
          <a:p>
            <a:pPr marL="177800" indent="0" algn="just" defTabSz="541338">
              <a:lnSpc>
                <a:spcPct val="90000"/>
              </a:lnSpc>
              <a:buNone/>
              <a:defRPr/>
            </a:pPr>
            <a:r>
              <a:rPr lang="en-ZA" sz="1600" dirty="0">
                <a:latin typeface="Arial" panose="020B0604020202020204" pitchFamily="34" charset="0"/>
                <a:cs typeface="Times New Roman" panose="02020603050405020304" pitchFamily="18" charset="0"/>
              </a:rPr>
              <a:t>-	Integrity Risk Evaluation,</a:t>
            </a:r>
          </a:p>
          <a:p>
            <a:pPr marL="177800" indent="0" algn="just" defTabSz="541338">
              <a:lnSpc>
                <a:spcPct val="90000"/>
              </a:lnSpc>
              <a:buNone/>
              <a:defRPr/>
            </a:pPr>
            <a:r>
              <a:rPr lang="en-ZA" sz="1600" dirty="0">
                <a:latin typeface="Arial" panose="020B0604020202020204" pitchFamily="34" charset="0"/>
                <a:cs typeface="Times New Roman" panose="02020603050405020304" pitchFamily="18" charset="0"/>
              </a:rPr>
              <a:t>-	Operations, Activities, Locations and Key Customers,</a:t>
            </a:r>
          </a:p>
          <a:p>
            <a:pPr marL="177800" indent="0" algn="just" defTabSz="541338">
              <a:lnSpc>
                <a:spcPct val="90000"/>
              </a:lnSpc>
              <a:buNone/>
              <a:defRPr/>
            </a:pPr>
            <a:r>
              <a:rPr lang="en-ZA" sz="1600" dirty="0">
                <a:latin typeface="Arial" panose="020B0604020202020204" pitchFamily="34" charset="0"/>
                <a:cs typeface="Times New Roman" panose="02020603050405020304" pitchFamily="18" charset="0"/>
              </a:rPr>
              <a:t>-	Reference checks from previous clients, and</a:t>
            </a:r>
          </a:p>
          <a:p>
            <a:pPr marL="177800" indent="0" algn="just" defTabSz="541338">
              <a:lnSpc>
                <a:spcPct val="90000"/>
              </a:lnSpc>
              <a:buNone/>
              <a:defRPr/>
            </a:pPr>
            <a:r>
              <a:rPr lang="en-ZA" sz="1600" dirty="0">
                <a:latin typeface="Arial" panose="020B0604020202020204" pitchFamily="34" charset="0"/>
                <a:cs typeface="Times New Roman" panose="02020603050405020304" pitchFamily="18" charset="0"/>
              </a:rPr>
              <a:t>-	Risk rating (i.e. High Risk, Medium to High risk etc. ) of the 	tenderer</a:t>
            </a:r>
          </a:p>
          <a:p>
            <a:pPr marL="177800" indent="0" algn="just" defTabSz="541338">
              <a:lnSpc>
                <a:spcPct val="90000"/>
              </a:lnSpc>
              <a:buNone/>
              <a:defRPr/>
            </a:pPr>
            <a:r>
              <a:rPr lang="en-ZA" sz="1600" dirty="0">
                <a:latin typeface="Arial" panose="020B0604020202020204" pitchFamily="34" charset="0"/>
                <a:cs typeface="Times New Roman" panose="02020603050405020304" pitchFamily="18" charset="0"/>
              </a:rPr>
              <a:t>-	Past Contracts comprising the following quantities of work completed 	satisfactorily and certified by the Engineer to demonstrate capacity and 	capability 	in relation to the proposed tender:</a:t>
            </a:r>
          </a:p>
          <a:p>
            <a:pPr marL="177800" indent="0" algn="just">
              <a:lnSpc>
                <a:spcPct val="90000"/>
              </a:lnSpc>
              <a:buNone/>
              <a:defRPr/>
            </a:pPr>
            <a:endParaRPr lang="en-ZA" sz="1600" dirty="0">
              <a:latin typeface="Arial" panose="020B0604020202020204" pitchFamily="34" charset="0"/>
              <a:cs typeface="Times New Roman" panose="02020603050405020304" pitchFamily="18" charset="0"/>
            </a:endParaRPr>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graphicFrame>
        <p:nvGraphicFramePr>
          <p:cNvPr id="3" name="Table 2">
            <a:extLst>
              <a:ext uri="{FF2B5EF4-FFF2-40B4-BE49-F238E27FC236}">
                <a16:creationId xmlns:a16="http://schemas.microsoft.com/office/drawing/2014/main" id="{2508B0F5-BF55-4B87-9CA0-BC578892FF0E}"/>
              </a:ext>
            </a:extLst>
          </p:cNvPr>
          <p:cNvGraphicFramePr>
            <a:graphicFrameLocks noGrp="1"/>
          </p:cNvGraphicFramePr>
          <p:nvPr>
            <p:extLst>
              <p:ext uri="{D42A27DB-BD31-4B8C-83A1-F6EECF244321}">
                <p14:modId xmlns:p14="http://schemas.microsoft.com/office/powerpoint/2010/main" val="2062363403"/>
              </p:ext>
            </p:extLst>
          </p:nvPr>
        </p:nvGraphicFramePr>
        <p:xfrm>
          <a:off x="693739" y="4610100"/>
          <a:ext cx="8199436" cy="576000"/>
        </p:xfrm>
        <a:graphic>
          <a:graphicData uri="http://schemas.openxmlformats.org/drawingml/2006/table">
            <a:tbl>
              <a:tblPr firstRow="1" firstCol="1" bandRow="1">
                <a:tableStyleId>{2D5ABB26-0587-4C30-8999-92F81FD0307C}</a:tableStyleId>
              </a:tblPr>
              <a:tblGrid>
                <a:gridCol w="1041755">
                  <a:extLst>
                    <a:ext uri="{9D8B030D-6E8A-4147-A177-3AD203B41FA5}">
                      <a16:colId xmlns:a16="http://schemas.microsoft.com/office/drawing/2014/main" val="3709342102"/>
                    </a:ext>
                  </a:extLst>
                </a:gridCol>
                <a:gridCol w="3480318">
                  <a:extLst>
                    <a:ext uri="{9D8B030D-6E8A-4147-A177-3AD203B41FA5}">
                      <a16:colId xmlns:a16="http://schemas.microsoft.com/office/drawing/2014/main" val="3445999967"/>
                    </a:ext>
                  </a:extLst>
                </a:gridCol>
                <a:gridCol w="3677363">
                  <a:extLst>
                    <a:ext uri="{9D8B030D-6E8A-4147-A177-3AD203B41FA5}">
                      <a16:colId xmlns:a16="http://schemas.microsoft.com/office/drawing/2014/main" val="1334697557"/>
                    </a:ext>
                  </a:extLst>
                </a:gridCol>
              </a:tblGrid>
              <a:tr h="215964">
                <a:tc>
                  <a:txBody>
                    <a:bodyPr/>
                    <a:lstStyle/>
                    <a:p>
                      <a:pPr marL="30480" algn="ctr">
                        <a:lnSpc>
                          <a:spcPct val="107000"/>
                        </a:lnSpc>
                        <a:spcAft>
                          <a:spcPts val="800"/>
                        </a:spcAft>
                      </a:pPr>
                      <a:r>
                        <a:rPr lang="en-ZA" sz="1200" b="1" dirty="0" err="1">
                          <a:solidFill>
                            <a:srgbClr val="027E6B"/>
                          </a:solidFill>
                          <a:effectLst/>
                          <a:latin typeface="+mn-lt"/>
                        </a:rPr>
                        <a:t>COTO</a:t>
                      </a:r>
                      <a:r>
                        <a:rPr lang="en-ZA" sz="1200" b="1" dirty="0">
                          <a:solidFill>
                            <a:srgbClr val="027E6B"/>
                          </a:solidFill>
                          <a:effectLst/>
                          <a:latin typeface="+mn-lt"/>
                        </a:rPr>
                        <a:t> Ch.</a:t>
                      </a:r>
                      <a:endParaRPr lang="en-ZA" sz="1200" b="1" dirty="0">
                        <a:solidFill>
                          <a:srgbClr val="027E6B"/>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0010" algn="ctr">
                        <a:lnSpc>
                          <a:spcPct val="107000"/>
                        </a:lnSpc>
                        <a:spcAft>
                          <a:spcPts val="800"/>
                        </a:spcAft>
                      </a:pPr>
                      <a:r>
                        <a:rPr lang="en-ZA" sz="1200" b="1" dirty="0">
                          <a:solidFill>
                            <a:srgbClr val="027E6B"/>
                          </a:solidFill>
                          <a:effectLst/>
                          <a:latin typeface="+mn-lt"/>
                        </a:rPr>
                        <a:t>DESCRIPTION</a:t>
                      </a:r>
                      <a:endParaRPr lang="en-ZA" sz="1200" b="1" dirty="0">
                        <a:solidFill>
                          <a:srgbClr val="027E6B"/>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7000"/>
                        </a:lnSpc>
                        <a:spcAft>
                          <a:spcPts val="800"/>
                        </a:spcAft>
                      </a:pPr>
                      <a:r>
                        <a:rPr lang="en-ZA" sz="1200" b="1" dirty="0">
                          <a:solidFill>
                            <a:srgbClr val="027E6B"/>
                          </a:solidFill>
                          <a:effectLst/>
                          <a:latin typeface="+mn-lt"/>
                        </a:rPr>
                        <a:t>QUANTITY COMPLETED</a:t>
                      </a:r>
                      <a:endParaRPr lang="en-ZA" sz="1200" b="1" dirty="0">
                        <a:solidFill>
                          <a:srgbClr val="027E6B"/>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13625283"/>
                  </a:ext>
                </a:extLst>
              </a:tr>
              <a:tr h="360036">
                <a:tc>
                  <a:txBody>
                    <a:bodyPr/>
                    <a:lstStyle/>
                    <a:p>
                      <a:pPr marL="30480" algn="ctr">
                        <a:lnSpc>
                          <a:spcPct val="107000"/>
                        </a:lnSpc>
                        <a:spcAft>
                          <a:spcPts val="800"/>
                        </a:spcAft>
                      </a:pPr>
                      <a:r>
                        <a:rPr lang="en-US" sz="1200" dirty="0">
                          <a:solidFill>
                            <a:srgbClr val="027E6B"/>
                          </a:solidFill>
                          <a:effectLst/>
                          <a:latin typeface="+mn-lt"/>
                          <a:ea typeface="Calibri" panose="020F0502020204030204" pitchFamily="34" charset="0"/>
                          <a:cs typeface="Times New Roman" panose="02020603050405020304" pitchFamily="18" charset="0"/>
                        </a:rPr>
                        <a:t>9</a:t>
                      </a:r>
                      <a:endParaRPr lang="en-ZA" sz="1200" dirty="0">
                        <a:solidFill>
                          <a:srgbClr val="027E6B"/>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80010" algn="ctr">
                        <a:lnSpc>
                          <a:spcPct val="107000"/>
                        </a:lnSpc>
                        <a:spcAft>
                          <a:spcPts val="800"/>
                        </a:spcAft>
                      </a:pPr>
                      <a:r>
                        <a:rPr lang="en-US" sz="1200" dirty="0">
                          <a:solidFill>
                            <a:srgbClr val="027E6B"/>
                          </a:solidFill>
                          <a:effectLst/>
                          <a:latin typeface="+mn-lt"/>
                          <a:ea typeface="Calibri" panose="020F0502020204030204" pitchFamily="34" charset="0"/>
                          <a:cs typeface="Times New Roman" panose="02020603050405020304" pitchFamily="18" charset="0"/>
                        </a:rPr>
                        <a:t>Asphalt</a:t>
                      </a:r>
                      <a:r>
                        <a:rPr lang="en-ZA" sz="1200" dirty="0">
                          <a:solidFill>
                            <a:srgbClr val="027E6B"/>
                          </a:solidFill>
                          <a:effectLst/>
                          <a:latin typeface="+mn-lt"/>
                          <a:ea typeface="Calibri" panose="020F0502020204030204" pitchFamily="34" charset="0"/>
                          <a:cs typeface="Times New Roman" panose="02020603050405020304" pitchFamily="18" charset="0"/>
                        </a:rPr>
                        <a:t> Layers</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68580" algn="ctr">
                        <a:lnSpc>
                          <a:spcPct val="107000"/>
                        </a:lnSpc>
                        <a:spcAft>
                          <a:spcPts val="800"/>
                        </a:spcAft>
                      </a:pPr>
                      <a:r>
                        <a:rPr lang="en-US" sz="1200" dirty="0">
                          <a:solidFill>
                            <a:srgbClr val="027E6B"/>
                          </a:solidFill>
                          <a:effectLst/>
                          <a:latin typeface="+mn-lt"/>
                          <a:ea typeface="Calibri" panose="020F0502020204030204" pitchFamily="34" charset="0"/>
                          <a:cs typeface="Times New Roman" panose="02020603050405020304" pitchFamily="18" charset="0"/>
                        </a:rPr>
                        <a:t>10 000 Tons</a:t>
                      </a:r>
                      <a:endParaRPr lang="en-ZA" sz="1200" dirty="0">
                        <a:solidFill>
                          <a:srgbClr val="027E6B"/>
                        </a:solidFill>
                        <a:effectLst/>
                        <a:latin typeface="+mn-lt"/>
                        <a:ea typeface="Calibri" panose="020F0502020204030204" pitchFamily="34" charset="0"/>
                        <a:cs typeface="Times New Roman" panose="02020603050405020304" pitchFamily="18" charset="0"/>
                      </a:endParaRP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94430291"/>
                  </a:ext>
                </a:extLst>
              </a:tr>
            </a:tbl>
          </a:graphicData>
        </a:graphic>
      </p:graphicFrame>
    </p:spTree>
    <p:extLst>
      <p:ext uri="{BB962C8B-B14F-4D97-AF65-F5344CB8AC3E}">
        <p14:creationId xmlns:p14="http://schemas.microsoft.com/office/powerpoint/2010/main" val="3965467359"/>
      </p:ext>
    </p:extLst>
  </p:cSld>
  <p:clrMapOvr>
    <a:masterClrMapping/>
  </p:clrMapOvr>
  <p:transition spd="med">
    <p:pull/>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4. RETURNABLE SCHEDULES</a:t>
            </a:r>
            <a:br>
              <a:rPr lang="en-US" sz="3600" dirty="0">
                <a:latin typeface="+mn-lt"/>
              </a:rPr>
            </a:br>
            <a:r>
              <a:rPr lang="en-US" sz="1800" dirty="0">
                <a:latin typeface="+mn-lt"/>
              </a:rPr>
              <a:t>LIST OF RETURNABLE SCHEDULES</a:t>
            </a:r>
            <a:br>
              <a:rPr lang="en-US" sz="3600" dirty="0"/>
            </a:br>
            <a:endParaRPr lang="en-ZA" sz="3400" dirty="0">
              <a:solidFill>
                <a:srgbClr val="339933"/>
              </a:solidFill>
              <a:latin typeface="Arial" charset="0"/>
            </a:endParaRPr>
          </a:p>
        </p:txBody>
      </p:sp>
      <p:sp>
        <p:nvSpPr>
          <p:cNvPr id="8195" name="Rectangle 3"/>
          <p:cNvSpPr>
            <a:spLocks noGrp="1" noChangeArrowheads="1"/>
          </p:cNvSpPr>
          <p:nvPr>
            <p:ph type="body" idx="1"/>
          </p:nvPr>
        </p:nvSpPr>
        <p:spPr bwMode="auto">
          <a:xfrm>
            <a:off x="457200" y="1600200"/>
            <a:ext cx="8229600" cy="4906926"/>
          </a:xfrm>
          <a:ln>
            <a:miter lim="800000"/>
            <a:headEnd/>
            <a:tailEnd/>
          </a:ln>
        </p:spPr>
        <p:txBody>
          <a:bodyPr vert="horz" wrap="square" lIns="91440" tIns="45720" rIns="91440" bIns="45720" numCol="1" anchor="t" anchorCtr="0" compatLnSpc="1">
            <a:prstTxWarp prst="textNoShape">
              <a:avLst/>
            </a:prstTxWarp>
          </a:bodyPr>
          <a:lstStyle/>
          <a:p>
            <a:pPr>
              <a:buNone/>
            </a:pPr>
            <a:endParaRPr lang="en-ZA" sz="1800" b="1" i="1" u="sng" dirty="0"/>
          </a:p>
          <a:p>
            <a:pPr marL="893763" indent="-893763" algn="just">
              <a:spcBef>
                <a:spcPts val="0"/>
              </a:spcBef>
              <a:buNone/>
              <a:defRPr/>
            </a:pPr>
            <a:endParaRPr lang="en-ZA" sz="1800" i="1" u="sng" dirty="0"/>
          </a:p>
          <a:p>
            <a:pPr>
              <a:spcBef>
                <a:spcPts val="0"/>
              </a:spcBef>
              <a:buNone/>
              <a:defRPr/>
            </a:pPr>
            <a:endParaRPr lang="en-US" sz="1800" dirty="0"/>
          </a:p>
          <a:p>
            <a:pPr algn="ctr">
              <a:spcBef>
                <a:spcPts val="0"/>
              </a:spcBef>
              <a:buFont typeface="Wingdings" pitchFamily="2" charset="2"/>
              <a:buNone/>
              <a:defRPr/>
            </a:pPr>
            <a:r>
              <a:rPr lang="en-US" sz="1800" dirty="0"/>
              <a:t>	</a:t>
            </a:r>
            <a:endParaRPr lang="en-ZA" sz="1800" dirty="0"/>
          </a:p>
          <a:p>
            <a:pPr algn="just">
              <a:buFont typeface="Wingdings" pitchFamily="2" charset="2"/>
              <a:buNone/>
              <a:defRPr/>
            </a:pPr>
            <a:r>
              <a:rPr lang="en-US" sz="1800" dirty="0"/>
              <a:t>	</a:t>
            </a: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600" b="1" i="0" u="none" strike="noStrike" kern="0" cap="none" spc="0" normalizeH="0" baseline="0" noProof="0" dirty="0">
                <a:ln>
                  <a:noFill/>
                </a:ln>
                <a:solidFill>
                  <a:srgbClr val="017663"/>
                </a:solidFill>
                <a:effectLst/>
                <a:uLnTx/>
                <a:uFillTx/>
                <a:latin typeface="+mn-lt"/>
                <a:ea typeface="Times New Roman" pitchFamily="18" charset="0"/>
                <a:cs typeface="+mn-cs"/>
              </a:rPr>
              <a:t>Document Checklist : </a:t>
            </a:r>
            <a:r>
              <a:rPr lang="en-GB" sz="1600" b="1" kern="0" dirty="0">
                <a:solidFill>
                  <a:srgbClr val="017663"/>
                </a:solidFill>
                <a:latin typeface="+mn-lt"/>
                <a:ea typeface="Times New Roman" pitchFamily="18" charset="0"/>
                <a:cs typeface="+mn-cs"/>
              </a:rPr>
              <a:t>Page T-90 </a:t>
            </a:r>
            <a:r>
              <a:rPr kumimoji="0" lang="en-GB" sz="1600" b="1" i="0" u="none" strike="noStrike" kern="0" cap="none" spc="0" normalizeH="0" baseline="0" noProof="0" dirty="0">
                <a:ln>
                  <a:noFill/>
                </a:ln>
                <a:solidFill>
                  <a:srgbClr val="017663"/>
                </a:solidFill>
                <a:effectLst/>
                <a:uLnTx/>
                <a:uFillTx/>
                <a:latin typeface="+mn-lt"/>
                <a:ea typeface="Times New Roman" pitchFamily="18" charset="0"/>
                <a:cs typeface="+mn-cs"/>
              </a:rPr>
              <a:t>Please complete all documents as required, use the checklist!!!!</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endParaRPr kumimoji="0" lang="en-GB" sz="1600" b="1" i="0" u="none" strike="noStrike" kern="0" cap="none" spc="0" normalizeH="0" baseline="0" noProof="0" dirty="0">
              <a:ln>
                <a:noFill/>
              </a:ln>
              <a:solidFill>
                <a:srgbClr val="017663"/>
              </a:solidFill>
              <a:effectLst/>
              <a:uLnTx/>
              <a:uFillTx/>
              <a:latin typeface="+mn-lt"/>
              <a:ea typeface="Times New Roman" pitchFamily="18" charset="0"/>
              <a:cs typeface="+mn-cs"/>
            </a:endParaRPr>
          </a:p>
          <a:p>
            <a:pPr marL="508000" marR="0" lvl="0" indent="-5080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600" b="1" i="0" u="none" strike="noStrike" kern="0" cap="none" spc="0" normalizeH="0" baseline="0" noProof="0" dirty="0">
                <a:ln>
                  <a:noFill/>
                </a:ln>
                <a:solidFill>
                  <a:srgbClr val="017663"/>
                </a:solidFill>
                <a:effectLst/>
                <a:uLnTx/>
                <a:uFillTx/>
                <a:latin typeface="+mn-lt"/>
                <a:ea typeface="Times New Roman" pitchFamily="18" charset="0"/>
                <a:cs typeface="+mn-cs"/>
              </a:rPr>
              <a:t>	Returnable Schedules required for Tender Evaluation Purposes</a:t>
            </a:r>
            <a:r>
              <a:rPr lang="en-GB" sz="1600" b="1" kern="0" dirty="0">
                <a:solidFill>
                  <a:srgbClr val="017663"/>
                </a:solidFill>
                <a:latin typeface="+mn-lt"/>
                <a:ea typeface="Times New Roman" pitchFamily="18" charset="0"/>
                <a:cs typeface="+mn-cs"/>
              </a:rPr>
              <a:t>:</a:t>
            </a:r>
            <a:endParaRPr kumimoji="0" lang="en-GB" sz="1600" b="1" i="0" u="none" strike="noStrike" kern="0" cap="none" spc="0" normalizeH="0" baseline="0" noProof="0" dirty="0">
              <a:ln>
                <a:noFill/>
              </a:ln>
              <a:solidFill>
                <a:srgbClr val="017663"/>
              </a:solidFill>
              <a:effectLst/>
              <a:uLnTx/>
              <a:uFillTx/>
              <a:latin typeface="+mn-lt"/>
              <a:ea typeface="Times New Roman" pitchFamily="18" charset="0"/>
              <a:cs typeface="+mn-cs"/>
            </a:endParaRP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endParaRPr kumimoji="0" lang="en-GB" sz="1600" b="1" i="0" u="none" strike="noStrike" kern="0" cap="none" spc="0" normalizeH="0" baseline="0" noProof="0" dirty="0">
              <a:ln>
                <a:noFill/>
              </a:ln>
              <a:solidFill>
                <a:srgbClr val="017663"/>
              </a:solidFill>
              <a:effectLst/>
              <a:uLnTx/>
              <a:uFillTx/>
              <a:latin typeface="+mn-lt"/>
              <a:ea typeface="Times New Roman" pitchFamily="18" charset="0"/>
              <a:cs typeface="+mn-cs"/>
            </a:endParaRPr>
          </a:p>
          <a:p>
            <a:pPr marL="1166813" lvl="0" indent="-625475" algn="just" eaLnBrk="0" hangingPunct="0">
              <a:spcBef>
                <a:spcPct val="20000"/>
              </a:spcBef>
              <a:buClr>
                <a:schemeClr val="accent2"/>
              </a:buClr>
              <a:buSzPct val="70000"/>
              <a:tabLst>
                <a:tab pos="1436688" algn="l"/>
              </a:tabLst>
              <a:defRPr/>
            </a:pPr>
            <a:r>
              <a:rPr kumimoji="0" lang="en-GB" sz="1600" b="0" i="0" u="none" strike="noStrike" kern="0" cap="none" spc="0" normalizeH="0" baseline="0" noProof="0" dirty="0">
                <a:ln>
                  <a:noFill/>
                </a:ln>
                <a:solidFill>
                  <a:srgbClr val="017663"/>
                </a:solidFill>
                <a:effectLst/>
                <a:uLnTx/>
                <a:uFillTx/>
                <a:latin typeface="+mn-lt"/>
                <a:ea typeface="Times New Roman" pitchFamily="18" charset="0"/>
                <a:cs typeface="+mn-cs"/>
              </a:rPr>
              <a:t>A1	-</a:t>
            </a:r>
            <a:r>
              <a:rPr lang="en-GB" sz="1600" kern="0" dirty="0">
                <a:solidFill>
                  <a:srgbClr val="017663"/>
                </a:solidFill>
                <a:latin typeface="+mn-lt"/>
                <a:ea typeface="Times New Roman" pitchFamily="18" charset="0"/>
                <a:cs typeface="+mn-cs"/>
              </a:rPr>
              <a:t> </a:t>
            </a:r>
            <a:r>
              <a:rPr lang="en-ZA" sz="1600" dirty="0">
                <a:solidFill>
                  <a:srgbClr val="017663"/>
                </a:solidFill>
                <a:latin typeface="Arial" panose="020B0604020202020204" pitchFamily="34" charset="0"/>
                <a:ea typeface="Times New Roman" panose="02020603050405020304" pitchFamily="18" charset="0"/>
                <a:cs typeface="Times New Roman" panose="02020603050405020304" pitchFamily="18" charset="0"/>
              </a:rPr>
              <a:t>CERTIFICATE CONFIRMING THAT THE TENDERER READ THE 	PRESENTATION AND VIEWED THE PRE-RECORDED VIDEO 	BRIEFING</a:t>
            </a:r>
          </a:p>
          <a:p>
            <a:pPr marL="1166813" lvl="0" indent="-625475" algn="just" eaLnBrk="0" hangingPunct="0">
              <a:spcBef>
                <a:spcPct val="20000"/>
              </a:spcBef>
              <a:buClr>
                <a:schemeClr val="accent2"/>
              </a:buClr>
              <a:buSzPct val="70000"/>
              <a:tabLst>
                <a:tab pos="1436688" algn="l"/>
              </a:tabLst>
              <a:defRPr/>
            </a:pPr>
            <a:r>
              <a:rPr lang="en-GB" sz="1600" kern="0" dirty="0">
                <a:solidFill>
                  <a:srgbClr val="017663"/>
                </a:solidFill>
                <a:ea typeface="Times New Roman" pitchFamily="18" charset="0"/>
              </a:rPr>
              <a:t>A1.1	- 	</a:t>
            </a:r>
            <a:r>
              <a:rPr lang="en-GB" sz="1600" dirty="0">
                <a:solidFill>
                  <a:srgbClr val="017663"/>
                </a:solidFill>
                <a:latin typeface="Arial" panose="020B0604020202020204" pitchFamily="34" charset="0"/>
                <a:ea typeface="Times New Roman" panose="02020603050405020304" pitchFamily="18" charset="0"/>
                <a:cs typeface="Times New Roman" panose="02020603050405020304" pitchFamily="18" charset="0"/>
              </a:rPr>
              <a:t>CERTIFICATE OF INTENTION TO SUBMIT A TENDER</a:t>
            </a:r>
            <a:r>
              <a:rPr lang="en-ZA" sz="1600" dirty="0">
                <a:solidFill>
                  <a:srgbClr val="017663"/>
                </a:solidFill>
                <a:latin typeface="Arial" panose="020B0604020202020204" pitchFamily="34" charset="0"/>
                <a:ea typeface="Times New Roman" panose="02020603050405020304" pitchFamily="18" charset="0"/>
                <a:cs typeface="Times New Roman" panose="02020603050405020304" pitchFamily="18" charset="0"/>
              </a:rPr>
              <a:t> </a:t>
            </a:r>
            <a:endParaRPr lang="en-ZA" sz="1600" dirty="0">
              <a:solidFill>
                <a:srgbClr val="017663"/>
              </a:solidFill>
              <a:latin typeface="+mn-lt"/>
            </a:endParaRPr>
          </a:p>
          <a:p>
            <a:pPr marL="1166813" lvl="0" indent="-625475" algn="just" defTabSz="895350" eaLnBrk="0" hangingPunct="0">
              <a:spcBef>
                <a:spcPct val="20000"/>
              </a:spcBef>
              <a:buClr>
                <a:schemeClr val="accent2"/>
              </a:buClr>
              <a:buSzPct val="70000"/>
              <a:tabLst>
                <a:tab pos="1431925" algn="l"/>
              </a:tabLst>
              <a:defRPr/>
            </a:pPr>
            <a:r>
              <a:rPr kumimoji="0" lang="en-ZA" sz="1600" b="0" i="0" u="none" strike="noStrike" kern="0" cap="none" spc="0" normalizeH="0" baseline="0" noProof="0" dirty="0">
                <a:ln>
                  <a:noFill/>
                </a:ln>
                <a:solidFill>
                  <a:srgbClr val="017663"/>
                </a:solidFill>
                <a:effectLst/>
                <a:uLnTx/>
                <a:uFillTx/>
                <a:latin typeface="+mn-lt"/>
                <a:ea typeface="Times New Roman" pitchFamily="18" charset="0"/>
                <a:cs typeface="+mn-cs"/>
              </a:rPr>
              <a:t>A2.1	-</a:t>
            </a:r>
            <a:r>
              <a:rPr kumimoji="0" lang="en-ZA" sz="1600" b="0" i="0" u="none" strike="noStrike" kern="0" cap="none" spc="0" normalizeH="0" noProof="0" dirty="0">
                <a:ln>
                  <a:noFill/>
                </a:ln>
                <a:solidFill>
                  <a:srgbClr val="017663"/>
                </a:solidFill>
                <a:effectLst/>
                <a:uLnTx/>
                <a:uFillTx/>
                <a:latin typeface="+mn-lt"/>
                <a:ea typeface="Times New Roman" pitchFamily="18" charset="0"/>
                <a:cs typeface="+mn-cs"/>
              </a:rPr>
              <a:t> 	</a:t>
            </a:r>
            <a:r>
              <a:rPr lang="en-ZA" sz="1600" cap="all" dirty="0">
                <a:solidFill>
                  <a:srgbClr val="017663"/>
                </a:solidFill>
              </a:rPr>
              <a:t>certificate of authority for signatory</a:t>
            </a:r>
          </a:p>
          <a:p>
            <a:pPr marL="1166813" indent="-625475" algn="just" defTabSz="895350" eaLnBrk="0" hangingPunct="0">
              <a:spcBef>
                <a:spcPct val="20000"/>
              </a:spcBef>
              <a:buClr>
                <a:schemeClr val="accent2"/>
              </a:buClr>
              <a:buSzPct val="70000"/>
              <a:tabLst>
                <a:tab pos="1431925" algn="l"/>
              </a:tabLst>
              <a:defRPr/>
            </a:pPr>
            <a:r>
              <a:rPr kumimoji="0" lang="en-ZA" sz="1600" b="0" i="0" u="none" strike="noStrike" kern="0" cap="all" spc="0" normalizeH="0" baseline="0" noProof="0" dirty="0">
                <a:ln>
                  <a:noFill/>
                </a:ln>
                <a:solidFill>
                  <a:srgbClr val="017663"/>
                </a:solidFill>
                <a:effectLst/>
                <a:uLnTx/>
                <a:uFillTx/>
                <a:latin typeface="+mn-lt"/>
                <a:ea typeface="Times New Roman" pitchFamily="18" charset="0"/>
                <a:cs typeface="+mn-cs"/>
              </a:rPr>
              <a:t>a2.2	-</a:t>
            </a:r>
            <a:r>
              <a:rPr lang="en-ZA" sz="1600" kern="0" cap="all" dirty="0">
                <a:solidFill>
                  <a:srgbClr val="017663"/>
                </a:solidFill>
                <a:latin typeface="+mn-lt"/>
                <a:ea typeface="Times New Roman" pitchFamily="18" charset="0"/>
                <a:cs typeface="+mn-cs"/>
              </a:rPr>
              <a:t> 	</a:t>
            </a:r>
            <a:r>
              <a:rPr lang="en-ZA" sz="1600" cap="all" dirty="0">
                <a:solidFill>
                  <a:srgbClr val="017663"/>
                </a:solidFill>
              </a:rPr>
              <a:t>DECLARATION OF TENDERER’S CURRENT STATUS OF ANY 	DEBT OUTSTANDING TO SANRAL</a:t>
            </a:r>
          </a:p>
          <a:p>
            <a:pPr marL="1166813" indent="-625475" algn="just" defTabSz="895350" eaLnBrk="0" hangingPunct="0">
              <a:spcBef>
                <a:spcPct val="20000"/>
              </a:spcBef>
              <a:buClr>
                <a:schemeClr val="accent2"/>
              </a:buClr>
              <a:buSzPct val="70000"/>
              <a:tabLst>
                <a:tab pos="1431925" algn="l"/>
              </a:tabLst>
              <a:defRPr/>
            </a:pPr>
            <a:r>
              <a:rPr lang="en-GB" sz="1600" cap="all" dirty="0">
                <a:solidFill>
                  <a:srgbClr val="017663"/>
                </a:solidFill>
              </a:rPr>
              <a:t>A2.3	-	CERTIFICATE OF SINGLE TENDER SUBMISSION</a:t>
            </a:r>
          </a:p>
          <a:p>
            <a:pPr marL="1166813" indent="-625475" algn="just" defTabSz="895350" eaLnBrk="0" hangingPunct="0">
              <a:spcBef>
                <a:spcPct val="20000"/>
              </a:spcBef>
              <a:buClr>
                <a:schemeClr val="accent2"/>
              </a:buClr>
              <a:buSzPct val="70000"/>
              <a:tabLst>
                <a:tab pos="1431925" algn="l"/>
              </a:tabLst>
              <a:defRPr/>
            </a:pPr>
            <a:r>
              <a:rPr lang="en-GB" sz="1600" cap="all" dirty="0">
                <a:solidFill>
                  <a:srgbClr val="017663"/>
                </a:solidFill>
              </a:rPr>
              <a:t>A2.4	- 	CERTIFICATE OF FRONTING PRACTICES</a:t>
            </a:r>
          </a:p>
          <a:p>
            <a:pPr marL="1166813" indent="-625475" algn="just" defTabSz="895350" eaLnBrk="0" hangingPunct="0">
              <a:spcBef>
                <a:spcPct val="20000"/>
              </a:spcBef>
              <a:buClr>
                <a:schemeClr val="accent2"/>
              </a:buClr>
              <a:buSzPct val="70000"/>
              <a:tabLst>
                <a:tab pos="1431925" algn="l"/>
              </a:tabLst>
              <a:defRPr/>
            </a:pPr>
            <a:r>
              <a:rPr lang="en-GB" sz="1600" cap="all" dirty="0">
                <a:solidFill>
                  <a:srgbClr val="017663"/>
                </a:solidFill>
              </a:rPr>
              <a:t>A2.5	-</a:t>
            </a:r>
            <a:r>
              <a:rPr kumimoji="0" lang="en-GB" sz="1600" b="0" i="0" u="none" strike="noStrike" kern="0" cap="none" spc="0" normalizeH="0" baseline="0" noProof="0" dirty="0">
                <a:ln>
                  <a:noFill/>
                </a:ln>
                <a:solidFill>
                  <a:srgbClr val="017663"/>
                </a:solidFill>
                <a:effectLst/>
                <a:uLnTx/>
                <a:uFillTx/>
                <a:latin typeface="+mn-lt"/>
                <a:ea typeface="Times New Roman" pitchFamily="18" charset="0"/>
                <a:cs typeface="+mn-cs"/>
              </a:rPr>
              <a:t>	</a:t>
            </a:r>
            <a:r>
              <a:rPr lang="en-ZA" sz="1600" cap="all" dirty="0">
                <a:solidFill>
                  <a:srgbClr val="017663"/>
                </a:solidFill>
                <a:latin typeface="Arial" panose="020B0604020202020204" pitchFamily="34" charset="0"/>
                <a:ea typeface="Times New Roman" panose="02020603050405020304" pitchFamily="18" charset="0"/>
              </a:rPr>
              <a:t>declaration</a:t>
            </a:r>
            <a:r>
              <a:rPr lang="en-ZA" sz="1800" dirty="0">
                <a:solidFill>
                  <a:srgbClr val="017663"/>
                </a:solidFill>
                <a:latin typeface="Arial" panose="020B0604020202020204" pitchFamily="34" charset="0"/>
                <a:ea typeface="Times New Roman" panose="02020603050405020304" pitchFamily="18" charset="0"/>
                <a:cs typeface="Times New Roman" panose="02020603050405020304" pitchFamily="18" charset="0"/>
              </a:rPr>
              <a:t> </a:t>
            </a:r>
            <a:r>
              <a:rPr lang="en-ZA" sz="1600" cap="all" dirty="0">
                <a:solidFill>
                  <a:srgbClr val="017663"/>
                </a:solidFill>
                <a:latin typeface="Arial" panose="020B0604020202020204" pitchFamily="34" charset="0"/>
                <a:ea typeface="Times New Roman" panose="02020603050405020304" pitchFamily="18" charset="0"/>
              </a:rPr>
              <a:t>OF DOMESTIC PROMINENT INFLUENTIAL 	PERSONS, FOREIGN PROMINENT PUBLIC OFFICIALS OR 	FOREIGN INFLUENTIAL NATIONALS (DPIP</a:t>
            </a:r>
            <a:r>
              <a:rPr lang="en-ZA" sz="1600" dirty="0">
                <a:solidFill>
                  <a:srgbClr val="017663"/>
                </a:solidFill>
                <a:latin typeface="Arial" panose="020B0604020202020204" pitchFamily="34" charset="0"/>
                <a:ea typeface="Times New Roman" panose="02020603050405020304" pitchFamily="18" charset="0"/>
              </a:rPr>
              <a:t>s</a:t>
            </a:r>
            <a:r>
              <a:rPr lang="en-ZA" sz="1600" cap="all" dirty="0">
                <a:solidFill>
                  <a:srgbClr val="017663"/>
                </a:solidFill>
                <a:latin typeface="Arial" panose="020B0604020202020204" pitchFamily="34" charset="0"/>
                <a:ea typeface="Times New Roman" panose="02020603050405020304" pitchFamily="18" charset="0"/>
              </a:rPr>
              <a:t>, FPPO</a:t>
            </a:r>
            <a:r>
              <a:rPr lang="en-ZA" sz="1600" dirty="0">
                <a:solidFill>
                  <a:srgbClr val="017663"/>
                </a:solidFill>
                <a:latin typeface="Arial" panose="020B0604020202020204" pitchFamily="34" charset="0"/>
                <a:ea typeface="Times New Roman" panose="02020603050405020304" pitchFamily="18" charset="0"/>
              </a:rPr>
              <a:t>s</a:t>
            </a:r>
            <a:r>
              <a:rPr lang="en-ZA" sz="1600" cap="all" dirty="0">
                <a:solidFill>
                  <a:srgbClr val="017663"/>
                </a:solidFill>
                <a:latin typeface="Arial" panose="020B0604020202020204" pitchFamily="34" charset="0"/>
                <a:ea typeface="Times New Roman" panose="02020603050405020304" pitchFamily="18" charset="0"/>
              </a:rPr>
              <a:t> &amp; FIN</a:t>
            </a:r>
            <a:r>
              <a:rPr lang="en-ZA" sz="1600" dirty="0">
                <a:solidFill>
                  <a:srgbClr val="017663"/>
                </a:solidFill>
                <a:latin typeface="Arial" panose="020B0604020202020204" pitchFamily="34" charset="0"/>
                <a:ea typeface="Times New Roman" panose="02020603050405020304" pitchFamily="18" charset="0"/>
              </a:rPr>
              <a:t>s</a:t>
            </a:r>
            <a:r>
              <a:rPr lang="en-ZA" sz="1600" cap="all" dirty="0">
                <a:solidFill>
                  <a:srgbClr val="017663"/>
                </a:solidFill>
                <a:latin typeface="Arial" panose="020B0604020202020204" pitchFamily="34" charset="0"/>
                <a:ea typeface="Times New Roman" panose="02020603050405020304" pitchFamily="18" charset="0"/>
              </a:rPr>
              <a:t>)</a:t>
            </a:r>
            <a:r>
              <a:rPr lang="en-GB" sz="1600" kern="0" dirty="0">
                <a:solidFill>
                  <a:srgbClr val="017663"/>
                </a:solidFill>
                <a:ea typeface="Times New Roman" pitchFamily="18" charset="0"/>
              </a:rPr>
              <a:t>	</a:t>
            </a:r>
            <a:r>
              <a:rPr kumimoji="0" lang="en-ZA" sz="1600" b="0" i="0" u="none" strike="noStrike" kern="0" cap="none" spc="0" normalizeH="0" baseline="0" noProof="0" dirty="0">
                <a:ln>
                  <a:noFill/>
                </a:ln>
                <a:solidFill>
                  <a:srgbClr val="017663"/>
                </a:solidFill>
                <a:effectLst/>
                <a:uLnTx/>
                <a:uFillTx/>
                <a:latin typeface="+mn-lt"/>
                <a:ea typeface="Times New Roman" pitchFamily="18" charset="0"/>
                <a:cs typeface="+mn-cs"/>
              </a:rPr>
              <a:t>		</a:t>
            </a:r>
            <a:r>
              <a:rPr lang="en-GB" sz="1600" kern="0" dirty="0">
                <a:solidFill>
                  <a:srgbClr val="017663"/>
                </a:solidFill>
                <a:latin typeface="+mn-lt"/>
                <a:ea typeface="Times New Roman" pitchFamily="18" charset="0"/>
                <a:cs typeface="+mn-cs"/>
              </a:rPr>
              <a:t>	</a:t>
            </a:r>
          </a:p>
          <a:p>
            <a:pPr marL="342900" lvl="0" indent="-342900" algn="just" eaLnBrk="0" hangingPunct="0">
              <a:spcBef>
                <a:spcPct val="20000"/>
              </a:spcBef>
              <a:buClr>
                <a:schemeClr val="accent2"/>
              </a:buClr>
              <a:buSzPct val="70000"/>
              <a:tabLst>
                <a:tab pos="542925" algn="l"/>
                <a:tab pos="989013" algn="l"/>
              </a:tabLst>
              <a:defRPr/>
            </a:pPr>
            <a:r>
              <a:rPr lang="en-GB" sz="1600" kern="0" dirty="0">
                <a:solidFill>
                  <a:srgbClr val="107412"/>
                </a:solidFill>
                <a:latin typeface="+mn-lt"/>
                <a:ea typeface="Times New Roman" pitchFamily="18" charset="0"/>
                <a:cs typeface="+mn-cs"/>
              </a:rPr>
              <a:t>		</a:t>
            </a:r>
            <a:endParaRPr lang="en-ZA" sz="1600" kern="0" dirty="0">
              <a:solidFill>
                <a:srgbClr val="107412"/>
              </a:solidFill>
              <a:latin typeface="+mn-lt"/>
              <a:ea typeface="Times New Roman" pitchFamily="18" charset="0"/>
              <a:cs typeface="+mn-cs"/>
            </a:endParaRPr>
          </a:p>
          <a:p>
            <a:pPr marL="342900" lvl="0" indent="-342900" algn="just" eaLnBrk="0" hangingPunct="0">
              <a:spcBef>
                <a:spcPct val="20000"/>
              </a:spcBef>
              <a:buClr>
                <a:schemeClr val="accent2"/>
              </a:buClr>
              <a:buSzPct val="70000"/>
              <a:tabLst>
                <a:tab pos="542925" algn="l"/>
                <a:tab pos="989013" algn="l"/>
              </a:tabLst>
              <a:defRPr/>
            </a:pPr>
            <a:endParaRPr lang="en-ZA" sz="1600" kern="0" dirty="0">
              <a:solidFill>
                <a:srgbClr val="107412"/>
              </a:solidFill>
              <a:latin typeface="+mn-lt"/>
              <a:ea typeface="Times New Roman" pitchFamily="18" charset="0"/>
              <a:cs typeface="+mn-cs"/>
            </a:endParaRPr>
          </a:p>
          <a:p>
            <a:pPr marL="342900" lvl="0" indent="-342900" algn="just" eaLnBrk="0" hangingPunct="0">
              <a:spcBef>
                <a:spcPct val="20000"/>
              </a:spcBef>
              <a:buClr>
                <a:schemeClr val="accent2"/>
              </a:buClr>
              <a:buSzPct val="70000"/>
              <a:tabLst>
                <a:tab pos="542925" algn="l"/>
                <a:tab pos="989013" algn="l"/>
              </a:tabLst>
              <a:defRPr/>
            </a:pPr>
            <a:endParaRPr lang="en-ZA" sz="1600" kern="0" dirty="0">
              <a:solidFill>
                <a:srgbClr val="107412"/>
              </a:solidFill>
              <a:latin typeface="+mn-lt"/>
              <a:ea typeface="Times New Roman" pitchFamily="18" charset="0"/>
              <a:cs typeface="+mn-cs"/>
            </a:endParaRPr>
          </a:p>
          <a:p>
            <a:pPr marL="342900" lvl="0" indent="-342900" algn="just" eaLnBrk="0" hangingPunct="0">
              <a:spcBef>
                <a:spcPct val="20000"/>
              </a:spcBef>
              <a:buClr>
                <a:schemeClr val="accent2"/>
              </a:buClr>
              <a:buSzPct val="70000"/>
              <a:tabLst>
                <a:tab pos="542925" algn="l"/>
                <a:tab pos="989013" algn="l"/>
              </a:tabLst>
              <a:defRPr/>
            </a:pPr>
            <a:endParaRPr lang="en-ZA" sz="1600" kern="0" dirty="0">
              <a:solidFill>
                <a:srgbClr val="107412"/>
              </a:solidFill>
              <a:latin typeface="+mn-lt"/>
              <a:ea typeface="Times New Roman" pitchFamily="18" charset="0"/>
              <a:cs typeface="+mn-cs"/>
            </a:endParaRPr>
          </a:p>
          <a:p>
            <a:pPr marL="342900" lvl="0" indent="-342900" algn="just" eaLnBrk="0" hangingPunct="0">
              <a:spcBef>
                <a:spcPct val="20000"/>
              </a:spcBef>
              <a:buClr>
                <a:schemeClr val="accent2"/>
              </a:buClr>
              <a:buSzPct val="70000"/>
              <a:tabLst>
                <a:tab pos="542925" algn="l"/>
                <a:tab pos="989013" algn="l"/>
              </a:tabLst>
              <a:defRPr/>
            </a:pPr>
            <a:endParaRPr lang="en-ZA" sz="1600" kern="0" dirty="0">
              <a:solidFill>
                <a:srgbClr val="107412"/>
              </a:solidFill>
              <a:latin typeface="+mn-lt"/>
              <a:ea typeface="Times New Roman" pitchFamily="18" charset="0"/>
              <a:cs typeface="+mn-cs"/>
            </a:endParaRPr>
          </a:p>
          <a:p>
            <a:pPr marL="342900" lvl="0" indent="-342900" algn="just" eaLnBrk="0" hangingPunct="0">
              <a:spcBef>
                <a:spcPct val="20000"/>
              </a:spcBef>
              <a:buClr>
                <a:schemeClr val="accent2"/>
              </a:buClr>
              <a:buSzPct val="70000"/>
              <a:tabLst>
                <a:tab pos="542925" algn="l"/>
                <a:tab pos="989013" algn="l"/>
              </a:tabLst>
              <a:defRPr/>
            </a:pPr>
            <a:endParaRPr lang="en-GB" sz="1600" kern="0" dirty="0">
              <a:solidFill>
                <a:srgbClr val="107412"/>
              </a:solidFill>
              <a:latin typeface="+mn-lt"/>
              <a:ea typeface="Times New Roman" pitchFamily="18" charset="0"/>
              <a:cs typeface="+mn-cs"/>
            </a:endParaRP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spTree>
    <p:extLst>
      <p:ext uri="{BB962C8B-B14F-4D97-AF65-F5344CB8AC3E}">
        <p14:creationId xmlns:p14="http://schemas.microsoft.com/office/powerpoint/2010/main" val="3108521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xEl>
                                              <p:pRg st="2" end="2"/>
                                            </p:txEl>
                                          </p:spTgt>
                                        </p:tgtEl>
                                        <p:attrNameLst>
                                          <p:attrName>style.visibility</p:attrName>
                                        </p:attrNameLst>
                                      </p:cBhvr>
                                      <p:to>
                                        <p:strVal val="visible"/>
                                      </p:to>
                                    </p:set>
                                    <p:animEffect transition="in" filter="fade">
                                      <p:cBhvr>
                                        <p:cTn id="10" dur="2000"/>
                                        <p:tgtEl>
                                          <p:spTgt spid="5">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5">
                                            <p:txEl>
                                              <p:pRg st="4" end="4"/>
                                            </p:txEl>
                                          </p:spTgt>
                                        </p:tgtEl>
                                        <p:attrNameLst>
                                          <p:attrName>style.visibility</p:attrName>
                                        </p:attrNameLst>
                                      </p:cBhvr>
                                      <p:to>
                                        <p:strVal val="visible"/>
                                      </p:to>
                                    </p:set>
                                    <p:animEffect transition="in" filter="fade">
                                      <p:cBhvr>
                                        <p:cTn id="13" dur="2000"/>
                                        <p:tgtEl>
                                          <p:spTgt spid="5">
                                            <p:txEl>
                                              <p:pRg st="4" end="4"/>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5">
                                            <p:txEl>
                                              <p:pRg st="5" end="5"/>
                                            </p:txEl>
                                          </p:spTgt>
                                        </p:tgtEl>
                                        <p:attrNameLst>
                                          <p:attrName>style.visibility</p:attrName>
                                        </p:attrNameLst>
                                      </p:cBhvr>
                                      <p:to>
                                        <p:strVal val="visible"/>
                                      </p:to>
                                    </p:set>
                                    <p:animEffect transition="in" filter="fade">
                                      <p:cBhvr>
                                        <p:cTn id="16" dur="2000"/>
                                        <p:tgtEl>
                                          <p:spTgt spid="5">
                                            <p:txEl>
                                              <p:pRg st="5" end="5"/>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animEffect transition="in" filter="fade">
                                      <p:cBhvr>
                                        <p:cTn id="19" dur="2000"/>
                                        <p:tgtEl>
                                          <p:spTgt spid="5">
                                            <p:txEl>
                                              <p:pRg st="6" end="6"/>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
                                            <p:txEl>
                                              <p:pRg st="7" end="7"/>
                                            </p:txEl>
                                          </p:spTgt>
                                        </p:tgtEl>
                                        <p:attrNameLst>
                                          <p:attrName>style.visibility</p:attrName>
                                        </p:attrNameLst>
                                      </p:cBhvr>
                                      <p:to>
                                        <p:strVal val="visible"/>
                                      </p:to>
                                    </p:set>
                                    <p:animEffect transition="in" filter="fade">
                                      <p:cBhvr>
                                        <p:cTn id="22" dur="2000"/>
                                        <p:tgtEl>
                                          <p:spTgt spid="5">
                                            <p:txEl>
                                              <p:pRg st="7" end="7"/>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5">
                                            <p:txEl>
                                              <p:pRg st="8" end="8"/>
                                            </p:txEl>
                                          </p:spTgt>
                                        </p:tgtEl>
                                        <p:attrNameLst>
                                          <p:attrName>style.visibility</p:attrName>
                                        </p:attrNameLst>
                                      </p:cBhvr>
                                      <p:to>
                                        <p:strVal val="visible"/>
                                      </p:to>
                                    </p:set>
                                    <p:animEffect transition="in" filter="fade">
                                      <p:cBhvr>
                                        <p:cTn id="25" dur="2000"/>
                                        <p:tgtEl>
                                          <p:spTgt spid="5">
                                            <p:txEl>
                                              <p:pRg st="8" end="8"/>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5">
                                            <p:txEl>
                                              <p:pRg st="9" end="9"/>
                                            </p:txEl>
                                          </p:spTgt>
                                        </p:tgtEl>
                                        <p:attrNameLst>
                                          <p:attrName>style.visibility</p:attrName>
                                        </p:attrNameLst>
                                      </p:cBhvr>
                                      <p:to>
                                        <p:strVal val="visible"/>
                                      </p:to>
                                    </p:set>
                                    <p:animEffect transition="in" filter="fade">
                                      <p:cBhvr>
                                        <p:cTn id="28" dur="2000"/>
                                        <p:tgtEl>
                                          <p:spTgt spid="5">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animEffect transition="in" filter="fade">
                                      <p:cBhvr>
                                        <p:cTn id="31" dur="2000"/>
                                        <p:tgtEl>
                                          <p:spTgt spid="5">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5">
                                            <p:txEl>
                                              <p:pRg st="11" end="11"/>
                                            </p:txEl>
                                          </p:spTgt>
                                        </p:tgtEl>
                                        <p:attrNameLst>
                                          <p:attrName>style.visibility</p:attrName>
                                        </p:attrNameLst>
                                      </p:cBhvr>
                                      <p:to>
                                        <p:strVal val="visible"/>
                                      </p:to>
                                    </p:set>
                                    <p:animEffect transition="in" filter="fade">
                                      <p:cBhvr>
                                        <p:cTn id="34" dur="2000"/>
                                        <p:tgtEl>
                                          <p:spTgt spid="5">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642350" cy="946150"/>
          </a:xfrm>
        </p:spPr>
        <p:txBody>
          <a:bodyPr/>
          <a:lstStyle/>
          <a:p>
            <a:r>
              <a:rPr lang="en-US" sz="3600" dirty="0">
                <a:latin typeface="+mn-lt"/>
              </a:rPr>
              <a:t>4. RETURNABLE SCHEDULES</a:t>
            </a:r>
            <a:br>
              <a:rPr lang="en-US" sz="6600" dirty="0"/>
            </a:br>
            <a:r>
              <a:rPr lang="en-US" sz="1800" dirty="0">
                <a:latin typeface="+mn-lt"/>
              </a:rPr>
              <a:t>LIST OF RETURNABLE SCHEDULES</a:t>
            </a:r>
            <a:endParaRPr lang="en-ZA" sz="1800" dirty="0">
              <a:latin typeface="+mn-lt"/>
            </a:endParaRPr>
          </a:p>
        </p:txBody>
      </p:sp>
      <p:sp>
        <p:nvSpPr>
          <p:cNvPr id="3" name="Content Placeholder 2"/>
          <p:cNvSpPr>
            <a:spLocks noGrp="1"/>
          </p:cNvSpPr>
          <p:nvPr>
            <p:ph idx="1"/>
          </p:nvPr>
        </p:nvSpPr>
        <p:spPr>
          <a:xfrm>
            <a:off x="457200" y="1600200"/>
            <a:ext cx="8229600" cy="4831080"/>
          </a:xfrm>
        </p:spPr>
        <p:txBody>
          <a:bodyPr/>
          <a:lstStyle/>
          <a:p>
            <a:pPr marL="1166813" lvl="0" indent="-625475" algn="just" defTabSz="895350">
              <a:buClr>
                <a:srgbClr val="3B812F"/>
              </a:buClr>
              <a:buNone/>
              <a:tabLst>
                <a:tab pos="1431925" algn="l"/>
              </a:tabLst>
              <a:defRPr/>
            </a:pPr>
            <a:r>
              <a:rPr lang="en-GB" sz="1600" dirty="0">
                <a:ea typeface="Times New Roman" pitchFamily="18" charset="0"/>
              </a:rPr>
              <a:t>A2.6	-	</a:t>
            </a:r>
            <a:r>
              <a:rPr lang="en-ZA" sz="1600" cap="all" dirty="0">
                <a:latin typeface="Arial" panose="020B0604020202020204" pitchFamily="34" charset="0"/>
                <a:ea typeface="Times New Roman" panose="02020603050405020304" pitchFamily="18" charset="0"/>
              </a:rPr>
              <a:t>CERTIFICATE OF PERMISSION TO CONDUCT DUE DILIGENCE 	INVESTIGATION</a:t>
            </a:r>
          </a:p>
          <a:p>
            <a:pPr marL="1166813" indent="-625475" algn="just" defTabSz="895350">
              <a:buClr>
                <a:srgbClr val="3B812F"/>
              </a:buClr>
              <a:buNone/>
              <a:tabLst>
                <a:tab pos="1431925" algn="l"/>
              </a:tabLst>
              <a:defRPr/>
            </a:pPr>
            <a:r>
              <a:rPr lang="en-GB" sz="1600" dirty="0">
                <a:ea typeface="Times New Roman" pitchFamily="18" charset="0"/>
              </a:rPr>
              <a:t>A3.1	-	(SBD4) </a:t>
            </a:r>
            <a:r>
              <a:rPr lang="en-ZA" sz="1600" dirty="0"/>
              <a:t>COMPULSORY DECLARATION</a:t>
            </a:r>
          </a:p>
          <a:p>
            <a:pPr marL="1166813" lvl="0" indent="-625475" algn="just" defTabSz="895350">
              <a:buClr>
                <a:srgbClr val="3B812F"/>
              </a:buClr>
              <a:buNone/>
              <a:tabLst>
                <a:tab pos="1431925" algn="l"/>
              </a:tabLst>
              <a:defRPr/>
            </a:pPr>
            <a:r>
              <a:rPr lang="en-ZA" sz="1600" dirty="0"/>
              <a:t>A3.2	-	(SBD9) CERTIFICATE OF INDEPENDENT TENDER </a:t>
            </a:r>
            <a:r>
              <a:rPr lang="en-GB" sz="1600" dirty="0">
                <a:ea typeface="Times New Roman" pitchFamily="18" charset="0"/>
              </a:rPr>
              <a:t>	</a:t>
            </a:r>
            <a:endParaRPr lang="en-GB" sz="1600" cap="all" dirty="0"/>
          </a:p>
          <a:p>
            <a:pPr marL="1166813" lvl="0" indent="-625475" algn="just">
              <a:buClr>
                <a:srgbClr val="3B812F"/>
              </a:buClr>
              <a:buNone/>
              <a:tabLst>
                <a:tab pos="1431925" algn="l"/>
              </a:tabLst>
              <a:defRPr/>
            </a:pPr>
            <a:r>
              <a:rPr lang="en-ZA" sz="1600" dirty="0">
                <a:ea typeface="Times New Roman" pitchFamily="18" charset="0"/>
                <a:cs typeface="Arial" charset="0"/>
              </a:rPr>
              <a:t>A3.3	-	(SBD8) </a:t>
            </a:r>
            <a:r>
              <a:rPr lang="en-ZA" sz="1600" kern="1200" cap="all" dirty="0">
                <a:latin typeface="Arial" charset="0"/>
                <a:cs typeface="Arial" charset="0"/>
              </a:rPr>
              <a:t>DECLARATION OF TENDERER’S PAST SUPPLY CHAIN 	MANAGEMENT PRACTICES (INCORPORATING SBD8)</a:t>
            </a:r>
          </a:p>
          <a:p>
            <a:pPr marL="1166813" lvl="0" indent="-625475" algn="just">
              <a:buClr>
                <a:srgbClr val="3B812F"/>
              </a:buClr>
              <a:buNone/>
              <a:tabLst>
                <a:tab pos="1431925" algn="l"/>
              </a:tabLst>
              <a:defRPr/>
            </a:pPr>
            <a:r>
              <a:rPr lang="en-ZA" sz="1600" kern="1200" cap="all" dirty="0">
                <a:latin typeface="Arial" charset="0"/>
                <a:cs typeface="Arial" charset="0"/>
              </a:rPr>
              <a:t>A3.4	-	</a:t>
            </a:r>
            <a:r>
              <a:rPr lang="en-ZA" sz="1600" dirty="0">
                <a:latin typeface="Arial" panose="020B0604020202020204" pitchFamily="34" charset="0"/>
                <a:ea typeface="Times New Roman" panose="02020603050405020304" pitchFamily="18" charset="0"/>
              </a:rPr>
              <a:t>REGISTRATION ON NATIONAL TREASURY CENTRAL SUPPLIER 	DATABASE</a:t>
            </a:r>
          </a:p>
          <a:p>
            <a:pPr marL="1166813" lvl="0" indent="-625475" algn="just">
              <a:buClr>
                <a:srgbClr val="3B812F"/>
              </a:buClr>
              <a:buNone/>
              <a:tabLst>
                <a:tab pos="1431925" algn="l"/>
              </a:tabLst>
              <a:defRPr/>
            </a:pPr>
            <a:r>
              <a:rPr lang="en-ZA" sz="1600" kern="1200" cap="all" dirty="0">
                <a:latin typeface="Arial" panose="020B0604020202020204" pitchFamily="34" charset="0"/>
                <a:cs typeface="Arial" charset="0"/>
              </a:rPr>
              <a:t>A3.5	-	(SBD6.2) </a:t>
            </a:r>
            <a:r>
              <a:rPr lang="en-US" sz="1600" dirty="0">
                <a:latin typeface="Arial" panose="020B0604020202020204" pitchFamily="34" charset="0"/>
                <a:ea typeface="Times New Roman" panose="02020603050405020304" pitchFamily="18" charset="0"/>
              </a:rPr>
              <a:t>DECLARATION CERTIFICATE FOR LOCAL PRODUCTION 	AND CONTENT FOR DESIGNATED SECTORS</a:t>
            </a:r>
          </a:p>
          <a:p>
            <a:pPr marL="1166813" lvl="0" indent="-625475" algn="just">
              <a:buClr>
                <a:srgbClr val="3B812F"/>
              </a:buClr>
              <a:buNone/>
              <a:tabLst>
                <a:tab pos="1431925" algn="l"/>
              </a:tabLst>
              <a:defRPr/>
            </a:pPr>
            <a:r>
              <a:rPr lang="en-US" sz="1600" kern="1200" cap="all" dirty="0">
                <a:latin typeface="Arial" panose="020B0604020202020204" pitchFamily="34" charset="0"/>
                <a:cs typeface="Arial" charset="0"/>
              </a:rPr>
              <a:t>A3.6	-	</a:t>
            </a:r>
            <a:r>
              <a:rPr lang="en-US" sz="1600" dirty="0">
                <a:latin typeface="Arial" panose="020B0604020202020204" pitchFamily="34" charset="0"/>
                <a:ea typeface="Times New Roman" panose="02020603050405020304" pitchFamily="18" charset="0"/>
              </a:rPr>
              <a:t>LOCAL CONTENT DECLARATION: SUMMARY SCHEDULE</a:t>
            </a:r>
          </a:p>
          <a:p>
            <a:pPr marL="1166813" lvl="0" indent="-625475" algn="just">
              <a:buClr>
                <a:srgbClr val="3B812F"/>
              </a:buClr>
              <a:buNone/>
              <a:tabLst>
                <a:tab pos="1431925" algn="l"/>
              </a:tabLst>
              <a:defRPr/>
            </a:pPr>
            <a:r>
              <a:rPr lang="en-GB" sz="1600" kern="1200" cap="all" dirty="0">
                <a:latin typeface="Arial" charset="0"/>
                <a:cs typeface="Arial" charset="0"/>
              </a:rPr>
              <a:t>A4	-	</a:t>
            </a:r>
            <a:r>
              <a:rPr lang="en-ZA" sz="1600" cap="all" dirty="0">
                <a:latin typeface="Arial" panose="020B0604020202020204" pitchFamily="34" charset="0"/>
                <a:ea typeface="Times New Roman" panose="02020603050405020304" pitchFamily="18" charset="0"/>
              </a:rPr>
              <a:t>schedule of Deviations OR QUALIFICATIONS by Tenderer</a:t>
            </a:r>
          </a:p>
          <a:p>
            <a:pPr marL="1166813" lvl="0" indent="-625475" algn="just">
              <a:buClr>
                <a:srgbClr val="3B812F"/>
              </a:buClr>
              <a:buNone/>
              <a:tabLst>
                <a:tab pos="1431925" algn="l"/>
              </a:tabLst>
              <a:defRPr/>
            </a:pPr>
            <a:r>
              <a:rPr lang="en-ZA" sz="1600" kern="1200" cap="all" dirty="0">
                <a:latin typeface="Arial" panose="020B0604020202020204" pitchFamily="34" charset="0"/>
                <a:cs typeface="Arial" charset="0"/>
              </a:rPr>
              <a:t>A5	-	</a:t>
            </a:r>
            <a:r>
              <a:rPr lang="en-ZA" sz="1600" cap="all" dirty="0">
                <a:latin typeface="Arial" panose="020B0604020202020204" pitchFamily="34" charset="0"/>
                <a:ea typeface="Times New Roman" panose="02020603050405020304" pitchFamily="18" charset="0"/>
              </a:rPr>
              <a:t>schedule of addenda to tender documents</a:t>
            </a:r>
          </a:p>
          <a:p>
            <a:pPr marL="1166813" lvl="0" indent="-625475" algn="just">
              <a:buClr>
                <a:srgbClr val="3B812F"/>
              </a:buClr>
              <a:buNone/>
              <a:tabLst>
                <a:tab pos="1431925" algn="l"/>
              </a:tabLst>
              <a:defRPr/>
            </a:pPr>
            <a:r>
              <a:rPr lang="en-ZA" sz="1600" kern="1200" cap="all" dirty="0">
                <a:latin typeface="Arial" panose="020B0604020202020204" pitchFamily="34" charset="0"/>
                <a:cs typeface="Arial" charset="0"/>
              </a:rPr>
              <a:t>A6	-	(SBD2) </a:t>
            </a:r>
            <a:r>
              <a:rPr lang="en-ZA" sz="1600" cap="all" dirty="0">
                <a:latin typeface="Arial" panose="020B0604020202020204" pitchFamily="34" charset="0"/>
                <a:ea typeface="Times New Roman" panose="02020603050405020304" pitchFamily="18" charset="0"/>
              </a:rPr>
              <a:t>certificate of tax COMPLIANCE</a:t>
            </a:r>
          </a:p>
          <a:p>
            <a:pPr marL="1166813" lvl="0" indent="-625475" algn="just">
              <a:buClr>
                <a:srgbClr val="3B812F"/>
              </a:buClr>
              <a:buNone/>
              <a:tabLst>
                <a:tab pos="1431925" algn="l"/>
              </a:tabLst>
              <a:defRPr/>
            </a:pPr>
            <a:r>
              <a:rPr lang="en-GB" sz="1600" kern="1200" cap="all" dirty="0">
                <a:latin typeface="Arial" charset="0"/>
                <a:cs typeface="Arial" charset="0"/>
              </a:rPr>
              <a:t>A7	-	</a:t>
            </a:r>
            <a:r>
              <a:rPr lang="en-ZA" sz="1600" cap="all" dirty="0">
                <a:latin typeface="Arial" panose="020B0604020202020204" pitchFamily="34" charset="0"/>
                <a:ea typeface="Times New Roman" panose="02020603050405020304" pitchFamily="18" charset="0"/>
              </a:rPr>
              <a:t>certificate of insurance cover</a:t>
            </a:r>
          </a:p>
          <a:p>
            <a:pPr marL="1166813" lvl="0" indent="-625475" algn="just">
              <a:buClr>
                <a:srgbClr val="3B812F"/>
              </a:buClr>
              <a:buNone/>
              <a:tabLst>
                <a:tab pos="1431925" algn="l"/>
              </a:tabLst>
              <a:defRPr/>
            </a:pPr>
            <a:r>
              <a:rPr lang="en-ZA" sz="1600" kern="1200" cap="all" dirty="0">
                <a:latin typeface="Arial" panose="020B0604020202020204" pitchFamily="34" charset="0"/>
                <a:cs typeface="Arial" charset="0"/>
              </a:rPr>
              <a:t>A8	-	</a:t>
            </a:r>
            <a:r>
              <a:rPr lang="en-ZA" sz="1600" cap="all" dirty="0">
                <a:latin typeface="Arial" panose="020B0604020202020204" pitchFamily="34" charset="0"/>
                <a:ea typeface="Times New Roman" panose="02020603050405020304" pitchFamily="18" charset="0"/>
              </a:rPr>
              <a:t>Tenderer’s REGISTERED FINANCIAL SERVICE PROVIDER 	LETTER AND bank details</a:t>
            </a:r>
            <a:endParaRPr lang="en-GB" sz="1600" kern="1200" cap="all" dirty="0">
              <a:latin typeface="Arial" charset="0"/>
              <a:cs typeface="Arial" charset="0"/>
            </a:endParaRPr>
          </a:p>
          <a:p>
            <a:pPr algn="just">
              <a:buClr>
                <a:schemeClr val="accent2"/>
              </a:buClr>
              <a:buNone/>
              <a:tabLst>
                <a:tab pos="542925" algn="l"/>
                <a:tab pos="989013" algn="l"/>
              </a:tabLst>
              <a:defRPr/>
            </a:pPr>
            <a:r>
              <a:rPr lang="en-ZA" sz="1600" cap="all" dirty="0"/>
              <a:t>		</a:t>
            </a:r>
            <a:r>
              <a:rPr lang="en-ZA" sz="1600" dirty="0">
                <a:solidFill>
                  <a:srgbClr val="107412"/>
                </a:solidFill>
              </a:rPr>
              <a:t>		</a:t>
            </a:r>
            <a:r>
              <a:rPr lang="en-ZA" sz="1600" cap="all" dirty="0"/>
              <a:t>		</a:t>
            </a:r>
            <a:endParaRPr lang="en-ZA" sz="1600"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642350" cy="946150"/>
          </a:xfrm>
        </p:spPr>
        <p:txBody>
          <a:bodyPr/>
          <a:lstStyle/>
          <a:p>
            <a:r>
              <a:rPr lang="en-US" sz="3600" dirty="0">
                <a:latin typeface="+mn-lt"/>
              </a:rPr>
              <a:t>4. RETURNABLE SCHEDULES</a:t>
            </a:r>
            <a:br>
              <a:rPr lang="en-US" sz="6600" dirty="0"/>
            </a:br>
            <a:r>
              <a:rPr lang="en-US" sz="1800" dirty="0">
                <a:latin typeface="+mn-lt"/>
              </a:rPr>
              <a:t>T.2.1 LIST OF RETURNABLE SCHEDULES</a:t>
            </a:r>
            <a:endParaRPr lang="en-ZA" sz="1800" dirty="0">
              <a:latin typeface="+mn-lt"/>
            </a:endParaRPr>
          </a:p>
        </p:txBody>
      </p:sp>
      <p:sp>
        <p:nvSpPr>
          <p:cNvPr id="3" name="Content Placeholder 2"/>
          <p:cNvSpPr>
            <a:spLocks noGrp="1"/>
          </p:cNvSpPr>
          <p:nvPr>
            <p:ph idx="1"/>
          </p:nvPr>
        </p:nvSpPr>
        <p:spPr>
          <a:xfrm>
            <a:off x="457200" y="1600200"/>
            <a:ext cx="8229600" cy="4831080"/>
          </a:xfrm>
        </p:spPr>
        <p:txBody>
          <a:bodyPr/>
          <a:lstStyle/>
          <a:p>
            <a:pPr marL="1166813" indent="-625475" algn="just">
              <a:buClr>
                <a:schemeClr val="accent2"/>
              </a:buClr>
              <a:buNone/>
              <a:tabLst>
                <a:tab pos="1431925" algn="l"/>
              </a:tabLst>
              <a:defRPr/>
            </a:pPr>
            <a:r>
              <a:rPr lang="en-GB" sz="1600" cap="all" dirty="0"/>
              <a:t>A9.1	-</a:t>
            </a:r>
            <a:r>
              <a:rPr lang="en-ZA" sz="1600" cap="all" dirty="0"/>
              <a:t>	SCHEDULE OF TENDER’S LITIGATION HISTORY</a:t>
            </a:r>
          </a:p>
          <a:p>
            <a:pPr marL="1166813" indent="-625475" algn="just">
              <a:buClr>
                <a:schemeClr val="accent2"/>
              </a:buClr>
              <a:buNone/>
              <a:tabLst>
                <a:tab pos="1431925" algn="l"/>
              </a:tabLst>
              <a:defRPr/>
            </a:pPr>
            <a:r>
              <a:rPr lang="en-ZA" sz="1600" cap="all" dirty="0"/>
              <a:t>A9.2	-	</a:t>
            </a:r>
            <a:r>
              <a:rPr lang="en-ZA" sz="1600" cap="all" dirty="0">
                <a:latin typeface="Arial" panose="020B0604020202020204" pitchFamily="34" charset="0"/>
                <a:ea typeface="Times New Roman" panose="02020603050405020304" pitchFamily="18" charset="0"/>
              </a:rPr>
              <a:t>environmental, social, health, and safety performance 	declaration</a:t>
            </a:r>
            <a:endParaRPr lang="en-ZA" sz="1600" cap="all" dirty="0"/>
          </a:p>
          <a:p>
            <a:pPr marL="1166813" lvl="0" indent="-625475" algn="just">
              <a:buClr>
                <a:schemeClr val="accent2"/>
              </a:buClr>
              <a:buNone/>
              <a:tabLst>
                <a:tab pos="1431925" algn="l"/>
              </a:tabLst>
              <a:defRPr/>
            </a:pPr>
            <a:r>
              <a:rPr lang="en-ZA" sz="1600" dirty="0">
                <a:ea typeface="Times New Roman" pitchFamily="18" charset="0"/>
              </a:rPr>
              <a:t>A10	-	</a:t>
            </a:r>
            <a:r>
              <a:rPr lang="en-ZA" sz="1600" cap="all" dirty="0"/>
              <a:t>schedule of current commitments</a:t>
            </a:r>
            <a:endParaRPr lang="en-GB" sz="1600" dirty="0">
              <a:ea typeface="Times New Roman" pitchFamily="18" charset="0"/>
            </a:endParaRPr>
          </a:p>
          <a:p>
            <a:pPr marL="1166813" lvl="0" indent="-625475" algn="just">
              <a:buClr>
                <a:schemeClr val="accent2"/>
              </a:buClr>
              <a:buNone/>
              <a:tabLst>
                <a:tab pos="1431925" algn="l"/>
              </a:tabLst>
              <a:defRPr/>
            </a:pPr>
            <a:r>
              <a:rPr lang="en-GB" sz="1600" dirty="0">
                <a:ea typeface="Times New Roman" pitchFamily="18" charset="0"/>
              </a:rPr>
              <a:t>A11	-	</a:t>
            </a:r>
            <a:r>
              <a:rPr lang="en-ZA" sz="1600" cap="all" dirty="0"/>
              <a:t>certificate of compliance with occupational health 	and safety act, 1993 </a:t>
            </a:r>
            <a:r>
              <a:rPr lang="en-ZA" sz="1600" cap="all" dirty="0">
                <a:latin typeface="Arial" panose="020B0604020202020204" pitchFamily="34" charset="0"/>
                <a:ea typeface="Times New Roman" panose="02020603050405020304" pitchFamily="18" charset="0"/>
              </a:rPr>
              <a:t>(ACT </a:t>
            </a:r>
            <a:r>
              <a:rPr lang="en-ZA" sz="1600" cap="all" dirty="0" err="1">
                <a:latin typeface="Arial" panose="020B0604020202020204" pitchFamily="34" charset="0"/>
                <a:ea typeface="Times New Roman" panose="02020603050405020304" pitchFamily="18" charset="0"/>
              </a:rPr>
              <a:t>nO.</a:t>
            </a:r>
            <a:r>
              <a:rPr lang="en-ZA" sz="1600" cap="all" dirty="0">
                <a:latin typeface="Arial" panose="020B0604020202020204" pitchFamily="34" charset="0"/>
                <a:ea typeface="Times New Roman" panose="02020603050405020304" pitchFamily="18" charset="0"/>
              </a:rPr>
              <a:t> 130 OF 1993)</a:t>
            </a:r>
            <a:endParaRPr lang="en-GB" sz="1600" dirty="0">
              <a:ea typeface="Times New Roman" pitchFamily="18" charset="0"/>
            </a:endParaRPr>
          </a:p>
          <a:p>
            <a:pPr marL="1166813" lvl="0" indent="-625475" algn="just">
              <a:buClr>
                <a:schemeClr val="accent2"/>
              </a:buClr>
              <a:buNone/>
              <a:tabLst>
                <a:tab pos="1431925" algn="l"/>
              </a:tabLst>
              <a:defRPr/>
            </a:pPr>
            <a:r>
              <a:rPr lang="en-GB" sz="1600" dirty="0">
                <a:ea typeface="Times New Roman" pitchFamily="18" charset="0"/>
              </a:rPr>
              <a:t>A12	-	</a:t>
            </a:r>
            <a:r>
              <a:rPr lang="en-ZA" sz="1600" cap="all" dirty="0"/>
              <a:t>certificate of registration with </a:t>
            </a:r>
            <a:r>
              <a:rPr lang="en-ZA" sz="1600" cap="all" dirty="0" err="1"/>
              <a:t>cidb</a:t>
            </a:r>
            <a:endParaRPr lang="en-ZA" sz="1600" cap="all" dirty="0"/>
          </a:p>
          <a:p>
            <a:pPr marL="1166813" lvl="0" indent="-625475" algn="just">
              <a:buClr>
                <a:schemeClr val="accent2"/>
              </a:buClr>
              <a:buNone/>
              <a:tabLst>
                <a:tab pos="1431925" algn="l"/>
              </a:tabLst>
              <a:defRPr/>
            </a:pPr>
            <a:r>
              <a:rPr lang="en-ZA" sz="1600" cap="all" dirty="0"/>
              <a:t>A13	-	(</a:t>
            </a:r>
            <a:r>
              <a:rPr lang="en-ZA" sz="1600" cap="all" dirty="0">
                <a:latin typeface="Arial" panose="020B0604020202020204" pitchFamily="34" charset="0"/>
                <a:ea typeface="Times New Roman" panose="02020603050405020304" pitchFamily="18" charset="0"/>
              </a:rPr>
              <a:t>SBD1) INVITATION TO BID AND TERMS AND CONDITIONS FOR 	BIDDING</a:t>
            </a:r>
            <a:endParaRPr lang="en-ZA" sz="1600" dirty="0"/>
          </a:p>
          <a:p>
            <a:pPr marL="1166813" lvl="0" indent="-625475" algn="just">
              <a:buClr>
                <a:schemeClr val="accent2"/>
              </a:buClr>
              <a:buNone/>
              <a:tabLst>
                <a:tab pos="1431925" algn="l"/>
              </a:tabLst>
              <a:defRPr/>
            </a:pPr>
            <a:r>
              <a:rPr lang="en-ZA" sz="1600" dirty="0">
                <a:ea typeface="Times New Roman" pitchFamily="18" charset="0"/>
              </a:rPr>
              <a:t>B1	-	</a:t>
            </a:r>
            <a:r>
              <a:rPr lang="en-ZA" sz="1600" dirty="0"/>
              <a:t>CONTRACTOR’S ESTABLISHMENT ON SITE</a:t>
            </a:r>
          </a:p>
          <a:p>
            <a:pPr marL="1166813" lvl="0" indent="-625475" algn="just">
              <a:buClr>
                <a:schemeClr val="accent2"/>
              </a:buClr>
              <a:buNone/>
              <a:tabLst>
                <a:tab pos="1431925" algn="l"/>
              </a:tabLst>
              <a:defRPr/>
            </a:pPr>
            <a:r>
              <a:rPr lang="en-ZA" sz="1600" dirty="0"/>
              <a:t>B2	-	SCHEDULE OF SPECIAL MATERIALS</a:t>
            </a:r>
          </a:p>
          <a:p>
            <a:pPr marL="1166813" lvl="0" indent="-625475" algn="just">
              <a:buClr>
                <a:schemeClr val="accent2"/>
              </a:buClr>
              <a:buNone/>
              <a:tabLst>
                <a:tab pos="1431925" algn="l"/>
              </a:tabLst>
              <a:defRPr/>
            </a:pPr>
            <a:r>
              <a:rPr lang="en-ZA" sz="1600" dirty="0"/>
              <a:t>C1.1	-	</a:t>
            </a:r>
            <a:r>
              <a:rPr lang="en-ZA" sz="1600" cap="all" dirty="0"/>
              <a:t>TENDERER’S b-</a:t>
            </a:r>
            <a:r>
              <a:rPr lang="en-ZA" sz="1600" cap="all" dirty="0" err="1"/>
              <a:t>bbee</a:t>
            </a:r>
            <a:r>
              <a:rPr lang="en-ZA" sz="1600" cap="all" dirty="0"/>
              <a:t> VERIFICATION CERTIFICATE</a:t>
            </a:r>
          </a:p>
          <a:p>
            <a:pPr marL="1166813" lvl="0" indent="-625475" algn="just">
              <a:buClr>
                <a:schemeClr val="accent2"/>
              </a:buClr>
              <a:buNone/>
              <a:tabLst>
                <a:tab pos="1431925" algn="l"/>
              </a:tabLst>
              <a:defRPr/>
            </a:pPr>
            <a:r>
              <a:rPr lang="en-ZA" sz="1600" cap="all" dirty="0"/>
              <a:t>C1.2	-	(SBD6.1) </a:t>
            </a:r>
            <a:r>
              <a:rPr lang="en-ZA" sz="1600" cap="all" dirty="0">
                <a:latin typeface="Arial" panose="020B0604020202020204" pitchFamily="34" charset="0"/>
                <a:ea typeface="Times New Roman" panose="02020603050405020304" pitchFamily="18" charset="0"/>
              </a:rPr>
              <a:t>PREFERENCE POINTS CLAIM FORM IN TERMS OF THE 	PREFERENTIAL PROCUREMENT REGULATIONS 2017</a:t>
            </a:r>
            <a:endParaRPr lang="en-ZA" sz="1600" dirty="0"/>
          </a:p>
          <a:p>
            <a:pPr marL="1166813" lvl="0" indent="-625475" algn="just">
              <a:buClr>
                <a:schemeClr val="accent2"/>
              </a:buClr>
              <a:buNone/>
              <a:tabLst>
                <a:tab pos="1431925" algn="l"/>
              </a:tabLst>
              <a:defRPr/>
            </a:pPr>
            <a:r>
              <a:rPr lang="en-ZA" sz="1600" dirty="0">
                <a:ea typeface="Times New Roman" pitchFamily="18" charset="0"/>
              </a:rPr>
              <a:t>D1	-	</a:t>
            </a:r>
            <a:r>
              <a:rPr lang="en-ZA" sz="1600" dirty="0"/>
              <a:t>SCHEDULE OF TENDERER’S PLANT AND EQUIPMENT </a:t>
            </a:r>
            <a:r>
              <a:rPr lang="en-GB" sz="1600" dirty="0">
                <a:ea typeface="Times New Roman" pitchFamily="18" charset="0"/>
              </a:rPr>
              <a:t>	</a:t>
            </a:r>
          </a:p>
          <a:p>
            <a:pPr marL="1166813" lvl="0" indent="-625475" algn="just">
              <a:buClr>
                <a:schemeClr val="accent2"/>
              </a:buClr>
              <a:buNone/>
              <a:tabLst>
                <a:tab pos="1431925" algn="l"/>
              </a:tabLst>
              <a:defRPr/>
            </a:pPr>
            <a:r>
              <a:rPr lang="en-ZA" sz="1600" dirty="0">
                <a:ea typeface="Times New Roman" pitchFamily="18" charset="0"/>
              </a:rPr>
              <a:t>D2	-	</a:t>
            </a:r>
            <a:r>
              <a:rPr lang="en-ZA" sz="1600" dirty="0"/>
              <a:t>TENDERER’S METHOD STATEMENT</a:t>
            </a:r>
            <a:endParaRPr lang="en-ZA" sz="1600" dirty="0">
              <a:ea typeface="Times New Roman" pitchFamily="18" charset="0"/>
            </a:endParaRPr>
          </a:p>
          <a:p>
            <a:pPr marL="1166813" lvl="0" indent="-625475" algn="just">
              <a:buClr>
                <a:schemeClr val="accent2"/>
              </a:buClr>
              <a:buNone/>
              <a:tabLst>
                <a:tab pos="1431925" algn="l"/>
              </a:tabLst>
              <a:defRPr/>
            </a:pPr>
            <a:r>
              <a:rPr lang="en-ZA" sz="1600" dirty="0">
                <a:ea typeface="Times New Roman" pitchFamily="18" charset="0"/>
              </a:rPr>
              <a:t>D3	-	</a:t>
            </a:r>
            <a:r>
              <a:rPr lang="en-ZA" sz="1600" dirty="0"/>
              <a:t>TENDERER’S ORGANISATION AND STAFFING </a:t>
            </a:r>
            <a:r>
              <a:rPr lang="en-GB" sz="1600" dirty="0">
                <a:solidFill>
                  <a:srgbClr val="107412"/>
                </a:solidFill>
                <a:ea typeface="Times New Roman" pitchFamily="18" charset="0"/>
              </a:rPr>
              <a:t>	</a:t>
            </a:r>
          </a:p>
          <a:p>
            <a:pPr marL="1166813" lvl="0" indent="-625475" algn="just">
              <a:buClr>
                <a:schemeClr val="accent2"/>
              </a:buClr>
              <a:buNone/>
              <a:defRPr/>
            </a:pPr>
            <a:r>
              <a:rPr lang="en-GB" sz="1600" dirty="0">
                <a:solidFill>
                  <a:srgbClr val="107412"/>
                </a:solidFill>
                <a:ea typeface="Times New Roman" pitchFamily="18" charset="0"/>
              </a:rPr>
              <a:t>	</a:t>
            </a:r>
          </a:p>
          <a:p>
            <a:pPr marL="1166813" lvl="0" indent="-625475" algn="just">
              <a:buClr>
                <a:schemeClr val="accent2"/>
              </a:buClr>
              <a:buNone/>
              <a:defRPr/>
            </a:pPr>
            <a:r>
              <a:rPr lang="en-GB" sz="1600" dirty="0">
                <a:solidFill>
                  <a:srgbClr val="107412"/>
                </a:solidFill>
                <a:ea typeface="Times New Roman" pitchFamily="18" charset="0"/>
              </a:rPr>
              <a:t>		</a:t>
            </a:r>
            <a:endParaRPr lang="en-ZA" sz="1600" cap="all" dirty="0"/>
          </a:p>
        </p:txBody>
      </p:sp>
    </p:spTree>
    <p:extLst>
      <p:ext uri="{BB962C8B-B14F-4D97-AF65-F5344CB8AC3E}">
        <p14:creationId xmlns:p14="http://schemas.microsoft.com/office/powerpoint/2010/main" val="3820321644"/>
      </p:ext>
    </p:extLst>
  </p:cSld>
  <p:clrMapOvr>
    <a:masterClrMapping/>
  </p:clrMapOvr>
  <p:transition spd="slow">
    <p:fade thruBlk="1"/>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642350" cy="946150"/>
          </a:xfrm>
        </p:spPr>
        <p:txBody>
          <a:bodyPr/>
          <a:lstStyle/>
          <a:p>
            <a:r>
              <a:rPr lang="en-US" sz="3600" dirty="0">
                <a:latin typeface="+mn-lt"/>
              </a:rPr>
              <a:t>4. RETURNABLE SCHEDULES</a:t>
            </a:r>
            <a:br>
              <a:rPr lang="en-US" sz="6600" dirty="0"/>
            </a:br>
            <a:r>
              <a:rPr lang="en-US" sz="1800" dirty="0">
                <a:latin typeface="+mn-lt"/>
              </a:rPr>
              <a:t>LIST OF RETURNABLE SCHEDULES</a:t>
            </a:r>
            <a:endParaRPr lang="en-ZA" sz="1800" dirty="0">
              <a:latin typeface="+mn-lt"/>
            </a:endParaRPr>
          </a:p>
        </p:txBody>
      </p:sp>
      <p:sp>
        <p:nvSpPr>
          <p:cNvPr id="3" name="Content Placeholder 2"/>
          <p:cNvSpPr>
            <a:spLocks noGrp="1"/>
          </p:cNvSpPr>
          <p:nvPr>
            <p:ph idx="1"/>
          </p:nvPr>
        </p:nvSpPr>
        <p:spPr>
          <a:xfrm>
            <a:off x="457199" y="1600200"/>
            <a:ext cx="8481527" cy="4831080"/>
          </a:xfrm>
        </p:spPr>
        <p:txBody>
          <a:bodyPr/>
          <a:lstStyle/>
          <a:p>
            <a:pPr marL="1163638" lvl="0" indent="-628650" algn="just">
              <a:buClr>
                <a:srgbClr val="3B812F"/>
              </a:buClr>
              <a:buNone/>
              <a:tabLst>
                <a:tab pos="1431925" algn="l"/>
              </a:tabLst>
              <a:defRPr/>
            </a:pPr>
            <a:r>
              <a:rPr lang="en-ZA" sz="1600" dirty="0">
                <a:ea typeface="Times New Roman" pitchFamily="18" charset="0"/>
              </a:rPr>
              <a:t>D4.1	-	</a:t>
            </a:r>
            <a:r>
              <a:rPr lang="en-ZA" sz="1600" dirty="0"/>
              <a:t>TENDERER’S KEY PERSONNEL EXPERIENCE (contracts director)</a:t>
            </a:r>
            <a:endParaRPr lang="en-ZA" sz="1600" dirty="0">
              <a:ea typeface="Times New Roman" pitchFamily="18" charset="0"/>
            </a:endParaRPr>
          </a:p>
          <a:p>
            <a:pPr marL="1163638" lvl="0" indent="-628650" algn="just">
              <a:buClr>
                <a:srgbClr val="3B812F"/>
              </a:buClr>
              <a:buNone/>
              <a:tabLst>
                <a:tab pos="1431925" algn="l"/>
              </a:tabLst>
              <a:defRPr/>
            </a:pPr>
            <a:r>
              <a:rPr lang="en-ZA" sz="1600" dirty="0">
                <a:ea typeface="Times New Roman" pitchFamily="18" charset="0"/>
              </a:rPr>
              <a:t>D4.2	-	</a:t>
            </a:r>
            <a:r>
              <a:rPr lang="en-ZA" sz="1600" dirty="0"/>
              <a:t>TENDERER’S KEY PERSONNEL EXPERIENCE (contracts manager) </a:t>
            </a:r>
          </a:p>
          <a:p>
            <a:pPr marL="1163638" lvl="0" indent="-628650" algn="just">
              <a:buClr>
                <a:srgbClr val="3B812F"/>
              </a:buClr>
              <a:buNone/>
              <a:tabLst>
                <a:tab pos="1431925" algn="l"/>
              </a:tabLst>
              <a:defRPr/>
            </a:pPr>
            <a:r>
              <a:rPr lang="en-ZA" sz="1600" dirty="0">
                <a:ea typeface="Times New Roman" pitchFamily="18" charset="0"/>
              </a:rPr>
              <a:t>D4.3	- 	</a:t>
            </a:r>
            <a:r>
              <a:rPr lang="en-ZA" sz="1600" dirty="0"/>
              <a:t>TENDERER’S KEY PERSONNEL EXPERIENCE (construction manager 	(Contractor’s Representative))</a:t>
            </a:r>
            <a:endParaRPr lang="en-ZA" sz="1600" dirty="0">
              <a:ea typeface="Times New Roman" pitchFamily="18" charset="0"/>
            </a:endParaRPr>
          </a:p>
          <a:p>
            <a:pPr marL="1163638" lvl="0" indent="-628650" algn="just">
              <a:buClr>
                <a:schemeClr val="accent2"/>
              </a:buClr>
              <a:buNone/>
              <a:tabLst>
                <a:tab pos="1431925" algn="l"/>
              </a:tabLst>
              <a:defRPr/>
            </a:pPr>
            <a:r>
              <a:rPr lang="en-ZA" sz="1600" dirty="0">
                <a:ea typeface="Times New Roman" pitchFamily="18" charset="0"/>
              </a:rPr>
              <a:t>D5.1	-	</a:t>
            </a:r>
            <a:r>
              <a:rPr lang="en-ZA" sz="1600" dirty="0"/>
              <a:t>TENDERER’S EXPERIENCE</a:t>
            </a:r>
            <a:r>
              <a:rPr lang="en-ZA" sz="1800" dirty="0">
                <a:latin typeface="Arial" panose="020B0604020202020204" pitchFamily="34" charset="0"/>
                <a:ea typeface="Times New Roman" panose="02020603050405020304" pitchFamily="18" charset="0"/>
                <a:cs typeface="Times New Roman" panose="02020603050405020304" pitchFamily="18" charset="0"/>
              </a:rPr>
              <a:t> </a:t>
            </a:r>
            <a:r>
              <a:rPr lang="en-ZA" sz="1600" cap="all" dirty="0">
                <a:latin typeface="Arial" panose="020B0604020202020204" pitchFamily="34" charset="0"/>
                <a:ea typeface="Times New Roman" panose="02020603050405020304" pitchFamily="18" charset="0"/>
              </a:rPr>
              <a:t>based on completed projects</a:t>
            </a:r>
            <a:endParaRPr lang="en-ZA" sz="1600" dirty="0"/>
          </a:p>
          <a:p>
            <a:pPr marL="1163638" lvl="0" indent="-628650" algn="just">
              <a:buClr>
                <a:schemeClr val="accent2"/>
              </a:buClr>
              <a:buNone/>
              <a:tabLst>
                <a:tab pos="1431925" algn="l"/>
              </a:tabLst>
              <a:defRPr/>
            </a:pPr>
            <a:r>
              <a:rPr lang="en-ZA" sz="1600" dirty="0">
                <a:ea typeface="Times New Roman" pitchFamily="18" charset="0"/>
              </a:rPr>
              <a:t>D5.2	-	</a:t>
            </a:r>
            <a:r>
              <a:rPr lang="en-ZA" sz="1600" cap="all" dirty="0">
                <a:latin typeface="Arial" panose="020B0604020202020204" pitchFamily="34" charset="0"/>
                <a:ea typeface="Times New Roman" panose="02020603050405020304" pitchFamily="18" charset="0"/>
              </a:rPr>
              <a:t>TENDERER’S EXPERIENCE</a:t>
            </a:r>
            <a:r>
              <a:rPr lang="en-ZA" sz="1800" dirty="0">
                <a:latin typeface="Arial" panose="020B0604020202020204" pitchFamily="34" charset="0"/>
                <a:ea typeface="Times New Roman" panose="02020603050405020304" pitchFamily="18" charset="0"/>
                <a:cs typeface="Times New Roman" panose="02020603050405020304" pitchFamily="18" charset="0"/>
              </a:rPr>
              <a:t> </a:t>
            </a:r>
            <a:r>
              <a:rPr lang="en-ZA" sz="1600" cap="all" dirty="0">
                <a:latin typeface="Arial" panose="020B0604020202020204" pitchFamily="34" charset="0"/>
                <a:ea typeface="Times New Roman" panose="02020603050405020304" pitchFamily="18" charset="0"/>
              </a:rPr>
              <a:t>based on projects IN PROGRESS</a:t>
            </a:r>
            <a:endParaRPr lang="en-ZA" sz="1600" dirty="0">
              <a:ea typeface="Times New Roman" pitchFamily="18" charset="0"/>
            </a:endParaRPr>
          </a:p>
          <a:p>
            <a:pPr marL="1163638" lvl="0" indent="-628650" algn="just">
              <a:buClr>
                <a:schemeClr val="accent2"/>
              </a:buClr>
              <a:buNone/>
              <a:tabLst>
                <a:tab pos="1431925" algn="l"/>
              </a:tabLst>
              <a:defRPr/>
            </a:pPr>
            <a:r>
              <a:rPr lang="en-ZA" sz="1600" dirty="0">
                <a:ea typeface="Times New Roman" pitchFamily="18" charset="0"/>
              </a:rPr>
              <a:t>D6	-	</a:t>
            </a:r>
            <a:r>
              <a:rPr lang="en-ZA" sz="1600" dirty="0"/>
              <a:t>TENDERER’S INDICATIVE PROGRAMME </a:t>
            </a:r>
            <a:r>
              <a:rPr lang="en-GB" sz="1600" dirty="0">
                <a:ea typeface="Times New Roman" pitchFamily="18" charset="0"/>
              </a:rPr>
              <a:t>	</a:t>
            </a:r>
          </a:p>
          <a:p>
            <a:pPr marL="1163638" lvl="0" indent="-628650" algn="just">
              <a:buClr>
                <a:schemeClr val="accent2"/>
              </a:buClr>
              <a:buNone/>
              <a:tabLst>
                <a:tab pos="1431925" algn="l"/>
              </a:tabLst>
              <a:defRPr/>
            </a:pPr>
            <a:r>
              <a:rPr lang="en-ZA" sz="1600" dirty="0">
                <a:ea typeface="Times New Roman" pitchFamily="18" charset="0"/>
              </a:rPr>
              <a:t>D7	-	</a:t>
            </a:r>
            <a:r>
              <a:rPr lang="en-ZA" sz="1600" dirty="0"/>
              <a:t>SCHEDULE OF ESTIMATED MONTHLY EXPENDITURE </a:t>
            </a:r>
          </a:p>
          <a:p>
            <a:pPr marL="1163638" lvl="0" indent="-628650" algn="just">
              <a:buClr>
                <a:schemeClr val="accent2"/>
              </a:buClr>
              <a:buNone/>
              <a:tabLst>
                <a:tab pos="1431925" algn="l"/>
              </a:tabLst>
              <a:defRPr/>
            </a:pPr>
            <a:r>
              <a:rPr lang="en-ZA" sz="1600" dirty="0">
                <a:ea typeface="Times New Roman" pitchFamily="18" charset="0"/>
              </a:rPr>
              <a:t>D8	-	</a:t>
            </a:r>
            <a:r>
              <a:rPr lang="en-ZA" sz="1600" dirty="0"/>
              <a:t>SCHEDULE OF SUBCONTRACTORS</a:t>
            </a:r>
          </a:p>
          <a:p>
            <a:pPr marL="1163638" lvl="0" indent="-628650" algn="just">
              <a:buClr>
                <a:schemeClr val="accent2"/>
              </a:buClr>
              <a:buNone/>
              <a:tabLst>
                <a:tab pos="1431925" algn="l"/>
              </a:tabLst>
              <a:defRPr/>
            </a:pPr>
            <a:r>
              <a:rPr lang="en-ZA" sz="1600" dirty="0"/>
              <a:t>D9	-	</a:t>
            </a:r>
            <a:r>
              <a:rPr lang="en-ZA" sz="1600" cap="all" dirty="0">
                <a:latin typeface="Arial" panose="020B0604020202020204" pitchFamily="34" charset="0"/>
                <a:ea typeface="Times New Roman" panose="02020603050405020304" pitchFamily="18" charset="0"/>
              </a:rPr>
              <a:t>CORPORATE SOCIAL INVESTMENT</a:t>
            </a:r>
          </a:p>
          <a:p>
            <a:pPr marL="1163638" indent="-628650" algn="just">
              <a:buClr>
                <a:schemeClr val="accent2"/>
              </a:buClr>
              <a:buNone/>
              <a:tabLst>
                <a:tab pos="1431925" algn="l"/>
              </a:tabLst>
              <a:defRPr/>
            </a:pPr>
            <a:r>
              <a:rPr lang="en-ZA" sz="1600" dirty="0"/>
              <a:t>F1	-	</a:t>
            </a:r>
            <a:r>
              <a:rPr lang="en-ZA" sz="1600" cap="all" dirty="0">
                <a:latin typeface="Arial" panose="020B0604020202020204" pitchFamily="34" charset="0"/>
              </a:rPr>
              <a:t>SCHEDULE OF TENDER COMPLIANCE</a:t>
            </a:r>
          </a:p>
          <a:p>
            <a:pPr marL="1163638" indent="-628650" algn="just">
              <a:buClr>
                <a:schemeClr val="accent2"/>
              </a:buClr>
              <a:buNone/>
              <a:tabLst>
                <a:tab pos="1431925" algn="l"/>
              </a:tabLst>
              <a:defRPr/>
            </a:pPr>
            <a:r>
              <a:rPr lang="en-ZA" sz="1600" cap="all" dirty="0">
                <a:latin typeface="Arial" panose="020B0604020202020204" pitchFamily="34" charset="0"/>
              </a:rPr>
              <a:t>C1.1.1	-	(SBD7) FORM OF OFFER</a:t>
            </a:r>
          </a:p>
          <a:p>
            <a:pPr marL="1163638" indent="-628650" algn="just">
              <a:buClr>
                <a:schemeClr val="accent2"/>
              </a:buClr>
              <a:buNone/>
              <a:tabLst>
                <a:tab pos="1431925" algn="l"/>
              </a:tabLst>
              <a:defRPr/>
            </a:pPr>
            <a:r>
              <a:rPr lang="en-ZA" sz="1600" cap="all" dirty="0">
                <a:latin typeface="Arial" panose="020B0604020202020204" pitchFamily="34" charset="0"/>
              </a:rPr>
              <a:t>C1.2.3	-	CONTRACT DATA – INFORMATION PROVIDED BY THE TENDERER</a:t>
            </a:r>
          </a:p>
          <a:p>
            <a:pPr marL="1163638" indent="-628650" algn="just">
              <a:buClr>
                <a:schemeClr val="accent2"/>
              </a:buClr>
              <a:buNone/>
              <a:tabLst>
                <a:tab pos="1431925" algn="l"/>
              </a:tabLst>
              <a:defRPr/>
            </a:pPr>
            <a:r>
              <a:rPr lang="en-ZA" sz="1600" cap="all" dirty="0">
                <a:latin typeface="Arial" panose="020B0604020202020204" pitchFamily="34" charset="0"/>
              </a:rPr>
              <a:t>C2.2	-	(SBD3) PRICING SCHEDULE</a:t>
            </a:r>
          </a:p>
          <a:p>
            <a:pPr marL="1163638" indent="-628650" algn="just">
              <a:buClr>
                <a:schemeClr val="accent2"/>
              </a:buClr>
              <a:buNone/>
              <a:tabLst>
                <a:tab pos="1431925" algn="l"/>
              </a:tabLst>
              <a:defRPr/>
            </a:pPr>
            <a:endParaRPr lang="en-ZA" sz="1600" cap="all" dirty="0">
              <a:latin typeface="Arial" panose="020B0604020202020204" pitchFamily="34" charset="0"/>
            </a:endParaRPr>
          </a:p>
          <a:p>
            <a:pPr marL="1163638" lvl="0" indent="-628650" algn="just">
              <a:buClr>
                <a:schemeClr val="accent2"/>
              </a:buClr>
              <a:buNone/>
              <a:tabLst>
                <a:tab pos="1431925" algn="l"/>
              </a:tabLst>
              <a:defRPr/>
            </a:pPr>
            <a:endParaRPr lang="en-ZA" sz="1600" cap="all" dirty="0">
              <a:latin typeface="Arial" panose="020B0604020202020204" pitchFamily="34" charset="0"/>
            </a:endParaRPr>
          </a:p>
          <a:p>
            <a:pPr marL="1163638" lvl="0" indent="-628650" algn="just">
              <a:buClr>
                <a:schemeClr val="accent2"/>
              </a:buClr>
              <a:buNone/>
              <a:tabLst>
                <a:tab pos="1431925" algn="l"/>
              </a:tabLst>
              <a:defRPr/>
            </a:pPr>
            <a:endParaRPr lang="en-ZA" sz="1600" dirty="0"/>
          </a:p>
        </p:txBody>
      </p:sp>
    </p:spTree>
    <p:extLst>
      <p:ext uri="{BB962C8B-B14F-4D97-AF65-F5344CB8AC3E}">
        <p14:creationId xmlns:p14="http://schemas.microsoft.com/office/powerpoint/2010/main" val="2341964741"/>
      </p:ext>
    </p:extLst>
  </p:cSld>
  <p:clrMapOvr>
    <a:masterClrMapping/>
  </p:clrMapOvr>
  <p:transition spd="slow">
    <p:fade thruBlk="1"/>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6720"/>
            <a:ext cx="8642350" cy="946150"/>
          </a:xfrm>
        </p:spPr>
        <p:txBody>
          <a:bodyPr/>
          <a:lstStyle/>
          <a:p>
            <a:r>
              <a:rPr lang="en-US" sz="3600" dirty="0">
                <a:latin typeface="+mn-lt"/>
              </a:rPr>
              <a:t>4. RETURNABLE SCHEDULES</a:t>
            </a:r>
            <a:br>
              <a:rPr lang="en-US" sz="6600" dirty="0"/>
            </a:br>
            <a:r>
              <a:rPr lang="en-US" sz="1800" dirty="0">
                <a:latin typeface="+mn-lt"/>
              </a:rPr>
              <a:t>LIST OF RETURNABLE SCHEDULES</a:t>
            </a:r>
            <a:endParaRPr lang="en-ZA" sz="1800" dirty="0">
              <a:latin typeface="+mn-lt"/>
            </a:endParaRPr>
          </a:p>
        </p:txBody>
      </p:sp>
      <p:sp>
        <p:nvSpPr>
          <p:cNvPr id="3" name="Content Placeholder 2"/>
          <p:cNvSpPr>
            <a:spLocks noGrp="1"/>
          </p:cNvSpPr>
          <p:nvPr>
            <p:ph idx="1"/>
          </p:nvPr>
        </p:nvSpPr>
        <p:spPr>
          <a:xfrm>
            <a:off x="457200" y="1600200"/>
            <a:ext cx="8229600" cy="4831080"/>
          </a:xfrm>
        </p:spPr>
        <p:txBody>
          <a:bodyPr/>
          <a:lstStyle/>
          <a:p>
            <a:pPr marL="1163638" indent="-628650" algn="just">
              <a:buClr>
                <a:schemeClr val="accent2"/>
              </a:buClr>
              <a:buNone/>
              <a:tabLst>
                <a:tab pos="1431925" algn="l"/>
              </a:tabLst>
              <a:defRPr/>
            </a:pPr>
            <a:r>
              <a:rPr lang="en-ZA" sz="1600" cap="all" dirty="0"/>
              <a:t>C.2.3	-	SUMMARY OF PRICING SCHEDULE </a:t>
            </a:r>
            <a:r>
              <a:rPr lang="en-ZA" sz="1600" cap="all" dirty="0">
                <a:latin typeface="Arial" panose="020B0604020202020204" pitchFamily="34" charset="0"/>
                <a:ea typeface="Times New Roman" panose="02020603050405020304" pitchFamily="18" charset="0"/>
              </a:rPr>
              <a:t>(including breakdown of 	rates)</a:t>
            </a:r>
          </a:p>
        </p:txBody>
      </p:sp>
    </p:spTree>
    <p:extLst>
      <p:ext uri="{BB962C8B-B14F-4D97-AF65-F5344CB8AC3E}">
        <p14:creationId xmlns:p14="http://schemas.microsoft.com/office/powerpoint/2010/main" val="2371275040"/>
      </p:ext>
    </p:extLst>
  </p:cSld>
  <p:clrMapOvr>
    <a:masterClrMapping/>
  </p:clrMapOvr>
  <p:transition spd="slow">
    <p:fade thruBlk="1"/>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bwMode="auto">
          <a:xfrm>
            <a:off x="457200" y="1343607"/>
            <a:ext cx="8229600" cy="5095033"/>
          </a:xfrm>
          <a:ln>
            <a:miter lim="800000"/>
            <a:headEnd/>
            <a:tailEnd/>
          </a:ln>
        </p:spPr>
        <p:txBody>
          <a:bodyPr vert="horz" wrap="square" lIns="91440" tIns="45720" rIns="91440" bIns="45720" numCol="1" anchor="t" anchorCtr="0" compatLnSpc="1">
            <a:prstTxWarp prst="textNoShape">
              <a:avLst/>
            </a:prstTxWarp>
          </a:bodyPr>
          <a:lstStyle/>
          <a:p>
            <a:pPr marL="0" indent="0" algn="ctr">
              <a:buNone/>
            </a:pPr>
            <a:endParaRPr lang="en-ZA" sz="2000" b="1" i="1" dirty="0"/>
          </a:p>
          <a:p>
            <a:pPr marL="0" indent="0" algn="ctr">
              <a:buNone/>
            </a:pPr>
            <a:endParaRPr lang="en-ZA" sz="2800" b="1" i="1" dirty="0"/>
          </a:p>
          <a:p>
            <a:pPr marL="0" indent="0" algn="ctr">
              <a:buNone/>
            </a:pPr>
            <a:endParaRPr lang="en-ZA" sz="2800" b="1" i="1" dirty="0"/>
          </a:p>
          <a:p>
            <a:pPr marL="0" indent="0" algn="ctr">
              <a:buNone/>
            </a:pPr>
            <a:r>
              <a:rPr lang="en-ZA" sz="2800" b="1" i="1" dirty="0"/>
              <a:t>PART C1: AGREEMENTS AND CONTRACT DATA</a:t>
            </a:r>
          </a:p>
          <a:p>
            <a:pPr marL="0" indent="0" algn="ctr">
              <a:buNone/>
            </a:pPr>
            <a:endParaRPr lang="en-ZA" sz="2800" b="1" i="1" dirty="0"/>
          </a:p>
          <a:p>
            <a:pPr marL="0" indent="0" algn="ctr">
              <a:buNone/>
            </a:pPr>
            <a:r>
              <a:rPr lang="en-ZA" sz="2800" b="1" i="1" dirty="0"/>
              <a:t>BOOK 2 of VOLUME 3</a:t>
            </a:r>
            <a:endParaRPr lang="en-ZA" sz="2800" dirty="0"/>
          </a:p>
          <a:p>
            <a:pPr marL="719138" indent="11113" algn="just">
              <a:buNone/>
              <a:defRPr/>
            </a:pPr>
            <a:endParaRPr lang="en-ZA" sz="2800" dirty="0"/>
          </a:p>
          <a:p>
            <a:pPr algn="just">
              <a:buFont typeface="Wingdings" pitchFamily="2" charset="2"/>
              <a:buNone/>
              <a:defRPr/>
            </a:pP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Tree>
    <p:extLst>
      <p:ext uri="{BB962C8B-B14F-4D97-AF65-F5344CB8AC3E}">
        <p14:creationId xmlns:p14="http://schemas.microsoft.com/office/powerpoint/2010/main" val="3519413970"/>
      </p:ext>
    </p:extLst>
  </p:cSld>
  <p:clrMapOvr>
    <a:masterClrMapping/>
  </p:clrMapOvr>
  <p:transition spd="med">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3272978868"/>
              </p:ext>
            </p:extLst>
          </p:nvPr>
        </p:nvGraphicFramePr>
        <p:xfrm>
          <a:off x="978197" y="1303338"/>
          <a:ext cx="7708603" cy="2960752"/>
        </p:xfrm>
        <a:graphic>
          <a:graphicData uri="http://schemas.openxmlformats.org/drawingml/2006/table">
            <a:tbl>
              <a:tblPr/>
              <a:tblGrid>
                <a:gridCol w="7708603">
                  <a:extLst>
                    <a:ext uri="{9D8B030D-6E8A-4147-A177-3AD203B41FA5}">
                      <a16:colId xmlns:a16="http://schemas.microsoft.com/office/drawing/2014/main" val="20000"/>
                    </a:ext>
                  </a:extLst>
                </a:gridCol>
              </a:tblGrid>
              <a:tr h="2960752">
                <a:tc>
                  <a:txBody>
                    <a:bodyPr/>
                    <a:lstStyle/>
                    <a:p>
                      <a:pPr>
                        <a:spcAft>
                          <a:spcPts val="0"/>
                        </a:spcAft>
                      </a:pPr>
                      <a:r>
                        <a:rPr lang="en-ZA" sz="1800" b="1" dirty="0">
                          <a:solidFill>
                            <a:srgbClr val="017663"/>
                          </a:solidFill>
                          <a:latin typeface="Arial"/>
                          <a:ea typeface="Times New Roman"/>
                          <a:cs typeface="Times New Roman"/>
                        </a:rPr>
                        <a:t>PART C1.1: AGREEMENTS</a:t>
                      </a:r>
                    </a:p>
                    <a:p>
                      <a:pPr>
                        <a:spcAft>
                          <a:spcPts val="0"/>
                        </a:spcAft>
                      </a:pPr>
                      <a:endParaRPr lang="en-ZA" sz="1800" b="1" dirty="0">
                        <a:solidFill>
                          <a:srgbClr val="017663"/>
                        </a:solidFill>
                        <a:latin typeface="Arial"/>
                        <a:ea typeface="Times New Roman"/>
                        <a:cs typeface="Times New Roman"/>
                      </a:endParaRPr>
                    </a:p>
                    <a:p>
                      <a:pPr marL="285750" indent="-285750">
                        <a:spcAft>
                          <a:spcPts val="0"/>
                        </a:spcAft>
                        <a:buFont typeface="Arial" panose="020B0604020202020204" pitchFamily="34" charset="0"/>
                        <a:buChar char="•"/>
                      </a:pPr>
                      <a:r>
                        <a:rPr lang="en-ZA" sz="1800" b="0" dirty="0">
                          <a:solidFill>
                            <a:srgbClr val="017663"/>
                          </a:solidFill>
                          <a:latin typeface="Arial"/>
                          <a:ea typeface="Times New Roman"/>
                          <a:cs typeface="Times New Roman"/>
                        </a:rPr>
                        <a:t>For information purposes</a:t>
                      </a:r>
                    </a:p>
                    <a:p>
                      <a:pPr>
                        <a:spcAft>
                          <a:spcPts val="0"/>
                        </a:spcAft>
                      </a:pPr>
                      <a:endParaRPr lang="en-ZA" sz="1800" b="1" dirty="0">
                        <a:solidFill>
                          <a:srgbClr val="017663"/>
                        </a:solidFill>
                        <a:latin typeface="Arial"/>
                        <a:ea typeface="Times New Roman"/>
                        <a:cs typeface="Times New Roman"/>
                      </a:endParaRPr>
                    </a:p>
                    <a:p>
                      <a:pPr>
                        <a:spcAft>
                          <a:spcPts val="0"/>
                        </a:spcAft>
                      </a:pPr>
                      <a:r>
                        <a:rPr lang="en-ZA" sz="1800" b="1" dirty="0">
                          <a:solidFill>
                            <a:srgbClr val="017663"/>
                          </a:solidFill>
                          <a:latin typeface="+mn-lt"/>
                          <a:ea typeface="Times New Roman"/>
                          <a:cs typeface="Times New Roman"/>
                        </a:rPr>
                        <a:t>PART C1.2: CONTRACT DATA</a:t>
                      </a:r>
                    </a:p>
                    <a:p>
                      <a:pPr>
                        <a:spcAft>
                          <a:spcPts val="0"/>
                        </a:spcAft>
                      </a:pPr>
                      <a:endParaRPr lang="en-ZA" sz="1800" b="1" dirty="0">
                        <a:solidFill>
                          <a:srgbClr val="017663"/>
                        </a:solidFill>
                        <a:latin typeface="+mn-lt"/>
                        <a:ea typeface="Times New Roman"/>
                        <a:cs typeface="Times New Roman"/>
                      </a:endParaRPr>
                    </a:p>
                    <a:p>
                      <a:pPr>
                        <a:spcAft>
                          <a:spcPts val="0"/>
                        </a:spcAft>
                      </a:pPr>
                      <a:r>
                        <a:rPr lang="en-ZA" sz="1800" b="1" dirty="0">
                          <a:solidFill>
                            <a:srgbClr val="017663"/>
                          </a:solidFill>
                          <a:latin typeface="+mn-lt"/>
                          <a:ea typeface="Times New Roman"/>
                          <a:cs typeface="Times New Roman"/>
                        </a:rPr>
                        <a:t>PART A: FIDIC AMENDMENTS</a:t>
                      </a:r>
                    </a:p>
                    <a:p>
                      <a:pPr>
                        <a:spcAft>
                          <a:spcPts val="0"/>
                        </a:spcAft>
                      </a:pPr>
                      <a:endParaRPr lang="en-ZA" sz="1800" b="1" dirty="0">
                        <a:solidFill>
                          <a:srgbClr val="017663"/>
                        </a:solidFill>
                        <a:latin typeface="+mn-lt"/>
                        <a:ea typeface="Times New Roman"/>
                        <a:cs typeface="Times New Roman"/>
                      </a:endParaRPr>
                    </a:p>
                    <a:p>
                      <a:pPr marL="285750" indent="-285750">
                        <a:spcAft>
                          <a:spcPts val="0"/>
                        </a:spcAft>
                        <a:buFont typeface="Arial" panose="020B0604020202020204" pitchFamily="34" charset="0"/>
                        <a:buChar char="•"/>
                      </a:pPr>
                      <a:r>
                        <a:rPr lang="en-ZA" sz="1800" b="0" dirty="0">
                          <a:solidFill>
                            <a:srgbClr val="017663"/>
                          </a:solidFill>
                          <a:latin typeface="+mn-lt"/>
                          <a:ea typeface="Times New Roman"/>
                          <a:cs typeface="Times New Roman"/>
                        </a:rPr>
                        <a:t>Refer to table for the ERRATA to the First Edition, 1999</a:t>
                      </a:r>
                    </a:p>
                    <a:p>
                      <a:pPr>
                        <a:spcAft>
                          <a:spcPts val="0"/>
                        </a:spcAft>
                      </a:pPr>
                      <a:endParaRPr lang="en-ZA" sz="1800" b="1"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107662659"/>
      </p:ext>
    </p:extLst>
  </p:cSld>
  <p:clrMapOvr>
    <a:masterClrMapping/>
  </p:clrMapOvr>
  <p:transition spd="med">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3590540899"/>
              </p:ext>
            </p:extLst>
          </p:nvPr>
        </p:nvGraphicFramePr>
        <p:xfrm>
          <a:off x="978197" y="1303338"/>
          <a:ext cx="7708603" cy="3017520"/>
        </p:xfrm>
        <a:graphic>
          <a:graphicData uri="http://schemas.openxmlformats.org/drawingml/2006/table">
            <a:tbl>
              <a:tblPr/>
              <a:tblGrid>
                <a:gridCol w="7708603">
                  <a:extLst>
                    <a:ext uri="{9D8B030D-6E8A-4147-A177-3AD203B41FA5}">
                      <a16:colId xmlns:a16="http://schemas.microsoft.com/office/drawing/2014/main" val="20000"/>
                    </a:ext>
                  </a:extLst>
                </a:gridCol>
              </a:tblGrid>
              <a:tr h="2960752">
                <a:tc>
                  <a:txBody>
                    <a:bodyPr/>
                    <a:lstStyle/>
                    <a:p>
                      <a:pPr>
                        <a:spcAft>
                          <a:spcPts val="0"/>
                        </a:spcAft>
                      </a:pPr>
                      <a:r>
                        <a:rPr lang="en-ZA" sz="1800" b="1" dirty="0">
                          <a:solidFill>
                            <a:srgbClr val="017663"/>
                          </a:solidFill>
                          <a:latin typeface="Arial"/>
                          <a:ea typeface="Times New Roman"/>
                          <a:cs typeface="Times New Roman"/>
                        </a:rPr>
                        <a:t>PART C1.2: CONTRACT DATA</a:t>
                      </a:r>
                    </a:p>
                    <a:p>
                      <a:pPr>
                        <a:spcAft>
                          <a:spcPts val="0"/>
                        </a:spcAft>
                      </a:pPr>
                      <a:endParaRPr lang="en-ZA" sz="1800" b="1" dirty="0">
                        <a:solidFill>
                          <a:srgbClr val="017663"/>
                        </a:solidFill>
                        <a:latin typeface="Arial"/>
                        <a:ea typeface="Times New Roman"/>
                        <a:cs typeface="Times New Roman"/>
                      </a:endParaRPr>
                    </a:p>
                    <a:p>
                      <a:pPr>
                        <a:spcAft>
                          <a:spcPts val="0"/>
                        </a:spcAft>
                      </a:pPr>
                      <a:r>
                        <a:rPr lang="en-ZA" sz="1800" b="1" dirty="0">
                          <a:solidFill>
                            <a:srgbClr val="017663"/>
                          </a:solidFill>
                          <a:latin typeface="Arial"/>
                          <a:ea typeface="Times New Roman"/>
                          <a:cs typeface="Times New Roman"/>
                        </a:rPr>
                        <a:t>PART B: PARTICULAR CONDITIONS OF CONTRACT</a:t>
                      </a:r>
                    </a:p>
                    <a:p>
                      <a:pPr>
                        <a:spcAft>
                          <a:spcPts val="0"/>
                        </a:spcAft>
                      </a:pPr>
                      <a:endParaRPr lang="en-ZA" sz="1800" b="1" dirty="0">
                        <a:solidFill>
                          <a:srgbClr val="017663"/>
                        </a:solidFill>
                        <a:latin typeface="Arial"/>
                        <a:ea typeface="Times New Roman"/>
                        <a:cs typeface="Times New Roman"/>
                      </a:endParaRPr>
                    </a:p>
                    <a:p>
                      <a:pPr marL="285750" indent="-285750">
                        <a:spcAft>
                          <a:spcPts val="0"/>
                        </a:spcAft>
                        <a:buFont typeface="Arial" panose="020B0604020202020204" pitchFamily="34" charset="0"/>
                        <a:buChar char="•"/>
                      </a:pPr>
                      <a:r>
                        <a:rPr lang="en-ZA" sz="1800" b="0" dirty="0">
                          <a:solidFill>
                            <a:srgbClr val="017663"/>
                          </a:solidFill>
                          <a:latin typeface="Arial"/>
                          <a:ea typeface="Times New Roman"/>
                          <a:cs typeface="Times New Roman"/>
                        </a:rPr>
                        <a:t>Very Important to note.</a:t>
                      </a:r>
                    </a:p>
                    <a:p>
                      <a:pPr marL="285750" indent="-285750">
                        <a:spcAft>
                          <a:spcPts val="0"/>
                        </a:spcAft>
                        <a:buFont typeface="Arial" panose="020B0604020202020204" pitchFamily="34" charset="0"/>
                        <a:buChar char="•"/>
                      </a:pPr>
                      <a:endParaRPr lang="en-ZA" sz="1800" b="1" dirty="0">
                        <a:solidFill>
                          <a:srgbClr val="017663"/>
                        </a:solidFill>
                        <a:latin typeface="Arial"/>
                        <a:ea typeface="Times New Roman"/>
                        <a:cs typeface="Times New Roman"/>
                      </a:endParaRPr>
                    </a:p>
                    <a:p>
                      <a:pPr marL="0" indent="0">
                        <a:spcAft>
                          <a:spcPts val="0"/>
                        </a:spcAft>
                        <a:buFont typeface="Arial" panose="020B0604020202020204" pitchFamily="34" charset="0"/>
                        <a:buNone/>
                      </a:pPr>
                      <a:endParaRPr lang="en-ZA" sz="1800" b="1" dirty="0">
                        <a:solidFill>
                          <a:srgbClr val="017663"/>
                        </a:solidFill>
                        <a:latin typeface="Arial"/>
                        <a:ea typeface="Times New Roman"/>
                        <a:cs typeface="Times New Roman"/>
                      </a:endParaRPr>
                    </a:p>
                    <a:p>
                      <a:pPr marL="0" indent="0">
                        <a:spcAft>
                          <a:spcPts val="0"/>
                        </a:spcAft>
                        <a:buFont typeface="Arial" panose="020B0604020202020204" pitchFamily="34" charset="0"/>
                        <a:buNone/>
                      </a:pPr>
                      <a:r>
                        <a:rPr lang="en-ZA" sz="1800" b="1" dirty="0">
                          <a:solidFill>
                            <a:srgbClr val="017663"/>
                          </a:solidFill>
                          <a:latin typeface="+mn-lt"/>
                          <a:ea typeface="Times New Roman"/>
                          <a:cs typeface="Times New Roman"/>
                        </a:rPr>
                        <a:t>PART C1.2.2 - 	APPENDIX TO TENDER: CONTRACT DATA - 			INFORMATION PROVIDED BY THE EMPLOYER</a:t>
                      </a:r>
                    </a:p>
                    <a:p>
                      <a:pPr marL="0" indent="0">
                        <a:spcAft>
                          <a:spcPts val="0"/>
                        </a:spcAft>
                        <a:buFont typeface="Arial" panose="020B0604020202020204" pitchFamily="34" charset="0"/>
                        <a:buNone/>
                      </a:pPr>
                      <a:endParaRPr lang="en-ZA" sz="1800" b="1" dirty="0">
                        <a:solidFill>
                          <a:srgbClr val="017663"/>
                        </a:solidFill>
                        <a:latin typeface="+mn-lt"/>
                        <a:ea typeface="Times New Roman"/>
                        <a:cs typeface="Times New Roman"/>
                      </a:endParaRPr>
                    </a:p>
                    <a:p>
                      <a:pPr marL="285750" indent="-285750">
                        <a:spcAft>
                          <a:spcPts val="0"/>
                        </a:spcAft>
                        <a:buFont typeface="Arial" panose="020B0604020202020204" pitchFamily="34" charset="0"/>
                        <a:buChar char="•"/>
                      </a:pPr>
                      <a:r>
                        <a:rPr lang="en-ZA" sz="1800" b="0" dirty="0">
                          <a:solidFill>
                            <a:srgbClr val="017663"/>
                          </a:solidFill>
                          <a:latin typeface="+mn-lt"/>
                          <a:ea typeface="Times New Roman"/>
                          <a:cs typeface="Times New Roman"/>
                        </a:rPr>
                        <a:t>We wish to highlight the following information:</a:t>
                      </a:r>
                      <a:endParaRPr lang="en-ZA" sz="1800" b="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145312645"/>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nvGraphicFramePr>
        <p:xfrm>
          <a:off x="978197" y="1303338"/>
          <a:ext cx="7708603" cy="4663440"/>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spcAft>
                          <a:spcPts val="0"/>
                        </a:spcAft>
                      </a:pPr>
                      <a:r>
                        <a:rPr lang="en-ZA" sz="1600" i="1" u="none" strike="noStrike"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Employer</a:t>
                      </a:r>
                    </a:p>
                  </a:txBody>
                  <a:tcPr marL="68580" marR="68580" marT="0" marB="0">
                    <a:lnL>
                      <a:noFill/>
                    </a:lnL>
                    <a:lnR>
                      <a:noFill/>
                    </a:lnR>
                    <a:lnT>
                      <a:noFill/>
                    </a:lnT>
                    <a:lnB>
                      <a:noFill/>
                    </a:lnB>
                  </a:tcPr>
                </a:tc>
                <a:tc>
                  <a:txBody>
                    <a:bodyPr/>
                    <a:lstStyle/>
                    <a:p>
                      <a:pPr algn="ctr">
                        <a:spcAft>
                          <a:spcPts val="0"/>
                        </a:spcAft>
                      </a:pPr>
                      <a:r>
                        <a:rPr lang="en-ZA" sz="1600" i="1" u="none" strike="noStrike"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1.1.2.2</a:t>
                      </a:r>
                    </a:p>
                  </a:txBody>
                  <a:tcPr marL="68580" marR="68580" marT="0" marB="0">
                    <a:lnL>
                      <a:noFill/>
                    </a:lnL>
                    <a:lnR>
                      <a:noFill/>
                    </a:lnR>
                    <a:lnT>
                      <a:noFill/>
                    </a:lnT>
                    <a:lnB>
                      <a:noFill/>
                    </a:lnB>
                  </a:tcPr>
                </a:tc>
                <a:tc>
                  <a:txBody>
                    <a:bodyPr/>
                    <a:lstStyle/>
                    <a:p>
                      <a:pPr>
                        <a:spcAft>
                          <a:spcPts val="0"/>
                        </a:spcAft>
                      </a:pPr>
                      <a:r>
                        <a:rPr lang="en-ZA" sz="1600" i="1" u="none" strike="noStrike"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tabLst>
                          <a:tab pos="162052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means the South African National Roads Agency SOC Limited instituted in terms of the South African National Roads Agency Limited and National Roads Act (Act No. 7 of 1998) or a person delegated by the South African National Roads Agency SOC Limited to act on its behalf.</a:t>
                      </a:r>
                    </a:p>
                    <a:p>
                      <a:pPr>
                        <a:spcAft>
                          <a:spcPts val="0"/>
                        </a:spcAft>
                        <a:tabLst>
                          <a:tab pos="162052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p>
                    <a:p>
                      <a:pPr>
                        <a:spcAft>
                          <a:spcPts val="0"/>
                        </a:spcAft>
                        <a:tabLst>
                          <a:tab pos="162052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The Employer’s address is:</a:t>
                      </a:r>
                    </a:p>
                    <a:p>
                      <a:pPr>
                        <a:spcAft>
                          <a:spcPts val="0"/>
                        </a:spcAft>
                        <a:tabLst>
                          <a:tab pos="162052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The South African National Roads Agency SOC Limited</a:t>
                      </a:r>
                    </a:p>
                    <a:p>
                      <a:pPr>
                        <a:spcAft>
                          <a:spcPts val="0"/>
                        </a:spcAft>
                        <a:tabLst>
                          <a:tab pos="162052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48 Tambotie Avenue</a:t>
                      </a:r>
                    </a:p>
                    <a:p>
                      <a:pPr>
                        <a:spcAft>
                          <a:spcPts val="0"/>
                        </a:spcAft>
                        <a:tabLst>
                          <a:tab pos="162052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Val De Grace</a:t>
                      </a:r>
                    </a:p>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Pretoria, 0184</a:t>
                      </a:r>
                    </a:p>
                    <a:p>
                      <a:pPr>
                        <a:spcAft>
                          <a:spcPts val="0"/>
                        </a:spcAft>
                      </a:pPr>
                      <a:r>
                        <a:rPr lang="en-ZA" sz="1600" i="1" u="none" strike="noStrike"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830895189"/>
      </p:ext>
    </p:extLst>
  </p:cSld>
  <p:clrMapOvr>
    <a:masterClrMapping/>
  </p:clrMapOvr>
  <p:transition spd="med">
    <p:pull/>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923114450"/>
              </p:ext>
            </p:extLst>
          </p:nvPr>
        </p:nvGraphicFramePr>
        <p:xfrm>
          <a:off x="978197" y="1303338"/>
          <a:ext cx="7708603" cy="3444240"/>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787754">
                <a:tc>
                  <a:txBody>
                    <a:bodyPr/>
                    <a:lstStyle/>
                    <a:p>
                      <a:pPr>
                        <a:spcAft>
                          <a:spcPts val="0"/>
                        </a:spcAft>
                      </a:pPr>
                      <a:r>
                        <a:rPr lang="en-ZA" sz="160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Engineer</a:t>
                      </a:r>
                    </a:p>
                  </a:txBody>
                  <a:tcPr marL="68580" marR="68580" marT="0" marB="0">
                    <a:lnL>
                      <a:noFill/>
                    </a:lnL>
                    <a:lnR>
                      <a:noFill/>
                    </a:lnR>
                    <a:lnT>
                      <a:noFill/>
                    </a:lnT>
                    <a:lnB>
                      <a:noFill/>
                    </a:lnB>
                  </a:tcPr>
                </a:tc>
                <a:tc>
                  <a:txBody>
                    <a:bodyPr/>
                    <a:lstStyle/>
                    <a:p>
                      <a:pPr algn="ctr">
                        <a:spcAft>
                          <a:spcPts val="0"/>
                        </a:spcAft>
                      </a:pPr>
                      <a:r>
                        <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1.1.2.4</a:t>
                      </a:r>
                    </a:p>
                  </a:txBody>
                  <a:tcPr marL="68580" marR="68580" marT="0" marB="0">
                    <a:lnL>
                      <a:noFill/>
                    </a:lnL>
                    <a:lnR>
                      <a:noFill/>
                    </a:lnR>
                    <a:lnT>
                      <a:noFill/>
                    </a:lnT>
                    <a:lnB>
                      <a:noFill/>
                    </a:lnB>
                  </a:tcPr>
                </a:tc>
                <a:tc>
                  <a:txBody>
                    <a:bodyPr/>
                    <a:lstStyle/>
                    <a:p>
                      <a:pPr>
                        <a:spcAft>
                          <a:spcPts val="0"/>
                        </a:spcAft>
                        <a:tabLst>
                          <a:tab pos="1620520" algn="l"/>
                        </a:tabLst>
                      </a:pPr>
                      <a:r>
                        <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means BVi Consulting Engineers Western Cape (Pty) Ltd</a:t>
                      </a:r>
                    </a:p>
                    <a:p>
                      <a:pPr>
                        <a:spcAft>
                          <a:spcPts val="0"/>
                        </a:spcAft>
                        <a:tabLst>
                          <a:tab pos="1620520" algn="l"/>
                        </a:tabLst>
                      </a:pPr>
                      <a:r>
                        <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p>
                    <a:p>
                      <a:pPr>
                        <a:spcAft>
                          <a:spcPts val="0"/>
                        </a:spcAft>
                        <a:tabLst>
                          <a:tab pos="1620520" algn="l"/>
                        </a:tabLst>
                      </a:pPr>
                      <a:r>
                        <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The engineer’s address to be used for this contract is:</a:t>
                      </a:r>
                    </a:p>
                    <a:p>
                      <a:pPr>
                        <a:spcAft>
                          <a:spcPts val="0"/>
                        </a:spcAft>
                        <a:tabLst>
                          <a:tab pos="1620520" algn="l"/>
                        </a:tabLst>
                      </a:pPr>
                      <a:endPar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tabLst>
                          <a:tab pos="1620520" algn="l"/>
                        </a:tabLst>
                      </a:pPr>
                      <a:r>
                        <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Physical address: TBA</a:t>
                      </a:r>
                    </a:p>
                    <a:p>
                      <a:pPr algn="just">
                        <a:tabLst>
                          <a:tab pos="1620520" algn="l"/>
                        </a:tabLst>
                      </a:pPr>
                      <a:endPar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tabLst>
                          <a:tab pos="1620520" algn="l"/>
                        </a:tabLst>
                      </a:pPr>
                      <a:r>
                        <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Postal address: TBA</a:t>
                      </a:r>
                    </a:p>
                    <a:p>
                      <a:pPr algn="just">
                        <a:tabLst>
                          <a:tab pos="1620520" algn="l"/>
                        </a:tabLst>
                      </a:pPr>
                      <a:endPar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tabLst>
                          <a:tab pos="1620520" algn="l"/>
                        </a:tabLst>
                      </a:pPr>
                      <a:r>
                        <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Email: TBA</a:t>
                      </a:r>
                    </a:p>
                    <a:p>
                      <a:pPr>
                        <a:spcAft>
                          <a:spcPts val="0"/>
                        </a:spcAft>
                      </a:pPr>
                      <a:r>
                        <a:rPr lang="en-ZA" sz="1600" kern="12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lnL>
                      <a:noFill/>
                    </a:lnL>
                    <a:lnR>
                      <a:noFill/>
                    </a:lnR>
                    <a:lnT>
                      <a:noFill/>
                    </a:lnT>
                    <a:lnB>
                      <a:noFill/>
                    </a:lnB>
                  </a:tcPr>
                </a:tc>
                <a:extLst>
                  <a:ext uri="{0D108BD9-81ED-4DB2-BD59-A6C34878D82A}">
                    <a16:rowId xmlns:a16="http://schemas.microsoft.com/office/drawing/2014/main" val="10002"/>
                  </a:ext>
                </a:extLst>
              </a:tr>
              <a:tr h="0">
                <a:tc>
                  <a:txBody>
                    <a:bodyPr/>
                    <a:lstStyle/>
                    <a:p>
                      <a:pP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22860" marR="45720" indent="-22860">
                        <a:spcAft>
                          <a:spcPts val="0"/>
                        </a:spcAft>
                        <a:tabLst>
                          <a:tab pos="93980" algn="l"/>
                          <a:tab pos="2240280" algn="l"/>
                          <a:tab pos="2367280" algn="l"/>
                        </a:tabLs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1016716746"/>
      </p:ext>
    </p:extLst>
  </p:cSld>
  <p:clrMapOvr>
    <a:masterClrMapping/>
  </p:clrMapOvr>
  <p:transition spd="med">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180949961"/>
              </p:ext>
            </p:extLst>
          </p:nvPr>
        </p:nvGraphicFramePr>
        <p:xfrm>
          <a:off x="978197" y="1303338"/>
          <a:ext cx="7708603" cy="3688080"/>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133155">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892716">
                <a:tc>
                  <a:txBody>
                    <a:bodyPr/>
                    <a:lstStyle/>
                    <a:p>
                      <a:pPr>
                        <a:spcAft>
                          <a:spcPts val="0"/>
                        </a:spcAft>
                      </a:pPr>
                      <a:r>
                        <a:rPr lang="en-ZA" sz="1600" dirty="0">
                          <a:solidFill>
                            <a:srgbClr val="017663"/>
                          </a:solidFill>
                          <a:latin typeface="Arial"/>
                          <a:ea typeface="Times New Roman"/>
                          <a:cs typeface="Times New Roman"/>
                        </a:rPr>
                        <a:t>Time for completion of works</a:t>
                      </a:r>
                    </a:p>
                  </a:txBody>
                  <a:tcPr marL="68580" marR="68580" marT="0" marB="0">
                    <a:lnL>
                      <a:noFill/>
                    </a:lnL>
                    <a:lnR>
                      <a:noFill/>
                    </a:lnR>
                    <a:lnT>
                      <a:noFill/>
                    </a:lnT>
                    <a:lnB>
                      <a:noFill/>
                    </a:lnB>
                  </a:tcPr>
                </a:tc>
                <a:tc>
                  <a:txBody>
                    <a:bodyPr/>
                    <a:lstStyle/>
                    <a:p>
                      <a:pPr marL="388620">
                        <a:spcAft>
                          <a:spcPts val="0"/>
                        </a:spcAft>
                      </a:pPr>
                      <a:r>
                        <a:rPr lang="en-ZA" sz="1600" kern="1200" dirty="0">
                          <a:solidFill>
                            <a:srgbClr val="017663"/>
                          </a:solidFill>
                          <a:latin typeface="Arial"/>
                          <a:ea typeface="Times New Roman"/>
                          <a:cs typeface="Times New Roman"/>
                        </a:rPr>
                        <a:t>1.1.3.3.	</a:t>
                      </a:r>
                    </a:p>
                  </a:txBody>
                  <a:tcPr marL="68580" marR="68580" marT="0" marB="0">
                    <a:lnL>
                      <a:noFill/>
                    </a:lnL>
                    <a:lnR>
                      <a:noFill/>
                    </a:lnR>
                    <a:lnT>
                      <a:noFill/>
                    </a:lnT>
                    <a:lnB>
                      <a:noFill/>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600" kern="1200" dirty="0">
                          <a:solidFill>
                            <a:srgbClr val="017663"/>
                          </a:solidFill>
                          <a:latin typeface="+mn-lt"/>
                          <a:ea typeface="+mn-ea"/>
                          <a:cs typeface="+mn-cs"/>
                        </a:rPr>
                        <a:t>12 months maximum (including the contractor’s holidays in December and January), </a:t>
                      </a:r>
                      <a:r>
                        <a:rPr lang="en-ZA" sz="1600" kern="1200" dirty="0">
                          <a:solidFill>
                            <a:srgbClr val="017663"/>
                          </a:solidFill>
                          <a:latin typeface="+mn-lt"/>
                          <a:ea typeface="+mn-ea"/>
                          <a:cs typeface="+mn-cs"/>
                        </a:rPr>
                        <a:t>of which 3 months maximum will be the Mobilisation Period</a:t>
                      </a:r>
                    </a:p>
                  </a:txBody>
                  <a:tcPr marL="68580" marR="68580" marT="0" marB="0">
                    <a:lnL>
                      <a:noFill/>
                    </a:lnL>
                    <a:lnR>
                      <a:noFill/>
                    </a:lnR>
                    <a:lnT>
                      <a:noFill/>
                    </a:lnT>
                    <a:lnB>
                      <a:noFill/>
                    </a:lnB>
                  </a:tcPr>
                </a:tc>
                <a:extLst>
                  <a:ext uri="{0D108BD9-81ED-4DB2-BD59-A6C34878D82A}">
                    <a16:rowId xmlns:a16="http://schemas.microsoft.com/office/drawing/2014/main" val="10002"/>
                  </a:ext>
                </a:extLst>
              </a:tr>
              <a:tr h="243840">
                <a:tc>
                  <a:txBody>
                    <a:bodyPr/>
                    <a:lstStyle/>
                    <a:p>
                      <a:pPr marL="0" algn="l" defTabSz="914400" rtl="0" eaLnBrk="1" latinLnBrk="0" hangingPunct="1">
                        <a:spcAft>
                          <a:spcPts val="0"/>
                        </a:spcAft>
                      </a:pPr>
                      <a:endParaRPr lang="en-ZA" sz="1600" kern="1200" dirty="0">
                        <a:solidFill>
                          <a:srgbClr val="017663"/>
                        </a:solidFill>
                        <a:latin typeface="Arial"/>
                        <a:ea typeface="Times New Roman" panose="02020603050405020304" pitchFamily="18" charset="0"/>
                        <a:cs typeface="Times New Roman"/>
                      </a:endParaRPr>
                    </a:p>
                  </a:txBody>
                  <a:tcPr marL="68580" marR="68580" marT="0" marB="0">
                    <a:lnL>
                      <a:noFill/>
                    </a:lnL>
                    <a:lnR>
                      <a:noFill/>
                    </a:lnR>
                    <a:lnT>
                      <a:noFill/>
                    </a:lnT>
                    <a:lnB>
                      <a:noFill/>
                    </a:lnB>
                  </a:tcPr>
                </a:tc>
                <a:tc>
                  <a:txBody>
                    <a:bodyPr/>
                    <a:lstStyle/>
                    <a:p>
                      <a:pPr marL="0" algn="ctr" defTabSz="914400" rtl="0" eaLnBrk="1" latinLnBrk="0" hangingPunct="1">
                        <a:spcAft>
                          <a:spcPts val="0"/>
                        </a:spcAft>
                      </a:pPr>
                      <a:endParaRPr lang="en-ZA" sz="1600" kern="1200" dirty="0">
                        <a:solidFill>
                          <a:srgbClr val="017663"/>
                        </a:solidFill>
                        <a:latin typeface="Arial"/>
                        <a:ea typeface="Times New Roman" panose="02020603050405020304" pitchFamily="18" charset="0"/>
                        <a:cs typeface="Times New Roman"/>
                      </a:endParaRPr>
                    </a:p>
                  </a:txBody>
                  <a:tcPr marL="68580" marR="68580" marT="0" marB="0">
                    <a:lnL>
                      <a:noFill/>
                    </a:lnL>
                    <a:lnR>
                      <a:noFill/>
                    </a:lnR>
                    <a:lnT>
                      <a:noFill/>
                    </a:lnT>
                    <a:lnB>
                      <a:noFill/>
                    </a:lnB>
                  </a:tcPr>
                </a:tc>
                <a:tc>
                  <a:txBody>
                    <a:bodyPr/>
                    <a:lstStyle/>
                    <a:p>
                      <a:pPr marL="0" lvl="0" indent="0" algn="l" defTabSz="914400" rtl="0" eaLnBrk="1" latinLnBrk="0" hangingPunct="1">
                        <a:spcAft>
                          <a:spcPts val="0"/>
                        </a:spcAft>
                        <a:buFont typeface="Symbol" panose="05050102010706020507" pitchFamily="18" charset="2"/>
                        <a:buNone/>
                        <a:tabLst>
                          <a:tab pos="1620520" algn="l"/>
                        </a:tabLst>
                      </a:pPr>
                      <a:endParaRPr lang="en-ZA" sz="1600" kern="1200" dirty="0">
                        <a:solidFill>
                          <a:srgbClr val="017663"/>
                        </a:solidFill>
                        <a:latin typeface="Arial"/>
                        <a:ea typeface="Times New Roman" panose="02020603050405020304" pitchFamily="18" charset="0"/>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4112551352"/>
                  </a:ext>
                </a:extLst>
              </a:tr>
              <a:tr h="243840">
                <a:tc>
                  <a:txBody>
                    <a:bodyPr/>
                    <a:lstStyle/>
                    <a:p>
                      <a:pPr>
                        <a:spcAft>
                          <a:spcPts val="0"/>
                        </a:spcAft>
                      </a:pPr>
                      <a:r>
                        <a:rPr lang="en-ZA" sz="1600" dirty="0">
                          <a:solidFill>
                            <a:srgbClr val="017663"/>
                          </a:solidFill>
                          <a:latin typeface="Arial"/>
                          <a:ea typeface="Times New Roman"/>
                          <a:cs typeface="Times New Roman"/>
                        </a:rPr>
                        <a:t>Defects for notification period</a:t>
                      </a:r>
                    </a:p>
                    <a:p>
                      <a:pPr>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latin typeface="Arial"/>
                          <a:ea typeface="Times New Roman"/>
                          <a:cs typeface="Times New Roman"/>
                        </a:rPr>
                        <a:t>1.1.3.7	</a:t>
                      </a:r>
                    </a:p>
                  </a:txBody>
                  <a:tcPr marL="68580" marR="68580" marT="0" marB="0">
                    <a:lnL>
                      <a:noFill/>
                    </a:lnL>
                    <a:lnR>
                      <a:noFill/>
                    </a:lnR>
                    <a:lnT>
                      <a:noFill/>
                    </a:lnT>
                    <a:lnB>
                      <a:noFill/>
                    </a:lnB>
                  </a:tcPr>
                </a:tc>
                <a:tc>
                  <a:txBody>
                    <a:bodyPr/>
                    <a:lstStyle/>
                    <a:p>
                      <a:pPr marR="160020" algn="just">
                        <a:spcAft>
                          <a:spcPts val="0"/>
                        </a:spcAft>
                        <a:tabLst>
                          <a:tab pos="93980" algn="l"/>
                          <a:tab pos="2240280" algn="l"/>
                          <a:tab pos="2367280" algn="l"/>
                        </a:tabLst>
                      </a:pPr>
                      <a:r>
                        <a:rPr lang="en-ZA" sz="1600" dirty="0">
                          <a:solidFill>
                            <a:srgbClr val="017663"/>
                          </a:solidFill>
                          <a:latin typeface="Arial"/>
                          <a:ea typeface="Times New Roman"/>
                          <a:cs typeface="Times New Roman"/>
                        </a:rPr>
                        <a:t>12 calendar months</a:t>
                      </a:r>
                    </a:p>
                  </a:txBody>
                  <a:tcPr marL="68580" marR="68580" marT="0" marB="0">
                    <a:lnL>
                      <a:noFill/>
                    </a:lnL>
                    <a:lnR>
                      <a:noFill/>
                    </a:lnR>
                    <a:lnT>
                      <a:noFill/>
                    </a:lnT>
                    <a:lnB>
                      <a:noFill/>
                    </a:lnB>
                  </a:tcPr>
                </a:tc>
                <a:extLst>
                  <a:ext uri="{0D108BD9-81ED-4DB2-BD59-A6C34878D82A}">
                    <a16:rowId xmlns:a16="http://schemas.microsoft.com/office/drawing/2014/main" val="10003"/>
                  </a:ext>
                </a:extLst>
              </a:tr>
              <a:tr h="243840">
                <a:tc>
                  <a:txBody>
                    <a:bodyPr/>
                    <a:lstStyle/>
                    <a:p>
                      <a:pPr>
                        <a:spcAft>
                          <a:spcPts val="0"/>
                        </a:spcAft>
                      </a:pPr>
                      <a:r>
                        <a:rPr lang="en-ZA" sz="1600" dirty="0">
                          <a:solidFill>
                            <a:srgbClr val="017663"/>
                          </a:solidFill>
                          <a:effectLst/>
                        </a:rPr>
                        <a:t>Mobilisation Period</a:t>
                      </a:r>
                    </a:p>
                    <a:p>
                      <a:pPr>
                        <a:spcAft>
                          <a:spcPts val="0"/>
                        </a:spcAft>
                      </a:pPr>
                      <a:r>
                        <a:rPr lang="en-ZA" sz="1600" dirty="0">
                          <a:solidFill>
                            <a:srgbClr val="017663"/>
                          </a:solidFill>
                          <a:effectLst/>
                        </a:rPr>
                        <a:t>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r>
                        <a:rPr lang="en-ZA" sz="1600" dirty="0">
                          <a:solidFill>
                            <a:srgbClr val="017663"/>
                          </a:solidFill>
                          <a:effectLst/>
                        </a:rPr>
                        <a:t>A1.1.3.10</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R="160020">
                        <a:spcAft>
                          <a:spcPts val="0"/>
                        </a:spcAft>
                        <a:tabLst>
                          <a:tab pos="93980" algn="l"/>
                          <a:tab pos="2240280" algn="l"/>
                          <a:tab pos="2367280" algn="l"/>
                        </a:tabLst>
                      </a:pPr>
                      <a:r>
                        <a:rPr lang="en-ZA" sz="1600" dirty="0">
                          <a:solidFill>
                            <a:srgbClr val="017663"/>
                          </a:solidFill>
                          <a:effectLst/>
                        </a:rPr>
                        <a:t>3 months maximum commencing on the Commencement Date.</a:t>
                      </a:r>
                    </a:p>
                    <a:p>
                      <a:pPr marR="160020">
                        <a:spcAft>
                          <a:spcPts val="0"/>
                        </a:spcAft>
                        <a:tabLst>
                          <a:tab pos="93980" algn="l"/>
                          <a:tab pos="2240280" algn="l"/>
                          <a:tab pos="2367280" algn="l"/>
                        </a:tabLst>
                      </a:pPr>
                      <a:r>
                        <a:rPr lang="en-ZA" sz="1600" dirty="0">
                          <a:solidFill>
                            <a:srgbClr val="017663"/>
                          </a:solidFill>
                          <a:effectLst/>
                        </a:rPr>
                        <a:t>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500699774"/>
                  </a:ext>
                </a:extLst>
              </a:tr>
              <a:tr h="0">
                <a:tc>
                  <a:txBody>
                    <a:bodyPr/>
                    <a:lstStyle/>
                    <a:p>
                      <a:pPr>
                        <a:spcAft>
                          <a:spcPts val="0"/>
                        </a:spcAft>
                      </a:pPr>
                      <a:r>
                        <a:rPr lang="en-ZA" sz="1600" i="0">
                          <a:solidFill>
                            <a:srgbClr val="017663"/>
                          </a:solidFill>
                          <a:latin typeface="Arial"/>
                          <a:ea typeface="Times New Roman"/>
                          <a:cs typeface="Times New Roman"/>
                        </a:rPr>
                        <a:t>Laws</a:t>
                      </a:r>
                    </a:p>
                  </a:txBody>
                  <a:tcPr marL="68580" marR="68580" marT="0" marB="0">
                    <a:lnL>
                      <a:noFill/>
                    </a:lnL>
                    <a:lnR>
                      <a:noFill/>
                    </a:lnR>
                    <a:lnT>
                      <a:noFill/>
                    </a:lnT>
                    <a:lnB>
                      <a:noFill/>
                    </a:lnB>
                  </a:tcPr>
                </a:tc>
                <a:tc>
                  <a:txBody>
                    <a:bodyPr/>
                    <a:lstStyle/>
                    <a:p>
                      <a:pPr marL="388620">
                        <a:spcAft>
                          <a:spcPts val="0"/>
                        </a:spcAft>
                      </a:pPr>
                      <a:r>
                        <a:rPr lang="en-ZA" sz="1600" i="0" dirty="0">
                          <a:solidFill>
                            <a:srgbClr val="017663"/>
                          </a:solidFill>
                          <a:latin typeface="Arial"/>
                          <a:ea typeface="Times New Roman"/>
                          <a:cs typeface="Times New Roman"/>
                        </a:rPr>
                        <a:t>1.4</a:t>
                      </a:r>
                    </a:p>
                  </a:txBody>
                  <a:tcPr marL="68580" marR="68580" marT="0" marB="0">
                    <a:lnL>
                      <a:noFill/>
                    </a:lnL>
                    <a:lnR>
                      <a:noFill/>
                    </a:lnR>
                    <a:lnT>
                      <a:noFill/>
                    </a:lnT>
                    <a:lnB>
                      <a:noFill/>
                    </a:lnB>
                  </a:tcPr>
                </a:tc>
                <a:tc>
                  <a:txBody>
                    <a:bodyPr/>
                    <a:lstStyle/>
                    <a:p>
                      <a:pPr marR="160020" algn="just">
                        <a:spcAft>
                          <a:spcPts val="0"/>
                        </a:spcAft>
                        <a:tabLst>
                          <a:tab pos="93980" algn="l"/>
                          <a:tab pos="2240280" algn="l"/>
                          <a:tab pos="2367280" algn="l"/>
                        </a:tabLst>
                      </a:pPr>
                      <a:r>
                        <a:rPr lang="en-ZA" sz="1600" i="0" dirty="0">
                          <a:solidFill>
                            <a:srgbClr val="017663"/>
                          </a:solidFill>
                          <a:latin typeface="Arial"/>
                          <a:ea typeface="Times New Roman"/>
                          <a:cs typeface="Times New Roman"/>
                        </a:rPr>
                        <a:t>The law governing this contract is South African law</a:t>
                      </a:r>
                    </a:p>
                  </a:txBody>
                  <a:tcPr marL="68580" marR="68580" marT="0" marB="0">
                    <a:lnL>
                      <a:noFill/>
                    </a:lnL>
                    <a:lnR>
                      <a:noFill/>
                    </a:lnR>
                    <a:lnT>
                      <a:noFill/>
                    </a:lnT>
                    <a:lnB>
                      <a:noFill/>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744350508"/>
      </p:ext>
    </p:extLst>
  </p:cSld>
  <p:clrMapOvr>
    <a:masterClrMapping/>
  </p:clrMapOvr>
  <p:transition spd="med">
    <p:pull/>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602787360"/>
              </p:ext>
            </p:extLst>
          </p:nvPr>
        </p:nvGraphicFramePr>
        <p:xfrm>
          <a:off x="978197" y="1303338"/>
          <a:ext cx="7708603" cy="6400800"/>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p>
                    <a:p>
                      <a:pPr>
                        <a:spcAft>
                          <a:spcPts val="0"/>
                        </a:spcAft>
                      </a:pP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dirty="0">
                          <a:solidFill>
                            <a:srgbClr val="017663"/>
                          </a:solidFill>
                          <a:latin typeface="Arial"/>
                          <a:ea typeface="Times New Roman"/>
                          <a:cs typeface="Times New Roman"/>
                        </a:rPr>
                        <a:t>Cl No</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p>
                    <a:p>
                      <a:pPr>
                        <a:spcAft>
                          <a:spcPts val="0"/>
                        </a:spcAft>
                      </a:pP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spcAft>
                          <a:spcPts val="0"/>
                        </a:spcAft>
                      </a:pPr>
                      <a:r>
                        <a:rPr lang="en-ZA" sz="1600" dirty="0">
                          <a:solidFill>
                            <a:srgbClr val="017663"/>
                          </a:solidFill>
                          <a:latin typeface="Arial"/>
                          <a:ea typeface="Times New Roman"/>
                          <a:cs typeface="Times New Roman"/>
                        </a:rPr>
                        <a:t>Amount of performance security</a:t>
                      </a: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latin typeface="Arial"/>
                          <a:ea typeface="Times New Roman"/>
                          <a:cs typeface="Times New Roman"/>
                        </a:rPr>
                        <a:t>4.2</a:t>
                      </a:r>
                    </a:p>
                  </a:txBody>
                  <a:tcPr marL="68580" marR="68580" marT="0" marB="0">
                    <a:lnL>
                      <a:noFill/>
                    </a:lnL>
                    <a:lnR>
                      <a:noFill/>
                    </a:lnR>
                    <a:lnT>
                      <a:noFill/>
                    </a:lnT>
                    <a:lnB>
                      <a:noFill/>
                    </a:lnB>
                  </a:tcPr>
                </a:tc>
                <a:tc>
                  <a:txBody>
                    <a:bodyPr/>
                    <a:lstStyle/>
                    <a:p>
                      <a:pPr marR="45720" algn="just">
                        <a:spcAft>
                          <a:spcPts val="0"/>
                        </a:spcAft>
                        <a:tabLst>
                          <a:tab pos="93980" algn="l"/>
                          <a:tab pos="2240280" algn="l"/>
                          <a:tab pos="2367280" algn="l"/>
                          <a:tab pos="2905760" algn="l"/>
                        </a:tabLst>
                      </a:pPr>
                      <a:r>
                        <a:rPr lang="en-GB" sz="1600" dirty="0">
                          <a:solidFill>
                            <a:srgbClr val="017663"/>
                          </a:solidFill>
                          <a:latin typeface="+mn-lt"/>
                          <a:ea typeface="Times New Roman"/>
                          <a:cs typeface="Times New Roman"/>
                        </a:rPr>
                        <a:t>One Performance Security totalling 10% of the Accepted Contract Amount (excluding VAT)</a:t>
                      </a:r>
                    </a:p>
                    <a:p>
                      <a:pPr marR="45720" algn="just">
                        <a:spcAft>
                          <a:spcPts val="0"/>
                        </a:spcAft>
                        <a:tabLst>
                          <a:tab pos="93980" algn="l"/>
                          <a:tab pos="2240280" algn="l"/>
                          <a:tab pos="2367280" algn="l"/>
                          <a:tab pos="2905760"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4226855171"/>
                  </a:ext>
                </a:extLst>
              </a:tr>
              <a:tr h="892716">
                <a:tc>
                  <a:txBody>
                    <a:bodyPr/>
                    <a:lstStyle/>
                    <a:p>
                      <a:pPr>
                        <a:spcAft>
                          <a:spcPts val="0"/>
                        </a:spcAft>
                      </a:pPr>
                      <a:r>
                        <a:rPr lang="en-ZA" sz="1600" dirty="0">
                          <a:solidFill>
                            <a:srgbClr val="017663"/>
                          </a:solidFill>
                          <a:effectLst/>
                        </a:rPr>
                        <a:t>Contractor’s Representative</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effectLst/>
                        </a:rPr>
                        <a:t>4.3</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R="45720">
                        <a:spcAft>
                          <a:spcPts val="0"/>
                        </a:spcAft>
                        <a:tabLst>
                          <a:tab pos="93980" algn="l"/>
                          <a:tab pos="2240280" algn="l"/>
                          <a:tab pos="2367280" algn="l"/>
                          <a:tab pos="2905760" algn="l"/>
                        </a:tabLst>
                      </a:pPr>
                      <a:r>
                        <a:rPr lang="en-ZA" sz="1600" dirty="0">
                          <a:solidFill>
                            <a:srgbClr val="017663"/>
                          </a:solidFill>
                          <a:effectLst/>
                        </a:rPr>
                        <a:t>The Construction Manager shall be employed full time on the Works, the single point accountability and responsible for the management of the construction works and shall be registered with SACPCMP as </a:t>
                      </a:r>
                      <a:r>
                        <a:rPr lang="en-ZA" sz="1600" dirty="0" err="1">
                          <a:solidFill>
                            <a:srgbClr val="017663"/>
                          </a:solidFill>
                          <a:effectLst/>
                        </a:rPr>
                        <a:t>PrCM</a:t>
                      </a:r>
                      <a:r>
                        <a:rPr lang="en-ZA" sz="1600" dirty="0">
                          <a:solidFill>
                            <a:srgbClr val="017663"/>
                          </a:solidFill>
                          <a:effectLst/>
                        </a:rPr>
                        <a:t> or ECSA as </a:t>
                      </a:r>
                      <a:r>
                        <a:rPr lang="en-ZA" sz="1600" dirty="0" err="1">
                          <a:solidFill>
                            <a:srgbClr val="017663"/>
                          </a:solidFill>
                          <a:effectLst/>
                        </a:rPr>
                        <a:t>PrEng</a:t>
                      </a:r>
                      <a:r>
                        <a:rPr lang="en-ZA" sz="1600" dirty="0">
                          <a:solidFill>
                            <a:srgbClr val="017663"/>
                          </a:solidFill>
                          <a:effectLst/>
                        </a:rPr>
                        <a:t> or </a:t>
                      </a:r>
                      <a:r>
                        <a:rPr lang="en-ZA" sz="1600" dirty="0" err="1">
                          <a:solidFill>
                            <a:srgbClr val="017663"/>
                          </a:solidFill>
                          <a:effectLst/>
                        </a:rPr>
                        <a:t>PrTechEng</a:t>
                      </a:r>
                      <a:r>
                        <a:rPr lang="en-ZA" sz="1600" dirty="0">
                          <a:solidFill>
                            <a:srgbClr val="017663"/>
                          </a:solidFill>
                          <a:effectLst/>
                        </a:rPr>
                        <a:t>.</a:t>
                      </a:r>
                    </a:p>
                    <a:p>
                      <a:pPr marR="45720">
                        <a:spcAft>
                          <a:spcPts val="0"/>
                        </a:spcAft>
                        <a:tabLst>
                          <a:tab pos="93980" algn="l"/>
                          <a:tab pos="2240280" algn="l"/>
                          <a:tab pos="2367280" algn="l"/>
                          <a:tab pos="2905760" algn="l"/>
                        </a:tabLst>
                      </a:pPr>
                      <a:r>
                        <a:rPr lang="en-ZA" sz="1600" dirty="0">
                          <a:solidFill>
                            <a:srgbClr val="017663"/>
                          </a:solidFill>
                          <a:effectLst/>
                        </a:rPr>
                        <a:t>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243840">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Subcontractors and suppliers</a:t>
                      </a: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A4.4</a:t>
                      </a:r>
                    </a:p>
                  </a:txBody>
                  <a:tcPr marL="68580" marR="68580" marT="0" marB="0">
                    <a:lnL>
                      <a:noFill/>
                    </a:lnL>
                    <a:lnR>
                      <a:noFill/>
                    </a:lnR>
                    <a:lnT>
                      <a:noFill/>
                    </a:lnT>
                    <a:lnB>
                      <a:noFill/>
                    </a:lnB>
                  </a:tcPr>
                </a:tc>
                <a:tc>
                  <a:txBody>
                    <a:bodyPr/>
                    <a:lstStyle/>
                    <a:p>
                      <a:pPr marR="45720">
                        <a:spcAft>
                          <a:spcPts val="0"/>
                        </a:spcAft>
                        <a:tabLst>
                          <a:tab pos="93980" algn="l"/>
                          <a:tab pos="2240280" algn="l"/>
                          <a:tab pos="2367280" algn="l"/>
                          <a:tab pos="290576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The percentage of the contract value that may be sublet shall not exceed 50% if the Targeted Enterprises subletting target is equal to or less than 30%.......</a:t>
                      </a:r>
                    </a:p>
                    <a:p>
                      <a:pPr marR="45720">
                        <a:spcAft>
                          <a:spcPts val="0"/>
                        </a:spcAft>
                        <a:tabLst>
                          <a:tab pos="93980" algn="l"/>
                          <a:tab pos="2240280" algn="l"/>
                          <a:tab pos="2367280" algn="l"/>
                          <a:tab pos="290576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lnL>
                      <a:noFill/>
                    </a:lnL>
                    <a:lnR>
                      <a:noFill/>
                    </a:lnR>
                    <a:lnT>
                      <a:noFill/>
                    </a:lnT>
                    <a:lnB>
                      <a:noFill/>
                    </a:lnB>
                  </a:tcPr>
                </a:tc>
                <a:extLst>
                  <a:ext uri="{0D108BD9-81ED-4DB2-BD59-A6C34878D82A}">
                    <a16:rowId xmlns:a16="http://schemas.microsoft.com/office/drawing/2014/main" val="10003"/>
                  </a:ext>
                </a:extLst>
              </a:tr>
              <a:tr h="243840">
                <a:tc>
                  <a:txBody>
                    <a:bodyPr/>
                    <a:lstStyle/>
                    <a:p>
                      <a:pP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R="160020">
                        <a:spcAft>
                          <a:spcPts val="0"/>
                        </a:spcAft>
                        <a:tabLst>
                          <a:tab pos="93980" algn="l"/>
                          <a:tab pos="2240280" algn="l"/>
                          <a:tab pos="2367280" algn="l"/>
                        </a:tabLs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500699774"/>
                  </a:ext>
                </a:extLst>
              </a:tr>
              <a:tr h="0">
                <a:tc>
                  <a:txBody>
                    <a:bodyPr/>
                    <a:lstStyle/>
                    <a:p>
                      <a:pPr>
                        <a:spcAft>
                          <a:spcPts val="0"/>
                        </a:spcAft>
                      </a:pPr>
                      <a:endParaRPr lang="en-ZA" sz="1600" i="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i="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R="160020" algn="just">
                        <a:spcAft>
                          <a:spcPts val="0"/>
                        </a:spcAft>
                        <a:tabLst>
                          <a:tab pos="93980" algn="l"/>
                          <a:tab pos="2240280" algn="l"/>
                          <a:tab pos="2367280" algn="l"/>
                        </a:tabLst>
                      </a:pPr>
                      <a:endParaRPr lang="en-ZA" sz="1600" i="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0">
                <a:tc>
                  <a:txBody>
                    <a:bodyPr/>
                    <a:lstStyle/>
                    <a:p>
                      <a:pPr>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100608">
                <a:tc>
                  <a:txBody>
                    <a:bodyPr/>
                    <a:lstStyle/>
                    <a:p>
                      <a:pPr>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R="45720" algn="just">
                        <a:spcAft>
                          <a:spcPts val="0"/>
                        </a:spcAft>
                        <a:tabLst>
                          <a:tab pos="93980" algn="l"/>
                          <a:tab pos="2240280" algn="l"/>
                          <a:tab pos="2367280" algn="l"/>
                          <a:tab pos="2905760"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4065144108"/>
      </p:ext>
    </p:extLst>
  </p:cSld>
  <p:clrMapOvr>
    <a:masterClrMapping/>
  </p:clrMapOvr>
  <p:transition spd="med">
    <p:push dir="u"/>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nvGraphicFramePr>
        <p:xfrm>
          <a:off x="978197" y="1303338"/>
          <a:ext cx="7708603" cy="1305914"/>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787754">
                <a:tc>
                  <a:txBody>
                    <a:bodyPr/>
                    <a:lstStyle/>
                    <a:p>
                      <a:pP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spcAft>
                          <a:spcPts val="0"/>
                        </a:spcAft>
                        <a:tabLst>
                          <a:tab pos="1620520" algn="l"/>
                        </a:tabLs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0">
                <a:tc>
                  <a:txBody>
                    <a:bodyPr/>
                    <a:lstStyle/>
                    <a:p>
                      <a:pPr>
                        <a:spcAft>
                          <a:spcPts val="0"/>
                        </a:spcAft>
                      </a:pPr>
                      <a:endParaRPr lang="en-ZA" sz="160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ct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22860" marR="45720" indent="-22860">
                        <a:spcAft>
                          <a:spcPts val="0"/>
                        </a:spcAft>
                        <a:tabLst>
                          <a:tab pos="93980" algn="l"/>
                          <a:tab pos="2240280" algn="l"/>
                          <a:tab pos="2367280" algn="l"/>
                        </a:tabLs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bl>
          </a:graphicData>
        </a:graphic>
      </p:graphicFrame>
      <p:graphicFrame>
        <p:nvGraphicFramePr>
          <p:cNvPr id="3" name="Table 2">
            <a:extLst>
              <a:ext uri="{FF2B5EF4-FFF2-40B4-BE49-F238E27FC236}">
                <a16:creationId xmlns:a16="http://schemas.microsoft.com/office/drawing/2014/main" id="{2749B9CC-5E78-420F-9958-0698D62A24BE}"/>
              </a:ext>
            </a:extLst>
          </p:cNvPr>
          <p:cNvGraphicFramePr>
            <a:graphicFrameLocks noGrp="1"/>
          </p:cNvGraphicFramePr>
          <p:nvPr>
            <p:extLst>
              <p:ext uri="{D42A27DB-BD31-4B8C-83A1-F6EECF244321}">
                <p14:modId xmlns:p14="http://schemas.microsoft.com/office/powerpoint/2010/main" val="2703926670"/>
              </p:ext>
            </p:extLst>
          </p:nvPr>
        </p:nvGraphicFramePr>
        <p:xfrm>
          <a:off x="978196" y="1660526"/>
          <a:ext cx="7708604" cy="3413760"/>
        </p:xfrm>
        <a:graphic>
          <a:graphicData uri="http://schemas.openxmlformats.org/drawingml/2006/table">
            <a:tbl>
              <a:tblPr firstRow="1" firstCol="1" lastRow="1" lastCol="1" bandRow="1" bandCol="1">
                <a:tableStyleId>{2D5ABB26-0587-4C30-8999-92F81FD0307C}</a:tableStyleId>
              </a:tblPr>
              <a:tblGrid>
                <a:gridCol w="2620681">
                  <a:extLst>
                    <a:ext uri="{9D8B030D-6E8A-4147-A177-3AD203B41FA5}">
                      <a16:colId xmlns:a16="http://schemas.microsoft.com/office/drawing/2014/main" val="1820264480"/>
                    </a:ext>
                  </a:extLst>
                </a:gridCol>
                <a:gridCol w="1275127">
                  <a:extLst>
                    <a:ext uri="{9D8B030D-6E8A-4147-A177-3AD203B41FA5}">
                      <a16:colId xmlns:a16="http://schemas.microsoft.com/office/drawing/2014/main" val="2629178207"/>
                    </a:ext>
                  </a:extLst>
                </a:gridCol>
                <a:gridCol w="3812796">
                  <a:extLst>
                    <a:ext uri="{9D8B030D-6E8A-4147-A177-3AD203B41FA5}">
                      <a16:colId xmlns:a16="http://schemas.microsoft.com/office/drawing/2014/main" val="532538101"/>
                    </a:ext>
                  </a:extLst>
                </a:gridCol>
              </a:tblGrid>
              <a:tr h="2952477">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Rates of Wages and Conditions of Labour </a:t>
                      </a:r>
                    </a:p>
                  </a:txBody>
                  <a:tcPr marL="68580" marR="68580" marT="0" marB="0"/>
                </a:tc>
                <a:tc>
                  <a:txBody>
                    <a:bodyPr/>
                    <a:lstStyle/>
                    <a:p>
                      <a:pPr marL="388620">
                        <a:spcAft>
                          <a:spcPts val="0"/>
                        </a:spcAft>
                      </a:pPr>
                      <a:r>
                        <a:rPr lang="en-ZA" sz="160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A6.2</a:t>
                      </a:r>
                    </a:p>
                  </a:txBody>
                  <a:tcPr marL="68580" marR="68580" marT="0" marB="0"/>
                </a:tc>
                <a:tc>
                  <a:txBody>
                    <a:bodyPr/>
                    <a:lstStyle/>
                    <a:p>
                      <a:pPr marR="45720">
                        <a:spcAft>
                          <a:spcPts val="0"/>
                        </a:spcAft>
                        <a:tabLst>
                          <a:tab pos="93980" algn="l"/>
                          <a:tab pos="2240280" algn="l"/>
                          <a:tab pos="2367280" algn="l"/>
                          <a:tab pos="2905760" algn="l"/>
                        </a:tabLst>
                      </a:pPr>
                      <a:r>
                        <a:rPr lang="en-ZA" sz="1600" dirty="0">
                          <a:solidFill>
                            <a:srgbClr val="017663"/>
                          </a:solidFill>
                          <a:effectLst/>
                          <a:latin typeface="Arial" panose="020B0604020202020204" pitchFamily="34" charset="0"/>
                          <a:ea typeface="Times New Roman" panose="02020603050405020304" pitchFamily="18" charset="0"/>
                          <a:cs typeface="Arial" panose="020B0604020202020204" pitchFamily="34" charset="0"/>
                        </a:rPr>
                        <a:t>The Contractor and his Subcontractors shall be registered with the Bargaining Council for the Civil Engineering Industry (Government Notice R.490 – Part III contained in Government Gazette No. 37750) and rates for wages and conditions of labour agreed by the Bargaining Council for the Civil Engineering Industry shall apply to the Contractor and all his Subcontractors except where a specific industry publishes its own wage rates and conditions of labour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p>
                      <a:pPr marR="45720">
                        <a:spcAft>
                          <a:spcPts val="0"/>
                        </a:spcAft>
                        <a:tabLst>
                          <a:tab pos="93980" algn="l"/>
                          <a:tab pos="2240280" algn="l"/>
                          <a:tab pos="2367280" algn="l"/>
                          <a:tab pos="290576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tc>
                <a:extLst>
                  <a:ext uri="{0D108BD9-81ED-4DB2-BD59-A6C34878D82A}">
                    <a16:rowId xmlns:a16="http://schemas.microsoft.com/office/drawing/2014/main" val="3396355223"/>
                  </a:ext>
                </a:extLst>
              </a:tr>
            </a:tbl>
          </a:graphicData>
        </a:graphic>
      </p:graphicFrame>
    </p:spTree>
    <p:extLst>
      <p:ext uri="{BB962C8B-B14F-4D97-AF65-F5344CB8AC3E}">
        <p14:creationId xmlns:p14="http://schemas.microsoft.com/office/powerpoint/2010/main" val="432557661"/>
      </p:ext>
    </p:extLst>
  </p:cSld>
  <p:clrMapOvr>
    <a:masterClrMapping/>
  </p:clrMapOvr>
  <p:transition spd="med">
    <p:pull/>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188385665"/>
              </p:ext>
            </p:extLst>
          </p:nvPr>
        </p:nvGraphicFramePr>
        <p:xfrm>
          <a:off x="939154" y="1188720"/>
          <a:ext cx="7708603" cy="5338698"/>
        </p:xfrm>
        <a:graphic>
          <a:graphicData uri="http://schemas.openxmlformats.org/drawingml/2006/table">
            <a:tbl>
              <a:tblPr/>
              <a:tblGrid>
                <a:gridCol w="2251915">
                  <a:extLst>
                    <a:ext uri="{9D8B030D-6E8A-4147-A177-3AD203B41FA5}">
                      <a16:colId xmlns:a16="http://schemas.microsoft.com/office/drawing/2014/main" val="20000"/>
                    </a:ext>
                  </a:extLst>
                </a:gridCol>
                <a:gridCol w="1436915">
                  <a:extLst>
                    <a:ext uri="{9D8B030D-6E8A-4147-A177-3AD203B41FA5}">
                      <a16:colId xmlns:a16="http://schemas.microsoft.com/office/drawing/2014/main" val="20001"/>
                    </a:ext>
                  </a:extLst>
                </a:gridCol>
                <a:gridCol w="4019773">
                  <a:extLst>
                    <a:ext uri="{9D8B030D-6E8A-4147-A177-3AD203B41FA5}">
                      <a16:colId xmlns:a16="http://schemas.microsoft.com/office/drawing/2014/main" val="20002"/>
                    </a:ext>
                  </a:extLst>
                </a:gridCol>
              </a:tblGrid>
              <a:tr h="247714">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5064378">
                <a:tc>
                  <a:txBody>
                    <a:bodyPr/>
                    <a:lstStyle/>
                    <a:p>
                      <a:pPr>
                        <a:spcAft>
                          <a:spcPts val="0"/>
                        </a:spcAft>
                      </a:pPr>
                      <a:r>
                        <a:rPr lang="en-ZA" sz="1600" dirty="0">
                          <a:solidFill>
                            <a:srgbClr val="017663"/>
                          </a:solidFill>
                          <a:latin typeface="Arial"/>
                          <a:ea typeface="Times New Roman"/>
                          <a:cs typeface="Times New Roman"/>
                        </a:rPr>
                        <a:t>Special non working hours/days	</a:t>
                      </a: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latin typeface="Arial"/>
                          <a:ea typeface="Times New Roman"/>
                          <a:cs typeface="Times New Roman"/>
                        </a:rPr>
                        <a:t>A6.5</a:t>
                      </a:r>
                    </a:p>
                  </a:txBody>
                  <a:tcPr marL="68580" marR="68580" marT="0" marB="0">
                    <a:lnL>
                      <a:noFill/>
                    </a:lnL>
                    <a:lnR>
                      <a:noFill/>
                    </a:lnR>
                    <a:lnT>
                      <a:noFill/>
                    </a:lnT>
                    <a:lnB>
                      <a:noFill/>
                    </a:lnB>
                  </a:tcPr>
                </a:tc>
                <a:tc>
                  <a:txBody>
                    <a:bodyPr/>
                    <a:lstStyle/>
                    <a:p>
                      <a:pPr marL="0" lvl="0" indent="0" defTabSz="541338">
                        <a:tabLst/>
                      </a:pPr>
                      <a:r>
                        <a:rPr lang="en-GB" sz="1600" kern="1200" dirty="0">
                          <a:solidFill>
                            <a:srgbClr val="017663"/>
                          </a:solidFill>
                          <a:latin typeface="Arial"/>
                          <a:ea typeface="+mn-ea"/>
                          <a:cs typeface="Times New Roman"/>
                        </a:rPr>
                        <a:t>(a)</a:t>
                      </a:r>
                      <a:r>
                        <a:rPr lang="en-ZA" sz="1600" kern="1200" dirty="0">
                          <a:solidFill>
                            <a:srgbClr val="017663"/>
                          </a:solidFill>
                          <a:latin typeface="Arial"/>
                          <a:ea typeface="+mn-ea"/>
                          <a:cs typeface="Times New Roman"/>
                        </a:rPr>
                        <a:t> 	All designated public holidays 		(including all foreseeable statutory 	declared election days)</a:t>
                      </a:r>
                    </a:p>
                    <a:p>
                      <a:pPr lvl="0" defTabSz="541338"/>
                      <a:r>
                        <a:rPr lang="en-ZA" sz="1600" kern="1200" dirty="0">
                          <a:solidFill>
                            <a:srgbClr val="017663"/>
                          </a:solidFill>
                          <a:latin typeface="Arial"/>
                          <a:ea typeface="+mn-ea"/>
                          <a:cs typeface="Times New Roman"/>
                        </a:rPr>
                        <a:t>(b)	The annual shut-down period 	between December and January</a:t>
                      </a:r>
                    </a:p>
                    <a:p>
                      <a:pPr lvl="0" defTabSz="541338"/>
                      <a:r>
                        <a:rPr lang="en-ZA" sz="1600" kern="1200" dirty="0">
                          <a:solidFill>
                            <a:srgbClr val="017663"/>
                          </a:solidFill>
                          <a:latin typeface="Arial"/>
                          <a:ea typeface="+mn-ea"/>
                          <a:cs typeface="Times New Roman"/>
                        </a:rPr>
                        <a:t>(c)	Day before Easter Weekend</a:t>
                      </a:r>
                    </a:p>
                    <a:p>
                      <a:pPr marL="0" lvl="0" indent="0" defTabSz="541338">
                        <a:buNone/>
                      </a:pPr>
                      <a:r>
                        <a:rPr lang="en-ZA" sz="1600" kern="1200" dirty="0">
                          <a:solidFill>
                            <a:srgbClr val="017663"/>
                          </a:solidFill>
                          <a:latin typeface="Arial"/>
                          <a:ea typeface="+mn-ea"/>
                          <a:cs typeface="Times New Roman"/>
                        </a:rPr>
                        <a:t>(d)	Day of State school term closure and 	day prior to State school term start</a:t>
                      </a:r>
                    </a:p>
                    <a:p>
                      <a:pPr marL="342900" lvl="0" indent="-342900" defTabSz="541338">
                        <a:buAutoNum type="alphaLcParenBoth" startAt="5"/>
                      </a:pPr>
                      <a:r>
                        <a:rPr lang="en-ZA" sz="1600" kern="1200" dirty="0">
                          <a:solidFill>
                            <a:srgbClr val="017663"/>
                          </a:solidFill>
                          <a:latin typeface="+mn-lt"/>
                          <a:ea typeface="+mn-ea"/>
                          <a:cs typeface="Times New Roman"/>
                        </a:rPr>
                        <a:t>	Other non-working days and 	restricted working hours</a:t>
                      </a:r>
                    </a:p>
                    <a:p>
                      <a:pPr marL="0" lvl="0" indent="0" defTabSz="541338">
                        <a:buNone/>
                      </a:pPr>
                      <a:r>
                        <a:rPr lang="en-ZA" sz="1600" kern="1200" dirty="0">
                          <a:solidFill>
                            <a:srgbClr val="017663"/>
                          </a:solidFill>
                          <a:latin typeface="+mn-lt"/>
                          <a:ea typeface="+mn-ea"/>
                          <a:cs typeface="Times New Roman"/>
                        </a:rPr>
                        <a:t>(f)      Sundays</a:t>
                      </a:r>
                    </a:p>
                    <a:p>
                      <a:pPr marL="0" marR="0" lvl="0" indent="0" algn="l" defTabSz="541338" rtl="0" eaLnBrk="1" fontAlgn="auto" latinLnBrk="0" hangingPunct="1">
                        <a:lnSpc>
                          <a:spcPct val="100000"/>
                        </a:lnSpc>
                        <a:spcBef>
                          <a:spcPts val="0"/>
                        </a:spcBef>
                        <a:spcAft>
                          <a:spcPts val="0"/>
                        </a:spcAft>
                        <a:buClrTx/>
                        <a:buSzTx/>
                        <a:buFontTx/>
                        <a:buNone/>
                        <a:tabLst/>
                        <a:defRPr/>
                      </a:pPr>
                      <a:r>
                        <a:rPr lang="en-ZA" sz="1600" kern="1200" dirty="0">
                          <a:solidFill>
                            <a:srgbClr val="017663"/>
                          </a:solidFill>
                          <a:latin typeface="+mn-lt"/>
                          <a:ea typeface="+mn-ea"/>
                          <a:cs typeface="Times New Roman"/>
                        </a:rPr>
                        <a:t>(g) 	Between sunset and sunrise. </a:t>
                      </a:r>
                      <a:endParaRPr lang="en-ZA" sz="1600" kern="1200" dirty="0">
                        <a:solidFill>
                          <a:srgbClr val="017663"/>
                        </a:solidFill>
                        <a:latin typeface="Arial"/>
                        <a:ea typeface="+mn-ea"/>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405268"/>
      </p:ext>
    </p:extLst>
  </p:cSld>
  <p:clrMapOvr>
    <a:masterClrMapping/>
  </p:clrMapOvr>
  <p:transition spd="med">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3941844043"/>
              </p:ext>
            </p:extLst>
          </p:nvPr>
        </p:nvGraphicFramePr>
        <p:xfrm>
          <a:off x="978197" y="1303338"/>
          <a:ext cx="7708603" cy="4231994"/>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33028">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787754">
                <a:tc>
                  <a:txBody>
                    <a:bodyPr/>
                    <a:lstStyle/>
                    <a:p>
                      <a:pPr>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600" kern="1200" dirty="0">
                          <a:solidFill>
                            <a:srgbClr val="017663"/>
                          </a:solidFill>
                          <a:latin typeface="Arial"/>
                          <a:ea typeface="Times New Roman"/>
                          <a:cs typeface="Times New Roman"/>
                        </a:rPr>
                        <a:t>	</a:t>
                      </a:r>
                    </a:p>
                  </a:txBody>
                  <a:tcPr marL="68580" marR="68580" marT="0" marB="0">
                    <a:lnL>
                      <a:noFill/>
                    </a:lnL>
                    <a:lnR>
                      <a:noFill/>
                    </a:lnR>
                    <a:lnT>
                      <a:noFill/>
                    </a:lnT>
                    <a:lnB>
                      <a:noFill/>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ZA" sz="1600" kern="12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30940">
                <a:tc>
                  <a:txBody>
                    <a:bodyPr/>
                    <a:lstStyle/>
                    <a:p>
                      <a:pPr>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R="160020" algn="just">
                        <a:spcAft>
                          <a:spcPts val="0"/>
                        </a:spcAft>
                        <a:tabLst>
                          <a:tab pos="93980" algn="l"/>
                          <a:tab pos="2240280" algn="l"/>
                          <a:tab pos="2367280"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3"/>
                  </a:ext>
                </a:extLst>
              </a:tr>
              <a:tr h="168411">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Contractor’s Personnel</a:t>
                      </a: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A6.9</a:t>
                      </a:r>
                    </a:p>
                  </a:txBody>
                  <a:tcPr marL="68580" marR="68580" marT="0" marB="0">
                    <a:lnL>
                      <a:noFill/>
                    </a:lnL>
                    <a:lnR>
                      <a:noFill/>
                    </a:lnR>
                    <a:lnT>
                      <a:noFill/>
                    </a:lnT>
                    <a:lnB>
                      <a:noFill/>
                    </a:lnB>
                  </a:tcPr>
                </a:tc>
                <a:tc>
                  <a:txBody>
                    <a:bodyPr/>
                    <a:lstStyle/>
                    <a:p>
                      <a:pPr marR="160020">
                        <a:spcAft>
                          <a:spcPts val="0"/>
                        </a:spcAft>
                        <a:tabLst>
                          <a:tab pos="93980" algn="l"/>
                          <a:tab pos="2240280" algn="l"/>
                          <a:tab pos="2367280" algn="l"/>
                        </a:tabLst>
                      </a:pPr>
                      <a:r>
                        <a:rPr lang="en-GB" sz="1600" dirty="0">
                          <a:solidFill>
                            <a:srgbClr val="017663"/>
                          </a:solidFill>
                          <a:latin typeface="+mn-lt"/>
                          <a:ea typeface="Times New Roman"/>
                          <a:cs typeface="Times New Roman"/>
                        </a:rPr>
                        <a:t>The Contractor shall provide the key personnel (as indicated in form C1.2.3 - Appendix to Tender: Contract Data – Information Provided by the Tenderer).</a:t>
                      </a:r>
                    </a:p>
                    <a:p>
                      <a:pPr marR="160020">
                        <a:spcAft>
                          <a:spcPts val="0"/>
                        </a:spcAft>
                        <a:tabLst>
                          <a:tab pos="93980" algn="l"/>
                          <a:tab pos="2240280" algn="l"/>
                          <a:tab pos="2367280"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4"/>
                  </a:ext>
                </a:extLst>
              </a:tr>
              <a:tr h="0">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Commencement Date</a:t>
                      </a:r>
                    </a:p>
                  </a:txBody>
                  <a:tcPr marL="68580" marR="68580" marT="0" marB="0">
                    <a:lnL>
                      <a:noFill/>
                    </a:lnL>
                    <a:lnR>
                      <a:noFill/>
                    </a:lnR>
                    <a:lnT>
                      <a:noFill/>
                    </a:lnT>
                    <a:lnB>
                      <a:noFill/>
                    </a:lnB>
                  </a:tcPr>
                </a:tc>
                <a:tc>
                  <a:txBody>
                    <a:bodyPr/>
                    <a:lstStyle/>
                    <a:p>
                      <a:pPr marL="801688" marR="0" lvl="0" indent="-447675" algn="l" defTabSz="914400" rtl="0" eaLnBrk="1" fontAlgn="auto" latinLnBrk="0" hangingPunct="1">
                        <a:lnSpc>
                          <a:spcPct val="100000"/>
                        </a:lnSpc>
                        <a:spcBef>
                          <a:spcPts val="0"/>
                        </a:spcBef>
                        <a:spcAft>
                          <a:spcPts val="0"/>
                        </a:spcAft>
                        <a:buClrTx/>
                        <a:buSzTx/>
                        <a:buFontTx/>
                        <a:buNone/>
                        <a:tabLst/>
                        <a:defRPr/>
                      </a:pPr>
                      <a:r>
                        <a:rPr kumimoji="0" lang="en-ZA" sz="1600" b="0" i="0" u="none" strike="noStrike" kern="1200" cap="none" spc="0" normalizeH="0" baseline="0" noProof="0" dirty="0">
                          <a:ln>
                            <a:noFill/>
                          </a:ln>
                          <a:solidFill>
                            <a:srgbClr val="017663"/>
                          </a:solidFill>
                          <a:effectLst/>
                          <a:uLnTx/>
                          <a:uFillTx/>
                          <a:latin typeface="Arial" panose="020B0604020202020204" pitchFamily="34" charset="0"/>
                          <a:ea typeface="Times New Roman" panose="02020603050405020304" pitchFamily="18" charset="0"/>
                          <a:cs typeface="Times New Roman" panose="02020603050405020304" pitchFamily="18" charset="0"/>
                        </a:rPr>
                        <a:t>A8.1</a:t>
                      </a:r>
                    </a:p>
                  </a:txBody>
                  <a:tcPr marL="68580" marR="68580" marT="0" marB="0">
                    <a:lnL>
                      <a:noFill/>
                    </a:lnL>
                    <a:lnR>
                      <a:noFill/>
                    </a:lnR>
                    <a:lnT>
                      <a:noFill/>
                    </a:lnT>
                    <a:lnB>
                      <a:noFill/>
                    </a:lnB>
                  </a:tcPr>
                </a:tc>
                <a:tc>
                  <a:txBody>
                    <a:bodyPr/>
                    <a:lstStyle/>
                    <a:p>
                      <a:pPr marL="217170" indent="-217170">
                        <a:spcAft>
                          <a:spcPts val="0"/>
                        </a:spcAft>
                        <a:tabLst>
                          <a:tab pos="217170" algn="l"/>
                          <a:tab pos="2240280" algn="l"/>
                          <a:tab pos="2367280" algn="l"/>
                          <a:tab pos="279146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As per the Form of Acceptance</a:t>
                      </a:r>
                    </a:p>
                    <a:p>
                      <a:pPr marL="217170" indent="-217170">
                        <a:spcAft>
                          <a:spcPts val="0"/>
                        </a:spcAft>
                        <a:tabLst>
                          <a:tab pos="217170" algn="l"/>
                          <a:tab pos="2240280" algn="l"/>
                          <a:tab pos="2367280" algn="l"/>
                          <a:tab pos="279146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lnL>
                      <a:noFill/>
                    </a:lnL>
                    <a:lnR>
                      <a:noFill/>
                    </a:lnR>
                    <a:lnT>
                      <a:noFill/>
                    </a:lnT>
                    <a:lnB>
                      <a:noFill/>
                    </a:lnB>
                  </a:tcPr>
                </a:tc>
                <a:extLst>
                  <a:ext uri="{0D108BD9-81ED-4DB2-BD59-A6C34878D82A}">
                    <a16:rowId xmlns:a16="http://schemas.microsoft.com/office/drawing/2014/main" val="10005"/>
                  </a:ext>
                </a:extLst>
              </a:tr>
              <a:tr h="100608">
                <a:tc>
                  <a:txBody>
                    <a:bodyPr/>
                    <a:lstStyle/>
                    <a:p>
                      <a:pPr>
                        <a:spcAft>
                          <a:spcPts val="0"/>
                        </a:spcAft>
                      </a:pPr>
                      <a:r>
                        <a:rPr lang="en-ZA" sz="1600" dirty="0">
                          <a:solidFill>
                            <a:srgbClr val="017663"/>
                          </a:solidFill>
                          <a:latin typeface="Arial"/>
                          <a:ea typeface="Times New Roman"/>
                          <a:cs typeface="Times New Roman"/>
                        </a:rPr>
                        <a:t>Period in which works must commence</a:t>
                      </a:r>
                    </a:p>
                  </a:txBody>
                  <a:tcPr marL="68580" marR="68580" marT="0" marB="0">
                    <a:lnL>
                      <a:noFill/>
                    </a:lnL>
                    <a:lnR>
                      <a:noFill/>
                    </a:lnR>
                    <a:lnT>
                      <a:noFill/>
                    </a:lnT>
                    <a:lnB>
                      <a:noFill/>
                    </a:lnB>
                  </a:tcPr>
                </a:tc>
                <a:tc>
                  <a:txBody>
                    <a:bodyPr/>
                    <a:lstStyle/>
                    <a:p>
                      <a:pPr marL="354013" indent="0" algn="l">
                        <a:spcAft>
                          <a:spcPts val="0"/>
                        </a:spcAft>
                      </a:pPr>
                      <a:r>
                        <a:rPr lang="en-ZA" sz="1600" dirty="0">
                          <a:solidFill>
                            <a:srgbClr val="017663"/>
                          </a:solidFill>
                          <a:latin typeface="Arial"/>
                          <a:ea typeface="Times New Roman"/>
                          <a:cs typeface="Times New Roman"/>
                        </a:rPr>
                        <a:t>A8.1</a:t>
                      </a:r>
                    </a:p>
                  </a:txBody>
                  <a:tcPr marL="68580" marR="68580" marT="0" marB="0">
                    <a:lnL>
                      <a:noFill/>
                    </a:lnL>
                    <a:lnR>
                      <a:noFill/>
                    </a:lnR>
                    <a:lnT>
                      <a:noFill/>
                    </a:lnT>
                    <a:lnB>
                      <a:noFill/>
                    </a:lnB>
                  </a:tcPr>
                </a:tc>
                <a:tc>
                  <a:txBody>
                    <a:bodyPr/>
                    <a:lstStyle/>
                    <a:p>
                      <a:pPr algn="just">
                        <a:spcAft>
                          <a:spcPts val="0"/>
                        </a:spcAft>
                      </a:pPr>
                      <a:r>
                        <a:rPr lang="en-GB" sz="1600" dirty="0">
                          <a:solidFill>
                            <a:srgbClr val="017663"/>
                          </a:solidFill>
                          <a:latin typeface="+mn-lt"/>
                          <a:ea typeface="Times New Roman"/>
                          <a:cs typeface="Times New Roman"/>
                        </a:rPr>
                        <a:t>Not prior to the date of Access to Site and not later than 3 Months after the Commencement Date</a:t>
                      </a:r>
                    </a:p>
                  </a:txBody>
                  <a:tcPr marL="68580" marR="68580" marT="0" marB="0">
                    <a:lnL>
                      <a:noFill/>
                    </a:lnL>
                    <a:lnR>
                      <a:noFill/>
                    </a:lnR>
                    <a:lnT>
                      <a:noFill/>
                    </a:lnT>
                    <a:lnB>
                      <a:noFill/>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967842250"/>
      </p:ext>
    </p:extLst>
  </p:cSld>
  <p:clrMapOvr>
    <a:masterClrMapping/>
  </p:clrMapOvr>
  <p:transition spd="med">
    <p:pull/>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891540029"/>
              </p:ext>
            </p:extLst>
          </p:nvPr>
        </p:nvGraphicFramePr>
        <p:xfrm>
          <a:off x="939154" y="1188720"/>
          <a:ext cx="7708603" cy="3444240"/>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487680">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Restricted working conditions</a:t>
                      </a:r>
                    </a:p>
                    <a:p>
                      <a:pPr>
                        <a:spcAft>
                          <a:spcPts val="0"/>
                        </a:spcAft>
                      </a:pPr>
                      <a:r>
                        <a:rPr lang="en-ZA" sz="1600" b="1" i="1"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68580" marR="68580" marT="0" marB="0">
                    <a:lnL>
                      <a:noFill/>
                    </a:lnL>
                    <a:lnR>
                      <a:noFill/>
                    </a:lnR>
                    <a:lnT>
                      <a:noFill/>
                    </a:lnT>
                    <a:lnB>
                      <a:noFill/>
                    </a:lnB>
                  </a:tcPr>
                </a:tc>
                <a:tc>
                  <a:txBody>
                    <a:bodyPr/>
                    <a:lstStyle/>
                    <a:p>
                      <a:pPr algn="ct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A8.3(m)</a:t>
                      </a:r>
                    </a:p>
                  </a:txBody>
                  <a:tcPr marL="68580" marR="68580" marT="0" marB="0">
                    <a:lnL>
                      <a:noFill/>
                    </a:lnL>
                    <a:lnR>
                      <a:noFill/>
                    </a:lnR>
                    <a:lnT>
                      <a:noFill/>
                    </a:lnT>
                    <a:lnB>
                      <a:noFill/>
                    </a:lnB>
                  </a:tcPr>
                </a:tc>
                <a:tc>
                  <a:txBody>
                    <a:bodyPr/>
                    <a:lstStyle/>
                    <a:p>
                      <a:pPr marL="0" marR="46990" indent="4763">
                        <a:spcAft>
                          <a:spcPts val="0"/>
                        </a:spcAft>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Accommodation of traffic restrictions as per Chapter 1.5 in COTO and Book 3 of Contract Documentation.</a:t>
                      </a:r>
                      <a:r>
                        <a:rPr lang="en-ZA" sz="1600" dirty="0">
                          <a:solidFill>
                            <a:srgbClr val="017663"/>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 </a:t>
                      </a:r>
                    </a:p>
                    <a:p>
                      <a:pPr marL="0" marR="46990" indent="4763">
                        <a:spcAft>
                          <a:spcPts val="0"/>
                        </a:spcAft>
                        <a:tabLst/>
                      </a:pPr>
                      <a:endParaRPr lang="en-ZA" sz="1600" dirty="0">
                        <a:solidFill>
                          <a:srgbClr val="017663"/>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937867797"/>
                  </a:ext>
                </a:extLst>
              </a:tr>
              <a:tr h="0">
                <a:tc>
                  <a:txBody>
                    <a:bodyPr/>
                    <a:lstStyle/>
                    <a:p>
                      <a:pPr>
                        <a:spcAft>
                          <a:spcPts val="0"/>
                        </a:spcAft>
                      </a:pPr>
                      <a:r>
                        <a:rPr lang="en-ZA" sz="1600" dirty="0">
                          <a:solidFill>
                            <a:srgbClr val="017663"/>
                          </a:solidFill>
                          <a:latin typeface="Arial"/>
                          <a:ea typeface="Times New Roman"/>
                          <a:cs typeface="Times New Roman"/>
                        </a:rPr>
                        <a:t>Extension of time for completion</a:t>
                      </a:r>
                    </a:p>
                  </a:txBody>
                  <a:tcPr marL="68580" marR="68580" marT="0" marB="0">
                    <a:lnL>
                      <a:noFill/>
                    </a:lnL>
                    <a:lnR>
                      <a:noFill/>
                    </a:lnR>
                    <a:lnT>
                      <a:noFill/>
                    </a:lnT>
                    <a:lnB>
                      <a:noFill/>
                    </a:lnB>
                  </a:tcPr>
                </a:tc>
                <a:tc>
                  <a:txBody>
                    <a:bodyPr/>
                    <a:lstStyle/>
                    <a:p>
                      <a:pPr marL="447675" indent="0" algn="l" defTabSz="719138">
                        <a:spcAft>
                          <a:spcPts val="0"/>
                        </a:spcAft>
                      </a:pPr>
                      <a:r>
                        <a:rPr lang="en-ZA" sz="1600" dirty="0">
                          <a:solidFill>
                            <a:srgbClr val="017663"/>
                          </a:solidFill>
                          <a:latin typeface="Arial" pitchFamily="34" charset="0"/>
                          <a:ea typeface="Times New Roman"/>
                          <a:cs typeface="Arial" pitchFamily="34" charset="0"/>
                        </a:rPr>
                        <a:t>A8.4</a:t>
                      </a:r>
                    </a:p>
                  </a:txBody>
                  <a:tcPr marL="68580" marR="68580" marT="0" marB="0">
                    <a:lnL>
                      <a:noFill/>
                    </a:lnL>
                    <a:lnR>
                      <a:noFill/>
                    </a:lnR>
                    <a:lnT>
                      <a:noFill/>
                    </a:lnT>
                    <a:lnB>
                      <a:noFill/>
                    </a:lnB>
                  </a:tcPr>
                </a:tc>
                <a:tc>
                  <a:txBody>
                    <a:bodyPr/>
                    <a:lstStyle/>
                    <a:p>
                      <a:r>
                        <a:rPr lang="en-ZA" sz="1600" kern="1200" dirty="0">
                          <a:solidFill>
                            <a:srgbClr val="017663"/>
                          </a:solidFill>
                          <a:latin typeface="Arial" pitchFamily="34" charset="0"/>
                          <a:ea typeface="Times New Roman"/>
                          <a:cs typeface="Arial" pitchFamily="34" charset="0"/>
                        </a:rPr>
                        <a:t>Exceptional adverse climatic condition shall be considered where the return period of the climatic condition exceeds a return period of 1:5. </a:t>
                      </a:r>
                      <a:r>
                        <a:rPr lang="en-ZA" sz="1600" kern="1200" baseline="0" dirty="0">
                          <a:solidFill>
                            <a:srgbClr val="017663"/>
                          </a:solidFill>
                          <a:latin typeface="Arial" pitchFamily="34" charset="0"/>
                          <a:ea typeface="+mn-ea"/>
                          <a:cs typeface="Arial" pitchFamily="34" charset="0"/>
                        </a:rPr>
                        <a:t>	</a:t>
                      </a:r>
                    </a:p>
                  </a:txBody>
                  <a:tcPr marL="68580" marR="68580" marT="0" marB="0">
                    <a:lnL>
                      <a:noFill/>
                    </a:lnL>
                    <a:lnR>
                      <a:noFill/>
                    </a:lnR>
                    <a:lnT>
                      <a:noFill/>
                    </a:lnT>
                    <a:lnB>
                      <a:noFill/>
                    </a:lnB>
                  </a:tcPr>
                </a:tc>
                <a:extLst>
                  <a:ext uri="{0D108BD9-81ED-4DB2-BD59-A6C34878D82A}">
                    <a16:rowId xmlns:a16="http://schemas.microsoft.com/office/drawing/2014/main" val="10004"/>
                  </a:ext>
                </a:extLst>
              </a:tr>
              <a:tr h="0">
                <a:tc>
                  <a:txBody>
                    <a:bodyPr/>
                    <a:lstStyle/>
                    <a:p>
                      <a:pPr>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R="45720">
                        <a:spcAft>
                          <a:spcPts val="0"/>
                        </a:spcAft>
                        <a:tabLst>
                          <a:tab pos="93980" algn="l"/>
                          <a:tab pos="2240280" algn="l"/>
                          <a:tab pos="2367280" algn="l"/>
                          <a:tab pos="2905760"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0">
                <a:tc>
                  <a:txBody>
                    <a:bodyPr/>
                    <a:lstStyle/>
                    <a:p>
                      <a:pPr>
                        <a:spcAft>
                          <a:spcPts val="0"/>
                        </a:spcAft>
                      </a:pPr>
                      <a:r>
                        <a:rPr lang="en-ZA" sz="1600" dirty="0">
                          <a:solidFill>
                            <a:srgbClr val="017663"/>
                          </a:solidFill>
                          <a:latin typeface="Arial"/>
                          <a:ea typeface="Times New Roman"/>
                          <a:cs typeface="Times New Roman"/>
                        </a:rPr>
                        <a:t>Delay damages</a:t>
                      </a: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latin typeface="Arial" pitchFamily="34" charset="0"/>
                          <a:ea typeface="Times New Roman"/>
                          <a:cs typeface="Arial" pitchFamily="34" charset="0"/>
                        </a:rPr>
                        <a:t>A8.7(a)</a:t>
                      </a:r>
                    </a:p>
                  </a:txBody>
                  <a:tcPr marL="68580" marR="68580" marT="0" marB="0">
                    <a:lnL>
                      <a:noFill/>
                    </a:lnL>
                    <a:lnR>
                      <a:noFill/>
                    </a:lnR>
                    <a:lnT>
                      <a:noFill/>
                    </a:lnT>
                    <a:lnB>
                      <a:noFill/>
                    </a:lnB>
                  </a:tcPr>
                </a:tc>
                <a:tc>
                  <a:txBody>
                    <a:bodyPr/>
                    <a:lstStyle/>
                    <a:p>
                      <a:r>
                        <a:rPr lang="en-ZA" sz="1600" kern="1200" dirty="0">
                          <a:solidFill>
                            <a:srgbClr val="017663"/>
                          </a:solidFill>
                          <a:latin typeface="Arial" pitchFamily="34" charset="0"/>
                          <a:ea typeface="+mn-ea"/>
                          <a:cs typeface="Arial" pitchFamily="34" charset="0"/>
                        </a:rPr>
                        <a:t>Delay Damages – R 50 000/day</a:t>
                      </a:r>
                      <a:r>
                        <a:rPr lang="en-ZA" sz="1600" kern="1200" baseline="0" dirty="0">
                          <a:solidFill>
                            <a:srgbClr val="017663"/>
                          </a:solidFill>
                          <a:latin typeface="Arial" pitchFamily="34" charset="0"/>
                          <a:ea typeface="+mn-ea"/>
                          <a:cs typeface="Arial" pitchFamily="34" charset="0"/>
                        </a:rPr>
                        <a:t>	</a:t>
                      </a:r>
                    </a:p>
                  </a:txBody>
                  <a:tcPr marL="68580" marR="68580" marT="0" marB="0">
                    <a:lnL>
                      <a:noFill/>
                    </a:lnL>
                    <a:lnR>
                      <a:noFill/>
                    </a:lnR>
                    <a:lnT>
                      <a:noFill/>
                    </a:lnT>
                    <a:lnB>
                      <a:noFill/>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863845847"/>
      </p:ext>
    </p:extLst>
  </p:cSld>
  <p:clrMapOvr>
    <a:masterClrMapping/>
  </p:clrMapOvr>
  <p:transition spd="med">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1111843570"/>
              </p:ext>
            </p:extLst>
          </p:nvPr>
        </p:nvGraphicFramePr>
        <p:xfrm>
          <a:off x="939154" y="1066801"/>
          <a:ext cx="7708603" cy="5059852"/>
        </p:xfrm>
        <a:graphic>
          <a:graphicData uri="http://schemas.openxmlformats.org/drawingml/2006/table">
            <a:tbl>
              <a:tblPr/>
              <a:tblGrid>
                <a:gridCol w="2239475">
                  <a:extLst>
                    <a:ext uri="{9D8B030D-6E8A-4147-A177-3AD203B41FA5}">
                      <a16:colId xmlns:a16="http://schemas.microsoft.com/office/drawing/2014/main" val="20000"/>
                    </a:ext>
                  </a:extLst>
                </a:gridCol>
                <a:gridCol w="1295400">
                  <a:extLst>
                    <a:ext uri="{9D8B030D-6E8A-4147-A177-3AD203B41FA5}">
                      <a16:colId xmlns:a16="http://schemas.microsoft.com/office/drawing/2014/main" val="20001"/>
                    </a:ext>
                  </a:extLst>
                </a:gridCol>
                <a:gridCol w="4173728">
                  <a:extLst>
                    <a:ext uri="{9D8B030D-6E8A-4147-A177-3AD203B41FA5}">
                      <a16:colId xmlns:a16="http://schemas.microsoft.com/office/drawing/2014/main" val="20002"/>
                    </a:ext>
                  </a:extLst>
                </a:gridCol>
              </a:tblGrid>
              <a:tr h="256367">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a:solidFill>
                            <a:srgbClr val="017663"/>
                          </a:solidFill>
                          <a:latin typeface="Arial"/>
                          <a:ea typeface="Times New Roman"/>
                          <a:cs typeface="Times New Roman"/>
                        </a:rPr>
                        <a:t>Data</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4785532">
                <a:tc>
                  <a:txBody>
                    <a:bodyPr/>
                    <a:lstStyle/>
                    <a:p>
                      <a:pPr>
                        <a:spcAft>
                          <a:spcPts val="0"/>
                        </a:spcAft>
                      </a:pPr>
                      <a:r>
                        <a:rPr lang="en-ZA" sz="1600" dirty="0">
                          <a:solidFill>
                            <a:srgbClr val="017663"/>
                          </a:solidFill>
                          <a:latin typeface="+mn-lt"/>
                          <a:ea typeface="Times New Roman"/>
                          <a:cs typeface="Times New Roman"/>
                        </a:rPr>
                        <a:t>Other Non-compliance Charges</a:t>
                      </a: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GB" sz="1600" dirty="0">
                          <a:solidFill>
                            <a:srgbClr val="017663"/>
                          </a:solidFill>
                          <a:latin typeface="Arial" pitchFamily="34" charset="0"/>
                          <a:ea typeface="Times New Roman"/>
                          <a:cs typeface="Arial" pitchFamily="34" charset="0"/>
                        </a:rPr>
                        <a:t>A8.7(b)</a:t>
                      </a:r>
                      <a:endParaRPr lang="en-ZA" sz="1600" dirty="0">
                        <a:solidFill>
                          <a:srgbClr val="017663"/>
                        </a:solidFill>
                        <a:latin typeface="Arial" pitchFamily="34" charset="0"/>
                        <a:ea typeface="Times New Roman"/>
                        <a:cs typeface="Arial" pitchFamily="34" charset="0"/>
                      </a:endParaRPr>
                    </a:p>
                  </a:txBody>
                  <a:tcPr marL="68580" marR="68580" marT="0" marB="0">
                    <a:lnL>
                      <a:noFill/>
                    </a:lnL>
                    <a:lnR>
                      <a:noFill/>
                    </a:lnR>
                    <a:lnT>
                      <a:noFill/>
                    </a:lnT>
                    <a:lnB>
                      <a:noFill/>
                    </a:lnB>
                  </a:tcPr>
                </a:tc>
                <a:tc>
                  <a:txBody>
                    <a:bodyPr/>
                    <a:lstStyle/>
                    <a:p>
                      <a:r>
                        <a:rPr lang="en-ZA" sz="1600" kern="1200" dirty="0">
                          <a:solidFill>
                            <a:srgbClr val="017663"/>
                          </a:solidFill>
                          <a:latin typeface="Arial" pitchFamily="34" charset="0"/>
                          <a:ea typeface="+mn-ea"/>
                          <a:cs typeface="Arial" pitchFamily="34" charset="0"/>
                        </a:rPr>
                        <a:t>Other</a:t>
                      </a:r>
                      <a:r>
                        <a:rPr lang="en-ZA" sz="1600" kern="1200" baseline="0" dirty="0">
                          <a:solidFill>
                            <a:srgbClr val="017663"/>
                          </a:solidFill>
                          <a:latin typeface="Arial" pitchFamily="34" charset="0"/>
                          <a:ea typeface="+mn-ea"/>
                          <a:cs typeface="Arial" pitchFamily="34" charset="0"/>
                        </a:rPr>
                        <a:t> Non-compliance charges:</a:t>
                      </a:r>
                    </a:p>
                    <a:p>
                      <a:endParaRPr lang="en-ZA" sz="1600" kern="1200" dirty="0">
                        <a:solidFill>
                          <a:srgbClr val="017663"/>
                        </a:solidFill>
                        <a:latin typeface="Arial" pitchFamily="34" charset="0"/>
                        <a:ea typeface="+mn-ea"/>
                        <a:cs typeface="Arial" pitchFamily="34" charset="0"/>
                      </a:endParaRPr>
                    </a:p>
                    <a:p>
                      <a:pPr marL="400050" indent="-400050">
                        <a:buAutoNum type="romanLcPeriod"/>
                      </a:pPr>
                      <a:r>
                        <a:rPr lang="en-ZA" sz="1600" kern="1200" baseline="0" dirty="0">
                          <a:solidFill>
                            <a:srgbClr val="017663"/>
                          </a:solidFill>
                          <a:latin typeface="Arial" pitchFamily="34" charset="0"/>
                          <a:ea typeface="+mn-ea"/>
                          <a:cs typeface="Arial" pitchFamily="34" charset="0"/>
                        </a:rPr>
                        <a:t>Lane occupation levy (Occupation beyond completion dates and times, as well as for remedial work after completion of the Works) – R 10 000.00/day – The principle of penalties being imposed for late occupation of lanes is as specified in Part C3 clause A1.5.3.4</a:t>
                      </a:r>
                    </a:p>
                    <a:p>
                      <a:pPr marL="400050" indent="-400050">
                        <a:buAutoNum type="romanLcPeriod"/>
                        <a:tabLst>
                          <a:tab pos="723900" algn="l"/>
                        </a:tabLst>
                      </a:pPr>
                      <a:r>
                        <a:rPr lang="en-ZA" sz="1600" dirty="0">
                          <a:solidFill>
                            <a:srgbClr val="017663"/>
                          </a:solidFill>
                          <a:latin typeface="+mn-lt"/>
                          <a:ea typeface="Times New Roman"/>
                          <a:cs typeface="Times New Roman"/>
                        </a:rPr>
                        <a:t>Accommodation of traffic 	non-compliance as 	specified 	in Part C3 clause A1.5.3.7.</a:t>
                      </a:r>
                      <a:br>
                        <a:rPr lang="en-ZA" sz="1600" dirty="0">
                          <a:solidFill>
                            <a:srgbClr val="017663"/>
                          </a:solidFill>
                          <a:latin typeface="+mn-lt"/>
                          <a:ea typeface="Times New Roman"/>
                          <a:cs typeface="Times New Roman"/>
                        </a:rPr>
                      </a:br>
                      <a:r>
                        <a:rPr lang="en-ZA" sz="1600" dirty="0">
                          <a:solidFill>
                            <a:srgbClr val="017663"/>
                          </a:solidFill>
                          <a:latin typeface="+mn-lt"/>
                          <a:ea typeface="Times New Roman"/>
                          <a:cs typeface="Times New Roman"/>
                        </a:rPr>
                        <a:t>(</a:t>
                      </a:r>
                      <a:r>
                        <a:rPr lang="en-ZA" sz="1600" dirty="0" err="1">
                          <a:solidFill>
                            <a:srgbClr val="017663"/>
                          </a:solidFill>
                          <a:latin typeface="+mn-lt"/>
                          <a:ea typeface="Times New Roman"/>
                          <a:cs typeface="Times New Roman"/>
                        </a:rPr>
                        <a:t>i</a:t>
                      </a:r>
                      <a:r>
                        <a:rPr lang="en-ZA" sz="1600" dirty="0">
                          <a:solidFill>
                            <a:srgbClr val="017663"/>
                          </a:solidFill>
                          <a:latin typeface="+mn-lt"/>
                          <a:ea typeface="Times New Roman"/>
                          <a:cs typeface="Times New Roman"/>
                        </a:rPr>
                        <a:t>)	Fixed penalty – R20 	000.00/ 	occurrence</a:t>
                      </a:r>
                    </a:p>
                    <a:p>
                      <a:pPr marL="354013" indent="0" algn="just">
                        <a:spcAft>
                          <a:spcPts val="0"/>
                        </a:spcAft>
                        <a:buNone/>
                        <a:tabLst>
                          <a:tab pos="719138" algn="l"/>
                          <a:tab pos="990600" algn="l"/>
                        </a:tabLst>
                      </a:pPr>
                      <a:r>
                        <a:rPr lang="en-ZA" sz="1600" dirty="0">
                          <a:solidFill>
                            <a:srgbClr val="017663"/>
                          </a:solidFill>
                          <a:latin typeface="+mn-lt"/>
                          <a:ea typeface="Times New Roman"/>
                          <a:cs typeface="Times New Roman"/>
                        </a:rPr>
                        <a:t>(ii)	Time related penalty – 	R2000.00/hour</a:t>
                      </a:r>
                    </a:p>
                    <a:p>
                      <a:endParaRPr lang="en-ZA" sz="1600" kern="1200" baseline="0" dirty="0">
                        <a:solidFill>
                          <a:srgbClr val="017663"/>
                        </a:solidFill>
                        <a:latin typeface="Arial" pitchFamily="34" charset="0"/>
                        <a:ea typeface="+mn-ea"/>
                        <a:cs typeface="Arial" pitchFamily="34" charset="0"/>
                      </a:endParaRPr>
                    </a:p>
                  </a:txBody>
                  <a:tcPr marL="68580" marR="68580" marT="0" marB="0">
                    <a:lnL>
                      <a:noFill/>
                    </a:lnL>
                    <a:lnR>
                      <a:noFill/>
                    </a:lnR>
                    <a:lnT>
                      <a:noFill/>
                    </a:lnT>
                    <a:lnB>
                      <a:noFill/>
                    </a:lnB>
                  </a:tcPr>
                </a:tc>
                <a:extLst>
                  <a:ext uri="{0D108BD9-81ED-4DB2-BD59-A6C34878D82A}">
                    <a16:rowId xmlns:a16="http://schemas.microsoft.com/office/drawing/2014/main" val="4214176647"/>
                  </a:ext>
                </a:extLst>
              </a:tr>
            </a:tbl>
          </a:graphicData>
        </a:graphic>
      </p:graphicFrame>
    </p:spTree>
    <p:extLst>
      <p:ext uri="{BB962C8B-B14F-4D97-AF65-F5344CB8AC3E}">
        <p14:creationId xmlns:p14="http://schemas.microsoft.com/office/powerpoint/2010/main" val="3210748869"/>
      </p:ext>
    </p:extLst>
  </p:cSld>
  <p:clrMapOvr>
    <a:masterClrMapping/>
  </p:clrMapOvr>
  <p:transition spd="med">
    <p:pull/>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3208263458"/>
              </p:ext>
            </p:extLst>
          </p:nvPr>
        </p:nvGraphicFramePr>
        <p:xfrm>
          <a:off x="978197" y="1196217"/>
          <a:ext cx="7708603" cy="4937760"/>
        </p:xfrm>
        <a:graphic>
          <a:graphicData uri="http://schemas.openxmlformats.org/drawingml/2006/table">
            <a:tbl>
              <a:tblPr/>
              <a:tblGrid>
                <a:gridCol w="2200432">
                  <a:extLst>
                    <a:ext uri="{9D8B030D-6E8A-4147-A177-3AD203B41FA5}">
                      <a16:colId xmlns:a16="http://schemas.microsoft.com/office/drawing/2014/main" val="20000"/>
                    </a:ext>
                  </a:extLst>
                </a:gridCol>
                <a:gridCol w="1404257">
                  <a:extLst>
                    <a:ext uri="{9D8B030D-6E8A-4147-A177-3AD203B41FA5}">
                      <a16:colId xmlns:a16="http://schemas.microsoft.com/office/drawing/2014/main" val="20001"/>
                    </a:ext>
                  </a:extLst>
                </a:gridCol>
                <a:gridCol w="41039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p>
                    <a:p>
                      <a:pPr>
                        <a:spcAft>
                          <a:spcPts val="0"/>
                        </a:spcAft>
                      </a:pP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marR="0" lvl="0" indent="0" algn="just" defTabSz="914400" rtl="0" eaLnBrk="1" fontAlgn="auto" latinLnBrk="0" hangingPunct="1">
                        <a:lnSpc>
                          <a:spcPct val="100000"/>
                        </a:lnSpc>
                        <a:spcBef>
                          <a:spcPts val="0"/>
                        </a:spcBef>
                        <a:spcAft>
                          <a:spcPts val="0"/>
                        </a:spcAft>
                        <a:buClrTx/>
                        <a:buSzTx/>
                        <a:buFontTx/>
                        <a:buNone/>
                        <a:tabLst/>
                        <a:defRPr/>
                      </a:pPr>
                      <a:r>
                        <a:rPr lang="en-GB" sz="1600" dirty="0">
                          <a:solidFill>
                            <a:srgbClr val="017663"/>
                          </a:solidFill>
                          <a:latin typeface="Arial" pitchFamily="34" charset="0"/>
                          <a:ea typeface="Times New Roman"/>
                          <a:cs typeface="Arial" pitchFamily="34" charset="0"/>
                        </a:rPr>
                        <a:t>A8.7(b)</a:t>
                      </a:r>
                      <a:endParaRPr lang="en-ZA" sz="1600" dirty="0">
                        <a:solidFill>
                          <a:srgbClr val="017663"/>
                        </a:solidFill>
                        <a:latin typeface="Arial" pitchFamily="34" charset="0"/>
                        <a:ea typeface="Times New Roman"/>
                        <a:cs typeface="Arial" pitchFamily="34" charset="0"/>
                      </a:endParaRPr>
                    </a:p>
                    <a:p>
                      <a:pPr marL="388620"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723900" indent="-369888" algn="just">
                        <a:spcAft>
                          <a:spcPts val="0"/>
                        </a:spcAft>
                        <a:buNone/>
                        <a:tabLst>
                          <a:tab pos="723900" algn="l"/>
                        </a:tabLst>
                      </a:pPr>
                      <a:r>
                        <a:rPr lang="en-ZA" sz="1600" dirty="0">
                          <a:solidFill>
                            <a:srgbClr val="017663"/>
                          </a:solidFill>
                          <a:latin typeface="+mn-lt"/>
                          <a:ea typeface="Times New Roman"/>
                          <a:cs typeface="Times New Roman"/>
                        </a:rPr>
                        <a:t>(iii)	Overloading – 2 x Unit Rate of material hauled x overload factor x distance hauled as specified in Part C3 clause A1.7.7. The overload factor is the difference between the Actual loaded vehicle mass and the Gross vehicle mass</a:t>
                      </a:r>
                    </a:p>
                    <a:p>
                      <a:pPr marL="754062" indent="-400050" algn="just">
                        <a:spcAft>
                          <a:spcPts val="0"/>
                        </a:spcAft>
                        <a:buAutoNum type="romanLcParenBoth" startAt="4"/>
                        <a:tabLst>
                          <a:tab pos="723900" algn="l"/>
                        </a:tabLst>
                      </a:pPr>
                      <a:r>
                        <a:rPr lang="en-ZA" sz="1600" kern="1200" dirty="0">
                          <a:solidFill>
                            <a:srgbClr val="017663"/>
                          </a:solidFill>
                          <a:latin typeface="+mn-lt"/>
                          <a:ea typeface="Times New Roman"/>
                          <a:cs typeface="Times New Roman"/>
                        </a:rPr>
                        <a:t>Contract Participation Targets – Calculated </a:t>
                      </a:r>
                      <a:r>
                        <a:rPr lang="en-ZA" sz="1600" dirty="0">
                          <a:solidFill>
                            <a:srgbClr val="017663"/>
                          </a:solidFill>
                          <a:latin typeface="+mn-lt"/>
                          <a:ea typeface="Times New Roman"/>
                          <a:cs typeface="Times New Roman"/>
                        </a:rPr>
                        <a:t>as per D1003.05</a:t>
                      </a:r>
                    </a:p>
                    <a:p>
                      <a:pPr marL="754062" indent="-400050" algn="just">
                        <a:spcAft>
                          <a:spcPts val="0"/>
                        </a:spcAft>
                        <a:buAutoNum type="romanLcParenBoth" startAt="4"/>
                        <a:tabLst>
                          <a:tab pos="723900" algn="l"/>
                        </a:tabLst>
                      </a:pPr>
                      <a:r>
                        <a:rPr lang="en-US" sz="1600" dirty="0">
                          <a:solidFill>
                            <a:srgbClr val="017663"/>
                          </a:solidFill>
                          <a:latin typeface="+mn-lt"/>
                          <a:ea typeface="Times New Roman"/>
                          <a:cs typeface="Times New Roman"/>
                        </a:rPr>
                        <a:t>Contract Skills Development Goal – Calculated as per 	D1010.05</a:t>
                      </a:r>
                    </a:p>
                    <a:p>
                      <a:pPr marL="754062" indent="-400050" algn="just">
                        <a:spcAft>
                          <a:spcPts val="0"/>
                        </a:spcAft>
                        <a:buAutoNum type="romanLcParenBoth" startAt="4"/>
                        <a:tabLst>
                          <a:tab pos="723900" algn="l"/>
                        </a:tabLst>
                      </a:pPr>
                      <a:r>
                        <a:rPr lang="en-US" sz="1600" dirty="0">
                          <a:solidFill>
                            <a:srgbClr val="017663"/>
                          </a:solidFill>
                          <a:latin typeface="+mn-lt"/>
                          <a:ea typeface="Times New Roman"/>
                          <a:cs typeface="Times New Roman"/>
                        </a:rPr>
                        <a:t>Subcontracting without disclosure or non-compliance to 	Subcontract agreement 	requirements – up to 10% of the 	Contract Price</a:t>
                      </a:r>
                    </a:p>
                    <a:p>
                      <a:pPr marL="754062" indent="-400050" algn="just">
                        <a:spcAft>
                          <a:spcPts val="0"/>
                        </a:spcAft>
                        <a:buAutoNum type="romanLcParenBoth" startAt="4"/>
                        <a:tabLst>
                          <a:tab pos="723900" algn="l"/>
                        </a:tabLst>
                      </a:pPr>
                      <a:endParaRPr lang="en-ZA" sz="1600" dirty="0">
                        <a:solidFill>
                          <a:srgbClr val="017663"/>
                        </a:solidFill>
                        <a:latin typeface="+mn-lt"/>
                        <a:ea typeface="Times New Roman"/>
                        <a:cs typeface="Times New Roman"/>
                      </a:endParaRPr>
                    </a:p>
                    <a:p>
                      <a:pPr marL="354013" indent="0" algn="just">
                        <a:spcAft>
                          <a:spcPts val="0"/>
                        </a:spcAft>
                        <a:buNone/>
                        <a:tabLst>
                          <a:tab pos="1980565" algn="l"/>
                        </a:tabLst>
                      </a:pPr>
                      <a:endParaRPr lang="en-GB" sz="1600" dirty="0">
                        <a:solidFill>
                          <a:srgbClr val="017663"/>
                        </a:solidFill>
                        <a:latin typeface="+mn-lt"/>
                        <a:ea typeface="Times New Roman"/>
                        <a:cs typeface="Times New Roman"/>
                      </a:endParaRPr>
                    </a:p>
                    <a:p>
                      <a:pPr marL="0" indent="0" algn="just">
                        <a:spcAft>
                          <a:spcPts val="0"/>
                        </a:spcAft>
                        <a:buNone/>
                        <a:tabLst>
                          <a:tab pos="1980565"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792352871"/>
      </p:ext>
    </p:extLst>
  </p:cSld>
  <p:clrMapOvr>
    <a:masterClrMapping/>
  </p:clrMapOvr>
  <p:transition spd="med">
    <p:push dir="u"/>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1005093803"/>
              </p:ext>
            </p:extLst>
          </p:nvPr>
        </p:nvGraphicFramePr>
        <p:xfrm>
          <a:off x="978197" y="1196217"/>
          <a:ext cx="7708603" cy="5198987"/>
        </p:xfrm>
        <a:graphic>
          <a:graphicData uri="http://schemas.openxmlformats.org/drawingml/2006/table">
            <a:tbl>
              <a:tblPr/>
              <a:tblGrid>
                <a:gridCol w="2309289">
                  <a:extLst>
                    <a:ext uri="{9D8B030D-6E8A-4147-A177-3AD203B41FA5}">
                      <a16:colId xmlns:a16="http://schemas.microsoft.com/office/drawing/2014/main" val="20000"/>
                    </a:ext>
                  </a:extLst>
                </a:gridCol>
                <a:gridCol w="1534885">
                  <a:extLst>
                    <a:ext uri="{9D8B030D-6E8A-4147-A177-3AD203B41FA5}">
                      <a16:colId xmlns:a16="http://schemas.microsoft.com/office/drawing/2014/main" val="20001"/>
                    </a:ext>
                  </a:extLst>
                </a:gridCol>
                <a:gridCol w="3864429">
                  <a:extLst>
                    <a:ext uri="{9D8B030D-6E8A-4147-A177-3AD203B41FA5}">
                      <a16:colId xmlns:a16="http://schemas.microsoft.com/office/drawing/2014/main" val="20002"/>
                    </a:ext>
                  </a:extLst>
                </a:gridCol>
              </a:tblGrid>
              <a:tr h="498252">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p>
                    <a:p>
                      <a:pPr>
                        <a:spcAft>
                          <a:spcPts val="0"/>
                        </a:spcAft>
                      </a:pP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4650347">
                <a:tc>
                  <a:txBody>
                    <a:bodyPr/>
                    <a:lstStyle/>
                    <a:p>
                      <a:pPr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marR="0" lvl="0" indent="0" algn="just" defTabSz="914400" rtl="0" eaLnBrk="1" fontAlgn="auto" latinLnBrk="0" hangingPunct="1">
                        <a:lnSpc>
                          <a:spcPct val="100000"/>
                        </a:lnSpc>
                        <a:spcBef>
                          <a:spcPts val="0"/>
                        </a:spcBef>
                        <a:spcAft>
                          <a:spcPts val="0"/>
                        </a:spcAft>
                        <a:buClrTx/>
                        <a:buSzTx/>
                        <a:buFontTx/>
                        <a:buNone/>
                        <a:tabLst/>
                        <a:defRPr/>
                      </a:pPr>
                      <a:r>
                        <a:rPr lang="en-GB" sz="1600" dirty="0">
                          <a:solidFill>
                            <a:srgbClr val="017663"/>
                          </a:solidFill>
                          <a:latin typeface="Arial" pitchFamily="34" charset="0"/>
                          <a:ea typeface="Times New Roman"/>
                          <a:cs typeface="Arial" pitchFamily="34" charset="0"/>
                        </a:rPr>
                        <a:t>A8.7(b)</a:t>
                      </a:r>
                      <a:endParaRPr lang="en-ZA" sz="1600" dirty="0">
                        <a:solidFill>
                          <a:srgbClr val="017663"/>
                        </a:solidFill>
                        <a:latin typeface="Arial" pitchFamily="34" charset="0"/>
                        <a:ea typeface="Times New Roman"/>
                        <a:cs typeface="Arial" pitchFamily="34" charset="0"/>
                      </a:endParaRPr>
                    </a:p>
                    <a:p>
                      <a:pPr marL="388620"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444500" indent="-444500" algn="just">
                        <a:spcAft>
                          <a:spcPts val="0"/>
                        </a:spcAft>
                        <a:buAutoNum type="romanLcParenBoth" startAt="7"/>
                        <a:tabLst>
                          <a:tab pos="444500" algn="l"/>
                        </a:tabLst>
                      </a:pPr>
                      <a:r>
                        <a:rPr lang="en-ZA" sz="1600" dirty="0">
                          <a:solidFill>
                            <a:srgbClr val="017663"/>
                          </a:solidFill>
                          <a:latin typeface="+mn-lt"/>
                          <a:ea typeface="Times New Roman"/>
                          <a:cs typeface="Times New Roman"/>
                        </a:rPr>
                        <a:t>Layer irregularities</a:t>
                      </a:r>
                    </a:p>
                    <a:p>
                      <a:pPr marL="723900" indent="-279400" algn="just">
                        <a:spcAft>
                          <a:spcPts val="0"/>
                        </a:spcAft>
                        <a:buNone/>
                        <a:tabLst>
                          <a:tab pos="719138" algn="l"/>
                        </a:tabLst>
                      </a:pPr>
                      <a:r>
                        <a:rPr lang="en-ZA" sz="1600" dirty="0">
                          <a:solidFill>
                            <a:srgbClr val="017663"/>
                          </a:solidFill>
                          <a:latin typeface="+mn-lt"/>
                          <a:ea typeface="Times New Roman"/>
                          <a:cs typeface="Times New Roman"/>
                        </a:rPr>
                        <a:t>(</a:t>
                      </a:r>
                      <a:r>
                        <a:rPr lang="en-ZA" sz="1600" dirty="0" err="1">
                          <a:solidFill>
                            <a:srgbClr val="017663"/>
                          </a:solidFill>
                          <a:latin typeface="+mn-lt"/>
                          <a:ea typeface="Times New Roman"/>
                          <a:cs typeface="Times New Roman"/>
                        </a:rPr>
                        <a:t>i</a:t>
                      </a:r>
                      <a:r>
                        <a:rPr lang="en-ZA" sz="1600" dirty="0">
                          <a:solidFill>
                            <a:srgbClr val="017663"/>
                          </a:solidFill>
                          <a:latin typeface="+mn-lt"/>
                          <a:ea typeface="Times New Roman"/>
                          <a:cs typeface="Times New Roman"/>
                        </a:rPr>
                        <a:t>)	Asphalt – quantity/ 100m x unit rate x payment adjustment factor</a:t>
                      </a:r>
                    </a:p>
                    <a:p>
                      <a:pPr marL="723900" indent="-279400" algn="just">
                        <a:spcAft>
                          <a:spcPts val="0"/>
                        </a:spcAft>
                        <a:buNone/>
                        <a:tabLst>
                          <a:tab pos="719138" algn="l"/>
                        </a:tabLst>
                      </a:pPr>
                      <a:r>
                        <a:rPr lang="en-ZA" sz="1600" dirty="0">
                          <a:solidFill>
                            <a:srgbClr val="017663"/>
                          </a:solidFill>
                          <a:latin typeface="+mn-lt"/>
                          <a:ea typeface="Times New Roman"/>
                          <a:cs typeface="Times New Roman"/>
                        </a:rPr>
                        <a:t>(ii)	Base–quantity/100m x unit rate x payment adjustment factor</a:t>
                      </a:r>
                    </a:p>
                    <a:p>
                      <a:pPr marL="754063" indent="-400050" algn="just">
                        <a:spcAft>
                          <a:spcPts val="0"/>
                        </a:spcAft>
                        <a:buAutoNum type="romanLcParenBoth" startAt="7"/>
                        <a:tabLst>
                          <a:tab pos="719138" algn="l"/>
                        </a:tabLst>
                      </a:pPr>
                      <a:endParaRPr lang="en-ZA" sz="1600" dirty="0">
                        <a:solidFill>
                          <a:srgbClr val="017663"/>
                        </a:solidFill>
                        <a:latin typeface="+mn-lt"/>
                        <a:ea typeface="Times New Roman"/>
                        <a:cs typeface="Times New Roman"/>
                      </a:endParaRPr>
                    </a:p>
                    <a:p>
                      <a:pPr marL="754063" indent="-400050" algn="just">
                        <a:spcAft>
                          <a:spcPts val="0"/>
                        </a:spcAft>
                        <a:buAutoNum type="romanLcParenBoth"/>
                        <a:tabLst>
                          <a:tab pos="1980565" algn="l"/>
                        </a:tabLst>
                      </a:pPr>
                      <a:endParaRPr lang="en-GB" sz="1600" dirty="0">
                        <a:solidFill>
                          <a:srgbClr val="017663"/>
                        </a:solidFill>
                        <a:latin typeface="+mn-lt"/>
                        <a:ea typeface="Times New Roman"/>
                        <a:cs typeface="Times New Roman"/>
                      </a:endParaRPr>
                    </a:p>
                    <a:p>
                      <a:pPr marL="0" indent="0" algn="just">
                        <a:spcAft>
                          <a:spcPts val="0"/>
                        </a:spcAft>
                        <a:buNone/>
                        <a:tabLst>
                          <a:tab pos="1980565"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1289482299"/>
      </p:ext>
    </p:extLst>
  </p:cSld>
  <p:clrMapOvr>
    <a:masterClrMapping/>
  </p:clrMapOvr>
  <p:transition spd="med">
    <p:pull/>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2963729675"/>
              </p:ext>
            </p:extLst>
          </p:nvPr>
        </p:nvGraphicFramePr>
        <p:xfrm>
          <a:off x="978197" y="1196217"/>
          <a:ext cx="7708603" cy="5181600"/>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p>
                    <a:p>
                      <a:pPr>
                        <a:spcAft>
                          <a:spcPts val="0"/>
                        </a:spcAft>
                      </a:pP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0" indent="0" algn="just">
                        <a:spcAft>
                          <a:spcPts val="0"/>
                        </a:spcAft>
                        <a:buNone/>
                        <a:tabLst>
                          <a:tab pos="1980565"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r h="0">
                <a:tc>
                  <a:txBody>
                    <a:bodyPr/>
                    <a:lstStyle/>
                    <a:p>
                      <a:pPr algn="just">
                        <a:spcAft>
                          <a:spcPts val="0"/>
                        </a:spcAft>
                      </a:pPr>
                      <a:r>
                        <a:rPr lang="en-ZA" sz="1600" kern="1200" dirty="0">
                          <a:solidFill>
                            <a:srgbClr val="017663"/>
                          </a:solidFill>
                          <a:latin typeface="+mn-lt"/>
                          <a:ea typeface="+mn-ea"/>
                          <a:cs typeface="+mn-cs"/>
                        </a:rPr>
                        <a:t>Evaluation</a:t>
                      </a: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lgn="just">
                        <a:spcAft>
                          <a:spcPts val="0"/>
                        </a:spcAft>
                      </a:pPr>
                      <a:r>
                        <a:rPr lang="en-GB" sz="1600" dirty="0">
                          <a:solidFill>
                            <a:srgbClr val="017663"/>
                          </a:solidFill>
                          <a:latin typeface="Arial"/>
                          <a:ea typeface="Times New Roman"/>
                          <a:cs typeface="Times New Roman"/>
                        </a:rPr>
                        <a:t>A12.3</a:t>
                      </a: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tab pos="1980565" algn="l"/>
                        </a:tabLst>
                        <a:defRPr/>
                      </a:pPr>
                      <a:r>
                        <a:rPr lang="en-ZA" sz="1600" kern="1200" dirty="0">
                          <a:solidFill>
                            <a:srgbClr val="017663"/>
                          </a:solidFill>
                          <a:latin typeface="+mn-lt"/>
                          <a:ea typeface="+mn-ea"/>
                          <a:cs typeface="+mn-cs"/>
                        </a:rPr>
                        <a:t>The term “fixed rate item” shall apply to all items of work listed in the Pricing Schedule (Including agreed items of work listed in variation orders).</a:t>
                      </a:r>
                    </a:p>
                    <a:p>
                      <a:pPr marL="0" marR="0" indent="0" algn="just" defTabSz="914400" rtl="0" eaLnBrk="1" fontAlgn="auto" latinLnBrk="0" hangingPunct="1">
                        <a:lnSpc>
                          <a:spcPct val="100000"/>
                        </a:lnSpc>
                        <a:spcBef>
                          <a:spcPts val="0"/>
                        </a:spcBef>
                        <a:spcAft>
                          <a:spcPts val="0"/>
                        </a:spcAft>
                        <a:buClrTx/>
                        <a:buSzTx/>
                        <a:buFontTx/>
                        <a:buNone/>
                        <a:tabLst>
                          <a:tab pos="1980565" algn="l"/>
                        </a:tabLst>
                        <a:defRPr/>
                      </a:pPr>
                      <a:endParaRPr lang="en-ZA" sz="1600" kern="1200" dirty="0">
                        <a:solidFill>
                          <a:srgbClr val="017663"/>
                        </a:solidFill>
                        <a:latin typeface="+mn-lt"/>
                        <a:ea typeface="+mn-ea"/>
                        <a:cs typeface="+mn-cs"/>
                      </a:endParaRPr>
                    </a:p>
                  </a:txBody>
                  <a:tcPr marL="68580" marR="68580" marT="0" marB="0">
                    <a:lnL>
                      <a:noFill/>
                    </a:lnL>
                    <a:lnR>
                      <a:noFill/>
                    </a:lnR>
                    <a:lnT>
                      <a:noFill/>
                    </a:lnT>
                    <a:lnB>
                      <a:noFill/>
                    </a:lnB>
                  </a:tcPr>
                </a:tc>
                <a:extLst>
                  <a:ext uri="{0D108BD9-81ED-4DB2-BD59-A6C34878D82A}">
                    <a16:rowId xmlns:a16="http://schemas.microsoft.com/office/drawing/2014/main" val="10002"/>
                  </a:ext>
                </a:extLst>
              </a:tr>
              <a:tr h="0">
                <a:tc>
                  <a:txBody>
                    <a:bodyPr/>
                    <a:lstStyle/>
                    <a:p>
                      <a:pPr algn="just">
                        <a:spcAft>
                          <a:spcPts val="0"/>
                        </a:spcAft>
                      </a:pPr>
                      <a:r>
                        <a:rPr lang="en-ZA" sz="1600" dirty="0">
                          <a:solidFill>
                            <a:srgbClr val="017663"/>
                          </a:solidFill>
                          <a:latin typeface="Arial"/>
                          <a:ea typeface="Times New Roman"/>
                          <a:cs typeface="Times New Roman"/>
                        </a:rPr>
                        <a:t>Daywork allowances</a:t>
                      </a:r>
                    </a:p>
                  </a:txBody>
                  <a:tcPr marL="68580" marR="68580" marT="0" marB="0">
                    <a:lnL>
                      <a:noFill/>
                    </a:lnL>
                    <a:lnR>
                      <a:noFill/>
                    </a:lnR>
                    <a:lnT>
                      <a:noFill/>
                    </a:lnT>
                    <a:lnB>
                      <a:noFill/>
                    </a:lnB>
                  </a:tcPr>
                </a:tc>
                <a:tc>
                  <a:txBody>
                    <a:bodyPr/>
                    <a:lstStyle/>
                    <a:p>
                      <a:pPr marL="388620" algn="just">
                        <a:spcAft>
                          <a:spcPts val="0"/>
                        </a:spcAft>
                      </a:pPr>
                      <a:r>
                        <a:rPr lang="en-ZA" sz="1600" dirty="0">
                          <a:solidFill>
                            <a:srgbClr val="017663"/>
                          </a:solidFill>
                          <a:latin typeface="Arial"/>
                          <a:ea typeface="Times New Roman"/>
                          <a:cs typeface="Times New Roman"/>
                        </a:rPr>
                        <a:t>A13.6</a:t>
                      </a:r>
                    </a:p>
                  </a:txBody>
                  <a:tcPr marL="68580" marR="68580" marT="0" marB="0">
                    <a:lnL>
                      <a:noFill/>
                    </a:lnL>
                    <a:lnR>
                      <a:noFill/>
                    </a:lnR>
                    <a:lnT>
                      <a:noFill/>
                    </a:lnT>
                    <a:lnB>
                      <a:noFill/>
                    </a:lnB>
                  </a:tcPr>
                </a:tc>
                <a:tc>
                  <a:txBody>
                    <a:bodyPr/>
                    <a:lstStyle/>
                    <a:p>
                      <a:pPr algn="just">
                        <a:spcAft>
                          <a:spcPts val="0"/>
                        </a:spcAft>
                      </a:pPr>
                      <a:r>
                        <a:rPr lang="en-ZA" sz="1600" dirty="0">
                          <a:solidFill>
                            <a:srgbClr val="017663"/>
                          </a:solidFill>
                          <a:latin typeface="Arial"/>
                          <a:ea typeface="Times New Roman"/>
                          <a:cs typeface="Times New Roman"/>
                        </a:rPr>
                        <a:t>Not required (</a:t>
                      </a:r>
                      <a:r>
                        <a:rPr lang="en-ZA" sz="1600" dirty="0" err="1">
                          <a:solidFill>
                            <a:srgbClr val="017663"/>
                          </a:solidFill>
                          <a:latin typeface="Arial"/>
                          <a:ea typeface="Times New Roman"/>
                          <a:cs typeface="Times New Roman"/>
                        </a:rPr>
                        <a:t>Dayworks</a:t>
                      </a:r>
                      <a:r>
                        <a:rPr lang="en-ZA" sz="1600" dirty="0">
                          <a:solidFill>
                            <a:srgbClr val="017663"/>
                          </a:solidFill>
                          <a:latin typeface="Arial"/>
                          <a:ea typeface="Times New Roman"/>
                          <a:cs typeface="Times New Roman"/>
                        </a:rPr>
                        <a:t> provided for in the pricing schedule) 	</a:t>
                      </a:r>
                    </a:p>
                  </a:txBody>
                  <a:tcPr marL="68580" marR="68580" marT="0" marB="0">
                    <a:lnL>
                      <a:noFill/>
                    </a:lnL>
                    <a:lnR>
                      <a:noFill/>
                    </a:lnR>
                    <a:lnT>
                      <a:noFill/>
                    </a:lnT>
                    <a:lnB>
                      <a:noFill/>
                    </a:lnB>
                  </a:tcPr>
                </a:tc>
                <a:extLst>
                  <a:ext uri="{0D108BD9-81ED-4DB2-BD59-A6C34878D82A}">
                    <a16:rowId xmlns:a16="http://schemas.microsoft.com/office/drawing/2014/main" val="10003"/>
                  </a:ext>
                </a:extLst>
              </a:tr>
              <a:tr h="0">
                <a:tc>
                  <a:txBody>
                    <a:bodyPr/>
                    <a:lstStyle/>
                    <a:p>
                      <a:pPr>
                        <a:spcAft>
                          <a:spcPts val="0"/>
                        </a:spcAf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R="160020">
                        <a:spcAft>
                          <a:spcPts val="0"/>
                        </a:spcAft>
                        <a:tabLst>
                          <a:tab pos="93980" algn="l"/>
                          <a:tab pos="2240280" algn="l"/>
                          <a:tab pos="2367280" algn="l"/>
                        </a:tabLs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0">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ZA" sz="1600" dirty="0">
                          <a:solidFill>
                            <a:srgbClr val="017663"/>
                          </a:solidFill>
                          <a:latin typeface="+mn-lt"/>
                          <a:ea typeface="Times New Roman"/>
                          <a:cs typeface="Times New Roman"/>
                        </a:rPr>
                        <a:t>Special materials</a:t>
                      </a:r>
                    </a:p>
                  </a:txBody>
                  <a:tcPr marL="68580" marR="68580" marT="0" marB="0">
                    <a:lnL>
                      <a:noFill/>
                    </a:lnL>
                    <a:lnR>
                      <a:noFill/>
                    </a:lnR>
                    <a:lnT>
                      <a:noFill/>
                    </a:lnT>
                    <a:lnB>
                      <a:noFill/>
                    </a:lnB>
                  </a:tcPr>
                </a:tc>
                <a:tc>
                  <a:txBody>
                    <a:bodyPr/>
                    <a:lstStyle/>
                    <a:p>
                      <a:pPr marL="388620" algn="just">
                        <a:spcAft>
                          <a:spcPts val="0"/>
                        </a:spcAft>
                      </a:pPr>
                      <a:r>
                        <a:rPr lang="en-ZA" sz="1600" dirty="0">
                          <a:solidFill>
                            <a:srgbClr val="017663"/>
                          </a:solidFill>
                          <a:latin typeface="Arial"/>
                          <a:ea typeface="Times New Roman"/>
                          <a:cs typeface="Times New Roman"/>
                        </a:rPr>
                        <a:t>A13.8</a:t>
                      </a:r>
                    </a:p>
                  </a:txBody>
                  <a:tcPr marL="68580" marR="68580" marT="0" marB="0">
                    <a:lnL>
                      <a:noFill/>
                    </a:lnL>
                    <a:lnR>
                      <a:noFill/>
                    </a:lnR>
                    <a:lnT>
                      <a:noFill/>
                    </a:lnT>
                    <a:lnB>
                      <a:noFill/>
                    </a:lnB>
                  </a:tcPr>
                </a:tc>
                <a:tc>
                  <a:txBody>
                    <a:bodyPr/>
                    <a:lstStyle/>
                    <a:p>
                      <a:pPr marR="45720" algn="just">
                        <a:spcAft>
                          <a:spcPts val="0"/>
                        </a:spcAft>
                        <a:tabLst>
                          <a:tab pos="1991360" algn="l"/>
                          <a:tab pos="2240280" algn="l"/>
                          <a:tab pos="2367280" algn="l"/>
                        </a:tabLst>
                      </a:pPr>
                      <a:r>
                        <a:rPr lang="en-ZA" sz="1600" dirty="0">
                          <a:solidFill>
                            <a:srgbClr val="017663"/>
                          </a:solidFill>
                          <a:latin typeface="Arial"/>
                          <a:ea typeface="Times New Roman"/>
                          <a:cs typeface="Times New Roman"/>
                        </a:rPr>
                        <a:t>Bitumen binder extracted from petroleum based products and used on site. Including that used in asphalt, irrespective of whether it is produced and/or placed by the contractor or an approved sub-contractor.</a:t>
                      </a:r>
                    </a:p>
                  </a:txBody>
                  <a:tcPr marL="68580" marR="68580" marT="0" marB="0">
                    <a:lnL>
                      <a:noFill/>
                    </a:lnL>
                    <a:lnR>
                      <a:noFill/>
                    </a:lnR>
                    <a:lnT>
                      <a:noFill/>
                    </a:lnT>
                    <a:lnB>
                      <a:noFill/>
                    </a:lnB>
                  </a:tcPr>
                </a:tc>
                <a:extLst>
                  <a:ext uri="{0D108BD9-81ED-4DB2-BD59-A6C34878D82A}">
                    <a16:rowId xmlns:a16="http://schemas.microsoft.com/office/drawing/2014/main" val="10006"/>
                  </a:ext>
                </a:extLst>
              </a:tr>
              <a:tr h="0">
                <a:tc>
                  <a:txBody>
                    <a:bodyPr/>
                    <a:lstStyle/>
                    <a:p>
                      <a:pPr>
                        <a:spcAft>
                          <a:spcPts val="0"/>
                        </a:spcAf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R="45720">
                        <a:spcAft>
                          <a:spcPts val="0"/>
                        </a:spcAft>
                        <a:tabLst>
                          <a:tab pos="93980" algn="l"/>
                          <a:tab pos="2240280" algn="l"/>
                          <a:tab pos="2367280" algn="l"/>
                          <a:tab pos="2905760" algn="l"/>
                        </a:tabLs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7"/>
                  </a:ext>
                </a:extLst>
              </a:tr>
              <a:tr h="0">
                <a:tc>
                  <a:txBody>
                    <a:bodyPr/>
                    <a:lstStyle/>
                    <a:p>
                      <a:pPr>
                        <a:spcAft>
                          <a:spcPts val="0"/>
                        </a:spcAf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R="45720">
                        <a:spcAft>
                          <a:spcPts val="0"/>
                        </a:spcAft>
                        <a:tabLst>
                          <a:tab pos="93980" algn="l"/>
                          <a:tab pos="2240280" algn="l"/>
                          <a:tab pos="2367280" algn="l"/>
                          <a:tab pos="2905760" algn="l"/>
                        </a:tabLs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2550359013"/>
      </p:ext>
    </p:extLst>
  </p:cSld>
  <p:clrMapOvr>
    <a:masterClrMapping/>
  </p:clrMapOvr>
  <p:transition spd="med">
    <p:push dir="u"/>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364456917"/>
              </p:ext>
            </p:extLst>
          </p:nvPr>
        </p:nvGraphicFramePr>
        <p:xfrm>
          <a:off x="978197" y="1196217"/>
          <a:ext cx="7708603" cy="5425440"/>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p>
                    <a:p>
                      <a:pPr>
                        <a:spcAft>
                          <a:spcPts val="0"/>
                        </a:spcAft>
                      </a:pP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spcAft>
                          <a:spcPts val="0"/>
                        </a:spcAft>
                      </a:pPr>
                      <a:r>
                        <a:rPr lang="en-ZA" sz="1600" dirty="0">
                          <a:solidFill>
                            <a:srgbClr val="017663"/>
                          </a:solidFill>
                          <a:latin typeface="Arial"/>
                          <a:ea typeface="Times New Roman"/>
                          <a:cs typeface="Times New Roman"/>
                        </a:rPr>
                        <a:t>Base date</a:t>
                      </a: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latin typeface="Arial"/>
                          <a:ea typeface="Times New Roman"/>
                          <a:cs typeface="Times New Roman"/>
                        </a:rPr>
                        <a:t>A13.8</a:t>
                      </a:r>
                    </a:p>
                  </a:txBody>
                  <a:tcPr marL="68580" marR="68580" marT="0" marB="0">
                    <a:lnL>
                      <a:noFill/>
                    </a:lnL>
                    <a:lnR>
                      <a:noFill/>
                    </a:lnR>
                    <a:lnT>
                      <a:noFill/>
                    </a:lnT>
                    <a:lnB>
                      <a:noFill/>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ZA" sz="1600" kern="1200" dirty="0">
                          <a:solidFill>
                            <a:srgbClr val="017663"/>
                          </a:solidFill>
                          <a:latin typeface="+mn-lt"/>
                          <a:ea typeface="+mn-ea"/>
                          <a:cs typeface="+mn-cs"/>
                        </a:rPr>
                        <a:t>Base date for this contract is 28 days prior to the closing</a:t>
                      </a:r>
                      <a:r>
                        <a:rPr lang="en-ZA" sz="1600" kern="1200" baseline="0" dirty="0">
                          <a:solidFill>
                            <a:srgbClr val="017663"/>
                          </a:solidFill>
                          <a:latin typeface="+mn-lt"/>
                          <a:ea typeface="+mn-ea"/>
                          <a:cs typeface="+mn-cs"/>
                        </a:rPr>
                        <a:t> date of tender</a:t>
                      </a:r>
                    </a:p>
                    <a:p>
                      <a:pPr marL="0" marR="0" indent="0" algn="l" defTabSz="914400" rtl="0" eaLnBrk="1" fontAlgn="auto" latinLnBrk="0" hangingPunct="1">
                        <a:lnSpc>
                          <a:spcPct val="100000"/>
                        </a:lnSpc>
                        <a:spcBef>
                          <a:spcPts val="0"/>
                        </a:spcBef>
                        <a:spcAft>
                          <a:spcPts val="0"/>
                        </a:spcAft>
                        <a:buClrTx/>
                        <a:buSzTx/>
                        <a:buFontTx/>
                        <a:buNone/>
                        <a:tabLst/>
                        <a:defRPr/>
                      </a:pPr>
                      <a:r>
                        <a:rPr lang="en-ZA" sz="1600" kern="1200" dirty="0">
                          <a:solidFill>
                            <a:srgbClr val="017663"/>
                          </a:solidFill>
                          <a:latin typeface="Arial"/>
                          <a:ea typeface="Times New Roman"/>
                          <a:cs typeface="Times New Roman"/>
                        </a:rPr>
                        <a:t>	</a:t>
                      </a:r>
                    </a:p>
                  </a:txBody>
                  <a:tcPr marL="68580" marR="68580" marT="0" marB="0">
                    <a:lnL>
                      <a:noFill/>
                    </a:lnL>
                    <a:lnR>
                      <a:noFill/>
                    </a:lnR>
                    <a:lnT>
                      <a:noFill/>
                    </a:lnT>
                    <a:lnB>
                      <a:noFill/>
                    </a:lnB>
                  </a:tcPr>
                </a:tc>
                <a:extLst>
                  <a:ext uri="{0D108BD9-81ED-4DB2-BD59-A6C34878D82A}">
                    <a16:rowId xmlns:a16="http://schemas.microsoft.com/office/drawing/2014/main" val="10002"/>
                  </a:ext>
                </a:extLst>
              </a:tr>
              <a:tr h="0">
                <a:tc>
                  <a:txBody>
                    <a:bodyPr/>
                    <a:lstStyle/>
                    <a:p>
                      <a:pPr marL="2286000" indent="-2286000" algn="just">
                        <a:spcAft>
                          <a:spcPts val="0"/>
                        </a:spcAft>
                      </a:pPr>
                      <a:r>
                        <a:rPr lang="en-ZA" sz="1600" dirty="0">
                          <a:solidFill>
                            <a:srgbClr val="017663"/>
                          </a:solidFill>
                          <a:latin typeface="Arial"/>
                          <a:ea typeface="Times New Roman"/>
                          <a:cs typeface="Times New Roman"/>
                        </a:rPr>
                        <a:t>Retention money:</a:t>
                      </a:r>
                    </a:p>
                    <a:p>
                      <a:pPr algn="just">
                        <a:spcAft>
                          <a:spcPts val="0"/>
                        </a:spcAft>
                      </a:pPr>
                      <a:r>
                        <a:rPr lang="en-ZA" sz="1600" dirty="0">
                          <a:solidFill>
                            <a:srgbClr val="017663"/>
                          </a:solidFill>
                          <a:latin typeface="Arial"/>
                          <a:ea typeface="Times New Roman"/>
                          <a:cs typeface="Times New Roman"/>
                        </a:rPr>
                        <a:t>- Percentage	</a:t>
                      </a:r>
                    </a:p>
                  </a:txBody>
                  <a:tcPr marL="68580" marR="68580" marT="0" marB="0">
                    <a:lnL>
                      <a:noFill/>
                    </a:lnL>
                    <a:lnR>
                      <a:noFill/>
                    </a:lnR>
                    <a:lnT>
                      <a:noFill/>
                    </a:lnT>
                    <a:lnB>
                      <a:noFill/>
                    </a:lnB>
                  </a:tcPr>
                </a:tc>
                <a:tc>
                  <a:txBody>
                    <a:bodyPr/>
                    <a:lstStyle/>
                    <a:p>
                      <a:pPr marL="388620" algn="just">
                        <a:spcAft>
                          <a:spcPts val="0"/>
                        </a:spcAft>
                      </a:pPr>
                      <a:endParaRPr lang="en-ZA" sz="1600" dirty="0">
                        <a:solidFill>
                          <a:srgbClr val="017663"/>
                        </a:solidFill>
                        <a:latin typeface="Arial"/>
                        <a:ea typeface="Times New Roman"/>
                        <a:cs typeface="Times New Roman"/>
                      </a:endParaRPr>
                    </a:p>
                    <a:p>
                      <a:pPr marL="388620" algn="just">
                        <a:spcAft>
                          <a:spcPts val="0"/>
                        </a:spcAft>
                      </a:pPr>
                      <a:r>
                        <a:rPr lang="en-ZA" sz="1600" dirty="0">
                          <a:solidFill>
                            <a:srgbClr val="017663"/>
                          </a:solidFill>
                          <a:latin typeface="Arial"/>
                          <a:ea typeface="Times New Roman"/>
                          <a:cs typeface="Times New Roman"/>
                        </a:rPr>
                        <a:t>14.3(c)	</a:t>
                      </a:r>
                    </a:p>
                  </a:txBody>
                  <a:tcPr marL="68580" marR="68580" marT="0" marB="0">
                    <a:lnL>
                      <a:noFill/>
                    </a:lnL>
                    <a:lnR>
                      <a:noFill/>
                    </a:lnR>
                    <a:lnT>
                      <a:noFill/>
                    </a:lnT>
                    <a:lnB>
                      <a:noFill/>
                    </a:lnB>
                  </a:tcPr>
                </a:tc>
                <a:tc>
                  <a:txBody>
                    <a:bodyPr/>
                    <a:lstStyle/>
                    <a:p>
                      <a:pPr algn="just">
                        <a:spcAft>
                          <a:spcPts val="0"/>
                        </a:spcAft>
                      </a:pPr>
                      <a:endParaRPr lang="en-ZA" sz="1600" dirty="0">
                        <a:solidFill>
                          <a:srgbClr val="017663"/>
                        </a:solidFill>
                        <a:latin typeface="Arial"/>
                        <a:ea typeface="Times New Roman"/>
                        <a:cs typeface="Times New Roman"/>
                      </a:endParaRPr>
                    </a:p>
                    <a:p>
                      <a:pPr algn="just">
                        <a:spcAft>
                          <a:spcPts val="0"/>
                        </a:spcAft>
                      </a:pPr>
                      <a:r>
                        <a:rPr lang="en-ZA" sz="1600" dirty="0">
                          <a:solidFill>
                            <a:srgbClr val="017663"/>
                          </a:solidFill>
                          <a:latin typeface="Arial"/>
                          <a:ea typeface="Times New Roman"/>
                          <a:cs typeface="Times New Roman"/>
                        </a:rPr>
                        <a:t>10% of value of completed work</a:t>
                      </a:r>
                    </a:p>
                  </a:txBody>
                  <a:tcPr marL="68580" marR="68580" marT="0" marB="0">
                    <a:lnL>
                      <a:noFill/>
                    </a:lnL>
                    <a:lnR>
                      <a:noFill/>
                    </a:lnR>
                    <a:lnT>
                      <a:noFill/>
                    </a:lnT>
                    <a:lnB>
                      <a:noFill/>
                    </a:lnB>
                  </a:tcPr>
                </a:tc>
                <a:extLst>
                  <a:ext uri="{0D108BD9-81ED-4DB2-BD59-A6C34878D82A}">
                    <a16:rowId xmlns:a16="http://schemas.microsoft.com/office/drawing/2014/main" val="10003"/>
                  </a:ext>
                </a:extLst>
              </a:tr>
              <a:tr h="0">
                <a:tc>
                  <a:txBody>
                    <a:bodyPr/>
                    <a:lstStyle/>
                    <a:p>
                      <a:pPr algn="just">
                        <a:spcAft>
                          <a:spcPts val="0"/>
                        </a:spcAft>
                      </a:pPr>
                      <a:r>
                        <a:rPr lang="en-ZA" sz="1600" dirty="0">
                          <a:solidFill>
                            <a:srgbClr val="017663"/>
                          </a:solidFill>
                          <a:latin typeface="Arial"/>
                          <a:ea typeface="Times New Roman"/>
                          <a:cs typeface="Times New Roman"/>
                        </a:rPr>
                        <a:t>- Limit </a:t>
                      </a:r>
                    </a:p>
                    <a:p>
                      <a:pPr algn="just">
                        <a:spcAft>
                          <a:spcPts val="0"/>
                        </a:spcAft>
                      </a:pPr>
                      <a:r>
                        <a:rPr lang="en-ZA" sz="1600" dirty="0">
                          <a:solidFill>
                            <a:srgbClr val="017663"/>
                          </a:solidFill>
                          <a:latin typeface="Arial"/>
                          <a:ea typeface="Times New Roman"/>
                          <a:cs typeface="Times New Roman"/>
                        </a:rPr>
                        <a:t>	</a:t>
                      </a:r>
                    </a:p>
                  </a:txBody>
                  <a:tcPr marL="68580" marR="68580" marT="0" marB="0">
                    <a:lnL>
                      <a:noFill/>
                    </a:lnL>
                    <a:lnR>
                      <a:noFill/>
                    </a:lnR>
                    <a:lnT>
                      <a:noFill/>
                    </a:lnT>
                    <a:lnB>
                      <a:noFill/>
                    </a:lnB>
                  </a:tcPr>
                </a:tc>
                <a:tc>
                  <a:txBody>
                    <a:bodyPr/>
                    <a:lstStyle/>
                    <a:p>
                      <a:pPr marL="388620" algn="just">
                        <a:spcAft>
                          <a:spcPts val="0"/>
                        </a:spcAft>
                      </a:pPr>
                      <a:r>
                        <a:rPr lang="en-ZA" sz="1600" dirty="0">
                          <a:solidFill>
                            <a:srgbClr val="017663"/>
                          </a:solidFill>
                          <a:latin typeface="Arial"/>
                          <a:ea typeface="Times New Roman"/>
                          <a:cs typeface="Times New Roman"/>
                        </a:rPr>
                        <a:t>14.3 (c)</a:t>
                      </a:r>
                    </a:p>
                  </a:txBody>
                  <a:tcPr marL="68580" marR="68580" marT="0" marB="0">
                    <a:lnL>
                      <a:noFill/>
                    </a:lnL>
                    <a:lnR>
                      <a:noFill/>
                    </a:lnR>
                    <a:lnT>
                      <a:noFill/>
                    </a:lnT>
                    <a:lnB>
                      <a:noFill/>
                    </a:lnB>
                  </a:tcPr>
                </a:tc>
                <a:tc>
                  <a:txBody>
                    <a:bodyPr/>
                    <a:lstStyle/>
                    <a:p>
                      <a:pPr marR="274320" algn="just">
                        <a:spcAft>
                          <a:spcPts val="0"/>
                        </a:spcAft>
                        <a:tabLst>
                          <a:tab pos="1762760" algn="l"/>
                          <a:tab pos="2240280" algn="l"/>
                          <a:tab pos="2367280" algn="l"/>
                        </a:tabLst>
                      </a:pPr>
                      <a:r>
                        <a:rPr lang="en-ZA" sz="1600" dirty="0">
                          <a:solidFill>
                            <a:srgbClr val="017663"/>
                          </a:solidFill>
                          <a:latin typeface="Arial"/>
                          <a:ea typeface="Times New Roman"/>
                          <a:cs typeface="Times New Roman"/>
                        </a:rPr>
                        <a:t>5% of the Accepted Contract Amount (Including VAT)</a:t>
                      </a:r>
                    </a:p>
                    <a:p>
                      <a:pPr marR="274320" algn="just">
                        <a:spcAft>
                          <a:spcPts val="0"/>
                        </a:spcAft>
                        <a:tabLst>
                          <a:tab pos="1762760" algn="l"/>
                          <a:tab pos="2240280" algn="l"/>
                          <a:tab pos="2367280" algn="l"/>
                        </a:tabLs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0">
                <a:tc>
                  <a:txBody>
                    <a:bodyPr/>
                    <a:lstStyle/>
                    <a:p>
                      <a:pPr>
                        <a:spcAft>
                          <a:spcPts val="0"/>
                        </a:spcAft>
                      </a:pPr>
                      <a:r>
                        <a:rPr lang="en-ZA" sz="1600" dirty="0">
                          <a:solidFill>
                            <a:srgbClr val="017663"/>
                          </a:solidFill>
                          <a:latin typeface="Arial"/>
                          <a:ea typeface="Times New Roman"/>
                          <a:cs typeface="Times New Roman"/>
                        </a:rPr>
                        <a:t>Guarantee</a:t>
                      </a: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latin typeface="Arial"/>
                          <a:ea typeface="Times New Roman"/>
                          <a:cs typeface="Times New Roman"/>
                        </a:rPr>
                        <a:t>A14.3 (c)</a:t>
                      </a:r>
                    </a:p>
                  </a:txBody>
                  <a:tcPr marL="68580" marR="68580" marT="0" marB="0">
                    <a:lnL>
                      <a:noFill/>
                    </a:lnL>
                    <a:lnR>
                      <a:noFill/>
                    </a:lnR>
                    <a:lnT>
                      <a:noFill/>
                    </a:lnT>
                    <a:lnB>
                      <a:noFill/>
                    </a:lnB>
                  </a:tcPr>
                </a:tc>
                <a:tc>
                  <a:txBody>
                    <a:bodyPr/>
                    <a:lstStyle/>
                    <a:p>
                      <a:pPr algn="just">
                        <a:spcAft>
                          <a:spcPts val="0"/>
                        </a:spcAft>
                      </a:pPr>
                      <a:r>
                        <a:rPr lang="en-ZA" sz="1600" dirty="0">
                          <a:solidFill>
                            <a:srgbClr val="017663"/>
                          </a:solidFill>
                          <a:latin typeface="+mn-lt"/>
                          <a:ea typeface="Times New Roman"/>
                          <a:cs typeface="Times New Roman"/>
                        </a:rPr>
                        <a:t>This will be considered provided that the tenderer submits his proposal as an alternative tender and provided that a discount equal to or more than R 1 050 000.00 is offered.</a:t>
                      </a: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6"/>
                  </a:ext>
                </a:extLst>
              </a:tr>
              <a:tr h="0">
                <a:tc>
                  <a:txBody>
                    <a:bodyPr/>
                    <a:lstStyle/>
                    <a:p>
                      <a:pPr>
                        <a:spcAft>
                          <a:spcPts val="0"/>
                        </a:spcAft>
                      </a:pPr>
                      <a:r>
                        <a:rPr lang="en-ZA" sz="1600" dirty="0">
                          <a:solidFill>
                            <a:srgbClr val="017663"/>
                          </a:solidFill>
                          <a:latin typeface="Arial"/>
                          <a:ea typeface="Times New Roman"/>
                          <a:cs typeface="Times New Roman"/>
                        </a:rPr>
                        <a:t>Minimum amount of interim payment certificate</a:t>
                      </a:r>
                    </a:p>
                  </a:txBody>
                  <a:tcPr marL="68580" marR="68580" marT="0" marB="0">
                    <a:lnL>
                      <a:noFill/>
                    </a:lnL>
                    <a:lnR>
                      <a:noFill/>
                    </a:lnR>
                    <a:lnT>
                      <a:noFill/>
                    </a:lnT>
                    <a:lnB>
                      <a:noFill/>
                    </a:lnB>
                  </a:tcPr>
                </a:tc>
                <a:tc>
                  <a:txBody>
                    <a:bodyPr/>
                    <a:lstStyle/>
                    <a:p>
                      <a:pPr marL="388620">
                        <a:spcAft>
                          <a:spcPts val="0"/>
                        </a:spcAft>
                      </a:pPr>
                      <a:r>
                        <a:rPr lang="en-ZA" sz="1600" dirty="0">
                          <a:solidFill>
                            <a:srgbClr val="017663"/>
                          </a:solidFill>
                          <a:latin typeface="Arial"/>
                          <a:ea typeface="Times New Roman"/>
                          <a:cs typeface="Times New Roman"/>
                        </a:rPr>
                        <a:t>14.6</a:t>
                      </a:r>
                    </a:p>
                  </a:txBody>
                  <a:tcPr marL="68580" marR="68580" marT="0" marB="0">
                    <a:lnL>
                      <a:noFill/>
                    </a:lnL>
                    <a:lnR>
                      <a:noFill/>
                    </a:lnR>
                    <a:lnT>
                      <a:noFill/>
                    </a:lnT>
                    <a:lnB>
                      <a:noFill/>
                    </a:lnB>
                  </a:tcPr>
                </a:tc>
                <a:tc>
                  <a:txBody>
                    <a:bodyPr/>
                    <a:lstStyle/>
                    <a:p>
                      <a:pPr algn="l">
                        <a:spcAft>
                          <a:spcPts val="0"/>
                        </a:spcAft>
                        <a:tabLst>
                          <a:tab pos="93980" algn="l"/>
                          <a:tab pos="2240280" algn="l"/>
                          <a:tab pos="2367280" algn="l"/>
                        </a:tabLst>
                      </a:pPr>
                      <a:r>
                        <a:rPr lang="en-GB" sz="1600" dirty="0">
                          <a:solidFill>
                            <a:srgbClr val="017663"/>
                          </a:solidFill>
                          <a:latin typeface="+mn-lt"/>
                          <a:ea typeface="Times New Roman"/>
                          <a:cs typeface="Times New Roman"/>
                        </a:rPr>
                        <a:t>R2 000 000.00 excluding payments during the Mobilisation Period</a:t>
                      </a: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7"/>
                  </a:ext>
                </a:extLst>
              </a:tr>
              <a:tr h="0">
                <a:tc>
                  <a:txBody>
                    <a:bodyPr/>
                    <a:lstStyle/>
                    <a:p>
                      <a:pPr>
                        <a:spcAft>
                          <a:spcPts val="0"/>
                        </a:spcAf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R="45720">
                        <a:spcAft>
                          <a:spcPts val="0"/>
                        </a:spcAft>
                        <a:tabLst>
                          <a:tab pos="93980" algn="l"/>
                          <a:tab pos="2240280" algn="l"/>
                          <a:tab pos="2367280" algn="l"/>
                          <a:tab pos="2905760" algn="l"/>
                        </a:tabLs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8"/>
                  </a:ext>
                </a:extLst>
              </a:tr>
            </a:tbl>
          </a:graphicData>
        </a:graphic>
      </p:graphicFrame>
    </p:spTree>
    <p:extLst>
      <p:ext uri="{BB962C8B-B14F-4D97-AF65-F5344CB8AC3E}">
        <p14:creationId xmlns:p14="http://schemas.microsoft.com/office/powerpoint/2010/main" val="1856656033"/>
      </p:ext>
    </p:extLst>
  </p:cSld>
  <p:clrMapOvr>
    <a:masterClrMapping/>
  </p:clrMapOvr>
  <p:transition spd="med">
    <p:pull/>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5. CONTRACT DATA</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600200"/>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graphicFrame>
        <p:nvGraphicFramePr>
          <p:cNvPr id="9" name="Table 8"/>
          <p:cNvGraphicFramePr>
            <a:graphicFrameLocks noGrp="1"/>
          </p:cNvGraphicFramePr>
          <p:nvPr>
            <p:extLst>
              <p:ext uri="{D42A27DB-BD31-4B8C-83A1-F6EECF244321}">
                <p14:modId xmlns:p14="http://schemas.microsoft.com/office/powerpoint/2010/main" val="1251217598"/>
              </p:ext>
            </p:extLst>
          </p:nvPr>
        </p:nvGraphicFramePr>
        <p:xfrm>
          <a:off x="978197" y="1143000"/>
          <a:ext cx="7708603" cy="4907280"/>
        </p:xfrm>
        <a:graphic>
          <a:graphicData uri="http://schemas.openxmlformats.org/drawingml/2006/table">
            <a:tbl>
              <a:tblPr/>
              <a:tblGrid>
                <a:gridCol w="2629291">
                  <a:extLst>
                    <a:ext uri="{9D8B030D-6E8A-4147-A177-3AD203B41FA5}">
                      <a16:colId xmlns:a16="http://schemas.microsoft.com/office/drawing/2014/main" val="20000"/>
                    </a:ext>
                  </a:extLst>
                </a:gridCol>
                <a:gridCol w="1792698">
                  <a:extLst>
                    <a:ext uri="{9D8B030D-6E8A-4147-A177-3AD203B41FA5}">
                      <a16:colId xmlns:a16="http://schemas.microsoft.com/office/drawing/2014/main" val="20001"/>
                    </a:ext>
                  </a:extLst>
                </a:gridCol>
                <a:gridCol w="3286614">
                  <a:extLst>
                    <a:ext uri="{9D8B030D-6E8A-4147-A177-3AD203B41FA5}">
                      <a16:colId xmlns:a16="http://schemas.microsoft.com/office/drawing/2014/main" val="20002"/>
                    </a:ext>
                  </a:extLst>
                </a:gridCol>
              </a:tblGrid>
              <a:tr h="0">
                <a:tc>
                  <a:txBody>
                    <a:bodyPr/>
                    <a:lstStyle/>
                    <a:p>
                      <a:pPr>
                        <a:spcAft>
                          <a:spcPts val="0"/>
                        </a:spcAft>
                      </a:pPr>
                      <a:r>
                        <a:rPr lang="en-ZA" sz="1800" b="1" i="1" u="sng" dirty="0">
                          <a:solidFill>
                            <a:srgbClr val="017663"/>
                          </a:solidFill>
                          <a:latin typeface="Arial"/>
                          <a:ea typeface="Times New Roman"/>
                          <a:cs typeface="Times New Roman"/>
                        </a:rPr>
                        <a:t>Item</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r>
                        <a:rPr lang="en-ZA" sz="1800" b="1" i="1" u="sng">
                          <a:solidFill>
                            <a:srgbClr val="017663"/>
                          </a:solidFill>
                          <a:latin typeface="Arial"/>
                          <a:ea typeface="Times New Roman"/>
                          <a:cs typeface="Times New Roman"/>
                        </a:rPr>
                        <a:t>Cl No</a:t>
                      </a:r>
                      <a:endParaRPr lang="en-ZA" sz="180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a:spcAft>
                          <a:spcPts val="0"/>
                        </a:spcAft>
                      </a:pPr>
                      <a:r>
                        <a:rPr lang="en-ZA" sz="1800" b="1" dirty="0">
                          <a:solidFill>
                            <a:srgbClr val="017663"/>
                          </a:solidFill>
                          <a:latin typeface="Arial"/>
                          <a:ea typeface="Times New Roman"/>
                          <a:cs typeface="Times New Roman"/>
                        </a:rPr>
                        <a:t>Data</a:t>
                      </a:r>
                      <a:endParaRPr lang="en-ZA" sz="18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0"/>
                  </a:ext>
                </a:extLst>
              </a:tr>
              <a:tr h="0">
                <a:tc>
                  <a:txBody>
                    <a:bodyPr/>
                    <a:lstStyle/>
                    <a:p>
                      <a:pPr algn="l">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tc>
                  <a:txBody>
                    <a:bodyPr/>
                    <a:lstStyle/>
                    <a:p>
                      <a:pPr marL="2286000" indent="-2286000" algn="just">
                        <a:spcAft>
                          <a:spcPts val="0"/>
                        </a:spcAft>
                      </a:pP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1"/>
                  </a:ext>
                </a:extLst>
              </a:tr>
              <a:tr h="406400">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Time period for submission of evidence of insurance and copies of insurance</a:t>
                      </a:r>
                    </a:p>
                    <a:p>
                      <a:pP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lnL>
                      <a:noFill/>
                    </a:lnL>
                    <a:lnR>
                      <a:noFill/>
                    </a:lnR>
                    <a:lnT>
                      <a:noFill/>
                    </a:lnT>
                    <a:lnB>
                      <a:noFill/>
                    </a:lnB>
                  </a:tcPr>
                </a:tc>
                <a:tc>
                  <a:txBody>
                    <a:bodyPr/>
                    <a:lstStyle/>
                    <a:p>
                      <a:pPr algn="ctr">
                        <a:spcAft>
                          <a:spcPts val="0"/>
                        </a:spcAft>
                      </a:pPr>
                      <a:r>
                        <a:rPr lang="en-ZA" sz="160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18.1</a:t>
                      </a:r>
                    </a:p>
                  </a:txBody>
                  <a:tcPr marL="0" marR="0" marT="0" marB="0">
                    <a:lnL>
                      <a:noFill/>
                    </a:lnL>
                    <a:lnR>
                      <a:noFill/>
                    </a:lnR>
                    <a:lnT>
                      <a:noFill/>
                    </a:lnT>
                    <a:lnB>
                      <a:noFill/>
                    </a:lnB>
                  </a:tcPr>
                </a:tc>
                <a:tc>
                  <a:txBody>
                    <a:bodyPr/>
                    <a:lstStyle/>
                    <a:p>
                      <a:pPr marL="40005">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As stated in the Form of Acceptance</a:t>
                      </a:r>
                    </a:p>
                  </a:txBody>
                  <a:tcPr marL="0" marR="0" marT="0" marB="0">
                    <a:lnL>
                      <a:noFill/>
                    </a:lnL>
                    <a:lnR>
                      <a:noFill/>
                    </a:lnR>
                    <a:lnT>
                      <a:noFill/>
                    </a:lnT>
                    <a:lnB>
                      <a:noFill/>
                    </a:lnB>
                  </a:tcPr>
                </a:tc>
                <a:extLst>
                  <a:ext uri="{0D108BD9-81ED-4DB2-BD59-A6C34878D82A}">
                    <a16:rowId xmlns:a16="http://schemas.microsoft.com/office/drawing/2014/main" val="10004"/>
                  </a:ext>
                </a:extLst>
              </a:tr>
              <a:tr h="812800">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Minimum Insurance cover for Injury to persons and Damage to Property</a:t>
                      </a:r>
                    </a:p>
                    <a:p>
                      <a:pPr>
                        <a:spcAft>
                          <a:spcPts val="0"/>
                        </a:spcAft>
                      </a:pPr>
                      <a:endPar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0" marR="0" marT="0" marB="0">
                    <a:lnL>
                      <a:noFill/>
                    </a:lnL>
                    <a:lnR>
                      <a:noFill/>
                    </a:lnR>
                    <a:lnT>
                      <a:noFill/>
                    </a:lnT>
                    <a:lnB>
                      <a:noFill/>
                    </a:lnB>
                  </a:tcPr>
                </a:tc>
                <a:tc>
                  <a:txBody>
                    <a:bodyPr/>
                    <a:lstStyle/>
                    <a:p>
                      <a:pPr algn="ct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18.3</a:t>
                      </a:r>
                    </a:p>
                  </a:txBody>
                  <a:tcPr marL="0" marR="0" marT="0" marB="0">
                    <a:lnL>
                      <a:noFill/>
                    </a:lnL>
                    <a:lnR>
                      <a:noFill/>
                    </a:lnR>
                    <a:lnT>
                      <a:noFill/>
                    </a:lnT>
                    <a:lnB>
                      <a:noFill/>
                    </a:lnB>
                  </a:tcPr>
                </a:tc>
                <a:tc>
                  <a:txBody>
                    <a:bodyPr/>
                    <a:lstStyle/>
                    <a:p>
                      <a:pPr indent="-6350">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R20,000,000.00 for each and every claim.</a:t>
                      </a:r>
                    </a:p>
                  </a:txBody>
                  <a:tcPr marL="0" marR="0" marT="0" marB="0">
                    <a:lnL>
                      <a:noFill/>
                    </a:lnL>
                    <a:lnR>
                      <a:noFill/>
                    </a:lnR>
                    <a:lnT>
                      <a:noFill/>
                    </a:lnT>
                    <a:lnB>
                      <a:noFill/>
                    </a:lnB>
                  </a:tcPr>
                </a:tc>
                <a:extLst>
                  <a:ext uri="{0D108BD9-81ED-4DB2-BD59-A6C34878D82A}">
                    <a16:rowId xmlns:a16="http://schemas.microsoft.com/office/drawing/2014/main" val="2507285196"/>
                  </a:ext>
                </a:extLst>
              </a:tr>
              <a:tr h="406400">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Appointment of DAB</a:t>
                      </a:r>
                    </a:p>
                  </a:txBody>
                  <a:tcPr marL="0" marR="0" marT="0" marB="0">
                    <a:lnL>
                      <a:noFill/>
                    </a:lnL>
                    <a:lnR>
                      <a:noFill/>
                    </a:lnR>
                    <a:lnT>
                      <a:noFill/>
                    </a:lnT>
                    <a:lnB>
                      <a:noFill/>
                    </a:lnB>
                  </a:tcPr>
                </a:tc>
                <a:tc>
                  <a:txBody>
                    <a:bodyPr/>
                    <a:lstStyle/>
                    <a:p>
                      <a:pPr algn="ct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 20.2	</a:t>
                      </a:r>
                    </a:p>
                  </a:txBody>
                  <a:tcPr marL="0" marR="0" marT="0" marB="0">
                    <a:lnL>
                      <a:noFill/>
                    </a:lnL>
                    <a:lnR>
                      <a:noFill/>
                    </a:lnR>
                    <a:lnT>
                      <a:noFill/>
                    </a:lnT>
                    <a:lnB>
                      <a:noFill/>
                    </a:lnB>
                  </a:tcPr>
                </a:tc>
                <a:tc>
                  <a:txBody>
                    <a:bodyPr/>
                    <a:lstStyle/>
                    <a:p>
                      <a:pPr marR="45720" algn="just">
                        <a:spcAft>
                          <a:spcPts val="0"/>
                        </a:spcAft>
                        <a:tabLst>
                          <a:tab pos="1991360" algn="l"/>
                          <a:tab pos="2240280" algn="l"/>
                          <a:tab pos="2367280" algn="l"/>
                        </a:tabLst>
                      </a:pPr>
                      <a:r>
                        <a:rPr lang="en-GB" sz="1600" dirty="0">
                          <a:solidFill>
                            <a:srgbClr val="017663"/>
                          </a:solidFill>
                          <a:latin typeface="+mn-lt"/>
                          <a:ea typeface="Times New Roman"/>
                          <a:cs typeface="Times New Roman"/>
                        </a:rPr>
                        <a:t>The DAB shall comprise of 1 Member and its appointment to be not later than 60 days after the Commencement Date.</a:t>
                      </a:r>
                      <a:endParaRPr lang="en-ZA" sz="1600" dirty="0">
                        <a:solidFill>
                          <a:srgbClr val="017663"/>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903845292"/>
                  </a:ext>
                </a:extLst>
              </a:tr>
              <a:tr h="0">
                <a:tc>
                  <a:txBody>
                    <a:bodyPr/>
                    <a:lstStyle/>
                    <a:p>
                      <a:pPr algn="l">
                        <a:spcAft>
                          <a:spcPts val="0"/>
                        </a:spcAf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lgn="just">
                        <a:spcAft>
                          <a:spcPts val="0"/>
                        </a:spcAf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R="45720" algn="just">
                        <a:spcAft>
                          <a:spcPts val="0"/>
                        </a:spcAft>
                        <a:tabLst>
                          <a:tab pos="93980" algn="l"/>
                          <a:tab pos="2240280" algn="l"/>
                          <a:tab pos="2367280" algn="l"/>
                        </a:tabLs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5"/>
                  </a:ext>
                </a:extLst>
              </a:tr>
              <a:tr h="0">
                <a:tc>
                  <a:txBody>
                    <a:bodyPr/>
                    <a:lstStyle/>
                    <a:p>
                      <a:pP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Appointment (if not agreed) to be made by</a:t>
                      </a:r>
                    </a:p>
                  </a:txBody>
                  <a:tcPr marL="0" marR="0" marT="0" marB="0">
                    <a:lnL>
                      <a:noFill/>
                    </a:lnL>
                    <a:lnR>
                      <a:noFill/>
                    </a:lnR>
                    <a:lnT>
                      <a:noFill/>
                    </a:lnT>
                    <a:lnB>
                      <a:noFill/>
                    </a:lnB>
                  </a:tcPr>
                </a:tc>
                <a:tc>
                  <a:txBody>
                    <a:bodyPr/>
                    <a:lstStyle/>
                    <a:p>
                      <a:pPr algn="ctr">
                        <a:spcAft>
                          <a:spcPts val="0"/>
                        </a:spcAf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A 20.3</a:t>
                      </a:r>
                    </a:p>
                  </a:txBody>
                  <a:tcPr marL="0" marR="0" marT="0" marB="0">
                    <a:lnL>
                      <a:noFill/>
                    </a:lnL>
                    <a:lnR>
                      <a:noFill/>
                    </a:lnR>
                    <a:lnT>
                      <a:noFill/>
                    </a:lnT>
                    <a:lnB>
                      <a:noFill/>
                    </a:lnB>
                  </a:tcPr>
                </a:tc>
                <a:tc>
                  <a:txBody>
                    <a:bodyPr/>
                    <a:lstStyle/>
                    <a:p>
                      <a:pPr marR="45720">
                        <a:spcAft>
                          <a:spcPts val="0"/>
                        </a:spcAft>
                        <a:tabLst>
                          <a:tab pos="93980" algn="l"/>
                          <a:tab pos="2240280" algn="l"/>
                          <a:tab pos="236728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The President of SAICE or a person appointed by the SAICE President</a:t>
                      </a:r>
                    </a:p>
                    <a:p>
                      <a:pPr marR="45720">
                        <a:spcAft>
                          <a:spcPts val="0"/>
                        </a:spcAft>
                        <a:tabLst>
                          <a:tab pos="93980" algn="l"/>
                          <a:tab pos="2240280" algn="l"/>
                          <a:tab pos="2367280" algn="l"/>
                        </a:tabLst>
                      </a:pPr>
                      <a:r>
                        <a:rPr lang="en-ZA" sz="1600" dirty="0">
                          <a:solidFill>
                            <a:srgbClr val="017663"/>
                          </a:solidFill>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lnL>
                      <a:noFill/>
                    </a:lnL>
                    <a:lnR>
                      <a:noFill/>
                    </a:lnR>
                    <a:lnT>
                      <a:noFill/>
                    </a:lnT>
                    <a:lnB>
                      <a:noFill/>
                    </a:lnB>
                  </a:tcPr>
                </a:tc>
                <a:extLst>
                  <a:ext uri="{0D108BD9-81ED-4DB2-BD59-A6C34878D82A}">
                    <a16:rowId xmlns:a16="http://schemas.microsoft.com/office/drawing/2014/main" val="10006"/>
                  </a:ext>
                </a:extLst>
              </a:tr>
              <a:tr h="0">
                <a:tc>
                  <a:txBody>
                    <a:bodyPr/>
                    <a:lstStyle/>
                    <a:p>
                      <a:pPr>
                        <a:spcAft>
                          <a:spcPts val="0"/>
                        </a:spcAf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L="388620">
                        <a:spcAft>
                          <a:spcPts val="0"/>
                        </a:spcAft>
                      </a:pPr>
                      <a:endParaRPr lang="en-ZA" sz="1600">
                        <a:solidFill>
                          <a:srgbClr val="107412"/>
                        </a:solidFill>
                        <a:latin typeface="Arial"/>
                        <a:ea typeface="Times New Roman"/>
                        <a:cs typeface="Times New Roman"/>
                      </a:endParaRPr>
                    </a:p>
                  </a:txBody>
                  <a:tcPr marL="68580" marR="68580" marT="0" marB="0">
                    <a:lnL>
                      <a:noFill/>
                    </a:lnL>
                    <a:lnR>
                      <a:noFill/>
                    </a:lnR>
                    <a:lnT>
                      <a:noFill/>
                    </a:lnT>
                    <a:lnB>
                      <a:noFill/>
                    </a:lnB>
                  </a:tcPr>
                </a:tc>
                <a:tc>
                  <a:txBody>
                    <a:bodyPr/>
                    <a:lstStyle/>
                    <a:p>
                      <a:pPr marR="45720">
                        <a:spcAft>
                          <a:spcPts val="0"/>
                        </a:spcAft>
                        <a:tabLst>
                          <a:tab pos="93980" algn="l"/>
                          <a:tab pos="2240280" algn="l"/>
                          <a:tab pos="2367280" algn="l"/>
                          <a:tab pos="2905760" algn="l"/>
                        </a:tabLst>
                      </a:pPr>
                      <a:endParaRPr lang="en-ZA" sz="1600" dirty="0">
                        <a:solidFill>
                          <a:srgbClr val="107412"/>
                        </a:solidFill>
                        <a:latin typeface="Arial"/>
                        <a:ea typeface="Times New Roman"/>
                        <a:cs typeface="Times New Roman"/>
                      </a:endParaRPr>
                    </a:p>
                  </a:txBody>
                  <a:tcPr marL="68580" marR="68580" marT="0" marB="0">
                    <a:lnL>
                      <a:noFill/>
                    </a:lnL>
                    <a:lnR>
                      <a:noFill/>
                    </a:lnR>
                    <a:lnT>
                      <a:noFill/>
                    </a:lnT>
                    <a:lnB>
                      <a:noFill/>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741507794"/>
      </p:ext>
    </p:extLst>
  </p:cSld>
  <p:clrMapOvr>
    <a:masterClrMapping/>
  </p:clrMapOvr>
  <p:transition spd="med">
    <p:push dir="u"/>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bwMode="auto">
          <a:xfrm>
            <a:off x="457200" y="1343607"/>
            <a:ext cx="8229600" cy="5095033"/>
          </a:xfrm>
          <a:ln>
            <a:miter lim="800000"/>
            <a:headEnd/>
            <a:tailEnd/>
          </a:ln>
        </p:spPr>
        <p:txBody>
          <a:bodyPr vert="horz" wrap="square" lIns="91440" tIns="45720" rIns="91440" bIns="45720" numCol="1" anchor="t" anchorCtr="0" compatLnSpc="1">
            <a:prstTxWarp prst="textNoShape">
              <a:avLst/>
            </a:prstTxWarp>
          </a:bodyPr>
          <a:lstStyle/>
          <a:p>
            <a:pPr marL="0" indent="0" algn="ctr">
              <a:buNone/>
            </a:pPr>
            <a:endParaRPr lang="en-ZA" sz="2000" b="1" i="1" dirty="0"/>
          </a:p>
          <a:p>
            <a:pPr marL="0" indent="0" algn="ctr">
              <a:buNone/>
            </a:pPr>
            <a:r>
              <a:rPr lang="en-ZA" sz="2800" b="1" i="1" dirty="0"/>
              <a:t>BOOK 3 of VOLUME 3</a:t>
            </a:r>
          </a:p>
          <a:p>
            <a:pPr marL="0" indent="0" algn="ctr">
              <a:buNone/>
            </a:pPr>
            <a:endParaRPr lang="en-ZA" sz="2800" b="1" i="1" dirty="0"/>
          </a:p>
          <a:p>
            <a:pPr marL="0" indent="0" algn="ctr">
              <a:buNone/>
            </a:pPr>
            <a:r>
              <a:rPr lang="en-ZA" sz="2800" b="1" i="1" dirty="0"/>
              <a:t>PART C2 – PRICING DATA</a:t>
            </a:r>
          </a:p>
          <a:p>
            <a:pPr marL="0" indent="0" algn="ctr">
              <a:buNone/>
            </a:pPr>
            <a:r>
              <a:rPr lang="en-ZA" sz="2800" b="1" i="1" dirty="0"/>
              <a:t>PART C3 –SCOPE OF WORK</a:t>
            </a:r>
          </a:p>
          <a:p>
            <a:pPr marL="0" indent="0" algn="ctr">
              <a:buNone/>
            </a:pPr>
            <a:r>
              <a:rPr lang="en-ZA" sz="2800" b="1" i="1" dirty="0"/>
              <a:t>PART C4- PROJECT INFORMATION</a:t>
            </a:r>
            <a:endParaRPr lang="en-ZA" sz="2800" dirty="0"/>
          </a:p>
          <a:p>
            <a:pPr marL="719138" indent="11113" algn="just">
              <a:buNone/>
              <a:defRPr/>
            </a:pPr>
            <a:endParaRPr lang="en-ZA" sz="2800" dirty="0"/>
          </a:p>
          <a:p>
            <a:pPr algn="just">
              <a:buFont typeface="Wingdings" pitchFamily="2" charset="2"/>
              <a:buNone/>
              <a:defRPr/>
            </a:pP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Tree>
    <p:extLst>
      <p:ext uri="{BB962C8B-B14F-4D97-AF65-F5344CB8AC3E}">
        <p14:creationId xmlns:p14="http://schemas.microsoft.com/office/powerpoint/2010/main" val="3947822166"/>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idx="1"/>
          </p:nvPr>
        </p:nvSpPr>
        <p:spPr bwMode="auto">
          <a:xfrm>
            <a:off x="457200" y="1343607"/>
            <a:ext cx="8229600" cy="5095033"/>
          </a:xfrm>
          <a:ln>
            <a:miter lim="800000"/>
            <a:headEnd/>
            <a:tailEnd/>
          </a:ln>
        </p:spPr>
        <p:txBody>
          <a:bodyPr vert="horz" wrap="square" lIns="91440" tIns="45720" rIns="91440" bIns="45720" numCol="1" anchor="t" anchorCtr="0" compatLnSpc="1">
            <a:prstTxWarp prst="textNoShape">
              <a:avLst/>
            </a:prstTxWarp>
          </a:bodyPr>
          <a:lstStyle/>
          <a:p>
            <a:pPr marL="0" indent="0" algn="ctr">
              <a:buNone/>
            </a:pPr>
            <a:endParaRPr lang="en-ZA" sz="2000" b="1" i="1" dirty="0"/>
          </a:p>
          <a:p>
            <a:pPr marL="0" indent="0" algn="ctr">
              <a:buNone/>
            </a:pPr>
            <a:r>
              <a:rPr lang="en-ZA" sz="2800" b="1" i="1" dirty="0"/>
              <a:t>BOOK 3 of VOLUME 3</a:t>
            </a:r>
          </a:p>
          <a:p>
            <a:pPr marL="0" indent="0" algn="ctr">
              <a:buNone/>
            </a:pPr>
            <a:endParaRPr lang="en-ZA" sz="2800" b="1" i="1" dirty="0"/>
          </a:p>
          <a:p>
            <a:pPr marL="0" indent="0" algn="ctr">
              <a:buNone/>
            </a:pPr>
            <a:r>
              <a:rPr lang="en-ZA" sz="2800" b="1" i="1" dirty="0"/>
              <a:t>PART C4.1 – DESCRIPTION OF THE WORKS</a:t>
            </a:r>
            <a:endParaRPr lang="en-ZA" sz="2800" dirty="0"/>
          </a:p>
          <a:p>
            <a:pPr marL="719138" indent="11113" algn="just">
              <a:buNone/>
              <a:defRPr/>
            </a:pPr>
            <a:endParaRPr lang="en-ZA" sz="2800" dirty="0"/>
          </a:p>
          <a:p>
            <a:pPr algn="just">
              <a:buFont typeface="Wingdings" pitchFamily="2" charset="2"/>
              <a:buNone/>
              <a:defRPr/>
            </a:pPr>
            <a:endParaRPr lang="en-ZA" sz="1800" dirty="0"/>
          </a:p>
          <a:p>
            <a:pPr algn="just">
              <a:buFont typeface="Wingdings" pitchFamily="2" charset="2"/>
              <a:buNone/>
              <a:defRPr/>
            </a:pPr>
            <a:r>
              <a:rPr lang="en-GB" sz="1800" dirty="0"/>
              <a:t> </a:t>
            </a:r>
            <a:endParaRPr lang="en-US" sz="1800" dirty="0"/>
          </a:p>
          <a:p>
            <a:pPr>
              <a:lnSpc>
                <a:spcPct val="90000"/>
              </a:lnSpc>
              <a:buFont typeface="Wingdings" pitchFamily="2" charset="2"/>
              <a:buNone/>
              <a:defRPr/>
            </a:pPr>
            <a:endParaRPr lang="en-US" sz="1800" dirty="0"/>
          </a:p>
          <a:p>
            <a:pPr>
              <a:lnSpc>
                <a:spcPct val="90000"/>
              </a:lnSpc>
              <a:buFont typeface="Wingdings" pitchFamily="2" charset="2"/>
              <a:buNone/>
              <a:defRPr/>
            </a:pPr>
            <a:endParaRPr lang="en-ZA" dirty="0">
              <a:solidFill>
                <a:schemeClr val="tx2"/>
              </a:solidFill>
            </a:endParaRPr>
          </a:p>
        </p:txBody>
      </p:sp>
    </p:spTree>
    <p:extLst>
      <p:ext uri="{BB962C8B-B14F-4D97-AF65-F5344CB8AC3E}">
        <p14:creationId xmlns:p14="http://schemas.microsoft.com/office/powerpoint/2010/main" val="3648867690"/>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6. PROJECT INFORMATION</a:t>
            </a:r>
            <a:br>
              <a:rPr lang="en-US" sz="3600" dirty="0">
                <a:latin typeface="+mn-lt"/>
              </a:rPr>
            </a:br>
            <a:br>
              <a:rPr lang="en-US" sz="3600" dirty="0">
                <a:latin typeface="+mn-lt"/>
              </a:rPr>
            </a:br>
            <a:r>
              <a:rPr lang="en-US" sz="3600" dirty="0">
                <a:latin typeface="+mn-lt"/>
              </a:rPr>
              <a:t> </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522412"/>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pic>
        <p:nvPicPr>
          <p:cNvPr id="3" name="Picture 2">
            <a:extLst>
              <a:ext uri="{FF2B5EF4-FFF2-40B4-BE49-F238E27FC236}">
                <a16:creationId xmlns:a16="http://schemas.microsoft.com/office/drawing/2014/main" id="{C665B91D-8E42-4F91-97DE-2720EC017B30}"/>
              </a:ext>
            </a:extLst>
          </p:cNvPr>
          <p:cNvPicPr>
            <a:picLocks noChangeAspect="1"/>
          </p:cNvPicPr>
          <p:nvPr/>
        </p:nvPicPr>
        <p:blipFill>
          <a:blip r:embed="rId2"/>
          <a:stretch>
            <a:fillRect/>
          </a:stretch>
        </p:blipFill>
        <p:spPr>
          <a:xfrm>
            <a:off x="587766" y="1446934"/>
            <a:ext cx="7968468" cy="4609917"/>
          </a:xfrm>
          <a:prstGeom prst="rect">
            <a:avLst/>
          </a:prstGeom>
        </p:spPr>
      </p:pic>
    </p:spTree>
    <p:extLst>
      <p:ext uri="{BB962C8B-B14F-4D97-AF65-F5344CB8AC3E}">
        <p14:creationId xmlns:p14="http://schemas.microsoft.com/office/powerpoint/2010/main" val="2234246372"/>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693738" y="357188"/>
            <a:ext cx="8199437" cy="946150"/>
          </a:xfrm>
        </p:spPr>
        <p:txBody>
          <a:bodyPr/>
          <a:lstStyle/>
          <a:p>
            <a:pPr>
              <a:defRPr/>
            </a:pPr>
            <a:r>
              <a:rPr lang="en-US" sz="3600" dirty="0">
                <a:latin typeface="+mn-lt"/>
              </a:rPr>
              <a:t>6. PROJECT INFORMATION </a:t>
            </a:r>
            <a:br>
              <a:rPr lang="en-US" sz="3600" dirty="0">
                <a:latin typeface="+mn-lt"/>
              </a:rPr>
            </a:br>
            <a:br>
              <a:rPr lang="en-US" sz="3600" dirty="0"/>
            </a:br>
            <a:endParaRPr lang="en-ZA" sz="3400" dirty="0">
              <a:solidFill>
                <a:srgbClr val="339933"/>
              </a:solidFill>
              <a:latin typeface="Arial" charset="0"/>
            </a:endParaRPr>
          </a:p>
        </p:txBody>
      </p:sp>
      <p:sp>
        <p:nvSpPr>
          <p:cNvPr id="17409" name="Rectangle 1"/>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Arial" pitchFamily="34" charset="0"/>
              <a:cs typeface="Arial" pitchFamily="34" charset="0"/>
            </a:endParaRPr>
          </a:p>
        </p:txBody>
      </p:sp>
      <p:sp>
        <p:nvSpPr>
          <p:cNvPr id="5" name="Rectangle 3"/>
          <p:cNvSpPr txBox="1">
            <a:spLocks noChangeArrowheads="1"/>
          </p:cNvSpPr>
          <p:nvPr/>
        </p:nvSpPr>
        <p:spPr bwMode="auto">
          <a:xfrm>
            <a:off x="457200" y="1522412"/>
            <a:ext cx="8229600" cy="4978400"/>
          </a:xfrm>
          <a:prstGeom prst="rect">
            <a:avLst/>
          </a:prstGeom>
          <a:ln>
            <a:miter lim="800000"/>
            <a:headEnd/>
            <a:tailEnd/>
          </a:ln>
        </p:spPr>
        <p:txBody>
          <a:bodyPr vert="horz" wrap="square" lIns="91440" tIns="45720" rIns="91440" bIns="45720" numCol="1" anchor="t" anchorCtr="0" compatLnSpc="1">
            <a:prstTxWarp prst="textNoShape">
              <a:avLst/>
            </a:prstTxWarp>
          </a:bodyPr>
          <a:lstStyle/>
          <a:p>
            <a:pPr marL="509588" marR="0" lvl="0" indent="-1588" algn="just" defTabSz="914400" rtl="0" eaLnBrk="0" fontAlgn="base" latinLnBrk="0" hangingPunct="0">
              <a:lnSpc>
                <a:spcPct val="100000"/>
              </a:lnSpc>
              <a:spcBef>
                <a:spcPct val="50000"/>
              </a:spcBef>
              <a:spcAft>
                <a:spcPct val="0"/>
              </a:spcAft>
              <a:buClr>
                <a:schemeClr val="tx2"/>
              </a:buClr>
              <a:buSzPct val="70000"/>
              <a:buFont typeface="Wingdings" pitchFamily="2" charset="2"/>
              <a:buNone/>
              <a:tabLst/>
              <a:defRPr/>
            </a:pPr>
            <a:r>
              <a:rPr kumimoji="0" lang="en-GB" sz="1800" b="0" i="0" u="none" strike="noStrike" kern="0" cap="none" spc="0" normalizeH="0" baseline="0" noProof="0" dirty="0">
                <a:ln>
                  <a:noFill/>
                </a:ln>
                <a:solidFill>
                  <a:srgbClr val="FF00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p>
          <a:p>
            <a:pPr marL="342900" marR="0" lvl="0" indent="-342900" algn="just" defTabSz="914400" rtl="0" eaLnBrk="0" fontAlgn="base" latinLnBrk="0" hangingPunct="0">
              <a:lnSpc>
                <a:spcPct val="100000"/>
              </a:lnSpc>
              <a:spcBef>
                <a:spcPct val="20000"/>
              </a:spcBef>
              <a:spcAft>
                <a:spcPct val="0"/>
              </a:spcAft>
              <a:buClr>
                <a:schemeClr val="accent2"/>
              </a:buClr>
              <a:buSzPct val="70000"/>
              <a:buFont typeface="Wingdings" pitchFamily="2" charset="2"/>
              <a:buNone/>
              <a:tabLst/>
              <a:defRPr/>
            </a:pPr>
            <a:r>
              <a:rPr kumimoji="0" lang="en-GB" sz="1800" b="0" i="0" u="none" strike="noStrike" kern="0" cap="none" spc="0" normalizeH="0" baseline="0" noProof="0" dirty="0">
                <a:ln>
                  <a:noFill/>
                </a:ln>
                <a:solidFill>
                  <a:srgbClr val="006600"/>
                </a:solidFill>
                <a:effectLst/>
                <a:uLnTx/>
                <a:uFillTx/>
                <a:latin typeface="+mn-lt"/>
                <a:ea typeface="Times New Roman" pitchFamily="18" charset="0"/>
                <a:cs typeface="+mn-cs"/>
              </a:rPr>
              <a:t>		</a:t>
            </a:r>
            <a:endParaRPr kumimoji="0" lang="en-ZA" sz="1800" b="0" i="0" u="none" strike="noStrike" kern="0" cap="none" spc="0" normalizeH="0" baseline="0" noProof="0" dirty="0">
              <a:ln>
                <a:noFill/>
              </a:ln>
              <a:solidFill>
                <a:schemeClr val="tx2"/>
              </a:solidFill>
              <a:effectLst/>
              <a:uLnTx/>
              <a:uFillTx/>
              <a:latin typeface="+mn-lt"/>
              <a:ea typeface="+mn-ea"/>
              <a:cs typeface="+mn-cs"/>
            </a:endParaRPr>
          </a:p>
        </p:txBody>
      </p:sp>
      <p:sp>
        <p:nvSpPr>
          <p:cNvPr id="4" name="Star: 5 Points 3">
            <a:extLst>
              <a:ext uri="{FF2B5EF4-FFF2-40B4-BE49-F238E27FC236}">
                <a16:creationId xmlns:a16="http://schemas.microsoft.com/office/drawing/2014/main" id="{307277A7-8602-4287-8424-61D34E443F19}"/>
              </a:ext>
            </a:extLst>
          </p:cNvPr>
          <p:cNvSpPr/>
          <p:nvPr/>
        </p:nvSpPr>
        <p:spPr bwMode="auto">
          <a:xfrm>
            <a:off x="4869180" y="4011612"/>
            <a:ext cx="358140" cy="365760"/>
          </a:xfrm>
          <a:prstGeom prst="star5">
            <a:avLst/>
          </a:prstGeom>
          <a:solidFill>
            <a:srgbClr val="FF0000"/>
          </a:solid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ctr" defTabSz="914400" rtl="0" eaLnBrk="1" fontAlgn="base" latinLnBrk="0" hangingPunct="1">
              <a:lnSpc>
                <a:spcPct val="100000"/>
              </a:lnSpc>
              <a:spcBef>
                <a:spcPct val="50000"/>
              </a:spcBef>
              <a:spcAft>
                <a:spcPct val="0"/>
              </a:spcAft>
              <a:buClrTx/>
              <a:buSzTx/>
              <a:buFontTx/>
              <a:buNone/>
              <a:tabLst/>
            </a:pPr>
            <a:endParaRPr kumimoji="0" lang="en-ZA" sz="1400" b="0" i="0" u="none" strike="noStrike" cap="none" normalizeH="0" baseline="0">
              <a:ln>
                <a:noFill/>
              </a:ln>
              <a:solidFill>
                <a:schemeClr val="tx1"/>
              </a:solidFill>
              <a:effectLst/>
              <a:latin typeface="Arial" charset="0"/>
            </a:endParaRPr>
          </a:p>
        </p:txBody>
      </p:sp>
      <p:pic>
        <p:nvPicPr>
          <p:cNvPr id="6" name="Picture 5">
            <a:extLst>
              <a:ext uri="{FF2B5EF4-FFF2-40B4-BE49-F238E27FC236}">
                <a16:creationId xmlns:a16="http://schemas.microsoft.com/office/drawing/2014/main" id="{72660428-46E0-4E4B-88CF-12455B77AC46}"/>
              </a:ext>
            </a:extLst>
          </p:cNvPr>
          <p:cNvPicPr>
            <a:picLocks noChangeAspect="1"/>
          </p:cNvPicPr>
          <p:nvPr/>
        </p:nvPicPr>
        <p:blipFill>
          <a:blip r:embed="rId2"/>
          <a:stretch>
            <a:fillRect/>
          </a:stretch>
        </p:blipFill>
        <p:spPr>
          <a:xfrm>
            <a:off x="693738" y="1522412"/>
            <a:ext cx="7719168" cy="4188853"/>
          </a:xfrm>
          <a:prstGeom prst="rect">
            <a:avLst/>
          </a:prstGeom>
        </p:spPr>
      </p:pic>
    </p:spTree>
    <p:extLst>
      <p:ext uri="{BB962C8B-B14F-4D97-AF65-F5344CB8AC3E}">
        <p14:creationId xmlns:p14="http://schemas.microsoft.com/office/powerpoint/2010/main" val="1755754366"/>
      </p:ext>
    </p:extLst>
  </p:cSld>
  <p:clrMapOvr>
    <a:masterClrMapping/>
  </p:clrMapOvr>
  <p:transition spd="med">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A565D-17C9-4E18-B1FA-94D925A1FDD8}"/>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90921208-33D9-4203-A768-E22742DA36B7}"/>
              </a:ext>
            </a:extLst>
          </p:cNvPr>
          <p:cNvSpPr>
            <a:spLocks noGrp="1"/>
          </p:cNvSpPr>
          <p:nvPr>
            <p:ph idx="1"/>
          </p:nvPr>
        </p:nvSpPr>
        <p:spPr/>
        <p:txBody>
          <a:bodyPr/>
          <a:lstStyle/>
          <a:p>
            <a:pPr marL="0" indent="0">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C4.1.1.1 Contract location and limits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Arial" panose="020B0604020202020204" pitchFamily="34" charset="0"/>
              </a:rPr>
              <a:t>The contract is situated on National Route 1 Section 19 and extends from the southern side of the Vaal River (N1-19, km 0.0) to Klein </a:t>
            </a:r>
            <a:r>
              <a:rPr lang="en-ZA" sz="1800" dirty="0" err="1">
                <a:effectLst/>
                <a:latin typeface="Arial" panose="020B0604020202020204" pitchFamily="34" charset="0"/>
                <a:ea typeface="Times New Roman" panose="02020603050405020304" pitchFamily="18" charset="0"/>
                <a:cs typeface="Arial" panose="020B0604020202020204" pitchFamily="34" charset="0"/>
              </a:rPr>
              <a:t>Rietspruit</a:t>
            </a:r>
            <a:r>
              <a:rPr lang="en-ZA" sz="1800" dirty="0">
                <a:effectLst/>
                <a:latin typeface="Arial" panose="020B0604020202020204" pitchFamily="34" charset="0"/>
                <a:ea typeface="Times New Roman" panose="02020603050405020304" pitchFamily="18" charset="0"/>
                <a:cs typeface="Arial" panose="020B0604020202020204" pitchFamily="34" charset="0"/>
              </a:rPr>
              <a:t> (N1-19, km 10.1). It is situated in the Gauteng Province within the Sedibeng District Municipality and falls within the jurisdiction of South African National Roads Agency’s Northern Region. </a:t>
            </a:r>
          </a:p>
          <a:p>
            <a:pPr marL="0" indent="0" algn="just">
              <a:buNone/>
            </a:pPr>
            <a:endParaRPr lang="en-ZA" sz="1800" dirty="0">
              <a:effectLst/>
              <a:latin typeface="Arial" panose="020B0604020202020204" pitchFamily="34" charset="0"/>
              <a:ea typeface="Times New Roman" panose="02020603050405020304" pitchFamily="18" charset="0"/>
              <a:cs typeface="Arial" panose="020B0604020202020204" pitchFamily="34" charset="0"/>
            </a:endParaRPr>
          </a:p>
          <a:p>
            <a:pPr marL="0" indent="0" algn="just">
              <a:buNone/>
            </a:pPr>
            <a:r>
              <a:rPr lang="en-ZA" sz="1800" dirty="0">
                <a:effectLst/>
                <a:latin typeface="Arial" panose="020B0604020202020204" pitchFamily="34" charset="0"/>
                <a:ea typeface="Calibri" panose="020F0502020204030204" pitchFamily="34" charset="0"/>
                <a:cs typeface="Arial" panose="020B0604020202020204" pitchFamily="34" charset="0"/>
              </a:rPr>
              <a:t>Located within the project limits are the following:</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lvl="1" indent="-342900" algn="just">
              <a:lnSpc>
                <a:spcPct val="105000"/>
              </a:lnSpc>
              <a:spcAft>
                <a:spcPts val="800"/>
              </a:spcAft>
              <a:buFont typeface="Symbol" panose="05050102010706020507" pitchFamily="18" charset="2"/>
              <a:buChar char=""/>
            </a:pPr>
            <a:r>
              <a:rPr lang="en-ZA" sz="1800" dirty="0">
                <a:latin typeface="Arial" panose="020B0604020202020204" pitchFamily="34" charset="0"/>
                <a:cs typeface="Arial" panose="020B0604020202020204" pitchFamily="34" charset="0"/>
              </a:rPr>
              <a:t>2 Interchanges and,</a:t>
            </a:r>
          </a:p>
          <a:p>
            <a:pPr lvl="1" indent="-342900" algn="just">
              <a:lnSpc>
                <a:spcPct val="105000"/>
              </a:lnSpc>
              <a:buFont typeface="Symbol" panose="05050102010706020507" pitchFamily="18" charset="2"/>
              <a:buChar char=""/>
            </a:pPr>
            <a:r>
              <a:rPr lang="en-ZA" sz="1800" dirty="0">
                <a:latin typeface="Arial" panose="020B0604020202020204" pitchFamily="34" charset="0"/>
                <a:cs typeface="Arial" panose="020B0604020202020204" pitchFamily="34" charset="0"/>
              </a:rPr>
              <a:t>5 Bridges.</a:t>
            </a:r>
          </a:p>
          <a:p>
            <a:pPr marL="0" indent="0" algn="just">
              <a:lnSpc>
                <a:spcPct val="105000"/>
              </a:lnSpc>
              <a:spcAft>
                <a:spcPts val="800"/>
              </a:spcAft>
              <a:buNone/>
            </a:pPr>
            <a:r>
              <a:rPr lang="en-ZA" sz="1800" dirty="0">
                <a:effectLst/>
                <a:latin typeface="Arial" panose="020B0604020202020204" pitchFamily="34" charset="0"/>
                <a:ea typeface="Calibri" panose="020F0502020204030204" pitchFamily="34" charset="0"/>
                <a:cs typeface="Arial" panose="020B0604020202020204" pitchFamily="34" charset="0"/>
              </a:rPr>
              <a:t>A summary of the bridges and interchanges within the project limits is shown in the table below.</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796866157"/>
      </p:ext>
    </p:extLst>
  </p:cSld>
  <p:clrMapOvr>
    <a:masterClrMapping/>
  </p:clrMapOvr>
  <p:transition spd="slow">
    <p:fade thruBlk="1"/>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7D71C-E846-47C6-BA70-E2A996501139}"/>
              </a:ext>
            </a:extLst>
          </p:cNvPr>
          <p:cNvSpPr>
            <a:spLocks noGrp="1"/>
          </p:cNvSpPr>
          <p:nvPr>
            <p:ph type="title"/>
          </p:nvPr>
        </p:nvSpPr>
        <p:spPr/>
        <p:txBody>
          <a:bodyPr/>
          <a:lstStyle/>
          <a:p>
            <a:r>
              <a:rPr lang="en-US" sz="3600" dirty="0">
                <a:latin typeface="+mn-lt"/>
              </a:rPr>
              <a:t>6. PROJECT INFORMATION</a:t>
            </a:r>
            <a:endParaRPr lang="en-ZA" sz="3600" dirty="0"/>
          </a:p>
        </p:txBody>
      </p:sp>
      <p:pic>
        <p:nvPicPr>
          <p:cNvPr id="10" name="Content Placeholder 9">
            <a:extLst>
              <a:ext uri="{FF2B5EF4-FFF2-40B4-BE49-F238E27FC236}">
                <a16:creationId xmlns:a16="http://schemas.microsoft.com/office/drawing/2014/main" id="{55CF8484-9135-431E-9096-2064CA04342A}"/>
              </a:ext>
            </a:extLst>
          </p:cNvPr>
          <p:cNvPicPr>
            <a:picLocks noGrp="1" noChangeAspect="1"/>
          </p:cNvPicPr>
          <p:nvPr>
            <p:ph idx="1"/>
          </p:nvPr>
        </p:nvPicPr>
        <p:blipFill>
          <a:blip r:embed="rId2"/>
          <a:stretch>
            <a:fillRect/>
          </a:stretch>
        </p:blipFill>
        <p:spPr>
          <a:xfrm>
            <a:off x="1220268" y="1600200"/>
            <a:ext cx="6703464" cy="4525963"/>
          </a:xfrm>
        </p:spPr>
      </p:pic>
    </p:spTree>
    <p:extLst>
      <p:ext uri="{BB962C8B-B14F-4D97-AF65-F5344CB8AC3E}">
        <p14:creationId xmlns:p14="http://schemas.microsoft.com/office/powerpoint/2010/main" val="2208708838"/>
      </p:ext>
    </p:extLst>
  </p:cSld>
  <p:clrMapOvr>
    <a:masterClrMapping/>
  </p:clrMapOvr>
  <p:transition spd="slow">
    <p:fade thruBlk="1"/>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015E1-5CB5-48F9-8B13-BD6E3C0C0570}"/>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74F9C9E8-3285-4A75-86C9-27CC97EAD9B5}"/>
              </a:ext>
            </a:extLst>
          </p:cNvPr>
          <p:cNvSpPr>
            <a:spLocks noGrp="1"/>
          </p:cNvSpPr>
          <p:nvPr>
            <p:ph idx="1"/>
          </p:nvPr>
        </p:nvSpPr>
        <p:spPr/>
        <p:txBody>
          <a:bodyPr/>
          <a:lstStyle/>
          <a:p>
            <a:pPr marL="0" indent="0">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C4.1.1.2	Existing cross section</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section of the N1 forming part of this project consists of a dual carriageway road with two lanes per direction while the interchange ramps consist of a single lane. The widths of the main carriageway and interchange ramps are summarised in the table overleaf.</a:t>
            </a:r>
          </a:p>
          <a:p>
            <a:pPr marL="0" indent="0" algn="just">
              <a:buNone/>
            </a:pPr>
            <a:endParaRPr lang="en-ZA" sz="1800" dirty="0">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en-ZA" sz="1800" dirty="0">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p:txBody>
      </p:sp>
      <p:graphicFrame>
        <p:nvGraphicFramePr>
          <p:cNvPr id="7" name="Table 6">
            <a:extLst>
              <a:ext uri="{FF2B5EF4-FFF2-40B4-BE49-F238E27FC236}">
                <a16:creationId xmlns:a16="http://schemas.microsoft.com/office/drawing/2014/main" id="{87418042-CE14-4EE0-ABB4-5B2724C0C067}"/>
              </a:ext>
            </a:extLst>
          </p:cNvPr>
          <p:cNvGraphicFramePr>
            <a:graphicFrameLocks noGrp="1"/>
          </p:cNvGraphicFramePr>
          <p:nvPr>
            <p:extLst>
              <p:ext uri="{D42A27DB-BD31-4B8C-83A1-F6EECF244321}">
                <p14:modId xmlns:p14="http://schemas.microsoft.com/office/powerpoint/2010/main" val="3618426289"/>
              </p:ext>
            </p:extLst>
          </p:nvPr>
        </p:nvGraphicFramePr>
        <p:xfrm>
          <a:off x="2132041" y="3974240"/>
          <a:ext cx="5166380" cy="1461825"/>
        </p:xfrm>
        <a:graphic>
          <a:graphicData uri="http://schemas.openxmlformats.org/drawingml/2006/table">
            <a:tbl>
              <a:tblPr firstRow="1" firstCol="1" bandRow="1"/>
              <a:tblGrid>
                <a:gridCol w="996550">
                  <a:extLst>
                    <a:ext uri="{9D8B030D-6E8A-4147-A177-3AD203B41FA5}">
                      <a16:colId xmlns:a16="http://schemas.microsoft.com/office/drawing/2014/main" val="365948396"/>
                    </a:ext>
                  </a:extLst>
                </a:gridCol>
                <a:gridCol w="871540">
                  <a:extLst>
                    <a:ext uri="{9D8B030D-6E8A-4147-A177-3AD203B41FA5}">
                      <a16:colId xmlns:a16="http://schemas.microsoft.com/office/drawing/2014/main" val="390057069"/>
                    </a:ext>
                  </a:extLst>
                </a:gridCol>
                <a:gridCol w="768424">
                  <a:extLst>
                    <a:ext uri="{9D8B030D-6E8A-4147-A177-3AD203B41FA5}">
                      <a16:colId xmlns:a16="http://schemas.microsoft.com/office/drawing/2014/main" val="2456883991"/>
                    </a:ext>
                  </a:extLst>
                </a:gridCol>
                <a:gridCol w="981718">
                  <a:extLst>
                    <a:ext uri="{9D8B030D-6E8A-4147-A177-3AD203B41FA5}">
                      <a16:colId xmlns:a16="http://schemas.microsoft.com/office/drawing/2014/main" val="3700279218"/>
                    </a:ext>
                  </a:extLst>
                </a:gridCol>
                <a:gridCol w="774074">
                  <a:extLst>
                    <a:ext uri="{9D8B030D-6E8A-4147-A177-3AD203B41FA5}">
                      <a16:colId xmlns:a16="http://schemas.microsoft.com/office/drawing/2014/main" val="137066428"/>
                    </a:ext>
                  </a:extLst>
                </a:gridCol>
                <a:gridCol w="774074">
                  <a:extLst>
                    <a:ext uri="{9D8B030D-6E8A-4147-A177-3AD203B41FA5}">
                      <a16:colId xmlns:a16="http://schemas.microsoft.com/office/drawing/2014/main" val="1527789478"/>
                    </a:ext>
                  </a:extLst>
                </a:gridCol>
              </a:tblGrid>
              <a:tr h="626497">
                <a:tc>
                  <a:txBody>
                    <a:bodyPr/>
                    <a:lstStyle/>
                    <a:p>
                      <a:pPr algn="ctr"/>
                      <a:r>
                        <a:rPr lang="en-ZA" sz="900" b="1" dirty="0">
                          <a:effectLst/>
                          <a:latin typeface="Arial" panose="020B0604020202020204" pitchFamily="34" charset="0"/>
                          <a:ea typeface="Times New Roman" panose="02020603050405020304" pitchFamily="18" charset="0"/>
                          <a:cs typeface="Times New Roman" panose="02020603050405020304" pitchFamily="18" charset="0"/>
                        </a:rPr>
                        <a:t>Section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r>
                        <a:rPr lang="en-ZA"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Number of lanes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r>
                        <a:rPr lang="en-ZA"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Lane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ZA"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r>
                        <a:rPr lang="en-ZA"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Slow shoulder (m)</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r>
                        <a:rPr lang="en-ZA"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Fast lane shoulder (m)</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r>
                        <a:rPr lang="en-ZA"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Total width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algn="ctr"/>
                      <a:r>
                        <a:rPr lang="en-ZA"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985486976"/>
                  </a:ext>
                </a:extLst>
              </a:tr>
              <a:tr h="417664">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Main Carriageway</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dirty="0">
                          <a:effectLst/>
                          <a:latin typeface="Arial" panose="020B0604020202020204" pitchFamily="34" charset="0"/>
                          <a:ea typeface="Times New Roman" panose="02020603050405020304" pitchFamily="18" charset="0"/>
                          <a:cs typeface="Times New Roman" panose="02020603050405020304" pitchFamily="18" charset="0"/>
                        </a:rPr>
                        <a:t>3.7</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3.0 – 3.5</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0.5 – 1.0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12.6</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4654336"/>
                  </a:ext>
                </a:extLst>
              </a:tr>
              <a:tr h="417664">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Interchanges Ramps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1</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4.0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2.0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a:effectLst/>
                          <a:latin typeface="Arial" panose="020B0604020202020204" pitchFamily="34" charset="0"/>
                          <a:ea typeface="Times New Roman" panose="02020603050405020304" pitchFamily="18" charset="0"/>
                          <a:cs typeface="Times New Roman" panose="02020603050405020304" pitchFamily="18" charset="0"/>
                        </a:rPr>
                        <a:t>2.0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ZA" sz="900" dirty="0">
                          <a:effectLst/>
                          <a:latin typeface="Arial" panose="020B0604020202020204" pitchFamily="34" charset="0"/>
                          <a:ea typeface="Times New Roman" panose="02020603050405020304" pitchFamily="18" charset="0"/>
                          <a:cs typeface="Times New Roman" panose="02020603050405020304" pitchFamily="18" charset="0"/>
                        </a:rPr>
                        <a:t>8.0</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9700738"/>
                  </a:ext>
                </a:extLst>
              </a:tr>
            </a:tbl>
          </a:graphicData>
        </a:graphic>
      </p:graphicFrame>
    </p:spTree>
    <p:extLst>
      <p:ext uri="{BB962C8B-B14F-4D97-AF65-F5344CB8AC3E}">
        <p14:creationId xmlns:p14="http://schemas.microsoft.com/office/powerpoint/2010/main" val="800518271"/>
      </p:ext>
    </p:extLst>
  </p:cSld>
  <p:clrMapOvr>
    <a:masterClrMapping/>
  </p:clrMapOvr>
  <p:transition spd="slow">
    <p:fade thruBlk="1"/>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EFE0C-A971-45EC-A7E4-A62A76881EAD}"/>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8544185D-B8CF-45B5-AAF1-0B7C0CED08C8}"/>
              </a:ext>
            </a:extLst>
          </p:cNvPr>
          <p:cNvSpPr>
            <a:spLocks noGrp="1"/>
          </p:cNvSpPr>
          <p:nvPr>
            <p:ph idx="1"/>
          </p:nvPr>
        </p:nvSpPr>
        <p:spPr/>
        <p:txBody>
          <a:bodyPr/>
          <a:lstStyle/>
          <a:p>
            <a:pPr marL="0" indent="0">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C4.1.1.3	Extent of works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extent of the work to be carried out includes an asphalt mill and replace operation along both carriageways as well as on the interchanges and cross roads within the project limits. The total surfaced area of the project is approximately 320 000 m</a:t>
            </a:r>
            <a:r>
              <a:rPr lang="en-ZA" sz="1800" baseline="30000" dirty="0">
                <a:effectLst/>
                <a:latin typeface="Arial" panose="020B0604020202020204" pitchFamily="34" charset="0"/>
                <a:ea typeface="Times New Roman" panose="02020603050405020304" pitchFamily="18" charset="0"/>
                <a:cs typeface="Times New Roman" panose="02020603050405020304" pitchFamily="18" charset="0"/>
              </a:rPr>
              <a:t>2</a:t>
            </a:r>
            <a:r>
              <a:rPr lang="en-ZA" sz="1800" dirty="0">
                <a:effectLst/>
                <a:latin typeface="Arial" panose="020B0604020202020204" pitchFamily="34" charset="0"/>
                <a:ea typeface="Times New Roman" panose="02020603050405020304" pitchFamily="18" charset="0"/>
                <a:cs typeface="Times New Roman" panose="02020603050405020304" pitchFamily="18" charset="0"/>
              </a:rPr>
              <a:t>.</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C4.1.1.4	Scope of works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b="1"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work to be done on the project will consists of the following: </a:t>
            </a:r>
          </a:p>
          <a:p>
            <a:endParaRPr lang="en-ZA" dirty="0"/>
          </a:p>
        </p:txBody>
      </p:sp>
    </p:spTree>
    <p:extLst>
      <p:ext uri="{BB962C8B-B14F-4D97-AF65-F5344CB8AC3E}">
        <p14:creationId xmlns:p14="http://schemas.microsoft.com/office/powerpoint/2010/main" val="1457431567"/>
      </p:ext>
    </p:extLst>
  </p:cSld>
  <p:clrMapOvr>
    <a:masterClrMapping/>
  </p:clrMapOvr>
  <p:transition spd="slow">
    <p:fade thruBlk="1"/>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1065C-A98B-40F2-A140-67AF98028D7D}"/>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C98130F6-1AA4-470E-B5D2-B74150C7C7E4}"/>
              </a:ext>
            </a:extLst>
          </p:cNvPr>
          <p:cNvSpPr>
            <a:spLocks noGrp="1"/>
          </p:cNvSpPr>
          <p:nvPr>
            <p:ph idx="1"/>
          </p:nvPr>
        </p:nvSpPr>
        <p:spPr/>
        <p:txBody>
          <a:bodyPr/>
          <a:lstStyle/>
          <a:p>
            <a:pPr marL="0" marR="0" lvl="0" indent="0" algn="l" defTabSz="914400" rtl="0" eaLnBrk="0" fontAlgn="base" latinLnBrk="0" hangingPunct="0">
              <a:lnSpc>
                <a:spcPct val="100000"/>
              </a:lnSpc>
              <a:spcBef>
                <a:spcPct val="20000"/>
              </a:spcBef>
              <a:spcAft>
                <a:spcPct val="0"/>
              </a:spcAft>
              <a:buClr>
                <a:srgbClr val="006633"/>
              </a:buClr>
              <a:buSzPct val="70000"/>
              <a:buNone/>
              <a:tabLst/>
              <a:defRPr/>
            </a:pPr>
            <a:r>
              <a:rPr kumimoji="0" lang="en-ZA" sz="1800" b="1" i="1" u="none" strike="noStrike" kern="0" cap="none" spc="0" normalizeH="0" baseline="0" noProof="0" dirty="0">
                <a:ln>
                  <a:noFill/>
                </a:ln>
                <a:solidFill>
                  <a:srgbClr val="017663"/>
                </a:solidFill>
                <a:effectLst/>
                <a:uLnTx/>
                <a:uFillTx/>
                <a:latin typeface="Arial" panose="020B0604020202020204" pitchFamily="34" charset="0"/>
                <a:ea typeface="Times New Roman" panose="02020603050405020304" pitchFamily="18" charset="0"/>
                <a:cs typeface="Times New Roman" panose="02020603050405020304" pitchFamily="18" charset="0"/>
              </a:rPr>
              <a:t>C4.1.1.4.1 Milling out existing surfacing:</a:t>
            </a:r>
            <a:endParaRPr kumimoji="0" lang="en-ZA" sz="1800" b="0" i="0" u="none" strike="noStrike" kern="0" cap="none" spc="0" normalizeH="0" baseline="0" noProof="0" dirty="0">
              <a:ln>
                <a:noFill/>
              </a:ln>
              <a:solidFill>
                <a:srgbClr val="017663"/>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0" fontAlgn="base" latinLnBrk="0" hangingPunct="0">
              <a:lnSpc>
                <a:spcPct val="100000"/>
              </a:lnSpc>
              <a:spcBef>
                <a:spcPct val="20000"/>
              </a:spcBef>
              <a:spcAft>
                <a:spcPct val="0"/>
              </a:spcAft>
              <a:buClr>
                <a:srgbClr val="006633"/>
              </a:buClr>
              <a:buSzPct val="70000"/>
              <a:buFont typeface="Wingdings" pitchFamily="2" charset="2"/>
              <a:buChar char="n"/>
              <a:tabLst/>
              <a:defRPr/>
            </a:pPr>
            <a:endParaRPr kumimoji="0" lang="en-ZA" sz="1800" b="0" i="0" u="none" strike="noStrike" kern="0" cap="none" spc="0" normalizeH="0" baseline="0" noProof="0" dirty="0">
              <a:ln>
                <a:noFill/>
              </a:ln>
              <a:solidFill>
                <a:srgbClr val="017663"/>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914400" rtl="0" eaLnBrk="0" fontAlgn="base" latinLnBrk="0" hangingPunct="0">
              <a:lnSpc>
                <a:spcPct val="100000"/>
              </a:lnSpc>
              <a:spcBef>
                <a:spcPct val="20000"/>
              </a:spcBef>
              <a:spcAft>
                <a:spcPct val="0"/>
              </a:spcAft>
              <a:buClr>
                <a:srgbClr val="006633"/>
              </a:buClr>
              <a:buSzPct val="70000"/>
              <a:buNone/>
              <a:tabLst/>
              <a:defRPr/>
            </a:pPr>
            <a:r>
              <a:rPr kumimoji="0" lang="en-ZA" sz="1800" b="0" i="0" u="none" strike="noStrike" kern="0" cap="none" spc="0" normalizeH="0" baseline="0" noProof="0" dirty="0">
                <a:ln>
                  <a:noFill/>
                </a:ln>
                <a:solidFill>
                  <a:srgbClr val="017663"/>
                </a:solidFill>
                <a:effectLst/>
                <a:uLnTx/>
                <a:uFillTx/>
                <a:latin typeface="Arial" panose="020B0604020202020204" pitchFamily="34" charset="0"/>
                <a:ea typeface="Times New Roman" panose="02020603050405020304" pitchFamily="18" charset="0"/>
                <a:cs typeface="Times New Roman" panose="02020603050405020304" pitchFamily="18" charset="0"/>
              </a:rPr>
              <a:t>The existing asphalt surfacing will be milled out to an average depth of 40 mm. Some of the milled asphalt will be spoiled to a registered and legally operating spoil area and the other milled asphalt will be hauled to a stockpile for later use in the new asphalt. The asphalt stockpile area may be set up:</a:t>
            </a:r>
          </a:p>
          <a:p>
            <a:pPr marL="0" marR="0" lvl="0" indent="0" algn="just" defTabSz="914400" rtl="0" eaLnBrk="0" fontAlgn="base" latinLnBrk="0" hangingPunct="0">
              <a:lnSpc>
                <a:spcPct val="100000"/>
              </a:lnSpc>
              <a:spcBef>
                <a:spcPct val="20000"/>
              </a:spcBef>
              <a:spcAft>
                <a:spcPct val="0"/>
              </a:spcAft>
              <a:buClr>
                <a:srgbClr val="006633"/>
              </a:buClr>
              <a:buSzPct val="70000"/>
              <a:buNone/>
              <a:tabLst/>
              <a:defRPr/>
            </a:pPr>
            <a:r>
              <a:rPr kumimoji="0" lang="en-ZA" sz="1800" b="0" i="0" u="none" strike="noStrike" kern="0" cap="none" spc="0" normalizeH="0" baseline="0" noProof="0" dirty="0">
                <a:ln>
                  <a:noFill/>
                </a:ln>
                <a:solidFill>
                  <a:srgbClr val="017663"/>
                </a:solidFill>
                <a:effectLst/>
                <a:uLnTx/>
                <a:uFillTx/>
                <a:latin typeface="Arial" panose="020B0604020202020204" pitchFamily="34" charset="0"/>
                <a:ea typeface="Times New Roman" panose="02020603050405020304" pitchFamily="18" charset="0"/>
                <a:cs typeface="Times New Roman" panose="02020603050405020304" pitchFamily="18" charset="0"/>
              </a:rPr>
              <a:t>		</a:t>
            </a:r>
          </a:p>
          <a:p>
            <a:pPr marL="342900" marR="0" lvl="0" indent="-342900" algn="just" defTabSz="914400" rtl="0" eaLnBrk="0" fontAlgn="base" latinLnBrk="0" hangingPunct="0">
              <a:lnSpc>
                <a:spcPct val="100000"/>
              </a:lnSpc>
              <a:spcBef>
                <a:spcPct val="20000"/>
              </a:spcBef>
              <a:spcAft>
                <a:spcPct val="0"/>
              </a:spcAft>
              <a:buClr>
                <a:srgbClr val="006633"/>
              </a:buClr>
              <a:buSzPct val="70000"/>
              <a:buFont typeface="Symbol" panose="05050102010706020507" pitchFamily="18" charset="2"/>
              <a:buChar char=""/>
              <a:tabLst/>
              <a:defRPr/>
            </a:pPr>
            <a:r>
              <a:rPr kumimoji="0" lang="en-ZA" sz="1800" b="0" i="0" u="none" strike="noStrike" kern="0" cap="none" spc="0" normalizeH="0" baseline="0" noProof="0" dirty="0">
                <a:ln>
                  <a:noFill/>
                </a:ln>
                <a:solidFill>
                  <a:srgbClr val="017663"/>
                </a:solidFill>
                <a:effectLst/>
                <a:uLnTx/>
                <a:uFillTx/>
                <a:latin typeface="Arial" panose="020B0604020202020204" pitchFamily="34" charset="0"/>
                <a:ea typeface="Times New Roman" panose="02020603050405020304" pitchFamily="18" charset="0"/>
                <a:cs typeface="Times New Roman" panose="02020603050405020304" pitchFamily="18" charset="0"/>
              </a:rPr>
              <a:t>At the asphalt plant that will supply the asphalt to the project; or</a:t>
            </a:r>
          </a:p>
          <a:p>
            <a:pPr marL="342900" marR="0" lvl="0" indent="-342900" algn="just" defTabSz="914400" rtl="0" eaLnBrk="0" fontAlgn="base" latinLnBrk="0" hangingPunct="0">
              <a:lnSpc>
                <a:spcPct val="100000"/>
              </a:lnSpc>
              <a:spcBef>
                <a:spcPct val="20000"/>
              </a:spcBef>
              <a:spcAft>
                <a:spcPct val="0"/>
              </a:spcAft>
              <a:buClr>
                <a:srgbClr val="006633"/>
              </a:buClr>
              <a:buSzPct val="70000"/>
              <a:buFont typeface="Symbol" panose="05050102010706020507" pitchFamily="18" charset="2"/>
              <a:buChar char=""/>
              <a:tabLst>
                <a:tab pos="1530350" algn="l"/>
              </a:tabLst>
              <a:defRPr/>
            </a:pPr>
            <a:r>
              <a:rPr kumimoji="0" lang="en-ZA" sz="1800" b="0" i="0" u="none" strike="noStrike" kern="0" cap="none" spc="0" normalizeH="0" baseline="0" noProof="0" dirty="0">
                <a:ln>
                  <a:noFill/>
                </a:ln>
                <a:solidFill>
                  <a:srgbClr val="017663"/>
                </a:solidFill>
                <a:effectLst/>
                <a:uLnTx/>
                <a:uFillTx/>
                <a:latin typeface="Arial" panose="020B0604020202020204" pitchFamily="34" charset="0"/>
                <a:ea typeface="Times New Roman" panose="02020603050405020304" pitchFamily="18" charset="0"/>
                <a:cs typeface="Times New Roman" panose="02020603050405020304" pitchFamily="18" charset="0"/>
              </a:rPr>
              <a:t>In the open areas as indicated in Appendix 7.1.</a:t>
            </a:r>
          </a:p>
          <a:p>
            <a:endParaRPr lang="en-ZA" dirty="0"/>
          </a:p>
        </p:txBody>
      </p:sp>
    </p:spTree>
    <p:extLst>
      <p:ext uri="{BB962C8B-B14F-4D97-AF65-F5344CB8AC3E}">
        <p14:creationId xmlns:p14="http://schemas.microsoft.com/office/powerpoint/2010/main" val="1702334680"/>
      </p:ext>
    </p:extLst>
  </p:cSld>
  <p:clrMapOvr>
    <a:masterClrMapping/>
  </p:clrMapOvr>
  <p:transition spd="slow">
    <p:fade thruBlk="1"/>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B72D-6630-4E73-9A0B-775DD024F898}"/>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38F14F6E-B9C4-472E-9A93-6EE60CAD4450}"/>
              </a:ext>
            </a:extLst>
          </p:cNvPr>
          <p:cNvSpPr>
            <a:spLocks noGrp="1"/>
          </p:cNvSpPr>
          <p:nvPr>
            <p:ph idx="1"/>
          </p:nvPr>
        </p:nvSpPr>
        <p:spPr/>
        <p:txBody>
          <a:bodyPr/>
          <a:lstStyle/>
          <a:p>
            <a:pPr marL="0" indent="0">
              <a:buNone/>
            </a:pPr>
            <a:r>
              <a:rPr lang="en-ZA" sz="1800" b="1" i="1" dirty="0">
                <a:effectLst/>
                <a:latin typeface="Arial" panose="020B0604020202020204" pitchFamily="34" charset="0"/>
                <a:ea typeface="Times New Roman" panose="02020603050405020304" pitchFamily="18" charset="0"/>
                <a:cs typeface="Times New Roman" panose="02020603050405020304" pitchFamily="18" charset="0"/>
              </a:rPr>
              <a:t>C4.1.1.4.2 Localised base patches: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Localised base repairs will only be done on areas that are showing clear signs of pavement distress such as rutting, crocodile cracks and pumping of fines. Sections of the road that were identified as requiring base repairs are shown on drawing series 32922.00-118. </a:t>
            </a:r>
          </a:p>
          <a:p>
            <a:pPr marL="0" indent="0">
              <a:buNone/>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base patching will be done by milling out the demarcated area to the specified depth and will extend through the existing BTB base layer and may include milling of the granular subbase layer. The backfill of the patches will consist of continuously graded (stone skeletal) BTB base patches using 50/70 penetration grade bitumen. The minimum base patch thickness allowed is 60 mm. No additional payment will be made for patches done in more than one layer.</a:t>
            </a:r>
          </a:p>
          <a:p>
            <a:endParaRPr lang="en-ZA" dirty="0"/>
          </a:p>
        </p:txBody>
      </p:sp>
    </p:spTree>
    <p:extLst>
      <p:ext uri="{BB962C8B-B14F-4D97-AF65-F5344CB8AC3E}">
        <p14:creationId xmlns:p14="http://schemas.microsoft.com/office/powerpoint/2010/main" val="2160170305"/>
      </p:ext>
    </p:extLst>
  </p:cSld>
  <p:clrMapOvr>
    <a:masterClrMapping/>
  </p:clrMapOvr>
  <p:transition spd="slow">
    <p:fade thruBlk="1"/>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D1BA-B5F0-425A-BCA3-915B3EAB9626}"/>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99952836-CCBA-4880-923A-B4A0685272B3}"/>
              </a:ext>
            </a:extLst>
          </p:cNvPr>
          <p:cNvSpPr>
            <a:spLocks noGrp="1"/>
          </p:cNvSpPr>
          <p:nvPr>
            <p:ph idx="1"/>
          </p:nvPr>
        </p:nvSpPr>
        <p:spPr/>
        <p:txBody>
          <a:bodyPr/>
          <a:lstStyle/>
          <a:p>
            <a:pPr marL="0" indent="0">
              <a:buNone/>
            </a:pPr>
            <a:r>
              <a:rPr lang="en-ZA" sz="1800" b="1" i="1" dirty="0">
                <a:effectLst/>
                <a:latin typeface="Arial" panose="020B0604020202020204" pitchFamily="34" charset="0"/>
                <a:ea typeface="Times New Roman" panose="02020603050405020304" pitchFamily="18" charset="0"/>
                <a:cs typeface="Times New Roman" panose="02020603050405020304" pitchFamily="18" charset="0"/>
              </a:rPr>
              <a:t>C4.1.1.4.3 Crack seal:</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tabLst>
                <a:tab pos="1530350" algn="l"/>
              </a:tabLst>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Long continuous cracks, in excess of 3,0 mm in width, and isolated surface cracks visible after milling will be sealed using C-R1. 	The identified cracks are to be blown out with hot compressed air prior to being sealed. </a:t>
            </a:r>
          </a:p>
          <a:p>
            <a:pPr algn="just"/>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ZA" sz="1800" b="1" i="1" dirty="0">
                <a:effectLst/>
                <a:latin typeface="Arial" panose="020B0604020202020204" pitchFamily="34" charset="0"/>
                <a:ea typeface="Times New Roman" panose="02020603050405020304" pitchFamily="18" charset="0"/>
                <a:cs typeface="Times New Roman" panose="02020603050405020304" pitchFamily="18" charset="0"/>
              </a:rPr>
              <a:t>C4.1.1.4.4 New asphalt surfacing:</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A new 45 mm asphalt surfacing (sand skeletal) with 14 mm rolled-in chips will be constructed using an A‑E2 binder with minimum 40% reclaimed asphalt.</a:t>
            </a:r>
          </a:p>
          <a:p>
            <a:endParaRPr lang="en-ZA" dirty="0"/>
          </a:p>
        </p:txBody>
      </p:sp>
    </p:spTree>
    <p:extLst>
      <p:ext uri="{BB962C8B-B14F-4D97-AF65-F5344CB8AC3E}">
        <p14:creationId xmlns:p14="http://schemas.microsoft.com/office/powerpoint/2010/main" val="731381720"/>
      </p:ext>
    </p:extLst>
  </p:cSld>
  <p:clrMapOvr>
    <a:masterClrMapping/>
  </p:clrMapOvr>
  <p:transition spd="slow">
    <p:fade thruBlk="1"/>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FD0FD-BFB5-41B2-B1D4-D8D3AC49EBE2}"/>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6345D6DC-8820-448C-82A2-62D10DDA223E}"/>
              </a:ext>
            </a:extLst>
          </p:cNvPr>
          <p:cNvSpPr>
            <a:spLocks noGrp="1"/>
          </p:cNvSpPr>
          <p:nvPr>
            <p:ph idx="1"/>
          </p:nvPr>
        </p:nvSpPr>
        <p:spPr/>
        <p:txBody>
          <a:bodyPr/>
          <a:lstStyle/>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C4.1.2	</a:t>
            </a:r>
            <a:r>
              <a:rPr lang="en-ZA" sz="1800" i="1" dirty="0">
                <a:effectLst/>
                <a:latin typeface="Arial" panose="020B0604020202020204" pitchFamily="34" charset="0"/>
                <a:ea typeface="Times New Roman" panose="02020603050405020304" pitchFamily="18" charset="0"/>
                <a:cs typeface="Times New Roman" panose="02020603050405020304" pitchFamily="18" charset="0"/>
              </a:rPr>
              <a:t>PAVEMENT DESIGN FOR ALL PARTS OF THE VARIOUS ROADS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C4.1.2.1 Existing pavement information</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b="1" i="1"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results of the test pit investigation are included in Appendix 2 for reference purposes.</a:t>
            </a:r>
          </a:p>
          <a:p>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C4.1.2.2 Base Layer</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base layer along both carriageways as well as the interchanges consists of a coarse light grey, imported sandy gravely crusher run. The layer can be described as dense and intact (no cracks). Following the TRH14 guidelines, the base layer material ranges from G1- to G7-quality. </a:t>
            </a:r>
          </a:p>
          <a:p>
            <a:endParaRPr lang="en-ZA" dirty="0"/>
          </a:p>
        </p:txBody>
      </p:sp>
    </p:spTree>
    <p:extLst>
      <p:ext uri="{BB962C8B-B14F-4D97-AF65-F5344CB8AC3E}">
        <p14:creationId xmlns:p14="http://schemas.microsoft.com/office/powerpoint/2010/main" val="2490412680"/>
      </p:ext>
    </p:extLst>
  </p:cSld>
  <p:clrMapOvr>
    <a:masterClrMapping/>
  </p:clrMapOvr>
  <p:transition spd="slow">
    <p:fade thruBlk="1"/>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132D1-B1F2-42F0-B0B2-566395DEDC55}"/>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463B750F-5166-4A70-9CDB-F3C8EB3D9A0B}"/>
              </a:ext>
            </a:extLst>
          </p:cNvPr>
          <p:cNvSpPr>
            <a:spLocks noGrp="1"/>
          </p:cNvSpPr>
          <p:nvPr>
            <p:ph idx="1"/>
          </p:nvPr>
        </p:nvSpPr>
        <p:spPr/>
        <p:txBody>
          <a:bodyPr/>
          <a:lstStyle/>
          <a:p>
            <a:pPr marL="0" indent="0" algn="just">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C4.1.2.3	Subbase Layer</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For both carriageways, the type of subbase layers varies along the length of the carriageway, between cemented and non-cemented. The cemented and non‑cemented subbase are mainly found on the slow and fast lane, respectively. The cemented subbase is typically of C4-quality, with the parent material being an imported sandy gravel. </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non-cemented subbase consists of a coarse imported sandy gravel. Following the TRH14 guidelines, this material ranges from G5- to G7-quality. </a:t>
            </a:r>
            <a:endParaRPr lang="en-ZA" dirty="0"/>
          </a:p>
        </p:txBody>
      </p:sp>
    </p:spTree>
    <p:extLst>
      <p:ext uri="{BB962C8B-B14F-4D97-AF65-F5344CB8AC3E}">
        <p14:creationId xmlns:p14="http://schemas.microsoft.com/office/powerpoint/2010/main" val="1576551937"/>
      </p:ext>
    </p:extLst>
  </p:cSld>
  <p:clrMapOvr>
    <a:masterClrMapping/>
  </p:clrMapOvr>
  <p:transition spd="slow">
    <p:fade thruBlk="1"/>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0DD0AC-684C-4E29-8796-0B1BF934D28A}"/>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21A0BEC8-5C28-40A5-9EFB-4EFC407AE1DC}"/>
              </a:ext>
            </a:extLst>
          </p:cNvPr>
          <p:cNvSpPr>
            <a:spLocks noGrp="1"/>
          </p:cNvSpPr>
          <p:nvPr>
            <p:ph idx="1"/>
          </p:nvPr>
        </p:nvSpPr>
        <p:spPr/>
        <p:txBody>
          <a:bodyPr/>
          <a:lstStyle/>
          <a:p>
            <a:pPr marL="0" indent="0" algn="just">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C4.1.2.4	Selected Layer</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indent="0" algn="just">
              <a:buNone/>
            </a:pPr>
            <a:r>
              <a:rPr lang="en-GB" sz="1800" dirty="0">
                <a:effectLst/>
                <a:latin typeface="Arial" panose="020B0604020202020204" pitchFamily="34" charset="0"/>
                <a:ea typeface="Times New Roman" panose="02020603050405020304" pitchFamily="18" charset="0"/>
                <a:cs typeface="Arial" panose="020B0604020202020204" pitchFamily="34" charset="0"/>
              </a:rPr>
              <a:t>Along both carriageways the selected layers are made up of one or a combination of the following:</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lvl="1" indent="-342900" algn="just">
              <a:buFont typeface="Symbol" panose="05050102010706020507" pitchFamily="18" charset="2"/>
              <a:buChar char=""/>
            </a:pPr>
            <a:r>
              <a:rPr lang="en-GB" sz="1800" dirty="0">
                <a:latin typeface="Arial" panose="020B0604020202020204" pitchFamily="34" charset="0"/>
                <a:cs typeface="Arial" panose="020B0604020202020204" pitchFamily="34" charset="0"/>
              </a:rPr>
              <a:t>Uniform imported silty sandy gravel;</a:t>
            </a:r>
            <a:endParaRPr lang="en-ZA" sz="1800" dirty="0">
              <a:latin typeface="Arial" panose="020B0604020202020204" pitchFamily="34" charset="0"/>
              <a:cs typeface="Arial" panose="020B0604020202020204" pitchFamily="34" charset="0"/>
            </a:endParaRPr>
          </a:p>
          <a:p>
            <a:pPr lvl="1" indent="-342900" algn="just">
              <a:buFont typeface="Symbol" panose="05050102010706020507" pitchFamily="18" charset="2"/>
              <a:buChar char=""/>
            </a:pPr>
            <a:r>
              <a:rPr lang="en-GB" sz="1800" dirty="0">
                <a:latin typeface="Arial" panose="020B0604020202020204" pitchFamily="34" charset="0"/>
                <a:cs typeface="Arial" panose="020B0604020202020204" pitchFamily="34" charset="0"/>
              </a:rPr>
              <a:t>Uniform imported clayey sandy gravel;</a:t>
            </a:r>
            <a:endParaRPr lang="en-ZA" sz="1800" dirty="0">
              <a:latin typeface="Arial" panose="020B0604020202020204" pitchFamily="34" charset="0"/>
              <a:cs typeface="Arial" panose="020B0604020202020204" pitchFamily="34" charset="0"/>
            </a:endParaRPr>
          </a:p>
          <a:p>
            <a:pPr lvl="1" indent="-342900" algn="just">
              <a:buFont typeface="Symbol" panose="05050102010706020507" pitchFamily="18" charset="2"/>
              <a:buChar char=""/>
            </a:pPr>
            <a:r>
              <a:rPr lang="en-GB" sz="1800" dirty="0">
                <a:latin typeface="Arial" panose="020B0604020202020204" pitchFamily="34" charset="0"/>
                <a:cs typeface="Arial" panose="020B0604020202020204" pitchFamily="34" charset="0"/>
              </a:rPr>
              <a:t>Uniform imported sandy gravel.</a:t>
            </a:r>
          </a:p>
          <a:p>
            <a:pPr marL="327025" lvl="1" indent="0" algn="just">
              <a:buNone/>
            </a:pPr>
            <a:endParaRPr lang="en-ZA" sz="1800" dirty="0">
              <a:latin typeface="Arial" panose="020B0604020202020204" pitchFamily="34" charset="0"/>
              <a:cs typeface="Arial" panose="020B0604020202020204" pitchFamily="34" charset="0"/>
            </a:endParaRPr>
          </a:p>
          <a:p>
            <a:pPr marL="0" indent="0" algn="just">
              <a:buNone/>
            </a:pPr>
            <a:r>
              <a:rPr lang="en-GB" sz="1800" dirty="0">
                <a:effectLst/>
                <a:latin typeface="Arial" panose="020B0604020202020204" pitchFamily="34" charset="0"/>
                <a:ea typeface="Times New Roman" panose="02020603050405020304" pitchFamily="18" charset="0"/>
                <a:cs typeface="Arial" panose="020B0604020202020204" pitchFamily="34" charset="0"/>
              </a:rPr>
              <a:t> According to the TRH14 guidelines, the selected subgrade material ranges from G5- to G8-quality. </a:t>
            </a:r>
            <a:endParaRPr lang="en-ZA" dirty="0"/>
          </a:p>
        </p:txBody>
      </p:sp>
    </p:spTree>
    <p:extLst>
      <p:ext uri="{BB962C8B-B14F-4D97-AF65-F5344CB8AC3E}">
        <p14:creationId xmlns:p14="http://schemas.microsoft.com/office/powerpoint/2010/main" val="2085213953"/>
      </p:ext>
    </p:extLst>
  </p:cSld>
  <p:clrMapOvr>
    <a:masterClrMapping/>
  </p:clrMapOvr>
  <p:transition spd="slow">
    <p:fade thruBlk="1"/>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B1715-16DB-42C9-B5C5-42C47BC70246}"/>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02732411-EADA-4E14-8085-6DAB3DAF49CB}"/>
              </a:ext>
            </a:extLst>
          </p:cNvPr>
          <p:cNvSpPr>
            <a:spLocks noGrp="1"/>
          </p:cNvSpPr>
          <p:nvPr>
            <p:ph idx="1"/>
          </p:nvPr>
        </p:nvSpPr>
        <p:spPr/>
        <p:txBody>
          <a:bodyPr/>
          <a:lstStyle/>
          <a:p>
            <a:pPr marL="0" indent="0" algn="just">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C4.1.2.5	Riding Quality</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Roughness measurements were conducted in April 2021 along the slow lane of both carriageways. These measurements are included under Appendix 3. Provision has been made to conduct roughness measurements upon the Contractor’s establishment. These measurements will be done along the lanes and shoulders wider than 2.0 m of both carriageways, as well as the on-of ramps and overhead bridges as determined on site. </a:t>
            </a:r>
          </a:p>
          <a:p>
            <a:pPr marL="0" indent="0">
              <a:buNone/>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C4.1.3	</a:t>
            </a:r>
            <a:r>
              <a:rPr lang="en-ZA" sz="1800" i="1" dirty="0">
                <a:effectLst/>
                <a:latin typeface="Arial" panose="020B0604020202020204" pitchFamily="34" charset="0"/>
                <a:ea typeface="Times New Roman" panose="02020603050405020304" pitchFamily="18" charset="0"/>
                <a:cs typeface="Times New Roman" panose="02020603050405020304" pitchFamily="18" charset="0"/>
              </a:rPr>
              <a:t>STRUCTURAL WORKS</a:t>
            </a:r>
          </a:p>
          <a:p>
            <a:pPr marL="0" indent="0" algn="just">
              <a:buNone/>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GB" sz="1800" dirty="0">
                <a:effectLst/>
                <a:latin typeface="Arial" panose="020B0604020202020204" pitchFamily="34" charset="0"/>
                <a:ea typeface="Times New Roman" panose="02020603050405020304" pitchFamily="18" charset="0"/>
                <a:cs typeface="Arial" panose="020B0604020202020204" pitchFamily="34" charset="0"/>
              </a:rPr>
              <a:t>No structural work will be done under this contract. The work will be done under an adjacent contract and the Contractor is made aware that the structural work repairs might be done at concurrent with this contract.</a:t>
            </a:r>
            <a:r>
              <a:rPr lang="en-GB" sz="18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ZA" dirty="0"/>
          </a:p>
        </p:txBody>
      </p:sp>
    </p:spTree>
    <p:extLst>
      <p:ext uri="{BB962C8B-B14F-4D97-AF65-F5344CB8AC3E}">
        <p14:creationId xmlns:p14="http://schemas.microsoft.com/office/powerpoint/2010/main" val="2937914133"/>
      </p:ext>
    </p:extLst>
  </p:cSld>
  <p:clrMapOvr>
    <a:masterClrMapping/>
  </p:clrMapOvr>
  <p:transition spd="slow">
    <p:fade thruBlk="1"/>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D6204-20B0-4031-A1EB-432780B88EE2}"/>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0F4BE029-95A9-4651-98E5-9F422A67B8CE}"/>
              </a:ext>
            </a:extLst>
          </p:cNvPr>
          <p:cNvSpPr>
            <a:spLocks noGrp="1"/>
          </p:cNvSpPr>
          <p:nvPr>
            <p:ph idx="1"/>
          </p:nvPr>
        </p:nvSpPr>
        <p:spPr/>
        <p:txBody>
          <a:bodyPr/>
          <a:lstStyle/>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C4.1.4	</a:t>
            </a:r>
            <a:r>
              <a:rPr lang="en-ZA" sz="1800" i="1" dirty="0">
                <a:effectLst/>
                <a:latin typeface="Arial" panose="020B0604020202020204" pitchFamily="34" charset="0"/>
                <a:ea typeface="Times New Roman" panose="02020603050405020304" pitchFamily="18" charset="0"/>
                <a:cs typeface="Times New Roman" panose="02020603050405020304" pitchFamily="18" charset="0"/>
              </a:rPr>
              <a:t>MAINTENANCE WORKS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There is currently a Routine Road Maintenance (RRM) Contract in place along the route. The contact details of the parties involved in the RRM contract are as follows.</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Route Manager:</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Brighton </a:t>
            </a:r>
            <a:r>
              <a:rPr lang="en-ZA" sz="1800" dirty="0" err="1">
                <a:effectLst/>
                <a:latin typeface="Arial" panose="020B0604020202020204" pitchFamily="34" charset="0"/>
                <a:ea typeface="Times New Roman" panose="02020603050405020304" pitchFamily="18" charset="0"/>
                <a:cs typeface="Times New Roman" panose="02020603050405020304" pitchFamily="18" charset="0"/>
              </a:rPr>
              <a:t>Chippenyama</a:t>
            </a: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r>
              <a:rPr lang="en-ZA" sz="1800" dirty="0" err="1">
                <a:effectLst/>
                <a:latin typeface="Arial" panose="020B0604020202020204" pitchFamily="34" charset="0"/>
                <a:ea typeface="Times New Roman" panose="02020603050405020304" pitchFamily="18" charset="0"/>
                <a:cs typeface="Times New Roman" panose="02020603050405020304" pitchFamily="18" charset="0"/>
              </a:rPr>
              <a:t>Ndodana</a:t>
            </a: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and </a:t>
            </a:r>
            <a:r>
              <a:rPr lang="en-ZA" sz="1800" dirty="0" err="1">
                <a:effectLst/>
                <a:latin typeface="Arial" panose="020B0604020202020204" pitchFamily="34" charset="0"/>
                <a:ea typeface="Times New Roman" panose="02020603050405020304" pitchFamily="18" charset="0"/>
                <a:cs typeface="Times New Roman" panose="02020603050405020304" pitchFamily="18" charset="0"/>
              </a:rPr>
              <a:t>Oarona</a:t>
            </a:r>
            <a:r>
              <a:rPr lang="en-ZA" sz="1800" dirty="0">
                <a:effectLst/>
                <a:latin typeface="Arial" panose="020B0604020202020204" pitchFamily="34" charset="0"/>
                <a:ea typeface="Times New Roman" panose="02020603050405020304" pitchFamily="18" charset="0"/>
                <a:cs typeface="Times New Roman" panose="02020603050405020304" pitchFamily="18" charset="0"/>
              </a:rPr>
              <a:t> JV)</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Telephone:                            (011) 789 6984 </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Cell:                                       071 923 6155</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Email:                                    </a:t>
            </a:r>
            <a:r>
              <a:rPr lang="en-ZA"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2"/>
              </a:rPr>
              <a:t>brighton@ndodana.co.za</a:t>
            </a: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lgn="just">
              <a:buNone/>
            </a:pPr>
            <a:r>
              <a:rPr lang="en-ZA" sz="1800" b="1" dirty="0">
                <a:effectLst/>
                <a:latin typeface="Arial" panose="020B0604020202020204" pitchFamily="34" charset="0"/>
                <a:ea typeface="Times New Roman" panose="02020603050405020304" pitchFamily="18" charset="0"/>
                <a:cs typeface="Times New Roman" panose="02020603050405020304" pitchFamily="18" charset="0"/>
              </a:rPr>
              <a:t>Contractor:  </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Zama </a:t>
            </a:r>
            <a:r>
              <a:rPr lang="en-ZA" sz="1800" dirty="0" err="1">
                <a:effectLst/>
                <a:latin typeface="Arial" panose="020B0604020202020204" pitchFamily="34" charset="0"/>
                <a:ea typeface="Times New Roman" panose="02020603050405020304" pitchFamily="18" charset="0"/>
                <a:cs typeface="Times New Roman" panose="02020603050405020304" pitchFamily="18" charset="0"/>
              </a:rPr>
              <a:t>Kokela</a:t>
            </a:r>
            <a:r>
              <a:rPr lang="en-ZA" sz="1800" dirty="0">
                <a:effectLst/>
                <a:latin typeface="Arial" panose="020B0604020202020204" pitchFamily="34" charset="0"/>
                <a:ea typeface="Times New Roman" panose="02020603050405020304" pitchFamily="18" charset="0"/>
                <a:cs typeface="Times New Roman" panose="02020603050405020304" pitchFamily="18" charset="0"/>
              </a:rPr>
              <a:t> (VEA Roads)</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Cell:                                       082 799 6560</a:t>
            </a: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Email:                                    </a:t>
            </a:r>
            <a:r>
              <a:rPr lang="en-ZA" sz="1800" u="sng" dirty="0">
                <a:solidFill>
                  <a:srgbClr val="0000FF"/>
                </a:solidFill>
                <a:effectLst/>
                <a:latin typeface="Arial" panose="020B0604020202020204" pitchFamily="34" charset="0"/>
                <a:ea typeface="Times New Roman" panose="02020603050405020304" pitchFamily="18" charset="0"/>
                <a:cs typeface="Times New Roman" panose="02020603050405020304" pitchFamily="18" charset="0"/>
                <a:hlinkClick r:id="rId3"/>
              </a:rPr>
              <a:t>zama.kokela@vearoad1.co.za</a:t>
            </a: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lgn="just">
              <a:buNone/>
              <a:tabLst>
                <a:tab pos="2430780" algn="l"/>
              </a:tabLst>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RRM contractor remains responsible for the areas within the road reserve but excluding the surfaced road areas.  </a:t>
            </a:r>
          </a:p>
          <a:p>
            <a:endParaRPr lang="en-ZA" dirty="0"/>
          </a:p>
        </p:txBody>
      </p:sp>
    </p:spTree>
    <p:extLst>
      <p:ext uri="{BB962C8B-B14F-4D97-AF65-F5344CB8AC3E}">
        <p14:creationId xmlns:p14="http://schemas.microsoft.com/office/powerpoint/2010/main" val="1393735790"/>
      </p:ext>
    </p:extLst>
  </p:cSld>
  <p:clrMapOvr>
    <a:masterClrMapping/>
  </p:clrMapOvr>
  <p:transition spd="slow">
    <p:fade thruBlk="1"/>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957898" y="454025"/>
            <a:ext cx="7739062" cy="688975"/>
          </a:xfrm>
        </p:spPr>
        <p:txBody>
          <a:bodyPr/>
          <a:lstStyle/>
          <a:p>
            <a:pPr>
              <a:defRPr/>
            </a:pPr>
            <a:r>
              <a:rPr lang="en-US" sz="3600" dirty="0">
                <a:latin typeface="+mn-lt"/>
              </a:rPr>
              <a:t>6. PROJECT INFORMATION</a:t>
            </a:r>
            <a:endParaRPr lang="en-ZA" sz="3600" dirty="0">
              <a:solidFill>
                <a:srgbClr val="339933"/>
              </a:solidFill>
              <a:highlight>
                <a:srgbClr val="FFFF00"/>
              </a:highlight>
              <a:latin typeface="Arial" charset="0"/>
            </a:endParaRPr>
          </a:p>
        </p:txBody>
      </p:sp>
      <p:sp>
        <p:nvSpPr>
          <p:cNvPr id="22532"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sz="1800"/>
          </a:p>
        </p:txBody>
      </p:sp>
      <p:sp>
        <p:nvSpPr>
          <p:cNvPr id="45059" name="Rectangle 3"/>
          <p:cNvSpPr>
            <a:spLocks noChangeArrowheads="1"/>
          </p:cNvSpPr>
          <p:nvPr/>
        </p:nvSpPr>
        <p:spPr bwMode="auto">
          <a:xfrm>
            <a:off x="4440238" y="247650"/>
            <a:ext cx="263525" cy="431800"/>
          </a:xfrm>
          <a:prstGeom prst="rect">
            <a:avLst/>
          </a:prstGeom>
          <a:noFill/>
          <a:ln w="9525">
            <a:noFill/>
            <a:miter lim="800000"/>
            <a:headEnd/>
            <a:tailEnd/>
          </a:ln>
          <a:effectLst/>
        </p:spPr>
        <p:txBody>
          <a:bodyPr wrap="none" anchor="ctr">
            <a:spAutoFit/>
          </a:bodyPr>
          <a:lstStyle/>
          <a:p>
            <a:pPr algn="just" eaLnBrk="0" hangingPunct="0">
              <a:defRPr/>
            </a:pPr>
            <a:r>
              <a:rPr lang="en-ZA" sz="2200" dirty="0">
                <a:solidFill>
                  <a:srgbClr val="006600"/>
                </a:solidFill>
                <a:latin typeface="+mn-lt"/>
              </a:rPr>
              <a:t> </a:t>
            </a:r>
          </a:p>
        </p:txBody>
      </p:sp>
      <p:sp>
        <p:nvSpPr>
          <p:cNvPr id="11" name="Content Placeholder 10">
            <a:extLst>
              <a:ext uri="{FF2B5EF4-FFF2-40B4-BE49-F238E27FC236}">
                <a16:creationId xmlns:a16="http://schemas.microsoft.com/office/drawing/2014/main" id="{D7C77120-A9A7-4CE4-9C72-76BE5EE7D63B}"/>
              </a:ext>
            </a:extLst>
          </p:cNvPr>
          <p:cNvSpPr>
            <a:spLocks noGrp="1"/>
          </p:cNvSpPr>
          <p:nvPr>
            <p:ph idx="1"/>
          </p:nvPr>
        </p:nvSpPr>
        <p:spPr>
          <a:xfrm>
            <a:off x="457200" y="1286933"/>
            <a:ext cx="8229600" cy="5046133"/>
          </a:xfrm>
        </p:spPr>
        <p:txBody>
          <a:bodyPr/>
          <a:lstStyle/>
          <a:p>
            <a:pPr marL="93663" indent="0" algn="just">
              <a:lnSpc>
                <a:spcPct val="115000"/>
              </a:lnSpc>
              <a:buNone/>
            </a:pPr>
            <a:r>
              <a:rPr lang="en-ZA" sz="1600" b="1" dirty="0">
                <a:latin typeface="Arial" panose="020B0604020202020204" pitchFamily="34" charset="0"/>
                <a:cs typeface="Times New Roman" panose="02020603050405020304" pitchFamily="18" charset="0"/>
              </a:rPr>
              <a:t>C4.2	DRAWINGS</a:t>
            </a:r>
          </a:p>
          <a:p>
            <a:pPr marL="1090613" lvl="3" indent="0" algn="just">
              <a:lnSpc>
                <a:spcPct val="115000"/>
              </a:lnSpc>
              <a:buNone/>
            </a:pPr>
            <a:endParaRPr lang="en-ZA" sz="600" b="1" dirty="0">
              <a:latin typeface="Arial" panose="020B0604020202020204" pitchFamily="34" charset="0"/>
              <a:cs typeface="Times New Roman" panose="02020603050405020304" pitchFamily="18" charset="0"/>
            </a:endParaRPr>
          </a:p>
          <a:p>
            <a:pPr marL="93663" indent="0" algn="just">
              <a:lnSpc>
                <a:spcPct val="115000"/>
              </a:lnSpc>
              <a:buNone/>
            </a:pPr>
            <a:r>
              <a:rPr lang="en-ZA" sz="1600" b="1" dirty="0">
                <a:latin typeface="Arial" panose="020B0604020202020204" pitchFamily="34" charset="0"/>
                <a:cs typeface="Times New Roman" panose="02020603050405020304" pitchFamily="18" charset="0"/>
              </a:rPr>
              <a:t>	</a:t>
            </a:r>
            <a:r>
              <a:rPr lang="en-ZA" sz="1600" dirty="0">
                <a:latin typeface="Arial" panose="020B0604020202020204" pitchFamily="34" charset="0"/>
                <a:cs typeface="Times New Roman" panose="02020603050405020304" pitchFamily="18" charset="0"/>
              </a:rPr>
              <a:t>Refer Volume 4 for drawings. </a:t>
            </a:r>
          </a:p>
          <a:p>
            <a:pPr marL="93663" indent="0" algn="just">
              <a:lnSpc>
                <a:spcPct val="115000"/>
              </a:lnSpc>
              <a:buNone/>
            </a:pPr>
            <a:endParaRPr lang="en-ZA" sz="1600" b="1" dirty="0">
              <a:latin typeface="Arial" panose="020B0604020202020204" pitchFamily="34" charset="0"/>
              <a:cs typeface="Times New Roman" panose="02020603050405020304" pitchFamily="18" charset="0"/>
            </a:endParaRPr>
          </a:p>
          <a:p>
            <a:pPr marL="93663" indent="0" algn="just">
              <a:lnSpc>
                <a:spcPct val="115000"/>
              </a:lnSpc>
              <a:buNone/>
            </a:pPr>
            <a:r>
              <a:rPr lang="en-ZA" sz="1600" b="1" dirty="0">
                <a:latin typeface="Arial" panose="020B0604020202020204" pitchFamily="34" charset="0"/>
                <a:cs typeface="Times New Roman" panose="02020603050405020304" pitchFamily="18" charset="0"/>
              </a:rPr>
              <a:t>C4.3	CAMP ESTABLISHMENT, POWER SUPPLY AND OTHER SERVICES</a:t>
            </a:r>
          </a:p>
          <a:p>
            <a:pPr marL="93663" indent="0" algn="just">
              <a:lnSpc>
                <a:spcPct val="115000"/>
              </a:lnSpc>
              <a:buNone/>
            </a:pPr>
            <a:endParaRPr lang="en-ZA" sz="1600" b="1" dirty="0">
              <a:latin typeface="Arial" panose="020B0604020202020204" pitchFamily="34" charset="0"/>
              <a:cs typeface="Times New Roman" panose="02020603050405020304" pitchFamily="18" charset="0"/>
            </a:endParaRPr>
          </a:p>
          <a:p>
            <a:pPr marL="896938" lvl="4" indent="0" algn="just">
              <a:lnSpc>
                <a:spcPct val="115000"/>
              </a:lnSpc>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The contractor is to make his own arrangements concerning the supply of electrical power and all other services. </a:t>
            </a:r>
          </a:p>
        </p:txBody>
      </p:sp>
    </p:spTree>
    <p:extLst>
      <p:ext uri="{BB962C8B-B14F-4D97-AF65-F5344CB8AC3E}">
        <p14:creationId xmlns:p14="http://schemas.microsoft.com/office/powerpoint/2010/main" val="2896708590"/>
      </p:ext>
    </p:extLst>
  </p:cSld>
  <p:clrMapOvr>
    <a:masterClrMapping/>
  </p:clrMapOvr>
  <p:transition spd="med">
    <p:push dir="u"/>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957898" y="454025"/>
            <a:ext cx="7739062" cy="610659"/>
          </a:xfrm>
        </p:spPr>
        <p:txBody>
          <a:bodyPr/>
          <a:lstStyle/>
          <a:p>
            <a:pPr>
              <a:defRPr/>
            </a:pPr>
            <a:r>
              <a:rPr lang="en-US" sz="3600" dirty="0">
                <a:latin typeface="+mn-lt"/>
              </a:rPr>
              <a:t>6. PROJECT INFORMATION</a:t>
            </a:r>
            <a:endParaRPr lang="en-ZA" sz="3600" dirty="0">
              <a:solidFill>
                <a:srgbClr val="339933"/>
              </a:solidFill>
              <a:highlight>
                <a:srgbClr val="FFFF00"/>
              </a:highlight>
              <a:latin typeface="Arial" charset="0"/>
            </a:endParaRPr>
          </a:p>
        </p:txBody>
      </p:sp>
      <p:sp>
        <p:nvSpPr>
          <p:cNvPr id="22532"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sz="1800"/>
          </a:p>
        </p:txBody>
      </p:sp>
      <p:sp>
        <p:nvSpPr>
          <p:cNvPr id="45059" name="Rectangle 3"/>
          <p:cNvSpPr>
            <a:spLocks noChangeArrowheads="1"/>
          </p:cNvSpPr>
          <p:nvPr/>
        </p:nvSpPr>
        <p:spPr bwMode="auto">
          <a:xfrm>
            <a:off x="4440238" y="247650"/>
            <a:ext cx="263525" cy="431800"/>
          </a:xfrm>
          <a:prstGeom prst="rect">
            <a:avLst/>
          </a:prstGeom>
          <a:noFill/>
          <a:ln w="9525">
            <a:noFill/>
            <a:miter lim="800000"/>
            <a:headEnd/>
            <a:tailEnd/>
          </a:ln>
          <a:effectLst/>
        </p:spPr>
        <p:txBody>
          <a:bodyPr wrap="none" anchor="ctr">
            <a:spAutoFit/>
          </a:bodyPr>
          <a:lstStyle/>
          <a:p>
            <a:pPr algn="just" eaLnBrk="0" hangingPunct="0">
              <a:defRPr/>
            </a:pPr>
            <a:r>
              <a:rPr lang="en-ZA" sz="2200" dirty="0">
                <a:solidFill>
                  <a:srgbClr val="006600"/>
                </a:solidFill>
                <a:latin typeface="+mn-lt"/>
              </a:rPr>
              <a:t> </a:t>
            </a:r>
          </a:p>
        </p:txBody>
      </p:sp>
      <p:sp>
        <p:nvSpPr>
          <p:cNvPr id="11" name="Content Placeholder 10">
            <a:extLst>
              <a:ext uri="{FF2B5EF4-FFF2-40B4-BE49-F238E27FC236}">
                <a16:creationId xmlns:a16="http://schemas.microsoft.com/office/drawing/2014/main" id="{D7C77120-A9A7-4CE4-9C72-76BE5EE7D63B}"/>
              </a:ext>
            </a:extLst>
          </p:cNvPr>
          <p:cNvSpPr>
            <a:spLocks noGrp="1"/>
          </p:cNvSpPr>
          <p:nvPr>
            <p:ph idx="1"/>
          </p:nvPr>
        </p:nvSpPr>
        <p:spPr>
          <a:xfrm>
            <a:off x="419488" y="1133475"/>
            <a:ext cx="8229600" cy="5231312"/>
          </a:xfrm>
        </p:spPr>
        <p:txBody>
          <a:bodyPr/>
          <a:lstStyle/>
          <a:p>
            <a:pPr marL="901700" indent="-808038" algn="just">
              <a:lnSpc>
                <a:spcPct val="115000"/>
              </a:lnSpc>
              <a:buNone/>
            </a:pPr>
            <a:r>
              <a:rPr lang="en-ZA" sz="1600" b="1" dirty="0">
                <a:latin typeface="Arial" panose="020B0604020202020204" pitchFamily="34" charset="0"/>
                <a:cs typeface="Times New Roman" panose="02020603050405020304" pitchFamily="18" charset="0"/>
              </a:rPr>
              <a:t>C4.4	CONSTRUCTION IN CONFINED AREAS</a:t>
            </a:r>
          </a:p>
          <a:p>
            <a:pPr marL="901700" lvl="2" indent="0" algn="just">
              <a:lnSpc>
                <a:spcPct val="115000"/>
              </a:lnSpc>
              <a:buNone/>
            </a:pPr>
            <a:r>
              <a:rPr lang="en-ZA" sz="1600" dirty="0">
                <a:latin typeface="Arial" panose="020B0604020202020204" pitchFamily="34" charset="0"/>
                <a:cs typeface="Times New Roman" panose="02020603050405020304" pitchFamily="18" charset="0"/>
              </a:rPr>
              <a:t>It is deemed that the rates tendered in the Pricing Schedule include full compensation for all special equipment and construction methods and for all difficulties encountered when working in confined areas and narrow widths, and at or around obstructions. No extra payment will be made nor will any claim for additional payment be considered in such cases.</a:t>
            </a:r>
            <a:endParaRPr lang="en-ZA" sz="1600" b="1" dirty="0">
              <a:latin typeface="Arial" panose="020B0604020202020204" pitchFamily="34" charset="0"/>
              <a:cs typeface="Times New Roman" panose="02020603050405020304" pitchFamily="18" charset="0"/>
            </a:endParaRPr>
          </a:p>
          <a:p>
            <a:pPr marL="93663" lvl="2" indent="0" algn="just">
              <a:lnSpc>
                <a:spcPct val="115000"/>
              </a:lnSpc>
              <a:buNone/>
            </a:pPr>
            <a:r>
              <a:rPr lang="en-ZA" sz="1600" b="1" dirty="0">
                <a:latin typeface="Arial" panose="020B0604020202020204" pitchFamily="34" charset="0"/>
                <a:cs typeface="Times New Roman" panose="02020603050405020304" pitchFamily="18" charset="0"/>
              </a:rPr>
              <a:t>C4.5	MANAGEMENT OF THE ENVIRONMENT</a:t>
            </a:r>
          </a:p>
          <a:p>
            <a:pPr marL="896938" lvl="2" indent="0" algn="just">
              <a:lnSpc>
                <a:spcPct val="115000"/>
              </a:lnSpc>
              <a:buNone/>
            </a:pPr>
            <a:r>
              <a:rPr lang="en-ZA" sz="1600" dirty="0">
                <a:latin typeface="Arial" panose="020B0604020202020204" pitchFamily="34" charset="0"/>
                <a:cs typeface="Times New Roman" panose="02020603050405020304" pitchFamily="18" charset="0"/>
              </a:rPr>
              <a:t>The contractor will be responsible for construction according to an environmental management plan in terms of Section C1000 Scope of Works.</a:t>
            </a:r>
          </a:p>
          <a:p>
            <a:pPr marL="896938" lvl="2" indent="-808038" algn="just">
              <a:lnSpc>
                <a:spcPct val="115000"/>
              </a:lnSpc>
              <a:buNone/>
            </a:pPr>
            <a:r>
              <a:rPr lang="en-ZA" sz="1600" b="1" dirty="0">
                <a:latin typeface="Arial" panose="020B0604020202020204" pitchFamily="34" charset="0"/>
                <a:cs typeface="Times New Roman" panose="02020603050405020304" pitchFamily="18" charset="0"/>
              </a:rPr>
              <a:t>C4.6	TRAFFIC</a:t>
            </a:r>
            <a:r>
              <a:rPr lang="en-ZA" sz="1600" dirty="0">
                <a:latin typeface="Arial" panose="020B0604020202020204" pitchFamily="34" charset="0"/>
                <a:cs typeface="Times New Roman" panose="02020603050405020304" pitchFamily="18" charset="0"/>
              </a:rPr>
              <a:t>	</a:t>
            </a:r>
          </a:p>
          <a:p>
            <a:pPr marL="901700" indent="0" algn="just">
              <a:buNone/>
            </a:pPr>
            <a:r>
              <a:rPr lang="en-ZA" sz="1600" dirty="0">
                <a:latin typeface="Arial" panose="020B0604020202020204" pitchFamily="34" charset="0"/>
                <a:cs typeface="Times New Roman" panose="02020603050405020304" pitchFamily="18" charset="0"/>
              </a:rPr>
              <a:t>The latest traffic count (2015) for Station 2040 indicates that:</a:t>
            </a:r>
          </a:p>
          <a:p>
            <a:pPr marL="1079500" lvl="0" indent="-177800" algn="just">
              <a:buFont typeface="Symbol" panose="05050102010706020507" pitchFamily="18" charset="2"/>
              <a:buChar char=""/>
            </a:pPr>
            <a:r>
              <a:rPr lang="en-ZA" sz="1600" dirty="0">
                <a:latin typeface="Arial" panose="020B0604020202020204" pitchFamily="34" charset="0"/>
                <a:cs typeface="Times New Roman" panose="02020603050405020304" pitchFamily="18" charset="0"/>
              </a:rPr>
              <a:t>Between Monday to Thursday, the traffic flow trends are constant. From 06:00 to 12:00, the traffic flow varies between 400 – 450 vehicles per hour, increasing to a peak traffic flow of between 500 – 600 vehicles per hour at 16:00.</a:t>
            </a:r>
          </a:p>
          <a:p>
            <a:pPr marL="1079500" lvl="0" indent="-177800" algn="just">
              <a:buFont typeface="Symbol" panose="05050102010706020507" pitchFamily="18" charset="2"/>
              <a:buChar char=""/>
            </a:pPr>
            <a:r>
              <a:rPr lang="en-ZA" sz="1600" dirty="0">
                <a:latin typeface="Arial" panose="020B0604020202020204" pitchFamily="34" charset="0"/>
                <a:cs typeface="Times New Roman" panose="02020603050405020304" pitchFamily="18" charset="0"/>
              </a:rPr>
              <a:t>The peak flow in a week is usually on Fridays. On Fridays, from 06:00 to 12:00, the traffic flow varies between 450 – 600 vehicles per hour, increasing to a peak traffic flow of 850 vehicles per hour at 16:00.</a:t>
            </a:r>
          </a:p>
          <a:p>
            <a:pPr marL="896938" indent="0" algn="just">
              <a:lnSpc>
                <a:spcPct val="115000"/>
              </a:lnSpc>
              <a:buNone/>
            </a:pPr>
            <a:endParaRPr lang="en-ZA" sz="1600" dirty="0">
              <a:highlight>
                <a:srgbClr val="FFFF00"/>
              </a:highlight>
              <a:latin typeface="Arial" panose="020B0604020202020204" pitchFamily="34" charset="0"/>
              <a:cs typeface="Times New Roman" panose="02020603050405020304" pitchFamily="18" charset="0"/>
            </a:endParaRPr>
          </a:p>
          <a:p>
            <a:pPr marL="1182688" indent="-285750" algn="just">
              <a:lnSpc>
                <a:spcPct val="115000"/>
              </a:lnSpc>
            </a:pPr>
            <a:endParaRPr lang="en-ZA" sz="1600" dirty="0">
              <a:highlight>
                <a:srgbClr val="FFFF00"/>
              </a:highlight>
              <a:latin typeface="Arial" panose="020B0604020202020204" pitchFamily="34" charset="0"/>
              <a:cs typeface="Times New Roman" panose="02020603050405020304" pitchFamily="18" charset="0"/>
            </a:endParaRPr>
          </a:p>
          <a:p>
            <a:pPr marL="1182688" indent="-285750" algn="just">
              <a:lnSpc>
                <a:spcPct val="115000"/>
              </a:lnSpc>
            </a:pPr>
            <a:endParaRPr lang="en-ZA" sz="1600" dirty="0">
              <a:highlight>
                <a:srgbClr val="FFFF00"/>
              </a:highlight>
              <a:latin typeface="Arial" panose="020B0604020202020204" pitchFamily="34" charset="0"/>
              <a:cs typeface="Times New Roman" panose="02020603050405020304" pitchFamily="18" charset="0"/>
            </a:endParaRPr>
          </a:p>
          <a:p>
            <a:pPr marL="1182688" indent="-285750" algn="just">
              <a:lnSpc>
                <a:spcPct val="115000"/>
              </a:lnSpc>
            </a:pPr>
            <a:endParaRPr lang="en-ZA" sz="1600" dirty="0">
              <a:highlight>
                <a:srgbClr val="FFFF00"/>
              </a:highlight>
              <a:latin typeface="Arial" panose="020B0604020202020204" pitchFamily="34" charset="0"/>
              <a:cs typeface="Times New Roman" panose="02020603050405020304" pitchFamily="18" charset="0"/>
            </a:endParaRPr>
          </a:p>
          <a:p>
            <a:pPr marL="1182688" indent="-285750" algn="just">
              <a:lnSpc>
                <a:spcPct val="115000"/>
              </a:lnSpc>
            </a:pPr>
            <a:endParaRPr lang="en-ZA" sz="1600" dirty="0">
              <a:highlight>
                <a:srgbClr val="FFFF00"/>
              </a:highlight>
              <a:latin typeface="Arial" panose="020B0604020202020204" pitchFamily="34" charset="0"/>
              <a:cs typeface="Times New Roman" panose="02020603050405020304" pitchFamily="18" charset="0"/>
            </a:endParaRPr>
          </a:p>
          <a:p>
            <a:pPr marL="1182688" indent="-285750" algn="just">
              <a:lnSpc>
                <a:spcPct val="115000"/>
              </a:lnSpc>
            </a:pPr>
            <a:endParaRPr lang="en-ZA" sz="1600" dirty="0">
              <a:highlight>
                <a:srgbClr val="FFFF00"/>
              </a:highlight>
              <a:latin typeface="Arial" panose="020B0604020202020204" pitchFamily="34" charset="0"/>
              <a:cs typeface="Times New Roman" panose="02020603050405020304" pitchFamily="18" charset="0"/>
            </a:endParaRPr>
          </a:p>
          <a:p>
            <a:pPr marL="1182688" indent="-285750" algn="just">
              <a:lnSpc>
                <a:spcPct val="115000"/>
              </a:lnSpc>
            </a:pPr>
            <a:endParaRPr lang="en-ZA" sz="1600" dirty="0">
              <a:highlight>
                <a:srgbClr val="FFFF00"/>
              </a:highlight>
              <a:latin typeface="Arial" panose="020B0604020202020204" pitchFamily="34" charset="0"/>
              <a:cs typeface="Times New Roman" panose="02020603050405020304" pitchFamily="18" charset="0"/>
            </a:endParaRPr>
          </a:p>
          <a:p>
            <a:pPr marL="93663" indent="0" algn="just">
              <a:lnSpc>
                <a:spcPct val="115000"/>
              </a:lnSpc>
              <a:buNone/>
            </a:pPr>
            <a:endParaRPr lang="en-ZA" sz="1600" b="1"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3363538454"/>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957898" y="454025"/>
            <a:ext cx="7739062" cy="688975"/>
          </a:xfrm>
        </p:spPr>
        <p:txBody>
          <a:bodyPr/>
          <a:lstStyle/>
          <a:p>
            <a:pPr>
              <a:defRPr/>
            </a:pPr>
            <a:r>
              <a:rPr lang="en-US" sz="3600" dirty="0">
                <a:latin typeface="+mn-lt"/>
              </a:rPr>
              <a:t>6. PROJECT INFORMATION</a:t>
            </a:r>
            <a:endParaRPr lang="en-ZA" sz="3600" dirty="0">
              <a:solidFill>
                <a:srgbClr val="339933"/>
              </a:solidFill>
              <a:highlight>
                <a:srgbClr val="FFFF00"/>
              </a:highlight>
              <a:latin typeface="Arial" charset="0"/>
            </a:endParaRPr>
          </a:p>
        </p:txBody>
      </p:sp>
      <p:sp>
        <p:nvSpPr>
          <p:cNvPr id="22532" name="Rectangle 1"/>
          <p:cNvSpPr>
            <a:spLocks noChangeArrowheads="1"/>
          </p:cNvSpPr>
          <p:nvPr/>
        </p:nvSpPr>
        <p:spPr bwMode="auto">
          <a:xfrm>
            <a:off x="0" y="0"/>
            <a:ext cx="9144000" cy="457200"/>
          </a:xfrm>
          <a:prstGeom prst="rect">
            <a:avLst/>
          </a:prstGeom>
          <a:noFill/>
          <a:ln w="9525">
            <a:noFill/>
            <a:miter lim="800000"/>
            <a:headEnd/>
            <a:tailEnd/>
          </a:ln>
        </p:spPr>
        <p:txBody>
          <a:bodyPr wrap="none" anchor="ctr">
            <a:spAutoFit/>
          </a:bodyPr>
          <a:lstStyle/>
          <a:p>
            <a:endParaRPr lang="en-US" sz="1800"/>
          </a:p>
        </p:txBody>
      </p:sp>
      <p:sp>
        <p:nvSpPr>
          <p:cNvPr id="45059" name="Rectangle 3"/>
          <p:cNvSpPr>
            <a:spLocks noChangeArrowheads="1"/>
          </p:cNvSpPr>
          <p:nvPr/>
        </p:nvSpPr>
        <p:spPr bwMode="auto">
          <a:xfrm>
            <a:off x="4440238" y="247650"/>
            <a:ext cx="263525" cy="431800"/>
          </a:xfrm>
          <a:prstGeom prst="rect">
            <a:avLst/>
          </a:prstGeom>
          <a:noFill/>
          <a:ln w="9525">
            <a:noFill/>
            <a:miter lim="800000"/>
            <a:headEnd/>
            <a:tailEnd/>
          </a:ln>
          <a:effectLst/>
        </p:spPr>
        <p:txBody>
          <a:bodyPr wrap="none" anchor="ctr">
            <a:spAutoFit/>
          </a:bodyPr>
          <a:lstStyle/>
          <a:p>
            <a:pPr algn="just" eaLnBrk="0" hangingPunct="0">
              <a:defRPr/>
            </a:pPr>
            <a:r>
              <a:rPr lang="en-ZA" sz="2200" dirty="0">
                <a:solidFill>
                  <a:srgbClr val="006600"/>
                </a:solidFill>
                <a:latin typeface="+mn-lt"/>
              </a:rPr>
              <a:t> </a:t>
            </a:r>
          </a:p>
        </p:txBody>
      </p:sp>
      <p:sp>
        <p:nvSpPr>
          <p:cNvPr id="11" name="Content Placeholder 10">
            <a:extLst>
              <a:ext uri="{FF2B5EF4-FFF2-40B4-BE49-F238E27FC236}">
                <a16:creationId xmlns:a16="http://schemas.microsoft.com/office/drawing/2014/main" id="{D7C77120-A9A7-4CE4-9C72-76BE5EE7D63B}"/>
              </a:ext>
            </a:extLst>
          </p:cNvPr>
          <p:cNvSpPr>
            <a:spLocks noGrp="1"/>
          </p:cNvSpPr>
          <p:nvPr>
            <p:ph idx="1"/>
          </p:nvPr>
        </p:nvSpPr>
        <p:spPr>
          <a:xfrm>
            <a:off x="457200" y="1286933"/>
            <a:ext cx="8229600" cy="5046133"/>
          </a:xfrm>
        </p:spPr>
        <p:txBody>
          <a:bodyPr/>
          <a:lstStyle/>
          <a:p>
            <a:pPr marL="93663" indent="0" algn="just">
              <a:lnSpc>
                <a:spcPct val="115000"/>
              </a:lnSpc>
              <a:buNone/>
            </a:pPr>
            <a:r>
              <a:rPr lang="en-ZA" sz="1600" b="1" dirty="0">
                <a:latin typeface="Arial" panose="020B0604020202020204" pitchFamily="34" charset="0"/>
                <a:cs typeface="Times New Roman" panose="02020603050405020304" pitchFamily="18" charset="0"/>
              </a:rPr>
              <a:t>C4.7	SMALL CONTRACTOR DEVELOPMENT, TRAINING AND COMMUNITY 	LIAISON	</a:t>
            </a:r>
          </a:p>
          <a:p>
            <a:pPr marL="896938" indent="0" algn="just">
              <a:lnSpc>
                <a:spcPct val="115000"/>
              </a:lnSpc>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Section D of the Scope of Works covers the contractor’s requirements in detail, as well as defining the targets that comprise the Contract Participation Goal (CPG)</a:t>
            </a:r>
          </a:p>
          <a:p>
            <a:pPr marL="896938" indent="0" algn="just">
              <a:lnSpc>
                <a:spcPct val="115000"/>
              </a:lnSpc>
              <a:buNone/>
            </a:pPr>
            <a:endParaRPr lang="en-ZA" sz="1600" b="1" dirty="0">
              <a:latin typeface="Arial" panose="020B0604020202020204" pitchFamily="34" charset="0"/>
              <a:cs typeface="Times New Roman" panose="02020603050405020304" pitchFamily="18" charset="0"/>
            </a:endParaRPr>
          </a:p>
          <a:p>
            <a:pPr marL="93663" indent="0" algn="just">
              <a:lnSpc>
                <a:spcPct val="115000"/>
              </a:lnSpc>
              <a:buNone/>
            </a:pPr>
            <a:r>
              <a:rPr lang="en-ZA" sz="1600" b="1" dirty="0">
                <a:latin typeface="Arial" panose="020B0604020202020204" pitchFamily="34" charset="0"/>
                <a:cs typeface="Times New Roman" panose="02020603050405020304" pitchFamily="18" charset="0"/>
              </a:rPr>
              <a:t>C4.8	CLIMATE	</a:t>
            </a:r>
          </a:p>
          <a:p>
            <a:pPr marL="896938" indent="85725" algn="just">
              <a:lnSpc>
                <a:spcPct val="115000"/>
              </a:lnSpc>
              <a:buNone/>
            </a:pPr>
            <a:r>
              <a:rPr lang="en-ZA" sz="1600" dirty="0">
                <a:latin typeface="Arial" panose="020B0604020202020204" pitchFamily="34" charset="0"/>
                <a:cs typeface="Times New Roman" panose="02020603050405020304" pitchFamily="18" charset="0"/>
              </a:rPr>
              <a:t>Note information provided.</a:t>
            </a:r>
          </a:p>
          <a:p>
            <a:pPr marL="896938" indent="85725" algn="just">
              <a:lnSpc>
                <a:spcPct val="115000"/>
              </a:lnSpc>
              <a:buNone/>
            </a:pPr>
            <a:r>
              <a:rPr lang="en-ZA" sz="1600" dirty="0">
                <a:highlight>
                  <a:srgbClr val="FFFF00"/>
                </a:highlight>
                <a:latin typeface="Arial" panose="020B0604020202020204" pitchFamily="34" charset="0"/>
                <a:cs typeface="Times New Roman" panose="02020603050405020304" pitchFamily="18" charset="0"/>
              </a:rPr>
              <a:t> </a:t>
            </a:r>
            <a:endParaRPr lang="en-ZA" sz="1600" dirty="0">
              <a:latin typeface="Arial" panose="020B0604020202020204" pitchFamily="34" charset="0"/>
              <a:cs typeface="Times New Roman" panose="02020603050405020304" pitchFamily="18" charset="0"/>
            </a:endParaRPr>
          </a:p>
          <a:p>
            <a:pPr marL="93663" indent="0" algn="just">
              <a:lnSpc>
                <a:spcPct val="115000"/>
              </a:lnSpc>
              <a:buNone/>
            </a:pPr>
            <a:r>
              <a:rPr lang="en-ZA" sz="1600" b="1" dirty="0">
                <a:latin typeface="Arial" panose="020B0604020202020204" pitchFamily="34" charset="0"/>
                <a:cs typeface="Times New Roman" panose="02020603050405020304" pitchFamily="18" charset="0"/>
              </a:rPr>
              <a:t>C4.9	REQUIREMENTS OF THE OCCUPATIONAL HEALTH AND SAFETY ACT 	AND REGULATIONS 2014</a:t>
            </a:r>
          </a:p>
          <a:p>
            <a:pPr marL="93663" indent="0" algn="just">
              <a:lnSpc>
                <a:spcPct val="115000"/>
              </a:lnSpc>
              <a:buNone/>
            </a:pPr>
            <a:r>
              <a:rPr lang="en-ZA" sz="1600" b="1" dirty="0">
                <a:latin typeface="Arial" panose="020B0604020202020204" pitchFamily="34" charset="0"/>
                <a:cs typeface="Times New Roman" panose="02020603050405020304" pitchFamily="18" charset="0"/>
              </a:rPr>
              <a:t>	</a:t>
            </a:r>
            <a:r>
              <a:rPr lang="en-ZA" sz="1600" dirty="0">
                <a:latin typeface="Arial" panose="020B0604020202020204" pitchFamily="34" charset="0"/>
                <a:cs typeface="Times New Roman" panose="02020603050405020304" pitchFamily="18" charset="0"/>
              </a:rPr>
              <a:t>Note information provided. </a:t>
            </a:r>
          </a:p>
          <a:p>
            <a:pPr marL="93663" indent="0" algn="just">
              <a:lnSpc>
                <a:spcPct val="115000"/>
              </a:lnSpc>
              <a:buNone/>
            </a:pPr>
            <a:endParaRPr lang="en-ZA" sz="1600" dirty="0">
              <a:highlight>
                <a:srgbClr val="FFFF00"/>
              </a:highlight>
              <a:latin typeface="Arial" panose="020B0604020202020204" pitchFamily="34" charset="0"/>
              <a:cs typeface="Times New Roman" panose="02020603050405020304" pitchFamily="18" charset="0"/>
            </a:endParaRPr>
          </a:p>
          <a:p>
            <a:pPr marL="93663" indent="0" algn="just">
              <a:lnSpc>
                <a:spcPct val="115000"/>
              </a:lnSpc>
              <a:buNone/>
            </a:pPr>
            <a:r>
              <a:rPr lang="en-ZA" sz="1600" b="1" dirty="0">
                <a:latin typeface="Arial" panose="020B0604020202020204" pitchFamily="34" charset="0"/>
                <a:cs typeface="Times New Roman" panose="02020603050405020304" pitchFamily="18" charset="0"/>
              </a:rPr>
              <a:t>C4.10	SAFETY PROCEDURES	</a:t>
            </a:r>
          </a:p>
          <a:p>
            <a:pPr marL="896938" indent="0" algn="just">
              <a:lnSpc>
                <a:spcPct val="115000"/>
              </a:lnSpc>
              <a:buNone/>
            </a:pPr>
            <a:r>
              <a:rPr lang="en-ZA" sz="1600" dirty="0">
                <a:latin typeface="Arial" panose="020B0604020202020204" pitchFamily="34" charset="0"/>
                <a:cs typeface="Times New Roman" panose="02020603050405020304" pitchFamily="18" charset="0"/>
              </a:rPr>
              <a:t>Note information provided. </a:t>
            </a:r>
          </a:p>
          <a:p>
            <a:pPr marL="93663" indent="0" algn="just">
              <a:lnSpc>
                <a:spcPct val="115000"/>
              </a:lnSpc>
              <a:buNone/>
            </a:pPr>
            <a:r>
              <a:rPr lang="en-ZA" sz="1600" b="1" dirty="0">
                <a:latin typeface="Arial" panose="020B0604020202020204" pitchFamily="34" charset="0"/>
                <a:cs typeface="Times New Roman" panose="02020603050405020304" pitchFamily="18" charset="0"/>
              </a:rPr>
              <a:t>	</a:t>
            </a:r>
          </a:p>
          <a:p>
            <a:pPr marL="93663" indent="0" algn="just">
              <a:lnSpc>
                <a:spcPct val="115000"/>
              </a:lnSpc>
              <a:buNone/>
            </a:pPr>
            <a:endParaRPr lang="en-ZA" sz="1600" b="1" dirty="0">
              <a:latin typeface="Arial" panose="020B0604020202020204" pitchFamily="34" charset="0"/>
              <a:cs typeface="Times New Roman" panose="02020603050405020304" pitchFamily="18" charset="0"/>
            </a:endParaRPr>
          </a:p>
          <a:p>
            <a:pPr marL="93663" indent="0" algn="just">
              <a:lnSpc>
                <a:spcPct val="115000"/>
              </a:lnSpc>
              <a:buNone/>
            </a:pPr>
            <a:r>
              <a:rPr lang="en-ZA" sz="1600" b="1" dirty="0">
                <a:latin typeface="Arial" panose="020B0604020202020204" pitchFamily="34" charset="0"/>
                <a:cs typeface="Times New Roman" panose="02020603050405020304" pitchFamily="18" charset="0"/>
              </a:rPr>
              <a:t>	</a:t>
            </a:r>
          </a:p>
          <a:p>
            <a:pPr marL="93663" indent="0" algn="just">
              <a:lnSpc>
                <a:spcPct val="115000"/>
              </a:lnSpc>
              <a:buNone/>
            </a:pPr>
            <a:endParaRPr lang="en-ZA" sz="1600" dirty="0">
              <a:latin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1825562919"/>
      </p:ext>
    </p:extLst>
  </p:cSld>
  <p:clrMapOvr>
    <a:masterClrMapping/>
  </p:clrMapOvr>
  <p:transition spd="med">
    <p:push dir="u"/>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A4DC6F-A3A3-43AC-8AC6-273CCFF54974}"/>
              </a:ext>
            </a:extLst>
          </p:cNvPr>
          <p:cNvSpPr>
            <a:spLocks noGrp="1"/>
          </p:cNvSpPr>
          <p:nvPr>
            <p:ph type="title"/>
          </p:nvPr>
        </p:nvSpPr>
        <p:spPr/>
        <p:txBody>
          <a:bodyPr/>
          <a:lstStyle/>
          <a:p>
            <a:r>
              <a:rPr lang="en-US" sz="3600" dirty="0">
                <a:latin typeface="+mn-lt"/>
              </a:rPr>
              <a:t>6. PROJECT INFORMATION</a:t>
            </a:r>
            <a:endParaRPr lang="en-ZA" sz="3600" dirty="0"/>
          </a:p>
        </p:txBody>
      </p:sp>
      <p:sp>
        <p:nvSpPr>
          <p:cNvPr id="3" name="Content Placeholder 2">
            <a:extLst>
              <a:ext uri="{FF2B5EF4-FFF2-40B4-BE49-F238E27FC236}">
                <a16:creationId xmlns:a16="http://schemas.microsoft.com/office/drawing/2014/main" id="{DD3E2B3E-91CD-4ED7-A845-522466FC6492}"/>
              </a:ext>
            </a:extLst>
          </p:cNvPr>
          <p:cNvSpPr>
            <a:spLocks noGrp="1"/>
          </p:cNvSpPr>
          <p:nvPr>
            <p:ph idx="1"/>
          </p:nvPr>
        </p:nvSpPr>
        <p:spPr/>
        <p:txBody>
          <a:bodyPr/>
          <a:lstStyle/>
          <a:p>
            <a:pPr marL="0" indent="0">
              <a:buNone/>
            </a:pPr>
            <a:r>
              <a:rPr lang="en-ZA" sz="1800" b="1" dirty="0">
                <a:latin typeface="Arial" panose="020B0604020202020204" pitchFamily="34" charset="0"/>
                <a:cs typeface="Times New Roman" panose="02020603050405020304" pitchFamily="18" charset="0"/>
              </a:rPr>
              <a:t>C4.11	OTHER INFORMATION</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ZA" sz="1800" dirty="0">
              <a:latin typeface="Arial" panose="020B0604020202020204" pitchFamily="34" charset="0"/>
              <a:ea typeface="Times New Roman" panose="02020603050405020304" pitchFamily="18" charset="0"/>
              <a:cs typeface="Times New Roman" panose="02020603050405020304" pitchFamily="18" charset="0"/>
            </a:endParaRPr>
          </a:p>
          <a:p>
            <a:pPr marL="0" indent="0">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The table below shows a list of asphalt plants within the vicinity of the project that can be used for the project.</a:t>
            </a:r>
          </a:p>
          <a:p>
            <a:pPr marL="0" indent="0">
              <a:buNone/>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lgn="just">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Water required for construction should be procured from the Emfuleni Local Municipality.</a:t>
            </a:r>
          </a:p>
          <a:p>
            <a:pPr marL="0" indent="0">
              <a:buNone/>
            </a:pPr>
            <a:r>
              <a:rPr lang="en-ZA" sz="1800" dirty="0">
                <a:effectLst/>
                <a:latin typeface="Arial" panose="020B0604020202020204" pitchFamily="34" charset="0"/>
                <a:ea typeface="Times New Roman" panose="02020603050405020304" pitchFamily="18" charset="0"/>
                <a:cs typeface="Times New Roman" panose="02020603050405020304" pitchFamily="18" charset="0"/>
              </a:rPr>
              <a:t> </a:t>
            </a:r>
          </a:p>
          <a:p>
            <a:pPr marL="0" indent="0">
              <a:buNone/>
            </a:pP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marL="0" indent="0">
              <a:buNone/>
            </a:pPr>
            <a:endParaRPr lang="en-ZA" dirty="0"/>
          </a:p>
          <a:p>
            <a:pPr marL="0" indent="0">
              <a:buNone/>
            </a:pPr>
            <a:endParaRPr lang="en-ZA" dirty="0"/>
          </a:p>
        </p:txBody>
      </p:sp>
      <p:graphicFrame>
        <p:nvGraphicFramePr>
          <p:cNvPr id="7" name="Table 6">
            <a:extLst>
              <a:ext uri="{FF2B5EF4-FFF2-40B4-BE49-F238E27FC236}">
                <a16:creationId xmlns:a16="http://schemas.microsoft.com/office/drawing/2014/main" id="{9A071045-FF10-4CEC-9B23-7126F0E97B8A}"/>
              </a:ext>
            </a:extLst>
          </p:cNvPr>
          <p:cNvGraphicFramePr>
            <a:graphicFrameLocks noGrp="1"/>
          </p:cNvGraphicFramePr>
          <p:nvPr>
            <p:extLst>
              <p:ext uri="{D42A27DB-BD31-4B8C-83A1-F6EECF244321}">
                <p14:modId xmlns:p14="http://schemas.microsoft.com/office/powerpoint/2010/main" val="1131643485"/>
              </p:ext>
            </p:extLst>
          </p:nvPr>
        </p:nvGraphicFramePr>
        <p:xfrm>
          <a:off x="1795244" y="4253383"/>
          <a:ext cx="5100588" cy="1423866"/>
        </p:xfrm>
        <a:graphic>
          <a:graphicData uri="http://schemas.openxmlformats.org/drawingml/2006/table">
            <a:tbl>
              <a:tblPr firstRow="1" firstCol="1" bandRow="1"/>
              <a:tblGrid>
                <a:gridCol w="1666755">
                  <a:extLst>
                    <a:ext uri="{9D8B030D-6E8A-4147-A177-3AD203B41FA5}">
                      <a16:colId xmlns:a16="http://schemas.microsoft.com/office/drawing/2014/main" val="3512058690"/>
                    </a:ext>
                  </a:extLst>
                </a:gridCol>
                <a:gridCol w="1667447">
                  <a:extLst>
                    <a:ext uri="{9D8B030D-6E8A-4147-A177-3AD203B41FA5}">
                      <a16:colId xmlns:a16="http://schemas.microsoft.com/office/drawing/2014/main" val="2220620926"/>
                    </a:ext>
                  </a:extLst>
                </a:gridCol>
                <a:gridCol w="1766386">
                  <a:extLst>
                    <a:ext uri="{9D8B030D-6E8A-4147-A177-3AD203B41FA5}">
                      <a16:colId xmlns:a16="http://schemas.microsoft.com/office/drawing/2014/main" val="2918268545"/>
                    </a:ext>
                  </a:extLst>
                </a:gridCol>
              </a:tblGrid>
              <a:tr h="255196">
                <a:tc>
                  <a:txBody>
                    <a:bodyPr/>
                    <a:lstStyle/>
                    <a:p>
                      <a:pPr algn="ctr"/>
                      <a:r>
                        <a:rPr lang="en-GB" sz="900" b="1" dirty="0">
                          <a:effectLst/>
                          <a:latin typeface="Arial" panose="020B0604020202020204" pitchFamily="34" charset="0"/>
                          <a:ea typeface="Calibri" panose="020F0502020204030204" pitchFamily="34" charset="0"/>
                          <a:cs typeface="Arial" panose="020B0604020202020204" pitchFamily="34" charset="0"/>
                        </a:rPr>
                        <a:t>NAME</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r>
                        <a:rPr lang="en-GB" sz="900" b="1">
                          <a:solidFill>
                            <a:srgbClr val="000000"/>
                          </a:solidFill>
                          <a:effectLst/>
                          <a:latin typeface="Arial" panose="020B0604020202020204" pitchFamily="34" charset="0"/>
                          <a:ea typeface="Calibri" panose="020F0502020204030204" pitchFamily="34" charset="0"/>
                          <a:cs typeface="Arial" panose="020B0604020202020204" pitchFamily="34" charset="0"/>
                        </a:rPr>
                        <a:t>LOCATION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r>
                        <a:rPr lang="en-GB" sz="900" b="1">
                          <a:solidFill>
                            <a:srgbClr val="000000"/>
                          </a:solidFill>
                          <a:effectLst/>
                          <a:latin typeface="Arial" panose="020B0604020202020204" pitchFamily="34" charset="0"/>
                          <a:ea typeface="Calibri" panose="020F0502020204030204" pitchFamily="34" charset="0"/>
                          <a:cs typeface="Arial" panose="020B0604020202020204" pitchFamily="34" charset="0"/>
                        </a:rPr>
                        <a:t>CONTACT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569819489"/>
                  </a:ext>
                </a:extLst>
              </a:tr>
              <a:tr h="584335">
                <a:tc>
                  <a:txBody>
                    <a:bodyPr/>
                    <a:lstStyle/>
                    <a:p>
                      <a:r>
                        <a:rPr lang="en-GB" sz="900">
                          <a:effectLst/>
                          <a:latin typeface="Arial" panose="020B0604020202020204" pitchFamily="34" charset="0"/>
                          <a:ea typeface="Calibri" panose="020F0502020204030204" pitchFamily="34" charset="0"/>
                          <a:cs typeface="Arial" panose="020B0604020202020204" pitchFamily="34" charset="0"/>
                        </a:rPr>
                        <a:t>Much Asphalt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900">
                          <a:effectLst/>
                          <a:latin typeface="Arial" panose="020B0604020202020204" pitchFamily="34" charset="0"/>
                          <a:ea typeface="Calibri" panose="020F0502020204030204" pitchFamily="34" charset="0"/>
                          <a:cs typeface="Arial" panose="020B0604020202020204" pitchFamily="34" charset="0"/>
                        </a:rPr>
                        <a:t>IQ 323 Farm</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r>
                        <a:rPr lang="en-GB" sz="900">
                          <a:effectLst/>
                          <a:latin typeface="Arial" panose="020B0604020202020204" pitchFamily="34" charset="0"/>
                          <a:ea typeface="Calibri" panose="020F0502020204030204" pitchFamily="34" charset="0"/>
                          <a:cs typeface="Arial" panose="020B0604020202020204" pitchFamily="34" charset="0"/>
                        </a:rPr>
                        <a:t>Old Vereeniging Road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r>
                        <a:rPr lang="en-GB" sz="900">
                          <a:effectLst/>
                          <a:latin typeface="Arial" panose="020B0604020202020204" pitchFamily="34" charset="0"/>
                          <a:ea typeface="Calibri" panose="020F0502020204030204" pitchFamily="34" charset="0"/>
                          <a:cs typeface="Arial" panose="020B0604020202020204" pitchFamily="34" charset="0"/>
                        </a:rPr>
                        <a:t>Eikenhof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a:effectLst/>
                          <a:latin typeface="Arial" panose="020B0604020202020204" pitchFamily="34" charset="0"/>
                          <a:ea typeface="Calibri" panose="020F0502020204030204" pitchFamily="34" charset="0"/>
                          <a:cs typeface="Arial" panose="020B0604020202020204" pitchFamily="34" charset="0"/>
                        </a:rPr>
                        <a:t>087 997 1108</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44836567"/>
                  </a:ext>
                </a:extLst>
              </a:tr>
              <a:tr h="584335">
                <a:tc>
                  <a:txBody>
                    <a:bodyPr/>
                    <a:lstStyle/>
                    <a:p>
                      <a:r>
                        <a:rPr lang="en-GB" sz="900" dirty="0">
                          <a:effectLst/>
                          <a:latin typeface="Arial" panose="020B0604020202020204" pitchFamily="34" charset="0"/>
                          <a:ea typeface="Calibri" panose="020F0502020204030204" pitchFamily="34" charset="0"/>
                          <a:cs typeface="Arial" panose="020B0604020202020204" pitchFamily="34" charset="0"/>
                        </a:rPr>
                        <a:t>National Asphalt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en-GB" sz="900">
                          <a:effectLst/>
                          <a:latin typeface="Arial" panose="020B0604020202020204" pitchFamily="34" charset="0"/>
                          <a:ea typeface="Calibri" panose="020F0502020204030204" pitchFamily="34" charset="0"/>
                          <a:cs typeface="Arial" panose="020B0604020202020204" pitchFamily="34" charset="0"/>
                        </a:rPr>
                        <a:t>Plot 10,</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r>
                        <a:rPr lang="en-GB" sz="900">
                          <a:effectLst/>
                          <a:latin typeface="Arial" panose="020B0604020202020204" pitchFamily="34" charset="0"/>
                          <a:ea typeface="Calibri" panose="020F0502020204030204" pitchFamily="34" charset="0"/>
                          <a:cs typeface="Arial" panose="020B0604020202020204" pitchFamily="34" charset="0"/>
                        </a:rPr>
                        <a:t>Plein Rietspruit,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r>
                        <a:rPr lang="en-GB" sz="900">
                          <a:effectLst/>
                          <a:latin typeface="Arial" panose="020B0604020202020204" pitchFamily="34" charset="0"/>
                          <a:ea typeface="Calibri" panose="020F0502020204030204" pitchFamily="34" charset="0"/>
                          <a:cs typeface="Arial" panose="020B0604020202020204" pitchFamily="34" charset="0"/>
                        </a:rPr>
                        <a:t>Vanderbijlpark</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r>
                        <a:rPr lang="en-GB" sz="900" dirty="0">
                          <a:effectLst/>
                          <a:latin typeface="Arial" panose="020B0604020202020204" pitchFamily="34" charset="0"/>
                          <a:ea typeface="Calibri" panose="020F0502020204030204" pitchFamily="34" charset="0"/>
                          <a:cs typeface="Arial" panose="020B0604020202020204" pitchFamily="34" charset="0"/>
                        </a:rPr>
                        <a:t>060 965 1393</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99017996"/>
                  </a:ext>
                </a:extLst>
              </a:tr>
            </a:tbl>
          </a:graphicData>
        </a:graphic>
      </p:graphicFrame>
    </p:spTree>
    <p:extLst>
      <p:ext uri="{BB962C8B-B14F-4D97-AF65-F5344CB8AC3E}">
        <p14:creationId xmlns:p14="http://schemas.microsoft.com/office/powerpoint/2010/main" val="3300604862"/>
      </p:ext>
    </p:extLst>
  </p:cSld>
  <p:clrMapOvr>
    <a:masterClrMapping/>
  </p:clrMapOvr>
  <p:transition spd="slow">
    <p:fade thruBlk="1"/>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PART C2– PRICING SCHEDULE</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spTree>
  </p:cSld>
  <p:clrMapOvr>
    <a:masterClrMapping/>
  </p:clrMapOvr>
  <p:transition spd="slow">
    <p:cove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PART C2– PRICING SCHEDULE</a:t>
            </a:r>
          </a:p>
          <a:p>
            <a:pPr algn="ctr">
              <a:buNone/>
            </a:pPr>
            <a:endParaRPr lang="en-ZA" sz="2400" b="1" cap="all" dirty="0"/>
          </a:p>
          <a:p>
            <a:r>
              <a:rPr lang="en-ZA" sz="1800" dirty="0"/>
              <a:t>All items are equally important so no specific items will be highlighted</a:t>
            </a:r>
          </a:p>
          <a:p>
            <a:r>
              <a:rPr lang="en-ZA" sz="1800" dirty="0"/>
              <a:t>Strong recommendation that contractor re evaluate all payment items from start as there is slight yet significant differences between new COTO and </a:t>
            </a:r>
            <a:r>
              <a:rPr lang="en-ZA" sz="1800" dirty="0" err="1"/>
              <a:t>COLTO</a:t>
            </a:r>
            <a:r>
              <a:rPr lang="en-ZA" sz="1800" dirty="0"/>
              <a:t>.</a:t>
            </a:r>
          </a:p>
          <a:p>
            <a:r>
              <a:rPr lang="en-ZA" sz="1800" dirty="0"/>
              <a:t>All items should be priced </a:t>
            </a:r>
          </a:p>
          <a:p>
            <a:r>
              <a:rPr lang="en-ZA" sz="1800" dirty="0"/>
              <a:t>All rates should be balanced</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spTree>
    <p:extLst>
      <p:ext uri="{BB962C8B-B14F-4D97-AF65-F5344CB8AC3E}">
        <p14:creationId xmlns:p14="http://schemas.microsoft.com/office/powerpoint/2010/main" val="1954203574"/>
      </p:ext>
    </p:extLst>
  </p:cSld>
  <p:clrMapOvr>
    <a:masterClrMapping/>
  </p:clrMapOvr>
  <p:transition spd="med">
    <p:push dir="u"/>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A1 – STANDARD AMENDMENTS ISSUED BY COTO</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gn="ctr">
              <a:lnSpc>
                <a:spcPct val="90000"/>
              </a:lnSpc>
              <a:spcBef>
                <a:spcPct val="0"/>
              </a:spcBef>
              <a:buFont typeface="Wingdings" pitchFamily="2" charset="2"/>
              <a:buNone/>
            </a:pPr>
            <a:r>
              <a:rPr lang="en-ZA" sz="1800" b="1" dirty="0"/>
              <a:t>As at 26 May 2021 no amendments have been issued by COTO.</a:t>
            </a:r>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spTree>
    <p:extLst>
      <p:ext uri="{BB962C8B-B14F-4D97-AF65-F5344CB8AC3E}">
        <p14:creationId xmlns:p14="http://schemas.microsoft.com/office/powerpoint/2010/main" val="4287230778"/>
      </p:ext>
    </p:extLst>
  </p:cSld>
  <p:clrMapOvr>
    <a:masterClrMapping/>
  </p:clrMapOvr>
  <p:transition spd="slow">
    <p:cove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A2 – PROJECT SPECIFICATION AMENDMENTS TO THE COTO STANDARD SPECIFICATIONS</a:t>
            </a:r>
          </a:p>
          <a:p>
            <a:pPr>
              <a:buNone/>
            </a:pPr>
            <a:endParaRPr lang="en-ZA" sz="1800" dirty="0">
              <a:solidFill>
                <a:srgbClr val="027E6B"/>
              </a:solidFill>
            </a:endParaRPr>
          </a:p>
          <a:p>
            <a:pPr>
              <a:lnSpc>
                <a:spcPct val="90000"/>
              </a:lnSpc>
              <a:spcBef>
                <a:spcPct val="0"/>
              </a:spcBef>
            </a:pPr>
            <a:r>
              <a:rPr lang="en-GB" sz="1800" dirty="0"/>
              <a:t>Less than normal amendments and most changes have been incorporated into the Specification Data.</a:t>
            </a:r>
          </a:p>
          <a:p>
            <a:pPr>
              <a:lnSpc>
                <a:spcPct val="90000"/>
              </a:lnSpc>
              <a:spcBef>
                <a:spcPct val="0"/>
              </a:spcBef>
            </a:pPr>
            <a:r>
              <a:rPr lang="en-GB" sz="1800" dirty="0"/>
              <a:t>Minor changes included with a few abstracts in the next slides. </a:t>
            </a:r>
          </a:p>
          <a:p>
            <a:pPr>
              <a:lnSpc>
                <a:spcPct val="90000"/>
              </a:lnSpc>
              <a:spcBef>
                <a:spcPct val="0"/>
              </a:spcBef>
            </a:pPr>
            <a:endParaRPr lang="en-GB" sz="1800" dirty="0"/>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spTree>
    <p:extLst>
      <p:ext uri="{BB962C8B-B14F-4D97-AF65-F5344CB8AC3E}">
        <p14:creationId xmlns:p14="http://schemas.microsoft.com/office/powerpoint/2010/main" val="739841866"/>
      </p:ext>
    </p:extLst>
  </p:cSld>
  <p:clrMapOvr>
    <a:masterClrMapping/>
  </p:clrMapOvr>
  <p:transition spd="slow">
    <p:cover/>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A2 – PROJECT SPECIFICATION AMENDMENTS TO THE COTO STANDARD SPECIFICATIONS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descr="Text, letter&#10;&#10;Description automatically generated">
            <a:extLst>
              <a:ext uri="{FF2B5EF4-FFF2-40B4-BE49-F238E27FC236}">
                <a16:creationId xmlns:a16="http://schemas.microsoft.com/office/drawing/2014/main" id="{215D88D0-1388-458D-B944-094D4944663D}"/>
              </a:ext>
            </a:extLst>
          </p:cNvPr>
          <p:cNvPicPr>
            <a:picLocks noChangeAspect="1"/>
          </p:cNvPicPr>
          <p:nvPr/>
        </p:nvPicPr>
        <p:blipFill>
          <a:blip r:embed="rId2"/>
          <a:stretch>
            <a:fillRect/>
          </a:stretch>
        </p:blipFill>
        <p:spPr>
          <a:xfrm>
            <a:off x="871021" y="2240965"/>
            <a:ext cx="7401958" cy="4191585"/>
          </a:xfrm>
          <a:prstGeom prst="rect">
            <a:avLst/>
          </a:prstGeom>
        </p:spPr>
      </p:pic>
    </p:spTree>
    <p:extLst>
      <p:ext uri="{BB962C8B-B14F-4D97-AF65-F5344CB8AC3E}">
        <p14:creationId xmlns:p14="http://schemas.microsoft.com/office/powerpoint/2010/main" val="1659818075"/>
      </p:ext>
    </p:extLst>
  </p:cSld>
  <p:clrMapOvr>
    <a:masterClrMapping/>
  </p:clrMapOvr>
  <p:transition spd="med">
    <p:push dir="u"/>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A2 – PROJECT SPECIFICATION AMENDMENTS TO THE COTO STANDARD SPECIFICATIONS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descr="Text, letter, email&#10;&#10;Description automatically generated">
            <a:extLst>
              <a:ext uri="{FF2B5EF4-FFF2-40B4-BE49-F238E27FC236}">
                <a16:creationId xmlns:a16="http://schemas.microsoft.com/office/drawing/2014/main" id="{D3352291-B4A3-4594-9D51-94C356E510D4}"/>
              </a:ext>
            </a:extLst>
          </p:cNvPr>
          <p:cNvPicPr>
            <a:picLocks noChangeAspect="1"/>
          </p:cNvPicPr>
          <p:nvPr/>
        </p:nvPicPr>
        <p:blipFill>
          <a:blip r:embed="rId2"/>
          <a:stretch>
            <a:fillRect/>
          </a:stretch>
        </p:blipFill>
        <p:spPr>
          <a:xfrm>
            <a:off x="832918" y="2317750"/>
            <a:ext cx="7449590" cy="3962953"/>
          </a:xfrm>
          <a:prstGeom prst="rect">
            <a:avLst/>
          </a:prstGeom>
        </p:spPr>
      </p:pic>
    </p:spTree>
    <p:extLst>
      <p:ext uri="{BB962C8B-B14F-4D97-AF65-F5344CB8AC3E}">
        <p14:creationId xmlns:p14="http://schemas.microsoft.com/office/powerpoint/2010/main" val="3081379822"/>
      </p:ext>
    </p:extLst>
  </p:cSld>
  <p:clrMapOvr>
    <a:masterClrMapping/>
  </p:clrMapOvr>
  <p:transition spd="med">
    <p:push dir="u"/>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A2 – PROJECT SPECIFICATION AMENDMENTS TO THE COTO STANDARD SPECIFICATIONS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a:extLst>
              <a:ext uri="{FF2B5EF4-FFF2-40B4-BE49-F238E27FC236}">
                <a16:creationId xmlns:a16="http://schemas.microsoft.com/office/drawing/2014/main" id="{C91AA674-D025-4A97-8BA6-799191549EC9}"/>
              </a:ext>
            </a:extLst>
          </p:cNvPr>
          <p:cNvPicPr>
            <a:picLocks noChangeAspect="1"/>
          </p:cNvPicPr>
          <p:nvPr/>
        </p:nvPicPr>
        <p:blipFill>
          <a:blip r:embed="rId2"/>
          <a:stretch>
            <a:fillRect/>
          </a:stretch>
        </p:blipFill>
        <p:spPr>
          <a:xfrm>
            <a:off x="1488671" y="2650889"/>
            <a:ext cx="6626061" cy="3145904"/>
          </a:xfrm>
          <a:prstGeom prst="rect">
            <a:avLst/>
          </a:prstGeom>
        </p:spPr>
      </p:pic>
    </p:spTree>
    <p:extLst>
      <p:ext uri="{BB962C8B-B14F-4D97-AF65-F5344CB8AC3E}">
        <p14:creationId xmlns:p14="http://schemas.microsoft.com/office/powerpoint/2010/main" val="3029229545"/>
      </p:ext>
    </p:extLst>
  </p:cSld>
  <p:clrMapOvr>
    <a:masterClrMapping/>
  </p:clrMapOvr>
  <p:transition spd="med">
    <p:push dir="u"/>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br>
              <a:rPr lang="en-US" sz="3600" dirty="0">
                <a:latin typeface="+mn-lt"/>
              </a:rPr>
            </a:b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buNone/>
            </a:pPr>
            <a:r>
              <a:rPr lang="en-ZA" sz="1600" dirty="0"/>
              <a:t> </a:t>
            </a:r>
            <a:r>
              <a:rPr lang="en-US" sz="1800" b="1" dirty="0">
                <a:effectLst/>
                <a:latin typeface="Arial" panose="020B0604020202020204" pitchFamily="34" charset="0"/>
                <a:ea typeface="Calibri" panose="020F0502020204030204" pitchFamily="34" charset="0"/>
                <a:cs typeface="Arial" panose="020B0604020202020204" pitchFamily="34" charset="0"/>
              </a:rPr>
              <a:t>A9.1.5.2	Bituminous binders for asphalt mixes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endParaRPr lang="en-ZA" sz="1600" dirty="0"/>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4" name="Picture 3">
            <a:extLst>
              <a:ext uri="{FF2B5EF4-FFF2-40B4-BE49-F238E27FC236}">
                <a16:creationId xmlns:a16="http://schemas.microsoft.com/office/drawing/2014/main" id="{182FD321-B11D-4E1B-B9D8-1038E44F8F70}"/>
              </a:ext>
            </a:extLst>
          </p:cNvPr>
          <p:cNvPicPr>
            <a:picLocks noChangeAspect="1"/>
          </p:cNvPicPr>
          <p:nvPr/>
        </p:nvPicPr>
        <p:blipFill>
          <a:blip r:embed="rId2"/>
          <a:stretch>
            <a:fillRect/>
          </a:stretch>
        </p:blipFill>
        <p:spPr>
          <a:xfrm>
            <a:off x="1787727" y="1832994"/>
            <a:ext cx="4856353" cy="4362177"/>
          </a:xfrm>
          <a:prstGeom prst="rect">
            <a:avLst/>
          </a:prstGeom>
        </p:spPr>
      </p:pic>
    </p:spTree>
    <p:extLst>
      <p:ext uri="{BB962C8B-B14F-4D97-AF65-F5344CB8AC3E}">
        <p14:creationId xmlns:p14="http://schemas.microsoft.com/office/powerpoint/2010/main" val="3573308668"/>
      </p:ext>
    </p:extLst>
  </p:cSld>
  <p:clrMapOvr>
    <a:masterClrMapping/>
  </p:clrMapOvr>
  <p:transition spd="med">
    <p:push dir="u"/>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br>
              <a:rPr lang="en-US" sz="3600" dirty="0">
                <a:latin typeface="+mn-lt"/>
              </a:rPr>
            </a:b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buNone/>
            </a:pPr>
            <a:r>
              <a:rPr lang="en-ZA" sz="1600" dirty="0"/>
              <a:t> </a:t>
            </a:r>
            <a:r>
              <a:rPr lang="en-US" sz="1800" b="1" dirty="0">
                <a:effectLst/>
                <a:latin typeface="Arial" panose="020B0604020202020204" pitchFamily="34" charset="0"/>
                <a:ea typeface="Calibri" panose="020F0502020204030204" pitchFamily="34" charset="0"/>
                <a:cs typeface="Arial" panose="020B0604020202020204" pitchFamily="34" charset="0"/>
              </a:rPr>
              <a:t>A9.1.5.2	Bituminous binders for asphalt mixes</a:t>
            </a:r>
            <a:endParaRPr lang="en-ZA" sz="1800" dirty="0">
              <a:effectLst/>
              <a:latin typeface="Arial" panose="020B0604020202020204" pitchFamily="34" charset="0"/>
              <a:ea typeface="Times New Roman" panose="02020603050405020304" pitchFamily="18" charset="0"/>
              <a:cs typeface="Times New Roman" panose="02020603050405020304" pitchFamily="18" charset="0"/>
            </a:endParaRPr>
          </a:p>
          <a:p>
            <a:pPr>
              <a:buNone/>
            </a:pPr>
            <a:endParaRPr lang="en-ZA" sz="1600" dirty="0"/>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5" name="Picture 4">
            <a:extLst>
              <a:ext uri="{FF2B5EF4-FFF2-40B4-BE49-F238E27FC236}">
                <a16:creationId xmlns:a16="http://schemas.microsoft.com/office/drawing/2014/main" id="{1D611268-1BB3-4551-B0C9-23293127915B}"/>
              </a:ext>
            </a:extLst>
          </p:cNvPr>
          <p:cNvPicPr>
            <a:picLocks noChangeAspect="1"/>
          </p:cNvPicPr>
          <p:nvPr/>
        </p:nvPicPr>
        <p:blipFill>
          <a:blip r:embed="rId2"/>
          <a:stretch>
            <a:fillRect/>
          </a:stretch>
        </p:blipFill>
        <p:spPr>
          <a:xfrm>
            <a:off x="1100138" y="2419744"/>
            <a:ext cx="6355591" cy="1865536"/>
          </a:xfrm>
          <a:prstGeom prst="rect">
            <a:avLst/>
          </a:prstGeom>
        </p:spPr>
      </p:pic>
    </p:spTree>
    <p:extLst>
      <p:ext uri="{BB962C8B-B14F-4D97-AF65-F5344CB8AC3E}">
        <p14:creationId xmlns:p14="http://schemas.microsoft.com/office/powerpoint/2010/main" val="3484415345"/>
      </p:ext>
    </p:extLst>
  </p:cSld>
  <p:clrMapOvr>
    <a:masterClrMapping/>
  </p:clrMapOvr>
  <p:transition spd="med">
    <p:push dir="u"/>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buNone/>
            </a:pPr>
            <a:r>
              <a:rPr lang="en-ZA" sz="1600" dirty="0"/>
              <a:t> </a:t>
            </a: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spTree>
    <p:extLst>
      <p:ext uri="{BB962C8B-B14F-4D97-AF65-F5344CB8AC3E}">
        <p14:creationId xmlns:p14="http://schemas.microsoft.com/office/powerpoint/2010/main" val="3607274214"/>
      </p:ext>
    </p:extLst>
  </p:cSld>
  <p:clrMapOvr>
    <a:masterClrMapping/>
  </p:clrMapOvr>
  <p:transition spd="slow">
    <p:cover/>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371600"/>
            <a:ext cx="8737600" cy="5364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buNone/>
            </a:pPr>
            <a:r>
              <a:rPr lang="en-ZA" sz="1600" dirty="0"/>
              <a:t> </a:t>
            </a:r>
          </a:p>
          <a:p>
            <a:pPr algn="just">
              <a:lnSpc>
                <a:spcPct val="150000"/>
              </a:lnSpc>
              <a:spcBef>
                <a:spcPct val="0"/>
              </a:spcBef>
              <a:buClrTx/>
              <a:buSzTx/>
              <a:tabLst>
                <a:tab pos="742950" algn="l"/>
                <a:tab pos="1371600" algn="l"/>
                <a:tab pos="1828800" algn="l"/>
                <a:tab pos="2286000" algn="l"/>
                <a:tab pos="2743200" algn="l"/>
                <a:tab pos="3200400" algn="l"/>
                <a:tab pos="3657600" algn="l"/>
                <a:tab pos="4114800" algn="l"/>
              </a:tabLst>
              <a:defRPr/>
            </a:pPr>
            <a:r>
              <a:rPr lang="en-GB" sz="1800" dirty="0"/>
              <a:t>Important new part of the COTO Document </a:t>
            </a:r>
          </a:p>
          <a:p>
            <a:pPr algn="just">
              <a:lnSpc>
                <a:spcPct val="150000"/>
              </a:lnSpc>
              <a:spcBef>
                <a:spcPct val="0"/>
              </a:spcBef>
              <a:buClrTx/>
              <a:buSzTx/>
              <a:tabLst>
                <a:tab pos="742950" algn="l"/>
                <a:tab pos="1371600" algn="l"/>
                <a:tab pos="1828800" algn="l"/>
                <a:tab pos="2286000" algn="l"/>
                <a:tab pos="2743200" algn="l"/>
                <a:tab pos="3200400" algn="l"/>
                <a:tab pos="3657600" algn="l"/>
                <a:tab pos="4114800" algn="l"/>
              </a:tabLst>
              <a:defRPr/>
            </a:pPr>
            <a:r>
              <a:rPr lang="en-GB" sz="1800" dirty="0"/>
              <a:t>Should be read in conjunction with and in addition to the relevant COTO Clauses and Payment Items </a:t>
            </a:r>
          </a:p>
          <a:p>
            <a:pPr algn="just">
              <a:lnSpc>
                <a:spcPct val="150000"/>
              </a:lnSpc>
              <a:spcBef>
                <a:spcPct val="0"/>
              </a:spcBef>
              <a:buClrTx/>
              <a:buSzTx/>
              <a:tabLst>
                <a:tab pos="742950" algn="l"/>
                <a:tab pos="1371600" algn="l"/>
                <a:tab pos="1828800" algn="l"/>
                <a:tab pos="2286000" algn="l"/>
                <a:tab pos="2743200" algn="l"/>
                <a:tab pos="3200400" algn="l"/>
                <a:tab pos="3657600" algn="l"/>
                <a:tab pos="4114800" algn="l"/>
              </a:tabLst>
              <a:defRPr/>
            </a:pPr>
            <a:r>
              <a:rPr lang="en-GB" sz="1800" dirty="0"/>
              <a:t>All Specification are equally important but the following sections are shown to highlight the importance of studying the Specification Data in great detail. </a:t>
            </a:r>
          </a:p>
          <a:p>
            <a:pPr>
              <a:lnSpc>
                <a:spcPct val="150000"/>
              </a:lnSpc>
              <a:spcBef>
                <a:spcPct val="0"/>
              </a:spcBef>
            </a:pPr>
            <a:endParaRPr lang="en-GB" sz="16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spTree>
    <p:extLst>
      <p:ext uri="{BB962C8B-B14F-4D97-AF65-F5344CB8AC3E}">
        <p14:creationId xmlns:p14="http://schemas.microsoft.com/office/powerpoint/2010/main" val="1444718742"/>
      </p:ext>
    </p:extLst>
  </p:cSld>
  <p:clrMapOvr>
    <a:masterClrMapping/>
  </p:clrMapOvr>
  <p:transition spd="slow">
    <p:cover/>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a:extLst>
              <a:ext uri="{FF2B5EF4-FFF2-40B4-BE49-F238E27FC236}">
                <a16:creationId xmlns:a16="http://schemas.microsoft.com/office/drawing/2014/main" id="{708F8DA3-44D9-4E30-9A7F-5077528FEE86}"/>
              </a:ext>
            </a:extLst>
          </p:cNvPr>
          <p:cNvPicPr>
            <a:picLocks noChangeAspect="1"/>
          </p:cNvPicPr>
          <p:nvPr/>
        </p:nvPicPr>
        <p:blipFill>
          <a:blip r:embed="rId2"/>
          <a:stretch>
            <a:fillRect/>
          </a:stretch>
        </p:blipFill>
        <p:spPr>
          <a:xfrm>
            <a:off x="2460006" y="1664209"/>
            <a:ext cx="5067265" cy="4610755"/>
          </a:xfrm>
          <a:prstGeom prst="rect">
            <a:avLst/>
          </a:prstGeom>
        </p:spPr>
      </p:pic>
    </p:spTree>
    <p:extLst>
      <p:ext uri="{BB962C8B-B14F-4D97-AF65-F5344CB8AC3E}">
        <p14:creationId xmlns:p14="http://schemas.microsoft.com/office/powerpoint/2010/main" val="4276357854"/>
      </p:ext>
    </p:extLst>
  </p:cSld>
  <p:clrMapOvr>
    <a:masterClrMapping/>
  </p:clrMapOvr>
  <p:transition spd="med">
    <p:push dir="u"/>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6" name="Picture 5">
            <a:extLst>
              <a:ext uri="{FF2B5EF4-FFF2-40B4-BE49-F238E27FC236}">
                <a16:creationId xmlns:a16="http://schemas.microsoft.com/office/drawing/2014/main" id="{335814C1-F866-4A18-8839-E315D7EE59A2}"/>
              </a:ext>
            </a:extLst>
          </p:cNvPr>
          <p:cNvPicPr>
            <a:picLocks noChangeAspect="1"/>
          </p:cNvPicPr>
          <p:nvPr/>
        </p:nvPicPr>
        <p:blipFill>
          <a:blip r:embed="rId2"/>
          <a:stretch>
            <a:fillRect/>
          </a:stretch>
        </p:blipFill>
        <p:spPr>
          <a:xfrm>
            <a:off x="2073206" y="1529112"/>
            <a:ext cx="5618057" cy="4795456"/>
          </a:xfrm>
          <a:prstGeom prst="rect">
            <a:avLst/>
          </a:prstGeom>
        </p:spPr>
      </p:pic>
    </p:spTree>
    <p:extLst>
      <p:ext uri="{BB962C8B-B14F-4D97-AF65-F5344CB8AC3E}">
        <p14:creationId xmlns:p14="http://schemas.microsoft.com/office/powerpoint/2010/main" val="3640150256"/>
      </p:ext>
    </p:extLst>
  </p:cSld>
  <p:clrMapOvr>
    <a:masterClrMapping/>
  </p:clrMapOvr>
  <p:transition spd="med">
    <p:push dir="u"/>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4" name="Picture 3">
            <a:extLst>
              <a:ext uri="{FF2B5EF4-FFF2-40B4-BE49-F238E27FC236}">
                <a16:creationId xmlns:a16="http://schemas.microsoft.com/office/drawing/2014/main" id="{20950B5C-5F98-49B7-8032-D89D47198B22}"/>
              </a:ext>
            </a:extLst>
          </p:cNvPr>
          <p:cNvPicPr>
            <a:picLocks noChangeAspect="1"/>
          </p:cNvPicPr>
          <p:nvPr/>
        </p:nvPicPr>
        <p:blipFill>
          <a:blip r:embed="rId2"/>
          <a:stretch>
            <a:fillRect/>
          </a:stretch>
        </p:blipFill>
        <p:spPr>
          <a:xfrm>
            <a:off x="959550" y="1666094"/>
            <a:ext cx="7224900" cy="4521491"/>
          </a:xfrm>
          <a:prstGeom prst="rect">
            <a:avLst/>
          </a:prstGeom>
        </p:spPr>
      </p:pic>
    </p:spTree>
    <p:extLst>
      <p:ext uri="{BB962C8B-B14F-4D97-AF65-F5344CB8AC3E}">
        <p14:creationId xmlns:p14="http://schemas.microsoft.com/office/powerpoint/2010/main" val="940002804"/>
      </p:ext>
    </p:extLst>
  </p:cSld>
  <p:clrMapOvr>
    <a:masterClrMapping/>
  </p:clrMapOvr>
  <p:transition spd="slow">
    <p:wipe/>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4" name="Picture 3">
            <a:extLst>
              <a:ext uri="{FF2B5EF4-FFF2-40B4-BE49-F238E27FC236}">
                <a16:creationId xmlns:a16="http://schemas.microsoft.com/office/drawing/2014/main" id="{38D1F3BD-80D9-41F1-B42F-0B7A76BCCCAF}"/>
              </a:ext>
            </a:extLst>
          </p:cNvPr>
          <p:cNvPicPr>
            <a:picLocks noChangeAspect="1"/>
          </p:cNvPicPr>
          <p:nvPr/>
        </p:nvPicPr>
        <p:blipFill>
          <a:blip r:embed="rId2"/>
          <a:stretch>
            <a:fillRect/>
          </a:stretch>
        </p:blipFill>
        <p:spPr>
          <a:xfrm>
            <a:off x="2289203" y="1502750"/>
            <a:ext cx="4565594" cy="4869545"/>
          </a:xfrm>
          <a:prstGeom prst="rect">
            <a:avLst/>
          </a:prstGeom>
        </p:spPr>
      </p:pic>
    </p:spTree>
    <p:extLst>
      <p:ext uri="{BB962C8B-B14F-4D97-AF65-F5344CB8AC3E}">
        <p14:creationId xmlns:p14="http://schemas.microsoft.com/office/powerpoint/2010/main" val="4113503757"/>
      </p:ext>
    </p:extLst>
  </p:cSld>
  <p:clrMapOvr>
    <a:masterClrMapping/>
  </p:clrMapOvr>
  <p:transition spd="med">
    <p:push dir="u"/>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a:extLst>
              <a:ext uri="{FF2B5EF4-FFF2-40B4-BE49-F238E27FC236}">
                <a16:creationId xmlns:a16="http://schemas.microsoft.com/office/drawing/2014/main" id="{F4856D81-F6AF-46B3-BD3C-C0CD266440E6}"/>
              </a:ext>
            </a:extLst>
          </p:cNvPr>
          <p:cNvPicPr>
            <a:picLocks noChangeAspect="1"/>
          </p:cNvPicPr>
          <p:nvPr/>
        </p:nvPicPr>
        <p:blipFill>
          <a:blip r:embed="rId2"/>
          <a:stretch>
            <a:fillRect/>
          </a:stretch>
        </p:blipFill>
        <p:spPr>
          <a:xfrm>
            <a:off x="1291708" y="2231472"/>
            <a:ext cx="7246558" cy="3555067"/>
          </a:xfrm>
          <a:prstGeom prst="rect">
            <a:avLst/>
          </a:prstGeom>
        </p:spPr>
      </p:pic>
    </p:spTree>
    <p:extLst>
      <p:ext uri="{BB962C8B-B14F-4D97-AF65-F5344CB8AC3E}">
        <p14:creationId xmlns:p14="http://schemas.microsoft.com/office/powerpoint/2010/main" val="851557342"/>
      </p:ext>
    </p:extLst>
  </p:cSld>
  <p:clrMapOvr>
    <a:masterClrMapping/>
  </p:clrMapOvr>
  <p:transition spd="med">
    <p:push dir="u"/>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4" name="Picture 3">
            <a:extLst>
              <a:ext uri="{FF2B5EF4-FFF2-40B4-BE49-F238E27FC236}">
                <a16:creationId xmlns:a16="http://schemas.microsoft.com/office/drawing/2014/main" id="{FF8F8139-15F7-4090-9540-73F2213C680A}"/>
              </a:ext>
            </a:extLst>
          </p:cNvPr>
          <p:cNvPicPr>
            <a:picLocks noChangeAspect="1"/>
          </p:cNvPicPr>
          <p:nvPr/>
        </p:nvPicPr>
        <p:blipFill>
          <a:blip r:embed="rId2"/>
          <a:stretch>
            <a:fillRect/>
          </a:stretch>
        </p:blipFill>
        <p:spPr>
          <a:xfrm>
            <a:off x="1758105" y="2019416"/>
            <a:ext cx="6216134" cy="4180047"/>
          </a:xfrm>
          <a:prstGeom prst="rect">
            <a:avLst/>
          </a:prstGeom>
        </p:spPr>
      </p:pic>
    </p:spTree>
    <p:extLst>
      <p:ext uri="{BB962C8B-B14F-4D97-AF65-F5344CB8AC3E}">
        <p14:creationId xmlns:p14="http://schemas.microsoft.com/office/powerpoint/2010/main" val="3599322404"/>
      </p:ext>
    </p:extLst>
  </p:cSld>
  <p:clrMapOvr>
    <a:masterClrMapping/>
  </p:clrMapOvr>
  <p:transition spd="slow">
    <p:wipe/>
  </p:transition>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lgn="ctr">
              <a:buNone/>
            </a:pPr>
            <a:r>
              <a:rPr lang="en-ZA" sz="2400" b="1" cap="all" dirty="0"/>
              <a:t>SANRAL STANDARD SPECIFICATION SECTIONS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4" name="Picture 3">
            <a:extLst>
              <a:ext uri="{FF2B5EF4-FFF2-40B4-BE49-F238E27FC236}">
                <a16:creationId xmlns:a16="http://schemas.microsoft.com/office/drawing/2014/main" id="{CA83FB34-F7B9-4693-A797-62B4C015E646}"/>
              </a:ext>
            </a:extLst>
          </p:cNvPr>
          <p:cNvPicPr>
            <a:picLocks noChangeAspect="1"/>
          </p:cNvPicPr>
          <p:nvPr/>
        </p:nvPicPr>
        <p:blipFill>
          <a:blip r:embed="rId2"/>
          <a:stretch>
            <a:fillRect/>
          </a:stretch>
        </p:blipFill>
        <p:spPr>
          <a:xfrm>
            <a:off x="2005931" y="1951241"/>
            <a:ext cx="4850833" cy="4481309"/>
          </a:xfrm>
          <a:prstGeom prst="rect">
            <a:avLst/>
          </a:prstGeom>
        </p:spPr>
      </p:pic>
    </p:spTree>
    <p:extLst>
      <p:ext uri="{BB962C8B-B14F-4D97-AF65-F5344CB8AC3E}">
        <p14:creationId xmlns:p14="http://schemas.microsoft.com/office/powerpoint/2010/main" val="914297177"/>
      </p:ext>
    </p:extLst>
  </p:cSld>
  <p:clrMapOvr>
    <a:masterClrMapping/>
  </p:clrMapOvr>
  <p:transition spd="slow">
    <p:wipe/>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lgn="ctr">
              <a:buNone/>
            </a:pPr>
            <a:r>
              <a:rPr lang="en-ZA" sz="2400" b="1" cap="all" dirty="0"/>
              <a:t>SANRAL STANDARD SPECIFICATION SECTIONS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descr="Table&#10;&#10;Description automatically generated">
            <a:extLst>
              <a:ext uri="{FF2B5EF4-FFF2-40B4-BE49-F238E27FC236}">
                <a16:creationId xmlns:a16="http://schemas.microsoft.com/office/drawing/2014/main" id="{59E77A5F-21F9-4DEA-ADBB-DDE47E0E650E}"/>
              </a:ext>
            </a:extLst>
          </p:cNvPr>
          <p:cNvPicPr>
            <a:picLocks noChangeAspect="1"/>
          </p:cNvPicPr>
          <p:nvPr/>
        </p:nvPicPr>
        <p:blipFill>
          <a:blip r:embed="rId2"/>
          <a:stretch>
            <a:fillRect/>
          </a:stretch>
        </p:blipFill>
        <p:spPr>
          <a:xfrm>
            <a:off x="1599958" y="2290252"/>
            <a:ext cx="6162618" cy="3791766"/>
          </a:xfrm>
          <a:prstGeom prst="rect">
            <a:avLst/>
          </a:prstGeom>
        </p:spPr>
      </p:pic>
    </p:spTree>
    <p:extLst>
      <p:ext uri="{BB962C8B-B14F-4D97-AF65-F5344CB8AC3E}">
        <p14:creationId xmlns:p14="http://schemas.microsoft.com/office/powerpoint/2010/main" val="2030461718"/>
      </p:ext>
    </p:extLst>
  </p:cSld>
  <p:clrMapOvr>
    <a:masterClrMapping/>
  </p:clrMapOvr>
  <p:transition spd="med">
    <p:push dir="u"/>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lgn="ctr">
              <a:buNone/>
            </a:pPr>
            <a:r>
              <a:rPr lang="en-ZA" sz="2400" b="1" cap="all" dirty="0"/>
              <a:t>SANRAL STANDARD SPECIFICATION SECTIONS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a:extLst>
              <a:ext uri="{FF2B5EF4-FFF2-40B4-BE49-F238E27FC236}">
                <a16:creationId xmlns:a16="http://schemas.microsoft.com/office/drawing/2014/main" id="{29BB94A8-0434-45D3-AC8C-144EB378147C}"/>
              </a:ext>
            </a:extLst>
          </p:cNvPr>
          <p:cNvPicPr>
            <a:picLocks noChangeAspect="1"/>
          </p:cNvPicPr>
          <p:nvPr/>
        </p:nvPicPr>
        <p:blipFill>
          <a:blip r:embed="rId2"/>
          <a:stretch>
            <a:fillRect/>
          </a:stretch>
        </p:blipFill>
        <p:spPr>
          <a:xfrm>
            <a:off x="1066800" y="2518226"/>
            <a:ext cx="7010400" cy="3667125"/>
          </a:xfrm>
          <a:prstGeom prst="rect">
            <a:avLst/>
          </a:prstGeom>
        </p:spPr>
      </p:pic>
    </p:spTree>
    <p:extLst>
      <p:ext uri="{BB962C8B-B14F-4D97-AF65-F5344CB8AC3E}">
        <p14:creationId xmlns:p14="http://schemas.microsoft.com/office/powerpoint/2010/main" val="2074666172"/>
      </p:ext>
    </p:extLst>
  </p:cSld>
  <p:clrMapOvr>
    <a:masterClrMapping/>
  </p:clrMapOvr>
  <p:transition spd="med">
    <p:push dir="u"/>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lgn="ctr">
              <a:buNone/>
            </a:pPr>
            <a:r>
              <a:rPr lang="en-ZA" sz="2400" b="1" cap="all" dirty="0"/>
              <a:t>SANRAL STANDARD SPECIFICATION SECTIONS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a:extLst>
              <a:ext uri="{FF2B5EF4-FFF2-40B4-BE49-F238E27FC236}">
                <a16:creationId xmlns:a16="http://schemas.microsoft.com/office/drawing/2014/main" id="{D3F341B5-D9C6-40DD-A20E-54D4E9BE36F6}"/>
              </a:ext>
            </a:extLst>
          </p:cNvPr>
          <p:cNvPicPr>
            <a:picLocks noChangeAspect="1"/>
          </p:cNvPicPr>
          <p:nvPr/>
        </p:nvPicPr>
        <p:blipFill>
          <a:blip r:embed="rId2"/>
          <a:stretch>
            <a:fillRect/>
          </a:stretch>
        </p:blipFill>
        <p:spPr>
          <a:xfrm>
            <a:off x="1330529" y="2084722"/>
            <a:ext cx="6667500" cy="4162425"/>
          </a:xfrm>
          <a:prstGeom prst="rect">
            <a:avLst/>
          </a:prstGeom>
        </p:spPr>
      </p:pic>
    </p:spTree>
    <p:extLst>
      <p:ext uri="{BB962C8B-B14F-4D97-AF65-F5344CB8AC3E}">
        <p14:creationId xmlns:p14="http://schemas.microsoft.com/office/powerpoint/2010/main" val="926528244"/>
      </p:ext>
    </p:extLst>
  </p:cSld>
  <p:clrMapOvr>
    <a:masterClrMapping/>
  </p:clrMapOvr>
  <p:transition spd="slow">
    <p:wipe/>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lgn="ctr">
              <a:buNone/>
            </a:pPr>
            <a:r>
              <a:rPr lang="en-ZA" sz="2400" b="1" cap="all" dirty="0"/>
              <a:t>SANRAL STANDARD SPECIFICATION SECTIONS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a:extLst>
              <a:ext uri="{FF2B5EF4-FFF2-40B4-BE49-F238E27FC236}">
                <a16:creationId xmlns:a16="http://schemas.microsoft.com/office/drawing/2014/main" id="{7FAB388A-9CDF-4EEA-96A7-8103F5DDD12B}"/>
              </a:ext>
            </a:extLst>
          </p:cNvPr>
          <p:cNvPicPr>
            <a:picLocks noChangeAspect="1"/>
          </p:cNvPicPr>
          <p:nvPr/>
        </p:nvPicPr>
        <p:blipFill>
          <a:blip r:embed="rId2"/>
          <a:stretch>
            <a:fillRect/>
          </a:stretch>
        </p:blipFill>
        <p:spPr>
          <a:xfrm>
            <a:off x="1494422" y="2063750"/>
            <a:ext cx="5434885" cy="4311915"/>
          </a:xfrm>
          <a:prstGeom prst="rect">
            <a:avLst/>
          </a:prstGeom>
        </p:spPr>
      </p:pic>
    </p:spTree>
    <p:extLst>
      <p:ext uri="{BB962C8B-B14F-4D97-AF65-F5344CB8AC3E}">
        <p14:creationId xmlns:p14="http://schemas.microsoft.com/office/powerpoint/2010/main" val="1930918251"/>
      </p:ext>
    </p:extLst>
  </p:cSld>
  <p:clrMapOvr>
    <a:masterClrMapping/>
  </p:clrMapOvr>
  <p:transition spd="slow">
    <p:cover/>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lgn="ctr">
              <a:buNone/>
            </a:pPr>
            <a:r>
              <a:rPr lang="en-ZA" sz="2400" b="1" cap="all" dirty="0"/>
              <a:t>SANRAL STANDARD SPECIFICATION SECTIONS</a:t>
            </a:r>
          </a:p>
          <a:p>
            <a:pPr>
              <a:buNone/>
            </a:pPr>
            <a:r>
              <a:rPr lang="en-ZA" sz="1600" dirty="0"/>
              <a:t> </a:t>
            </a:r>
          </a:p>
          <a:p>
            <a:pPr marL="0" indent="0">
              <a:lnSpc>
                <a:spcPct val="90000"/>
              </a:lnSpc>
              <a:spcBef>
                <a:spcPct val="0"/>
              </a:spcBef>
              <a:buFont typeface="Wingdings" pitchFamily="2" charset="2"/>
              <a:buNone/>
            </a:pPr>
            <a:r>
              <a:rPr lang="fr-FR" sz="1800" b="1" i="0" u="none" strike="noStrike" baseline="0" dirty="0">
                <a:latin typeface="Arial" panose="020B0604020202020204" pitchFamily="34" charset="0"/>
              </a:rPr>
              <a:t>D1003.05 </a:t>
            </a:r>
            <a:r>
              <a:rPr lang="fr-FR" sz="1800" b="1" i="0" u="none" strike="noStrike" baseline="0" dirty="0" err="1">
                <a:latin typeface="Arial" panose="020B0604020202020204" pitchFamily="34" charset="0"/>
              </a:rPr>
              <a:t>Contract</a:t>
            </a:r>
            <a:r>
              <a:rPr lang="fr-FR" sz="1800" b="1" i="0" u="none" strike="noStrike" baseline="0" dirty="0">
                <a:latin typeface="Arial" panose="020B0604020202020204" pitchFamily="34" charset="0"/>
              </a:rPr>
              <a:t> Participation Performance (CPP)</a:t>
            </a: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descr="Text, letter, email&#10;&#10;Description automatically generated">
            <a:extLst>
              <a:ext uri="{FF2B5EF4-FFF2-40B4-BE49-F238E27FC236}">
                <a16:creationId xmlns:a16="http://schemas.microsoft.com/office/drawing/2014/main" id="{300FAC44-116D-4B99-BD84-113F7CDB7E27}"/>
              </a:ext>
            </a:extLst>
          </p:cNvPr>
          <p:cNvPicPr>
            <a:picLocks noChangeAspect="1"/>
          </p:cNvPicPr>
          <p:nvPr/>
        </p:nvPicPr>
        <p:blipFill>
          <a:blip r:embed="rId2"/>
          <a:stretch>
            <a:fillRect/>
          </a:stretch>
        </p:blipFill>
        <p:spPr>
          <a:xfrm>
            <a:off x="1251140" y="2642590"/>
            <a:ext cx="5879502" cy="3557056"/>
          </a:xfrm>
          <a:prstGeom prst="rect">
            <a:avLst/>
          </a:prstGeom>
        </p:spPr>
      </p:pic>
    </p:spTree>
    <p:extLst>
      <p:ext uri="{BB962C8B-B14F-4D97-AF65-F5344CB8AC3E}">
        <p14:creationId xmlns:p14="http://schemas.microsoft.com/office/powerpoint/2010/main" val="1685623475"/>
      </p:ext>
    </p:extLst>
  </p:cSld>
  <p:clrMapOvr>
    <a:masterClrMapping/>
  </p:clrMapOvr>
  <p:transition spd="med">
    <p:push dir="u"/>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lgn="ctr">
              <a:buNone/>
            </a:pPr>
            <a:r>
              <a:rPr lang="en-ZA" sz="2400" b="1" cap="all" dirty="0"/>
              <a:t>SANRAL STANDARD SPECIFICATION SECTIONS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a:extLst>
              <a:ext uri="{FF2B5EF4-FFF2-40B4-BE49-F238E27FC236}">
                <a16:creationId xmlns:a16="http://schemas.microsoft.com/office/drawing/2014/main" id="{C2F4F70B-CC0A-4564-808E-1992FA1F42E5}"/>
              </a:ext>
            </a:extLst>
          </p:cNvPr>
          <p:cNvPicPr>
            <a:picLocks noChangeAspect="1"/>
          </p:cNvPicPr>
          <p:nvPr/>
        </p:nvPicPr>
        <p:blipFill>
          <a:blip r:embed="rId2"/>
          <a:stretch>
            <a:fillRect/>
          </a:stretch>
        </p:blipFill>
        <p:spPr>
          <a:xfrm>
            <a:off x="1737297" y="1995077"/>
            <a:ext cx="5275149" cy="4288277"/>
          </a:xfrm>
          <a:prstGeom prst="rect">
            <a:avLst/>
          </a:prstGeom>
        </p:spPr>
      </p:pic>
    </p:spTree>
    <p:extLst>
      <p:ext uri="{BB962C8B-B14F-4D97-AF65-F5344CB8AC3E}">
        <p14:creationId xmlns:p14="http://schemas.microsoft.com/office/powerpoint/2010/main" val="216802287"/>
      </p:ext>
    </p:extLst>
  </p:cSld>
  <p:clrMapOvr>
    <a:masterClrMapping/>
  </p:clrMapOvr>
  <p:transition spd="slow">
    <p:cover/>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1100138" y="425450"/>
            <a:ext cx="7739062" cy="946150"/>
          </a:xfrm>
        </p:spPr>
        <p:txBody>
          <a:bodyPr/>
          <a:lstStyle/>
          <a:p>
            <a:pPr>
              <a:defRPr/>
            </a:pPr>
            <a:r>
              <a:rPr lang="en-US" sz="3600" dirty="0">
                <a:latin typeface="+mn-lt"/>
              </a:rPr>
              <a:t>7. PROJECT SPECIFICATIONS</a:t>
            </a:r>
            <a:br>
              <a:rPr lang="en-US" sz="3600" dirty="0">
                <a:latin typeface="+mn-lt"/>
              </a:rPr>
            </a:br>
            <a:endParaRPr lang="en-ZA" sz="2800" dirty="0">
              <a:solidFill>
                <a:srgbClr val="339933"/>
              </a:solidFill>
              <a:latin typeface="Arial" charset="0"/>
            </a:endParaRPr>
          </a:p>
        </p:txBody>
      </p:sp>
      <p:sp>
        <p:nvSpPr>
          <p:cNvPr id="34819" name="Rectangle 3"/>
          <p:cNvSpPr>
            <a:spLocks noGrp="1" noChangeArrowheads="1"/>
          </p:cNvSpPr>
          <p:nvPr>
            <p:ph type="body" idx="1"/>
          </p:nvPr>
        </p:nvSpPr>
        <p:spPr bwMode="auto">
          <a:xfrm>
            <a:off x="188913" y="1117600"/>
            <a:ext cx="8737600" cy="5618480"/>
          </a:xfrm>
          <a:noFill/>
          <a:ln>
            <a:miter lim="800000"/>
            <a:headEnd/>
            <a:tailEnd/>
          </a:ln>
        </p:spPr>
        <p:txBody>
          <a:bodyPr vert="horz" wrap="square" lIns="91440" tIns="45720" rIns="91440" bIns="45720" numCol="1" anchor="t" anchorCtr="0" compatLnSpc="1">
            <a:prstTxWarp prst="textNoShape">
              <a:avLst/>
            </a:prstTxWarp>
          </a:bodyPr>
          <a:lstStyle/>
          <a:p>
            <a:pPr algn="ctr">
              <a:buNone/>
            </a:pPr>
            <a:r>
              <a:rPr lang="en-ZA" sz="2400" b="1" cap="all" dirty="0"/>
              <a:t>SECTION B – SPECIFICATION DATA</a:t>
            </a:r>
          </a:p>
          <a:p>
            <a:pPr algn="ctr">
              <a:buNone/>
            </a:pPr>
            <a:r>
              <a:rPr lang="en-ZA" sz="2400" b="1" cap="all" dirty="0"/>
              <a:t>SANRAL STANDARD SPECIFICATION SECTIONS</a:t>
            </a:r>
          </a:p>
          <a:p>
            <a:pPr>
              <a:buNone/>
            </a:pPr>
            <a:r>
              <a:rPr lang="en-ZA" sz="1600" dirty="0"/>
              <a:t> </a:t>
            </a:r>
          </a:p>
          <a:p>
            <a:pPr marL="0" indent="0">
              <a:lnSpc>
                <a:spcPct val="90000"/>
              </a:lnSpc>
              <a:spcBef>
                <a:spcPct val="0"/>
              </a:spcBef>
              <a:buFont typeface="Wingdings" pitchFamily="2" charset="2"/>
              <a:buNone/>
            </a:pPr>
            <a:endParaRPr lang="en-GB" sz="1800" b="1" dirty="0">
              <a:solidFill>
                <a:schemeClr val="tx2"/>
              </a:solidFill>
            </a:endParaRPr>
          </a:p>
          <a:p>
            <a:pPr marL="0" indent="0">
              <a:lnSpc>
                <a:spcPct val="90000"/>
              </a:lnSpc>
              <a:spcBef>
                <a:spcPct val="0"/>
              </a:spcBef>
              <a:buFont typeface="Wingdings" pitchFamily="2" charset="2"/>
              <a:buNone/>
            </a:pPr>
            <a:endParaRPr lang="en-ZA" sz="1800" b="1" dirty="0"/>
          </a:p>
          <a:p>
            <a:pPr>
              <a:lnSpc>
                <a:spcPct val="90000"/>
              </a:lnSpc>
              <a:spcBef>
                <a:spcPct val="0"/>
              </a:spcBef>
              <a:buFont typeface="Wingdings" pitchFamily="2" charset="2"/>
              <a:buNone/>
            </a:pPr>
            <a:endParaRPr lang="en-GB" sz="1800" b="1" dirty="0">
              <a:solidFill>
                <a:schemeClr val="tx2"/>
              </a:solidFill>
            </a:endParaRPr>
          </a:p>
          <a:p>
            <a:pPr>
              <a:lnSpc>
                <a:spcPct val="90000"/>
              </a:lnSpc>
              <a:spcBef>
                <a:spcPct val="0"/>
              </a:spcBef>
              <a:buFont typeface="Wingdings" pitchFamily="2" charset="2"/>
              <a:buNone/>
            </a:pPr>
            <a:endParaRPr lang="en-ZA" sz="1800" b="1" dirty="0"/>
          </a:p>
          <a:p>
            <a:pPr>
              <a:lnSpc>
                <a:spcPct val="90000"/>
              </a:lnSpc>
              <a:buFont typeface="Wingdings" pitchFamily="2" charset="2"/>
              <a:buNone/>
            </a:pPr>
            <a:endParaRPr lang="en-ZA" sz="1800" dirty="0">
              <a:solidFill>
                <a:schemeClr val="tx2"/>
              </a:solidFill>
            </a:endParaRPr>
          </a:p>
        </p:txBody>
      </p:sp>
      <p:pic>
        <p:nvPicPr>
          <p:cNvPr id="3" name="Picture 2" descr="A picture containing text, document, screenshot&#10;&#10;Description automatically generated">
            <a:extLst>
              <a:ext uri="{FF2B5EF4-FFF2-40B4-BE49-F238E27FC236}">
                <a16:creationId xmlns:a16="http://schemas.microsoft.com/office/drawing/2014/main" id="{7E3302A5-DAEA-4488-9F93-FAA3547A0B69}"/>
              </a:ext>
            </a:extLst>
          </p:cNvPr>
          <p:cNvPicPr>
            <a:picLocks noChangeAspect="1"/>
          </p:cNvPicPr>
          <p:nvPr/>
        </p:nvPicPr>
        <p:blipFill>
          <a:blip r:embed="rId2"/>
          <a:stretch>
            <a:fillRect/>
          </a:stretch>
        </p:blipFill>
        <p:spPr>
          <a:xfrm>
            <a:off x="1828447" y="2143557"/>
            <a:ext cx="5487106" cy="3876604"/>
          </a:xfrm>
          <a:prstGeom prst="rect">
            <a:avLst/>
          </a:prstGeom>
        </p:spPr>
      </p:pic>
    </p:spTree>
    <p:extLst>
      <p:ext uri="{BB962C8B-B14F-4D97-AF65-F5344CB8AC3E}">
        <p14:creationId xmlns:p14="http://schemas.microsoft.com/office/powerpoint/2010/main" val="1725406594"/>
      </p:ext>
    </p:extLst>
  </p:cSld>
  <p:clrMapOvr>
    <a:masterClrMapping/>
  </p:clrMapOvr>
  <p:transition spd="slow">
    <p:cover/>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txBox="1">
            <a:spLocks noChangeArrowheads="1"/>
          </p:cNvSpPr>
          <p:nvPr/>
        </p:nvSpPr>
        <p:spPr bwMode="auto">
          <a:xfrm>
            <a:off x="665163" y="357188"/>
            <a:ext cx="7739062" cy="946150"/>
          </a:xfrm>
          <a:prstGeom prst="rect">
            <a:avLst/>
          </a:prstGeom>
          <a:noFill/>
          <a:ln w="9525">
            <a:noFill/>
            <a:miter lim="800000"/>
            <a:headEnd/>
            <a:tailEnd/>
          </a:ln>
        </p:spPr>
        <p:txBody>
          <a:bodyPr/>
          <a:lstStyle/>
          <a:p>
            <a:pPr algn="ctr" eaLnBrk="0" hangingPunct="0">
              <a:defRPr/>
            </a:pPr>
            <a:r>
              <a:rPr lang="en-US" sz="3600" b="1" kern="0" dirty="0">
                <a:solidFill>
                  <a:srgbClr val="017663"/>
                </a:solidFill>
                <a:latin typeface="+mn-lt"/>
                <a:ea typeface="+mj-ea"/>
                <a:cs typeface="+mj-cs"/>
              </a:rPr>
              <a:t>8. CLOSURE</a:t>
            </a: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a:p>
            <a:pPr algn="ctr" eaLnBrk="0" hangingPunct="0">
              <a:defRPr/>
            </a:pPr>
            <a:endParaRPr lang="en-US" sz="3600" b="1" kern="0" dirty="0">
              <a:solidFill>
                <a:schemeClr val="tx2"/>
              </a:solidFill>
              <a:latin typeface="+mn-lt"/>
              <a:ea typeface="+mj-ea"/>
              <a:cs typeface="+mj-cs"/>
            </a:endParaRPr>
          </a:p>
        </p:txBody>
      </p:sp>
      <p:sp>
        <p:nvSpPr>
          <p:cNvPr id="4" name="Content Placeholder 2"/>
          <p:cNvSpPr>
            <a:spLocks noGrp="1"/>
          </p:cNvSpPr>
          <p:nvPr>
            <p:ph idx="1"/>
          </p:nvPr>
        </p:nvSpPr>
        <p:spPr>
          <a:xfrm>
            <a:off x="539552" y="1412775"/>
            <a:ext cx="8424936" cy="4504083"/>
          </a:xfrm>
        </p:spPr>
        <p:txBody>
          <a:bodyPr>
            <a:noAutofit/>
          </a:bodyPr>
          <a:lstStyle/>
          <a:p>
            <a:pPr marL="0" indent="0" algn="just">
              <a:spcBef>
                <a:spcPts val="0"/>
              </a:spcBef>
              <a:buNone/>
            </a:pPr>
            <a:r>
              <a:rPr lang="en-ZA" sz="2000" b="1" dirty="0">
                <a:latin typeface="Arial" panose="020B0604020202020204" pitchFamily="34" charset="0"/>
                <a:cs typeface="Arial" panose="020B0604020202020204" pitchFamily="34" charset="0"/>
              </a:rPr>
              <a:t>In conclusion we want to stress the following:</a:t>
            </a:r>
          </a:p>
          <a:p>
            <a:pPr marL="0" indent="0" algn="just">
              <a:spcBef>
                <a:spcPts val="0"/>
              </a:spcBef>
              <a:buNone/>
            </a:pPr>
            <a:endParaRPr lang="en-ZA" sz="1800" dirty="0">
              <a:latin typeface="Arial" panose="020B0604020202020204" pitchFamily="34" charset="0"/>
              <a:cs typeface="Arial" panose="020B0604020202020204" pitchFamily="34" charset="0"/>
            </a:endParaRPr>
          </a:p>
          <a:p>
            <a:pPr algn="just">
              <a:lnSpc>
                <a:spcPct val="150000"/>
              </a:lnSpc>
              <a:spcBef>
                <a:spcPts val="0"/>
              </a:spcBef>
            </a:pPr>
            <a:r>
              <a:rPr lang="en-ZA" sz="1800" dirty="0">
                <a:latin typeface="Arial" panose="020B0604020202020204" pitchFamily="34" charset="0"/>
                <a:cs typeface="Arial" panose="020B0604020202020204" pitchFamily="34" charset="0"/>
              </a:rPr>
              <a:t>Traffic Accommodation Planning is important for safety and managing delays to the traveling public</a:t>
            </a:r>
          </a:p>
          <a:p>
            <a:pPr algn="just">
              <a:lnSpc>
                <a:spcPct val="150000"/>
              </a:lnSpc>
              <a:spcBef>
                <a:spcPts val="0"/>
              </a:spcBef>
            </a:pPr>
            <a:r>
              <a:rPr lang="en-ZA" sz="1800" dirty="0">
                <a:latin typeface="Arial" panose="020B0604020202020204" pitchFamily="34" charset="0"/>
                <a:cs typeface="Arial" panose="020B0604020202020204" pitchFamily="34" charset="0"/>
              </a:rPr>
              <a:t>Challenges involved in the new COTO system </a:t>
            </a:r>
          </a:p>
          <a:p>
            <a:pPr marL="0" indent="0" algn="ctr">
              <a:lnSpc>
                <a:spcPct val="150000"/>
              </a:lnSpc>
              <a:spcBef>
                <a:spcPts val="0"/>
              </a:spcBef>
              <a:buNone/>
            </a:pPr>
            <a:endParaRPr lang="en-ZA" sz="1800" dirty="0">
              <a:latin typeface="Arial" panose="020B0604020202020204" pitchFamily="34" charset="0"/>
              <a:cs typeface="Arial" panose="020B0604020202020204" pitchFamily="34" charset="0"/>
            </a:endParaRPr>
          </a:p>
          <a:p>
            <a:pPr marL="0" indent="0" algn="ctr">
              <a:lnSpc>
                <a:spcPct val="150000"/>
              </a:lnSpc>
              <a:spcBef>
                <a:spcPts val="0"/>
              </a:spcBef>
              <a:buNone/>
            </a:pPr>
            <a:r>
              <a:rPr lang="en-ZA" sz="2400" i="1" dirty="0">
                <a:solidFill>
                  <a:srgbClr val="0000CC"/>
                </a:solidFill>
                <a:latin typeface="Arial" panose="020B0604020202020204" pitchFamily="34" charset="0"/>
                <a:cs typeface="Arial" panose="020B0604020202020204" pitchFamily="34" charset="0"/>
              </a:rPr>
              <a:t>Good luck &amp; thank you</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theme/theme1.xml><?xml version="1.0" encoding="utf-8"?>
<a:theme xmlns:a="http://schemas.openxmlformats.org/drawingml/2006/main" name="Edge">
  <a:themeElements>
    <a:clrScheme name="Edge 10">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06600"/>
      </a:hlink>
      <a:folHlink>
        <a:srgbClr val="287624"/>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GB" sz="1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ctr" defTabSz="914400" rtl="0" eaLnBrk="1" fontAlgn="base" latinLnBrk="0" hangingPunct="1">
          <a:lnSpc>
            <a:spcPct val="100000"/>
          </a:lnSpc>
          <a:spcBef>
            <a:spcPct val="50000"/>
          </a:spcBef>
          <a:spcAft>
            <a:spcPct val="0"/>
          </a:spcAft>
          <a:buClrTx/>
          <a:buSzTx/>
          <a:buFontTx/>
          <a:buNone/>
          <a:tabLst/>
          <a:defRPr kumimoji="0" lang="en-GB" sz="1400" b="0" i="0" u="none" strike="noStrike" cap="none" normalizeH="0" baseline="0" smtClean="0">
            <a:ln>
              <a:noFill/>
            </a:ln>
            <a:solidFill>
              <a:schemeClr val="tx1"/>
            </a:solidFill>
            <a:effectLst/>
            <a:latin typeface="Arial"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10">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006600"/>
        </a:hlink>
        <a:folHlink>
          <a:srgbClr val="28762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18481</TotalTime>
  <Words>7844</Words>
  <Application>Microsoft Office PowerPoint</Application>
  <PresentationFormat>On-screen Show (4:3)</PresentationFormat>
  <Paragraphs>1092</Paragraphs>
  <Slides>95</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95</vt:i4>
      </vt:variant>
    </vt:vector>
  </HeadingPairs>
  <TitlesOfParts>
    <vt:vector size="101" baseType="lpstr">
      <vt:lpstr>Arial</vt:lpstr>
      <vt:lpstr>Calibri</vt:lpstr>
      <vt:lpstr>Garamond</vt:lpstr>
      <vt:lpstr>Symbol</vt:lpstr>
      <vt:lpstr>Wingdings</vt:lpstr>
      <vt:lpstr>Edge</vt:lpstr>
      <vt:lpstr>PowerPoint Presentation</vt:lpstr>
      <vt:lpstr>AGENDA</vt:lpstr>
      <vt:lpstr>1. WELCOME</vt:lpstr>
      <vt:lpstr>2. INTRODUCTION</vt:lpstr>
      <vt:lpstr>2. INTRODUCTION</vt:lpstr>
      <vt:lpstr>  3. TENDERING PROCEDURE</vt:lpstr>
      <vt:lpstr>PowerPoint Presentation</vt:lpstr>
      <vt:lpstr> 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 </vt:lpstr>
      <vt:lpstr>3. TENDERING PROCEDURES T1.2  TENDER DATA</vt:lpstr>
      <vt:lpstr>4. RETURNABLE SCHEDULES LIST OF RETURNABLE SCHEDULES </vt:lpstr>
      <vt:lpstr>4. RETURNABLE SCHEDULES LIST OF RETURNABLE SCHEDULES</vt:lpstr>
      <vt:lpstr>4. RETURNABLE SCHEDULES T.2.1 LIST OF RETURNABLE SCHEDULES</vt:lpstr>
      <vt:lpstr>4. RETURNABLE SCHEDULES LIST OF RETURNABLE SCHEDULES</vt:lpstr>
      <vt:lpstr>4. RETURNABLE SCHEDULES LIST OF RETURNABLE SCHEDULES</vt:lpstr>
      <vt:lpstr>PowerPoint Presentation</vt:lpstr>
      <vt:lpstr>5. CONTRACT DATA  </vt:lpstr>
      <vt:lpstr>5. CONTRACT DATA  </vt:lpstr>
      <vt:lpstr>5. CONTRACT DATA  </vt:lpstr>
      <vt:lpstr>5. CONTRACT DATA  </vt:lpstr>
      <vt:lpstr>5. CONTRACT DATA  </vt:lpstr>
      <vt:lpstr>5. CONTRACT DATA  </vt:lpstr>
      <vt:lpstr>5. CONTRACT DATA  </vt:lpstr>
      <vt:lpstr>5. CONTRACT DATA  </vt:lpstr>
      <vt:lpstr>5. CONTRACT DATA  </vt:lpstr>
      <vt:lpstr>5. CONTRACT DATA  </vt:lpstr>
      <vt:lpstr>5. CONTRACT DATA  </vt:lpstr>
      <vt:lpstr>5. CONTRACT DATA  </vt:lpstr>
      <vt:lpstr>5. CONTRACT DATA  </vt:lpstr>
      <vt:lpstr>5. CONTRACT DATA  </vt:lpstr>
      <vt:lpstr>5. CONTRACT DATA  </vt:lpstr>
      <vt:lpstr>5. CONTRACT DATA  </vt:lpstr>
      <vt:lpstr>PowerPoint Presentation</vt:lpstr>
      <vt:lpstr>PowerPoint Presentation</vt:lpstr>
      <vt:lpstr>6. PROJECT INFORMATION     </vt:lpstr>
      <vt:lpstr>6. PROJECT INFORMATION   </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6. PROJECT INFORMATION</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7. PROJECT SPECIFICATIONS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lachmana</dc:creator>
  <cp:lastModifiedBy>Jana Dippenaar</cp:lastModifiedBy>
  <cp:revision>971</cp:revision>
  <cp:lastPrinted>2021-02-19T11:25:20Z</cp:lastPrinted>
  <dcterms:created xsi:type="dcterms:W3CDTF">2007-03-29T14:04:43Z</dcterms:created>
  <dcterms:modified xsi:type="dcterms:W3CDTF">2021-10-07T12:07:01Z</dcterms:modified>
</cp:coreProperties>
</file>