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5"/>
  </p:notesMasterIdLst>
  <p:handoutMasterIdLst>
    <p:handoutMasterId r:id="rId16"/>
  </p:handoutMasterIdLst>
  <p:sldIdLst>
    <p:sldId id="311" r:id="rId3"/>
    <p:sldId id="312" r:id="rId4"/>
    <p:sldId id="313" r:id="rId5"/>
    <p:sldId id="1591" r:id="rId6"/>
    <p:sldId id="1558" r:id="rId7"/>
    <p:sldId id="1578" r:id="rId8"/>
    <p:sldId id="324" r:id="rId9"/>
    <p:sldId id="326" r:id="rId10"/>
    <p:sldId id="1592" r:id="rId11"/>
    <p:sldId id="1576" r:id="rId12"/>
    <p:sldId id="469" r:id="rId13"/>
    <p:sldId id="307" r:id="rId14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CAF1D-4888-7AF9-99EC-E694532B3A9D}" name="Camille Shah" initials="CS" userId="S::ShahC@eskom.co.za::b49c16eb-9c2f-4076-ae16-294c29ffbf0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25B"/>
    <a:srgbClr val="0DB02B"/>
    <a:srgbClr val="D69B40"/>
    <a:srgbClr val="C97A00"/>
    <a:srgbClr val="CDB6AA"/>
    <a:srgbClr val="ACC3C3"/>
    <a:srgbClr val="E4BC7F"/>
    <a:srgbClr val="C2C382"/>
    <a:srgbClr val="CA9987"/>
    <a:srgbClr val="B49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2FB2-3048-A3E8-FAC4-1A154E9EBC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3EC01-58E5-F53E-1D93-72866D068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0778-C05C-3E46-9B06-74AA136A7A40}" type="datetimeFigureOut">
              <a:rPr lang="en-US" smtClean="0"/>
              <a:t>7/28/2025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FACD4-124B-05EE-B114-66B0345F22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63DF-093C-F399-FB34-69C3F05943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1C4-6C35-F64A-BE83-0706739C5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2025/07/28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916C4-EAFC-9D67-10B5-FCFACF7D35E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8261" y="2110042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A18EA-0E1F-240D-DE7C-C9CC84E081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231" y="3933821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BA61F4DB-F9E7-C717-1797-CE92AFF6F5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400525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103">
            <a:extLst>
              <a:ext uri="{FF2B5EF4-FFF2-40B4-BE49-F238E27FC236}">
                <a16:creationId xmlns:a16="http://schemas.microsoft.com/office/drawing/2014/main" id="{3E772CB1-2E91-063A-38F9-D7BCE95D7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224173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C33341-4EC4-CA2A-1DCC-EBC4ADFBDCD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83708" y="145709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3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2E1B3-D2A0-E520-6EEF-E94074B842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18261" y="152947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52414-F8DB-56D3-1E47-029CA76AFA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7231" y="335325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01501E1-4BEF-E23F-D908-DD33B0BF36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342468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B8401596-002A-0928-7FB2-207F2EE411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166116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EED64-0DEB-A705-F1C8-127F77BB42B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8528D-C9DB-4A97-92A1-19A0912F1E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89052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8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90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1" y="224180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8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8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5326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9.xml"/><Relationship Id="rId10" Type="http://schemas.openxmlformats.org/officeDocument/2006/relationships/oleObject" Target="../embeddings/oleObject4.bin"/><Relationship Id="rId4" Type="http://schemas.openxmlformats.org/officeDocument/2006/relationships/slideLayout" Target="../slideLayouts/slideLayout8.xml"/><Relationship Id="rId9" Type="http://schemas.openxmlformats.org/officeDocument/2006/relationships/tags" Target="../tags/tag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B88D3B3-9103-9A07-36E3-D7FA1556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6825" y="178910"/>
            <a:ext cx="3025916" cy="11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97595922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9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  <p:sldLayoutId id="2147483660" r:id="rId5"/>
    <p:sldLayoutId id="2147483661" r:id="rId6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10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8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image" Target="../media/image7.emf"/><Relationship Id="rId3" Type="http://schemas.openxmlformats.org/officeDocument/2006/relationships/tags" Target="../tags/tag30.xml"/><Relationship Id="rId21" Type="http://schemas.openxmlformats.org/officeDocument/2006/relationships/tags" Target="../tags/tag48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oleObject" Target="../embeddings/oleObject9.bin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tags" Target="../tags/tag47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10" Type="http://schemas.openxmlformats.org/officeDocument/2006/relationships/tags" Target="../tags/tag37.xml"/><Relationship Id="rId19" Type="http://schemas.openxmlformats.org/officeDocument/2006/relationships/tags" Target="../tags/tag46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Relationship Id="rId22" Type="http://schemas.openxmlformats.org/officeDocument/2006/relationships/tags" Target="../tags/tag4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5" Type="http://schemas.openxmlformats.org/officeDocument/2006/relationships/image" Target="../media/image13.emf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Relationship Id="rId5" Type="http://schemas.openxmlformats.org/officeDocument/2006/relationships/image" Target="../media/image14.emf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5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D170835-036D-9610-4492-0E92E59F15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0940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D170835-036D-9610-4492-0E92E59F15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6E3FEA5-A775-056A-0983-BF5E78389C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8CD09AD-C45A-5CE5-6A89-00FA98E6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53E9CF-B0B4-E2B5-EA75-4887178A5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3708" y="1200150"/>
            <a:ext cx="6343001" cy="933219"/>
          </a:xfrm>
        </p:spPr>
        <p:txBody>
          <a:bodyPr vert="horz">
            <a:noAutofit/>
          </a:bodyPr>
          <a:lstStyle/>
          <a:p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Supply and delivery of inhibited and uninhibited  virgin oil for east grid on an as and when required basis</a:t>
            </a:r>
            <a:endParaRPr lang="en-ZA" alt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82D95222-E527-835A-40D8-5BDF5077DA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128" y="4017255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9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79B4FCB5-4316-B142-E3BA-48AD6A2A83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4089" y="2249658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A12FD97-8C45-519E-B16A-741E7E5A67D6}"/>
              </a:ext>
            </a:extLst>
          </p:cNvPr>
          <p:cNvSpPr txBox="1">
            <a:spLocks/>
          </p:cNvSpPr>
          <p:nvPr/>
        </p:nvSpPr>
        <p:spPr>
          <a:xfrm>
            <a:off x="6237514" y="3416662"/>
            <a:ext cx="5498226" cy="676275"/>
          </a:xfrm>
          <a:prstGeom prst="rect">
            <a:avLst/>
          </a:prstGeom>
        </p:spPr>
        <p:txBody>
          <a:bodyPr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July 2025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EA250EA-022A-3858-BEE9-75A4ECD79339}"/>
              </a:ext>
            </a:extLst>
          </p:cNvPr>
          <p:cNvSpPr txBox="1">
            <a:spLocks noChangeArrowheads="1"/>
          </p:cNvSpPr>
          <p:nvPr/>
        </p:nvSpPr>
        <p:spPr>
          <a:xfrm>
            <a:off x="5383707" y="2436878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dirty="0">
                <a:solidFill>
                  <a:schemeClr val="tx2"/>
                </a:solidFill>
              </a:rPr>
              <a:t>Presented by: Rudzani Tshikungulu </a:t>
            </a:r>
            <a:endParaRPr lang="en-ZA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9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FCD07E74-A3A6-BE46-4114-139A32E9152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84016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D07E74-A3A6-BE46-4114-139A32E915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FAA5C28-60E1-C063-A1A0-2700D0AF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ZA" dirty="0"/>
              <a:t>Eskom Supplier Development and Localisation Mandate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F1CC015-98F9-AA73-0520-54CDF614BF7E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592248" y="1455542"/>
            <a:ext cx="6805852" cy="239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Our mandate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is to achieve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maximum and sustainable local development impact 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through leveraging Eskom’s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procurement spend </a:t>
            </a:r>
            <a:r>
              <a:rPr kumimoji="0" lang="en-ZA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 a manner that allows flexibility within the business in order to accommodate </a:t>
            </a:r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government local development initiatives and policies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F1713BF8-2073-6873-0E9B-E74ACB432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931" y="1308100"/>
            <a:ext cx="10446487" cy="2692400"/>
          </a:xfrm>
          <a:prstGeom prst="rect">
            <a:avLst/>
          </a:prstGeom>
          <a:noFill/>
          <a:ln w="28575" algn="ctr">
            <a:solidFill>
              <a:srgbClr val="0038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B1D1FE-E903-1BF3-3919-1026CD2A3C68}"/>
              </a:ext>
            </a:extLst>
          </p:cNvPr>
          <p:cNvSpPr/>
          <p:nvPr/>
        </p:nvSpPr>
        <p:spPr bwMode="auto">
          <a:xfrm>
            <a:off x="771931" y="1073150"/>
            <a:ext cx="10446487" cy="234950"/>
          </a:xfrm>
          <a:prstGeom prst="rect">
            <a:avLst/>
          </a:prstGeom>
          <a:solidFill>
            <a:srgbClr val="003896"/>
          </a:solidFill>
          <a:ln w="25400" cap="flat" cmpd="sng" algn="ctr">
            <a:solidFill>
              <a:srgbClr val="003896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Mandate</a:t>
            </a:r>
          </a:p>
        </p:txBody>
      </p:sp>
      <p:pic>
        <p:nvPicPr>
          <p:cNvPr id="11" name="Picture 12" descr="Community Icon Png #92214 - Free Icons Library">
            <a:extLst>
              <a:ext uri="{FF2B5EF4-FFF2-40B4-BE49-F238E27FC236}">
                <a16:creationId xmlns:a16="http://schemas.microsoft.com/office/drawing/2014/main" id="{A0A232AF-4E52-32D9-9CF1-7F7340501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rgbClr val="002E7F">
                <a:shade val="45000"/>
                <a:satMod val="135000"/>
              </a:srgbClr>
              <a:prstClr val="white"/>
            </a:duotone>
          </a:blip>
          <a:srcRect/>
          <a:stretch>
            <a:fillRect/>
          </a:stretch>
        </p:blipFill>
        <p:spPr bwMode="auto">
          <a:xfrm>
            <a:off x="4566424" y="4000500"/>
            <a:ext cx="285750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256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1DE993C-6CF5-7755-08F6-81C22F02D3C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193236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592" imgH="595" progId="TCLayout.ActiveDocument.1">
                  <p:embed/>
                </p:oleObj>
              </mc:Choice>
              <mc:Fallback>
                <p:oleObj name="think-cell Slide" r:id="rId25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DE993C-6CF5-7755-08F6-81C22F02D3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C6B0396-3CF4-35A7-7589-1EA311C10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SD&amp;L measures impact along 5 key performance areas</a:t>
            </a:r>
            <a:endParaRPr lang="en-ZA" dirty="0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227AEB6E-DC66-48BC-80DD-E1C7126050B9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4164920" y="1244600"/>
            <a:ext cx="7363675" cy="5381625"/>
          </a:xfrm>
          <a:prstGeom prst="homePlate">
            <a:avLst>
              <a:gd name="adj" fmla="val 0"/>
            </a:avLst>
          </a:prstGeom>
          <a:solidFill>
            <a:srgbClr val="FFFFFF"/>
          </a:solidFill>
          <a:ln w="19050" algn="ctr">
            <a:solidFill>
              <a:srgbClr val="DDDDDD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BBC8334-B2DF-C03B-6671-F2280947D794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4164920" y="1244600"/>
            <a:ext cx="7363675" cy="420688"/>
          </a:xfrm>
          <a:prstGeom prst="rect">
            <a:avLst/>
          </a:prstGeom>
          <a:solidFill>
            <a:srgbClr val="DDDDDD"/>
          </a:solidFill>
          <a:ln w="28575" algn="ctr">
            <a:solidFill>
              <a:srgbClr val="DDDDDD"/>
            </a:solidFill>
            <a:miter lim="800000"/>
            <a:headEnd/>
            <a:tailEnd/>
          </a:ln>
        </p:spPr>
        <p:txBody>
          <a:bodyPr lIns="91422" tIns="45711" rIns="91422" bIns="45711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82359B1D-B9CB-6119-CB05-44808FD4EB3D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636542" y="1244600"/>
            <a:ext cx="3511745" cy="5381625"/>
          </a:xfrm>
          <a:prstGeom prst="homePlate">
            <a:avLst>
              <a:gd name="adj" fmla="val 0"/>
            </a:avLst>
          </a:prstGeom>
          <a:solidFill>
            <a:srgbClr val="FFFFFF"/>
          </a:solidFill>
          <a:ln w="19050" algn="ctr">
            <a:solidFill>
              <a:srgbClr val="83725B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6D54DF8-F912-52BA-DADF-C2A23EB14D55}"/>
              </a:ext>
            </a:extLst>
          </p:cNvPr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636542" y="1244600"/>
            <a:ext cx="3511745" cy="422275"/>
          </a:xfrm>
          <a:prstGeom prst="rect">
            <a:avLst/>
          </a:prstGeom>
          <a:solidFill>
            <a:srgbClr val="83725B"/>
          </a:solidFill>
          <a:ln w="19050" algn="ctr">
            <a:solidFill>
              <a:srgbClr val="83725B"/>
            </a:solidFill>
            <a:miter lim="800000"/>
            <a:headEnd/>
            <a:tailEnd/>
          </a:ln>
        </p:spPr>
        <p:txBody>
          <a:bodyPr lIns="91422" tIns="45711" rIns="91422" bIns="45711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Key performance areas</a:t>
            </a:r>
          </a:p>
        </p:txBody>
      </p:sp>
      <p:sp>
        <p:nvSpPr>
          <p:cNvPr id="10" name="Rectangle 286">
            <a:extLst>
              <a:ext uri="{FF2B5EF4-FFF2-40B4-BE49-F238E27FC236}">
                <a16:creationId xmlns:a16="http://schemas.microsoft.com/office/drawing/2014/main" id="{50EDC742-666E-9559-8696-A96900D14DF2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354232" y="1782763"/>
            <a:ext cx="69136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Increasing the skill base (number and skill level) of South African workers in areas relevant to the energy sector and where there is a national scarcity of skills</a:t>
            </a:r>
          </a:p>
        </p:txBody>
      </p:sp>
      <p:sp>
        <p:nvSpPr>
          <p:cNvPr id="11" name="Rectangle 286">
            <a:extLst>
              <a:ext uri="{FF2B5EF4-FFF2-40B4-BE49-F238E27FC236}">
                <a16:creationId xmlns:a16="http://schemas.microsoft.com/office/drawing/2014/main" id="{EED891C7-F186-0E12-2534-F875391322A0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765703" y="1782763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Skills development </a:t>
            </a:r>
          </a:p>
        </p:txBody>
      </p:sp>
      <p:sp>
        <p:nvSpPr>
          <p:cNvPr id="12" name="Rectangle 286">
            <a:extLst>
              <a:ext uri="{FF2B5EF4-FFF2-40B4-BE49-F238E27FC236}">
                <a16:creationId xmlns:a16="http://schemas.microsoft.com/office/drawing/2014/main" id="{497025BE-EF67-5743-D050-782C7A44F0C6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354232" y="2744788"/>
            <a:ext cx="691361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Utilisation of Transmission spend to develop South African based manufacturers/suppliers by ensuring that local content in line with DTI designated commodities is adhered to and advanced </a:t>
            </a:r>
          </a:p>
        </p:txBody>
      </p:sp>
      <p:sp>
        <p:nvSpPr>
          <p:cNvPr id="13" name="Rectangle 286">
            <a:extLst>
              <a:ext uri="{FF2B5EF4-FFF2-40B4-BE49-F238E27FC236}">
                <a16:creationId xmlns:a16="http://schemas.microsoft.com/office/drawing/2014/main" id="{E0DB8E97-2A04-0ED1-2A9C-D330BFB06527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765703" y="2744788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Local content</a:t>
            </a:r>
          </a:p>
        </p:txBody>
      </p:sp>
      <p:sp>
        <p:nvSpPr>
          <p:cNvPr id="14" name="Rectangle 286">
            <a:extLst>
              <a:ext uri="{FF2B5EF4-FFF2-40B4-BE49-F238E27FC236}">
                <a16:creationId xmlns:a16="http://schemas.microsoft.com/office/drawing/2014/main" id="{B62C229F-A18C-092C-B123-1424EBED096E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4354232" y="3946525"/>
            <a:ext cx="6913613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Utilisation of Eskom and suppliers’ spend to foster the establishment of new competitive industries in the Transmission sector</a:t>
            </a:r>
          </a:p>
        </p:txBody>
      </p:sp>
      <p:sp>
        <p:nvSpPr>
          <p:cNvPr id="15" name="Rectangle 286">
            <a:extLst>
              <a:ext uri="{FF2B5EF4-FFF2-40B4-BE49-F238E27FC236}">
                <a16:creationId xmlns:a16="http://schemas.microsoft.com/office/drawing/2014/main" id="{623316D2-73AE-8CEE-273D-965FDF8196A5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765703" y="3946525"/>
            <a:ext cx="295814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Industrialisation</a:t>
            </a:r>
          </a:p>
        </p:txBody>
      </p:sp>
      <p:sp>
        <p:nvSpPr>
          <p:cNvPr id="16" name="Rectangle 286">
            <a:extLst>
              <a:ext uri="{FF2B5EF4-FFF2-40B4-BE49-F238E27FC236}">
                <a16:creationId xmlns:a16="http://schemas.microsoft.com/office/drawing/2014/main" id="{3A288915-B4BD-5C94-6DD4-5B6EE444B617}"/>
              </a:ext>
            </a:extLst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4354232" y="4903788"/>
            <a:ext cx="691361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Creation of </a:t>
            </a:r>
            <a:r>
              <a:rPr kumimoji="0" lang="en-US" altLang="en-US" sz="1600" b="1" i="1" u="sng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kumimoji="0" lang="en-US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jobs by suppliers as a direct result of Transmission business</a:t>
            </a:r>
            <a:endParaRPr kumimoji="0" lang="en-GB" altLang="en-US" sz="16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286">
            <a:extLst>
              <a:ext uri="{FF2B5EF4-FFF2-40B4-BE49-F238E27FC236}">
                <a16:creationId xmlns:a16="http://schemas.microsoft.com/office/drawing/2014/main" id="{DA484BEB-5962-64CA-DFEB-FFF886EE8ACA}"/>
              </a:ext>
            </a:extLst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765703" y="4903788"/>
            <a:ext cx="295814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Employment and job creation</a:t>
            </a:r>
          </a:p>
        </p:txBody>
      </p:sp>
      <p:sp>
        <p:nvSpPr>
          <p:cNvPr id="18" name="Rectangle 286">
            <a:extLst>
              <a:ext uri="{FF2B5EF4-FFF2-40B4-BE49-F238E27FC236}">
                <a16:creationId xmlns:a16="http://schemas.microsoft.com/office/drawing/2014/main" id="{3AF7F6BA-8579-76E7-0D45-6B44277FD866}"/>
              </a:ext>
            </a:extLst>
          </p:cNvPr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354232" y="5616575"/>
            <a:ext cx="6913613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/>
            </a:pPr>
            <a:r>
              <a:rPr kumimoji="0" lang="en-GB" altLang="en-US" sz="1600" b="0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Providing a platform to develop emerging suppliers, and further contribution to local developmental opportunities for national and international suppliers</a:t>
            </a:r>
          </a:p>
        </p:txBody>
      </p:sp>
      <p:sp>
        <p:nvSpPr>
          <p:cNvPr id="19" name="Rectangle 286">
            <a:extLst>
              <a:ext uri="{FF2B5EF4-FFF2-40B4-BE49-F238E27FC236}">
                <a16:creationId xmlns:a16="http://schemas.microsoft.com/office/drawing/2014/main" id="{33928058-9362-BED0-2453-B977D5D74507}"/>
              </a:ext>
            </a:extLst>
          </p:cNvPr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765703" y="5616575"/>
            <a:ext cx="295814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342900" indent="-3429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96850" indent="-195263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96850" marR="0" lvl="1" indent="-195263" defTabSz="912813" eaLnBrk="0" fontAlgn="base" latinLnBrk="0" hangingPunct="0">
              <a:lnSpc>
                <a:spcPct val="100000"/>
              </a:lnSpc>
              <a:spcBef>
                <a:spcPct val="60000"/>
              </a:spcBef>
              <a:spcAft>
                <a:spcPct val="0"/>
              </a:spcAft>
              <a:buClr>
                <a:srgbClr val="FFFFFF"/>
              </a:buClr>
              <a:buSzPct val="125000"/>
              <a:buFontTx/>
              <a:buNone/>
              <a:tabLst/>
              <a:defRPr/>
            </a:pPr>
            <a:r>
              <a:rPr kumimoji="0" lang="en-GB" altLang="en-US" sz="1600" b="1" i="0" u="none" strike="noStrike" kern="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Supplier development</a:t>
            </a:r>
          </a:p>
        </p:txBody>
      </p:sp>
      <p:sp>
        <p:nvSpPr>
          <p:cNvPr id="20" name="Line 27">
            <a:extLst>
              <a:ext uri="{FF2B5EF4-FFF2-40B4-BE49-F238E27FC236}">
                <a16:creationId xmlns:a16="http://schemas.microsoft.com/office/drawing/2014/main" id="{E3C972C7-079F-05DD-2E5D-9B580804B550}"/>
              </a:ext>
            </a:extLst>
          </p:cNvPr>
          <p:cNvSpPr>
            <a:spLocks noChangeShapeType="1"/>
          </p:cNvSpPr>
          <p:nvPr>
            <p:custDataLst>
              <p:tags r:id="rId16"/>
            </p:custDataLst>
          </p:nvPr>
        </p:nvSpPr>
        <p:spPr bwMode="gray">
          <a:xfrm>
            <a:off x="690199" y="2633663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1" name="Line 31">
            <a:extLst>
              <a:ext uri="{FF2B5EF4-FFF2-40B4-BE49-F238E27FC236}">
                <a16:creationId xmlns:a16="http://schemas.microsoft.com/office/drawing/2014/main" id="{CDFD0BC2-BE76-77BE-4DFF-DAEA2D88B065}"/>
              </a:ext>
            </a:extLst>
          </p:cNvPr>
          <p:cNvSpPr>
            <a:spLocks noChangeShapeType="1"/>
          </p:cNvSpPr>
          <p:nvPr>
            <p:custDataLst>
              <p:tags r:id="rId17"/>
            </p:custDataLst>
          </p:nvPr>
        </p:nvSpPr>
        <p:spPr bwMode="gray">
          <a:xfrm>
            <a:off x="4208230" y="2633663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2" name="Line 28">
            <a:extLst>
              <a:ext uri="{FF2B5EF4-FFF2-40B4-BE49-F238E27FC236}">
                <a16:creationId xmlns:a16="http://schemas.microsoft.com/office/drawing/2014/main" id="{EC57C404-AF78-03A4-D44B-DE9A04EEE181}"/>
              </a:ext>
            </a:extLst>
          </p:cNvPr>
          <p:cNvSpPr>
            <a:spLocks noChangeShapeType="1"/>
          </p:cNvSpPr>
          <p:nvPr>
            <p:custDataLst>
              <p:tags r:id="rId18"/>
            </p:custDataLst>
          </p:nvPr>
        </p:nvSpPr>
        <p:spPr bwMode="gray">
          <a:xfrm>
            <a:off x="704487" y="3835400"/>
            <a:ext cx="3450469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3" name="Line 32">
            <a:extLst>
              <a:ext uri="{FF2B5EF4-FFF2-40B4-BE49-F238E27FC236}">
                <a16:creationId xmlns:a16="http://schemas.microsoft.com/office/drawing/2014/main" id="{4ED16BE6-6E35-6AEB-10C6-82CB0658AE24}"/>
              </a:ext>
            </a:extLst>
          </p:cNvPr>
          <p:cNvSpPr>
            <a:spLocks noChangeShapeType="1"/>
          </p:cNvSpPr>
          <p:nvPr>
            <p:custDataLst>
              <p:tags r:id="rId19"/>
            </p:custDataLst>
          </p:nvPr>
        </p:nvSpPr>
        <p:spPr bwMode="gray">
          <a:xfrm>
            <a:off x="4246330" y="3835400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4" name="Line 29">
            <a:extLst>
              <a:ext uri="{FF2B5EF4-FFF2-40B4-BE49-F238E27FC236}">
                <a16:creationId xmlns:a16="http://schemas.microsoft.com/office/drawing/2014/main" id="{A12ACD5D-5551-5D14-8C58-AC9AC48814C8}"/>
              </a:ext>
            </a:extLst>
          </p:cNvPr>
          <p:cNvSpPr>
            <a:spLocks noChangeShapeType="1"/>
          </p:cNvSpPr>
          <p:nvPr>
            <p:custDataLst>
              <p:tags r:id="rId20"/>
            </p:custDataLst>
          </p:nvPr>
        </p:nvSpPr>
        <p:spPr bwMode="gray">
          <a:xfrm>
            <a:off x="690199" y="4792663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5" name="Line 33">
            <a:extLst>
              <a:ext uri="{FF2B5EF4-FFF2-40B4-BE49-F238E27FC236}">
                <a16:creationId xmlns:a16="http://schemas.microsoft.com/office/drawing/2014/main" id="{6C2D77B1-CB36-C1B5-354C-6A50AFCDD634}"/>
              </a:ext>
            </a:extLst>
          </p:cNvPr>
          <p:cNvSpPr>
            <a:spLocks noChangeShapeType="1"/>
          </p:cNvSpPr>
          <p:nvPr>
            <p:custDataLst>
              <p:tags r:id="rId21"/>
            </p:custDataLst>
          </p:nvPr>
        </p:nvSpPr>
        <p:spPr bwMode="gray">
          <a:xfrm>
            <a:off x="4208230" y="4792663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6" name="Line 29">
            <a:extLst>
              <a:ext uri="{FF2B5EF4-FFF2-40B4-BE49-F238E27FC236}">
                <a16:creationId xmlns:a16="http://schemas.microsoft.com/office/drawing/2014/main" id="{5C10F516-53DA-CD95-F492-09DC4CDE7B2A}"/>
              </a:ext>
            </a:extLst>
          </p:cNvPr>
          <p:cNvSpPr>
            <a:spLocks noChangeShapeType="1"/>
          </p:cNvSpPr>
          <p:nvPr>
            <p:custDataLst>
              <p:tags r:id="rId22"/>
            </p:custDataLst>
          </p:nvPr>
        </p:nvSpPr>
        <p:spPr bwMode="gray">
          <a:xfrm>
            <a:off x="690199" y="5505450"/>
            <a:ext cx="3450468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27" name="Line 33">
            <a:extLst>
              <a:ext uri="{FF2B5EF4-FFF2-40B4-BE49-F238E27FC236}">
                <a16:creationId xmlns:a16="http://schemas.microsoft.com/office/drawing/2014/main" id="{BD8B6A0D-15BB-6C4C-1F08-0E4E4400FD9C}"/>
              </a:ext>
            </a:extLst>
          </p:cNvPr>
          <p:cNvSpPr>
            <a:spLocks noChangeShapeType="1"/>
          </p:cNvSpPr>
          <p:nvPr>
            <p:custDataLst>
              <p:tags r:id="rId23"/>
            </p:custDataLst>
          </p:nvPr>
        </p:nvSpPr>
        <p:spPr bwMode="gray">
          <a:xfrm>
            <a:off x="4208230" y="5505450"/>
            <a:ext cx="7270705" cy="0"/>
          </a:xfrm>
          <a:prstGeom prst="line">
            <a:avLst/>
          </a:prstGeom>
          <a:noFill/>
          <a:ln w="9525">
            <a:solidFill>
              <a:srgbClr val="AAAEC9"/>
            </a:solidFill>
            <a:prstDash val="dash"/>
            <a:round/>
            <a:headEnd/>
            <a:tailEnd/>
          </a:ln>
        </p:spPr>
        <p:txBody>
          <a:bodyPr lIns="93296" tIns="46648" rIns="93296" bIns="46648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71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Evaluation criteria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4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58402" y="1082573"/>
            <a:ext cx="71862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 90:10 OR 80:20 rule will apply in this project: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B-BBEE = 10 /20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Price = 90 /80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425347389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Points B-BBEE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defPPr>
              <a:defRPr lang="en-ZA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b="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19CB791F-EE61-49FF-B82D-89F2E0F1EFED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677" y="1101970"/>
            <a:ext cx="6576646" cy="420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85967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B-BBEE requirements 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5448300" y="6453189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6</a:t>
            </a:fld>
            <a:endParaRPr lang="en-ZA" dirty="0">
              <a:solidFill>
                <a:srgbClr val="83725B"/>
              </a:solidFill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371" y="6310314"/>
            <a:ext cx="32734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25970" y="1559170"/>
            <a:ext cx="67993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certificate must be valid.</a:t>
            </a:r>
          </a:p>
          <a:p>
            <a:pPr defTabSz="912813" eaLnBrk="0" hangingPunct="0">
              <a:buClr>
                <a:srgbClr val="8C7F6D"/>
              </a:buClr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 Agency must be SANAS accredited. 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should be a logo of SANAS on the certificate.</a:t>
            </a:r>
          </a:p>
          <a:p>
            <a:pPr defTabSz="912813" eaLnBrk="0" hangingPunct="0">
              <a:buClr>
                <a:srgbClr val="8C7F6D"/>
              </a:buClr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QSEs and EMEs – Sworn affidavit is acceptable</a:t>
            </a:r>
          </a:p>
          <a:p>
            <a:pPr marL="34290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sz="140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9225" lvl="2" defTabSz="912813" eaLnBrk="0" hangingPunct="0">
              <a:buClr>
                <a:srgbClr val="8C7F6D"/>
              </a:buClr>
              <a:buSzPct val="125000"/>
            </a:pPr>
            <a:endParaRPr lang="en-ZA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653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989FCB0-4E2B-8D72-6410-916D4702ACB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57992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989FCB0-4E2B-8D72-6410-916D4702A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4AA992-CF92-57B1-8D40-DE0462828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Key Elements of  B-BBEE Sworn Affidavits </a:t>
            </a:r>
            <a:endParaRPr lang="en-Z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D2ED9A-A1C7-0465-0027-10F22B4FFA0E}"/>
              </a:ext>
            </a:extLst>
          </p:cNvPr>
          <p:cNvSpPr txBox="1">
            <a:spLocks/>
          </p:cNvSpPr>
          <p:nvPr/>
        </p:nvSpPr>
        <p:spPr bwMode="auto">
          <a:xfrm>
            <a:off x="541783" y="1096963"/>
            <a:ext cx="11152217" cy="550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717550" indent="-271463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+mn-lt"/>
                <a:cs typeface="+mn-cs"/>
              </a:defRPr>
            </a:lvl2pPr>
            <a:lvl3pPr marL="107632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1435100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4pPr>
            <a:lvl5pPr marL="179387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5pPr>
            <a:lvl6pPr marL="22510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6pPr>
            <a:lvl7pPr marL="27082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7pPr>
            <a:lvl8pPr marL="31654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8pPr>
            <a:lvl9pPr marL="36226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Tenderers submitting B-BBEE Sworn Affidavits must ensure that the affidavits meet the following key pointers to ensure their validity</a:t>
            </a:r>
            <a:r>
              <a:rPr kumimoji="0" lang="en-US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</a:t>
            </a:r>
            <a:endParaRPr kumimoji="0" lang="en-ZA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a) Name/s of deponent as they appear in the identity document and the identity number.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Designation of the deponent as the director, owner or member must be indicated in order to know that person is duly  authorized to depose of an affidavit.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(Underline or circle </a:t>
            </a:r>
            <a:r>
              <a:rPr kumimoji="0" lang="en-ZA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Whichever is applicable). </a:t>
            </a:r>
            <a:endParaRPr kumimoji="0" lang="en-ZA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c) Name of enterprise as per enterprise registration documents issued by the CIPC, where applicable, and enterprise business address.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d) Percentage of black ownership, black female ownership and designated group. In the case of </a:t>
            </a:r>
            <a:r>
              <a:rPr kumimoji="0" lang="en-US" sz="1300" b="0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specialised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enterprises as per Statement 004, the percentage of black beneficiaries must be reflected. (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 blank spaces to be left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Indicate total revenue for the year under review and whether it is based on audited financial statements or management account.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(Underline the applicable option).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Financial year end as per the enterprise’s registration documents, which was used to determine the total revenue. (Financial year end to be stipulated by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day/month/year).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g) B-BBEE Status level. An enterprise can only have one status level.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h) Empowering supplier status must be indicated. For QSEs, the deponent must select the basis for the empowering supplier status.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 err="1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Date deponent signed and date of Commissioner of Oath must be the same.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(The sworn Affidavit must be signed in the presence of the Commissioner of Oath).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j) Commissioner of Oath cannot be an employee or ex officio of the enterprise because, a person cannot by law, commission a sworn affidavit in which they have an interest 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K) Sworn Affidavits attested / signed by a Commissioner of Oaths as a true copy </a:t>
            </a: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stamp </a:t>
            </a: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will not be accepted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7B7056C-1589-421D-32BD-8287C9522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102" y="1052513"/>
            <a:ext cx="11312802" cy="5689600"/>
          </a:xfrm>
          <a:prstGeom prst="rect">
            <a:avLst/>
          </a:prstGeom>
          <a:noFill/>
          <a:ln w="28575" algn="ctr">
            <a:solidFill>
              <a:srgbClr val="0038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152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BCBED6C-E0AB-C7D1-5E64-4F560C4A1D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87619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BCBED6C-E0AB-C7D1-5E64-4F560C4A1D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482A5CC-DB1E-0634-5DDA-0E0611F1F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br>
              <a:rPr lang="en-US" dirty="0"/>
            </a:br>
            <a:r>
              <a:rPr lang="en-US" dirty="0"/>
              <a:t>SDL&amp;I Objectives in Line with RDP Goals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F8ADC7-F127-F999-2194-4C5758C3C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31653" y="1200150"/>
            <a:ext cx="10317372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8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BCBED6C-E0AB-C7D1-5E64-4F560C4A1D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BCBED6C-E0AB-C7D1-5E64-4F560C4A1D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482A5CC-DB1E-0634-5DDA-0E0611F1F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br>
              <a:rPr lang="en-US" dirty="0"/>
            </a:br>
            <a:r>
              <a:rPr lang="en-US" dirty="0"/>
              <a:t>SDL&amp;I Objectives in Line with RDP Goals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AE64F7B-75E1-D19F-4B54-482F0A1B2E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74036" y="1308957"/>
            <a:ext cx="10118034" cy="513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21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1725613" y="319576"/>
            <a:ext cx="703421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200" dirty="0">
                <a:solidFill>
                  <a:srgbClr val="FFFFFF"/>
                </a:solidFill>
              </a:rPr>
              <a:t>Monitoring</a:t>
            </a:r>
            <a:r>
              <a:rPr lang="en-ZA" sz="2400" dirty="0"/>
              <a:t> ation (Not a weighted Criteria)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645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88388" y="6453189"/>
            <a:ext cx="1651000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815B8-D68F-4AA9-A29C-79A00C02B54B}" type="slidenum">
              <a:rPr lang="en-ZA" sz="1000">
                <a:solidFill>
                  <a:srgbClr val="83725B"/>
                </a:solidFill>
              </a:rPr>
              <a:pPr eaLnBrk="1" hangingPunct="1"/>
              <a:t>10</a:t>
            </a:fld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50832" y="1443841"/>
            <a:ext cx="74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en-ZA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ZA" dirty="0"/>
          </a:p>
        </p:txBody>
      </p:sp>
      <p:sp>
        <p:nvSpPr>
          <p:cNvPr id="2" name="Rectangle 1"/>
          <p:cNvSpPr/>
          <p:nvPr/>
        </p:nvSpPr>
        <p:spPr>
          <a:xfrm>
            <a:off x="2250832" y="1305343"/>
            <a:ext cx="74793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Implementation schedule to be submitted within a month of contract signing.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Quarterly or monthly reports on progress of implementation of SD&amp;L to be submitted to the PM.</a:t>
            </a:r>
          </a:p>
          <a:p>
            <a:pPr>
              <a:buClr>
                <a:schemeClr val="tx1"/>
              </a:buClr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SDL&amp;I penalty (2.5% retention / Performance Bond)</a:t>
            </a:r>
            <a:endParaRPr lang="en-Z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2452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sky, outdoor, outdoor object, pylon&#10;&#10;Description automatically generated">
            <a:extLst>
              <a:ext uri="{FF2B5EF4-FFF2-40B4-BE49-F238E27FC236}">
                <a16:creationId xmlns:a16="http://schemas.microsoft.com/office/drawing/2014/main" id="{E52D4B84-5A16-A5D7-D8D4-35577D95B7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061B77-BE55-C038-430D-36239A51C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1451" y="1959675"/>
            <a:ext cx="4712607" cy="755449"/>
          </a:xfrm>
        </p:spPr>
        <p:txBody>
          <a:bodyPr>
            <a:noAutofit/>
          </a:bodyPr>
          <a:lstStyle/>
          <a:p>
            <a:r>
              <a:rPr lang="en-US" sz="5500" b="1" dirty="0">
                <a:solidFill>
                  <a:srgbClr val="002060"/>
                </a:solidFill>
              </a:rPr>
              <a:t>QUESTIONS</a:t>
            </a:r>
          </a:p>
        </p:txBody>
      </p:sp>
      <p:pic>
        <p:nvPicPr>
          <p:cNvPr id="9" name="Picture Placeholder 8" descr="A picture containing sky, outdoor, road, day&#10;&#10;Description automatically generated">
            <a:extLst>
              <a:ext uri="{FF2B5EF4-FFF2-40B4-BE49-F238E27FC236}">
                <a16:creationId xmlns:a16="http://schemas.microsoft.com/office/drawing/2014/main" id="{E2BAB38C-DB54-C022-09C7-2F434A64A6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  <p:pic>
        <p:nvPicPr>
          <p:cNvPr id="11" name="Picture Placeholder 10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2DB24FDD-ABF4-FF22-2CE5-E4695BC30B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4" r="12694"/>
          <a:stretch/>
        </p:blipFill>
        <p:spPr/>
      </p:pic>
    </p:spTree>
    <p:extLst>
      <p:ext uri="{BB962C8B-B14F-4D97-AF65-F5344CB8AC3E}">
        <p14:creationId xmlns:p14="http://schemas.microsoft.com/office/powerpoint/2010/main" val="234040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EAD2719-A108-14FA-3D7A-D668FA5A259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3037" y="1651335"/>
            <a:ext cx="3294851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2C57C52-6723-79BE-E47B-9C9B7E2BA21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937" y="3429621"/>
            <a:ext cx="1895475" cy="18954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IQHZOR.YkGnKnXmELhx9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QBbglwuWEaC0JgYfvz79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ZwaseOHjUqJbJVKFTfDF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.J1Pswtk2aqxv4ZsGozw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yTCCNscUypernmnz77c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CCwhttTkGx.aHTvs8jO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4Wd_Hrv5ESGzyucPFLbD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VpCKLjbkK6802dScJKz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EWMJh8zk6zPjQkwwgNF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ZuIaKit9ESFgd0lH4jy1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LAhHB7y2EW54PsYbeGaz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lWo23J9UmynI5hHI210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GDiV8i.U20cOl0cjWet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HCVL4fsk0OAIeDAtQJrN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gPGEpXMUurmNM68g_PA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6azzyCNk0Okiy3DmnNbQ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qrniQ.Mvk2hIYzHXQA9X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Hv2E5kCUiVH1N6A1nN2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rNiupIQUKsOTmsbKljT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4109</TotalTime>
  <Words>687</Words>
  <Application>Microsoft Office PowerPoint</Application>
  <PresentationFormat>Widescreen</PresentationFormat>
  <Paragraphs>73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Courier New</vt:lpstr>
      <vt:lpstr>Wingdings</vt:lpstr>
      <vt:lpstr>Office Theme</vt:lpstr>
      <vt:lpstr>Content Slide Master</vt:lpstr>
      <vt:lpstr>think-cell Slide</vt:lpstr>
      <vt:lpstr>Supply and delivery of inhibited and uninhibited  virgin oil for east grid on an as and when required basis</vt:lpstr>
      <vt:lpstr>Eskom Supplier Development and Localisation Mandate</vt:lpstr>
      <vt:lpstr>SD&amp;L measures impact along 5 key performance areas</vt:lpstr>
      <vt:lpstr>  Evaluation criteria </vt:lpstr>
      <vt:lpstr>Preference Points B-BBEE</vt:lpstr>
      <vt:lpstr> B-BBEE requirements  </vt:lpstr>
      <vt:lpstr>Key Elements of  B-BBEE Sworn Affidavits </vt:lpstr>
      <vt:lpstr> SDL&amp;I Objectives in Line with RDP Goals</vt:lpstr>
      <vt:lpstr> SDL&amp;I Objectives in Line with RDP Goals</vt:lpstr>
      <vt:lpstr>PowerPoint Presentation</vt:lpstr>
      <vt:lpstr>QUESTIONS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Rudzani Tshikungulu</cp:lastModifiedBy>
  <cp:revision>88</cp:revision>
  <cp:lastPrinted>2024-01-29T10:17:28Z</cp:lastPrinted>
  <dcterms:created xsi:type="dcterms:W3CDTF">2020-01-06T09:48:40Z</dcterms:created>
  <dcterms:modified xsi:type="dcterms:W3CDTF">2025-07-28T07:13:34Z</dcterms:modified>
</cp:coreProperties>
</file>