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bookmarkIdSeed="2">
  <p:sldMasterIdLst>
    <p:sldMasterId id="2147483736" r:id="rId5"/>
  </p:sldMasterIdLst>
  <p:notesMasterIdLst>
    <p:notesMasterId r:id="rId32"/>
  </p:notesMasterIdLst>
  <p:handoutMasterIdLst>
    <p:handoutMasterId r:id="rId33"/>
  </p:handoutMasterIdLst>
  <p:sldIdLst>
    <p:sldId id="1618" r:id="rId6"/>
    <p:sldId id="1594" r:id="rId7"/>
    <p:sldId id="1597" r:id="rId8"/>
    <p:sldId id="1596" r:id="rId9"/>
    <p:sldId id="1641" r:id="rId10"/>
    <p:sldId id="1735" r:id="rId11"/>
    <p:sldId id="1678" r:id="rId12"/>
    <p:sldId id="1676" r:id="rId13"/>
    <p:sldId id="1744" r:id="rId14"/>
    <p:sldId id="1745" r:id="rId15"/>
    <p:sldId id="1746" r:id="rId16"/>
    <p:sldId id="1747" r:id="rId17"/>
    <p:sldId id="1707" r:id="rId18"/>
    <p:sldId id="1708" r:id="rId19"/>
    <p:sldId id="1709" r:id="rId20"/>
    <p:sldId id="1736" r:id="rId21"/>
    <p:sldId id="1728" r:id="rId22"/>
    <p:sldId id="1734" r:id="rId23"/>
    <p:sldId id="1748" r:id="rId24"/>
    <p:sldId id="1749" r:id="rId25"/>
    <p:sldId id="1743" r:id="rId26"/>
    <p:sldId id="1731" r:id="rId27"/>
    <p:sldId id="1730" r:id="rId28"/>
    <p:sldId id="1733" r:id="rId29"/>
    <p:sldId id="1732" r:id="rId30"/>
    <p:sldId id="1647" r:id="rId31"/>
  </p:sldIdLst>
  <p:sldSz cx="9906000" cy="6858000" type="A4"/>
  <p:notesSz cx="6797675" cy="9926638"/>
  <p:custDataLst>
    <p:tags r:id="rId34"/>
  </p:custDataLst>
  <p:defaultTex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B81991AB-1A9E-44AE-A57E-319536BD3896}">
          <p14:sldIdLst>
            <p14:sldId id="1618"/>
            <p14:sldId id="1594"/>
            <p14:sldId id="1597"/>
            <p14:sldId id="1596"/>
            <p14:sldId id="1641"/>
            <p14:sldId id="1735"/>
            <p14:sldId id="1678"/>
            <p14:sldId id="1676"/>
            <p14:sldId id="1744"/>
            <p14:sldId id="1745"/>
            <p14:sldId id="1746"/>
            <p14:sldId id="1747"/>
            <p14:sldId id="1707"/>
            <p14:sldId id="1708"/>
            <p14:sldId id="1709"/>
            <p14:sldId id="1736"/>
            <p14:sldId id="1728"/>
            <p14:sldId id="1734"/>
            <p14:sldId id="1748"/>
            <p14:sldId id="1749"/>
            <p14:sldId id="1743"/>
            <p14:sldId id="1731"/>
            <p14:sldId id="1730"/>
            <p14:sldId id="1733"/>
            <p14:sldId id="1732"/>
            <p14:sldId id="1647"/>
          </p14:sldIdLst>
        </p14:section>
        <p14:section name="Untitled Section" id="{C01DEE33-C7CB-4A6A-977A-2BAC30A42529}">
          <p14:sldIdLst/>
        </p14:section>
      </p14:sectionLst>
    </p:ex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2844" userDrawn="1">
          <p15:clr>
            <a:srgbClr val="A4A3A4"/>
          </p15:clr>
        </p15:guide>
        <p15:guide id="2" pos="2396" userDrawn="1">
          <p15:clr>
            <a:srgbClr val="A4A3A4"/>
          </p15:clr>
        </p15:guide>
        <p15:guide id="3" orient="horz" pos="2925" userDrawn="1">
          <p15:clr>
            <a:srgbClr val="A4A3A4"/>
          </p15:clr>
        </p15:guide>
        <p15:guide id="4" pos="2208" userDrawn="1">
          <p15:clr>
            <a:srgbClr val="A4A3A4"/>
          </p15:clr>
        </p15:guide>
        <p15:guide id="5" orient="horz" pos="3041" userDrawn="1">
          <p15:clr>
            <a:srgbClr val="A4A3A4"/>
          </p15:clr>
        </p15:guide>
        <p15:guide id="6" orient="horz" pos="3127" userDrawn="1">
          <p15:clr>
            <a:srgbClr val="A4A3A4"/>
          </p15:clr>
        </p15:guide>
        <p15:guide id="7" pos="2324" userDrawn="1">
          <p15:clr>
            <a:srgbClr val="A4A3A4"/>
          </p15:clr>
        </p15:guide>
        <p15:guide id="8" pos="214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schal Baijnath" initials="NB" lastIdx="1" clrIdx="0"/>
  <p:cmAuthor id="2" name="Yusuf Mahomed    Transnet  Corporate    JHB" initials="YMTCJ" lastIdx="3" clrIdx="1"/>
  <p:cmAuthor id="3" name="Mario vd Walt" initials="MvdW" lastIdx="0" clrIdx="2"/>
  <p:cmAuthor id="4" name="Buhle Ndlovu   Transnet Corporate    JHB" initials="BNTCJ" lastIdx="7" clrIdx="3">
    <p:extLst>
      <p:ext uri="{19B8F6BF-5375-455C-9EA6-DF929625EA0E}">
        <p15:presenceInfo xmlns:p15="http://schemas.microsoft.com/office/powerpoint/2012/main" userId="S-1-5-21-1640810889-138994040-1532301402-125007" providerId="AD"/>
      </p:ext>
    </p:extLst>
  </p:cmAuthor>
  <p:cmAuthor id="5" name="Nokuthula Khumalo    Transnet Corporate  JHB" initials="NKTCJ" lastIdx="5" clrIdx="4">
    <p:extLst>
      <p:ext uri="{19B8F6BF-5375-455C-9EA6-DF929625EA0E}">
        <p15:presenceInfo xmlns:p15="http://schemas.microsoft.com/office/powerpoint/2012/main" userId="S-1-5-21-1640810889-138994040-1532301402-507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3124"/>
    <a:srgbClr val="E9E6E3"/>
    <a:srgbClr val="665B06"/>
    <a:srgbClr val="A17C65"/>
    <a:srgbClr val="A0A24F"/>
    <a:srgbClr val="C9C7B0"/>
    <a:srgbClr val="E3DED9"/>
    <a:srgbClr val="6E90A6"/>
    <a:srgbClr val="90AABA"/>
    <a:srgbClr val="84B4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40" autoAdjust="0"/>
    <p:restoredTop sz="95955" autoAdjust="0"/>
  </p:normalViewPr>
  <p:slideViewPr>
    <p:cSldViewPr snapToGrid="0">
      <p:cViewPr varScale="1">
        <p:scale>
          <a:sx n="68" d="100"/>
          <a:sy n="68" d="100"/>
        </p:scale>
        <p:origin x="1500" y="60"/>
      </p:cViewPr>
      <p:guideLst>
        <p:guide orient="horz" pos="2160"/>
        <p:guide pos="312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4194"/>
    </p:cViewPr>
  </p:sorterViewPr>
  <p:notesViewPr>
    <p:cSldViewPr snapToGrid="0">
      <p:cViewPr varScale="1">
        <p:scale>
          <a:sx n="94" d="100"/>
          <a:sy n="94" d="100"/>
        </p:scale>
        <p:origin x="-3672" y="-120"/>
      </p:cViewPr>
      <p:guideLst>
        <p:guide orient="horz" pos="2844"/>
        <p:guide pos="2396"/>
        <p:guide orient="horz" pos="2925"/>
        <p:guide pos="2208"/>
        <p:guide orient="horz" pos="3041"/>
        <p:guide orient="horz" pos="3127"/>
        <p:guide pos="2324"/>
        <p:guide pos="214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156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idx="2"/>
          </p:nvPr>
        </p:nvSpPr>
        <p:spPr bwMode="auto">
          <a:xfrm>
            <a:off x="246063" y="622300"/>
            <a:ext cx="6311900" cy="4368800"/>
          </a:xfrm>
          <a:prstGeom prst="rect">
            <a:avLst/>
          </a:prstGeom>
          <a:noFill/>
          <a:ln w="9525">
            <a:solidFill>
              <a:schemeClr val="accent4"/>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3" name="Rectangle 3"/>
          <p:cNvSpPr>
            <a:spLocks noGrp="1" noChangeArrowheads="1"/>
          </p:cNvSpPr>
          <p:nvPr>
            <p:ph type="body" sz="quarter" idx="3"/>
          </p:nvPr>
        </p:nvSpPr>
        <p:spPr bwMode="auto">
          <a:xfrm>
            <a:off x="528324" y="5333979"/>
            <a:ext cx="5781039" cy="4135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127" name="Rectangle 7"/>
          <p:cNvSpPr>
            <a:spLocks noGrp="1" noChangeArrowheads="1"/>
          </p:cNvSpPr>
          <p:nvPr>
            <p:ph type="sldNum" sz="quarter" idx="5"/>
          </p:nvPr>
        </p:nvSpPr>
        <p:spPr bwMode="auto">
          <a:xfrm>
            <a:off x="5813749" y="9545293"/>
            <a:ext cx="232734" cy="185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spAutoFit/>
          </a:bodyPr>
          <a:lstStyle>
            <a:lvl1pPr algn="r">
              <a:defRPr sz="1200"/>
            </a:lvl1pPr>
          </a:lstStyle>
          <a:p>
            <a:pPr>
              <a:defRPr/>
            </a:pPr>
            <a:fld id="{3C3A632B-FBDE-46D4-BF6F-6D14421E6342}" type="slidenum">
              <a:rPr lang="en-US">
                <a:latin typeface="Tahoma"/>
              </a:rPr>
              <a:pPr>
                <a:defRPr/>
              </a:pPr>
              <a:t>‹#›</a:t>
            </a:fld>
            <a:endParaRPr lang="en-US" dirty="0">
              <a:latin typeface="Tahoma"/>
            </a:endParaRPr>
          </a:p>
        </p:txBody>
      </p:sp>
      <p:sp>
        <p:nvSpPr>
          <p:cNvPr id="5128" name="doc id"/>
          <p:cNvSpPr>
            <a:spLocks noGrp="1" noChangeArrowheads="1"/>
          </p:cNvSpPr>
          <p:nvPr>
            <p:ph type="ftr" sz="quarter" idx="4"/>
          </p:nvPr>
        </p:nvSpPr>
        <p:spPr bwMode="auto">
          <a:xfrm>
            <a:off x="6046422" y="110068"/>
            <a:ext cx="66" cy="123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spAutoFit/>
          </a:bodyPr>
          <a:lstStyle>
            <a:lvl1pPr algn="r">
              <a:defRPr sz="800"/>
            </a:lvl1pPr>
          </a:lstStyle>
          <a:p>
            <a:pPr>
              <a:defRPr/>
            </a:pPr>
            <a:endParaRPr lang="en-US" dirty="0">
              <a:latin typeface="Tahoma"/>
            </a:endParaRPr>
          </a:p>
        </p:txBody>
      </p:sp>
    </p:spTree>
    <p:extLst>
      <p:ext uri="{BB962C8B-B14F-4D97-AF65-F5344CB8AC3E}">
        <p14:creationId xmlns:p14="http://schemas.microsoft.com/office/powerpoint/2010/main" val="3303025599"/>
      </p:ext>
    </p:extLst>
  </p:cSld>
  <p:clrMap bg1="lt1" tx1="dk1" bg2="lt2" tx2="dk2" accent1="accent1" accent2="accent2" accent3="accent3" accent4="accent4" accent5="accent5" accent6="accent6" hlink="hlink" folHlink="folHlink"/>
  <p:notesStyle>
    <a:lvl1pPr algn="l" defTabSz="913526" rtl="0" eaLnBrk="0" fontAlgn="base" hangingPunct="0">
      <a:spcBef>
        <a:spcPct val="0"/>
      </a:spcBef>
      <a:spcAft>
        <a:spcPct val="0"/>
      </a:spcAft>
      <a:buClr>
        <a:schemeClr val="tx2"/>
      </a:buClr>
      <a:defRPr sz="1200" kern="1200">
        <a:solidFill>
          <a:schemeClr val="tx1"/>
        </a:solidFill>
        <a:latin typeface="Tahoma"/>
        <a:ea typeface="+mn-ea"/>
        <a:cs typeface="+mn-cs"/>
        <a:sym typeface="Tahoma"/>
      </a:defRPr>
    </a:lvl1pPr>
    <a:lvl2pPr marL="119860" indent="-118241" algn="l" defTabSz="913526" rtl="0" eaLnBrk="0" fontAlgn="base" hangingPunct="0">
      <a:spcBef>
        <a:spcPct val="0"/>
      </a:spcBef>
      <a:spcAft>
        <a:spcPct val="0"/>
      </a:spcAft>
      <a:buClr>
        <a:schemeClr val="tx2"/>
      </a:buClr>
      <a:buSzPct val="120000"/>
      <a:buFont typeface="Arial" charset="0"/>
      <a:buChar char="▪"/>
      <a:defRPr sz="1200" kern="1200">
        <a:solidFill>
          <a:schemeClr val="tx1"/>
        </a:solidFill>
        <a:latin typeface="Tahoma"/>
        <a:ea typeface="+mn-ea"/>
        <a:cs typeface="+mn-cs"/>
        <a:sym typeface="Tahoma"/>
      </a:defRPr>
    </a:lvl2pPr>
    <a:lvl3pPr marL="306129" indent="-184649" algn="l" defTabSz="913526" rtl="0" eaLnBrk="0" fontAlgn="base" hangingPunct="0">
      <a:spcBef>
        <a:spcPct val="0"/>
      </a:spcBef>
      <a:spcAft>
        <a:spcPct val="0"/>
      </a:spcAft>
      <a:buClr>
        <a:schemeClr val="tx2"/>
      </a:buClr>
      <a:buSzPct val="120000"/>
      <a:buFont typeface="Arial" charset="0"/>
      <a:buChar char="–"/>
      <a:defRPr sz="1200" kern="1200">
        <a:solidFill>
          <a:schemeClr val="tx1"/>
        </a:solidFill>
        <a:latin typeface="Tahoma"/>
        <a:ea typeface="+mn-ea"/>
        <a:cs typeface="+mn-cs"/>
        <a:sym typeface="Tahoma"/>
      </a:defRPr>
    </a:lvl3pPr>
    <a:lvl4pPr marL="435707" indent="-127959" algn="l" defTabSz="913526" rtl="0" eaLnBrk="0" fontAlgn="base" hangingPunct="0">
      <a:spcBef>
        <a:spcPct val="0"/>
      </a:spcBef>
      <a:spcAft>
        <a:spcPct val="0"/>
      </a:spcAft>
      <a:buClr>
        <a:schemeClr val="tx2"/>
      </a:buClr>
      <a:buFont typeface="Arial" charset="0"/>
      <a:buChar char="▫"/>
      <a:defRPr sz="1200" kern="1200">
        <a:solidFill>
          <a:schemeClr val="tx1"/>
        </a:solidFill>
        <a:latin typeface="Tahoma"/>
        <a:ea typeface="+mn-ea"/>
        <a:cs typeface="+mn-cs"/>
        <a:sym typeface="Tahoma"/>
      </a:defRPr>
    </a:lvl4pPr>
    <a:lvl5pPr marL="553946" indent="-116620" algn="l" defTabSz="913526" rtl="0" eaLnBrk="0" fontAlgn="base" hangingPunct="0">
      <a:spcBef>
        <a:spcPct val="0"/>
      </a:spcBef>
      <a:spcAft>
        <a:spcPct val="0"/>
      </a:spcAft>
      <a:buClr>
        <a:schemeClr val="tx2"/>
      </a:buClr>
      <a:buSzPct val="89000"/>
      <a:buFont typeface="Arial" charset="0"/>
      <a:buChar char="-"/>
      <a:defRPr sz="1200" kern="1200">
        <a:solidFill>
          <a:schemeClr val="tx1"/>
        </a:solidFill>
        <a:latin typeface="Tahoma"/>
        <a:ea typeface="+mn-ea"/>
        <a:cs typeface="+mn-cs"/>
        <a:sym typeface="Tahoma"/>
      </a:defRPr>
    </a:lvl5pPr>
    <a:lvl6pPr marL="2332406" algn="l" defTabSz="932962" rtl="0" eaLnBrk="1" latinLnBrk="0" hangingPunct="1">
      <a:defRPr sz="1200" kern="1200">
        <a:solidFill>
          <a:schemeClr val="tx1"/>
        </a:solidFill>
        <a:latin typeface="+mn-lt"/>
        <a:ea typeface="+mn-ea"/>
        <a:cs typeface="+mn-cs"/>
      </a:defRPr>
    </a:lvl6pPr>
    <a:lvl7pPr marL="2798887" algn="l" defTabSz="932962" rtl="0" eaLnBrk="1" latinLnBrk="0" hangingPunct="1">
      <a:defRPr sz="1200" kern="1200">
        <a:solidFill>
          <a:schemeClr val="tx1"/>
        </a:solidFill>
        <a:latin typeface="+mn-lt"/>
        <a:ea typeface="+mn-ea"/>
        <a:cs typeface="+mn-cs"/>
      </a:defRPr>
    </a:lvl7pPr>
    <a:lvl8pPr marL="3265368" algn="l" defTabSz="932962" rtl="0" eaLnBrk="1" latinLnBrk="0" hangingPunct="1">
      <a:defRPr sz="1200" kern="1200">
        <a:solidFill>
          <a:schemeClr val="tx1"/>
        </a:solidFill>
        <a:latin typeface="+mn-lt"/>
        <a:ea typeface="+mn-ea"/>
        <a:cs typeface="+mn-cs"/>
      </a:defRPr>
    </a:lvl8pPr>
    <a:lvl9pPr marL="3731849" algn="l" defTabSz="93296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latin typeface="Tahoma"/>
              </a:rPr>
              <a:pPr>
                <a:defRPr/>
              </a:pPr>
              <a:t>4</a:t>
            </a:fld>
            <a:endParaRPr lang="en-US" dirty="0">
              <a:latin typeface="Tahoma"/>
            </a:endParaRPr>
          </a:p>
        </p:txBody>
      </p:sp>
    </p:spTree>
    <p:extLst>
      <p:ext uri="{BB962C8B-B14F-4D97-AF65-F5344CB8AC3E}">
        <p14:creationId xmlns:p14="http://schemas.microsoft.com/office/powerpoint/2010/main" val="2662274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latin typeface="Tahoma"/>
              </a:rPr>
              <a:pPr>
                <a:defRPr/>
              </a:pPr>
              <a:t>5</a:t>
            </a:fld>
            <a:endParaRPr lang="en-US" dirty="0">
              <a:latin typeface="Tahoma"/>
            </a:endParaRPr>
          </a:p>
        </p:txBody>
      </p:sp>
    </p:spTree>
    <p:extLst>
      <p:ext uri="{BB962C8B-B14F-4D97-AF65-F5344CB8AC3E}">
        <p14:creationId xmlns:p14="http://schemas.microsoft.com/office/powerpoint/2010/main" val="689237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3C3A632B-FBDE-46D4-BF6F-6D14421E6342}" type="slidenum">
              <a:rPr lang="en-US" smtClean="0">
                <a:latin typeface="Tahoma"/>
              </a:rPr>
              <a:pPr>
                <a:defRPr/>
              </a:pPr>
              <a:t>6</a:t>
            </a:fld>
            <a:endParaRPr lang="en-US" dirty="0">
              <a:latin typeface="Tahoma"/>
            </a:endParaRPr>
          </a:p>
        </p:txBody>
      </p:sp>
    </p:spTree>
    <p:extLst>
      <p:ext uri="{BB962C8B-B14F-4D97-AF65-F5344CB8AC3E}">
        <p14:creationId xmlns:p14="http://schemas.microsoft.com/office/powerpoint/2010/main" val="4256066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3C3A632B-FBDE-46D4-BF6F-6D14421E6342}" type="slidenum">
              <a:rPr lang="en-US" smtClean="0">
                <a:latin typeface="Tahoma"/>
              </a:rPr>
              <a:pPr>
                <a:defRPr/>
              </a:pPr>
              <a:t>12</a:t>
            </a:fld>
            <a:endParaRPr lang="en-US" dirty="0">
              <a:latin typeface="Tahoma"/>
            </a:endParaRPr>
          </a:p>
        </p:txBody>
      </p:sp>
    </p:spTree>
    <p:extLst>
      <p:ext uri="{BB962C8B-B14F-4D97-AF65-F5344CB8AC3E}">
        <p14:creationId xmlns:p14="http://schemas.microsoft.com/office/powerpoint/2010/main" val="2171229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latin typeface="Tahoma"/>
              </a:rPr>
              <a:pPr>
                <a:defRPr/>
              </a:pPr>
              <a:t>13</a:t>
            </a:fld>
            <a:endParaRPr lang="en-US" dirty="0">
              <a:latin typeface="Tahoma"/>
            </a:endParaRPr>
          </a:p>
        </p:txBody>
      </p:sp>
    </p:spTree>
    <p:extLst>
      <p:ext uri="{BB962C8B-B14F-4D97-AF65-F5344CB8AC3E}">
        <p14:creationId xmlns:p14="http://schemas.microsoft.com/office/powerpoint/2010/main" val="4069345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latin typeface="Tahoma"/>
              </a:rPr>
              <a:pPr>
                <a:defRPr/>
              </a:pPr>
              <a:t>14</a:t>
            </a:fld>
            <a:endParaRPr lang="en-US" dirty="0">
              <a:latin typeface="Tahoma"/>
            </a:endParaRPr>
          </a:p>
        </p:txBody>
      </p:sp>
    </p:spTree>
    <p:extLst>
      <p:ext uri="{BB962C8B-B14F-4D97-AF65-F5344CB8AC3E}">
        <p14:creationId xmlns:p14="http://schemas.microsoft.com/office/powerpoint/2010/main" val="624714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C3A632B-FBDE-46D4-BF6F-6D14421E6342}" type="slidenum">
              <a:rPr lang="en-US" smtClean="0">
                <a:latin typeface="Tahoma"/>
              </a:rPr>
              <a:pPr>
                <a:defRPr/>
              </a:pPr>
              <a:t>15</a:t>
            </a:fld>
            <a:endParaRPr lang="en-US" dirty="0">
              <a:latin typeface="Tahoma"/>
            </a:endParaRPr>
          </a:p>
        </p:txBody>
      </p:sp>
    </p:spTree>
    <p:extLst>
      <p:ext uri="{BB962C8B-B14F-4D97-AF65-F5344CB8AC3E}">
        <p14:creationId xmlns:p14="http://schemas.microsoft.com/office/powerpoint/2010/main" val="3019654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3C3A632B-FBDE-46D4-BF6F-6D14421E6342}" type="slidenum">
              <a:rPr lang="en-US" smtClean="0">
                <a:latin typeface="Tahoma"/>
              </a:rPr>
              <a:pPr>
                <a:defRPr/>
              </a:pPr>
              <a:t>21</a:t>
            </a:fld>
            <a:endParaRPr lang="en-US" dirty="0">
              <a:latin typeface="Tahoma"/>
            </a:endParaRPr>
          </a:p>
        </p:txBody>
      </p:sp>
    </p:spTree>
    <p:extLst>
      <p:ext uri="{BB962C8B-B14F-4D97-AF65-F5344CB8AC3E}">
        <p14:creationId xmlns:p14="http://schemas.microsoft.com/office/powerpoint/2010/main" val="1225596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oleObject" Target="../embeddings/oleObject4.bin"/><Relationship Id="rId7"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3.emf"/><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629092925"/>
              </p:ext>
            </p:extLst>
          </p:nvPr>
        </p:nvGraphicFramePr>
        <p:xfrm>
          <a:off x="1721" y="1589"/>
          <a:ext cx="1719"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0" name=""/>
                      <p:cNvPicPr/>
                      <p:nvPr/>
                    </p:nvPicPr>
                    <p:blipFill>
                      <a:blip r:embed="rId4"/>
                      <a:stretch>
                        <a:fillRect/>
                      </a:stretch>
                    </p:blipFill>
                    <p:spPr>
                      <a:xfrm>
                        <a:off x="1721" y="1589"/>
                        <a:ext cx="1719" cy="1587"/>
                      </a:xfrm>
                      <a:prstGeom prst="rect">
                        <a:avLst/>
                      </a:prstGeom>
                    </p:spPr>
                  </p:pic>
                </p:oleObj>
              </mc:Fallback>
            </mc:AlternateContent>
          </a:graphicData>
        </a:graphic>
      </p:graphicFrame>
      <p:sp>
        <p:nvSpPr>
          <p:cNvPr id="2" name="Title 1"/>
          <p:cNvSpPr>
            <a:spLocks noGrp="1"/>
          </p:cNvSpPr>
          <p:nvPr>
            <p:ph type="title"/>
          </p:nvPr>
        </p:nvSpPr>
        <p:spPr>
          <a:xfrm>
            <a:off x="444843" y="152914"/>
            <a:ext cx="8180566" cy="720105"/>
          </a:xfrm>
          <a:prstGeom prst="rect">
            <a:avLst/>
          </a:prstGeom>
        </p:spPr>
        <p:txBody>
          <a:bodyPr/>
          <a:lstStyle/>
          <a:p>
            <a:r>
              <a:rPr lang="en-US" dirty="0"/>
              <a:t>Click to edit Master title style</a:t>
            </a:r>
            <a:endParaRPr lang="en-ZA" dirty="0"/>
          </a:p>
        </p:txBody>
      </p:sp>
    </p:spTree>
    <p:extLst>
      <p:ext uri="{BB962C8B-B14F-4D97-AF65-F5344CB8AC3E}">
        <p14:creationId xmlns:p14="http://schemas.microsoft.com/office/powerpoint/2010/main" val="788126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042735437"/>
              </p:ext>
            </p:extLst>
          </p:nvPr>
        </p:nvGraphicFramePr>
        <p:xfrm>
          <a:off x="1721" y="1589"/>
          <a:ext cx="1719" cy="1587"/>
        </p:xfrm>
        <a:graphic>
          <a:graphicData uri="http://schemas.openxmlformats.org/presentationml/2006/ole">
            <mc:AlternateContent xmlns:mc="http://schemas.openxmlformats.org/markup-compatibility/2006">
              <mc:Choice xmlns:v="urn:schemas-microsoft-com:vml" Requires="v">
                <p:oleObj name="think-cell Slide" r:id="rId3" imgW="421" imgH="420" progId="TCLayout.ActiveDocument.1">
                  <p:embed/>
                </p:oleObj>
              </mc:Choice>
              <mc:Fallback>
                <p:oleObj name="think-cell Slide" r:id="rId3" imgW="421" imgH="420" progId="TCLayout.ActiveDocument.1">
                  <p:embed/>
                  <p:pic>
                    <p:nvPicPr>
                      <p:cNvPr id="0" name=""/>
                      <p:cNvPicPr/>
                      <p:nvPr/>
                    </p:nvPicPr>
                    <p:blipFill>
                      <a:blip r:embed="rId4"/>
                      <a:stretch>
                        <a:fillRect/>
                      </a:stretch>
                    </p:blipFill>
                    <p:spPr>
                      <a:xfrm>
                        <a:off x="1721" y="1589"/>
                        <a:ext cx="1719" cy="1587"/>
                      </a:xfrm>
                      <a:prstGeom prst="rect">
                        <a:avLst/>
                      </a:prstGeom>
                    </p:spPr>
                  </p:pic>
                </p:oleObj>
              </mc:Fallback>
            </mc:AlternateContent>
          </a:graphicData>
        </a:graphic>
      </p:graphicFrame>
      <p:sp>
        <p:nvSpPr>
          <p:cNvPr id="2" name="Title 1"/>
          <p:cNvSpPr>
            <a:spLocks noGrp="1"/>
          </p:cNvSpPr>
          <p:nvPr>
            <p:ph type="title" hasCustomPrompt="1"/>
          </p:nvPr>
        </p:nvSpPr>
        <p:spPr>
          <a:xfrm>
            <a:off x="444843" y="152914"/>
            <a:ext cx="8180566" cy="720105"/>
          </a:xfrm>
          <a:prstGeom prst="rect">
            <a:avLst/>
          </a:prstGeom>
        </p:spPr>
        <p:txBody>
          <a:bodyPr/>
          <a:lstStyle>
            <a:lvl1pPr>
              <a:defRPr/>
            </a:lvl1pPr>
          </a:lstStyle>
          <a:p>
            <a:r>
              <a:rPr lang="en-US" dirty="0"/>
              <a:t> Click to edit Master title style</a:t>
            </a:r>
            <a:endParaRPr lang="en-ZA" dirty="0"/>
          </a:p>
        </p:txBody>
      </p:sp>
      <p:sp>
        <p:nvSpPr>
          <p:cNvPr id="3" name="Content Placeholder 2"/>
          <p:cNvSpPr>
            <a:spLocks noGrp="1"/>
          </p:cNvSpPr>
          <p:nvPr>
            <p:ph idx="1"/>
          </p:nvPr>
        </p:nvSpPr>
        <p:spPr>
          <a:xfrm>
            <a:off x="444843" y="1200482"/>
            <a:ext cx="8913992" cy="52996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extLst>
      <p:ext uri="{BB962C8B-B14F-4D97-AF65-F5344CB8AC3E}">
        <p14:creationId xmlns:p14="http://schemas.microsoft.com/office/powerpoint/2010/main" val="1668592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8496719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ubtitle 2"/>
          <p:cNvSpPr>
            <a:spLocks noGrp="1"/>
          </p:cNvSpPr>
          <p:nvPr>
            <p:ph type="subTitle" idx="1" hasCustomPrompt="1"/>
          </p:nvPr>
        </p:nvSpPr>
        <p:spPr>
          <a:xfrm>
            <a:off x="5192109" y="5293083"/>
            <a:ext cx="3796698" cy="719733"/>
          </a:xfrm>
          <a:prstGeom prst="rect">
            <a:avLst/>
          </a:prstGeom>
          <a:solidFill>
            <a:schemeClr val="bg1"/>
          </a:solidFill>
        </p:spPr>
        <p:txBody>
          <a:bodyPr anchor="ctr">
            <a:noAutofit/>
          </a:bodyPr>
          <a:lstStyle>
            <a:lvl1pPr marL="0" indent="0" algn="l">
              <a:buNone/>
              <a:defRPr sz="1477" b="0">
                <a:solidFill>
                  <a:srgbClr val="FF0000"/>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dirty="0"/>
              <a:t> Click to edit Master subtitle style</a:t>
            </a:r>
            <a:endParaRPr lang="en-ZA" dirty="0"/>
          </a:p>
        </p:txBody>
      </p:sp>
      <p:pic>
        <p:nvPicPr>
          <p:cNvPr id="11" name="Picture 10">
            <a:extLst>
              <a:ext uri="{FF2B5EF4-FFF2-40B4-BE49-F238E27FC236}">
                <a16:creationId xmlns:a16="http://schemas.microsoft.com/office/drawing/2014/main" id="{FE0E255A-32E5-46C5-9ECD-4A55A4D80BC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715186" y="200539"/>
            <a:ext cx="1033772" cy="720106"/>
          </a:xfrm>
          <a:prstGeom prst="rect">
            <a:avLst/>
          </a:prstGeom>
        </p:spPr>
      </p:pic>
      <p:grpSp>
        <p:nvGrpSpPr>
          <p:cNvPr id="70" name="Group 69">
            <a:extLst>
              <a:ext uri="{FF2B5EF4-FFF2-40B4-BE49-F238E27FC236}">
                <a16:creationId xmlns:a16="http://schemas.microsoft.com/office/drawing/2014/main" id="{4AEE4A2C-65CA-46DB-843B-8163C0CE2D42}"/>
              </a:ext>
            </a:extLst>
          </p:cNvPr>
          <p:cNvGrpSpPr/>
          <p:nvPr userDrawn="1"/>
        </p:nvGrpSpPr>
        <p:grpSpPr>
          <a:xfrm>
            <a:off x="87424" y="2792060"/>
            <a:ext cx="9829086" cy="2452498"/>
            <a:chOff x="-8546" y="2362252"/>
            <a:chExt cx="9905997" cy="2452498"/>
          </a:xfrm>
        </p:grpSpPr>
        <p:cxnSp>
          <p:nvCxnSpPr>
            <p:cNvPr id="5" name="Straight Connector 4">
              <a:extLst>
                <a:ext uri="{FF2B5EF4-FFF2-40B4-BE49-F238E27FC236}">
                  <a16:creationId xmlns:a16="http://schemas.microsoft.com/office/drawing/2014/main" id="{DE4320A5-3197-4C54-9A9F-BED8336E64E7}"/>
                </a:ext>
              </a:extLst>
            </p:cNvPr>
            <p:cNvCxnSpPr>
              <a:cxnSpLocks/>
            </p:cNvCxnSpPr>
            <p:nvPr userDrawn="1"/>
          </p:nvCxnSpPr>
          <p:spPr>
            <a:xfrm>
              <a:off x="-8546" y="2433865"/>
              <a:ext cx="8546" cy="235178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2851759-DD0F-4367-8949-17F576219E4B}"/>
                </a:ext>
              </a:extLst>
            </p:cNvPr>
            <p:cNvCxnSpPr>
              <a:cxnSpLocks/>
            </p:cNvCxnSpPr>
            <p:nvPr userDrawn="1"/>
          </p:nvCxnSpPr>
          <p:spPr>
            <a:xfrm flipH="1">
              <a:off x="9893208" y="2362252"/>
              <a:ext cx="4243" cy="243039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4CDA0F-BA9E-42C5-95EE-82164A049DBC}"/>
                </a:ext>
              </a:extLst>
            </p:cNvPr>
            <p:cNvCxnSpPr>
              <a:cxnSpLocks/>
            </p:cNvCxnSpPr>
            <p:nvPr userDrawn="1"/>
          </p:nvCxnSpPr>
          <p:spPr>
            <a:xfrm flipV="1">
              <a:off x="1498252" y="2442949"/>
              <a:ext cx="576208" cy="2342697"/>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824C71F-4C52-4A80-A86C-0146FBDD6876}"/>
                </a:ext>
              </a:extLst>
            </p:cNvPr>
            <p:cNvCxnSpPr>
              <a:cxnSpLocks/>
            </p:cNvCxnSpPr>
            <p:nvPr userDrawn="1"/>
          </p:nvCxnSpPr>
          <p:spPr>
            <a:xfrm flipV="1">
              <a:off x="3603840" y="2461430"/>
              <a:ext cx="576208" cy="2342697"/>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2B5DE8F-6285-4153-94DA-E6C0439BBFBE}"/>
                </a:ext>
              </a:extLst>
            </p:cNvPr>
            <p:cNvCxnSpPr>
              <a:cxnSpLocks/>
            </p:cNvCxnSpPr>
            <p:nvPr userDrawn="1"/>
          </p:nvCxnSpPr>
          <p:spPr>
            <a:xfrm>
              <a:off x="7804" y="4798294"/>
              <a:ext cx="9889647" cy="16456"/>
            </a:xfrm>
            <a:prstGeom prst="line">
              <a:avLst/>
            </a:prstGeom>
            <a:ln w="28575" cap="rnd">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3E5780A0-0CBA-4858-B9D7-C18DF1D2A166}"/>
              </a:ext>
            </a:extLst>
          </p:cNvPr>
          <p:cNvGrpSpPr/>
          <p:nvPr userDrawn="1"/>
        </p:nvGrpSpPr>
        <p:grpSpPr>
          <a:xfrm>
            <a:off x="0" y="564347"/>
            <a:ext cx="9916510" cy="5729306"/>
            <a:chOff x="0" y="564347"/>
            <a:chExt cx="9916510" cy="5729306"/>
          </a:xfrm>
        </p:grpSpPr>
        <p:sp>
          <p:nvSpPr>
            <p:cNvPr id="57" name="Flowchart: Merge 56">
              <a:extLst>
                <a:ext uri="{FF2B5EF4-FFF2-40B4-BE49-F238E27FC236}">
                  <a16:creationId xmlns:a16="http://schemas.microsoft.com/office/drawing/2014/main" id="{B52E77B1-529C-4E64-9BF9-52E5A2AA89D6}"/>
                </a:ext>
              </a:extLst>
            </p:cNvPr>
            <p:cNvSpPr/>
            <p:nvPr/>
          </p:nvSpPr>
          <p:spPr>
            <a:xfrm>
              <a:off x="1893499" y="3673323"/>
              <a:ext cx="3226816" cy="2620330"/>
            </a:xfrm>
            <a:prstGeom prst="flowChartMerge">
              <a:avLst/>
            </a:prstGeom>
            <a:blipFill dpi="0" rotWithShape="1">
              <a:blip r:embed="rId6" cstate="email">
                <a:extLst>
                  <a:ext uri="{28A0092B-C50C-407E-A947-70E740481C1C}">
                    <a14:useLocalDpi xmlns:a14="http://schemas.microsoft.com/office/drawing/2010/main"/>
                  </a:ext>
                </a:extLst>
              </a:blip>
              <a:srcRect/>
              <a:stretch>
                <a:fillRect/>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sp>
          <p:nvSpPr>
            <p:cNvPr id="59" name="Flowchart: Merge 58">
              <a:extLst>
                <a:ext uri="{FF2B5EF4-FFF2-40B4-BE49-F238E27FC236}">
                  <a16:creationId xmlns:a16="http://schemas.microsoft.com/office/drawing/2014/main" id="{99A0A9E7-ABB6-47AE-B152-C8E25F29CCAD}"/>
                </a:ext>
              </a:extLst>
            </p:cNvPr>
            <p:cNvSpPr/>
            <p:nvPr/>
          </p:nvSpPr>
          <p:spPr>
            <a:xfrm>
              <a:off x="3603063" y="564347"/>
              <a:ext cx="3337667" cy="2660290"/>
            </a:xfrm>
            <a:prstGeom prst="flowChartMerge">
              <a:avLst/>
            </a:prstGeom>
            <a:blipFill dpi="0" rotWithShape="1">
              <a:blip r:embed="rId7" cstate="email">
                <a:extLst>
                  <a:ext uri="{28A0092B-C50C-407E-A947-70E740481C1C}">
                    <a14:useLocalDpi xmlns:a14="http://schemas.microsoft.com/office/drawing/2010/main"/>
                  </a:ext>
                </a:extLst>
              </a:blip>
              <a:srcRect/>
              <a:stretch>
                <a:fillRect/>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sp>
          <p:nvSpPr>
            <p:cNvPr id="60" name="Isosceles Triangle 59">
              <a:extLst>
                <a:ext uri="{FF2B5EF4-FFF2-40B4-BE49-F238E27FC236}">
                  <a16:creationId xmlns:a16="http://schemas.microsoft.com/office/drawing/2014/main" id="{43607B72-1A6D-4F7B-8BC6-5FD44CA3F0B6}"/>
                </a:ext>
              </a:extLst>
            </p:cNvPr>
            <p:cNvSpPr/>
            <p:nvPr/>
          </p:nvSpPr>
          <p:spPr>
            <a:xfrm>
              <a:off x="2200641" y="1099270"/>
              <a:ext cx="2963031" cy="2433944"/>
            </a:xfrm>
            <a:prstGeom prst="triangle">
              <a:avLst>
                <a:gd name="adj" fmla="val 49592"/>
              </a:avLst>
            </a:prstGeom>
            <a:blipFill dpi="0" rotWithShape="1">
              <a:blip r:embed="rId8" cstate="email">
                <a:extLst>
                  <a:ext uri="{28A0092B-C50C-407E-A947-70E740481C1C}">
                    <a14:useLocalDpi xmlns:a14="http://schemas.microsoft.com/office/drawing/2010/main"/>
                  </a:ext>
                </a:extLst>
              </a:blip>
              <a:srcRect/>
              <a:stretch>
                <a:fillRect/>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sp>
          <p:nvSpPr>
            <p:cNvPr id="61" name="object 12">
              <a:extLst>
                <a:ext uri="{FF2B5EF4-FFF2-40B4-BE49-F238E27FC236}">
                  <a16:creationId xmlns:a16="http://schemas.microsoft.com/office/drawing/2014/main" id="{AB0CE4B1-8529-4312-892C-CFD831392327}"/>
                </a:ext>
              </a:extLst>
            </p:cNvPr>
            <p:cNvSpPr/>
            <p:nvPr/>
          </p:nvSpPr>
          <p:spPr>
            <a:xfrm rot="16200000">
              <a:off x="1541360" y="1022191"/>
              <a:ext cx="1536440" cy="4619157"/>
            </a:xfrm>
            <a:custGeom>
              <a:avLst/>
              <a:gdLst/>
              <a:ahLst/>
              <a:cxnLst/>
              <a:rect l="l" t="t" r="r" b="b"/>
              <a:pathLst>
                <a:path w="3269615" h="6858000">
                  <a:moveTo>
                    <a:pt x="1083319" y="6858000"/>
                  </a:moveTo>
                  <a:lnTo>
                    <a:pt x="1082878" y="4718838"/>
                  </a:lnTo>
                  <a:lnTo>
                    <a:pt x="2315197" y="3976447"/>
                  </a:lnTo>
                  <a:lnTo>
                    <a:pt x="2315197" y="3431058"/>
                  </a:lnTo>
                  <a:lnTo>
                    <a:pt x="3269234" y="2686698"/>
                  </a:lnTo>
                  <a:lnTo>
                    <a:pt x="0" y="786055"/>
                  </a:lnTo>
                  <a:lnTo>
                    <a:pt x="0" y="2993784"/>
                  </a:lnTo>
                  <a:lnTo>
                    <a:pt x="1236903" y="2271688"/>
                  </a:lnTo>
                  <a:lnTo>
                    <a:pt x="611327" y="1908569"/>
                  </a:lnTo>
                  <a:lnTo>
                    <a:pt x="611327" y="242342"/>
                  </a:lnTo>
                  <a:lnTo>
                    <a:pt x="194736" y="0"/>
                  </a:lnTo>
                </a:path>
              </a:pathLst>
            </a:custGeom>
            <a:ln w="19050">
              <a:solidFill>
                <a:srgbClr val="8DC63F"/>
              </a:solidFill>
            </a:ln>
          </p:spPr>
          <p:txBody>
            <a:bodyPr wrap="square" lIns="0" tIns="0" rIns="0" bIns="0" rtlCol="0"/>
            <a:lstStyle/>
            <a:p>
              <a:endParaRPr dirty="0"/>
            </a:p>
          </p:txBody>
        </p:sp>
        <p:sp>
          <p:nvSpPr>
            <p:cNvPr id="62" name="object 12">
              <a:extLst>
                <a:ext uri="{FF2B5EF4-FFF2-40B4-BE49-F238E27FC236}">
                  <a16:creationId xmlns:a16="http://schemas.microsoft.com/office/drawing/2014/main" id="{6AA8F898-9A7A-431F-8DC0-A672D7818419}"/>
                </a:ext>
              </a:extLst>
            </p:cNvPr>
            <p:cNvSpPr/>
            <p:nvPr/>
          </p:nvSpPr>
          <p:spPr>
            <a:xfrm rot="16200000">
              <a:off x="5993392" y="-174180"/>
              <a:ext cx="2558921" cy="5287314"/>
            </a:xfrm>
            <a:custGeom>
              <a:avLst/>
              <a:gdLst/>
              <a:ahLst/>
              <a:cxnLst/>
              <a:rect l="l" t="t" r="r" b="b"/>
              <a:pathLst>
                <a:path w="3269615" h="6858000">
                  <a:moveTo>
                    <a:pt x="1083319" y="6858000"/>
                  </a:moveTo>
                  <a:lnTo>
                    <a:pt x="1082878" y="4718838"/>
                  </a:lnTo>
                  <a:lnTo>
                    <a:pt x="2315197" y="3976447"/>
                  </a:lnTo>
                  <a:lnTo>
                    <a:pt x="2315197" y="3431058"/>
                  </a:lnTo>
                  <a:lnTo>
                    <a:pt x="3269234" y="2686698"/>
                  </a:lnTo>
                  <a:lnTo>
                    <a:pt x="0" y="786055"/>
                  </a:lnTo>
                  <a:lnTo>
                    <a:pt x="0" y="2993784"/>
                  </a:lnTo>
                  <a:lnTo>
                    <a:pt x="1236903" y="2271688"/>
                  </a:lnTo>
                  <a:lnTo>
                    <a:pt x="611327" y="1908569"/>
                  </a:lnTo>
                  <a:lnTo>
                    <a:pt x="611327" y="242342"/>
                  </a:lnTo>
                  <a:lnTo>
                    <a:pt x="194736" y="0"/>
                  </a:lnTo>
                </a:path>
              </a:pathLst>
            </a:custGeom>
            <a:ln w="19050">
              <a:solidFill>
                <a:srgbClr val="8DC63F"/>
              </a:solidFill>
            </a:ln>
          </p:spPr>
          <p:txBody>
            <a:bodyPr wrap="square" lIns="0" tIns="0" rIns="0" bIns="0" rtlCol="0"/>
            <a:lstStyle/>
            <a:p>
              <a:endParaRPr dirty="0"/>
            </a:p>
          </p:txBody>
        </p:sp>
        <p:pic>
          <p:nvPicPr>
            <p:cNvPr id="65" name="Picture 64">
              <a:extLst>
                <a:ext uri="{FF2B5EF4-FFF2-40B4-BE49-F238E27FC236}">
                  <a16:creationId xmlns:a16="http://schemas.microsoft.com/office/drawing/2014/main" id="{5AC73BFA-E4DF-4B16-A122-2B12A961C992}"/>
                </a:ext>
              </a:extLst>
            </p:cNvPr>
            <p:cNvPicPr>
              <a:picLocks noChangeAspect="1"/>
            </p:cNvPicPr>
            <p:nvPr/>
          </p:nvPicPr>
          <p:blipFill>
            <a:blip r:embed="rId9" cstate="email">
              <a:alphaModFix amt="35000"/>
              <a:extLst>
                <a:ext uri="{28A0092B-C50C-407E-A947-70E740481C1C}">
                  <a14:useLocalDpi xmlns:a14="http://schemas.microsoft.com/office/drawing/2010/main"/>
                </a:ext>
              </a:extLst>
            </a:blip>
            <a:stretch>
              <a:fillRect/>
            </a:stretch>
          </p:blipFill>
          <p:spPr>
            <a:xfrm>
              <a:off x="0" y="3167716"/>
              <a:ext cx="9905999" cy="1048603"/>
            </a:xfrm>
            <a:prstGeom prst="rect">
              <a:avLst/>
            </a:prstGeom>
          </p:spPr>
        </p:pic>
      </p:grpSp>
      <p:sp>
        <p:nvSpPr>
          <p:cNvPr id="9" name="Title 8">
            <a:extLst>
              <a:ext uri="{FF2B5EF4-FFF2-40B4-BE49-F238E27FC236}">
                <a16:creationId xmlns:a16="http://schemas.microsoft.com/office/drawing/2014/main" id="{AA75A68A-108E-4E46-877A-42709A233CE4}"/>
              </a:ext>
            </a:extLst>
          </p:cNvPr>
          <p:cNvSpPr>
            <a:spLocks noGrp="1"/>
          </p:cNvSpPr>
          <p:nvPr>
            <p:ph type="title" hasCustomPrompt="1"/>
          </p:nvPr>
        </p:nvSpPr>
        <p:spPr>
          <a:xfrm>
            <a:off x="5174457" y="4592588"/>
            <a:ext cx="3814350" cy="648072"/>
          </a:xfrm>
          <a:prstGeom prst="rect">
            <a:avLst/>
          </a:prstGeom>
          <a:solidFill>
            <a:schemeClr val="bg1"/>
          </a:solidFill>
        </p:spPr>
        <p:txBody>
          <a:bodyPr/>
          <a:lstStyle>
            <a:lvl1pPr>
              <a:defRPr/>
            </a:lvl1pPr>
          </a:lstStyle>
          <a:p>
            <a:r>
              <a:rPr lang="en-US" dirty="0"/>
              <a:t> Click to edit Master title style</a:t>
            </a:r>
            <a:endParaRPr lang="en-ZA" dirty="0"/>
          </a:p>
        </p:txBody>
      </p:sp>
    </p:spTree>
    <p:extLst>
      <p:ext uri="{BB962C8B-B14F-4D97-AF65-F5344CB8AC3E}">
        <p14:creationId xmlns:p14="http://schemas.microsoft.com/office/powerpoint/2010/main" val="3267687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8003217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Picture Placeholder 5">
            <a:extLst>
              <a:ext uri="{FF2B5EF4-FFF2-40B4-BE49-F238E27FC236}">
                <a16:creationId xmlns:a16="http://schemas.microsoft.com/office/drawing/2014/main" id="{7D1DD1A4-1453-46F8-9DF0-B6DAC26E50FF}"/>
              </a:ext>
            </a:extLst>
          </p:cNvPr>
          <p:cNvSpPr>
            <a:spLocks noGrp="1"/>
          </p:cNvSpPr>
          <p:nvPr>
            <p:ph type="pic" sz="quarter" idx="10"/>
          </p:nvPr>
        </p:nvSpPr>
        <p:spPr>
          <a:xfrm>
            <a:off x="0" y="1268415"/>
            <a:ext cx="9906000" cy="5589587"/>
          </a:xfrm>
          <a:solidFill>
            <a:schemeClr val="bg1">
              <a:alpha val="62000"/>
            </a:schemeClr>
          </a:solidFill>
        </p:spPr>
        <p:txBody>
          <a:bodyPr/>
          <a:lstStyle/>
          <a:p>
            <a:endParaRPr lang="en-ZA" dirty="0"/>
          </a:p>
        </p:txBody>
      </p:sp>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444843" y="152914"/>
            <a:ext cx="8180566" cy="720105"/>
          </a:xfrm>
          <a:prstGeom prst="rect">
            <a:avLst/>
          </a:prstGeom>
        </p:spPr>
        <p:txBody>
          <a:bodyPr/>
          <a:lstStyle>
            <a:lvl1pPr>
              <a:defRPr>
                <a:solidFill>
                  <a:schemeClr val="tx1"/>
                </a:solidFill>
              </a:defRPr>
            </a:lvl1pPr>
          </a:lstStyle>
          <a:p>
            <a:r>
              <a:rPr lang="en-US" dirty="0"/>
              <a:t> Click to edit Master title style</a:t>
            </a:r>
            <a:endParaRPr lang="en-ZA" dirty="0"/>
          </a:p>
        </p:txBody>
      </p:sp>
      <p:pic>
        <p:nvPicPr>
          <p:cNvPr id="7" name="Picture 6">
            <a:extLst>
              <a:ext uri="{FF2B5EF4-FFF2-40B4-BE49-F238E27FC236}">
                <a16:creationId xmlns:a16="http://schemas.microsoft.com/office/drawing/2014/main" id="{D9BFD294-2440-4296-A567-24836949DBCF}"/>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743761" y="152914"/>
            <a:ext cx="1033772" cy="720106"/>
          </a:xfrm>
          <a:prstGeom prst="rect">
            <a:avLst/>
          </a:prstGeom>
        </p:spPr>
      </p:pic>
    </p:spTree>
    <p:extLst>
      <p:ext uri="{BB962C8B-B14F-4D97-AF65-F5344CB8AC3E}">
        <p14:creationId xmlns:p14="http://schemas.microsoft.com/office/powerpoint/2010/main" val="384778862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6"/>
            </p:custDataLst>
            <p:extLst>
              <p:ext uri="{D42A27DB-BD31-4B8C-83A1-F6EECF244321}">
                <p14:modId xmlns:p14="http://schemas.microsoft.com/office/powerpoint/2010/main" val="2070981720"/>
              </p:ext>
            </p:extLst>
          </p:nvPr>
        </p:nvGraphicFramePr>
        <p:xfrm>
          <a:off x="1721" y="1589"/>
          <a:ext cx="1719" cy="1587"/>
        </p:xfrm>
        <a:graphic>
          <a:graphicData uri="http://schemas.openxmlformats.org/presentationml/2006/ole">
            <mc:AlternateContent xmlns:mc="http://schemas.openxmlformats.org/markup-compatibility/2006">
              <mc:Choice xmlns:v="urn:schemas-microsoft-com:vml" Requires="v">
                <p:oleObj name="think-cell Slide" r:id="rId7" imgW="421" imgH="420" progId="TCLayout.ActiveDocument.1">
                  <p:embed/>
                </p:oleObj>
              </mc:Choice>
              <mc:Fallback>
                <p:oleObj name="think-cell Slide" r:id="rId7" imgW="421" imgH="420" progId="TCLayout.ActiveDocument.1">
                  <p:embed/>
                  <p:pic>
                    <p:nvPicPr>
                      <p:cNvPr id="0" name=""/>
                      <p:cNvPicPr/>
                      <p:nvPr/>
                    </p:nvPicPr>
                    <p:blipFill>
                      <a:blip r:embed="rId8"/>
                      <a:stretch>
                        <a:fillRect/>
                      </a:stretch>
                    </p:blipFill>
                    <p:spPr>
                      <a:xfrm>
                        <a:off x="1721" y="1589"/>
                        <a:ext cx="1719" cy="1587"/>
                      </a:xfrm>
                      <a:prstGeom prst="rect">
                        <a:avLst/>
                      </a:prstGeom>
                    </p:spPr>
                  </p:pic>
                </p:oleObj>
              </mc:Fallback>
            </mc:AlternateContent>
          </a:graphicData>
        </a:graphic>
      </p:graphicFrame>
      <p:sp>
        <p:nvSpPr>
          <p:cNvPr id="2" name="Title Placeholder 1"/>
          <p:cNvSpPr>
            <a:spLocks noGrp="1"/>
          </p:cNvSpPr>
          <p:nvPr>
            <p:ph type="title"/>
          </p:nvPr>
        </p:nvSpPr>
        <p:spPr>
          <a:xfrm>
            <a:off x="444843" y="152914"/>
            <a:ext cx="8180565" cy="720105"/>
          </a:xfrm>
          <a:prstGeom prst="rect">
            <a:avLst/>
          </a:prstGeom>
        </p:spPr>
        <p:txBody>
          <a:bodyPr vert="horz" lIns="0" tIns="0" rIns="0" bIns="0" rtlCol="0" anchor="ctr">
            <a:noAutofit/>
          </a:bodyPr>
          <a:lstStyle/>
          <a:p>
            <a:r>
              <a:rPr lang="en-US" dirty="0"/>
              <a:t> Click to edit Master title style</a:t>
            </a:r>
            <a:endParaRPr lang="en-ZA" dirty="0"/>
          </a:p>
        </p:txBody>
      </p:sp>
      <p:sp>
        <p:nvSpPr>
          <p:cNvPr id="3" name="Text Placeholder 2"/>
          <p:cNvSpPr>
            <a:spLocks noGrp="1"/>
          </p:cNvSpPr>
          <p:nvPr>
            <p:ph type="body" idx="1"/>
          </p:nvPr>
        </p:nvSpPr>
        <p:spPr>
          <a:xfrm>
            <a:off x="444843" y="1200482"/>
            <a:ext cx="8913992" cy="5299633"/>
          </a:xfrm>
          <a:prstGeom prst="rect">
            <a:avLst/>
          </a:prstGeom>
        </p:spPr>
        <p:txBody>
          <a:bodyPr vert="horz" lIns="36000" tIns="18000" rIns="0" bIns="1800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7" name="Rectangle 6"/>
          <p:cNvSpPr/>
          <p:nvPr userDrawn="1"/>
        </p:nvSpPr>
        <p:spPr>
          <a:xfrm>
            <a:off x="9187920" y="6500116"/>
            <a:ext cx="423072" cy="214315"/>
          </a:xfrm>
          <a:prstGeom prst="rect">
            <a:avLst/>
          </a:prstGeom>
        </p:spPr>
        <p:txBody>
          <a:bodyPr vert="horz" lIns="0" tIns="0" rIns="0" bIns="49846" rtlCol="0" anchor="b"/>
          <a:lstStyle/>
          <a:p>
            <a:pPr algn="r" fontAlgn="auto">
              <a:spcBef>
                <a:spcPts val="0"/>
              </a:spcBef>
              <a:spcAft>
                <a:spcPts val="0"/>
              </a:spcAft>
            </a:pPr>
            <a:fld id="{6ED65CF5-D76E-45E1-818D-9A8AC32524F3}" type="slidenum">
              <a:rPr lang="en-ZA" sz="831" b="1" smtClean="0">
                <a:solidFill>
                  <a:srgbClr val="E42313"/>
                </a:solidFill>
                <a:latin typeface="Tahoma"/>
              </a:rPr>
              <a:pPr algn="r" fontAlgn="auto">
                <a:spcBef>
                  <a:spcPts val="0"/>
                </a:spcBef>
                <a:spcAft>
                  <a:spcPts val="0"/>
                </a:spcAft>
              </a:pPr>
              <a:t>‹#›</a:t>
            </a:fld>
            <a:endParaRPr lang="en-ZA" sz="831" b="1" dirty="0">
              <a:solidFill>
                <a:srgbClr val="E42313"/>
              </a:solidFill>
              <a:latin typeface="Tahoma"/>
            </a:endParaRPr>
          </a:p>
        </p:txBody>
      </p:sp>
      <p:sp>
        <p:nvSpPr>
          <p:cNvPr id="36" name="Rectangle 35">
            <a:extLst>
              <a:ext uri="{FF2B5EF4-FFF2-40B4-BE49-F238E27FC236}">
                <a16:creationId xmlns:a16="http://schemas.microsoft.com/office/drawing/2014/main" id="{3CA4097E-C223-4D73-9429-CDEEE5AB5C70}"/>
              </a:ext>
            </a:extLst>
          </p:cNvPr>
          <p:cNvSpPr/>
          <p:nvPr userDrawn="1"/>
        </p:nvSpPr>
        <p:spPr>
          <a:xfrm>
            <a:off x="7506235" y="6500115"/>
            <a:ext cx="1682704" cy="214316"/>
          </a:xfrm>
          <a:prstGeom prst="rect">
            <a:avLst/>
          </a:prstGeom>
        </p:spPr>
        <p:txBody>
          <a:bodyPr vert="horz" lIns="0" tIns="0" rIns="0" bIns="49846" rtlCol="0" anchor="b"/>
          <a:lstStyle/>
          <a:p>
            <a:pPr algn="r" fontAlgn="auto">
              <a:spcBef>
                <a:spcPts val="0"/>
              </a:spcBef>
              <a:spcAft>
                <a:spcPts val="0"/>
              </a:spcAft>
            </a:pPr>
            <a:r>
              <a:rPr lang="en-ZA" sz="831" dirty="0">
                <a:solidFill>
                  <a:srgbClr val="69614E"/>
                </a:solidFill>
                <a:latin typeface="Tahoma"/>
              </a:rPr>
              <a:t>Strictly private and confidential</a:t>
            </a:r>
          </a:p>
        </p:txBody>
      </p:sp>
      <p:pic>
        <p:nvPicPr>
          <p:cNvPr id="10" name="Picture 9">
            <a:extLst>
              <a:ext uri="{FF2B5EF4-FFF2-40B4-BE49-F238E27FC236}">
                <a16:creationId xmlns:a16="http://schemas.microsoft.com/office/drawing/2014/main" id="{F1552150-9BC4-431A-995D-661DA7D2FAEF}"/>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8743761" y="181489"/>
            <a:ext cx="1033772" cy="720106"/>
          </a:xfrm>
          <a:prstGeom prst="rect">
            <a:avLst/>
          </a:prstGeom>
        </p:spPr>
      </p:pic>
      <p:grpSp>
        <p:nvGrpSpPr>
          <p:cNvPr id="9" name="Group 8">
            <a:extLst>
              <a:ext uri="{FF2B5EF4-FFF2-40B4-BE49-F238E27FC236}">
                <a16:creationId xmlns:a16="http://schemas.microsoft.com/office/drawing/2014/main" id="{AAFF76BC-E5B8-43E9-B275-56A2F21351D1}"/>
              </a:ext>
            </a:extLst>
          </p:cNvPr>
          <p:cNvGrpSpPr/>
          <p:nvPr userDrawn="1"/>
        </p:nvGrpSpPr>
        <p:grpSpPr>
          <a:xfrm>
            <a:off x="200281" y="990764"/>
            <a:ext cx="9705719" cy="466316"/>
            <a:chOff x="200281" y="990764"/>
            <a:chExt cx="9705719" cy="466316"/>
          </a:xfrm>
        </p:grpSpPr>
        <p:cxnSp>
          <p:nvCxnSpPr>
            <p:cNvPr id="11" name="Straight Connector 10">
              <a:extLst>
                <a:ext uri="{FF2B5EF4-FFF2-40B4-BE49-F238E27FC236}">
                  <a16:creationId xmlns:a16="http://schemas.microsoft.com/office/drawing/2014/main" id="{6712F12D-6A2C-47FD-A21C-325EA3FE858F}"/>
                </a:ext>
              </a:extLst>
            </p:cNvPr>
            <p:cNvCxnSpPr>
              <a:cxnSpLocks/>
            </p:cNvCxnSpPr>
            <p:nvPr userDrawn="1"/>
          </p:nvCxnSpPr>
          <p:spPr>
            <a:xfrm>
              <a:off x="364307" y="990764"/>
              <a:ext cx="9541693" cy="0"/>
            </a:xfrm>
            <a:prstGeom prst="line">
              <a:avLst/>
            </a:prstGeom>
            <a:ln w="9525"/>
          </p:spPr>
          <p:style>
            <a:lnRef idx="1">
              <a:schemeClr val="accent6"/>
            </a:lnRef>
            <a:fillRef idx="0">
              <a:schemeClr val="accent6"/>
            </a:fillRef>
            <a:effectRef idx="0">
              <a:schemeClr val="accent6"/>
            </a:effectRef>
            <a:fontRef idx="minor">
              <a:schemeClr val="tx1"/>
            </a:fontRef>
          </p:style>
        </p:cxnSp>
        <p:grpSp>
          <p:nvGrpSpPr>
            <p:cNvPr id="12" name="Group 11">
              <a:extLst>
                <a:ext uri="{FF2B5EF4-FFF2-40B4-BE49-F238E27FC236}">
                  <a16:creationId xmlns:a16="http://schemas.microsoft.com/office/drawing/2014/main" id="{0E60863F-4703-43C2-AE2C-8A90CA091F70}"/>
                </a:ext>
              </a:extLst>
            </p:cNvPr>
            <p:cNvGrpSpPr/>
            <p:nvPr userDrawn="1"/>
          </p:nvGrpSpPr>
          <p:grpSpPr>
            <a:xfrm>
              <a:off x="200281" y="990764"/>
              <a:ext cx="501777" cy="466316"/>
              <a:chOff x="820396" y="990764"/>
              <a:chExt cx="501777" cy="466316"/>
            </a:xfrm>
          </p:grpSpPr>
          <p:cxnSp>
            <p:nvCxnSpPr>
              <p:cNvPr id="13" name="Straight Connector 12">
                <a:extLst>
                  <a:ext uri="{FF2B5EF4-FFF2-40B4-BE49-F238E27FC236}">
                    <a16:creationId xmlns:a16="http://schemas.microsoft.com/office/drawing/2014/main" id="{35C3C876-8AB6-40CE-BF51-2DA667A5078F}"/>
                  </a:ext>
                </a:extLst>
              </p:cNvPr>
              <p:cNvCxnSpPr>
                <a:cxnSpLocks/>
              </p:cNvCxnSpPr>
              <p:nvPr userDrawn="1"/>
            </p:nvCxnSpPr>
            <p:spPr>
              <a:xfrm flipH="1">
                <a:off x="820396" y="990764"/>
                <a:ext cx="164026" cy="300214"/>
              </a:xfrm>
              <a:prstGeom prst="line">
                <a:avLst/>
              </a:prstGeom>
              <a:ln w="9525" cap="rnd">
                <a:solidFill>
                  <a:srgbClr val="7DBA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9B585B7-7478-4114-B812-556657A18797}"/>
                  </a:ext>
                </a:extLst>
              </p:cNvPr>
              <p:cNvCxnSpPr>
                <a:cxnSpLocks/>
              </p:cNvCxnSpPr>
              <p:nvPr userDrawn="1"/>
            </p:nvCxnSpPr>
            <p:spPr>
              <a:xfrm>
                <a:off x="820396" y="1290978"/>
                <a:ext cx="82013" cy="166102"/>
              </a:xfrm>
              <a:prstGeom prst="line">
                <a:avLst/>
              </a:prstGeom>
              <a:ln w="9525" cap="rnd">
                <a:solidFill>
                  <a:srgbClr val="7DBA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430EBAA-D83B-4E56-B2C8-A467E82CAC4B}"/>
                  </a:ext>
                </a:extLst>
              </p:cNvPr>
              <p:cNvCxnSpPr>
                <a:cxnSpLocks/>
              </p:cNvCxnSpPr>
              <p:nvPr userDrawn="1"/>
            </p:nvCxnSpPr>
            <p:spPr>
              <a:xfrm flipV="1">
                <a:off x="902409" y="1147407"/>
                <a:ext cx="179473" cy="309673"/>
              </a:xfrm>
              <a:prstGeom prst="line">
                <a:avLst/>
              </a:prstGeom>
              <a:ln w="9525" cap="rnd">
                <a:solidFill>
                  <a:srgbClr val="7DBA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DAEC448-709C-4912-8F16-9EB510F72B4F}"/>
                  </a:ext>
                </a:extLst>
              </p:cNvPr>
              <p:cNvCxnSpPr>
                <a:cxnSpLocks/>
              </p:cNvCxnSpPr>
              <p:nvPr userDrawn="1"/>
            </p:nvCxnSpPr>
            <p:spPr>
              <a:xfrm>
                <a:off x="1081882" y="1147406"/>
                <a:ext cx="240291" cy="1"/>
              </a:xfrm>
              <a:prstGeom prst="line">
                <a:avLst/>
              </a:prstGeom>
              <a:ln w="9525" cap="rnd">
                <a:solidFill>
                  <a:srgbClr val="7DBA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174893951"/>
      </p:ext>
    </p:extLst>
  </p:cSld>
  <p:clrMap bg1="lt1" tx1="dk1" bg2="lt2" tx2="dk2" accent1="accent1" accent2="accent2" accent3="accent3" accent4="accent4" accent5="accent5" accent6="accent6" hlink="hlink" folHlink="folHlink"/>
  <p:sldLayoutIdLst>
    <p:sldLayoutId id="2147483740" r:id="rId1"/>
    <p:sldLayoutId id="2147483738" r:id="rId2"/>
    <p:sldLayoutId id="2147483751" r:id="rId3"/>
    <p:sldLayoutId id="2147483744" r:id="rId4"/>
  </p:sldLayoutIdLst>
  <p:txStyles>
    <p:titleStyle>
      <a:lvl1pPr algn="l" defTabSz="844083" rtl="0" eaLnBrk="1" latinLnBrk="0" hangingPunct="1">
        <a:spcBef>
          <a:spcPct val="0"/>
        </a:spcBef>
        <a:buNone/>
        <a:defRPr sz="2215" b="0" kern="1200" cap="none" spc="0" baseline="0">
          <a:solidFill>
            <a:schemeClr val="tx1"/>
          </a:solidFill>
          <a:latin typeface="+mj-lt"/>
          <a:ea typeface="+mj-ea"/>
          <a:cs typeface="+mj-cs"/>
        </a:defRPr>
      </a:lvl1pPr>
    </p:titleStyle>
    <p:bodyStyle>
      <a:lvl1pPr marL="0" indent="0" algn="l" defTabSz="844083" rtl="0" eaLnBrk="1" latinLnBrk="0" hangingPunct="1">
        <a:lnSpc>
          <a:spcPct val="110000"/>
        </a:lnSpc>
        <a:spcBef>
          <a:spcPts val="1108"/>
        </a:spcBef>
        <a:spcAft>
          <a:spcPts val="369"/>
        </a:spcAft>
        <a:buFont typeface="Arial" pitchFamily="34" charset="0"/>
        <a:buNone/>
        <a:defRPr sz="1477" kern="1200">
          <a:solidFill>
            <a:schemeClr val="accent5"/>
          </a:solidFill>
          <a:latin typeface="+mn-lt"/>
          <a:ea typeface="+mn-ea"/>
          <a:cs typeface="+mn-cs"/>
        </a:defRPr>
      </a:lvl1pPr>
      <a:lvl2pPr marL="247657" indent="-153870" algn="l" defTabSz="844083" rtl="0" eaLnBrk="1" latinLnBrk="0" hangingPunct="1">
        <a:lnSpc>
          <a:spcPct val="110000"/>
        </a:lnSpc>
        <a:spcBef>
          <a:spcPts val="185"/>
        </a:spcBef>
        <a:spcAft>
          <a:spcPts val="185"/>
        </a:spcAft>
        <a:buFont typeface="Arial" pitchFamily="34" charset="0"/>
        <a:buChar char="•"/>
        <a:defRPr sz="1477" kern="1200">
          <a:solidFill>
            <a:schemeClr val="tx1"/>
          </a:solidFill>
          <a:latin typeface="+mn-lt"/>
          <a:ea typeface="+mn-ea"/>
          <a:cs typeface="+mn-cs"/>
        </a:defRPr>
      </a:lvl2pPr>
      <a:lvl3pPr marL="575911" indent="-174386" algn="l" defTabSz="844083" rtl="0" eaLnBrk="1" latinLnBrk="0" hangingPunct="1">
        <a:lnSpc>
          <a:spcPct val="110000"/>
        </a:lnSpc>
        <a:spcBef>
          <a:spcPts val="92"/>
        </a:spcBef>
        <a:spcAft>
          <a:spcPts val="185"/>
        </a:spcAft>
        <a:buFont typeface="Arial" pitchFamily="34" charset="0"/>
        <a:buChar char="›"/>
        <a:defRPr sz="1477" kern="1200">
          <a:solidFill>
            <a:schemeClr val="tx1"/>
          </a:solidFill>
          <a:latin typeface="+mn-lt"/>
          <a:ea typeface="+mn-ea"/>
          <a:cs typeface="+mn-cs"/>
        </a:defRPr>
      </a:lvl3pPr>
      <a:lvl4pPr marL="827963" indent="-168524" algn="l" defTabSz="844083" rtl="0" eaLnBrk="1" latinLnBrk="0" hangingPunct="1">
        <a:lnSpc>
          <a:spcPct val="110000"/>
        </a:lnSpc>
        <a:spcBef>
          <a:spcPts val="92"/>
        </a:spcBef>
        <a:spcAft>
          <a:spcPts val="185"/>
        </a:spcAft>
        <a:buFont typeface="Arial" pitchFamily="34" charset="0"/>
        <a:buChar char="–"/>
        <a:defRPr sz="1292" kern="1200">
          <a:solidFill>
            <a:schemeClr val="tx1"/>
          </a:solidFill>
          <a:latin typeface="+mn-lt"/>
          <a:ea typeface="+mn-ea"/>
          <a:cs typeface="+mn-cs"/>
        </a:defRPr>
      </a:lvl4pPr>
      <a:lvl5pPr marL="1167941" indent="-169989" algn="l" defTabSz="844083" rtl="0" eaLnBrk="1" latinLnBrk="0" hangingPunct="1">
        <a:lnSpc>
          <a:spcPct val="110000"/>
        </a:lnSpc>
        <a:spcBef>
          <a:spcPts val="92"/>
        </a:spcBef>
        <a:spcAft>
          <a:spcPts val="185"/>
        </a:spcAft>
        <a:buFont typeface="Arial" pitchFamily="34" charset="0"/>
        <a:buChar char="»"/>
        <a:defRPr sz="1292" kern="1200">
          <a:solidFill>
            <a:schemeClr val="tx1"/>
          </a:solidFill>
          <a:latin typeface="+mn-lt"/>
          <a:ea typeface="+mn-ea"/>
          <a:cs typeface="+mn-cs"/>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0" userDrawn="1">
          <p15:clr>
            <a:srgbClr val="F26B43"/>
          </p15:clr>
        </p15:guide>
        <p15:guide id="4" orient="horz" pos="4156" userDrawn="1">
          <p15:clr>
            <a:srgbClr val="F26B43"/>
          </p15:clr>
        </p15:guide>
        <p15:guide id="5" orient="horz" pos="2432" userDrawn="1">
          <p15:clr>
            <a:srgbClr val="F26B43"/>
          </p15:clr>
        </p15:guide>
        <p15:guide id="7" orient="horz" pos="70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hyperlink" Target="mailto:Prudence.Nkabinde@transnet.net" TargetMode="Externa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3.emf"/><Relationship Id="rId4" Type="http://schemas.openxmlformats.org/officeDocument/2006/relationships/oleObject" Target="../embeddings/oleObject9.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3.emf"/><Relationship Id="rId4"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3.emf"/><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3.emf"/><Relationship Id="rId4" Type="http://schemas.openxmlformats.org/officeDocument/2006/relationships/oleObject" Target="../embeddings/oleObject1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4.xml"/><Relationship Id="rId5" Type="http://schemas.openxmlformats.org/officeDocument/2006/relationships/image" Target="../media/image3.emf"/><Relationship Id="rId4"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66299B55-0A01-4FEC-8CB3-A0D812712738}"/>
              </a:ext>
            </a:extLst>
          </p:cNvPr>
          <p:cNvSpPr txBox="1">
            <a:spLocks/>
          </p:cNvSpPr>
          <p:nvPr/>
        </p:nvSpPr>
        <p:spPr>
          <a:xfrm>
            <a:off x="235527" y="3950410"/>
            <a:ext cx="9462656" cy="2781694"/>
          </a:xfrm>
          <a:prstGeom prst="rect">
            <a:avLst/>
          </a:prstGeom>
          <a:solidFill>
            <a:schemeClr val="bg1"/>
          </a:solidFill>
        </p:spPr>
        <p:txBody>
          <a:bodyPr vert="horz" lIns="0" tIns="0" rIns="0" bIns="0" rtlCol="0" anchor="ctr">
            <a:noAutofit/>
          </a:bodyPr>
          <a:lstStyle>
            <a:lvl1pPr algn="l" defTabSz="844083" rtl="0" eaLnBrk="1" latinLnBrk="0" hangingPunct="1">
              <a:spcBef>
                <a:spcPct val="0"/>
              </a:spcBef>
              <a:buNone/>
              <a:defRPr sz="2215" b="0" kern="1200" cap="none" spc="0" baseline="0">
                <a:solidFill>
                  <a:schemeClr val="tx1">
                    <a:lumMod val="65000"/>
                    <a:lumOff val="35000"/>
                  </a:schemeClr>
                </a:solidFill>
                <a:latin typeface="+mj-lt"/>
                <a:ea typeface="+mj-ea"/>
                <a:cs typeface="+mj-cs"/>
              </a:defRPr>
            </a:lvl1pPr>
          </a:lstStyle>
          <a:p>
            <a:r>
              <a:rPr lang="en-US" sz="3200" b="1" dirty="0">
                <a:solidFill>
                  <a:srgbClr val="C00000"/>
                </a:solidFill>
                <a:latin typeface="Arial" panose="020B0604020202020204" pitchFamily="34" charset="0"/>
                <a:cs typeface="Arial" panose="020B0604020202020204" pitchFamily="34" charset="0"/>
              </a:rPr>
              <a:t>BRIEFING SESSION PRESENTATION</a:t>
            </a:r>
          </a:p>
          <a:p>
            <a:endParaRPr lang="en-US" sz="3200" b="1" dirty="0">
              <a:solidFill>
                <a:srgbClr val="C00000"/>
              </a:solidFill>
              <a:latin typeface="Arial" panose="020B0604020202020204" pitchFamily="34" charset="0"/>
              <a:cs typeface="Arial" panose="020B0604020202020204" pitchFamily="34" charset="0"/>
            </a:endParaRPr>
          </a:p>
          <a:p>
            <a:endParaRPr lang="en-ZA" sz="1800" dirty="0">
              <a:solidFill>
                <a:schemeClr val="tx1"/>
              </a:solidFill>
              <a:latin typeface="Arial" panose="020B0604020202020204" pitchFamily="34" charset="0"/>
              <a:cs typeface="Arial" panose="020B0604020202020204" pitchFamily="34" charset="0"/>
            </a:endParaRPr>
          </a:p>
          <a:p>
            <a:r>
              <a:rPr lang="en-US" sz="1800" dirty="0">
                <a:solidFill>
                  <a:schemeClr val="tx1"/>
                </a:solidFill>
                <a:latin typeface="Arial" panose="020B0604020202020204" pitchFamily="34" charset="0"/>
                <a:cs typeface="Arial" panose="020B0604020202020204" pitchFamily="34" charset="0"/>
              </a:rPr>
              <a:t>PROVISION OF SPECIALISED MATERIAL HANDLING EQUIPMENT (MHE) FLEET MANAGEMENT SERVICES FOR A PERIOD OF THREE (3) YEARS.</a:t>
            </a:r>
            <a:endParaRPr lang="en-ZA" sz="1800" dirty="0">
              <a:solidFill>
                <a:schemeClr val="tx1"/>
              </a:solidFill>
              <a:latin typeface="Arial" panose="020B0604020202020204" pitchFamily="34" charset="0"/>
              <a:cs typeface="Arial" panose="020B0604020202020204" pitchFamily="34" charset="0"/>
            </a:endParaRPr>
          </a:p>
          <a:p>
            <a:endParaRPr lang="en-US" sz="1800" dirty="0">
              <a:solidFill>
                <a:schemeClr val="tx1"/>
              </a:solidFill>
              <a:latin typeface="Arial" panose="020B0604020202020204" pitchFamily="34" charset="0"/>
              <a:cs typeface="Arial" panose="020B0604020202020204" pitchFamily="34" charset="0"/>
            </a:endParaRPr>
          </a:p>
          <a:p>
            <a:endParaRPr lang="en-ZA" sz="1800" dirty="0">
              <a:solidFill>
                <a:schemeClr val="tx1"/>
              </a:solidFill>
              <a:latin typeface="Arial" panose="020B0604020202020204" pitchFamily="34" charset="0"/>
              <a:cs typeface="Arial" panose="020B0604020202020204" pitchFamily="34" charset="0"/>
            </a:endParaRPr>
          </a:p>
          <a:p>
            <a:endParaRPr lang="en-ZA" sz="1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699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extLst>
              <p:ext uri="{D42A27DB-BD31-4B8C-83A1-F6EECF244321}">
                <p14:modId xmlns:p14="http://schemas.microsoft.com/office/powerpoint/2010/main" val="1022420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ZA" sz="2400" b="1" dirty="0">
                <a:latin typeface="Arial" panose="020B0604020202020204" pitchFamily="34" charset="0"/>
                <a:cs typeface="Arial" panose="020B0604020202020204" pitchFamily="34" charset="0"/>
              </a:rPr>
              <a:t>RFP DESCRIPTION </a:t>
            </a:r>
          </a:p>
        </p:txBody>
      </p:sp>
      <p:sp>
        <p:nvSpPr>
          <p:cNvPr id="3" name="Content Placeholder 2"/>
          <p:cNvSpPr>
            <a:spLocks noGrp="1"/>
          </p:cNvSpPr>
          <p:nvPr>
            <p:ph idx="1"/>
          </p:nvPr>
        </p:nvSpPr>
        <p:spPr>
          <a:xfrm>
            <a:off x="444843" y="1479732"/>
            <a:ext cx="9073230" cy="4511205"/>
          </a:xfrm>
        </p:spPr>
        <p:txBody>
          <a:bodyPr/>
          <a:lstStyle/>
          <a:p>
            <a:pPr algn="just"/>
            <a:r>
              <a:rPr lang="en-US" sz="1600" b="1" dirty="0">
                <a:solidFill>
                  <a:srgbClr val="C00000"/>
                </a:solidFill>
                <a:latin typeface="Arial" panose="020B0604020202020204" pitchFamily="34" charset="0"/>
                <a:cs typeface="Arial" panose="020B0604020202020204" pitchFamily="34" charset="0"/>
              </a:rPr>
              <a:t>PROVISION OF SPECIALISED MATERIAL HANDLING EQUIPMENT (MHE) FLEET MANAGEMENT SERVICES FOR A PERIOD OF THREE (3) YEARS..   </a:t>
            </a:r>
          </a:p>
          <a:p>
            <a:pPr algn="just"/>
            <a:endParaRPr lang="en-ZA" sz="1600" b="1" dirty="0">
              <a:solidFill>
                <a:srgbClr val="C00000"/>
              </a:solidFill>
              <a:latin typeface="Arial" panose="020B0604020202020204" pitchFamily="34" charset="0"/>
              <a:cs typeface="Arial" panose="020B0604020202020204" pitchFamily="34" charset="0"/>
            </a:endParaRPr>
          </a:p>
          <a:p>
            <a:pPr algn="just"/>
            <a:r>
              <a:rPr lang="en-US" sz="1600" b="1" dirty="0">
                <a:solidFill>
                  <a:schemeClr val="tx1"/>
                </a:solidFill>
                <a:latin typeface="Arial" panose="020B0604020202020204" pitchFamily="34" charset="0"/>
                <a:cs typeface="Arial" panose="020B0604020202020204" pitchFamily="34" charset="0"/>
              </a:rPr>
              <a:t>RFP NUMBER 		HOAC HO 39480</a:t>
            </a:r>
          </a:p>
          <a:p>
            <a:pPr algn="just"/>
            <a:r>
              <a:rPr lang="en-US" sz="1600" b="1" dirty="0">
                <a:solidFill>
                  <a:schemeClr val="tx1"/>
                </a:solidFill>
                <a:latin typeface="Arial" panose="020B0604020202020204" pitchFamily="34" charset="0"/>
                <a:cs typeface="Arial" panose="020B0604020202020204" pitchFamily="34" charset="0"/>
              </a:rPr>
              <a:t>ISSUE DATE:		23 October 2023</a:t>
            </a:r>
          </a:p>
          <a:p>
            <a:pPr algn="just"/>
            <a:r>
              <a:rPr lang="en-US" sz="1600" b="1" dirty="0">
                <a:solidFill>
                  <a:schemeClr val="tx1"/>
                </a:solidFill>
                <a:latin typeface="Arial" panose="020B0604020202020204" pitchFamily="34" charset="0"/>
                <a:cs typeface="Arial" panose="020B0604020202020204" pitchFamily="34" charset="0"/>
              </a:rPr>
              <a:t>CLOSING DATE:		24 November 2023</a:t>
            </a:r>
          </a:p>
          <a:p>
            <a:pPr algn="just"/>
            <a:r>
              <a:rPr lang="en-US" sz="1600" b="1" dirty="0">
                <a:solidFill>
                  <a:schemeClr val="tx1"/>
                </a:solidFill>
                <a:latin typeface="Arial" panose="020B0604020202020204" pitchFamily="34" charset="0"/>
                <a:cs typeface="Arial" panose="020B0604020202020204" pitchFamily="34" charset="0"/>
              </a:rPr>
              <a:t>CLOSING TIME:		12:00 PM</a:t>
            </a:r>
          </a:p>
          <a:p>
            <a:pPr algn="just"/>
            <a:r>
              <a:rPr lang="en-US" sz="1600" b="1" dirty="0">
                <a:solidFill>
                  <a:schemeClr val="tx1"/>
                </a:solidFill>
                <a:latin typeface="Arial" panose="020B0604020202020204" pitchFamily="34" charset="0"/>
                <a:cs typeface="Arial" panose="020B0604020202020204" pitchFamily="34" charset="0"/>
              </a:rPr>
              <a:t>BID VALIDITY PERIOD:	180 Business Days from Closing Date</a:t>
            </a:r>
          </a:p>
          <a:p>
            <a:pPr algn="just"/>
            <a:endParaRPr lang="en-ZA" sz="1600" b="1" dirty="0">
              <a:solidFill>
                <a:srgbClr val="C00000"/>
              </a:solidFill>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0ED6E2A0-B3BE-4356-917D-B11DF1522DAA}"/>
              </a:ext>
            </a:extLst>
          </p:cNvPr>
          <p:cNvSpPr>
            <a:spLocks noGrp="1"/>
          </p:cNvSpPr>
          <p:nvPr>
            <p:ph type="ftr" sz="quarter" idx="4294967295"/>
          </p:nvPr>
        </p:nvSpPr>
        <p:spPr>
          <a:xfrm>
            <a:off x="128468" y="6597650"/>
            <a:ext cx="7157904" cy="260350"/>
          </a:xfrm>
          <a:prstGeom prst="rect">
            <a:avLst/>
          </a:prstGeom>
        </p:spPr>
        <p:txBody>
          <a:bodyPr anchor="ctr"/>
          <a:lstStyle/>
          <a:p>
            <a:r>
              <a:rPr lang="en-ZA" sz="800" i="1" dirty="0">
                <a:latin typeface="+mn-lt"/>
              </a:rPr>
              <a:t>Footnote/Source: Delete of not required</a:t>
            </a:r>
          </a:p>
        </p:txBody>
      </p:sp>
    </p:spTree>
    <p:extLst>
      <p:ext uri="{BB962C8B-B14F-4D97-AF65-F5344CB8AC3E}">
        <p14:creationId xmlns:p14="http://schemas.microsoft.com/office/powerpoint/2010/main" val="4080442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extLst>
              <p:ext uri="{D42A27DB-BD31-4B8C-83A1-F6EECF244321}">
                <p14:modId xmlns:p14="http://schemas.microsoft.com/office/powerpoint/2010/main" val="28766063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itle 4"/>
          <p:cNvSpPr>
            <a:spLocks noGrp="1"/>
          </p:cNvSpPr>
          <p:nvPr>
            <p:ph type="title"/>
          </p:nvPr>
        </p:nvSpPr>
        <p:spPr/>
        <p:txBody>
          <a:bodyPr/>
          <a:lstStyle/>
          <a:p>
            <a:r>
              <a:rPr lang="en-ZA" sz="2400" b="1" dirty="0">
                <a:latin typeface="Arial" panose="020B0604020202020204" pitchFamily="34" charset="0"/>
                <a:cs typeface="Arial" panose="020B0604020202020204" pitchFamily="34" charset="0"/>
              </a:rPr>
              <a:t>NOTICE TO BIDDER</a:t>
            </a:r>
          </a:p>
        </p:txBody>
      </p:sp>
      <p:sp>
        <p:nvSpPr>
          <p:cNvPr id="6" name="Footer Placeholder 4">
            <a:extLst>
              <a:ext uri="{FF2B5EF4-FFF2-40B4-BE49-F238E27FC236}">
                <a16:creationId xmlns:a16="http://schemas.microsoft.com/office/drawing/2014/main" id="{0ED6E2A0-B3BE-4356-917D-B11DF1522DAA}"/>
              </a:ext>
            </a:extLst>
          </p:cNvPr>
          <p:cNvSpPr txBox="1">
            <a:spLocks/>
          </p:cNvSpPr>
          <p:nvPr/>
        </p:nvSpPr>
        <p:spPr>
          <a:xfrm>
            <a:off x="128468" y="6597650"/>
            <a:ext cx="7157904" cy="260350"/>
          </a:xfrm>
          <a:prstGeom prst="rect">
            <a:avLst/>
          </a:prstGeom>
        </p:spPr>
        <p:txBody>
          <a:bodyPr anchor="ct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a:lstStyle>
          <a:p>
            <a:r>
              <a:rPr lang="en-ZA" sz="800" i="1" dirty="0">
                <a:latin typeface="+mn-lt"/>
              </a:rPr>
              <a:t>Footnote/Source: Delete of not required</a:t>
            </a:r>
          </a:p>
        </p:txBody>
      </p:sp>
      <p:sp>
        <p:nvSpPr>
          <p:cNvPr id="4" name="Content Placeholder 3"/>
          <p:cNvSpPr>
            <a:spLocks noGrp="1"/>
          </p:cNvSpPr>
          <p:nvPr>
            <p:ph idx="1"/>
          </p:nvPr>
        </p:nvSpPr>
        <p:spPr>
          <a:xfrm>
            <a:off x="544233" y="1200482"/>
            <a:ext cx="9043111" cy="5299633"/>
          </a:xfrm>
        </p:spPr>
        <p:txBody>
          <a:bodyPr/>
          <a:lstStyle/>
          <a:p>
            <a:pPr algn="just">
              <a:lnSpc>
                <a:spcPct val="100000"/>
              </a:lnSpc>
              <a:spcBef>
                <a:spcPct val="50000"/>
              </a:spcBef>
              <a:defRPr/>
            </a:pPr>
            <a:r>
              <a:rPr lang="en-ZA" altLang="en-US" sz="1600" b="1" dirty="0">
                <a:solidFill>
                  <a:schemeClr val="tx1"/>
                </a:solidFill>
                <a:latin typeface="Arial" panose="020B0604020202020204" pitchFamily="34" charset="0"/>
                <a:cs typeface="Arial" panose="020B0604020202020204" pitchFamily="34" charset="0"/>
              </a:rPr>
              <a:t>PLEASE NOTE THE FOLLOWING SUBMISSION REQUIREMENTS, BUT NOT LIMITED TO:</a:t>
            </a:r>
          </a:p>
          <a:p>
            <a:pPr marL="285750" indent="-285750" algn="just">
              <a:lnSpc>
                <a:spcPct val="100000"/>
              </a:lnSpc>
              <a:spcBef>
                <a:spcPct val="50000"/>
              </a:spcBef>
              <a:buFont typeface="Arial" panose="020B0604020202020204" pitchFamily="34" charset="0"/>
              <a:buChar char="•"/>
              <a:defRPr/>
            </a:pPr>
            <a:r>
              <a:rPr lang="en-ZA" altLang="en-US" sz="1600" dirty="0">
                <a:solidFill>
                  <a:schemeClr val="tx1"/>
                </a:solidFill>
                <a:latin typeface="Arial" panose="020B0604020202020204" pitchFamily="34" charset="0"/>
                <a:cs typeface="Arial" panose="020B0604020202020204" pitchFamily="34" charset="0"/>
              </a:rPr>
              <a:t>Ensure that you follow the proposal submission, and delivery instructions</a:t>
            </a:r>
            <a:r>
              <a:rPr lang="en-ZA" altLang="en-US" sz="1600" dirty="0">
                <a:solidFill>
                  <a:srgbClr val="00B050"/>
                </a:solidFill>
                <a:latin typeface="Arial" panose="020B0604020202020204" pitchFamily="34" charset="0"/>
                <a:cs typeface="Arial" panose="020B0604020202020204" pitchFamily="34" charset="0"/>
              </a:rPr>
              <a:t>.</a:t>
            </a:r>
          </a:p>
          <a:p>
            <a:pPr marL="285750" indent="-285750" algn="just">
              <a:lnSpc>
                <a:spcPct val="100000"/>
              </a:lnSpc>
              <a:spcBef>
                <a:spcPct val="50000"/>
              </a:spcBef>
              <a:buFont typeface="Arial" panose="020B0604020202020204" pitchFamily="34" charset="0"/>
              <a:buChar char="•"/>
              <a:defRPr/>
            </a:pPr>
            <a:r>
              <a:rPr lang="en-GB" sz="1600" dirty="0">
                <a:solidFill>
                  <a:schemeClr val="tx1"/>
                </a:solidFill>
                <a:latin typeface="Arial" panose="020B0604020202020204" pitchFamily="34" charset="0"/>
                <a:cs typeface="Arial" panose="020B0604020202020204" pitchFamily="34" charset="0"/>
              </a:rPr>
              <a:t>The Request for Proposal (RFP) closes at </a:t>
            </a:r>
            <a:r>
              <a:rPr lang="en-GB" sz="1600" b="1" dirty="0">
                <a:solidFill>
                  <a:schemeClr val="tx1"/>
                </a:solidFill>
                <a:latin typeface="Arial" panose="020B0604020202020204" pitchFamily="34" charset="0"/>
                <a:cs typeface="Arial" panose="020B0604020202020204" pitchFamily="34" charset="0"/>
              </a:rPr>
              <a:t>12h00 pm </a:t>
            </a:r>
            <a:r>
              <a:rPr lang="en-GB" sz="1600" dirty="0">
                <a:solidFill>
                  <a:schemeClr val="tx1"/>
                </a:solidFill>
                <a:latin typeface="Arial" panose="020B0604020202020204" pitchFamily="34" charset="0"/>
                <a:cs typeface="Arial" panose="020B0604020202020204" pitchFamily="34" charset="0"/>
              </a:rPr>
              <a:t>on </a:t>
            </a:r>
            <a:r>
              <a:rPr lang="en-GB" sz="1600" b="1" dirty="0">
                <a:solidFill>
                  <a:schemeClr val="tx1"/>
                </a:solidFill>
                <a:latin typeface="Arial" panose="020B0604020202020204" pitchFamily="34" charset="0"/>
                <a:cs typeface="Arial" panose="020B0604020202020204" pitchFamily="34" charset="0"/>
              </a:rPr>
              <a:t>Friday 24 November 2023</a:t>
            </a:r>
          </a:p>
          <a:p>
            <a:pPr algn="just">
              <a:lnSpc>
                <a:spcPct val="100000"/>
              </a:lnSpc>
              <a:spcBef>
                <a:spcPct val="50000"/>
              </a:spcBef>
              <a:defRPr/>
            </a:pPr>
            <a:r>
              <a:rPr lang="en-GB" sz="1600" u="sng" dirty="0">
                <a:solidFill>
                  <a:schemeClr val="tx1"/>
                </a:solidFill>
                <a:latin typeface="Arial" panose="020B0604020202020204" pitchFamily="34" charset="0"/>
                <a:cs typeface="Arial" panose="020B0604020202020204" pitchFamily="34" charset="0"/>
              </a:rPr>
              <a:t>Communication (Section 2, paragraph 6)  </a:t>
            </a:r>
          </a:p>
          <a:p>
            <a:pPr lvl="1" algn="just">
              <a:lnSpc>
                <a:spcPct val="100000"/>
              </a:lnSpc>
              <a:spcBef>
                <a:spcPct val="50000"/>
              </a:spcBef>
              <a:defRPr/>
            </a:pPr>
            <a:r>
              <a:rPr lang="en-US" sz="1600" dirty="0">
                <a:latin typeface="Arial" panose="020B0604020202020204" pitchFamily="34" charset="0"/>
                <a:cs typeface="Arial" panose="020B0604020202020204" pitchFamily="34" charset="0"/>
              </a:rPr>
              <a:t>For specific queries relating to this RFP should be submitted onto the system and to [Madumetja Mabitsela at Madumetja.Mabitsela@transnet.net] before 12:00 pm on </a:t>
            </a:r>
            <a:r>
              <a:rPr lang="en-US" sz="1600" b="1" dirty="0">
                <a:latin typeface="Arial" panose="020B0604020202020204" pitchFamily="34" charset="0"/>
                <a:cs typeface="Arial" panose="020B0604020202020204" pitchFamily="34" charset="0"/>
              </a:rPr>
              <a:t>06 November 2023</a:t>
            </a:r>
          </a:p>
          <a:p>
            <a:pPr lvl="1">
              <a:lnSpc>
                <a:spcPct val="100000"/>
              </a:lnSpc>
              <a:spcBef>
                <a:spcPct val="50000"/>
              </a:spcBef>
              <a:defRPr/>
            </a:pPr>
            <a:r>
              <a:rPr lang="en-GB" sz="1600" dirty="0">
                <a:latin typeface="Arial" panose="020B0604020202020204" pitchFamily="34" charset="0"/>
                <a:cs typeface="Arial" panose="020B0604020202020204" pitchFamily="34" charset="0"/>
              </a:rPr>
              <a:t>After the closing date of the RFP, a Respondent may only communicate with the Secretariat of the Transnet Freight Rail Acquisition Council, on telephone number 011 584-0821 and email </a:t>
            </a:r>
            <a:r>
              <a:rPr lang="en-GB" sz="1600" u="sng" dirty="0">
                <a:latin typeface="Arial" panose="020B0604020202020204" pitchFamily="34" charset="0"/>
                <a:cs typeface="Arial" panose="020B0604020202020204" pitchFamily="34" charset="0"/>
                <a:hlinkClick r:id="rId5"/>
              </a:rPr>
              <a:t>Prudence.Nkabinde@transnet.net</a:t>
            </a:r>
            <a:r>
              <a:rPr lang="en-GB" sz="1600" u="sng"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on any matter relating to its RFP Proposal. </a:t>
            </a:r>
            <a:endParaRPr lang="en-ZA" sz="1600" dirty="0">
              <a:latin typeface="Arial" panose="020B0604020202020204" pitchFamily="34" charset="0"/>
              <a:cs typeface="Arial" panose="020B0604020202020204" pitchFamily="34" charset="0"/>
            </a:endParaRPr>
          </a:p>
          <a:p>
            <a:pPr marL="285750" indent="-285750" algn="just">
              <a:lnSpc>
                <a:spcPct val="100000"/>
              </a:lnSpc>
              <a:spcBef>
                <a:spcPct val="50000"/>
              </a:spcBef>
              <a:buFont typeface="Arial" panose="020B0604020202020204" pitchFamily="34" charset="0"/>
              <a:buChar char="•"/>
            </a:pPr>
            <a:r>
              <a:rPr lang="en-GB" altLang="en-US" sz="1600" dirty="0">
                <a:solidFill>
                  <a:schemeClr val="tx1"/>
                </a:solidFill>
                <a:latin typeface="Arial" panose="020B0604020202020204" pitchFamily="34" charset="0"/>
                <a:cs typeface="Arial" panose="020B0604020202020204" pitchFamily="34" charset="0"/>
              </a:rPr>
              <a:t>All the returnable documents tabled in [Section 3 pages 15 – 16 and Section 5, pages 25 - 28 ] must be returned with your Proposal. </a:t>
            </a:r>
          </a:p>
          <a:p>
            <a:pPr marL="285750" indent="-285750" algn="just">
              <a:lnSpc>
                <a:spcPct val="100000"/>
              </a:lnSpc>
              <a:spcBef>
                <a:spcPct val="50000"/>
              </a:spcBef>
              <a:buFont typeface="Arial" panose="020B0604020202020204" pitchFamily="34" charset="0"/>
              <a:buChar char="•"/>
            </a:pPr>
            <a:r>
              <a:rPr lang="en-GB" altLang="en-US" sz="1600" b="1" dirty="0">
                <a:solidFill>
                  <a:srgbClr val="FF0000"/>
                </a:solidFill>
                <a:latin typeface="Arial" panose="020B0604020202020204" pitchFamily="34" charset="0"/>
                <a:cs typeface="Arial" panose="020B0604020202020204" pitchFamily="34" charset="0"/>
              </a:rPr>
              <a:t>No alterations, additions or deletions to be made by the respondent to the actual RFP document. </a:t>
            </a:r>
          </a:p>
        </p:txBody>
      </p:sp>
    </p:spTree>
    <p:extLst>
      <p:ext uri="{BB962C8B-B14F-4D97-AF65-F5344CB8AC3E}">
        <p14:creationId xmlns:p14="http://schemas.microsoft.com/office/powerpoint/2010/main" val="4138312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extLst>
              <p:ext uri="{D42A27DB-BD31-4B8C-83A1-F6EECF244321}">
                <p14:modId xmlns:p14="http://schemas.microsoft.com/office/powerpoint/2010/main" val="27953277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Footer Placeholder 4">
            <a:extLst>
              <a:ext uri="{FF2B5EF4-FFF2-40B4-BE49-F238E27FC236}">
                <a16:creationId xmlns:a16="http://schemas.microsoft.com/office/drawing/2014/main" id="{0ED6E2A0-B3BE-4356-917D-B11DF1522DAA}"/>
              </a:ext>
            </a:extLst>
          </p:cNvPr>
          <p:cNvSpPr txBox="1">
            <a:spLocks/>
          </p:cNvSpPr>
          <p:nvPr/>
        </p:nvSpPr>
        <p:spPr>
          <a:xfrm>
            <a:off x="128468" y="6597650"/>
            <a:ext cx="7157904" cy="260350"/>
          </a:xfrm>
          <a:prstGeom prst="rect">
            <a:avLst/>
          </a:prstGeom>
        </p:spPr>
        <p:txBody>
          <a:bodyPr anchor="ctr"/>
          <a:ls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66481" algn="l" rtl="0" fontAlgn="base">
              <a:spcBef>
                <a:spcPct val="0"/>
              </a:spcBef>
              <a:spcAft>
                <a:spcPct val="0"/>
              </a:spcAft>
              <a:defRPr sz="1600" kern="1200">
                <a:solidFill>
                  <a:schemeClr val="tx1"/>
                </a:solidFill>
                <a:latin typeface="Arial" charset="0"/>
                <a:ea typeface="+mn-ea"/>
                <a:cs typeface="+mn-cs"/>
              </a:defRPr>
            </a:lvl2pPr>
            <a:lvl3pPr marL="932962" algn="l" rtl="0" fontAlgn="base">
              <a:spcBef>
                <a:spcPct val="0"/>
              </a:spcBef>
              <a:spcAft>
                <a:spcPct val="0"/>
              </a:spcAft>
              <a:defRPr sz="1600" kern="1200">
                <a:solidFill>
                  <a:schemeClr val="tx1"/>
                </a:solidFill>
                <a:latin typeface="Arial" charset="0"/>
                <a:ea typeface="+mn-ea"/>
                <a:cs typeface="+mn-cs"/>
              </a:defRPr>
            </a:lvl3pPr>
            <a:lvl4pPr marL="1399443" algn="l" rtl="0" fontAlgn="base">
              <a:spcBef>
                <a:spcPct val="0"/>
              </a:spcBef>
              <a:spcAft>
                <a:spcPct val="0"/>
              </a:spcAft>
              <a:defRPr sz="1600" kern="1200">
                <a:solidFill>
                  <a:schemeClr val="tx1"/>
                </a:solidFill>
                <a:latin typeface="Arial" charset="0"/>
                <a:ea typeface="+mn-ea"/>
                <a:cs typeface="+mn-cs"/>
              </a:defRPr>
            </a:lvl4pPr>
            <a:lvl5pPr marL="1865925" algn="l" rtl="0" fontAlgn="base">
              <a:spcBef>
                <a:spcPct val="0"/>
              </a:spcBef>
              <a:spcAft>
                <a:spcPct val="0"/>
              </a:spcAft>
              <a:defRPr sz="1600" kern="1200">
                <a:solidFill>
                  <a:schemeClr val="tx1"/>
                </a:solidFill>
                <a:latin typeface="Arial" charset="0"/>
                <a:ea typeface="+mn-ea"/>
                <a:cs typeface="+mn-cs"/>
              </a:defRPr>
            </a:lvl5pPr>
            <a:lvl6pPr marL="2332406" algn="l" defTabSz="932962" rtl="0" eaLnBrk="1" latinLnBrk="0" hangingPunct="1">
              <a:defRPr sz="1600" kern="1200">
                <a:solidFill>
                  <a:schemeClr val="tx1"/>
                </a:solidFill>
                <a:latin typeface="Arial" charset="0"/>
                <a:ea typeface="+mn-ea"/>
                <a:cs typeface="+mn-cs"/>
              </a:defRPr>
            </a:lvl6pPr>
            <a:lvl7pPr marL="2798887" algn="l" defTabSz="932962" rtl="0" eaLnBrk="1" latinLnBrk="0" hangingPunct="1">
              <a:defRPr sz="1600" kern="1200">
                <a:solidFill>
                  <a:schemeClr val="tx1"/>
                </a:solidFill>
                <a:latin typeface="Arial" charset="0"/>
                <a:ea typeface="+mn-ea"/>
                <a:cs typeface="+mn-cs"/>
              </a:defRPr>
            </a:lvl7pPr>
            <a:lvl8pPr marL="3265368" algn="l" defTabSz="932962" rtl="0" eaLnBrk="1" latinLnBrk="0" hangingPunct="1">
              <a:defRPr sz="1600" kern="1200">
                <a:solidFill>
                  <a:schemeClr val="tx1"/>
                </a:solidFill>
                <a:latin typeface="Arial" charset="0"/>
                <a:ea typeface="+mn-ea"/>
                <a:cs typeface="+mn-cs"/>
              </a:defRPr>
            </a:lvl8pPr>
            <a:lvl9pPr marL="3731849" algn="l" defTabSz="932962" rtl="0" eaLnBrk="1" latinLnBrk="0" hangingPunct="1">
              <a:defRPr sz="1600" kern="1200">
                <a:solidFill>
                  <a:schemeClr val="tx1"/>
                </a:solidFill>
                <a:latin typeface="Arial" charset="0"/>
                <a:ea typeface="+mn-ea"/>
                <a:cs typeface="+mn-cs"/>
              </a:defRPr>
            </a:lvl9pPr>
          </a:lstStyle>
          <a:p>
            <a:r>
              <a:rPr lang="en-ZA" sz="800" i="1" dirty="0">
                <a:latin typeface="+mn-lt"/>
              </a:rPr>
              <a:t>Footnote/Source: Delete of not required</a:t>
            </a:r>
          </a:p>
        </p:txBody>
      </p:sp>
      <p:sp>
        <p:nvSpPr>
          <p:cNvPr id="7" name="Title 4"/>
          <p:cNvSpPr>
            <a:spLocks noGrp="1"/>
          </p:cNvSpPr>
          <p:nvPr>
            <p:ph type="title"/>
          </p:nvPr>
        </p:nvSpPr>
        <p:spPr>
          <a:xfrm>
            <a:off x="444843" y="152914"/>
            <a:ext cx="8180566" cy="720105"/>
          </a:xfrm>
        </p:spPr>
        <p:txBody>
          <a:bodyPr/>
          <a:lstStyle/>
          <a:p>
            <a:r>
              <a:rPr lang="en-ZA" sz="2400" b="1" dirty="0">
                <a:latin typeface="Arial" panose="020B0604020202020204" pitchFamily="34" charset="0"/>
                <a:cs typeface="Arial" panose="020B0604020202020204" pitchFamily="34" charset="0"/>
              </a:rPr>
              <a:t>NOTICE TO BIDDER continue</a:t>
            </a:r>
          </a:p>
        </p:txBody>
      </p:sp>
      <p:sp>
        <p:nvSpPr>
          <p:cNvPr id="8" name="Content Placeholder 3"/>
          <p:cNvSpPr txBox="1">
            <a:spLocks/>
          </p:cNvSpPr>
          <p:nvPr/>
        </p:nvSpPr>
        <p:spPr>
          <a:xfrm>
            <a:off x="544234" y="1200482"/>
            <a:ext cx="8917818" cy="5299633"/>
          </a:xfrm>
          <a:prstGeom prst="rect">
            <a:avLst/>
          </a:prstGeom>
        </p:spPr>
        <p:txBody>
          <a:bodyPr vert="horz" lIns="36000" tIns="18000" rIns="0" bIns="18000" rtlCol="0">
            <a:noAutofit/>
          </a:bodyPr>
          <a:lstStyle>
            <a:lvl1pPr marL="0" indent="0" algn="l" defTabSz="844083" rtl="0" eaLnBrk="1" latinLnBrk="0" hangingPunct="1">
              <a:lnSpc>
                <a:spcPct val="110000"/>
              </a:lnSpc>
              <a:spcBef>
                <a:spcPts val="1108"/>
              </a:spcBef>
              <a:spcAft>
                <a:spcPts val="369"/>
              </a:spcAft>
              <a:buFont typeface="Arial" pitchFamily="34" charset="0"/>
              <a:buNone/>
              <a:defRPr sz="1477" kern="1200">
                <a:solidFill>
                  <a:schemeClr val="accent5"/>
                </a:solidFill>
                <a:latin typeface="+mn-lt"/>
                <a:ea typeface="+mn-ea"/>
                <a:cs typeface="+mn-cs"/>
              </a:defRPr>
            </a:lvl1pPr>
            <a:lvl2pPr marL="247657" indent="-153870" algn="l" defTabSz="844083" rtl="0" eaLnBrk="1" latinLnBrk="0" hangingPunct="1">
              <a:lnSpc>
                <a:spcPct val="110000"/>
              </a:lnSpc>
              <a:spcBef>
                <a:spcPts val="185"/>
              </a:spcBef>
              <a:spcAft>
                <a:spcPts val="185"/>
              </a:spcAft>
              <a:buFont typeface="Arial" pitchFamily="34" charset="0"/>
              <a:buChar char="•"/>
              <a:defRPr sz="1477" kern="1200">
                <a:solidFill>
                  <a:schemeClr val="tx1"/>
                </a:solidFill>
                <a:latin typeface="+mn-lt"/>
                <a:ea typeface="+mn-ea"/>
                <a:cs typeface="+mn-cs"/>
              </a:defRPr>
            </a:lvl2pPr>
            <a:lvl3pPr marL="575911" indent="-174386" algn="l" defTabSz="844083" rtl="0" eaLnBrk="1" latinLnBrk="0" hangingPunct="1">
              <a:lnSpc>
                <a:spcPct val="110000"/>
              </a:lnSpc>
              <a:spcBef>
                <a:spcPts val="92"/>
              </a:spcBef>
              <a:spcAft>
                <a:spcPts val="185"/>
              </a:spcAft>
              <a:buFont typeface="Arial" pitchFamily="34" charset="0"/>
              <a:buChar char="›"/>
              <a:defRPr sz="1477" kern="1200">
                <a:solidFill>
                  <a:schemeClr val="tx1"/>
                </a:solidFill>
                <a:latin typeface="+mn-lt"/>
                <a:ea typeface="+mn-ea"/>
                <a:cs typeface="+mn-cs"/>
              </a:defRPr>
            </a:lvl3pPr>
            <a:lvl4pPr marL="827963" indent="-168524" algn="l" defTabSz="844083" rtl="0" eaLnBrk="1" latinLnBrk="0" hangingPunct="1">
              <a:lnSpc>
                <a:spcPct val="110000"/>
              </a:lnSpc>
              <a:spcBef>
                <a:spcPts val="92"/>
              </a:spcBef>
              <a:spcAft>
                <a:spcPts val="185"/>
              </a:spcAft>
              <a:buFont typeface="Arial" pitchFamily="34" charset="0"/>
              <a:buChar char="–"/>
              <a:defRPr sz="1292" kern="1200">
                <a:solidFill>
                  <a:schemeClr val="tx1"/>
                </a:solidFill>
                <a:latin typeface="+mn-lt"/>
                <a:ea typeface="+mn-ea"/>
                <a:cs typeface="+mn-cs"/>
              </a:defRPr>
            </a:lvl4pPr>
            <a:lvl5pPr marL="1167941" indent="-169989" algn="l" defTabSz="844083" rtl="0" eaLnBrk="1" latinLnBrk="0" hangingPunct="1">
              <a:lnSpc>
                <a:spcPct val="110000"/>
              </a:lnSpc>
              <a:spcBef>
                <a:spcPts val="92"/>
              </a:spcBef>
              <a:spcAft>
                <a:spcPts val="185"/>
              </a:spcAft>
              <a:buFont typeface="Arial" pitchFamily="34" charset="0"/>
              <a:buChar char="»"/>
              <a:defRPr sz="1292" kern="1200">
                <a:solidFill>
                  <a:schemeClr val="tx1"/>
                </a:solidFill>
                <a:latin typeface="+mn-lt"/>
                <a:ea typeface="+mn-ea"/>
                <a:cs typeface="+mn-cs"/>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a:lstStyle>
          <a:p>
            <a:pPr marL="285750" indent="-285750" algn="just">
              <a:spcBef>
                <a:spcPct val="50000"/>
              </a:spcBef>
              <a:buFont typeface="Arial" panose="020B0604020202020204" pitchFamily="34" charset="0"/>
              <a:buChar char="•"/>
            </a:pPr>
            <a:r>
              <a:rPr lang="en-GB" altLang="en-US" sz="1800" dirty="0">
                <a:solidFill>
                  <a:schemeClr val="tx1"/>
                </a:solidFill>
                <a:latin typeface="Arial" panose="020B0604020202020204" pitchFamily="34" charset="0"/>
                <a:cs typeface="Arial" panose="020B0604020202020204" pitchFamily="34" charset="0"/>
              </a:rPr>
              <a:t>The Bidder must ensure that the correct contact details are provided as TFR may need to communicate after the closing date of this RFP.</a:t>
            </a:r>
          </a:p>
          <a:p>
            <a:pPr marL="285750" indent="-285750" algn="just">
              <a:spcBef>
                <a:spcPct val="50000"/>
              </a:spcBef>
              <a:buFont typeface="Arial" panose="020B0604020202020204" pitchFamily="34" charset="0"/>
              <a:buChar char="•"/>
            </a:pPr>
            <a:r>
              <a:rPr lang="en-GB" altLang="en-US" sz="1800" dirty="0">
                <a:solidFill>
                  <a:schemeClr val="tx1"/>
                </a:solidFill>
                <a:latin typeface="Arial" panose="020B0604020202020204" pitchFamily="34" charset="0"/>
                <a:cs typeface="Arial" panose="020B0604020202020204" pitchFamily="34" charset="0"/>
              </a:rPr>
              <a:t>Ensure that all the RFP documents are </a:t>
            </a:r>
            <a:r>
              <a:rPr lang="en-GB" altLang="en-US" sz="1800" b="1" dirty="0">
                <a:solidFill>
                  <a:schemeClr val="tx1"/>
                </a:solidFill>
                <a:latin typeface="Arial" panose="020B0604020202020204" pitchFamily="34" charset="0"/>
                <a:cs typeface="Arial" panose="020B0604020202020204" pitchFamily="34" charset="0"/>
              </a:rPr>
              <a:t>signed and stamped</a:t>
            </a:r>
            <a:r>
              <a:rPr lang="en-GB" altLang="en-US" sz="1800" dirty="0">
                <a:solidFill>
                  <a:schemeClr val="tx1"/>
                </a:solidFill>
                <a:latin typeface="Arial" panose="020B0604020202020204" pitchFamily="34" charset="0"/>
                <a:cs typeface="Arial" panose="020B0604020202020204" pitchFamily="34" charset="0"/>
              </a:rPr>
              <a:t>.</a:t>
            </a:r>
          </a:p>
          <a:p>
            <a:pPr marL="285750" indent="-285750" algn="just">
              <a:spcBef>
                <a:spcPct val="50000"/>
              </a:spcBef>
              <a:buFont typeface="Arial" panose="020B0604020202020204" pitchFamily="34" charset="0"/>
              <a:buChar char="•"/>
              <a:defRPr/>
            </a:pPr>
            <a:r>
              <a:rPr lang="en-GB" altLang="en-US" sz="1800" dirty="0">
                <a:solidFill>
                  <a:schemeClr val="tx1"/>
                </a:solidFill>
                <a:latin typeface="Arial" panose="020B0604020202020204" pitchFamily="34" charset="0"/>
                <a:cs typeface="Arial" panose="020B0604020202020204" pitchFamily="34" charset="0"/>
              </a:rPr>
              <a:t>Complete the tender document </a:t>
            </a:r>
            <a:r>
              <a:rPr lang="en-GB" altLang="en-US" sz="1800" b="1" dirty="0">
                <a:solidFill>
                  <a:schemeClr val="tx1"/>
                </a:solidFill>
                <a:latin typeface="Arial" panose="020B0604020202020204" pitchFamily="34" charset="0"/>
                <a:cs typeface="Arial" panose="020B0604020202020204" pitchFamily="34" charset="0"/>
              </a:rPr>
              <a:t>clearly</a:t>
            </a:r>
            <a:r>
              <a:rPr lang="en-GB" altLang="en-US" sz="1800" dirty="0">
                <a:solidFill>
                  <a:schemeClr val="tx1"/>
                </a:solidFill>
                <a:latin typeface="Arial" panose="020B0604020202020204" pitchFamily="34" charset="0"/>
                <a:cs typeface="Arial" panose="020B0604020202020204" pitchFamily="34" charset="0"/>
              </a:rPr>
              <a:t> and in </a:t>
            </a:r>
            <a:r>
              <a:rPr lang="en-GB" altLang="en-US" sz="1800" b="1" dirty="0">
                <a:solidFill>
                  <a:schemeClr val="tx1"/>
                </a:solidFill>
                <a:latin typeface="Arial" panose="020B0604020202020204" pitchFamily="34" charset="0"/>
                <a:cs typeface="Arial" panose="020B0604020202020204" pitchFamily="34" charset="0"/>
              </a:rPr>
              <a:t>black ink / electronically</a:t>
            </a:r>
            <a:r>
              <a:rPr lang="en-GB" altLang="en-US" sz="1800" dirty="0">
                <a:solidFill>
                  <a:schemeClr val="tx1"/>
                </a:solidFill>
                <a:latin typeface="Arial" panose="020B0604020202020204" pitchFamily="34" charset="0"/>
                <a:cs typeface="Arial" panose="020B0604020202020204" pitchFamily="34" charset="0"/>
              </a:rPr>
              <a:t>.</a:t>
            </a:r>
          </a:p>
          <a:p>
            <a:pPr marL="285750" indent="-285750" algn="just">
              <a:spcBef>
                <a:spcPct val="50000"/>
              </a:spcBef>
              <a:buFont typeface="Arial" panose="020B0604020202020204" pitchFamily="34" charset="0"/>
              <a:buChar char="•"/>
              <a:defRPr/>
            </a:pPr>
            <a:r>
              <a:rPr lang="en-GB" altLang="en-US" sz="1800" dirty="0">
                <a:solidFill>
                  <a:schemeClr val="tx1"/>
                </a:solidFill>
                <a:latin typeface="Arial" panose="020B0604020202020204" pitchFamily="34" charset="0"/>
                <a:cs typeface="Arial" panose="020B0604020202020204" pitchFamily="34" charset="0"/>
              </a:rPr>
              <a:t>If mistakes are made – correct properly / legibly with the full signature of Bidder. </a:t>
            </a:r>
          </a:p>
          <a:p>
            <a:pPr marL="285750" indent="-285750" algn="just">
              <a:spcBef>
                <a:spcPct val="50000"/>
              </a:spcBef>
              <a:buFont typeface="Arial" panose="020B0604020202020204" pitchFamily="34" charset="0"/>
              <a:buChar char="•"/>
              <a:defRPr/>
            </a:pPr>
            <a:r>
              <a:rPr lang="en-GB" altLang="en-US" sz="1800" dirty="0">
                <a:solidFill>
                  <a:schemeClr val="tx1"/>
                </a:solidFill>
                <a:latin typeface="Arial" panose="020B0604020202020204" pitchFamily="34" charset="0"/>
                <a:cs typeface="Arial" panose="020B0604020202020204" pitchFamily="34" charset="0"/>
              </a:rPr>
              <a:t>Submit questions if clarity is required  </a:t>
            </a:r>
          </a:p>
          <a:p>
            <a:pPr marL="285750" indent="-285750" algn="just">
              <a:spcBef>
                <a:spcPct val="50000"/>
              </a:spcBef>
              <a:buFont typeface="Arial" panose="020B0604020202020204" pitchFamily="34" charset="0"/>
              <a:buChar char="•"/>
            </a:pPr>
            <a:r>
              <a:rPr lang="en-GB" altLang="en-US" sz="1800" dirty="0">
                <a:solidFill>
                  <a:schemeClr val="tx1"/>
                </a:solidFill>
                <a:latin typeface="Arial" panose="020B0604020202020204" pitchFamily="34" charset="0"/>
                <a:cs typeface="Arial" panose="020B0604020202020204" pitchFamily="34" charset="0"/>
              </a:rPr>
              <a:t>No copies of the RFP document should be distributed </a:t>
            </a:r>
          </a:p>
          <a:p>
            <a:pPr marL="285750" indent="-285750" algn="just">
              <a:spcBef>
                <a:spcPct val="50000"/>
              </a:spcBef>
              <a:buFont typeface="Arial" panose="020B0604020202020204" pitchFamily="34" charset="0"/>
              <a:buChar char="•"/>
            </a:pPr>
            <a:r>
              <a:rPr lang="en-GB" altLang="en-US" sz="1800" dirty="0">
                <a:solidFill>
                  <a:schemeClr val="tx1"/>
                </a:solidFill>
                <a:latin typeface="Arial" panose="020B0604020202020204" pitchFamily="34" charset="0"/>
                <a:cs typeface="Arial" panose="020B0604020202020204" pitchFamily="34" charset="0"/>
              </a:rPr>
              <a:t>Validity period – 180 Business days from date of closing</a:t>
            </a:r>
          </a:p>
          <a:p>
            <a:pPr marL="285750" indent="-285750" algn="just">
              <a:buFont typeface="Arial" panose="020B0604020202020204" pitchFamily="34" charset="0"/>
              <a:buChar char="•"/>
            </a:pPr>
            <a:r>
              <a:rPr lang="en-ZA" sz="1800" b="1" dirty="0">
                <a:solidFill>
                  <a:schemeClr val="tx1"/>
                </a:solidFill>
                <a:latin typeface="Arial" panose="020B0604020202020204" pitchFamily="34" charset="0"/>
                <a:cs typeface="Arial" panose="020B0604020202020204" pitchFamily="34" charset="0"/>
              </a:rPr>
              <a:t>Ensure that your submissions are properly indexed and referenced for ease of adjudication (see last section of this presentation). </a:t>
            </a:r>
            <a:endParaRPr lang="en-ZA" sz="1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347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p:cNvSpPr>
          <p:nvPr/>
        </p:nvSpPr>
        <p:spPr>
          <a:xfrm>
            <a:off x="444843" y="152914"/>
            <a:ext cx="8180566" cy="720105"/>
          </a:xfrm>
          <a:prstGeom prst="rect">
            <a:avLst/>
          </a:prstGeom>
        </p:spPr>
        <p:txBody>
          <a:bodyPr vert="horz" lIns="0" tIns="0" rIns="0" bIns="0" rtlCol="0" anchor="ctr">
            <a:noAutofit/>
          </a:bodyPr>
          <a:lstStyle>
            <a:lvl1pPr algn="l" defTabSz="844083" rtl="0" eaLnBrk="1" latinLnBrk="0" hangingPunct="1">
              <a:spcBef>
                <a:spcPct val="0"/>
              </a:spcBef>
              <a:buNone/>
              <a:defRPr sz="2215" b="0" kern="1200" cap="none" spc="0" baseline="0">
                <a:solidFill>
                  <a:schemeClr val="tx1"/>
                </a:solidFill>
                <a:latin typeface="+mj-lt"/>
                <a:ea typeface="+mj-ea"/>
                <a:cs typeface="+mj-cs"/>
              </a:defRPr>
            </a:lvl1pPr>
          </a:lstStyle>
          <a:p>
            <a:pPr fontAlgn="auto">
              <a:spcAft>
                <a:spcPts val="0"/>
              </a:spcAft>
            </a:pPr>
            <a:r>
              <a:rPr lang="en-ZA" sz="2400" b="1" dirty="0">
                <a:latin typeface="Arial" panose="020B0604020202020204" pitchFamily="34" charset="0"/>
                <a:cs typeface="Arial" panose="020B0604020202020204" pitchFamily="34" charset="0"/>
              </a:rPr>
              <a:t>RFP SECTIONS </a:t>
            </a:r>
          </a:p>
        </p:txBody>
      </p:sp>
      <p:graphicFrame>
        <p:nvGraphicFramePr>
          <p:cNvPr id="3" name="Object 2" hidden="1"/>
          <p:cNvGraphicFramePr>
            <a:graphicFrameLocks noChangeAspect="1"/>
          </p:cNvGraphicFramePr>
          <p:nvPr>
            <p:custDataLst>
              <p:tags r:id="rId1"/>
            </p:custDataLst>
            <p:extLst>
              <p:ext uri="{D42A27DB-BD31-4B8C-83A1-F6EECF244321}">
                <p14:modId xmlns:p14="http://schemas.microsoft.com/office/powerpoint/2010/main" val="9441539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Rectangle 1"/>
          <p:cNvSpPr/>
          <p:nvPr/>
        </p:nvSpPr>
        <p:spPr>
          <a:xfrm>
            <a:off x="588242" y="1078096"/>
            <a:ext cx="9193836" cy="5626990"/>
          </a:xfrm>
          <a:prstGeom prst="rect">
            <a:avLst/>
          </a:prstGeom>
        </p:spPr>
        <p:txBody>
          <a:bodyPr wrap="square">
            <a:spAutoFit/>
          </a:bodyPr>
          <a:lstStyle/>
          <a:p>
            <a:pPr>
              <a:lnSpc>
                <a:spcPct val="200000"/>
              </a:lnSpc>
            </a:pPr>
            <a:r>
              <a:rPr lang="en-GB" sz="1400" b="1" dirty="0"/>
              <a:t>SECTION 1: SBD1 FORM</a:t>
            </a:r>
          </a:p>
          <a:p>
            <a:pPr>
              <a:lnSpc>
                <a:spcPct val="200000"/>
              </a:lnSpc>
            </a:pPr>
            <a:r>
              <a:rPr lang="en-GB" sz="1400" b="1" dirty="0"/>
              <a:t>SECTION 2: NOTICE TO BIDDERS</a:t>
            </a:r>
          </a:p>
          <a:p>
            <a:pPr>
              <a:lnSpc>
                <a:spcPct val="200000"/>
              </a:lnSpc>
            </a:pPr>
            <a:r>
              <a:rPr lang="en-US" sz="1400" b="1" dirty="0"/>
              <a:t>SECTION 3: BACKGROUND, OVERVIEW AND SCOPE OF REQUIREMENTS</a:t>
            </a:r>
          </a:p>
          <a:p>
            <a:pPr>
              <a:lnSpc>
                <a:spcPct val="200000"/>
              </a:lnSpc>
            </a:pPr>
            <a:r>
              <a:rPr lang="en-US" sz="1400" b="1" dirty="0"/>
              <a:t>SECTION 4: PRICING AND DELIVERY SCHEDULE</a:t>
            </a:r>
          </a:p>
          <a:p>
            <a:pPr>
              <a:lnSpc>
                <a:spcPct val="200000"/>
              </a:lnSpc>
            </a:pPr>
            <a:r>
              <a:rPr lang="en-US" sz="1400" b="1" dirty="0"/>
              <a:t>SECTION 5: PROPOSAL FORM AND LIST OF RETURNABLE DOCUMENTS</a:t>
            </a:r>
          </a:p>
          <a:p>
            <a:pPr>
              <a:lnSpc>
                <a:spcPct val="200000"/>
              </a:lnSpc>
            </a:pPr>
            <a:r>
              <a:rPr lang="en-US" sz="1400" b="1" dirty="0"/>
              <a:t>SECTION 6: CERTIFICATE OF ACQUAINTANCE WITH RFP , MASTER AGREEMENT &amp; APPLICABLE DOCUMENTS</a:t>
            </a:r>
          </a:p>
          <a:p>
            <a:pPr>
              <a:lnSpc>
                <a:spcPct val="200000"/>
              </a:lnSpc>
            </a:pPr>
            <a:r>
              <a:rPr lang="en-US" sz="1400" b="1" dirty="0"/>
              <a:t>SECTION 7: RFP DECLARATION AND BREACH OF LAW FORM</a:t>
            </a:r>
          </a:p>
          <a:p>
            <a:pPr>
              <a:lnSpc>
                <a:spcPct val="200000"/>
              </a:lnSpc>
            </a:pPr>
            <a:r>
              <a:rPr lang="en-US" sz="1400" b="1" dirty="0"/>
              <a:t>SECTION 8: RFP CLARIFICATION REQUEST FORM</a:t>
            </a:r>
          </a:p>
          <a:p>
            <a:pPr>
              <a:lnSpc>
                <a:spcPct val="200000"/>
              </a:lnSpc>
            </a:pPr>
            <a:r>
              <a:rPr lang="en-US" sz="1400" b="1" dirty="0"/>
              <a:t>SECTION 9: SPECIFIC GOALS POINTS CLAIM FORM</a:t>
            </a:r>
          </a:p>
          <a:p>
            <a:pPr>
              <a:lnSpc>
                <a:spcPct val="200000"/>
              </a:lnSpc>
            </a:pPr>
            <a:r>
              <a:rPr lang="en-US" sz="1400" b="1" dirty="0"/>
              <a:t>SECTION 10: CERTIFICATE OF ATTENDANCE OF NON-COMPULSORY RFP BRIEFING</a:t>
            </a:r>
          </a:p>
          <a:p>
            <a:pPr>
              <a:lnSpc>
                <a:spcPct val="200000"/>
              </a:lnSpc>
            </a:pPr>
            <a:r>
              <a:rPr lang="en-US" sz="1400" b="1" dirty="0"/>
              <a:t>SECTION 11: JOB-CREATION SCHEDULE</a:t>
            </a:r>
          </a:p>
          <a:p>
            <a:pPr>
              <a:lnSpc>
                <a:spcPct val="200000"/>
              </a:lnSpc>
            </a:pPr>
            <a:r>
              <a:rPr lang="en-US" sz="1400" b="1" dirty="0"/>
              <a:t>SECTION 12: PROTECTION OF PERSONAL INFORMATION</a:t>
            </a:r>
          </a:p>
        </p:txBody>
      </p:sp>
    </p:spTree>
    <p:extLst>
      <p:ext uri="{BB962C8B-B14F-4D97-AF65-F5344CB8AC3E}">
        <p14:creationId xmlns:p14="http://schemas.microsoft.com/office/powerpoint/2010/main" val="3666415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p:cNvSpPr>
          <p:nvPr/>
        </p:nvSpPr>
        <p:spPr>
          <a:xfrm>
            <a:off x="444843" y="152914"/>
            <a:ext cx="8180566" cy="720105"/>
          </a:xfrm>
          <a:prstGeom prst="rect">
            <a:avLst/>
          </a:prstGeom>
        </p:spPr>
        <p:txBody>
          <a:bodyPr vert="horz" lIns="0" tIns="0" rIns="0" bIns="0" rtlCol="0" anchor="ctr">
            <a:noAutofit/>
          </a:bodyPr>
          <a:lstStyle>
            <a:lvl1pPr algn="l" defTabSz="844083" rtl="0" eaLnBrk="1" latinLnBrk="0" hangingPunct="1">
              <a:spcBef>
                <a:spcPct val="0"/>
              </a:spcBef>
              <a:buNone/>
              <a:defRPr sz="2215" b="0" kern="1200" cap="none" spc="0" baseline="0">
                <a:solidFill>
                  <a:schemeClr val="tx1"/>
                </a:solidFill>
                <a:latin typeface="+mj-lt"/>
                <a:ea typeface="+mj-ea"/>
                <a:cs typeface="+mj-cs"/>
              </a:defRPr>
            </a:lvl1pPr>
          </a:lstStyle>
          <a:p>
            <a:pPr fontAlgn="auto">
              <a:spcAft>
                <a:spcPts val="0"/>
              </a:spcAft>
            </a:pPr>
            <a:r>
              <a:rPr lang="en-ZA" sz="2400" b="1" dirty="0">
                <a:latin typeface="Arial" panose="020B0604020202020204" pitchFamily="34" charset="0"/>
                <a:cs typeface="Arial" panose="020B0604020202020204" pitchFamily="34" charset="0"/>
              </a:rPr>
              <a:t>RFP ANNEXURES</a:t>
            </a:r>
          </a:p>
        </p:txBody>
      </p:sp>
      <p:graphicFrame>
        <p:nvGraphicFramePr>
          <p:cNvPr id="3" name="Object 2"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71A7F4F0-0A5F-4BB7-0A19-C76DB02952EB}"/>
              </a:ext>
            </a:extLst>
          </p:cNvPr>
          <p:cNvSpPr txBox="1"/>
          <p:nvPr/>
        </p:nvSpPr>
        <p:spPr>
          <a:xfrm>
            <a:off x="444844" y="1376611"/>
            <a:ext cx="8724556" cy="3366114"/>
          </a:xfrm>
          <a:prstGeom prst="rect">
            <a:avLst/>
          </a:prstGeom>
          <a:noFill/>
        </p:spPr>
        <p:txBody>
          <a:bodyPr wrap="square">
            <a:spAutoFit/>
          </a:bodyPr>
          <a:lstStyle/>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A: MASTER AGREEMENT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B: TECHNICAL EVALUATION</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C: PRICING SCHENDULE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D: TRANSNET’S GENERAL BID CONDITIONS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E: TRANSNET’S SUPPLIER INTEGRITY PACT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F: NON-DISCLOSURE AGREEMENT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G: TECHNICAL SPECIFICATION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H: HEALTH AND SAFETY MANAGEMENT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pPr>
            <a:r>
              <a:rPr lang="en-GB" sz="1600" dirty="0">
                <a:effectLst/>
                <a:latin typeface="Tahoma" panose="020B0604030504040204" pitchFamily="34" charset="0"/>
                <a:ea typeface="Times New Roman" panose="02020603050405020304" pitchFamily="18" charset="0"/>
                <a:cs typeface="Tahoma" panose="020B0604030504040204" pitchFamily="34" charset="0"/>
              </a:rPr>
              <a:t>ANNEXURE I: RISK DUE DILIGENCE  MANAGEMENT</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448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44833FD-9A1C-4FA9-B1B6-3DE5DAC163C8}"/>
              </a:ext>
            </a:extLst>
          </p:cNvPr>
          <p:cNvGrpSpPr/>
          <p:nvPr/>
        </p:nvGrpSpPr>
        <p:grpSpPr>
          <a:xfrm>
            <a:off x="-17070" y="-52995"/>
            <a:ext cx="9954523" cy="6936875"/>
            <a:chOff x="-17070" y="-52995"/>
            <a:chExt cx="9954523" cy="6936875"/>
          </a:xfrm>
        </p:grpSpPr>
        <p:pic>
          <p:nvPicPr>
            <p:cNvPr id="3" name="Picture 2" descr="A large long train on a steel track&#10;&#10;Description automatically generated">
              <a:extLst>
                <a:ext uri="{FF2B5EF4-FFF2-40B4-BE49-F238E27FC236}">
                  <a16:creationId xmlns:a16="http://schemas.microsoft.com/office/drawing/2014/main" id="{470B6303-CB0C-4273-A299-7EB718EC4D40}"/>
                </a:ext>
              </a:extLst>
            </p:cNvPr>
            <p:cNvPicPr>
              <a:picLocks noChangeAspect="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0" y="-52995"/>
              <a:ext cx="9906000" cy="6919960"/>
            </a:xfrm>
            <a:prstGeom prst="rect">
              <a:avLst/>
            </a:prstGeom>
          </p:spPr>
        </p:pic>
        <p:sp>
          <p:nvSpPr>
            <p:cNvPr id="20" name="object 11">
              <a:extLst>
                <a:ext uri="{FF2B5EF4-FFF2-40B4-BE49-F238E27FC236}">
                  <a16:creationId xmlns:a16="http://schemas.microsoft.com/office/drawing/2014/main" id="{B2575771-BBAA-42FE-8A20-0A7EFCBB2B20}"/>
                </a:ext>
              </a:extLst>
            </p:cNvPr>
            <p:cNvSpPr/>
            <p:nvPr/>
          </p:nvSpPr>
          <p:spPr>
            <a:xfrm flipH="1">
              <a:off x="25801" y="-35642"/>
              <a:ext cx="3480370" cy="6893642"/>
            </a:xfrm>
            <a:custGeom>
              <a:avLst/>
              <a:gdLst/>
              <a:ahLst/>
              <a:cxnLst/>
              <a:rect l="l" t="t" r="r" b="b"/>
              <a:pathLst>
                <a:path w="4393565" h="6858000">
                  <a:moveTo>
                    <a:pt x="4393488" y="0"/>
                  </a:moveTo>
                  <a:lnTo>
                    <a:pt x="3193110" y="0"/>
                  </a:lnTo>
                  <a:lnTo>
                    <a:pt x="3804094" y="357962"/>
                  </a:lnTo>
                  <a:lnTo>
                    <a:pt x="4393488" y="0"/>
                  </a:lnTo>
                  <a:close/>
                </a:path>
                <a:path w="4393565" h="6858000">
                  <a:moveTo>
                    <a:pt x="1129563" y="4219740"/>
                  </a:moveTo>
                  <a:lnTo>
                    <a:pt x="456044" y="4603864"/>
                  </a:lnTo>
                  <a:lnTo>
                    <a:pt x="1115987" y="4993792"/>
                  </a:lnTo>
                  <a:lnTo>
                    <a:pt x="436524" y="5362079"/>
                  </a:lnTo>
                  <a:lnTo>
                    <a:pt x="436524" y="6858000"/>
                  </a:lnTo>
                  <a:lnTo>
                    <a:pt x="1115847" y="6858000"/>
                  </a:lnTo>
                  <a:lnTo>
                    <a:pt x="1115847" y="5791568"/>
                  </a:lnTo>
                  <a:lnTo>
                    <a:pt x="1795449" y="5391099"/>
                  </a:lnTo>
                  <a:lnTo>
                    <a:pt x="1775929" y="4607560"/>
                  </a:lnTo>
                  <a:lnTo>
                    <a:pt x="1129563" y="4219740"/>
                  </a:lnTo>
                  <a:close/>
                </a:path>
                <a:path w="4393565" h="6858000">
                  <a:moveTo>
                    <a:pt x="1795362" y="5391150"/>
                  </a:moveTo>
                  <a:lnTo>
                    <a:pt x="1781708" y="6858000"/>
                  </a:lnTo>
                  <a:lnTo>
                    <a:pt x="3088017" y="6858000"/>
                  </a:lnTo>
                  <a:lnTo>
                    <a:pt x="3089279" y="6553098"/>
                  </a:lnTo>
                  <a:lnTo>
                    <a:pt x="2464485" y="6553098"/>
                  </a:lnTo>
                  <a:lnTo>
                    <a:pt x="2470035" y="5784354"/>
                  </a:lnTo>
                  <a:lnTo>
                    <a:pt x="1795362" y="5391150"/>
                  </a:lnTo>
                  <a:close/>
                </a:path>
                <a:path w="4393565" h="6858000">
                  <a:moveTo>
                    <a:pt x="3090798" y="6185839"/>
                  </a:moveTo>
                  <a:lnTo>
                    <a:pt x="2464485" y="6553098"/>
                  </a:lnTo>
                  <a:lnTo>
                    <a:pt x="3089279" y="6553098"/>
                  </a:lnTo>
                  <a:lnTo>
                    <a:pt x="3090798" y="6185839"/>
                  </a:lnTo>
                  <a:close/>
                </a:path>
                <a:path w="4393565" h="6858000">
                  <a:moveTo>
                    <a:pt x="2440203" y="4218419"/>
                  </a:moveTo>
                  <a:lnTo>
                    <a:pt x="1777250" y="4608347"/>
                  </a:lnTo>
                  <a:lnTo>
                    <a:pt x="2469781" y="5015674"/>
                  </a:lnTo>
                  <a:lnTo>
                    <a:pt x="2469781" y="5784189"/>
                  </a:lnTo>
                  <a:lnTo>
                    <a:pt x="3087116" y="6184138"/>
                  </a:lnTo>
                  <a:lnTo>
                    <a:pt x="3787990" y="5778588"/>
                  </a:lnTo>
                  <a:lnTo>
                    <a:pt x="3787990" y="5418797"/>
                  </a:lnTo>
                  <a:lnTo>
                    <a:pt x="3087116" y="5418797"/>
                  </a:lnTo>
                  <a:lnTo>
                    <a:pt x="3087116" y="4595685"/>
                  </a:lnTo>
                  <a:lnTo>
                    <a:pt x="2440203" y="4218419"/>
                  </a:lnTo>
                  <a:close/>
                </a:path>
                <a:path w="4393565" h="6858000">
                  <a:moveTo>
                    <a:pt x="3787990" y="5008499"/>
                  </a:moveTo>
                  <a:lnTo>
                    <a:pt x="3087116" y="5418797"/>
                  </a:lnTo>
                  <a:lnTo>
                    <a:pt x="3787990" y="5418797"/>
                  </a:lnTo>
                  <a:lnTo>
                    <a:pt x="3787990" y="5008499"/>
                  </a:lnTo>
                  <a:close/>
                </a:path>
                <a:path w="4393565" h="6858000">
                  <a:moveTo>
                    <a:pt x="436605" y="1502473"/>
                  </a:moveTo>
                  <a:lnTo>
                    <a:pt x="436437" y="1502473"/>
                  </a:lnTo>
                  <a:lnTo>
                    <a:pt x="0" y="1757946"/>
                  </a:lnTo>
                  <a:lnTo>
                    <a:pt x="0" y="4337659"/>
                  </a:lnTo>
                  <a:lnTo>
                    <a:pt x="455777" y="4603610"/>
                  </a:lnTo>
                  <a:lnTo>
                    <a:pt x="455777" y="2314968"/>
                  </a:lnTo>
                  <a:lnTo>
                    <a:pt x="1135900" y="1913978"/>
                  </a:lnTo>
                  <a:lnTo>
                    <a:pt x="436605" y="1502473"/>
                  </a:lnTo>
                  <a:close/>
                </a:path>
                <a:path w="4393565" h="6858000">
                  <a:moveTo>
                    <a:pt x="2443899" y="2681681"/>
                  </a:moveTo>
                  <a:lnTo>
                    <a:pt x="2443899" y="3440150"/>
                  </a:lnTo>
                  <a:lnTo>
                    <a:pt x="3780396" y="4227131"/>
                  </a:lnTo>
                  <a:lnTo>
                    <a:pt x="3780396" y="3448075"/>
                  </a:lnTo>
                  <a:lnTo>
                    <a:pt x="2443899" y="2681681"/>
                  </a:lnTo>
                  <a:close/>
                </a:path>
                <a:path w="4393565" h="6858000">
                  <a:moveTo>
                    <a:pt x="1784845" y="2293899"/>
                  </a:moveTo>
                  <a:lnTo>
                    <a:pt x="1129563" y="2668498"/>
                  </a:lnTo>
                  <a:lnTo>
                    <a:pt x="1129563" y="3438690"/>
                  </a:lnTo>
                  <a:lnTo>
                    <a:pt x="2443899" y="4218419"/>
                  </a:lnTo>
                  <a:lnTo>
                    <a:pt x="2443899" y="3443058"/>
                  </a:lnTo>
                  <a:lnTo>
                    <a:pt x="1784896" y="3052610"/>
                  </a:lnTo>
                  <a:lnTo>
                    <a:pt x="1784845" y="2293899"/>
                  </a:lnTo>
                  <a:close/>
                </a:path>
                <a:path w="4393565" h="6858000">
                  <a:moveTo>
                    <a:pt x="1129563" y="3438690"/>
                  </a:moveTo>
                  <a:lnTo>
                    <a:pt x="464756" y="3833114"/>
                  </a:lnTo>
                  <a:lnTo>
                    <a:pt x="1129563" y="4211675"/>
                  </a:lnTo>
                  <a:lnTo>
                    <a:pt x="1129563" y="3438690"/>
                  </a:lnTo>
                  <a:close/>
                </a:path>
                <a:path w="4393565" h="6858000">
                  <a:moveTo>
                    <a:pt x="2443899" y="1906117"/>
                  </a:moveTo>
                  <a:lnTo>
                    <a:pt x="1784896" y="2293937"/>
                  </a:lnTo>
                  <a:lnTo>
                    <a:pt x="2443899" y="2681744"/>
                  </a:lnTo>
                  <a:lnTo>
                    <a:pt x="2443899" y="1906117"/>
                  </a:lnTo>
                  <a:close/>
                </a:path>
                <a:path w="4393565" h="6858000">
                  <a:moveTo>
                    <a:pt x="1135900" y="1092504"/>
                  </a:moveTo>
                  <a:lnTo>
                    <a:pt x="1135900" y="1914029"/>
                  </a:lnTo>
                  <a:lnTo>
                    <a:pt x="1784845" y="2293899"/>
                  </a:lnTo>
                  <a:lnTo>
                    <a:pt x="1784896" y="1474774"/>
                  </a:lnTo>
                  <a:lnTo>
                    <a:pt x="1135900" y="1092504"/>
                  </a:lnTo>
                  <a:close/>
                </a:path>
                <a:path w="4393565" h="6858000">
                  <a:moveTo>
                    <a:pt x="1866176" y="0"/>
                  </a:moveTo>
                  <a:lnTo>
                    <a:pt x="1784896" y="0"/>
                  </a:lnTo>
                  <a:lnTo>
                    <a:pt x="1784896" y="711009"/>
                  </a:lnTo>
                  <a:lnTo>
                    <a:pt x="2456053" y="1097508"/>
                  </a:lnTo>
                  <a:lnTo>
                    <a:pt x="2456053" y="1904796"/>
                  </a:lnTo>
                  <a:lnTo>
                    <a:pt x="3087116" y="1523568"/>
                  </a:lnTo>
                  <a:lnTo>
                    <a:pt x="3087116" y="332701"/>
                  </a:lnTo>
                  <a:lnTo>
                    <a:pt x="2435987" y="332701"/>
                  </a:lnTo>
                  <a:lnTo>
                    <a:pt x="1866176" y="0"/>
                  </a:lnTo>
                  <a:close/>
                </a:path>
                <a:path w="4393565" h="6858000">
                  <a:moveTo>
                    <a:pt x="436524" y="1502422"/>
                  </a:moveTo>
                  <a:close/>
                </a:path>
                <a:path w="4393565" h="6858000">
                  <a:moveTo>
                    <a:pt x="436562" y="1502448"/>
                  </a:moveTo>
                  <a:close/>
                </a:path>
                <a:path w="4393565" h="6858000">
                  <a:moveTo>
                    <a:pt x="1127086" y="0"/>
                  </a:moveTo>
                  <a:lnTo>
                    <a:pt x="436524" y="0"/>
                  </a:lnTo>
                  <a:lnTo>
                    <a:pt x="436562" y="1502448"/>
                  </a:lnTo>
                  <a:lnTo>
                    <a:pt x="1782267" y="710755"/>
                  </a:lnTo>
                  <a:lnTo>
                    <a:pt x="1127201" y="325323"/>
                  </a:lnTo>
                  <a:lnTo>
                    <a:pt x="1127086" y="0"/>
                  </a:lnTo>
                  <a:close/>
                </a:path>
                <a:path w="4393565" h="6858000">
                  <a:moveTo>
                    <a:pt x="3087116" y="0"/>
                  </a:moveTo>
                  <a:lnTo>
                    <a:pt x="2988564" y="0"/>
                  </a:lnTo>
                  <a:lnTo>
                    <a:pt x="2435987" y="332701"/>
                  </a:lnTo>
                  <a:lnTo>
                    <a:pt x="3087116" y="332701"/>
                  </a:lnTo>
                  <a:lnTo>
                    <a:pt x="3087116" y="0"/>
                  </a:lnTo>
                  <a:close/>
                </a:path>
              </a:pathLst>
            </a:custGeom>
            <a:solidFill>
              <a:srgbClr val="FFFFFF"/>
            </a:solidFill>
          </p:spPr>
          <p:txBody>
            <a:bodyPr wrap="square" lIns="0" tIns="0" rIns="0" bIns="0" rtlCol="0"/>
            <a:lstStyle/>
            <a:p>
              <a:endParaRPr dirty="0"/>
            </a:p>
          </p:txBody>
        </p:sp>
        <p:sp>
          <p:nvSpPr>
            <p:cNvPr id="21" name="object 12">
              <a:extLst>
                <a:ext uri="{FF2B5EF4-FFF2-40B4-BE49-F238E27FC236}">
                  <a16:creationId xmlns:a16="http://schemas.microsoft.com/office/drawing/2014/main" id="{47BA2CCD-B471-4623-B687-11FBFEA4FADA}"/>
                </a:ext>
              </a:extLst>
            </p:cNvPr>
            <p:cNvSpPr/>
            <p:nvPr/>
          </p:nvSpPr>
          <p:spPr>
            <a:xfrm>
              <a:off x="37230" y="-35642"/>
              <a:ext cx="1889497" cy="4792993"/>
            </a:xfrm>
            <a:custGeom>
              <a:avLst/>
              <a:gdLst/>
              <a:ahLst/>
              <a:cxnLst/>
              <a:rect l="l" t="t" r="r" b="b"/>
              <a:pathLst>
                <a:path w="3269615" h="6858000">
                  <a:moveTo>
                    <a:pt x="1083319" y="6858000"/>
                  </a:moveTo>
                  <a:lnTo>
                    <a:pt x="1082878" y="4718838"/>
                  </a:lnTo>
                  <a:lnTo>
                    <a:pt x="2315197" y="3976447"/>
                  </a:lnTo>
                  <a:lnTo>
                    <a:pt x="2315197" y="3431058"/>
                  </a:lnTo>
                  <a:lnTo>
                    <a:pt x="3269234" y="2686698"/>
                  </a:lnTo>
                  <a:lnTo>
                    <a:pt x="0" y="786055"/>
                  </a:lnTo>
                  <a:lnTo>
                    <a:pt x="0" y="2993784"/>
                  </a:lnTo>
                  <a:lnTo>
                    <a:pt x="1236903" y="2271688"/>
                  </a:lnTo>
                  <a:lnTo>
                    <a:pt x="611327" y="1908569"/>
                  </a:lnTo>
                  <a:lnTo>
                    <a:pt x="611327" y="242342"/>
                  </a:lnTo>
                  <a:lnTo>
                    <a:pt x="194736" y="0"/>
                  </a:lnTo>
                </a:path>
              </a:pathLst>
            </a:custGeom>
            <a:ln w="25336">
              <a:solidFill>
                <a:srgbClr val="8DC63F"/>
              </a:solidFill>
            </a:ln>
          </p:spPr>
          <p:txBody>
            <a:bodyPr wrap="square" lIns="0" tIns="0" rIns="0" bIns="0" rtlCol="0"/>
            <a:lstStyle/>
            <a:p>
              <a:endParaRPr dirty="0"/>
            </a:p>
          </p:txBody>
        </p:sp>
        <p:sp>
          <p:nvSpPr>
            <p:cNvPr id="22" name="Isosceles Triangle 21">
              <a:extLst>
                <a:ext uri="{FF2B5EF4-FFF2-40B4-BE49-F238E27FC236}">
                  <a16:creationId xmlns:a16="http://schemas.microsoft.com/office/drawing/2014/main" id="{7CC6D9FC-16A1-4EBE-88DC-E5A8A7BE6C12}"/>
                </a:ext>
              </a:extLst>
            </p:cNvPr>
            <p:cNvSpPr/>
            <p:nvPr/>
          </p:nvSpPr>
          <p:spPr>
            <a:xfrm rot="16200000">
              <a:off x="5574212" y="-2471676"/>
              <a:ext cx="1927646" cy="6798837"/>
            </a:xfrm>
            <a:prstGeom prst="triangle">
              <a:avLst>
                <a:gd name="adj" fmla="val 10000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pic>
          <p:nvPicPr>
            <p:cNvPr id="23" name="Picture 22">
              <a:extLst>
                <a:ext uri="{FF2B5EF4-FFF2-40B4-BE49-F238E27FC236}">
                  <a16:creationId xmlns:a16="http://schemas.microsoft.com/office/drawing/2014/main" id="{0DCC9263-20C4-4921-8304-1755FBFB36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55851" y="324250"/>
              <a:ext cx="1033772" cy="720106"/>
            </a:xfrm>
            <a:prstGeom prst="rect">
              <a:avLst/>
            </a:prstGeom>
          </p:spPr>
        </p:pic>
        <p:grpSp>
          <p:nvGrpSpPr>
            <p:cNvPr id="2" name="Group 1">
              <a:extLst>
                <a:ext uri="{FF2B5EF4-FFF2-40B4-BE49-F238E27FC236}">
                  <a16:creationId xmlns:a16="http://schemas.microsoft.com/office/drawing/2014/main" id="{2CC9EF23-0436-45C4-807E-B6E6D4A084E8}"/>
                </a:ext>
              </a:extLst>
            </p:cNvPr>
            <p:cNvGrpSpPr/>
            <p:nvPr/>
          </p:nvGrpSpPr>
          <p:grpSpPr>
            <a:xfrm>
              <a:off x="-17070" y="4454275"/>
              <a:ext cx="9406693" cy="2429605"/>
              <a:chOff x="-17070" y="4454275"/>
              <a:chExt cx="9406693" cy="2429605"/>
            </a:xfrm>
          </p:grpSpPr>
          <p:sp>
            <p:nvSpPr>
              <p:cNvPr id="16" name="Isosceles Triangle 15">
                <a:extLst>
                  <a:ext uri="{FF2B5EF4-FFF2-40B4-BE49-F238E27FC236}">
                    <a16:creationId xmlns:a16="http://schemas.microsoft.com/office/drawing/2014/main" id="{1FF81AA3-5B8E-42CB-A671-D30564061BC9}"/>
                  </a:ext>
                </a:extLst>
              </p:cNvPr>
              <p:cNvSpPr/>
              <p:nvPr/>
            </p:nvSpPr>
            <p:spPr>
              <a:xfrm rot="5400000">
                <a:off x="3477183" y="971439"/>
                <a:ext cx="2429604" cy="9395276"/>
              </a:xfrm>
              <a:prstGeom prst="triangle">
                <a:avLst>
                  <a:gd name="adj" fmla="val 100000"/>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sp>
            <p:nvSpPr>
              <p:cNvPr id="17" name="Isosceles Triangle 16">
                <a:extLst>
                  <a:ext uri="{FF2B5EF4-FFF2-40B4-BE49-F238E27FC236}">
                    <a16:creationId xmlns:a16="http://schemas.microsoft.com/office/drawing/2014/main" id="{0F11AEEC-C9EE-4F6E-9A4F-61E3FDFA91BB}"/>
                  </a:ext>
                </a:extLst>
              </p:cNvPr>
              <p:cNvSpPr/>
              <p:nvPr/>
            </p:nvSpPr>
            <p:spPr>
              <a:xfrm rot="5400000">
                <a:off x="2988925" y="1768712"/>
                <a:ext cx="2109173" cy="8121164"/>
              </a:xfrm>
              <a:prstGeom prst="triangle">
                <a:avLst>
                  <a:gd name="adj" fmla="val 10000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grpSp>
      </p:grpSp>
      <p:sp>
        <p:nvSpPr>
          <p:cNvPr id="12" name="Title 1">
            <a:extLst>
              <a:ext uri="{FF2B5EF4-FFF2-40B4-BE49-F238E27FC236}">
                <a16:creationId xmlns:a16="http://schemas.microsoft.com/office/drawing/2014/main" id="{F3D5A362-5CC5-4D9D-82EF-B71DF3F83A47}"/>
              </a:ext>
            </a:extLst>
          </p:cNvPr>
          <p:cNvSpPr txBox="1">
            <a:spLocks/>
          </p:cNvSpPr>
          <p:nvPr/>
        </p:nvSpPr>
        <p:spPr>
          <a:xfrm>
            <a:off x="291679" y="5669077"/>
            <a:ext cx="5028466" cy="930620"/>
          </a:xfrm>
          <a:prstGeom prst="rect">
            <a:avLst/>
          </a:prstGeom>
        </p:spPr>
        <p:txBody>
          <a:bodyPr vert="horz" lIns="0" tIns="0" rIns="0" bIns="0" rtlCol="0" anchor="ctr">
            <a:noAutofit/>
          </a:bodyPr>
          <a:lstStyle>
            <a:lvl1pPr algn="l" defTabSz="844083" rtl="0" eaLnBrk="1" latinLnBrk="0" hangingPunct="1">
              <a:spcBef>
                <a:spcPct val="0"/>
              </a:spcBef>
              <a:buNone/>
              <a:defRPr sz="2215" b="0" kern="1200" cap="none" spc="0" baseline="0">
                <a:solidFill>
                  <a:schemeClr val="tx1">
                    <a:lumMod val="65000"/>
                    <a:lumOff val="35000"/>
                  </a:schemeClr>
                </a:solidFill>
                <a:latin typeface="+mj-lt"/>
                <a:ea typeface="+mj-ea"/>
                <a:cs typeface="+mj-cs"/>
              </a:defRPr>
            </a:lvl1pPr>
          </a:lstStyle>
          <a:p>
            <a:pPr fontAlgn="auto">
              <a:lnSpc>
                <a:spcPct val="150000"/>
              </a:lnSpc>
              <a:spcAft>
                <a:spcPts val="0"/>
              </a:spcAft>
            </a:pPr>
            <a:r>
              <a:rPr lang="en-US" sz="2000" b="1" dirty="0">
                <a:latin typeface="Arial" panose="020B0604020202020204" pitchFamily="34" charset="0"/>
                <a:cs typeface="Arial" panose="020B0604020202020204" pitchFamily="34" charset="0"/>
              </a:rPr>
              <a:t> SCOPE OF WORK</a:t>
            </a:r>
          </a:p>
        </p:txBody>
      </p:sp>
    </p:spTree>
    <p:extLst>
      <p:ext uri="{BB962C8B-B14F-4D97-AF65-F5344CB8AC3E}">
        <p14:creationId xmlns:p14="http://schemas.microsoft.com/office/powerpoint/2010/main" val="4232874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SCOPE OF WORK</a:t>
            </a:r>
          </a:p>
        </p:txBody>
      </p:sp>
      <p:sp>
        <p:nvSpPr>
          <p:cNvPr id="3" name="Rectangle 2"/>
          <p:cNvSpPr/>
          <p:nvPr/>
        </p:nvSpPr>
        <p:spPr>
          <a:xfrm>
            <a:off x="191068" y="4544267"/>
            <a:ext cx="9391055" cy="508344"/>
          </a:xfrm>
          <a:prstGeom prst="rect">
            <a:avLst/>
          </a:prstGeom>
        </p:spPr>
        <p:txBody>
          <a:bodyPr wrap="square">
            <a:spAutoFit/>
          </a:bodyPr>
          <a:lstStyle/>
          <a:p>
            <a:pPr>
              <a:lnSpc>
                <a:spcPct val="200000"/>
              </a:lnSpc>
            </a:pPr>
            <a:endParaRPr lang="en-US" dirty="0"/>
          </a:p>
        </p:txBody>
      </p:sp>
      <p:sp>
        <p:nvSpPr>
          <p:cNvPr id="11" name="TextBox 10">
            <a:extLst>
              <a:ext uri="{FF2B5EF4-FFF2-40B4-BE49-F238E27FC236}">
                <a16:creationId xmlns:a16="http://schemas.microsoft.com/office/drawing/2014/main" id="{11723486-3D15-FE9C-D4F2-20FE0D25721E}"/>
              </a:ext>
            </a:extLst>
          </p:cNvPr>
          <p:cNvSpPr txBox="1"/>
          <p:nvPr/>
        </p:nvSpPr>
        <p:spPr>
          <a:xfrm>
            <a:off x="505883" y="1442107"/>
            <a:ext cx="9290050" cy="3492751"/>
          </a:xfrm>
          <a:prstGeom prst="rect">
            <a:avLst/>
          </a:prstGeom>
          <a:noFill/>
        </p:spPr>
        <p:txBody>
          <a:bodyPr wrap="square">
            <a:spAutoFit/>
          </a:bodyPr>
          <a:lstStyle/>
          <a:p>
            <a:pPr marR="88900" algn="just">
              <a:lnSpc>
                <a:spcPct val="115000"/>
              </a:lnSpc>
              <a:spcBef>
                <a:spcPts val="300"/>
              </a:spcBef>
              <a:spcAft>
                <a:spcPts val="0"/>
              </a:spcAft>
            </a:pPr>
            <a:r>
              <a:rPr lang="en-US" sz="1100" dirty="0">
                <a:solidFill>
                  <a:srgbClr val="000000"/>
                </a:solidFill>
                <a:latin typeface="Tahoma" panose="020B0604030504040204" pitchFamily="34" charset="0"/>
                <a:cs typeface="Tahoma" panose="020B0604030504040204" pitchFamily="34" charset="0"/>
              </a:rPr>
              <a:t>SCOPE OF REQUIREMENTS</a:t>
            </a:r>
          </a:p>
          <a:p>
            <a:pPr marR="88900" algn="just">
              <a:lnSpc>
                <a:spcPct val="115000"/>
              </a:lnSpc>
              <a:spcBef>
                <a:spcPts val="300"/>
              </a:spcBef>
              <a:spcAft>
                <a:spcPts val="0"/>
              </a:spcAft>
            </a:pPr>
            <a:r>
              <a:rPr lang="en-US" sz="1100" dirty="0">
                <a:solidFill>
                  <a:srgbClr val="000000"/>
                </a:solidFill>
                <a:latin typeface="Tahoma" panose="020B0604030504040204" pitchFamily="34" charset="0"/>
                <a:cs typeface="Tahoma" panose="020B0604030504040204" pitchFamily="34" charset="0"/>
              </a:rPr>
              <a:t>Scope of Service: </a:t>
            </a:r>
            <a:r>
              <a:rPr lang="en-US" sz="1100" dirty="0" err="1">
                <a:solidFill>
                  <a:srgbClr val="000000"/>
                </a:solidFill>
                <a:latin typeface="Tahoma" panose="020B0604030504040204" pitchFamily="34" charset="0"/>
                <a:cs typeface="Tahoma" panose="020B0604030504040204" pitchFamily="34" charset="0"/>
              </a:rPr>
              <a:t>Specialised</a:t>
            </a:r>
            <a:r>
              <a:rPr lang="en-US" sz="1100" dirty="0">
                <a:solidFill>
                  <a:srgbClr val="000000"/>
                </a:solidFill>
                <a:latin typeface="Tahoma" panose="020B0604030504040204" pitchFamily="34" charset="0"/>
                <a:cs typeface="Tahoma" panose="020B0604030504040204" pitchFamily="34" charset="0"/>
              </a:rPr>
              <a:t> Material Handling Equipment (MHE) Fleet Management Services includes: </a:t>
            </a:r>
          </a:p>
          <a:p>
            <a:pPr marR="88900" algn="just">
              <a:lnSpc>
                <a:spcPct val="115000"/>
              </a:lnSpc>
              <a:spcBef>
                <a:spcPts val="300"/>
              </a:spcBef>
              <a:spcAft>
                <a:spcPts val="0"/>
              </a:spcAft>
            </a:pPr>
            <a:r>
              <a:rPr lang="en-US" sz="1100" dirty="0">
                <a:solidFill>
                  <a:srgbClr val="000000"/>
                </a:solidFill>
                <a:latin typeface="Tahoma" panose="020B0604030504040204" pitchFamily="34" charset="0"/>
                <a:cs typeface="Tahoma" panose="020B0604030504040204" pitchFamily="34" charset="0"/>
              </a:rPr>
              <a:t>1.Long Term Lease options: </a:t>
            </a:r>
          </a:p>
          <a:p>
            <a:pPr marL="342900" marR="88900" indent="-342900" algn="just">
              <a:lnSpc>
                <a:spcPct val="115000"/>
              </a:lnSpc>
              <a:spcBef>
                <a:spcPts val="300"/>
              </a:spcBef>
              <a:spcAft>
                <a:spcPts val="0"/>
              </a:spcAft>
              <a:buFont typeface="Symbol" panose="05050102010706020507" pitchFamily="18" charset="2"/>
              <a:buChar char=""/>
            </a:pPr>
            <a:r>
              <a:rPr lang="en-US" sz="1100" dirty="0">
                <a:solidFill>
                  <a:srgbClr val="000000"/>
                </a:solidFill>
                <a:latin typeface="Tahoma" panose="020B0604030504040204" pitchFamily="34" charset="0"/>
                <a:cs typeface="Tahoma" panose="020B0604030504040204" pitchFamily="34" charset="0"/>
              </a:rPr>
              <a:t>• Full Maintenance Leasing (FML) services for its long-term vehicle and maintenance requirements for a period of 3 years. </a:t>
            </a:r>
          </a:p>
          <a:p>
            <a:pPr marL="342900" marR="88900" indent="-342900" algn="just">
              <a:lnSpc>
                <a:spcPct val="115000"/>
              </a:lnSpc>
              <a:spcBef>
                <a:spcPts val="300"/>
              </a:spcBef>
              <a:spcAft>
                <a:spcPts val="0"/>
              </a:spcAft>
              <a:buFont typeface="Symbol" panose="05050102010706020507" pitchFamily="18" charset="2"/>
              <a:buChar char=""/>
            </a:pPr>
            <a:endParaRPr lang="en-US" sz="1100" dirty="0">
              <a:solidFill>
                <a:srgbClr val="000000"/>
              </a:solidFill>
              <a:latin typeface="Tahoma" panose="020B0604030504040204" pitchFamily="34" charset="0"/>
              <a:cs typeface="Tahoma" panose="020B0604030504040204" pitchFamily="34" charset="0"/>
            </a:endParaRPr>
          </a:p>
          <a:p>
            <a:pPr marL="342900" marR="88900" indent="-342900" algn="just">
              <a:lnSpc>
                <a:spcPct val="115000"/>
              </a:lnSpc>
              <a:spcBef>
                <a:spcPts val="300"/>
              </a:spcBef>
              <a:spcAft>
                <a:spcPts val="0"/>
              </a:spcAft>
              <a:buFont typeface="Symbol" panose="05050102010706020507" pitchFamily="18" charset="2"/>
              <a:buChar char=""/>
            </a:pPr>
            <a:r>
              <a:rPr lang="en-US" sz="1100" dirty="0">
                <a:solidFill>
                  <a:srgbClr val="000000"/>
                </a:solidFill>
                <a:latin typeface="Tahoma" panose="020B0604030504040204" pitchFamily="34" charset="0"/>
                <a:cs typeface="Tahoma" panose="020B0604030504040204" pitchFamily="34" charset="0"/>
              </a:rPr>
              <a:t>2.Short Term Lease options: </a:t>
            </a:r>
          </a:p>
          <a:p>
            <a:pPr marL="342900" marR="88900" indent="-342900" algn="just">
              <a:lnSpc>
                <a:spcPct val="115000"/>
              </a:lnSpc>
              <a:spcBef>
                <a:spcPts val="300"/>
              </a:spcBef>
              <a:spcAft>
                <a:spcPts val="0"/>
              </a:spcAft>
              <a:buFont typeface="Symbol" panose="05050102010706020507" pitchFamily="18" charset="2"/>
              <a:buChar char=""/>
            </a:pPr>
            <a:r>
              <a:rPr lang="en-US" sz="1100" dirty="0">
                <a:solidFill>
                  <a:srgbClr val="000000"/>
                </a:solidFill>
                <a:latin typeface="Tahoma" panose="020B0604030504040204" pitchFamily="34" charset="0"/>
                <a:cs typeface="Tahoma" panose="020B0604030504040204" pitchFamily="34" charset="0"/>
              </a:rPr>
              <a:t>• Short Term Rental (STR) services for its shorter-term requirements (maximum 12 months). </a:t>
            </a:r>
          </a:p>
          <a:p>
            <a:pPr marL="342900" marR="88900" indent="-342900" algn="just">
              <a:lnSpc>
                <a:spcPct val="115000"/>
              </a:lnSpc>
              <a:spcBef>
                <a:spcPts val="300"/>
              </a:spcBef>
              <a:spcAft>
                <a:spcPts val="0"/>
              </a:spcAft>
              <a:buFont typeface="Symbol" panose="05050102010706020507" pitchFamily="18" charset="2"/>
              <a:buChar char=""/>
            </a:pPr>
            <a:endParaRPr lang="en-US" sz="1100" dirty="0">
              <a:solidFill>
                <a:srgbClr val="000000"/>
              </a:solidFill>
              <a:latin typeface="Tahoma" panose="020B0604030504040204" pitchFamily="34" charset="0"/>
              <a:cs typeface="Tahoma" panose="020B0604030504040204" pitchFamily="34" charset="0"/>
            </a:endParaRPr>
          </a:p>
          <a:p>
            <a:pPr marL="342900" marR="88900" indent="-342900" algn="just">
              <a:lnSpc>
                <a:spcPct val="115000"/>
              </a:lnSpc>
              <a:spcBef>
                <a:spcPts val="300"/>
              </a:spcBef>
              <a:spcAft>
                <a:spcPts val="0"/>
              </a:spcAft>
              <a:buFont typeface="Symbol" panose="05050102010706020507" pitchFamily="18" charset="2"/>
              <a:buChar char=""/>
            </a:pPr>
            <a:r>
              <a:rPr lang="en-US" sz="1100" dirty="0">
                <a:solidFill>
                  <a:srgbClr val="000000"/>
                </a:solidFill>
                <a:latin typeface="Tahoma" panose="020B0604030504040204" pitchFamily="34" charset="0"/>
                <a:cs typeface="Tahoma" panose="020B0604030504040204" pitchFamily="34" charset="0"/>
              </a:rPr>
              <a:t>3. Maintenance options: </a:t>
            </a:r>
          </a:p>
          <a:p>
            <a:pPr marL="342900" marR="88900" indent="-342900" algn="just">
              <a:lnSpc>
                <a:spcPct val="115000"/>
              </a:lnSpc>
              <a:spcBef>
                <a:spcPts val="300"/>
              </a:spcBef>
              <a:spcAft>
                <a:spcPts val="0"/>
              </a:spcAft>
              <a:buFont typeface="Symbol" panose="05050102010706020507" pitchFamily="18" charset="2"/>
              <a:buChar char=""/>
            </a:pPr>
            <a:r>
              <a:rPr lang="en-US" sz="1100" dirty="0">
                <a:solidFill>
                  <a:srgbClr val="000000"/>
                </a:solidFill>
                <a:latin typeface="Tahoma" panose="020B0604030504040204" pitchFamily="34" charset="0"/>
                <a:cs typeface="Tahoma" panose="020B0604030504040204" pitchFamily="34" charset="0"/>
              </a:rPr>
              <a:t>• Managed Maintenance (MM) for Transnet’s currently owned equipment (i.e. not leased from a third party). </a:t>
            </a:r>
          </a:p>
          <a:p>
            <a:pPr marL="342900" marR="88900" indent="-342900" algn="just">
              <a:lnSpc>
                <a:spcPct val="115000"/>
              </a:lnSpc>
              <a:spcBef>
                <a:spcPts val="300"/>
              </a:spcBef>
              <a:spcAft>
                <a:spcPts val="0"/>
              </a:spcAft>
              <a:buFont typeface="Symbol" panose="05050102010706020507" pitchFamily="18" charset="2"/>
              <a:buChar char=""/>
            </a:pPr>
            <a:endParaRPr lang="en-US" sz="1100" dirty="0">
              <a:solidFill>
                <a:srgbClr val="000000"/>
              </a:solidFill>
              <a:latin typeface="Tahoma" panose="020B0604030504040204" pitchFamily="34" charset="0"/>
              <a:cs typeface="Tahoma" panose="020B0604030504040204" pitchFamily="34" charset="0"/>
            </a:endParaRPr>
          </a:p>
          <a:p>
            <a:pPr marL="342900" marR="88900" indent="-342900" algn="just">
              <a:lnSpc>
                <a:spcPct val="115000"/>
              </a:lnSpc>
              <a:spcBef>
                <a:spcPts val="300"/>
              </a:spcBef>
              <a:spcAft>
                <a:spcPts val="0"/>
              </a:spcAft>
              <a:buFont typeface="Symbol" panose="05050102010706020507" pitchFamily="18" charset="2"/>
              <a:buChar char=""/>
            </a:pPr>
            <a:r>
              <a:rPr lang="en-US" sz="1100" dirty="0">
                <a:solidFill>
                  <a:srgbClr val="000000"/>
                </a:solidFill>
                <a:latin typeface="Tahoma" panose="020B0604030504040204" pitchFamily="34" charset="0"/>
                <a:cs typeface="Tahoma" panose="020B0604030504040204" pitchFamily="34" charset="0"/>
              </a:rPr>
              <a:t>4. Sale Back (SB): </a:t>
            </a:r>
          </a:p>
          <a:p>
            <a:pPr marL="342900" marR="88900" indent="-342900" algn="just">
              <a:lnSpc>
                <a:spcPct val="115000"/>
              </a:lnSpc>
              <a:spcBef>
                <a:spcPts val="300"/>
              </a:spcBef>
              <a:spcAft>
                <a:spcPts val="0"/>
              </a:spcAft>
              <a:buFont typeface="Symbol" panose="05050102010706020507" pitchFamily="18" charset="2"/>
              <a:buChar char=""/>
            </a:pPr>
            <a:r>
              <a:rPr lang="en-US" sz="1100" dirty="0">
                <a:solidFill>
                  <a:srgbClr val="000000"/>
                </a:solidFill>
                <a:latin typeface="Tahoma" panose="020B0604030504040204" pitchFamily="34" charset="0"/>
                <a:cs typeface="Tahoma" panose="020B0604030504040204" pitchFamily="34" charset="0"/>
              </a:rPr>
              <a:t>• At the contract end stage, the incumbent supplier will agree to the sale of material handling </a:t>
            </a:r>
            <a:r>
              <a:rPr lang="en-US" sz="1100" dirty="0" err="1">
                <a:solidFill>
                  <a:srgbClr val="000000"/>
                </a:solidFill>
                <a:latin typeface="Tahoma" panose="020B0604030504040204" pitchFamily="34" charset="0"/>
                <a:cs typeface="Tahoma" panose="020B0604030504040204" pitchFamily="34" charset="0"/>
              </a:rPr>
              <a:t>equipments</a:t>
            </a:r>
            <a:r>
              <a:rPr lang="en-US" sz="1100" dirty="0">
                <a:solidFill>
                  <a:srgbClr val="000000"/>
                </a:solidFill>
                <a:latin typeface="Tahoma" panose="020B0604030504040204" pitchFamily="34" charset="0"/>
                <a:cs typeface="Tahoma" panose="020B0604030504040204" pitchFamily="34" charset="0"/>
              </a:rPr>
              <a:t> (being used by Transnet) to Transnet or to the newly appointed service providers to lease back to Transnet. </a:t>
            </a:r>
          </a:p>
          <a:p>
            <a:pPr marL="342900" marR="88900" indent="-342900" algn="just">
              <a:lnSpc>
                <a:spcPct val="115000"/>
              </a:lnSpc>
              <a:spcBef>
                <a:spcPts val="300"/>
              </a:spcBef>
              <a:spcAft>
                <a:spcPts val="0"/>
              </a:spcAft>
              <a:buFont typeface="Symbol" panose="05050102010706020507" pitchFamily="18" charset="2"/>
              <a:buChar char=""/>
            </a:pPr>
            <a:r>
              <a:rPr lang="en-US" sz="1100" dirty="0">
                <a:solidFill>
                  <a:srgbClr val="000000"/>
                </a:solidFill>
                <a:latin typeface="Tahoma" panose="020B0604030504040204" pitchFamily="34" charset="0"/>
                <a:cs typeface="Tahoma" panose="020B0604030504040204" pitchFamily="34" charset="0"/>
              </a:rPr>
              <a:t>The detailed scope of fleet management, maintenance and support services for MHE includes the following: </a:t>
            </a:r>
          </a:p>
        </p:txBody>
      </p:sp>
    </p:spTree>
    <p:extLst>
      <p:ext uri="{BB962C8B-B14F-4D97-AF65-F5344CB8AC3E}">
        <p14:creationId xmlns:p14="http://schemas.microsoft.com/office/powerpoint/2010/main" val="2340347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SCOPE OF WORK</a:t>
            </a:r>
          </a:p>
        </p:txBody>
      </p:sp>
      <p:sp>
        <p:nvSpPr>
          <p:cNvPr id="3" name="Rectangle 2"/>
          <p:cNvSpPr/>
          <p:nvPr/>
        </p:nvSpPr>
        <p:spPr>
          <a:xfrm>
            <a:off x="191068" y="4544267"/>
            <a:ext cx="9391055" cy="508344"/>
          </a:xfrm>
          <a:prstGeom prst="rect">
            <a:avLst/>
          </a:prstGeom>
        </p:spPr>
        <p:txBody>
          <a:bodyPr wrap="square">
            <a:spAutoFit/>
          </a:bodyPr>
          <a:lstStyle/>
          <a:p>
            <a:pPr>
              <a:lnSpc>
                <a:spcPct val="200000"/>
              </a:lnSpc>
            </a:pPr>
            <a:endParaRPr lang="en-US" dirty="0"/>
          </a:p>
        </p:txBody>
      </p:sp>
      <p:sp>
        <p:nvSpPr>
          <p:cNvPr id="11" name="TextBox 10">
            <a:extLst>
              <a:ext uri="{FF2B5EF4-FFF2-40B4-BE49-F238E27FC236}">
                <a16:creationId xmlns:a16="http://schemas.microsoft.com/office/drawing/2014/main" id="{11723486-3D15-FE9C-D4F2-20FE0D25721E}"/>
              </a:ext>
            </a:extLst>
          </p:cNvPr>
          <p:cNvSpPr txBox="1"/>
          <p:nvPr/>
        </p:nvSpPr>
        <p:spPr>
          <a:xfrm>
            <a:off x="539749" y="1221973"/>
            <a:ext cx="9290050" cy="5347682"/>
          </a:xfrm>
          <a:prstGeom prst="rect">
            <a:avLst/>
          </a:prstGeom>
          <a:noFill/>
        </p:spPr>
        <p:txBody>
          <a:bodyPr wrap="square">
            <a:spAutoFit/>
          </a:bodyPr>
          <a:lstStyle/>
          <a:p>
            <a:pPr marR="88900" algn="just">
              <a:lnSpc>
                <a:spcPct val="115000"/>
              </a:lnSpc>
              <a:spcBef>
                <a:spcPts val="300"/>
              </a:spcBef>
              <a:spcAft>
                <a:spcPts val="1200"/>
              </a:spcAft>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Fleet Management Services: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Provide quotations for FML and STR and MM requirements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Responsible for ordering, full delivery and hand over of leased unit to Transnet at designated sites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Provide full maintenance of leased asset for its life of the lease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Provide MHE operators whenever needed at customer’s cost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Provide efficient and effective Fleet Management System and Reporting (information, management and exception reporting)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Responsible for Proxy management</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Fitment of Tracking devices, wherever applicable, and providing tracking systems and the management reporting thereof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Operator Default management in regard to the Fleet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Induction for families training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Accident repair management and accident reduction processes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Ensure Client Liaison Officer for an Allocated Region in question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Fuel Management/Fuel Technology Solution wherever needed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Conduct physical vehicle audits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Provide Technical Services and advice wherever applicable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Equipment usage management and reporting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Provided Transportation of leased and owned vehicles and equipment if needed at cu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Re-assessments of Individual Contracts should the FML Vehicle usage change from anticipated and agreed mileage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First registration and annual licence renewals wherever necessary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Fitment of Accessories to FML Vehicles to support operations at customers’ cost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Transfer of ancillary equipment and Accessories from “old” to “new” FML Vehicles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Annual Load testing of equipment as part of FML maintenance  to be  done  by services provider as per Transnet Standards.</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Equipment cleaning services regarding Equipment at the time of first delivery and following every service </a:t>
            </a:r>
            <a:endParaRPr lang="en-ZA" sz="105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6886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SCOPE OF WORK</a:t>
            </a:r>
          </a:p>
        </p:txBody>
      </p:sp>
      <p:sp>
        <p:nvSpPr>
          <p:cNvPr id="3" name="Rectangle 2"/>
          <p:cNvSpPr/>
          <p:nvPr/>
        </p:nvSpPr>
        <p:spPr>
          <a:xfrm>
            <a:off x="191068" y="4544267"/>
            <a:ext cx="9391055" cy="508344"/>
          </a:xfrm>
          <a:prstGeom prst="rect">
            <a:avLst/>
          </a:prstGeom>
        </p:spPr>
        <p:txBody>
          <a:bodyPr wrap="square">
            <a:spAutoFit/>
          </a:bodyPr>
          <a:lstStyle/>
          <a:p>
            <a:pPr>
              <a:lnSpc>
                <a:spcPct val="200000"/>
              </a:lnSpc>
            </a:pPr>
            <a:endParaRPr lang="en-US" dirty="0"/>
          </a:p>
        </p:txBody>
      </p:sp>
      <p:sp>
        <p:nvSpPr>
          <p:cNvPr id="8" name="TextBox 7">
            <a:extLst>
              <a:ext uri="{FF2B5EF4-FFF2-40B4-BE49-F238E27FC236}">
                <a16:creationId xmlns:a16="http://schemas.microsoft.com/office/drawing/2014/main" id="{5E567ED4-742E-EC6D-E416-959675B58494}"/>
              </a:ext>
            </a:extLst>
          </p:cNvPr>
          <p:cNvSpPr txBox="1"/>
          <p:nvPr/>
        </p:nvSpPr>
        <p:spPr>
          <a:xfrm>
            <a:off x="449419" y="1586287"/>
            <a:ext cx="9137280" cy="3088923"/>
          </a:xfrm>
          <a:prstGeom prst="rect">
            <a:avLst/>
          </a:prstGeom>
          <a:noFill/>
        </p:spPr>
        <p:txBody>
          <a:bodyPr wrap="square">
            <a:spAutoFit/>
          </a:bodyPr>
          <a:lstStyle/>
          <a:p>
            <a:pPr marR="88900" algn="just">
              <a:lnSpc>
                <a:spcPct val="115000"/>
              </a:lnSpc>
              <a:spcBef>
                <a:spcPts val="300"/>
              </a:spcBef>
            </a:pPr>
            <a:r>
              <a:rPr lang="en-US" dirty="0"/>
              <a:t>• </a:t>
            </a:r>
            <a:r>
              <a:rPr lang="en-US" sz="1050" dirty="0">
                <a:solidFill>
                  <a:srgbClr val="000000"/>
                </a:solidFill>
                <a:latin typeface="Tahoma" panose="020B0604030504040204" pitchFamily="34" charset="0"/>
                <a:cs typeface="Tahoma" panose="020B0604030504040204" pitchFamily="34" charset="0"/>
              </a:rPr>
              <a:t>Have a 24/7/365 Breakdown Services in regard to the Fleet </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Conduct Quarterly restructures of over and under-utilized usage </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Ensure Certificate of Fitness (COF) requirements are met, wherever applicable </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Product training for MHE drivers and operators </a:t>
            </a:r>
          </a:p>
          <a:p>
            <a:pPr marR="88900" algn="just">
              <a:lnSpc>
                <a:spcPct val="115000"/>
              </a:lnSpc>
              <a:spcBef>
                <a:spcPts val="300"/>
              </a:spcBef>
            </a:pPr>
            <a:endParaRPr lang="en-US" sz="1050" dirty="0">
              <a:solidFill>
                <a:srgbClr val="000000"/>
              </a:solidFill>
              <a:latin typeface="Tahoma" panose="020B0604030504040204" pitchFamily="34" charset="0"/>
              <a:cs typeface="Tahoma" panose="020B0604030504040204" pitchFamily="34" charset="0"/>
            </a:endParaRPr>
          </a:p>
          <a:p>
            <a:pPr marR="88900" algn="just">
              <a:lnSpc>
                <a:spcPct val="115000"/>
              </a:lnSpc>
              <a:spcBef>
                <a:spcPts val="300"/>
              </a:spcBef>
            </a:pPr>
            <a:r>
              <a:rPr lang="en-US" sz="1050" b="1" dirty="0">
                <a:solidFill>
                  <a:srgbClr val="000000"/>
                </a:solidFill>
                <a:latin typeface="Tahoma" panose="020B0604030504040204" pitchFamily="34" charset="0"/>
                <a:cs typeface="Tahoma" panose="020B0604030504040204" pitchFamily="34" charset="0"/>
              </a:rPr>
              <a:t>Additional Support Services: </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Provide an electronic replacement programme at a customer cost; </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Provide an electronic submission of quotation and approval thereof;</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Additional proposal (s) to improve efficiencies;</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Provide an Integrated fleet management system and reporting system with automated dashboard reporting;</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Improved driver and operator safety and training continuously as and when you will be required dashboard Reporting.</a:t>
            </a:r>
          </a:p>
          <a:p>
            <a:pPr marR="88900" algn="just">
              <a:lnSpc>
                <a:spcPct val="115000"/>
              </a:lnSpc>
              <a:spcBef>
                <a:spcPts val="300"/>
              </a:spcBef>
            </a:pPr>
            <a:r>
              <a:rPr lang="en-US" sz="1050" dirty="0">
                <a:solidFill>
                  <a:srgbClr val="000000"/>
                </a:solidFill>
                <a:latin typeface="Tahoma" panose="020B0604030504040204" pitchFamily="34" charset="0"/>
                <a:cs typeface="Tahoma" panose="020B0604030504040204" pitchFamily="34" charset="0"/>
              </a:rPr>
              <a:t>• Due diligence : Health &amp; Safety, and Risk Management documents  must be returned before the closing date and  time.</a:t>
            </a:r>
          </a:p>
          <a:p>
            <a:endParaRPr lang="en-US" dirty="0"/>
          </a:p>
        </p:txBody>
      </p:sp>
    </p:spTree>
    <p:extLst>
      <p:ext uri="{BB962C8B-B14F-4D97-AF65-F5344CB8AC3E}">
        <p14:creationId xmlns:p14="http://schemas.microsoft.com/office/powerpoint/2010/main" val="3839284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SCOPE OF WORK</a:t>
            </a:r>
          </a:p>
        </p:txBody>
      </p:sp>
      <p:sp>
        <p:nvSpPr>
          <p:cNvPr id="3" name="Rectangle 2"/>
          <p:cNvSpPr/>
          <p:nvPr/>
        </p:nvSpPr>
        <p:spPr>
          <a:xfrm>
            <a:off x="191068" y="4544267"/>
            <a:ext cx="9391055" cy="508344"/>
          </a:xfrm>
          <a:prstGeom prst="rect">
            <a:avLst/>
          </a:prstGeom>
        </p:spPr>
        <p:txBody>
          <a:bodyPr wrap="square">
            <a:spAutoFit/>
          </a:bodyPr>
          <a:lstStyle/>
          <a:p>
            <a:pPr>
              <a:lnSpc>
                <a:spcPct val="200000"/>
              </a:lnSpc>
            </a:pPr>
            <a:endParaRPr lang="en-US" dirty="0"/>
          </a:p>
        </p:txBody>
      </p:sp>
      <p:sp>
        <p:nvSpPr>
          <p:cNvPr id="5" name="Rectangle 1">
            <a:extLst>
              <a:ext uri="{FF2B5EF4-FFF2-40B4-BE49-F238E27FC236}">
                <a16:creationId xmlns:a16="http://schemas.microsoft.com/office/drawing/2014/main" id="{EB345BC9-A7EB-8B7E-8DDB-DFC35AC93B74}"/>
              </a:ext>
            </a:extLst>
          </p:cNvPr>
          <p:cNvSpPr>
            <a:spLocks noChangeArrowheads="1"/>
          </p:cNvSpPr>
          <p:nvPr/>
        </p:nvSpPr>
        <p:spPr bwMode="auto">
          <a:xfrm>
            <a:off x="736149" y="1256500"/>
            <a:ext cx="6071052"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ZA" altLang="en-US" sz="900" b="0" i="0" u="none" strike="noStrike" cap="none" normalizeH="0" baseline="0" dirty="0">
                <a:ln>
                  <a:noFill/>
                </a:ln>
                <a:solidFill>
                  <a:srgbClr val="000000"/>
                </a:solidFill>
                <a:effectLst/>
                <a:latin typeface="Tahoma" panose="020B0604030504040204" pitchFamily="34" charset="0"/>
                <a:ea typeface="Times New Roman" panose="02020603050405020304" pitchFamily="18" charset="0"/>
                <a:cs typeface="Tahoma" panose="020B0604030504040204" pitchFamily="34" charset="0"/>
              </a:rPr>
              <a:t>Detail the technical specification required to fill the demand and a list of Equipment type.</a:t>
            </a:r>
            <a:endParaRPr kumimoji="0" lang="en-ZA"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6" name="Table 5">
            <a:extLst>
              <a:ext uri="{FF2B5EF4-FFF2-40B4-BE49-F238E27FC236}">
                <a16:creationId xmlns:a16="http://schemas.microsoft.com/office/drawing/2014/main" id="{FDDB0694-2CAF-CA7D-7E85-58F554B920CE}"/>
              </a:ext>
            </a:extLst>
          </p:cNvPr>
          <p:cNvGraphicFramePr>
            <a:graphicFrameLocks noGrp="1"/>
          </p:cNvGraphicFramePr>
          <p:nvPr>
            <p:extLst>
              <p:ext uri="{D42A27DB-BD31-4B8C-83A1-F6EECF244321}">
                <p14:modId xmlns:p14="http://schemas.microsoft.com/office/powerpoint/2010/main" val="2367494832"/>
              </p:ext>
            </p:extLst>
          </p:nvPr>
        </p:nvGraphicFramePr>
        <p:xfrm>
          <a:off x="736149" y="1574002"/>
          <a:ext cx="8845975" cy="4984004"/>
        </p:xfrm>
        <a:graphic>
          <a:graphicData uri="http://schemas.openxmlformats.org/drawingml/2006/table">
            <a:tbl>
              <a:tblPr/>
              <a:tblGrid>
                <a:gridCol w="1769195">
                  <a:extLst>
                    <a:ext uri="{9D8B030D-6E8A-4147-A177-3AD203B41FA5}">
                      <a16:colId xmlns:a16="http://schemas.microsoft.com/office/drawing/2014/main" val="3895083968"/>
                    </a:ext>
                  </a:extLst>
                </a:gridCol>
                <a:gridCol w="1769195">
                  <a:extLst>
                    <a:ext uri="{9D8B030D-6E8A-4147-A177-3AD203B41FA5}">
                      <a16:colId xmlns:a16="http://schemas.microsoft.com/office/drawing/2014/main" val="2499894077"/>
                    </a:ext>
                  </a:extLst>
                </a:gridCol>
                <a:gridCol w="1769195">
                  <a:extLst>
                    <a:ext uri="{9D8B030D-6E8A-4147-A177-3AD203B41FA5}">
                      <a16:colId xmlns:a16="http://schemas.microsoft.com/office/drawing/2014/main" val="1945335213"/>
                    </a:ext>
                  </a:extLst>
                </a:gridCol>
                <a:gridCol w="1769195">
                  <a:extLst>
                    <a:ext uri="{9D8B030D-6E8A-4147-A177-3AD203B41FA5}">
                      <a16:colId xmlns:a16="http://schemas.microsoft.com/office/drawing/2014/main" val="4176740720"/>
                    </a:ext>
                  </a:extLst>
                </a:gridCol>
                <a:gridCol w="1769195">
                  <a:extLst>
                    <a:ext uri="{9D8B030D-6E8A-4147-A177-3AD203B41FA5}">
                      <a16:colId xmlns:a16="http://schemas.microsoft.com/office/drawing/2014/main" val="640426708"/>
                    </a:ext>
                  </a:extLst>
                </a:gridCol>
              </a:tblGrid>
              <a:tr h="311526">
                <a:tc>
                  <a:txBody>
                    <a:bodyPr/>
                    <a:lstStyle/>
                    <a:p>
                      <a:pPr>
                        <a:lnSpc>
                          <a:spcPct val="107000"/>
                        </a:lnSpc>
                      </a:pPr>
                      <a:r>
                        <a:rPr lang="en-ZA" sz="1200" b="1"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Unit type </a:t>
                      </a:r>
                      <a:endPar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b="1"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Unit description </a:t>
                      </a:r>
                      <a:endPar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b="1"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Description of use </a:t>
                      </a:r>
                      <a:endPar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b="1"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Est number of units </a:t>
                      </a:r>
                      <a:endPar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b="1"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Area[s] of deployment </a:t>
                      </a:r>
                      <a:endPar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7961520"/>
                  </a:ext>
                </a:extLst>
              </a:tr>
              <a:tr h="474624">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Empty Container Handlers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9/10 Ton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Loading and off-loading empty of containers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Terminals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4957834"/>
                  </a:ext>
                </a:extLst>
              </a:tr>
              <a:tr h="311526">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2 Ton 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Lift and loading of materials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Depots within TFR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771148"/>
                  </a:ext>
                </a:extLst>
              </a:tr>
              <a:tr h="311526">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3 Ton 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Lift and loading of materials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11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Depots within TFR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1851098"/>
                  </a:ext>
                </a:extLst>
              </a:tr>
              <a:tr h="311526">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3 Ton Forklift - Electric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Lift and loading of materials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Depots within TFR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4149192"/>
                  </a:ext>
                </a:extLst>
              </a:tr>
              <a:tr h="311526">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4 Ton 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Lift and loading of materials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Depots within TFR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6726141"/>
                  </a:ext>
                </a:extLst>
              </a:tr>
              <a:tr h="311526">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5 Ton 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Lift and loading of materials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Depots within TFR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7557757"/>
                  </a:ext>
                </a:extLst>
              </a:tr>
              <a:tr h="311526">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7 Ton 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Lift and loading of materials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10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Depots within TFR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0407104"/>
                  </a:ext>
                </a:extLst>
              </a:tr>
              <a:tr h="311526">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11 Ton Forklift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Lift and loading of materials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5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Depots within TFR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4401600"/>
                  </a:ext>
                </a:extLst>
              </a:tr>
              <a:tr h="474624">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Reach stacker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45 Ton Reach stacker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Loading and off-loading of containers up to 45 000 kg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42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Terminals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8725601"/>
                  </a:ext>
                </a:extLst>
              </a:tr>
              <a:tr h="474624">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Terminal Tractor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60 Ton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Movement of containers within a terminal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24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Terminals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2862304"/>
                  </a:ext>
                </a:extLst>
              </a:tr>
              <a:tr h="474624">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Terminal Trailer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60 Ton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Movement of containers within a terminal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24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r>
                        <a:rPr lang="en-ZA" sz="1200" kern="100" dirty="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Various Terminals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4866100"/>
                  </a:ext>
                </a:extLst>
              </a:tr>
            </a:tbl>
          </a:graphicData>
        </a:graphic>
      </p:graphicFrame>
    </p:spTree>
    <p:extLst>
      <p:ext uri="{BB962C8B-B14F-4D97-AF65-F5344CB8AC3E}">
        <p14:creationId xmlns:p14="http://schemas.microsoft.com/office/powerpoint/2010/main" val="489809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SCOPE OF WORK</a:t>
            </a:r>
          </a:p>
        </p:txBody>
      </p:sp>
      <p:sp>
        <p:nvSpPr>
          <p:cNvPr id="3" name="Rectangle 2"/>
          <p:cNvSpPr/>
          <p:nvPr/>
        </p:nvSpPr>
        <p:spPr>
          <a:xfrm>
            <a:off x="191068" y="4544267"/>
            <a:ext cx="9391055" cy="508344"/>
          </a:xfrm>
          <a:prstGeom prst="rect">
            <a:avLst/>
          </a:prstGeom>
        </p:spPr>
        <p:txBody>
          <a:bodyPr wrap="square">
            <a:spAutoFit/>
          </a:bodyPr>
          <a:lstStyle/>
          <a:p>
            <a:pPr>
              <a:lnSpc>
                <a:spcPct val="200000"/>
              </a:lnSpc>
            </a:pPr>
            <a:endParaRPr lang="en-US" dirty="0"/>
          </a:p>
        </p:txBody>
      </p:sp>
      <p:sp>
        <p:nvSpPr>
          <p:cNvPr id="7" name="TextBox 6">
            <a:extLst>
              <a:ext uri="{FF2B5EF4-FFF2-40B4-BE49-F238E27FC236}">
                <a16:creationId xmlns:a16="http://schemas.microsoft.com/office/drawing/2014/main" id="{D09D284D-EDB7-3A4E-98E6-B51E7EA11526}"/>
              </a:ext>
            </a:extLst>
          </p:cNvPr>
          <p:cNvSpPr txBox="1"/>
          <p:nvPr/>
        </p:nvSpPr>
        <p:spPr>
          <a:xfrm>
            <a:off x="599017" y="1470196"/>
            <a:ext cx="7029450" cy="1482522"/>
          </a:xfrm>
          <a:prstGeom prst="rect">
            <a:avLst/>
          </a:prstGeom>
          <a:noFill/>
        </p:spPr>
        <p:txBody>
          <a:bodyPr wrap="square">
            <a:spAutoFit/>
          </a:bodyPr>
          <a:lstStyle/>
          <a:p>
            <a:pPr marR="88900" algn="just">
              <a:lnSpc>
                <a:spcPct val="115000"/>
              </a:lnSpc>
              <a:spcBef>
                <a:spcPts val="300"/>
              </a:spcBef>
              <a:spcAft>
                <a:spcPts val="1200"/>
              </a:spcAft>
            </a:pPr>
            <a:r>
              <a:rPr lang="en-ZA"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Further requirements include;</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Reach Stackers to be able to lift up to 45 000 kg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Equipment to be able to operate in dusty conditions as some of the terminals are not concrete surface</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Repair services to be available on a 24-hour basis including weekends and public holidays.</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Each unit of equipment to be supplied with own manuals, operating instructions and certificated</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marR="88900" lvl="0" indent="-342900" algn="just">
              <a:lnSpc>
                <a:spcPct val="115000"/>
              </a:lnSpc>
              <a:spcBef>
                <a:spcPts val="300"/>
              </a:spcBef>
              <a:spcAft>
                <a:spcPts val="0"/>
              </a:spcAft>
              <a:buFont typeface="Symbol" panose="05050102010706020507" pitchFamily="18" charset="2"/>
              <a:buChar char=""/>
            </a:pPr>
            <a:r>
              <a:rPr lang="en-ZA" sz="10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Load testing certificates as well as twist-lock certificates to be supplied before hand over</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7837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44833FD-9A1C-4FA9-B1B6-3DE5DAC163C8}"/>
              </a:ext>
            </a:extLst>
          </p:cNvPr>
          <p:cNvGrpSpPr/>
          <p:nvPr/>
        </p:nvGrpSpPr>
        <p:grpSpPr>
          <a:xfrm>
            <a:off x="-17070" y="-52995"/>
            <a:ext cx="9954523" cy="6936875"/>
            <a:chOff x="-17070" y="-52995"/>
            <a:chExt cx="9954523" cy="6936875"/>
          </a:xfrm>
        </p:grpSpPr>
        <p:pic>
          <p:nvPicPr>
            <p:cNvPr id="3" name="Picture 2" descr="A large long train on a steel track&#10;&#10;Description automatically generated">
              <a:extLst>
                <a:ext uri="{FF2B5EF4-FFF2-40B4-BE49-F238E27FC236}">
                  <a16:creationId xmlns:a16="http://schemas.microsoft.com/office/drawing/2014/main" id="{470B6303-CB0C-4273-A299-7EB718EC4D40}"/>
                </a:ext>
              </a:extLst>
            </p:cNvPr>
            <p:cNvPicPr>
              <a:picLocks noChangeAspect="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0" y="-52995"/>
              <a:ext cx="9906000" cy="6919960"/>
            </a:xfrm>
            <a:prstGeom prst="rect">
              <a:avLst/>
            </a:prstGeom>
          </p:spPr>
        </p:pic>
        <p:sp>
          <p:nvSpPr>
            <p:cNvPr id="20" name="object 11">
              <a:extLst>
                <a:ext uri="{FF2B5EF4-FFF2-40B4-BE49-F238E27FC236}">
                  <a16:creationId xmlns:a16="http://schemas.microsoft.com/office/drawing/2014/main" id="{B2575771-BBAA-42FE-8A20-0A7EFCBB2B20}"/>
                </a:ext>
              </a:extLst>
            </p:cNvPr>
            <p:cNvSpPr/>
            <p:nvPr/>
          </p:nvSpPr>
          <p:spPr>
            <a:xfrm flipH="1">
              <a:off x="25801" y="-35642"/>
              <a:ext cx="3480370" cy="6893642"/>
            </a:xfrm>
            <a:custGeom>
              <a:avLst/>
              <a:gdLst/>
              <a:ahLst/>
              <a:cxnLst/>
              <a:rect l="l" t="t" r="r" b="b"/>
              <a:pathLst>
                <a:path w="4393565" h="6858000">
                  <a:moveTo>
                    <a:pt x="4393488" y="0"/>
                  </a:moveTo>
                  <a:lnTo>
                    <a:pt x="3193110" y="0"/>
                  </a:lnTo>
                  <a:lnTo>
                    <a:pt x="3804094" y="357962"/>
                  </a:lnTo>
                  <a:lnTo>
                    <a:pt x="4393488" y="0"/>
                  </a:lnTo>
                  <a:close/>
                </a:path>
                <a:path w="4393565" h="6858000">
                  <a:moveTo>
                    <a:pt x="1129563" y="4219740"/>
                  </a:moveTo>
                  <a:lnTo>
                    <a:pt x="456044" y="4603864"/>
                  </a:lnTo>
                  <a:lnTo>
                    <a:pt x="1115987" y="4993792"/>
                  </a:lnTo>
                  <a:lnTo>
                    <a:pt x="436524" y="5362079"/>
                  </a:lnTo>
                  <a:lnTo>
                    <a:pt x="436524" y="6858000"/>
                  </a:lnTo>
                  <a:lnTo>
                    <a:pt x="1115847" y="6858000"/>
                  </a:lnTo>
                  <a:lnTo>
                    <a:pt x="1115847" y="5791568"/>
                  </a:lnTo>
                  <a:lnTo>
                    <a:pt x="1795449" y="5391099"/>
                  </a:lnTo>
                  <a:lnTo>
                    <a:pt x="1775929" y="4607560"/>
                  </a:lnTo>
                  <a:lnTo>
                    <a:pt x="1129563" y="4219740"/>
                  </a:lnTo>
                  <a:close/>
                </a:path>
                <a:path w="4393565" h="6858000">
                  <a:moveTo>
                    <a:pt x="1795362" y="5391150"/>
                  </a:moveTo>
                  <a:lnTo>
                    <a:pt x="1781708" y="6858000"/>
                  </a:lnTo>
                  <a:lnTo>
                    <a:pt x="3088017" y="6858000"/>
                  </a:lnTo>
                  <a:lnTo>
                    <a:pt x="3089279" y="6553098"/>
                  </a:lnTo>
                  <a:lnTo>
                    <a:pt x="2464485" y="6553098"/>
                  </a:lnTo>
                  <a:lnTo>
                    <a:pt x="2470035" y="5784354"/>
                  </a:lnTo>
                  <a:lnTo>
                    <a:pt x="1795362" y="5391150"/>
                  </a:lnTo>
                  <a:close/>
                </a:path>
                <a:path w="4393565" h="6858000">
                  <a:moveTo>
                    <a:pt x="3090798" y="6185839"/>
                  </a:moveTo>
                  <a:lnTo>
                    <a:pt x="2464485" y="6553098"/>
                  </a:lnTo>
                  <a:lnTo>
                    <a:pt x="3089279" y="6553098"/>
                  </a:lnTo>
                  <a:lnTo>
                    <a:pt x="3090798" y="6185839"/>
                  </a:lnTo>
                  <a:close/>
                </a:path>
                <a:path w="4393565" h="6858000">
                  <a:moveTo>
                    <a:pt x="2440203" y="4218419"/>
                  </a:moveTo>
                  <a:lnTo>
                    <a:pt x="1777250" y="4608347"/>
                  </a:lnTo>
                  <a:lnTo>
                    <a:pt x="2469781" y="5015674"/>
                  </a:lnTo>
                  <a:lnTo>
                    <a:pt x="2469781" y="5784189"/>
                  </a:lnTo>
                  <a:lnTo>
                    <a:pt x="3087116" y="6184138"/>
                  </a:lnTo>
                  <a:lnTo>
                    <a:pt x="3787990" y="5778588"/>
                  </a:lnTo>
                  <a:lnTo>
                    <a:pt x="3787990" y="5418797"/>
                  </a:lnTo>
                  <a:lnTo>
                    <a:pt x="3087116" y="5418797"/>
                  </a:lnTo>
                  <a:lnTo>
                    <a:pt x="3087116" y="4595685"/>
                  </a:lnTo>
                  <a:lnTo>
                    <a:pt x="2440203" y="4218419"/>
                  </a:lnTo>
                  <a:close/>
                </a:path>
                <a:path w="4393565" h="6858000">
                  <a:moveTo>
                    <a:pt x="3787990" y="5008499"/>
                  </a:moveTo>
                  <a:lnTo>
                    <a:pt x="3087116" y="5418797"/>
                  </a:lnTo>
                  <a:lnTo>
                    <a:pt x="3787990" y="5418797"/>
                  </a:lnTo>
                  <a:lnTo>
                    <a:pt x="3787990" y="5008499"/>
                  </a:lnTo>
                  <a:close/>
                </a:path>
                <a:path w="4393565" h="6858000">
                  <a:moveTo>
                    <a:pt x="436605" y="1502473"/>
                  </a:moveTo>
                  <a:lnTo>
                    <a:pt x="436437" y="1502473"/>
                  </a:lnTo>
                  <a:lnTo>
                    <a:pt x="0" y="1757946"/>
                  </a:lnTo>
                  <a:lnTo>
                    <a:pt x="0" y="4337659"/>
                  </a:lnTo>
                  <a:lnTo>
                    <a:pt x="455777" y="4603610"/>
                  </a:lnTo>
                  <a:lnTo>
                    <a:pt x="455777" y="2314968"/>
                  </a:lnTo>
                  <a:lnTo>
                    <a:pt x="1135900" y="1913978"/>
                  </a:lnTo>
                  <a:lnTo>
                    <a:pt x="436605" y="1502473"/>
                  </a:lnTo>
                  <a:close/>
                </a:path>
                <a:path w="4393565" h="6858000">
                  <a:moveTo>
                    <a:pt x="2443899" y="2681681"/>
                  </a:moveTo>
                  <a:lnTo>
                    <a:pt x="2443899" y="3440150"/>
                  </a:lnTo>
                  <a:lnTo>
                    <a:pt x="3780396" y="4227131"/>
                  </a:lnTo>
                  <a:lnTo>
                    <a:pt x="3780396" y="3448075"/>
                  </a:lnTo>
                  <a:lnTo>
                    <a:pt x="2443899" y="2681681"/>
                  </a:lnTo>
                  <a:close/>
                </a:path>
                <a:path w="4393565" h="6858000">
                  <a:moveTo>
                    <a:pt x="1784845" y="2293899"/>
                  </a:moveTo>
                  <a:lnTo>
                    <a:pt x="1129563" y="2668498"/>
                  </a:lnTo>
                  <a:lnTo>
                    <a:pt x="1129563" y="3438690"/>
                  </a:lnTo>
                  <a:lnTo>
                    <a:pt x="2443899" y="4218419"/>
                  </a:lnTo>
                  <a:lnTo>
                    <a:pt x="2443899" y="3443058"/>
                  </a:lnTo>
                  <a:lnTo>
                    <a:pt x="1784896" y="3052610"/>
                  </a:lnTo>
                  <a:lnTo>
                    <a:pt x="1784845" y="2293899"/>
                  </a:lnTo>
                  <a:close/>
                </a:path>
                <a:path w="4393565" h="6858000">
                  <a:moveTo>
                    <a:pt x="1129563" y="3438690"/>
                  </a:moveTo>
                  <a:lnTo>
                    <a:pt x="464756" y="3833114"/>
                  </a:lnTo>
                  <a:lnTo>
                    <a:pt x="1129563" y="4211675"/>
                  </a:lnTo>
                  <a:lnTo>
                    <a:pt x="1129563" y="3438690"/>
                  </a:lnTo>
                  <a:close/>
                </a:path>
                <a:path w="4393565" h="6858000">
                  <a:moveTo>
                    <a:pt x="2443899" y="1906117"/>
                  </a:moveTo>
                  <a:lnTo>
                    <a:pt x="1784896" y="2293937"/>
                  </a:lnTo>
                  <a:lnTo>
                    <a:pt x="2443899" y="2681744"/>
                  </a:lnTo>
                  <a:lnTo>
                    <a:pt x="2443899" y="1906117"/>
                  </a:lnTo>
                  <a:close/>
                </a:path>
                <a:path w="4393565" h="6858000">
                  <a:moveTo>
                    <a:pt x="1135900" y="1092504"/>
                  </a:moveTo>
                  <a:lnTo>
                    <a:pt x="1135900" y="1914029"/>
                  </a:lnTo>
                  <a:lnTo>
                    <a:pt x="1784845" y="2293899"/>
                  </a:lnTo>
                  <a:lnTo>
                    <a:pt x="1784896" y="1474774"/>
                  </a:lnTo>
                  <a:lnTo>
                    <a:pt x="1135900" y="1092504"/>
                  </a:lnTo>
                  <a:close/>
                </a:path>
                <a:path w="4393565" h="6858000">
                  <a:moveTo>
                    <a:pt x="1866176" y="0"/>
                  </a:moveTo>
                  <a:lnTo>
                    <a:pt x="1784896" y="0"/>
                  </a:lnTo>
                  <a:lnTo>
                    <a:pt x="1784896" y="711009"/>
                  </a:lnTo>
                  <a:lnTo>
                    <a:pt x="2456053" y="1097508"/>
                  </a:lnTo>
                  <a:lnTo>
                    <a:pt x="2456053" y="1904796"/>
                  </a:lnTo>
                  <a:lnTo>
                    <a:pt x="3087116" y="1523568"/>
                  </a:lnTo>
                  <a:lnTo>
                    <a:pt x="3087116" y="332701"/>
                  </a:lnTo>
                  <a:lnTo>
                    <a:pt x="2435987" y="332701"/>
                  </a:lnTo>
                  <a:lnTo>
                    <a:pt x="1866176" y="0"/>
                  </a:lnTo>
                  <a:close/>
                </a:path>
                <a:path w="4393565" h="6858000">
                  <a:moveTo>
                    <a:pt x="436524" y="1502422"/>
                  </a:moveTo>
                  <a:close/>
                </a:path>
                <a:path w="4393565" h="6858000">
                  <a:moveTo>
                    <a:pt x="436562" y="1502448"/>
                  </a:moveTo>
                  <a:close/>
                </a:path>
                <a:path w="4393565" h="6858000">
                  <a:moveTo>
                    <a:pt x="1127086" y="0"/>
                  </a:moveTo>
                  <a:lnTo>
                    <a:pt x="436524" y="0"/>
                  </a:lnTo>
                  <a:lnTo>
                    <a:pt x="436562" y="1502448"/>
                  </a:lnTo>
                  <a:lnTo>
                    <a:pt x="1782267" y="710755"/>
                  </a:lnTo>
                  <a:lnTo>
                    <a:pt x="1127201" y="325323"/>
                  </a:lnTo>
                  <a:lnTo>
                    <a:pt x="1127086" y="0"/>
                  </a:lnTo>
                  <a:close/>
                </a:path>
                <a:path w="4393565" h="6858000">
                  <a:moveTo>
                    <a:pt x="3087116" y="0"/>
                  </a:moveTo>
                  <a:lnTo>
                    <a:pt x="2988564" y="0"/>
                  </a:lnTo>
                  <a:lnTo>
                    <a:pt x="2435987" y="332701"/>
                  </a:lnTo>
                  <a:lnTo>
                    <a:pt x="3087116" y="332701"/>
                  </a:lnTo>
                  <a:lnTo>
                    <a:pt x="3087116" y="0"/>
                  </a:lnTo>
                  <a:close/>
                </a:path>
              </a:pathLst>
            </a:custGeom>
            <a:solidFill>
              <a:srgbClr val="FFFFFF"/>
            </a:solidFill>
          </p:spPr>
          <p:txBody>
            <a:bodyPr wrap="square" lIns="0" tIns="0" rIns="0" bIns="0" rtlCol="0"/>
            <a:lstStyle/>
            <a:p>
              <a:endParaRPr dirty="0"/>
            </a:p>
          </p:txBody>
        </p:sp>
        <p:sp>
          <p:nvSpPr>
            <p:cNvPr id="21" name="object 12">
              <a:extLst>
                <a:ext uri="{FF2B5EF4-FFF2-40B4-BE49-F238E27FC236}">
                  <a16:creationId xmlns:a16="http://schemas.microsoft.com/office/drawing/2014/main" id="{47BA2CCD-B471-4623-B687-11FBFEA4FADA}"/>
                </a:ext>
              </a:extLst>
            </p:cNvPr>
            <p:cNvSpPr/>
            <p:nvPr/>
          </p:nvSpPr>
          <p:spPr>
            <a:xfrm>
              <a:off x="37230" y="-35642"/>
              <a:ext cx="1889497" cy="4792993"/>
            </a:xfrm>
            <a:custGeom>
              <a:avLst/>
              <a:gdLst/>
              <a:ahLst/>
              <a:cxnLst/>
              <a:rect l="l" t="t" r="r" b="b"/>
              <a:pathLst>
                <a:path w="3269615" h="6858000">
                  <a:moveTo>
                    <a:pt x="1083319" y="6858000"/>
                  </a:moveTo>
                  <a:lnTo>
                    <a:pt x="1082878" y="4718838"/>
                  </a:lnTo>
                  <a:lnTo>
                    <a:pt x="2315197" y="3976447"/>
                  </a:lnTo>
                  <a:lnTo>
                    <a:pt x="2315197" y="3431058"/>
                  </a:lnTo>
                  <a:lnTo>
                    <a:pt x="3269234" y="2686698"/>
                  </a:lnTo>
                  <a:lnTo>
                    <a:pt x="0" y="786055"/>
                  </a:lnTo>
                  <a:lnTo>
                    <a:pt x="0" y="2993784"/>
                  </a:lnTo>
                  <a:lnTo>
                    <a:pt x="1236903" y="2271688"/>
                  </a:lnTo>
                  <a:lnTo>
                    <a:pt x="611327" y="1908569"/>
                  </a:lnTo>
                  <a:lnTo>
                    <a:pt x="611327" y="242342"/>
                  </a:lnTo>
                  <a:lnTo>
                    <a:pt x="194736" y="0"/>
                  </a:lnTo>
                </a:path>
              </a:pathLst>
            </a:custGeom>
            <a:ln w="25336">
              <a:solidFill>
                <a:srgbClr val="8DC63F"/>
              </a:solidFill>
            </a:ln>
          </p:spPr>
          <p:txBody>
            <a:bodyPr wrap="square" lIns="0" tIns="0" rIns="0" bIns="0" rtlCol="0"/>
            <a:lstStyle/>
            <a:p>
              <a:endParaRPr dirty="0"/>
            </a:p>
          </p:txBody>
        </p:sp>
        <p:sp>
          <p:nvSpPr>
            <p:cNvPr id="22" name="Isosceles Triangle 21">
              <a:extLst>
                <a:ext uri="{FF2B5EF4-FFF2-40B4-BE49-F238E27FC236}">
                  <a16:creationId xmlns:a16="http://schemas.microsoft.com/office/drawing/2014/main" id="{7CC6D9FC-16A1-4EBE-88DC-E5A8A7BE6C12}"/>
                </a:ext>
              </a:extLst>
            </p:cNvPr>
            <p:cNvSpPr/>
            <p:nvPr/>
          </p:nvSpPr>
          <p:spPr>
            <a:xfrm rot="16200000">
              <a:off x="5574212" y="-2471676"/>
              <a:ext cx="1927646" cy="6798837"/>
            </a:xfrm>
            <a:prstGeom prst="triangle">
              <a:avLst>
                <a:gd name="adj" fmla="val 10000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pic>
          <p:nvPicPr>
            <p:cNvPr id="23" name="Picture 22">
              <a:extLst>
                <a:ext uri="{FF2B5EF4-FFF2-40B4-BE49-F238E27FC236}">
                  <a16:creationId xmlns:a16="http://schemas.microsoft.com/office/drawing/2014/main" id="{0DCC9263-20C4-4921-8304-1755FBFB36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55851" y="324250"/>
              <a:ext cx="1033772" cy="720106"/>
            </a:xfrm>
            <a:prstGeom prst="rect">
              <a:avLst/>
            </a:prstGeom>
          </p:spPr>
        </p:pic>
        <p:grpSp>
          <p:nvGrpSpPr>
            <p:cNvPr id="2" name="Group 1">
              <a:extLst>
                <a:ext uri="{FF2B5EF4-FFF2-40B4-BE49-F238E27FC236}">
                  <a16:creationId xmlns:a16="http://schemas.microsoft.com/office/drawing/2014/main" id="{2CC9EF23-0436-45C4-807E-B6E6D4A084E8}"/>
                </a:ext>
              </a:extLst>
            </p:cNvPr>
            <p:cNvGrpSpPr/>
            <p:nvPr/>
          </p:nvGrpSpPr>
          <p:grpSpPr>
            <a:xfrm>
              <a:off x="-17070" y="4454275"/>
              <a:ext cx="9406693" cy="2429605"/>
              <a:chOff x="-17070" y="4454275"/>
              <a:chExt cx="9406693" cy="2429605"/>
            </a:xfrm>
          </p:grpSpPr>
          <p:sp>
            <p:nvSpPr>
              <p:cNvPr id="16" name="Isosceles Triangle 15">
                <a:extLst>
                  <a:ext uri="{FF2B5EF4-FFF2-40B4-BE49-F238E27FC236}">
                    <a16:creationId xmlns:a16="http://schemas.microsoft.com/office/drawing/2014/main" id="{1FF81AA3-5B8E-42CB-A671-D30564061BC9}"/>
                  </a:ext>
                </a:extLst>
              </p:cNvPr>
              <p:cNvSpPr/>
              <p:nvPr/>
            </p:nvSpPr>
            <p:spPr>
              <a:xfrm rot="5400000">
                <a:off x="3477183" y="971439"/>
                <a:ext cx="2429604" cy="9395276"/>
              </a:xfrm>
              <a:prstGeom prst="triangle">
                <a:avLst>
                  <a:gd name="adj" fmla="val 100000"/>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sp>
            <p:nvSpPr>
              <p:cNvPr id="17" name="Isosceles Triangle 16">
                <a:extLst>
                  <a:ext uri="{FF2B5EF4-FFF2-40B4-BE49-F238E27FC236}">
                    <a16:creationId xmlns:a16="http://schemas.microsoft.com/office/drawing/2014/main" id="{0F11AEEC-C9EE-4F6E-9A4F-61E3FDFA91BB}"/>
                  </a:ext>
                </a:extLst>
              </p:cNvPr>
              <p:cNvSpPr/>
              <p:nvPr/>
            </p:nvSpPr>
            <p:spPr>
              <a:xfrm rot="5400000">
                <a:off x="2988925" y="1768712"/>
                <a:ext cx="2109173" cy="8121164"/>
              </a:xfrm>
              <a:prstGeom prst="triangle">
                <a:avLst>
                  <a:gd name="adj" fmla="val 10000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1100" dirty="0">
                  <a:solidFill>
                    <a:schemeClr val="tx1"/>
                  </a:solidFill>
                </a:endParaRPr>
              </a:p>
            </p:txBody>
          </p:sp>
          <p:sp>
            <p:nvSpPr>
              <p:cNvPr id="10" name="Title 1">
                <a:extLst>
                  <a:ext uri="{FF2B5EF4-FFF2-40B4-BE49-F238E27FC236}">
                    <a16:creationId xmlns:a16="http://schemas.microsoft.com/office/drawing/2014/main" id="{F3D5A362-5CC5-4D9D-82EF-B71DF3F83A47}"/>
                  </a:ext>
                </a:extLst>
              </p:cNvPr>
              <p:cNvSpPr txBox="1">
                <a:spLocks/>
              </p:cNvSpPr>
              <p:nvPr/>
            </p:nvSpPr>
            <p:spPr>
              <a:xfrm>
                <a:off x="230312" y="5669077"/>
                <a:ext cx="3813199" cy="930620"/>
              </a:xfrm>
              <a:prstGeom prst="rect">
                <a:avLst/>
              </a:prstGeom>
            </p:spPr>
            <p:txBody>
              <a:bodyPr vert="horz" lIns="0" tIns="0" rIns="0" bIns="0" rtlCol="0" anchor="ctr">
                <a:noAutofit/>
              </a:bodyPr>
              <a:lstStyle>
                <a:defPPr>
                  <a:defRPr lang="en-US"/>
                </a:defPPr>
                <a:lvl1pPr defTabSz="844083" eaLnBrk="1" fontAlgn="auto" latinLnBrk="0" hangingPunct="1">
                  <a:lnSpc>
                    <a:spcPct val="150000"/>
                  </a:lnSpc>
                  <a:spcAft>
                    <a:spcPts val="0"/>
                  </a:spcAft>
                  <a:buNone/>
                  <a:defRPr sz="2000" b="1" cap="none" spc="0" baseline="0">
                    <a:solidFill>
                      <a:schemeClr val="tx1">
                        <a:lumMod val="65000"/>
                        <a:lumOff val="35000"/>
                      </a:schemeClr>
                    </a:solidFill>
                    <a:latin typeface="Arial" panose="020B0604020202020204" pitchFamily="34" charset="0"/>
                    <a:ea typeface="+mj-ea"/>
                    <a:cs typeface="Arial" panose="020B0604020202020204" pitchFamily="34" charset="0"/>
                  </a:defRPr>
                </a:lvl1pPr>
              </a:lstStyle>
              <a:p>
                <a:r>
                  <a:rPr lang="en-ZA" dirty="0"/>
                  <a:t>EVALUATION METHODOLOGY</a:t>
                </a:r>
                <a:endParaRPr lang="en-US" dirty="0"/>
              </a:p>
            </p:txBody>
          </p:sp>
        </p:grpSp>
      </p:grpSp>
    </p:spTree>
    <p:extLst>
      <p:ext uri="{BB962C8B-B14F-4D97-AF65-F5344CB8AC3E}">
        <p14:creationId xmlns:p14="http://schemas.microsoft.com/office/powerpoint/2010/main" val="2821394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itle 4"/>
          <p:cNvSpPr>
            <a:spLocks noGrp="1"/>
          </p:cNvSpPr>
          <p:nvPr>
            <p:ph type="title"/>
          </p:nvPr>
        </p:nvSpPr>
        <p:spPr>
          <a:xfrm>
            <a:off x="444843" y="152914"/>
            <a:ext cx="8180566" cy="720105"/>
          </a:xfrm>
        </p:spPr>
        <p:txBody>
          <a:bodyPr/>
          <a:lstStyle/>
          <a:p>
            <a:r>
              <a:rPr lang="en-ZA" sz="2400" b="1" dirty="0">
                <a:latin typeface="Arial" panose="020B0604020202020204" pitchFamily="34" charset="0"/>
                <a:cs typeface="Arial" panose="020B0604020202020204" pitchFamily="34" charset="0"/>
              </a:rPr>
              <a:t>EVALUATION METHODOLOGY</a:t>
            </a:r>
          </a:p>
        </p:txBody>
      </p:sp>
      <p:grpSp>
        <p:nvGrpSpPr>
          <p:cNvPr id="2" name="Group 1">
            <a:extLst>
              <a:ext uri="{FF2B5EF4-FFF2-40B4-BE49-F238E27FC236}">
                <a16:creationId xmlns:a16="http://schemas.microsoft.com/office/drawing/2014/main" id="{31EF00F9-94E4-2B29-DBCD-C4F0F3462E25}"/>
              </a:ext>
            </a:extLst>
          </p:cNvPr>
          <p:cNvGrpSpPr/>
          <p:nvPr/>
        </p:nvGrpSpPr>
        <p:grpSpPr>
          <a:xfrm>
            <a:off x="1131522" y="1405467"/>
            <a:ext cx="8004012" cy="4639098"/>
            <a:chOff x="-138300" y="116942"/>
            <a:chExt cx="9921821" cy="4440076"/>
          </a:xfrm>
        </p:grpSpPr>
        <p:sp>
          <p:nvSpPr>
            <p:cNvPr id="5" name="Rectangle 4">
              <a:extLst>
                <a:ext uri="{FF2B5EF4-FFF2-40B4-BE49-F238E27FC236}">
                  <a16:creationId xmlns:a16="http://schemas.microsoft.com/office/drawing/2014/main" id="{324AE7BC-1BEA-CC7C-480C-20B568F322D3}"/>
                </a:ext>
              </a:extLst>
            </p:cNvPr>
            <p:cNvSpPr/>
            <p:nvPr/>
          </p:nvSpPr>
          <p:spPr>
            <a:xfrm>
              <a:off x="-113252" y="116956"/>
              <a:ext cx="9871725" cy="397646"/>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endParaRPr lang="en-ZA"/>
            </a:p>
          </p:txBody>
        </p:sp>
        <p:sp>
          <p:nvSpPr>
            <p:cNvPr id="6" name="TextBox 16">
              <a:extLst>
                <a:ext uri="{FF2B5EF4-FFF2-40B4-BE49-F238E27FC236}">
                  <a16:creationId xmlns:a16="http://schemas.microsoft.com/office/drawing/2014/main" id="{A2B119D5-CA15-AF88-F21C-CA5065357E5A}"/>
                </a:ext>
              </a:extLst>
            </p:cNvPr>
            <p:cNvSpPr txBox="1">
              <a:spLocks noChangeArrowheads="1"/>
            </p:cNvSpPr>
            <p:nvPr/>
          </p:nvSpPr>
          <p:spPr bwMode="auto">
            <a:xfrm>
              <a:off x="2776020" y="481478"/>
              <a:ext cx="807494" cy="24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Tahoma" panose="020B0604030504040204" pitchFamily="34" charset="0"/>
                  <a:ea typeface="Times New Roman" panose="02020603050405020304" pitchFamily="18" charset="0"/>
                </a:rPr>
                <a:t>Step 3</a:t>
              </a:r>
              <a:endParaRPr lang="en-ZA" sz="1200">
                <a:effectLst/>
                <a:latin typeface="Times New Roman" panose="02020603050405020304" pitchFamily="18" charset="0"/>
                <a:ea typeface="Times New Roman" panose="02020603050405020304" pitchFamily="18" charset="0"/>
              </a:endParaRPr>
            </a:p>
          </p:txBody>
        </p:sp>
        <p:sp>
          <p:nvSpPr>
            <p:cNvPr id="8" name="TextBox 3">
              <a:extLst>
                <a:ext uri="{FF2B5EF4-FFF2-40B4-BE49-F238E27FC236}">
                  <a16:creationId xmlns:a16="http://schemas.microsoft.com/office/drawing/2014/main" id="{FE0C127F-CE25-1907-CCD9-B866D111F8A7}"/>
                </a:ext>
              </a:extLst>
            </p:cNvPr>
            <p:cNvSpPr txBox="1">
              <a:spLocks noChangeArrowheads="1"/>
            </p:cNvSpPr>
            <p:nvPr/>
          </p:nvSpPr>
          <p:spPr bwMode="auto">
            <a:xfrm>
              <a:off x="-99385" y="754368"/>
              <a:ext cx="1151068"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800" kern="1200">
                  <a:solidFill>
                    <a:srgbClr val="000000"/>
                  </a:solidFill>
                  <a:effectLst/>
                  <a:latin typeface="Tahoma" panose="020B0604030504040204" pitchFamily="34" charset="0"/>
                  <a:ea typeface="Times New Roman" panose="02020603050405020304" pitchFamily="18" charset="0"/>
                </a:rPr>
                <a:t>Administrative responsiveness</a:t>
              </a:r>
              <a:endParaRPr lang="en-ZA" sz="1200">
                <a:effectLst/>
                <a:latin typeface="Times New Roman" panose="02020603050405020304" pitchFamily="18" charset="0"/>
                <a:ea typeface="Times New Roman" panose="02020603050405020304" pitchFamily="18" charset="0"/>
              </a:endParaRPr>
            </a:p>
          </p:txBody>
        </p:sp>
        <p:sp>
          <p:nvSpPr>
            <p:cNvPr id="9" name="TextBox 3">
              <a:extLst>
                <a:ext uri="{FF2B5EF4-FFF2-40B4-BE49-F238E27FC236}">
                  <a16:creationId xmlns:a16="http://schemas.microsoft.com/office/drawing/2014/main" id="{75B64294-4BB8-F699-81B8-E8FC8194503B}"/>
                </a:ext>
              </a:extLst>
            </p:cNvPr>
            <p:cNvSpPr txBox="1">
              <a:spLocks noChangeArrowheads="1"/>
            </p:cNvSpPr>
            <p:nvPr/>
          </p:nvSpPr>
          <p:spPr bwMode="auto">
            <a:xfrm>
              <a:off x="1051684" y="754368"/>
              <a:ext cx="1192607"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kern="1200">
                  <a:solidFill>
                    <a:srgbClr val="000000"/>
                  </a:solidFill>
                  <a:effectLst/>
                  <a:latin typeface="Tahoma" panose="020B0604030504040204" pitchFamily="34" charset="0"/>
                  <a:ea typeface="Times New Roman" panose="02020603050405020304" pitchFamily="18" charset="0"/>
                </a:rPr>
                <a:t>Substantive responsiveness</a:t>
              </a:r>
              <a:endParaRPr lang="en-ZA" sz="1200">
                <a:effectLst/>
                <a:latin typeface="Times New Roman" panose="02020603050405020304" pitchFamily="18" charset="0"/>
                <a:ea typeface="Times New Roman" panose="02020603050405020304" pitchFamily="18" charset="0"/>
              </a:endParaRPr>
            </a:p>
          </p:txBody>
        </p:sp>
        <p:sp>
          <p:nvSpPr>
            <p:cNvPr id="10" name="TextBox 3">
              <a:extLst>
                <a:ext uri="{FF2B5EF4-FFF2-40B4-BE49-F238E27FC236}">
                  <a16:creationId xmlns:a16="http://schemas.microsoft.com/office/drawing/2014/main" id="{50BDAB8C-6D49-A410-E57B-B17B98D5A986}"/>
                </a:ext>
              </a:extLst>
            </p:cNvPr>
            <p:cNvSpPr txBox="1">
              <a:spLocks noChangeArrowheads="1"/>
            </p:cNvSpPr>
            <p:nvPr/>
          </p:nvSpPr>
          <p:spPr bwMode="auto">
            <a:xfrm>
              <a:off x="4093863" y="845700"/>
              <a:ext cx="1407656" cy="48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Weighted scoring / 100***</a:t>
              </a:r>
              <a:endParaRPr lang="en-ZA" sz="1200" dirty="0">
                <a:effectLst/>
                <a:latin typeface="Times New Roman" panose="02020603050405020304" pitchFamily="18" charset="0"/>
                <a:ea typeface="Times New Roman" panose="02020603050405020304" pitchFamily="18" charset="0"/>
              </a:endParaRPr>
            </a:p>
          </p:txBody>
        </p:sp>
        <p:sp>
          <p:nvSpPr>
            <p:cNvPr id="11" name="AutoShape 13">
              <a:extLst>
                <a:ext uri="{FF2B5EF4-FFF2-40B4-BE49-F238E27FC236}">
                  <a16:creationId xmlns:a16="http://schemas.microsoft.com/office/drawing/2014/main" id="{5CCD3BFA-BEBA-5CD3-E298-BC7CD6C1F7FD}"/>
                </a:ext>
              </a:extLst>
            </p:cNvPr>
            <p:cNvSpPr>
              <a:spLocks noChangeArrowheads="1"/>
            </p:cNvSpPr>
            <p:nvPr/>
          </p:nvSpPr>
          <p:spPr bwMode="auto">
            <a:xfrm>
              <a:off x="261160" y="1820860"/>
              <a:ext cx="470149" cy="577086"/>
            </a:xfrm>
            <a:prstGeom prst="flowChartMultidocument">
              <a:avLst/>
            </a:prstGeom>
            <a:gradFill rotWithShape="0">
              <a:gsLst>
                <a:gs pos="0">
                  <a:srgbClr val="FFFFFF"/>
                </a:gs>
                <a:gs pos="100000">
                  <a:srgbClr val="E5B8B7"/>
                </a:gs>
              </a:gsLst>
              <a:lin ang="5400000" scaled="1"/>
            </a:gradFill>
            <a:ln w="12700">
              <a:solidFill>
                <a:srgbClr val="D99594"/>
              </a:solidFill>
              <a:miter lim="800000"/>
              <a:headEnd/>
              <a:tailEnd/>
            </a:ln>
            <a:effectLst>
              <a:outerShdw dist="28398" dir="3806097" algn="ctr" rotWithShape="0">
                <a:srgbClr val="622423">
                  <a:alpha val="50000"/>
                </a:srgbClr>
              </a:outerShdw>
            </a:effectLst>
          </p:spPr>
          <p:txBody>
            <a:bodyPr/>
            <a:lstStyle/>
            <a:p>
              <a:endParaRPr lang="en-ZA"/>
            </a:p>
          </p:txBody>
        </p:sp>
        <p:sp>
          <p:nvSpPr>
            <p:cNvPr id="12" name="Right Arrow 28824">
              <a:extLst>
                <a:ext uri="{FF2B5EF4-FFF2-40B4-BE49-F238E27FC236}">
                  <a16:creationId xmlns:a16="http://schemas.microsoft.com/office/drawing/2014/main" id="{6BDE52C7-D3D2-2A2C-977C-CF661BB6027B}"/>
                </a:ext>
              </a:extLst>
            </p:cNvPr>
            <p:cNvSpPr>
              <a:spLocks noChangeArrowheads="1"/>
            </p:cNvSpPr>
            <p:nvPr/>
          </p:nvSpPr>
          <p:spPr bwMode="auto">
            <a:xfrm>
              <a:off x="933217" y="2000251"/>
              <a:ext cx="272547"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13" name="AutoShape 15">
              <a:extLst>
                <a:ext uri="{FF2B5EF4-FFF2-40B4-BE49-F238E27FC236}">
                  <a16:creationId xmlns:a16="http://schemas.microsoft.com/office/drawing/2014/main" id="{BC56FD5B-F55E-2606-BF5B-15866228E62A}"/>
                </a:ext>
              </a:extLst>
            </p:cNvPr>
            <p:cNvSpPr>
              <a:spLocks noChangeArrowheads="1"/>
            </p:cNvSpPr>
            <p:nvPr/>
          </p:nvSpPr>
          <p:spPr bwMode="auto">
            <a:xfrm rot="3171260">
              <a:off x="1393864" y="1650660"/>
              <a:ext cx="236680" cy="655348"/>
            </a:xfrm>
            <a:prstGeom prst="lightningBolt">
              <a:avLst/>
            </a:prstGeom>
            <a:solidFill>
              <a:srgbClr val="FFFFFF"/>
            </a:solidFill>
            <a:ln w="63500" cmpd="thickThin">
              <a:solidFill>
                <a:srgbClr val="C0504D"/>
              </a:solidFill>
              <a:miter lim="800000"/>
              <a:headEnd/>
              <a:tailEnd/>
            </a:ln>
          </p:spPr>
          <p:txBody>
            <a:bodyPr/>
            <a:lstStyle/>
            <a:p>
              <a:endParaRPr lang="en-ZA"/>
            </a:p>
          </p:txBody>
        </p:sp>
        <p:sp>
          <p:nvSpPr>
            <p:cNvPr id="14" name="Right Arrow 28826">
              <a:extLst>
                <a:ext uri="{FF2B5EF4-FFF2-40B4-BE49-F238E27FC236}">
                  <a16:creationId xmlns:a16="http://schemas.microsoft.com/office/drawing/2014/main" id="{24529D23-74B3-B232-D1C1-F0D921D72E7D}"/>
                </a:ext>
              </a:extLst>
            </p:cNvPr>
            <p:cNvSpPr>
              <a:spLocks noChangeArrowheads="1"/>
            </p:cNvSpPr>
            <p:nvPr/>
          </p:nvSpPr>
          <p:spPr bwMode="auto">
            <a:xfrm>
              <a:off x="1851206" y="2000251"/>
              <a:ext cx="272547" cy="288000"/>
            </a:xfrm>
            <a:prstGeom prst="rightArrow">
              <a:avLst>
                <a:gd name="adj1" fmla="val 50000"/>
                <a:gd name="adj2" fmla="val 50127"/>
              </a:avLst>
            </a:prstGeom>
            <a:solidFill>
              <a:srgbClr val="FAC090"/>
            </a:solidFill>
            <a:ln w="9525">
              <a:solidFill>
                <a:srgbClr val="321212"/>
              </a:solidFill>
              <a:miter lim="800000"/>
              <a:headEnd/>
              <a:tailEnd/>
            </a:ln>
          </p:spPr>
          <p:txBody>
            <a:bodyPr lIns="270000" anchor="ctr"/>
            <a:lstStyle/>
            <a:p>
              <a:endParaRPr lang="en-ZA"/>
            </a:p>
          </p:txBody>
        </p:sp>
        <p:sp>
          <p:nvSpPr>
            <p:cNvPr id="15" name="TextBox 3">
              <a:extLst>
                <a:ext uri="{FF2B5EF4-FFF2-40B4-BE49-F238E27FC236}">
                  <a16:creationId xmlns:a16="http://schemas.microsoft.com/office/drawing/2014/main" id="{CFCBB137-1D46-BD39-5B95-FDEDA0C32592}"/>
                </a:ext>
              </a:extLst>
            </p:cNvPr>
            <p:cNvSpPr txBox="1">
              <a:spLocks noChangeArrowheads="1"/>
            </p:cNvSpPr>
            <p:nvPr/>
          </p:nvSpPr>
          <p:spPr bwMode="auto">
            <a:xfrm>
              <a:off x="-30041" y="1186319"/>
              <a:ext cx="1104866"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kern="1200">
                  <a:solidFill>
                    <a:srgbClr val="000000"/>
                  </a:solidFill>
                  <a:effectLst/>
                  <a:latin typeface="Tahoma" panose="020B0604030504040204" pitchFamily="34" charset="0"/>
                  <a:ea typeface="Times New Roman" panose="02020603050405020304" pitchFamily="18" charset="0"/>
                </a:rPr>
                <a:t>Returnable documents/ schedules</a:t>
              </a:r>
              <a:endParaRPr lang="en-ZA" sz="1200">
                <a:effectLst/>
                <a:latin typeface="Times New Roman" panose="02020603050405020304" pitchFamily="18" charset="0"/>
                <a:ea typeface="Times New Roman" panose="02020603050405020304" pitchFamily="18" charset="0"/>
              </a:endParaRPr>
            </a:p>
          </p:txBody>
        </p:sp>
        <p:sp>
          <p:nvSpPr>
            <p:cNvPr id="16" name="TextBox 3">
              <a:extLst>
                <a:ext uri="{FF2B5EF4-FFF2-40B4-BE49-F238E27FC236}">
                  <a16:creationId xmlns:a16="http://schemas.microsoft.com/office/drawing/2014/main" id="{66513686-8DF9-68DE-0BCC-3595D9784E76}"/>
                </a:ext>
              </a:extLst>
            </p:cNvPr>
            <p:cNvSpPr txBox="1">
              <a:spLocks noChangeArrowheads="1"/>
            </p:cNvSpPr>
            <p:nvPr/>
          </p:nvSpPr>
          <p:spPr bwMode="auto">
            <a:xfrm>
              <a:off x="1118984" y="1278408"/>
              <a:ext cx="1087120"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kern="1200">
                  <a:solidFill>
                    <a:srgbClr val="000000"/>
                  </a:solidFill>
                  <a:effectLst/>
                  <a:latin typeface="Tahoma" panose="020B0604030504040204" pitchFamily="34" charset="0"/>
                  <a:ea typeface="Times New Roman" panose="02020603050405020304" pitchFamily="18" charset="0"/>
                </a:rPr>
                <a:t>Pre-qualification</a:t>
              </a:r>
              <a:endParaRPr lang="en-ZA" sz="1200">
                <a:effectLst/>
                <a:latin typeface="Times New Roman" panose="02020603050405020304" pitchFamily="18" charset="0"/>
                <a:ea typeface="Times New Roman" panose="02020603050405020304" pitchFamily="18" charset="0"/>
              </a:endParaRPr>
            </a:p>
          </p:txBody>
        </p:sp>
        <p:sp>
          <p:nvSpPr>
            <p:cNvPr id="17" name="TextBox 8">
              <a:extLst>
                <a:ext uri="{FF2B5EF4-FFF2-40B4-BE49-F238E27FC236}">
                  <a16:creationId xmlns:a16="http://schemas.microsoft.com/office/drawing/2014/main" id="{3450537B-C2AD-8053-380A-539FBE034A7C}"/>
                </a:ext>
              </a:extLst>
            </p:cNvPr>
            <p:cNvSpPr txBox="1">
              <a:spLocks noChangeArrowheads="1"/>
            </p:cNvSpPr>
            <p:nvPr/>
          </p:nvSpPr>
          <p:spPr bwMode="auto">
            <a:xfrm>
              <a:off x="2239774" y="3262574"/>
              <a:ext cx="1726795" cy="605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fontAlgn="base"/>
              <a:r>
                <a:rPr lang="en-ZA" sz="800" kern="1200">
                  <a:solidFill>
                    <a:srgbClr val="000000"/>
                  </a:solidFill>
                  <a:effectLst/>
                  <a:latin typeface="Tahoma" panose="020B0604030504040204" pitchFamily="34" charset="0"/>
                  <a:ea typeface="Times New Roman" panose="02020603050405020304" pitchFamily="18" charset="0"/>
                </a:rPr>
                <a:t>Technical / Functional criteria &amp; weightings must be stipulated in the tender document</a:t>
              </a:r>
              <a:endParaRPr lang="en-ZA" sz="1200">
                <a:effectLst/>
                <a:latin typeface="Times New Roman" panose="02020603050405020304" pitchFamily="18" charset="0"/>
                <a:ea typeface="Times New Roman" panose="02020603050405020304" pitchFamily="18" charset="0"/>
              </a:endParaRPr>
            </a:p>
          </p:txBody>
        </p:sp>
        <p:sp>
          <p:nvSpPr>
            <p:cNvPr id="18" name="TextBox 8">
              <a:extLst>
                <a:ext uri="{FF2B5EF4-FFF2-40B4-BE49-F238E27FC236}">
                  <a16:creationId xmlns:a16="http://schemas.microsoft.com/office/drawing/2014/main" id="{38A26087-BE90-8B22-B5C1-97B8EFE3F6BB}"/>
                </a:ext>
              </a:extLst>
            </p:cNvPr>
            <p:cNvSpPr txBox="1">
              <a:spLocks noChangeArrowheads="1"/>
            </p:cNvSpPr>
            <p:nvPr/>
          </p:nvSpPr>
          <p:spPr bwMode="auto">
            <a:xfrm>
              <a:off x="4093892" y="2656159"/>
              <a:ext cx="1035722" cy="67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fontAlgn="base"/>
              <a:r>
                <a:rPr lang="en-ZA" sz="800" kern="1200">
                  <a:solidFill>
                    <a:srgbClr val="000000"/>
                  </a:solidFill>
                  <a:effectLst/>
                  <a:latin typeface="Tahoma" panose="020B0604030504040204" pitchFamily="34" charset="0"/>
                  <a:ea typeface="Times New Roman" panose="02020603050405020304" pitchFamily="18" charset="0"/>
                </a:rPr>
                <a:t>WEIGHTED  SCORE</a:t>
              </a:r>
              <a:endParaRPr lang="en-ZA" sz="1200">
                <a:effectLst/>
                <a:latin typeface="Times New Roman" panose="02020603050405020304" pitchFamily="18" charset="0"/>
                <a:ea typeface="Times New Roman" panose="02020603050405020304" pitchFamily="18" charset="0"/>
              </a:endParaRPr>
            </a:p>
          </p:txBody>
        </p:sp>
        <p:sp>
          <p:nvSpPr>
            <p:cNvPr id="19" name="Rectangle 18">
              <a:extLst>
                <a:ext uri="{FF2B5EF4-FFF2-40B4-BE49-F238E27FC236}">
                  <a16:creationId xmlns:a16="http://schemas.microsoft.com/office/drawing/2014/main" id="{6DA5E2AF-11D6-3E0A-4D99-F3F3A8998784}"/>
                </a:ext>
              </a:extLst>
            </p:cNvPr>
            <p:cNvSpPr/>
            <p:nvPr/>
          </p:nvSpPr>
          <p:spPr bwMode="auto">
            <a:xfrm>
              <a:off x="2850496" y="2152032"/>
              <a:ext cx="256088" cy="1009329"/>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ZA"/>
            </a:p>
          </p:txBody>
        </p:sp>
        <p:sp>
          <p:nvSpPr>
            <p:cNvPr id="20" name="Rectangle 19">
              <a:extLst>
                <a:ext uri="{FF2B5EF4-FFF2-40B4-BE49-F238E27FC236}">
                  <a16:creationId xmlns:a16="http://schemas.microsoft.com/office/drawing/2014/main" id="{26D40BB7-6145-194A-0B02-DD249610060D}"/>
                </a:ext>
              </a:extLst>
            </p:cNvPr>
            <p:cNvSpPr/>
            <p:nvPr/>
          </p:nvSpPr>
          <p:spPr bwMode="auto">
            <a:xfrm>
              <a:off x="2850496" y="1953593"/>
              <a:ext cx="256088" cy="2323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ZA"/>
            </a:p>
          </p:txBody>
        </p:sp>
        <p:sp>
          <p:nvSpPr>
            <p:cNvPr id="21" name="Right Arrow 28833">
              <a:extLst>
                <a:ext uri="{FF2B5EF4-FFF2-40B4-BE49-F238E27FC236}">
                  <a16:creationId xmlns:a16="http://schemas.microsoft.com/office/drawing/2014/main" id="{EF4AC769-7EAB-6769-EB4F-A88E4D1317B8}"/>
                </a:ext>
              </a:extLst>
            </p:cNvPr>
            <p:cNvSpPr>
              <a:spLocks noChangeArrowheads="1"/>
            </p:cNvSpPr>
            <p:nvPr/>
          </p:nvSpPr>
          <p:spPr bwMode="auto">
            <a:xfrm>
              <a:off x="3301795" y="2037597"/>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22" name="TextBox 3">
              <a:extLst>
                <a:ext uri="{FF2B5EF4-FFF2-40B4-BE49-F238E27FC236}">
                  <a16:creationId xmlns:a16="http://schemas.microsoft.com/office/drawing/2014/main" id="{568112DE-396E-A543-17D4-CECA84762E9E}"/>
                </a:ext>
              </a:extLst>
            </p:cNvPr>
            <p:cNvSpPr txBox="1">
              <a:spLocks noChangeArrowheads="1"/>
            </p:cNvSpPr>
            <p:nvPr/>
          </p:nvSpPr>
          <p:spPr bwMode="auto">
            <a:xfrm>
              <a:off x="2161601" y="1145376"/>
              <a:ext cx="1771297" cy="88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kern="1200">
                  <a:solidFill>
                    <a:srgbClr val="000000"/>
                  </a:solidFill>
                  <a:effectLst/>
                  <a:latin typeface="Tahoma" panose="020B0604030504040204" pitchFamily="34" charset="0"/>
                  <a:ea typeface="Times New Roman" panose="02020603050405020304" pitchFamily="18" charset="0"/>
                </a:rPr>
                <a:t>Functionality/ technical</a:t>
              </a:r>
              <a:endParaRPr lang="en-ZA" sz="1200">
                <a:effectLst/>
                <a:latin typeface="Times New Roman" panose="02020603050405020304" pitchFamily="18" charset="0"/>
                <a:ea typeface="Times New Roman" panose="02020603050405020304" pitchFamily="18" charset="0"/>
              </a:endParaRPr>
            </a:p>
            <a:p>
              <a:pPr algn="ct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 </a:t>
              </a:r>
              <a:r>
                <a:rPr lang="en-ZA" sz="800" b="1" kern="1200">
                  <a:solidFill>
                    <a:srgbClr val="000000"/>
                  </a:solidFill>
                  <a:effectLst/>
                  <a:latin typeface="Tahoma" panose="020B0604030504040204" pitchFamily="34" charset="0"/>
                  <a:ea typeface="Times New Roman" panose="02020603050405020304" pitchFamily="18" charset="0"/>
                </a:rPr>
                <a:t>points</a:t>
              </a:r>
              <a:endParaRPr lang="en-ZA" sz="1200">
                <a:effectLst/>
                <a:latin typeface="Times New Roman" panose="02020603050405020304" pitchFamily="18" charset="0"/>
                <a:ea typeface="Times New Roman" panose="02020603050405020304" pitchFamily="18" charset="0"/>
              </a:endParaRPr>
            </a:p>
            <a:p>
              <a:pPr algn="ctr" fontAlgn="base"/>
              <a:r>
                <a:rPr lang="en-ZA" sz="800" kern="1200">
                  <a:solidFill>
                    <a:srgbClr val="000000"/>
                  </a:solidFill>
                  <a:effectLst/>
                  <a:latin typeface="Tahoma" panose="020B0604030504040204" pitchFamily="34" charset="0"/>
                  <a:ea typeface="Times New Roman" panose="02020603050405020304" pitchFamily="18" charset="0"/>
                </a:rPr>
                <a:t>Minimum Threshold</a:t>
              </a:r>
              <a:endParaRPr lang="en-ZA" sz="1200">
                <a:effectLst/>
                <a:latin typeface="Times New Roman" panose="02020603050405020304" pitchFamily="18" charset="0"/>
                <a:ea typeface="Times New Roman" panose="02020603050405020304" pitchFamily="18" charset="0"/>
              </a:endParaRPr>
            </a:p>
          </p:txBody>
        </p:sp>
        <p:sp>
          <p:nvSpPr>
            <p:cNvPr id="23" name="TextBox 16">
              <a:extLst>
                <a:ext uri="{FF2B5EF4-FFF2-40B4-BE49-F238E27FC236}">
                  <a16:creationId xmlns:a16="http://schemas.microsoft.com/office/drawing/2014/main" id="{BEA52774-3601-6D8D-AC43-8C00AE1EB963}"/>
                </a:ext>
              </a:extLst>
            </p:cNvPr>
            <p:cNvSpPr txBox="1">
              <a:spLocks noChangeArrowheads="1"/>
            </p:cNvSpPr>
            <p:nvPr/>
          </p:nvSpPr>
          <p:spPr bwMode="auto">
            <a:xfrm>
              <a:off x="1338517" y="480382"/>
              <a:ext cx="844764"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Tahoma" panose="020B0604030504040204" pitchFamily="34" charset="0"/>
                  <a:ea typeface="Times New Roman" panose="02020603050405020304" pitchFamily="18" charset="0"/>
                </a:rPr>
                <a:t>Step 2</a:t>
              </a:r>
              <a:endParaRPr lang="en-ZA" sz="1200">
                <a:effectLst/>
                <a:latin typeface="Times New Roman" panose="02020603050405020304" pitchFamily="18" charset="0"/>
                <a:ea typeface="Times New Roman" panose="02020603050405020304" pitchFamily="18" charset="0"/>
              </a:endParaRPr>
            </a:p>
          </p:txBody>
        </p:sp>
        <p:sp>
          <p:nvSpPr>
            <p:cNvPr id="24" name="TextBox 16">
              <a:extLst>
                <a:ext uri="{FF2B5EF4-FFF2-40B4-BE49-F238E27FC236}">
                  <a16:creationId xmlns:a16="http://schemas.microsoft.com/office/drawing/2014/main" id="{E8AF3184-0D66-B0F1-A70C-79921D70CE47}"/>
                </a:ext>
              </a:extLst>
            </p:cNvPr>
            <p:cNvSpPr txBox="1">
              <a:spLocks noChangeArrowheads="1"/>
            </p:cNvSpPr>
            <p:nvPr/>
          </p:nvSpPr>
          <p:spPr bwMode="auto">
            <a:xfrm>
              <a:off x="246355" y="504650"/>
              <a:ext cx="767767"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Tahoma" panose="020B0604030504040204" pitchFamily="34" charset="0"/>
                  <a:ea typeface="Times New Roman" panose="02020603050405020304" pitchFamily="18" charset="0"/>
                </a:rPr>
                <a:t>Step 1</a:t>
              </a:r>
              <a:endParaRPr lang="en-ZA" sz="1200">
                <a:effectLst/>
                <a:latin typeface="Times New Roman" panose="02020603050405020304" pitchFamily="18" charset="0"/>
                <a:ea typeface="Times New Roman" panose="02020603050405020304" pitchFamily="18" charset="0"/>
              </a:endParaRPr>
            </a:p>
          </p:txBody>
        </p:sp>
        <p:sp>
          <p:nvSpPr>
            <p:cNvPr id="25" name="TextBox 16">
              <a:extLst>
                <a:ext uri="{FF2B5EF4-FFF2-40B4-BE49-F238E27FC236}">
                  <a16:creationId xmlns:a16="http://schemas.microsoft.com/office/drawing/2014/main" id="{19478CB5-A945-BF37-0DDA-69EE3BB49DB4}"/>
                </a:ext>
              </a:extLst>
            </p:cNvPr>
            <p:cNvSpPr txBox="1">
              <a:spLocks noChangeArrowheads="1"/>
            </p:cNvSpPr>
            <p:nvPr/>
          </p:nvSpPr>
          <p:spPr bwMode="auto">
            <a:xfrm>
              <a:off x="4129343" y="481478"/>
              <a:ext cx="84252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 4</a:t>
              </a:r>
              <a:endParaRPr lang="en-ZA" sz="1200">
                <a:effectLst/>
                <a:latin typeface="Times New Roman" panose="02020603050405020304" pitchFamily="18" charset="0"/>
                <a:ea typeface="Times New Roman" panose="02020603050405020304" pitchFamily="18" charset="0"/>
              </a:endParaRPr>
            </a:p>
          </p:txBody>
        </p:sp>
        <p:cxnSp>
          <p:nvCxnSpPr>
            <p:cNvPr id="26" name="Straight Connector 25">
              <a:extLst>
                <a:ext uri="{FF2B5EF4-FFF2-40B4-BE49-F238E27FC236}">
                  <a16:creationId xmlns:a16="http://schemas.microsoft.com/office/drawing/2014/main" id="{CCCADBAF-3886-79BB-DF4E-1B8608B3C245}"/>
                </a:ext>
              </a:extLst>
            </p:cNvPr>
            <p:cNvCxnSpPr>
              <a:cxnSpLocks noChangeShapeType="1"/>
            </p:cNvCxnSpPr>
            <p:nvPr/>
          </p:nvCxnSpPr>
          <p:spPr bwMode="auto">
            <a:xfrm>
              <a:off x="4032025" y="116942"/>
              <a:ext cx="42974" cy="4440076"/>
            </a:xfrm>
            <a:prstGeom prst="line">
              <a:avLst/>
            </a:prstGeom>
            <a:noFill/>
            <a:ln w="22225"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27" name="TextBox 16">
              <a:extLst>
                <a:ext uri="{FF2B5EF4-FFF2-40B4-BE49-F238E27FC236}">
                  <a16:creationId xmlns:a16="http://schemas.microsoft.com/office/drawing/2014/main" id="{2A82F8CB-1486-C451-FFB4-3196DCDCD01C}"/>
                </a:ext>
              </a:extLst>
            </p:cNvPr>
            <p:cNvSpPr txBox="1">
              <a:spLocks noChangeArrowheads="1"/>
            </p:cNvSpPr>
            <p:nvPr/>
          </p:nvSpPr>
          <p:spPr bwMode="auto">
            <a:xfrm>
              <a:off x="-138300" y="124647"/>
              <a:ext cx="2153793" cy="443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algn="ctr" fontAlgn="base"/>
              <a:r>
                <a:rPr lang="en-ZA" sz="8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STAGE 1:</a:t>
              </a:r>
              <a:r>
                <a:rPr lang="en-ZA" sz="800" b="1" kern="1200">
                  <a:solidFill>
                    <a:srgbClr val="000000"/>
                  </a:solidFill>
                  <a:effectLst/>
                  <a:highlight>
                    <a:srgbClr val="00FFFF"/>
                  </a:highlight>
                  <a:latin typeface="Arial" panose="020B0604020202020204" pitchFamily="34" charset="0"/>
                  <a:ea typeface="Times New Roman" panose="02020603050405020304" pitchFamily="18" charset="0"/>
                  <a:cs typeface="Times New Roman" panose="02020603050405020304" pitchFamily="18" charset="0"/>
                </a:rPr>
                <a:t> </a:t>
              </a:r>
              <a:endParaRPr lang="en-ZA" sz="1200">
                <a:effectLst/>
                <a:latin typeface="Times New Roman" panose="02020603050405020304" pitchFamily="18" charset="0"/>
                <a:ea typeface="Times New Roman" panose="02020603050405020304" pitchFamily="18" charset="0"/>
              </a:endParaRPr>
            </a:p>
            <a:p>
              <a:pPr algn="ctr" fontAlgn="base"/>
              <a:r>
                <a:rPr lang="en-ZA" sz="8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TEST FOR RESPONSIVENESS</a:t>
              </a:r>
              <a:endParaRPr lang="en-ZA" sz="1200">
                <a:effectLst/>
                <a:latin typeface="Times New Roman" panose="02020603050405020304" pitchFamily="18" charset="0"/>
                <a:ea typeface="Times New Roman" panose="02020603050405020304" pitchFamily="18" charset="0"/>
              </a:endParaRPr>
            </a:p>
          </p:txBody>
        </p:sp>
        <p:sp>
          <p:nvSpPr>
            <p:cNvPr id="28" name="TextBox 16">
              <a:extLst>
                <a:ext uri="{FF2B5EF4-FFF2-40B4-BE49-F238E27FC236}">
                  <a16:creationId xmlns:a16="http://schemas.microsoft.com/office/drawing/2014/main" id="{7F4F5E7C-53BB-D917-9490-9F7DFCC52C3E}"/>
                </a:ext>
              </a:extLst>
            </p:cNvPr>
            <p:cNvSpPr txBox="1">
              <a:spLocks noChangeArrowheads="1"/>
            </p:cNvSpPr>
            <p:nvPr/>
          </p:nvSpPr>
          <p:spPr bwMode="auto">
            <a:xfrm>
              <a:off x="2490613" y="187852"/>
              <a:ext cx="111689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US"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STAGE 2</a:t>
              </a:r>
              <a:endParaRPr lang="en-ZA" sz="1200">
                <a:effectLst/>
                <a:latin typeface="Times New Roman" panose="02020603050405020304" pitchFamily="18" charset="0"/>
                <a:ea typeface="Times New Roman" panose="02020603050405020304" pitchFamily="18" charset="0"/>
              </a:endParaRPr>
            </a:p>
          </p:txBody>
        </p:sp>
        <p:sp>
          <p:nvSpPr>
            <p:cNvPr id="29" name="TextBox 16">
              <a:extLst>
                <a:ext uri="{FF2B5EF4-FFF2-40B4-BE49-F238E27FC236}">
                  <a16:creationId xmlns:a16="http://schemas.microsoft.com/office/drawing/2014/main" id="{A9A4C481-6250-D24E-4009-99DB1411D496}"/>
                </a:ext>
              </a:extLst>
            </p:cNvPr>
            <p:cNvSpPr txBox="1">
              <a:spLocks noChangeArrowheads="1"/>
            </p:cNvSpPr>
            <p:nvPr/>
          </p:nvSpPr>
          <p:spPr bwMode="auto">
            <a:xfrm>
              <a:off x="5569423" y="197376"/>
              <a:ext cx="1229811"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US"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STAGE 3</a:t>
              </a:r>
              <a:endParaRPr lang="en-ZA" sz="1200">
                <a:effectLst/>
                <a:latin typeface="Times New Roman" panose="02020603050405020304" pitchFamily="18" charset="0"/>
                <a:ea typeface="Times New Roman" panose="02020603050405020304" pitchFamily="18" charset="0"/>
              </a:endParaRPr>
            </a:p>
          </p:txBody>
        </p:sp>
        <p:cxnSp>
          <p:nvCxnSpPr>
            <p:cNvPr id="30" name="Straight Connector 29">
              <a:extLst>
                <a:ext uri="{FF2B5EF4-FFF2-40B4-BE49-F238E27FC236}">
                  <a16:creationId xmlns:a16="http://schemas.microsoft.com/office/drawing/2014/main" id="{DB909CF4-CB9C-266C-9DFD-FFD886505BBD}"/>
                </a:ext>
              </a:extLst>
            </p:cNvPr>
            <p:cNvCxnSpPr>
              <a:cxnSpLocks noChangeShapeType="1"/>
            </p:cNvCxnSpPr>
            <p:nvPr/>
          </p:nvCxnSpPr>
          <p:spPr bwMode="auto">
            <a:xfrm flipV="1">
              <a:off x="-74538" y="514664"/>
              <a:ext cx="9858059" cy="23014"/>
            </a:xfrm>
            <a:prstGeom prst="line">
              <a:avLst/>
            </a:prstGeom>
            <a:noFill/>
            <a:ln w="222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Right Arrow 28844">
              <a:extLst>
                <a:ext uri="{FF2B5EF4-FFF2-40B4-BE49-F238E27FC236}">
                  <a16:creationId xmlns:a16="http://schemas.microsoft.com/office/drawing/2014/main" id="{0C1D9113-D224-E446-9BA0-45E7E97B2F3D}"/>
                </a:ext>
              </a:extLst>
            </p:cNvPr>
            <p:cNvSpPr>
              <a:spLocks noChangeArrowheads="1"/>
            </p:cNvSpPr>
            <p:nvPr/>
          </p:nvSpPr>
          <p:spPr bwMode="auto">
            <a:xfrm>
              <a:off x="5093079" y="2009495"/>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32" name="Rectangle 31">
              <a:extLst>
                <a:ext uri="{FF2B5EF4-FFF2-40B4-BE49-F238E27FC236}">
                  <a16:creationId xmlns:a16="http://schemas.microsoft.com/office/drawing/2014/main" id="{32885465-17BD-6913-3E19-FADE653E01F5}"/>
                </a:ext>
              </a:extLst>
            </p:cNvPr>
            <p:cNvSpPr/>
            <p:nvPr/>
          </p:nvSpPr>
          <p:spPr bwMode="auto">
            <a:xfrm>
              <a:off x="6889848" y="1501567"/>
              <a:ext cx="1398766" cy="1512168"/>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fontAlgn="base"/>
              <a:r>
                <a:rPr lang="en-ZA" sz="800" kern="1200">
                  <a:solidFill>
                    <a:srgbClr val="000000"/>
                  </a:solidFill>
                  <a:effectLst/>
                  <a:latin typeface="Tahoma" panose="020B0604030504040204" pitchFamily="34" charset="0"/>
                  <a:ea typeface="Times New Roman" panose="02020603050405020304" pitchFamily="18" charset="0"/>
                </a:rPr>
                <a:t>Selection of the preferred bidder. </a:t>
              </a:r>
              <a:endParaRPr lang="en-ZA" sz="1200">
                <a:effectLst/>
                <a:latin typeface="Times New Roman" panose="02020603050405020304" pitchFamily="18" charset="0"/>
                <a:ea typeface="Times New Roman" panose="02020603050405020304" pitchFamily="18" charset="0"/>
              </a:endParaRPr>
            </a:p>
            <a:p>
              <a:pPr algn="just" fontAlgn="base"/>
              <a:r>
                <a:rPr lang="en-ZA" sz="800" kern="1200">
                  <a:solidFill>
                    <a:srgbClr val="000000"/>
                  </a:solidFill>
                  <a:effectLst/>
                  <a:latin typeface="Tahoma" panose="020B0604030504040204" pitchFamily="34" charset="0"/>
                  <a:ea typeface="Times New Roman" panose="02020603050405020304" pitchFamily="18" charset="0"/>
                </a:rPr>
                <a:t> </a:t>
              </a:r>
              <a:endParaRPr lang="en-ZA" sz="1200">
                <a:effectLst/>
                <a:latin typeface="Times New Roman" panose="02020603050405020304" pitchFamily="18" charset="0"/>
                <a:ea typeface="Times New Roman" panose="02020603050405020304" pitchFamily="18" charset="0"/>
              </a:endParaRPr>
            </a:p>
            <a:p>
              <a:pPr algn="just" fontAlgn="base"/>
              <a:r>
                <a:rPr lang="en-ZA" sz="800" kern="1200">
                  <a:solidFill>
                    <a:srgbClr val="000000"/>
                  </a:solidFill>
                  <a:effectLst/>
                  <a:latin typeface="Tahoma" panose="020B0604030504040204" pitchFamily="34" charset="0"/>
                  <a:ea typeface="Times New Roman" panose="02020603050405020304" pitchFamily="18" charset="0"/>
                </a:rPr>
                <a:t>(Objective criterion to justify award to someone other than the highest ranked bidder must have been stated in the bid documents and can be used at this stage, if applicable)</a:t>
              </a:r>
              <a:endParaRPr lang="en-ZA" sz="1200">
                <a:effectLst/>
                <a:latin typeface="Times New Roman" panose="02020603050405020304" pitchFamily="18" charset="0"/>
                <a:ea typeface="Times New Roman" panose="02020603050405020304" pitchFamily="18" charset="0"/>
              </a:endParaRPr>
            </a:p>
            <a:p>
              <a:pPr algn="just" fontAlgn="base"/>
              <a:r>
                <a:rPr lang="en-ZA" sz="1200">
                  <a:effectLst/>
                  <a:latin typeface="Times New Roman" panose="02020603050405020304" pitchFamily="18" charset="0"/>
                  <a:ea typeface="Times New Roman" panose="02020603050405020304" pitchFamily="18" charset="0"/>
                </a:rPr>
                <a:t> </a:t>
              </a:r>
            </a:p>
          </p:txBody>
        </p:sp>
        <p:sp>
          <p:nvSpPr>
            <p:cNvPr id="33" name="Rectangle 32">
              <a:extLst>
                <a:ext uri="{FF2B5EF4-FFF2-40B4-BE49-F238E27FC236}">
                  <a16:creationId xmlns:a16="http://schemas.microsoft.com/office/drawing/2014/main" id="{286F0096-8DEB-66B8-5A3E-6D807950EA84}"/>
                </a:ext>
              </a:extLst>
            </p:cNvPr>
            <p:cNvSpPr/>
            <p:nvPr/>
          </p:nvSpPr>
          <p:spPr bwMode="auto">
            <a:xfrm>
              <a:off x="8620839" y="1677808"/>
              <a:ext cx="870395" cy="87405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r>
                <a:rPr lang="en-US" sz="800" kern="1200">
                  <a:solidFill>
                    <a:srgbClr val="000000"/>
                  </a:solidFill>
                  <a:effectLst/>
                  <a:latin typeface="Tahoma" panose="020B0604030504040204" pitchFamily="34" charset="0"/>
                  <a:ea typeface="Times New Roman" panose="02020603050405020304" pitchFamily="18" charset="0"/>
                </a:rPr>
                <a:t>Award of business and conclusion of contract</a:t>
              </a:r>
              <a:endParaRPr lang="en-ZA" sz="1200">
                <a:effectLst/>
                <a:latin typeface="Times New Roman" panose="02020603050405020304" pitchFamily="18" charset="0"/>
                <a:ea typeface="Times New Roman" panose="02020603050405020304" pitchFamily="18" charset="0"/>
              </a:endParaRPr>
            </a:p>
          </p:txBody>
        </p:sp>
        <p:sp>
          <p:nvSpPr>
            <p:cNvPr id="34" name="Right Arrow 28847">
              <a:extLst>
                <a:ext uri="{FF2B5EF4-FFF2-40B4-BE49-F238E27FC236}">
                  <a16:creationId xmlns:a16="http://schemas.microsoft.com/office/drawing/2014/main" id="{37E242CD-B708-4D27-AB34-2837C782810E}"/>
                </a:ext>
              </a:extLst>
            </p:cNvPr>
            <p:cNvSpPr>
              <a:spLocks noChangeArrowheads="1"/>
            </p:cNvSpPr>
            <p:nvPr/>
          </p:nvSpPr>
          <p:spPr bwMode="auto">
            <a:xfrm>
              <a:off x="8334944" y="1997304"/>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35" name="TextBox 105">
              <a:extLst>
                <a:ext uri="{FF2B5EF4-FFF2-40B4-BE49-F238E27FC236}">
                  <a16:creationId xmlns:a16="http://schemas.microsoft.com/office/drawing/2014/main" id="{75E97CF6-BF65-71DC-5817-5D0F300AA7AB}"/>
                </a:ext>
              </a:extLst>
            </p:cNvPr>
            <p:cNvSpPr txBox="1">
              <a:spLocks noChangeArrowheads="1"/>
            </p:cNvSpPr>
            <p:nvPr/>
          </p:nvSpPr>
          <p:spPr bwMode="auto">
            <a:xfrm>
              <a:off x="5393601" y="1324272"/>
              <a:ext cx="1168735" cy="1776551"/>
            </a:xfrm>
            <a:prstGeom prst="rect">
              <a:avLst/>
            </a:prstGeom>
            <a:solidFill>
              <a:schemeClr val="bg2">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wrap="square" anchor="ctr">
              <a:noAutofit/>
            </a:bodyPr>
            <a:lstStyle/>
            <a:p>
              <a:pPr fontAlgn="base"/>
              <a:r>
                <a:rPr lang="en-US" sz="800" kern="1200">
                  <a:solidFill>
                    <a:srgbClr val="000000"/>
                  </a:solidFill>
                  <a:effectLst/>
                  <a:latin typeface="Tahoma" panose="020B0604030504040204" pitchFamily="34" charset="0"/>
                  <a:ea typeface="Times New Roman" panose="02020603050405020304" pitchFamily="18" charset="0"/>
                </a:rPr>
                <a:t>Post tender negotiation with preferred bidder [2</a:t>
              </a:r>
              <a:r>
                <a:rPr lang="en-US" sz="800" kern="1200" baseline="30000">
                  <a:solidFill>
                    <a:srgbClr val="000000"/>
                  </a:solidFill>
                  <a:effectLst/>
                  <a:latin typeface="Tahoma" panose="020B0604030504040204" pitchFamily="34" charset="0"/>
                  <a:ea typeface="Times New Roman" panose="02020603050405020304" pitchFamily="18" charset="0"/>
                </a:rPr>
                <a:t>nd</a:t>
              </a:r>
              <a:r>
                <a:rPr lang="en-US" sz="800" kern="1200">
                  <a:solidFill>
                    <a:srgbClr val="000000"/>
                  </a:solidFill>
                  <a:effectLst/>
                  <a:latin typeface="Tahoma" panose="020B0604030504040204" pitchFamily="34" charset="0"/>
                  <a:ea typeface="Times New Roman" panose="02020603050405020304" pitchFamily="18" charset="0"/>
                </a:rPr>
                <a:t> and 3</a:t>
              </a:r>
              <a:r>
                <a:rPr lang="en-US" sz="800" kern="1200" baseline="30000">
                  <a:solidFill>
                    <a:srgbClr val="000000"/>
                  </a:solidFill>
                  <a:effectLst/>
                  <a:latin typeface="Tahoma" panose="020B0604030504040204" pitchFamily="34" charset="0"/>
                  <a:ea typeface="Times New Roman" panose="02020603050405020304" pitchFamily="18" charset="0"/>
                </a:rPr>
                <a:t>rd </a:t>
              </a:r>
              <a:r>
                <a:rPr lang="en-US" sz="800" kern="1200">
                  <a:solidFill>
                    <a:srgbClr val="000000"/>
                  </a:solidFill>
                  <a:effectLst/>
                  <a:latin typeface="Tahoma" panose="020B0604030504040204" pitchFamily="34" charset="0"/>
                  <a:ea typeface="Times New Roman" panose="02020603050405020304" pitchFamily="18" charset="0"/>
                </a:rPr>
                <a:t>ranked bidders (if required) in a sequential and not simultaneous manner] if pricing is not market-related</a:t>
              </a:r>
              <a:endParaRPr lang="en-ZA" sz="1200">
                <a:effectLst/>
                <a:latin typeface="Times New Roman" panose="02020603050405020304" pitchFamily="18" charset="0"/>
                <a:ea typeface="Times New Roman" panose="02020603050405020304" pitchFamily="18" charset="0"/>
              </a:endParaRPr>
            </a:p>
          </p:txBody>
        </p:sp>
        <p:sp>
          <p:nvSpPr>
            <p:cNvPr id="36" name="Rectangle 35">
              <a:extLst>
                <a:ext uri="{FF2B5EF4-FFF2-40B4-BE49-F238E27FC236}">
                  <a16:creationId xmlns:a16="http://schemas.microsoft.com/office/drawing/2014/main" id="{8FD9565B-B32C-F5BD-436F-811A5D8A99AD}"/>
                </a:ext>
              </a:extLst>
            </p:cNvPr>
            <p:cNvSpPr/>
            <p:nvPr/>
          </p:nvSpPr>
          <p:spPr>
            <a:xfrm>
              <a:off x="4139216" y="1645459"/>
              <a:ext cx="903597" cy="1134839"/>
            </a:xfrm>
            <a:prstGeom prst="rect">
              <a:avLst/>
            </a:prstGeom>
            <a:solidFill>
              <a:schemeClr val="bg2">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noAutofit/>
            </a:bodyPr>
            <a:lstStyle/>
            <a:p>
              <a:pPr algn="l" fontAlgn="base">
                <a:lnSpc>
                  <a:spcPct val="150000"/>
                </a:lnSpc>
                <a:spcBef>
                  <a:spcPts val="300"/>
                </a:spcBef>
                <a:spcAft>
                  <a:spcPts val="0"/>
                </a:spcAft>
              </a:pPr>
              <a:r>
                <a:rPr lang="en-GB" sz="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Price (90)</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algn="l" fontAlgn="base">
                <a:lnSpc>
                  <a:spcPct val="150000"/>
                </a:lnSpc>
                <a:spcBef>
                  <a:spcPts val="300"/>
                </a:spcBef>
                <a:spcAft>
                  <a:spcPts val="0"/>
                </a:spcAft>
              </a:pPr>
              <a:r>
                <a:rPr lang="en-GB" sz="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algn="l" fontAlgn="base">
                <a:lnSpc>
                  <a:spcPct val="150000"/>
                </a:lnSpc>
                <a:spcBef>
                  <a:spcPts val="300"/>
                </a:spcBef>
                <a:spcAft>
                  <a:spcPts val="0"/>
                </a:spcAft>
              </a:pPr>
              <a:r>
                <a:rPr lang="en-GB" sz="800" dirty="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algn="l" fontAlgn="base">
                <a:lnSpc>
                  <a:spcPct val="150000"/>
                </a:lnSpc>
                <a:spcBef>
                  <a:spcPts val="300"/>
                </a:spcBef>
                <a:spcAft>
                  <a:spcPts val="0"/>
                </a:spcAft>
              </a:pPr>
              <a:r>
                <a:rPr lang="en-GB" sz="800" kern="1200" dirty="0">
                  <a:effectLst/>
                  <a:latin typeface="Tahoma" panose="020B0604030504040204" pitchFamily="34" charset="0"/>
                  <a:ea typeface="Times New Roman" panose="02020603050405020304" pitchFamily="18" charset="0"/>
                  <a:cs typeface="Tahoma" panose="020B0604030504040204" pitchFamily="34" charset="0"/>
                </a:rPr>
                <a:t>Specific goals  </a:t>
              </a:r>
              <a:r>
                <a:rPr lang="en-GB" sz="8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(10)</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37" name="Right Arrow 28850">
              <a:extLst>
                <a:ext uri="{FF2B5EF4-FFF2-40B4-BE49-F238E27FC236}">
                  <a16:creationId xmlns:a16="http://schemas.microsoft.com/office/drawing/2014/main" id="{9FDCDFE1-DC9D-6B11-BAFD-0195678F6BFF}"/>
                </a:ext>
              </a:extLst>
            </p:cNvPr>
            <p:cNvSpPr>
              <a:spLocks noChangeArrowheads="1"/>
            </p:cNvSpPr>
            <p:nvPr/>
          </p:nvSpPr>
          <p:spPr bwMode="auto">
            <a:xfrm>
              <a:off x="6590359" y="1990965"/>
              <a:ext cx="272545" cy="288000"/>
            </a:xfrm>
            <a:prstGeom prst="rightArrow">
              <a:avLst>
                <a:gd name="adj1" fmla="val 50000"/>
                <a:gd name="adj2" fmla="val 49905"/>
              </a:avLst>
            </a:prstGeom>
            <a:solidFill>
              <a:srgbClr val="FAC090"/>
            </a:solidFill>
            <a:ln w="9525">
              <a:solidFill>
                <a:srgbClr val="321212"/>
              </a:solidFill>
              <a:miter lim="800000"/>
              <a:headEnd/>
              <a:tailEnd/>
            </a:ln>
          </p:spPr>
          <p:txBody>
            <a:bodyPr lIns="270000" anchor="ctr"/>
            <a:lstStyle/>
            <a:p>
              <a:endParaRPr lang="en-ZA"/>
            </a:p>
          </p:txBody>
        </p:sp>
        <p:sp>
          <p:nvSpPr>
            <p:cNvPr id="38" name="TextBox 3">
              <a:extLst>
                <a:ext uri="{FF2B5EF4-FFF2-40B4-BE49-F238E27FC236}">
                  <a16:creationId xmlns:a16="http://schemas.microsoft.com/office/drawing/2014/main" id="{15789605-39F7-6607-E538-4B18F48CBCB7}"/>
                </a:ext>
              </a:extLst>
            </p:cNvPr>
            <p:cNvSpPr txBox="1">
              <a:spLocks noChangeArrowheads="1"/>
            </p:cNvSpPr>
            <p:nvPr/>
          </p:nvSpPr>
          <p:spPr bwMode="auto">
            <a:xfrm>
              <a:off x="2286261" y="854110"/>
              <a:ext cx="1726795" cy="389894"/>
            </a:xfrm>
            <a:prstGeom prst="rect">
              <a:avLst/>
            </a:prstGeom>
            <a:noFill/>
            <a:ln/>
          </p:spPr>
          <p:style>
            <a:lnRef idx="2">
              <a:schemeClr val="dk1"/>
            </a:lnRef>
            <a:fillRef idx="1">
              <a:schemeClr val="lt1"/>
            </a:fillRef>
            <a:effectRef idx="0">
              <a:schemeClr val="dk1"/>
            </a:effectRef>
            <a:fontRef idx="minor">
              <a:schemeClr val="dk1"/>
            </a:fontRef>
          </p:style>
          <p:txBody>
            <a:bodyPr wrap="square" anchor="ctr">
              <a:noAutofit/>
            </a:bodyPr>
            <a:lstStyle/>
            <a:p>
              <a:pPr fontAlgn="base"/>
              <a:r>
                <a:rPr lang="en-ZA" sz="800" kern="1200">
                  <a:solidFill>
                    <a:srgbClr val="000000"/>
                  </a:solidFill>
                  <a:effectLst/>
                  <a:latin typeface="Tahoma" panose="020B0604030504040204" pitchFamily="34" charset="0"/>
                  <a:ea typeface="Times New Roman" panose="02020603050405020304" pitchFamily="18" charset="0"/>
                </a:rPr>
                <a:t>MINIMUM THRESHOLDS</a:t>
              </a:r>
              <a:endParaRPr lang="en-ZA" sz="1200">
                <a:effectLst/>
                <a:latin typeface="Times New Roman" panose="02020603050405020304" pitchFamily="18" charset="0"/>
                <a:ea typeface="Times New Roman" panose="02020603050405020304" pitchFamily="18" charset="0"/>
              </a:endParaRPr>
            </a:p>
          </p:txBody>
        </p:sp>
        <p:sp>
          <p:nvSpPr>
            <p:cNvPr id="39" name="TextBox 16">
              <a:extLst>
                <a:ext uri="{FF2B5EF4-FFF2-40B4-BE49-F238E27FC236}">
                  <a16:creationId xmlns:a16="http://schemas.microsoft.com/office/drawing/2014/main" id="{3B756052-D9C3-9FAA-1984-D1300E440AC8}"/>
                </a:ext>
              </a:extLst>
            </p:cNvPr>
            <p:cNvSpPr txBox="1">
              <a:spLocks noChangeArrowheads="1"/>
            </p:cNvSpPr>
            <p:nvPr/>
          </p:nvSpPr>
          <p:spPr bwMode="auto">
            <a:xfrm>
              <a:off x="5480624" y="504225"/>
              <a:ext cx="859245"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 5</a:t>
              </a:r>
              <a:endParaRPr lang="en-ZA" sz="1200">
                <a:effectLst/>
                <a:latin typeface="Times New Roman" panose="02020603050405020304" pitchFamily="18" charset="0"/>
                <a:ea typeface="Times New Roman" panose="02020603050405020304" pitchFamily="18" charset="0"/>
              </a:endParaRPr>
            </a:p>
          </p:txBody>
        </p:sp>
        <p:sp>
          <p:nvSpPr>
            <p:cNvPr id="40" name="TextBox 16">
              <a:extLst>
                <a:ext uri="{FF2B5EF4-FFF2-40B4-BE49-F238E27FC236}">
                  <a16:creationId xmlns:a16="http://schemas.microsoft.com/office/drawing/2014/main" id="{529BEC8E-22AA-E488-7484-19A51D683845}"/>
                </a:ext>
              </a:extLst>
            </p:cNvPr>
            <p:cNvSpPr txBox="1">
              <a:spLocks noChangeArrowheads="1"/>
            </p:cNvSpPr>
            <p:nvPr/>
          </p:nvSpPr>
          <p:spPr bwMode="auto">
            <a:xfrm>
              <a:off x="7108281" y="499473"/>
              <a:ext cx="842348"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 6</a:t>
              </a:r>
              <a:endParaRPr lang="en-ZA" sz="1200">
                <a:effectLst/>
                <a:latin typeface="Times New Roman" panose="02020603050405020304" pitchFamily="18" charset="0"/>
                <a:ea typeface="Times New Roman" panose="02020603050405020304" pitchFamily="18" charset="0"/>
              </a:endParaRPr>
            </a:p>
          </p:txBody>
        </p:sp>
        <p:sp>
          <p:nvSpPr>
            <p:cNvPr id="41" name="TextBox 16">
              <a:extLst>
                <a:ext uri="{FF2B5EF4-FFF2-40B4-BE49-F238E27FC236}">
                  <a16:creationId xmlns:a16="http://schemas.microsoft.com/office/drawing/2014/main" id="{8F30A508-31EC-3A21-2FF5-71053657A6A9}"/>
                </a:ext>
              </a:extLst>
            </p:cNvPr>
            <p:cNvSpPr txBox="1">
              <a:spLocks noChangeArrowheads="1"/>
            </p:cNvSpPr>
            <p:nvPr/>
          </p:nvSpPr>
          <p:spPr bwMode="auto">
            <a:xfrm>
              <a:off x="8736875" y="503021"/>
              <a:ext cx="754380" cy="349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pPr fontAlgn="base"/>
              <a:r>
                <a:rPr lang="en-ZA" sz="900" b="1" kern="12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Step 7</a:t>
              </a:r>
              <a:endParaRPr lang="en-ZA" sz="1200">
                <a:effectLst/>
                <a:latin typeface="Times New Roman" panose="02020603050405020304" pitchFamily="18" charset="0"/>
                <a:ea typeface="Times New Roman" panose="02020603050405020304" pitchFamily="18" charset="0"/>
              </a:endParaRPr>
            </a:p>
          </p:txBody>
        </p:sp>
        <p:cxnSp>
          <p:nvCxnSpPr>
            <p:cNvPr id="42" name="Straight Connector 41">
              <a:extLst>
                <a:ext uri="{FF2B5EF4-FFF2-40B4-BE49-F238E27FC236}">
                  <a16:creationId xmlns:a16="http://schemas.microsoft.com/office/drawing/2014/main" id="{1184FEEA-FDEC-8D64-443A-CFEC2D92216A}"/>
                </a:ext>
              </a:extLst>
            </p:cNvPr>
            <p:cNvCxnSpPr>
              <a:cxnSpLocks noChangeShapeType="1"/>
            </p:cNvCxnSpPr>
            <p:nvPr/>
          </p:nvCxnSpPr>
          <p:spPr bwMode="auto">
            <a:xfrm>
              <a:off x="2237270" y="116952"/>
              <a:ext cx="15353" cy="4432585"/>
            </a:xfrm>
            <a:prstGeom prst="line">
              <a:avLst/>
            </a:prstGeom>
            <a:noFill/>
            <a:ln w="22225" algn="ctr">
              <a:solidFill>
                <a:schemeClr val="tx1"/>
              </a:solidFill>
              <a:prstDash val="dash"/>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067572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itle 4"/>
          <p:cNvSpPr>
            <a:spLocks noGrp="1"/>
          </p:cNvSpPr>
          <p:nvPr>
            <p:ph type="title"/>
          </p:nvPr>
        </p:nvSpPr>
        <p:spPr>
          <a:xfrm>
            <a:off x="444843" y="152914"/>
            <a:ext cx="8180566" cy="720105"/>
          </a:xfrm>
        </p:spPr>
        <p:txBody>
          <a:bodyPr/>
          <a:lstStyle/>
          <a:p>
            <a:r>
              <a:rPr lang="en-ZA" sz="2400" b="1" dirty="0">
                <a:latin typeface="Arial" panose="020B0604020202020204" pitchFamily="34" charset="0"/>
                <a:cs typeface="Arial" panose="020B0604020202020204" pitchFamily="34" charset="0"/>
              </a:rPr>
              <a:t>EVALUATION METHODOLOGY</a:t>
            </a:r>
          </a:p>
        </p:txBody>
      </p:sp>
      <p:graphicFrame>
        <p:nvGraphicFramePr>
          <p:cNvPr id="4" name="Table 3">
            <a:extLst>
              <a:ext uri="{FF2B5EF4-FFF2-40B4-BE49-F238E27FC236}">
                <a16:creationId xmlns:a16="http://schemas.microsoft.com/office/drawing/2014/main" id="{7B16A101-36EC-C395-3F9F-C237215FCE23}"/>
              </a:ext>
            </a:extLst>
          </p:cNvPr>
          <p:cNvGraphicFramePr>
            <a:graphicFrameLocks noGrp="1"/>
          </p:cNvGraphicFramePr>
          <p:nvPr>
            <p:extLst>
              <p:ext uri="{D42A27DB-BD31-4B8C-83A1-F6EECF244321}">
                <p14:modId xmlns:p14="http://schemas.microsoft.com/office/powerpoint/2010/main" val="137667922"/>
              </p:ext>
            </p:extLst>
          </p:nvPr>
        </p:nvGraphicFramePr>
        <p:xfrm>
          <a:off x="239305" y="2353733"/>
          <a:ext cx="9388952" cy="3560921"/>
        </p:xfrm>
        <a:graphic>
          <a:graphicData uri="http://schemas.openxmlformats.org/drawingml/2006/table">
            <a:tbl>
              <a:tblPr firstRow="1" firstCol="1" bandRow="1"/>
              <a:tblGrid>
                <a:gridCol w="6776756">
                  <a:extLst>
                    <a:ext uri="{9D8B030D-6E8A-4147-A177-3AD203B41FA5}">
                      <a16:colId xmlns:a16="http://schemas.microsoft.com/office/drawing/2014/main" val="681632737"/>
                    </a:ext>
                  </a:extLst>
                </a:gridCol>
                <a:gridCol w="2612196">
                  <a:extLst>
                    <a:ext uri="{9D8B030D-6E8A-4147-A177-3AD203B41FA5}">
                      <a16:colId xmlns:a16="http://schemas.microsoft.com/office/drawing/2014/main" val="2966405061"/>
                    </a:ext>
                  </a:extLst>
                </a:gridCol>
              </a:tblGrid>
              <a:tr h="486845">
                <a:tc>
                  <a:txBody>
                    <a:bodyPr/>
                    <a:lstStyle/>
                    <a:p>
                      <a:pPr algn="ctr">
                        <a:lnSpc>
                          <a:spcPct val="150000"/>
                        </a:lnSpc>
                        <a:spcBef>
                          <a:spcPts val="600"/>
                        </a:spcBef>
                      </a:pPr>
                      <a:r>
                        <a:rPr lang="en-GB" sz="9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Administrative responsiveness check</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600"/>
                        </a:spcBef>
                      </a:pPr>
                      <a:r>
                        <a:rPr lang="en-GB" sz="9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RFP Reference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59076744"/>
                  </a:ext>
                </a:extLst>
              </a:tr>
              <a:tr h="486845">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900">
                          <a:effectLst/>
                          <a:latin typeface="Tahoma" panose="020B0604030504040204" pitchFamily="34" charset="0"/>
                          <a:ea typeface="Times New Roman" panose="02020603050405020304" pitchFamily="18" charset="0"/>
                          <a:cs typeface="Times New Roman" panose="02020603050405020304" pitchFamily="18" charset="0"/>
                        </a:rPr>
                        <a:t>Whether the Bid has been lodged on time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600"/>
                        </a:spcBef>
                        <a:spcAft>
                          <a:spcPts val="300"/>
                        </a:spcAft>
                      </a:pPr>
                      <a:r>
                        <a:rPr lang="en-GB" sz="900" i="1">
                          <a:effectLst/>
                          <a:latin typeface="Tahoma" panose="020B0604030504040204" pitchFamily="34" charset="0"/>
                          <a:ea typeface="Times New Roman" panose="02020603050405020304" pitchFamily="18" charset="0"/>
                          <a:cs typeface="Times New Roman" panose="02020603050405020304" pitchFamily="18" charset="0"/>
                        </a:rPr>
                        <a:t>Section 2 paragraph 3</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282343"/>
                  </a:ext>
                </a:extLst>
              </a:tr>
              <a:tr h="1050193">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900">
                          <a:effectLst/>
                          <a:latin typeface="Tahoma" panose="020B0604030504040204" pitchFamily="34" charset="0"/>
                          <a:ea typeface="Times New Roman" panose="02020603050405020304" pitchFamily="18" charset="0"/>
                          <a:cs typeface="Times New Roman" panose="02020603050405020304" pitchFamily="18" charset="0"/>
                        </a:rPr>
                        <a:t>Whether all Returnable Documents and/or schedules [where applicable] were completed and returned by the closing date and time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GB" sz="900" i="1">
                          <a:effectLst/>
                          <a:latin typeface="Tahoma" panose="020B0604030504040204" pitchFamily="34" charset="0"/>
                          <a:ea typeface="Times New Roman" panose="02020603050405020304" pitchFamily="18" charset="0"/>
                          <a:cs typeface="Times New Roman" panose="02020603050405020304" pitchFamily="18" charset="0"/>
                        </a:rPr>
                        <a:t>Section 5</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1078496"/>
                  </a:ext>
                </a:extLst>
              </a:tr>
              <a:tr h="486845">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900">
                          <a:effectLst/>
                          <a:latin typeface="Tahoma" panose="020B0604030504040204" pitchFamily="34" charset="0"/>
                          <a:ea typeface="Times New Roman" panose="02020603050405020304" pitchFamily="18" charset="0"/>
                          <a:cs typeface="Times New Roman" panose="02020603050405020304" pitchFamily="18" charset="0"/>
                        </a:rPr>
                        <a:t>Verify the validity of all returnable documents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GB" sz="900" i="1">
                          <a:effectLst/>
                          <a:latin typeface="Tahoma" panose="020B0604030504040204" pitchFamily="34" charset="0"/>
                          <a:ea typeface="Times New Roman" panose="02020603050405020304" pitchFamily="18" charset="0"/>
                          <a:cs typeface="Times New Roman" panose="02020603050405020304" pitchFamily="18" charset="0"/>
                        </a:rPr>
                        <a:t>Section 5</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8446749"/>
                  </a:ext>
                </a:extLst>
              </a:tr>
              <a:tr h="1050193">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900">
                          <a:effectLst/>
                          <a:latin typeface="Tahoma" panose="020B0604030504040204" pitchFamily="34" charset="0"/>
                          <a:ea typeface="Times New Roman" panose="02020603050405020304" pitchFamily="18" charset="0"/>
                          <a:cs typeface="Tahoma" panose="020B0604030504040204" pitchFamily="34" charset="0"/>
                        </a:rPr>
                        <a:t>Verify if the Bid document has been duly signed by the authorised respondent</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300"/>
                        </a:spcAft>
                      </a:pPr>
                      <a:r>
                        <a:rPr lang="en-GB" sz="900" i="1" dirty="0">
                          <a:effectLst/>
                          <a:latin typeface="Tahoma" panose="020B0604030504040204" pitchFamily="34" charset="0"/>
                          <a:ea typeface="Times New Roman" panose="02020603050405020304" pitchFamily="18" charset="0"/>
                          <a:cs typeface="Tahoma" panose="020B0604030504040204" pitchFamily="34" charset="0"/>
                        </a:rPr>
                        <a:t>All sections</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1616553"/>
                  </a:ext>
                </a:extLst>
              </a:tr>
            </a:tbl>
          </a:graphicData>
        </a:graphic>
      </p:graphicFrame>
      <p:sp>
        <p:nvSpPr>
          <p:cNvPr id="6" name="Rectangle 1">
            <a:extLst>
              <a:ext uri="{FF2B5EF4-FFF2-40B4-BE49-F238E27FC236}">
                <a16:creationId xmlns:a16="http://schemas.microsoft.com/office/drawing/2014/main" id="{E1684E0B-9C19-DFD3-C984-3FF7A620BF1E}"/>
              </a:ext>
            </a:extLst>
          </p:cNvPr>
          <p:cNvSpPr>
            <a:spLocks noChangeArrowheads="1"/>
          </p:cNvSpPr>
          <p:nvPr/>
        </p:nvSpPr>
        <p:spPr bwMode="auto">
          <a:xfrm>
            <a:off x="239305" y="1227380"/>
            <a:ext cx="8591641" cy="1007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580" tIns="38088" rIns="91440" bIns="45720" numCol="1" anchor="ctr" anchorCtr="0" compatLnSpc="1">
            <a:prstTxWarp prst="textNoShape">
              <a:avLst/>
            </a:prstTxWarp>
            <a:spAutoFit/>
          </a:bodyPr>
          <a:lstStyle>
            <a:lvl1pPr indent="180975"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457200" marR="0" lvl="1" indent="0" algn="l" defTabSz="914400" rtl="0" eaLnBrk="0" fontAlgn="base" latinLnBrk="0" hangingPunct="0">
              <a:lnSpc>
                <a:spcPct val="100000"/>
              </a:lnSpc>
              <a:spcBef>
                <a:spcPct val="0"/>
              </a:spcBef>
              <a:spcAft>
                <a:spcPct val="0"/>
              </a:spcAft>
              <a:buClrTx/>
              <a:buSzTx/>
              <a:buFontTx/>
              <a:buAutoNum type="arabicPeriod"/>
              <a:tabLst/>
            </a:pPr>
            <a:r>
              <a:rPr kumimoji="0" lang="en-GB" altLang="en-US" sz="105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STEP ONE: Test for Administrative Responsiveness </a:t>
            </a:r>
            <a:endParaRPr kumimoji="0" lang="en-GB" altLang="en-US" sz="105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en-GB" altLang="en-US" sz="105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The test for administrative responsiveness will include the following:</a:t>
            </a:r>
            <a:endParaRPr kumimoji="0" lang="en-ZA" altLang="en-US" sz="1050" b="0" i="0" u="none" strike="noStrike" cap="none" normalizeH="0" baseline="0" dirty="0">
              <a:ln>
                <a:noFill/>
              </a:ln>
              <a:solidFill>
                <a:schemeClr val="tx1"/>
              </a:solidFill>
              <a:effectLst/>
            </a:endParaRPr>
          </a:p>
          <a:p>
            <a:pPr marL="0" marR="0" lvl="0" indent="180975" algn="l" defTabSz="914400" rtl="0" eaLnBrk="0" fontAlgn="base" latinLnBrk="0" hangingPunct="0">
              <a:lnSpc>
                <a:spcPct val="100000"/>
              </a:lnSpc>
              <a:spcBef>
                <a:spcPct val="0"/>
              </a:spcBef>
              <a:spcAft>
                <a:spcPct val="0"/>
              </a:spcAft>
              <a:buClrTx/>
              <a:buSzTx/>
              <a:buFontTx/>
              <a:buNone/>
              <a:tabLst/>
            </a:pPr>
            <a:r>
              <a:rPr kumimoji="0" lang="en-GB" altLang="en-US" sz="1050" b="1" i="1"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The test for administrative responsiveness [Step One] must be passed for a Respondent’s Proposal to progress to Step Two for further pre-qualification</a:t>
            </a:r>
            <a:endParaRPr kumimoji="0" lang="en-ZA" altLang="en-US" sz="1050" b="0" i="0" u="none" strike="noStrike" cap="none" normalizeH="0" baseline="0" dirty="0">
              <a:ln>
                <a:noFill/>
              </a:ln>
              <a:solidFill>
                <a:schemeClr val="tx1"/>
              </a:solidFill>
              <a:effectLst/>
            </a:endParaRPr>
          </a:p>
          <a:p>
            <a:pPr marL="0" marR="0" lvl="0" indent="180975"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49410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itle 4"/>
          <p:cNvSpPr>
            <a:spLocks noGrp="1"/>
          </p:cNvSpPr>
          <p:nvPr>
            <p:ph type="title"/>
          </p:nvPr>
        </p:nvSpPr>
        <p:spPr>
          <a:xfrm>
            <a:off x="444843" y="152914"/>
            <a:ext cx="8180566" cy="720105"/>
          </a:xfrm>
        </p:spPr>
        <p:txBody>
          <a:bodyPr/>
          <a:lstStyle/>
          <a:p>
            <a:r>
              <a:rPr lang="en-ZA" sz="2400" b="1" dirty="0">
                <a:latin typeface="Arial" panose="020B0604020202020204" pitchFamily="34" charset="0"/>
                <a:cs typeface="Arial" panose="020B0604020202020204" pitchFamily="34" charset="0"/>
              </a:rPr>
              <a:t>EVALUATION METHODOLOGY</a:t>
            </a:r>
          </a:p>
        </p:txBody>
      </p:sp>
      <p:graphicFrame>
        <p:nvGraphicFramePr>
          <p:cNvPr id="13" name="Table 12">
            <a:extLst>
              <a:ext uri="{FF2B5EF4-FFF2-40B4-BE49-F238E27FC236}">
                <a16:creationId xmlns:a16="http://schemas.microsoft.com/office/drawing/2014/main" id="{26BD0E5C-5329-A2A3-4F62-D8C33839E299}"/>
              </a:ext>
            </a:extLst>
          </p:cNvPr>
          <p:cNvGraphicFramePr>
            <a:graphicFrameLocks noGrp="1"/>
          </p:cNvGraphicFramePr>
          <p:nvPr>
            <p:extLst>
              <p:ext uri="{D42A27DB-BD31-4B8C-83A1-F6EECF244321}">
                <p14:modId xmlns:p14="http://schemas.microsoft.com/office/powerpoint/2010/main" val="943092633"/>
              </p:ext>
            </p:extLst>
          </p:nvPr>
        </p:nvGraphicFramePr>
        <p:xfrm>
          <a:off x="714103" y="2429690"/>
          <a:ext cx="8473440" cy="3692435"/>
        </p:xfrm>
        <a:graphic>
          <a:graphicData uri="http://schemas.openxmlformats.org/drawingml/2006/table">
            <a:tbl>
              <a:tblPr firstRow="1" firstCol="1" bandRow="1"/>
              <a:tblGrid>
                <a:gridCol w="5502330">
                  <a:extLst>
                    <a:ext uri="{9D8B030D-6E8A-4147-A177-3AD203B41FA5}">
                      <a16:colId xmlns:a16="http://schemas.microsoft.com/office/drawing/2014/main" val="3073202803"/>
                    </a:ext>
                  </a:extLst>
                </a:gridCol>
                <a:gridCol w="2971110">
                  <a:extLst>
                    <a:ext uri="{9D8B030D-6E8A-4147-A177-3AD203B41FA5}">
                      <a16:colId xmlns:a16="http://schemas.microsoft.com/office/drawing/2014/main" val="3155549045"/>
                    </a:ext>
                  </a:extLst>
                </a:gridCol>
              </a:tblGrid>
              <a:tr h="496724">
                <a:tc>
                  <a:txBody>
                    <a:bodyPr/>
                    <a:lstStyle/>
                    <a:p>
                      <a:pPr algn="ctr">
                        <a:lnSpc>
                          <a:spcPct val="150000"/>
                        </a:lnSpc>
                        <a:spcBef>
                          <a:spcPts val="600"/>
                        </a:spcBef>
                      </a:pPr>
                      <a:r>
                        <a:rPr lang="en-GB" sz="11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Check for substantive responsiveness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600"/>
                        </a:spcBef>
                      </a:pPr>
                      <a:r>
                        <a:rPr lang="en-GB" sz="11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RFP Reference</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63391287"/>
                  </a:ext>
                </a:extLst>
              </a:tr>
              <a:tr h="1213444">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dirty="0">
                          <a:effectLst/>
                          <a:latin typeface="Tahoma" panose="020B0604030504040204" pitchFamily="34" charset="0"/>
                          <a:ea typeface="Times New Roman" panose="02020603050405020304" pitchFamily="18" charset="0"/>
                          <a:cs typeface="Times New Roman" panose="02020603050405020304" pitchFamily="18" charset="0"/>
                        </a:rPr>
                        <a:t>Whether any general and legislation qualification criteria set by Transnet, have been met</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i="1" dirty="0">
                          <a:effectLst/>
                          <a:latin typeface="Tahoma" panose="020B0604030504040204" pitchFamily="34" charset="0"/>
                          <a:ea typeface="Times New Roman" panose="02020603050405020304" pitchFamily="18" charset="0"/>
                          <a:cs typeface="Tahoma" panose="020B0604030504040204" pitchFamily="34" charset="0"/>
                        </a:rPr>
                        <a:t>All sections including: Section 2 paragraphs, 2.2, 6.</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spcAft>
                          <a:spcPts val="300"/>
                        </a:spcAft>
                      </a:pPr>
                      <a:r>
                        <a:rPr lang="en-GB" sz="1100" i="1" dirty="0">
                          <a:effectLst/>
                          <a:latin typeface="Tahoma" panose="020B0604030504040204" pitchFamily="34" charset="0"/>
                          <a:ea typeface="Times New Roman" panose="02020603050405020304" pitchFamily="18" charset="0"/>
                          <a:cs typeface="Times New Roman" panose="02020603050405020304" pitchFamily="18"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3985930"/>
                  </a:ext>
                </a:extLst>
              </a:tr>
              <a:tr h="1282916">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a:effectLst/>
                          <a:latin typeface="Tahoma" panose="020B0604030504040204" pitchFamily="34" charset="0"/>
                          <a:ea typeface="Times New Roman" panose="02020603050405020304" pitchFamily="18" charset="0"/>
                          <a:cs typeface="Times New Roman" panose="02020603050405020304" pitchFamily="18" charset="0"/>
                        </a:rPr>
                        <a:t>Whether the Bid contains a priced offer as prescribed in the pricing and delivery schedule</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p>
                      <a:pPr marL="228600" algn="just">
                        <a:lnSpc>
                          <a:spcPct val="150000"/>
                        </a:lnSpc>
                        <a:spcBef>
                          <a:spcPts val="600"/>
                        </a:spcBef>
                        <a:spcAft>
                          <a:spcPts val="300"/>
                        </a:spcAft>
                      </a:pPr>
                      <a:r>
                        <a:rPr lang="en-GB" sz="1100">
                          <a:effectLst/>
                          <a:latin typeface="Tahoma" panose="020B0604030504040204" pitchFamily="34" charset="0"/>
                          <a:ea typeface="Times New Roman" panose="02020603050405020304" pitchFamily="18" charset="0"/>
                          <a:cs typeface="Times New Roman" panose="02020603050405020304" pitchFamily="18"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i="1" dirty="0">
                          <a:effectLst/>
                          <a:latin typeface="Tahoma" panose="020B0604030504040204" pitchFamily="34" charset="0"/>
                          <a:ea typeface="Times New Roman" panose="02020603050405020304" pitchFamily="18" charset="0"/>
                          <a:cs typeface="Times New Roman" panose="02020603050405020304" pitchFamily="18" charset="0"/>
                        </a:rPr>
                        <a:t>Section 4</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4004483"/>
                  </a:ext>
                </a:extLst>
              </a:tr>
              <a:tr h="699351">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100" dirty="0">
                          <a:effectLst/>
                          <a:latin typeface="Tahoma" panose="020B0604030504040204" pitchFamily="34" charset="0"/>
                          <a:ea typeface="Times New Roman" panose="02020603050405020304" pitchFamily="18" charset="0"/>
                          <a:cs typeface="Times New Roman" panose="02020603050405020304" pitchFamily="18" charset="0"/>
                        </a:rPr>
                        <a:t>Whether the Bid materially complies with the scope and/or specification given</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1100" i="1" dirty="0">
                          <a:effectLst/>
                          <a:latin typeface="Tahoma" panose="020B0604030504040204" pitchFamily="34" charset="0"/>
                          <a:ea typeface="Times New Roman" panose="02020603050405020304" pitchFamily="18" charset="0"/>
                          <a:cs typeface="Times New Roman" panose="02020603050405020304" pitchFamily="18" charset="0"/>
                        </a:rPr>
                        <a:t>All Sections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38088"/>
                  </a:ext>
                </a:extLst>
              </a:tr>
            </a:tbl>
          </a:graphicData>
        </a:graphic>
      </p:graphicFrame>
      <p:sp>
        <p:nvSpPr>
          <p:cNvPr id="14" name="Rectangle 4">
            <a:extLst>
              <a:ext uri="{FF2B5EF4-FFF2-40B4-BE49-F238E27FC236}">
                <a16:creationId xmlns:a16="http://schemas.microsoft.com/office/drawing/2014/main" id="{1A510199-B569-F820-FA7D-AC25D3A6ED33}"/>
              </a:ext>
            </a:extLst>
          </p:cNvPr>
          <p:cNvSpPr>
            <a:spLocks noChangeArrowheads="1"/>
          </p:cNvSpPr>
          <p:nvPr/>
        </p:nvSpPr>
        <p:spPr bwMode="auto">
          <a:xfrm>
            <a:off x="444843" y="1814149"/>
            <a:ext cx="9831271" cy="592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39580" tIns="38088"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457200" marR="0" lvl="1" indent="0" algn="l" defTabSz="914400" rtl="0" eaLnBrk="0" fontAlgn="base" latinLnBrk="0" hangingPunct="0">
              <a:lnSpc>
                <a:spcPct val="100000"/>
              </a:lnSpc>
              <a:spcBef>
                <a:spcPct val="0"/>
              </a:spcBef>
              <a:spcAft>
                <a:spcPct val="0"/>
              </a:spcAft>
              <a:buClrTx/>
              <a:buSzTx/>
              <a:buFontTx/>
              <a:buAutoNum type="arabicPeriod"/>
              <a:tabLst/>
            </a:pPr>
            <a:r>
              <a:rPr kumimoji="0" lang="en-GB" altLang="en-US" sz="11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STEP TWO: Test for Substantive Responsiveness to RFP</a:t>
            </a:r>
          </a:p>
          <a:p>
            <a:pPr marL="457200" marR="0" lvl="1" indent="0" algn="l" defTabSz="914400" rtl="0" eaLnBrk="0" fontAlgn="base" latinLnBrk="0" hangingPunct="0">
              <a:lnSpc>
                <a:spcPct val="100000"/>
              </a:lnSpc>
              <a:spcBef>
                <a:spcPct val="0"/>
              </a:spcBef>
              <a:spcAft>
                <a:spcPct val="0"/>
              </a:spcAft>
              <a:buClrTx/>
              <a:buSzTx/>
              <a:tabLst/>
            </a:pPr>
            <a:endParaRPr kumimoji="0" lang="en-GB" altLang="en-US" sz="11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The test for substantive responsiveness to this RFP will include the following:</a:t>
            </a:r>
            <a:endParaRPr kumimoji="0" lang="en-ZA" altLang="en-US" sz="11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05579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EVALUATION METHODOLOGY </a:t>
            </a:r>
            <a:endParaRPr lang="en-ZA" sz="2400" b="1" dirty="0">
              <a:latin typeface="Arial" panose="020B0604020202020204" pitchFamily="34" charset="0"/>
              <a:cs typeface="Arial" panose="020B0604020202020204" pitchFamily="34" charset="0"/>
            </a:endParaRPr>
          </a:p>
        </p:txBody>
      </p:sp>
      <p:graphicFrame>
        <p:nvGraphicFramePr>
          <p:cNvPr id="9" name="Table 8">
            <a:extLst>
              <a:ext uri="{FF2B5EF4-FFF2-40B4-BE49-F238E27FC236}">
                <a16:creationId xmlns:a16="http://schemas.microsoft.com/office/drawing/2014/main" id="{FB9661DF-3F8C-1A2F-AD4B-1C71D68083C9}"/>
              </a:ext>
            </a:extLst>
          </p:cNvPr>
          <p:cNvGraphicFramePr>
            <a:graphicFrameLocks noGrp="1"/>
          </p:cNvGraphicFramePr>
          <p:nvPr>
            <p:extLst>
              <p:ext uri="{D42A27DB-BD31-4B8C-83A1-F6EECF244321}">
                <p14:modId xmlns:p14="http://schemas.microsoft.com/office/powerpoint/2010/main" val="381772075"/>
              </p:ext>
            </p:extLst>
          </p:nvPr>
        </p:nvGraphicFramePr>
        <p:xfrm>
          <a:off x="567267" y="4067772"/>
          <a:ext cx="7357533" cy="1529133"/>
        </p:xfrm>
        <a:graphic>
          <a:graphicData uri="http://schemas.openxmlformats.org/drawingml/2006/table">
            <a:tbl>
              <a:tblPr firstRow="1" firstCol="1" bandRow="1"/>
              <a:tblGrid>
                <a:gridCol w="4925185">
                  <a:extLst>
                    <a:ext uri="{9D8B030D-6E8A-4147-A177-3AD203B41FA5}">
                      <a16:colId xmlns:a16="http://schemas.microsoft.com/office/drawing/2014/main" val="460895899"/>
                    </a:ext>
                  </a:extLst>
                </a:gridCol>
                <a:gridCol w="2432348">
                  <a:extLst>
                    <a:ext uri="{9D8B030D-6E8A-4147-A177-3AD203B41FA5}">
                      <a16:colId xmlns:a16="http://schemas.microsoft.com/office/drawing/2014/main" val="2607553948"/>
                    </a:ext>
                  </a:extLst>
                </a:gridCol>
              </a:tblGrid>
              <a:tr h="371342">
                <a:tc>
                  <a:txBody>
                    <a:bodyPr/>
                    <a:lstStyle/>
                    <a:p>
                      <a:pPr algn="ctr">
                        <a:lnSpc>
                          <a:spcPct val="150000"/>
                        </a:lnSpc>
                        <a:spcBef>
                          <a:spcPts val="300"/>
                        </a:spcBef>
                        <a:spcAft>
                          <a:spcPts val="300"/>
                        </a:spcAft>
                      </a:pPr>
                      <a:r>
                        <a:rPr lang="en-GB" sz="9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Evaluation Criteria</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algn="ctr">
                        <a:lnSpc>
                          <a:spcPct val="150000"/>
                        </a:lnSpc>
                        <a:spcBef>
                          <a:spcPts val="300"/>
                        </a:spcBef>
                        <a:spcAft>
                          <a:spcPts val="300"/>
                        </a:spcAft>
                      </a:pPr>
                      <a:r>
                        <a:rPr lang="en-GB" sz="9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Final Weighted Scores</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3762588815"/>
                  </a:ext>
                </a:extLst>
              </a:tr>
              <a:tr h="371342">
                <a:tc>
                  <a:txBody>
                    <a:bodyPr/>
                    <a:lstStyle/>
                    <a:p>
                      <a:pPr algn="l">
                        <a:lnSpc>
                          <a:spcPct val="150000"/>
                        </a:lnSpc>
                        <a:spcBef>
                          <a:spcPts val="300"/>
                        </a:spcBef>
                        <a:spcAft>
                          <a:spcPts val="300"/>
                        </a:spcAft>
                      </a:pPr>
                      <a:r>
                        <a:rPr lang="en-GB" sz="900" dirty="0">
                          <a:effectLst/>
                          <a:latin typeface="Tahoma" panose="020B0604030504040204" pitchFamily="34" charset="0"/>
                          <a:ea typeface="Times New Roman" panose="02020603050405020304" pitchFamily="18" charset="0"/>
                          <a:cs typeface="Times New Roman" panose="02020603050405020304" pitchFamily="18" charset="0"/>
                        </a:rPr>
                        <a:t>Price and Total Cost of Ownership</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900" dirty="0">
                          <a:effectLst/>
                          <a:latin typeface="Tahoma" panose="020B0604030504040204" pitchFamily="34" charset="0"/>
                          <a:ea typeface="Times New Roman" panose="02020603050405020304" pitchFamily="18" charset="0"/>
                          <a:cs typeface="Times New Roman" panose="02020603050405020304" pitchFamily="18" charset="0"/>
                        </a:rPr>
                        <a:t>90</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0957245"/>
                  </a:ext>
                </a:extLst>
              </a:tr>
              <a:tr h="371342">
                <a:tc>
                  <a:txBody>
                    <a:bodyPr/>
                    <a:lstStyle/>
                    <a:p>
                      <a:pPr marL="471170" indent="-471170" algn="l">
                        <a:lnSpc>
                          <a:spcPct val="150000"/>
                        </a:lnSpc>
                        <a:spcBef>
                          <a:spcPts val="300"/>
                        </a:spcBef>
                        <a:spcAft>
                          <a:spcPts val="300"/>
                        </a:spcAft>
                        <a:tabLst>
                          <a:tab pos="651510" algn="l"/>
                        </a:tabLst>
                      </a:pPr>
                      <a:r>
                        <a:rPr lang="en-GB" sz="900" dirty="0">
                          <a:effectLst/>
                          <a:latin typeface="Tahoma" panose="020B0604030504040204" pitchFamily="34" charset="0"/>
                          <a:ea typeface="Times New Roman" panose="02020603050405020304" pitchFamily="18" charset="0"/>
                          <a:cs typeface="Times New Roman" panose="02020603050405020304" pitchFamily="18" charset="0"/>
                        </a:rPr>
                        <a:t>Specific goals - Scorecard</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spcAft>
                          <a:spcPts val="300"/>
                        </a:spcAft>
                      </a:pPr>
                      <a:r>
                        <a:rPr lang="en-GB" sz="900">
                          <a:effectLst/>
                          <a:latin typeface="Tahoma" panose="020B0604030504040204" pitchFamily="34" charset="0"/>
                          <a:ea typeface="Times New Roman" panose="02020603050405020304" pitchFamily="18" charset="0"/>
                          <a:cs typeface="Times New Roman" panose="02020603050405020304" pitchFamily="18" charset="0"/>
                        </a:rPr>
                        <a:t>10</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4657127"/>
                  </a:ext>
                </a:extLst>
              </a:tr>
              <a:tr h="415107">
                <a:tc>
                  <a:txBody>
                    <a:bodyPr/>
                    <a:lstStyle/>
                    <a:p>
                      <a:pPr algn="r">
                        <a:lnSpc>
                          <a:spcPct val="150000"/>
                        </a:lnSpc>
                        <a:spcBef>
                          <a:spcPts val="300"/>
                        </a:spcBef>
                        <a:spcAft>
                          <a:spcPts val="300"/>
                        </a:spcAft>
                      </a:pPr>
                      <a:r>
                        <a:rPr lang="en-GB" sz="900" b="1">
                          <a:effectLst/>
                          <a:latin typeface="Tahoma" panose="020B0604030504040204" pitchFamily="34" charset="0"/>
                          <a:ea typeface="Times New Roman" panose="02020603050405020304" pitchFamily="18" charset="0"/>
                          <a:cs typeface="Times New Roman" panose="02020603050405020304" pitchFamily="18" charset="0"/>
                        </a:rPr>
                        <a:t>TOTAL SCORE: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a:noFill/>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300"/>
                        </a:spcBef>
                        <a:spcAft>
                          <a:spcPts val="300"/>
                        </a:spcAft>
                      </a:pPr>
                      <a:r>
                        <a:rPr lang="en-GB" sz="900" b="1" dirty="0">
                          <a:effectLst/>
                          <a:latin typeface="Tahoma" panose="020B0604030504040204" pitchFamily="34" charset="0"/>
                          <a:ea typeface="Times New Roman" panose="02020603050405020304" pitchFamily="18" charset="0"/>
                          <a:cs typeface="Times New Roman" panose="02020603050405020304" pitchFamily="18" charset="0"/>
                        </a:rPr>
                        <a:t>100</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891695181"/>
                  </a:ext>
                </a:extLst>
              </a:tr>
            </a:tbl>
          </a:graphicData>
        </a:graphic>
      </p:graphicFrame>
      <p:graphicFrame>
        <p:nvGraphicFramePr>
          <p:cNvPr id="10" name="Table 9">
            <a:extLst>
              <a:ext uri="{FF2B5EF4-FFF2-40B4-BE49-F238E27FC236}">
                <a16:creationId xmlns:a16="http://schemas.microsoft.com/office/drawing/2014/main" id="{C9DBA8BD-90A3-C7CA-251F-89C15CA0AF8D}"/>
              </a:ext>
            </a:extLst>
          </p:cNvPr>
          <p:cNvGraphicFramePr>
            <a:graphicFrameLocks noGrp="1"/>
          </p:cNvGraphicFramePr>
          <p:nvPr>
            <p:extLst>
              <p:ext uri="{D42A27DB-BD31-4B8C-83A1-F6EECF244321}">
                <p14:modId xmlns:p14="http://schemas.microsoft.com/office/powerpoint/2010/main" val="2250051233"/>
              </p:ext>
            </p:extLst>
          </p:nvPr>
        </p:nvGraphicFramePr>
        <p:xfrm>
          <a:off x="567267" y="3191933"/>
          <a:ext cx="7357533" cy="836348"/>
        </p:xfrm>
        <a:graphic>
          <a:graphicData uri="http://schemas.openxmlformats.org/drawingml/2006/table">
            <a:tbl>
              <a:tblPr firstRow="1" firstCol="1" bandRow="1"/>
              <a:tblGrid>
                <a:gridCol w="5674842">
                  <a:extLst>
                    <a:ext uri="{9D8B030D-6E8A-4147-A177-3AD203B41FA5}">
                      <a16:colId xmlns:a16="http://schemas.microsoft.com/office/drawing/2014/main" val="749397064"/>
                    </a:ext>
                  </a:extLst>
                </a:gridCol>
                <a:gridCol w="1682691">
                  <a:extLst>
                    <a:ext uri="{9D8B030D-6E8A-4147-A177-3AD203B41FA5}">
                      <a16:colId xmlns:a16="http://schemas.microsoft.com/office/drawing/2014/main" val="2979060606"/>
                    </a:ext>
                  </a:extLst>
                </a:gridCol>
              </a:tblGrid>
              <a:tr h="418174">
                <a:tc>
                  <a:txBody>
                    <a:bodyPr/>
                    <a:lstStyle/>
                    <a:p>
                      <a:pPr algn="ctr">
                        <a:lnSpc>
                          <a:spcPct val="150000"/>
                        </a:lnSpc>
                        <a:spcBef>
                          <a:spcPts val="600"/>
                        </a:spcBef>
                      </a:pPr>
                      <a:r>
                        <a:rPr lang="en-GB" sz="900" b="1" dirty="0">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Evaluation Criteria</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600"/>
                        </a:spcBef>
                      </a:pPr>
                      <a:r>
                        <a:rPr lang="en-GB" sz="9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RFP Reference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06224258"/>
                  </a:ext>
                </a:extLst>
              </a:tr>
              <a:tr h="418174">
                <a:tc>
                  <a:txBody>
                    <a:bodyPr/>
                    <a:lstStyle/>
                    <a:p>
                      <a:pPr marL="342900" lvl="0" indent="-342900" algn="just">
                        <a:lnSpc>
                          <a:spcPct val="150000"/>
                        </a:lnSpc>
                        <a:spcBef>
                          <a:spcPts val="300"/>
                        </a:spcBef>
                        <a:buFont typeface="Symbol" panose="05050102010706020507" pitchFamily="18" charset="2"/>
                        <a:buChar char=""/>
                        <a:tabLst>
                          <a:tab pos="291465" algn="l"/>
                        </a:tabLst>
                      </a:pPr>
                      <a:r>
                        <a:rPr lang="en-GB" sz="900" dirty="0">
                          <a:effectLst/>
                          <a:latin typeface="Tahoma" panose="020B0604030504040204" pitchFamily="34" charset="0"/>
                          <a:ea typeface="Times New Roman" panose="02020603050405020304" pitchFamily="18" charset="0"/>
                          <a:cs typeface="Times New Roman" panose="02020603050405020304" pitchFamily="18" charset="0"/>
                        </a:rPr>
                        <a:t>Commercial offer</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pPr>
                      <a:r>
                        <a:rPr lang="en-GB" sz="900" i="1" dirty="0">
                          <a:effectLst/>
                          <a:latin typeface="Tahoma" panose="020B0604030504040204" pitchFamily="34" charset="0"/>
                          <a:ea typeface="Times New Roman" panose="02020603050405020304" pitchFamily="18" charset="0"/>
                          <a:cs typeface="Times New Roman" panose="02020603050405020304" pitchFamily="18" charset="0"/>
                        </a:rPr>
                        <a:t>Section 4</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1907255"/>
                  </a:ext>
                </a:extLst>
              </a:tr>
            </a:tbl>
          </a:graphicData>
        </a:graphic>
      </p:graphicFrame>
      <p:sp>
        <p:nvSpPr>
          <p:cNvPr id="11" name="Rectangle 3">
            <a:extLst>
              <a:ext uri="{FF2B5EF4-FFF2-40B4-BE49-F238E27FC236}">
                <a16:creationId xmlns:a16="http://schemas.microsoft.com/office/drawing/2014/main" id="{40E1DD12-0DEF-8070-0F2E-31304F257C9B}"/>
              </a:ext>
            </a:extLst>
          </p:cNvPr>
          <p:cNvSpPr>
            <a:spLocks noChangeArrowheads="1"/>
          </p:cNvSpPr>
          <p:nvPr/>
        </p:nvSpPr>
        <p:spPr bwMode="auto">
          <a:xfrm>
            <a:off x="-660400" y="1550919"/>
            <a:ext cx="10777339" cy="1838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42640" tIns="38088" rIns="91440" bIns="0" numCol="1" anchor="ctr" anchorCtr="0" compatLnSpc="1">
            <a:prstTxWarp prst="textNoShape">
              <a:avLst/>
            </a:prstTxWarp>
            <a:spAutoFit/>
          </a:bodyPr>
          <a:lstStyle>
            <a:lvl1pPr indent="96838" eaLnBrk="0" hangingPunct="0">
              <a:tabLst>
                <a:tab pos="292100" algn="l"/>
              </a:tabLst>
              <a:defRPr>
                <a:solidFill>
                  <a:schemeClr val="tx1"/>
                </a:solidFill>
                <a:latin typeface="Arial" panose="020B0604020202020204" pitchFamily="34" charset="0"/>
              </a:defRPr>
            </a:lvl1pPr>
            <a:lvl2pPr marL="457200" eaLnBrk="0" hangingPunct="0">
              <a:tabLst>
                <a:tab pos="292100" algn="l"/>
              </a:tabLst>
              <a:defRPr>
                <a:solidFill>
                  <a:schemeClr val="tx1"/>
                </a:solidFill>
                <a:latin typeface="Arial" panose="020B0604020202020204" pitchFamily="34" charset="0"/>
              </a:defRPr>
            </a:lvl2pPr>
            <a:lvl3pPr marL="914400" eaLnBrk="0" hangingPunct="0">
              <a:tabLst>
                <a:tab pos="292100" algn="l"/>
              </a:tabLst>
              <a:defRPr>
                <a:solidFill>
                  <a:schemeClr val="tx1"/>
                </a:solidFill>
                <a:latin typeface="Arial" panose="020B0604020202020204" pitchFamily="34" charset="0"/>
              </a:defRPr>
            </a:lvl3pPr>
            <a:lvl4pPr marL="1371600" eaLnBrk="0" hangingPunct="0">
              <a:tabLst>
                <a:tab pos="292100" algn="l"/>
              </a:tabLst>
              <a:defRPr>
                <a:solidFill>
                  <a:schemeClr val="tx1"/>
                </a:solidFill>
                <a:latin typeface="Arial" panose="020B0604020202020204" pitchFamily="34" charset="0"/>
              </a:defRPr>
            </a:lvl4pPr>
            <a:lvl5pPr marL="1828800" eaLnBrk="0" hangingPunct="0">
              <a:tabLst>
                <a:tab pos="2921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2921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2921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2921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292100" algn="l"/>
              </a:tabLst>
              <a:defRPr>
                <a:solidFill>
                  <a:schemeClr val="tx1"/>
                </a:solidFill>
                <a:latin typeface="Arial" panose="020B0604020202020204" pitchFamily="34" charset="0"/>
              </a:defRPr>
            </a:lvl9pPr>
          </a:lstStyle>
          <a:p>
            <a:pPr marL="457200" marR="0" lvl="1" indent="0" algn="l" defTabSz="914400" rtl="0" eaLnBrk="0" fontAlgn="base" latinLnBrk="0" hangingPunct="0">
              <a:lnSpc>
                <a:spcPct val="100000"/>
              </a:lnSpc>
              <a:spcBef>
                <a:spcPct val="0"/>
              </a:spcBef>
              <a:spcAft>
                <a:spcPct val="0"/>
              </a:spcAft>
              <a:buClrTx/>
              <a:buSzTx/>
              <a:buFontTx/>
              <a:buAutoNum type="arabicPeriod"/>
              <a:tabLst>
                <a:tab pos="292100" algn="l"/>
              </a:tabLst>
            </a:pPr>
            <a:r>
              <a:rPr kumimoji="0" lang="en-GB" altLang="en-US" sz="9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STEP FOUR: Evaluation and Final Weighted </a:t>
            </a:r>
            <a:r>
              <a:rPr kumimoji="0" lang="en-GB" altLang="en-US" sz="900" b="1" i="0" u="none" strike="noStrike" cap="none" normalizeH="0" baseline="0" dirty="0" err="1">
                <a:ln>
                  <a:noFill/>
                </a:ln>
                <a:solidFill>
                  <a:schemeClr val="tx1"/>
                </a:solidFill>
                <a:effectLst/>
                <a:latin typeface="Tahoma" panose="020B0604030504040204" pitchFamily="34" charset="0"/>
                <a:cs typeface="Times New Roman" panose="02020603050405020304" pitchFamily="18" charset="0"/>
              </a:rPr>
              <a:t>Scorin</a:t>
            </a:r>
            <a:endParaRPr lang="en-GB" altLang="en-US" sz="900" b="1" dirty="0">
              <a:latin typeface="Tahoma" panose="020B0604030504040204" pitchFamily="34" charset="0"/>
              <a:cs typeface="Times New Roman" panose="02020603050405020304" pitchFamily="18" charset="0"/>
            </a:endParaRPr>
          </a:p>
          <a:p>
            <a:pPr marL="457200" marR="0" lvl="1" indent="0" algn="l" defTabSz="914400" rtl="0" eaLnBrk="0" fontAlgn="base" latinLnBrk="0" hangingPunct="0">
              <a:lnSpc>
                <a:spcPct val="100000"/>
              </a:lnSpc>
              <a:spcBef>
                <a:spcPct val="0"/>
              </a:spcBef>
              <a:spcAft>
                <a:spcPct val="0"/>
              </a:spcAft>
              <a:buClrTx/>
              <a:buSzTx/>
              <a:buFontTx/>
              <a:buAutoNum type="arabicPeriod"/>
              <a:tabLst>
                <a:tab pos="292100" algn="l"/>
              </a:tabLst>
            </a:pPr>
            <a:r>
              <a:rPr kumimoji="0" lang="en-GB" altLang="en-US" sz="900" b="1"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Price and TCO Criteria </a:t>
            </a:r>
            <a:r>
              <a:rPr kumimoji="0" lang="en-GB" altLang="en-US" sz="9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[Weighted score 90 points]:</a:t>
            </a:r>
          </a:p>
          <a:p>
            <a:pPr marL="0" marR="0" lvl="0" indent="96838" algn="l" defTabSz="914400" rtl="0" eaLnBrk="0" fontAlgn="base" latinLnBrk="0" hangingPunct="0">
              <a:lnSpc>
                <a:spcPct val="100000"/>
              </a:lnSpc>
              <a:spcBef>
                <a:spcPct val="0"/>
              </a:spcBef>
              <a:spcAft>
                <a:spcPct val="0"/>
              </a:spcAft>
              <a:buClrTx/>
              <a:buSzTx/>
              <a:buFontTx/>
              <a:buNone/>
              <a:tabLst>
                <a:tab pos="292100" algn="l"/>
              </a:tabLst>
            </a:pP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Transnet will utilise the following formula in its evaluation of Price:</a:t>
            </a:r>
            <a:endParaRPr kumimoji="0" lang="en-ZA" altLang="en-US" sz="600" b="0" i="0" u="none" strike="noStrike" cap="none" normalizeH="0" baseline="0" dirty="0">
              <a:ln>
                <a:noFill/>
              </a:ln>
              <a:solidFill>
                <a:schemeClr val="tx1"/>
              </a:solidFill>
              <a:effectLst/>
            </a:endParaRPr>
          </a:p>
          <a:p>
            <a:pPr marL="0" marR="0" lvl="0" indent="96838" algn="l" defTabSz="914400" rtl="0" eaLnBrk="0" fontAlgn="base" latinLnBrk="0" hangingPunct="0">
              <a:lnSpc>
                <a:spcPct val="100000"/>
              </a:lnSpc>
              <a:spcBef>
                <a:spcPct val="0"/>
              </a:spcBef>
              <a:spcAft>
                <a:spcPct val="0"/>
              </a:spcAft>
              <a:buClrTx/>
              <a:buSzTx/>
              <a:buFontTx/>
              <a:buNone/>
              <a:tabLst>
                <a:tab pos="292100" algn="l"/>
              </a:tabLst>
            </a:pPr>
            <a:r>
              <a:rPr kumimoji="0" lang="en-US"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 PS = 90 </a:t>
            </a:r>
            <a:r>
              <a:rPr kumimoji="0" lang="en-US" altLang="en-US" sz="900" b="0" i="1" u="none" strike="noStrike" cap="none" normalizeH="0" baseline="0" dirty="0">
                <a:ln>
                  <a:noFill/>
                </a:ln>
                <a:solidFill>
                  <a:schemeClr val="tx1"/>
                </a:solidFill>
                <a:effectLst/>
                <a:latin typeface="Cambria Math" panose="02040503050406030204" pitchFamily="18" charset="0"/>
                <a:ea typeface="Times New Roman" panose="02020603050405020304" pitchFamily="18" charset="0"/>
                <a:cs typeface="Tahoma" panose="020B0604030504040204" pitchFamily="34" charset="0"/>
              </a:rPr>
              <a:t>1-</a:t>
            </a:r>
            <a:r>
              <a:rPr kumimoji="0" lang="en-US" altLang="en-US" sz="900" b="0" i="0" u="none" strike="noStrike" cap="none" normalizeH="0" baseline="0" dirty="0">
                <a:ln>
                  <a:noFill/>
                </a:ln>
                <a:solidFill>
                  <a:schemeClr val="tx1"/>
                </a:solidFill>
                <a:effectLst/>
                <a:latin typeface="Cambria Math" panose="02040503050406030204" pitchFamily="18" charset="0"/>
                <a:ea typeface="Times New Roman" panose="02020603050405020304" pitchFamily="18" charset="0"/>
                <a:cs typeface="Tahoma" panose="020B0604030504040204" pitchFamily="34" charset="0"/>
              </a:rPr>
              <a:t>Pt-PminPmin</a:t>
            </a:r>
            <a:endParaRPr kumimoji="0" lang="en-ZA" altLang="en-US" sz="600" b="0" i="0" u="none" strike="noStrike" cap="none" normalizeH="0" baseline="0" dirty="0">
              <a:ln>
                <a:noFill/>
              </a:ln>
              <a:solidFill>
                <a:schemeClr val="tx1"/>
              </a:solidFill>
              <a:effectLst/>
            </a:endParaRPr>
          </a:p>
          <a:p>
            <a:pPr marL="0" marR="0" lvl="0" indent="96838" algn="l" defTabSz="914400" rtl="0" eaLnBrk="0" fontAlgn="base" latinLnBrk="0" hangingPunct="0">
              <a:lnSpc>
                <a:spcPct val="100000"/>
              </a:lnSpc>
              <a:spcBef>
                <a:spcPct val="0"/>
              </a:spcBef>
              <a:spcAft>
                <a:spcPct val="0"/>
              </a:spcAft>
              <a:buClrTx/>
              <a:buSzTx/>
              <a:buFontTx/>
              <a:buNone/>
              <a:tabLst>
                <a:tab pos="292100" algn="l"/>
              </a:tabLst>
            </a:pP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Where:</a:t>
            </a:r>
            <a:endParaRPr kumimoji="0" lang="en-ZA" altLang="en-US" sz="600" b="0" i="0" u="none" strike="noStrike" cap="none" normalizeH="0" baseline="0" dirty="0">
              <a:ln>
                <a:noFill/>
              </a:ln>
              <a:solidFill>
                <a:schemeClr val="tx1"/>
              </a:solidFill>
              <a:effectLst/>
            </a:endParaRPr>
          </a:p>
          <a:p>
            <a:pPr marL="0" marR="0" lvl="0" indent="96838" algn="l" defTabSz="914400" rtl="0" eaLnBrk="0" fontAlgn="base" latinLnBrk="0" hangingPunct="0">
              <a:lnSpc>
                <a:spcPct val="100000"/>
              </a:lnSpc>
              <a:spcBef>
                <a:spcPct val="0"/>
              </a:spcBef>
              <a:spcAft>
                <a:spcPct val="0"/>
              </a:spcAft>
              <a:buClrTx/>
              <a:buSzTx/>
              <a:buFontTx/>
              <a:buNone/>
              <a:tabLst>
                <a:tab pos="292100" algn="l"/>
              </a:tabLst>
            </a:pPr>
            <a:r>
              <a:rPr kumimoji="0" lang="en-GB" altLang="en-US" sz="900" b="0" i="1"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Ps</a:t>
            </a: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	=	Score for the Bid under consideration</a:t>
            </a:r>
            <a:endParaRPr kumimoji="0" lang="en-ZA" altLang="en-US" sz="600" b="0" i="0" u="none" strike="noStrike" cap="none" normalizeH="0" baseline="0" dirty="0">
              <a:ln>
                <a:noFill/>
              </a:ln>
              <a:solidFill>
                <a:schemeClr val="tx1"/>
              </a:solidFill>
              <a:effectLst/>
            </a:endParaRPr>
          </a:p>
          <a:p>
            <a:pPr marL="0" marR="0" lvl="0" indent="96838" algn="l" defTabSz="914400" rtl="0" eaLnBrk="0" fontAlgn="base" latinLnBrk="0" hangingPunct="0">
              <a:lnSpc>
                <a:spcPct val="100000"/>
              </a:lnSpc>
              <a:spcBef>
                <a:spcPct val="0"/>
              </a:spcBef>
              <a:spcAft>
                <a:spcPct val="0"/>
              </a:spcAft>
              <a:buClrTx/>
              <a:buSzTx/>
              <a:buFontTx/>
              <a:buNone/>
              <a:tabLst>
                <a:tab pos="292100" algn="l"/>
              </a:tabLst>
            </a:pPr>
            <a:r>
              <a:rPr kumimoji="0" lang="en-GB" altLang="en-US" sz="900" b="0" i="1"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Pt</a:t>
            </a: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	=	Price of Bid under consideration</a:t>
            </a:r>
            <a:endParaRPr kumimoji="0" lang="en-ZA" altLang="en-US" sz="600" b="0" i="0" u="none" strike="noStrike" cap="none" normalizeH="0" baseline="0" dirty="0">
              <a:ln>
                <a:noFill/>
              </a:ln>
              <a:solidFill>
                <a:schemeClr val="tx1"/>
              </a:solidFill>
              <a:effectLst/>
            </a:endParaRPr>
          </a:p>
          <a:p>
            <a:pPr marL="0" marR="0" lvl="0" indent="96838" algn="l" defTabSz="914400" rtl="0" eaLnBrk="0" fontAlgn="base" latinLnBrk="0" hangingPunct="0">
              <a:lnSpc>
                <a:spcPct val="100000"/>
              </a:lnSpc>
              <a:spcBef>
                <a:spcPct val="0"/>
              </a:spcBef>
              <a:spcAft>
                <a:spcPct val="0"/>
              </a:spcAft>
              <a:buClrTx/>
              <a:buSzTx/>
              <a:buFontTx/>
              <a:buNone/>
              <a:tabLst>
                <a:tab pos="292100" algn="l"/>
              </a:tabLst>
            </a:pPr>
            <a:r>
              <a:rPr kumimoji="0" lang="en-GB" altLang="en-US" sz="900" b="0" i="1" u="none" strike="noStrike" cap="none" normalizeH="0" baseline="0" dirty="0" err="1">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Pmin</a:t>
            </a: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	=	Price of lowest acceptable Bid</a:t>
            </a:r>
            <a:endParaRPr lang="en-ZA" altLang="en-US" sz="600" dirty="0"/>
          </a:p>
          <a:p>
            <a:pPr marL="0" marR="0" lvl="0" indent="96838" algn="l" defTabSz="914400" rtl="0" eaLnBrk="0" fontAlgn="base" latinLnBrk="0" hangingPunct="0">
              <a:lnSpc>
                <a:spcPct val="100000"/>
              </a:lnSpc>
              <a:spcBef>
                <a:spcPct val="0"/>
              </a:spcBef>
              <a:spcAft>
                <a:spcPct val="0"/>
              </a:spcAft>
              <a:buClrTx/>
              <a:buSzTx/>
              <a:buFontTx/>
              <a:buNone/>
              <a:tabLst>
                <a:tab pos="292100" algn="l"/>
              </a:tabLst>
            </a:pPr>
            <a:r>
              <a:rPr kumimoji="0" lang="en-GB" altLang="en-US" sz="900" b="1"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Specific Goals  </a:t>
            </a: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[Weighted score 10 point]</a:t>
            </a:r>
            <a:endParaRPr kumimoji="0" lang="en-GB" altLang="en-US" sz="9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endParaRPr>
          </a:p>
          <a:p>
            <a:pPr marL="0" marR="0" lvl="2" algn="l" defTabSz="914400" rtl="0" eaLnBrk="0" fontAlgn="base" latinLnBrk="0" hangingPunct="0">
              <a:lnSpc>
                <a:spcPct val="100000"/>
              </a:lnSpc>
              <a:spcBef>
                <a:spcPct val="0"/>
              </a:spcBef>
              <a:spcAft>
                <a:spcPct val="0"/>
              </a:spcAft>
              <a:buClrTx/>
              <a:buSzTx/>
              <a:tabLst>
                <a:tab pos="292100" algn="l"/>
              </a:tabLst>
            </a:pPr>
            <a:r>
              <a:rPr kumimoji="0" lang="en-GB" altLang="en-US" sz="9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   Specific goals claim form </a:t>
            </a:r>
          </a:p>
          <a:p>
            <a:pPr marL="0" marR="0" lvl="2" algn="l" defTabSz="914400" rtl="0" eaLnBrk="0" fontAlgn="base" latinLnBrk="0" hangingPunct="0">
              <a:lnSpc>
                <a:spcPct val="100000"/>
              </a:lnSpc>
              <a:spcBef>
                <a:spcPct val="0"/>
              </a:spcBef>
              <a:spcAft>
                <a:spcPct val="0"/>
              </a:spcAft>
              <a:buClrTx/>
              <a:buSzTx/>
              <a:tabLst>
                <a:tab pos="292100" algn="l"/>
              </a:tabLst>
            </a:pPr>
            <a:r>
              <a:rPr kumimoji="0" lang="en-GB" altLang="en-US" sz="9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rPr>
              <a:t>   P</a:t>
            </a:r>
            <a:r>
              <a:rPr kumimoji="0" lang="en-GB" altLang="en-US" sz="900" b="0" i="0" u="none" strike="noStrike" cap="none" normalizeH="0" baseline="0" dirty="0" bmk="">
                <a:ln>
                  <a:noFill/>
                </a:ln>
                <a:solidFill>
                  <a:schemeClr val="tx1"/>
                </a:solidFill>
                <a:effectLst/>
                <a:latin typeface="Tahoma" panose="020B0604030504040204" pitchFamily="34" charset="0"/>
                <a:cs typeface="Times New Roman" panose="02020603050405020304" pitchFamily="18" charset="0"/>
              </a:rPr>
              <a:t>reference points will be awarded to a bidder for attaining the specific goals requirements in accordance with the table indicated in Section 9 Table 3.2 of the specific goals Claim Form.</a:t>
            </a:r>
            <a:endParaRPr kumimoji="0" lang="en-GB" altLang="en-US" sz="900" b="0" i="0" u="none" strike="noStrike" cap="none" normalizeH="0" baseline="0" dirty="0">
              <a:ln>
                <a:noFill/>
              </a:ln>
              <a:solidFill>
                <a:schemeClr val="tx1"/>
              </a:solidFill>
              <a:effectLst/>
              <a:latin typeface="Tahoma" panose="020B060403050404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292100" algn="l"/>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07906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RETURNABLE DOCUMENTS</a:t>
            </a:r>
            <a:endParaRPr lang="en-ZA" sz="2400" b="1" dirty="0">
              <a:latin typeface="Arial" panose="020B0604020202020204" pitchFamily="34" charset="0"/>
              <a:cs typeface="Arial" panose="020B0604020202020204" pitchFamily="34" charset="0"/>
            </a:endParaRPr>
          </a:p>
        </p:txBody>
      </p:sp>
      <p:graphicFrame>
        <p:nvGraphicFramePr>
          <p:cNvPr id="11" name="Table 10">
            <a:extLst>
              <a:ext uri="{FF2B5EF4-FFF2-40B4-BE49-F238E27FC236}">
                <a16:creationId xmlns:a16="http://schemas.microsoft.com/office/drawing/2014/main" id="{65A9641E-6D16-8017-6A5C-41DA20DB04F0}"/>
              </a:ext>
            </a:extLst>
          </p:cNvPr>
          <p:cNvGraphicFramePr>
            <a:graphicFrameLocks noGrp="1"/>
          </p:cNvGraphicFramePr>
          <p:nvPr>
            <p:extLst>
              <p:ext uri="{D42A27DB-BD31-4B8C-83A1-F6EECF244321}">
                <p14:modId xmlns:p14="http://schemas.microsoft.com/office/powerpoint/2010/main" val="3766813174"/>
              </p:ext>
            </p:extLst>
          </p:nvPr>
        </p:nvGraphicFramePr>
        <p:xfrm>
          <a:off x="1728629" y="1196921"/>
          <a:ext cx="7059771" cy="599440"/>
        </p:xfrm>
        <a:graphic>
          <a:graphicData uri="http://schemas.openxmlformats.org/drawingml/2006/table">
            <a:tbl>
              <a:tblPr firstRow="1" firstCol="1" lastRow="1" lastCol="1" bandRow="1" bandCol="1"/>
              <a:tblGrid>
                <a:gridCol w="4604385">
                  <a:extLst>
                    <a:ext uri="{9D8B030D-6E8A-4147-A177-3AD203B41FA5}">
                      <a16:colId xmlns:a16="http://schemas.microsoft.com/office/drawing/2014/main" val="935258683"/>
                    </a:ext>
                  </a:extLst>
                </a:gridCol>
                <a:gridCol w="2455386">
                  <a:extLst>
                    <a:ext uri="{9D8B030D-6E8A-4147-A177-3AD203B41FA5}">
                      <a16:colId xmlns:a16="http://schemas.microsoft.com/office/drawing/2014/main" val="496776975"/>
                    </a:ext>
                  </a:extLst>
                </a:gridCol>
              </a:tblGrid>
              <a:tr h="0">
                <a:tc>
                  <a:txBody>
                    <a:bodyPr/>
                    <a:lstStyle/>
                    <a:p>
                      <a:pPr algn="ctr">
                        <a:lnSpc>
                          <a:spcPct val="150000"/>
                        </a:lnSpc>
                        <a:spcBef>
                          <a:spcPts val="300"/>
                        </a:spcBef>
                        <a:spcAft>
                          <a:spcPts val="0"/>
                        </a:spcAft>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RETURNABLE DOCUMENTS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algn="ctr">
                        <a:lnSpc>
                          <a:spcPct val="150000"/>
                        </a:lnSpc>
                        <a:spcBef>
                          <a:spcPts val="300"/>
                        </a:spcBef>
                        <a:spcAft>
                          <a:spcPts val="0"/>
                        </a:spcAft>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SUBMITTED</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spcAft>
                          <a:spcPts val="0"/>
                        </a:spcAft>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[Yes/No]</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3185249339"/>
                  </a:ext>
                </a:extLst>
              </a:tr>
              <a:tr h="0">
                <a:tc>
                  <a:txBody>
                    <a:bodyPr/>
                    <a:lstStyle/>
                    <a:p>
                      <a:pPr algn="just">
                        <a:lnSpc>
                          <a:spcPct val="150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4: Pricing and Delivery Schedule</a:t>
                      </a:r>
                      <a:r>
                        <a:rPr lang="en-GB" sz="900">
                          <a:effectLst/>
                          <a:latin typeface="Tahoma" panose="020B0604030504040204" pitchFamily="34" charset="0"/>
                          <a:ea typeface="Times New Roman" panose="02020603050405020304" pitchFamily="18" charset="0"/>
                          <a:cs typeface="Times New Roman" panose="02020603050405020304" pitchFamily="18" charset="0"/>
                        </a:rPr>
                        <a:t> Annexure C Pricing Schedule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300"/>
                        </a:spcBef>
                      </a:pPr>
                      <a:r>
                        <a:rPr lang="en-GB" sz="900" dirty="0">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7123368"/>
                  </a:ext>
                </a:extLst>
              </a:tr>
            </a:tbl>
          </a:graphicData>
        </a:graphic>
      </p:graphicFrame>
      <p:graphicFrame>
        <p:nvGraphicFramePr>
          <p:cNvPr id="12" name="Table 11">
            <a:extLst>
              <a:ext uri="{FF2B5EF4-FFF2-40B4-BE49-F238E27FC236}">
                <a16:creationId xmlns:a16="http://schemas.microsoft.com/office/drawing/2014/main" id="{150F6C59-DFF3-362A-4019-149538960A14}"/>
              </a:ext>
            </a:extLst>
          </p:cNvPr>
          <p:cNvGraphicFramePr>
            <a:graphicFrameLocks noGrp="1"/>
          </p:cNvGraphicFramePr>
          <p:nvPr>
            <p:extLst>
              <p:ext uri="{D42A27DB-BD31-4B8C-83A1-F6EECF244321}">
                <p14:modId xmlns:p14="http://schemas.microsoft.com/office/powerpoint/2010/main" val="1749887494"/>
              </p:ext>
            </p:extLst>
          </p:nvPr>
        </p:nvGraphicFramePr>
        <p:xfrm>
          <a:off x="1722414" y="2946400"/>
          <a:ext cx="7072199" cy="3091180"/>
        </p:xfrm>
        <a:graphic>
          <a:graphicData uri="http://schemas.openxmlformats.org/drawingml/2006/table">
            <a:tbl>
              <a:tblPr firstRow="1" firstCol="1" lastRow="1" lastCol="1" bandRow="1" bandCol="1"/>
              <a:tblGrid>
                <a:gridCol w="5578845">
                  <a:extLst>
                    <a:ext uri="{9D8B030D-6E8A-4147-A177-3AD203B41FA5}">
                      <a16:colId xmlns:a16="http://schemas.microsoft.com/office/drawing/2014/main" val="2583780489"/>
                    </a:ext>
                  </a:extLst>
                </a:gridCol>
                <a:gridCol w="1493354">
                  <a:extLst>
                    <a:ext uri="{9D8B030D-6E8A-4147-A177-3AD203B41FA5}">
                      <a16:colId xmlns:a16="http://schemas.microsoft.com/office/drawing/2014/main" val="2388738532"/>
                    </a:ext>
                  </a:extLst>
                </a:gridCol>
              </a:tblGrid>
              <a:tr h="159407">
                <a:tc>
                  <a:txBody>
                    <a:bodyPr/>
                    <a:lstStyle/>
                    <a:p>
                      <a:pPr algn="ctr">
                        <a:lnSpc>
                          <a:spcPct val="150000"/>
                        </a:lnSpc>
                        <a:spcBef>
                          <a:spcPts val="300"/>
                        </a:spcBef>
                      </a:pPr>
                      <a:r>
                        <a:rPr lang="en-GB" sz="900" b="1" u="sng">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RETURNABLE DOCUMENTS USED FOR SCORING</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indent="-269875" algn="l">
                        <a:lnSpc>
                          <a:spcPct val="150000"/>
                        </a:lnSpc>
                        <a:spcBef>
                          <a:spcPts val="300"/>
                        </a:spcBef>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SUBMITTED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spcAft>
                          <a:spcPts val="300"/>
                        </a:spcAft>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[Yes or No]</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4256610157"/>
                  </a:ext>
                </a:extLst>
              </a:tr>
              <a:tr h="1009257">
                <a:tc>
                  <a:txBody>
                    <a:bodyPr/>
                    <a:lstStyle/>
                    <a:p>
                      <a:pPr algn="just">
                        <a:lnSpc>
                          <a:spcPct val="150000"/>
                        </a:lnSpc>
                        <a:spcBef>
                          <a:spcPts val="300"/>
                        </a:spcBef>
                        <a:spcAft>
                          <a:spcPts val="0"/>
                        </a:spcAft>
                      </a:pPr>
                      <a:r>
                        <a:rPr lang="en-GB" sz="900" kern="1200">
                          <a:effectLst/>
                          <a:latin typeface="Tahoma" panose="020B0604030504040204" pitchFamily="34" charset="0"/>
                          <a:ea typeface="Times New Roman" panose="02020603050405020304" pitchFamily="18" charset="0"/>
                          <a:cs typeface="Tahoma" panose="020B0604030504040204" pitchFamily="34" charset="0"/>
                        </a:rPr>
                        <a:t>Respondent’s valid proof of evidence to claim points for compliance with Specific Goals’ requirements as stipulated in Section 9 of this RFP.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spcAft>
                          <a:spcPts val="0"/>
                        </a:spcAft>
                      </a:pPr>
                      <a:r>
                        <a:rPr lang="en-GB" sz="900" b="1" kern="1200">
                          <a:effectLst/>
                          <a:latin typeface="Tahoma" panose="020B0604030504040204" pitchFamily="34" charset="0"/>
                          <a:ea typeface="Times New Roman" panose="02020603050405020304" pitchFamily="18" charset="0"/>
                          <a:cs typeface="Tahoma" panose="020B0604030504040204" pitchFamily="34" charset="0"/>
                        </a:rPr>
                        <a:t>List for returnable document for specific goals: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buFont typeface="Symbol" panose="05050102010706020507" pitchFamily="18" charset="2"/>
                        <a:buChar char=""/>
                      </a:pPr>
                      <a:r>
                        <a:rPr lang="en-GB" sz="900" kern="1200">
                          <a:effectLst/>
                          <a:latin typeface="Tahoma" panose="020B0604030504040204" pitchFamily="34" charset="0"/>
                          <a:ea typeface="Times New Roman" panose="02020603050405020304" pitchFamily="18" charset="0"/>
                          <a:cs typeface="Tahoma" panose="020B0604030504040204" pitchFamily="34" charset="0"/>
                        </a:rPr>
                        <a:t>B-BBEE	B-BBEE Certificate / Sworn- Affidavit / B-BBEE CIPC Certificate (in case of JV, a consolidated scorecard will be accepted) as per DTIC guideline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buFont typeface="Symbol" panose="05050102010706020507" pitchFamily="18" charset="2"/>
                        <a:buChar char=""/>
                      </a:pPr>
                      <a:r>
                        <a:rPr lang="en-GB" sz="900" kern="1200">
                          <a:effectLst/>
                          <a:latin typeface="Tahoma" panose="020B0604030504040204" pitchFamily="34" charset="0"/>
                          <a:ea typeface="Times New Roman" panose="02020603050405020304" pitchFamily="18" charset="0"/>
                          <a:cs typeface="Tahoma" panose="020B0604030504040204" pitchFamily="34" charset="0"/>
                        </a:rPr>
                        <a:t>Entities that are 51 % Black Owned	CI B-BBEE Certificate / Sworn- Affidavit / B-BBEE CIPC Certificate (in case of JV, a consolidated scorecard will be accepted) as per DTIC guideline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buFont typeface="Symbol" panose="05050102010706020507" pitchFamily="18" charset="2"/>
                        <a:buChar char=""/>
                      </a:pPr>
                      <a:r>
                        <a:rPr lang="en-GB" sz="900" kern="1200">
                          <a:effectLst/>
                          <a:latin typeface="Tahoma" panose="020B0604030504040204" pitchFamily="34" charset="0"/>
                          <a:ea typeface="Times New Roman" panose="02020603050405020304" pitchFamily="18" charset="0"/>
                          <a:cs typeface="Tahoma" panose="020B0604030504040204" pitchFamily="34" charset="0"/>
                        </a:rPr>
                        <a:t>Sub-contracting agreements and Declaration / Joint Venture Agreement and CIPC – B-BBEE Certificate / Sworn- Affidavit / B-BBEE CIPC Certificate as per DTIC guideline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buFont typeface="Symbol" panose="05050102010706020507" pitchFamily="18" charset="2"/>
                        <a:buChar char=""/>
                      </a:pPr>
                      <a:r>
                        <a:rPr lang="en-GB" sz="900" kern="1200">
                          <a:effectLst/>
                          <a:latin typeface="Tahoma" panose="020B0604030504040204" pitchFamily="34" charset="0"/>
                          <a:ea typeface="Times New Roman" panose="02020603050405020304" pitchFamily="18" charset="0"/>
                          <a:cs typeface="Tahoma" panose="020B0604030504040204" pitchFamily="34" charset="0"/>
                        </a:rPr>
                        <a:t>Job Creation Section 11 in the RFP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spcAft>
                          <a:spcPts val="0"/>
                        </a:spcAft>
                      </a:pPr>
                      <a:r>
                        <a:rPr lang="en-GB" sz="900" b="1" kern="1200">
                          <a:effectLst/>
                          <a:latin typeface="Tahoma" panose="020B0604030504040204" pitchFamily="34" charset="0"/>
                          <a:ea typeface="Times New Roman" panose="02020603050405020304" pitchFamily="18" charset="0"/>
                          <a:cs typeface="Tahoma" panose="020B0604030504040204" pitchFamily="34" charset="0"/>
                        </a:rPr>
                        <a:t>Failure to submit the above stated documents will result in you scoring zero (0) points for the specific Goals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300"/>
                        </a:spcBef>
                      </a:pPr>
                      <a:r>
                        <a:rPr lang="en-GB" sz="900" dirty="0">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9360346"/>
                  </a:ext>
                </a:extLst>
              </a:tr>
            </a:tbl>
          </a:graphicData>
        </a:graphic>
      </p:graphicFrame>
      <p:sp>
        <p:nvSpPr>
          <p:cNvPr id="13" name="Rectangle 3">
            <a:extLst>
              <a:ext uri="{FF2B5EF4-FFF2-40B4-BE49-F238E27FC236}">
                <a16:creationId xmlns:a16="http://schemas.microsoft.com/office/drawing/2014/main" id="{E9217F5B-0FA1-B619-CF8A-69F8D23D49FE}"/>
              </a:ext>
            </a:extLst>
          </p:cNvPr>
          <p:cNvSpPr>
            <a:spLocks noChangeArrowheads="1"/>
          </p:cNvSpPr>
          <p:nvPr/>
        </p:nvSpPr>
        <p:spPr bwMode="auto">
          <a:xfrm>
            <a:off x="1655232" y="1796361"/>
            <a:ext cx="7133168"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900" b="1"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Mandatory Returnable Documents</a:t>
            </a:r>
            <a:endParaRPr kumimoji="0" lang="en-ZA"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Respondents are required to submit with their bid submissions the following </a:t>
            </a:r>
            <a:r>
              <a:rPr kumimoji="0" lang="en-GB" altLang="en-US" sz="900" b="1" i="0" u="sng"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Mandatory Returnable Documents</a:t>
            </a:r>
            <a:r>
              <a:rPr kumimoji="0" lang="en-GB" altLang="en-US" sz="900" b="1"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a:t>
            </a: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 and also to confirm submission of these documents by so indicating [Yes or No] in the tables below:</a:t>
            </a:r>
            <a:endParaRPr kumimoji="0" lang="en-ZA"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900" b="1"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Returnable Documents Used for Scoring </a:t>
            </a:r>
            <a:endParaRPr kumimoji="0" lang="en-ZA"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In addition to the requirements of section (a) above, Respondents are further required to submit with their Proposals the following </a:t>
            </a:r>
            <a:r>
              <a:rPr kumimoji="0" lang="en-GB" altLang="en-US" sz="900" b="1" i="0" u="sng"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Returnable Documents Used for Scoring</a:t>
            </a:r>
            <a:r>
              <a:rPr kumimoji="0" lang="en-GB" altLang="en-US" sz="900" b="1"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 </a:t>
            </a:r>
            <a:r>
              <a:rPr kumimoji="0" lang="en-GB" altLang="en-US" sz="900" b="0" i="0" u="none" strike="noStrike" cap="none" normalizeH="0" baseline="0" dirty="0">
                <a:ln>
                  <a:noFill/>
                </a:ln>
                <a:solidFill>
                  <a:schemeClr val="tx1"/>
                </a:solidFill>
                <a:effectLst/>
                <a:latin typeface="Tahoma" panose="020B0604030504040204" pitchFamily="34" charset="0"/>
                <a:ea typeface="Times New Roman" panose="02020603050405020304" pitchFamily="18" charset="0"/>
                <a:cs typeface="Tahoma" panose="020B0604030504040204" pitchFamily="34" charset="0"/>
              </a:rPr>
              <a:t>and also to confirm submission of these documents by so indicating [Yes or No] in the table below:</a:t>
            </a:r>
            <a:endParaRPr kumimoji="0" lang="en-ZA"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ZA"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70125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RETURNABLE DOCUMENTS</a:t>
            </a:r>
            <a:endParaRPr lang="en-ZA" sz="2400" b="1" dirty="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C8DC2946-D4CA-F94C-F3FF-DDB84D322792}"/>
              </a:ext>
            </a:extLst>
          </p:cNvPr>
          <p:cNvGraphicFramePr>
            <a:graphicFrameLocks noGrp="1"/>
          </p:cNvGraphicFramePr>
          <p:nvPr>
            <p:extLst>
              <p:ext uri="{D42A27DB-BD31-4B8C-83A1-F6EECF244321}">
                <p14:modId xmlns:p14="http://schemas.microsoft.com/office/powerpoint/2010/main" val="3174422267"/>
              </p:ext>
            </p:extLst>
          </p:nvPr>
        </p:nvGraphicFramePr>
        <p:xfrm>
          <a:off x="550333" y="1194534"/>
          <a:ext cx="8805333" cy="5300661"/>
        </p:xfrm>
        <a:graphic>
          <a:graphicData uri="http://schemas.openxmlformats.org/drawingml/2006/table">
            <a:tbl>
              <a:tblPr firstRow="1" firstCol="1" lastRow="1" lastCol="1" bandRow="1" bandCol="1"/>
              <a:tblGrid>
                <a:gridCol w="6946013">
                  <a:extLst>
                    <a:ext uri="{9D8B030D-6E8A-4147-A177-3AD203B41FA5}">
                      <a16:colId xmlns:a16="http://schemas.microsoft.com/office/drawing/2014/main" val="2426875656"/>
                    </a:ext>
                  </a:extLst>
                </a:gridCol>
                <a:gridCol w="1859320">
                  <a:extLst>
                    <a:ext uri="{9D8B030D-6E8A-4147-A177-3AD203B41FA5}">
                      <a16:colId xmlns:a16="http://schemas.microsoft.com/office/drawing/2014/main" val="3835697338"/>
                    </a:ext>
                  </a:extLst>
                </a:gridCol>
              </a:tblGrid>
              <a:tr h="1075265">
                <a:tc>
                  <a:txBody>
                    <a:bodyPr/>
                    <a:lstStyle/>
                    <a:p>
                      <a:pPr algn="just">
                        <a:lnSpc>
                          <a:spcPct val="150000"/>
                        </a:lnSpc>
                        <a:spcBef>
                          <a:spcPts val="300"/>
                        </a:spcBef>
                        <a:spcAft>
                          <a:spcPts val="0"/>
                        </a:spcAft>
                      </a:pPr>
                      <a:r>
                        <a:rPr lang="en-GB" sz="800" kern="1200">
                          <a:effectLst/>
                          <a:latin typeface="Tahoma" panose="020B0604030504040204" pitchFamily="34" charset="0"/>
                          <a:ea typeface="Times New Roman" panose="02020603050405020304" pitchFamily="18" charset="0"/>
                          <a:cs typeface="Tahoma" panose="020B0604030504040204" pitchFamily="34" charset="0"/>
                        </a:rPr>
                        <a:t>In case of partnership/JV, the partner information may be shared</a:t>
                      </a:r>
                      <a:r>
                        <a:rPr lang="en-GB" sz="800">
                          <a:effectLst/>
                          <a:latin typeface="Tahoma" panose="020B0604030504040204" pitchFamily="34" charset="0"/>
                          <a:ea typeface="Times New Roman" panose="02020603050405020304" pitchFamily="18" charset="0"/>
                          <a:cs typeface="Times New Roman" panose="02020603050405020304" pitchFamily="18" charset="0"/>
                        </a:rPr>
                        <a:t> </a:t>
                      </a:r>
                      <a:r>
                        <a:rPr lang="en-GB" sz="800" kern="1200">
                          <a:effectLst/>
                          <a:latin typeface="Tahoma" panose="020B0604030504040204" pitchFamily="34" charset="0"/>
                          <a:ea typeface="Times New Roman" panose="02020603050405020304" pitchFamily="18" charset="0"/>
                          <a:cs typeface="Tahoma" panose="020B0604030504040204" pitchFamily="34" charset="0"/>
                        </a:rPr>
                        <a:t>Proof that the bidder owns/ has the lease or supply agreement signed by both parties to allow the bidder to use Equipment for the full duration of the contract. Provide Log book/ Assets register confirmation ownership of existing equipment. Provide valid and signed Finance/ Lease Agreement with the finance instition. The list is not  exhaustive other forms of proof may be considered</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300"/>
                        </a:spcBef>
                      </a:pPr>
                      <a:r>
                        <a:rPr lang="en-GB" sz="800">
                          <a:effectLst/>
                          <a:latin typeface="Tahoma" panose="020B0604030504040204" pitchFamily="34" charset="0"/>
                          <a:ea typeface="Times New Roman" panose="02020603050405020304" pitchFamily="18" charset="0"/>
                          <a:cs typeface="Tahoma" panose="020B0604030504040204" pitchFamily="34" charset="0"/>
                        </a:rPr>
                        <a:t> </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2637841"/>
                  </a:ext>
                </a:extLst>
              </a:tr>
              <a:tr h="1992070">
                <a:tc>
                  <a:txBody>
                    <a:bodyPr/>
                    <a:lstStyle/>
                    <a:p>
                      <a:pPr algn="just">
                        <a:lnSpc>
                          <a:spcPct val="150000"/>
                        </a:lnSpc>
                        <a:spcBef>
                          <a:spcPts val="300"/>
                        </a:spcBef>
                        <a:spcAft>
                          <a:spcPts val="0"/>
                        </a:spcAft>
                      </a:pPr>
                      <a:r>
                        <a:rPr lang="en-GB" sz="800" kern="1200" dirty="0">
                          <a:effectLst/>
                          <a:latin typeface="Tahoma" panose="020B0604030504040204" pitchFamily="34" charset="0"/>
                          <a:ea typeface="Times New Roman" panose="02020603050405020304" pitchFamily="18" charset="0"/>
                          <a:cs typeface="Tahoma" panose="020B0604030504040204" pitchFamily="34" charset="0"/>
                        </a:rPr>
                        <a:t>Provide  company reference letters not older than 3 months from previous and/or existing customers (excluding Transnet) to give feedback/testimonial of your previous or current service performance levels, be it as your current company that is responding, or as an individual that provides/ or provided MHE Fleet Management services if a new start up/JV or new entrant. The letters to clearly state the % level of customer satisfaction out of 100% customer satisfaction and a total  list of all current and past clients including the detailed fleet  list per client and contact details of the client. Transnet reserves the right to contact the client to validate the fleet size and signed with designation and contact details of the person providing the letter on the relevant company letterhead. Transnet reserves the right to contact the author of the letters to validate the service levels</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300"/>
                        </a:spcBef>
                      </a:pPr>
                      <a:r>
                        <a:rPr lang="en-GB" sz="800">
                          <a:effectLst/>
                          <a:latin typeface="Tahoma" panose="020B0604030504040204" pitchFamily="34" charset="0"/>
                          <a:ea typeface="Times New Roman" panose="02020603050405020304" pitchFamily="18" charset="0"/>
                          <a:cs typeface="Tahoma" panose="020B0604030504040204" pitchFamily="34" charset="0"/>
                        </a:rPr>
                        <a:t> </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7340689"/>
                  </a:ext>
                </a:extLst>
              </a:tr>
              <a:tr h="341821">
                <a:tc>
                  <a:txBody>
                    <a:bodyPr/>
                    <a:lstStyle/>
                    <a:p>
                      <a:pPr algn="just">
                        <a:lnSpc>
                          <a:spcPct val="150000"/>
                        </a:lnSpc>
                        <a:spcBef>
                          <a:spcPts val="300"/>
                        </a:spcBef>
                        <a:spcAft>
                          <a:spcPts val="0"/>
                        </a:spcAft>
                      </a:pPr>
                      <a:r>
                        <a:rPr lang="en-GB" sz="800" kern="1200">
                          <a:effectLst/>
                          <a:latin typeface="Tahoma" panose="020B0604030504040204" pitchFamily="34" charset="0"/>
                          <a:ea typeface="Times New Roman" panose="02020603050405020304" pitchFamily="18" charset="0"/>
                          <a:cs typeface="Tahoma" panose="020B0604030504040204" pitchFamily="34" charset="0"/>
                        </a:rPr>
                        <a:t>Bidders to provide a detailed  report/sample screen shots showing the history of quotation lead times.</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300"/>
                        </a:spcBef>
                      </a:pPr>
                      <a:r>
                        <a:rPr lang="en-GB" sz="800">
                          <a:effectLst/>
                          <a:latin typeface="Tahoma" panose="020B0604030504040204" pitchFamily="34" charset="0"/>
                          <a:ea typeface="Times New Roman" panose="02020603050405020304" pitchFamily="18" charset="0"/>
                          <a:cs typeface="Tahoma" panose="020B0604030504040204" pitchFamily="34" charset="0"/>
                        </a:rPr>
                        <a:t> </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0695097"/>
                  </a:ext>
                </a:extLst>
              </a:tr>
              <a:tr h="379795">
                <a:tc>
                  <a:txBody>
                    <a:bodyPr/>
                    <a:lstStyle/>
                    <a:p>
                      <a:pPr algn="just">
                        <a:lnSpc>
                          <a:spcPct val="150000"/>
                        </a:lnSpc>
                        <a:spcBef>
                          <a:spcPts val="300"/>
                        </a:spcBef>
                        <a:spcAft>
                          <a:spcPts val="0"/>
                        </a:spcAft>
                      </a:pPr>
                      <a:r>
                        <a:rPr lang="en-GB" sz="900">
                          <a:effectLst/>
                          <a:latin typeface="Tahoma" panose="020B0604030504040204" pitchFamily="34" charset="0"/>
                          <a:ea typeface="Times New Roman" panose="02020603050405020304" pitchFamily="18" charset="0"/>
                          <a:cs typeface="Tahoma" panose="020B0604030504040204" pitchFamily="34" charset="0"/>
                        </a:rPr>
                        <a:t>Bidders to provide a detailed report /sample screen shots showing the history of delivery lead times history </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300"/>
                        </a:spcBef>
                      </a:pPr>
                      <a:r>
                        <a:rPr lang="en-GB" sz="800">
                          <a:effectLst/>
                          <a:latin typeface="Tahoma" panose="020B0604030504040204" pitchFamily="34" charset="0"/>
                          <a:ea typeface="Times New Roman" panose="02020603050405020304" pitchFamily="18" charset="0"/>
                          <a:cs typeface="Tahoma" panose="020B0604030504040204" pitchFamily="34" charset="0"/>
                        </a:rPr>
                        <a:t> </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7306801"/>
                  </a:ext>
                </a:extLst>
              </a:tr>
              <a:tr h="752120">
                <a:tc>
                  <a:txBody>
                    <a:bodyPr/>
                    <a:lstStyle/>
                    <a:p>
                      <a:pPr algn="just">
                        <a:lnSpc>
                          <a:spcPct val="150000"/>
                        </a:lnSpc>
                        <a:spcBef>
                          <a:spcPts val="300"/>
                        </a:spcBef>
                        <a:spcAft>
                          <a:spcPts val="0"/>
                        </a:spcAft>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Bidders to provide a detailed availability or maintenance report /screen shots showing the history lead times for maintenance/availability, scheduled maintenance compliance, unscheduled maintenance repair times</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300"/>
                        </a:spcBef>
                      </a:pPr>
                      <a:r>
                        <a:rPr lang="en-GB" sz="800">
                          <a:effectLst/>
                          <a:latin typeface="Tahoma" panose="020B0604030504040204" pitchFamily="34" charset="0"/>
                          <a:ea typeface="Times New Roman" panose="02020603050405020304" pitchFamily="18" charset="0"/>
                          <a:cs typeface="Tahoma" panose="020B0604030504040204" pitchFamily="34" charset="0"/>
                        </a:rPr>
                        <a:t> </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6486064"/>
                  </a:ext>
                </a:extLst>
              </a:tr>
              <a:tr h="379795">
                <a:tc>
                  <a:txBody>
                    <a:bodyPr/>
                    <a:lstStyle/>
                    <a:p>
                      <a:pPr algn="just">
                        <a:lnSpc>
                          <a:spcPct val="150000"/>
                        </a:lnSpc>
                        <a:spcBef>
                          <a:spcPts val="300"/>
                        </a:spcBef>
                        <a:spcAft>
                          <a:spcPts val="0"/>
                        </a:spcAft>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Bidders to provide the annual load tests schedule dates and compliance certificate </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300"/>
                        </a:spcBef>
                      </a:pPr>
                      <a:r>
                        <a:rPr lang="en-GB" sz="800">
                          <a:effectLst/>
                          <a:latin typeface="Tahoma" panose="020B0604030504040204" pitchFamily="34" charset="0"/>
                          <a:ea typeface="Times New Roman" panose="02020603050405020304" pitchFamily="18" charset="0"/>
                          <a:cs typeface="Tahoma" panose="020B0604030504040204" pitchFamily="34" charset="0"/>
                        </a:rPr>
                        <a:t> </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452799"/>
                  </a:ext>
                </a:extLst>
              </a:tr>
              <a:tr h="379795">
                <a:tc>
                  <a:txBody>
                    <a:bodyPr/>
                    <a:lstStyle/>
                    <a:p>
                      <a:pPr algn="just">
                        <a:lnSpc>
                          <a:spcPct val="150000"/>
                        </a:lnSpc>
                        <a:spcBef>
                          <a:spcPts val="300"/>
                        </a:spcBef>
                        <a:spcAft>
                          <a:spcPts val="0"/>
                        </a:spcAft>
                      </a:pPr>
                      <a:r>
                        <a:rPr lang="en-GB" sz="900">
                          <a:effectLst/>
                          <a:latin typeface="Tahoma" panose="020B0604030504040204" pitchFamily="34" charset="0"/>
                          <a:ea typeface="Times New Roman" panose="02020603050405020304" pitchFamily="18" charset="0"/>
                          <a:cs typeface="Tahoma" panose="020B0604030504040204" pitchFamily="34" charset="0"/>
                        </a:rPr>
                        <a:t>Bidders to provide a detailed report /screen shots showing the history lead times for attending to breakdown</a:t>
                      </a:r>
                      <a:endParaRPr lang="en-ZA" sz="80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300"/>
                        </a:spcBef>
                      </a:pPr>
                      <a:r>
                        <a:rPr lang="en-GB" sz="800" dirty="0">
                          <a:effectLst/>
                          <a:latin typeface="Tahoma" panose="020B0604030504040204" pitchFamily="34" charset="0"/>
                          <a:ea typeface="Times New Roman" panose="02020603050405020304" pitchFamily="18" charset="0"/>
                          <a:cs typeface="Tahoma" panose="020B0604030504040204" pitchFamily="34" charset="0"/>
                        </a:rPr>
                        <a:t> </a:t>
                      </a:r>
                      <a:endParaRPr lang="en-ZA" sz="8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1120" marR="61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588204"/>
                  </a:ext>
                </a:extLst>
              </a:tr>
            </a:tbl>
          </a:graphicData>
        </a:graphic>
      </p:graphicFrame>
    </p:spTree>
    <p:extLst>
      <p:ext uri="{BB962C8B-B14F-4D97-AF65-F5344CB8AC3E}">
        <p14:creationId xmlns:p14="http://schemas.microsoft.com/office/powerpoint/2010/main" val="1788086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RETURNABLE DOCUMENTS</a:t>
            </a:r>
            <a:endParaRPr lang="en-ZA" sz="2400" b="1"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110E8308-8410-F2B2-CDED-66AC771E5E0D}"/>
              </a:ext>
            </a:extLst>
          </p:cNvPr>
          <p:cNvGraphicFramePr>
            <a:graphicFrameLocks noGrp="1"/>
          </p:cNvGraphicFramePr>
          <p:nvPr>
            <p:extLst>
              <p:ext uri="{D42A27DB-BD31-4B8C-83A1-F6EECF244321}">
                <p14:modId xmlns:p14="http://schemas.microsoft.com/office/powerpoint/2010/main" val="4150924662"/>
              </p:ext>
            </p:extLst>
          </p:nvPr>
        </p:nvGraphicFramePr>
        <p:xfrm>
          <a:off x="444843" y="1486183"/>
          <a:ext cx="9257957" cy="4423549"/>
        </p:xfrm>
        <a:graphic>
          <a:graphicData uri="http://schemas.openxmlformats.org/drawingml/2006/table">
            <a:tbl>
              <a:tblPr firstRow="1" firstCol="1" lastRow="1" lastCol="1" bandRow="1" bandCol="1"/>
              <a:tblGrid>
                <a:gridCol w="9257957">
                  <a:extLst>
                    <a:ext uri="{9D8B030D-6E8A-4147-A177-3AD203B41FA5}">
                      <a16:colId xmlns:a16="http://schemas.microsoft.com/office/drawing/2014/main" val="770104632"/>
                    </a:ext>
                  </a:extLst>
                </a:gridCol>
              </a:tblGrid>
              <a:tr h="602575">
                <a:tc>
                  <a:txBody>
                    <a:bodyPr/>
                    <a:lstStyle/>
                    <a:p>
                      <a:pPr algn="just">
                        <a:lnSpc>
                          <a:spcPct val="150000"/>
                        </a:lnSpc>
                        <a:spcBef>
                          <a:spcPts val="300"/>
                        </a:spcBef>
                        <a:spcAft>
                          <a:spcPts val="0"/>
                        </a:spcAft>
                      </a:pPr>
                      <a:r>
                        <a:rPr lang="en-GB" sz="1000">
                          <a:effectLst/>
                          <a:latin typeface="Tahoma" panose="020B0604030504040204" pitchFamily="34" charset="0"/>
                          <a:ea typeface="Times New Roman" panose="02020603050405020304" pitchFamily="18" charset="0"/>
                          <a:cs typeface="Tahoma" panose="020B0604030504040204" pitchFamily="34" charset="0"/>
                        </a:rPr>
                        <a:t>Bidders to  provide multiple Automated reports which provide the following information Customer Information, multi parameters reporting, availability (downtime) reports, Debtors ageing, Service Level measurements, Savings,  Executive management reports, deliveries schedule , orders in pipeline, on a monthly basis,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7684778"/>
                  </a:ext>
                </a:extLst>
              </a:tr>
              <a:tr h="279334">
                <a:tc>
                  <a:txBody>
                    <a:bodyPr/>
                    <a:lstStyle/>
                    <a:p>
                      <a:pPr algn="just">
                        <a:lnSpc>
                          <a:spcPct val="150000"/>
                        </a:lnSpc>
                        <a:spcBef>
                          <a:spcPts val="300"/>
                        </a:spcBef>
                        <a:spcAft>
                          <a:spcPts val="0"/>
                        </a:spcAft>
                      </a:pPr>
                      <a:r>
                        <a:rPr lang="en-GB" sz="1000">
                          <a:effectLst/>
                          <a:latin typeface="Tahoma" panose="020B0604030504040204" pitchFamily="34" charset="0"/>
                          <a:ea typeface="Times New Roman" panose="02020603050405020304" pitchFamily="18" charset="0"/>
                          <a:cs typeface="Tahoma" panose="020B0604030504040204" pitchFamily="34" charset="0"/>
                        </a:rPr>
                        <a:t>Bidders to provide a detailed schedule of reports /screen shots showing the various tracking  reports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7757760"/>
                  </a:ext>
                </a:extLst>
              </a:tr>
              <a:tr h="279334">
                <a:tc>
                  <a:txBody>
                    <a:bodyPr/>
                    <a:lstStyle/>
                    <a:p>
                      <a:pPr algn="just">
                        <a:lnSpc>
                          <a:spcPct val="150000"/>
                        </a:lnSpc>
                        <a:spcBef>
                          <a:spcPts val="300"/>
                        </a:spcBef>
                        <a:spcAft>
                          <a:spcPts val="0"/>
                        </a:spcAft>
                      </a:pPr>
                      <a:r>
                        <a:rPr lang="en-GB" sz="900" kern="1200">
                          <a:effectLst/>
                          <a:latin typeface="Tahoma" panose="020B0604030504040204" pitchFamily="34" charset="0"/>
                          <a:ea typeface="Times New Roman" panose="02020603050405020304" pitchFamily="18" charset="0"/>
                          <a:cs typeface="Tahoma" panose="020B0604030504040204" pitchFamily="34" charset="0"/>
                        </a:rPr>
                        <a:t>Bidders to provide</a:t>
                      </a:r>
                      <a:r>
                        <a:rPr lang="en-GB" sz="1000">
                          <a:effectLst/>
                          <a:latin typeface="Tahoma" panose="020B0604030504040204" pitchFamily="34" charset="0"/>
                          <a:ea typeface="Times New Roman" panose="02020603050405020304" pitchFamily="18" charset="0"/>
                          <a:cs typeface="Tahoma" panose="020B0604030504040204" pitchFamily="34" charset="0"/>
                        </a:rPr>
                        <a:t> Fuel Management strategy and process to manage fuel usage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8756226"/>
                  </a:ext>
                </a:extLst>
              </a:tr>
              <a:tr h="279334">
                <a:tc>
                  <a:txBody>
                    <a:bodyPr/>
                    <a:lstStyle/>
                    <a:p>
                      <a:pPr algn="just">
                        <a:lnSpc>
                          <a:spcPct val="150000"/>
                        </a:lnSpc>
                        <a:spcBef>
                          <a:spcPts val="300"/>
                        </a:spcBef>
                        <a:spcAft>
                          <a:spcPts val="0"/>
                        </a:spcAft>
                      </a:pPr>
                      <a:r>
                        <a:rPr lang="en-GB" sz="1000">
                          <a:effectLst/>
                          <a:latin typeface="Tahoma" panose="020B0604030504040204" pitchFamily="34" charset="0"/>
                          <a:ea typeface="Times New Roman" panose="02020603050405020304" pitchFamily="18" charset="0"/>
                          <a:cs typeface="Tahoma" panose="020B0604030504040204" pitchFamily="34" charset="0"/>
                        </a:rPr>
                        <a:t>Bidders to provide a detailed  reports /screen shots of billing reports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7215789"/>
                  </a:ext>
                </a:extLst>
              </a:tr>
              <a:tr h="2380397">
                <a:tc>
                  <a:txBody>
                    <a:bodyPr/>
                    <a:lstStyle/>
                    <a:p>
                      <a:pPr algn="just">
                        <a:lnSpc>
                          <a:spcPct val="150000"/>
                        </a:lnSpc>
                        <a:spcBef>
                          <a:spcPts val="300"/>
                        </a:spcBef>
                        <a:spcAft>
                          <a:spcPts val="0"/>
                        </a:spcAft>
                      </a:pPr>
                      <a:r>
                        <a:rPr lang="en-GB" sz="1000" dirty="0">
                          <a:effectLst/>
                          <a:latin typeface="Tahoma" panose="020B0604030504040204" pitchFamily="34" charset="0"/>
                          <a:ea typeface="Times New Roman" panose="02020603050405020304" pitchFamily="18" charset="0"/>
                          <a:cs typeface="Tahoma" panose="020B0604030504040204" pitchFamily="34" charset="0"/>
                        </a:rPr>
                        <a:t>Provide minimum of three company reference letters not older than 5 years from previous and/or existing customers (excluding Transnet) to give feedback/testimonial of your previous or current service performance levels:                                                                       </a:t>
                      </a:r>
                    </a:p>
                    <a:p>
                      <a:pPr algn="just">
                        <a:lnSpc>
                          <a:spcPct val="150000"/>
                        </a:lnSpc>
                        <a:spcBef>
                          <a:spcPts val="300"/>
                        </a:spcBef>
                        <a:spcAft>
                          <a:spcPts val="0"/>
                        </a:spcAft>
                      </a:pPr>
                      <a:r>
                        <a:rPr lang="en-GB" sz="1000" dirty="0">
                          <a:effectLst/>
                          <a:latin typeface="Tahoma" panose="020B0604030504040204" pitchFamily="34" charset="0"/>
                          <a:ea typeface="Times New Roman" panose="02020603050405020304" pitchFamily="18" charset="0"/>
                          <a:cs typeface="Tahoma" panose="020B0604030504040204" pitchFamily="34" charset="0"/>
                        </a:rPr>
                        <a:t>1 Ability to Resolve technical queries and provide technical advice.                                                                            </a:t>
                      </a:r>
                    </a:p>
                    <a:p>
                      <a:pPr algn="just">
                        <a:lnSpc>
                          <a:spcPct val="150000"/>
                        </a:lnSpc>
                        <a:spcBef>
                          <a:spcPts val="300"/>
                        </a:spcBef>
                        <a:spcAft>
                          <a:spcPts val="0"/>
                        </a:spcAft>
                      </a:pPr>
                      <a:r>
                        <a:rPr lang="en-GB" sz="1000" dirty="0">
                          <a:effectLst/>
                          <a:latin typeface="Tahoma" panose="020B0604030504040204" pitchFamily="34" charset="0"/>
                          <a:ea typeface="Times New Roman" panose="02020603050405020304" pitchFamily="18" charset="0"/>
                          <a:cs typeface="Tahoma" panose="020B0604030504040204" pitchFamily="34" charset="0"/>
                        </a:rPr>
                        <a:t> 2. Assist depots departments with vehicle specification advice.                                                                                 </a:t>
                      </a:r>
                    </a:p>
                    <a:p>
                      <a:pPr algn="just">
                        <a:lnSpc>
                          <a:spcPct val="150000"/>
                        </a:lnSpc>
                        <a:spcBef>
                          <a:spcPts val="300"/>
                        </a:spcBef>
                        <a:spcAft>
                          <a:spcPts val="0"/>
                        </a:spcAft>
                      </a:pPr>
                      <a:r>
                        <a:rPr lang="en-GB" sz="1000" dirty="0">
                          <a:effectLst/>
                          <a:latin typeface="Tahoma" panose="020B0604030504040204" pitchFamily="34" charset="0"/>
                          <a:ea typeface="Times New Roman" panose="02020603050405020304" pitchFamily="18" charset="0"/>
                          <a:cs typeface="Tahoma" panose="020B0604030504040204" pitchFamily="34" charset="0"/>
                        </a:rPr>
                        <a:t>3. Provide fit for purpose vehicles.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spcAft>
                          <a:spcPts val="0"/>
                        </a:spcAft>
                      </a:pPr>
                      <a:r>
                        <a:rPr lang="en-ZA" sz="900" dirty="0">
                          <a:effectLst/>
                          <a:latin typeface="Tahoma" panose="020B0604030504040204" pitchFamily="34" charset="0"/>
                          <a:ea typeface="Times New Roman" panose="02020603050405020304" pitchFamily="18" charset="0"/>
                          <a:cs typeface="Times New Roman" panose="02020603050405020304" pitchFamily="18" charset="0"/>
                        </a:rPr>
                        <a:t>4. </a:t>
                      </a:r>
                      <a:r>
                        <a:rPr lang="en-GB" sz="1000" dirty="0">
                          <a:effectLst/>
                          <a:latin typeface="Tahoma" panose="020B0604030504040204" pitchFamily="34" charset="0"/>
                          <a:ea typeface="Times New Roman" panose="02020603050405020304" pitchFamily="18" charset="0"/>
                          <a:cs typeface="Tahoma" panose="020B0604030504040204" pitchFamily="34" charset="0"/>
                        </a:rPr>
                        <a:t>For the  heavy/commercial vehicles, project manage the delivery of these </a:t>
                      </a:r>
                      <a:r>
                        <a:rPr lang="en-US" sz="1000" dirty="0">
                          <a:effectLst/>
                          <a:latin typeface="Tahoma" panose="020B0604030504040204" pitchFamily="34" charset="0"/>
                          <a:ea typeface="Times New Roman" panose="02020603050405020304" pitchFamily="18" charset="0"/>
                          <a:cs typeface="Tahoma" panose="020B0604030504040204" pitchFamily="34" charset="0"/>
                        </a:rPr>
                        <a:t>vehicles in the event that </a:t>
                      </a:r>
                      <a:r>
                        <a:rPr lang="en-US" sz="1000" dirty="0" err="1">
                          <a:effectLst/>
                          <a:latin typeface="Tahoma" panose="020B0604030504040204" pitchFamily="34" charset="0"/>
                          <a:ea typeface="Times New Roman" panose="02020603050405020304" pitchFamily="18" charset="0"/>
                          <a:cs typeface="Tahoma" panose="020B0604030504040204" pitchFamily="34" charset="0"/>
                        </a:rPr>
                        <a:t>customisation</a:t>
                      </a:r>
                      <a:r>
                        <a:rPr lang="en-US" sz="1000" dirty="0">
                          <a:effectLst/>
                          <a:latin typeface="Tahoma" panose="020B0604030504040204" pitchFamily="34" charset="0"/>
                          <a:ea typeface="Times New Roman" panose="02020603050405020304" pitchFamily="18" charset="0"/>
                          <a:cs typeface="Tahoma" panose="020B0604030504040204" pitchFamily="34" charset="0"/>
                        </a:rPr>
                        <a:t> is required.</a:t>
                      </a:r>
                    </a:p>
                    <a:p>
                      <a:pPr algn="just">
                        <a:lnSpc>
                          <a:spcPct val="150000"/>
                        </a:lnSpc>
                        <a:spcBef>
                          <a:spcPts val="300"/>
                        </a:spcBef>
                        <a:spcAft>
                          <a:spcPts val="0"/>
                        </a:spcAft>
                      </a:pPr>
                      <a:r>
                        <a:rPr lang="en-GB" sz="1000" dirty="0">
                          <a:effectLst/>
                          <a:latin typeface="Tahoma" panose="020B0604030504040204" pitchFamily="34" charset="0"/>
                          <a:ea typeface="Times New Roman" panose="02020603050405020304" pitchFamily="18" charset="0"/>
                          <a:cs typeface="Tahoma" panose="020B0604030504040204" pitchFamily="34" charset="0"/>
                        </a:rPr>
                        <a:t>5.Qualified and experienced technical personnel, history of successfully supplied modified vehicles, history of installed accessories,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1038468"/>
                  </a:ext>
                </a:extLst>
              </a:tr>
              <a:tr h="602575">
                <a:tc>
                  <a:txBody>
                    <a:bodyPr/>
                    <a:lstStyle/>
                    <a:p>
                      <a:pPr algn="just">
                        <a:lnSpc>
                          <a:spcPct val="150000"/>
                        </a:lnSpc>
                        <a:spcBef>
                          <a:spcPts val="300"/>
                        </a:spcBef>
                        <a:spcAft>
                          <a:spcPts val="0"/>
                        </a:spcAft>
                      </a:pPr>
                      <a:r>
                        <a:rPr lang="en-GB" sz="1000" dirty="0">
                          <a:effectLst/>
                          <a:latin typeface="Tahoma" panose="020B0604030504040204" pitchFamily="34" charset="0"/>
                          <a:ea typeface="Times New Roman" panose="02020603050405020304" pitchFamily="18" charset="0"/>
                          <a:cs typeface="Tahoma" panose="020B0604030504040204" pitchFamily="34" charset="0"/>
                        </a:rPr>
                        <a:t>Bidders to provide process of technical support and qualification and experience of support teams</a:t>
                      </a:r>
                      <a:r>
                        <a:rPr lang="en-GB" sz="900" dirty="0">
                          <a:effectLst/>
                          <a:latin typeface="Tahoma" panose="020B0604030504040204" pitchFamily="34" charset="0"/>
                          <a:ea typeface="Times New Roman" panose="02020603050405020304" pitchFamily="18" charset="0"/>
                          <a:cs typeface="Times New Roman" panose="02020603050405020304" pitchFamily="18" charset="0"/>
                        </a:rPr>
                        <a:t> </a:t>
                      </a:r>
                      <a:r>
                        <a:rPr lang="en-GB" sz="1000" dirty="0">
                          <a:effectLst/>
                          <a:latin typeface="Tahoma" panose="020B0604030504040204" pitchFamily="34" charset="0"/>
                          <a:ea typeface="Times New Roman" panose="02020603050405020304" pitchFamily="18" charset="0"/>
                          <a:cs typeface="Tahoma" panose="020B0604030504040204" pitchFamily="34" charset="0"/>
                        </a:rPr>
                        <a:t>process to manage licensing and sample licensing report,</a:t>
                      </a:r>
                      <a:r>
                        <a:rPr lang="en-GB" sz="900" dirty="0">
                          <a:effectLst/>
                          <a:latin typeface="Tahoma" panose="020B0604030504040204" pitchFamily="34" charset="0"/>
                          <a:ea typeface="Times New Roman" panose="02020603050405020304" pitchFamily="18" charset="0"/>
                          <a:cs typeface="Times New Roman" panose="02020603050405020304" pitchFamily="18" charset="0"/>
                        </a:rPr>
                        <a:t> </a:t>
                      </a:r>
                      <a:r>
                        <a:rPr lang="en-GB" sz="1000" dirty="0">
                          <a:effectLst/>
                          <a:latin typeface="Tahoma" panose="020B0604030504040204" pitchFamily="34" charset="0"/>
                          <a:ea typeface="Times New Roman" panose="02020603050405020304" pitchFamily="18" charset="0"/>
                          <a:cs typeface="Tahoma" panose="020B0604030504040204" pitchFamily="34" charset="0"/>
                        </a:rPr>
                        <a:t>process to manage Certificate of Fitness and sample COF report and process to manage annual vehicle audit requirements and sample vehicle audit reports</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5212718"/>
                  </a:ext>
                </a:extLst>
              </a:tr>
            </a:tbl>
          </a:graphicData>
        </a:graphic>
      </p:graphicFrame>
    </p:spTree>
    <p:extLst>
      <p:ext uri="{BB962C8B-B14F-4D97-AF65-F5344CB8AC3E}">
        <p14:creationId xmlns:p14="http://schemas.microsoft.com/office/powerpoint/2010/main" val="2919480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RETURNABLE DOCUMENTS</a:t>
            </a:r>
            <a:endParaRPr lang="en-ZA" sz="2400" b="1" dirty="0">
              <a:latin typeface="Arial" panose="020B0604020202020204" pitchFamily="34" charset="0"/>
              <a:cs typeface="Arial" panose="020B0604020202020204" pitchFamily="34" charset="0"/>
            </a:endParaRPr>
          </a:p>
        </p:txBody>
      </p:sp>
      <p:graphicFrame>
        <p:nvGraphicFramePr>
          <p:cNvPr id="3" name="Table 2">
            <a:extLst>
              <a:ext uri="{FF2B5EF4-FFF2-40B4-BE49-F238E27FC236}">
                <a16:creationId xmlns:a16="http://schemas.microsoft.com/office/drawing/2014/main" id="{4341C6A4-AFDA-44D9-DE9C-49F55B05950B}"/>
              </a:ext>
            </a:extLst>
          </p:cNvPr>
          <p:cNvGraphicFramePr>
            <a:graphicFrameLocks noGrp="1"/>
          </p:cNvGraphicFramePr>
          <p:nvPr>
            <p:extLst>
              <p:ext uri="{D42A27DB-BD31-4B8C-83A1-F6EECF244321}">
                <p14:modId xmlns:p14="http://schemas.microsoft.com/office/powerpoint/2010/main" val="4113054635"/>
              </p:ext>
            </p:extLst>
          </p:nvPr>
        </p:nvGraphicFramePr>
        <p:xfrm>
          <a:off x="618068" y="1598072"/>
          <a:ext cx="8754532" cy="4235462"/>
        </p:xfrm>
        <a:graphic>
          <a:graphicData uri="http://schemas.openxmlformats.org/drawingml/2006/table">
            <a:tbl>
              <a:tblPr firstRow="1" firstCol="1" lastRow="1" lastCol="1" bandRow="1" bandCol="1"/>
              <a:tblGrid>
                <a:gridCol w="7544395">
                  <a:extLst>
                    <a:ext uri="{9D8B030D-6E8A-4147-A177-3AD203B41FA5}">
                      <a16:colId xmlns:a16="http://schemas.microsoft.com/office/drawing/2014/main" val="486526424"/>
                    </a:ext>
                  </a:extLst>
                </a:gridCol>
                <a:gridCol w="1210137">
                  <a:extLst>
                    <a:ext uri="{9D8B030D-6E8A-4147-A177-3AD203B41FA5}">
                      <a16:colId xmlns:a16="http://schemas.microsoft.com/office/drawing/2014/main" val="2839417828"/>
                    </a:ext>
                  </a:extLst>
                </a:gridCol>
              </a:tblGrid>
              <a:tr h="503525">
                <a:tc>
                  <a:txBody>
                    <a:bodyPr/>
                    <a:lstStyle/>
                    <a:p>
                      <a:pPr algn="just">
                        <a:lnSpc>
                          <a:spcPct val="150000"/>
                        </a:lnSpc>
                        <a:spcBef>
                          <a:spcPts val="300"/>
                        </a:spcBef>
                      </a:pPr>
                      <a:r>
                        <a:rPr lang="en-GB" sz="900" b="1"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1000" b="1"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ESSENTIAL</a:t>
                      </a:r>
                      <a:r>
                        <a:rPr lang="en-GB" sz="1000" b="1" kern="1200">
                          <a:solidFill>
                            <a:srgbClr val="FF0000"/>
                          </a:solidFill>
                          <a:effectLst/>
                          <a:latin typeface="Tahoma" panose="020B0604030504040204" pitchFamily="34" charset="0"/>
                          <a:ea typeface="Times New Roman" panose="02020603050405020304" pitchFamily="18" charset="0"/>
                          <a:cs typeface="Tahoma" panose="020B0604030504040204" pitchFamily="34" charset="0"/>
                        </a:rPr>
                        <a:t> </a:t>
                      </a:r>
                      <a:r>
                        <a:rPr lang="en-GB" sz="1000" b="1"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RETURNABLE DOCUMENTS &amp; SCHEDULES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indent="-269875" algn="l">
                        <a:lnSpc>
                          <a:spcPct val="150000"/>
                        </a:lnSpc>
                        <a:spcBef>
                          <a:spcPts val="300"/>
                        </a:spcBef>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SUBMITTED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p>
                      <a:pPr marL="90170" algn="l">
                        <a:lnSpc>
                          <a:spcPct val="150000"/>
                        </a:lnSpc>
                        <a:spcBef>
                          <a:spcPts val="300"/>
                        </a:spcBef>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[Yes or No]</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067197798"/>
                  </a:ext>
                </a:extLst>
              </a:tr>
              <a:tr h="362345">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In the case of Joint Ventures, a copy of the Joint Venture Agreement or written confirmation of the intention to enter into a Joint Venture Agreement</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4268016"/>
                  </a:ext>
                </a:extLst>
              </a:tr>
              <a:tr h="266618">
                <a:tc>
                  <a:txBody>
                    <a:bodyPr/>
                    <a:lstStyle/>
                    <a:p>
                      <a:pPr algn="just">
                        <a:lnSpc>
                          <a:spcPct val="115000"/>
                        </a:lnSpc>
                        <a:spcBef>
                          <a:spcPts val="300"/>
                        </a:spcBef>
                      </a:pPr>
                      <a:r>
                        <a:rPr lang="en-GB" sz="900" kern="1200">
                          <a:effectLst/>
                          <a:latin typeface="Tahoma" panose="020B0604030504040204" pitchFamily="34" charset="0"/>
                          <a:ea typeface="Times New Roman" panose="02020603050405020304" pitchFamily="18" charset="0"/>
                          <a:cs typeface="Tahoma" panose="020B0604030504040204" pitchFamily="34" charset="0"/>
                        </a:rPr>
                        <a:t>Latest Financial Statements signed by your Accounting Officer or latest Audited Financial Statements plus 2 previous years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548476"/>
                  </a:ext>
                </a:extLst>
              </a:tr>
              <a:tr h="266618">
                <a:tc>
                  <a:txBody>
                    <a:bodyPr/>
                    <a:lstStyle/>
                    <a:p>
                      <a:pPr algn="just">
                        <a:lnSpc>
                          <a:spcPct val="115000"/>
                        </a:lnSpc>
                        <a:spcBef>
                          <a:spcPts val="300"/>
                        </a:spcBef>
                      </a:pPr>
                      <a:r>
                        <a:rPr lang="en-GB" sz="900" kern="1200">
                          <a:effectLst/>
                          <a:latin typeface="Tahoma" panose="020B0604030504040204" pitchFamily="34" charset="0"/>
                          <a:ea typeface="Times New Roman" panose="02020603050405020304" pitchFamily="18" charset="0"/>
                          <a:cs typeface="Tahoma" panose="020B0604030504040204" pitchFamily="34" charset="0"/>
                        </a:rPr>
                        <a:t>SECTION 1: SBD1 FORM</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7569734"/>
                  </a:ext>
                </a:extLst>
              </a:tr>
              <a:tr h="266618">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5: Proposal Form and List of Returnable documents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16510" marR="165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926112"/>
                  </a:ext>
                </a:extLst>
              </a:tr>
              <a:tr h="272290">
                <a:tc>
                  <a:txBody>
                    <a:bodyPr/>
                    <a:lstStyle/>
                    <a:p>
                      <a:pPr algn="just">
                        <a:lnSpc>
                          <a:spcPct val="115000"/>
                        </a:lnSpc>
                        <a:spcBef>
                          <a:spcPts val="300"/>
                        </a:spcBef>
                      </a:pPr>
                      <a:r>
                        <a:rPr lang="en-GB" sz="900" kern="1200">
                          <a:effectLst/>
                          <a:latin typeface="Tahoma" panose="020B0604030504040204" pitchFamily="34" charset="0"/>
                          <a:ea typeface="Times New Roman" panose="02020603050405020304" pitchFamily="18" charset="0"/>
                          <a:cs typeface="Tahoma" panose="020B0604030504040204" pitchFamily="34" charset="0"/>
                        </a:rPr>
                        <a:t>SECTION 6: Certificate Of Acquaintance with RFP, Terms &amp; Conditions &amp; Applicable Documents</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8874654"/>
                  </a:ext>
                </a:extLst>
              </a:tr>
              <a:tr h="287181">
                <a:tc>
                  <a:txBody>
                    <a:bodyPr/>
                    <a:lstStyle/>
                    <a:p>
                      <a:pPr algn="just">
                        <a:lnSpc>
                          <a:spcPct val="115000"/>
                        </a:lnSpc>
                        <a:spcBef>
                          <a:spcPts val="300"/>
                        </a:spcBef>
                      </a:pPr>
                      <a:r>
                        <a:rPr lang="en-GB" sz="900" kern="1200">
                          <a:effectLst/>
                          <a:latin typeface="Tahoma" panose="020B0604030504040204" pitchFamily="34" charset="0"/>
                          <a:ea typeface="Times New Roman" panose="02020603050405020304" pitchFamily="18" charset="0"/>
                          <a:cs typeface="Tahoma" panose="020B0604030504040204" pitchFamily="34" charset="0"/>
                        </a:rPr>
                        <a:t>SECTION 7: RFP Declaration and Breach of Law Form</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4776706"/>
                  </a:ext>
                </a:extLst>
              </a:tr>
              <a:tr h="287181">
                <a:tc>
                  <a:txBody>
                    <a:bodyPr/>
                    <a:lstStyle/>
                    <a:p>
                      <a:pPr algn="just">
                        <a:lnSpc>
                          <a:spcPct val="115000"/>
                        </a:lnSpc>
                        <a:spcBef>
                          <a:spcPts val="300"/>
                        </a:spcBef>
                      </a:pPr>
                      <a:r>
                        <a:rPr lang="en-GB" sz="900" kern="1200">
                          <a:effectLst/>
                          <a:latin typeface="Tahoma" panose="020B0604030504040204" pitchFamily="34" charset="0"/>
                          <a:ea typeface="Times New Roman" panose="02020603050405020304" pitchFamily="18" charset="0"/>
                          <a:cs typeface="Tahoma" panose="020B0604030504040204" pitchFamily="34" charset="0"/>
                        </a:rPr>
                        <a:t>SECTION 9: </a:t>
                      </a:r>
                      <a:r>
                        <a:rPr lang="en-GB" sz="900">
                          <a:effectLst/>
                          <a:latin typeface="Tahoma" panose="020B0604030504040204" pitchFamily="34" charset="0"/>
                          <a:ea typeface="Times New Roman" panose="02020603050405020304" pitchFamily="18" charset="0"/>
                          <a:cs typeface="Tahoma" panose="020B0604030504040204" pitchFamily="34" charset="0"/>
                        </a:rPr>
                        <a:t>Specific goals points claim form</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8233121"/>
                  </a:ext>
                </a:extLst>
              </a:tr>
              <a:tr h="287181">
                <a:tc>
                  <a:txBody>
                    <a:bodyPr/>
                    <a:lstStyle/>
                    <a:p>
                      <a:pPr algn="just">
                        <a:lnSpc>
                          <a:spcPct val="115000"/>
                        </a:lnSpc>
                        <a:spcBef>
                          <a:spcPts val="300"/>
                        </a:spcBef>
                      </a:pPr>
                      <a:r>
                        <a:rPr lang="en-GB" sz="900" kern="1200">
                          <a:effectLst/>
                          <a:latin typeface="Tahoma" panose="020B0604030504040204" pitchFamily="34" charset="0"/>
                          <a:ea typeface="Times New Roman" panose="02020603050405020304" pitchFamily="18" charset="0"/>
                          <a:cs typeface="Tahoma" panose="020B0604030504040204" pitchFamily="34" charset="0"/>
                        </a:rPr>
                        <a:t>SECTION </a:t>
                      </a:r>
                      <a:r>
                        <a:rPr lang="en-GB" sz="900">
                          <a:effectLst/>
                          <a:latin typeface="Tahoma" panose="020B0604030504040204" pitchFamily="34" charset="0"/>
                          <a:ea typeface="Times New Roman" panose="02020603050405020304" pitchFamily="18" charset="0"/>
                          <a:cs typeface="Tahoma" panose="020B0604030504040204" pitchFamily="34" charset="0"/>
                        </a:rPr>
                        <a:t>10</a:t>
                      </a:r>
                      <a:r>
                        <a:rPr lang="en-GB" sz="900" kern="1200">
                          <a:effectLst/>
                          <a:latin typeface="Tahoma" panose="020B0604030504040204" pitchFamily="34" charset="0"/>
                          <a:ea typeface="Times New Roman" panose="02020603050405020304" pitchFamily="18" charset="0"/>
                          <a:cs typeface="Tahoma" panose="020B0604030504040204" pitchFamily="34" charset="0"/>
                        </a:rPr>
                        <a:t>: Certificate of attendance non-compulsory RFP Briefing</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4768701"/>
                  </a:ext>
                </a:extLst>
              </a:tr>
              <a:tr h="287181">
                <a:tc>
                  <a:txBody>
                    <a:bodyPr/>
                    <a:lstStyle/>
                    <a:p>
                      <a:pPr algn="just">
                        <a:lnSpc>
                          <a:spcPct val="115000"/>
                        </a:lnSpc>
                      </a:pPr>
                      <a:r>
                        <a:rPr lang="en-GB" sz="900">
                          <a:effectLst/>
                          <a:latin typeface="Tahoma" panose="020B0604030504040204" pitchFamily="34" charset="0"/>
                          <a:ea typeface="Times New Roman" panose="02020603050405020304" pitchFamily="18" charset="0"/>
                          <a:cs typeface="Tahoma" panose="020B0604030504040204" pitchFamily="34" charset="0"/>
                        </a:rPr>
                        <a:t>SECTION 12: Protection of Personal Information</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8472954"/>
                  </a:ext>
                </a:extLst>
              </a:tr>
              <a:tr h="287181">
                <a:tc>
                  <a:txBody>
                    <a:bodyPr/>
                    <a:lstStyle/>
                    <a:p>
                      <a:pPr algn="just">
                        <a:lnSpc>
                          <a:spcPct val="115000"/>
                        </a:lnSpc>
                      </a:pPr>
                      <a:r>
                        <a:rPr lang="en-GB" sz="900" kern="1200">
                          <a:effectLst/>
                          <a:latin typeface="Tahoma" panose="020B0604030504040204" pitchFamily="34" charset="0"/>
                          <a:ea typeface="Times New Roman" panose="02020603050405020304" pitchFamily="18" charset="0"/>
                          <a:cs typeface="Tahoma" panose="020B0604030504040204" pitchFamily="34" charset="0"/>
                        </a:rPr>
                        <a:t>CSD Registration report</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296317"/>
                  </a:ext>
                </a:extLst>
              </a:tr>
              <a:tr h="287181">
                <a:tc>
                  <a:txBody>
                    <a:bodyPr/>
                    <a:lstStyle/>
                    <a:p>
                      <a:pPr algn="just">
                        <a:lnSpc>
                          <a:spcPct val="115000"/>
                        </a:lnSpc>
                      </a:pPr>
                      <a:r>
                        <a:rPr lang="en-GB" sz="900" kern="1200">
                          <a:effectLst/>
                          <a:latin typeface="Tahoma" panose="020B0604030504040204" pitchFamily="34" charset="0"/>
                          <a:ea typeface="Times New Roman" panose="02020603050405020304" pitchFamily="18" charset="0"/>
                          <a:cs typeface="Tahoma" panose="020B0604030504040204" pitchFamily="34" charset="0"/>
                        </a:rPr>
                        <a:t>Annexure G Signed Technical Specification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1819132"/>
                  </a:ext>
                </a:extLst>
              </a:tr>
              <a:tr h="287181">
                <a:tc>
                  <a:txBody>
                    <a:bodyPr/>
                    <a:lstStyle/>
                    <a:p>
                      <a:pPr algn="just">
                        <a:lnSpc>
                          <a:spcPct val="115000"/>
                        </a:lnSpc>
                      </a:pPr>
                      <a:r>
                        <a:rPr lang="en-GB" sz="900" kern="1200">
                          <a:effectLst/>
                          <a:latin typeface="Tahoma" panose="020B0604030504040204" pitchFamily="34" charset="0"/>
                          <a:ea typeface="Times New Roman" panose="02020603050405020304" pitchFamily="18" charset="0"/>
                          <a:cs typeface="Tahoma" panose="020B0604030504040204" pitchFamily="34" charset="0"/>
                        </a:rPr>
                        <a:t>Annexure H Completed  Signed Health and Safety Management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4012622"/>
                  </a:ext>
                </a:extLst>
              </a:tr>
              <a:tr h="287181">
                <a:tc>
                  <a:txBody>
                    <a:bodyPr/>
                    <a:lstStyle/>
                    <a:p>
                      <a:pPr algn="just">
                        <a:lnSpc>
                          <a:spcPct val="115000"/>
                        </a:lnSpc>
                      </a:pPr>
                      <a:r>
                        <a:rPr lang="en-GB" sz="900" kern="1200">
                          <a:effectLst/>
                          <a:latin typeface="Tahoma" panose="020B0604030504040204" pitchFamily="34" charset="0"/>
                          <a:ea typeface="Times New Roman" panose="02020603050405020304" pitchFamily="18" charset="0"/>
                          <a:cs typeface="Tahoma" panose="020B0604030504040204" pitchFamily="34" charset="0"/>
                        </a:rPr>
                        <a:t>Annexure I  Completed Signed Risk Management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29210" marR="2921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Bef>
                          <a:spcPts val="300"/>
                        </a:spcBef>
                      </a:pPr>
                      <a:r>
                        <a:rPr lang="en-GB" sz="9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1491825"/>
                  </a:ext>
                </a:extLst>
              </a:tr>
            </a:tbl>
          </a:graphicData>
        </a:graphic>
      </p:graphicFrame>
    </p:spTree>
    <p:extLst>
      <p:ext uri="{BB962C8B-B14F-4D97-AF65-F5344CB8AC3E}">
        <p14:creationId xmlns:p14="http://schemas.microsoft.com/office/powerpoint/2010/main" val="3666807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44833FD-9A1C-4FA9-B1B6-3DE5DAC163C8}"/>
              </a:ext>
            </a:extLst>
          </p:cNvPr>
          <p:cNvGrpSpPr/>
          <p:nvPr/>
        </p:nvGrpSpPr>
        <p:grpSpPr>
          <a:xfrm>
            <a:off x="-17070" y="-52995"/>
            <a:ext cx="9954523" cy="6936875"/>
            <a:chOff x="-17070" y="-52995"/>
            <a:chExt cx="9954523" cy="6936875"/>
          </a:xfrm>
        </p:grpSpPr>
        <p:pic>
          <p:nvPicPr>
            <p:cNvPr id="3" name="Picture 2" descr="A large long train on a steel track&#10;&#10;Description automatically generated">
              <a:extLst>
                <a:ext uri="{FF2B5EF4-FFF2-40B4-BE49-F238E27FC236}">
                  <a16:creationId xmlns:a16="http://schemas.microsoft.com/office/drawing/2014/main" id="{470B6303-CB0C-4273-A299-7EB718EC4D40}"/>
                </a:ext>
              </a:extLst>
            </p:cNvPr>
            <p:cNvPicPr>
              <a:picLocks noChangeAspect="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0" y="-52995"/>
              <a:ext cx="9906000" cy="6919960"/>
            </a:xfrm>
            <a:prstGeom prst="rect">
              <a:avLst/>
            </a:prstGeom>
          </p:spPr>
        </p:pic>
        <p:sp>
          <p:nvSpPr>
            <p:cNvPr id="20" name="object 11">
              <a:extLst>
                <a:ext uri="{FF2B5EF4-FFF2-40B4-BE49-F238E27FC236}">
                  <a16:creationId xmlns:a16="http://schemas.microsoft.com/office/drawing/2014/main" id="{B2575771-BBAA-42FE-8A20-0A7EFCBB2B20}"/>
                </a:ext>
              </a:extLst>
            </p:cNvPr>
            <p:cNvSpPr/>
            <p:nvPr/>
          </p:nvSpPr>
          <p:spPr>
            <a:xfrm flipH="1">
              <a:off x="25801" y="-35642"/>
              <a:ext cx="3480370" cy="6893642"/>
            </a:xfrm>
            <a:custGeom>
              <a:avLst/>
              <a:gdLst/>
              <a:ahLst/>
              <a:cxnLst/>
              <a:rect l="l" t="t" r="r" b="b"/>
              <a:pathLst>
                <a:path w="4393565" h="6858000">
                  <a:moveTo>
                    <a:pt x="4393488" y="0"/>
                  </a:moveTo>
                  <a:lnTo>
                    <a:pt x="3193110" y="0"/>
                  </a:lnTo>
                  <a:lnTo>
                    <a:pt x="3804094" y="357962"/>
                  </a:lnTo>
                  <a:lnTo>
                    <a:pt x="4393488" y="0"/>
                  </a:lnTo>
                  <a:close/>
                </a:path>
                <a:path w="4393565" h="6858000">
                  <a:moveTo>
                    <a:pt x="1129563" y="4219740"/>
                  </a:moveTo>
                  <a:lnTo>
                    <a:pt x="456044" y="4603864"/>
                  </a:lnTo>
                  <a:lnTo>
                    <a:pt x="1115987" y="4993792"/>
                  </a:lnTo>
                  <a:lnTo>
                    <a:pt x="436524" y="5362079"/>
                  </a:lnTo>
                  <a:lnTo>
                    <a:pt x="436524" y="6858000"/>
                  </a:lnTo>
                  <a:lnTo>
                    <a:pt x="1115847" y="6858000"/>
                  </a:lnTo>
                  <a:lnTo>
                    <a:pt x="1115847" y="5791568"/>
                  </a:lnTo>
                  <a:lnTo>
                    <a:pt x="1795449" y="5391099"/>
                  </a:lnTo>
                  <a:lnTo>
                    <a:pt x="1775929" y="4607560"/>
                  </a:lnTo>
                  <a:lnTo>
                    <a:pt x="1129563" y="4219740"/>
                  </a:lnTo>
                  <a:close/>
                </a:path>
                <a:path w="4393565" h="6858000">
                  <a:moveTo>
                    <a:pt x="1795362" y="5391150"/>
                  </a:moveTo>
                  <a:lnTo>
                    <a:pt x="1781708" y="6858000"/>
                  </a:lnTo>
                  <a:lnTo>
                    <a:pt x="3088017" y="6858000"/>
                  </a:lnTo>
                  <a:lnTo>
                    <a:pt x="3089279" y="6553098"/>
                  </a:lnTo>
                  <a:lnTo>
                    <a:pt x="2464485" y="6553098"/>
                  </a:lnTo>
                  <a:lnTo>
                    <a:pt x="2470035" y="5784354"/>
                  </a:lnTo>
                  <a:lnTo>
                    <a:pt x="1795362" y="5391150"/>
                  </a:lnTo>
                  <a:close/>
                </a:path>
                <a:path w="4393565" h="6858000">
                  <a:moveTo>
                    <a:pt x="3090798" y="6185839"/>
                  </a:moveTo>
                  <a:lnTo>
                    <a:pt x="2464485" y="6553098"/>
                  </a:lnTo>
                  <a:lnTo>
                    <a:pt x="3089279" y="6553098"/>
                  </a:lnTo>
                  <a:lnTo>
                    <a:pt x="3090798" y="6185839"/>
                  </a:lnTo>
                  <a:close/>
                </a:path>
                <a:path w="4393565" h="6858000">
                  <a:moveTo>
                    <a:pt x="2440203" y="4218419"/>
                  </a:moveTo>
                  <a:lnTo>
                    <a:pt x="1777250" y="4608347"/>
                  </a:lnTo>
                  <a:lnTo>
                    <a:pt x="2469781" y="5015674"/>
                  </a:lnTo>
                  <a:lnTo>
                    <a:pt x="2469781" y="5784189"/>
                  </a:lnTo>
                  <a:lnTo>
                    <a:pt x="3087116" y="6184138"/>
                  </a:lnTo>
                  <a:lnTo>
                    <a:pt x="3787990" y="5778588"/>
                  </a:lnTo>
                  <a:lnTo>
                    <a:pt x="3787990" y="5418797"/>
                  </a:lnTo>
                  <a:lnTo>
                    <a:pt x="3087116" y="5418797"/>
                  </a:lnTo>
                  <a:lnTo>
                    <a:pt x="3087116" y="4595685"/>
                  </a:lnTo>
                  <a:lnTo>
                    <a:pt x="2440203" y="4218419"/>
                  </a:lnTo>
                  <a:close/>
                </a:path>
                <a:path w="4393565" h="6858000">
                  <a:moveTo>
                    <a:pt x="3787990" y="5008499"/>
                  </a:moveTo>
                  <a:lnTo>
                    <a:pt x="3087116" y="5418797"/>
                  </a:lnTo>
                  <a:lnTo>
                    <a:pt x="3787990" y="5418797"/>
                  </a:lnTo>
                  <a:lnTo>
                    <a:pt x="3787990" y="5008499"/>
                  </a:lnTo>
                  <a:close/>
                </a:path>
                <a:path w="4393565" h="6858000">
                  <a:moveTo>
                    <a:pt x="436605" y="1502473"/>
                  </a:moveTo>
                  <a:lnTo>
                    <a:pt x="436437" y="1502473"/>
                  </a:lnTo>
                  <a:lnTo>
                    <a:pt x="0" y="1757946"/>
                  </a:lnTo>
                  <a:lnTo>
                    <a:pt x="0" y="4337659"/>
                  </a:lnTo>
                  <a:lnTo>
                    <a:pt x="455777" y="4603610"/>
                  </a:lnTo>
                  <a:lnTo>
                    <a:pt x="455777" y="2314968"/>
                  </a:lnTo>
                  <a:lnTo>
                    <a:pt x="1135900" y="1913978"/>
                  </a:lnTo>
                  <a:lnTo>
                    <a:pt x="436605" y="1502473"/>
                  </a:lnTo>
                  <a:close/>
                </a:path>
                <a:path w="4393565" h="6858000">
                  <a:moveTo>
                    <a:pt x="2443899" y="2681681"/>
                  </a:moveTo>
                  <a:lnTo>
                    <a:pt x="2443899" y="3440150"/>
                  </a:lnTo>
                  <a:lnTo>
                    <a:pt x="3780396" y="4227131"/>
                  </a:lnTo>
                  <a:lnTo>
                    <a:pt x="3780396" y="3448075"/>
                  </a:lnTo>
                  <a:lnTo>
                    <a:pt x="2443899" y="2681681"/>
                  </a:lnTo>
                  <a:close/>
                </a:path>
                <a:path w="4393565" h="6858000">
                  <a:moveTo>
                    <a:pt x="1784845" y="2293899"/>
                  </a:moveTo>
                  <a:lnTo>
                    <a:pt x="1129563" y="2668498"/>
                  </a:lnTo>
                  <a:lnTo>
                    <a:pt x="1129563" y="3438690"/>
                  </a:lnTo>
                  <a:lnTo>
                    <a:pt x="2443899" y="4218419"/>
                  </a:lnTo>
                  <a:lnTo>
                    <a:pt x="2443899" y="3443058"/>
                  </a:lnTo>
                  <a:lnTo>
                    <a:pt x="1784896" y="3052610"/>
                  </a:lnTo>
                  <a:lnTo>
                    <a:pt x="1784845" y="2293899"/>
                  </a:lnTo>
                  <a:close/>
                </a:path>
                <a:path w="4393565" h="6858000">
                  <a:moveTo>
                    <a:pt x="1129563" y="3438690"/>
                  </a:moveTo>
                  <a:lnTo>
                    <a:pt x="464756" y="3833114"/>
                  </a:lnTo>
                  <a:lnTo>
                    <a:pt x="1129563" y="4211675"/>
                  </a:lnTo>
                  <a:lnTo>
                    <a:pt x="1129563" y="3438690"/>
                  </a:lnTo>
                  <a:close/>
                </a:path>
                <a:path w="4393565" h="6858000">
                  <a:moveTo>
                    <a:pt x="2443899" y="1906117"/>
                  </a:moveTo>
                  <a:lnTo>
                    <a:pt x="1784896" y="2293937"/>
                  </a:lnTo>
                  <a:lnTo>
                    <a:pt x="2443899" y="2681744"/>
                  </a:lnTo>
                  <a:lnTo>
                    <a:pt x="2443899" y="1906117"/>
                  </a:lnTo>
                  <a:close/>
                </a:path>
                <a:path w="4393565" h="6858000">
                  <a:moveTo>
                    <a:pt x="1135900" y="1092504"/>
                  </a:moveTo>
                  <a:lnTo>
                    <a:pt x="1135900" y="1914029"/>
                  </a:lnTo>
                  <a:lnTo>
                    <a:pt x="1784845" y="2293899"/>
                  </a:lnTo>
                  <a:lnTo>
                    <a:pt x="1784896" y="1474774"/>
                  </a:lnTo>
                  <a:lnTo>
                    <a:pt x="1135900" y="1092504"/>
                  </a:lnTo>
                  <a:close/>
                </a:path>
                <a:path w="4393565" h="6858000">
                  <a:moveTo>
                    <a:pt x="1866176" y="0"/>
                  </a:moveTo>
                  <a:lnTo>
                    <a:pt x="1784896" y="0"/>
                  </a:lnTo>
                  <a:lnTo>
                    <a:pt x="1784896" y="711009"/>
                  </a:lnTo>
                  <a:lnTo>
                    <a:pt x="2456053" y="1097508"/>
                  </a:lnTo>
                  <a:lnTo>
                    <a:pt x="2456053" y="1904796"/>
                  </a:lnTo>
                  <a:lnTo>
                    <a:pt x="3087116" y="1523568"/>
                  </a:lnTo>
                  <a:lnTo>
                    <a:pt x="3087116" y="332701"/>
                  </a:lnTo>
                  <a:lnTo>
                    <a:pt x="2435987" y="332701"/>
                  </a:lnTo>
                  <a:lnTo>
                    <a:pt x="1866176" y="0"/>
                  </a:lnTo>
                  <a:close/>
                </a:path>
                <a:path w="4393565" h="6858000">
                  <a:moveTo>
                    <a:pt x="436524" y="1502422"/>
                  </a:moveTo>
                  <a:close/>
                </a:path>
                <a:path w="4393565" h="6858000">
                  <a:moveTo>
                    <a:pt x="436562" y="1502448"/>
                  </a:moveTo>
                  <a:close/>
                </a:path>
                <a:path w="4393565" h="6858000">
                  <a:moveTo>
                    <a:pt x="1127086" y="0"/>
                  </a:moveTo>
                  <a:lnTo>
                    <a:pt x="436524" y="0"/>
                  </a:lnTo>
                  <a:lnTo>
                    <a:pt x="436562" y="1502448"/>
                  </a:lnTo>
                  <a:lnTo>
                    <a:pt x="1782267" y="710755"/>
                  </a:lnTo>
                  <a:lnTo>
                    <a:pt x="1127201" y="325323"/>
                  </a:lnTo>
                  <a:lnTo>
                    <a:pt x="1127086" y="0"/>
                  </a:lnTo>
                  <a:close/>
                </a:path>
                <a:path w="4393565" h="6858000">
                  <a:moveTo>
                    <a:pt x="3087116" y="0"/>
                  </a:moveTo>
                  <a:lnTo>
                    <a:pt x="2988564" y="0"/>
                  </a:lnTo>
                  <a:lnTo>
                    <a:pt x="2435987" y="332701"/>
                  </a:lnTo>
                  <a:lnTo>
                    <a:pt x="3087116" y="332701"/>
                  </a:lnTo>
                  <a:lnTo>
                    <a:pt x="3087116" y="0"/>
                  </a:lnTo>
                  <a:close/>
                </a:path>
              </a:pathLst>
            </a:custGeom>
            <a:solidFill>
              <a:srgbClr val="FFFFFF"/>
            </a:solidFill>
          </p:spPr>
          <p:txBody>
            <a:bodyPr wrap="square" lIns="0" tIns="0" rIns="0" bIns="0" rtlCol="0"/>
            <a:lstStyle/>
            <a:p>
              <a:endParaRPr dirty="0"/>
            </a:p>
          </p:txBody>
        </p:sp>
        <p:sp>
          <p:nvSpPr>
            <p:cNvPr id="21" name="object 12">
              <a:extLst>
                <a:ext uri="{FF2B5EF4-FFF2-40B4-BE49-F238E27FC236}">
                  <a16:creationId xmlns:a16="http://schemas.microsoft.com/office/drawing/2014/main" id="{47BA2CCD-B471-4623-B687-11FBFEA4FADA}"/>
                </a:ext>
              </a:extLst>
            </p:cNvPr>
            <p:cNvSpPr/>
            <p:nvPr/>
          </p:nvSpPr>
          <p:spPr>
            <a:xfrm>
              <a:off x="37230" y="-35642"/>
              <a:ext cx="1889497" cy="4792993"/>
            </a:xfrm>
            <a:custGeom>
              <a:avLst/>
              <a:gdLst/>
              <a:ahLst/>
              <a:cxnLst/>
              <a:rect l="l" t="t" r="r" b="b"/>
              <a:pathLst>
                <a:path w="3269615" h="6858000">
                  <a:moveTo>
                    <a:pt x="1083319" y="6858000"/>
                  </a:moveTo>
                  <a:lnTo>
                    <a:pt x="1082878" y="4718838"/>
                  </a:lnTo>
                  <a:lnTo>
                    <a:pt x="2315197" y="3976447"/>
                  </a:lnTo>
                  <a:lnTo>
                    <a:pt x="2315197" y="3431058"/>
                  </a:lnTo>
                  <a:lnTo>
                    <a:pt x="3269234" y="2686698"/>
                  </a:lnTo>
                  <a:lnTo>
                    <a:pt x="0" y="786055"/>
                  </a:lnTo>
                  <a:lnTo>
                    <a:pt x="0" y="2993784"/>
                  </a:lnTo>
                  <a:lnTo>
                    <a:pt x="1236903" y="2271688"/>
                  </a:lnTo>
                  <a:lnTo>
                    <a:pt x="611327" y="1908569"/>
                  </a:lnTo>
                  <a:lnTo>
                    <a:pt x="611327" y="242342"/>
                  </a:lnTo>
                  <a:lnTo>
                    <a:pt x="194736" y="0"/>
                  </a:lnTo>
                </a:path>
              </a:pathLst>
            </a:custGeom>
            <a:ln w="25336">
              <a:solidFill>
                <a:srgbClr val="8DC63F"/>
              </a:solidFill>
            </a:ln>
          </p:spPr>
          <p:txBody>
            <a:bodyPr wrap="square" lIns="0" tIns="0" rIns="0" bIns="0" rtlCol="0"/>
            <a:lstStyle/>
            <a:p>
              <a:endParaRPr dirty="0"/>
            </a:p>
          </p:txBody>
        </p:sp>
        <p:sp>
          <p:nvSpPr>
            <p:cNvPr id="22" name="Isosceles Triangle 21">
              <a:extLst>
                <a:ext uri="{FF2B5EF4-FFF2-40B4-BE49-F238E27FC236}">
                  <a16:creationId xmlns:a16="http://schemas.microsoft.com/office/drawing/2014/main" id="{7CC6D9FC-16A1-4EBE-88DC-E5A8A7BE6C12}"/>
                </a:ext>
              </a:extLst>
            </p:cNvPr>
            <p:cNvSpPr/>
            <p:nvPr/>
          </p:nvSpPr>
          <p:spPr>
            <a:xfrm rot="16200000">
              <a:off x="5574212" y="-2471676"/>
              <a:ext cx="1927646" cy="6798837"/>
            </a:xfrm>
            <a:prstGeom prst="triangle">
              <a:avLst>
                <a:gd name="adj" fmla="val 10000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pic>
          <p:nvPicPr>
            <p:cNvPr id="23" name="Picture 22">
              <a:extLst>
                <a:ext uri="{FF2B5EF4-FFF2-40B4-BE49-F238E27FC236}">
                  <a16:creationId xmlns:a16="http://schemas.microsoft.com/office/drawing/2014/main" id="{0DCC9263-20C4-4921-8304-1755FBFB36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55851" y="324250"/>
              <a:ext cx="1033772" cy="720106"/>
            </a:xfrm>
            <a:prstGeom prst="rect">
              <a:avLst/>
            </a:prstGeom>
          </p:spPr>
        </p:pic>
        <p:grpSp>
          <p:nvGrpSpPr>
            <p:cNvPr id="2" name="Group 1">
              <a:extLst>
                <a:ext uri="{FF2B5EF4-FFF2-40B4-BE49-F238E27FC236}">
                  <a16:creationId xmlns:a16="http://schemas.microsoft.com/office/drawing/2014/main" id="{2CC9EF23-0436-45C4-807E-B6E6D4A084E8}"/>
                </a:ext>
              </a:extLst>
            </p:cNvPr>
            <p:cNvGrpSpPr/>
            <p:nvPr/>
          </p:nvGrpSpPr>
          <p:grpSpPr>
            <a:xfrm>
              <a:off x="-17070" y="4454275"/>
              <a:ext cx="9406693" cy="2429605"/>
              <a:chOff x="-17070" y="4454275"/>
              <a:chExt cx="9406693" cy="2429605"/>
            </a:xfrm>
          </p:grpSpPr>
          <p:sp>
            <p:nvSpPr>
              <p:cNvPr id="16" name="Isosceles Triangle 15">
                <a:extLst>
                  <a:ext uri="{FF2B5EF4-FFF2-40B4-BE49-F238E27FC236}">
                    <a16:creationId xmlns:a16="http://schemas.microsoft.com/office/drawing/2014/main" id="{1FF81AA3-5B8E-42CB-A671-D30564061BC9}"/>
                  </a:ext>
                </a:extLst>
              </p:cNvPr>
              <p:cNvSpPr/>
              <p:nvPr/>
            </p:nvSpPr>
            <p:spPr>
              <a:xfrm rot="5400000">
                <a:off x="3477183" y="971439"/>
                <a:ext cx="2429604" cy="9395276"/>
              </a:xfrm>
              <a:prstGeom prst="triangle">
                <a:avLst>
                  <a:gd name="adj" fmla="val 100000"/>
                </a:avLst>
              </a:prstGeom>
              <a:solidFill>
                <a:schemeClr val="bg1">
                  <a:lumMod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923" dirty="0">
                  <a:solidFill>
                    <a:schemeClr val="tx1"/>
                  </a:solidFill>
                </a:endParaRPr>
              </a:p>
            </p:txBody>
          </p:sp>
          <p:sp>
            <p:nvSpPr>
              <p:cNvPr id="17" name="Isosceles Triangle 16">
                <a:extLst>
                  <a:ext uri="{FF2B5EF4-FFF2-40B4-BE49-F238E27FC236}">
                    <a16:creationId xmlns:a16="http://schemas.microsoft.com/office/drawing/2014/main" id="{0F11AEEC-C9EE-4F6E-9A4F-61E3FDFA91BB}"/>
                  </a:ext>
                </a:extLst>
              </p:cNvPr>
              <p:cNvSpPr/>
              <p:nvPr/>
            </p:nvSpPr>
            <p:spPr>
              <a:xfrm rot="5400000">
                <a:off x="2988925" y="1768712"/>
                <a:ext cx="2109173" cy="8121164"/>
              </a:xfrm>
              <a:prstGeom prst="triangle">
                <a:avLst>
                  <a:gd name="adj" fmla="val 10000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GB" sz="1100" dirty="0">
                  <a:solidFill>
                    <a:schemeClr val="tx1"/>
                  </a:solidFill>
                </a:endParaRPr>
              </a:p>
            </p:txBody>
          </p:sp>
          <p:sp>
            <p:nvSpPr>
              <p:cNvPr id="10" name="Title 1">
                <a:extLst>
                  <a:ext uri="{FF2B5EF4-FFF2-40B4-BE49-F238E27FC236}">
                    <a16:creationId xmlns:a16="http://schemas.microsoft.com/office/drawing/2014/main" id="{F3D5A362-5CC5-4D9D-82EF-B71DF3F83A47}"/>
                  </a:ext>
                </a:extLst>
              </p:cNvPr>
              <p:cNvSpPr txBox="1">
                <a:spLocks/>
              </p:cNvSpPr>
              <p:nvPr/>
            </p:nvSpPr>
            <p:spPr>
              <a:xfrm>
                <a:off x="230312" y="5669077"/>
                <a:ext cx="3813199" cy="930620"/>
              </a:xfrm>
              <a:prstGeom prst="rect">
                <a:avLst/>
              </a:prstGeom>
            </p:spPr>
            <p:txBody>
              <a:bodyPr vert="horz" lIns="0" tIns="0" rIns="0" bIns="0" rtlCol="0" anchor="ctr">
                <a:noAutofit/>
              </a:bodyPr>
              <a:lstStyle>
                <a:defPPr>
                  <a:defRPr lang="en-US"/>
                </a:defPPr>
                <a:lvl1pPr defTabSz="844083" eaLnBrk="1" fontAlgn="auto" latinLnBrk="0" hangingPunct="1">
                  <a:lnSpc>
                    <a:spcPct val="150000"/>
                  </a:lnSpc>
                  <a:spcAft>
                    <a:spcPts val="0"/>
                  </a:spcAft>
                  <a:buNone/>
                  <a:defRPr sz="2000" b="1" cap="none" spc="0" baseline="0">
                    <a:solidFill>
                      <a:schemeClr val="tx1">
                        <a:lumMod val="65000"/>
                        <a:lumOff val="35000"/>
                      </a:schemeClr>
                    </a:solidFill>
                    <a:latin typeface="Arial" panose="020B0604020202020204" pitchFamily="34" charset="0"/>
                    <a:ea typeface="+mj-ea"/>
                    <a:cs typeface="Arial" panose="020B0604020202020204" pitchFamily="34" charset="0"/>
                  </a:defRPr>
                </a:lvl1pPr>
              </a:lstStyle>
              <a:p>
                <a:r>
                  <a:rPr lang="en-ZA" dirty="0"/>
                  <a:t>PROPOSAL SUBMISSION</a:t>
                </a:r>
                <a:endParaRPr lang="en-US" dirty="0"/>
              </a:p>
            </p:txBody>
          </p:sp>
        </p:grpSp>
      </p:grpSp>
    </p:spTree>
    <p:extLst>
      <p:ext uri="{BB962C8B-B14F-4D97-AF65-F5344CB8AC3E}">
        <p14:creationId xmlns:p14="http://schemas.microsoft.com/office/powerpoint/2010/main" val="536104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PROPOSAL SUBMISSION</a:t>
            </a:r>
            <a:endParaRPr lang="en-ZA" sz="24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7451FD0-9474-4F09-8D7B-BB926C67F155}"/>
              </a:ext>
            </a:extLst>
          </p:cNvPr>
          <p:cNvSpPr txBox="1"/>
          <p:nvPr/>
        </p:nvSpPr>
        <p:spPr>
          <a:xfrm>
            <a:off x="444843" y="1164627"/>
            <a:ext cx="9211775" cy="4797275"/>
          </a:xfrm>
          <a:prstGeom prst="rect">
            <a:avLst/>
          </a:prstGeom>
          <a:noFill/>
        </p:spPr>
        <p:txBody>
          <a:bodyPr wrap="square">
            <a:spAutoFit/>
          </a:bodyPr>
          <a:lstStyle/>
          <a:p>
            <a:pPr lvl="0">
              <a:lnSpc>
                <a:spcPct val="150000"/>
              </a:lnSpc>
              <a:spcBef>
                <a:spcPts val="600"/>
              </a:spcBef>
              <a:spcAft>
                <a:spcPts val="0"/>
              </a:spcAft>
            </a:pPr>
            <a:r>
              <a:rPr lang="en-ZA" b="1" dirty="0">
                <a:latin typeface="Tahoma" panose="020B0604030504040204" pitchFamily="34" charset="0"/>
                <a:ea typeface="Times New Roman" panose="02020603050405020304" pitchFamily="18" charset="0"/>
                <a:cs typeface="Tahoma" panose="020B0604030504040204" pitchFamily="34" charset="0"/>
              </a:rPr>
              <a:t>Section 1, paragraph 3</a:t>
            </a:r>
            <a:endParaRPr lang="en-ZA" b="1" dirty="0">
              <a:effectLst/>
              <a:latin typeface="Tahoma" panose="020B0604030504040204" pitchFamily="34" charset="0"/>
              <a:ea typeface="Times New Roman" panose="02020603050405020304" pitchFamily="18" charset="0"/>
              <a:cs typeface="Tahoma" panose="020B0604030504040204" pitchFamily="34" charset="0"/>
            </a:endParaRPr>
          </a:p>
          <a:p>
            <a:pPr marL="342900" lvl="0" indent="-342900">
              <a:lnSpc>
                <a:spcPct val="150000"/>
              </a:lnSpc>
              <a:spcBef>
                <a:spcPts val="600"/>
              </a:spcBef>
              <a:spcAft>
                <a:spcPts val="0"/>
              </a:spcAft>
              <a:buFont typeface="Wingdings" panose="05000000000000000000" pitchFamily="2" charset="2"/>
              <a:buChar char=""/>
            </a:pPr>
            <a:r>
              <a:rPr lang="en-ZA" dirty="0">
                <a:effectLst/>
                <a:latin typeface="Tahoma" panose="020B0604030504040204" pitchFamily="34" charset="0"/>
                <a:ea typeface="Times New Roman" panose="02020603050405020304" pitchFamily="18" charset="0"/>
                <a:cs typeface="Tahoma" panose="020B0604030504040204" pitchFamily="34" charset="0"/>
              </a:rPr>
              <a:t>Log on to the Transnet </a:t>
            </a:r>
            <a:r>
              <a:rPr lang="en-GB" dirty="0">
                <a:effectLst/>
                <a:latin typeface="Tahoma" panose="020B0604030504040204" pitchFamily="34" charset="0"/>
                <a:ea typeface="Times New Roman" panose="02020603050405020304" pitchFamily="18" charset="0"/>
                <a:cs typeface="Tahoma" panose="020B0604030504040204" pitchFamily="34" charset="0"/>
              </a:rPr>
              <a:t>eTenders management platform</a:t>
            </a:r>
            <a:r>
              <a:rPr lang="en-ZA" dirty="0">
                <a:effectLst/>
                <a:latin typeface="Tahoma" panose="020B0604030504040204" pitchFamily="34" charset="0"/>
                <a:ea typeface="Times New Roman" panose="02020603050405020304" pitchFamily="18" charset="0"/>
                <a:cs typeface="Tahoma" panose="020B0604030504040204" pitchFamily="34" charset="0"/>
              </a:rPr>
              <a:t> website (</a:t>
            </a:r>
            <a:r>
              <a:rPr lang="en-US" u="sng" dirty="0">
                <a:solidFill>
                  <a:srgbClr val="0070C0"/>
                </a:solidFill>
                <a:effectLst/>
                <a:latin typeface="Tahoma" panose="020B0604030504040204" pitchFamily="34" charset="0"/>
                <a:ea typeface="Times New Roman" panose="02020603050405020304" pitchFamily="18" charset="0"/>
                <a:cs typeface="Tahoma" panose="020B0604030504040204" pitchFamily="34" charset="0"/>
              </a:rPr>
              <a:t>https://www.transnet.net</a:t>
            </a:r>
            <a:r>
              <a:rPr lang="en-ZA" dirty="0">
                <a:effectLst/>
                <a:latin typeface="Tahoma" panose="020B0604030504040204" pitchFamily="34" charset="0"/>
                <a:ea typeface="Times New Roman" panose="02020603050405020304" pitchFamily="18" charset="0"/>
                <a:cs typeface="Tahoma" panose="020B0604030504040204" pitchFamily="34" charset="0"/>
              </a:rPr>
              <a:t>);</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0"/>
              </a:spcAft>
              <a:buFont typeface="Wingdings" panose="05000000000000000000" pitchFamily="2" charset="2"/>
              <a:buChar char=""/>
            </a:pPr>
            <a:r>
              <a:rPr lang="en-US" dirty="0">
                <a:effectLst/>
                <a:latin typeface="Tahoma" panose="020B0604030504040204" pitchFamily="34" charset="0"/>
                <a:ea typeface="Times New Roman" panose="02020603050405020304" pitchFamily="18" charset="0"/>
                <a:cs typeface="Tahoma" panose="020B0604030504040204" pitchFamily="34" charset="0"/>
              </a:rPr>
              <a:t>Click on “</a:t>
            </a:r>
            <a:r>
              <a:rPr lang="en-US" u="sng" dirty="0">
                <a:effectLst/>
                <a:latin typeface="Tahoma" panose="020B0604030504040204" pitchFamily="34" charset="0"/>
                <a:ea typeface="Times New Roman" panose="02020603050405020304" pitchFamily="18" charset="0"/>
                <a:cs typeface="Tahoma" panose="020B0604030504040204" pitchFamily="34" charset="0"/>
              </a:rPr>
              <a:t>TENDERS</a:t>
            </a:r>
            <a:r>
              <a:rPr lang="en-US" dirty="0">
                <a:effectLst/>
                <a:latin typeface="Tahoma" panose="020B0604030504040204" pitchFamily="34" charset="0"/>
                <a:ea typeface="Times New Roman" panose="02020603050405020304" pitchFamily="18" charset="0"/>
                <a:cs typeface="Tahoma" panose="020B0604030504040204" pitchFamily="34" charset="0"/>
              </a:rPr>
              <a:t>”;</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0"/>
              </a:spcAft>
              <a:buFont typeface="Wingdings" panose="05000000000000000000" pitchFamily="2" charset="2"/>
              <a:buChar char=""/>
            </a:pPr>
            <a:r>
              <a:rPr lang="en-US" dirty="0">
                <a:effectLst/>
                <a:latin typeface="Tahoma" panose="020B0604030504040204" pitchFamily="34" charset="0"/>
                <a:ea typeface="Times New Roman" panose="02020603050405020304" pitchFamily="18" charset="0"/>
                <a:cs typeface="Tahoma" panose="020B0604030504040204" pitchFamily="34" charset="0"/>
              </a:rPr>
              <a:t>Scroll towards the bottom right-hand side of the page;</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0"/>
              </a:spcAft>
              <a:buFont typeface="Wingdings" panose="05000000000000000000" pitchFamily="2" charset="2"/>
              <a:buChar char=""/>
            </a:pPr>
            <a:r>
              <a:rPr lang="en-GB" dirty="0">
                <a:effectLst/>
                <a:latin typeface="Tahoma" panose="020B0604030504040204" pitchFamily="34" charset="0"/>
                <a:ea typeface="Times New Roman" panose="02020603050405020304" pitchFamily="18" charset="0"/>
                <a:cs typeface="Tahoma" panose="020B0604030504040204" pitchFamily="34" charset="0"/>
              </a:rPr>
              <a:t>On the blue window c</a:t>
            </a:r>
            <a:r>
              <a:rPr lang="en-US" dirty="0">
                <a:effectLst/>
                <a:latin typeface="Tahoma" panose="020B0604030504040204" pitchFamily="34" charset="0"/>
                <a:ea typeface="Times New Roman" panose="02020603050405020304" pitchFamily="18" charset="0"/>
                <a:cs typeface="Tahoma" panose="020B0604030504040204" pitchFamily="34" charset="0"/>
              </a:rPr>
              <a:t>lick on “</a:t>
            </a:r>
            <a:r>
              <a:rPr lang="en-US" u="sng" dirty="0">
                <a:effectLst/>
                <a:latin typeface="Tahoma" panose="020B0604030504040204" pitchFamily="34" charset="0"/>
                <a:ea typeface="Times New Roman" panose="02020603050405020304" pitchFamily="18" charset="0"/>
                <a:cs typeface="Tahoma" panose="020B0604030504040204" pitchFamily="34" charset="0"/>
              </a:rPr>
              <a:t>register on our new eTender Portal</a:t>
            </a:r>
            <a:r>
              <a:rPr lang="en-US" dirty="0">
                <a:effectLst/>
                <a:latin typeface="Tahoma" panose="020B0604030504040204" pitchFamily="34" charset="0"/>
                <a:ea typeface="Times New Roman" panose="02020603050405020304" pitchFamily="18" charset="0"/>
                <a:cs typeface="Tahoma" panose="020B0604030504040204" pitchFamily="34" charset="0"/>
              </a:rPr>
              <a:t>”;</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0"/>
              </a:spcAft>
              <a:buFont typeface="Wingdings" panose="05000000000000000000" pitchFamily="2" charset="2"/>
              <a:buChar char=""/>
            </a:pPr>
            <a:r>
              <a:rPr lang="en-US" dirty="0">
                <a:effectLst/>
                <a:latin typeface="Tahoma" panose="020B0604030504040204" pitchFamily="34" charset="0"/>
                <a:ea typeface="Times New Roman" panose="02020603050405020304" pitchFamily="18" charset="0"/>
                <a:cs typeface="Tahoma" panose="020B0604030504040204" pitchFamily="34" charset="0"/>
              </a:rPr>
              <a:t>Click on “</a:t>
            </a:r>
            <a:r>
              <a:rPr lang="en-US" u="sng" dirty="0">
                <a:effectLst/>
                <a:latin typeface="Tahoma" panose="020B0604030504040204" pitchFamily="34" charset="0"/>
                <a:ea typeface="Times New Roman" panose="02020603050405020304" pitchFamily="18" charset="0"/>
                <a:cs typeface="Tahoma" panose="020B0604030504040204" pitchFamily="34" charset="0"/>
              </a:rPr>
              <a:t>ADVERTISED TENDERS</a:t>
            </a:r>
            <a:r>
              <a:rPr lang="en-US" dirty="0">
                <a:effectLst/>
                <a:latin typeface="Tahoma" panose="020B0604030504040204" pitchFamily="34" charset="0"/>
                <a:ea typeface="Times New Roman" panose="02020603050405020304" pitchFamily="18" charset="0"/>
                <a:cs typeface="Tahoma" panose="020B0604030504040204" pitchFamily="34" charset="0"/>
              </a:rPr>
              <a:t>” to view advertised tenders;</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0"/>
              </a:spcAft>
              <a:buFont typeface="Wingdings" panose="05000000000000000000" pitchFamily="2" charset="2"/>
              <a:buChar char=""/>
            </a:pPr>
            <a:r>
              <a:rPr lang="en-US" dirty="0">
                <a:effectLst/>
                <a:latin typeface="Tahoma" panose="020B0604030504040204" pitchFamily="34" charset="0"/>
                <a:ea typeface="Times New Roman" panose="02020603050405020304" pitchFamily="18" charset="0"/>
                <a:cs typeface="Tahoma" panose="020B0604030504040204" pitchFamily="34" charset="0"/>
              </a:rPr>
              <a:t>Click on “</a:t>
            </a:r>
            <a:r>
              <a:rPr lang="en-US" u="sng" dirty="0">
                <a:effectLst/>
                <a:latin typeface="Tahoma" panose="020B0604030504040204" pitchFamily="34" charset="0"/>
                <a:ea typeface="Times New Roman" panose="02020603050405020304" pitchFamily="18" charset="0"/>
                <a:cs typeface="Tahoma" panose="020B0604030504040204" pitchFamily="34" charset="0"/>
              </a:rPr>
              <a:t>SIGN IN/REGISTER</a:t>
            </a:r>
            <a:r>
              <a:rPr lang="en-US" dirty="0">
                <a:effectLst/>
                <a:latin typeface="Tahoma" panose="020B0604030504040204" pitchFamily="34" charset="0"/>
                <a:ea typeface="Times New Roman" panose="02020603050405020304" pitchFamily="18" charset="0"/>
                <a:cs typeface="Tahoma" panose="020B0604030504040204" pitchFamily="34" charset="0"/>
              </a:rPr>
              <a:t> – </a:t>
            </a:r>
            <a:r>
              <a:rPr lang="en-GB" dirty="0">
                <a:effectLst/>
                <a:latin typeface="Tahoma" panose="020B0604030504040204" pitchFamily="34" charset="0"/>
                <a:ea typeface="Times New Roman" panose="02020603050405020304" pitchFamily="18" charset="0"/>
                <a:cs typeface="Tahoma" panose="020B0604030504040204" pitchFamily="34" charset="0"/>
              </a:rPr>
              <a:t>for bidder to register their information </a:t>
            </a:r>
            <a:r>
              <a:rPr lang="en-US" dirty="0">
                <a:effectLst/>
                <a:latin typeface="Tahoma" panose="020B0604030504040204" pitchFamily="34" charset="0"/>
                <a:ea typeface="Times New Roman" panose="02020603050405020304" pitchFamily="18" charset="0"/>
                <a:cs typeface="Tahoma" panose="020B0604030504040204" pitchFamily="34" charset="0"/>
              </a:rPr>
              <a:t>(must fill in all mandatory information);</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0"/>
              </a:spcAft>
              <a:buFont typeface="Wingdings" panose="05000000000000000000" pitchFamily="2" charset="2"/>
              <a:buChar char=""/>
            </a:pPr>
            <a:r>
              <a:rPr lang="en-US" dirty="0">
                <a:effectLst/>
                <a:latin typeface="Tahoma" panose="020B0604030504040204" pitchFamily="34" charset="0"/>
                <a:ea typeface="Times New Roman" panose="02020603050405020304" pitchFamily="18" charset="0"/>
                <a:cs typeface="Tahoma" panose="020B0604030504040204" pitchFamily="34" charset="0"/>
              </a:rPr>
              <a:t>Click on “</a:t>
            </a:r>
            <a:r>
              <a:rPr lang="en-US" u="sng" dirty="0">
                <a:effectLst/>
                <a:latin typeface="Tahoma" panose="020B0604030504040204" pitchFamily="34" charset="0"/>
                <a:ea typeface="Times New Roman" panose="02020603050405020304" pitchFamily="18" charset="0"/>
                <a:cs typeface="Tahoma" panose="020B0604030504040204" pitchFamily="34" charset="0"/>
              </a:rPr>
              <a:t>SIGN IN/REGISTER</a:t>
            </a:r>
            <a:r>
              <a:rPr lang="en-US" dirty="0">
                <a:effectLst/>
                <a:latin typeface="Tahoma" panose="020B0604030504040204" pitchFamily="34" charset="0"/>
                <a:ea typeface="Times New Roman" panose="02020603050405020304" pitchFamily="18" charset="0"/>
                <a:cs typeface="Tahoma" panose="020B0604030504040204" pitchFamily="34" charset="0"/>
              </a:rPr>
              <a:t>” - to sign in if already registered;</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0"/>
              </a:spcAft>
              <a:buFont typeface="Wingdings" panose="05000000000000000000" pitchFamily="2" charset="2"/>
              <a:buChar char=""/>
            </a:pPr>
            <a:r>
              <a:rPr lang="en-US" dirty="0">
                <a:effectLst/>
                <a:latin typeface="Tahoma" panose="020B0604030504040204" pitchFamily="34" charset="0"/>
                <a:ea typeface="Times New Roman" panose="02020603050405020304" pitchFamily="18" charset="0"/>
                <a:cs typeface="Tahoma" panose="020B0604030504040204" pitchFamily="34" charset="0"/>
              </a:rPr>
              <a:t>Toggle (click to switch) the “Log an Intent” button to submit a bid;</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0"/>
              </a:spcAft>
              <a:buFont typeface="Wingdings" panose="05000000000000000000" pitchFamily="2" charset="2"/>
              <a:buChar char=""/>
            </a:pPr>
            <a:r>
              <a:rPr lang="en-US" dirty="0">
                <a:effectLst/>
                <a:latin typeface="Tahoma" panose="020B0604030504040204" pitchFamily="34" charset="0"/>
                <a:ea typeface="Times New Roman" panose="02020603050405020304" pitchFamily="18" charset="0"/>
                <a:cs typeface="Tahoma" panose="020B0604030504040204" pitchFamily="34" charset="0"/>
              </a:rPr>
              <a:t>Submit bid documents by uploading them into the system against each tender selected.</a:t>
            </a:r>
            <a:endParaRPr lang="en-ZA"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3156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PROPOSAL SUBMISSION</a:t>
            </a:r>
            <a:endParaRPr lang="en-ZA" sz="24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07E78644-AB93-4B5C-A603-AAB72DC770F9}"/>
              </a:ext>
            </a:extLst>
          </p:cNvPr>
          <p:cNvPicPr>
            <a:picLocks noChangeAspect="1"/>
          </p:cNvPicPr>
          <p:nvPr/>
        </p:nvPicPr>
        <p:blipFill>
          <a:blip r:embed="rId2"/>
          <a:stretch>
            <a:fillRect/>
          </a:stretch>
        </p:blipFill>
        <p:spPr>
          <a:xfrm>
            <a:off x="560387" y="1338262"/>
            <a:ext cx="3981343" cy="4770438"/>
          </a:xfrm>
          <a:prstGeom prst="rect">
            <a:avLst/>
          </a:prstGeom>
        </p:spPr>
      </p:pic>
      <p:pic>
        <p:nvPicPr>
          <p:cNvPr id="10" name="Picture 9">
            <a:extLst>
              <a:ext uri="{FF2B5EF4-FFF2-40B4-BE49-F238E27FC236}">
                <a16:creationId xmlns:a16="http://schemas.microsoft.com/office/drawing/2014/main" id="{9E6F93DA-0A04-4496-8AC5-1CB3A7A1A62C}"/>
              </a:ext>
            </a:extLst>
          </p:cNvPr>
          <p:cNvPicPr>
            <a:picLocks noChangeAspect="1"/>
          </p:cNvPicPr>
          <p:nvPr/>
        </p:nvPicPr>
        <p:blipFill>
          <a:blip r:embed="rId3"/>
          <a:stretch>
            <a:fillRect/>
          </a:stretch>
        </p:blipFill>
        <p:spPr>
          <a:xfrm>
            <a:off x="4953001" y="1338263"/>
            <a:ext cx="2179780" cy="646330"/>
          </a:xfrm>
          <a:prstGeom prst="rect">
            <a:avLst/>
          </a:prstGeom>
        </p:spPr>
      </p:pic>
      <p:sp>
        <p:nvSpPr>
          <p:cNvPr id="11" name="TextBox 10">
            <a:extLst>
              <a:ext uri="{FF2B5EF4-FFF2-40B4-BE49-F238E27FC236}">
                <a16:creationId xmlns:a16="http://schemas.microsoft.com/office/drawing/2014/main" id="{12F86BA7-0741-43AC-AE2D-EE1C637E43A8}"/>
              </a:ext>
            </a:extLst>
          </p:cNvPr>
          <p:cNvSpPr txBox="1"/>
          <p:nvPr/>
        </p:nvSpPr>
        <p:spPr>
          <a:xfrm>
            <a:off x="7278402" y="1338262"/>
            <a:ext cx="2226988" cy="738664"/>
          </a:xfrm>
          <a:prstGeom prst="rect">
            <a:avLst/>
          </a:prstGeom>
          <a:noFill/>
        </p:spPr>
        <p:txBody>
          <a:bodyPr wrap="square" rtlCol="0">
            <a:spAutoFit/>
          </a:bodyPr>
          <a:lstStyle/>
          <a:p>
            <a:r>
              <a:rPr lang="en-US" sz="1400" dirty="0">
                <a:latin typeface="+mn-lt"/>
              </a:rPr>
              <a:t>To register or sign onto the Transnet eTender portal for bid submissions</a:t>
            </a:r>
            <a:endParaRPr lang="en-ZA" sz="1400" dirty="0">
              <a:latin typeface="+mn-lt"/>
            </a:endParaRPr>
          </a:p>
        </p:txBody>
      </p:sp>
      <p:pic>
        <p:nvPicPr>
          <p:cNvPr id="13" name="Picture 12">
            <a:extLst>
              <a:ext uri="{FF2B5EF4-FFF2-40B4-BE49-F238E27FC236}">
                <a16:creationId xmlns:a16="http://schemas.microsoft.com/office/drawing/2014/main" id="{174BEA4E-FBE5-47A9-95F5-4E9AAA1FF486}"/>
              </a:ext>
            </a:extLst>
          </p:cNvPr>
          <p:cNvPicPr>
            <a:picLocks noChangeAspect="1"/>
          </p:cNvPicPr>
          <p:nvPr/>
        </p:nvPicPr>
        <p:blipFill>
          <a:blip r:embed="rId4"/>
          <a:stretch>
            <a:fillRect/>
          </a:stretch>
        </p:blipFill>
        <p:spPr>
          <a:xfrm>
            <a:off x="4929397" y="2270125"/>
            <a:ext cx="2226988" cy="720104"/>
          </a:xfrm>
          <a:prstGeom prst="rect">
            <a:avLst/>
          </a:prstGeom>
        </p:spPr>
      </p:pic>
      <p:sp>
        <p:nvSpPr>
          <p:cNvPr id="14" name="TextBox 13">
            <a:extLst>
              <a:ext uri="{FF2B5EF4-FFF2-40B4-BE49-F238E27FC236}">
                <a16:creationId xmlns:a16="http://schemas.microsoft.com/office/drawing/2014/main" id="{6214F2D0-FD56-4E54-8291-C4F7887FDEA7}"/>
              </a:ext>
            </a:extLst>
          </p:cNvPr>
          <p:cNvSpPr txBox="1"/>
          <p:nvPr/>
        </p:nvSpPr>
        <p:spPr>
          <a:xfrm>
            <a:off x="7278402" y="2270125"/>
            <a:ext cx="2067211" cy="523220"/>
          </a:xfrm>
          <a:prstGeom prst="rect">
            <a:avLst/>
          </a:prstGeom>
          <a:noFill/>
        </p:spPr>
        <p:txBody>
          <a:bodyPr wrap="square" rtlCol="0">
            <a:spAutoFit/>
          </a:bodyPr>
          <a:lstStyle/>
          <a:p>
            <a:r>
              <a:rPr lang="en-US" sz="1400" dirty="0">
                <a:latin typeface="+mn-lt"/>
              </a:rPr>
              <a:t>To view all Transnet tenders</a:t>
            </a:r>
            <a:endParaRPr lang="en-ZA" sz="1400" dirty="0">
              <a:latin typeface="+mn-lt"/>
            </a:endParaRPr>
          </a:p>
        </p:txBody>
      </p:sp>
      <p:sp>
        <p:nvSpPr>
          <p:cNvPr id="15" name="TextBox 14">
            <a:extLst>
              <a:ext uri="{FF2B5EF4-FFF2-40B4-BE49-F238E27FC236}">
                <a16:creationId xmlns:a16="http://schemas.microsoft.com/office/drawing/2014/main" id="{6EC40DCA-9422-4488-B7EA-D9F9288B8E7C}"/>
              </a:ext>
            </a:extLst>
          </p:cNvPr>
          <p:cNvSpPr txBox="1"/>
          <p:nvPr/>
        </p:nvSpPr>
        <p:spPr>
          <a:xfrm>
            <a:off x="4953000" y="3429000"/>
            <a:ext cx="4737100" cy="1384995"/>
          </a:xfrm>
          <a:prstGeom prst="rect">
            <a:avLst/>
          </a:prstGeom>
          <a:noFill/>
        </p:spPr>
        <p:txBody>
          <a:bodyPr wrap="square" rtlCol="0">
            <a:spAutoFit/>
          </a:bodyPr>
          <a:lstStyle/>
          <a:p>
            <a:r>
              <a:rPr lang="en-US" sz="2800" dirty="0">
                <a:latin typeface="+mn-lt"/>
              </a:rPr>
              <a:t>NB: All Transnet Tenders can also be found on </a:t>
            </a:r>
            <a:r>
              <a:rPr lang="en-US" sz="2800" b="1" dirty="0">
                <a:latin typeface="+mn-lt"/>
              </a:rPr>
              <a:t>National Treasury E-Tender portal</a:t>
            </a:r>
            <a:endParaRPr lang="en-ZA" sz="2800" b="1" dirty="0">
              <a:latin typeface="+mn-lt"/>
            </a:endParaRPr>
          </a:p>
        </p:txBody>
      </p:sp>
    </p:spTree>
    <p:extLst>
      <p:ext uri="{BB962C8B-B14F-4D97-AF65-F5344CB8AC3E}">
        <p14:creationId xmlns:p14="http://schemas.microsoft.com/office/powerpoint/2010/main" val="2250171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latin typeface="Arial" panose="020B0604020202020204" pitchFamily="34" charset="0"/>
                <a:cs typeface="Arial" panose="020B0604020202020204" pitchFamily="34" charset="0"/>
              </a:rPr>
              <a:t>PROPOSAL SUBMISSION</a:t>
            </a:r>
            <a:endParaRPr lang="en-ZA" sz="2400" b="1"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58C4C4AF-6D92-4205-9D06-9770B8A1E158}"/>
              </a:ext>
            </a:extLst>
          </p:cNvPr>
          <p:cNvSpPr txBox="1">
            <a:spLocks/>
          </p:cNvSpPr>
          <p:nvPr/>
        </p:nvSpPr>
        <p:spPr>
          <a:xfrm>
            <a:off x="1014234" y="1071143"/>
            <a:ext cx="8180566" cy="720105"/>
          </a:xfrm>
          <a:prstGeom prst="rect">
            <a:avLst/>
          </a:prstGeom>
        </p:spPr>
        <p:txBody>
          <a:bodyPr vert="horz" lIns="0" tIns="0" rIns="0" bIns="0" rtlCol="0" anchor="ctr">
            <a:noAutofit/>
          </a:bodyPr>
          <a:lstStyle>
            <a:lvl1pPr algn="l" defTabSz="844083" rtl="0" eaLnBrk="1" latinLnBrk="0" hangingPunct="1">
              <a:spcBef>
                <a:spcPct val="0"/>
              </a:spcBef>
              <a:buNone/>
              <a:defRPr sz="2215" b="0" kern="1200" cap="none" spc="0" baseline="0">
                <a:solidFill>
                  <a:schemeClr val="tx1"/>
                </a:solidFill>
                <a:latin typeface="+mj-lt"/>
                <a:ea typeface="+mj-ea"/>
                <a:cs typeface="+mj-cs"/>
              </a:defRPr>
            </a:lvl1pPr>
          </a:lstStyle>
          <a:p>
            <a:pPr fontAlgn="auto">
              <a:spcAft>
                <a:spcPts val="0"/>
              </a:spcAft>
            </a:pPr>
            <a:r>
              <a:rPr lang="en-US" sz="2400" b="1" dirty="0">
                <a:latin typeface="Arial" panose="020B0604020202020204" pitchFamily="34" charset="0"/>
                <a:cs typeface="Arial" panose="020B0604020202020204" pitchFamily="34" charset="0"/>
              </a:rPr>
              <a:t>Bid Submission structure</a:t>
            </a:r>
            <a:endParaRPr lang="en-ZA" sz="2400" b="1" dirty="0">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D6F66755-DA42-43D0-A687-FB446EDF983D}"/>
              </a:ext>
            </a:extLst>
          </p:cNvPr>
          <p:cNvGrpSpPr/>
          <p:nvPr/>
        </p:nvGrpSpPr>
        <p:grpSpPr>
          <a:xfrm>
            <a:off x="1014234" y="1947894"/>
            <a:ext cx="7786866" cy="3919258"/>
            <a:chOff x="711200" y="2062442"/>
            <a:chExt cx="7786866" cy="3919258"/>
          </a:xfrm>
        </p:grpSpPr>
        <p:sp>
          <p:nvSpPr>
            <p:cNvPr id="9" name="Arrow: Pentagon 8">
              <a:extLst>
                <a:ext uri="{FF2B5EF4-FFF2-40B4-BE49-F238E27FC236}">
                  <a16:creationId xmlns:a16="http://schemas.microsoft.com/office/drawing/2014/main" id="{02E929C4-0900-46BB-9931-F1F287B760E9}"/>
                </a:ext>
              </a:extLst>
            </p:cNvPr>
            <p:cNvSpPr/>
            <p:nvPr/>
          </p:nvSpPr>
          <p:spPr>
            <a:xfrm>
              <a:off x="5562600" y="2062442"/>
              <a:ext cx="2935466" cy="3919258"/>
            </a:xfrm>
            <a:prstGeom prst="homePlate">
              <a:avLst>
                <a:gd name="adj" fmla="val 0"/>
              </a:avLst>
            </a:prstGeom>
            <a:solidFill>
              <a:srgbClr val="E9E6E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444500">
                <a:lnSpc>
                  <a:spcPct val="110000"/>
                </a:lnSpc>
                <a:spcBef>
                  <a:spcPts val="92"/>
                </a:spcBef>
                <a:spcAft>
                  <a:spcPts val="92"/>
                </a:spcAft>
              </a:pPr>
              <a:endParaRPr lang="en-US" b="1" dirty="0">
                <a:solidFill>
                  <a:schemeClr val="tx1"/>
                </a:solidFill>
              </a:endParaRPr>
            </a:p>
          </p:txBody>
        </p:sp>
        <p:sp>
          <p:nvSpPr>
            <p:cNvPr id="8" name="Arrow: Pentagon 7">
              <a:extLst>
                <a:ext uri="{FF2B5EF4-FFF2-40B4-BE49-F238E27FC236}">
                  <a16:creationId xmlns:a16="http://schemas.microsoft.com/office/drawing/2014/main" id="{EC85B553-6BB3-4425-A3D8-1E053FA2BB34}"/>
                </a:ext>
              </a:extLst>
            </p:cNvPr>
            <p:cNvSpPr/>
            <p:nvPr/>
          </p:nvSpPr>
          <p:spPr>
            <a:xfrm>
              <a:off x="2984500" y="2062442"/>
              <a:ext cx="2908300" cy="3919258"/>
            </a:xfrm>
            <a:prstGeom prst="homePlate">
              <a:avLst>
                <a:gd name="adj" fmla="val 11765"/>
              </a:avLst>
            </a:prstGeom>
            <a:solidFill>
              <a:srgbClr val="E9E6E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266700">
                <a:lnSpc>
                  <a:spcPct val="110000"/>
                </a:lnSpc>
                <a:spcBef>
                  <a:spcPts val="92"/>
                </a:spcBef>
                <a:spcAft>
                  <a:spcPts val="92"/>
                </a:spcAft>
              </a:pPr>
              <a:r>
                <a:rPr lang="en-US" b="1" dirty="0">
                  <a:solidFill>
                    <a:schemeClr val="tx1"/>
                  </a:solidFill>
                </a:rPr>
                <a:t>Returnable documents</a:t>
              </a:r>
            </a:p>
            <a:p>
              <a:pPr marL="266700">
                <a:lnSpc>
                  <a:spcPct val="110000"/>
                </a:lnSpc>
                <a:spcBef>
                  <a:spcPts val="92"/>
                </a:spcBef>
                <a:spcAft>
                  <a:spcPts val="92"/>
                </a:spcAft>
              </a:pPr>
              <a:endParaRPr lang="en-US" b="1" dirty="0">
                <a:solidFill>
                  <a:schemeClr val="tx1"/>
                </a:solidFill>
              </a:endParaRPr>
            </a:p>
            <a:p>
              <a:pPr marL="444500" indent="-177800">
                <a:lnSpc>
                  <a:spcPct val="110000"/>
                </a:lnSpc>
                <a:spcBef>
                  <a:spcPts val="92"/>
                </a:spcBef>
                <a:spcAft>
                  <a:spcPts val="92"/>
                </a:spcAft>
                <a:buFont typeface="Arial" panose="020B0604020202020204" pitchFamily="34" charset="0"/>
                <a:buChar char="•"/>
              </a:pPr>
              <a:r>
                <a:rPr lang="en-US" dirty="0">
                  <a:solidFill>
                    <a:schemeClr val="tx1"/>
                  </a:solidFill>
                </a:rPr>
                <a:t>JV agreements (If applicable)</a:t>
              </a:r>
            </a:p>
            <a:p>
              <a:pPr marL="444500" indent="-177800">
                <a:lnSpc>
                  <a:spcPct val="110000"/>
                </a:lnSpc>
                <a:spcBef>
                  <a:spcPts val="92"/>
                </a:spcBef>
                <a:spcAft>
                  <a:spcPts val="92"/>
                </a:spcAft>
                <a:buFont typeface="Arial" panose="020B0604020202020204" pitchFamily="34" charset="0"/>
                <a:buChar char="•"/>
              </a:pPr>
              <a:endParaRPr lang="en-US" dirty="0">
                <a:solidFill>
                  <a:schemeClr val="tx1"/>
                </a:solidFill>
              </a:endParaRPr>
            </a:p>
            <a:p>
              <a:pPr marL="444500" indent="-177800">
                <a:lnSpc>
                  <a:spcPct val="110000"/>
                </a:lnSpc>
                <a:spcBef>
                  <a:spcPts val="92"/>
                </a:spcBef>
                <a:spcAft>
                  <a:spcPts val="92"/>
                </a:spcAft>
                <a:buFont typeface="Arial" panose="020B0604020202020204" pitchFamily="34" charset="0"/>
                <a:buChar char="•"/>
              </a:pPr>
              <a:r>
                <a:rPr lang="en-US" dirty="0">
                  <a:solidFill>
                    <a:schemeClr val="tx1"/>
                  </a:solidFill>
                </a:rPr>
                <a:t>BBBEE certificate</a:t>
              </a:r>
            </a:p>
            <a:p>
              <a:pPr marL="444500" indent="-177800">
                <a:lnSpc>
                  <a:spcPct val="110000"/>
                </a:lnSpc>
                <a:spcBef>
                  <a:spcPts val="92"/>
                </a:spcBef>
                <a:spcAft>
                  <a:spcPts val="92"/>
                </a:spcAft>
                <a:buFont typeface="Arial" panose="020B0604020202020204" pitchFamily="34" charset="0"/>
                <a:buChar char="•"/>
              </a:pPr>
              <a:endParaRPr lang="en-US" dirty="0">
                <a:solidFill>
                  <a:schemeClr val="tx1"/>
                </a:solidFill>
              </a:endParaRPr>
            </a:p>
            <a:p>
              <a:pPr marL="444500" indent="-177800">
                <a:lnSpc>
                  <a:spcPct val="110000"/>
                </a:lnSpc>
                <a:spcBef>
                  <a:spcPts val="92"/>
                </a:spcBef>
                <a:spcAft>
                  <a:spcPts val="92"/>
                </a:spcAft>
                <a:buFont typeface="Arial" panose="020B0604020202020204" pitchFamily="34" charset="0"/>
                <a:buChar char="•"/>
              </a:pPr>
              <a:r>
                <a:rPr lang="en-US" dirty="0">
                  <a:solidFill>
                    <a:schemeClr val="tx1"/>
                  </a:solidFill>
                </a:rPr>
                <a:t>Tax certificate</a:t>
              </a:r>
            </a:p>
            <a:p>
              <a:pPr marL="444500" indent="-177800">
                <a:lnSpc>
                  <a:spcPct val="110000"/>
                </a:lnSpc>
                <a:spcBef>
                  <a:spcPts val="92"/>
                </a:spcBef>
                <a:spcAft>
                  <a:spcPts val="92"/>
                </a:spcAft>
                <a:buFont typeface="Arial" panose="020B0604020202020204" pitchFamily="34" charset="0"/>
                <a:buChar char="•"/>
              </a:pPr>
              <a:endParaRPr lang="en-US" dirty="0">
                <a:solidFill>
                  <a:schemeClr val="tx1"/>
                </a:solidFill>
              </a:endParaRPr>
            </a:p>
            <a:p>
              <a:pPr marL="444500" indent="-177800">
                <a:lnSpc>
                  <a:spcPct val="110000"/>
                </a:lnSpc>
                <a:spcBef>
                  <a:spcPts val="92"/>
                </a:spcBef>
                <a:spcAft>
                  <a:spcPts val="92"/>
                </a:spcAft>
                <a:buFont typeface="Arial" panose="020B0604020202020204" pitchFamily="34" charset="0"/>
                <a:buChar char="•"/>
              </a:pPr>
              <a:r>
                <a:rPr lang="en-US" dirty="0">
                  <a:solidFill>
                    <a:schemeClr val="tx1"/>
                  </a:solidFill>
                </a:rPr>
                <a:t>Company registration documents, CSD Documents etc.</a:t>
              </a:r>
            </a:p>
          </p:txBody>
        </p:sp>
        <p:sp>
          <p:nvSpPr>
            <p:cNvPr id="5" name="Arrow: Pentagon 4">
              <a:extLst>
                <a:ext uri="{FF2B5EF4-FFF2-40B4-BE49-F238E27FC236}">
                  <a16:creationId xmlns:a16="http://schemas.microsoft.com/office/drawing/2014/main" id="{9278315A-A197-4057-98CB-1B6A45B08E13}"/>
                </a:ext>
              </a:extLst>
            </p:cNvPr>
            <p:cNvSpPr/>
            <p:nvPr/>
          </p:nvSpPr>
          <p:spPr>
            <a:xfrm>
              <a:off x="711200" y="2062442"/>
              <a:ext cx="2590800" cy="3919258"/>
            </a:xfrm>
            <a:prstGeom prst="homePlate">
              <a:avLst>
                <a:gd name="adj" fmla="val 11765"/>
              </a:avLst>
            </a:prstGeom>
            <a:solidFill>
              <a:srgbClr val="E9E6E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88900">
                <a:lnSpc>
                  <a:spcPct val="110000"/>
                </a:lnSpc>
                <a:spcBef>
                  <a:spcPts val="92"/>
                </a:spcBef>
                <a:spcAft>
                  <a:spcPts val="92"/>
                </a:spcAft>
              </a:pPr>
              <a:r>
                <a:rPr lang="en-US" b="1" dirty="0">
                  <a:solidFill>
                    <a:schemeClr val="tx1"/>
                  </a:solidFill>
                </a:rPr>
                <a:t>RFQ Document</a:t>
              </a:r>
            </a:p>
            <a:p>
              <a:pPr marL="88900">
                <a:lnSpc>
                  <a:spcPct val="110000"/>
                </a:lnSpc>
                <a:spcBef>
                  <a:spcPts val="92"/>
                </a:spcBef>
                <a:spcAft>
                  <a:spcPts val="92"/>
                </a:spcAft>
              </a:pPr>
              <a:endParaRPr lang="en-US" b="1" dirty="0">
                <a:solidFill>
                  <a:schemeClr val="tx1"/>
                </a:solidFill>
              </a:endParaRPr>
            </a:p>
            <a:p>
              <a:pPr marL="266700" indent="-177800">
                <a:lnSpc>
                  <a:spcPct val="110000"/>
                </a:lnSpc>
                <a:spcBef>
                  <a:spcPts val="92"/>
                </a:spcBef>
                <a:spcAft>
                  <a:spcPts val="92"/>
                </a:spcAft>
                <a:buFont typeface="Arial" panose="020B0604020202020204" pitchFamily="34" charset="0"/>
                <a:buChar char="•"/>
              </a:pPr>
              <a:r>
                <a:rPr lang="en-US" dirty="0">
                  <a:solidFill>
                    <a:schemeClr val="tx1"/>
                  </a:solidFill>
                </a:rPr>
                <a:t>All Sections [1-9]</a:t>
              </a:r>
            </a:p>
            <a:p>
              <a:pPr marL="266700" indent="-177800">
                <a:lnSpc>
                  <a:spcPct val="110000"/>
                </a:lnSpc>
                <a:spcBef>
                  <a:spcPts val="92"/>
                </a:spcBef>
                <a:spcAft>
                  <a:spcPts val="92"/>
                </a:spcAft>
                <a:buFont typeface="Arial" panose="020B0604020202020204" pitchFamily="34" charset="0"/>
                <a:buChar char="•"/>
              </a:pPr>
              <a:endParaRPr lang="en-US" dirty="0">
                <a:solidFill>
                  <a:schemeClr val="tx1"/>
                </a:solidFill>
              </a:endParaRPr>
            </a:p>
            <a:p>
              <a:pPr marL="374650" indent="-285750">
                <a:lnSpc>
                  <a:spcPct val="110000"/>
                </a:lnSpc>
                <a:spcBef>
                  <a:spcPts val="92"/>
                </a:spcBef>
                <a:spcAft>
                  <a:spcPts val="92"/>
                </a:spcAft>
                <a:buFont typeface="Wingdings" panose="05000000000000000000" pitchFamily="2" charset="2"/>
                <a:buChar char="ü"/>
              </a:pPr>
              <a:r>
                <a:rPr lang="en-US" dirty="0">
                  <a:solidFill>
                    <a:schemeClr val="tx1"/>
                  </a:solidFill>
                </a:rPr>
                <a:t>All fields captured, completed, signed, declared.</a:t>
              </a:r>
            </a:p>
            <a:p>
              <a:pPr marL="266700" indent="-177800">
                <a:lnSpc>
                  <a:spcPct val="110000"/>
                </a:lnSpc>
                <a:spcBef>
                  <a:spcPts val="92"/>
                </a:spcBef>
                <a:spcAft>
                  <a:spcPts val="92"/>
                </a:spcAft>
                <a:buFont typeface="Arial" panose="020B0604020202020204" pitchFamily="34" charset="0"/>
                <a:buChar char="•"/>
              </a:pPr>
              <a:endParaRPr lang="en-US" dirty="0">
                <a:solidFill>
                  <a:schemeClr val="tx1"/>
                </a:solidFill>
              </a:endParaRPr>
            </a:p>
            <a:p>
              <a:pPr marL="374650" indent="-285750">
                <a:lnSpc>
                  <a:spcPct val="110000"/>
                </a:lnSpc>
                <a:spcBef>
                  <a:spcPts val="92"/>
                </a:spcBef>
                <a:spcAft>
                  <a:spcPts val="92"/>
                </a:spcAft>
                <a:buFont typeface="Wingdings" panose="05000000000000000000" pitchFamily="2" charset="2"/>
                <a:buChar char="ü"/>
              </a:pPr>
              <a:r>
                <a:rPr lang="en-US" dirty="0">
                  <a:solidFill>
                    <a:schemeClr val="tx1"/>
                  </a:solidFill>
                </a:rPr>
                <a:t>All pages stamped and signed.</a:t>
              </a:r>
              <a:endParaRPr lang="en-ZA" dirty="0">
                <a:solidFill>
                  <a:schemeClr val="tx1"/>
                </a:solidFill>
              </a:endParaRPr>
            </a:p>
          </p:txBody>
        </p:sp>
      </p:grpSp>
      <p:cxnSp>
        <p:nvCxnSpPr>
          <p:cNvPr id="12" name="Straight Connector 11">
            <a:extLst>
              <a:ext uri="{FF2B5EF4-FFF2-40B4-BE49-F238E27FC236}">
                <a16:creationId xmlns:a16="http://schemas.microsoft.com/office/drawing/2014/main" id="{D4705365-E4D1-4F24-B384-6ED3A201BA5E}"/>
              </a:ext>
            </a:extLst>
          </p:cNvPr>
          <p:cNvCxnSpPr>
            <a:cxnSpLocks/>
          </p:cNvCxnSpPr>
          <p:nvPr/>
        </p:nvCxnSpPr>
        <p:spPr>
          <a:xfrm>
            <a:off x="3287535" y="1989372"/>
            <a:ext cx="307974" cy="1959629"/>
          </a:xfrm>
          <a:prstGeom prst="line">
            <a:avLst/>
          </a:prstGeom>
          <a:ln w="12700" cap="rnd">
            <a:solidFill>
              <a:srgbClr val="FF0000"/>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CF83AF-27B5-490C-8ADD-8247D0C17B1F}"/>
              </a:ext>
            </a:extLst>
          </p:cNvPr>
          <p:cNvCxnSpPr>
            <a:cxnSpLocks/>
          </p:cNvCxnSpPr>
          <p:nvPr/>
        </p:nvCxnSpPr>
        <p:spPr>
          <a:xfrm flipH="1">
            <a:off x="3287535" y="3949001"/>
            <a:ext cx="307974" cy="1959629"/>
          </a:xfrm>
          <a:prstGeom prst="line">
            <a:avLst/>
          </a:prstGeom>
          <a:ln w="12700" cap="flat">
            <a:solidFill>
              <a:srgbClr val="FF000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1C9F0AA-1B27-4465-AA61-6DA5FC60795A}"/>
              </a:ext>
            </a:extLst>
          </p:cNvPr>
          <p:cNvCxnSpPr>
            <a:cxnSpLocks/>
          </p:cNvCxnSpPr>
          <p:nvPr/>
        </p:nvCxnSpPr>
        <p:spPr>
          <a:xfrm>
            <a:off x="5859286" y="1979847"/>
            <a:ext cx="336548" cy="1988204"/>
          </a:xfrm>
          <a:prstGeom prst="line">
            <a:avLst/>
          </a:prstGeom>
          <a:ln w="12700" cap="rnd">
            <a:solidFill>
              <a:srgbClr val="00B050"/>
            </a:solidFill>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56FE6E0-6993-4D3F-8854-233AA402343A}"/>
              </a:ext>
            </a:extLst>
          </p:cNvPr>
          <p:cNvCxnSpPr>
            <a:cxnSpLocks/>
          </p:cNvCxnSpPr>
          <p:nvPr/>
        </p:nvCxnSpPr>
        <p:spPr>
          <a:xfrm flipH="1">
            <a:off x="5859286" y="3968051"/>
            <a:ext cx="336548" cy="1931054"/>
          </a:xfrm>
          <a:prstGeom prst="line">
            <a:avLst/>
          </a:prstGeom>
          <a:ln w="12700" cap="flat">
            <a:solidFill>
              <a:srgbClr val="00B05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1819876-378F-4FAB-8D0E-28469CD6C651}"/>
              </a:ext>
            </a:extLst>
          </p:cNvPr>
          <p:cNvSpPr txBox="1"/>
          <p:nvPr/>
        </p:nvSpPr>
        <p:spPr>
          <a:xfrm>
            <a:off x="2914993" y="1777769"/>
            <a:ext cx="500458" cy="215444"/>
          </a:xfrm>
          <a:prstGeom prst="rect">
            <a:avLst/>
          </a:prstGeom>
          <a:noFill/>
        </p:spPr>
        <p:txBody>
          <a:bodyPr wrap="none" rtlCol="0">
            <a:spAutoFit/>
          </a:bodyPr>
          <a:lstStyle/>
          <a:p>
            <a:r>
              <a:rPr lang="en-US" sz="800" dirty="0">
                <a:solidFill>
                  <a:srgbClr val="FF0000"/>
                </a:solidFill>
                <a:latin typeface="+mn-lt"/>
              </a:rPr>
              <a:t>Divider</a:t>
            </a:r>
            <a:endParaRPr lang="en-ZA" sz="800" dirty="0">
              <a:solidFill>
                <a:srgbClr val="FF0000"/>
              </a:solidFill>
              <a:latin typeface="+mn-lt"/>
            </a:endParaRPr>
          </a:p>
        </p:txBody>
      </p:sp>
      <p:sp>
        <p:nvSpPr>
          <p:cNvPr id="26" name="TextBox 25">
            <a:extLst>
              <a:ext uri="{FF2B5EF4-FFF2-40B4-BE49-F238E27FC236}">
                <a16:creationId xmlns:a16="http://schemas.microsoft.com/office/drawing/2014/main" id="{9F920D37-BB24-4B6A-B450-06189FC82394}"/>
              </a:ext>
            </a:extLst>
          </p:cNvPr>
          <p:cNvSpPr txBox="1"/>
          <p:nvPr/>
        </p:nvSpPr>
        <p:spPr>
          <a:xfrm>
            <a:off x="5591007" y="1736291"/>
            <a:ext cx="500458" cy="215444"/>
          </a:xfrm>
          <a:prstGeom prst="rect">
            <a:avLst/>
          </a:prstGeom>
          <a:noFill/>
        </p:spPr>
        <p:txBody>
          <a:bodyPr wrap="none" rtlCol="0">
            <a:spAutoFit/>
          </a:bodyPr>
          <a:lstStyle/>
          <a:p>
            <a:r>
              <a:rPr lang="en-US" sz="800" dirty="0">
                <a:solidFill>
                  <a:srgbClr val="00B050"/>
                </a:solidFill>
                <a:latin typeface="+mn-lt"/>
              </a:rPr>
              <a:t>Divider</a:t>
            </a:r>
            <a:endParaRPr lang="en-ZA" sz="800" dirty="0">
              <a:solidFill>
                <a:srgbClr val="00B050"/>
              </a:solidFill>
              <a:latin typeface="+mn-lt"/>
            </a:endParaRPr>
          </a:p>
        </p:txBody>
      </p:sp>
    </p:spTree>
    <p:extLst>
      <p:ext uri="{BB962C8B-B14F-4D97-AF65-F5344CB8AC3E}">
        <p14:creationId xmlns:p14="http://schemas.microsoft.com/office/powerpoint/2010/main" val="41210240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B4EB429-CB23-42FC-BF6C-8EF0D768B2CE}"/>
              </a:ext>
            </a:extLst>
          </p:cNvPr>
          <p:cNvGrpSpPr/>
          <p:nvPr/>
        </p:nvGrpSpPr>
        <p:grpSpPr>
          <a:xfrm>
            <a:off x="118070" y="4012893"/>
            <a:ext cx="9787930" cy="1915224"/>
            <a:chOff x="589471" y="4142952"/>
            <a:chExt cx="11125649" cy="2357199"/>
          </a:xfrm>
        </p:grpSpPr>
        <p:pic>
          <p:nvPicPr>
            <p:cNvPr id="5" name="Picture 4">
              <a:extLst>
                <a:ext uri="{FF2B5EF4-FFF2-40B4-BE49-F238E27FC236}">
                  <a16:creationId xmlns:a16="http://schemas.microsoft.com/office/drawing/2014/main" id="{DD7ED1CF-B77A-49CF-B5B3-48A6EC2FFD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5223" y="4473622"/>
              <a:ext cx="11007306" cy="1935002"/>
            </a:xfrm>
            <a:prstGeom prst="rect">
              <a:avLst/>
            </a:prstGeom>
          </p:spPr>
        </p:pic>
        <p:sp>
          <p:nvSpPr>
            <p:cNvPr id="6" name="object 11">
              <a:extLst>
                <a:ext uri="{FF2B5EF4-FFF2-40B4-BE49-F238E27FC236}">
                  <a16:creationId xmlns:a16="http://schemas.microsoft.com/office/drawing/2014/main" id="{090F9FEB-8053-4FA0-B62A-192983CCAC28}"/>
                </a:ext>
              </a:extLst>
            </p:cNvPr>
            <p:cNvSpPr/>
            <p:nvPr/>
          </p:nvSpPr>
          <p:spPr>
            <a:xfrm rot="5400000" flipH="1">
              <a:off x="7756846" y="2482105"/>
              <a:ext cx="2297428" cy="5619121"/>
            </a:xfrm>
            <a:custGeom>
              <a:avLst/>
              <a:gdLst/>
              <a:ahLst/>
              <a:cxnLst/>
              <a:rect l="l" t="t" r="r" b="b"/>
              <a:pathLst>
                <a:path w="4393565" h="6858000">
                  <a:moveTo>
                    <a:pt x="4393488" y="0"/>
                  </a:moveTo>
                  <a:lnTo>
                    <a:pt x="3193110" y="0"/>
                  </a:lnTo>
                  <a:lnTo>
                    <a:pt x="3804094" y="357962"/>
                  </a:lnTo>
                  <a:lnTo>
                    <a:pt x="4393488" y="0"/>
                  </a:lnTo>
                  <a:close/>
                </a:path>
                <a:path w="4393565" h="6858000">
                  <a:moveTo>
                    <a:pt x="1129563" y="4219740"/>
                  </a:moveTo>
                  <a:lnTo>
                    <a:pt x="456044" y="4603864"/>
                  </a:lnTo>
                  <a:lnTo>
                    <a:pt x="1115987" y="4993792"/>
                  </a:lnTo>
                  <a:lnTo>
                    <a:pt x="436524" y="5362079"/>
                  </a:lnTo>
                  <a:lnTo>
                    <a:pt x="436524" y="6858000"/>
                  </a:lnTo>
                  <a:lnTo>
                    <a:pt x="1115847" y="6858000"/>
                  </a:lnTo>
                  <a:lnTo>
                    <a:pt x="1115847" y="5791568"/>
                  </a:lnTo>
                  <a:lnTo>
                    <a:pt x="1795449" y="5391099"/>
                  </a:lnTo>
                  <a:lnTo>
                    <a:pt x="1775929" y="4607560"/>
                  </a:lnTo>
                  <a:lnTo>
                    <a:pt x="1129563" y="4219740"/>
                  </a:lnTo>
                  <a:close/>
                </a:path>
                <a:path w="4393565" h="6858000">
                  <a:moveTo>
                    <a:pt x="1795362" y="5391150"/>
                  </a:moveTo>
                  <a:lnTo>
                    <a:pt x="1781708" y="6858000"/>
                  </a:lnTo>
                  <a:lnTo>
                    <a:pt x="3088017" y="6858000"/>
                  </a:lnTo>
                  <a:lnTo>
                    <a:pt x="3089279" y="6553098"/>
                  </a:lnTo>
                  <a:lnTo>
                    <a:pt x="2464485" y="6553098"/>
                  </a:lnTo>
                  <a:lnTo>
                    <a:pt x="2470035" y="5784354"/>
                  </a:lnTo>
                  <a:lnTo>
                    <a:pt x="1795362" y="5391150"/>
                  </a:lnTo>
                  <a:close/>
                </a:path>
                <a:path w="4393565" h="6858000">
                  <a:moveTo>
                    <a:pt x="3090798" y="6185839"/>
                  </a:moveTo>
                  <a:lnTo>
                    <a:pt x="2464485" y="6553098"/>
                  </a:lnTo>
                  <a:lnTo>
                    <a:pt x="3089279" y="6553098"/>
                  </a:lnTo>
                  <a:lnTo>
                    <a:pt x="3090798" y="6185839"/>
                  </a:lnTo>
                  <a:close/>
                </a:path>
                <a:path w="4393565" h="6858000">
                  <a:moveTo>
                    <a:pt x="2440203" y="4218419"/>
                  </a:moveTo>
                  <a:lnTo>
                    <a:pt x="1777250" y="4608347"/>
                  </a:lnTo>
                  <a:lnTo>
                    <a:pt x="2469781" y="5015674"/>
                  </a:lnTo>
                  <a:lnTo>
                    <a:pt x="2469781" y="5784189"/>
                  </a:lnTo>
                  <a:lnTo>
                    <a:pt x="3087116" y="6184138"/>
                  </a:lnTo>
                  <a:lnTo>
                    <a:pt x="3787990" y="5778588"/>
                  </a:lnTo>
                  <a:lnTo>
                    <a:pt x="3787990" y="5418797"/>
                  </a:lnTo>
                  <a:lnTo>
                    <a:pt x="3087116" y="5418797"/>
                  </a:lnTo>
                  <a:lnTo>
                    <a:pt x="3087116" y="4595685"/>
                  </a:lnTo>
                  <a:lnTo>
                    <a:pt x="2440203" y="4218419"/>
                  </a:lnTo>
                  <a:close/>
                </a:path>
                <a:path w="4393565" h="6858000">
                  <a:moveTo>
                    <a:pt x="3787990" y="5008499"/>
                  </a:moveTo>
                  <a:lnTo>
                    <a:pt x="3087116" y="5418797"/>
                  </a:lnTo>
                  <a:lnTo>
                    <a:pt x="3787990" y="5418797"/>
                  </a:lnTo>
                  <a:lnTo>
                    <a:pt x="3787990" y="5008499"/>
                  </a:lnTo>
                  <a:close/>
                </a:path>
                <a:path w="4393565" h="6858000">
                  <a:moveTo>
                    <a:pt x="436605" y="1502473"/>
                  </a:moveTo>
                  <a:lnTo>
                    <a:pt x="436437" y="1502473"/>
                  </a:lnTo>
                  <a:lnTo>
                    <a:pt x="0" y="1757946"/>
                  </a:lnTo>
                  <a:lnTo>
                    <a:pt x="0" y="4337659"/>
                  </a:lnTo>
                  <a:lnTo>
                    <a:pt x="455777" y="4603610"/>
                  </a:lnTo>
                  <a:lnTo>
                    <a:pt x="455777" y="2314968"/>
                  </a:lnTo>
                  <a:lnTo>
                    <a:pt x="1135900" y="1913978"/>
                  </a:lnTo>
                  <a:lnTo>
                    <a:pt x="436605" y="1502473"/>
                  </a:lnTo>
                  <a:close/>
                </a:path>
                <a:path w="4393565" h="6858000">
                  <a:moveTo>
                    <a:pt x="2443899" y="2681681"/>
                  </a:moveTo>
                  <a:lnTo>
                    <a:pt x="2443899" y="3440150"/>
                  </a:lnTo>
                  <a:lnTo>
                    <a:pt x="3780396" y="4227131"/>
                  </a:lnTo>
                  <a:lnTo>
                    <a:pt x="3780396" y="3448075"/>
                  </a:lnTo>
                  <a:lnTo>
                    <a:pt x="2443899" y="2681681"/>
                  </a:lnTo>
                  <a:close/>
                </a:path>
                <a:path w="4393565" h="6858000">
                  <a:moveTo>
                    <a:pt x="1784845" y="2293899"/>
                  </a:moveTo>
                  <a:lnTo>
                    <a:pt x="1129563" y="2668498"/>
                  </a:lnTo>
                  <a:lnTo>
                    <a:pt x="1129563" y="3438690"/>
                  </a:lnTo>
                  <a:lnTo>
                    <a:pt x="2443899" y="4218419"/>
                  </a:lnTo>
                  <a:lnTo>
                    <a:pt x="2443899" y="3443058"/>
                  </a:lnTo>
                  <a:lnTo>
                    <a:pt x="1784896" y="3052610"/>
                  </a:lnTo>
                  <a:lnTo>
                    <a:pt x="1784845" y="2293899"/>
                  </a:lnTo>
                  <a:close/>
                </a:path>
                <a:path w="4393565" h="6858000">
                  <a:moveTo>
                    <a:pt x="1129563" y="3438690"/>
                  </a:moveTo>
                  <a:lnTo>
                    <a:pt x="464756" y="3833114"/>
                  </a:lnTo>
                  <a:lnTo>
                    <a:pt x="1129563" y="4211675"/>
                  </a:lnTo>
                  <a:lnTo>
                    <a:pt x="1129563" y="3438690"/>
                  </a:lnTo>
                  <a:close/>
                </a:path>
                <a:path w="4393565" h="6858000">
                  <a:moveTo>
                    <a:pt x="2443899" y="1906117"/>
                  </a:moveTo>
                  <a:lnTo>
                    <a:pt x="1784896" y="2293937"/>
                  </a:lnTo>
                  <a:lnTo>
                    <a:pt x="2443899" y="2681744"/>
                  </a:lnTo>
                  <a:lnTo>
                    <a:pt x="2443899" y="1906117"/>
                  </a:lnTo>
                  <a:close/>
                </a:path>
                <a:path w="4393565" h="6858000">
                  <a:moveTo>
                    <a:pt x="1135900" y="1092504"/>
                  </a:moveTo>
                  <a:lnTo>
                    <a:pt x="1135900" y="1914029"/>
                  </a:lnTo>
                  <a:lnTo>
                    <a:pt x="1784845" y="2293899"/>
                  </a:lnTo>
                  <a:lnTo>
                    <a:pt x="1784896" y="1474774"/>
                  </a:lnTo>
                  <a:lnTo>
                    <a:pt x="1135900" y="1092504"/>
                  </a:lnTo>
                  <a:close/>
                </a:path>
                <a:path w="4393565" h="6858000">
                  <a:moveTo>
                    <a:pt x="1866176" y="0"/>
                  </a:moveTo>
                  <a:lnTo>
                    <a:pt x="1784896" y="0"/>
                  </a:lnTo>
                  <a:lnTo>
                    <a:pt x="1784896" y="711009"/>
                  </a:lnTo>
                  <a:lnTo>
                    <a:pt x="2456053" y="1097508"/>
                  </a:lnTo>
                  <a:lnTo>
                    <a:pt x="2456053" y="1904796"/>
                  </a:lnTo>
                  <a:lnTo>
                    <a:pt x="3087116" y="1523568"/>
                  </a:lnTo>
                  <a:lnTo>
                    <a:pt x="3087116" y="332701"/>
                  </a:lnTo>
                  <a:lnTo>
                    <a:pt x="2435987" y="332701"/>
                  </a:lnTo>
                  <a:lnTo>
                    <a:pt x="1866176" y="0"/>
                  </a:lnTo>
                  <a:close/>
                </a:path>
                <a:path w="4393565" h="6858000">
                  <a:moveTo>
                    <a:pt x="436524" y="1502422"/>
                  </a:moveTo>
                  <a:close/>
                </a:path>
                <a:path w="4393565" h="6858000">
                  <a:moveTo>
                    <a:pt x="436562" y="1502448"/>
                  </a:moveTo>
                  <a:close/>
                </a:path>
                <a:path w="4393565" h="6858000">
                  <a:moveTo>
                    <a:pt x="1127086" y="0"/>
                  </a:moveTo>
                  <a:lnTo>
                    <a:pt x="436524" y="0"/>
                  </a:lnTo>
                  <a:lnTo>
                    <a:pt x="436562" y="1502448"/>
                  </a:lnTo>
                  <a:lnTo>
                    <a:pt x="1782267" y="710755"/>
                  </a:lnTo>
                  <a:lnTo>
                    <a:pt x="1127201" y="325323"/>
                  </a:lnTo>
                  <a:lnTo>
                    <a:pt x="1127086" y="0"/>
                  </a:lnTo>
                  <a:close/>
                </a:path>
                <a:path w="4393565" h="6858000">
                  <a:moveTo>
                    <a:pt x="3087116" y="0"/>
                  </a:moveTo>
                  <a:lnTo>
                    <a:pt x="2988564" y="0"/>
                  </a:lnTo>
                  <a:lnTo>
                    <a:pt x="2435987" y="332701"/>
                  </a:lnTo>
                  <a:lnTo>
                    <a:pt x="3087116" y="332701"/>
                  </a:lnTo>
                  <a:lnTo>
                    <a:pt x="3087116" y="0"/>
                  </a:lnTo>
                  <a:close/>
                </a:path>
              </a:pathLst>
            </a:custGeom>
            <a:solidFill>
              <a:srgbClr val="FFFFFF"/>
            </a:solidFill>
          </p:spPr>
          <p:txBody>
            <a:bodyPr wrap="square" lIns="0" tIns="0" rIns="0" bIns="0" rtlCol="0"/>
            <a:lstStyle/>
            <a:p>
              <a:endParaRPr sz="1300" dirty="0"/>
            </a:p>
          </p:txBody>
        </p:sp>
        <p:sp>
          <p:nvSpPr>
            <p:cNvPr id="7" name="object 11">
              <a:extLst>
                <a:ext uri="{FF2B5EF4-FFF2-40B4-BE49-F238E27FC236}">
                  <a16:creationId xmlns:a16="http://schemas.microsoft.com/office/drawing/2014/main" id="{AA351F6B-FB0D-485C-8002-715A74FCE958}"/>
                </a:ext>
              </a:extLst>
            </p:cNvPr>
            <p:cNvSpPr/>
            <p:nvPr/>
          </p:nvSpPr>
          <p:spPr>
            <a:xfrm rot="16200000" flipH="1">
              <a:off x="2250318" y="2541876"/>
              <a:ext cx="2297428" cy="5619121"/>
            </a:xfrm>
            <a:custGeom>
              <a:avLst/>
              <a:gdLst/>
              <a:ahLst/>
              <a:cxnLst/>
              <a:rect l="l" t="t" r="r" b="b"/>
              <a:pathLst>
                <a:path w="4393565" h="6858000">
                  <a:moveTo>
                    <a:pt x="4393488" y="0"/>
                  </a:moveTo>
                  <a:lnTo>
                    <a:pt x="3193110" y="0"/>
                  </a:lnTo>
                  <a:lnTo>
                    <a:pt x="3804094" y="357962"/>
                  </a:lnTo>
                  <a:lnTo>
                    <a:pt x="4393488" y="0"/>
                  </a:lnTo>
                  <a:close/>
                </a:path>
                <a:path w="4393565" h="6858000">
                  <a:moveTo>
                    <a:pt x="1129563" y="4219740"/>
                  </a:moveTo>
                  <a:lnTo>
                    <a:pt x="456044" y="4603864"/>
                  </a:lnTo>
                  <a:lnTo>
                    <a:pt x="1115987" y="4993792"/>
                  </a:lnTo>
                  <a:lnTo>
                    <a:pt x="436524" y="5362079"/>
                  </a:lnTo>
                  <a:lnTo>
                    <a:pt x="436524" y="6858000"/>
                  </a:lnTo>
                  <a:lnTo>
                    <a:pt x="1115847" y="6858000"/>
                  </a:lnTo>
                  <a:lnTo>
                    <a:pt x="1115847" y="5791568"/>
                  </a:lnTo>
                  <a:lnTo>
                    <a:pt x="1795449" y="5391099"/>
                  </a:lnTo>
                  <a:lnTo>
                    <a:pt x="1775929" y="4607560"/>
                  </a:lnTo>
                  <a:lnTo>
                    <a:pt x="1129563" y="4219740"/>
                  </a:lnTo>
                  <a:close/>
                </a:path>
                <a:path w="4393565" h="6858000">
                  <a:moveTo>
                    <a:pt x="1795362" y="5391150"/>
                  </a:moveTo>
                  <a:lnTo>
                    <a:pt x="1781708" y="6858000"/>
                  </a:lnTo>
                  <a:lnTo>
                    <a:pt x="3088017" y="6858000"/>
                  </a:lnTo>
                  <a:lnTo>
                    <a:pt x="3089279" y="6553098"/>
                  </a:lnTo>
                  <a:lnTo>
                    <a:pt x="2464485" y="6553098"/>
                  </a:lnTo>
                  <a:lnTo>
                    <a:pt x="2470035" y="5784354"/>
                  </a:lnTo>
                  <a:lnTo>
                    <a:pt x="1795362" y="5391150"/>
                  </a:lnTo>
                  <a:close/>
                </a:path>
                <a:path w="4393565" h="6858000">
                  <a:moveTo>
                    <a:pt x="3090798" y="6185839"/>
                  </a:moveTo>
                  <a:lnTo>
                    <a:pt x="2464485" y="6553098"/>
                  </a:lnTo>
                  <a:lnTo>
                    <a:pt x="3089279" y="6553098"/>
                  </a:lnTo>
                  <a:lnTo>
                    <a:pt x="3090798" y="6185839"/>
                  </a:lnTo>
                  <a:close/>
                </a:path>
                <a:path w="4393565" h="6858000">
                  <a:moveTo>
                    <a:pt x="2440203" y="4218419"/>
                  </a:moveTo>
                  <a:lnTo>
                    <a:pt x="1777250" y="4608347"/>
                  </a:lnTo>
                  <a:lnTo>
                    <a:pt x="2469781" y="5015674"/>
                  </a:lnTo>
                  <a:lnTo>
                    <a:pt x="2469781" y="5784189"/>
                  </a:lnTo>
                  <a:lnTo>
                    <a:pt x="3087116" y="6184138"/>
                  </a:lnTo>
                  <a:lnTo>
                    <a:pt x="3787990" y="5778588"/>
                  </a:lnTo>
                  <a:lnTo>
                    <a:pt x="3787990" y="5418797"/>
                  </a:lnTo>
                  <a:lnTo>
                    <a:pt x="3087116" y="5418797"/>
                  </a:lnTo>
                  <a:lnTo>
                    <a:pt x="3087116" y="4595685"/>
                  </a:lnTo>
                  <a:lnTo>
                    <a:pt x="2440203" y="4218419"/>
                  </a:lnTo>
                  <a:close/>
                </a:path>
                <a:path w="4393565" h="6858000">
                  <a:moveTo>
                    <a:pt x="3787990" y="5008499"/>
                  </a:moveTo>
                  <a:lnTo>
                    <a:pt x="3087116" y="5418797"/>
                  </a:lnTo>
                  <a:lnTo>
                    <a:pt x="3787990" y="5418797"/>
                  </a:lnTo>
                  <a:lnTo>
                    <a:pt x="3787990" y="5008499"/>
                  </a:lnTo>
                  <a:close/>
                </a:path>
                <a:path w="4393565" h="6858000">
                  <a:moveTo>
                    <a:pt x="436605" y="1502473"/>
                  </a:moveTo>
                  <a:lnTo>
                    <a:pt x="436437" y="1502473"/>
                  </a:lnTo>
                  <a:lnTo>
                    <a:pt x="0" y="1757946"/>
                  </a:lnTo>
                  <a:lnTo>
                    <a:pt x="0" y="4337659"/>
                  </a:lnTo>
                  <a:lnTo>
                    <a:pt x="455777" y="4603610"/>
                  </a:lnTo>
                  <a:lnTo>
                    <a:pt x="455777" y="2314968"/>
                  </a:lnTo>
                  <a:lnTo>
                    <a:pt x="1135900" y="1913978"/>
                  </a:lnTo>
                  <a:lnTo>
                    <a:pt x="436605" y="1502473"/>
                  </a:lnTo>
                  <a:close/>
                </a:path>
                <a:path w="4393565" h="6858000">
                  <a:moveTo>
                    <a:pt x="2443899" y="2681681"/>
                  </a:moveTo>
                  <a:lnTo>
                    <a:pt x="2443899" y="3440150"/>
                  </a:lnTo>
                  <a:lnTo>
                    <a:pt x="3780396" y="4227131"/>
                  </a:lnTo>
                  <a:lnTo>
                    <a:pt x="3780396" y="3448075"/>
                  </a:lnTo>
                  <a:lnTo>
                    <a:pt x="2443899" y="2681681"/>
                  </a:lnTo>
                  <a:close/>
                </a:path>
                <a:path w="4393565" h="6858000">
                  <a:moveTo>
                    <a:pt x="1784845" y="2293899"/>
                  </a:moveTo>
                  <a:lnTo>
                    <a:pt x="1129563" y="2668498"/>
                  </a:lnTo>
                  <a:lnTo>
                    <a:pt x="1129563" y="3438690"/>
                  </a:lnTo>
                  <a:lnTo>
                    <a:pt x="2443899" y="4218419"/>
                  </a:lnTo>
                  <a:lnTo>
                    <a:pt x="2443899" y="3443058"/>
                  </a:lnTo>
                  <a:lnTo>
                    <a:pt x="1784896" y="3052610"/>
                  </a:lnTo>
                  <a:lnTo>
                    <a:pt x="1784845" y="2293899"/>
                  </a:lnTo>
                  <a:close/>
                </a:path>
                <a:path w="4393565" h="6858000">
                  <a:moveTo>
                    <a:pt x="1129563" y="3438690"/>
                  </a:moveTo>
                  <a:lnTo>
                    <a:pt x="464756" y="3833114"/>
                  </a:lnTo>
                  <a:lnTo>
                    <a:pt x="1129563" y="4211675"/>
                  </a:lnTo>
                  <a:lnTo>
                    <a:pt x="1129563" y="3438690"/>
                  </a:lnTo>
                  <a:close/>
                </a:path>
                <a:path w="4393565" h="6858000">
                  <a:moveTo>
                    <a:pt x="2443899" y="1906117"/>
                  </a:moveTo>
                  <a:lnTo>
                    <a:pt x="1784896" y="2293937"/>
                  </a:lnTo>
                  <a:lnTo>
                    <a:pt x="2443899" y="2681744"/>
                  </a:lnTo>
                  <a:lnTo>
                    <a:pt x="2443899" y="1906117"/>
                  </a:lnTo>
                  <a:close/>
                </a:path>
                <a:path w="4393565" h="6858000">
                  <a:moveTo>
                    <a:pt x="1135900" y="1092504"/>
                  </a:moveTo>
                  <a:lnTo>
                    <a:pt x="1135900" y="1914029"/>
                  </a:lnTo>
                  <a:lnTo>
                    <a:pt x="1784845" y="2293899"/>
                  </a:lnTo>
                  <a:lnTo>
                    <a:pt x="1784896" y="1474774"/>
                  </a:lnTo>
                  <a:lnTo>
                    <a:pt x="1135900" y="1092504"/>
                  </a:lnTo>
                  <a:close/>
                </a:path>
                <a:path w="4393565" h="6858000">
                  <a:moveTo>
                    <a:pt x="1866176" y="0"/>
                  </a:moveTo>
                  <a:lnTo>
                    <a:pt x="1784896" y="0"/>
                  </a:lnTo>
                  <a:lnTo>
                    <a:pt x="1784896" y="711009"/>
                  </a:lnTo>
                  <a:lnTo>
                    <a:pt x="2456053" y="1097508"/>
                  </a:lnTo>
                  <a:lnTo>
                    <a:pt x="2456053" y="1904796"/>
                  </a:lnTo>
                  <a:lnTo>
                    <a:pt x="3087116" y="1523568"/>
                  </a:lnTo>
                  <a:lnTo>
                    <a:pt x="3087116" y="332701"/>
                  </a:lnTo>
                  <a:lnTo>
                    <a:pt x="2435987" y="332701"/>
                  </a:lnTo>
                  <a:lnTo>
                    <a:pt x="1866176" y="0"/>
                  </a:lnTo>
                  <a:close/>
                </a:path>
                <a:path w="4393565" h="6858000">
                  <a:moveTo>
                    <a:pt x="436524" y="1502422"/>
                  </a:moveTo>
                  <a:close/>
                </a:path>
                <a:path w="4393565" h="6858000">
                  <a:moveTo>
                    <a:pt x="436562" y="1502448"/>
                  </a:moveTo>
                  <a:close/>
                </a:path>
                <a:path w="4393565" h="6858000">
                  <a:moveTo>
                    <a:pt x="1127086" y="0"/>
                  </a:moveTo>
                  <a:lnTo>
                    <a:pt x="436524" y="0"/>
                  </a:lnTo>
                  <a:lnTo>
                    <a:pt x="436562" y="1502448"/>
                  </a:lnTo>
                  <a:lnTo>
                    <a:pt x="1782267" y="710755"/>
                  </a:lnTo>
                  <a:lnTo>
                    <a:pt x="1127201" y="325323"/>
                  </a:lnTo>
                  <a:lnTo>
                    <a:pt x="1127086" y="0"/>
                  </a:lnTo>
                  <a:close/>
                </a:path>
                <a:path w="4393565" h="6858000">
                  <a:moveTo>
                    <a:pt x="3087116" y="0"/>
                  </a:moveTo>
                  <a:lnTo>
                    <a:pt x="2988564" y="0"/>
                  </a:lnTo>
                  <a:lnTo>
                    <a:pt x="2435987" y="332701"/>
                  </a:lnTo>
                  <a:lnTo>
                    <a:pt x="3087116" y="332701"/>
                  </a:lnTo>
                  <a:lnTo>
                    <a:pt x="3087116" y="0"/>
                  </a:lnTo>
                  <a:close/>
                </a:path>
              </a:pathLst>
            </a:custGeom>
            <a:solidFill>
              <a:srgbClr val="FFFFFF"/>
            </a:solidFill>
          </p:spPr>
          <p:txBody>
            <a:bodyPr wrap="square" lIns="0" tIns="0" rIns="0" bIns="0" rtlCol="0"/>
            <a:lstStyle/>
            <a:p>
              <a:endParaRPr sz="1300" dirty="0"/>
            </a:p>
          </p:txBody>
        </p:sp>
        <p:sp>
          <p:nvSpPr>
            <p:cNvPr id="8" name="object 12">
              <a:extLst>
                <a:ext uri="{FF2B5EF4-FFF2-40B4-BE49-F238E27FC236}">
                  <a16:creationId xmlns:a16="http://schemas.microsoft.com/office/drawing/2014/main" id="{52D5B65E-84AA-44DA-B09C-2EA788EBCFFC}"/>
                </a:ext>
              </a:extLst>
            </p:cNvPr>
            <p:cNvSpPr/>
            <p:nvPr/>
          </p:nvSpPr>
          <p:spPr>
            <a:xfrm rot="16200000">
              <a:off x="2899923" y="2966858"/>
              <a:ext cx="1264410" cy="5619122"/>
            </a:xfrm>
            <a:custGeom>
              <a:avLst/>
              <a:gdLst/>
              <a:ahLst/>
              <a:cxnLst/>
              <a:rect l="l" t="t" r="r" b="b"/>
              <a:pathLst>
                <a:path w="3269615" h="6858000">
                  <a:moveTo>
                    <a:pt x="1083319" y="6858000"/>
                  </a:moveTo>
                  <a:lnTo>
                    <a:pt x="1082878" y="4718838"/>
                  </a:lnTo>
                  <a:lnTo>
                    <a:pt x="2315197" y="3976447"/>
                  </a:lnTo>
                  <a:lnTo>
                    <a:pt x="2315197" y="3431058"/>
                  </a:lnTo>
                  <a:lnTo>
                    <a:pt x="3269234" y="2686698"/>
                  </a:lnTo>
                  <a:lnTo>
                    <a:pt x="0" y="786055"/>
                  </a:lnTo>
                  <a:lnTo>
                    <a:pt x="0" y="2993784"/>
                  </a:lnTo>
                  <a:lnTo>
                    <a:pt x="1236903" y="2271688"/>
                  </a:lnTo>
                  <a:lnTo>
                    <a:pt x="611327" y="1908569"/>
                  </a:lnTo>
                  <a:lnTo>
                    <a:pt x="611327" y="242342"/>
                  </a:lnTo>
                  <a:lnTo>
                    <a:pt x="194736" y="0"/>
                  </a:lnTo>
                </a:path>
              </a:pathLst>
            </a:custGeom>
            <a:ln w="25336">
              <a:solidFill>
                <a:srgbClr val="8DC63F"/>
              </a:solidFill>
            </a:ln>
          </p:spPr>
          <p:txBody>
            <a:bodyPr wrap="square" lIns="0" tIns="0" rIns="0" bIns="0" rtlCol="0"/>
            <a:lstStyle/>
            <a:p>
              <a:endParaRPr sz="1300" dirty="0"/>
            </a:p>
          </p:txBody>
        </p:sp>
        <p:sp>
          <p:nvSpPr>
            <p:cNvPr id="9" name="object 12">
              <a:extLst>
                <a:ext uri="{FF2B5EF4-FFF2-40B4-BE49-F238E27FC236}">
                  <a16:creationId xmlns:a16="http://schemas.microsoft.com/office/drawing/2014/main" id="{B0AB0DDE-4BA3-4A2E-8E57-D577F5070741}"/>
                </a:ext>
              </a:extLst>
            </p:cNvPr>
            <p:cNvSpPr/>
            <p:nvPr/>
          </p:nvSpPr>
          <p:spPr>
            <a:xfrm rot="5400000">
              <a:off x="8717394" y="3450925"/>
              <a:ext cx="539838" cy="5280022"/>
            </a:xfrm>
            <a:custGeom>
              <a:avLst/>
              <a:gdLst/>
              <a:ahLst/>
              <a:cxnLst/>
              <a:rect l="l" t="t" r="r" b="b"/>
              <a:pathLst>
                <a:path w="3269615" h="6858000">
                  <a:moveTo>
                    <a:pt x="1083319" y="6858000"/>
                  </a:moveTo>
                  <a:lnTo>
                    <a:pt x="1082878" y="4718838"/>
                  </a:lnTo>
                  <a:lnTo>
                    <a:pt x="2315197" y="3976447"/>
                  </a:lnTo>
                  <a:lnTo>
                    <a:pt x="2315197" y="3431058"/>
                  </a:lnTo>
                  <a:lnTo>
                    <a:pt x="3269234" y="2686698"/>
                  </a:lnTo>
                  <a:lnTo>
                    <a:pt x="0" y="786055"/>
                  </a:lnTo>
                  <a:lnTo>
                    <a:pt x="0" y="2993784"/>
                  </a:lnTo>
                  <a:lnTo>
                    <a:pt x="1236903" y="2271688"/>
                  </a:lnTo>
                  <a:lnTo>
                    <a:pt x="611327" y="1908569"/>
                  </a:lnTo>
                  <a:lnTo>
                    <a:pt x="611327" y="242342"/>
                  </a:lnTo>
                  <a:lnTo>
                    <a:pt x="194736" y="0"/>
                  </a:lnTo>
                </a:path>
              </a:pathLst>
            </a:custGeom>
            <a:ln w="25336">
              <a:solidFill>
                <a:srgbClr val="8DC63F"/>
              </a:solidFill>
            </a:ln>
          </p:spPr>
          <p:txBody>
            <a:bodyPr wrap="square" lIns="0" tIns="0" rIns="0" bIns="0" rtlCol="0"/>
            <a:lstStyle/>
            <a:p>
              <a:endParaRPr sz="1300" dirty="0"/>
            </a:p>
          </p:txBody>
        </p:sp>
      </p:grpSp>
      <p:sp>
        <p:nvSpPr>
          <p:cNvPr id="10" name="Title 1">
            <a:extLst>
              <a:ext uri="{FF2B5EF4-FFF2-40B4-BE49-F238E27FC236}">
                <a16:creationId xmlns:a16="http://schemas.microsoft.com/office/drawing/2014/main" id="{60A766A3-F10A-4E14-9AAC-51E22B495CB1}"/>
              </a:ext>
            </a:extLst>
          </p:cNvPr>
          <p:cNvSpPr txBox="1">
            <a:spLocks/>
          </p:cNvSpPr>
          <p:nvPr/>
        </p:nvSpPr>
        <p:spPr>
          <a:xfrm>
            <a:off x="455193" y="2980024"/>
            <a:ext cx="8976602" cy="1081432"/>
          </a:xfrm>
          <a:prstGeom prst="rect">
            <a:avLst/>
          </a:prstGeom>
        </p:spPr>
        <p:txBody>
          <a:bodyPr vert="horz" lIns="0" tIns="0" rIns="0" bIns="0" rtlCol="0" anchor="ctr">
            <a:noAutofit/>
          </a:bodyPr>
          <a:lstStyle>
            <a:lvl1pPr algn="l" defTabSz="844083" rtl="0" eaLnBrk="1" latinLnBrk="0" hangingPunct="1">
              <a:spcBef>
                <a:spcPct val="0"/>
              </a:spcBef>
              <a:buNone/>
              <a:defRPr sz="2215" b="0" kern="1200" cap="none" spc="0" baseline="0">
                <a:solidFill>
                  <a:schemeClr val="tx1">
                    <a:lumMod val="65000"/>
                    <a:lumOff val="35000"/>
                  </a:schemeClr>
                </a:solidFill>
                <a:latin typeface="+mj-lt"/>
                <a:ea typeface="+mj-ea"/>
                <a:cs typeface="+mj-cs"/>
              </a:defRPr>
            </a:lvl1pPr>
          </a:lstStyle>
          <a:p>
            <a:pPr fontAlgn="auto">
              <a:lnSpc>
                <a:spcPct val="150000"/>
              </a:lnSpc>
              <a:spcAft>
                <a:spcPts val="0"/>
              </a:spcAft>
            </a:pPr>
            <a:r>
              <a:rPr lang="en-US" sz="2800" b="1" dirty="0">
                <a:solidFill>
                  <a:schemeClr val="tx1"/>
                </a:solidFill>
                <a:latin typeface="Arial" panose="020B0604020202020204" pitchFamily="34" charset="0"/>
                <a:cs typeface="Arial" panose="020B0604020202020204" pitchFamily="34" charset="0"/>
              </a:rPr>
              <a:t>THANK YOU</a:t>
            </a:r>
          </a:p>
          <a:p>
            <a:pPr fontAlgn="auto">
              <a:lnSpc>
                <a:spcPct val="150000"/>
              </a:lnSpc>
              <a:spcAft>
                <a:spcPts val="0"/>
              </a:spcAft>
            </a:pPr>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17907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S" val="1,2"/>
  <p:tag name="PRESGUID" val="12e83b46-ebd4-46ef-8a22-3ce165059a62"/>
  <p:tag name="ISNEWSLIDENUMBER" val="True"/>
  <p:tag name="PREVIOUSNAME" val="C:\Users\Nischal Baijnath\Documents\Mckinsey\Transnet\TRX115\Opco\20160216 Opco Presentation Updated.pptx"/>
  <p:tag name="THINKCELLPRESENTATIONDONOTDELETE" val="&lt;?xml version=&quot;1.0&quot; encoding=&quot;UTF-16&quot; standalone=&quot;yes&quot;?&gt;&lt;root reqver=&quot;23045&quot;&gt;&lt;version val=&quot;25174&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21&quot;&gt;&lt;elem m_fUsage=&quot;8.72965699049244037155E+00&quot;&gt;&lt;m_msothmcolidx val=&quot;0&quot;/&gt;&lt;m_rgb r=&quot;B2&quot; g=&quot;A9&quot; b=&quot;7E&quot;/&gt;&lt;m_nBrightness val=&quot;0&quot;/&gt;&lt;/elem&gt;&lt;elem m_fUsage=&quot;7.21327932153745243760E-01&quot;&gt;&lt;m_msothmcolidx val=&quot;0&quot;/&gt;&lt;m_rgb r=&quot;F8&quot; g=&quot;25&quot; b=&quot;0E&quot;/&gt;&lt;m_nBrightness val=&quot;0&quot;/&gt;&lt;/elem&gt;&lt;elem m_fUsage=&quot;3.05307408057720774952E-01&quot;&gt;&lt;m_msothmcolidx val=&quot;0&quot;/&gt;&lt;m_rgb r=&quot;FD&quot; g=&quot;F8&quot; b=&quot;35&quot;/&gt;&lt;m_nBrightness val=&quot;0&quot;/&gt;&lt;/elem&gt;&lt;elem m_fUsage=&quot;2.11738118910546668783E-01&quot;&gt;&lt;m_msothmcolidx val=&quot;0&quot;/&gt;&lt;m_rgb r=&quot;44&quot; g=&quot;80&quot; b=&quot;20&quot;/&gt;&lt;m_nBrightness val=&quot;0&quot;/&gt;&lt;/elem&gt;&lt;elem m_fUsage=&quot;2.85574586733299516650E-02&quot;&gt;&lt;m_msothmcolidx val=&quot;0&quot;/&gt;&lt;m_rgb r=&quot;FE&quot; g=&quot;F8&quot; b=&quot;12&quot;/&gt;&lt;m_nBrightness val=&quot;0&quot;/&gt;&lt;/elem&gt;&lt;elem m_fUsage=&quot;2.73892744995341171077E-03&quot;&gt;&lt;m_msothmcolidx val=&quot;0&quot;/&gt;&lt;m_rgb r=&quot;ED&quot; g=&quot;BB&quot; b=&quot;25&quot;/&gt;&lt;m_nBrightness val=&quot;0&quot;/&gt;&lt;/elem&gt;&lt;elem m_fUsage=&quot;3.32989636531834355074E-04&quot;&gt;&lt;m_msothmcolidx val=&quot;0&quot;/&gt;&lt;m_rgb r=&quot;FF&quot; g=&quot;C0&quot; b=&quot;00&quot;/&gt;&lt;m_nBrightness val=&quot;0&quot;/&gt;&lt;/elem&gt;&lt;elem m_fUsage=&quot;2.99690672878841159101E-04&quot;&gt;&lt;m_msothmcolidx val=&quot;0&quot;/&gt;&lt;m_rgb r=&quot;FF&quot; g=&quot;FD&quot; b=&quot;AA&quot;/&gt;&lt;m_nBrightness val=&quot;0&quot;/&gt;&lt;/elem&gt;&lt;elem m_fUsage=&quot;4.04837660228479485989E-05&quot;&gt;&lt;m_msothmcolidx val=&quot;0&quot;/&gt;&lt;m_rgb r=&quot;7A&quot; g=&quot;3C&quot; b=&quot;9B&quot;/&gt;&lt;m_nBrightness val=&quot;0&quot;/&gt;&lt;/elem&gt;&lt;elem m_fUsage=&quot;1.86830533060202314949E-10&quot;&gt;&lt;m_msothmcolidx val=&quot;0&quot;/&gt;&lt;m_rgb r=&quot;74&quot; g=&quot;68&quot; b=&quot;52&quot;/&gt;&lt;m_nBrightness val=&quot;0&quot;/&gt;&lt;/elem&gt;&lt;elem m_fUsage=&quot;1.07763439529739907485E-16&quot;&gt;&lt;m_msothmcolidx val=&quot;0&quot;/&gt;&lt;m_rgb r=&quot;55&quot; g=&quot;4F&quot; b=&quot;33&quot;/&gt;&lt;m_nBrightness val=&quot;0&quot;/&gt;&lt;/elem&gt;&lt;elem m_fUsage=&quot;7.04288218660130699756E-17&quot;&gt;&lt;m_msothmcolidx val=&quot;0&quot;/&gt;&lt;m_rgb r=&quot;44&quot; g=&quot;A7&quot; b=&quot;26&quot;/&gt;&lt;m_nBrightness val=&quot;0&quot;/&gt;&lt;/elem&gt;&lt;elem m_fUsage=&quot;1.90910576172842063123E-17&quot;&gt;&lt;m_msothmcolidx val=&quot;0&quot;/&gt;&lt;m_rgb r=&quot;FF&quot; g=&quot;80&quot; b=&quot;2B&quot;/&gt;&lt;m_nBrightness val=&quot;0&quot;/&gt;&lt;/elem&gt;&lt;elem m_fUsage=&quot;9.17658092065883937720E-18&quot;&gt;&lt;m_msothmcolidx val=&quot;0&quot;/&gt;&lt;m_rgb r=&quot;CE&quot; g=&quot;E7&quot; b=&quot;AD&quot;/&gt;&lt;m_nBrightness val=&quot;0&quot;/&gt;&lt;/elem&gt;&lt;elem m_fUsage=&quot;4.09405419132550966826E-18&quot;&gt;&lt;m_msothmcolidx val=&quot;0&quot;/&gt;&lt;m_rgb r=&quot;66&quot; g=&quot;4A&quot; b=&quot;E6&quot;/&gt;&lt;m_nBrightness val=&quot;0&quot;/&gt;&lt;/elem&gt;&lt;elem m_fUsage=&quot;1.95817342814299828101E-18&quot;&gt;&lt;m_msothmcolidx val=&quot;0&quot;/&gt;&lt;m_rgb r=&quot;FF&quot; g=&quot;96&quot; b=&quot;91&quot;/&gt;&lt;m_nBrightness val=&quot;0&quot;/&gt;&lt;/elem&gt;&lt;elem m_fUsage=&quot;1.78134593681850864950E-18&quot;&gt;&lt;m_msothmcolidx val=&quot;0&quot;/&gt;&lt;m_rgb r=&quot;8D&quot; g=&quot;C6&quot; b=&quot;3F&quot;/&gt;&lt;m_nBrightness val=&quot;0&quot;/&gt;&lt;/elem&gt;&lt;elem m_fUsage=&quot;1.10798060789910639370E-19&quot;&gt;&lt;m_msothmcolidx val=&quot;0&quot;/&gt;&lt;m_rgb r=&quot;2D&quot; g=&quot;69&quot; b=&quot;10&quot;/&gt;&lt;m_nBrightness val=&quot;0&quot;/&gt;&lt;/elem&gt;&lt;elem m_fUsage=&quot;3.21594802448993029909E-20&quot;&gt;&lt;m_msothmcolidx val=&quot;0&quot;/&gt;&lt;m_rgb r=&quot;69&quot; g=&quot;5E&quot; b=&quot;4A&quot;/&gt;&lt;m_nBrightness val=&quot;0&quot;/&gt;&lt;/elem&gt;&lt;elem m_fUsage=&quot;1.70908663408295337080E-20&quot;&gt;&lt;m_msothmcolidx val=&quot;0&quot;/&gt;&lt;m_rgb r=&quot;C0&quot; g=&quot;AE&quot; b=&quot;00&quot;/&gt;&lt;m_nBrightness val=&quot;0&quot;/&gt;&lt;/elem&gt;&lt;elem m_fUsage=&quot;1.53817797067465803372E-20&quot;&gt;&lt;m_msothmcolidx val=&quot;0&quot;/&gt;&lt;m_rgb r=&quot;62&quot; g=&quot;D6&quot; b=&quot;14&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EMPLATE MASTER">
  <a:themeElements>
    <a:clrScheme name="Transnet1">
      <a:dk1>
        <a:srgbClr val="000000"/>
      </a:dk1>
      <a:lt1>
        <a:sysClr val="window" lastClr="FFFFFF"/>
      </a:lt1>
      <a:dk2>
        <a:srgbClr val="8C944D"/>
      </a:dk2>
      <a:lt2>
        <a:srgbClr val="66594D"/>
      </a:lt2>
      <a:accent1>
        <a:srgbClr val="7D8F29"/>
      </a:accent1>
      <a:accent2>
        <a:srgbClr val="5C788F"/>
      </a:accent2>
      <a:accent3>
        <a:srgbClr val="87ADB0"/>
      </a:accent3>
      <a:accent4>
        <a:srgbClr val="A8960A"/>
      </a:accent4>
      <a:accent5>
        <a:srgbClr val="D42E12"/>
      </a:accent5>
      <a:accent6>
        <a:srgbClr val="7DBA00"/>
      </a:accent6>
      <a:hlink>
        <a:srgbClr val="00B0F0"/>
      </a:hlink>
      <a:folHlink>
        <a:srgbClr val="7030A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lumMod val="40000"/>
            <a:lumOff val="60000"/>
          </a:schemeClr>
        </a:solidFill>
        <a:ln w="12700">
          <a:solidFill>
            <a:schemeClr val="tx1"/>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proval_x0020_Required xmlns="6f7b4a7f-d44a-4f65-a9aa-96ec94e426e4">No</Approval_x0020_Required>
    <_ip_UnifiedCompliancePolicyUIAction xmlns="http://schemas.microsoft.com/sharepoint/v3" xsi:nil="true"/>
    <_activity xmlns="ac13aef0-e3c2-451b-8a0f-fa27211fa617" xsi:nil="true"/>
    <Approvers xmlns="6f7b4a7f-d44a-4f65-a9aa-96ec94e426e4">
      <UserInfo>
        <DisplayName/>
        <AccountId xsi:nil="true"/>
        <AccountType/>
      </UserInfo>
    </Approvers>
    <Approve_x0020_Stage xmlns="6f7b4a7f-d44a-4f65-a9aa-96ec94e426e4"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86CADFC83C284AABA02E67EAA9A784" ma:contentTypeVersion="27" ma:contentTypeDescription="Create a new document." ma:contentTypeScope="" ma:versionID="2b0b3e145fd9e9eec8169abce3cfffa7">
  <xsd:schema xmlns:xsd="http://www.w3.org/2001/XMLSchema" xmlns:xs="http://www.w3.org/2001/XMLSchema" xmlns:p="http://schemas.microsoft.com/office/2006/metadata/properties" xmlns:ns1="http://schemas.microsoft.com/sharepoint/v3" xmlns:ns3="6f7b4a7f-d44a-4f65-a9aa-96ec94e426e4" xmlns:ns4="584e2a90-0a3d-4822-aa79-a49007aaf019" xmlns:ns5="ac13aef0-e3c2-451b-8a0f-fa27211fa617" targetNamespace="http://schemas.microsoft.com/office/2006/metadata/properties" ma:root="true" ma:fieldsID="89ec6031d56842b29c03598bfbbd9893" ns1:_="" ns3:_="" ns4:_="" ns5:_="">
    <xsd:import namespace="http://schemas.microsoft.com/sharepoint/v3"/>
    <xsd:import namespace="6f7b4a7f-d44a-4f65-a9aa-96ec94e426e4"/>
    <xsd:import namespace="584e2a90-0a3d-4822-aa79-a49007aaf019"/>
    <xsd:import namespace="ac13aef0-e3c2-451b-8a0f-fa27211fa617"/>
    <xsd:element name="properties">
      <xsd:complexType>
        <xsd:sequence>
          <xsd:element name="documentManagement">
            <xsd:complexType>
              <xsd:all>
                <xsd:element ref="ns3:Approval_x0020_Required" minOccurs="0"/>
                <xsd:element ref="ns3:Approvers" minOccurs="0"/>
                <xsd:element ref="ns3:Approve_x0020_Stage" minOccurs="0"/>
                <xsd:element ref="ns4:SharedWithUsers" minOccurs="0"/>
                <xsd:element ref="ns4:SharedWithDetails" minOccurs="0"/>
                <xsd:element ref="ns4:SharingHintHash" minOccurs="0"/>
                <xsd:element ref="ns5:MediaServiceMetadata" minOccurs="0"/>
                <xsd:element ref="ns5:MediaServiceFastMetadata" minOccurs="0"/>
                <xsd:element ref="ns5:MediaServiceDateTaken" minOccurs="0"/>
                <xsd:element ref="ns5:MediaServiceAutoTags" minOccurs="0"/>
                <xsd:element ref="ns5:MediaLengthInSeconds" minOccurs="0"/>
                <xsd:element ref="ns5:MediaServiceAutoKeyPoints" minOccurs="0"/>
                <xsd:element ref="ns5:MediaServiceKeyPoints" minOccurs="0"/>
                <xsd:element ref="ns5:MediaServiceGenerationTime" minOccurs="0"/>
                <xsd:element ref="ns5:MediaServiceEventHashCode" minOccurs="0"/>
                <xsd:element ref="ns5:MediaServiceOCR" minOccurs="0"/>
                <xsd:element ref="ns1:_ip_UnifiedCompliancePolicyProperties" minOccurs="0"/>
                <xsd:element ref="ns1:_ip_UnifiedCompliancePolicyUIAction" minOccurs="0"/>
                <xsd:element ref="ns5:_activity" minOccurs="0"/>
                <xsd:element ref="ns5:MediaServiceObjectDetectorVersions" minOccurs="0"/>
                <xsd:element ref="ns5: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f7b4a7f-d44a-4f65-a9aa-96ec94e426e4" elementFormDefault="qualified">
    <xsd:import namespace="http://schemas.microsoft.com/office/2006/documentManagement/types"/>
    <xsd:import namespace="http://schemas.microsoft.com/office/infopath/2007/PartnerControls"/>
    <xsd:element name="Approval_x0020_Required" ma:index="8" nillable="true" ma:displayName="Approval Required" ma:default="No" ma:format="Dropdown" ma:internalName="Approval_x0020_Required">
      <xsd:simpleType>
        <xsd:restriction base="dms:Choice">
          <xsd:enumeration value="No"/>
          <xsd:enumeration value="Yes"/>
        </xsd:restriction>
      </xsd:simpleType>
    </xsd:element>
    <xsd:element name="Approvers" ma:index="9" nillable="true" ma:displayName="Approvers" ma:list="UserInfo" ma:SharePointGroup="0" ma:internalName="Approver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pprove_x0020_Stage" ma:index="10" nillable="true" ma:displayName="Approve Stage" ma:format="Dropdown" ma:internalName="Approve_x0020_Stage">
      <xsd:simpleType>
        <xsd:restriction base="dms:Choice">
          <xsd:enumeration value="Approving"/>
          <xsd:enumeration value="Approved"/>
          <xsd:enumeration value="Rejected"/>
        </xsd:restriction>
      </xsd:simpleType>
    </xsd:element>
  </xsd:schema>
  <xsd:schema xmlns:xsd="http://www.w3.org/2001/XMLSchema" xmlns:xs="http://www.w3.org/2001/XMLSchema" xmlns:dms="http://schemas.microsoft.com/office/2006/documentManagement/types" xmlns:pc="http://schemas.microsoft.com/office/infopath/2007/PartnerControls" targetNamespace="584e2a90-0a3d-4822-aa79-a49007aaf01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13aef0-e3c2-451b-8a0f-fa27211fa617"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_activity" ma:index="26" nillable="true" ma:displayName="_activity" ma:hidden="true" ma:internalName="_activity">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ystemTags" ma:index="28"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6402bf8a-be4c-4d43-8340-107e775f40e9" ContentTypeId="0x0101" PreviousValue="false"/>
</file>

<file path=customXml/itemProps1.xml><?xml version="1.0" encoding="utf-8"?>
<ds:datastoreItem xmlns:ds="http://schemas.openxmlformats.org/officeDocument/2006/customXml" ds:itemID="{45FD4EDD-D48B-40E3-854A-7756F9072578}">
  <ds:schemaRefs>
    <ds:schemaRef ds:uri="http://schemas.microsoft.com/sharepoint/v3/contenttype/forms"/>
  </ds:schemaRefs>
</ds:datastoreItem>
</file>

<file path=customXml/itemProps2.xml><?xml version="1.0" encoding="utf-8"?>
<ds:datastoreItem xmlns:ds="http://schemas.openxmlformats.org/officeDocument/2006/customXml" ds:itemID="{0B4C5F17-E5B9-43A4-B618-E6B01383C281}">
  <ds:schemaRefs>
    <ds:schemaRef ds:uri="584e2a90-0a3d-4822-aa79-a49007aaf019"/>
    <ds:schemaRef ds:uri="http://purl.org/dc/elements/1.1/"/>
    <ds:schemaRef ds:uri="http://schemas.microsoft.com/sharepoint/v3"/>
    <ds:schemaRef ds:uri="http://schemas.microsoft.com/office/2006/documentManagement/types"/>
    <ds:schemaRef ds:uri="6f7b4a7f-d44a-4f65-a9aa-96ec94e426e4"/>
    <ds:schemaRef ds:uri="http://schemas.microsoft.com/office/infopath/2007/PartnerControls"/>
    <ds:schemaRef ds:uri="http://schemas.openxmlformats.org/package/2006/metadata/core-properties"/>
    <ds:schemaRef ds:uri="ac13aef0-e3c2-451b-8a0f-fa27211fa617"/>
    <ds:schemaRef ds:uri="http://purl.org/dc/term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1A196AAC-AFF5-474A-B5DB-1FA44A6AB2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f7b4a7f-d44a-4f65-a9aa-96ec94e426e4"/>
    <ds:schemaRef ds:uri="584e2a90-0a3d-4822-aa79-a49007aaf019"/>
    <ds:schemaRef ds:uri="ac13aef0-e3c2-451b-8a0f-fa27211fa6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F776BFC-409D-46C8-B3EE-5F957884DFDD}">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Transnet_CF_TRX091</Template>
  <TotalTime>116044</TotalTime>
  <Words>3140</Words>
  <Application>Microsoft Office PowerPoint</Application>
  <PresentationFormat>A4 Paper (210x297 mm)</PresentationFormat>
  <Paragraphs>389</Paragraphs>
  <Slides>26</Slides>
  <Notes>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4" baseType="lpstr">
      <vt:lpstr>Arial</vt:lpstr>
      <vt:lpstr>Cambria Math</vt:lpstr>
      <vt:lpstr>Symbol</vt:lpstr>
      <vt:lpstr>Tahoma</vt:lpstr>
      <vt:lpstr>Times New Roman</vt:lpstr>
      <vt:lpstr>Wingdings</vt:lpstr>
      <vt:lpstr>TEMPLATE MASTER</vt:lpstr>
      <vt:lpstr>think-cell Slide</vt:lpstr>
      <vt:lpstr>PowerPoint Presentation</vt:lpstr>
      <vt:lpstr>RFP DESCRIPTION </vt:lpstr>
      <vt:lpstr>NOTICE TO BIDDER</vt:lpstr>
      <vt:lpstr>NOTICE TO BIDDER continue</vt:lpstr>
      <vt:lpstr>PowerPoint Presentation</vt:lpstr>
      <vt:lpstr>PowerPoint Presentation</vt:lpstr>
      <vt:lpstr>PowerPoint Presentation</vt:lpstr>
      <vt:lpstr>SCOPE OF WORK</vt:lpstr>
      <vt:lpstr>SCOPE OF WORK</vt:lpstr>
      <vt:lpstr>SCOPE OF WORK</vt:lpstr>
      <vt:lpstr>SCOPE OF WORK</vt:lpstr>
      <vt:lpstr>SCOPE OF WORK</vt:lpstr>
      <vt:lpstr>PowerPoint Presentation</vt:lpstr>
      <vt:lpstr>EVALUATION METHODOLOGY</vt:lpstr>
      <vt:lpstr>EVALUATION METHODOLOGY</vt:lpstr>
      <vt:lpstr>EVALUATION METHODOLOGY</vt:lpstr>
      <vt:lpstr>EVALUATION METHODOLOGY </vt:lpstr>
      <vt:lpstr>RETURNABLE DOCUMENTS</vt:lpstr>
      <vt:lpstr>RETURNABLE DOCUMENTS</vt:lpstr>
      <vt:lpstr>RETURNABLE DOCUMENTS</vt:lpstr>
      <vt:lpstr>RETURNABLE DOCUMENTS</vt:lpstr>
      <vt:lpstr>PowerPoint Presentation</vt:lpstr>
      <vt:lpstr>PROPOSAL SUBMISSION</vt:lpstr>
      <vt:lpstr>PROPOSAL SUBMISSION</vt:lpstr>
      <vt:lpstr>PROPOSAL SUBMISSION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Transnet Powerpoint template - June 2018</dc:title>
  <dc:creator>VGI</dc:creator>
  <cp:lastModifiedBy>Madumetja Mabitsela   Transnet Freight Rail   JHB</cp:lastModifiedBy>
  <cp:revision>3642</cp:revision>
  <cp:lastPrinted>2018-07-19T07:40:14Z</cp:lastPrinted>
  <dcterms:created xsi:type="dcterms:W3CDTF">2015-08-16T13:49:02Z</dcterms:created>
  <dcterms:modified xsi:type="dcterms:W3CDTF">2023-11-07T11:17:41Z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le">
    <vt:lpwstr>Title</vt:lpwstr>
  </property>
  <property fmtid="{D5CDD505-2E9C-101B-9397-08002B2CF9AE}" pid="3" name="Final">
    <vt:bool>false</vt:bool>
  </property>
  <property fmtid="{D5CDD505-2E9C-101B-9397-08002B2CF9AE}" pid="4" name="Event">
    <vt:lpwstr/>
  </property>
  <property fmtid="{D5CDD505-2E9C-101B-9397-08002B2CF9AE}" pid="5" name="Delivery Date">
    <vt:lpwstr>Date</vt:lpwstr>
  </property>
  <property fmtid="{D5CDD505-2E9C-101B-9397-08002B2CF9AE}" pid="6" name="Office2010EditCount">
    <vt:lpwstr>1</vt:lpwstr>
  </property>
  <property fmtid="{D5CDD505-2E9C-101B-9397-08002B2CF9AE}" pid="7" name="Office2003EditCount">
    <vt:lpwstr>0</vt:lpwstr>
  </property>
  <property fmtid="{D5CDD505-2E9C-101B-9397-08002B2CF9AE}" pid="8" name="LastEditedOfficeVersion">
    <vt:lpwstr>Office2010</vt:lpwstr>
  </property>
  <property fmtid="{D5CDD505-2E9C-101B-9397-08002B2CF9AE}" pid="9" name="DocID">
    <vt:lpwstr>Doc ID</vt:lpwstr>
  </property>
  <property fmtid="{D5CDD505-2E9C-101B-9397-08002B2CF9AE}" pid="10" name="VGCompatibilityCheck Run By">
    <vt:lpwstr>Deepalakshmi N Mural</vt:lpwstr>
  </property>
  <property fmtid="{D5CDD505-2E9C-101B-9397-08002B2CF9AE}" pid="11" name="VGCompatibilityCheck Run On ">
    <vt:lpwstr>8/29/2014 4:19:42 AM</vt:lpwstr>
  </property>
  <property fmtid="{D5CDD505-2E9C-101B-9397-08002B2CF9AE}" pid="12" name="Office2010WasSaved">
    <vt:lpwstr>1</vt:lpwstr>
  </property>
  <property fmtid="{D5CDD505-2E9C-101B-9397-08002B2CF9AE}" pid="13" name="ContentTypeId">
    <vt:lpwstr>0x0101006E86CADFC83C284AABA02E67EAA9A784</vt:lpwstr>
  </property>
  <property fmtid="{D5CDD505-2E9C-101B-9397-08002B2CF9AE}" pid="14" name="VGCompatibilityCheck Run On">
    <vt:lpwstr>8/29/2014 4:19:42 AM</vt:lpwstr>
  </property>
  <property fmtid="{D5CDD505-2E9C-101B-9397-08002B2CF9AE}" pid="15" name="_dlc_DocIdItemGuid">
    <vt:lpwstr>ab4fa16b-b683-4e23-a8bd-fe4800aaa070</vt:lpwstr>
  </property>
</Properties>
</file>