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heme/theme3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52" r:id="rId5"/>
  </p:sldMasterIdLst>
  <p:notesMasterIdLst>
    <p:notesMasterId r:id="rId14"/>
  </p:notesMasterIdLst>
  <p:sldIdLst>
    <p:sldId id="308" r:id="rId6"/>
    <p:sldId id="309" r:id="rId7"/>
    <p:sldId id="310" r:id="rId8"/>
    <p:sldId id="311" r:id="rId9"/>
    <p:sldId id="312" r:id="rId10"/>
    <p:sldId id="313" r:id="rId11"/>
    <p:sldId id="279" r:id="rId12"/>
    <p:sldId id="298" r:id="rId13"/>
  </p:sldIdLst>
  <p:sldSz cx="12192000" cy="6858000"/>
  <p:notesSz cx="6858000" cy="9144000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BB4004C-EA86-176F-B3D2-BEBA069F5769}" name="Stefanie Mpiyakhe" initials="SM" userId="S::stef@bravegroup.co.za::5232a352-55aa-490d-a92f-c050863fe62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B6AA"/>
    <a:srgbClr val="ACC3C3"/>
    <a:srgbClr val="E4BC7F"/>
    <a:srgbClr val="C2C382"/>
    <a:srgbClr val="CA9987"/>
    <a:srgbClr val="B49180"/>
    <a:srgbClr val="82A5A5"/>
    <a:srgbClr val="D69B40"/>
    <a:srgbClr val="A3A543"/>
    <a:srgbClr val="B066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880DE39-1689-4CB4-BD24-7E7B6A31DD6D}" v="9" dt="2026-08-24T10:48:17.48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6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tags" Target="tags/tag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>
              <a:defRPr sz="1200"/>
            </a:lvl1pPr>
          </a:lstStyle>
          <a:p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FE79EC-29B1-4A54-B46B-ADFA5C0A41D5}" type="datetimeFigureOut">
              <a:rPr lang="en-ZA" smtClean="0"/>
              <a:t>2026/08/27</a:t>
            </a:fld>
            <a:endParaRPr lang="en-Z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ZA" dirty="0"/>
              <a:t>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>
              <a:defRPr sz="1200"/>
            </a:lvl1pPr>
          </a:lstStyle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CA291F-663B-47B1-87DD-51E5B01DA0AE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85645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emf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3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3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emf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5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5.bin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6.bin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5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DFF4CC-8DC4-7B7A-39C5-262F5C87F5B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4144544"/>
            <a:ext cx="12191995" cy="2464129"/>
          </a:xfrm>
          <a:prstGeom prst="rect">
            <a:avLst/>
          </a:prstGeom>
        </p:spPr>
      </p:pic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466486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3" name="Rectangle 3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4618049" y="1404737"/>
            <a:ext cx="7117690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280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Title of presentation</a:t>
            </a:r>
            <a:endParaRPr lang="en-ZA" noProof="0" dirty="0"/>
          </a:p>
        </p:txBody>
      </p:sp>
      <p:sp>
        <p:nvSpPr>
          <p:cNvPr id="64" name="Rectangle 4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4618050" y="2924226"/>
            <a:ext cx="7117689" cy="36512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FontTx/>
              <a:buNone/>
              <a:defRPr sz="2000" b="1">
                <a:solidFill>
                  <a:srgbClr val="83725B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Presented by:</a:t>
            </a:r>
            <a:endParaRPr lang="en-ZA" noProof="0" dirty="0"/>
          </a:p>
        </p:txBody>
      </p:sp>
      <p:sp>
        <p:nvSpPr>
          <p:cNvPr id="69" name="Text Placeholder 68">
            <a:extLst>
              <a:ext uri="{FF2B5EF4-FFF2-40B4-BE49-F238E27FC236}">
                <a16:creationId xmlns:a16="http://schemas.microsoft.com/office/drawing/2014/main" id="{FC9B13AD-CB38-ECF0-A13D-FF807AEA76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8049" y="3527025"/>
            <a:ext cx="7117690" cy="3270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algn="r">
              <a:defRPr>
                <a:solidFill>
                  <a:schemeClr val="bg1"/>
                </a:solidFill>
              </a:defRPr>
            </a:lvl2pPr>
            <a:lvl3pPr algn="r">
              <a:defRPr>
                <a:solidFill>
                  <a:schemeClr val="bg1"/>
                </a:solidFill>
              </a:defRPr>
            </a:lvl3pPr>
            <a:lvl4pPr algn="r">
              <a:defRPr>
                <a:solidFill>
                  <a:schemeClr val="bg1"/>
                </a:solidFill>
              </a:defRPr>
            </a:lvl4pPr>
            <a:lvl5pPr algn="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Date:</a:t>
            </a:r>
            <a:endParaRPr lang="en-US" dirty="0"/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70F73F9A-6527-43E5-9BDC-E6533EDAECC6}"/>
              </a:ext>
            </a:extLst>
          </p:cNvPr>
          <p:cNvSpPr/>
          <p:nvPr userDrawn="1"/>
        </p:nvSpPr>
        <p:spPr>
          <a:xfrm>
            <a:off x="0" y="6574096"/>
            <a:ext cx="12192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025F6DC-490B-FE96-3826-453FA05719BC}"/>
              </a:ext>
            </a:extLst>
          </p:cNvPr>
          <p:cNvSpPr/>
          <p:nvPr userDrawn="1"/>
        </p:nvSpPr>
        <p:spPr>
          <a:xfrm>
            <a:off x="504232" y="3817647"/>
            <a:ext cx="1533524" cy="15166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CADFDE-56B9-04C2-BCE2-05120032D0AE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504232" y="1784299"/>
            <a:ext cx="3937000" cy="3568700"/>
          </a:xfrm>
          <a:prstGeom prst="rect">
            <a:avLst/>
          </a:prstGeom>
        </p:spPr>
      </p:pic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46C2D1BC-19FC-6DDD-3EE5-86D738105E5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00139" y="1921224"/>
            <a:ext cx="3294850" cy="3294850"/>
          </a:xfrm>
          <a:custGeom>
            <a:avLst/>
            <a:gdLst>
              <a:gd name="connsiteX0" fmla="*/ 1647425 w 3294850"/>
              <a:gd name="connsiteY0" fmla="*/ 0 h 3294850"/>
              <a:gd name="connsiteX1" fmla="*/ 3294850 w 3294850"/>
              <a:gd name="connsiteY1" fmla="*/ 1647425 h 3294850"/>
              <a:gd name="connsiteX2" fmla="*/ 1647425 w 3294850"/>
              <a:gd name="connsiteY2" fmla="*/ 3294850 h 3294850"/>
              <a:gd name="connsiteX3" fmla="*/ 1275376 w 3294850"/>
              <a:gd name="connsiteY3" fmla="*/ 3252665 h 3294850"/>
              <a:gd name="connsiteX4" fmla="*/ 1215764 w 3294850"/>
              <a:gd name="connsiteY4" fmla="*/ 3236539 h 3294850"/>
              <a:gd name="connsiteX5" fmla="*/ 1240067 w 3294850"/>
              <a:gd name="connsiteY5" fmla="*/ 3196535 h 3294850"/>
              <a:gd name="connsiteX6" fmla="*/ 1362162 w 3294850"/>
              <a:gd name="connsiteY6" fmla="*/ 2714346 h 3294850"/>
              <a:gd name="connsiteX7" fmla="*/ 350562 w 3294850"/>
              <a:gd name="connsiteY7" fmla="*/ 1702746 h 3294850"/>
              <a:gd name="connsiteX8" fmla="*/ 49743 w 3294850"/>
              <a:gd name="connsiteY8" fmla="*/ 1748226 h 3294850"/>
              <a:gd name="connsiteX9" fmla="*/ 5901 w 3294850"/>
              <a:gd name="connsiteY9" fmla="*/ 1764272 h 3294850"/>
              <a:gd name="connsiteX10" fmla="*/ 0 w 3294850"/>
              <a:gd name="connsiteY10" fmla="*/ 1647425 h 3294850"/>
              <a:gd name="connsiteX11" fmla="*/ 1647425 w 3294850"/>
              <a:gd name="connsiteY11" fmla="*/ 0 h 329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294850">
                <a:moveTo>
                  <a:pt x="1647425" y="0"/>
                </a:moveTo>
                <a:cubicBezTo>
                  <a:pt x="2557273" y="0"/>
                  <a:pt x="3294850" y="737577"/>
                  <a:pt x="3294850" y="1647425"/>
                </a:cubicBezTo>
                <a:cubicBezTo>
                  <a:pt x="3294850" y="2557273"/>
                  <a:pt x="2557273" y="3294850"/>
                  <a:pt x="1647425" y="3294850"/>
                </a:cubicBezTo>
                <a:cubicBezTo>
                  <a:pt x="1519478" y="3294850"/>
                  <a:pt x="1394938" y="3280265"/>
                  <a:pt x="1275376" y="3252665"/>
                </a:cubicBezTo>
                <a:lnTo>
                  <a:pt x="1215764" y="3236539"/>
                </a:lnTo>
                <a:lnTo>
                  <a:pt x="1240067" y="3196535"/>
                </a:lnTo>
                <a:cubicBezTo>
                  <a:pt x="1317933" y="3053198"/>
                  <a:pt x="1362162" y="2888937"/>
                  <a:pt x="1362162" y="2714346"/>
                </a:cubicBezTo>
                <a:cubicBezTo>
                  <a:pt x="1362162" y="2155655"/>
                  <a:pt x="909253" y="1702746"/>
                  <a:pt x="350562" y="1702746"/>
                </a:cubicBezTo>
                <a:cubicBezTo>
                  <a:pt x="245808" y="1702746"/>
                  <a:pt x="144772" y="1718669"/>
                  <a:pt x="49743" y="1748226"/>
                </a:cubicBezTo>
                <a:lnTo>
                  <a:pt x="5901" y="1764272"/>
                </a:lnTo>
                <a:lnTo>
                  <a:pt x="0" y="1647425"/>
                </a:lnTo>
                <a:cubicBezTo>
                  <a:pt x="0" y="737577"/>
                  <a:pt x="737577" y="0"/>
                  <a:pt x="1647425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96E0838-0F9B-EF5D-E73C-CAF299B03244}"/>
              </a:ext>
            </a:extLst>
          </p:cNvPr>
          <p:cNvSpPr/>
          <p:nvPr userDrawn="1"/>
        </p:nvSpPr>
        <p:spPr>
          <a:xfrm>
            <a:off x="329249" y="3610137"/>
            <a:ext cx="2044699" cy="204469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1">
            <a:extLst>
              <a:ext uri="{FF2B5EF4-FFF2-40B4-BE49-F238E27FC236}">
                <a16:creationId xmlns:a16="http://schemas.microsoft.com/office/drawing/2014/main" id="{71ABA184-90EF-886D-01F7-8ED79E7BB0C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06138" y="3684749"/>
            <a:ext cx="1895476" cy="1895476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visual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1417B6E-DCAF-E329-82FA-A9666987E521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3202" y="3610137"/>
            <a:ext cx="2260600" cy="204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499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divs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70AA778-541B-E885-5A78-44A4C7F4B690}"/>
              </a:ext>
            </a:extLst>
          </p:cNvPr>
          <p:cNvSpPr/>
          <p:nvPr userDrawn="1"/>
        </p:nvSpPr>
        <p:spPr>
          <a:xfrm>
            <a:off x="0" y="4142874"/>
            <a:ext cx="12192000" cy="2466974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060273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1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CDD01BF2-A391-2350-F502-B39704CC06F8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>
          <a:xfrm>
            <a:off x="706438" y="2241800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53E77A3B-B320-4C09-0FDF-7F1B0E81B64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4142874"/>
            <a:ext cx="121920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EA9F132-5B21-E13F-3DD4-5A76269137FE}"/>
              </a:ext>
            </a:extLst>
          </p:cNvPr>
          <p:cNvSpPr/>
          <p:nvPr userDrawn="1"/>
        </p:nvSpPr>
        <p:spPr>
          <a:xfrm>
            <a:off x="0" y="6574096"/>
            <a:ext cx="12192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566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pter divs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70AA778-541B-E885-5A78-44A4C7F4B690}"/>
              </a:ext>
            </a:extLst>
          </p:cNvPr>
          <p:cNvSpPr/>
          <p:nvPr userDrawn="1"/>
        </p:nvSpPr>
        <p:spPr>
          <a:xfrm>
            <a:off x="0" y="4142874"/>
            <a:ext cx="12192000" cy="2466974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447FC08-0CA1-C812-957B-303369CEC0B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4142874"/>
            <a:ext cx="41148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060273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1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CDD01BF2-A391-2350-F502-B39704CC06F8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>
          <a:xfrm>
            <a:off x="706438" y="2241800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DBBB6FBC-E3C9-3B31-3EF0-38D626E1E1D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14800" y="4142874"/>
            <a:ext cx="41148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5AF0A9FC-BFA5-B482-1275-4088CD88289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229600" y="4142874"/>
            <a:ext cx="39624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7B8CCE-72D0-1BBF-D066-4AF8ED0D6F84}"/>
              </a:ext>
            </a:extLst>
          </p:cNvPr>
          <p:cNvSpPr/>
          <p:nvPr userDrawn="1"/>
        </p:nvSpPr>
        <p:spPr>
          <a:xfrm>
            <a:off x="0" y="6574096"/>
            <a:ext cx="12192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287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Chapter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F7C3906-7D26-F847-D210-DC8F472D401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7291" y="1463747"/>
            <a:ext cx="3937000" cy="3568700"/>
          </a:xfrm>
          <a:prstGeom prst="rect">
            <a:avLst/>
          </a:prstGeom>
        </p:spPr>
      </p:pic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87BD48D-91A6-B706-71D6-9D1F3017065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343198" y="1600672"/>
            <a:ext cx="3294850" cy="3294850"/>
          </a:xfrm>
          <a:custGeom>
            <a:avLst/>
            <a:gdLst>
              <a:gd name="connsiteX0" fmla="*/ 1647425 w 3294850"/>
              <a:gd name="connsiteY0" fmla="*/ 0 h 3294850"/>
              <a:gd name="connsiteX1" fmla="*/ 3294850 w 3294850"/>
              <a:gd name="connsiteY1" fmla="*/ 1647425 h 3294850"/>
              <a:gd name="connsiteX2" fmla="*/ 1647425 w 3294850"/>
              <a:gd name="connsiteY2" fmla="*/ 3294850 h 3294850"/>
              <a:gd name="connsiteX3" fmla="*/ 1275376 w 3294850"/>
              <a:gd name="connsiteY3" fmla="*/ 3252665 h 3294850"/>
              <a:gd name="connsiteX4" fmla="*/ 1215764 w 3294850"/>
              <a:gd name="connsiteY4" fmla="*/ 3236539 h 3294850"/>
              <a:gd name="connsiteX5" fmla="*/ 1240067 w 3294850"/>
              <a:gd name="connsiteY5" fmla="*/ 3196535 h 3294850"/>
              <a:gd name="connsiteX6" fmla="*/ 1362162 w 3294850"/>
              <a:gd name="connsiteY6" fmla="*/ 2714346 h 3294850"/>
              <a:gd name="connsiteX7" fmla="*/ 350562 w 3294850"/>
              <a:gd name="connsiteY7" fmla="*/ 1702746 h 3294850"/>
              <a:gd name="connsiteX8" fmla="*/ 49743 w 3294850"/>
              <a:gd name="connsiteY8" fmla="*/ 1748226 h 3294850"/>
              <a:gd name="connsiteX9" fmla="*/ 5901 w 3294850"/>
              <a:gd name="connsiteY9" fmla="*/ 1764272 h 3294850"/>
              <a:gd name="connsiteX10" fmla="*/ 0 w 3294850"/>
              <a:gd name="connsiteY10" fmla="*/ 1647425 h 3294850"/>
              <a:gd name="connsiteX11" fmla="*/ 1647425 w 3294850"/>
              <a:gd name="connsiteY11" fmla="*/ 0 h 329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294850">
                <a:moveTo>
                  <a:pt x="1647425" y="0"/>
                </a:moveTo>
                <a:cubicBezTo>
                  <a:pt x="2557273" y="0"/>
                  <a:pt x="3294850" y="737577"/>
                  <a:pt x="3294850" y="1647425"/>
                </a:cubicBezTo>
                <a:cubicBezTo>
                  <a:pt x="3294850" y="2557273"/>
                  <a:pt x="2557273" y="3294850"/>
                  <a:pt x="1647425" y="3294850"/>
                </a:cubicBezTo>
                <a:cubicBezTo>
                  <a:pt x="1519478" y="3294850"/>
                  <a:pt x="1394938" y="3280265"/>
                  <a:pt x="1275376" y="3252665"/>
                </a:cubicBezTo>
                <a:lnTo>
                  <a:pt x="1215764" y="3236539"/>
                </a:lnTo>
                <a:lnTo>
                  <a:pt x="1240067" y="3196535"/>
                </a:lnTo>
                <a:cubicBezTo>
                  <a:pt x="1317933" y="3053198"/>
                  <a:pt x="1362162" y="2888937"/>
                  <a:pt x="1362162" y="2714346"/>
                </a:cubicBezTo>
                <a:cubicBezTo>
                  <a:pt x="1362162" y="2155655"/>
                  <a:pt x="909253" y="1702746"/>
                  <a:pt x="350562" y="1702746"/>
                </a:cubicBezTo>
                <a:cubicBezTo>
                  <a:pt x="245808" y="1702746"/>
                  <a:pt x="144772" y="1718669"/>
                  <a:pt x="49743" y="1748226"/>
                </a:cubicBezTo>
                <a:lnTo>
                  <a:pt x="5901" y="1764272"/>
                </a:lnTo>
                <a:lnTo>
                  <a:pt x="0" y="1647425"/>
                </a:lnTo>
                <a:cubicBezTo>
                  <a:pt x="0" y="737577"/>
                  <a:pt x="737577" y="0"/>
                  <a:pt x="1647425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5DBF5CF-E6CC-1A85-FDB1-B49B23179B88}"/>
              </a:ext>
            </a:extLst>
          </p:cNvPr>
          <p:cNvSpPr/>
          <p:nvPr userDrawn="1"/>
        </p:nvSpPr>
        <p:spPr>
          <a:xfrm>
            <a:off x="672308" y="3289585"/>
            <a:ext cx="2044699" cy="204469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466486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3" name="Rectangle 3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5392738" y="2867097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736D61-2B9F-B39D-FA43-E377D86AA7B3}"/>
              </a:ext>
            </a:extLst>
          </p:cNvPr>
          <p:cNvSpPr/>
          <p:nvPr userDrawn="1"/>
        </p:nvSpPr>
        <p:spPr>
          <a:xfrm>
            <a:off x="0" y="6593974"/>
            <a:ext cx="12192000" cy="264026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101">
            <a:extLst>
              <a:ext uri="{FF2B5EF4-FFF2-40B4-BE49-F238E27FC236}">
                <a16:creationId xmlns:a16="http://schemas.microsoft.com/office/drawing/2014/main" id="{F5F2CF35-ACC4-A108-DD87-92F9426534E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49197" y="3364197"/>
            <a:ext cx="1895476" cy="1895476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visual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3438781-E333-E871-DE61-8750EF6EEC4A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56261" y="3289585"/>
            <a:ext cx="2260600" cy="204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413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5650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06292CE-35FA-6E16-4E5E-A68EE9A5D6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0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2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05694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5650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06292CE-35FA-6E16-4E5E-A68EE9A5D6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0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2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8ED6B3-A54B-E3D6-3B0D-0CE82331EF51}"/>
              </a:ext>
            </a:extLst>
          </p:cNvPr>
          <p:cNvSpPr/>
          <p:nvPr userDrawn="1"/>
        </p:nvSpPr>
        <p:spPr>
          <a:xfrm>
            <a:off x="0" y="6176963"/>
            <a:ext cx="12192000" cy="4571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0393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219235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3A6B3C0-BE11-BB1E-37B2-3F2CECBAC1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0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AA2B460-5729-C216-9BDA-BB746E74B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2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641936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5650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06292CE-35FA-6E16-4E5E-A68EE9A5D6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0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2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8ED6B3-A54B-E3D6-3B0D-0CE82331EF51}"/>
              </a:ext>
            </a:extLst>
          </p:cNvPr>
          <p:cNvSpPr/>
          <p:nvPr userDrawn="1"/>
        </p:nvSpPr>
        <p:spPr>
          <a:xfrm>
            <a:off x="0" y="6176963"/>
            <a:ext cx="12192000" cy="4571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9935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10" Type="http://schemas.openxmlformats.org/officeDocument/2006/relationships/image" Target="../media/image2.emf"/><Relationship Id="rId4" Type="http://schemas.openxmlformats.org/officeDocument/2006/relationships/slideLayout" Target="../slideLayouts/slideLayout4.xml"/><Relationship Id="rId9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slideLayout" Target="../slideLayouts/slideLayout7.xml"/><Relationship Id="rId7" Type="http://schemas.openxmlformats.org/officeDocument/2006/relationships/tags" Target="../tags/tag1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tags" Target="../tags/tag12.xml"/><Relationship Id="rId11" Type="http://schemas.openxmlformats.org/officeDocument/2006/relationships/image" Target="../media/image7.emf"/><Relationship Id="rId5" Type="http://schemas.openxmlformats.org/officeDocument/2006/relationships/theme" Target="../theme/theme2.xml"/><Relationship Id="rId10" Type="http://schemas.openxmlformats.org/officeDocument/2006/relationships/image" Target="../media/image6.emf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A5D409B-C5D1-2BAD-D8D1-643632A6652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9815492" y="531812"/>
            <a:ext cx="1841500" cy="381000"/>
          </a:xfrm>
          <a:prstGeom prst="rect">
            <a:avLst/>
          </a:prstGeom>
        </p:spPr>
      </p:pic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424129710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 hidden="1"/>
          <p:cNvSpPr/>
          <p:nvPr userDrawn="1">
            <p:custDataLst>
              <p:tags r:id="rId7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1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0761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0" r:id="rId2"/>
    <p:sldLayoutId id="2147483657" r:id="rId3"/>
    <p:sldLayoutId id="2147483655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1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1">
            <a:lumMod val="50000"/>
          </a:schemeClr>
        </a:buClr>
        <a:buFont typeface="Wingdings" panose="05000000000000000000" pitchFamily="2" charset="2"/>
        <a:buChar char="§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Calibri" panose="020F0502020204030204" pitchFamily="34" charset="0"/>
        <a:buChar char="-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Arial" panose="020B0604020202020204" pitchFamily="34" charset="0"/>
        <a:buChar char="•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Courier New" panose="02070309020205020404" pitchFamily="49" charset="0"/>
        <a:buChar char="o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Wingdings" panose="05000000000000000000" pitchFamily="2" charset="2"/>
        <a:buChar char="Ø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A7057F0-5F5E-786F-613E-0CBEA464107A}"/>
              </a:ext>
            </a:extLst>
          </p:cNvPr>
          <p:cNvSpPr/>
          <p:nvPr userDrawn="1"/>
        </p:nvSpPr>
        <p:spPr>
          <a:xfrm>
            <a:off x="0" y="0"/>
            <a:ext cx="121920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2727672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270" imgH="270" progId="TCLayout.ActiveDocument.1">
                  <p:embed/>
                </p:oleObj>
              </mc:Choice>
              <mc:Fallback>
                <p:oleObj name="think-cell Slide" r:id="rId8" imgW="270" imgH="270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 hidden="1"/>
          <p:cNvSpPr/>
          <p:nvPr userDrawn="1">
            <p:custDataLst>
              <p:tags r:id="rId7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681" y="1223493"/>
            <a:ext cx="11383851" cy="4859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ZA" dirty="0"/>
              <a:t>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1680" y="6356350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97802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1681" y="205769"/>
            <a:ext cx="9511777" cy="666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noProof="0" dirty="0"/>
              <a:t>Click to edit Master title style</a:t>
            </a:r>
            <a:endParaRPr lang="en-ZA" noProof="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A1EFD3B-809C-B8A0-4D86-16532E5E7488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441904" y="312737"/>
            <a:ext cx="1422400" cy="3683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9A3506A-6DD2-E9D5-DD05-B23171DA1339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037031" y="318311"/>
            <a:ext cx="241300" cy="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861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8" r:id="rId2"/>
    <p:sldLayoutId id="2147483654" r:id="rId3"/>
    <p:sldLayoutId id="2147483659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3E88"/>
        </a:buClr>
        <a:buFont typeface="Calibri" panose="020F0502020204030204" pitchFamily="34" charset="0"/>
        <a:buChar char="-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22C42-D751-76B7-5228-EB4345B994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18049" y="1502229"/>
            <a:ext cx="7117690" cy="1085331"/>
          </a:xfrm>
        </p:spPr>
        <p:txBody>
          <a:bodyPr>
            <a:normAutofit fontScale="90000"/>
          </a:bodyPr>
          <a:lstStyle/>
          <a:p>
            <a:r>
              <a:rPr lang="en-US" dirty="0"/>
              <a:t>E2837DXNCOU - Tender clarification meeting: Provision of major and minor reticulation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357AF0-8E60-43A3-37C7-FCF9E624644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Technical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A6FE1E-3360-456F-C936-DDBD9BABBE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2026-08-28</a:t>
            </a:r>
          </a:p>
        </p:txBody>
      </p:sp>
      <p:pic>
        <p:nvPicPr>
          <p:cNvPr id="7" name="Picture Placeholder 7" descr="A person using a payphone&#10;&#10;Description automatically generated">
            <a:extLst>
              <a:ext uri="{FF2B5EF4-FFF2-40B4-BE49-F238E27FC236}">
                <a16:creationId xmlns:a16="http://schemas.microsoft.com/office/drawing/2014/main" id="{AC639709-3731-8EE4-63E2-CBD135E0BF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9" r="16619"/>
          <a:stretch>
            <a:fillRect/>
          </a:stretch>
        </p:blipFill>
        <p:spPr>
          <a:xfrm>
            <a:off x="406138" y="3684749"/>
            <a:ext cx="1895476" cy="1895476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</p:pic>
      <p:pic>
        <p:nvPicPr>
          <p:cNvPr id="8" name="Picture Placeholder 24" descr="Several wind turbines in a field&#10;&#10;Description automatically generated">
            <a:extLst>
              <a:ext uri="{FF2B5EF4-FFF2-40B4-BE49-F238E27FC236}">
                <a16:creationId xmlns:a16="http://schemas.microsoft.com/office/drawing/2014/main" id="{1C939AD9-918F-D5C9-5E60-49AD08C4921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1010376" y="1911285"/>
            <a:ext cx="3294850" cy="3294850"/>
          </a:xfrm>
          <a:custGeom>
            <a:avLst/>
            <a:gdLst>
              <a:gd name="connsiteX0" fmla="*/ 1647425 w 3294850"/>
              <a:gd name="connsiteY0" fmla="*/ 0 h 3294850"/>
              <a:gd name="connsiteX1" fmla="*/ 3294850 w 3294850"/>
              <a:gd name="connsiteY1" fmla="*/ 1647425 h 3294850"/>
              <a:gd name="connsiteX2" fmla="*/ 1647425 w 3294850"/>
              <a:gd name="connsiteY2" fmla="*/ 3294850 h 3294850"/>
              <a:gd name="connsiteX3" fmla="*/ 1275376 w 3294850"/>
              <a:gd name="connsiteY3" fmla="*/ 3252665 h 3294850"/>
              <a:gd name="connsiteX4" fmla="*/ 1215764 w 3294850"/>
              <a:gd name="connsiteY4" fmla="*/ 3236539 h 3294850"/>
              <a:gd name="connsiteX5" fmla="*/ 1240067 w 3294850"/>
              <a:gd name="connsiteY5" fmla="*/ 3196535 h 3294850"/>
              <a:gd name="connsiteX6" fmla="*/ 1362162 w 3294850"/>
              <a:gd name="connsiteY6" fmla="*/ 2714346 h 3294850"/>
              <a:gd name="connsiteX7" fmla="*/ 350562 w 3294850"/>
              <a:gd name="connsiteY7" fmla="*/ 1702746 h 3294850"/>
              <a:gd name="connsiteX8" fmla="*/ 49743 w 3294850"/>
              <a:gd name="connsiteY8" fmla="*/ 1748226 h 3294850"/>
              <a:gd name="connsiteX9" fmla="*/ 5901 w 3294850"/>
              <a:gd name="connsiteY9" fmla="*/ 1764272 h 3294850"/>
              <a:gd name="connsiteX10" fmla="*/ 0 w 3294850"/>
              <a:gd name="connsiteY10" fmla="*/ 1647425 h 3294850"/>
              <a:gd name="connsiteX11" fmla="*/ 1647425 w 3294850"/>
              <a:gd name="connsiteY11" fmla="*/ 0 h 329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294850">
                <a:moveTo>
                  <a:pt x="1647425" y="0"/>
                </a:moveTo>
                <a:cubicBezTo>
                  <a:pt x="2557273" y="0"/>
                  <a:pt x="3294850" y="737577"/>
                  <a:pt x="3294850" y="1647425"/>
                </a:cubicBezTo>
                <a:cubicBezTo>
                  <a:pt x="3294850" y="2557273"/>
                  <a:pt x="2557273" y="3294850"/>
                  <a:pt x="1647425" y="3294850"/>
                </a:cubicBezTo>
                <a:cubicBezTo>
                  <a:pt x="1519478" y="3294850"/>
                  <a:pt x="1394938" y="3280265"/>
                  <a:pt x="1275376" y="3252665"/>
                </a:cubicBezTo>
                <a:lnTo>
                  <a:pt x="1215764" y="3236539"/>
                </a:lnTo>
                <a:lnTo>
                  <a:pt x="1240067" y="3196535"/>
                </a:lnTo>
                <a:cubicBezTo>
                  <a:pt x="1317933" y="3053198"/>
                  <a:pt x="1362162" y="2888937"/>
                  <a:pt x="1362162" y="2714346"/>
                </a:cubicBezTo>
                <a:cubicBezTo>
                  <a:pt x="1362162" y="2155655"/>
                  <a:pt x="909253" y="1702746"/>
                  <a:pt x="350562" y="1702746"/>
                </a:cubicBezTo>
                <a:cubicBezTo>
                  <a:pt x="245808" y="1702746"/>
                  <a:pt x="144772" y="1718669"/>
                  <a:pt x="49743" y="1748226"/>
                </a:cubicBezTo>
                <a:lnTo>
                  <a:pt x="5901" y="1764272"/>
                </a:lnTo>
                <a:lnTo>
                  <a:pt x="0" y="1647425"/>
                </a:lnTo>
                <a:cubicBezTo>
                  <a:pt x="0" y="737577"/>
                  <a:pt x="737577" y="0"/>
                  <a:pt x="1647425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47903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A33714-BC0B-DD88-F5A1-FB16A0155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Technical Clarification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0E8774-128B-5B1D-A7FE-A46BC80BDE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</a:pPr>
            <a:r>
              <a:rPr lang="en-ZA" b="1" dirty="0"/>
              <a:t>Technical Requirements and Evaluation Process (Clause 3)</a:t>
            </a:r>
          </a:p>
          <a:p>
            <a:pPr lvl="1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</a:pPr>
            <a:r>
              <a:rPr lang="en-US" dirty="0"/>
              <a:t>The evaluation process consists of three distinct phases that follows a chronological order</a:t>
            </a:r>
          </a:p>
          <a:p>
            <a:pPr lvl="2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</a:pPr>
            <a:r>
              <a:rPr lang="en-US" b="1" dirty="0"/>
              <a:t>Mandatory Requirements: </a:t>
            </a:r>
            <a:r>
              <a:rPr lang="en-US" dirty="0"/>
              <a:t>Evaluated on a pass or fail basis – Only submissions that pass this stage will then be considered in the next stage of evaluation</a:t>
            </a:r>
          </a:p>
          <a:p>
            <a:pPr lvl="2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</a:pPr>
            <a:r>
              <a:rPr lang="en-US" b="1" dirty="0"/>
              <a:t>Functional Requirements: </a:t>
            </a:r>
            <a:r>
              <a:rPr lang="en-US" dirty="0"/>
              <a:t>Evaluated based on the quality and quantity of supporting evidence, resulting in a percentage score. All functional criteria will be scored against minimum threshold. </a:t>
            </a:r>
            <a:r>
              <a:rPr lang="en-US" b="1" dirty="0">
                <a:solidFill>
                  <a:srgbClr val="FF0000"/>
                </a:solidFill>
              </a:rPr>
              <a:t>To be considered technically compliant, tenderers must achieve a minimum weighted final score (threshold) of 70%. </a:t>
            </a:r>
            <a:r>
              <a:rPr lang="en-US" dirty="0"/>
              <a:t>Eskom reserves the right to lower the threshold to 60% if there are inadequate number of submissions that pass the functional requirements as stated in the strategy.</a:t>
            </a:r>
          </a:p>
          <a:p>
            <a:pPr lvl="2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</a:pPr>
            <a:r>
              <a:rPr lang="en-US" b="1" dirty="0"/>
              <a:t>Contractual Obligation Requirements: </a:t>
            </a:r>
            <a:r>
              <a:rPr lang="en-US" dirty="0"/>
              <a:t>This stage will include non-scoring/informational criteria to be assessed at contract award stage. It outlines the final technical requirements, including all necessary authorizations and compliance with applicable technical standards and criteria.</a:t>
            </a:r>
          </a:p>
        </p:txBody>
      </p:sp>
    </p:spTree>
    <p:extLst>
      <p:ext uri="{BB962C8B-B14F-4D97-AF65-F5344CB8AC3E}">
        <p14:creationId xmlns:p14="http://schemas.microsoft.com/office/powerpoint/2010/main" val="446963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39F59-57C7-3F8C-ED39-1DCD9DD20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Technical Clarification – Table 1 Preliminary Checklist (Mandatory)</a:t>
            </a:r>
            <a:endParaRPr lang="en-ZA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69585FF-C02D-78BD-6F58-B0DA38938C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4190211"/>
              </p:ext>
            </p:extLst>
          </p:nvPr>
        </p:nvGraphicFramePr>
        <p:xfrm>
          <a:off x="361681" y="1017459"/>
          <a:ext cx="11381344" cy="62586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8461">
                  <a:extLst>
                    <a:ext uri="{9D8B030D-6E8A-4147-A177-3AD203B41FA5}">
                      <a16:colId xmlns:a16="http://schemas.microsoft.com/office/drawing/2014/main" val="3483279018"/>
                    </a:ext>
                  </a:extLst>
                </a:gridCol>
                <a:gridCol w="3202139">
                  <a:extLst>
                    <a:ext uri="{9D8B030D-6E8A-4147-A177-3AD203B41FA5}">
                      <a16:colId xmlns:a16="http://schemas.microsoft.com/office/drawing/2014/main" val="1219666176"/>
                    </a:ext>
                  </a:extLst>
                </a:gridCol>
                <a:gridCol w="4803838">
                  <a:extLst>
                    <a:ext uri="{9D8B030D-6E8A-4147-A177-3AD203B41FA5}">
                      <a16:colId xmlns:a16="http://schemas.microsoft.com/office/drawing/2014/main" val="897520396"/>
                    </a:ext>
                  </a:extLst>
                </a:gridCol>
                <a:gridCol w="2846906">
                  <a:extLst>
                    <a:ext uri="{9D8B030D-6E8A-4147-A177-3AD203B41FA5}">
                      <a16:colId xmlns:a16="http://schemas.microsoft.com/office/drawing/2014/main" val="3743412443"/>
                    </a:ext>
                  </a:extLst>
                </a:gridCol>
              </a:tblGrid>
              <a:tr h="166561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  <a:buNone/>
                        <a:tabLst>
                          <a:tab pos="252095" algn="l"/>
                          <a:tab pos="504190" algn="l"/>
                          <a:tab pos="756285" algn="l"/>
                          <a:tab pos="1007745" algn="l"/>
                          <a:tab pos="1259840" algn="l"/>
                          <a:tab pos="1511935" algn="l"/>
                          <a:tab pos="1764030" algn="l"/>
                          <a:tab pos="2016125" algn="l"/>
                          <a:tab pos="2268220" algn="l"/>
                          <a:tab pos="2771775" algn="l"/>
                        </a:tabLst>
                      </a:pPr>
                      <a:r>
                        <a:rPr lang="en-GB" sz="1000">
                          <a:effectLst/>
                        </a:rPr>
                        <a:t>Nr.</a:t>
                      </a:r>
                      <a:endParaRPr lang="en-ZA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0327" marR="20327" marT="20327" marB="20327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  <a:buNone/>
                        <a:tabLst>
                          <a:tab pos="252095" algn="l"/>
                          <a:tab pos="504190" algn="l"/>
                          <a:tab pos="756285" algn="l"/>
                          <a:tab pos="1007745" algn="l"/>
                          <a:tab pos="1259840" algn="l"/>
                          <a:tab pos="1511935" algn="l"/>
                          <a:tab pos="1764030" algn="l"/>
                          <a:tab pos="2016125" algn="l"/>
                          <a:tab pos="2268220" algn="l"/>
                          <a:tab pos="2771775" algn="l"/>
                        </a:tabLst>
                      </a:pPr>
                      <a:r>
                        <a:rPr lang="en-GB" sz="1000">
                          <a:effectLst/>
                        </a:rPr>
                        <a:t>Submission Returnable</a:t>
                      </a:r>
                      <a:endParaRPr lang="en-ZA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0327" marR="20327" marT="20327" marB="20327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  <a:buNone/>
                        <a:tabLst>
                          <a:tab pos="252095" algn="l"/>
                          <a:tab pos="504190" algn="l"/>
                          <a:tab pos="756285" algn="l"/>
                          <a:tab pos="1007745" algn="l"/>
                          <a:tab pos="1259840" algn="l"/>
                          <a:tab pos="1511935" algn="l"/>
                          <a:tab pos="1764030" algn="l"/>
                          <a:tab pos="2016125" algn="l"/>
                          <a:tab pos="2268220" algn="l"/>
                          <a:tab pos="2771775" algn="l"/>
                        </a:tabLst>
                      </a:pPr>
                      <a:r>
                        <a:rPr lang="en-GB" sz="1000">
                          <a:effectLst/>
                        </a:rPr>
                        <a:t>Required Qualification Evidence</a:t>
                      </a:r>
                      <a:endParaRPr lang="en-ZA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0327" marR="20327" marT="20327" marB="20327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  <a:buNone/>
                        <a:tabLst>
                          <a:tab pos="252095" algn="l"/>
                          <a:tab pos="504190" algn="l"/>
                          <a:tab pos="756285" algn="l"/>
                          <a:tab pos="1007745" algn="l"/>
                          <a:tab pos="1259840" algn="l"/>
                          <a:tab pos="1511935" algn="l"/>
                          <a:tab pos="1764030" algn="l"/>
                          <a:tab pos="2016125" algn="l"/>
                          <a:tab pos="2268220" algn="l"/>
                          <a:tab pos="2771775" algn="l"/>
                        </a:tabLst>
                      </a:pPr>
                      <a:r>
                        <a:rPr lang="en-GB" sz="1000">
                          <a:effectLst/>
                        </a:rPr>
                        <a:t>Evaluation</a:t>
                      </a:r>
                      <a:endParaRPr lang="en-ZA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0327" marR="20327" marT="20327" marB="20327"/>
                </a:tc>
                <a:extLst>
                  <a:ext uri="{0D108BD9-81ED-4DB2-BD59-A6C34878D82A}">
                    <a16:rowId xmlns:a16="http://schemas.microsoft.com/office/drawing/2014/main" val="3970652073"/>
                  </a:ext>
                </a:extLst>
              </a:tr>
              <a:tr h="495277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  <a:buNone/>
                        <a:tabLst>
                          <a:tab pos="252095" algn="l"/>
                          <a:tab pos="504190" algn="l"/>
                          <a:tab pos="756285" algn="l"/>
                          <a:tab pos="1007745" algn="l"/>
                          <a:tab pos="1259840" algn="l"/>
                          <a:tab pos="1511935" algn="l"/>
                          <a:tab pos="1764030" algn="l"/>
                          <a:tab pos="2016125" algn="l"/>
                          <a:tab pos="2268220" algn="l"/>
                          <a:tab pos="2771775" algn="l"/>
                        </a:tabLst>
                      </a:pPr>
                      <a:r>
                        <a:rPr lang="en-GB" sz="1000">
                          <a:effectLst/>
                        </a:rPr>
                        <a:t>1.</a:t>
                      </a:r>
                      <a:endParaRPr lang="en-ZA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0327" marR="20327" marT="20327" marB="20327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  <a:buNone/>
                        <a:tabLst>
                          <a:tab pos="252095" algn="l"/>
                          <a:tab pos="504190" algn="l"/>
                          <a:tab pos="756285" algn="l"/>
                          <a:tab pos="1007745" algn="l"/>
                          <a:tab pos="1259840" algn="l"/>
                          <a:tab pos="1511935" algn="l"/>
                          <a:tab pos="1764030" algn="l"/>
                          <a:tab pos="2016125" algn="l"/>
                          <a:tab pos="2268220" algn="l"/>
                          <a:tab pos="2771775" algn="l"/>
                        </a:tabLst>
                      </a:pPr>
                      <a:r>
                        <a:rPr lang="en-GB" sz="1000" b="1">
                          <a:effectLst/>
                        </a:rPr>
                        <a:t>Electrical Contractor Registration Certificate</a:t>
                      </a:r>
                      <a:br>
                        <a:rPr lang="en-GB" sz="1000" b="1">
                          <a:effectLst/>
                        </a:rPr>
                      </a:br>
                      <a:endParaRPr lang="en-ZA" sz="1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0327" marR="20327" marT="20327" marB="20327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  <a:buNone/>
                        <a:tabLst>
                          <a:tab pos="252095" algn="l"/>
                          <a:tab pos="504190" algn="l"/>
                          <a:tab pos="756285" algn="l"/>
                          <a:tab pos="1007745" algn="l"/>
                          <a:tab pos="1259840" algn="l"/>
                          <a:tab pos="1511935" algn="l"/>
                          <a:tab pos="1764030" algn="l"/>
                          <a:tab pos="2016125" algn="l"/>
                          <a:tab pos="2268220" algn="l"/>
                          <a:tab pos="2771775" algn="l"/>
                        </a:tabLst>
                      </a:pPr>
                      <a:r>
                        <a:rPr lang="en-GB" sz="1000" b="1" dirty="0">
                          <a:effectLst/>
                        </a:rPr>
                        <a:t>Department of Labour Certificate</a:t>
                      </a:r>
                      <a:endParaRPr lang="en-ZA" sz="1000" b="1" dirty="0">
                        <a:effectLst/>
                      </a:endParaRPr>
                    </a:p>
                    <a:p>
                      <a:pPr marL="342900" lvl="0" indent="-342900" algn="l">
                        <a:spcAft>
                          <a:spcPts val="3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ZA" sz="1000" kern="100" dirty="0">
                          <a:effectLst/>
                        </a:rPr>
                        <a:t>Certified Valid Department of Labour Certificate (Letter of Registration) in your Company Name / Trading as name or Company Owner</a:t>
                      </a:r>
                      <a:endParaRPr lang="en-ZA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0327" marR="20327" marT="20327" marB="20327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  <a:buNone/>
                        <a:tabLst>
                          <a:tab pos="252095" algn="l"/>
                          <a:tab pos="504190" algn="l"/>
                          <a:tab pos="756285" algn="l"/>
                          <a:tab pos="1007745" algn="l"/>
                          <a:tab pos="1259840" algn="l"/>
                          <a:tab pos="1511935" algn="l"/>
                          <a:tab pos="1764030" algn="l"/>
                          <a:tab pos="2016125" algn="l"/>
                          <a:tab pos="2268220" algn="l"/>
                          <a:tab pos="2771775" algn="l"/>
                        </a:tabLst>
                      </a:pPr>
                      <a:r>
                        <a:rPr lang="en-GB" sz="1000">
                          <a:effectLst/>
                        </a:rPr>
                        <a:t>Submitted: Pass</a:t>
                      </a:r>
                      <a:endParaRPr lang="en-ZA" sz="1000">
                        <a:effectLst/>
                      </a:endParaRPr>
                    </a:p>
                    <a:p>
                      <a:pPr algn="l">
                        <a:spcAft>
                          <a:spcPts val="600"/>
                        </a:spcAft>
                        <a:buNone/>
                        <a:tabLst>
                          <a:tab pos="252095" algn="l"/>
                          <a:tab pos="504190" algn="l"/>
                          <a:tab pos="756285" algn="l"/>
                          <a:tab pos="1007745" algn="l"/>
                          <a:tab pos="1259840" algn="l"/>
                          <a:tab pos="1511935" algn="l"/>
                          <a:tab pos="1764030" algn="l"/>
                          <a:tab pos="2016125" algn="l"/>
                          <a:tab pos="2268220" algn="l"/>
                          <a:tab pos="2771775" algn="l"/>
                        </a:tabLst>
                      </a:pPr>
                      <a:r>
                        <a:rPr lang="en-GB" sz="1000">
                          <a:effectLst/>
                        </a:rPr>
                        <a:t>Not Submitted: Fail</a:t>
                      </a:r>
                      <a:endParaRPr lang="en-ZA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0327" marR="20327" marT="20327" marB="20327"/>
                </a:tc>
                <a:extLst>
                  <a:ext uri="{0D108BD9-81ED-4DB2-BD59-A6C34878D82A}">
                    <a16:rowId xmlns:a16="http://schemas.microsoft.com/office/drawing/2014/main" val="1955876707"/>
                  </a:ext>
                </a:extLst>
              </a:tr>
              <a:tr h="495277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  <a:buNone/>
                        <a:tabLst>
                          <a:tab pos="252095" algn="l"/>
                          <a:tab pos="504190" algn="l"/>
                          <a:tab pos="756285" algn="l"/>
                          <a:tab pos="1007745" algn="l"/>
                          <a:tab pos="1259840" algn="l"/>
                          <a:tab pos="1511935" algn="l"/>
                          <a:tab pos="1764030" algn="l"/>
                          <a:tab pos="2016125" algn="l"/>
                          <a:tab pos="2268220" algn="l"/>
                          <a:tab pos="2771775" algn="l"/>
                        </a:tabLst>
                      </a:pPr>
                      <a:r>
                        <a:rPr lang="en-GB" sz="1000">
                          <a:effectLst/>
                        </a:rPr>
                        <a:t>2.</a:t>
                      </a:r>
                      <a:endParaRPr lang="en-ZA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0327" marR="20327" marT="20327" marB="20327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  <a:buNone/>
                        <a:tabLst>
                          <a:tab pos="252095" algn="l"/>
                          <a:tab pos="504190" algn="l"/>
                          <a:tab pos="756285" algn="l"/>
                          <a:tab pos="1007745" algn="l"/>
                          <a:tab pos="1259840" algn="l"/>
                          <a:tab pos="1511935" algn="l"/>
                          <a:tab pos="1764030" algn="l"/>
                          <a:tab pos="2016125" algn="l"/>
                          <a:tab pos="2268220" algn="l"/>
                          <a:tab pos="2771775" algn="l"/>
                        </a:tabLst>
                      </a:pPr>
                      <a:r>
                        <a:rPr lang="en-GB" sz="1000" b="1">
                          <a:effectLst/>
                        </a:rPr>
                        <a:t>Skills Resources Schedule</a:t>
                      </a:r>
                      <a:endParaRPr lang="en-ZA" sz="1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0327" marR="20327" marT="20327" marB="20327"/>
                </a:tc>
                <a:tc>
                  <a:txBody>
                    <a:bodyPr/>
                    <a:lstStyle/>
                    <a:p>
                      <a:pPr marL="457200" indent="-228600" algn="l">
                        <a:spcAft>
                          <a:spcPts val="300"/>
                        </a:spcAft>
                        <a:buNone/>
                        <a:tabLst>
                          <a:tab pos="457200" algn="l"/>
                          <a:tab pos="457200" algn="l"/>
                        </a:tabLst>
                      </a:pPr>
                      <a:r>
                        <a:rPr lang="en-ZA" sz="1000" b="1" kern="100" dirty="0">
                          <a:effectLst/>
                        </a:rPr>
                        <a:t>Annexure B – Skills Resources Schedule</a:t>
                      </a:r>
                    </a:p>
                    <a:p>
                      <a:pPr marL="342900" lvl="0" indent="-342900" algn="l">
                        <a:spcAft>
                          <a:spcPts val="3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ZA" sz="1000" kern="100" dirty="0">
                          <a:effectLst/>
                        </a:rPr>
                        <a:t>Completed in full.</a:t>
                      </a:r>
                    </a:p>
                    <a:p>
                      <a:pPr marL="342900" lvl="0" indent="-342900" algn="l">
                        <a:spcAft>
                          <a:spcPts val="3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ZA" sz="1000" kern="100" dirty="0">
                          <a:effectLst/>
                        </a:rPr>
                        <a:t>Signed and dated by Owner/Company Representative</a:t>
                      </a:r>
                      <a:endParaRPr lang="en-ZA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0327" marR="20327" marT="20327" marB="20327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  <a:buNone/>
                        <a:tabLst>
                          <a:tab pos="252095" algn="l"/>
                          <a:tab pos="504190" algn="l"/>
                          <a:tab pos="756285" algn="l"/>
                          <a:tab pos="1007745" algn="l"/>
                          <a:tab pos="1259840" algn="l"/>
                          <a:tab pos="1511935" algn="l"/>
                          <a:tab pos="1764030" algn="l"/>
                          <a:tab pos="2016125" algn="l"/>
                          <a:tab pos="2268220" algn="l"/>
                          <a:tab pos="2771775" algn="l"/>
                        </a:tabLst>
                      </a:pPr>
                      <a:r>
                        <a:rPr lang="en-GB" sz="1000">
                          <a:effectLst/>
                        </a:rPr>
                        <a:t>Submitted: Pass</a:t>
                      </a:r>
                      <a:endParaRPr lang="en-ZA" sz="1000">
                        <a:effectLst/>
                      </a:endParaRPr>
                    </a:p>
                    <a:p>
                      <a:pPr algn="l">
                        <a:spcAft>
                          <a:spcPts val="600"/>
                        </a:spcAft>
                        <a:buNone/>
                        <a:tabLst>
                          <a:tab pos="252095" algn="l"/>
                          <a:tab pos="504190" algn="l"/>
                          <a:tab pos="756285" algn="l"/>
                          <a:tab pos="1007745" algn="l"/>
                          <a:tab pos="1259840" algn="l"/>
                          <a:tab pos="1511935" algn="l"/>
                          <a:tab pos="1764030" algn="l"/>
                          <a:tab pos="2016125" algn="l"/>
                          <a:tab pos="2268220" algn="l"/>
                          <a:tab pos="2771775" algn="l"/>
                        </a:tabLst>
                      </a:pPr>
                      <a:r>
                        <a:rPr lang="en-GB" sz="1000">
                          <a:effectLst/>
                        </a:rPr>
                        <a:t>Not Submitted: Fail</a:t>
                      </a:r>
                      <a:endParaRPr lang="en-ZA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0327" marR="20327" marT="20327" marB="20327"/>
                </a:tc>
                <a:extLst>
                  <a:ext uri="{0D108BD9-81ED-4DB2-BD59-A6C34878D82A}">
                    <a16:rowId xmlns:a16="http://schemas.microsoft.com/office/drawing/2014/main" val="53537057"/>
                  </a:ext>
                </a:extLst>
              </a:tr>
              <a:tr h="528149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  <a:buNone/>
                        <a:tabLst>
                          <a:tab pos="252095" algn="l"/>
                          <a:tab pos="504190" algn="l"/>
                          <a:tab pos="756285" algn="l"/>
                          <a:tab pos="1007745" algn="l"/>
                          <a:tab pos="1259840" algn="l"/>
                          <a:tab pos="1511935" algn="l"/>
                          <a:tab pos="1764030" algn="l"/>
                          <a:tab pos="2016125" algn="l"/>
                          <a:tab pos="2268220" algn="l"/>
                          <a:tab pos="2771775" algn="l"/>
                        </a:tabLst>
                      </a:pPr>
                      <a:r>
                        <a:rPr lang="en-GB" sz="1000">
                          <a:effectLst/>
                        </a:rPr>
                        <a:t>3.</a:t>
                      </a:r>
                      <a:endParaRPr lang="en-ZA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0327" marR="20327" marT="20327" marB="20327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  <a:buNone/>
                        <a:tabLst>
                          <a:tab pos="252095" algn="l"/>
                          <a:tab pos="504190" algn="l"/>
                          <a:tab pos="756285" algn="l"/>
                          <a:tab pos="1007745" algn="l"/>
                          <a:tab pos="1259840" algn="l"/>
                          <a:tab pos="1511935" algn="l"/>
                          <a:tab pos="1764030" algn="l"/>
                          <a:tab pos="2016125" algn="l"/>
                          <a:tab pos="2268220" algn="l"/>
                          <a:tab pos="2771775" algn="l"/>
                        </a:tabLst>
                      </a:pPr>
                      <a:r>
                        <a:rPr lang="en-GB" sz="1000" b="1">
                          <a:effectLst/>
                        </a:rPr>
                        <a:t>Vehicle Schedule</a:t>
                      </a:r>
                      <a:endParaRPr lang="en-ZA" sz="1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0327" marR="20327" marT="20327" marB="20327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  <a:buNone/>
                        <a:tabLst>
                          <a:tab pos="252095" algn="l"/>
                          <a:tab pos="504190" algn="l"/>
                          <a:tab pos="756285" algn="l"/>
                          <a:tab pos="1007745" algn="l"/>
                          <a:tab pos="1259840" algn="l"/>
                          <a:tab pos="1511935" algn="l"/>
                          <a:tab pos="1764030" algn="l"/>
                          <a:tab pos="2016125" algn="l"/>
                          <a:tab pos="2268220" algn="l"/>
                          <a:tab pos="2771775" algn="l"/>
                        </a:tabLst>
                      </a:pPr>
                      <a:r>
                        <a:rPr lang="en-GB" sz="1000" b="1" dirty="0">
                          <a:effectLst/>
                        </a:rPr>
                        <a:t>Annexure C – Vehicles Schedule</a:t>
                      </a:r>
                      <a:endParaRPr lang="en-ZA" sz="1000" b="1" dirty="0">
                        <a:effectLst/>
                      </a:endParaRPr>
                    </a:p>
                    <a:p>
                      <a:pPr marL="342900" lvl="0" indent="-342900" algn="l">
                        <a:spcAft>
                          <a:spcPts val="3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ZA" sz="1000" kern="100" dirty="0">
                          <a:effectLst/>
                        </a:rPr>
                        <a:t>Completed in full.</a:t>
                      </a:r>
                    </a:p>
                    <a:p>
                      <a:pPr marL="342900" lvl="0" indent="-342900" algn="l">
                        <a:spcAft>
                          <a:spcPts val="3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ZA" sz="1000" kern="100" dirty="0">
                          <a:effectLst/>
                        </a:rPr>
                        <a:t>Signed and dated by Owner/Company Representative</a:t>
                      </a:r>
                      <a:endParaRPr lang="en-ZA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0327" marR="20327" marT="20327" marB="20327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  <a:buNone/>
                        <a:tabLst>
                          <a:tab pos="252095" algn="l"/>
                          <a:tab pos="504190" algn="l"/>
                          <a:tab pos="756285" algn="l"/>
                          <a:tab pos="1007745" algn="l"/>
                          <a:tab pos="1259840" algn="l"/>
                          <a:tab pos="1511935" algn="l"/>
                          <a:tab pos="1764030" algn="l"/>
                          <a:tab pos="2016125" algn="l"/>
                          <a:tab pos="2268220" algn="l"/>
                          <a:tab pos="2771775" algn="l"/>
                        </a:tabLst>
                      </a:pPr>
                      <a:r>
                        <a:rPr lang="en-GB" sz="1000">
                          <a:effectLst/>
                        </a:rPr>
                        <a:t>Submitted: Pass</a:t>
                      </a:r>
                      <a:endParaRPr lang="en-ZA" sz="1000">
                        <a:effectLst/>
                      </a:endParaRPr>
                    </a:p>
                    <a:p>
                      <a:pPr algn="l">
                        <a:spcAft>
                          <a:spcPts val="600"/>
                        </a:spcAft>
                        <a:buNone/>
                        <a:tabLst>
                          <a:tab pos="252095" algn="l"/>
                          <a:tab pos="504190" algn="l"/>
                          <a:tab pos="756285" algn="l"/>
                          <a:tab pos="1007745" algn="l"/>
                          <a:tab pos="1259840" algn="l"/>
                          <a:tab pos="1511935" algn="l"/>
                          <a:tab pos="1764030" algn="l"/>
                          <a:tab pos="2016125" algn="l"/>
                          <a:tab pos="2268220" algn="l"/>
                          <a:tab pos="2771775" algn="l"/>
                        </a:tabLst>
                      </a:pPr>
                      <a:r>
                        <a:rPr lang="en-GB" sz="1000">
                          <a:effectLst/>
                        </a:rPr>
                        <a:t>Not Submitted: Fail</a:t>
                      </a:r>
                      <a:endParaRPr lang="en-ZA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0327" marR="20327" marT="20327" marB="20327"/>
                </a:tc>
                <a:extLst>
                  <a:ext uri="{0D108BD9-81ED-4DB2-BD59-A6C34878D82A}">
                    <a16:rowId xmlns:a16="http://schemas.microsoft.com/office/drawing/2014/main" val="729492786"/>
                  </a:ext>
                </a:extLst>
              </a:tr>
              <a:tr h="561021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  <a:buNone/>
                        <a:tabLst>
                          <a:tab pos="252095" algn="l"/>
                          <a:tab pos="504190" algn="l"/>
                          <a:tab pos="756285" algn="l"/>
                          <a:tab pos="1007745" algn="l"/>
                          <a:tab pos="1259840" algn="l"/>
                          <a:tab pos="1511935" algn="l"/>
                          <a:tab pos="1764030" algn="l"/>
                          <a:tab pos="2016125" algn="l"/>
                          <a:tab pos="2268220" algn="l"/>
                          <a:tab pos="2771775" algn="l"/>
                        </a:tabLst>
                      </a:pPr>
                      <a:r>
                        <a:rPr lang="en-GB" sz="1000">
                          <a:effectLst/>
                        </a:rPr>
                        <a:t>4.</a:t>
                      </a:r>
                      <a:endParaRPr lang="en-ZA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0327" marR="20327" marT="20327" marB="20327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  <a:buNone/>
                        <a:tabLst>
                          <a:tab pos="252095" algn="l"/>
                          <a:tab pos="504190" algn="l"/>
                          <a:tab pos="756285" algn="l"/>
                          <a:tab pos="1007745" algn="l"/>
                          <a:tab pos="1259840" algn="l"/>
                          <a:tab pos="1511935" algn="l"/>
                          <a:tab pos="1764030" algn="l"/>
                          <a:tab pos="2016125" algn="l"/>
                          <a:tab pos="2268220" algn="l"/>
                          <a:tab pos="2771775" algn="l"/>
                        </a:tabLst>
                      </a:pPr>
                      <a:r>
                        <a:rPr lang="en-GB" sz="1000" b="1">
                          <a:effectLst/>
                        </a:rPr>
                        <a:t>Tools &amp; Equipment Schedule</a:t>
                      </a:r>
                      <a:endParaRPr lang="en-ZA" sz="1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0327" marR="20327" marT="20327" marB="20327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  <a:buNone/>
                        <a:tabLst>
                          <a:tab pos="252095" algn="l"/>
                          <a:tab pos="504190" algn="l"/>
                          <a:tab pos="756285" algn="l"/>
                          <a:tab pos="1007745" algn="l"/>
                          <a:tab pos="1259840" algn="l"/>
                          <a:tab pos="1511935" algn="l"/>
                          <a:tab pos="1764030" algn="l"/>
                          <a:tab pos="2016125" algn="l"/>
                          <a:tab pos="2268220" algn="l"/>
                          <a:tab pos="2771775" algn="l"/>
                        </a:tabLst>
                      </a:pPr>
                      <a:r>
                        <a:rPr lang="en-GB" sz="1000" b="1" dirty="0">
                          <a:effectLst/>
                        </a:rPr>
                        <a:t>Annexure D – Tools &amp; Equipment Schedule</a:t>
                      </a:r>
                      <a:endParaRPr lang="en-ZA" sz="1000" b="1" dirty="0">
                        <a:effectLst/>
                      </a:endParaRPr>
                    </a:p>
                    <a:p>
                      <a:pPr marL="342900" lvl="0" indent="-342900" algn="l">
                        <a:spcBef>
                          <a:spcPts val="300"/>
                        </a:spcBef>
                        <a:buFont typeface="Symbol" panose="05050102010706020507" pitchFamily="18" charset="2"/>
                        <a:buChar char=""/>
                        <a:tabLst>
                          <a:tab pos="252095" algn="l"/>
                          <a:tab pos="504190" algn="l"/>
                          <a:tab pos="756285" algn="l"/>
                          <a:tab pos="1007745" algn="l"/>
                          <a:tab pos="1259840" algn="l"/>
                          <a:tab pos="1511935" algn="l"/>
                          <a:tab pos="1764030" algn="l"/>
                          <a:tab pos="2016125" algn="l"/>
                          <a:tab pos="2268220" algn="l"/>
                          <a:tab pos="2771775" algn="l"/>
                          <a:tab pos="457200" algn="l"/>
                        </a:tabLst>
                      </a:pPr>
                      <a:r>
                        <a:rPr lang="en-GB" sz="1000" dirty="0">
                          <a:effectLst/>
                        </a:rPr>
                        <a:t>Completed in full</a:t>
                      </a:r>
                      <a:endParaRPr lang="en-ZA" sz="1000" dirty="0">
                        <a:effectLst/>
                      </a:endParaRPr>
                    </a:p>
                    <a:p>
                      <a:pPr marL="342900" lvl="0" indent="-342900" algn="l">
                        <a:spcBef>
                          <a:spcPts val="30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  <a:tabLst>
                          <a:tab pos="252095" algn="l"/>
                          <a:tab pos="504190" algn="l"/>
                          <a:tab pos="756285" algn="l"/>
                          <a:tab pos="1007745" algn="l"/>
                          <a:tab pos="1259840" algn="l"/>
                          <a:tab pos="1511935" algn="l"/>
                          <a:tab pos="1764030" algn="l"/>
                          <a:tab pos="2016125" algn="l"/>
                          <a:tab pos="2268220" algn="l"/>
                          <a:tab pos="2771775" algn="l"/>
                          <a:tab pos="457200" algn="l"/>
                        </a:tabLst>
                      </a:pPr>
                      <a:r>
                        <a:rPr lang="en-GB" sz="1000" dirty="0">
                          <a:effectLst/>
                        </a:rPr>
                        <a:t>Signed and dated by Owner/</a:t>
                      </a:r>
                      <a:r>
                        <a:rPr lang="en-ZA" sz="1000" kern="100" dirty="0">
                          <a:effectLst/>
                        </a:rPr>
                        <a:t>Company Representative</a:t>
                      </a:r>
                      <a:endParaRPr lang="en-ZA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0327" marR="20327" marT="20327" marB="20327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  <a:buNone/>
                        <a:tabLst>
                          <a:tab pos="252095" algn="l"/>
                          <a:tab pos="504190" algn="l"/>
                          <a:tab pos="756285" algn="l"/>
                          <a:tab pos="1007745" algn="l"/>
                          <a:tab pos="1259840" algn="l"/>
                          <a:tab pos="1511935" algn="l"/>
                          <a:tab pos="1764030" algn="l"/>
                          <a:tab pos="2016125" algn="l"/>
                          <a:tab pos="2268220" algn="l"/>
                          <a:tab pos="2771775" algn="l"/>
                        </a:tabLst>
                      </a:pPr>
                      <a:r>
                        <a:rPr lang="en-GB" sz="1000">
                          <a:effectLst/>
                        </a:rPr>
                        <a:t>Submitted: Pass</a:t>
                      </a:r>
                      <a:endParaRPr lang="en-ZA" sz="1000">
                        <a:effectLst/>
                      </a:endParaRPr>
                    </a:p>
                    <a:p>
                      <a:pPr algn="l">
                        <a:spcAft>
                          <a:spcPts val="600"/>
                        </a:spcAft>
                        <a:buNone/>
                        <a:tabLst>
                          <a:tab pos="252095" algn="l"/>
                          <a:tab pos="504190" algn="l"/>
                          <a:tab pos="756285" algn="l"/>
                          <a:tab pos="1007745" algn="l"/>
                          <a:tab pos="1259840" algn="l"/>
                          <a:tab pos="1511935" algn="l"/>
                          <a:tab pos="1764030" algn="l"/>
                          <a:tab pos="2016125" algn="l"/>
                          <a:tab pos="2268220" algn="l"/>
                          <a:tab pos="2771775" algn="l"/>
                        </a:tabLst>
                      </a:pPr>
                      <a:r>
                        <a:rPr lang="en-GB" sz="1000">
                          <a:effectLst/>
                        </a:rPr>
                        <a:t>Not Submitted: Fail</a:t>
                      </a:r>
                      <a:endParaRPr lang="en-ZA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0327" marR="20327" marT="20327" marB="20327"/>
                </a:tc>
                <a:extLst>
                  <a:ext uri="{0D108BD9-81ED-4DB2-BD59-A6C34878D82A}">
                    <a16:rowId xmlns:a16="http://schemas.microsoft.com/office/drawing/2014/main" val="2081396811"/>
                  </a:ext>
                </a:extLst>
              </a:tr>
              <a:tr h="3157876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  <a:buNone/>
                        <a:tabLst>
                          <a:tab pos="252095" algn="l"/>
                          <a:tab pos="504190" algn="l"/>
                          <a:tab pos="756285" algn="l"/>
                          <a:tab pos="1007745" algn="l"/>
                          <a:tab pos="1259840" algn="l"/>
                          <a:tab pos="1511935" algn="l"/>
                          <a:tab pos="1764030" algn="l"/>
                          <a:tab pos="2016125" algn="l"/>
                          <a:tab pos="2268220" algn="l"/>
                          <a:tab pos="2771775" algn="l"/>
                        </a:tabLst>
                      </a:pPr>
                      <a:r>
                        <a:rPr lang="en-GB" sz="1000">
                          <a:effectLst/>
                        </a:rPr>
                        <a:t>5. </a:t>
                      </a:r>
                      <a:endParaRPr lang="en-ZA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0327" marR="20327" marT="20327" marB="20327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  <a:buNone/>
                        <a:tabLst>
                          <a:tab pos="252095" algn="l"/>
                          <a:tab pos="504190" algn="l"/>
                          <a:tab pos="756285" algn="l"/>
                          <a:tab pos="1007745" algn="l"/>
                          <a:tab pos="1259840" algn="l"/>
                          <a:tab pos="1511935" algn="l"/>
                          <a:tab pos="1764030" algn="l"/>
                          <a:tab pos="2016125" algn="l"/>
                          <a:tab pos="2268220" algn="l"/>
                          <a:tab pos="2771775" algn="l"/>
                        </a:tabLst>
                      </a:pPr>
                      <a:r>
                        <a:rPr lang="en-GB" sz="1000" b="1" dirty="0">
                          <a:effectLst/>
                        </a:rPr>
                        <a:t>Nearest Base of Operation</a:t>
                      </a:r>
                      <a:endParaRPr lang="en-ZA" sz="1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0327" marR="20327" marT="20327" marB="20327"/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300"/>
                        </a:spcAft>
                        <a:buSzPts val="1000"/>
                        <a:buFont typeface="Symbol" panose="05050102010706020507" pitchFamily="18" charset="2"/>
                        <a:buNone/>
                        <a:tabLst>
                          <a:tab pos="457200" algn="l"/>
                        </a:tabLst>
                      </a:pPr>
                      <a:r>
                        <a:rPr lang="en-ZA" sz="1000" b="1" kern="100" dirty="0">
                          <a:effectLst/>
                        </a:rPr>
                        <a:t>Annexure A – Base of Operation</a:t>
                      </a:r>
                    </a:p>
                    <a:p>
                      <a:pPr marL="342900" lvl="0" indent="-342900" algn="l">
                        <a:spcAft>
                          <a:spcPts val="3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ZA" sz="1000" kern="100" dirty="0">
                          <a:effectLst/>
                        </a:rPr>
                        <a:t>Completed in full.</a:t>
                      </a:r>
                    </a:p>
                    <a:p>
                      <a:pPr marL="342900" lvl="0" indent="-342900" algn="l">
                        <a:spcAft>
                          <a:spcPts val="3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ZA" sz="1000" kern="100" dirty="0">
                          <a:effectLst/>
                        </a:rPr>
                        <a:t>Signed and dated by Owner.</a:t>
                      </a:r>
                    </a:p>
                    <a:p>
                      <a:pPr algn="l">
                        <a:spcAft>
                          <a:spcPts val="600"/>
                        </a:spcAft>
                        <a:buNone/>
                        <a:tabLst>
                          <a:tab pos="252095" algn="l"/>
                          <a:tab pos="504190" algn="l"/>
                          <a:tab pos="756285" algn="l"/>
                          <a:tab pos="1007745" algn="l"/>
                          <a:tab pos="1259840" algn="l"/>
                          <a:tab pos="1511935" algn="l"/>
                          <a:tab pos="1764030" algn="l"/>
                          <a:tab pos="2016125" algn="l"/>
                          <a:tab pos="2268220" algn="l"/>
                          <a:tab pos="2771775" algn="l"/>
                        </a:tabLst>
                      </a:pPr>
                      <a:r>
                        <a:rPr lang="en-GB" sz="1000" b="1" dirty="0">
                          <a:effectLst/>
                        </a:rPr>
                        <a:t>AND</a:t>
                      </a:r>
                      <a:r>
                        <a:rPr lang="en-ZA" sz="1000" b="1" dirty="0">
                          <a:effectLst/>
                        </a:rPr>
                        <a:t> </a:t>
                      </a:r>
                      <a:r>
                        <a:rPr lang="en-GB" sz="1000" dirty="0">
                          <a:effectLst/>
                        </a:rPr>
                        <a:t>At least one of the following:</a:t>
                      </a:r>
                      <a:endParaRPr lang="en-ZA" sz="1000" dirty="0">
                        <a:effectLst/>
                      </a:endParaRPr>
                    </a:p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  <a:tabLst>
                          <a:tab pos="252095" algn="l"/>
                          <a:tab pos="504190" algn="l"/>
                          <a:tab pos="756285" algn="l"/>
                          <a:tab pos="1007745" algn="l"/>
                          <a:tab pos="1259840" algn="l"/>
                          <a:tab pos="1511935" algn="l"/>
                          <a:tab pos="1764030" algn="l"/>
                          <a:tab pos="2016125" algn="l"/>
                          <a:tab pos="2268220" algn="l"/>
                          <a:tab pos="2771775" algn="l"/>
                        </a:tabLst>
                      </a:pPr>
                      <a:r>
                        <a:rPr lang="en-GB" sz="1000" dirty="0">
                          <a:effectLst/>
                        </a:rPr>
                        <a:t>Lease Agreement</a:t>
                      </a:r>
                      <a:r>
                        <a:rPr lang="en-ZA" sz="1000" dirty="0">
                          <a:effectLst/>
                        </a:rPr>
                        <a:t> </a:t>
                      </a:r>
                      <a:r>
                        <a:rPr lang="en-GB" sz="1000" dirty="0">
                          <a:effectLst/>
                        </a:rPr>
                        <a:t>With corresponding address as stipulated in Annexure A</a:t>
                      </a:r>
                      <a:endParaRPr lang="en-ZA" sz="1000" dirty="0">
                        <a:effectLst/>
                      </a:endParaRPr>
                    </a:p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  <a:tabLst>
                          <a:tab pos="252095" algn="l"/>
                          <a:tab pos="504190" algn="l"/>
                          <a:tab pos="756285" algn="l"/>
                          <a:tab pos="1007745" algn="l"/>
                          <a:tab pos="1259840" algn="l"/>
                          <a:tab pos="1511935" algn="l"/>
                          <a:tab pos="1764030" algn="l"/>
                          <a:tab pos="2016125" algn="l"/>
                          <a:tab pos="2268220" algn="l"/>
                          <a:tab pos="2771775" algn="l"/>
                        </a:tabLst>
                      </a:pPr>
                      <a:r>
                        <a:rPr lang="en-GB" sz="1000" dirty="0">
                          <a:effectLst/>
                        </a:rPr>
                        <a:t>OR</a:t>
                      </a:r>
                      <a:endParaRPr lang="en-ZA" sz="1000" dirty="0">
                        <a:effectLst/>
                      </a:endParaRPr>
                    </a:p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  <a:tabLst>
                          <a:tab pos="252095" algn="l"/>
                          <a:tab pos="504190" algn="l"/>
                          <a:tab pos="756285" algn="l"/>
                          <a:tab pos="1007745" algn="l"/>
                          <a:tab pos="1259840" algn="l"/>
                          <a:tab pos="1511935" algn="l"/>
                          <a:tab pos="1764030" algn="l"/>
                          <a:tab pos="2016125" algn="l"/>
                          <a:tab pos="2268220" algn="l"/>
                          <a:tab pos="2771775" algn="l"/>
                        </a:tabLst>
                      </a:pPr>
                      <a:r>
                        <a:rPr lang="en-GB" sz="1000" dirty="0">
                          <a:effectLst/>
                        </a:rPr>
                        <a:t>Title deed or bond statement</a:t>
                      </a:r>
                      <a:endParaRPr lang="en-ZA" sz="1000" dirty="0">
                        <a:effectLst/>
                      </a:endParaRPr>
                    </a:p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  <a:tabLst>
                          <a:tab pos="252095" algn="l"/>
                          <a:tab pos="504190" algn="l"/>
                          <a:tab pos="756285" algn="l"/>
                          <a:tab pos="1007745" algn="l"/>
                          <a:tab pos="1259840" algn="l"/>
                          <a:tab pos="1511935" algn="l"/>
                          <a:tab pos="1764030" algn="l"/>
                          <a:tab pos="2016125" algn="l"/>
                          <a:tab pos="2268220" algn="l"/>
                          <a:tab pos="2771775" algn="l"/>
                        </a:tabLst>
                      </a:pPr>
                      <a:r>
                        <a:rPr lang="en-GB" sz="1000" dirty="0">
                          <a:effectLst/>
                        </a:rPr>
                        <a:t>OR</a:t>
                      </a:r>
                      <a:endParaRPr lang="en-ZA" sz="1000" dirty="0">
                        <a:effectLst/>
                      </a:endParaRPr>
                    </a:p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  <a:tabLst>
                          <a:tab pos="252095" algn="l"/>
                          <a:tab pos="504190" algn="l"/>
                          <a:tab pos="756285" algn="l"/>
                          <a:tab pos="1007745" algn="l"/>
                          <a:tab pos="1259840" algn="l"/>
                          <a:tab pos="1511935" algn="l"/>
                          <a:tab pos="1764030" algn="l"/>
                          <a:tab pos="2016125" algn="l"/>
                          <a:tab pos="2268220" algn="l"/>
                          <a:tab pos="2771775" algn="l"/>
                        </a:tabLst>
                      </a:pPr>
                      <a:r>
                        <a:rPr lang="en-GB" sz="1000" dirty="0">
                          <a:effectLst/>
                        </a:rPr>
                        <a:t>Letter from Property Owner or Primary Lease holder</a:t>
                      </a:r>
                      <a:endParaRPr lang="en-ZA" sz="1000" dirty="0">
                        <a:effectLst/>
                      </a:endParaRPr>
                    </a:p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  <a:tabLst>
                          <a:tab pos="252095" algn="l"/>
                          <a:tab pos="504190" algn="l"/>
                          <a:tab pos="756285" algn="l"/>
                          <a:tab pos="1007745" algn="l"/>
                          <a:tab pos="1259840" algn="l"/>
                          <a:tab pos="1511935" algn="l"/>
                          <a:tab pos="1764030" algn="l"/>
                          <a:tab pos="2016125" algn="l"/>
                          <a:tab pos="2268220" algn="l"/>
                          <a:tab pos="2771775" algn="l"/>
                        </a:tabLst>
                      </a:pPr>
                      <a:r>
                        <a:rPr lang="en-GB" sz="1000" dirty="0">
                          <a:effectLst/>
                        </a:rPr>
                        <a:t>OR</a:t>
                      </a:r>
                      <a:endParaRPr lang="en-ZA" sz="1000" dirty="0">
                        <a:effectLst/>
                      </a:endParaRPr>
                    </a:p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  <a:tabLst>
                          <a:tab pos="252095" algn="l"/>
                          <a:tab pos="504190" algn="l"/>
                          <a:tab pos="756285" algn="l"/>
                          <a:tab pos="1007745" algn="l"/>
                          <a:tab pos="1259840" algn="l"/>
                          <a:tab pos="1511935" algn="l"/>
                          <a:tab pos="1764030" algn="l"/>
                          <a:tab pos="2016125" algn="l"/>
                          <a:tab pos="2268220" algn="l"/>
                          <a:tab pos="2771775" algn="l"/>
                        </a:tabLst>
                      </a:pPr>
                      <a:r>
                        <a:rPr lang="en-GB" sz="1000" dirty="0">
                          <a:effectLst/>
                        </a:rPr>
                        <a:t>A letter from Property Owner or property manager confirming intent to rent property upon successful contracting</a:t>
                      </a:r>
                      <a:endParaRPr lang="en-ZA" sz="1000" dirty="0">
                        <a:effectLst/>
                      </a:endParaRPr>
                    </a:p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  <a:tabLst>
                          <a:tab pos="252095" algn="l"/>
                          <a:tab pos="504190" algn="l"/>
                          <a:tab pos="756285" algn="l"/>
                          <a:tab pos="1007745" algn="l"/>
                          <a:tab pos="1259840" algn="l"/>
                          <a:tab pos="1511935" algn="l"/>
                          <a:tab pos="1764030" algn="l"/>
                          <a:tab pos="2016125" algn="l"/>
                          <a:tab pos="2268220" algn="l"/>
                          <a:tab pos="2771775" algn="l"/>
                        </a:tabLs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en-ZA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0327" marR="20327" marT="20327" marB="20327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  <a:buNone/>
                        <a:tabLst>
                          <a:tab pos="252095" algn="l"/>
                          <a:tab pos="504190" algn="l"/>
                          <a:tab pos="756285" algn="l"/>
                          <a:tab pos="1007745" algn="l"/>
                          <a:tab pos="1259840" algn="l"/>
                          <a:tab pos="1511935" algn="l"/>
                          <a:tab pos="1764030" algn="l"/>
                          <a:tab pos="2016125" algn="l"/>
                          <a:tab pos="2268220" algn="l"/>
                          <a:tab pos="2771775" algn="l"/>
                        </a:tabLst>
                      </a:pPr>
                      <a:r>
                        <a:rPr lang="en-GB" sz="1000" dirty="0">
                          <a:effectLst/>
                        </a:rPr>
                        <a:t>Submitted: Pass</a:t>
                      </a:r>
                      <a:endParaRPr lang="en-ZA" sz="1000" dirty="0">
                        <a:effectLst/>
                      </a:endParaRPr>
                    </a:p>
                    <a:p>
                      <a:pPr algn="l">
                        <a:spcAft>
                          <a:spcPts val="600"/>
                        </a:spcAft>
                        <a:buNone/>
                        <a:tabLst>
                          <a:tab pos="252095" algn="l"/>
                          <a:tab pos="504190" algn="l"/>
                          <a:tab pos="756285" algn="l"/>
                          <a:tab pos="1007745" algn="l"/>
                          <a:tab pos="1259840" algn="l"/>
                          <a:tab pos="1511935" algn="l"/>
                          <a:tab pos="1764030" algn="l"/>
                          <a:tab pos="2016125" algn="l"/>
                          <a:tab pos="2268220" algn="l"/>
                          <a:tab pos="2771775" algn="l"/>
                        </a:tabLst>
                      </a:pPr>
                      <a:r>
                        <a:rPr lang="en-GB" sz="1000" dirty="0">
                          <a:effectLst/>
                        </a:rPr>
                        <a:t>Not Submitted: Fail</a:t>
                      </a:r>
                      <a:endParaRPr lang="en-ZA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0327" marR="20327" marT="20327" marB="20327"/>
                </a:tc>
                <a:extLst>
                  <a:ext uri="{0D108BD9-81ED-4DB2-BD59-A6C34878D82A}">
                    <a16:rowId xmlns:a16="http://schemas.microsoft.com/office/drawing/2014/main" val="2600839431"/>
                  </a:ext>
                </a:extLst>
              </a:tr>
              <a:tr h="258602">
                <a:tc gridSpan="3"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  <a:buNone/>
                        <a:tabLst>
                          <a:tab pos="252095" algn="l"/>
                          <a:tab pos="504190" algn="l"/>
                          <a:tab pos="756285" algn="l"/>
                          <a:tab pos="1007745" algn="l"/>
                          <a:tab pos="1259840" algn="l"/>
                          <a:tab pos="1511935" algn="l"/>
                          <a:tab pos="1764030" algn="l"/>
                          <a:tab pos="2016125" algn="l"/>
                          <a:tab pos="2268220" algn="l"/>
                          <a:tab pos="2771775" algn="l"/>
                        </a:tabLst>
                      </a:pPr>
                      <a:r>
                        <a:rPr lang="en-GB" sz="600" dirty="0">
                          <a:effectLst/>
                        </a:rPr>
                        <a:t>Preliminary Evaluation Outcome</a:t>
                      </a:r>
                      <a:endParaRPr lang="en-ZA" sz="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0327" marR="20327" marT="20327" marB="20327" anchor="ctr"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  <a:buNone/>
                        <a:tabLst>
                          <a:tab pos="252095" algn="l"/>
                          <a:tab pos="504190" algn="l"/>
                          <a:tab pos="756285" algn="l"/>
                          <a:tab pos="1007745" algn="l"/>
                          <a:tab pos="1259840" algn="l"/>
                          <a:tab pos="1511935" algn="l"/>
                          <a:tab pos="1764030" algn="l"/>
                          <a:tab pos="2016125" algn="l"/>
                          <a:tab pos="2268220" algn="l"/>
                          <a:tab pos="2771775" algn="l"/>
                        </a:tabLst>
                      </a:pPr>
                      <a:r>
                        <a:rPr lang="en-GB" sz="600" dirty="0">
                          <a:effectLst/>
                        </a:rPr>
                        <a:t>Fails &gt; 0: Unsuccessful</a:t>
                      </a:r>
                      <a:endParaRPr lang="en-ZA" sz="600" dirty="0">
                        <a:effectLst/>
                      </a:endParaRPr>
                    </a:p>
                    <a:p>
                      <a:pPr algn="l">
                        <a:spcAft>
                          <a:spcPts val="600"/>
                        </a:spcAft>
                        <a:buNone/>
                        <a:tabLst>
                          <a:tab pos="252095" algn="l"/>
                          <a:tab pos="504190" algn="l"/>
                          <a:tab pos="756285" algn="l"/>
                          <a:tab pos="1007745" algn="l"/>
                          <a:tab pos="1259840" algn="l"/>
                          <a:tab pos="1511935" algn="l"/>
                          <a:tab pos="1764030" algn="l"/>
                          <a:tab pos="2016125" algn="l"/>
                          <a:tab pos="2268220" algn="l"/>
                          <a:tab pos="2771775" algn="l"/>
                        </a:tabLst>
                      </a:pPr>
                      <a:r>
                        <a:rPr lang="en-GB" sz="600" dirty="0">
                          <a:effectLst/>
                        </a:rPr>
                        <a:t>Pass = 5: Continue</a:t>
                      </a:r>
                      <a:endParaRPr lang="en-ZA" sz="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0327" marR="20327" marT="20327" marB="20327"/>
                </a:tc>
                <a:extLst>
                  <a:ext uri="{0D108BD9-81ED-4DB2-BD59-A6C34878D82A}">
                    <a16:rowId xmlns:a16="http://schemas.microsoft.com/office/drawing/2014/main" val="319977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8983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1B6800-0649-FF2B-AF7D-BAC4C3BD6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59340-773B-1DBF-9F9B-9E16D87E4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Technical Clarification – Table 2 Mandatory and Functional (Skills Resources)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45A882-EE71-7C4E-D88A-98CB3DBFD5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/>
              <a:t>The completed list of resources and skills as per Annexure B – Skills Resources Schedule, will be evaluated and scored as per Table 2.</a:t>
            </a:r>
          </a:p>
          <a:p>
            <a:r>
              <a:rPr lang="en-ZA" dirty="0"/>
              <a:t>Each skill resource must be covered by at least one person, with Cable Technician and Rock Drill Operator as exceptions</a:t>
            </a:r>
          </a:p>
          <a:p>
            <a:r>
              <a:rPr lang="en-ZA" dirty="0"/>
              <a:t>Where a person holds multiple qualifications, that person can be listed under more than one resource skill (i.e. MV and LV Lineman may be 1 individual)</a:t>
            </a:r>
          </a:p>
          <a:p>
            <a:r>
              <a:rPr lang="en-ZA" dirty="0"/>
              <a:t>For every person named on Annexure B, completion of Annexure B1 (Affidavit) together with Annexure B2 (POPIA Consent form) is required</a:t>
            </a:r>
          </a:p>
          <a:p>
            <a:r>
              <a:rPr lang="en-ZA" dirty="0"/>
              <a:t>A certified, valid ID copy has to accompany each of Annexures B1 and B2  (1 copy of ID, B1 and B2 annexures per person listed in the schedule)</a:t>
            </a:r>
          </a:p>
          <a:p>
            <a:r>
              <a:rPr lang="en-ZA" dirty="0"/>
              <a:t>Where a temporary ID is provided, it should still be valid</a:t>
            </a:r>
          </a:p>
          <a:p>
            <a:r>
              <a:rPr lang="en-ZA" dirty="0"/>
              <a:t>Skills resources contribute 60% towards the final score</a:t>
            </a:r>
          </a:p>
          <a:p>
            <a:endParaRPr lang="en-ZA" dirty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4272137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C8FA0-BCDB-7B9D-9D92-F4EE94C816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E6C32-6A89-660A-8254-B1A94180D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Technical Clarification – Table 3 Mandatory and Functional (Vehicles)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B50D26-C838-1458-8398-7FF73E1ABE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/>
              <a:t>The completed list of vehicles as per Annexure C – Vehicles Schedule, will be evaluated and scored as per Table 3.</a:t>
            </a:r>
          </a:p>
          <a:p>
            <a:r>
              <a:rPr lang="en-ZA" dirty="0"/>
              <a:t>Minimum of one vehicle per category is required</a:t>
            </a:r>
          </a:p>
          <a:p>
            <a:r>
              <a:rPr lang="en-ZA" dirty="0"/>
              <a:t>If owned, submit the certified and valid copy of full licence document showing company/owner’s information</a:t>
            </a:r>
          </a:p>
          <a:p>
            <a:r>
              <a:rPr lang="en-ZA" dirty="0"/>
              <a:t>If hired, submit a proof of hiring contract or pre-approved letter from the hiring company</a:t>
            </a:r>
          </a:p>
          <a:p>
            <a:r>
              <a:rPr lang="en-ZA" dirty="0"/>
              <a:t>Vehicle resources contribute 20% towards the final score</a:t>
            </a:r>
          </a:p>
          <a:p>
            <a:endParaRPr lang="en-ZA" dirty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070136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7E24A-1479-3795-86C6-D875C5A630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C27A6-E32B-604A-663A-BEB06AD77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Technical Clarification – Table 4 Mandatory and Functional (Tools, Equipment </a:t>
            </a:r>
            <a:r>
              <a:rPr lang="en-US"/>
              <a:t>and Machinery)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0F4A5C-E5E0-5529-010C-BB86AD76AE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/>
              <a:t>The completed list of tools, machinery and equipment as per Annexure D – Tools &amp; Equipment Schedule, will be evaluated and scored as per Table 4.</a:t>
            </a:r>
          </a:p>
          <a:p>
            <a:r>
              <a:rPr lang="en-ZA" dirty="0"/>
              <a:t>Note the minimum requirements, which are set out in Table 4</a:t>
            </a:r>
          </a:p>
          <a:p>
            <a:r>
              <a:rPr lang="en-ZA" dirty="0"/>
              <a:t>For GPS, Camera and certain testing instruments, a copy of the user manual/section indicating accuracy must be submitted</a:t>
            </a:r>
          </a:p>
          <a:p>
            <a:r>
              <a:rPr lang="en-ZA" dirty="0"/>
              <a:t>Where equipment is hired, proof of the hiring contract or a pre-approved letter from the hiring company is required</a:t>
            </a:r>
          </a:p>
          <a:p>
            <a:r>
              <a:rPr lang="en-ZA" dirty="0"/>
              <a:t>A weighting of 20% of the final score is assigned to Tools, Equipment and Machinery</a:t>
            </a:r>
          </a:p>
          <a:p>
            <a:endParaRPr lang="en-ZA" dirty="0"/>
          </a:p>
          <a:p>
            <a:endParaRPr lang="en-ZA" dirty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7694423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EB16E-EB8A-E11E-92B4-24253E78D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Technical Clarification – Common Submission Mistakes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50A51C-64F1-E345-9891-68F3C607B6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defRPr/>
            </a:pPr>
            <a:r>
              <a:rPr lang="en-US" dirty="0"/>
              <a:t>Incomplete and unsigned documents i.e., Annexures A, B, C, and D</a:t>
            </a:r>
          </a:p>
          <a:p>
            <a:pPr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defRPr/>
            </a:pPr>
            <a:r>
              <a:rPr lang="en-US" dirty="0"/>
              <a:t>Although multiple names appear in the annexures, evidence was provided for only one person</a:t>
            </a:r>
          </a:p>
          <a:p>
            <a:pPr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defRPr/>
            </a:pPr>
            <a:r>
              <a:rPr lang="en-US" dirty="0"/>
              <a:t>No copies of ID for Skill resources</a:t>
            </a:r>
          </a:p>
          <a:p>
            <a:pPr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defRPr/>
            </a:pPr>
            <a:r>
              <a:rPr lang="en-US" dirty="0"/>
              <a:t>Annexure A: Base of Operation submitted without supporting evidence such as lease agreement or letter of intent to rent</a:t>
            </a:r>
          </a:p>
          <a:p>
            <a:pPr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defRPr/>
            </a:pPr>
            <a:r>
              <a:rPr lang="en-US" dirty="0"/>
              <a:t>The nearest base of operation need not be in the Northern Cape; we are looking to establish that the business has the required facilities to perform work</a:t>
            </a:r>
          </a:p>
          <a:p>
            <a:pPr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defRPr/>
            </a:pPr>
            <a:r>
              <a:rPr lang="en-US" dirty="0"/>
              <a:t>Where a business runs from a residential property, a letter from the owner confirming that business activity is permitted at the premises must be supplied (municipal bylaws)</a:t>
            </a:r>
          </a:p>
          <a:p>
            <a:pPr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defRPr/>
            </a:pPr>
            <a:r>
              <a:rPr lang="en-US" dirty="0"/>
              <a:t>Neither a certified SPU Maintenance and Commissioning course certificate nor a </a:t>
            </a:r>
            <a:r>
              <a:rPr lang="en-US" b="1" dirty="0">
                <a:solidFill>
                  <a:srgbClr val="FF0000"/>
                </a:solidFill>
              </a:rPr>
              <a:t>signed, dated letter of intent to obtain that certificate within 3 months after tender award is provided (Meter Worker)</a:t>
            </a:r>
          </a:p>
          <a:p>
            <a:pPr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defRPr/>
            </a:pPr>
            <a:r>
              <a:rPr lang="en-US" dirty="0"/>
              <a:t>Installation electricians are put forward although their names do not appear on the Letter of registration as Electrical contractor</a:t>
            </a:r>
          </a:p>
          <a:p>
            <a:pPr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defRPr/>
            </a:pPr>
            <a:r>
              <a:rPr lang="en-US" dirty="0"/>
              <a:t>Only full-time staff of the tendering company may serve as installation electricians, and their names must appear in annexure B</a:t>
            </a:r>
          </a:p>
          <a:p>
            <a:pPr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defRPr/>
            </a:pPr>
            <a:r>
              <a:rPr lang="en-US" dirty="0"/>
              <a:t>User manuals not submitted for some of the tools or testing instruments</a:t>
            </a:r>
          </a:p>
          <a:p>
            <a:pPr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defRPr/>
            </a:pPr>
            <a:r>
              <a:rPr lang="en-US" dirty="0"/>
              <a:t>Failure to provide a GPS user manual whose stated accuracy falls beyond the specified range (i.e. 5-10m accuracy)</a:t>
            </a:r>
          </a:p>
          <a:p>
            <a:pPr marL="0" inden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None/>
              <a:defRPr/>
            </a:pPr>
            <a:endParaRPr lang="en-US" i="1" dirty="0"/>
          </a:p>
          <a:p>
            <a:pPr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defRPr/>
            </a:pPr>
            <a:endParaRPr lang="en-US" i="1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FB17179-D8C4-0257-8864-05F2721034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EAA7AAA-6E3B-D37C-1F87-DF5919800C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7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9460265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0FAF6-1BE2-9D79-C294-4B876675AD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End</a:t>
            </a:r>
          </a:p>
        </p:txBody>
      </p:sp>
      <p:pic>
        <p:nvPicPr>
          <p:cNvPr id="8" name="Picture Placeholder 7" descr="A close-up of a solar panel&#10;&#10;Description automatically generated">
            <a:extLst>
              <a:ext uri="{FF2B5EF4-FFF2-40B4-BE49-F238E27FC236}">
                <a16:creationId xmlns:a16="http://schemas.microsoft.com/office/drawing/2014/main" id="{879D8634-3BC8-6BB7-58D0-B2F0F53D38AB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49300" y="3363913"/>
            <a:ext cx="1895475" cy="1895475"/>
          </a:xfrm>
          <a:prstGeom prst="ellipse">
            <a:avLst/>
          </a:prstGeom>
        </p:spPr>
      </p:pic>
      <p:pic>
        <p:nvPicPr>
          <p:cNvPr id="6" name="Picture Placeholder 5" descr="A rainbow over a dam&#10;&#10;Description automatically generated with low confidence">
            <a:extLst>
              <a:ext uri="{FF2B5EF4-FFF2-40B4-BE49-F238E27FC236}">
                <a16:creationId xmlns:a16="http://schemas.microsoft.com/office/drawing/2014/main" id="{C62848E5-EDA5-8EAD-F4FE-7C7F8829439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43198" y="1600672"/>
            <a:ext cx="3294850" cy="3294850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43160EC-2CDA-75B4-BE13-5B59BC52D3D3}"/>
              </a:ext>
            </a:extLst>
          </p:cNvPr>
          <p:cNvSpPr txBox="1"/>
          <p:nvPr/>
        </p:nvSpPr>
        <p:spPr>
          <a:xfrm>
            <a:off x="-278296" y="1262270"/>
            <a:ext cx="4732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chemeClr val="bg1">
                  <a:lumMod val="50000"/>
                </a:schemeClr>
              </a:buClr>
              <a:buFont typeface="Wingdings" panose="05000000000000000000" pitchFamily="2" charset="2"/>
              <a:buChar char="§"/>
            </a:pPr>
            <a:endParaRPr lang="en-US" sz="1400" dirty="0" err="1"/>
          </a:p>
        </p:txBody>
      </p:sp>
    </p:spTree>
    <p:extLst>
      <p:ext uri="{BB962C8B-B14F-4D97-AF65-F5344CB8AC3E}">
        <p14:creationId xmlns:p14="http://schemas.microsoft.com/office/powerpoint/2010/main" val="183918332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vz9s1FQRQK70D8H52w3U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vz9s1FQRQK70D8H52w3U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heme/theme1.xml><?xml version="1.0" encoding="utf-8"?>
<a:theme xmlns:a="http://schemas.openxmlformats.org/drawingml/2006/main" name="Office Theme">
  <a:themeElements>
    <a:clrScheme name="Eskom Wide">
      <a:dk1>
        <a:srgbClr val="003896"/>
      </a:dk1>
      <a:lt1>
        <a:srgbClr val="FFFFFF"/>
      </a:lt1>
      <a:dk2>
        <a:srgbClr val="83725B"/>
      </a:dk2>
      <a:lt2>
        <a:srgbClr val="DDDDDD"/>
      </a:lt2>
      <a:accent1>
        <a:srgbClr val="003896"/>
      </a:accent1>
      <a:accent2>
        <a:srgbClr val="9B6D56"/>
      </a:accent2>
      <a:accent3>
        <a:srgbClr val="96330F"/>
      </a:accent3>
      <a:accent4>
        <a:srgbClr val="C97A00"/>
      </a:accent4>
      <a:accent5>
        <a:srgbClr val="598787"/>
      </a:accent5>
      <a:accent6>
        <a:srgbClr val="858705"/>
      </a:accent6>
      <a:hlink>
        <a:srgbClr val="83725B"/>
      </a:hlink>
      <a:folHlink>
        <a:srgbClr val="C97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indent="-285750">
          <a:buClr>
            <a:schemeClr val="bg1">
              <a:lumMod val="50000"/>
            </a:schemeClr>
          </a:buClr>
          <a:buFont typeface="Wingdings" panose="05000000000000000000" pitchFamily="2" charset="2"/>
          <a:buChar char="§"/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Eskom Widescreen_Without Visuals" id="{A8DDC17B-1581-4D7F-8C14-7723306C0474}" vid="{AABB89EC-0ED7-46E8-A361-2FD02679C18D}"/>
    </a:ext>
  </a:extLst>
</a:theme>
</file>

<file path=ppt/theme/theme2.xml><?xml version="1.0" encoding="utf-8"?>
<a:theme xmlns:a="http://schemas.openxmlformats.org/drawingml/2006/main" name="Content Slide Master">
  <a:themeElements>
    <a:clrScheme name="Eskom">
      <a:dk1>
        <a:srgbClr val="003896"/>
      </a:dk1>
      <a:lt1>
        <a:srgbClr val="FFFFFF"/>
      </a:lt1>
      <a:dk2>
        <a:srgbClr val="83725B"/>
      </a:dk2>
      <a:lt2>
        <a:srgbClr val="DDDDDD"/>
      </a:lt2>
      <a:accent1>
        <a:srgbClr val="003896"/>
      </a:accent1>
      <a:accent2>
        <a:srgbClr val="9B6D56"/>
      </a:accent2>
      <a:accent3>
        <a:srgbClr val="96330F"/>
      </a:accent3>
      <a:accent4>
        <a:srgbClr val="C97A00"/>
      </a:accent4>
      <a:accent5>
        <a:srgbClr val="598787"/>
      </a:accent5>
      <a:accent6>
        <a:srgbClr val="0DAF2B"/>
      </a:accent6>
      <a:hlink>
        <a:srgbClr val="83725B"/>
      </a:hlink>
      <a:folHlink>
        <a:srgbClr val="C97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indent="-285750">
          <a:buClr>
            <a:schemeClr val="bg1">
              <a:lumMod val="50000"/>
            </a:schemeClr>
          </a:buClr>
          <a:buFont typeface="Wingdings" panose="05000000000000000000" pitchFamily="2" charset="2"/>
          <a:buChar char="§"/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1E5B683E-D731-44A3-995F-FBDD736D6143}" vid="{6AEA1211-FEE5-49DA-A65B-5350B454C76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633733784A12543B600E5BB845384CB" ma:contentTypeVersion="3" ma:contentTypeDescription="Create a new document." ma:contentTypeScope="" ma:versionID="4ad262be41865a457f1156ef5745726f">
  <xsd:schema xmlns:xsd="http://www.w3.org/2001/XMLSchema" xmlns:xs="http://www.w3.org/2001/XMLSchema" xmlns:p="http://schemas.microsoft.com/office/2006/metadata/properties" xmlns:ns2="d4856b9e-30d2-4ebe-901d-7a8303092a85" targetNamespace="http://schemas.microsoft.com/office/2006/metadata/properties" ma:root="true" ma:fieldsID="28638787e99a10e9c773bee7fce87d62" ns2:_="">
    <xsd:import namespace="d4856b9e-30d2-4ebe-901d-7a8303092a8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856b9e-30d2-4ebe-901d-7a8303092a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AF1B58A-1A0A-4567-9B84-2B5D9AF10C4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4856b9e-30d2-4ebe-901d-7a8303092a8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33A1265-97A7-4CBC-A6B2-2EEAB6A71AD7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7F75ADF6-FF55-4FFC-BA53-8A77FEA89285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93aedbdc-cc67-4652-aa12-d250a876ae79}" enabled="0" method="" siteId="{93aedbdc-cc67-4652-aa12-d250a876ae79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3888</TotalTime>
  <Words>1027</Words>
  <Application>Microsoft Office PowerPoint</Application>
  <PresentationFormat>Widescreen</PresentationFormat>
  <Paragraphs>95</Paragraphs>
  <Slides>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Calibri</vt:lpstr>
      <vt:lpstr>Courier New</vt:lpstr>
      <vt:lpstr>Symbol</vt:lpstr>
      <vt:lpstr>Wingdings</vt:lpstr>
      <vt:lpstr>Office Theme</vt:lpstr>
      <vt:lpstr>Content Slide Master</vt:lpstr>
      <vt:lpstr>think-cell Slide</vt:lpstr>
      <vt:lpstr>E2837DXNCOU - Tender clarification meeting: Provision of major and minor reticulation</vt:lpstr>
      <vt:lpstr>Technical Clarification</vt:lpstr>
      <vt:lpstr>Technical Clarification – Table 1 Preliminary Checklist (Mandatory)</vt:lpstr>
      <vt:lpstr>Technical Clarification – Table 2 Mandatory and Functional (Skills Resources)</vt:lpstr>
      <vt:lpstr>Technical Clarification – Table 3 Mandatory and Functional (Vehicles)</vt:lpstr>
      <vt:lpstr>Technical Clarification – Table 4 Mandatory and Functional (Tools, Equipment and Machinery)</vt:lpstr>
      <vt:lpstr>Technical Clarification – Common Submission Mistakes</vt:lpstr>
      <vt:lpstr>End</vt:lpstr>
    </vt:vector>
  </TitlesOfParts>
  <Company>Eskom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 White 16x9</dc:title>
  <dc:creator>Hanlie Smit</dc:creator>
  <cp:lastModifiedBy>Patric Kabaze</cp:lastModifiedBy>
  <cp:revision>44</cp:revision>
  <dcterms:created xsi:type="dcterms:W3CDTF">2020-01-06T09:48:40Z</dcterms:created>
  <dcterms:modified xsi:type="dcterms:W3CDTF">2026-08-27T12:59:00Z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0x010100E633733784A12543B600E5BB845384CB</vt:lpwstr>
  </property>
</Properties>
</file>