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2.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3.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4.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949" r:id="rId6"/>
    <p:sldMasterId id="2147483996" r:id="rId7"/>
    <p:sldMasterId id="2147484009" r:id="rId8"/>
    <p:sldMasterId id="2147484022" r:id="rId9"/>
  </p:sldMasterIdLst>
  <p:notesMasterIdLst>
    <p:notesMasterId r:id="rId60"/>
  </p:notesMasterIdLst>
  <p:handoutMasterIdLst>
    <p:handoutMasterId r:id="rId61"/>
  </p:handoutMasterIdLst>
  <p:sldIdLst>
    <p:sldId id="291" r:id="rId10"/>
    <p:sldId id="466" r:id="rId11"/>
    <p:sldId id="298" r:id="rId12"/>
    <p:sldId id="467" r:id="rId13"/>
    <p:sldId id="468" r:id="rId14"/>
    <p:sldId id="1115" r:id="rId15"/>
    <p:sldId id="1302" r:id="rId16"/>
    <p:sldId id="1117" r:id="rId17"/>
    <p:sldId id="1118" r:id="rId18"/>
    <p:sldId id="1294" r:id="rId19"/>
    <p:sldId id="1295" r:id="rId20"/>
    <p:sldId id="1116" r:id="rId21"/>
    <p:sldId id="1296" r:id="rId22"/>
    <p:sldId id="1297" r:id="rId23"/>
    <p:sldId id="1298" r:id="rId24"/>
    <p:sldId id="1299" r:id="rId25"/>
    <p:sldId id="1300" r:id="rId26"/>
    <p:sldId id="848" r:id="rId27"/>
    <p:sldId id="861" r:id="rId28"/>
    <p:sldId id="862" r:id="rId29"/>
    <p:sldId id="863" r:id="rId30"/>
    <p:sldId id="864" r:id="rId31"/>
    <p:sldId id="865" r:id="rId32"/>
    <p:sldId id="866" r:id="rId33"/>
    <p:sldId id="868" r:id="rId34"/>
    <p:sldId id="867" r:id="rId35"/>
    <p:sldId id="869" r:id="rId36"/>
    <p:sldId id="870" r:id="rId37"/>
    <p:sldId id="871" r:id="rId38"/>
    <p:sldId id="872" r:id="rId39"/>
    <p:sldId id="873" r:id="rId40"/>
    <p:sldId id="874" r:id="rId41"/>
    <p:sldId id="875" r:id="rId42"/>
    <p:sldId id="877" r:id="rId43"/>
    <p:sldId id="878" r:id="rId44"/>
    <p:sldId id="879" r:id="rId45"/>
    <p:sldId id="850" r:id="rId46"/>
    <p:sldId id="880" r:id="rId47"/>
    <p:sldId id="857" r:id="rId48"/>
    <p:sldId id="800" r:id="rId49"/>
    <p:sldId id="858" r:id="rId50"/>
    <p:sldId id="852" r:id="rId51"/>
    <p:sldId id="859" r:id="rId52"/>
    <p:sldId id="854" r:id="rId53"/>
    <p:sldId id="860" r:id="rId54"/>
    <p:sldId id="856" r:id="rId55"/>
    <p:sldId id="1307" r:id="rId56"/>
    <p:sldId id="1304" r:id="rId57"/>
    <p:sldId id="341" r:id="rId58"/>
    <p:sldId id="1217" r:id="rId59"/>
  </p:sldIdLst>
  <p:sldSz cx="9144000" cy="6858000" type="screen4x3"/>
  <p:notesSz cx="10020300" cy="6888163"/>
  <p:defaultTextStyle>
    <a:defPPr>
      <a:defRPr lang="en-ZA"/>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1253">
          <p15:clr>
            <a:srgbClr val="A4A3A4"/>
          </p15:clr>
        </p15:guide>
        <p15:guide id="2" orient="horz" pos="890">
          <p15:clr>
            <a:srgbClr val="A4A3A4"/>
          </p15:clr>
        </p15:guide>
        <p15:guide id="3" orient="horz" pos="3657">
          <p15:clr>
            <a:srgbClr val="A4A3A4"/>
          </p15:clr>
        </p15:guide>
        <p15:guide id="4" orient="horz" pos="1752">
          <p15:clr>
            <a:srgbClr val="A4A3A4"/>
          </p15:clr>
        </p15:guide>
        <p15:guide id="5" orient="horz" pos="4156">
          <p15:clr>
            <a:srgbClr val="A4A3A4"/>
          </p15:clr>
        </p15:guide>
        <p15:guide id="6" orient="horz" pos="3475">
          <p15:clr>
            <a:srgbClr val="A4A3A4"/>
          </p15:clr>
        </p15:guide>
        <p15:guide id="7" pos="5556">
          <p15:clr>
            <a:srgbClr val="A4A3A4"/>
          </p15:clr>
        </p15:guide>
        <p15:guide id="8" pos="5420">
          <p15:clr>
            <a:srgbClr val="A4A3A4"/>
          </p15:clr>
        </p15:guide>
        <p15:guide id="9" pos="340">
          <p15:clr>
            <a:srgbClr val="A4A3A4"/>
          </p15:clr>
        </p15:guide>
        <p15:guide id="10" pos="576">
          <p15:clr>
            <a:srgbClr val="A4A3A4"/>
          </p15:clr>
        </p15:guide>
        <p15:guide id="11" pos="410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8705"/>
    <a:srgbClr val="C97A00"/>
    <a:srgbClr val="598787"/>
    <a:srgbClr val="96330F"/>
    <a:srgbClr val="83725B"/>
    <a:srgbClr val="003896"/>
    <a:srgbClr val="598705"/>
    <a:srgbClr val="B2B2B2"/>
    <a:srgbClr val="C0C0C0"/>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09" autoAdjust="0"/>
    <p:restoredTop sz="94660"/>
  </p:normalViewPr>
  <p:slideViewPr>
    <p:cSldViewPr snapToObjects="1">
      <p:cViewPr varScale="1">
        <p:scale>
          <a:sx n="68" d="100"/>
          <a:sy n="68" d="100"/>
        </p:scale>
        <p:origin x="1320" y="60"/>
      </p:cViewPr>
      <p:guideLst>
        <p:guide orient="horz" pos="1253"/>
        <p:guide orient="horz" pos="890"/>
        <p:guide orient="horz" pos="3657"/>
        <p:guide orient="horz" pos="1752"/>
        <p:guide orient="horz" pos="4156"/>
        <p:guide orient="horz" pos="3475"/>
        <p:guide pos="5556"/>
        <p:guide pos="5420"/>
        <p:guide pos="340"/>
        <p:guide pos="576"/>
        <p:guide pos="410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18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viewProps" Target="viewProp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5" Type="http://schemas.openxmlformats.org/officeDocument/2006/relationships/slideMaster" Target="slideMasters/slideMaster1.xml"/><Relationship Id="rId61" Type="http://schemas.openxmlformats.org/officeDocument/2006/relationships/handoutMaster" Target="handoutMasters/handoutMaster1.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theme" Target="theme/theme1.xml"/><Relationship Id="rId8" Type="http://schemas.openxmlformats.org/officeDocument/2006/relationships/slideMaster" Target="slideMasters/slideMaster4.xml"/><Relationship Id="rId51" Type="http://schemas.openxmlformats.org/officeDocument/2006/relationships/slide" Target="slides/slide42.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7602" name="Rectangle 2"/>
          <p:cNvSpPr>
            <a:spLocks noGrp="1" noChangeArrowheads="1"/>
          </p:cNvSpPr>
          <p:nvPr>
            <p:ph type="hdr" sz="quarter"/>
          </p:nvPr>
        </p:nvSpPr>
        <p:spPr bwMode="auto">
          <a:xfrm>
            <a:off x="0" y="0"/>
            <a:ext cx="4341813" cy="3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t" anchorCtr="0" compatLnSpc="1">
            <a:prstTxWarp prst="textNoShape">
              <a:avLst/>
            </a:prstTxWarp>
          </a:bodyPr>
          <a:lstStyle>
            <a:lvl1pPr defTabSz="966788">
              <a:defRPr sz="1300"/>
            </a:lvl1pPr>
          </a:lstStyle>
          <a:p>
            <a:pPr>
              <a:defRPr/>
            </a:pPr>
            <a:endParaRPr lang="en-GB"/>
          </a:p>
        </p:txBody>
      </p:sp>
      <p:sp>
        <p:nvSpPr>
          <p:cNvPr id="537603" name="Rectangle 3"/>
          <p:cNvSpPr>
            <a:spLocks noGrp="1" noChangeArrowheads="1"/>
          </p:cNvSpPr>
          <p:nvPr>
            <p:ph type="dt" sz="quarter" idx="1"/>
          </p:nvPr>
        </p:nvSpPr>
        <p:spPr bwMode="auto">
          <a:xfrm>
            <a:off x="5676900" y="0"/>
            <a:ext cx="4341813" cy="3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t" anchorCtr="0" compatLnSpc="1">
            <a:prstTxWarp prst="textNoShape">
              <a:avLst/>
            </a:prstTxWarp>
          </a:bodyPr>
          <a:lstStyle>
            <a:lvl1pPr algn="r" defTabSz="966788">
              <a:defRPr sz="1300"/>
            </a:lvl1pPr>
          </a:lstStyle>
          <a:p>
            <a:pPr>
              <a:defRPr/>
            </a:pPr>
            <a:endParaRPr lang="en-GB"/>
          </a:p>
        </p:txBody>
      </p:sp>
      <p:sp>
        <p:nvSpPr>
          <p:cNvPr id="537604" name="Rectangle 4"/>
          <p:cNvSpPr>
            <a:spLocks noGrp="1" noChangeArrowheads="1"/>
          </p:cNvSpPr>
          <p:nvPr>
            <p:ph type="ftr" sz="quarter" idx="2"/>
          </p:nvPr>
        </p:nvSpPr>
        <p:spPr bwMode="auto">
          <a:xfrm>
            <a:off x="0" y="6542088"/>
            <a:ext cx="4341813" cy="34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b" anchorCtr="0" compatLnSpc="1">
            <a:prstTxWarp prst="textNoShape">
              <a:avLst/>
            </a:prstTxWarp>
          </a:bodyPr>
          <a:lstStyle>
            <a:lvl1pPr defTabSz="966788">
              <a:defRPr sz="1300"/>
            </a:lvl1pPr>
          </a:lstStyle>
          <a:p>
            <a:pPr>
              <a:defRPr/>
            </a:pPr>
            <a:endParaRPr lang="en-GB"/>
          </a:p>
        </p:txBody>
      </p:sp>
      <p:sp>
        <p:nvSpPr>
          <p:cNvPr id="537605" name="Rectangle 5"/>
          <p:cNvSpPr>
            <a:spLocks noGrp="1" noChangeArrowheads="1"/>
          </p:cNvSpPr>
          <p:nvPr>
            <p:ph type="sldNum" sz="quarter" idx="3"/>
          </p:nvPr>
        </p:nvSpPr>
        <p:spPr bwMode="auto">
          <a:xfrm>
            <a:off x="5676900" y="6542088"/>
            <a:ext cx="4341813" cy="34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b" anchorCtr="0" compatLnSpc="1">
            <a:prstTxWarp prst="textNoShape">
              <a:avLst/>
            </a:prstTxWarp>
          </a:bodyPr>
          <a:lstStyle>
            <a:lvl1pPr algn="r" defTabSz="966788">
              <a:defRPr sz="1300"/>
            </a:lvl1pPr>
          </a:lstStyle>
          <a:p>
            <a:pPr>
              <a:defRPr/>
            </a:pPr>
            <a:fld id="{2E88BA23-C718-4F78-B046-E68A2CE57A0F}" type="slidenum">
              <a:rPr lang="en-GB"/>
              <a:pPr>
                <a:defRPr/>
              </a:pPr>
              <a:t>‹#›</a:t>
            </a:fld>
            <a:endParaRPr lang="en-GB"/>
          </a:p>
        </p:txBody>
      </p:sp>
    </p:spTree>
    <p:extLst>
      <p:ext uri="{BB962C8B-B14F-4D97-AF65-F5344CB8AC3E}">
        <p14:creationId xmlns:p14="http://schemas.microsoft.com/office/powerpoint/2010/main" val="10606319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8386" name="Rectangle 2"/>
          <p:cNvSpPr>
            <a:spLocks noGrp="1" noChangeArrowheads="1"/>
          </p:cNvSpPr>
          <p:nvPr>
            <p:ph type="hdr" sz="quarter"/>
          </p:nvPr>
        </p:nvSpPr>
        <p:spPr bwMode="auto">
          <a:xfrm>
            <a:off x="0" y="0"/>
            <a:ext cx="4341813" cy="3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t" anchorCtr="0" compatLnSpc="1">
            <a:prstTxWarp prst="textNoShape">
              <a:avLst/>
            </a:prstTxWarp>
          </a:bodyPr>
          <a:lstStyle>
            <a:lvl1pPr defTabSz="966788">
              <a:defRPr sz="1300"/>
            </a:lvl1pPr>
          </a:lstStyle>
          <a:p>
            <a:pPr>
              <a:defRPr/>
            </a:pPr>
            <a:endParaRPr lang="en-ZA"/>
          </a:p>
        </p:txBody>
      </p:sp>
      <p:sp>
        <p:nvSpPr>
          <p:cNvPr id="528387" name="Rectangle 3"/>
          <p:cNvSpPr>
            <a:spLocks noGrp="1" noChangeArrowheads="1"/>
          </p:cNvSpPr>
          <p:nvPr>
            <p:ph type="dt" idx="1"/>
          </p:nvPr>
        </p:nvSpPr>
        <p:spPr bwMode="auto">
          <a:xfrm>
            <a:off x="5676900" y="0"/>
            <a:ext cx="4341813" cy="3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t" anchorCtr="0" compatLnSpc="1">
            <a:prstTxWarp prst="textNoShape">
              <a:avLst/>
            </a:prstTxWarp>
          </a:bodyPr>
          <a:lstStyle>
            <a:lvl1pPr algn="r" defTabSz="966788">
              <a:defRPr sz="1300"/>
            </a:lvl1pPr>
          </a:lstStyle>
          <a:p>
            <a:pPr>
              <a:defRPr/>
            </a:pPr>
            <a:endParaRPr lang="en-ZA"/>
          </a:p>
        </p:txBody>
      </p:sp>
      <p:sp>
        <p:nvSpPr>
          <p:cNvPr id="34820" name="Rectangle 4"/>
          <p:cNvSpPr>
            <a:spLocks noGrp="1" noRot="1" noChangeAspect="1" noChangeArrowheads="1" noTextEdit="1"/>
          </p:cNvSpPr>
          <p:nvPr>
            <p:ph type="sldImg" idx="2"/>
          </p:nvPr>
        </p:nvSpPr>
        <p:spPr bwMode="auto">
          <a:xfrm>
            <a:off x="3287713" y="515938"/>
            <a:ext cx="3446462" cy="25844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28389" name="Rectangle 5"/>
          <p:cNvSpPr>
            <a:spLocks noGrp="1" noChangeArrowheads="1"/>
          </p:cNvSpPr>
          <p:nvPr>
            <p:ph type="body" sz="quarter" idx="3"/>
          </p:nvPr>
        </p:nvSpPr>
        <p:spPr bwMode="auto">
          <a:xfrm>
            <a:off x="1001713" y="3271838"/>
            <a:ext cx="8016875" cy="310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t" anchorCtr="0" compatLnSpc="1">
            <a:prstTxWarp prst="textNoShape">
              <a:avLst/>
            </a:prstTxWarp>
          </a:bodyPr>
          <a:lstStyle/>
          <a:p>
            <a:pPr lvl="0"/>
            <a:r>
              <a:rPr lang="en-ZA" noProof="0"/>
              <a:t>Click to edit Master text styles</a:t>
            </a:r>
          </a:p>
          <a:p>
            <a:pPr lvl="1"/>
            <a:r>
              <a:rPr lang="en-ZA" noProof="0"/>
              <a:t>Second level</a:t>
            </a:r>
          </a:p>
          <a:p>
            <a:pPr lvl="2"/>
            <a:r>
              <a:rPr lang="en-ZA" noProof="0"/>
              <a:t>Third level</a:t>
            </a:r>
          </a:p>
          <a:p>
            <a:pPr lvl="3"/>
            <a:r>
              <a:rPr lang="en-ZA" noProof="0"/>
              <a:t>Fourth level</a:t>
            </a:r>
          </a:p>
          <a:p>
            <a:pPr lvl="4"/>
            <a:r>
              <a:rPr lang="en-ZA" noProof="0"/>
              <a:t>Fifth level</a:t>
            </a:r>
          </a:p>
        </p:txBody>
      </p:sp>
      <p:sp>
        <p:nvSpPr>
          <p:cNvPr id="528390" name="Rectangle 6"/>
          <p:cNvSpPr>
            <a:spLocks noGrp="1" noChangeArrowheads="1"/>
          </p:cNvSpPr>
          <p:nvPr>
            <p:ph type="ftr" sz="quarter" idx="4"/>
          </p:nvPr>
        </p:nvSpPr>
        <p:spPr bwMode="auto">
          <a:xfrm>
            <a:off x="0" y="6542088"/>
            <a:ext cx="4341813" cy="34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b" anchorCtr="0" compatLnSpc="1">
            <a:prstTxWarp prst="textNoShape">
              <a:avLst/>
            </a:prstTxWarp>
          </a:bodyPr>
          <a:lstStyle>
            <a:lvl1pPr defTabSz="966788">
              <a:defRPr sz="1300"/>
            </a:lvl1pPr>
          </a:lstStyle>
          <a:p>
            <a:pPr>
              <a:defRPr/>
            </a:pPr>
            <a:endParaRPr lang="en-ZA"/>
          </a:p>
        </p:txBody>
      </p:sp>
      <p:sp>
        <p:nvSpPr>
          <p:cNvPr id="528391" name="Rectangle 7"/>
          <p:cNvSpPr>
            <a:spLocks noGrp="1" noChangeArrowheads="1"/>
          </p:cNvSpPr>
          <p:nvPr>
            <p:ph type="sldNum" sz="quarter" idx="5"/>
          </p:nvPr>
        </p:nvSpPr>
        <p:spPr bwMode="auto">
          <a:xfrm>
            <a:off x="5676900" y="6542088"/>
            <a:ext cx="4341813" cy="34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16" tIns="48308" rIns="96616" bIns="48308" numCol="1" anchor="b" anchorCtr="0" compatLnSpc="1">
            <a:prstTxWarp prst="textNoShape">
              <a:avLst/>
            </a:prstTxWarp>
          </a:bodyPr>
          <a:lstStyle>
            <a:lvl1pPr algn="r" defTabSz="966788">
              <a:defRPr sz="1300"/>
            </a:lvl1pPr>
          </a:lstStyle>
          <a:p>
            <a:pPr>
              <a:defRPr/>
            </a:pPr>
            <a:fld id="{D93F3CB2-D0F4-4DE1-93B7-9F654AF51A8E}" type="slidenum">
              <a:rPr lang="en-ZA"/>
              <a:pPr>
                <a:defRPr/>
              </a:pPr>
              <a:t>‹#›</a:t>
            </a:fld>
            <a:endParaRPr lang="en-ZA"/>
          </a:p>
        </p:txBody>
      </p:sp>
    </p:spTree>
    <p:extLst>
      <p:ext uri="{BB962C8B-B14F-4D97-AF65-F5344CB8AC3E}">
        <p14:creationId xmlns:p14="http://schemas.microsoft.com/office/powerpoint/2010/main" val="16027889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pPr>
              <a:defRPr/>
            </a:pPr>
            <a:fld id="{D93F3CB2-D0F4-4DE1-93B7-9F654AF51A8E}" type="slidenum">
              <a:rPr lang="en-ZA" smtClean="0"/>
              <a:pPr>
                <a:defRPr/>
              </a:pPr>
              <a:t>3</a:t>
            </a:fld>
            <a:endParaRPr lang="en-ZA"/>
          </a:p>
        </p:txBody>
      </p:sp>
    </p:spTree>
    <p:extLst>
      <p:ext uri="{BB962C8B-B14F-4D97-AF65-F5344CB8AC3E}">
        <p14:creationId xmlns:p14="http://schemas.microsoft.com/office/powerpoint/2010/main" val="2239391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pPr>
              <a:defRPr/>
            </a:pPr>
            <a:fld id="{D93F3CB2-D0F4-4DE1-93B7-9F654AF51A8E}" type="slidenum">
              <a:rPr lang="en-ZA" smtClean="0"/>
              <a:pPr>
                <a:defRPr/>
              </a:pPr>
              <a:t>7</a:t>
            </a:fld>
            <a:endParaRPr lang="en-ZA"/>
          </a:p>
        </p:txBody>
      </p:sp>
    </p:spTree>
    <p:extLst>
      <p:ext uri="{BB962C8B-B14F-4D97-AF65-F5344CB8AC3E}">
        <p14:creationId xmlns:p14="http://schemas.microsoft.com/office/powerpoint/2010/main" val="2777097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pPr>
              <a:defRPr/>
            </a:pPr>
            <a:fld id="{D93F3CB2-D0F4-4DE1-93B7-9F654AF51A8E}" type="slidenum">
              <a:rPr lang="en-ZA" smtClean="0"/>
              <a:pPr>
                <a:defRPr/>
              </a:pPr>
              <a:t>8</a:t>
            </a:fld>
            <a:endParaRPr lang="en-ZA"/>
          </a:p>
        </p:txBody>
      </p:sp>
    </p:spTree>
    <p:extLst>
      <p:ext uri="{BB962C8B-B14F-4D97-AF65-F5344CB8AC3E}">
        <p14:creationId xmlns:p14="http://schemas.microsoft.com/office/powerpoint/2010/main" val="1745200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a:defRPr/>
            </a:pPr>
            <a:fld id="{3C3A632B-FBDE-46D4-BF6F-6D14421E6342}" type="slidenum">
              <a:rPr lang="en-US" smtClean="0"/>
              <a:pPr>
                <a:defRPr/>
              </a:pPr>
              <a:t>9</a:t>
            </a:fld>
            <a:endParaRPr lang="en-US" dirty="0"/>
          </a:p>
        </p:txBody>
      </p:sp>
    </p:spTree>
    <p:extLst>
      <p:ext uri="{BB962C8B-B14F-4D97-AF65-F5344CB8AC3E}">
        <p14:creationId xmlns:p14="http://schemas.microsoft.com/office/powerpoint/2010/main" val="2890548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a:defRPr/>
            </a:pPr>
            <a:fld id="{3C3A632B-FBDE-46D4-BF6F-6D14421E6342}" type="slidenum">
              <a:rPr lang="en-US" smtClean="0"/>
              <a:pPr>
                <a:defRPr/>
              </a:pPr>
              <a:t>10</a:t>
            </a:fld>
            <a:endParaRPr lang="en-US" dirty="0"/>
          </a:p>
        </p:txBody>
      </p:sp>
    </p:spTree>
    <p:extLst>
      <p:ext uri="{BB962C8B-B14F-4D97-AF65-F5344CB8AC3E}">
        <p14:creationId xmlns:p14="http://schemas.microsoft.com/office/powerpoint/2010/main" val="28905485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p:spPr>
        <p:txBody>
          <a:bodyPr/>
          <a:lstStyle/>
          <a:p>
            <a:endParaRPr lang="en-US" altLang="en-US" dirty="0"/>
          </a:p>
        </p:txBody>
      </p:sp>
      <p:sp>
        <p:nvSpPr>
          <p:cNvPr id="82948" name="Slide Number Placeholder 3"/>
          <p:cNvSpPr>
            <a:spLocks noGrp="1"/>
          </p:cNvSpPr>
          <p:nvPr>
            <p:ph type="sldNum" sz="quarter" idx="5"/>
          </p:nvPr>
        </p:nvSpPr>
        <p:spPr>
          <a:noFill/>
        </p:spPr>
        <p:txBody>
          <a:bodyPr/>
          <a:lstStyle>
            <a:lvl1pPr defTabSz="947738" eaLnBrk="0" hangingPunct="0">
              <a:defRPr>
                <a:solidFill>
                  <a:schemeClr val="tx1"/>
                </a:solidFill>
                <a:latin typeface="Arial" charset="0"/>
                <a:cs typeface="Arial" charset="0"/>
              </a:defRPr>
            </a:lvl1pPr>
            <a:lvl2pPr marL="742950" indent="-285750" defTabSz="947738" eaLnBrk="0" hangingPunct="0">
              <a:defRPr>
                <a:solidFill>
                  <a:schemeClr val="tx1"/>
                </a:solidFill>
                <a:latin typeface="Arial" charset="0"/>
                <a:cs typeface="Arial" charset="0"/>
              </a:defRPr>
            </a:lvl2pPr>
            <a:lvl3pPr marL="1143000" indent="-228600" defTabSz="947738" eaLnBrk="0" hangingPunct="0">
              <a:defRPr>
                <a:solidFill>
                  <a:schemeClr val="tx1"/>
                </a:solidFill>
                <a:latin typeface="Arial" charset="0"/>
                <a:cs typeface="Arial" charset="0"/>
              </a:defRPr>
            </a:lvl3pPr>
            <a:lvl4pPr marL="1600200" indent="-228600" defTabSz="947738" eaLnBrk="0" hangingPunct="0">
              <a:defRPr>
                <a:solidFill>
                  <a:schemeClr val="tx1"/>
                </a:solidFill>
                <a:latin typeface="Arial" charset="0"/>
                <a:cs typeface="Arial" charset="0"/>
              </a:defRPr>
            </a:lvl4pPr>
            <a:lvl5pPr marL="2057400" indent="-228600" defTabSz="947738" eaLnBrk="0" hangingPunct="0">
              <a:defRPr>
                <a:solidFill>
                  <a:schemeClr val="tx1"/>
                </a:solidFill>
                <a:latin typeface="Arial" charset="0"/>
                <a:cs typeface="Arial" charset="0"/>
              </a:defRPr>
            </a:lvl5pPr>
            <a:lvl6pPr marL="2514600" indent="-228600" defTabSz="947738" eaLnBrk="0" fontAlgn="base" hangingPunct="0">
              <a:spcBef>
                <a:spcPct val="0"/>
              </a:spcBef>
              <a:spcAft>
                <a:spcPct val="0"/>
              </a:spcAft>
              <a:defRPr>
                <a:solidFill>
                  <a:schemeClr val="tx1"/>
                </a:solidFill>
                <a:latin typeface="Arial" charset="0"/>
                <a:cs typeface="Arial" charset="0"/>
              </a:defRPr>
            </a:lvl6pPr>
            <a:lvl7pPr marL="2971800" indent="-228600" defTabSz="947738" eaLnBrk="0" fontAlgn="base" hangingPunct="0">
              <a:spcBef>
                <a:spcPct val="0"/>
              </a:spcBef>
              <a:spcAft>
                <a:spcPct val="0"/>
              </a:spcAft>
              <a:defRPr>
                <a:solidFill>
                  <a:schemeClr val="tx1"/>
                </a:solidFill>
                <a:latin typeface="Arial" charset="0"/>
                <a:cs typeface="Arial" charset="0"/>
              </a:defRPr>
            </a:lvl7pPr>
            <a:lvl8pPr marL="3429000" indent="-228600" defTabSz="947738" eaLnBrk="0" fontAlgn="base" hangingPunct="0">
              <a:spcBef>
                <a:spcPct val="0"/>
              </a:spcBef>
              <a:spcAft>
                <a:spcPct val="0"/>
              </a:spcAft>
              <a:defRPr>
                <a:solidFill>
                  <a:schemeClr val="tx1"/>
                </a:solidFill>
                <a:latin typeface="Arial" charset="0"/>
                <a:cs typeface="Arial" charset="0"/>
              </a:defRPr>
            </a:lvl8pPr>
            <a:lvl9pPr marL="3886200" indent="-228600" defTabSz="947738" eaLnBrk="0" fontAlgn="base" hangingPunct="0">
              <a:spcBef>
                <a:spcPct val="0"/>
              </a:spcBef>
              <a:spcAft>
                <a:spcPct val="0"/>
              </a:spcAft>
              <a:defRPr>
                <a:solidFill>
                  <a:schemeClr val="tx1"/>
                </a:solidFill>
                <a:latin typeface="Arial" charset="0"/>
                <a:cs typeface="Arial" charset="0"/>
              </a:defRPr>
            </a:lvl9pPr>
          </a:lstStyle>
          <a:p>
            <a:pPr marL="0" marR="0" lvl="0" indent="0" algn="r" defTabSz="947738" rtl="0" eaLnBrk="1" fontAlgn="auto" latinLnBrk="0" hangingPunct="1">
              <a:lnSpc>
                <a:spcPct val="100000"/>
              </a:lnSpc>
              <a:spcBef>
                <a:spcPts val="0"/>
              </a:spcBef>
              <a:spcAft>
                <a:spcPts val="0"/>
              </a:spcAft>
              <a:buClrTx/>
              <a:buSzTx/>
              <a:buFontTx/>
              <a:buNone/>
              <a:tabLst/>
              <a:defRPr/>
            </a:pPr>
            <a:fld id="{70F3B3AD-8D05-4534-8B6D-C6507E9AAB33}" type="slidenum">
              <a:rPr kumimoji="0" lang="en-ZA" altLang="en-US" sz="12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r" defTabSz="947738" rtl="0" eaLnBrk="1" fontAlgn="auto" latinLnBrk="0" hangingPunct="1">
                <a:lnSpc>
                  <a:spcPct val="100000"/>
                </a:lnSpc>
                <a:spcBef>
                  <a:spcPts val="0"/>
                </a:spcBef>
                <a:spcAft>
                  <a:spcPts val="0"/>
                </a:spcAft>
                <a:buClrTx/>
                <a:buSzTx/>
                <a:buFontTx/>
                <a:buNone/>
                <a:tabLst/>
                <a:defRPr/>
              </a:pPr>
              <a:t>49</a:t>
            </a:fld>
            <a:endParaRPr kumimoji="0" lang="en-ZA" altLang="en-US" sz="12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Master" Target="../slideMasters/slideMaster3.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Master" Target="../slideMasters/slideMaster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12.emf"/><Relationship Id="rId4" Type="http://schemas.openxmlformats.org/officeDocument/2006/relationships/oleObject" Target="../embeddings/oleObject2.bin"/></Relationships>
</file>

<file path=ppt/slideLayouts/_rels/slideLayout49.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12.emf"/><Relationship Id="rId4" Type="http://schemas.openxmlformats.org/officeDocument/2006/relationships/oleObject" Target="../embeddings/oleObject3.bin"/></Relationships>
</file>

<file path=ppt/slideLayouts/_rels/slideLayout50.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image" Target="../media/image15.emf"/><Relationship Id="rId4" Type="http://schemas.openxmlformats.org/officeDocument/2006/relationships/oleObject" Target="../embeddings/oleObject4.bin"/></Relationships>
</file>

<file path=ppt/slideLayouts/_rels/slideLayout51.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slideMaster" Target="../slideMasters/slideMaster5.xml"/><Relationship Id="rId7" Type="http://schemas.openxmlformats.org/officeDocument/2006/relationships/image" Target="../media/image12.emf"/><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oleObject" Target="../embeddings/oleObject5.bin"/><Relationship Id="rId5" Type="http://schemas.openxmlformats.org/officeDocument/2006/relationships/image" Target="../media/image17.emf"/><Relationship Id="rId10" Type="http://schemas.openxmlformats.org/officeDocument/2006/relationships/image" Target="../media/image20.jpeg"/><Relationship Id="rId4" Type="http://schemas.openxmlformats.org/officeDocument/2006/relationships/image" Target="../media/image16.jpeg"/><Relationship Id="rId9" Type="http://schemas.openxmlformats.org/officeDocument/2006/relationships/image" Target="../media/image19.jpeg"/></Relationships>
</file>

<file path=ppt/slideLayouts/_rels/slideLayout52.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slideMaster" Target="../slideMasters/slideMaster5.xml"/><Relationship Id="rId7" Type="http://schemas.openxmlformats.org/officeDocument/2006/relationships/image" Target="../media/image22.jpe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2.emf"/><Relationship Id="rId5" Type="http://schemas.openxmlformats.org/officeDocument/2006/relationships/oleObject" Target="../embeddings/oleObject6.bin"/><Relationship Id="rId4" Type="http://schemas.openxmlformats.org/officeDocument/2006/relationships/image" Target="../media/image21.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3"/>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175" y="3175"/>
            <a:ext cx="915035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5" name="Rectangle 3"/>
          <p:cNvSpPr>
            <a:spLocks noGrp="1" noChangeArrowheads="1"/>
          </p:cNvSpPr>
          <p:nvPr>
            <p:ph type="ctrTitle"/>
          </p:nvPr>
        </p:nvSpPr>
        <p:spPr>
          <a:xfrm>
            <a:off x="3059113" y="3271838"/>
            <a:ext cx="5545137" cy="676275"/>
          </a:xfrm>
        </p:spPr>
        <p:txBody>
          <a:bodyPr anchor="b"/>
          <a:lstStyle>
            <a:lvl1pPr>
              <a:defRPr>
                <a:solidFill>
                  <a:srgbClr val="003896"/>
                </a:solidFill>
              </a:defRPr>
            </a:lvl1pPr>
          </a:lstStyle>
          <a:p>
            <a:pPr lvl="0"/>
            <a:r>
              <a:rPr lang="en-ZA" noProof="0"/>
              <a:t>Click to edit Master title style</a:t>
            </a:r>
          </a:p>
        </p:txBody>
      </p:sp>
      <p:sp>
        <p:nvSpPr>
          <p:cNvPr id="3076" name="Rectangle 4"/>
          <p:cNvSpPr>
            <a:spLocks noGrp="1" noChangeArrowheads="1"/>
          </p:cNvSpPr>
          <p:nvPr>
            <p:ph type="subTitle" idx="1"/>
          </p:nvPr>
        </p:nvSpPr>
        <p:spPr>
          <a:xfrm>
            <a:off x="3059113" y="4092575"/>
            <a:ext cx="5545137" cy="2220913"/>
          </a:xfrm>
        </p:spPr>
        <p:txBody>
          <a:bodyPr/>
          <a:lstStyle>
            <a:lvl1pPr marL="0" indent="0">
              <a:buFontTx/>
              <a:buNone/>
              <a:defRPr sz="1800">
                <a:solidFill>
                  <a:srgbClr val="83725B"/>
                </a:solidFill>
              </a:defRPr>
            </a:lvl1pPr>
          </a:lstStyle>
          <a:p>
            <a:pPr lvl="0"/>
            <a:r>
              <a:rPr lang="en-ZA" noProof="0"/>
              <a:t>Click to edit Master subtitle style</a:t>
            </a:r>
          </a:p>
        </p:txBody>
      </p:sp>
    </p:spTree>
    <p:extLst>
      <p:ext uri="{BB962C8B-B14F-4D97-AF65-F5344CB8AC3E}">
        <p14:creationId xmlns:p14="http://schemas.microsoft.com/office/powerpoint/2010/main" val="1053655290"/>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8B96C4E4-F781-410B-AD6C-1AF225F5EE3D}" type="slidenum">
              <a:rPr lang="en-ZA"/>
              <a:pPr>
                <a:defRPr/>
              </a:pPr>
              <a:t>‹#›</a:t>
            </a:fld>
            <a:endParaRPr lang="en-ZA"/>
          </a:p>
        </p:txBody>
      </p:sp>
    </p:spTree>
    <p:extLst>
      <p:ext uri="{BB962C8B-B14F-4D97-AF65-F5344CB8AC3E}">
        <p14:creationId xmlns:p14="http://schemas.microsoft.com/office/powerpoint/2010/main" val="2090395857"/>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78AB4095-EEFA-46AF-BC6B-98C1269B5472}" type="slidenum">
              <a:rPr lang="en-ZA"/>
              <a:pPr>
                <a:defRPr/>
              </a:pPr>
              <a:t>‹#›</a:t>
            </a:fld>
            <a:endParaRPr lang="en-ZA"/>
          </a:p>
        </p:txBody>
      </p:sp>
    </p:spTree>
    <p:extLst>
      <p:ext uri="{BB962C8B-B14F-4D97-AF65-F5344CB8AC3E}">
        <p14:creationId xmlns:p14="http://schemas.microsoft.com/office/powerpoint/2010/main" val="861308740"/>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36563" y="1436688"/>
            <a:ext cx="4113212"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702175" y="1436688"/>
            <a:ext cx="411321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lvl1pPr>
              <a:defRPr/>
            </a:lvl1pPr>
          </a:lstStyle>
          <a:p>
            <a:pPr>
              <a:defRPr/>
            </a:pPr>
            <a:endParaRPr lang="en-ZA"/>
          </a:p>
        </p:txBody>
      </p:sp>
      <p:sp>
        <p:nvSpPr>
          <p:cNvPr id="6" name="Footer Placeholder 5"/>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7" name="Slide Number Placeholder 6"/>
          <p:cNvSpPr>
            <a:spLocks noGrp="1"/>
          </p:cNvSpPr>
          <p:nvPr>
            <p:ph type="sldNum" sz="quarter" idx="12"/>
          </p:nvPr>
        </p:nvSpPr>
        <p:spPr/>
        <p:txBody>
          <a:bodyPr/>
          <a:lstStyle>
            <a:lvl1pPr>
              <a:defRPr/>
            </a:lvl1pPr>
          </a:lstStyle>
          <a:p>
            <a:pPr>
              <a:defRPr/>
            </a:pPr>
            <a:fld id="{51A9F7F9-0A64-439D-BDE5-981E9CB70AC1}" type="slidenum">
              <a:rPr lang="en-ZA"/>
              <a:pPr>
                <a:defRPr/>
              </a:pPr>
              <a:t>‹#›</a:t>
            </a:fld>
            <a:endParaRPr lang="en-ZA"/>
          </a:p>
        </p:txBody>
      </p:sp>
    </p:spTree>
    <p:extLst>
      <p:ext uri="{BB962C8B-B14F-4D97-AF65-F5344CB8AC3E}">
        <p14:creationId xmlns:p14="http://schemas.microsoft.com/office/powerpoint/2010/main" val="2729843967"/>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lvl1pPr>
              <a:defRPr/>
            </a:lvl1pPr>
          </a:lstStyle>
          <a:p>
            <a:pPr>
              <a:defRPr/>
            </a:pPr>
            <a:endParaRPr lang="en-ZA"/>
          </a:p>
        </p:txBody>
      </p:sp>
      <p:sp>
        <p:nvSpPr>
          <p:cNvPr id="8" name="Footer Placeholder 7"/>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9" name="Slide Number Placeholder 8"/>
          <p:cNvSpPr>
            <a:spLocks noGrp="1"/>
          </p:cNvSpPr>
          <p:nvPr>
            <p:ph type="sldNum" sz="quarter" idx="12"/>
          </p:nvPr>
        </p:nvSpPr>
        <p:spPr/>
        <p:txBody>
          <a:bodyPr/>
          <a:lstStyle>
            <a:lvl1pPr>
              <a:defRPr/>
            </a:lvl1pPr>
          </a:lstStyle>
          <a:p>
            <a:pPr>
              <a:defRPr/>
            </a:pPr>
            <a:fld id="{3D516906-6D15-4023-97D0-5DBC51836867}" type="slidenum">
              <a:rPr lang="en-ZA"/>
              <a:pPr>
                <a:defRPr/>
              </a:pPr>
              <a:t>‹#›</a:t>
            </a:fld>
            <a:endParaRPr lang="en-ZA"/>
          </a:p>
        </p:txBody>
      </p:sp>
    </p:spTree>
    <p:extLst>
      <p:ext uri="{BB962C8B-B14F-4D97-AF65-F5344CB8AC3E}">
        <p14:creationId xmlns:p14="http://schemas.microsoft.com/office/powerpoint/2010/main" val="376073745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lvl1pPr>
              <a:defRPr/>
            </a:lvl1pPr>
          </a:lstStyle>
          <a:p>
            <a:pPr>
              <a:defRPr/>
            </a:pPr>
            <a:endParaRPr lang="en-ZA"/>
          </a:p>
        </p:txBody>
      </p:sp>
      <p:sp>
        <p:nvSpPr>
          <p:cNvPr id="4" name="Footer Placeholder 3"/>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5" name="Slide Number Placeholder 4"/>
          <p:cNvSpPr>
            <a:spLocks noGrp="1"/>
          </p:cNvSpPr>
          <p:nvPr>
            <p:ph type="sldNum" sz="quarter" idx="12"/>
          </p:nvPr>
        </p:nvSpPr>
        <p:spPr/>
        <p:txBody>
          <a:bodyPr/>
          <a:lstStyle>
            <a:lvl1pPr>
              <a:defRPr/>
            </a:lvl1pPr>
          </a:lstStyle>
          <a:p>
            <a:pPr>
              <a:defRPr/>
            </a:pPr>
            <a:fld id="{A2607EEC-A0ED-468E-ADF8-15CC7F28A5E5}" type="slidenum">
              <a:rPr lang="en-ZA"/>
              <a:pPr>
                <a:defRPr/>
              </a:pPr>
              <a:t>‹#›</a:t>
            </a:fld>
            <a:endParaRPr lang="en-ZA"/>
          </a:p>
        </p:txBody>
      </p:sp>
    </p:spTree>
    <p:extLst>
      <p:ext uri="{BB962C8B-B14F-4D97-AF65-F5344CB8AC3E}">
        <p14:creationId xmlns:p14="http://schemas.microsoft.com/office/powerpoint/2010/main" val="243242773"/>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ZA"/>
          </a:p>
        </p:txBody>
      </p:sp>
      <p:sp>
        <p:nvSpPr>
          <p:cNvPr id="3" name="Footer Placeholder 2"/>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4" name="Slide Number Placeholder 3"/>
          <p:cNvSpPr>
            <a:spLocks noGrp="1"/>
          </p:cNvSpPr>
          <p:nvPr>
            <p:ph type="sldNum" sz="quarter" idx="12"/>
          </p:nvPr>
        </p:nvSpPr>
        <p:spPr/>
        <p:txBody>
          <a:bodyPr/>
          <a:lstStyle>
            <a:lvl1pPr>
              <a:defRPr/>
            </a:lvl1pPr>
          </a:lstStyle>
          <a:p>
            <a:pPr>
              <a:defRPr/>
            </a:pPr>
            <a:fld id="{E0148F96-887E-4C04-8EB6-3A91172BC025}" type="slidenum">
              <a:rPr lang="en-ZA"/>
              <a:pPr>
                <a:defRPr/>
              </a:pPr>
              <a:t>‹#›</a:t>
            </a:fld>
            <a:endParaRPr lang="en-ZA"/>
          </a:p>
        </p:txBody>
      </p:sp>
    </p:spTree>
    <p:extLst>
      <p:ext uri="{BB962C8B-B14F-4D97-AF65-F5344CB8AC3E}">
        <p14:creationId xmlns:p14="http://schemas.microsoft.com/office/powerpoint/2010/main" val="2808747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ZA"/>
          </a:p>
        </p:txBody>
      </p:sp>
      <p:sp>
        <p:nvSpPr>
          <p:cNvPr id="6" name="Footer Placeholder 5"/>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7" name="Slide Number Placeholder 6"/>
          <p:cNvSpPr>
            <a:spLocks noGrp="1"/>
          </p:cNvSpPr>
          <p:nvPr>
            <p:ph type="sldNum" sz="quarter" idx="12"/>
          </p:nvPr>
        </p:nvSpPr>
        <p:spPr/>
        <p:txBody>
          <a:bodyPr/>
          <a:lstStyle>
            <a:lvl1pPr>
              <a:defRPr/>
            </a:lvl1pPr>
          </a:lstStyle>
          <a:p>
            <a:pPr>
              <a:defRPr/>
            </a:pPr>
            <a:fld id="{7BA644AE-FD6C-4354-A28D-BC243C7847CB}" type="slidenum">
              <a:rPr lang="en-ZA"/>
              <a:pPr>
                <a:defRPr/>
              </a:pPr>
              <a:t>‹#›</a:t>
            </a:fld>
            <a:endParaRPr lang="en-ZA"/>
          </a:p>
        </p:txBody>
      </p:sp>
    </p:spTree>
    <p:extLst>
      <p:ext uri="{BB962C8B-B14F-4D97-AF65-F5344CB8AC3E}">
        <p14:creationId xmlns:p14="http://schemas.microsoft.com/office/powerpoint/2010/main" val="711473382"/>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ZA"/>
          </a:p>
        </p:txBody>
      </p:sp>
      <p:sp>
        <p:nvSpPr>
          <p:cNvPr id="6" name="Footer Placeholder 5"/>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7" name="Slide Number Placeholder 6"/>
          <p:cNvSpPr>
            <a:spLocks noGrp="1"/>
          </p:cNvSpPr>
          <p:nvPr>
            <p:ph type="sldNum" sz="quarter" idx="12"/>
          </p:nvPr>
        </p:nvSpPr>
        <p:spPr/>
        <p:txBody>
          <a:bodyPr/>
          <a:lstStyle>
            <a:lvl1pPr>
              <a:defRPr/>
            </a:lvl1pPr>
          </a:lstStyle>
          <a:p>
            <a:pPr>
              <a:defRPr/>
            </a:pPr>
            <a:fld id="{AB415B70-D017-4207-BE36-A35C6712554A}" type="slidenum">
              <a:rPr lang="en-ZA"/>
              <a:pPr>
                <a:defRPr/>
              </a:pPr>
              <a:t>‹#›</a:t>
            </a:fld>
            <a:endParaRPr lang="en-ZA"/>
          </a:p>
        </p:txBody>
      </p:sp>
    </p:spTree>
    <p:extLst>
      <p:ext uri="{BB962C8B-B14F-4D97-AF65-F5344CB8AC3E}">
        <p14:creationId xmlns:p14="http://schemas.microsoft.com/office/powerpoint/2010/main" val="4184926301"/>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52FD4E71-0C16-4E3D-82BE-35254DB99D23}" type="slidenum">
              <a:rPr lang="en-ZA"/>
              <a:pPr>
                <a:defRPr/>
              </a:pPr>
              <a:t>‹#›</a:t>
            </a:fld>
            <a:endParaRPr lang="en-ZA"/>
          </a:p>
        </p:txBody>
      </p:sp>
    </p:spTree>
    <p:extLst>
      <p:ext uri="{BB962C8B-B14F-4D97-AF65-F5344CB8AC3E}">
        <p14:creationId xmlns:p14="http://schemas.microsoft.com/office/powerpoint/2010/main" val="263904687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1475" y="166688"/>
            <a:ext cx="2093913" cy="63150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436563" y="166688"/>
            <a:ext cx="6132512"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a:xfrm>
            <a:off x="3132138" y="6453188"/>
            <a:ext cx="2879725" cy="268287"/>
          </a:xfrm>
          <a:prstGeom prst="rect">
            <a:avLst/>
          </a:prstGeom>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6715B8AD-4558-4958-818B-BEAD96C3C15B}" type="slidenum">
              <a:rPr lang="en-ZA"/>
              <a:pPr>
                <a:defRPr/>
              </a:pPr>
              <a:t>‹#›</a:t>
            </a:fld>
            <a:endParaRPr lang="en-ZA"/>
          </a:p>
        </p:txBody>
      </p:sp>
    </p:spTree>
    <p:extLst>
      <p:ext uri="{BB962C8B-B14F-4D97-AF65-F5344CB8AC3E}">
        <p14:creationId xmlns:p14="http://schemas.microsoft.com/office/powerpoint/2010/main" val="3687746171"/>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36563" y="166688"/>
            <a:ext cx="8378825" cy="631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3" name="Date Placeholder 2"/>
          <p:cNvSpPr>
            <a:spLocks noGrp="1"/>
          </p:cNvSpPr>
          <p:nvPr>
            <p:ph type="dt" sz="half" idx="10"/>
          </p:nvPr>
        </p:nvSpPr>
        <p:spPr/>
        <p:txBody>
          <a:bodyPr/>
          <a:lstStyle>
            <a:lvl1pPr>
              <a:defRPr/>
            </a:lvl1pPr>
          </a:lstStyle>
          <a:p>
            <a:pPr>
              <a:defRPr/>
            </a:pPr>
            <a:endParaRPr lang="en-ZA"/>
          </a:p>
        </p:txBody>
      </p:sp>
      <p:sp>
        <p:nvSpPr>
          <p:cNvPr id="4" name="Slide Number Placeholder 4"/>
          <p:cNvSpPr>
            <a:spLocks noGrp="1"/>
          </p:cNvSpPr>
          <p:nvPr>
            <p:ph type="sldNum" sz="quarter" idx="11"/>
          </p:nvPr>
        </p:nvSpPr>
        <p:spPr>
          <a:xfrm>
            <a:off x="3851275" y="6453188"/>
            <a:ext cx="1008063" cy="268287"/>
          </a:xfrm>
        </p:spPr>
        <p:txBody>
          <a:bodyPr/>
          <a:lstStyle>
            <a:lvl1pPr>
              <a:defRPr/>
            </a:lvl1pPr>
          </a:lstStyle>
          <a:p>
            <a:pPr>
              <a:defRPr/>
            </a:pPr>
            <a:fld id="{1DE1901A-5795-494A-8AC8-462401385D35}" type="slidenum">
              <a:rPr lang="en-ZA"/>
              <a:pPr>
                <a:defRPr/>
              </a:pPr>
              <a:t>‹#›</a:t>
            </a:fld>
            <a:endParaRPr lang="en-ZA"/>
          </a:p>
        </p:txBody>
      </p:sp>
    </p:spTree>
    <p:extLst>
      <p:ext uri="{BB962C8B-B14F-4D97-AF65-F5344CB8AC3E}">
        <p14:creationId xmlns:p14="http://schemas.microsoft.com/office/powerpoint/2010/main" val="3122011615"/>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B6CDBCDE-F946-4A58-89EE-D27E9219709D}" type="slidenum">
              <a:rPr lang="en-ZA"/>
              <a:pPr>
                <a:defRPr/>
              </a:pPr>
              <a:t>‹#›</a:t>
            </a:fld>
            <a:endParaRPr lang="en-ZA"/>
          </a:p>
        </p:txBody>
      </p:sp>
    </p:spTree>
    <p:extLst>
      <p:ext uri="{BB962C8B-B14F-4D97-AF65-F5344CB8AC3E}">
        <p14:creationId xmlns:p14="http://schemas.microsoft.com/office/powerpoint/2010/main" val="30907436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840A3100-2C48-40D8-895D-7366CC5B182B}" type="slidenum">
              <a:rPr lang="en-ZA"/>
              <a:pPr>
                <a:defRPr/>
              </a:pPr>
              <a:t>‹#›</a:t>
            </a:fld>
            <a:endParaRPr lang="en-ZA"/>
          </a:p>
        </p:txBody>
      </p:sp>
    </p:spTree>
    <p:extLst>
      <p:ext uri="{BB962C8B-B14F-4D97-AF65-F5344CB8AC3E}">
        <p14:creationId xmlns:p14="http://schemas.microsoft.com/office/powerpoint/2010/main" val="42708462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6D51A06D-0308-4A10-996B-4D889E1C351F}" type="slidenum">
              <a:rPr lang="en-ZA"/>
              <a:pPr>
                <a:defRPr/>
              </a:pPr>
              <a:t>‹#›</a:t>
            </a:fld>
            <a:endParaRPr lang="en-ZA"/>
          </a:p>
        </p:txBody>
      </p:sp>
    </p:spTree>
    <p:extLst>
      <p:ext uri="{BB962C8B-B14F-4D97-AF65-F5344CB8AC3E}">
        <p14:creationId xmlns:p14="http://schemas.microsoft.com/office/powerpoint/2010/main" val="41749957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3"/>
          <p:cNvSpPr>
            <a:spLocks noGrp="1"/>
          </p:cNvSpPr>
          <p:nvPr>
            <p:ph type="dt" sz="half" idx="10"/>
          </p:nvPr>
        </p:nvSpPr>
        <p:spPr/>
        <p:txBody>
          <a:bodyPr/>
          <a:lstStyle>
            <a:lvl1pPr>
              <a:defRPr/>
            </a:lvl1pPr>
          </a:lstStyle>
          <a:p>
            <a:pPr>
              <a:defRPr/>
            </a:pPr>
            <a:endParaRPr lang="en-ZA"/>
          </a:p>
        </p:txBody>
      </p:sp>
      <p:sp>
        <p:nvSpPr>
          <p:cNvPr id="6" name="Footer Placeholder 4"/>
          <p:cNvSpPr>
            <a:spLocks noGrp="1"/>
          </p:cNvSpPr>
          <p:nvPr>
            <p:ph type="ftr" sz="quarter" idx="11"/>
          </p:nvPr>
        </p:nvSpPr>
        <p:spPr/>
        <p:txBody>
          <a:bodyPr/>
          <a:lstStyle>
            <a:lvl1pPr>
              <a:defRPr/>
            </a:lvl1pPr>
          </a:lstStyle>
          <a:p>
            <a:pPr>
              <a:defRPr/>
            </a:pPr>
            <a:endParaRPr lang="en-ZA"/>
          </a:p>
        </p:txBody>
      </p:sp>
      <p:sp>
        <p:nvSpPr>
          <p:cNvPr id="7" name="Slide Number Placeholder 5"/>
          <p:cNvSpPr>
            <a:spLocks noGrp="1"/>
          </p:cNvSpPr>
          <p:nvPr>
            <p:ph type="sldNum" sz="quarter" idx="12"/>
          </p:nvPr>
        </p:nvSpPr>
        <p:spPr/>
        <p:txBody>
          <a:bodyPr/>
          <a:lstStyle>
            <a:lvl1pPr>
              <a:defRPr/>
            </a:lvl1pPr>
          </a:lstStyle>
          <a:p>
            <a:pPr>
              <a:defRPr/>
            </a:pPr>
            <a:fld id="{37F070F0-9873-4FD3-BF6E-4136D2B64D34}" type="slidenum">
              <a:rPr lang="en-ZA"/>
              <a:pPr>
                <a:defRPr/>
              </a:pPr>
              <a:t>‹#›</a:t>
            </a:fld>
            <a:endParaRPr lang="en-ZA"/>
          </a:p>
        </p:txBody>
      </p:sp>
    </p:spTree>
    <p:extLst>
      <p:ext uri="{BB962C8B-B14F-4D97-AF65-F5344CB8AC3E}">
        <p14:creationId xmlns:p14="http://schemas.microsoft.com/office/powerpoint/2010/main" val="2435940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3"/>
          <p:cNvSpPr>
            <a:spLocks noGrp="1"/>
          </p:cNvSpPr>
          <p:nvPr>
            <p:ph type="dt" sz="half" idx="10"/>
          </p:nvPr>
        </p:nvSpPr>
        <p:spPr/>
        <p:txBody>
          <a:bodyPr/>
          <a:lstStyle>
            <a:lvl1pPr>
              <a:defRPr/>
            </a:lvl1pPr>
          </a:lstStyle>
          <a:p>
            <a:pPr>
              <a:defRPr/>
            </a:pPr>
            <a:endParaRPr lang="en-ZA"/>
          </a:p>
        </p:txBody>
      </p:sp>
      <p:sp>
        <p:nvSpPr>
          <p:cNvPr id="8" name="Footer Placeholder 4"/>
          <p:cNvSpPr>
            <a:spLocks noGrp="1"/>
          </p:cNvSpPr>
          <p:nvPr>
            <p:ph type="ftr" sz="quarter" idx="11"/>
          </p:nvPr>
        </p:nvSpPr>
        <p:spPr/>
        <p:txBody>
          <a:bodyPr/>
          <a:lstStyle>
            <a:lvl1pPr>
              <a:defRPr/>
            </a:lvl1pPr>
          </a:lstStyle>
          <a:p>
            <a:pPr>
              <a:defRPr/>
            </a:pPr>
            <a:endParaRPr lang="en-ZA"/>
          </a:p>
        </p:txBody>
      </p:sp>
      <p:sp>
        <p:nvSpPr>
          <p:cNvPr id="9" name="Slide Number Placeholder 5"/>
          <p:cNvSpPr>
            <a:spLocks noGrp="1"/>
          </p:cNvSpPr>
          <p:nvPr>
            <p:ph type="sldNum" sz="quarter" idx="12"/>
          </p:nvPr>
        </p:nvSpPr>
        <p:spPr/>
        <p:txBody>
          <a:bodyPr/>
          <a:lstStyle>
            <a:lvl1pPr>
              <a:defRPr/>
            </a:lvl1pPr>
          </a:lstStyle>
          <a:p>
            <a:pPr>
              <a:defRPr/>
            </a:pPr>
            <a:fld id="{7CA38F5B-7D7C-44B7-840B-A833172A7EB0}" type="slidenum">
              <a:rPr lang="en-ZA"/>
              <a:pPr>
                <a:defRPr/>
              </a:pPr>
              <a:t>‹#›</a:t>
            </a:fld>
            <a:endParaRPr lang="en-ZA"/>
          </a:p>
        </p:txBody>
      </p:sp>
    </p:spTree>
    <p:extLst>
      <p:ext uri="{BB962C8B-B14F-4D97-AF65-F5344CB8AC3E}">
        <p14:creationId xmlns:p14="http://schemas.microsoft.com/office/powerpoint/2010/main" val="16814689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3"/>
          <p:cNvSpPr>
            <a:spLocks noGrp="1"/>
          </p:cNvSpPr>
          <p:nvPr>
            <p:ph type="dt" sz="half" idx="10"/>
          </p:nvPr>
        </p:nvSpPr>
        <p:spPr/>
        <p:txBody>
          <a:bodyPr/>
          <a:lstStyle>
            <a:lvl1pPr>
              <a:defRPr/>
            </a:lvl1pPr>
          </a:lstStyle>
          <a:p>
            <a:pPr>
              <a:defRPr/>
            </a:pPr>
            <a:endParaRPr lang="en-ZA"/>
          </a:p>
        </p:txBody>
      </p:sp>
      <p:sp>
        <p:nvSpPr>
          <p:cNvPr id="4" name="Footer Placeholder 4"/>
          <p:cNvSpPr>
            <a:spLocks noGrp="1"/>
          </p:cNvSpPr>
          <p:nvPr>
            <p:ph type="ftr" sz="quarter" idx="11"/>
          </p:nvPr>
        </p:nvSpPr>
        <p:spPr/>
        <p:txBody>
          <a:bodyPr/>
          <a:lstStyle>
            <a:lvl1pPr>
              <a:defRPr/>
            </a:lvl1pPr>
          </a:lstStyle>
          <a:p>
            <a:pPr>
              <a:defRPr/>
            </a:pPr>
            <a:endParaRPr lang="en-ZA"/>
          </a:p>
        </p:txBody>
      </p:sp>
      <p:sp>
        <p:nvSpPr>
          <p:cNvPr id="5" name="Slide Number Placeholder 5"/>
          <p:cNvSpPr>
            <a:spLocks noGrp="1"/>
          </p:cNvSpPr>
          <p:nvPr>
            <p:ph type="sldNum" sz="quarter" idx="12"/>
          </p:nvPr>
        </p:nvSpPr>
        <p:spPr/>
        <p:txBody>
          <a:bodyPr/>
          <a:lstStyle>
            <a:lvl1pPr>
              <a:defRPr/>
            </a:lvl1pPr>
          </a:lstStyle>
          <a:p>
            <a:pPr>
              <a:defRPr/>
            </a:pPr>
            <a:fld id="{21D3EF12-3365-43E6-BB8E-DA147D6BFD56}" type="slidenum">
              <a:rPr lang="en-ZA"/>
              <a:pPr>
                <a:defRPr/>
              </a:pPr>
              <a:t>‹#›</a:t>
            </a:fld>
            <a:endParaRPr lang="en-ZA"/>
          </a:p>
        </p:txBody>
      </p:sp>
    </p:spTree>
    <p:extLst>
      <p:ext uri="{BB962C8B-B14F-4D97-AF65-F5344CB8AC3E}">
        <p14:creationId xmlns:p14="http://schemas.microsoft.com/office/powerpoint/2010/main" val="11474577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ZA"/>
          </a:p>
        </p:txBody>
      </p:sp>
      <p:sp>
        <p:nvSpPr>
          <p:cNvPr id="3" name="Footer Placeholder 4"/>
          <p:cNvSpPr>
            <a:spLocks noGrp="1"/>
          </p:cNvSpPr>
          <p:nvPr>
            <p:ph type="ftr" sz="quarter" idx="11"/>
          </p:nvPr>
        </p:nvSpPr>
        <p:spPr/>
        <p:txBody>
          <a:bodyPr/>
          <a:lstStyle>
            <a:lvl1pPr>
              <a:defRPr/>
            </a:lvl1pPr>
          </a:lstStyle>
          <a:p>
            <a:pPr>
              <a:defRPr/>
            </a:pPr>
            <a:endParaRPr lang="en-ZA"/>
          </a:p>
        </p:txBody>
      </p:sp>
      <p:sp>
        <p:nvSpPr>
          <p:cNvPr id="4" name="Slide Number Placeholder 5"/>
          <p:cNvSpPr>
            <a:spLocks noGrp="1"/>
          </p:cNvSpPr>
          <p:nvPr>
            <p:ph type="sldNum" sz="quarter" idx="12"/>
          </p:nvPr>
        </p:nvSpPr>
        <p:spPr/>
        <p:txBody>
          <a:bodyPr/>
          <a:lstStyle>
            <a:lvl1pPr>
              <a:defRPr/>
            </a:lvl1pPr>
          </a:lstStyle>
          <a:p>
            <a:pPr>
              <a:defRPr/>
            </a:pPr>
            <a:fld id="{DE014A42-C73E-432F-A937-F12F0DD496B7}" type="slidenum">
              <a:rPr lang="en-ZA"/>
              <a:pPr>
                <a:defRPr/>
              </a:pPr>
              <a:t>‹#›</a:t>
            </a:fld>
            <a:endParaRPr lang="en-ZA"/>
          </a:p>
        </p:txBody>
      </p:sp>
    </p:spTree>
    <p:extLst>
      <p:ext uri="{BB962C8B-B14F-4D97-AF65-F5344CB8AC3E}">
        <p14:creationId xmlns:p14="http://schemas.microsoft.com/office/powerpoint/2010/main" val="34689661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ZA"/>
          </a:p>
        </p:txBody>
      </p:sp>
      <p:sp>
        <p:nvSpPr>
          <p:cNvPr id="6" name="Footer Placeholder 4"/>
          <p:cNvSpPr>
            <a:spLocks noGrp="1"/>
          </p:cNvSpPr>
          <p:nvPr>
            <p:ph type="ftr" sz="quarter" idx="11"/>
          </p:nvPr>
        </p:nvSpPr>
        <p:spPr/>
        <p:txBody>
          <a:bodyPr/>
          <a:lstStyle>
            <a:lvl1pPr>
              <a:defRPr/>
            </a:lvl1pPr>
          </a:lstStyle>
          <a:p>
            <a:pPr>
              <a:defRPr/>
            </a:pPr>
            <a:endParaRPr lang="en-ZA"/>
          </a:p>
        </p:txBody>
      </p:sp>
      <p:sp>
        <p:nvSpPr>
          <p:cNvPr id="7" name="Slide Number Placeholder 5"/>
          <p:cNvSpPr>
            <a:spLocks noGrp="1"/>
          </p:cNvSpPr>
          <p:nvPr>
            <p:ph type="sldNum" sz="quarter" idx="12"/>
          </p:nvPr>
        </p:nvSpPr>
        <p:spPr/>
        <p:txBody>
          <a:bodyPr/>
          <a:lstStyle>
            <a:lvl1pPr>
              <a:defRPr/>
            </a:lvl1pPr>
          </a:lstStyle>
          <a:p>
            <a:pPr>
              <a:defRPr/>
            </a:pPr>
            <a:fld id="{D217B8F2-3847-4715-8AA5-00BD1C5A82CC}" type="slidenum">
              <a:rPr lang="en-ZA"/>
              <a:pPr>
                <a:defRPr/>
              </a:pPr>
              <a:t>‹#›</a:t>
            </a:fld>
            <a:endParaRPr lang="en-ZA"/>
          </a:p>
        </p:txBody>
      </p:sp>
    </p:spTree>
    <p:extLst>
      <p:ext uri="{BB962C8B-B14F-4D97-AF65-F5344CB8AC3E}">
        <p14:creationId xmlns:p14="http://schemas.microsoft.com/office/powerpoint/2010/main" val="8536017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ZA"/>
          </a:p>
        </p:txBody>
      </p:sp>
      <p:sp>
        <p:nvSpPr>
          <p:cNvPr id="6" name="Footer Placeholder 4"/>
          <p:cNvSpPr>
            <a:spLocks noGrp="1"/>
          </p:cNvSpPr>
          <p:nvPr>
            <p:ph type="ftr" sz="quarter" idx="11"/>
          </p:nvPr>
        </p:nvSpPr>
        <p:spPr/>
        <p:txBody>
          <a:bodyPr/>
          <a:lstStyle>
            <a:lvl1pPr>
              <a:defRPr/>
            </a:lvl1pPr>
          </a:lstStyle>
          <a:p>
            <a:pPr>
              <a:defRPr/>
            </a:pPr>
            <a:endParaRPr lang="en-ZA"/>
          </a:p>
        </p:txBody>
      </p:sp>
      <p:sp>
        <p:nvSpPr>
          <p:cNvPr id="7" name="Slide Number Placeholder 5"/>
          <p:cNvSpPr>
            <a:spLocks noGrp="1"/>
          </p:cNvSpPr>
          <p:nvPr>
            <p:ph type="sldNum" sz="quarter" idx="12"/>
          </p:nvPr>
        </p:nvSpPr>
        <p:spPr/>
        <p:txBody>
          <a:bodyPr/>
          <a:lstStyle>
            <a:lvl1pPr>
              <a:defRPr/>
            </a:lvl1pPr>
          </a:lstStyle>
          <a:p>
            <a:pPr>
              <a:defRPr/>
            </a:pPr>
            <a:fld id="{0AFD9C79-241D-4B3B-BDED-166837CA1390}" type="slidenum">
              <a:rPr lang="en-ZA"/>
              <a:pPr>
                <a:defRPr/>
              </a:pPr>
              <a:t>‹#›</a:t>
            </a:fld>
            <a:endParaRPr lang="en-ZA"/>
          </a:p>
        </p:txBody>
      </p:sp>
    </p:spTree>
    <p:extLst>
      <p:ext uri="{BB962C8B-B14F-4D97-AF65-F5344CB8AC3E}">
        <p14:creationId xmlns:p14="http://schemas.microsoft.com/office/powerpoint/2010/main" val="4757871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4D8810FA-BCAF-4AC8-8522-D92E4231401A}" type="slidenum">
              <a:rPr lang="en-ZA"/>
              <a:pPr>
                <a:defRPr/>
              </a:pPr>
              <a:t>‹#›</a:t>
            </a:fld>
            <a:endParaRPr lang="en-ZA"/>
          </a:p>
        </p:txBody>
      </p:sp>
    </p:spTree>
    <p:extLst>
      <p:ext uri="{BB962C8B-B14F-4D97-AF65-F5344CB8AC3E}">
        <p14:creationId xmlns:p14="http://schemas.microsoft.com/office/powerpoint/2010/main" val="40837381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lvl1pPr>
              <a:defRPr/>
            </a:lvl1pPr>
          </a:lstStyle>
          <a:p>
            <a:pPr>
              <a:defRPr/>
            </a:pPr>
            <a:endParaRPr lang="en-ZA"/>
          </a:p>
        </p:txBody>
      </p:sp>
      <p:sp>
        <p:nvSpPr>
          <p:cNvPr id="5" name="Footer Placeholder 4"/>
          <p:cNvSpPr>
            <a:spLocks noGrp="1"/>
          </p:cNvSpPr>
          <p:nvPr>
            <p:ph type="ftr" sz="quarter" idx="11"/>
          </p:nvPr>
        </p:nvSpPr>
        <p:spPr/>
        <p:txBody>
          <a:bodyPr/>
          <a:lstStyle>
            <a:lvl1pPr>
              <a:defRPr/>
            </a:lvl1pPr>
          </a:lstStyle>
          <a:p>
            <a:pPr>
              <a:defRPr/>
            </a:pPr>
            <a:endParaRPr lang="en-ZA"/>
          </a:p>
        </p:txBody>
      </p:sp>
      <p:sp>
        <p:nvSpPr>
          <p:cNvPr id="6" name="Slide Number Placeholder 5"/>
          <p:cNvSpPr>
            <a:spLocks noGrp="1"/>
          </p:cNvSpPr>
          <p:nvPr>
            <p:ph type="sldNum" sz="quarter" idx="12"/>
          </p:nvPr>
        </p:nvSpPr>
        <p:spPr/>
        <p:txBody>
          <a:bodyPr/>
          <a:lstStyle>
            <a:lvl1pPr>
              <a:defRPr/>
            </a:lvl1pPr>
          </a:lstStyle>
          <a:p>
            <a:pPr>
              <a:defRPr/>
            </a:pPr>
            <a:fld id="{36B8BA8D-6D2D-48DD-A225-B19BED96909F}" type="slidenum">
              <a:rPr lang="en-ZA"/>
              <a:pPr>
                <a:defRPr/>
              </a:pPr>
              <a:t>‹#›</a:t>
            </a:fld>
            <a:endParaRPr lang="en-ZA"/>
          </a:p>
        </p:txBody>
      </p:sp>
    </p:spTree>
    <p:extLst>
      <p:ext uri="{BB962C8B-B14F-4D97-AF65-F5344CB8AC3E}">
        <p14:creationId xmlns:p14="http://schemas.microsoft.com/office/powerpoint/2010/main" val="28275304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50"/>
          <p:cNvGrpSpPr>
            <a:grpSpLocks/>
          </p:cNvGrpSpPr>
          <p:nvPr userDrawn="1"/>
        </p:nvGrpSpPr>
        <p:grpSpPr bwMode="auto">
          <a:xfrm>
            <a:off x="-4763" y="0"/>
            <a:ext cx="9148763" cy="6858000"/>
            <a:chOff x="-3" y="0"/>
            <a:chExt cx="5763" cy="4320"/>
          </a:xfrm>
        </p:grpSpPr>
        <p:pic>
          <p:nvPicPr>
            <p:cNvPr id="5" name="Picture 148" descr="logo small"/>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91"/>
            <p:cNvSpPr>
              <a:spLocks noChangeArrowheads="1"/>
            </p:cNvSpPr>
            <p:nvPr userDrawn="1"/>
          </p:nvSpPr>
          <p:spPr bwMode="auto">
            <a:xfrm>
              <a:off x="-3" y="0"/>
              <a:ext cx="5763" cy="4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pic>
          <p:nvPicPr>
            <p:cNvPr id="7" name="Picture 23" descr="dd"/>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01"/>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9" name="Oval 102" descr="coolers"/>
            <p:cNvSpPr>
              <a:spLocks noChangeArrowheads="1"/>
            </p:cNvSpPr>
            <p:nvPr userDrawn="1"/>
          </p:nvSpPr>
          <p:spPr bwMode="auto">
            <a:xfrm>
              <a:off x="275" y="858"/>
              <a:ext cx="1362" cy="1369"/>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10" name="Oval 103"/>
            <p:cNvSpPr>
              <a:spLocks noChangeArrowheads="1"/>
            </p:cNvSpPr>
            <p:nvPr userDrawn="1"/>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11" name="Oval 104"/>
            <p:cNvSpPr>
              <a:spLocks noChangeArrowheads="1"/>
            </p:cNvSpPr>
            <p:nvPr userDrawn="1"/>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12" name="Oval 105"/>
            <p:cNvSpPr>
              <a:spLocks noChangeArrowheads="1"/>
            </p:cNvSpPr>
            <p:nvPr userDrawn="1"/>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13" name="Oval 106"/>
            <p:cNvSpPr>
              <a:spLocks noChangeArrowheads="1"/>
            </p:cNvSpPr>
            <p:nvPr userDrawn="1"/>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14" name="Oval 107"/>
            <p:cNvSpPr>
              <a:spLocks noChangeArrowheads="1"/>
            </p:cNvSpPr>
            <p:nvPr userDrawn="1"/>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15" name="Oval 108"/>
            <p:cNvSpPr>
              <a:spLocks noChangeArrowheads="1"/>
            </p:cNvSpPr>
            <p:nvPr userDrawn="1"/>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16" name="Oval 109"/>
            <p:cNvSpPr>
              <a:spLocks noChangeArrowheads="1"/>
            </p:cNvSpPr>
            <p:nvPr userDrawn="1"/>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17" name="Oval 110"/>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18" name="Oval 111"/>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19" name="Oval 112"/>
            <p:cNvSpPr>
              <a:spLocks noChangeArrowheads="1"/>
            </p:cNvSpPr>
            <p:nvPr userDrawn="1"/>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20" name="Oval 113"/>
            <p:cNvSpPr>
              <a:spLocks noChangeArrowheads="1"/>
            </p:cNvSpPr>
            <p:nvPr userDrawn="1"/>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21" name="Oval 114"/>
            <p:cNvSpPr>
              <a:spLocks noChangeArrowheads="1"/>
            </p:cNvSpPr>
            <p:nvPr userDrawn="1"/>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22" name="Oval 115"/>
            <p:cNvSpPr>
              <a:spLocks noChangeArrowheads="1"/>
            </p:cNvSpPr>
            <p:nvPr userDrawn="1"/>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23" name="Oval 116"/>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24" name="Oval 117"/>
            <p:cNvSpPr>
              <a:spLocks noChangeArrowheads="1"/>
            </p:cNvSpPr>
            <p:nvPr userDrawn="1"/>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25" name="Oval 118" descr="face"/>
            <p:cNvSpPr>
              <a:spLocks noChangeArrowheads="1"/>
            </p:cNvSpPr>
            <p:nvPr userDrawn="1"/>
          </p:nvSpPr>
          <p:spPr bwMode="auto">
            <a:xfrm>
              <a:off x="633" y="445"/>
              <a:ext cx="700" cy="701"/>
            </a:xfrm>
            <a:prstGeom prst="ellipse">
              <a:avLst/>
            </a:prstGeom>
            <a:blipFill dpi="0" rotWithShape="1">
              <a:blip r:embed="rId5">
                <a:lum contrast="6000"/>
              </a:blip>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26" name="Oval 119"/>
            <p:cNvSpPr>
              <a:spLocks noChangeArrowheads="1"/>
            </p:cNvSpPr>
            <p:nvPr userDrawn="1"/>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27" name="Oval 120"/>
            <p:cNvSpPr>
              <a:spLocks noChangeArrowheads="1"/>
            </p:cNvSpPr>
            <p:nvPr userDrawn="1"/>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28" name="Oval 121"/>
            <p:cNvSpPr>
              <a:spLocks noChangeArrowheads="1"/>
            </p:cNvSpPr>
            <p:nvPr userDrawn="1"/>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29" name="Oval 122"/>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30" name="Oval 123"/>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31" name="Oval 124"/>
            <p:cNvSpPr>
              <a:spLocks noChangeArrowheads="1"/>
            </p:cNvSpPr>
            <p:nvPr userDrawn="1"/>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32" name="Oval 125"/>
            <p:cNvSpPr>
              <a:spLocks noChangeArrowheads="1"/>
            </p:cNvSpPr>
            <p:nvPr userDrawn="1"/>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33" name="Oval 126"/>
            <p:cNvSpPr>
              <a:spLocks noChangeArrowheads="1"/>
            </p:cNvSpPr>
            <p:nvPr userDrawn="1"/>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34" name="Oval 127"/>
            <p:cNvSpPr>
              <a:spLocks noChangeArrowheads="1"/>
            </p:cNvSpPr>
            <p:nvPr userDrawn="1"/>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35" name="Oval 128" descr="new smal workers"/>
            <p:cNvSpPr>
              <a:spLocks noChangeArrowheads="1"/>
            </p:cNvSpPr>
            <p:nvPr userDrawn="1"/>
          </p:nvSpPr>
          <p:spPr bwMode="auto">
            <a:xfrm>
              <a:off x="304" y="2033"/>
              <a:ext cx="1135" cy="1143"/>
            </a:xfrm>
            <a:prstGeom prst="ellipse">
              <a:avLst/>
            </a:prstGeom>
            <a:blipFill dpi="0" rotWithShape="1">
              <a:blip r:embed="rId6">
                <a:lum contrast="12000"/>
              </a:blip>
              <a:srcRect/>
              <a:stretch>
                <a:fillRect/>
              </a:stretch>
            </a:blipFill>
            <a:ln>
              <a:noFill/>
            </a:ln>
            <a:extLst>
              <a:ext uri="{91240B29-F687-4F45-9708-019B960494DF}">
                <a14:hiddenLine xmlns:a14="http://schemas.microsoft.com/office/drawing/2010/main" w="0">
                  <a:solidFill>
                    <a:srgbClr val="83725B"/>
                  </a:solidFill>
                  <a:round/>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36" name="Oval 129"/>
            <p:cNvSpPr>
              <a:spLocks noChangeArrowheads="1"/>
            </p:cNvSpPr>
            <p:nvPr userDrawn="1"/>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37" name="Oval 130"/>
            <p:cNvSpPr>
              <a:spLocks noChangeArrowheads="1"/>
            </p:cNvSpPr>
            <p:nvPr userDrawn="1"/>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38" name="Oval 131"/>
            <p:cNvSpPr>
              <a:spLocks noChangeArrowheads="1"/>
            </p:cNvSpPr>
            <p:nvPr userDrawn="1"/>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39" name="Oval 132"/>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40" name="Oval 133"/>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41" name="Oval 134"/>
            <p:cNvSpPr>
              <a:spLocks noChangeArrowheads="1"/>
            </p:cNvSpPr>
            <p:nvPr userDrawn="1"/>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42" name="Oval 135"/>
            <p:cNvSpPr>
              <a:spLocks noChangeArrowheads="1"/>
            </p:cNvSpPr>
            <p:nvPr userDrawn="1"/>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43" name="Oval 136"/>
            <p:cNvSpPr>
              <a:spLocks noChangeArrowheads="1"/>
            </p:cNvSpPr>
            <p:nvPr userDrawn="1"/>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44" name="Oval 137"/>
            <p:cNvSpPr>
              <a:spLocks noChangeArrowheads="1"/>
            </p:cNvSpPr>
            <p:nvPr userDrawn="1"/>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45" name="Oval 138" descr="boom"/>
            <p:cNvSpPr>
              <a:spLocks noChangeArrowheads="1"/>
            </p:cNvSpPr>
            <p:nvPr userDrawn="1"/>
          </p:nvSpPr>
          <p:spPr bwMode="auto">
            <a:xfrm>
              <a:off x="638" y="3018"/>
              <a:ext cx="949" cy="957"/>
            </a:xfrm>
            <a:prstGeom prst="ellipse">
              <a:avLst/>
            </a:prstGeom>
            <a:blipFill dpi="0" rotWithShape="1">
              <a:blip r:embed="rId7">
                <a:lum contrast="6000"/>
              </a:blip>
              <a:srcRect/>
              <a:stretch>
                <a:fillRect/>
              </a:stretch>
            </a:blipFill>
            <a:ln>
              <a:noFill/>
            </a:ln>
            <a:extLst>
              <a:ext uri="{91240B29-F687-4F45-9708-019B960494DF}">
                <a14:hiddenLine xmlns:a14="http://schemas.microsoft.com/office/drawing/2010/main" w="9525">
                  <a:solidFill>
                    <a:srgbClr val="83725B"/>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46" name="Oval 139"/>
            <p:cNvSpPr>
              <a:spLocks noChangeArrowheads="1"/>
            </p:cNvSpPr>
            <p:nvPr userDrawn="1"/>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47" name="Oval 140"/>
            <p:cNvSpPr>
              <a:spLocks noChangeArrowheads="1"/>
            </p:cNvSpPr>
            <p:nvPr userDrawn="1"/>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48" name="Oval 141"/>
            <p:cNvSpPr>
              <a:spLocks noChangeArrowheads="1"/>
            </p:cNvSpPr>
            <p:nvPr userDrawn="1"/>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grpSp>
      <p:sp>
        <p:nvSpPr>
          <p:cNvPr id="3075" name="Rectangle 3"/>
          <p:cNvSpPr>
            <a:spLocks noGrp="1" noChangeArrowheads="1"/>
          </p:cNvSpPr>
          <p:nvPr>
            <p:ph type="ctrTitle"/>
          </p:nvPr>
        </p:nvSpPr>
        <p:spPr>
          <a:xfrm>
            <a:off x="3059117" y="3271842"/>
            <a:ext cx="5545137" cy="676275"/>
          </a:xfrm>
        </p:spPr>
        <p:txBody>
          <a:bodyPr anchor="b"/>
          <a:lstStyle>
            <a:lvl1pPr>
              <a:defRPr>
                <a:solidFill>
                  <a:srgbClr val="003896"/>
                </a:solidFill>
              </a:defRPr>
            </a:lvl1pPr>
          </a:lstStyle>
          <a:p>
            <a:pPr lvl="0"/>
            <a:r>
              <a:rPr lang="en-ZA" noProof="0"/>
              <a:t>Click to edit Master title style</a:t>
            </a:r>
          </a:p>
        </p:txBody>
      </p:sp>
      <p:sp>
        <p:nvSpPr>
          <p:cNvPr id="3076" name="Rectangle 4"/>
          <p:cNvSpPr>
            <a:spLocks noGrp="1" noChangeArrowheads="1"/>
          </p:cNvSpPr>
          <p:nvPr>
            <p:ph type="subTitle" idx="1"/>
          </p:nvPr>
        </p:nvSpPr>
        <p:spPr>
          <a:xfrm>
            <a:off x="3059117" y="4092583"/>
            <a:ext cx="5545137" cy="2220913"/>
          </a:xfrm>
        </p:spPr>
        <p:txBody>
          <a:bodyPr/>
          <a:lstStyle>
            <a:lvl1pPr marL="0" indent="0">
              <a:buFontTx/>
              <a:buNone/>
              <a:defRPr sz="1800">
                <a:solidFill>
                  <a:srgbClr val="83725B"/>
                </a:solidFill>
              </a:defRPr>
            </a:lvl1pPr>
          </a:lstStyle>
          <a:p>
            <a:pPr lvl="0"/>
            <a:r>
              <a:rPr lang="en-ZA" noProof="0"/>
              <a:t>Click to edit Master subtitle style</a:t>
            </a:r>
          </a:p>
        </p:txBody>
      </p:sp>
    </p:spTree>
    <p:extLst>
      <p:ext uri="{BB962C8B-B14F-4D97-AF65-F5344CB8AC3E}">
        <p14:creationId xmlns:p14="http://schemas.microsoft.com/office/powerpoint/2010/main" val="2468840820"/>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Rectangle 37"/>
          <p:cNvSpPr>
            <a:spLocks noGrp="1" noChangeArrowheads="1"/>
          </p:cNvSpPr>
          <p:nvPr>
            <p:ph type="dt" sz="half" idx="10"/>
          </p:nvPr>
        </p:nvSpPr>
        <p:spPr>
          <a:ln/>
        </p:spPr>
        <p:txBody>
          <a:bodyPr/>
          <a:lstStyle>
            <a:lvl1pPr>
              <a:defRPr/>
            </a:lvl1pPr>
          </a:lstStyle>
          <a:p>
            <a:pPr>
              <a:defRPr/>
            </a:pPr>
            <a:endParaRPr lang="en-ZA" dirty="0"/>
          </a:p>
        </p:txBody>
      </p:sp>
      <p:sp>
        <p:nvSpPr>
          <p:cNvPr id="5" name="Rectangle 39"/>
          <p:cNvSpPr>
            <a:spLocks noGrp="1" noChangeArrowheads="1"/>
          </p:cNvSpPr>
          <p:nvPr>
            <p:ph type="sldNum" sz="quarter" idx="11"/>
          </p:nvPr>
        </p:nvSpPr>
        <p:spPr>
          <a:ln/>
        </p:spPr>
        <p:txBody>
          <a:bodyPr/>
          <a:lstStyle>
            <a:lvl1pPr>
              <a:defRPr/>
            </a:lvl1pPr>
          </a:lstStyle>
          <a:p>
            <a:pPr>
              <a:defRPr/>
            </a:pPr>
            <a:fld id="{678564A8-7BA0-418D-97A7-F9708A6C5786}" type="slidenum">
              <a:rPr lang="en-ZA"/>
              <a:pPr>
                <a:defRPr/>
              </a:pPr>
              <a:t>‹#›</a:t>
            </a:fld>
            <a:endParaRPr lang="en-ZA" dirty="0"/>
          </a:p>
        </p:txBody>
      </p:sp>
    </p:spTree>
    <p:extLst>
      <p:ext uri="{BB962C8B-B14F-4D97-AF65-F5344CB8AC3E}">
        <p14:creationId xmlns:p14="http://schemas.microsoft.com/office/powerpoint/2010/main" val="3751908542"/>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7"/>
          <p:cNvSpPr>
            <a:spLocks noGrp="1" noChangeArrowheads="1"/>
          </p:cNvSpPr>
          <p:nvPr>
            <p:ph type="dt" sz="half" idx="10"/>
          </p:nvPr>
        </p:nvSpPr>
        <p:spPr>
          <a:ln/>
        </p:spPr>
        <p:txBody>
          <a:bodyPr/>
          <a:lstStyle>
            <a:lvl1pPr>
              <a:defRPr/>
            </a:lvl1pPr>
          </a:lstStyle>
          <a:p>
            <a:pPr>
              <a:defRPr/>
            </a:pPr>
            <a:endParaRPr lang="en-ZA" dirty="0"/>
          </a:p>
        </p:txBody>
      </p:sp>
      <p:sp>
        <p:nvSpPr>
          <p:cNvPr id="5" name="Rectangle 39"/>
          <p:cNvSpPr>
            <a:spLocks noGrp="1" noChangeArrowheads="1"/>
          </p:cNvSpPr>
          <p:nvPr>
            <p:ph type="sldNum" sz="quarter" idx="11"/>
          </p:nvPr>
        </p:nvSpPr>
        <p:spPr>
          <a:ln/>
        </p:spPr>
        <p:txBody>
          <a:bodyPr/>
          <a:lstStyle>
            <a:lvl1pPr>
              <a:defRPr/>
            </a:lvl1pPr>
          </a:lstStyle>
          <a:p>
            <a:pPr>
              <a:defRPr/>
            </a:pPr>
            <a:fld id="{266F038A-0A6A-4D80-8C21-DD7994CFC44C}" type="slidenum">
              <a:rPr lang="en-ZA"/>
              <a:pPr>
                <a:defRPr/>
              </a:pPr>
              <a:t>‹#›</a:t>
            </a:fld>
            <a:endParaRPr lang="en-ZA" dirty="0"/>
          </a:p>
        </p:txBody>
      </p:sp>
    </p:spTree>
    <p:extLst>
      <p:ext uri="{BB962C8B-B14F-4D97-AF65-F5344CB8AC3E}">
        <p14:creationId xmlns:p14="http://schemas.microsoft.com/office/powerpoint/2010/main" val="3812766997"/>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36563" y="1436692"/>
            <a:ext cx="4113212"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702179" y="1436692"/>
            <a:ext cx="411321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Rectangle 37"/>
          <p:cNvSpPr>
            <a:spLocks noGrp="1" noChangeArrowheads="1"/>
          </p:cNvSpPr>
          <p:nvPr>
            <p:ph type="dt" sz="half" idx="10"/>
          </p:nvPr>
        </p:nvSpPr>
        <p:spPr>
          <a:ln/>
        </p:spPr>
        <p:txBody>
          <a:bodyPr/>
          <a:lstStyle>
            <a:lvl1pPr>
              <a:defRPr/>
            </a:lvl1pPr>
          </a:lstStyle>
          <a:p>
            <a:pPr>
              <a:defRPr/>
            </a:pPr>
            <a:endParaRPr lang="en-ZA" dirty="0"/>
          </a:p>
        </p:txBody>
      </p:sp>
      <p:sp>
        <p:nvSpPr>
          <p:cNvPr id="6" name="Rectangle 39"/>
          <p:cNvSpPr>
            <a:spLocks noGrp="1" noChangeArrowheads="1"/>
          </p:cNvSpPr>
          <p:nvPr>
            <p:ph type="sldNum" sz="quarter" idx="11"/>
          </p:nvPr>
        </p:nvSpPr>
        <p:spPr>
          <a:ln/>
        </p:spPr>
        <p:txBody>
          <a:bodyPr/>
          <a:lstStyle>
            <a:lvl1pPr>
              <a:defRPr/>
            </a:lvl1pPr>
          </a:lstStyle>
          <a:p>
            <a:pPr>
              <a:defRPr/>
            </a:pPr>
            <a:fld id="{428E28E4-EA35-4E73-962C-7C0929625951}" type="slidenum">
              <a:rPr lang="en-ZA"/>
              <a:pPr>
                <a:defRPr/>
              </a:pPr>
              <a:t>‹#›</a:t>
            </a:fld>
            <a:endParaRPr lang="en-ZA" dirty="0"/>
          </a:p>
        </p:txBody>
      </p:sp>
    </p:spTree>
    <p:extLst>
      <p:ext uri="{BB962C8B-B14F-4D97-AF65-F5344CB8AC3E}">
        <p14:creationId xmlns:p14="http://schemas.microsoft.com/office/powerpoint/2010/main" val="3155246135"/>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Rectangle 37"/>
          <p:cNvSpPr>
            <a:spLocks noGrp="1" noChangeArrowheads="1"/>
          </p:cNvSpPr>
          <p:nvPr>
            <p:ph type="dt" sz="half" idx="10"/>
          </p:nvPr>
        </p:nvSpPr>
        <p:spPr>
          <a:ln/>
        </p:spPr>
        <p:txBody>
          <a:bodyPr/>
          <a:lstStyle>
            <a:lvl1pPr>
              <a:defRPr/>
            </a:lvl1pPr>
          </a:lstStyle>
          <a:p>
            <a:pPr>
              <a:defRPr/>
            </a:pPr>
            <a:endParaRPr lang="en-ZA" dirty="0"/>
          </a:p>
        </p:txBody>
      </p:sp>
      <p:sp>
        <p:nvSpPr>
          <p:cNvPr id="8" name="Rectangle 39"/>
          <p:cNvSpPr>
            <a:spLocks noGrp="1" noChangeArrowheads="1"/>
          </p:cNvSpPr>
          <p:nvPr>
            <p:ph type="sldNum" sz="quarter" idx="11"/>
          </p:nvPr>
        </p:nvSpPr>
        <p:spPr>
          <a:ln/>
        </p:spPr>
        <p:txBody>
          <a:bodyPr/>
          <a:lstStyle>
            <a:lvl1pPr>
              <a:defRPr/>
            </a:lvl1pPr>
          </a:lstStyle>
          <a:p>
            <a:pPr>
              <a:defRPr/>
            </a:pPr>
            <a:fld id="{352FA9FF-802B-4283-82F9-AF3E3B4C70E5}" type="slidenum">
              <a:rPr lang="en-ZA"/>
              <a:pPr>
                <a:defRPr/>
              </a:pPr>
              <a:t>‹#›</a:t>
            </a:fld>
            <a:endParaRPr lang="en-ZA" dirty="0"/>
          </a:p>
        </p:txBody>
      </p:sp>
    </p:spTree>
    <p:extLst>
      <p:ext uri="{BB962C8B-B14F-4D97-AF65-F5344CB8AC3E}">
        <p14:creationId xmlns:p14="http://schemas.microsoft.com/office/powerpoint/2010/main" val="3693546975"/>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37"/>
          <p:cNvSpPr>
            <a:spLocks noGrp="1" noChangeArrowheads="1"/>
          </p:cNvSpPr>
          <p:nvPr>
            <p:ph type="dt" sz="half" idx="10"/>
          </p:nvPr>
        </p:nvSpPr>
        <p:spPr>
          <a:ln/>
        </p:spPr>
        <p:txBody>
          <a:bodyPr/>
          <a:lstStyle>
            <a:lvl1pPr>
              <a:defRPr/>
            </a:lvl1pPr>
          </a:lstStyle>
          <a:p>
            <a:pPr>
              <a:defRPr/>
            </a:pPr>
            <a:endParaRPr lang="en-ZA" dirty="0"/>
          </a:p>
        </p:txBody>
      </p:sp>
      <p:sp>
        <p:nvSpPr>
          <p:cNvPr id="4" name="Rectangle 39"/>
          <p:cNvSpPr>
            <a:spLocks noGrp="1" noChangeArrowheads="1"/>
          </p:cNvSpPr>
          <p:nvPr>
            <p:ph type="sldNum" sz="quarter" idx="11"/>
          </p:nvPr>
        </p:nvSpPr>
        <p:spPr>
          <a:ln/>
        </p:spPr>
        <p:txBody>
          <a:bodyPr/>
          <a:lstStyle>
            <a:lvl1pPr>
              <a:defRPr/>
            </a:lvl1pPr>
          </a:lstStyle>
          <a:p>
            <a:pPr>
              <a:defRPr/>
            </a:pPr>
            <a:fld id="{F18CC4F1-22CE-4763-90FD-A21FBE3C8566}" type="slidenum">
              <a:rPr lang="en-ZA"/>
              <a:pPr>
                <a:defRPr/>
              </a:pPr>
              <a:t>‹#›</a:t>
            </a:fld>
            <a:endParaRPr lang="en-ZA" dirty="0"/>
          </a:p>
        </p:txBody>
      </p:sp>
    </p:spTree>
    <p:extLst>
      <p:ext uri="{BB962C8B-B14F-4D97-AF65-F5344CB8AC3E}">
        <p14:creationId xmlns:p14="http://schemas.microsoft.com/office/powerpoint/2010/main" val="4138334808"/>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ZA" dirty="0"/>
          </a:p>
        </p:txBody>
      </p:sp>
      <p:sp>
        <p:nvSpPr>
          <p:cNvPr id="3" name="Footer Placeholder 2"/>
          <p:cNvSpPr>
            <a:spLocks noGrp="1"/>
          </p:cNvSpPr>
          <p:nvPr>
            <p:ph type="ftr" sz="quarter" idx="11"/>
          </p:nvPr>
        </p:nvSpPr>
        <p:spPr>
          <a:xfrm>
            <a:off x="3132138" y="6453188"/>
            <a:ext cx="2879725" cy="268287"/>
          </a:xfrm>
          <a:prstGeom prst="rect">
            <a:avLst/>
          </a:prstGeom>
        </p:spPr>
        <p:txBody>
          <a:bodyPr/>
          <a:lstStyle>
            <a:lvl1pPr>
              <a:defRPr/>
            </a:lvl1pPr>
          </a:lstStyle>
          <a:p>
            <a:pPr fontAlgn="base">
              <a:spcBef>
                <a:spcPct val="0"/>
              </a:spcBef>
              <a:spcAft>
                <a:spcPct val="0"/>
              </a:spcAft>
              <a:defRPr/>
            </a:pPr>
            <a:endParaRPr lang="en-ZA" dirty="0">
              <a:solidFill>
                <a:srgbClr val="003896"/>
              </a:solidFill>
            </a:endParaRPr>
          </a:p>
        </p:txBody>
      </p:sp>
      <p:sp>
        <p:nvSpPr>
          <p:cNvPr id="4" name="Slide Number Placeholder 3"/>
          <p:cNvSpPr>
            <a:spLocks noGrp="1"/>
          </p:cNvSpPr>
          <p:nvPr>
            <p:ph type="sldNum" sz="quarter" idx="12"/>
          </p:nvPr>
        </p:nvSpPr>
        <p:spPr/>
        <p:txBody>
          <a:bodyPr/>
          <a:lstStyle>
            <a:lvl1pPr>
              <a:defRPr/>
            </a:lvl1pPr>
          </a:lstStyle>
          <a:p>
            <a:pPr>
              <a:defRPr/>
            </a:pPr>
            <a:fld id="{850DAD12-50D8-42F7-8011-597CFF2FE8D6}" type="slidenum">
              <a:rPr lang="en-ZA"/>
              <a:pPr>
                <a:defRPr/>
              </a:pPr>
              <a:t>‹#›</a:t>
            </a:fld>
            <a:endParaRPr lang="en-ZA" dirty="0"/>
          </a:p>
        </p:txBody>
      </p:sp>
    </p:spTree>
    <p:extLst>
      <p:ext uri="{BB962C8B-B14F-4D97-AF65-F5344CB8AC3E}">
        <p14:creationId xmlns:p14="http://schemas.microsoft.com/office/powerpoint/2010/main" val="426815378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1"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7"/>
          <p:cNvSpPr>
            <a:spLocks noGrp="1" noChangeArrowheads="1"/>
          </p:cNvSpPr>
          <p:nvPr>
            <p:ph type="dt" sz="half" idx="10"/>
          </p:nvPr>
        </p:nvSpPr>
        <p:spPr>
          <a:ln/>
        </p:spPr>
        <p:txBody>
          <a:bodyPr/>
          <a:lstStyle>
            <a:lvl1pPr>
              <a:defRPr/>
            </a:lvl1pPr>
          </a:lstStyle>
          <a:p>
            <a:pPr>
              <a:defRPr/>
            </a:pPr>
            <a:endParaRPr lang="en-ZA" dirty="0"/>
          </a:p>
        </p:txBody>
      </p:sp>
      <p:sp>
        <p:nvSpPr>
          <p:cNvPr id="6" name="Rectangle 39"/>
          <p:cNvSpPr>
            <a:spLocks noGrp="1" noChangeArrowheads="1"/>
          </p:cNvSpPr>
          <p:nvPr>
            <p:ph type="sldNum" sz="quarter" idx="11"/>
          </p:nvPr>
        </p:nvSpPr>
        <p:spPr>
          <a:ln/>
        </p:spPr>
        <p:txBody>
          <a:bodyPr/>
          <a:lstStyle>
            <a:lvl1pPr>
              <a:defRPr/>
            </a:lvl1pPr>
          </a:lstStyle>
          <a:p>
            <a:pPr>
              <a:defRPr/>
            </a:pPr>
            <a:fld id="{B9F4BD90-9270-43DC-B579-A58A981EE58D}" type="slidenum">
              <a:rPr lang="en-ZA"/>
              <a:pPr>
                <a:defRPr/>
              </a:pPr>
              <a:t>‹#›</a:t>
            </a:fld>
            <a:endParaRPr lang="en-ZA" dirty="0"/>
          </a:p>
        </p:txBody>
      </p:sp>
    </p:spTree>
    <p:extLst>
      <p:ext uri="{BB962C8B-B14F-4D97-AF65-F5344CB8AC3E}">
        <p14:creationId xmlns:p14="http://schemas.microsoft.com/office/powerpoint/2010/main" val="2796249224"/>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7"/>
          <p:cNvSpPr>
            <a:spLocks noGrp="1" noChangeArrowheads="1"/>
          </p:cNvSpPr>
          <p:nvPr>
            <p:ph type="dt" sz="half" idx="10"/>
          </p:nvPr>
        </p:nvSpPr>
        <p:spPr>
          <a:ln/>
        </p:spPr>
        <p:txBody>
          <a:bodyPr/>
          <a:lstStyle>
            <a:lvl1pPr>
              <a:defRPr/>
            </a:lvl1pPr>
          </a:lstStyle>
          <a:p>
            <a:pPr>
              <a:defRPr/>
            </a:pPr>
            <a:endParaRPr lang="en-ZA" dirty="0"/>
          </a:p>
        </p:txBody>
      </p:sp>
      <p:sp>
        <p:nvSpPr>
          <p:cNvPr id="6" name="Rectangle 39"/>
          <p:cNvSpPr>
            <a:spLocks noGrp="1" noChangeArrowheads="1"/>
          </p:cNvSpPr>
          <p:nvPr>
            <p:ph type="sldNum" sz="quarter" idx="11"/>
          </p:nvPr>
        </p:nvSpPr>
        <p:spPr>
          <a:ln/>
        </p:spPr>
        <p:txBody>
          <a:bodyPr/>
          <a:lstStyle>
            <a:lvl1pPr>
              <a:defRPr/>
            </a:lvl1pPr>
          </a:lstStyle>
          <a:p>
            <a:pPr>
              <a:defRPr/>
            </a:pPr>
            <a:fld id="{F7C69BEE-0357-475C-81AD-F4C1F5460805}" type="slidenum">
              <a:rPr lang="en-ZA"/>
              <a:pPr>
                <a:defRPr/>
              </a:pPr>
              <a:t>‹#›</a:t>
            </a:fld>
            <a:endParaRPr lang="en-ZA" dirty="0"/>
          </a:p>
        </p:txBody>
      </p:sp>
    </p:spTree>
    <p:extLst>
      <p:ext uri="{BB962C8B-B14F-4D97-AF65-F5344CB8AC3E}">
        <p14:creationId xmlns:p14="http://schemas.microsoft.com/office/powerpoint/2010/main" val="960813286"/>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37"/>
          <p:cNvSpPr>
            <a:spLocks noGrp="1" noChangeArrowheads="1"/>
          </p:cNvSpPr>
          <p:nvPr>
            <p:ph type="dt" sz="half" idx="10"/>
          </p:nvPr>
        </p:nvSpPr>
        <p:spPr>
          <a:ln/>
        </p:spPr>
        <p:txBody>
          <a:bodyPr/>
          <a:lstStyle>
            <a:lvl1pPr>
              <a:defRPr/>
            </a:lvl1pPr>
          </a:lstStyle>
          <a:p>
            <a:pPr>
              <a:defRPr/>
            </a:pPr>
            <a:endParaRPr lang="en-ZA" dirty="0"/>
          </a:p>
        </p:txBody>
      </p:sp>
      <p:sp>
        <p:nvSpPr>
          <p:cNvPr id="5" name="Rectangle 39"/>
          <p:cNvSpPr>
            <a:spLocks noGrp="1" noChangeArrowheads="1"/>
          </p:cNvSpPr>
          <p:nvPr>
            <p:ph type="sldNum" sz="quarter" idx="11"/>
          </p:nvPr>
        </p:nvSpPr>
        <p:spPr>
          <a:ln/>
        </p:spPr>
        <p:txBody>
          <a:bodyPr/>
          <a:lstStyle>
            <a:lvl1pPr>
              <a:defRPr/>
            </a:lvl1pPr>
          </a:lstStyle>
          <a:p>
            <a:pPr>
              <a:defRPr/>
            </a:pPr>
            <a:fld id="{8CD3E7D4-7EDF-4316-9E43-CA8850DE8746}" type="slidenum">
              <a:rPr lang="en-ZA"/>
              <a:pPr>
                <a:defRPr/>
              </a:pPr>
              <a:t>‹#›</a:t>
            </a:fld>
            <a:endParaRPr lang="en-ZA" dirty="0"/>
          </a:p>
        </p:txBody>
      </p:sp>
    </p:spTree>
    <p:extLst>
      <p:ext uri="{BB962C8B-B14F-4D97-AF65-F5344CB8AC3E}">
        <p14:creationId xmlns:p14="http://schemas.microsoft.com/office/powerpoint/2010/main" val="374171311"/>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1475" y="166696"/>
            <a:ext cx="2093913" cy="63150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436563" y="166696"/>
            <a:ext cx="6132512"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37"/>
          <p:cNvSpPr>
            <a:spLocks noGrp="1" noChangeArrowheads="1"/>
          </p:cNvSpPr>
          <p:nvPr>
            <p:ph type="dt" sz="half" idx="10"/>
          </p:nvPr>
        </p:nvSpPr>
        <p:spPr>
          <a:ln/>
        </p:spPr>
        <p:txBody>
          <a:bodyPr/>
          <a:lstStyle>
            <a:lvl1pPr>
              <a:defRPr/>
            </a:lvl1pPr>
          </a:lstStyle>
          <a:p>
            <a:pPr>
              <a:defRPr/>
            </a:pPr>
            <a:endParaRPr lang="en-ZA" dirty="0"/>
          </a:p>
        </p:txBody>
      </p:sp>
      <p:sp>
        <p:nvSpPr>
          <p:cNvPr id="5" name="Rectangle 39"/>
          <p:cNvSpPr>
            <a:spLocks noGrp="1" noChangeArrowheads="1"/>
          </p:cNvSpPr>
          <p:nvPr>
            <p:ph type="sldNum" sz="quarter" idx="11"/>
          </p:nvPr>
        </p:nvSpPr>
        <p:spPr>
          <a:ln/>
        </p:spPr>
        <p:txBody>
          <a:bodyPr/>
          <a:lstStyle>
            <a:lvl1pPr>
              <a:defRPr/>
            </a:lvl1pPr>
          </a:lstStyle>
          <a:p>
            <a:pPr>
              <a:defRPr/>
            </a:pPr>
            <a:fld id="{AD111D78-F002-4CE3-ACD2-7179320D73E1}" type="slidenum">
              <a:rPr lang="en-ZA"/>
              <a:pPr>
                <a:defRPr/>
              </a:pPr>
              <a:t>‹#›</a:t>
            </a:fld>
            <a:endParaRPr lang="en-ZA" dirty="0"/>
          </a:p>
        </p:txBody>
      </p:sp>
    </p:spTree>
    <p:extLst>
      <p:ext uri="{BB962C8B-B14F-4D97-AF65-F5344CB8AC3E}">
        <p14:creationId xmlns:p14="http://schemas.microsoft.com/office/powerpoint/2010/main" val="1172165584"/>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36564" y="166696"/>
            <a:ext cx="8378825" cy="631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3" name="Date Placeholder 2"/>
          <p:cNvSpPr>
            <a:spLocks noGrp="1"/>
          </p:cNvSpPr>
          <p:nvPr>
            <p:ph type="dt" sz="half" idx="10"/>
          </p:nvPr>
        </p:nvSpPr>
        <p:spPr/>
        <p:txBody>
          <a:bodyPr/>
          <a:lstStyle>
            <a:lvl1pPr>
              <a:defRPr/>
            </a:lvl1pPr>
          </a:lstStyle>
          <a:p>
            <a:pPr>
              <a:defRPr/>
            </a:pPr>
            <a:endParaRPr lang="en-ZA" dirty="0"/>
          </a:p>
        </p:txBody>
      </p:sp>
      <p:sp>
        <p:nvSpPr>
          <p:cNvPr id="4" name="Slide Number Placeholder 4"/>
          <p:cNvSpPr>
            <a:spLocks noGrp="1"/>
          </p:cNvSpPr>
          <p:nvPr>
            <p:ph type="sldNum" sz="quarter" idx="11"/>
          </p:nvPr>
        </p:nvSpPr>
        <p:spPr>
          <a:xfrm>
            <a:off x="3851275" y="6453188"/>
            <a:ext cx="1008063" cy="268287"/>
          </a:xfrm>
        </p:spPr>
        <p:txBody>
          <a:bodyPr/>
          <a:lstStyle>
            <a:lvl1pPr>
              <a:defRPr/>
            </a:lvl1pPr>
          </a:lstStyle>
          <a:p>
            <a:pPr>
              <a:defRPr/>
            </a:pPr>
            <a:fld id="{EA4E3805-3837-4901-AD7C-0A7B26348631}" type="slidenum">
              <a:rPr lang="en-ZA"/>
              <a:pPr>
                <a:defRPr/>
              </a:pPr>
              <a:t>‹#›</a:t>
            </a:fld>
            <a:endParaRPr lang="en-ZA" dirty="0"/>
          </a:p>
        </p:txBody>
      </p:sp>
    </p:spTree>
    <p:extLst>
      <p:ext uri="{BB962C8B-B14F-4D97-AF65-F5344CB8AC3E}">
        <p14:creationId xmlns:p14="http://schemas.microsoft.com/office/powerpoint/2010/main" val="548481477"/>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50"/>
          <p:cNvGrpSpPr>
            <a:grpSpLocks/>
          </p:cNvGrpSpPr>
          <p:nvPr userDrawn="1"/>
        </p:nvGrpSpPr>
        <p:grpSpPr bwMode="auto">
          <a:xfrm>
            <a:off x="-4763" y="0"/>
            <a:ext cx="9148763" cy="6858000"/>
            <a:chOff x="-3" y="0"/>
            <a:chExt cx="5763" cy="4320"/>
          </a:xfrm>
        </p:grpSpPr>
        <p:pic>
          <p:nvPicPr>
            <p:cNvPr id="5" name="Picture 148" descr="logo small"/>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91"/>
            <p:cNvSpPr>
              <a:spLocks noChangeArrowheads="1"/>
            </p:cNvSpPr>
            <p:nvPr userDrawn="1"/>
          </p:nvSpPr>
          <p:spPr bwMode="auto">
            <a:xfrm>
              <a:off x="-3" y="0"/>
              <a:ext cx="5763" cy="4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pic>
          <p:nvPicPr>
            <p:cNvPr id="7" name="Picture 23" descr="dd"/>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01"/>
            <p:cNvSpPr>
              <a:spLocks noChangeArrowheads="1"/>
            </p:cNvSpPr>
            <p:nvPr userDrawn="1"/>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9" name="Oval 102" descr="coolers"/>
            <p:cNvSpPr>
              <a:spLocks noChangeArrowheads="1"/>
            </p:cNvSpPr>
            <p:nvPr userDrawn="1"/>
          </p:nvSpPr>
          <p:spPr bwMode="auto">
            <a:xfrm>
              <a:off x="275" y="858"/>
              <a:ext cx="1362" cy="1369"/>
            </a:xfrm>
            <a:prstGeom prst="ellipse">
              <a:avLst/>
            </a:prstGeom>
            <a:blipFill dpi="0" rotWithShape="1">
              <a:blip r:embed="rId4"/>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10" name="Oval 103"/>
            <p:cNvSpPr>
              <a:spLocks noChangeArrowheads="1"/>
            </p:cNvSpPr>
            <p:nvPr userDrawn="1"/>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11" name="Oval 104"/>
            <p:cNvSpPr>
              <a:spLocks noChangeArrowheads="1"/>
            </p:cNvSpPr>
            <p:nvPr userDrawn="1"/>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12" name="Oval 105"/>
            <p:cNvSpPr>
              <a:spLocks noChangeArrowheads="1"/>
            </p:cNvSpPr>
            <p:nvPr userDrawn="1"/>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13" name="Oval 106"/>
            <p:cNvSpPr>
              <a:spLocks noChangeArrowheads="1"/>
            </p:cNvSpPr>
            <p:nvPr userDrawn="1"/>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14" name="Oval 107"/>
            <p:cNvSpPr>
              <a:spLocks noChangeArrowheads="1"/>
            </p:cNvSpPr>
            <p:nvPr userDrawn="1"/>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15" name="Oval 108"/>
            <p:cNvSpPr>
              <a:spLocks noChangeArrowheads="1"/>
            </p:cNvSpPr>
            <p:nvPr userDrawn="1"/>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16" name="Oval 109"/>
            <p:cNvSpPr>
              <a:spLocks noChangeArrowheads="1"/>
            </p:cNvSpPr>
            <p:nvPr userDrawn="1"/>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17" name="Oval 110"/>
            <p:cNvSpPr>
              <a:spLocks noChangeArrowheads="1"/>
            </p:cNvSpPr>
            <p:nvPr userDrawn="1"/>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18" name="Oval 111"/>
            <p:cNvSpPr>
              <a:spLocks noChangeArrowheads="1"/>
            </p:cNvSpPr>
            <p:nvPr userDrawn="1"/>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19" name="Oval 112"/>
            <p:cNvSpPr>
              <a:spLocks noChangeArrowheads="1"/>
            </p:cNvSpPr>
            <p:nvPr userDrawn="1"/>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20" name="Oval 113"/>
            <p:cNvSpPr>
              <a:spLocks noChangeArrowheads="1"/>
            </p:cNvSpPr>
            <p:nvPr userDrawn="1"/>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21" name="Oval 114"/>
            <p:cNvSpPr>
              <a:spLocks noChangeArrowheads="1"/>
            </p:cNvSpPr>
            <p:nvPr userDrawn="1"/>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22" name="Oval 115"/>
            <p:cNvSpPr>
              <a:spLocks noChangeArrowheads="1"/>
            </p:cNvSpPr>
            <p:nvPr userDrawn="1"/>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23" name="Oval 116"/>
            <p:cNvSpPr>
              <a:spLocks noChangeArrowheads="1"/>
            </p:cNvSpPr>
            <p:nvPr userDrawn="1"/>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24" name="Oval 117"/>
            <p:cNvSpPr>
              <a:spLocks noChangeArrowheads="1"/>
            </p:cNvSpPr>
            <p:nvPr userDrawn="1"/>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25" name="Oval 118" descr="face"/>
            <p:cNvSpPr>
              <a:spLocks noChangeArrowheads="1"/>
            </p:cNvSpPr>
            <p:nvPr userDrawn="1"/>
          </p:nvSpPr>
          <p:spPr bwMode="auto">
            <a:xfrm>
              <a:off x="633" y="445"/>
              <a:ext cx="700" cy="701"/>
            </a:xfrm>
            <a:prstGeom prst="ellipse">
              <a:avLst/>
            </a:prstGeom>
            <a:blipFill dpi="0" rotWithShape="1">
              <a:blip r:embed="rId5">
                <a:lum contrast="6000"/>
              </a:blip>
              <a:srcRect/>
              <a:stretch>
                <a:fillRect/>
              </a:stretch>
            </a:blipFill>
            <a:ln>
              <a:noFill/>
            </a:ln>
            <a:extLst>
              <a:ext uri="{91240B29-F687-4F45-9708-019B960494DF}">
                <a14:hiddenLine xmlns:a14="http://schemas.microsoft.com/office/drawing/2010/main" w="9525">
                  <a:solidFill>
                    <a:srgbClr val="83725B"/>
                  </a:solidFill>
                  <a:round/>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26" name="Oval 119"/>
            <p:cNvSpPr>
              <a:spLocks noChangeArrowheads="1"/>
            </p:cNvSpPr>
            <p:nvPr userDrawn="1"/>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27" name="Oval 120"/>
            <p:cNvSpPr>
              <a:spLocks noChangeArrowheads="1"/>
            </p:cNvSpPr>
            <p:nvPr userDrawn="1"/>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28" name="Oval 121"/>
            <p:cNvSpPr>
              <a:spLocks noChangeArrowheads="1"/>
            </p:cNvSpPr>
            <p:nvPr userDrawn="1"/>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29" name="Oval 122"/>
            <p:cNvSpPr>
              <a:spLocks noChangeArrowheads="1"/>
            </p:cNvSpPr>
            <p:nvPr userDrawn="1"/>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30" name="Oval 123"/>
            <p:cNvSpPr>
              <a:spLocks noChangeArrowheads="1"/>
            </p:cNvSpPr>
            <p:nvPr userDrawn="1"/>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31" name="Oval 124"/>
            <p:cNvSpPr>
              <a:spLocks noChangeArrowheads="1"/>
            </p:cNvSpPr>
            <p:nvPr userDrawn="1"/>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32" name="Oval 125"/>
            <p:cNvSpPr>
              <a:spLocks noChangeArrowheads="1"/>
            </p:cNvSpPr>
            <p:nvPr userDrawn="1"/>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33" name="Oval 126"/>
            <p:cNvSpPr>
              <a:spLocks noChangeArrowheads="1"/>
            </p:cNvSpPr>
            <p:nvPr userDrawn="1"/>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34" name="Oval 127"/>
            <p:cNvSpPr>
              <a:spLocks noChangeArrowheads="1"/>
            </p:cNvSpPr>
            <p:nvPr userDrawn="1"/>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35" name="Oval 128" descr="new smal workers"/>
            <p:cNvSpPr>
              <a:spLocks noChangeArrowheads="1"/>
            </p:cNvSpPr>
            <p:nvPr userDrawn="1"/>
          </p:nvSpPr>
          <p:spPr bwMode="auto">
            <a:xfrm>
              <a:off x="304" y="2033"/>
              <a:ext cx="1135" cy="1143"/>
            </a:xfrm>
            <a:prstGeom prst="ellipse">
              <a:avLst/>
            </a:prstGeom>
            <a:blipFill dpi="0" rotWithShape="1">
              <a:blip r:embed="rId6">
                <a:lum contrast="12000"/>
              </a:blip>
              <a:srcRect/>
              <a:stretch>
                <a:fillRect/>
              </a:stretch>
            </a:blipFill>
            <a:ln>
              <a:noFill/>
            </a:ln>
            <a:extLst>
              <a:ext uri="{91240B29-F687-4F45-9708-019B960494DF}">
                <a14:hiddenLine xmlns:a14="http://schemas.microsoft.com/office/drawing/2010/main" w="0">
                  <a:solidFill>
                    <a:srgbClr val="83725B"/>
                  </a:solidFill>
                  <a:round/>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36" name="Oval 129"/>
            <p:cNvSpPr>
              <a:spLocks noChangeArrowheads="1"/>
            </p:cNvSpPr>
            <p:nvPr userDrawn="1"/>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37" name="Oval 130"/>
            <p:cNvSpPr>
              <a:spLocks noChangeArrowheads="1"/>
            </p:cNvSpPr>
            <p:nvPr userDrawn="1"/>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38" name="Oval 131"/>
            <p:cNvSpPr>
              <a:spLocks noChangeArrowheads="1"/>
            </p:cNvSpPr>
            <p:nvPr userDrawn="1"/>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39" name="Oval 132"/>
            <p:cNvSpPr>
              <a:spLocks noChangeArrowheads="1"/>
            </p:cNvSpPr>
            <p:nvPr userDrawn="1"/>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40" name="Oval 133"/>
            <p:cNvSpPr>
              <a:spLocks noChangeArrowheads="1"/>
            </p:cNvSpPr>
            <p:nvPr userDrawn="1"/>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41" name="Oval 134"/>
            <p:cNvSpPr>
              <a:spLocks noChangeArrowheads="1"/>
            </p:cNvSpPr>
            <p:nvPr userDrawn="1"/>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42" name="Oval 135"/>
            <p:cNvSpPr>
              <a:spLocks noChangeArrowheads="1"/>
            </p:cNvSpPr>
            <p:nvPr userDrawn="1"/>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43" name="Oval 136"/>
            <p:cNvSpPr>
              <a:spLocks noChangeArrowheads="1"/>
            </p:cNvSpPr>
            <p:nvPr userDrawn="1"/>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44" name="Oval 137"/>
            <p:cNvSpPr>
              <a:spLocks noChangeArrowheads="1"/>
            </p:cNvSpPr>
            <p:nvPr userDrawn="1"/>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45" name="Oval 138" descr="boom"/>
            <p:cNvSpPr>
              <a:spLocks noChangeArrowheads="1"/>
            </p:cNvSpPr>
            <p:nvPr userDrawn="1"/>
          </p:nvSpPr>
          <p:spPr bwMode="auto">
            <a:xfrm>
              <a:off x="638" y="3018"/>
              <a:ext cx="949" cy="957"/>
            </a:xfrm>
            <a:prstGeom prst="ellipse">
              <a:avLst/>
            </a:prstGeom>
            <a:blipFill dpi="0" rotWithShape="1">
              <a:blip r:embed="rId7">
                <a:lum contrast="6000"/>
              </a:blip>
              <a:srcRect/>
              <a:stretch>
                <a:fillRect/>
              </a:stretch>
            </a:blipFill>
            <a:ln>
              <a:noFill/>
            </a:ln>
            <a:extLst>
              <a:ext uri="{91240B29-F687-4F45-9708-019B960494DF}">
                <a14:hiddenLine xmlns:a14="http://schemas.microsoft.com/office/drawing/2010/main" w="9525">
                  <a:solidFill>
                    <a:srgbClr val="83725B"/>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46" name="Oval 139"/>
            <p:cNvSpPr>
              <a:spLocks noChangeArrowheads="1"/>
            </p:cNvSpPr>
            <p:nvPr userDrawn="1"/>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47" name="Oval 140"/>
            <p:cNvSpPr>
              <a:spLocks noChangeArrowheads="1"/>
            </p:cNvSpPr>
            <p:nvPr userDrawn="1"/>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sp>
          <p:nvSpPr>
            <p:cNvPr id="48" name="Oval 141"/>
            <p:cNvSpPr>
              <a:spLocks noChangeArrowheads="1"/>
            </p:cNvSpPr>
            <p:nvPr userDrawn="1"/>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base" hangingPunct="1">
                <a:spcBef>
                  <a:spcPct val="0"/>
                </a:spcBef>
                <a:spcAft>
                  <a:spcPct val="0"/>
                </a:spcAft>
              </a:pPr>
              <a:endParaRPr lang="en-US" altLang="en-US" dirty="0">
                <a:solidFill>
                  <a:srgbClr val="003896"/>
                </a:solidFill>
              </a:endParaRPr>
            </a:p>
          </p:txBody>
        </p:sp>
      </p:grpSp>
      <p:sp>
        <p:nvSpPr>
          <p:cNvPr id="3075" name="Rectangle 3"/>
          <p:cNvSpPr>
            <a:spLocks noGrp="1" noChangeArrowheads="1"/>
          </p:cNvSpPr>
          <p:nvPr>
            <p:ph type="ctrTitle"/>
          </p:nvPr>
        </p:nvSpPr>
        <p:spPr>
          <a:xfrm>
            <a:off x="3059117" y="3271842"/>
            <a:ext cx="5545137" cy="676275"/>
          </a:xfrm>
        </p:spPr>
        <p:txBody>
          <a:bodyPr anchor="b"/>
          <a:lstStyle>
            <a:lvl1pPr>
              <a:defRPr>
                <a:solidFill>
                  <a:srgbClr val="003896"/>
                </a:solidFill>
              </a:defRPr>
            </a:lvl1pPr>
          </a:lstStyle>
          <a:p>
            <a:pPr lvl="0"/>
            <a:r>
              <a:rPr lang="en-ZA" noProof="0"/>
              <a:t>Click to edit Master title style</a:t>
            </a:r>
          </a:p>
        </p:txBody>
      </p:sp>
      <p:sp>
        <p:nvSpPr>
          <p:cNvPr id="3076" name="Rectangle 4"/>
          <p:cNvSpPr>
            <a:spLocks noGrp="1" noChangeArrowheads="1"/>
          </p:cNvSpPr>
          <p:nvPr>
            <p:ph type="subTitle" idx="1"/>
          </p:nvPr>
        </p:nvSpPr>
        <p:spPr>
          <a:xfrm>
            <a:off x="3059117" y="4092583"/>
            <a:ext cx="5545137" cy="2220913"/>
          </a:xfrm>
        </p:spPr>
        <p:txBody>
          <a:bodyPr/>
          <a:lstStyle>
            <a:lvl1pPr marL="0" indent="0">
              <a:buFontTx/>
              <a:buNone/>
              <a:defRPr sz="1800">
                <a:solidFill>
                  <a:srgbClr val="83725B"/>
                </a:solidFill>
              </a:defRPr>
            </a:lvl1pPr>
          </a:lstStyle>
          <a:p>
            <a:pPr lvl="0"/>
            <a:r>
              <a:rPr lang="en-ZA" noProof="0"/>
              <a:t>Click to edit Master subtitle style</a:t>
            </a:r>
          </a:p>
        </p:txBody>
      </p:sp>
    </p:spTree>
    <p:extLst>
      <p:ext uri="{BB962C8B-B14F-4D97-AF65-F5344CB8AC3E}">
        <p14:creationId xmlns:p14="http://schemas.microsoft.com/office/powerpoint/2010/main" val="2225194945"/>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Rectangle 37"/>
          <p:cNvSpPr>
            <a:spLocks noGrp="1" noChangeArrowheads="1"/>
          </p:cNvSpPr>
          <p:nvPr>
            <p:ph type="dt" sz="half" idx="10"/>
          </p:nvPr>
        </p:nvSpPr>
        <p:spPr/>
        <p:txBody>
          <a:bodyPr/>
          <a:lstStyle>
            <a:lvl1pPr>
              <a:defRPr/>
            </a:lvl1pPr>
          </a:lstStyle>
          <a:p>
            <a:pPr>
              <a:defRPr/>
            </a:pPr>
            <a:endParaRPr lang="en-ZA" dirty="0"/>
          </a:p>
        </p:txBody>
      </p:sp>
      <p:sp>
        <p:nvSpPr>
          <p:cNvPr id="5" name="Rectangle 39"/>
          <p:cNvSpPr>
            <a:spLocks noGrp="1" noChangeArrowheads="1"/>
          </p:cNvSpPr>
          <p:nvPr>
            <p:ph type="sldNum" sz="quarter" idx="11"/>
          </p:nvPr>
        </p:nvSpPr>
        <p:spPr/>
        <p:txBody>
          <a:bodyPr/>
          <a:lstStyle>
            <a:lvl1pPr>
              <a:defRPr/>
            </a:lvl1pPr>
          </a:lstStyle>
          <a:p>
            <a:pPr>
              <a:defRPr/>
            </a:pPr>
            <a:fld id="{3917857D-601F-43BB-96C8-1B46B8737E50}" type="slidenum">
              <a:rPr lang="en-ZA"/>
              <a:pPr>
                <a:defRPr/>
              </a:pPr>
              <a:t>‹#›</a:t>
            </a:fld>
            <a:endParaRPr lang="en-ZA" dirty="0"/>
          </a:p>
        </p:txBody>
      </p:sp>
    </p:spTree>
    <p:extLst>
      <p:ext uri="{BB962C8B-B14F-4D97-AF65-F5344CB8AC3E}">
        <p14:creationId xmlns:p14="http://schemas.microsoft.com/office/powerpoint/2010/main" val="987038368"/>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7"/>
          <p:cNvSpPr>
            <a:spLocks noGrp="1" noChangeArrowheads="1"/>
          </p:cNvSpPr>
          <p:nvPr>
            <p:ph type="dt" sz="half" idx="10"/>
          </p:nvPr>
        </p:nvSpPr>
        <p:spPr>
          <a:ln/>
        </p:spPr>
        <p:txBody>
          <a:bodyPr/>
          <a:lstStyle>
            <a:lvl1pPr>
              <a:defRPr/>
            </a:lvl1pPr>
          </a:lstStyle>
          <a:p>
            <a:pPr>
              <a:defRPr/>
            </a:pPr>
            <a:endParaRPr lang="en-ZA" dirty="0"/>
          </a:p>
        </p:txBody>
      </p:sp>
      <p:sp>
        <p:nvSpPr>
          <p:cNvPr id="5" name="Rectangle 39"/>
          <p:cNvSpPr>
            <a:spLocks noGrp="1" noChangeArrowheads="1"/>
          </p:cNvSpPr>
          <p:nvPr>
            <p:ph type="sldNum" sz="quarter" idx="11"/>
          </p:nvPr>
        </p:nvSpPr>
        <p:spPr>
          <a:ln/>
        </p:spPr>
        <p:txBody>
          <a:bodyPr/>
          <a:lstStyle>
            <a:lvl1pPr>
              <a:defRPr/>
            </a:lvl1pPr>
          </a:lstStyle>
          <a:p>
            <a:pPr>
              <a:defRPr/>
            </a:pPr>
            <a:fld id="{132F839E-B3DC-476A-8D9F-23043BB1FACA}" type="slidenum">
              <a:rPr lang="en-ZA"/>
              <a:pPr>
                <a:defRPr/>
              </a:pPr>
              <a:t>‹#›</a:t>
            </a:fld>
            <a:endParaRPr lang="en-ZA" dirty="0"/>
          </a:p>
        </p:txBody>
      </p:sp>
    </p:spTree>
    <p:extLst>
      <p:ext uri="{BB962C8B-B14F-4D97-AF65-F5344CB8AC3E}">
        <p14:creationId xmlns:p14="http://schemas.microsoft.com/office/powerpoint/2010/main" val="1087988029"/>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36563" y="1436692"/>
            <a:ext cx="4113212"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702179" y="1436692"/>
            <a:ext cx="4113213" cy="5045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Rectangle 37"/>
          <p:cNvSpPr>
            <a:spLocks noGrp="1" noChangeArrowheads="1"/>
          </p:cNvSpPr>
          <p:nvPr>
            <p:ph type="dt" sz="half" idx="10"/>
          </p:nvPr>
        </p:nvSpPr>
        <p:spPr>
          <a:ln/>
        </p:spPr>
        <p:txBody>
          <a:bodyPr/>
          <a:lstStyle>
            <a:lvl1pPr>
              <a:defRPr/>
            </a:lvl1pPr>
          </a:lstStyle>
          <a:p>
            <a:pPr>
              <a:defRPr/>
            </a:pPr>
            <a:endParaRPr lang="en-ZA" dirty="0"/>
          </a:p>
        </p:txBody>
      </p:sp>
      <p:sp>
        <p:nvSpPr>
          <p:cNvPr id="6" name="Rectangle 39"/>
          <p:cNvSpPr>
            <a:spLocks noGrp="1" noChangeArrowheads="1"/>
          </p:cNvSpPr>
          <p:nvPr>
            <p:ph type="sldNum" sz="quarter" idx="11"/>
          </p:nvPr>
        </p:nvSpPr>
        <p:spPr>
          <a:ln/>
        </p:spPr>
        <p:txBody>
          <a:bodyPr/>
          <a:lstStyle>
            <a:lvl1pPr>
              <a:defRPr/>
            </a:lvl1pPr>
          </a:lstStyle>
          <a:p>
            <a:pPr>
              <a:defRPr/>
            </a:pPr>
            <a:fld id="{747C18C8-C136-46A0-9569-6602B26788B7}" type="slidenum">
              <a:rPr lang="en-ZA"/>
              <a:pPr>
                <a:defRPr/>
              </a:pPr>
              <a:t>‹#›</a:t>
            </a:fld>
            <a:endParaRPr lang="en-ZA" dirty="0"/>
          </a:p>
        </p:txBody>
      </p:sp>
    </p:spTree>
    <p:extLst>
      <p:ext uri="{BB962C8B-B14F-4D97-AF65-F5344CB8AC3E}">
        <p14:creationId xmlns:p14="http://schemas.microsoft.com/office/powerpoint/2010/main" val="203711939"/>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Rectangle 37"/>
          <p:cNvSpPr>
            <a:spLocks noGrp="1" noChangeArrowheads="1"/>
          </p:cNvSpPr>
          <p:nvPr>
            <p:ph type="dt" sz="half" idx="10"/>
          </p:nvPr>
        </p:nvSpPr>
        <p:spPr>
          <a:ln/>
        </p:spPr>
        <p:txBody>
          <a:bodyPr/>
          <a:lstStyle>
            <a:lvl1pPr>
              <a:defRPr/>
            </a:lvl1pPr>
          </a:lstStyle>
          <a:p>
            <a:pPr>
              <a:defRPr/>
            </a:pPr>
            <a:endParaRPr lang="en-ZA" dirty="0"/>
          </a:p>
        </p:txBody>
      </p:sp>
      <p:sp>
        <p:nvSpPr>
          <p:cNvPr id="8" name="Rectangle 39"/>
          <p:cNvSpPr>
            <a:spLocks noGrp="1" noChangeArrowheads="1"/>
          </p:cNvSpPr>
          <p:nvPr>
            <p:ph type="sldNum" sz="quarter" idx="11"/>
          </p:nvPr>
        </p:nvSpPr>
        <p:spPr>
          <a:ln/>
        </p:spPr>
        <p:txBody>
          <a:bodyPr/>
          <a:lstStyle>
            <a:lvl1pPr>
              <a:defRPr/>
            </a:lvl1pPr>
          </a:lstStyle>
          <a:p>
            <a:pPr>
              <a:defRPr/>
            </a:pPr>
            <a:fld id="{5ADE3912-0470-4379-AFA6-406792908370}" type="slidenum">
              <a:rPr lang="en-ZA"/>
              <a:pPr>
                <a:defRPr/>
              </a:pPr>
              <a:t>‹#›</a:t>
            </a:fld>
            <a:endParaRPr lang="en-ZA" dirty="0"/>
          </a:p>
        </p:txBody>
      </p:sp>
    </p:spTree>
    <p:extLst>
      <p:ext uri="{BB962C8B-B14F-4D97-AF65-F5344CB8AC3E}">
        <p14:creationId xmlns:p14="http://schemas.microsoft.com/office/powerpoint/2010/main" val="70586843"/>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37"/>
          <p:cNvSpPr>
            <a:spLocks noGrp="1" noChangeArrowheads="1"/>
          </p:cNvSpPr>
          <p:nvPr>
            <p:ph type="dt" sz="half" idx="10"/>
          </p:nvPr>
        </p:nvSpPr>
        <p:spPr>
          <a:ln/>
        </p:spPr>
        <p:txBody>
          <a:bodyPr/>
          <a:lstStyle>
            <a:lvl1pPr>
              <a:defRPr/>
            </a:lvl1pPr>
          </a:lstStyle>
          <a:p>
            <a:pPr>
              <a:defRPr/>
            </a:pPr>
            <a:endParaRPr lang="en-ZA" dirty="0"/>
          </a:p>
        </p:txBody>
      </p:sp>
      <p:sp>
        <p:nvSpPr>
          <p:cNvPr id="4" name="Rectangle 39"/>
          <p:cNvSpPr>
            <a:spLocks noGrp="1" noChangeArrowheads="1"/>
          </p:cNvSpPr>
          <p:nvPr>
            <p:ph type="sldNum" sz="quarter" idx="11"/>
          </p:nvPr>
        </p:nvSpPr>
        <p:spPr>
          <a:ln/>
        </p:spPr>
        <p:txBody>
          <a:bodyPr/>
          <a:lstStyle>
            <a:lvl1pPr>
              <a:defRPr/>
            </a:lvl1pPr>
          </a:lstStyle>
          <a:p>
            <a:pPr>
              <a:defRPr/>
            </a:pPr>
            <a:fld id="{FC5BE2C9-BCF0-4A54-8A10-16A46C75D10C}" type="slidenum">
              <a:rPr lang="en-ZA"/>
              <a:pPr>
                <a:defRPr/>
              </a:pPr>
              <a:t>‹#›</a:t>
            </a:fld>
            <a:endParaRPr lang="en-ZA" dirty="0"/>
          </a:p>
        </p:txBody>
      </p:sp>
    </p:spTree>
    <p:extLst>
      <p:ext uri="{BB962C8B-B14F-4D97-AF65-F5344CB8AC3E}">
        <p14:creationId xmlns:p14="http://schemas.microsoft.com/office/powerpoint/2010/main" val="2381296861"/>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ZA" dirty="0"/>
          </a:p>
        </p:txBody>
      </p:sp>
      <p:sp>
        <p:nvSpPr>
          <p:cNvPr id="3" name="Footer Placeholder 2"/>
          <p:cNvSpPr>
            <a:spLocks noGrp="1"/>
          </p:cNvSpPr>
          <p:nvPr>
            <p:ph type="ftr" sz="quarter" idx="11"/>
          </p:nvPr>
        </p:nvSpPr>
        <p:spPr>
          <a:xfrm>
            <a:off x="3132138" y="6453188"/>
            <a:ext cx="2879725" cy="268287"/>
          </a:xfrm>
          <a:prstGeom prst="rect">
            <a:avLst/>
          </a:prstGeom>
        </p:spPr>
        <p:txBody>
          <a:bodyPr/>
          <a:lstStyle>
            <a:lvl1pPr>
              <a:defRPr>
                <a:solidFill>
                  <a:srgbClr val="003896"/>
                </a:solidFill>
              </a:defRPr>
            </a:lvl1pPr>
          </a:lstStyle>
          <a:p>
            <a:pPr fontAlgn="base">
              <a:spcBef>
                <a:spcPct val="0"/>
              </a:spcBef>
              <a:spcAft>
                <a:spcPct val="0"/>
              </a:spcAft>
              <a:defRPr/>
            </a:pPr>
            <a:endParaRPr lang="en-ZA" dirty="0"/>
          </a:p>
        </p:txBody>
      </p:sp>
      <p:sp>
        <p:nvSpPr>
          <p:cNvPr id="4" name="Slide Number Placeholder 3"/>
          <p:cNvSpPr>
            <a:spLocks noGrp="1"/>
          </p:cNvSpPr>
          <p:nvPr>
            <p:ph type="sldNum" sz="quarter" idx="12"/>
          </p:nvPr>
        </p:nvSpPr>
        <p:spPr/>
        <p:txBody>
          <a:bodyPr/>
          <a:lstStyle>
            <a:lvl1pPr>
              <a:defRPr/>
            </a:lvl1pPr>
          </a:lstStyle>
          <a:p>
            <a:pPr>
              <a:defRPr/>
            </a:pPr>
            <a:fld id="{6F3C3805-3796-4E19-8D20-C6881871B791}" type="slidenum">
              <a:rPr lang="en-ZA"/>
              <a:pPr>
                <a:defRPr/>
              </a:pPr>
              <a:t>‹#›</a:t>
            </a:fld>
            <a:endParaRPr lang="en-ZA" dirty="0"/>
          </a:p>
        </p:txBody>
      </p:sp>
    </p:spTree>
    <p:extLst>
      <p:ext uri="{BB962C8B-B14F-4D97-AF65-F5344CB8AC3E}">
        <p14:creationId xmlns:p14="http://schemas.microsoft.com/office/powerpoint/2010/main" val="635338270"/>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1"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7"/>
          <p:cNvSpPr>
            <a:spLocks noGrp="1" noChangeArrowheads="1"/>
          </p:cNvSpPr>
          <p:nvPr>
            <p:ph type="dt" sz="half" idx="10"/>
          </p:nvPr>
        </p:nvSpPr>
        <p:spPr>
          <a:ln/>
        </p:spPr>
        <p:txBody>
          <a:bodyPr/>
          <a:lstStyle>
            <a:lvl1pPr>
              <a:defRPr/>
            </a:lvl1pPr>
          </a:lstStyle>
          <a:p>
            <a:pPr>
              <a:defRPr/>
            </a:pPr>
            <a:endParaRPr lang="en-ZA" dirty="0"/>
          </a:p>
        </p:txBody>
      </p:sp>
      <p:sp>
        <p:nvSpPr>
          <p:cNvPr id="6" name="Rectangle 39"/>
          <p:cNvSpPr>
            <a:spLocks noGrp="1" noChangeArrowheads="1"/>
          </p:cNvSpPr>
          <p:nvPr>
            <p:ph type="sldNum" sz="quarter" idx="11"/>
          </p:nvPr>
        </p:nvSpPr>
        <p:spPr>
          <a:ln/>
        </p:spPr>
        <p:txBody>
          <a:bodyPr/>
          <a:lstStyle>
            <a:lvl1pPr>
              <a:defRPr/>
            </a:lvl1pPr>
          </a:lstStyle>
          <a:p>
            <a:pPr>
              <a:defRPr/>
            </a:pPr>
            <a:fld id="{27864C45-D9D8-4896-8B40-7A30EBEBAE87}" type="slidenum">
              <a:rPr lang="en-ZA"/>
              <a:pPr>
                <a:defRPr/>
              </a:pPr>
              <a:t>‹#›</a:t>
            </a:fld>
            <a:endParaRPr lang="en-ZA" dirty="0"/>
          </a:p>
        </p:txBody>
      </p:sp>
    </p:spTree>
    <p:extLst>
      <p:ext uri="{BB962C8B-B14F-4D97-AF65-F5344CB8AC3E}">
        <p14:creationId xmlns:p14="http://schemas.microsoft.com/office/powerpoint/2010/main" val="2617351524"/>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7"/>
          <p:cNvSpPr>
            <a:spLocks noGrp="1" noChangeArrowheads="1"/>
          </p:cNvSpPr>
          <p:nvPr>
            <p:ph type="dt" sz="half" idx="10"/>
          </p:nvPr>
        </p:nvSpPr>
        <p:spPr>
          <a:ln/>
        </p:spPr>
        <p:txBody>
          <a:bodyPr/>
          <a:lstStyle>
            <a:lvl1pPr>
              <a:defRPr/>
            </a:lvl1pPr>
          </a:lstStyle>
          <a:p>
            <a:pPr>
              <a:defRPr/>
            </a:pPr>
            <a:endParaRPr lang="en-ZA" dirty="0"/>
          </a:p>
        </p:txBody>
      </p:sp>
      <p:sp>
        <p:nvSpPr>
          <p:cNvPr id="6" name="Rectangle 39"/>
          <p:cNvSpPr>
            <a:spLocks noGrp="1" noChangeArrowheads="1"/>
          </p:cNvSpPr>
          <p:nvPr>
            <p:ph type="sldNum" sz="quarter" idx="11"/>
          </p:nvPr>
        </p:nvSpPr>
        <p:spPr>
          <a:ln/>
        </p:spPr>
        <p:txBody>
          <a:bodyPr/>
          <a:lstStyle>
            <a:lvl1pPr>
              <a:defRPr/>
            </a:lvl1pPr>
          </a:lstStyle>
          <a:p>
            <a:pPr>
              <a:defRPr/>
            </a:pPr>
            <a:fld id="{DDEDBD19-E6A9-43AE-8B86-44A25698ADFD}" type="slidenum">
              <a:rPr lang="en-ZA"/>
              <a:pPr>
                <a:defRPr/>
              </a:pPr>
              <a:t>‹#›</a:t>
            </a:fld>
            <a:endParaRPr lang="en-ZA" dirty="0"/>
          </a:p>
        </p:txBody>
      </p:sp>
    </p:spTree>
    <p:extLst>
      <p:ext uri="{BB962C8B-B14F-4D97-AF65-F5344CB8AC3E}">
        <p14:creationId xmlns:p14="http://schemas.microsoft.com/office/powerpoint/2010/main" val="2766898981"/>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37"/>
          <p:cNvSpPr>
            <a:spLocks noGrp="1" noChangeArrowheads="1"/>
          </p:cNvSpPr>
          <p:nvPr>
            <p:ph type="dt" sz="half" idx="10"/>
          </p:nvPr>
        </p:nvSpPr>
        <p:spPr>
          <a:ln/>
        </p:spPr>
        <p:txBody>
          <a:bodyPr/>
          <a:lstStyle>
            <a:lvl1pPr>
              <a:defRPr/>
            </a:lvl1pPr>
          </a:lstStyle>
          <a:p>
            <a:pPr>
              <a:defRPr/>
            </a:pPr>
            <a:endParaRPr lang="en-ZA" dirty="0"/>
          </a:p>
        </p:txBody>
      </p:sp>
      <p:sp>
        <p:nvSpPr>
          <p:cNvPr id="5" name="Rectangle 39"/>
          <p:cNvSpPr>
            <a:spLocks noGrp="1" noChangeArrowheads="1"/>
          </p:cNvSpPr>
          <p:nvPr>
            <p:ph type="sldNum" sz="quarter" idx="11"/>
          </p:nvPr>
        </p:nvSpPr>
        <p:spPr>
          <a:ln/>
        </p:spPr>
        <p:txBody>
          <a:bodyPr/>
          <a:lstStyle>
            <a:lvl1pPr>
              <a:defRPr/>
            </a:lvl1pPr>
          </a:lstStyle>
          <a:p>
            <a:pPr>
              <a:defRPr/>
            </a:pPr>
            <a:fld id="{C66522C8-D54A-41CA-90F1-ADDFC262A03C}" type="slidenum">
              <a:rPr lang="en-ZA"/>
              <a:pPr>
                <a:defRPr/>
              </a:pPr>
              <a:t>‹#›</a:t>
            </a:fld>
            <a:endParaRPr lang="en-ZA" dirty="0"/>
          </a:p>
        </p:txBody>
      </p:sp>
    </p:spTree>
    <p:extLst>
      <p:ext uri="{BB962C8B-B14F-4D97-AF65-F5344CB8AC3E}">
        <p14:creationId xmlns:p14="http://schemas.microsoft.com/office/powerpoint/2010/main" val="756087393"/>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1475" y="166696"/>
            <a:ext cx="2093913" cy="631507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436563" y="166696"/>
            <a:ext cx="6132512" cy="63150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37"/>
          <p:cNvSpPr>
            <a:spLocks noGrp="1" noChangeArrowheads="1"/>
          </p:cNvSpPr>
          <p:nvPr>
            <p:ph type="dt" sz="half" idx="10"/>
          </p:nvPr>
        </p:nvSpPr>
        <p:spPr>
          <a:ln/>
        </p:spPr>
        <p:txBody>
          <a:bodyPr/>
          <a:lstStyle>
            <a:lvl1pPr>
              <a:defRPr/>
            </a:lvl1pPr>
          </a:lstStyle>
          <a:p>
            <a:pPr>
              <a:defRPr/>
            </a:pPr>
            <a:endParaRPr lang="en-ZA" dirty="0"/>
          </a:p>
        </p:txBody>
      </p:sp>
      <p:sp>
        <p:nvSpPr>
          <p:cNvPr id="5" name="Rectangle 39"/>
          <p:cNvSpPr>
            <a:spLocks noGrp="1" noChangeArrowheads="1"/>
          </p:cNvSpPr>
          <p:nvPr>
            <p:ph type="sldNum" sz="quarter" idx="11"/>
          </p:nvPr>
        </p:nvSpPr>
        <p:spPr>
          <a:ln/>
        </p:spPr>
        <p:txBody>
          <a:bodyPr/>
          <a:lstStyle>
            <a:lvl1pPr>
              <a:defRPr/>
            </a:lvl1pPr>
          </a:lstStyle>
          <a:p>
            <a:pPr>
              <a:defRPr/>
            </a:pPr>
            <a:fld id="{ECD1FA64-9AAB-4B40-AF35-7854D63F80CA}" type="slidenum">
              <a:rPr lang="en-ZA"/>
              <a:pPr>
                <a:defRPr/>
              </a:pPr>
              <a:t>‹#›</a:t>
            </a:fld>
            <a:endParaRPr lang="en-ZA" dirty="0"/>
          </a:p>
        </p:txBody>
      </p:sp>
    </p:spTree>
    <p:extLst>
      <p:ext uri="{BB962C8B-B14F-4D97-AF65-F5344CB8AC3E}">
        <p14:creationId xmlns:p14="http://schemas.microsoft.com/office/powerpoint/2010/main" val="2837670922"/>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36564" y="166696"/>
            <a:ext cx="8378825" cy="631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3" name="Date Placeholder 2"/>
          <p:cNvSpPr>
            <a:spLocks noGrp="1"/>
          </p:cNvSpPr>
          <p:nvPr>
            <p:ph type="dt" sz="half" idx="10"/>
          </p:nvPr>
        </p:nvSpPr>
        <p:spPr/>
        <p:txBody>
          <a:bodyPr/>
          <a:lstStyle>
            <a:lvl1pPr>
              <a:defRPr/>
            </a:lvl1pPr>
          </a:lstStyle>
          <a:p>
            <a:pPr>
              <a:defRPr/>
            </a:pPr>
            <a:endParaRPr lang="en-ZA" dirty="0"/>
          </a:p>
        </p:txBody>
      </p:sp>
      <p:sp>
        <p:nvSpPr>
          <p:cNvPr id="4" name="Slide Number Placeholder 4"/>
          <p:cNvSpPr>
            <a:spLocks noGrp="1"/>
          </p:cNvSpPr>
          <p:nvPr>
            <p:ph type="sldNum" sz="quarter" idx="11"/>
          </p:nvPr>
        </p:nvSpPr>
        <p:spPr>
          <a:xfrm>
            <a:off x="3851275" y="6453188"/>
            <a:ext cx="1008063" cy="268287"/>
          </a:xfrm>
        </p:spPr>
        <p:txBody>
          <a:bodyPr/>
          <a:lstStyle>
            <a:lvl1pPr>
              <a:defRPr/>
            </a:lvl1pPr>
          </a:lstStyle>
          <a:p>
            <a:pPr>
              <a:defRPr/>
            </a:pPr>
            <a:fld id="{D303B53A-A6BC-451F-803D-D01ED7272289}" type="slidenum">
              <a:rPr lang="en-ZA"/>
              <a:pPr>
                <a:defRPr/>
              </a:pPr>
              <a:t>‹#›</a:t>
            </a:fld>
            <a:endParaRPr lang="en-ZA" dirty="0"/>
          </a:p>
        </p:txBody>
      </p:sp>
    </p:spTree>
    <p:extLst>
      <p:ext uri="{BB962C8B-B14F-4D97-AF65-F5344CB8AC3E}">
        <p14:creationId xmlns:p14="http://schemas.microsoft.com/office/powerpoint/2010/main" val="3370031046"/>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191"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191" y="1588"/>
                        <a:ext cx="1191"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18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271260" y="6356351"/>
            <a:ext cx="8093568" cy="365125"/>
          </a:xfrm>
          <a:prstGeom prst="rect">
            <a:avLst/>
          </a:prstGeom>
        </p:spPr>
        <p:txBody>
          <a:bodyPr vert="horz" lIns="91440" tIns="45720" rIns="91440" bIns="4572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8548352" y="6356351"/>
            <a:ext cx="260797" cy="365125"/>
          </a:xfrm>
          <a:prstGeom prst="rect">
            <a:avLst/>
          </a:prstGeom>
        </p:spPr>
        <p:txBody>
          <a:bodyPr vert="horz" lIns="91440" tIns="45720" rIns="91440" bIns="4572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Tree>
    <p:extLst>
      <p:ext uri="{BB962C8B-B14F-4D97-AF65-F5344CB8AC3E}">
        <p14:creationId xmlns:p14="http://schemas.microsoft.com/office/powerpoint/2010/main" val="382106386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191" y="1588"/>
          <a:ext cx="1191"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191" y="1588"/>
                        <a:ext cx="1191"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1800" b="0" i="0" baseline="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271260" y="6356351"/>
            <a:ext cx="8093568" cy="365125"/>
          </a:xfrm>
          <a:prstGeom prst="rect">
            <a:avLst/>
          </a:prstGeom>
        </p:spPr>
        <p:txBody>
          <a:bodyPr vert="horz" lIns="91440" tIns="45720" rIns="91440" bIns="4572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8548352" y="6356351"/>
            <a:ext cx="260797" cy="365125"/>
          </a:xfrm>
          <a:prstGeom prst="rect">
            <a:avLst/>
          </a:prstGeom>
        </p:spPr>
        <p:txBody>
          <a:bodyPr vert="horz" lIns="91440" tIns="45720" rIns="91440" bIns="4572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Tree>
    <p:extLst>
      <p:ext uri="{BB962C8B-B14F-4D97-AF65-F5344CB8AC3E}">
        <p14:creationId xmlns:p14="http://schemas.microsoft.com/office/powerpoint/2010/main" val="281297017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cSld name="Section header box">
    <p:bg bwMode="grayWhite">
      <p:bgPr>
        <a:gradFill rotWithShape="0">
          <a:gsLst>
            <a:gs pos="0">
              <a:srgbClr val="0A417E"/>
            </a:gs>
            <a:gs pos="100000">
              <a:srgbClr val="07305E"/>
            </a:gs>
          </a:gsLst>
          <a:lin ang="8100000" scaled="1"/>
        </a:gra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F2B0F623-B5AD-4BF4-89FA-214199E39A0A}"/>
              </a:ext>
            </a:extLst>
          </p:cNvPr>
          <p:cNvGraphicFramePr>
            <a:graphicFrameLocks noChangeAspect="1"/>
          </p:cNvGraphicFramePr>
          <p:nvPr userDrawn="1">
            <p:custDataLst>
              <p:tags r:id="rId1"/>
            </p:custDataLst>
          </p:nvPr>
        </p:nvGraphicFramePr>
        <p:xfrm>
          <a:off x="1589" y="1592"/>
          <a:ext cx="1587" cy="1587"/>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3" name="Object 6" hidden="1">
                        <a:extLst>
                          <a:ext uri="{FF2B5EF4-FFF2-40B4-BE49-F238E27FC236}">
                            <a16:creationId xmlns:a16="http://schemas.microsoft.com/office/drawing/2014/main" id="{F2B0F623-B5AD-4BF4-89FA-214199E39A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9" y="1592"/>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Copyright" hidden="1">
            <a:extLst>
              <a:ext uri="{FF2B5EF4-FFF2-40B4-BE49-F238E27FC236}">
                <a16:creationId xmlns:a16="http://schemas.microsoft.com/office/drawing/2014/main" id="{3D4BEEA7-B552-4BB3-83FC-13A24F4E1D1B}"/>
              </a:ext>
            </a:extLst>
          </p:cNvPr>
          <p:cNvSpPr txBox="1"/>
          <p:nvPr userDrawn="1"/>
        </p:nvSpPr>
        <p:spPr>
          <a:xfrm rot="16200000">
            <a:off x="6445252" y="3935713"/>
            <a:ext cx="5133975" cy="69250"/>
          </a:xfrm>
          <a:prstGeom prst="rect">
            <a:avLst/>
          </a:prstGeom>
          <a:noFill/>
        </p:spPr>
        <p:txBody>
          <a:bodyPr lIns="0" tIns="0" rIns="0" bIns="0">
            <a:spAutoFit/>
          </a:bodyPr>
          <a:lstStyle/>
          <a:p>
            <a:pPr eaLnBrk="1" fontAlgn="auto" hangingPunct="1">
              <a:lnSpc>
                <a:spcPct val="90000"/>
              </a:lnSpc>
              <a:spcBef>
                <a:spcPts val="0"/>
              </a:spcBef>
              <a:spcAft>
                <a:spcPts val="428"/>
              </a:spcAft>
              <a:defRPr/>
            </a:pPr>
            <a:r>
              <a:rPr lang="en-US" sz="500" dirty="0">
                <a:solidFill>
                  <a:srgbClr val="FFFFFF"/>
                </a:solidFill>
                <a:sym typeface="Arial" panose="020B0604020202020204" pitchFamily="34" charset="0"/>
              </a:rPr>
              <a:t>Copyright © 2018 by The Boston Consulting Group, Inc. All rights reserved.</a:t>
            </a:r>
          </a:p>
        </p:txBody>
      </p:sp>
      <p:sp>
        <p:nvSpPr>
          <p:cNvPr id="6" name="FooterSimple" hidden="1">
            <a:extLst>
              <a:ext uri="{FF2B5EF4-FFF2-40B4-BE49-F238E27FC236}">
                <a16:creationId xmlns:a16="http://schemas.microsoft.com/office/drawing/2014/main" id="{FC3AA51B-AB63-4F4C-9AD7-2BE39902C290}"/>
              </a:ext>
            </a:extLst>
          </p:cNvPr>
          <p:cNvSpPr txBox="1"/>
          <p:nvPr userDrawn="1">
            <p:custDataLst>
              <p:tags r:id="rId2"/>
            </p:custDataLst>
          </p:nvPr>
        </p:nvSpPr>
        <p:spPr>
          <a:xfrm rot="16200000">
            <a:off x="7524751" y="5131101"/>
            <a:ext cx="2743200" cy="69250"/>
          </a:xfrm>
          <a:prstGeom prst="rect">
            <a:avLst/>
          </a:prstGeom>
          <a:noFill/>
        </p:spPr>
        <p:txBody>
          <a:bodyPr lIns="0" tIns="0" rIns="0" bIns="0" anchor="b">
            <a:spAutoFit/>
          </a:bodyPr>
          <a:lstStyle/>
          <a:p>
            <a:pPr eaLnBrk="1" fontAlgn="auto" hangingPunct="1">
              <a:lnSpc>
                <a:spcPct val="90000"/>
              </a:lnSpc>
              <a:spcBef>
                <a:spcPts val="0"/>
              </a:spcBef>
              <a:spcAft>
                <a:spcPts val="428"/>
              </a:spcAft>
              <a:defRPr/>
            </a:pPr>
            <a:r>
              <a:rPr lang="en-US" sz="500" dirty="0">
                <a:solidFill>
                  <a:srgbClr val="FFFFFF"/>
                </a:solidFill>
                <a:sym typeface="Arial" panose="020B0604020202020204" pitchFamily="34" charset="0"/>
              </a:rPr>
              <a:t>Presentation1.pptx</a:t>
            </a:r>
          </a:p>
        </p:txBody>
      </p:sp>
      <p:sp>
        <p:nvSpPr>
          <p:cNvPr id="7" name="Page">
            <a:extLst>
              <a:ext uri="{FF2B5EF4-FFF2-40B4-BE49-F238E27FC236}">
                <a16:creationId xmlns:a16="http://schemas.microsoft.com/office/drawing/2014/main" id="{883D5B70-C1A0-4F68-8048-43BD697E64F9}"/>
              </a:ext>
            </a:extLst>
          </p:cNvPr>
          <p:cNvSpPr txBox="1">
            <a:spLocks noChangeArrowheads="1"/>
          </p:cNvSpPr>
          <p:nvPr userDrawn="1"/>
        </p:nvSpPr>
        <p:spPr bwMode="auto">
          <a:xfrm>
            <a:off x="8237540" y="6444137"/>
            <a:ext cx="295275" cy="11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defTabSz="869950">
              <a:defRPr>
                <a:solidFill>
                  <a:schemeClr val="tx1"/>
                </a:solidFill>
                <a:latin typeface="Arial" panose="020B0604020202020204" pitchFamily="34" charset="0"/>
                <a:cs typeface="Arial" panose="020B0604020202020204" pitchFamily="34" charset="0"/>
              </a:defRPr>
            </a:lvl1pPr>
            <a:lvl2pPr marL="742950" indent="-285750" defTabSz="869950">
              <a:defRPr>
                <a:solidFill>
                  <a:schemeClr val="tx1"/>
                </a:solidFill>
                <a:latin typeface="Arial" panose="020B0604020202020204" pitchFamily="34" charset="0"/>
                <a:cs typeface="Arial" panose="020B0604020202020204" pitchFamily="34" charset="0"/>
              </a:defRPr>
            </a:lvl2pPr>
            <a:lvl3pPr marL="1143000" indent="-228600" defTabSz="869950">
              <a:defRPr>
                <a:solidFill>
                  <a:schemeClr val="tx1"/>
                </a:solidFill>
                <a:latin typeface="Arial" panose="020B0604020202020204" pitchFamily="34" charset="0"/>
                <a:cs typeface="Arial" panose="020B0604020202020204" pitchFamily="34" charset="0"/>
              </a:defRPr>
            </a:lvl3pPr>
            <a:lvl4pPr marL="1600200" indent="-228600" defTabSz="869950">
              <a:defRPr>
                <a:solidFill>
                  <a:schemeClr val="tx1"/>
                </a:solidFill>
                <a:latin typeface="Arial" panose="020B0604020202020204" pitchFamily="34" charset="0"/>
                <a:cs typeface="Arial" panose="020B0604020202020204" pitchFamily="34" charset="0"/>
              </a:defRPr>
            </a:lvl4pPr>
            <a:lvl5pPr marL="2057400" indent="-228600" defTabSz="869950">
              <a:defRPr>
                <a:solidFill>
                  <a:schemeClr val="tx1"/>
                </a:solidFill>
                <a:latin typeface="Arial" panose="020B0604020202020204" pitchFamily="34" charset="0"/>
                <a:cs typeface="Arial" panose="020B0604020202020204" pitchFamily="34" charset="0"/>
              </a:defRPr>
            </a:lvl5pPr>
            <a:lvl6pPr marL="2514600" indent="-228600" defTabSz="8699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699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699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699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defRPr/>
            </a:pPr>
            <a:fld id="{D5B2CCF0-7F36-443E-811F-FD0A18E4236B}" type="slidenum">
              <a:rPr lang="en-US" altLang="en-US" sz="750" smtClean="0">
                <a:solidFill>
                  <a:srgbClr val="FFFFFF"/>
                </a:solidFill>
                <a:sym typeface="Arial" panose="020B0604020202020204" pitchFamily="34" charset="0"/>
              </a:rPr>
              <a:pPr algn="r" eaLnBrk="1" hangingPunct="1">
                <a:defRPr/>
              </a:pPr>
              <a:t>‹#›</a:t>
            </a:fld>
            <a:endParaRPr lang="en-US" altLang="en-US" sz="750" dirty="0">
              <a:solidFill>
                <a:srgbClr val="FFFFFF"/>
              </a:solidFill>
              <a:sym typeface="Arial" panose="020B0604020202020204" pitchFamily="34" charset="0"/>
            </a:endParaRPr>
          </a:p>
        </p:txBody>
      </p:sp>
      <p:sp>
        <p:nvSpPr>
          <p:cNvPr id="2" name="Title 1"/>
          <p:cNvSpPr>
            <a:spLocks noGrp="1"/>
          </p:cNvSpPr>
          <p:nvPr>
            <p:ph type="title"/>
          </p:nvPr>
        </p:nvSpPr>
        <p:spPr bwMode="blackWhite">
          <a:xfrm>
            <a:off x="376640" y="2668041"/>
            <a:ext cx="8390725" cy="3201026"/>
          </a:xfrm>
          <a:prstGeom prst="rect">
            <a:avLst/>
          </a:prstGeom>
          <a:ln w="9525">
            <a:solidFill>
              <a:schemeClr val="bg1"/>
            </a:solidFill>
          </a:ln>
        </p:spPr>
        <p:txBody>
          <a:bodyPr lIns="274320" tIns="274320" rIns="274320" bIns="137160" anchor="b">
            <a:noAutofit/>
          </a:bodyPr>
          <a:lstStyle>
            <a:lvl1pPr marL="0" algn="l" defTabSz="653020" rtl="0" eaLnBrk="1" fontAlgn="auto" latinLnBrk="0" hangingPunct="1">
              <a:lnSpc>
                <a:spcPts val="4285"/>
              </a:lnSpc>
              <a:spcBef>
                <a:spcPts val="0"/>
              </a:spcBef>
              <a:spcAft>
                <a:spcPts val="0"/>
              </a:spcAft>
              <a:defRPr lang="en-US" sz="1800" kern="1200" baseline="0" dirty="0">
                <a:solidFill>
                  <a:schemeClr val="bg1"/>
                </a:solidFill>
                <a:latin typeface="Arial" panose="020B0604020202020204" pitchFamily="34" charset="0"/>
                <a:ea typeface="+mn-ea"/>
                <a:cs typeface="Arial" panose="020B0604020202020204" pitchFamily="34" charset="0"/>
                <a:sym typeface="Arial" panose="020B0604020202020204" pitchFamily="34" charset="0"/>
              </a:defRPr>
            </a:lvl1pPr>
          </a:lstStyle>
          <a:p>
            <a:r>
              <a:rPr lang="en-US"/>
              <a:t>Click to edit Master title style</a:t>
            </a:r>
            <a:endParaRPr lang="en-US" dirty="0"/>
          </a:p>
        </p:txBody>
      </p:sp>
      <p:sp>
        <p:nvSpPr>
          <p:cNvPr id="8" name="Date Placeholder 3">
            <a:extLst>
              <a:ext uri="{FF2B5EF4-FFF2-40B4-BE49-F238E27FC236}">
                <a16:creationId xmlns:a16="http://schemas.microsoft.com/office/drawing/2014/main" id="{01A0BE01-C183-46BD-8A57-08DF0706DD9E}"/>
              </a:ext>
            </a:extLst>
          </p:cNvPr>
          <p:cNvSpPr>
            <a:spLocks noGrp="1"/>
          </p:cNvSpPr>
          <p:nvPr>
            <p:ph type="dt" sz="half" idx="10"/>
          </p:nvPr>
        </p:nvSpPr>
        <p:spPr/>
        <p:txBody>
          <a:bodyPr/>
          <a:lstStyle>
            <a:lvl1pPr algn="r" eaLnBrk="0" fontAlgn="base" hangingPunct="0">
              <a:spcBef>
                <a:spcPct val="0"/>
              </a:spcBef>
              <a:spcAft>
                <a:spcPct val="0"/>
              </a:spcAft>
              <a:defRPr sz="750">
                <a:solidFill>
                  <a:srgbClr val="FFFFFF"/>
                </a:solidFill>
                <a:latin typeface="Arial" panose="020B0604020202020204" pitchFamily="34" charset="0"/>
                <a:cs typeface="Arial" panose="020B0604020202020204" pitchFamily="34" charset="0"/>
                <a:sym typeface="Arial" panose="020B0604020202020204" pitchFamily="34" charset="0"/>
              </a:defRPr>
            </a:lvl1pPr>
          </a:lstStyle>
          <a:p>
            <a:pPr>
              <a:defRPr/>
            </a:pPr>
            <a:endParaRPr lang="en-US" dirty="0"/>
          </a:p>
        </p:txBody>
      </p:sp>
    </p:spTree>
    <p:extLst>
      <p:ext uri="{BB962C8B-B14F-4D97-AF65-F5344CB8AC3E}">
        <p14:creationId xmlns:p14="http://schemas.microsoft.com/office/powerpoint/2010/main" val="50360155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2_Title Slid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0BAC82-9DB7-9CA7-748B-B6106F432A4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2" y="4118012"/>
            <a:ext cx="9143993" cy="2464127"/>
          </a:xfrm>
          <a:prstGeom prst="rect">
            <a:avLst/>
          </a:prstGeom>
        </p:spPr>
      </p:pic>
      <p:pic>
        <p:nvPicPr>
          <p:cNvPr id="105" name="Picture 104">
            <a:extLst>
              <a:ext uri="{FF2B5EF4-FFF2-40B4-BE49-F238E27FC236}">
                <a16:creationId xmlns:a16="http://schemas.microsoft.com/office/drawing/2014/main" id="{8BE0A2D5-4897-AEFE-6F06-B6A2F82DFA4A}"/>
              </a:ext>
            </a:extLst>
          </p:cNvPr>
          <p:cNvPicPr>
            <a:picLocks noChangeAspect="1"/>
          </p:cNvPicPr>
          <p:nvPr userDrawn="1"/>
        </p:nvPicPr>
        <p:blipFill>
          <a:blip r:embed="rId5"/>
          <a:stretch>
            <a:fillRect/>
          </a:stretch>
        </p:blipFill>
        <p:spPr>
          <a:xfrm>
            <a:off x="364082" y="2396081"/>
            <a:ext cx="2952750" cy="3568700"/>
          </a:xfrm>
          <a:prstGeom prst="rect">
            <a:avLst/>
          </a:prstGeom>
        </p:spPr>
      </p:pic>
      <p:graphicFrame>
        <p:nvGraphicFramePr>
          <p:cNvPr id="7" name="Object 6" hidden="1"/>
          <p:cNvGraphicFramePr>
            <a:graphicFrameLocks noChangeAspect="1"/>
          </p:cNvGraphicFramePr>
          <p:nvPr userDrawn="1">
            <p:custDataLst>
              <p:tags r:id="rId1"/>
            </p:custDataLst>
          </p:nvPr>
        </p:nvGraphicFramePr>
        <p:xfrm>
          <a:off x="1191" y="1588"/>
          <a:ext cx="1191"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191" y="1588"/>
                        <a:ext cx="1191"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1800" b="0" i="0" baseline="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3330179" y="1404738"/>
            <a:ext cx="5471626" cy="676275"/>
          </a:xfrm>
          <a:prstGeom prst="rect">
            <a:avLst/>
          </a:prstGeom>
        </p:spPr>
        <p:txBody>
          <a:bodyPr anchor="b">
            <a:normAutofit/>
          </a:bodyPr>
          <a:lstStyle>
            <a:lvl1pPr algn="r">
              <a:defRPr sz="2100">
                <a:solidFill>
                  <a:schemeClr val="bg1"/>
                </a:solidFill>
                <a:latin typeface="+mj-lt"/>
                <a:cs typeface="Arial" panose="020B0604020202020204" pitchFamily="34" charset="0"/>
              </a:defRPr>
            </a:lvl1pPr>
          </a:lstStyle>
          <a:p>
            <a:r>
              <a:rPr lang="en-US" noProof="0"/>
              <a:t>Title of presentation</a:t>
            </a:r>
            <a:endParaRPr lang="en-ZA" noProof="0"/>
          </a:p>
        </p:txBody>
      </p:sp>
      <p:sp>
        <p:nvSpPr>
          <p:cNvPr id="64" name="Rectangle 4"/>
          <p:cNvSpPr>
            <a:spLocks noGrp="1" noChangeArrowheads="1"/>
          </p:cNvSpPr>
          <p:nvPr>
            <p:ph type="subTitle" idx="1" hasCustomPrompt="1"/>
          </p:nvPr>
        </p:nvSpPr>
        <p:spPr>
          <a:xfrm>
            <a:off x="3330179" y="2924226"/>
            <a:ext cx="5471626" cy="365126"/>
          </a:xfrm>
          <a:prstGeom prst="rect">
            <a:avLst/>
          </a:prstGeom>
        </p:spPr>
        <p:txBody>
          <a:bodyPr>
            <a:noAutofit/>
          </a:bodyPr>
          <a:lstStyle>
            <a:lvl1pPr marL="0" indent="0" algn="r">
              <a:buFontTx/>
              <a:buNone/>
              <a:defRPr sz="1500" b="1">
                <a:solidFill>
                  <a:srgbClr val="83725B"/>
                </a:solidFill>
                <a:latin typeface="+mn-lt"/>
                <a:cs typeface="Arial" panose="020B0604020202020204" pitchFamily="34" charset="0"/>
              </a:defRPr>
            </a:lvl1pPr>
          </a:lstStyle>
          <a:p>
            <a:r>
              <a:rPr lang="en-US" noProof="0"/>
              <a:t>Presented by:</a:t>
            </a:r>
            <a:endParaRPr lang="en-ZA" noProof="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3329692" y="3527026"/>
            <a:ext cx="5472113" cy="327025"/>
          </a:xfrm>
          <a:prstGeom prst="rect">
            <a:avLst/>
          </a:prstGeom>
        </p:spPr>
        <p:txBody>
          <a:bodyPr>
            <a:noAutofit/>
          </a:bodyPr>
          <a:lstStyle>
            <a:lvl1pPr marL="0" indent="0" algn="r">
              <a:buNone/>
              <a:defRPr sz="135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a:t>Date:</a:t>
            </a:r>
            <a:endParaRPr lang="en-US"/>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70810" y="4219860"/>
            <a:ext cx="1695450" cy="2044700"/>
          </a:xfrm>
          <a:prstGeom prst="rect">
            <a:avLst/>
          </a:prstGeom>
        </p:spPr>
      </p:pic>
      <p:sp>
        <p:nvSpPr>
          <p:cNvPr id="9" name="Content Placeholder 8">
            <a:extLst>
              <a:ext uri="{FF2B5EF4-FFF2-40B4-BE49-F238E27FC236}">
                <a16:creationId xmlns:a16="http://schemas.microsoft.com/office/drawing/2014/main" id="{1669C941-D846-CAA6-9EF5-7B15E34B195A}"/>
              </a:ext>
            </a:extLst>
          </p:cNvPr>
          <p:cNvSpPr>
            <a:spLocks noGrp="1" noRot="1" noMove="1" noResize="1" noEditPoints="1" noAdjustHandles="1" noChangeArrowheads="1" noChangeShapeType="1"/>
          </p:cNvSpPr>
          <p:nvPr>
            <p:ph sz="quarter" idx="15" hasCustomPrompt="1"/>
          </p:nvPr>
        </p:nvSpPr>
        <p:spPr>
          <a:xfrm>
            <a:off x="750393" y="2500271"/>
            <a:ext cx="2471138" cy="3360318"/>
          </a:xfrm>
          <a:custGeom>
            <a:avLst/>
            <a:gdLst>
              <a:gd name="connsiteX0" fmla="*/ 1647425 w 3294850"/>
              <a:gd name="connsiteY0" fmla="*/ 0 h 3360318"/>
              <a:gd name="connsiteX1" fmla="*/ 3294850 w 3294850"/>
              <a:gd name="connsiteY1" fmla="*/ 1680159 h 3360318"/>
              <a:gd name="connsiteX2" fmla="*/ 1647425 w 3294850"/>
              <a:gd name="connsiteY2" fmla="*/ 3360318 h 3360318"/>
              <a:gd name="connsiteX3" fmla="*/ 1157531 w 3294850"/>
              <a:gd name="connsiteY3" fmla="*/ 3284782 h 3360318"/>
              <a:gd name="connsiteX4" fmla="*/ 1121439 w 3294850"/>
              <a:gd name="connsiteY4" fmla="*/ 3271309 h 3360318"/>
              <a:gd name="connsiteX5" fmla="*/ 1123633 w 3294850"/>
              <a:gd name="connsiteY5" fmla="*/ 3268653 h 3360318"/>
              <a:gd name="connsiteX6" fmla="*/ 1285660 w 3294850"/>
              <a:gd name="connsiteY6" fmla="*/ 2738764 h 3360318"/>
              <a:gd name="connsiteX7" fmla="*/ 336937 w 3294850"/>
              <a:gd name="connsiteY7" fmla="*/ 1791026 h 3360318"/>
              <a:gd name="connsiteX8" fmla="*/ 54816 w 3294850"/>
              <a:gd name="connsiteY8" fmla="*/ 1833635 h 3360318"/>
              <a:gd name="connsiteX9" fmla="*/ 8438 w 3294850"/>
              <a:gd name="connsiteY9" fmla="*/ 1850592 h 3360318"/>
              <a:gd name="connsiteX10" fmla="*/ 0 w 3294850"/>
              <a:gd name="connsiteY10" fmla="*/ 1680159 h 3360318"/>
              <a:gd name="connsiteX11" fmla="*/ 1647425 w 3294850"/>
              <a:gd name="connsiteY11" fmla="*/ 0 h 3360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360318">
                <a:moveTo>
                  <a:pt x="1647425" y="0"/>
                </a:moveTo>
                <a:cubicBezTo>
                  <a:pt x="2557273" y="0"/>
                  <a:pt x="3294850" y="752233"/>
                  <a:pt x="3294850" y="1680159"/>
                </a:cubicBezTo>
                <a:cubicBezTo>
                  <a:pt x="3294850" y="2608085"/>
                  <a:pt x="2557273" y="3360318"/>
                  <a:pt x="1647425" y="3360318"/>
                </a:cubicBezTo>
                <a:cubicBezTo>
                  <a:pt x="1476829" y="3360318"/>
                  <a:pt x="1312289" y="3333873"/>
                  <a:pt x="1157531" y="3284782"/>
                </a:cubicBezTo>
                <a:lnTo>
                  <a:pt x="1121439" y="3271309"/>
                </a:lnTo>
                <a:lnTo>
                  <a:pt x="1123633" y="3268653"/>
                </a:lnTo>
                <a:cubicBezTo>
                  <a:pt x="1225929" y="3117394"/>
                  <a:pt x="1285660" y="2935047"/>
                  <a:pt x="1285660" y="2738764"/>
                </a:cubicBezTo>
                <a:cubicBezTo>
                  <a:pt x="1285660" y="2215343"/>
                  <a:pt x="860902" y="1791026"/>
                  <a:pt x="336937" y="1791026"/>
                </a:cubicBezTo>
                <a:cubicBezTo>
                  <a:pt x="238694" y="1791026"/>
                  <a:pt x="143938" y="1805944"/>
                  <a:pt x="54816" y="1833635"/>
                </a:cubicBezTo>
                <a:lnTo>
                  <a:pt x="8438" y="1850592"/>
                </a:lnTo>
                <a:lnTo>
                  <a:pt x="0" y="1680159"/>
                </a:lnTo>
                <a:cubicBezTo>
                  <a:pt x="0" y="752233"/>
                  <a:pt x="737577" y="0"/>
                  <a:pt x="1647425" y="0"/>
                </a:cubicBezTo>
                <a:close/>
              </a:path>
            </a:pathLst>
          </a:custGeom>
          <a:blipFill>
            <a:blip r:embed="rId9" cstate="screen">
              <a:extLst>
                <a:ext uri="{28A0092B-C50C-407E-A947-70E740481C1C}">
                  <a14:useLocalDpi xmlns:a14="http://schemas.microsoft.com/office/drawing/2010/main"/>
                </a:ext>
              </a:extLst>
            </a:blip>
            <a:stretch>
              <a:fillRect/>
            </a:stretch>
          </a:blipFill>
          <a:ln>
            <a:solidFill>
              <a:schemeClr val="bg1"/>
            </a:solidFill>
          </a:ln>
        </p:spPr>
        <p:txBody>
          <a:bodyPr wrap="square" anchor="ctr">
            <a:noAutofit/>
          </a:bodyPr>
          <a:lstStyle>
            <a:lvl1pPr marL="0" indent="0" algn="ctr">
              <a:buNone/>
              <a:defRPr sz="100">
                <a:solidFill>
                  <a:schemeClr val="bg1"/>
                </a:solidFill>
              </a:defRPr>
            </a:lvl1pPr>
            <a:lvl2pPr marL="342900" indent="0">
              <a:buNone/>
              <a:defRPr sz="2250">
                <a:solidFill>
                  <a:schemeClr val="bg1"/>
                </a:solidFill>
              </a:defRPr>
            </a:lvl2pPr>
            <a:lvl3pPr marL="685800" indent="0">
              <a:buNone/>
              <a:defRPr sz="2250">
                <a:solidFill>
                  <a:schemeClr val="bg1"/>
                </a:solidFill>
              </a:defRPr>
            </a:lvl3pPr>
            <a:lvl4pPr marL="1028700" indent="0">
              <a:buNone/>
              <a:defRPr sz="2250">
                <a:solidFill>
                  <a:schemeClr val="bg1"/>
                </a:solidFill>
              </a:defRPr>
            </a:lvl4pPr>
            <a:lvl5pPr marL="1371600" indent="0">
              <a:buNone/>
              <a:defRPr sz="2250">
                <a:solidFill>
                  <a:schemeClr val="bg1"/>
                </a:solidFill>
              </a:defRPr>
            </a:lvl5pPr>
          </a:lstStyle>
          <a:p>
            <a:pPr lvl="0"/>
            <a:r>
              <a:rPr lang="en-GB"/>
              <a:t>A.dd</a:t>
            </a:r>
            <a:br>
              <a:rPr lang="en-GB"/>
            </a:br>
            <a:r>
              <a:rPr lang="en-GB"/>
              <a:t>text</a:t>
            </a:r>
            <a:endParaRPr lang="en-US"/>
          </a:p>
        </p:txBody>
      </p:sp>
      <p:sp>
        <p:nvSpPr>
          <p:cNvPr id="13" name="Content Placeholder 12">
            <a:extLst>
              <a:ext uri="{FF2B5EF4-FFF2-40B4-BE49-F238E27FC236}">
                <a16:creationId xmlns:a16="http://schemas.microsoft.com/office/drawing/2014/main" id="{69B1B5BA-3EE2-ED8A-DA67-E8E259990A55}"/>
              </a:ext>
            </a:extLst>
          </p:cNvPr>
          <p:cNvSpPr>
            <a:spLocks noGrp="1" noRot="1" noMove="1" noResize="1" noEditPoints="1" noAdjustHandles="1" noChangeArrowheads="1" noChangeShapeType="1"/>
          </p:cNvSpPr>
          <p:nvPr>
            <p:ph sz="quarter" idx="16" hasCustomPrompt="1"/>
          </p:nvPr>
        </p:nvSpPr>
        <p:spPr>
          <a:xfrm>
            <a:off x="276813" y="4283753"/>
            <a:ext cx="1437687" cy="1916915"/>
          </a:xfrm>
          <a:prstGeom prst="ellipse">
            <a:avLst/>
          </a:prstGeom>
          <a:blipFill>
            <a:blip r:embed="rId10" cstate="screen">
              <a:extLst>
                <a:ext uri="{28A0092B-C50C-407E-A947-70E740481C1C}">
                  <a14:useLocalDpi xmlns:a14="http://schemas.microsoft.com/office/drawing/2010/main"/>
                </a:ext>
              </a:extLst>
            </a:blip>
            <a:stretch>
              <a:fillRect/>
            </a:stretch>
          </a:blipFill>
          <a:ln>
            <a:solidFill>
              <a:schemeClr val="bg1"/>
            </a:solidFill>
          </a:ln>
        </p:spPr>
        <p:txBody>
          <a:bodyPr anchor="ctr"/>
          <a:lstStyle>
            <a:lvl1pPr marL="0" indent="0" algn="ctr">
              <a:buNone/>
              <a:defRPr sz="100">
                <a:solidFill>
                  <a:schemeClr val="bg1"/>
                </a:solidFill>
              </a:defRPr>
            </a:lvl1pPr>
            <a:lvl2pPr marL="342900" indent="0" algn="ctr">
              <a:buNone/>
              <a:defRPr>
                <a:solidFill>
                  <a:schemeClr val="bg1"/>
                </a:solidFill>
              </a:defRPr>
            </a:lvl2pPr>
            <a:lvl3pPr marL="685800" indent="0" algn="ctr">
              <a:buNone/>
              <a:defRPr>
                <a:solidFill>
                  <a:schemeClr val="bg1"/>
                </a:solidFill>
              </a:defRPr>
            </a:lvl3pPr>
            <a:lvl4pPr marL="1028700" indent="0" algn="ctr">
              <a:buNone/>
              <a:defRPr>
                <a:solidFill>
                  <a:schemeClr val="bg1"/>
                </a:solidFill>
              </a:defRPr>
            </a:lvl4pPr>
            <a:lvl5pPr marL="1371600" indent="0" algn="ctr">
              <a:buNone/>
              <a:defRPr>
                <a:solidFill>
                  <a:schemeClr val="bg1"/>
                </a:solidFill>
              </a:defRPr>
            </a:lvl5pPr>
          </a:lstStyle>
          <a:p>
            <a:pPr lvl="0"/>
            <a:r>
              <a:rPr lang="en-GB"/>
              <a:t>Add </a:t>
            </a:r>
            <a:br>
              <a:rPr lang="en-GB"/>
            </a:br>
            <a:r>
              <a:rPr lang="en-GB" err="1"/>
              <a:t>te.xt</a:t>
            </a:r>
            <a:endParaRPr lang="en-US"/>
          </a:p>
        </p:txBody>
      </p:sp>
      <p:sp>
        <p:nvSpPr>
          <p:cNvPr id="4" name="Rectangle 3">
            <a:extLst>
              <a:ext uri="{FF2B5EF4-FFF2-40B4-BE49-F238E27FC236}">
                <a16:creationId xmlns:a16="http://schemas.microsoft.com/office/drawing/2014/main" id="{A0634911-A5D7-8BE2-2352-7421B9E94B8F}"/>
              </a:ext>
            </a:extLst>
          </p:cNvPr>
          <p:cNvSpPr/>
          <p:nvPr userDrawn="1"/>
        </p:nvSpPr>
        <p:spPr>
          <a:xfrm>
            <a:off x="0" y="6574096"/>
            <a:ext cx="9144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347002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9144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5"/>
            <a:ext cx="3086100" cy="2451601"/>
          </a:xfrm>
          <a:prstGeom prst="rect">
            <a:avLst/>
          </a:prstGeom>
          <a:blipFill>
            <a:blip r:embed="rId4" cstate="screen">
              <a:extLst>
                <a:ext uri="{28A0092B-C50C-407E-A947-70E740481C1C}">
                  <a14:useLocalDpi xmlns:a14="http://schemas.microsoft.com/office/drawing/2010/main"/>
                </a:ext>
              </a:extLst>
            </a:blip>
            <a:stretch>
              <a:fillRect/>
            </a:stretch>
          </a:blipFill>
        </p:spPr>
        <p:txBody>
          <a:bodyPr anchor="ctr"/>
          <a:lstStyle>
            <a:lvl1pPr marL="0" indent="0" algn="ctr">
              <a:buNone/>
              <a:defRPr sz="1800">
                <a:solidFill>
                  <a:schemeClr val="accent1"/>
                </a:solidFill>
              </a:defRPr>
            </a:lvl1pPr>
          </a:lstStyle>
          <a:p>
            <a:r>
              <a:rPr lang="en-US"/>
              <a:t>.</a:t>
            </a:r>
          </a:p>
        </p:txBody>
      </p:sp>
      <p:graphicFrame>
        <p:nvGraphicFramePr>
          <p:cNvPr id="8" name="Object 7" hidden="1"/>
          <p:cNvGraphicFramePr>
            <a:graphicFrameLocks noChangeAspect="1"/>
          </p:cNvGraphicFramePr>
          <p:nvPr userDrawn="1">
            <p:custDataLst>
              <p:tags r:id="rId1"/>
            </p:custDataLst>
          </p:nvPr>
        </p:nvGraphicFramePr>
        <p:xfrm>
          <a:off x="1191" y="1588"/>
          <a:ext cx="1191"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8" name="Object 7" hidden="1"/>
                      <p:cNvPicPr/>
                      <p:nvPr/>
                    </p:nvPicPr>
                    <p:blipFill>
                      <a:blip r:embed="rId6"/>
                      <a:stretch>
                        <a:fillRect/>
                      </a:stretch>
                    </p:blipFill>
                    <p:spPr>
                      <a:xfrm>
                        <a:off x="1191" y="1588"/>
                        <a:ext cx="1191"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1575" b="0" i="0" baseline="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529829" y="2241801"/>
            <a:ext cx="4757251" cy="676275"/>
          </a:xfrm>
          <a:prstGeom prst="rect">
            <a:avLst/>
          </a:prstGeom>
        </p:spPr>
        <p:txBody>
          <a:bodyPr anchor="b">
            <a:normAutofit/>
          </a:bodyPr>
          <a:lstStyle>
            <a:lvl1pPr algn="l">
              <a:defRPr sz="2100">
                <a:solidFill>
                  <a:schemeClr val="bg1"/>
                </a:solidFill>
                <a:latin typeface="+mj-lt"/>
                <a:cs typeface="Arial" panose="020B0604020202020204" pitchFamily="34" charset="0"/>
              </a:defRPr>
            </a:lvl1pPr>
          </a:lstStyle>
          <a:p>
            <a:r>
              <a:rPr lang="en-US" noProof="0"/>
              <a:t>Divider Slide</a:t>
            </a:r>
            <a:endParaRPr lang="en-ZA" noProof="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3086100" y="4142875"/>
            <a:ext cx="3086100" cy="2451601"/>
          </a:xfrm>
          <a:prstGeom prst="rect">
            <a:avLst/>
          </a:prstGeom>
          <a:blipFill>
            <a:blip r:embed="rId7" cstate="screen">
              <a:extLst>
                <a:ext uri="{28A0092B-C50C-407E-A947-70E740481C1C}">
                  <a14:useLocalDpi xmlns:a14="http://schemas.microsoft.com/office/drawing/2010/main"/>
                </a:ext>
              </a:extLst>
            </a:blip>
            <a:stretch>
              <a:fillRect/>
            </a:stretch>
          </a:blipFill>
        </p:spPr>
        <p:txBody>
          <a:bodyPr anchor="ctr"/>
          <a:lstStyle>
            <a:lvl1pPr marL="0" indent="0" algn="ctr">
              <a:buNone/>
              <a:defRPr sz="1800">
                <a:solidFill>
                  <a:schemeClr val="accent1"/>
                </a:solidFill>
              </a:defRPr>
            </a:lvl1pPr>
          </a:lstStyle>
          <a:p>
            <a:r>
              <a:rPr lang="en-US"/>
              <a:t>Insert </a:t>
            </a:r>
            <a:br>
              <a:rPr lang="en-US"/>
            </a:br>
            <a:r>
              <a:rPr lang="en-US"/>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6172200" y="4142875"/>
            <a:ext cx="2971800" cy="2451601"/>
          </a:xfrm>
          <a:prstGeom prst="rect">
            <a:avLst/>
          </a:prstGeom>
          <a:blipFill>
            <a:blip r:embed="rId8" cstate="screen">
              <a:extLst>
                <a:ext uri="{28A0092B-C50C-407E-A947-70E740481C1C}">
                  <a14:useLocalDpi xmlns:a14="http://schemas.microsoft.com/office/drawing/2010/main"/>
                </a:ext>
              </a:extLst>
            </a:blip>
            <a:stretch>
              <a:fillRect/>
            </a:stretch>
          </a:blipFill>
        </p:spPr>
        <p:txBody>
          <a:bodyPr anchor="ctr"/>
          <a:lstStyle>
            <a:lvl1pPr marL="0" indent="0" algn="ctr">
              <a:buNone/>
              <a:defRPr sz="1800">
                <a:solidFill>
                  <a:schemeClr val="accent1"/>
                </a:solidFill>
              </a:defRPr>
            </a:lvl1pPr>
          </a:lstStyle>
          <a:p>
            <a:r>
              <a:rPr lang="en-US"/>
              <a:t>Insert </a:t>
            </a:r>
            <a:br>
              <a:rPr lang="en-US"/>
            </a:br>
            <a:r>
              <a:rPr lang="en-US"/>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9144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8938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5.jpe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2.jpe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4.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6" Type="http://schemas.openxmlformats.org/officeDocument/2006/relationships/image" Target="../media/image5.jpeg"/><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2.jpe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4.jpeg"/></Relationships>
</file>

<file path=ppt/slideMasters/_rels/slideMaster5.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50.xml"/><Relationship Id="rId7" Type="http://schemas.openxmlformats.org/officeDocument/2006/relationships/tags" Target="../tags/tag1.xml"/><Relationship Id="rId12" Type="http://schemas.openxmlformats.org/officeDocument/2006/relationships/image" Target="../media/image14.emf"/><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theme" Target="../theme/theme5.xml"/><Relationship Id="rId11" Type="http://schemas.openxmlformats.org/officeDocument/2006/relationships/image" Target="../media/image13.emf"/><Relationship Id="rId5" Type="http://schemas.openxmlformats.org/officeDocument/2006/relationships/slideLayout" Target="../slideLayouts/slideLayout52.xml"/><Relationship Id="rId10" Type="http://schemas.openxmlformats.org/officeDocument/2006/relationships/image" Target="../media/image12.emf"/><Relationship Id="rId4" Type="http://schemas.openxmlformats.org/officeDocument/2006/relationships/slideLayout" Target="../slideLayouts/slideLayout51.xml"/><Relationship Id="rId9"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22" name="Picture 43" descr="logo small"/>
          <p:cNvPicPr>
            <a:picLocks noChangeAspect="1" noChangeArrowheads="1"/>
          </p:cNvPicPr>
          <p:nvPr userDrawn="1"/>
        </p:nvPicPr>
        <p:blipFill>
          <a:blip r:embed="rId14" cstate="email">
            <a:extLst>
              <a:ext uri="{28A0092B-C50C-407E-A947-70E740481C1C}">
                <a14:useLocalDpi xmlns:a14="http://schemas.microsoft.com/office/drawing/2010/main"/>
              </a:ext>
            </a:extLst>
          </a:blip>
          <a:srcRect/>
          <a:stretch>
            <a:fillRect/>
          </a:stretch>
        </p:blipFill>
        <p:spPr bwMode="auto">
          <a:xfrm>
            <a:off x="7662863" y="341313"/>
            <a:ext cx="1173162"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7" descr="topsolid"/>
          <p:cNvPicPr>
            <a:picLocks noChangeAspect="1" noChangeArrowheads="1"/>
          </p:cNvPicPr>
          <p:nvPr userDrawn="1"/>
        </p:nvPicPr>
        <p:blipFill>
          <a:blip r:embed="rId15" cstate="email">
            <a:extLst>
              <a:ext uri="{28A0092B-C50C-407E-A947-70E740481C1C}">
                <a14:useLocalDpi xmlns:a14="http://schemas.microsoft.com/office/drawing/2010/main"/>
              </a:ext>
            </a:extLst>
          </a:blip>
          <a:srcRect/>
          <a:stretch>
            <a:fillRect/>
          </a:stretch>
        </p:blipFill>
        <p:spPr bwMode="auto">
          <a:xfrm>
            <a:off x="0" y="0"/>
            <a:ext cx="7591425"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Rectangle 2"/>
          <p:cNvSpPr>
            <a:spLocks noGrp="1" noChangeArrowheads="1"/>
          </p:cNvSpPr>
          <p:nvPr>
            <p:ph type="title"/>
          </p:nvPr>
        </p:nvSpPr>
        <p:spPr bwMode="auto">
          <a:xfrm>
            <a:off x="436563" y="166688"/>
            <a:ext cx="6519862"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ZA" altLang="en-US"/>
              <a:t>Click to edit Master title style</a:t>
            </a:r>
          </a:p>
        </p:txBody>
      </p:sp>
      <p:sp>
        <p:nvSpPr>
          <p:cNvPr id="5125" name="Rectangle 3"/>
          <p:cNvSpPr>
            <a:spLocks noGrp="1" noChangeArrowheads="1"/>
          </p:cNvSpPr>
          <p:nvPr>
            <p:ph type="body" idx="1"/>
          </p:nvPr>
        </p:nvSpPr>
        <p:spPr bwMode="auto">
          <a:xfrm>
            <a:off x="436563" y="1436688"/>
            <a:ext cx="8378825" cy="504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ZA" altLang="en-US"/>
              <a:t>Click to edit Master text styles</a:t>
            </a:r>
          </a:p>
          <a:p>
            <a:pPr lvl="1"/>
            <a:r>
              <a:rPr lang="en-ZA" altLang="en-US"/>
              <a:t>Second level</a:t>
            </a:r>
          </a:p>
          <a:p>
            <a:pPr lvl="2"/>
            <a:r>
              <a:rPr lang="en-ZA" altLang="en-US"/>
              <a:t>Third level</a:t>
            </a:r>
          </a:p>
          <a:p>
            <a:pPr lvl="3"/>
            <a:r>
              <a:rPr lang="en-ZA" altLang="en-US"/>
              <a:t>Fourth level</a:t>
            </a:r>
          </a:p>
          <a:p>
            <a:pPr lvl="4"/>
            <a:r>
              <a:rPr lang="en-ZA" altLang="en-US"/>
              <a:t>Fifth level</a:t>
            </a:r>
          </a:p>
        </p:txBody>
      </p:sp>
      <p:sp>
        <p:nvSpPr>
          <p:cNvPr id="1061" name="Rectangle 37"/>
          <p:cNvSpPr>
            <a:spLocks noGrp="1" noChangeArrowheads="1"/>
          </p:cNvSpPr>
          <p:nvPr>
            <p:ph type="dt" sz="half" idx="2"/>
          </p:nvPr>
        </p:nvSpPr>
        <p:spPr bwMode="auto">
          <a:xfrm>
            <a:off x="457200" y="6453188"/>
            <a:ext cx="1738313"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000">
                <a:solidFill>
                  <a:srgbClr val="83725B"/>
                </a:solidFill>
              </a:defRPr>
            </a:lvl1pPr>
          </a:lstStyle>
          <a:p>
            <a:pPr>
              <a:defRPr/>
            </a:pPr>
            <a:endParaRPr lang="en-ZA"/>
          </a:p>
        </p:txBody>
      </p:sp>
      <p:sp>
        <p:nvSpPr>
          <p:cNvPr id="1063" name="Rectangle 39"/>
          <p:cNvSpPr>
            <a:spLocks noGrp="1" noChangeArrowheads="1"/>
          </p:cNvSpPr>
          <p:nvPr>
            <p:ph type="sldNum" sz="quarter" idx="4"/>
          </p:nvPr>
        </p:nvSpPr>
        <p:spPr bwMode="auto">
          <a:xfrm>
            <a:off x="3924300" y="6453188"/>
            <a:ext cx="935038"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000">
                <a:solidFill>
                  <a:srgbClr val="83725B"/>
                </a:solidFill>
              </a:defRPr>
            </a:lvl1pPr>
          </a:lstStyle>
          <a:p>
            <a:pPr>
              <a:defRPr/>
            </a:pPr>
            <a:fld id="{74E21055-C674-480F-81F8-D72A8ECB56CE}" type="slidenum">
              <a:rPr lang="en-ZA"/>
              <a:pPr>
                <a:defRPr/>
              </a:pPr>
              <a:t>‹#›</a:t>
            </a:fld>
            <a:endParaRPr lang="en-ZA" dirty="0"/>
          </a:p>
        </p:txBody>
      </p:sp>
    </p:spTree>
  </p:cSld>
  <p:clrMap bg1="lt1" tx1="dk1" bg2="lt2" tx2="dk2" accent1="accent1" accent2="accent2" accent3="accent3" accent4="accent4" accent5="accent5" accent6="accent6" hlink="hlink" folHlink="folHlink"/>
  <p:sldLayoutIdLst>
    <p:sldLayoutId id="2147483984" r:id="rId1"/>
    <p:sldLayoutId id="2147483985" r:id="rId2"/>
    <p:sldLayoutId id="2147483986" r:id="rId3"/>
    <p:sldLayoutId id="2147483987" r:id="rId4"/>
    <p:sldLayoutId id="2147483988" r:id="rId5"/>
    <p:sldLayoutId id="2147483989" r:id="rId6"/>
    <p:sldLayoutId id="2147483990" r:id="rId7"/>
    <p:sldLayoutId id="2147483991" r:id="rId8"/>
    <p:sldLayoutId id="2147483992" r:id="rId9"/>
    <p:sldLayoutId id="2147483993" r:id="rId10"/>
    <p:sldLayoutId id="2147483994" r:id="rId11"/>
    <p:sldLayoutId id="2147483995" r:id="rId12"/>
  </p:sldLayoutIdLst>
  <p:transition spd="slow">
    <p:fade/>
  </p:transition>
  <p:hf hdr="0" ftr="0" dt="0"/>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fontAlgn="base">
        <a:lnSpc>
          <a:spcPct val="85000"/>
        </a:lnSpc>
        <a:spcBef>
          <a:spcPct val="0"/>
        </a:spcBef>
        <a:spcAft>
          <a:spcPct val="0"/>
        </a:spcAft>
        <a:defRPr sz="2400">
          <a:solidFill>
            <a:schemeClr val="bg1"/>
          </a:solidFill>
          <a:latin typeface="Arial" charset="0"/>
          <a:cs typeface="Arial" charset="0"/>
        </a:defRPr>
      </a:lvl6pPr>
      <a:lvl7pPr marL="914400" algn="l" rtl="0" fontAlgn="base">
        <a:lnSpc>
          <a:spcPct val="85000"/>
        </a:lnSpc>
        <a:spcBef>
          <a:spcPct val="0"/>
        </a:spcBef>
        <a:spcAft>
          <a:spcPct val="0"/>
        </a:spcAft>
        <a:defRPr sz="2400">
          <a:solidFill>
            <a:schemeClr val="bg1"/>
          </a:solidFill>
          <a:latin typeface="Arial" charset="0"/>
          <a:cs typeface="Arial" charset="0"/>
        </a:defRPr>
      </a:lvl7pPr>
      <a:lvl8pPr marL="1371600" algn="l" rtl="0" fontAlgn="base">
        <a:lnSpc>
          <a:spcPct val="85000"/>
        </a:lnSpc>
        <a:spcBef>
          <a:spcPct val="0"/>
        </a:spcBef>
        <a:spcAft>
          <a:spcPct val="0"/>
        </a:spcAft>
        <a:defRPr sz="2400">
          <a:solidFill>
            <a:schemeClr val="bg1"/>
          </a:solidFill>
          <a:latin typeface="Arial" charset="0"/>
          <a:cs typeface="Arial" charset="0"/>
        </a:defRPr>
      </a:lvl8pPr>
      <a:lvl9pPr marL="1828800" algn="l" rtl="0" fontAlgn="base">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ZA" altLang="en-US"/>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ZA" alt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pPr>
              <a:defRPr/>
            </a:pPr>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smtClean="0">
                <a:solidFill>
                  <a:schemeClr val="tx1">
                    <a:tint val="75000"/>
                  </a:schemeClr>
                </a:solidFill>
              </a:defRPr>
            </a:lvl1pPr>
          </a:lstStyle>
          <a:p>
            <a:pPr>
              <a:defRPr/>
            </a:pPr>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fld id="{10BE86D7-B718-406C-B45B-CD65AFE9D10E}" type="slidenum">
              <a:rPr lang="en-ZA"/>
              <a:pPr>
                <a:defRPr/>
              </a:pPr>
              <a:t>‹#›</a:t>
            </a:fld>
            <a:endParaRPr lang="en-ZA"/>
          </a:p>
        </p:txBody>
      </p:sp>
    </p:spTree>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hf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43" descr="logo small"/>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662863" y="341313"/>
            <a:ext cx="1173162"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17" descr="topsolid"/>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0"/>
            <a:ext cx="7591425"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2"/>
          <p:cNvSpPr>
            <a:spLocks noGrp="1" noChangeArrowheads="1"/>
          </p:cNvSpPr>
          <p:nvPr>
            <p:ph type="title"/>
          </p:nvPr>
        </p:nvSpPr>
        <p:spPr bwMode="auto">
          <a:xfrm>
            <a:off x="436563" y="166688"/>
            <a:ext cx="6519862"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ZA" altLang="en-US"/>
              <a:t>Click to edit Master title style</a:t>
            </a:r>
          </a:p>
        </p:txBody>
      </p:sp>
      <p:sp>
        <p:nvSpPr>
          <p:cNvPr id="1029" name="Rectangle 3"/>
          <p:cNvSpPr>
            <a:spLocks noGrp="1" noChangeArrowheads="1"/>
          </p:cNvSpPr>
          <p:nvPr>
            <p:ph type="body" idx="1"/>
          </p:nvPr>
        </p:nvSpPr>
        <p:spPr bwMode="auto">
          <a:xfrm>
            <a:off x="436563" y="1436688"/>
            <a:ext cx="8378825" cy="504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ZA" altLang="en-US"/>
              <a:t>Click to edit Master text styles</a:t>
            </a:r>
          </a:p>
          <a:p>
            <a:pPr lvl="1"/>
            <a:r>
              <a:rPr lang="en-ZA" altLang="en-US"/>
              <a:t>Second level</a:t>
            </a:r>
          </a:p>
          <a:p>
            <a:pPr lvl="2"/>
            <a:r>
              <a:rPr lang="en-ZA" altLang="en-US"/>
              <a:t>Third level</a:t>
            </a:r>
          </a:p>
          <a:p>
            <a:pPr lvl="3"/>
            <a:r>
              <a:rPr lang="en-ZA" altLang="en-US"/>
              <a:t>Fourth level</a:t>
            </a:r>
          </a:p>
          <a:p>
            <a:pPr lvl="4"/>
            <a:r>
              <a:rPr lang="en-ZA" altLang="en-US"/>
              <a:t>Fifth level</a:t>
            </a:r>
          </a:p>
        </p:txBody>
      </p:sp>
      <p:sp>
        <p:nvSpPr>
          <p:cNvPr id="1061" name="Rectangle 37"/>
          <p:cNvSpPr>
            <a:spLocks noGrp="1" noChangeArrowheads="1"/>
          </p:cNvSpPr>
          <p:nvPr>
            <p:ph type="dt" sz="half" idx="2"/>
          </p:nvPr>
        </p:nvSpPr>
        <p:spPr bwMode="auto">
          <a:xfrm>
            <a:off x="457200" y="6453188"/>
            <a:ext cx="1738313"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000">
                <a:solidFill>
                  <a:srgbClr val="83725B"/>
                </a:solidFill>
              </a:defRPr>
            </a:lvl1pPr>
          </a:lstStyle>
          <a:p>
            <a:pPr fontAlgn="base">
              <a:spcBef>
                <a:spcPct val="0"/>
              </a:spcBef>
              <a:spcAft>
                <a:spcPct val="0"/>
              </a:spcAft>
              <a:defRPr/>
            </a:pPr>
            <a:endParaRPr lang="en-ZA" dirty="0"/>
          </a:p>
        </p:txBody>
      </p:sp>
      <p:sp>
        <p:nvSpPr>
          <p:cNvPr id="1063" name="Rectangle 39"/>
          <p:cNvSpPr>
            <a:spLocks noGrp="1" noChangeArrowheads="1"/>
          </p:cNvSpPr>
          <p:nvPr>
            <p:ph type="sldNum" sz="quarter" idx="4"/>
          </p:nvPr>
        </p:nvSpPr>
        <p:spPr bwMode="auto">
          <a:xfrm>
            <a:off x="3924300" y="6453188"/>
            <a:ext cx="935038"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000">
                <a:solidFill>
                  <a:srgbClr val="83725B"/>
                </a:solidFill>
              </a:defRPr>
            </a:lvl1pPr>
          </a:lstStyle>
          <a:p>
            <a:pPr fontAlgn="base">
              <a:spcBef>
                <a:spcPct val="0"/>
              </a:spcBef>
              <a:spcAft>
                <a:spcPct val="0"/>
              </a:spcAft>
              <a:defRPr/>
            </a:pPr>
            <a:fld id="{523966FF-8ADC-4A68-BAC0-41626DFA67BB}" type="slidenum">
              <a:rPr lang="en-ZA"/>
              <a:pPr fontAlgn="base">
                <a:spcBef>
                  <a:spcPct val="0"/>
                </a:spcBef>
                <a:spcAft>
                  <a:spcPct val="0"/>
                </a:spcAft>
                <a:defRPr/>
              </a:pPr>
              <a:t>‹#›</a:t>
            </a:fld>
            <a:endParaRPr lang="en-ZA" dirty="0"/>
          </a:p>
        </p:txBody>
      </p:sp>
      <p:pic>
        <p:nvPicPr>
          <p:cNvPr id="1032" name="Picture 1"/>
          <p:cNvPicPr>
            <a:picLocks noChangeAspect="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8250238" y="6318250"/>
            <a:ext cx="549275"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5577261"/>
      </p:ext>
    </p:extLst>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 id="2147484008" r:id="rId12"/>
  </p:sldLayoutIdLst>
  <p:transition spd="slow">
    <p:fade/>
  </p:transition>
  <p:hf hdr="0" ftr="0" dt="0"/>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fontAlgn="base">
        <a:lnSpc>
          <a:spcPct val="85000"/>
        </a:lnSpc>
        <a:spcBef>
          <a:spcPct val="0"/>
        </a:spcBef>
        <a:spcAft>
          <a:spcPct val="0"/>
        </a:spcAft>
        <a:defRPr sz="2400">
          <a:solidFill>
            <a:schemeClr val="bg1"/>
          </a:solidFill>
          <a:latin typeface="Arial" charset="0"/>
          <a:cs typeface="Arial" charset="0"/>
        </a:defRPr>
      </a:lvl6pPr>
      <a:lvl7pPr marL="914400" algn="l" rtl="0" fontAlgn="base">
        <a:lnSpc>
          <a:spcPct val="85000"/>
        </a:lnSpc>
        <a:spcBef>
          <a:spcPct val="0"/>
        </a:spcBef>
        <a:spcAft>
          <a:spcPct val="0"/>
        </a:spcAft>
        <a:defRPr sz="2400">
          <a:solidFill>
            <a:schemeClr val="bg1"/>
          </a:solidFill>
          <a:latin typeface="Arial" charset="0"/>
          <a:cs typeface="Arial" charset="0"/>
        </a:defRPr>
      </a:lvl7pPr>
      <a:lvl8pPr marL="1371600" algn="l" rtl="0" fontAlgn="base">
        <a:lnSpc>
          <a:spcPct val="85000"/>
        </a:lnSpc>
        <a:spcBef>
          <a:spcPct val="0"/>
        </a:spcBef>
        <a:spcAft>
          <a:spcPct val="0"/>
        </a:spcAft>
        <a:defRPr sz="2400">
          <a:solidFill>
            <a:schemeClr val="bg1"/>
          </a:solidFill>
          <a:latin typeface="Arial" charset="0"/>
          <a:cs typeface="Arial" charset="0"/>
        </a:defRPr>
      </a:lvl8pPr>
      <a:lvl9pPr marL="1828800" algn="l" rtl="0" fontAlgn="base">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43" descr="logo small"/>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662863" y="341313"/>
            <a:ext cx="1173162"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17" descr="topsolid"/>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0"/>
            <a:ext cx="7591425"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Rectangle 2"/>
          <p:cNvSpPr>
            <a:spLocks noGrp="1" noChangeArrowheads="1"/>
          </p:cNvSpPr>
          <p:nvPr>
            <p:ph type="title"/>
          </p:nvPr>
        </p:nvSpPr>
        <p:spPr bwMode="auto">
          <a:xfrm>
            <a:off x="436563" y="166688"/>
            <a:ext cx="6519862"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ZA" altLang="en-US"/>
              <a:t>Click to edit Master title style</a:t>
            </a:r>
          </a:p>
        </p:txBody>
      </p:sp>
      <p:sp>
        <p:nvSpPr>
          <p:cNvPr id="2053" name="Rectangle 3"/>
          <p:cNvSpPr>
            <a:spLocks noGrp="1" noChangeArrowheads="1"/>
          </p:cNvSpPr>
          <p:nvPr>
            <p:ph type="body" idx="1"/>
          </p:nvPr>
        </p:nvSpPr>
        <p:spPr bwMode="auto">
          <a:xfrm>
            <a:off x="436563" y="1436688"/>
            <a:ext cx="8378825" cy="504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ZA" altLang="en-US"/>
              <a:t>Click to edit Master text styles</a:t>
            </a:r>
          </a:p>
          <a:p>
            <a:pPr lvl="1"/>
            <a:r>
              <a:rPr lang="en-ZA" altLang="en-US"/>
              <a:t>Second level</a:t>
            </a:r>
          </a:p>
          <a:p>
            <a:pPr lvl="2"/>
            <a:r>
              <a:rPr lang="en-ZA" altLang="en-US"/>
              <a:t>Third level</a:t>
            </a:r>
          </a:p>
          <a:p>
            <a:pPr lvl="3"/>
            <a:r>
              <a:rPr lang="en-ZA" altLang="en-US"/>
              <a:t>Fourth level</a:t>
            </a:r>
          </a:p>
          <a:p>
            <a:pPr lvl="4"/>
            <a:r>
              <a:rPr lang="en-ZA" altLang="en-US"/>
              <a:t>Fifth level</a:t>
            </a:r>
          </a:p>
        </p:txBody>
      </p:sp>
      <p:sp>
        <p:nvSpPr>
          <p:cNvPr id="1061" name="Rectangle 37"/>
          <p:cNvSpPr>
            <a:spLocks noGrp="1" noChangeArrowheads="1"/>
          </p:cNvSpPr>
          <p:nvPr>
            <p:ph type="dt" sz="half" idx="2"/>
          </p:nvPr>
        </p:nvSpPr>
        <p:spPr bwMode="auto">
          <a:xfrm>
            <a:off x="457200" y="6453188"/>
            <a:ext cx="1738313"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000">
                <a:solidFill>
                  <a:srgbClr val="83725B"/>
                </a:solidFill>
              </a:defRPr>
            </a:lvl1pPr>
          </a:lstStyle>
          <a:p>
            <a:pPr fontAlgn="base">
              <a:spcBef>
                <a:spcPct val="0"/>
              </a:spcBef>
              <a:spcAft>
                <a:spcPct val="0"/>
              </a:spcAft>
              <a:defRPr/>
            </a:pPr>
            <a:endParaRPr lang="en-ZA" dirty="0"/>
          </a:p>
        </p:txBody>
      </p:sp>
      <p:sp>
        <p:nvSpPr>
          <p:cNvPr id="1063" name="Rectangle 39"/>
          <p:cNvSpPr>
            <a:spLocks noGrp="1" noChangeArrowheads="1"/>
          </p:cNvSpPr>
          <p:nvPr>
            <p:ph type="sldNum" sz="quarter" idx="4"/>
          </p:nvPr>
        </p:nvSpPr>
        <p:spPr bwMode="auto">
          <a:xfrm>
            <a:off x="3924300" y="6453188"/>
            <a:ext cx="935038"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000">
                <a:solidFill>
                  <a:srgbClr val="83725B"/>
                </a:solidFill>
              </a:defRPr>
            </a:lvl1pPr>
          </a:lstStyle>
          <a:p>
            <a:pPr fontAlgn="base">
              <a:spcBef>
                <a:spcPct val="0"/>
              </a:spcBef>
              <a:spcAft>
                <a:spcPct val="0"/>
              </a:spcAft>
              <a:defRPr/>
            </a:pPr>
            <a:fld id="{B9BE6D17-096A-42D4-8D02-EDD0D28CED56}" type="slidenum">
              <a:rPr lang="en-ZA"/>
              <a:pPr fontAlgn="base">
                <a:spcBef>
                  <a:spcPct val="0"/>
                </a:spcBef>
                <a:spcAft>
                  <a:spcPct val="0"/>
                </a:spcAft>
                <a:defRPr/>
              </a:pPr>
              <a:t>‹#›</a:t>
            </a:fld>
            <a:endParaRPr lang="en-ZA" dirty="0"/>
          </a:p>
        </p:txBody>
      </p:sp>
      <p:pic>
        <p:nvPicPr>
          <p:cNvPr id="2056" name="Picture 1"/>
          <p:cNvPicPr>
            <a:picLocks noChangeAspect="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8250238" y="6318250"/>
            <a:ext cx="549275"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0907070"/>
      </p:ext>
    </p:extLst>
  </p:cSld>
  <p:clrMap bg1="lt1" tx1="dk1" bg2="lt2" tx2="dk2" accent1="accent1" accent2="accent2" accent3="accent3" accent4="accent4" accent5="accent5" accent6="accent6" hlink="hlink" folHlink="folHlink"/>
  <p:sldLayoutIdLst>
    <p:sldLayoutId id="2147484010" r:id="rId1"/>
    <p:sldLayoutId id="2147484011" r:id="rId2"/>
    <p:sldLayoutId id="2147484012" r:id="rId3"/>
    <p:sldLayoutId id="2147484013" r:id="rId4"/>
    <p:sldLayoutId id="2147484014" r:id="rId5"/>
    <p:sldLayoutId id="2147484015" r:id="rId6"/>
    <p:sldLayoutId id="2147484016" r:id="rId7"/>
    <p:sldLayoutId id="2147484017" r:id="rId8"/>
    <p:sldLayoutId id="2147484018" r:id="rId9"/>
    <p:sldLayoutId id="2147484019" r:id="rId10"/>
    <p:sldLayoutId id="2147484020" r:id="rId11"/>
    <p:sldLayoutId id="2147484021" r:id="rId12"/>
  </p:sldLayoutIdLst>
  <p:transition spd="slow">
    <p:fade/>
  </p:transition>
  <p:hf hdr="0" ftr="0" dt="0"/>
  <p:txStyles>
    <p:titleStyle>
      <a:lvl1pPr algn="l" rtl="0" eaLnBrk="0" fontAlgn="base" hangingPunct="0">
        <a:lnSpc>
          <a:spcPct val="85000"/>
        </a:lnSpc>
        <a:spcBef>
          <a:spcPct val="0"/>
        </a:spcBef>
        <a:spcAft>
          <a:spcPct val="0"/>
        </a:spcAft>
        <a:defRPr sz="2400">
          <a:solidFill>
            <a:schemeClr val="bg1"/>
          </a:solidFill>
          <a:latin typeface="+mj-lt"/>
          <a:ea typeface="+mj-ea"/>
          <a:cs typeface="+mj-cs"/>
        </a:defRPr>
      </a:lvl1pPr>
      <a:lvl2pPr algn="l" rtl="0" eaLnBrk="0" fontAlgn="base" hangingPunct="0">
        <a:lnSpc>
          <a:spcPct val="85000"/>
        </a:lnSpc>
        <a:spcBef>
          <a:spcPct val="0"/>
        </a:spcBef>
        <a:spcAft>
          <a:spcPct val="0"/>
        </a:spcAft>
        <a:defRPr sz="2400">
          <a:solidFill>
            <a:schemeClr val="bg1"/>
          </a:solidFill>
          <a:latin typeface="Arial" charset="0"/>
          <a:cs typeface="Arial" charset="0"/>
        </a:defRPr>
      </a:lvl2pPr>
      <a:lvl3pPr algn="l" rtl="0" eaLnBrk="0" fontAlgn="base" hangingPunct="0">
        <a:lnSpc>
          <a:spcPct val="85000"/>
        </a:lnSpc>
        <a:spcBef>
          <a:spcPct val="0"/>
        </a:spcBef>
        <a:spcAft>
          <a:spcPct val="0"/>
        </a:spcAft>
        <a:defRPr sz="2400">
          <a:solidFill>
            <a:schemeClr val="bg1"/>
          </a:solidFill>
          <a:latin typeface="Arial" charset="0"/>
          <a:cs typeface="Arial" charset="0"/>
        </a:defRPr>
      </a:lvl3pPr>
      <a:lvl4pPr algn="l" rtl="0" eaLnBrk="0" fontAlgn="base" hangingPunct="0">
        <a:lnSpc>
          <a:spcPct val="85000"/>
        </a:lnSpc>
        <a:spcBef>
          <a:spcPct val="0"/>
        </a:spcBef>
        <a:spcAft>
          <a:spcPct val="0"/>
        </a:spcAft>
        <a:defRPr sz="2400">
          <a:solidFill>
            <a:schemeClr val="bg1"/>
          </a:solidFill>
          <a:latin typeface="Arial" charset="0"/>
          <a:cs typeface="Arial" charset="0"/>
        </a:defRPr>
      </a:lvl4pPr>
      <a:lvl5pPr algn="l" rtl="0" eaLnBrk="0" fontAlgn="base" hangingPunct="0">
        <a:lnSpc>
          <a:spcPct val="85000"/>
        </a:lnSpc>
        <a:spcBef>
          <a:spcPct val="0"/>
        </a:spcBef>
        <a:spcAft>
          <a:spcPct val="0"/>
        </a:spcAft>
        <a:defRPr sz="2400">
          <a:solidFill>
            <a:schemeClr val="bg1"/>
          </a:solidFill>
          <a:latin typeface="Arial" charset="0"/>
          <a:cs typeface="Arial" charset="0"/>
        </a:defRPr>
      </a:lvl5pPr>
      <a:lvl6pPr marL="457200" algn="l" rtl="0" fontAlgn="base">
        <a:lnSpc>
          <a:spcPct val="85000"/>
        </a:lnSpc>
        <a:spcBef>
          <a:spcPct val="0"/>
        </a:spcBef>
        <a:spcAft>
          <a:spcPct val="0"/>
        </a:spcAft>
        <a:defRPr sz="2400">
          <a:solidFill>
            <a:schemeClr val="bg1"/>
          </a:solidFill>
          <a:latin typeface="Arial" charset="0"/>
          <a:cs typeface="Arial" charset="0"/>
        </a:defRPr>
      </a:lvl6pPr>
      <a:lvl7pPr marL="914400" algn="l" rtl="0" fontAlgn="base">
        <a:lnSpc>
          <a:spcPct val="85000"/>
        </a:lnSpc>
        <a:spcBef>
          <a:spcPct val="0"/>
        </a:spcBef>
        <a:spcAft>
          <a:spcPct val="0"/>
        </a:spcAft>
        <a:defRPr sz="2400">
          <a:solidFill>
            <a:schemeClr val="bg1"/>
          </a:solidFill>
          <a:latin typeface="Arial" charset="0"/>
          <a:cs typeface="Arial" charset="0"/>
        </a:defRPr>
      </a:lvl7pPr>
      <a:lvl8pPr marL="1371600" algn="l" rtl="0" fontAlgn="base">
        <a:lnSpc>
          <a:spcPct val="85000"/>
        </a:lnSpc>
        <a:spcBef>
          <a:spcPct val="0"/>
        </a:spcBef>
        <a:spcAft>
          <a:spcPct val="0"/>
        </a:spcAft>
        <a:defRPr sz="2400">
          <a:solidFill>
            <a:schemeClr val="bg1"/>
          </a:solidFill>
          <a:latin typeface="Arial" charset="0"/>
          <a:cs typeface="Arial" charset="0"/>
        </a:defRPr>
      </a:lvl8pPr>
      <a:lvl9pPr marL="1828800" algn="l" rtl="0" fontAlgn="base">
        <a:lnSpc>
          <a:spcPct val="85000"/>
        </a:lnSpc>
        <a:spcBef>
          <a:spcPct val="0"/>
        </a:spcBef>
        <a:spcAft>
          <a:spcPct val="0"/>
        </a:spcAft>
        <a:defRPr sz="2400">
          <a:solidFill>
            <a:schemeClr val="bg1"/>
          </a:solidFill>
          <a:latin typeface="Arial" charset="0"/>
          <a:cs typeface="Arial" charset="0"/>
        </a:defRPr>
      </a:lvl9pPr>
    </p:titleStyle>
    <p:bodyStyle>
      <a:lvl1pPr marL="266700" indent="-266700" algn="l" rtl="0" eaLnBrk="0" fontAlgn="base" hangingPunct="0">
        <a:lnSpc>
          <a:spcPct val="90000"/>
        </a:lnSpc>
        <a:spcBef>
          <a:spcPct val="100000"/>
        </a:spcBef>
        <a:spcAft>
          <a:spcPct val="0"/>
        </a:spcAft>
        <a:buClr>
          <a:srgbClr val="8C7F6D"/>
        </a:buClr>
        <a:buChar char="•"/>
        <a:defRPr sz="2000">
          <a:solidFill>
            <a:srgbClr val="003896"/>
          </a:solidFill>
          <a:latin typeface="+mn-lt"/>
          <a:ea typeface="+mn-ea"/>
          <a:cs typeface="+mn-cs"/>
        </a:defRPr>
      </a:lvl1pPr>
      <a:lvl2pPr marL="717550" indent="-271463" algn="l" rtl="0" eaLnBrk="0" fontAlgn="base" hangingPunct="0">
        <a:lnSpc>
          <a:spcPct val="90000"/>
        </a:lnSpc>
        <a:spcBef>
          <a:spcPct val="100000"/>
        </a:spcBef>
        <a:spcAft>
          <a:spcPct val="0"/>
        </a:spcAft>
        <a:buClr>
          <a:srgbClr val="8C7F6D"/>
        </a:buClr>
        <a:buChar char="•"/>
        <a:defRPr>
          <a:solidFill>
            <a:srgbClr val="003896"/>
          </a:solidFill>
          <a:latin typeface="+mn-lt"/>
          <a:cs typeface="+mn-cs"/>
        </a:defRPr>
      </a:lvl2pPr>
      <a:lvl3pPr marL="1076325" indent="-179388" algn="l" rtl="0" eaLnBrk="0" fontAlgn="base" hangingPunct="0">
        <a:lnSpc>
          <a:spcPct val="90000"/>
        </a:lnSpc>
        <a:spcBef>
          <a:spcPct val="100000"/>
        </a:spcBef>
        <a:spcAft>
          <a:spcPct val="0"/>
        </a:spcAft>
        <a:buClr>
          <a:srgbClr val="8C7F6D"/>
        </a:buClr>
        <a:buChar char="•"/>
        <a:defRPr sz="1600">
          <a:solidFill>
            <a:srgbClr val="003896"/>
          </a:solidFill>
          <a:latin typeface="+mn-lt"/>
          <a:cs typeface="+mn-cs"/>
        </a:defRPr>
      </a:lvl3pPr>
      <a:lvl4pPr marL="1435100"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4pPr>
      <a:lvl5pPr marL="1793875" indent="-179388" algn="l" rtl="0" eaLnBrk="0" fontAlgn="base" hangingPunct="0">
        <a:lnSpc>
          <a:spcPct val="90000"/>
        </a:lnSpc>
        <a:spcBef>
          <a:spcPct val="100000"/>
        </a:spcBef>
        <a:spcAft>
          <a:spcPct val="0"/>
        </a:spcAft>
        <a:buClr>
          <a:srgbClr val="8C7F6D"/>
        </a:buClr>
        <a:buChar char="•"/>
        <a:defRPr sz="1400">
          <a:solidFill>
            <a:srgbClr val="003896"/>
          </a:solidFill>
          <a:latin typeface="+mn-lt"/>
          <a:cs typeface="+mn-cs"/>
        </a:defRPr>
      </a:lvl5pPr>
      <a:lvl6pPr marL="22510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6pPr>
      <a:lvl7pPr marL="27082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7pPr>
      <a:lvl8pPr marL="31654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8pPr>
      <a:lvl9pPr marL="3622675" indent="-179388" algn="l" rtl="0" fontAlgn="base">
        <a:lnSpc>
          <a:spcPct val="90000"/>
        </a:lnSpc>
        <a:spcBef>
          <a:spcPct val="100000"/>
        </a:spcBef>
        <a:spcAft>
          <a:spcPct val="0"/>
        </a:spcAft>
        <a:buClr>
          <a:srgbClr val="8C7F6D"/>
        </a:buClr>
        <a:buChar char="•"/>
        <a:defRPr sz="1400">
          <a:solidFill>
            <a:srgbClr val="00389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9144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7"/>
            </p:custDataLst>
            <p:extLst>
              <p:ext uri="{D42A27DB-BD31-4B8C-83A1-F6EECF244321}">
                <p14:modId xmlns:p14="http://schemas.microsoft.com/office/powerpoint/2010/main" val="3272767211"/>
              </p:ext>
            </p:extLst>
          </p:nvPr>
        </p:nvGraphicFramePr>
        <p:xfrm>
          <a:off x="1191" y="1588"/>
          <a:ext cx="1191" cy="1588"/>
        </p:xfrm>
        <a:graphic>
          <a:graphicData uri="http://schemas.openxmlformats.org/presentationml/2006/ole">
            <mc:AlternateContent xmlns:mc="http://schemas.openxmlformats.org/markup-compatibility/2006">
              <mc:Choice xmlns:v="urn:schemas-microsoft-com:vml" Requires="v">
                <p:oleObj name="think-cell Slide" r:id="rId9" imgW="270" imgH="270" progId="TCLayout.ActiveDocument.1">
                  <p:embed/>
                </p:oleObj>
              </mc:Choice>
              <mc:Fallback>
                <p:oleObj name="think-cell Slide" r:id="rId9" imgW="270" imgH="270" progId="TCLayout.ActiveDocument.1">
                  <p:embed/>
                  <p:pic>
                    <p:nvPicPr>
                      <p:cNvPr id="11" name="Object 10" hidden="1"/>
                      <p:cNvPicPr/>
                      <p:nvPr/>
                    </p:nvPicPr>
                    <p:blipFill>
                      <a:blip r:embed="rId10"/>
                      <a:stretch>
                        <a:fillRect/>
                      </a:stretch>
                    </p:blipFill>
                    <p:spPr>
                      <a:xfrm>
                        <a:off x="1191" y="1588"/>
                        <a:ext cx="1191" cy="1588"/>
                      </a:xfrm>
                      <a:prstGeom prst="rect">
                        <a:avLst/>
                      </a:prstGeom>
                    </p:spPr>
                  </p:pic>
                </p:oleObj>
              </mc:Fallback>
            </mc:AlternateContent>
          </a:graphicData>
        </a:graphic>
      </p:graphicFrame>
      <p:sp>
        <p:nvSpPr>
          <p:cNvPr id="10" name="Rectangle 9" hidden="1"/>
          <p:cNvSpPr/>
          <p:nvPr userDrawn="1">
            <p:custDataLst>
              <p:tags r:id="rId8"/>
            </p:custDataLst>
          </p:nvPr>
        </p:nvSpPr>
        <p:spPr>
          <a:xfrm>
            <a:off x="0" y="0"/>
            <a:ext cx="119063"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1800" b="0" i="0" baseline="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271261" y="1223493"/>
            <a:ext cx="8537888" cy="4859022"/>
          </a:xfrm>
          <a:prstGeom prst="rect">
            <a:avLst/>
          </a:prstGeom>
        </p:spPr>
        <p:txBody>
          <a:bodyPr vert="horz" lIns="91440" tIns="45720" rIns="91440" bIns="45720" rtlCol="0">
            <a:normAutofit/>
          </a:bodyPr>
          <a:lstStyle/>
          <a:p>
            <a:pPr lvl="0"/>
            <a:r>
              <a:rPr lang="en-ZA"/>
              <a:t>Edit Master text styles</a:t>
            </a:r>
          </a:p>
          <a:p>
            <a:pPr lvl="1"/>
            <a:r>
              <a:rPr lang="en-ZA"/>
              <a:t>Second level</a:t>
            </a:r>
          </a:p>
          <a:p>
            <a:pPr lvl="2"/>
            <a:r>
              <a:rPr lang="en-ZA"/>
              <a:t>Third level</a:t>
            </a:r>
          </a:p>
          <a:p>
            <a:pPr lvl="3"/>
            <a:r>
              <a:rPr lang="en-ZA"/>
              <a:t>Fourth level</a:t>
            </a:r>
          </a:p>
          <a:p>
            <a:pPr lvl="4"/>
            <a:r>
              <a:rPr lang="en-ZA"/>
              <a:t>Fifth level</a:t>
            </a:r>
          </a:p>
        </p:txBody>
      </p:sp>
      <p:sp>
        <p:nvSpPr>
          <p:cNvPr id="5" name="Footer Placeholder 4"/>
          <p:cNvSpPr>
            <a:spLocks noGrp="1"/>
          </p:cNvSpPr>
          <p:nvPr>
            <p:ph type="ftr" sz="quarter" idx="3"/>
          </p:nvPr>
        </p:nvSpPr>
        <p:spPr>
          <a:xfrm>
            <a:off x="271260" y="6356351"/>
            <a:ext cx="8093568" cy="365125"/>
          </a:xfrm>
          <a:prstGeom prst="rect">
            <a:avLst/>
          </a:prstGeom>
        </p:spPr>
        <p:txBody>
          <a:bodyPr vert="horz" lIns="91440" tIns="45720" rIns="91440" bIns="45720" rtlCol="0" anchor="ctr"/>
          <a:lstStyle>
            <a:lvl1pPr algn="l" eaLnBrk="1">
              <a:defRPr sz="750">
                <a:solidFill>
                  <a:schemeClr val="tx1">
                    <a:tint val="75000"/>
                  </a:schemeClr>
                </a:solidFill>
                <a:latin typeface="Arial" panose="020B0604020202020204" pitchFamily="34" charset="0"/>
                <a:cs typeface="Arial" panose="020B0604020202020204" pitchFamily="34" charset="0"/>
              </a:defRPr>
            </a:lvl1pPr>
          </a:lstStyle>
          <a:p>
            <a:endParaRPr lang="en-ZA"/>
          </a:p>
        </p:txBody>
      </p:sp>
      <p:sp>
        <p:nvSpPr>
          <p:cNvPr id="6" name="Slide Number Placeholder 5"/>
          <p:cNvSpPr>
            <a:spLocks noGrp="1"/>
          </p:cNvSpPr>
          <p:nvPr>
            <p:ph type="sldNum" sz="quarter" idx="4"/>
          </p:nvPr>
        </p:nvSpPr>
        <p:spPr>
          <a:xfrm>
            <a:off x="8548352" y="6356351"/>
            <a:ext cx="260797" cy="365125"/>
          </a:xfrm>
          <a:prstGeom prst="rect">
            <a:avLst/>
          </a:prstGeom>
        </p:spPr>
        <p:txBody>
          <a:bodyPr vert="horz" lIns="91440" tIns="45720" rIns="91440" bIns="4572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a:p>
        </p:txBody>
      </p:sp>
      <p:sp>
        <p:nvSpPr>
          <p:cNvPr id="2" name="Title Placeholder 1"/>
          <p:cNvSpPr>
            <a:spLocks noGrp="1"/>
          </p:cNvSpPr>
          <p:nvPr>
            <p:ph type="title"/>
          </p:nvPr>
        </p:nvSpPr>
        <p:spPr>
          <a:xfrm>
            <a:off x="271261" y="205769"/>
            <a:ext cx="7133833" cy="666000"/>
          </a:xfrm>
          <a:prstGeom prst="rect">
            <a:avLst/>
          </a:prstGeom>
        </p:spPr>
        <p:txBody>
          <a:bodyPr vert="horz" lIns="91440" tIns="45720" rIns="91440" bIns="45720" rtlCol="0" anchor="ctr">
            <a:noAutofit/>
          </a:bodyPr>
          <a:lstStyle/>
          <a:p>
            <a:r>
              <a:rPr lang="en-US" noProof="0"/>
              <a:t>Click to edit Master title style</a:t>
            </a:r>
            <a:endParaRPr lang="en-ZA" noProof="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11"/>
          <a:stretch>
            <a:fillRect/>
          </a:stretch>
        </p:blipFill>
        <p:spPr>
          <a:xfrm>
            <a:off x="7831428" y="312737"/>
            <a:ext cx="10668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12"/>
          <a:stretch>
            <a:fillRect/>
          </a:stretch>
        </p:blipFill>
        <p:spPr>
          <a:xfrm>
            <a:off x="7527773" y="318311"/>
            <a:ext cx="180975" cy="368300"/>
          </a:xfrm>
          <a:prstGeom prst="rect">
            <a:avLst/>
          </a:prstGeom>
        </p:spPr>
      </p:pic>
      <p:sp>
        <p:nvSpPr>
          <p:cNvPr id="15" name="Rectangle 14">
            <a:extLst>
              <a:ext uri="{FF2B5EF4-FFF2-40B4-BE49-F238E27FC236}">
                <a16:creationId xmlns:a16="http://schemas.microsoft.com/office/drawing/2014/main" id="{B56DB893-999D-78A5-DBD6-5B38A7382F94}"/>
              </a:ext>
            </a:extLst>
          </p:cNvPr>
          <p:cNvSpPr/>
          <p:nvPr userDrawn="1"/>
        </p:nvSpPr>
        <p:spPr>
          <a:xfrm>
            <a:off x="0" y="6176964"/>
            <a:ext cx="9144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5683737"/>
      </p:ext>
    </p:extLst>
  </p:cSld>
  <p:clrMap bg1="lt1" tx1="dk1" bg2="lt2" tx2="dk2" accent1="accent1" accent2="accent2" accent3="accent3" accent4="accent4" accent5="accent5" accent6="accent6" hlink="hlink" folHlink="folHlink"/>
  <p:sldLayoutIdLst>
    <p:sldLayoutId id="2147484023" r:id="rId1"/>
    <p:sldLayoutId id="2147484024" r:id="rId2"/>
    <p:sldLayoutId id="2147484025" r:id="rId3"/>
    <p:sldLayoutId id="2147484026" r:id="rId4"/>
    <p:sldLayoutId id="2147484027" r:id="rId5"/>
  </p:sldLayoutIdLst>
  <p:hf hdr="0" ftr="0" dt="0"/>
  <p:txStyles>
    <p:titleStyle>
      <a:lvl1pPr algn="l" defTabSz="685800" rtl="0" eaLnBrk="1" latinLnBrk="0" hangingPunct="1">
        <a:lnSpc>
          <a:spcPct val="90000"/>
        </a:lnSpc>
        <a:spcBef>
          <a:spcPct val="0"/>
        </a:spcBef>
        <a:buNone/>
        <a:defRPr sz="1800" kern="1200">
          <a:solidFill>
            <a:schemeClr val="bg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panose="05000000000000000000" pitchFamily="2" charset="2"/>
        <a:buChar char="§"/>
        <a:defRPr sz="1050" kern="1200">
          <a:solidFill>
            <a:srgbClr val="1D3E88"/>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rgbClr val="1D3E88"/>
        </a:buClr>
        <a:buFont typeface="Calibri" panose="020F0502020204030204" pitchFamily="34" charset="0"/>
        <a:buChar char="-"/>
        <a:defRPr sz="1050" kern="1200">
          <a:solidFill>
            <a:srgbClr val="1D3E88"/>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050" kern="1200">
          <a:solidFill>
            <a:srgbClr val="1D3E88"/>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Courier New" panose="02070309020205020404" pitchFamily="49" charset="0"/>
        <a:buChar char="o"/>
        <a:defRPr sz="1050" kern="1200">
          <a:solidFill>
            <a:srgbClr val="1D3E88"/>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Wingdings" panose="05000000000000000000" pitchFamily="2" charset="2"/>
        <a:buChar char="Ø"/>
        <a:defRPr sz="1050" kern="1200">
          <a:solidFill>
            <a:srgbClr val="1D3E88"/>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9.png"/><Relationship Id="rId2" Type="http://schemas.openxmlformats.org/officeDocument/2006/relationships/image" Target="../media/image24.jpe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30.emf"/><Relationship Id="rId3" Type="http://schemas.openxmlformats.org/officeDocument/2006/relationships/tags" Target="../tags/tag15.xml"/><Relationship Id="rId7" Type="http://schemas.openxmlformats.org/officeDocument/2006/relationships/oleObject" Target="../embeddings/oleObject7.bin"/><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2.xml"/><Relationship Id="rId5" Type="http://schemas.openxmlformats.org/officeDocument/2006/relationships/tags" Target="../tags/tag17.xml"/><Relationship Id="rId4" Type="http://schemas.openxmlformats.org/officeDocument/2006/relationships/tags" Target="../tags/tag1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30.emf"/><Relationship Id="rId5" Type="http://schemas.openxmlformats.org/officeDocument/2006/relationships/oleObject" Target="../embeddings/oleObject8.bin"/><Relationship Id="rId4"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30.emf"/><Relationship Id="rId5" Type="http://schemas.openxmlformats.org/officeDocument/2006/relationships/oleObject" Target="../embeddings/oleObject9.bin"/><Relationship Id="rId4"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30.emf"/><Relationship Id="rId5" Type="http://schemas.openxmlformats.org/officeDocument/2006/relationships/oleObject" Target="../embeddings/oleObject10.bin"/><Relationship Id="rId4"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30.emf"/><Relationship Id="rId5" Type="http://schemas.openxmlformats.org/officeDocument/2006/relationships/oleObject" Target="../embeddings/oleObject11.bin"/><Relationship Id="rId4"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package" Target="../embeddings/Microsoft_Word_Document.docx"/><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package" Target="../embeddings/Microsoft_Word_Document1.docx"/><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package" Target="../embeddings/Microsoft_Excel_Worksheet.xlsx"/><Relationship Id="rId1" Type="http://schemas.openxmlformats.org/officeDocument/2006/relationships/slideLayout" Target="../slideLayouts/slideLayout2.xml"/><Relationship Id="rId5" Type="http://schemas.openxmlformats.org/officeDocument/2006/relationships/image" Target="../media/image34.emf"/><Relationship Id="rId4" Type="http://schemas.openxmlformats.org/officeDocument/2006/relationships/package" Target="../embeddings/Microsoft_Word_Document2.docx"/></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5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9.xml"/></Relationships>
</file>

<file path=ppt/slides/_rels/slide2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9.xml"/></Relationships>
</file>

<file path=ppt/slides/_rels/slide22.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4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52.xml"/><Relationship Id="rId4" Type="http://schemas.openxmlformats.org/officeDocument/2006/relationships/image" Target="../media/image42.jpeg"/></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52.xml"/><Relationship Id="rId4" Type="http://schemas.openxmlformats.org/officeDocument/2006/relationships/image" Target="../media/image42.jpeg"/></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52.xml"/><Relationship Id="rId4" Type="http://schemas.openxmlformats.org/officeDocument/2006/relationships/image" Target="../media/image42.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52.xml"/><Relationship Id="rId4" Type="http://schemas.openxmlformats.org/officeDocument/2006/relationships/image" Target="../media/image42.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52.xml"/><Relationship Id="rId4" Type="http://schemas.openxmlformats.org/officeDocument/2006/relationships/image" Target="../media/image42.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52.xml"/><Relationship Id="rId4" Type="http://schemas.openxmlformats.org/officeDocument/2006/relationships/image" Target="../media/image42.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package" Target="../embeddings/Microsoft_Excel_Worksheet3.xlsx"/><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30591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19459" name="Group 162"/>
          <p:cNvGrpSpPr>
            <a:grpSpLocks/>
          </p:cNvGrpSpPr>
          <p:nvPr/>
        </p:nvGrpSpPr>
        <p:grpSpPr bwMode="auto">
          <a:xfrm>
            <a:off x="-4763" y="0"/>
            <a:ext cx="9148763" cy="6858000"/>
            <a:chOff x="-3" y="0"/>
            <a:chExt cx="5763" cy="4320"/>
          </a:xfrm>
        </p:grpSpPr>
        <p:pic>
          <p:nvPicPr>
            <p:cNvPr id="19515" name="Picture 23" descr="dd"/>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 y="0"/>
              <a:ext cx="115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16" name="Rectangle 91"/>
            <p:cNvSpPr>
              <a:spLocks noChangeArrowheads="1"/>
            </p:cNvSpPr>
            <p:nvPr/>
          </p:nvSpPr>
          <p:spPr bwMode="auto">
            <a:xfrm>
              <a:off x="-3" y="0"/>
              <a:ext cx="5763"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pic>
          <p:nvPicPr>
            <p:cNvPr id="19517" name="Picture 161" descr="logo small"/>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88" y="326"/>
              <a:ext cx="1352" cy="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460" name="Group 155"/>
          <p:cNvGrpSpPr>
            <a:grpSpLocks/>
          </p:cNvGrpSpPr>
          <p:nvPr/>
        </p:nvGrpSpPr>
        <p:grpSpPr bwMode="auto">
          <a:xfrm>
            <a:off x="257175" y="1201738"/>
            <a:ext cx="2482850" cy="2444750"/>
            <a:chOff x="162" y="757"/>
            <a:chExt cx="1564" cy="1540"/>
          </a:xfrm>
        </p:grpSpPr>
        <p:sp>
          <p:nvSpPr>
            <p:cNvPr id="19510" name="Oval 101"/>
            <p:cNvSpPr>
              <a:spLocks noChangeArrowheads="1"/>
            </p:cNvSpPr>
            <p:nvPr/>
          </p:nvSpPr>
          <p:spPr bwMode="auto">
            <a:xfrm>
              <a:off x="232" y="819"/>
              <a:ext cx="1448" cy="1447"/>
            </a:xfrm>
            <a:prstGeom prst="ellipse">
              <a:avLst/>
            </a:prstGeom>
            <a:solidFill>
              <a:srgbClr val="83725B"/>
            </a:solidFill>
            <a:ln w="9525">
              <a:solidFill>
                <a:srgbClr val="83725B"/>
              </a:solidFill>
              <a:round/>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511" name="Oval 103"/>
            <p:cNvSpPr>
              <a:spLocks noChangeArrowheads="1"/>
            </p:cNvSpPr>
            <p:nvPr/>
          </p:nvSpPr>
          <p:spPr bwMode="auto">
            <a:xfrm>
              <a:off x="217" y="772"/>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512" name="Oval 104"/>
            <p:cNvSpPr>
              <a:spLocks noChangeArrowheads="1"/>
            </p:cNvSpPr>
            <p:nvPr/>
          </p:nvSpPr>
          <p:spPr bwMode="auto">
            <a:xfrm>
              <a:off x="162" y="772"/>
              <a:ext cx="1487"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513" name="Oval 105"/>
            <p:cNvSpPr>
              <a:spLocks noChangeArrowheads="1"/>
            </p:cNvSpPr>
            <p:nvPr/>
          </p:nvSpPr>
          <p:spPr bwMode="auto">
            <a:xfrm>
              <a:off x="240" y="803"/>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514" name="Oval 106"/>
            <p:cNvSpPr>
              <a:spLocks noChangeArrowheads="1"/>
            </p:cNvSpPr>
            <p:nvPr/>
          </p:nvSpPr>
          <p:spPr bwMode="auto">
            <a:xfrm>
              <a:off x="194"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grpSp>
      <p:sp>
        <p:nvSpPr>
          <p:cNvPr id="19462" name="Oval 102"/>
          <p:cNvSpPr>
            <a:spLocks noChangeArrowheads="1"/>
          </p:cNvSpPr>
          <p:nvPr/>
        </p:nvSpPr>
        <p:spPr bwMode="auto">
          <a:xfrm>
            <a:off x="436563" y="1362075"/>
            <a:ext cx="2162175" cy="2173288"/>
          </a:xfrm>
          <a:prstGeom prst="ellipse">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txBody>
          <a:bodyPr anchor="ctr"/>
          <a:lstStyle/>
          <a:p>
            <a:pPr algn="ctr">
              <a:defRPr/>
            </a:pPr>
            <a:endParaRPr lang="en-ZA" sz="1000" dirty="0"/>
          </a:p>
        </p:txBody>
      </p:sp>
      <p:grpSp>
        <p:nvGrpSpPr>
          <p:cNvPr id="19464" name="Group 156"/>
          <p:cNvGrpSpPr>
            <a:grpSpLocks/>
          </p:cNvGrpSpPr>
          <p:nvPr/>
        </p:nvGrpSpPr>
        <p:grpSpPr bwMode="auto">
          <a:xfrm>
            <a:off x="171450" y="1201738"/>
            <a:ext cx="2643188" cy="2493962"/>
            <a:chOff x="108" y="757"/>
            <a:chExt cx="1665" cy="1571"/>
          </a:xfrm>
        </p:grpSpPr>
        <p:sp>
          <p:nvSpPr>
            <p:cNvPr id="19507" name="Oval 107"/>
            <p:cNvSpPr>
              <a:spLocks noChangeArrowheads="1"/>
            </p:cNvSpPr>
            <p:nvPr/>
          </p:nvSpPr>
          <p:spPr bwMode="auto">
            <a:xfrm>
              <a:off x="279"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508" name="Oval 108"/>
            <p:cNvSpPr>
              <a:spLocks noChangeArrowheads="1"/>
            </p:cNvSpPr>
            <p:nvPr/>
          </p:nvSpPr>
          <p:spPr bwMode="auto">
            <a:xfrm>
              <a:off x="108" y="834"/>
              <a:ext cx="1486" cy="149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509" name="Oval 109"/>
            <p:cNvSpPr>
              <a:spLocks noChangeArrowheads="1"/>
            </p:cNvSpPr>
            <p:nvPr/>
          </p:nvSpPr>
          <p:spPr bwMode="auto">
            <a:xfrm>
              <a:off x="287" y="757"/>
              <a:ext cx="1486" cy="1486"/>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grpSp>
      <p:grpSp>
        <p:nvGrpSpPr>
          <p:cNvPr id="19465" name="Group 146"/>
          <p:cNvGrpSpPr>
            <a:grpSpLocks/>
          </p:cNvGrpSpPr>
          <p:nvPr/>
        </p:nvGrpSpPr>
        <p:grpSpPr bwMode="auto">
          <a:xfrm>
            <a:off x="912813" y="620713"/>
            <a:ext cx="1284287" cy="1260475"/>
            <a:chOff x="575" y="391"/>
            <a:chExt cx="809" cy="794"/>
          </a:xfrm>
        </p:grpSpPr>
        <p:sp>
          <p:nvSpPr>
            <p:cNvPr id="19499" name="Oval 147"/>
            <p:cNvSpPr>
              <a:spLocks noChangeArrowheads="1"/>
            </p:cNvSpPr>
            <p:nvPr/>
          </p:nvSpPr>
          <p:spPr bwMode="auto">
            <a:xfrm>
              <a:off x="614" y="422"/>
              <a:ext cx="739" cy="747"/>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500" name="Oval 148"/>
            <p:cNvSpPr>
              <a:spLocks noChangeArrowheads="1"/>
            </p:cNvSpPr>
            <p:nvPr/>
          </p:nvSpPr>
          <p:spPr bwMode="auto">
            <a:xfrm>
              <a:off x="629" y="445"/>
              <a:ext cx="708" cy="708"/>
            </a:xfrm>
            <a:prstGeom prst="ellipse">
              <a:avLst/>
            </a:prstGeom>
            <a:solidFill>
              <a:srgbClr val="8C7F6D"/>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501" name="Oval 149"/>
            <p:cNvSpPr>
              <a:spLocks noChangeArrowheads="1"/>
            </p:cNvSpPr>
            <p:nvPr/>
          </p:nvSpPr>
          <p:spPr bwMode="auto">
            <a:xfrm>
              <a:off x="598" y="399"/>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502" name="Oval 150"/>
            <p:cNvSpPr>
              <a:spLocks noChangeArrowheads="1"/>
            </p:cNvSpPr>
            <p:nvPr/>
          </p:nvSpPr>
          <p:spPr bwMode="auto">
            <a:xfrm>
              <a:off x="575" y="399"/>
              <a:ext cx="762"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503" name="Oval 151"/>
            <p:cNvSpPr>
              <a:spLocks noChangeArrowheads="1"/>
            </p:cNvSpPr>
            <p:nvPr/>
          </p:nvSpPr>
          <p:spPr bwMode="auto">
            <a:xfrm>
              <a:off x="614" y="414"/>
              <a:ext cx="770" cy="771"/>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504" name="Oval 152"/>
            <p:cNvSpPr>
              <a:spLocks noChangeArrowheads="1"/>
            </p:cNvSpPr>
            <p:nvPr/>
          </p:nvSpPr>
          <p:spPr bwMode="auto">
            <a:xfrm>
              <a:off x="590" y="391"/>
              <a:ext cx="763"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505" name="Oval 153"/>
            <p:cNvSpPr>
              <a:spLocks noChangeArrowheads="1"/>
            </p:cNvSpPr>
            <p:nvPr/>
          </p:nvSpPr>
          <p:spPr bwMode="auto">
            <a:xfrm>
              <a:off x="629" y="445"/>
              <a:ext cx="708" cy="708"/>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506" name="Oval 154"/>
            <p:cNvSpPr>
              <a:spLocks noChangeArrowheads="1"/>
            </p:cNvSpPr>
            <p:nvPr/>
          </p:nvSpPr>
          <p:spPr bwMode="auto">
            <a:xfrm>
              <a:off x="637" y="445"/>
              <a:ext cx="693" cy="693"/>
            </a:xfrm>
            <a:prstGeom prst="ellipse">
              <a:avLst/>
            </a:prstGeom>
            <a:noFill/>
            <a:ln w="0">
              <a:solidFill>
                <a:srgbClr val="83725B"/>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grpSp>
      <p:sp>
        <p:nvSpPr>
          <p:cNvPr id="19466" name="Oval 118"/>
          <p:cNvSpPr>
            <a:spLocks noChangeArrowheads="1"/>
          </p:cNvSpPr>
          <p:nvPr/>
        </p:nvSpPr>
        <p:spPr bwMode="auto">
          <a:xfrm>
            <a:off x="1004888" y="706438"/>
            <a:ext cx="1111250" cy="1112837"/>
          </a:xfrm>
          <a:prstGeom prst="ellipse">
            <a:avLst/>
          </a:prstGeom>
          <a:blipFill dpi="0" rotWithShape="1">
            <a:blip r:embed="rId5"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algn="ctr" eaLnBrk="1" hangingPunct="1">
              <a:lnSpc>
                <a:spcPct val="100000"/>
              </a:lnSpc>
              <a:spcBef>
                <a:spcPct val="0"/>
              </a:spcBef>
              <a:buClrTx/>
              <a:buFontTx/>
              <a:buNone/>
            </a:pPr>
            <a:endParaRPr lang="en-US" altLang="en-US" sz="600" dirty="0">
              <a:solidFill>
                <a:schemeClr val="tx1"/>
              </a:solidFill>
            </a:endParaRPr>
          </a:p>
        </p:txBody>
      </p:sp>
      <p:grpSp>
        <p:nvGrpSpPr>
          <p:cNvPr id="19467" name="Group 145"/>
          <p:cNvGrpSpPr>
            <a:grpSpLocks/>
          </p:cNvGrpSpPr>
          <p:nvPr/>
        </p:nvGrpSpPr>
        <p:grpSpPr bwMode="auto">
          <a:xfrm>
            <a:off x="863600" y="620713"/>
            <a:ext cx="1370013" cy="1284287"/>
            <a:chOff x="544" y="391"/>
            <a:chExt cx="863" cy="809"/>
          </a:xfrm>
        </p:grpSpPr>
        <p:sp>
          <p:nvSpPr>
            <p:cNvPr id="19496" name="Oval 119"/>
            <p:cNvSpPr>
              <a:spLocks noChangeArrowheads="1"/>
            </p:cNvSpPr>
            <p:nvPr/>
          </p:nvSpPr>
          <p:spPr bwMode="auto">
            <a:xfrm>
              <a:off x="637" y="391"/>
              <a:ext cx="770" cy="770"/>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497" name="Oval 120"/>
            <p:cNvSpPr>
              <a:spLocks noChangeArrowheads="1"/>
            </p:cNvSpPr>
            <p:nvPr/>
          </p:nvSpPr>
          <p:spPr bwMode="auto">
            <a:xfrm>
              <a:off x="544" y="438"/>
              <a:ext cx="770"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498" name="Oval 121"/>
            <p:cNvSpPr>
              <a:spLocks noChangeArrowheads="1"/>
            </p:cNvSpPr>
            <p:nvPr/>
          </p:nvSpPr>
          <p:spPr bwMode="auto">
            <a:xfrm>
              <a:off x="637" y="438"/>
              <a:ext cx="763" cy="762"/>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grpSp>
      <p:grpSp>
        <p:nvGrpSpPr>
          <p:cNvPr id="19468" name="Group 157"/>
          <p:cNvGrpSpPr>
            <a:grpSpLocks/>
          </p:cNvGrpSpPr>
          <p:nvPr/>
        </p:nvGrpSpPr>
        <p:grpSpPr bwMode="auto">
          <a:xfrm>
            <a:off x="331788" y="3090863"/>
            <a:ext cx="2074862" cy="2038350"/>
            <a:chOff x="209" y="1947"/>
            <a:chExt cx="1307" cy="1284"/>
          </a:xfrm>
        </p:grpSpPr>
        <p:sp>
          <p:nvSpPr>
            <p:cNvPr id="19490" name="Oval 122"/>
            <p:cNvSpPr>
              <a:spLocks noChangeArrowheads="1"/>
            </p:cNvSpPr>
            <p:nvPr/>
          </p:nvSpPr>
          <p:spPr bwMode="auto">
            <a:xfrm>
              <a:off x="264" y="2002"/>
              <a:ext cx="1213" cy="1205"/>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491" name="Oval 123"/>
            <p:cNvSpPr>
              <a:spLocks noChangeArrowheads="1"/>
            </p:cNvSpPr>
            <p:nvPr/>
          </p:nvSpPr>
          <p:spPr bwMode="auto">
            <a:xfrm>
              <a:off x="303" y="2033"/>
              <a:ext cx="1135" cy="1143"/>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492" name="Oval 124"/>
            <p:cNvSpPr>
              <a:spLocks noChangeArrowheads="1"/>
            </p:cNvSpPr>
            <p:nvPr/>
          </p:nvSpPr>
          <p:spPr bwMode="auto">
            <a:xfrm>
              <a:off x="248" y="1963"/>
              <a:ext cx="1245"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493" name="Oval 125"/>
            <p:cNvSpPr>
              <a:spLocks noChangeArrowheads="1"/>
            </p:cNvSpPr>
            <p:nvPr/>
          </p:nvSpPr>
          <p:spPr bwMode="auto">
            <a:xfrm>
              <a:off x="209" y="1963"/>
              <a:ext cx="1237" cy="124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494" name="Oval 126"/>
            <p:cNvSpPr>
              <a:spLocks noChangeArrowheads="1"/>
            </p:cNvSpPr>
            <p:nvPr/>
          </p:nvSpPr>
          <p:spPr bwMode="auto">
            <a:xfrm>
              <a:off x="271" y="1986"/>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495" name="Oval 127"/>
            <p:cNvSpPr>
              <a:spLocks noChangeArrowheads="1"/>
            </p:cNvSpPr>
            <p:nvPr/>
          </p:nvSpPr>
          <p:spPr bwMode="auto">
            <a:xfrm>
              <a:off x="232"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grpSp>
      <p:sp>
        <p:nvSpPr>
          <p:cNvPr id="19469" name="Oval 128"/>
          <p:cNvSpPr>
            <a:spLocks noChangeArrowheads="1"/>
          </p:cNvSpPr>
          <p:nvPr/>
        </p:nvSpPr>
        <p:spPr bwMode="auto">
          <a:xfrm>
            <a:off x="482600" y="3227388"/>
            <a:ext cx="1801813" cy="1814512"/>
          </a:xfrm>
          <a:prstGeom prst="ellipse">
            <a:avLst/>
          </a:prstGeom>
          <a:blipFill dpi="0" rotWithShape="1">
            <a:blip r:embed="rId6" cstate="email">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algn="ctr" eaLnBrk="1" hangingPunct="1">
              <a:lnSpc>
                <a:spcPct val="100000"/>
              </a:lnSpc>
              <a:spcBef>
                <a:spcPct val="0"/>
              </a:spcBef>
              <a:buClrTx/>
              <a:buFontTx/>
              <a:buNone/>
            </a:pPr>
            <a:endParaRPr lang="en-US" altLang="en-US" sz="1000" dirty="0">
              <a:solidFill>
                <a:srgbClr val="C0C0C0"/>
              </a:solidFill>
            </a:endParaRPr>
          </a:p>
        </p:txBody>
      </p:sp>
      <p:grpSp>
        <p:nvGrpSpPr>
          <p:cNvPr id="19470" name="Group 158"/>
          <p:cNvGrpSpPr>
            <a:grpSpLocks/>
          </p:cNvGrpSpPr>
          <p:nvPr/>
        </p:nvGrpSpPr>
        <p:grpSpPr bwMode="auto">
          <a:xfrm>
            <a:off x="257175" y="3090863"/>
            <a:ext cx="2211388" cy="2087562"/>
            <a:chOff x="162" y="1947"/>
            <a:chExt cx="1393" cy="1315"/>
          </a:xfrm>
        </p:grpSpPr>
        <p:sp>
          <p:nvSpPr>
            <p:cNvPr id="19487" name="Oval 129"/>
            <p:cNvSpPr>
              <a:spLocks noChangeArrowheads="1"/>
            </p:cNvSpPr>
            <p:nvPr/>
          </p:nvSpPr>
          <p:spPr bwMode="auto">
            <a:xfrm>
              <a:off x="162" y="2017"/>
              <a:ext cx="1238"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488" name="Oval 130"/>
            <p:cNvSpPr>
              <a:spLocks noChangeArrowheads="1"/>
            </p:cNvSpPr>
            <p:nvPr/>
          </p:nvSpPr>
          <p:spPr bwMode="auto">
            <a:xfrm>
              <a:off x="310" y="1947"/>
              <a:ext cx="1245"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489" name="Oval 131"/>
            <p:cNvSpPr>
              <a:spLocks noChangeArrowheads="1"/>
            </p:cNvSpPr>
            <p:nvPr/>
          </p:nvSpPr>
          <p:spPr bwMode="auto">
            <a:xfrm>
              <a:off x="303" y="2017"/>
              <a:ext cx="1244" cy="124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grpSp>
      <p:grpSp>
        <p:nvGrpSpPr>
          <p:cNvPr id="19471" name="Group 159"/>
          <p:cNvGrpSpPr>
            <a:grpSpLocks/>
          </p:cNvGrpSpPr>
          <p:nvPr/>
        </p:nvGrpSpPr>
        <p:grpSpPr bwMode="auto">
          <a:xfrm>
            <a:off x="900113" y="4684713"/>
            <a:ext cx="1717675" cy="1692275"/>
            <a:chOff x="567" y="2951"/>
            <a:chExt cx="1082" cy="1066"/>
          </a:xfrm>
        </p:grpSpPr>
        <p:sp>
          <p:nvSpPr>
            <p:cNvPr id="19481" name="Oval 132"/>
            <p:cNvSpPr>
              <a:spLocks noChangeArrowheads="1"/>
            </p:cNvSpPr>
            <p:nvPr/>
          </p:nvSpPr>
          <p:spPr bwMode="auto">
            <a:xfrm>
              <a:off x="614" y="2990"/>
              <a:ext cx="1003" cy="1011"/>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482" name="Oval 133"/>
            <p:cNvSpPr>
              <a:spLocks noChangeArrowheads="1"/>
            </p:cNvSpPr>
            <p:nvPr/>
          </p:nvSpPr>
          <p:spPr bwMode="auto">
            <a:xfrm>
              <a:off x="645" y="3021"/>
              <a:ext cx="941" cy="949"/>
            </a:xfrm>
            <a:prstGeom prst="ellipse">
              <a:avLst/>
            </a:prstGeom>
            <a:solidFill>
              <a:srgbClr val="83725B"/>
            </a:solidFill>
            <a:ln w="9525">
              <a:solidFill>
                <a:srgbClr val="83725B"/>
              </a:solidFill>
              <a:miter lim="800000"/>
              <a:headEnd/>
              <a:tailEnd/>
            </a:ln>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483" name="Oval 134"/>
            <p:cNvSpPr>
              <a:spLocks noChangeArrowheads="1"/>
            </p:cNvSpPr>
            <p:nvPr/>
          </p:nvSpPr>
          <p:spPr bwMode="auto">
            <a:xfrm>
              <a:off x="598" y="2959"/>
              <a:ext cx="1035"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484" name="Oval 135"/>
            <p:cNvSpPr>
              <a:spLocks noChangeArrowheads="1"/>
            </p:cNvSpPr>
            <p:nvPr/>
          </p:nvSpPr>
          <p:spPr bwMode="auto">
            <a:xfrm>
              <a:off x="567" y="2959"/>
              <a:ext cx="1027" cy="1034"/>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485" name="Oval 136"/>
            <p:cNvSpPr>
              <a:spLocks noChangeArrowheads="1"/>
            </p:cNvSpPr>
            <p:nvPr/>
          </p:nvSpPr>
          <p:spPr bwMode="auto">
            <a:xfrm>
              <a:off x="622" y="2982"/>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486" name="Oval 137"/>
            <p:cNvSpPr>
              <a:spLocks noChangeArrowheads="1"/>
            </p:cNvSpPr>
            <p:nvPr/>
          </p:nvSpPr>
          <p:spPr bwMode="auto">
            <a:xfrm>
              <a:off x="583" y="2951"/>
              <a:ext cx="1034"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grpSp>
      <p:sp>
        <p:nvSpPr>
          <p:cNvPr id="2" name="Oval 138"/>
          <p:cNvSpPr>
            <a:spLocks noChangeArrowheads="1"/>
          </p:cNvSpPr>
          <p:nvPr/>
        </p:nvSpPr>
        <p:spPr bwMode="auto">
          <a:xfrm>
            <a:off x="1014413" y="4791075"/>
            <a:ext cx="1506537" cy="1519238"/>
          </a:xfrm>
          <a:prstGeom prst="ellipse">
            <a:avLst/>
          </a:prstGeom>
          <a:blipFill dpi="0" rotWithShape="1">
            <a:blip r:embed="rId7" cstate="email">
              <a:extLst>
                <a:ext uri="{28A0092B-C50C-407E-A947-70E740481C1C}">
                  <a14:useLocalDpi xmlns:a14="http://schemas.microsoft.com/office/drawing/2010/main"/>
                </a:ext>
              </a:extLst>
            </a:blip>
            <a:srcRect/>
            <a:stretch>
              <a:fillRect/>
            </a:stretch>
          </a:blipFill>
          <a:ln>
            <a:noFill/>
          </a:ln>
        </p:spPr>
        <p:txBody>
          <a:bodyPr anchor="ctr"/>
          <a:lstStyle/>
          <a:p>
            <a:pPr algn="ctr">
              <a:defRPr/>
            </a:pPr>
            <a:endParaRPr lang="en-ZA" sz="900" dirty="0">
              <a:solidFill>
                <a:srgbClr val="C0C0C0"/>
              </a:solidFill>
            </a:endParaRPr>
          </a:p>
        </p:txBody>
      </p:sp>
      <p:grpSp>
        <p:nvGrpSpPr>
          <p:cNvPr id="19475" name="Group 160"/>
          <p:cNvGrpSpPr>
            <a:grpSpLocks/>
          </p:cNvGrpSpPr>
          <p:nvPr/>
        </p:nvGrpSpPr>
        <p:grpSpPr bwMode="auto">
          <a:xfrm>
            <a:off x="838200" y="4684713"/>
            <a:ext cx="1828800" cy="1728787"/>
            <a:chOff x="528" y="2951"/>
            <a:chExt cx="1152" cy="1089"/>
          </a:xfrm>
        </p:grpSpPr>
        <p:sp>
          <p:nvSpPr>
            <p:cNvPr id="19478" name="Oval 139"/>
            <p:cNvSpPr>
              <a:spLocks noChangeArrowheads="1"/>
            </p:cNvSpPr>
            <p:nvPr/>
          </p:nvSpPr>
          <p:spPr bwMode="auto">
            <a:xfrm>
              <a:off x="528" y="3005"/>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479" name="Oval 140"/>
            <p:cNvSpPr>
              <a:spLocks noChangeArrowheads="1"/>
            </p:cNvSpPr>
            <p:nvPr/>
          </p:nvSpPr>
          <p:spPr bwMode="auto">
            <a:xfrm>
              <a:off x="645" y="3005"/>
              <a:ext cx="1035"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sp>
          <p:nvSpPr>
            <p:cNvPr id="19480" name="Oval 141"/>
            <p:cNvSpPr>
              <a:spLocks noChangeArrowheads="1"/>
            </p:cNvSpPr>
            <p:nvPr/>
          </p:nvSpPr>
          <p:spPr bwMode="auto">
            <a:xfrm>
              <a:off x="653" y="2951"/>
              <a:ext cx="1027" cy="1035"/>
            </a:xfrm>
            <a:prstGeom prst="ellipse">
              <a:avLst/>
            </a:prstGeom>
            <a:noFill/>
            <a:ln w="9525">
              <a:solidFill>
                <a:srgbClr val="83725B"/>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lnSpc>
                  <a:spcPct val="90000"/>
                </a:lnSpc>
                <a:spcBef>
                  <a:spcPct val="100000"/>
                </a:spcBef>
                <a:buClr>
                  <a:srgbClr val="8C7F6D"/>
                </a:buClr>
                <a:buChar char="•"/>
                <a:defRPr sz="2000">
                  <a:solidFill>
                    <a:srgbClr val="003896"/>
                  </a:solidFill>
                  <a:latin typeface="Arial" charset="0"/>
                  <a:cs typeface="Arial" charset="0"/>
                </a:defRPr>
              </a:lvl1pPr>
              <a:lvl2pPr marL="742950" indent="-285750" eaLnBrk="0" hangingPunct="0">
                <a:lnSpc>
                  <a:spcPct val="90000"/>
                </a:lnSpc>
                <a:spcBef>
                  <a:spcPct val="100000"/>
                </a:spcBef>
                <a:buClr>
                  <a:srgbClr val="8C7F6D"/>
                </a:buClr>
                <a:buChar char="•"/>
                <a:defRPr>
                  <a:solidFill>
                    <a:srgbClr val="003896"/>
                  </a:solidFill>
                  <a:latin typeface="Arial" charset="0"/>
                  <a:cs typeface="Arial" charset="0"/>
                </a:defRPr>
              </a:lvl2pPr>
              <a:lvl3pPr marL="1143000" indent="-228600" eaLnBrk="0" hangingPunct="0">
                <a:lnSpc>
                  <a:spcPct val="90000"/>
                </a:lnSpc>
                <a:spcBef>
                  <a:spcPct val="100000"/>
                </a:spcBef>
                <a:buClr>
                  <a:srgbClr val="8C7F6D"/>
                </a:buClr>
                <a:buChar char="•"/>
                <a:defRPr sz="1600">
                  <a:solidFill>
                    <a:srgbClr val="003896"/>
                  </a:solidFill>
                  <a:latin typeface="Arial" charset="0"/>
                  <a:cs typeface="Arial" charset="0"/>
                </a:defRPr>
              </a:lvl3pPr>
              <a:lvl4pPr marL="1600200" indent="-228600" eaLnBrk="0" hangingPunct="0">
                <a:lnSpc>
                  <a:spcPct val="90000"/>
                </a:lnSpc>
                <a:spcBef>
                  <a:spcPct val="100000"/>
                </a:spcBef>
                <a:buClr>
                  <a:srgbClr val="8C7F6D"/>
                </a:buClr>
                <a:buChar char="•"/>
                <a:defRPr sz="1400">
                  <a:solidFill>
                    <a:srgbClr val="003896"/>
                  </a:solidFill>
                  <a:latin typeface="Arial" charset="0"/>
                  <a:cs typeface="Arial" charset="0"/>
                </a:defRPr>
              </a:lvl4pPr>
              <a:lvl5pPr marL="2057400" indent="-228600" eaLnBrk="0" hangingPunct="0">
                <a:lnSpc>
                  <a:spcPct val="90000"/>
                </a:lnSpc>
                <a:spcBef>
                  <a:spcPct val="100000"/>
                </a:spcBef>
                <a:buClr>
                  <a:srgbClr val="8C7F6D"/>
                </a:buClr>
                <a:buChar char="•"/>
                <a:defRPr sz="1400">
                  <a:solidFill>
                    <a:srgbClr val="003896"/>
                  </a:solidFill>
                  <a:latin typeface="Arial" charset="0"/>
                  <a:cs typeface="Arial" charset="0"/>
                </a:defRPr>
              </a:lvl5pPr>
              <a:lvl6pPr marL="25146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6pPr>
              <a:lvl7pPr marL="29718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7pPr>
              <a:lvl8pPr marL="34290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8pPr>
              <a:lvl9pPr marL="3886200" indent="-228600" eaLnBrk="0" fontAlgn="base" hangingPunct="0">
                <a:lnSpc>
                  <a:spcPct val="90000"/>
                </a:lnSpc>
                <a:spcBef>
                  <a:spcPct val="100000"/>
                </a:spcBef>
                <a:spcAft>
                  <a:spcPct val="0"/>
                </a:spcAft>
                <a:buClr>
                  <a:srgbClr val="8C7F6D"/>
                </a:buClr>
                <a:buChar char="•"/>
                <a:defRPr sz="1400">
                  <a:solidFill>
                    <a:srgbClr val="003896"/>
                  </a:solidFill>
                  <a:latin typeface="Arial" charset="0"/>
                  <a:cs typeface="Arial" charset="0"/>
                </a:defRPr>
              </a:lvl9pPr>
            </a:lstStyle>
            <a:p>
              <a:pPr eaLnBrk="1" hangingPunct="1">
                <a:lnSpc>
                  <a:spcPct val="100000"/>
                </a:lnSpc>
                <a:spcBef>
                  <a:spcPct val="0"/>
                </a:spcBef>
                <a:buClrTx/>
                <a:buFontTx/>
                <a:buNone/>
              </a:pPr>
              <a:endParaRPr lang="en-US" altLang="en-US" sz="1800" dirty="0">
                <a:solidFill>
                  <a:schemeClr val="tx1"/>
                </a:solidFill>
              </a:endParaRPr>
            </a:p>
          </p:txBody>
        </p:sp>
      </p:grpSp>
      <p:sp>
        <p:nvSpPr>
          <p:cNvPr id="19476" name="Rectangle 2"/>
          <p:cNvSpPr>
            <a:spLocks noGrp="1" noChangeArrowheads="1"/>
          </p:cNvSpPr>
          <p:nvPr>
            <p:ph type="ctrTitle"/>
          </p:nvPr>
        </p:nvSpPr>
        <p:spPr>
          <a:xfrm>
            <a:off x="3143250" y="1870930"/>
            <a:ext cx="5545137" cy="676275"/>
          </a:xfrm>
        </p:spPr>
        <p:txBody>
          <a:bodyPr/>
          <a:lstStyle/>
          <a:p>
            <a:pPr algn="ctr" eaLnBrk="1" hangingPunct="1"/>
            <a:r>
              <a:rPr lang="en-US" sz="2800" b="1" kern="1200" dirty="0">
                <a:latin typeface="Arial" panose="020B0604020202020204" pitchFamily="34" charset="0"/>
              </a:rPr>
              <a:t>MWP2486CX</a:t>
            </a:r>
            <a:endParaRPr lang="en-US" altLang="en-US" sz="2800" b="1" kern="1200" dirty="0">
              <a:latin typeface="Arial" panose="020B0604020202020204" pitchFamily="34" charset="0"/>
            </a:endParaRPr>
          </a:p>
        </p:txBody>
      </p:sp>
      <p:sp>
        <p:nvSpPr>
          <p:cNvPr id="4" name="TextBox 3">
            <a:extLst>
              <a:ext uri="{FF2B5EF4-FFF2-40B4-BE49-F238E27FC236}">
                <a16:creationId xmlns:a16="http://schemas.microsoft.com/office/drawing/2014/main" id="{EB946AB3-6163-4E2C-91E5-0546413C2DC3}"/>
              </a:ext>
            </a:extLst>
          </p:cNvPr>
          <p:cNvSpPr txBox="1"/>
          <p:nvPr/>
        </p:nvSpPr>
        <p:spPr>
          <a:xfrm>
            <a:off x="2951164" y="2564904"/>
            <a:ext cx="5734835" cy="3285515"/>
          </a:xfrm>
          <a:prstGeom prst="rect">
            <a:avLst/>
          </a:prstGeom>
          <a:noFill/>
        </p:spPr>
        <p:txBody>
          <a:bodyPr wrap="square" rtlCol="0">
            <a:spAutoFit/>
          </a:bodyPr>
          <a:lstStyle/>
          <a:p>
            <a:pPr algn="ctr">
              <a:lnSpc>
                <a:spcPct val="85000"/>
              </a:lnSpc>
            </a:pPr>
            <a:r>
              <a:rPr lang="en-ZA" sz="2000" b="1" dirty="0">
                <a:solidFill>
                  <a:srgbClr val="003896"/>
                </a:solidFill>
                <a:latin typeface="Arial" panose="020B0604020202020204" pitchFamily="34" charset="0"/>
                <a:ea typeface="+mj-ea"/>
                <a:cs typeface="+mj-cs"/>
              </a:rPr>
              <a:t>PROVISION OF INTELLIGENT BUSINESS PROCESS MANAGEMENT TOOL INCLUDING SUPPORT AND MAINTENANCE FOR A PERIOD OF 7 YEARS</a:t>
            </a:r>
          </a:p>
          <a:p>
            <a:pPr algn="ctr">
              <a:lnSpc>
                <a:spcPct val="85000"/>
              </a:lnSpc>
            </a:pPr>
            <a:endParaRPr lang="en-ZA" sz="2800" b="1" dirty="0">
              <a:solidFill>
                <a:srgbClr val="003896"/>
              </a:solidFill>
              <a:latin typeface="Arial" panose="020B0604020202020204" pitchFamily="34" charset="0"/>
              <a:ea typeface="+mj-ea"/>
              <a:cs typeface="+mj-cs"/>
            </a:endParaRPr>
          </a:p>
          <a:p>
            <a:pPr algn="ctr">
              <a:lnSpc>
                <a:spcPct val="115000"/>
              </a:lnSpc>
              <a:spcAft>
                <a:spcPts val="1000"/>
              </a:spcAft>
            </a:pPr>
            <a:endParaRPr lang="en-ZA" b="1" dirty="0">
              <a:latin typeface="Arial" panose="020B0604020202020204" pitchFamily="34" charset="0"/>
              <a:cs typeface="Times New Roman" panose="02020603050405020304" pitchFamily="18" charset="0"/>
            </a:endParaRPr>
          </a:p>
          <a:p>
            <a:pPr algn="ctr">
              <a:lnSpc>
                <a:spcPct val="150000"/>
              </a:lnSpc>
              <a:spcBef>
                <a:spcPct val="100000"/>
              </a:spcBef>
              <a:buClr>
                <a:srgbClr val="8C7F6D"/>
              </a:buClr>
              <a:defRPr/>
            </a:pP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50000"/>
              </a:lnSpc>
              <a:spcBef>
                <a:spcPct val="100000"/>
              </a:spcBef>
              <a:spcAft>
                <a:spcPct val="0"/>
              </a:spcAft>
              <a:buClr>
                <a:srgbClr val="8C7F6D"/>
              </a:buClr>
              <a:buSzTx/>
              <a:buFontTx/>
              <a:buNone/>
              <a:tabLst/>
              <a:defRPr/>
            </a:pPr>
            <a:endParaRPr lang="en-US"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563" y="138553"/>
            <a:ext cx="6519862" cy="666750"/>
          </a:xfrm>
        </p:spPr>
        <p:txBody>
          <a:bodyPr/>
          <a:lstStyle/>
          <a:p>
            <a:r>
              <a:rPr lang="en-ZA" sz="2400" b="1" dirty="0">
                <a:effectLst/>
                <a:latin typeface="Arial" panose="020B0604020202020204" pitchFamily="34" charset="0"/>
                <a:ea typeface="Calibri" panose="020F0502020204030204" pitchFamily="34" charset="0"/>
              </a:rPr>
              <a:t> </a:t>
            </a:r>
            <a:r>
              <a:rPr lang="en-US" b="1" dirty="0">
                <a:latin typeface="Arial" panose="020B0604020202020204" pitchFamily="34" charset="0"/>
              </a:rPr>
              <a:t>MWP2486CX</a:t>
            </a:r>
            <a:endParaRPr lang="en-ZA" b="1" dirty="0">
              <a:latin typeface="Arial" panose="020B0604020202020204" pitchFamily="34" charset="0"/>
            </a:endParaRPr>
          </a:p>
        </p:txBody>
      </p:sp>
      <p:sp>
        <p:nvSpPr>
          <p:cNvPr id="5" name="Slide Number Placeholder 4"/>
          <p:cNvSpPr>
            <a:spLocks noGrp="1"/>
          </p:cNvSpPr>
          <p:nvPr>
            <p:ph type="sldNum" sz="quarter" idx="12"/>
          </p:nvPr>
        </p:nvSpPr>
        <p:spPr/>
        <p:txBody>
          <a:bodyPr/>
          <a:lstStyle/>
          <a:p>
            <a:pPr>
              <a:defRPr/>
            </a:pPr>
            <a:fld id="{8B96C4E4-F781-410B-AD6C-1AF225F5EE3D}" type="slidenum">
              <a:rPr lang="en-ZA" smtClean="0"/>
              <a:pPr>
                <a:defRPr/>
              </a:pPr>
              <a:t>2</a:t>
            </a:fld>
            <a:endParaRPr lang="en-ZA"/>
          </a:p>
        </p:txBody>
      </p:sp>
      <p:graphicFrame>
        <p:nvGraphicFramePr>
          <p:cNvPr id="10" name="Table 10">
            <a:extLst>
              <a:ext uri="{FF2B5EF4-FFF2-40B4-BE49-F238E27FC236}">
                <a16:creationId xmlns:a16="http://schemas.microsoft.com/office/drawing/2014/main" id="{20987C41-7A7B-408D-8CFD-12A7012F41DF}"/>
              </a:ext>
            </a:extLst>
          </p:cNvPr>
          <p:cNvGraphicFramePr>
            <a:graphicFrameLocks noGrp="1"/>
          </p:cNvGraphicFramePr>
          <p:nvPr>
            <p:extLst>
              <p:ext uri="{D42A27DB-BD31-4B8C-83A1-F6EECF244321}">
                <p14:modId xmlns:p14="http://schemas.microsoft.com/office/powerpoint/2010/main" val="2878000084"/>
              </p:ext>
            </p:extLst>
          </p:nvPr>
        </p:nvGraphicFramePr>
        <p:xfrm>
          <a:off x="436562" y="1052736"/>
          <a:ext cx="7904202" cy="5191099"/>
        </p:xfrm>
        <a:graphic>
          <a:graphicData uri="http://schemas.openxmlformats.org/drawingml/2006/table">
            <a:tbl>
              <a:tblPr firstRow="1" bandRow="1">
                <a:tableStyleId>{5C22544A-7EE6-4342-B048-85BDC9FD1C3A}</a:tableStyleId>
              </a:tblPr>
              <a:tblGrid>
                <a:gridCol w="3952101">
                  <a:extLst>
                    <a:ext uri="{9D8B030D-6E8A-4147-A177-3AD203B41FA5}">
                      <a16:colId xmlns:a16="http://schemas.microsoft.com/office/drawing/2014/main" val="2759389610"/>
                    </a:ext>
                  </a:extLst>
                </a:gridCol>
                <a:gridCol w="3952101">
                  <a:extLst>
                    <a:ext uri="{9D8B030D-6E8A-4147-A177-3AD203B41FA5}">
                      <a16:colId xmlns:a16="http://schemas.microsoft.com/office/drawing/2014/main" val="2627618196"/>
                    </a:ext>
                  </a:extLst>
                </a:gridCol>
              </a:tblGrid>
              <a:tr h="508947">
                <a:tc>
                  <a:txBody>
                    <a:bodyPr/>
                    <a:lstStyle/>
                    <a:p>
                      <a:r>
                        <a:rPr lang="en-US" sz="1800" dirty="0">
                          <a:latin typeface="+mn-lt"/>
                        </a:rPr>
                        <a:t>Agenda</a:t>
                      </a:r>
                      <a:endParaRPr lang="en-ZA" sz="1800" dirty="0">
                        <a:latin typeface="+mn-lt"/>
                      </a:endParaRPr>
                    </a:p>
                  </a:txBody>
                  <a:tcPr marL="110642" marR="110642"/>
                </a:tc>
                <a:tc>
                  <a:txBody>
                    <a:bodyPr/>
                    <a:lstStyle/>
                    <a:p>
                      <a:r>
                        <a:rPr lang="en-US" sz="1800" dirty="0">
                          <a:latin typeface="+mn-lt"/>
                        </a:rPr>
                        <a:t>Presented by:</a:t>
                      </a:r>
                      <a:endParaRPr lang="en-ZA" sz="1800" dirty="0">
                        <a:latin typeface="+mn-lt"/>
                      </a:endParaRPr>
                    </a:p>
                  </a:txBody>
                  <a:tcPr marL="110642" marR="110642"/>
                </a:tc>
                <a:extLst>
                  <a:ext uri="{0D108BD9-81ED-4DB2-BD59-A6C34878D82A}">
                    <a16:rowId xmlns:a16="http://schemas.microsoft.com/office/drawing/2014/main" val="1313379928"/>
                  </a:ext>
                </a:extLst>
              </a:tr>
              <a:tr h="508947">
                <a:tc>
                  <a:txBody>
                    <a:bodyPr/>
                    <a:lstStyle/>
                    <a:p>
                      <a:pPr marL="0" marR="0" indent="0" algn="l" defTabSz="932962" rtl="0" eaLnBrk="1" fontAlgn="auto" latinLnBrk="0" hangingPunct="1">
                        <a:lnSpc>
                          <a:spcPct val="115000"/>
                        </a:lnSpc>
                        <a:spcBef>
                          <a:spcPts val="0"/>
                        </a:spcBef>
                        <a:spcAft>
                          <a:spcPts val="0"/>
                        </a:spcAft>
                        <a:buClrTx/>
                        <a:buSzTx/>
                        <a:buFontTx/>
                        <a:buNone/>
                        <a:tabLst/>
                        <a:defRPr/>
                      </a:pPr>
                      <a:r>
                        <a:rPr lang="en-US" sz="1800" kern="1200" dirty="0">
                          <a:solidFill>
                            <a:schemeClr val="tx1"/>
                          </a:solidFill>
                          <a:effectLst/>
                          <a:latin typeface="+mn-lt"/>
                          <a:ea typeface="Calibri"/>
                          <a:cs typeface="Times New Roman"/>
                        </a:rPr>
                        <a:t>Safety and Evacuation</a:t>
                      </a:r>
                      <a:endParaRPr lang="en-ZA" sz="1800" kern="1200" dirty="0">
                        <a:solidFill>
                          <a:schemeClr val="tx1"/>
                        </a:solidFill>
                        <a:effectLst/>
                        <a:latin typeface="+mn-lt"/>
                        <a:ea typeface="Calibri"/>
                        <a:cs typeface="Times New Roman"/>
                      </a:endParaRPr>
                    </a:p>
                  </a:txBody>
                  <a:tcPr marL="82982" marR="82982" marT="0" marB="0"/>
                </a:tc>
                <a:tc>
                  <a:txBody>
                    <a:bodyPr/>
                    <a:lstStyle/>
                    <a:p>
                      <a:pPr>
                        <a:lnSpc>
                          <a:spcPct val="115000"/>
                        </a:lnSpc>
                        <a:spcAft>
                          <a:spcPts val="0"/>
                        </a:spcAft>
                      </a:pPr>
                      <a:r>
                        <a:rPr lang="en-ZA" sz="1800" dirty="0">
                          <a:effectLst/>
                          <a:latin typeface="+mn-lt"/>
                          <a:ea typeface="Calibri"/>
                          <a:cs typeface="Times New Roman"/>
                        </a:rPr>
                        <a:t>Tamara</a:t>
                      </a:r>
                      <a:r>
                        <a:rPr lang="en-ZA" sz="1800" baseline="0" dirty="0">
                          <a:effectLst/>
                          <a:latin typeface="+mn-lt"/>
                          <a:ea typeface="Calibri"/>
                          <a:cs typeface="Times New Roman"/>
                        </a:rPr>
                        <a:t> Mda</a:t>
                      </a:r>
                      <a:endParaRPr lang="en-ZA" sz="1800" dirty="0">
                        <a:effectLst/>
                        <a:latin typeface="+mn-lt"/>
                        <a:ea typeface="Calibri"/>
                        <a:cs typeface="Times New Roman"/>
                      </a:endParaRPr>
                    </a:p>
                  </a:txBody>
                  <a:tcPr marL="82982" marR="82982" marT="0" marB="0"/>
                </a:tc>
                <a:extLst>
                  <a:ext uri="{0D108BD9-81ED-4DB2-BD59-A6C34878D82A}">
                    <a16:rowId xmlns:a16="http://schemas.microsoft.com/office/drawing/2014/main" val="1365067114"/>
                  </a:ext>
                </a:extLst>
              </a:tr>
              <a:tr h="508947">
                <a:tc>
                  <a:txBody>
                    <a:bodyPr/>
                    <a:lstStyle/>
                    <a:p>
                      <a:pPr marL="0" algn="l" defTabSz="932962" rtl="0" eaLnBrk="1" latinLnBrk="0" hangingPunct="1">
                        <a:lnSpc>
                          <a:spcPct val="115000"/>
                        </a:lnSpc>
                        <a:spcAft>
                          <a:spcPts val="0"/>
                        </a:spcAft>
                      </a:pPr>
                      <a:r>
                        <a:rPr lang="en-US" sz="1800" kern="1200" dirty="0">
                          <a:solidFill>
                            <a:schemeClr val="tx1"/>
                          </a:solidFill>
                          <a:effectLst/>
                          <a:latin typeface="+mn-lt"/>
                          <a:ea typeface="Calibri"/>
                          <a:cs typeface="Times New Roman"/>
                        </a:rPr>
                        <a:t>Introduction </a:t>
                      </a:r>
                      <a:endParaRPr lang="en-ZA" sz="1800" kern="1200" dirty="0">
                        <a:solidFill>
                          <a:schemeClr val="tx1"/>
                        </a:solidFill>
                        <a:effectLst/>
                        <a:latin typeface="+mn-lt"/>
                        <a:ea typeface="Calibri"/>
                        <a:cs typeface="Times New Roman"/>
                      </a:endParaRPr>
                    </a:p>
                  </a:txBody>
                  <a:tcPr marL="82982" marR="82982" marT="0" marB="0"/>
                </a:tc>
                <a:tc>
                  <a:txBody>
                    <a:bodyPr/>
                    <a:lstStyle/>
                    <a:p>
                      <a:pPr>
                        <a:lnSpc>
                          <a:spcPct val="115000"/>
                        </a:lnSpc>
                        <a:spcAft>
                          <a:spcPts val="0"/>
                        </a:spcAft>
                      </a:pPr>
                      <a:r>
                        <a:rPr lang="en-US" sz="1800" dirty="0">
                          <a:effectLst/>
                          <a:latin typeface="+mn-lt"/>
                          <a:ea typeface="Calibri"/>
                          <a:cs typeface="Times New Roman"/>
                        </a:rPr>
                        <a:t>Tamara</a:t>
                      </a:r>
                      <a:r>
                        <a:rPr lang="en-US" sz="1800" baseline="0" dirty="0">
                          <a:effectLst/>
                          <a:latin typeface="+mn-lt"/>
                          <a:ea typeface="Calibri"/>
                          <a:cs typeface="Times New Roman"/>
                        </a:rPr>
                        <a:t> Mda</a:t>
                      </a:r>
                      <a:endParaRPr lang="en-ZA" sz="1800" dirty="0">
                        <a:effectLst/>
                        <a:latin typeface="+mn-lt"/>
                        <a:ea typeface="Calibri"/>
                        <a:cs typeface="Times New Roman"/>
                      </a:endParaRPr>
                    </a:p>
                  </a:txBody>
                  <a:tcPr marL="82982" marR="82982" marT="0" marB="0"/>
                </a:tc>
                <a:extLst>
                  <a:ext uri="{0D108BD9-81ED-4DB2-BD59-A6C34878D82A}">
                    <a16:rowId xmlns:a16="http://schemas.microsoft.com/office/drawing/2014/main" val="3616961634"/>
                  </a:ext>
                </a:extLst>
              </a:tr>
              <a:tr h="508947">
                <a:tc>
                  <a:txBody>
                    <a:bodyPr/>
                    <a:lstStyle/>
                    <a:p>
                      <a:pPr>
                        <a:lnSpc>
                          <a:spcPct val="115000"/>
                        </a:lnSpc>
                        <a:spcAft>
                          <a:spcPts val="0"/>
                        </a:spcAft>
                      </a:pPr>
                      <a:r>
                        <a:rPr lang="en-US" sz="1800" dirty="0">
                          <a:effectLst/>
                          <a:latin typeface="+mn-lt"/>
                          <a:ea typeface="Calibri"/>
                          <a:cs typeface="Times New Roman"/>
                        </a:rPr>
                        <a:t>Commercial</a:t>
                      </a:r>
                      <a:r>
                        <a:rPr lang="en-US" sz="1800" baseline="0" dirty="0">
                          <a:effectLst/>
                          <a:latin typeface="+mn-lt"/>
                          <a:ea typeface="Calibri"/>
                          <a:cs typeface="Times New Roman"/>
                        </a:rPr>
                        <a:t> </a:t>
                      </a:r>
                      <a:endParaRPr lang="en-ZA" sz="1800" dirty="0">
                        <a:effectLst/>
                        <a:latin typeface="+mn-lt"/>
                        <a:ea typeface="Calibri"/>
                        <a:cs typeface="Times New Roman"/>
                      </a:endParaRPr>
                    </a:p>
                  </a:txBody>
                  <a:tcPr marL="82982" marR="82982" marT="0" marB="0"/>
                </a:tc>
                <a:tc>
                  <a:txBody>
                    <a:bodyPr/>
                    <a:lstStyle/>
                    <a:p>
                      <a:pPr>
                        <a:lnSpc>
                          <a:spcPct val="115000"/>
                        </a:lnSpc>
                        <a:spcAft>
                          <a:spcPts val="0"/>
                        </a:spcAft>
                      </a:pPr>
                      <a:r>
                        <a:rPr lang="en-US" sz="1800" kern="1200" dirty="0">
                          <a:solidFill>
                            <a:schemeClr val="tx1"/>
                          </a:solidFill>
                          <a:effectLst/>
                          <a:latin typeface="+mn-lt"/>
                          <a:ea typeface="Calibri"/>
                          <a:cs typeface="Times New Roman"/>
                        </a:rPr>
                        <a:t>Tamara</a:t>
                      </a:r>
                      <a:r>
                        <a:rPr lang="en-US" sz="1800" kern="1200" baseline="0" dirty="0">
                          <a:solidFill>
                            <a:schemeClr val="tx1"/>
                          </a:solidFill>
                          <a:effectLst/>
                          <a:latin typeface="+mn-lt"/>
                          <a:ea typeface="Calibri"/>
                          <a:cs typeface="Times New Roman"/>
                        </a:rPr>
                        <a:t> Mda</a:t>
                      </a:r>
                      <a:endParaRPr lang="en-ZA" sz="1800" kern="1200" dirty="0">
                        <a:solidFill>
                          <a:schemeClr val="tx1"/>
                        </a:solidFill>
                        <a:effectLst/>
                        <a:latin typeface="+mn-lt"/>
                        <a:ea typeface="Calibri"/>
                        <a:cs typeface="Times New Roman"/>
                      </a:endParaRPr>
                    </a:p>
                  </a:txBody>
                  <a:tcPr marL="82982" marR="82982" marT="0" marB="0"/>
                </a:tc>
                <a:extLst>
                  <a:ext uri="{0D108BD9-81ED-4DB2-BD59-A6C34878D82A}">
                    <a16:rowId xmlns:a16="http://schemas.microsoft.com/office/drawing/2014/main" val="491622105"/>
                  </a:ext>
                </a:extLst>
              </a:tr>
              <a:tr h="508947">
                <a:tc>
                  <a:txBody>
                    <a:bodyPr/>
                    <a:lstStyle/>
                    <a:p>
                      <a:pPr marL="0" algn="l" defTabSz="932962" rtl="0" eaLnBrk="1" latinLnBrk="0" hangingPunct="1">
                        <a:lnSpc>
                          <a:spcPct val="115000"/>
                        </a:lnSpc>
                        <a:spcAft>
                          <a:spcPts val="0"/>
                        </a:spcAft>
                      </a:pPr>
                      <a:r>
                        <a:rPr lang="en-US" sz="1800" kern="1200" dirty="0">
                          <a:solidFill>
                            <a:schemeClr val="tx1"/>
                          </a:solidFill>
                          <a:effectLst/>
                          <a:latin typeface="+mn-lt"/>
                          <a:ea typeface="Calibri"/>
                          <a:cs typeface="Times New Roman"/>
                        </a:rPr>
                        <a:t>SD</a:t>
                      </a:r>
                      <a:r>
                        <a:rPr lang="en-ZA" sz="1800" kern="1200" dirty="0">
                          <a:solidFill>
                            <a:schemeClr val="tx1"/>
                          </a:solidFill>
                          <a:effectLst/>
                          <a:latin typeface="+mn-lt"/>
                          <a:ea typeface="Calibri"/>
                          <a:cs typeface="Times New Roman"/>
                        </a:rPr>
                        <a:t>L&amp;I</a:t>
                      </a:r>
                    </a:p>
                  </a:txBody>
                  <a:tcPr marL="82982" marR="82982" marT="0" marB="0"/>
                </a:tc>
                <a:tc>
                  <a:txBody>
                    <a:bodyPr/>
                    <a:lstStyle/>
                    <a:p>
                      <a:pPr marL="0" algn="l" defTabSz="932962" rtl="0" eaLnBrk="1" latinLnBrk="0" hangingPunct="1">
                        <a:lnSpc>
                          <a:spcPct val="115000"/>
                        </a:lnSpc>
                        <a:spcAft>
                          <a:spcPts val="0"/>
                        </a:spcAft>
                      </a:pPr>
                      <a:r>
                        <a:rPr lang="en-US" sz="1800" kern="1200" dirty="0">
                          <a:solidFill>
                            <a:schemeClr val="tx1"/>
                          </a:solidFill>
                          <a:effectLst/>
                          <a:latin typeface="+mn-lt"/>
                          <a:ea typeface="Calibri"/>
                          <a:cs typeface="Times New Roman"/>
                        </a:rPr>
                        <a:t>Rojane Qacha</a:t>
                      </a:r>
                      <a:endParaRPr lang="en-ZA" sz="1800" kern="1200" dirty="0">
                        <a:solidFill>
                          <a:schemeClr val="tx1"/>
                        </a:solidFill>
                        <a:effectLst/>
                        <a:latin typeface="+mn-lt"/>
                        <a:ea typeface="Calibri"/>
                        <a:cs typeface="Times New Roman"/>
                      </a:endParaRPr>
                    </a:p>
                  </a:txBody>
                  <a:tcPr marL="82982" marR="82982" marT="0" marB="0"/>
                </a:tc>
                <a:extLst>
                  <a:ext uri="{0D108BD9-81ED-4DB2-BD59-A6C34878D82A}">
                    <a16:rowId xmlns:a16="http://schemas.microsoft.com/office/drawing/2014/main" val="2097870652"/>
                  </a:ext>
                </a:extLst>
              </a:tr>
              <a:tr h="508947">
                <a:tc>
                  <a:txBody>
                    <a:bodyPr/>
                    <a:lstStyle/>
                    <a:p>
                      <a:pPr marL="0" algn="l" defTabSz="932962" rtl="0" eaLnBrk="1" latinLnBrk="0" hangingPunct="1">
                        <a:lnSpc>
                          <a:spcPct val="115000"/>
                        </a:lnSpc>
                        <a:spcAft>
                          <a:spcPts val="0"/>
                        </a:spcAft>
                      </a:pPr>
                      <a:r>
                        <a:rPr lang="en-ZA" sz="1800" kern="1200" dirty="0">
                          <a:solidFill>
                            <a:schemeClr val="tx1"/>
                          </a:solidFill>
                          <a:effectLst/>
                          <a:latin typeface="+mn-lt"/>
                          <a:ea typeface="Calibri"/>
                          <a:cs typeface="Times New Roman"/>
                        </a:rPr>
                        <a:t>Safety Requirements</a:t>
                      </a:r>
                    </a:p>
                  </a:txBody>
                  <a:tcPr marL="82982" marR="82982" marT="0" marB="0"/>
                </a:tc>
                <a:tc>
                  <a:txBody>
                    <a:bodyPr/>
                    <a:lstStyle/>
                    <a:p>
                      <a:pPr marL="0" algn="l" defTabSz="932962" rtl="0" eaLnBrk="1" latinLnBrk="0" hangingPunct="1">
                        <a:lnSpc>
                          <a:spcPct val="115000"/>
                        </a:lnSpc>
                        <a:spcAft>
                          <a:spcPts val="0"/>
                        </a:spcAft>
                      </a:pPr>
                      <a:r>
                        <a:rPr lang="en-US" sz="1800" kern="1200" dirty="0">
                          <a:solidFill>
                            <a:schemeClr val="tx1"/>
                          </a:solidFill>
                          <a:effectLst/>
                          <a:latin typeface="+mn-lt"/>
                          <a:ea typeface="Calibri"/>
                          <a:cs typeface="Times New Roman"/>
                        </a:rPr>
                        <a:t>Pumeza Mabunda</a:t>
                      </a:r>
                      <a:endParaRPr lang="en-ZA" sz="1800" kern="1200" dirty="0">
                        <a:solidFill>
                          <a:schemeClr val="tx1"/>
                        </a:solidFill>
                        <a:effectLst/>
                        <a:latin typeface="+mn-lt"/>
                        <a:ea typeface="Calibri"/>
                        <a:cs typeface="Times New Roman"/>
                      </a:endParaRPr>
                    </a:p>
                  </a:txBody>
                  <a:tcPr marL="82982" marR="82982" marT="0" marB="0"/>
                </a:tc>
                <a:extLst>
                  <a:ext uri="{0D108BD9-81ED-4DB2-BD59-A6C34878D82A}">
                    <a16:rowId xmlns:a16="http://schemas.microsoft.com/office/drawing/2014/main" val="3372811132"/>
                  </a:ext>
                </a:extLst>
              </a:tr>
              <a:tr h="474710">
                <a:tc>
                  <a:txBody>
                    <a:bodyPr/>
                    <a:lstStyle/>
                    <a:p>
                      <a:pPr marL="0" algn="l" defTabSz="932962" rtl="0" eaLnBrk="1" latinLnBrk="0" hangingPunct="1">
                        <a:lnSpc>
                          <a:spcPct val="115000"/>
                        </a:lnSpc>
                        <a:spcAft>
                          <a:spcPts val="0"/>
                        </a:spcAft>
                      </a:pPr>
                      <a:r>
                        <a:rPr lang="en-ZA" sz="1800" kern="1200" dirty="0">
                          <a:solidFill>
                            <a:schemeClr val="tx1"/>
                          </a:solidFill>
                          <a:effectLst/>
                          <a:latin typeface="+mn-lt"/>
                          <a:ea typeface="Calibri"/>
                          <a:cs typeface="Times New Roman"/>
                        </a:rPr>
                        <a:t>Quality Requirements</a:t>
                      </a:r>
                    </a:p>
                  </a:txBody>
                  <a:tcPr marL="82982" marR="82982" marT="0" marB="0"/>
                </a:tc>
                <a:tc>
                  <a:txBody>
                    <a:bodyPr/>
                    <a:lstStyle/>
                    <a:p>
                      <a:pPr marL="0" algn="l" defTabSz="932962" rtl="0" eaLnBrk="1" latinLnBrk="0" hangingPunct="1">
                        <a:lnSpc>
                          <a:spcPct val="115000"/>
                        </a:lnSpc>
                        <a:spcAft>
                          <a:spcPts val="0"/>
                        </a:spcAft>
                      </a:pPr>
                      <a:r>
                        <a:rPr lang="en-US" sz="1800" kern="1200" dirty="0">
                          <a:solidFill>
                            <a:schemeClr val="tx1"/>
                          </a:solidFill>
                          <a:effectLst/>
                          <a:latin typeface="+mn-lt"/>
                          <a:ea typeface="Calibri"/>
                          <a:cs typeface="Times New Roman"/>
                        </a:rPr>
                        <a:t>Feziwe Mogamisi</a:t>
                      </a:r>
                      <a:endParaRPr lang="en-ZA" sz="1800" kern="1200" dirty="0">
                        <a:solidFill>
                          <a:schemeClr val="tx1"/>
                        </a:solidFill>
                        <a:effectLst/>
                        <a:latin typeface="+mn-lt"/>
                        <a:ea typeface="Calibri"/>
                        <a:cs typeface="Times New Roman"/>
                      </a:endParaRPr>
                    </a:p>
                  </a:txBody>
                  <a:tcPr marL="82982" marR="82982" marT="0" marB="0"/>
                </a:tc>
                <a:extLst>
                  <a:ext uri="{0D108BD9-81ED-4DB2-BD59-A6C34878D82A}">
                    <a16:rowId xmlns:a16="http://schemas.microsoft.com/office/drawing/2014/main" val="1019523831"/>
                  </a:ext>
                </a:extLst>
              </a:tr>
              <a:tr h="644813">
                <a:tc>
                  <a:txBody>
                    <a:bodyPr/>
                    <a:lstStyle/>
                    <a:p>
                      <a:pPr marL="0" algn="l" defTabSz="932962" rtl="0" eaLnBrk="1" latinLnBrk="0" hangingPunct="1">
                        <a:lnSpc>
                          <a:spcPct val="115000"/>
                        </a:lnSpc>
                        <a:spcAft>
                          <a:spcPts val="0"/>
                        </a:spcAft>
                      </a:pPr>
                      <a:r>
                        <a:rPr lang="en-US" sz="1800" kern="1200" baseline="0" dirty="0">
                          <a:solidFill>
                            <a:schemeClr val="tx1"/>
                          </a:solidFill>
                          <a:effectLst/>
                          <a:latin typeface="+mn-lt"/>
                          <a:ea typeface="Calibri"/>
                          <a:cs typeface="Times New Roman"/>
                        </a:rPr>
                        <a:t>SOW &amp; Technical requirements</a:t>
                      </a:r>
                      <a:endParaRPr lang="en-ZA" sz="1800" kern="1200" dirty="0">
                        <a:solidFill>
                          <a:schemeClr val="tx1"/>
                        </a:solidFill>
                        <a:effectLst/>
                        <a:latin typeface="+mn-lt"/>
                        <a:ea typeface="Calibri"/>
                        <a:cs typeface="Times New Roman"/>
                      </a:endParaRPr>
                    </a:p>
                  </a:txBody>
                  <a:tcPr marL="82982" marR="82982" marT="0" marB="0"/>
                </a:tc>
                <a:tc>
                  <a:txBody>
                    <a:bodyPr/>
                    <a:lstStyle/>
                    <a:p>
                      <a:pPr marL="0" algn="l" defTabSz="932962" rtl="0" eaLnBrk="1" latinLnBrk="0" hangingPunct="1">
                        <a:lnSpc>
                          <a:spcPct val="115000"/>
                        </a:lnSpc>
                        <a:spcAft>
                          <a:spcPts val="0"/>
                        </a:spcAft>
                      </a:pPr>
                      <a:r>
                        <a:rPr lang="en-US" sz="1800" kern="1200" dirty="0">
                          <a:solidFill>
                            <a:schemeClr val="tx1"/>
                          </a:solidFill>
                          <a:effectLst/>
                          <a:latin typeface="+mn-lt"/>
                          <a:ea typeface="Calibri"/>
                          <a:cs typeface="Times New Roman"/>
                        </a:rPr>
                        <a:t>Thabo Mashegoane</a:t>
                      </a:r>
                    </a:p>
                    <a:p>
                      <a:pPr marL="0" algn="l" defTabSz="932962" rtl="0" eaLnBrk="1" latinLnBrk="0" hangingPunct="1">
                        <a:lnSpc>
                          <a:spcPct val="115000"/>
                        </a:lnSpc>
                        <a:spcAft>
                          <a:spcPts val="0"/>
                        </a:spcAft>
                      </a:pPr>
                      <a:r>
                        <a:rPr lang="en-US" sz="1800" kern="1200" dirty="0">
                          <a:solidFill>
                            <a:schemeClr val="tx1"/>
                          </a:solidFill>
                          <a:effectLst/>
                          <a:latin typeface="+mn-lt"/>
                          <a:ea typeface="Calibri"/>
                          <a:cs typeface="Times New Roman"/>
                        </a:rPr>
                        <a:t>Johan Scholtz</a:t>
                      </a:r>
                      <a:endParaRPr lang="en-ZA" sz="1800" kern="1200" dirty="0">
                        <a:solidFill>
                          <a:schemeClr val="tx1"/>
                        </a:solidFill>
                        <a:effectLst/>
                        <a:latin typeface="+mn-lt"/>
                        <a:ea typeface="Calibri"/>
                        <a:cs typeface="Times New Roman"/>
                      </a:endParaRPr>
                    </a:p>
                  </a:txBody>
                  <a:tcPr marL="82982" marR="82982" marT="0" marB="0"/>
                </a:tc>
                <a:extLst>
                  <a:ext uri="{0D108BD9-81ED-4DB2-BD59-A6C34878D82A}">
                    <a16:rowId xmlns:a16="http://schemas.microsoft.com/office/drawing/2014/main" val="3779742434"/>
                  </a:ext>
                </a:extLst>
              </a:tr>
              <a:tr h="508947">
                <a:tc>
                  <a:txBody>
                    <a:bodyPr/>
                    <a:lstStyle/>
                    <a:p>
                      <a:pPr marL="0" algn="l" defTabSz="932962" rtl="0" eaLnBrk="1" latinLnBrk="0" hangingPunct="1">
                        <a:lnSpc>
                          <a:spcPct val="115000"/>
                        </a:lnSpc>
                        <a:spcAft>
                          <a:spcPts val="0"/>
                        </a:spcAft>
                      </a:pPr>
                      <a:r>
                        <a:rPr lang="en-US" sz="1800" kern="1200" dirty="0">
                          <a:solidFill>
                            <a:schemeClr val="tx1"/>
                          </a:solidFill>
                          <a:effectLst/>
                          <a:latin typeface="+mn-lt"/>
                          <a:ea typeface="Calibri"/>
                          <a:cs typeface="Times New Roman"/>
                        </a:rPr>
                        <a:t>Pricing</a:t>
                      </a:r>
                      <a:endParaRPr lang="en-ZA" sz="1800" kern="1200" dirty="0">
                        <a:solidFill>
                          <a:schemeClr val="tx1"/>
                        </a:solidFill>
                        <a:effectLst/>
                        <a:latin typeface="+mn-lt"/>
                        <a:ea typeface="Calibri"/>
                        <a:cs typeface="Times New Roman"/>
                      </a:endParaRPr>
                    </a:p>
                  </a:txBody>
                  <a:tcPr marL="82982" marR="82982" marT="0" marB="0"/>
                </a:tc>
                <a:tc>
                  <a:txBody>
                    <a:bodyPr/>
                    <a:lstStyle/>
                    <a:p>
                      <a:pPr marL="0" algn="l" defTabSz="932962" rtl="0" eaLnBrk="1" latinLnBrk="0" hangingPunct="1">
                        <a:lnSpc>
                          <a:spcPct val="115000"/>
                        </a:lnSpc>
                        <a:spcAft>
                          <a:spcPts val="0"/>
                        </a:spcAft>
                      </a:pPr>
                      <a:r>
                        <a:rPr lang="en-US" sz="1800" kern="1200" baseline="0" dirty="0">
                          <a:solidFill>
                            <a:schemeClr val="tx1"/>
                          </a:solidFill>
                          <a:effectLst/>
                          <a:latin typeface="+mn-lt"/>
                          <a:ea typeface="Calibri"/>
                          <a:cs typeface="Times New Roman"/>
                        </a:rPr>
                        <a:t>Rendani Nevondo</a:t>
                      </a:r>
                    </a:p>
                  </a:txBody>
                  <a:tcPr marL="82982" marR="82982" marT="0" marB="0"/>
                </a:tc>
                <a:extLst>
                  <a:ext uri="{0D108BD9-81ED-4DB2-BD59-A6C34878D82A}">
                    <a16:rowId xmlns:a16="http://schemas.microsoft.com/office/drawing/2014/main" val="2366656848"/>
                  </a:ext>
                </a:extLst>
              </a:tr>
              <a:tr h="508947">
                <a:tc>
                  <a:txBody>
                    <a:bodyPr/>
                    <a:lstStyle/>
                    <a:p>
                      <a:pPr marL="0" algn="l" defTabSz="932962" rtl="0" eaLnBrk="1" latinLnBrk="0" hangingPunct="1">
                        <a:lnSpc>
                          <a:spcPct val="115000"/>
                        </a:lnSpc>
                        <a:spcAft>
                          <a:spcPts val="0"/>
                        </a:spcAft>
                      </a:pPr>
                      <a:r>
                        <a:rPr lang="en-US" sz="1800" kern="1200" dirty="0">
                          <a:solidFill>
                            <a:schemeClr val="tx1"/>
                          </a:solidFill>
                          <a:effectLst/>
                          <a:latin typeface="+mn-lt"/>
                          <a:ea typeface="Calibri"/>
                          <a:cs typeface="Times New Roman"/>
                        </a:rPr>
                        <a:t>Closing</a:t>
                      </a:r>
                      <a:endParaRPr lang="en-ZA" sz="1800" kern="1200" dirty="0">
                        <a:solidFill>
                          <a:schemeClr val="tx1"/>
                        </a:solidFill>
                        <a:effectLst/>
                        <a:latin typeface="+mn-lt"/>
                        <a:ea typeface="Calibri"/>
                        <a:cs typeface="Times New Roman"/>
                      </a:endParaRPr>
                    </a:p>
                  </a:txBody>
                  <a:tcPr marL="82982" marR="82982" marT="0" marB="0"/>
                </a:tc>
                <a:tc>
                  <a:txBody>
                    <a:bodyPr/>
                    <a:lstStyle/>
                    <a:p>
                      <a:pPr marL="0" algn="l" defTabSz="932962" rtl="0" eaLnBrk="1" latinLnBrk="0" hangingPunct="1">
                        <a:lnSpc>
                          <a:spcPct val="115000"/>
                        </a:lnSpc>
                        <a:spcAft>
                          <a:spcPts val="0"/>
                        </a:spcAft>
                      </a:pPr>
                      <a:r>
                        <a:rPr lang="en-US" sz="1800" kern="1200" dirty="0">
                          <a:solidFill>
                            <a:schemeClr val="tx1"/>
                          </a:solidFill>
                          <a:effectLst/>
                          <a:latin typeface="+mn-lt"/>
                          <a:ea typeface="Calibri"/>
                          <a:cs typeface="Times New Roman"/>
                        </a:rPr>
                        <a:t>Tamara Mda</a:t>
                      </a:r>
                      <a:endParaRPr lang="en-ZA" sz="1800" kern="1200" dirty="0">
                        <a:solidFill>
                          <a:schemeClr val="tx1"/>
                        </a:solidFill>
                        <a:effectLst/>
                        <a:latin typeface="+mn-lt"/>
                        <a:ea typeface="Calibri"/>
                        <a:cs typeface="Times New Roman"/>
                      </a:endParaRPr>
                    </a:p>
                  </a:txBody>
                  <a:tcPr marL="82982" marR="82982" marT="0" marB="0"/>
                </a:tc>
                <a:extLst>
                  <a:ext uri="{0D108BD9-81ED-4DB2-BD59-A6C34878D82A}">
                    <a16:rowId xmlns:a16="http://schemas.microsoft.com/office/drawing/2014/main" val="1369864854"/>
                  </a:ext>
                </a:extLst>
              </a:tr>
            </a:tbl>
          </a:graphicData>
        </a:graphic>
      </p:graphicFrame>
    </p:spTree>
    <p:extLst>
      <p:ext uri="{BB962C8B-B14F-4D97-AF65-F5344CB8AC3E}">
        <p14:creationId xmlns:p14="http://schemas.microsoft.com/office/powerpoint/2010/main" val="2187192308"/>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436563" y="190500"/>
            <a:ext cx="6519862" cy="666750"/>
          </a:xfrm>
        </p:spPr>
        <p:txBody>
          <a:bodyPr/>
          <a:lstStyle/>
          <a:p>
            <a:pPr eaLnBrk="1" hangingPunct="1"/>
            <a:r>
              <a:rPr kumimoji="0" lang="en-ZA" sz="2400" b="0" i="0" u="none" strike="noStrike" kern="0" cap="none" spc="0" normalizeH="0" baseline="0" noProof="0" dirty="0">
                <a:ln>
                  <a:noFill/>
                </a:ln>
                <a:solidFill>
                  <a:srgbClr val="FFFFFF"/>
                </a:solidFill>
                <a:effectLst/>
                <a:uLnTx/>
                <a:uFillTx/>
                <a:latin typeface="Arial"/>
                <a:ea typeface="ＭＳ Ｐゴシック"/>
                <a:cs typeface="+mj-cs"/>
              </a:rPr>
              <a:t>Rules of Engagement/Commercial  Process </a:t>
            </a:r>
            <a:br>
              <a:rPr kumimoji="0" lang="en-ZA" sz="2400" b="0" i="0" u="none" strike="noStrike" kern="0" cap="none" spc="0" normalizeH="0" baseline="0" noProof="0" dirty="0">
                <a:ln>
                  <a:noFill/>
                </a:ln>
                <a:solidFill>
                  <a:srgbClr val="FFFFFF"/>
                </a:solidFill>
                <a:effectLst/>
                <a:uLnTx/>
                <a:uFillTx/>
                <a:latin typeface="Arial"/>
                <a:ea typeface="ＭＳ Ｐゴシック"/>
                <a:cs typeface="+mj-cs"/>
              </a:rPr>
            </a:br>
            <a:r>
              <a:rPr lang="en-US" dirty="0">
                <a:solidFill>
                  <a:srgbClr val="FFFFFF"/>
                </a:solidFill>
                <a:latin typeface="Arial"/>
                <a:ea typeface="ＭＳ Ｐゴシック"/>
              </a:rPr>
              <a:t>MWP2486CX</a:t>
            </a:r>
            <a:endParaRPr lang="en-GB" dirty="0">
              <a:solidFill>
                <a:srgbClr val="FFFFFF"/>
              </a:solidFill>
              <a:latin typeface="Arial"/>
              <a:ea typeface="ＭＳ Ｐゴシック"/>
            </a:endParaRPr>
          </a:p>
        </p:txBody>
      </p:sp>
      <p:sp>
        <p:nvSpPr>
          <p:cNvPr id="21508" name="Rectangle 3"/>
          <p:cNvSpPr>
            <a:spLocks noGrp="1" noChangeArrowheads="1"/>
          </p:cNvSpPr>
          <p:nvPr>
            <p:ph type="body" idx="1"/>
          </p:nvPr>
        </p:nvSpPr>
        <p:spPr>
          <a:xfrm>
            <a:off x="202406" y="932859"/>
            <a:ext cx="8378825" cy="5045075"/>
          </a:xfrm>
        </p:spPr>
        <p:txBody>
          <a:bodyPr/>
          <a:lstStyle/>
          <a:p>
            <a:pPr>
              <a:spcBef>
                <a:spcPct val="100000"/>
              </a:spcBef>
            </a:pPr>
            <a:r>
              <a:rPr lang="en-ZA" sz="1800" dirty="0"/>
              <a:t>Content</a:t>
            </a:r>
          </a:p>
          <a:p>
            <a:pPr lvl="1">
              <a:spcBef>
                <a:spcPct val="50000"/>
              </a:spcBef>
            </a:pPr>
            <a:r>
              <a:rPr lang="en-ZA" dirty="0"/>
              <a:t>Point of contact</a:t>
            </a:r>
          </a:p>
          <a:p>
            <a:pPr lvl="1">
              <a:spcBef>
                <a:spcPct val="50000"/>
              </a:spcBef>
            </a:pPr>
            <a:r>
              <a:rPr lang="en-US" dirty="0"/>
              <a:t>Tender closing Date and Address</a:t>
            </a:r>
            <a:endParaRPr lang="en-ZA" dirty="0"/>
          </a:p>
          <a:p>
            <a:pPr lvl="1">
              <a:spcBef>
                <a:spcPct val="50000"/>
              </a:spcBef>
            </a:pPr>
            <a:r>
              <a:rPr lang="en-ZA" dirty="0"/>
              <a:t>Submission format.</a:t>
            </a:r>
          </a:p>
          <a:p>
            <a:pPr lvl="1">
              <a:spcBef>
                <a:spcPct val="50000"/>
              </a:spcBef>
            </a:pPr>
            <a:r>
              <a:rPr lang="en-US" dirty="0"/>
              <a:t>Mandatory Documents</a:t>
            </a:r>
            <a:endParaRPr lang="en-ZA" dirty="0"/>
          </a:p>
          <a:p>
            <a:pPr lvl="1">
              <a:spcBef>
                <a:spcPct val="50000"/>
              </a:spcBef>
            </a:pPr>
            <a:r>
              <a:rPr lang="en-ZA" dirty="0"/>
              <a:t>Evaluation Method  and Criteria</a:t>
            </a:r>
          </a:p>
          <a:p>
            <a:pPr lvl="1">
              <a:spcBef>
                <a:spcPct val="50000"/>
              </a:spcBef>
            </a:pPr>
            <a:r>
              <a:rPr lang="en-US" dirty="0"/>
              <a:t>Contractual requirements</a:t>
            </a:r>
            <a:endParaRPr lang="en-ZA" dirty="0"/>
          </a:p>
          <a:p>
            <a:pPr lvl="1">
              <a:spcBef>
                <a:spcPct val="50000"/>
              </a:spcBef>
            </a:pPr>
            <a:r>
              <a:rPr lang="en-ZA" dirty="0"/>
              <a:t>Approach to this tender (Timeline).</a:t>
            </a:r>
          </a:p>
          <a:p>
            <a:pPr eaLnBrk="1" hangingPunct="1">
              <a:lnSpc>
                <a:spcPct val="150000"/>
              </a:lnSpc>
              <a:spcBef>
                <a:spcPts val="0"/>
              </a:spcBef>
            </a:pPr>
            <a:endParaRPr lang="en-GB" sz="1800" dirty="0"/>
          </a:p>
        </p:txBody>
      </p:sp>
      <p:sp>
        <p:nvSpPr>
          <p:cNvPr id="3" name="Rectangle 2"/>
          <p:cNvSpPr/>
          <p:nvPr/>
        </p:nvSpPr>
        <p:spPr>
          <a:xfrm>
            <a:off x="357188" y="1214438"/>
            <a:ext cx="8378825" cy="50450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Slide Number Placeholder 1">
            <a:extLst>
              <a:ext uri="{FF2B5EF4-FFF2-40B4-BE49-F238E27FC236}">
                <a16:creationId xmlns:a16="http://schemas.microsoft.com/office/drawing/2014/main" id="{42203929-5635-5476-92DC-54DA2719E341}"/>
              </a:ext>
            </a:extLst>
          </p:cNvPr>
          <p:cNvSpPr>
            <a:spLocks noGrp="1"/>
          </p:cNvSpPr>
          <p:nvPr>
            <p:ph type="sldNum" sz="quarter" idx="12"/>
          </p:nvPr>
        </p:nvSpPr>
        <p:spPr>
          <a:xfrm>
            <a:off x="3924300" y="5949280"/>
            <a:ext cx="935038" cy="772196"/>
          </a:xfrm>
        </p:spPr>
        <p:txBody>
          <a:bodyPr/>
          <a:lstStyle/>
          <a:p>
            <a:pPr>
              <a:defRPr/>
            </a:pPr>
            <a:fld id="{8B96C4E4-F781-410B-AD6C-1AF225F5EE3D}" type="slidenum">
              <a:rPr lang="en-ZA" smtClean="0"/>
              <a:pPr>
                <a:defRPr/>
              </a:pPr>
              <a:t>3</a:t>
            </a:fld>
            <a:endParaRPr lang="en-ZA"/>
          </a:p>
        </p:txBody>
      </p:sp>
    </p:spTree>
    <p:extLst>
      <p:ext uri="{BB962C8B-B14F-4D97-AF65-F5344CB8AC3E}">
        <p14:creationId xmlns:p14="http://schemas.microsoft.com/office/powerpoint/2010/main" val="3316409166"/>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973DD-2D4D-4F7A-B82C-0F775E09C895}"/>
              </a:ext>
            </a:extLst>
          </p:cNvPr>
          <p:cNvSpPr>
            <a:spLocks noGrp="1"/>
          </p:cNvSpPr>
          <p:nvPr>
            <p:ph type="title"/>
          </p:nvPr>
        </p:nvSpPr>
        <p:spPr/>
        <p:txBody>
          <a:bodyPr/>
          <a:lstStyle/>
          <a:p>
            <a:r>
              <a:rPr lang="en-GB" b="1" dirty="0"/>
              <a:t>Point of contact and the closing Date for </a:t>
            </a:r>
            <a:br>
              <a:rPr lang="en-GB" b="1" dirty="0"/>
            </a:br>
            <a:r>
              <a:rPr lang="en-US" b="1" dirty="0"/>
              <a:t>MWP2486CX</a:t>
            </a:r>
            <a:endParaRPr lang="en-ZA" b="1" dirty="0"/>
          </a:p>
        </p:txBody>
      </p:sp>
      <p:sp>
        <p:nvSpPr>
          <p:cNvPr id="3" name="Content Placeholder 2">
            <a:extLst>
              <a:ext uri="{FF2B5EF4-FFF2-40B4-BE49-F238E27FC236}">
                <a16:creationId xmlns:a16="http://schemas.microsoft.com/office/drawing/2014/main" id="{32C7A5B5-7B63-4F2D-B8CB-C5307E70A93D}"/>
              </a:ext>
            </a:extLst>
          </p:cNvPr>
          <p:cNvSpPr>
            <a:spLocks noGrp="1"/>
          </p:cNvSpPr>
          <p:nvPr>
            <p:ph idx="1"/>
          </p:nvPr>
        </p:nvSpPr>
        <p:spPr/>
        <p:txBody>
          <a:bodyPr/>
          <a:lstStyle/>
          <a:p>
            <a:pPr>
              <a:spcBef>
                <a:spcPct val="50000"/>
              </a:spcBef>
              <a:buFont typeface="Arial" panose="020B0604020202020204" pitchFamily="34" charset="0"/>
              <a:buChar char="•"/>
            </a:pPr>
            <a:r>
              <a:rPr lang="en-GB" sz="1800" dirty="0"/>
              <a:t>Single point of contact is Tamara Mda (</a:t>
            </a:r>
            <a:r>
              <a:rPr lang="en-US" sz="1800" dirty="0"/>
              <a:t>E-mail: </a:t>
            </a:r>
            <a:r>
              <a:rPr lang="en-US" sz="1800" b="1" u="sng" dirty="0"/>
              <a:t>MdaT@eskom.co.za</a:t>
            </a:r>
            <a:r>
              <a:rPr lang="en-US" sz="1800" dirty="0"/>
              <a:t>) </a:t>
            </a:r>
          </a:p>
          <a:p>
            <a:pPr marL="1620" lvl="1" indent="0">
              <a:spcBef>
                <a:spcPct val="50000"/>
              </a:spcBef>
              <a:buNone/>
            </a:pPr>
            <a:r>
              <a:rPr lang="en-US" dirty="0"/>
              <a:t>    011 800 3599</a:t>
            </a:r>
          </a:p>
          <a:p>
            <a:pPr>
              <a:spcBef>
                <a:spcPct val="50000"/>
              </a:spcBef>
            </a:pPr>
            <a:r>
              <a:rPr lang="en-US" sz="1800" u="sng" dirty="0"/>
              <a:t>In terms of Eskom's Corporate Policy, all questions and queries received will be answered in writing and published on both the Eskom Tender Bulletin and as well as the National </a:t>
            </a:r>
            <a:r>
              <a:rPr lang="en-US" sz="1800" u="sng" dirty="0" err="1"/>
              <a:t>etender</a:t>
            </a:r>
            <a:r>
              <a:rPr lang="en-US" sz="1800" u="sng" dirty="0"/>
              <a:t> portal. </a:t>
            </a:r>
          </a:p>
          <a:p>
            <a:pPr>
              <a:spcBef>
                <a:spcPct val="50000"/>
              </a:spcBef>
            </a:pPr>
            <a:r>
              <a:rPr lang="en-GB" sz="1800" dirty="0"/>
              <a:t>Closing date for clarification questions </a:t>
            </a:r>
            <a:r>
              <a:rPr lang="en-US" sz="1800" b="1" i="0" u="none" strike="noStrike" baseline="0" dirty="0">
                <a:solidFill>
                  <a:srgbClr val="FF0000"/>
                </a:solidFill>
              </a:rPr>
              <a:t>3 </a:t>
            </a:r>
            <a:r>
              <a:rPr lang="en-US" sz="1800" b="0" i="0" u="none" strike="noStrike" baseline="0" dirty="0">
                <a:solidFill>
                  <a:srgbClr val="FF0000"/>
                </a:solidFill>
              </a:rPr>
              <a:t>working days before the deadline for tender submission</a:t>
            </a:r>
            <a:r>
              <a:rPr lang="en-US" sz="1800" b="0" i="0" u="none" strike="noStrike" baseline="0" dirty="0">
                <a:solidFill>
                  <a:srgbClr val="000000"/>
                </a:solidFill>
              </a:rPr>
              <a:t> 	</a:t>
            </a:r>
          </a:p>
          <a:p>
            <a:pPr>
              <a:spcBef>
                <a:spcPct val="50000"/>
              </a:spcBef>
            </a:pPr>
            <a:r>
              <a:rPr lang="en-GB" sz="1800" dirty="0"/>
              <a:t>Closing date to submit tender </a:t>
            </a:r>
            <a:r>
              <a:rPr lang="en-GB" sz="1800" dirty="0" err="1"/>
              <a:t>returnables</a:t>
            </a:r>
            <a:r>
              <a:rPr lang="en-GB" sz="1800" dirty="0"/>
              <a:t> is </a:t>
            </a:r>
            <a:r>
              <a:rPr lang="en-GB" sz="1800" b="1" u="sng" dirty="0">
                <a:solidFill>
                  <a:srgbClr val="FF0000"/>
                </a:solidFill>
              </a:rPr>
              <a:t>26 April 2024</a:t>
            </a:r>
            <a:r>
              <a:rPr lang="en-GB" sz="1800" dirty="0"/>
              <a:t>, at 10H00 South African Time. </a:t>
            </a:r>
          </a:p>
          <a:p>
            <a:pPr>
              <a:spcBef>
                <a:spcPct val="50000"/>
              </a:spcBef>
            </a:pPr>
            <a:r>
              <a:rPr lang="en-GB" sz="1800" dirty="0"/>
              <a:t>Address: Tender office</a:t>
            </a:r>
          </a:p>
          <a:p>
            <a:pPr marL="1255712" lvl="3" indent="0">
              <a:spcBef>
                <a:spcPct val="50000"/>
              </a:spcBef>
              <a:buNone/>
            </a:pPr>
            <a:r>
              <a:rPr lang="en-GB" sz="1800" dirty="0">
                <a:ea typeface="+mn-ea"/>
              </a:rPr>
              <a:t> Eskom Megawatt Park</a:t>
            </a:r>
          </a:p>
          <a:p>
            <a:pPr marL="0" indent="-449230">
              <a:spcBef>
                <a:spcPct val="50000"/>
              </a:spcBef>
              <a:buNone/>
            </a:pPr>
            <a:r>
              <a:rPr lang="en-GB" sz="1800" dirty="0"/>
              <a:t>                   01 Maxwell Drive, Sunninghill</a:t>
            </a:r>
          </a:p>
          <a:p>
            <a:pPr marL="0" indent="-449230">
              <a:spcBef>
                <a:spcPct val="50000"/>
              </a:spcBef>
              <a:buNone/>
            </a:pPr>
            <a:r>
              <a:rPr lang="en-GB" sz="1800" dirty="0"/>
              <a:t>                   </a:t>
            </a:r>
            <a:r>
              <a:rPr lang="en-GB" sz="1800" dirty="0" err="1"/>
              <a:t>Northside</a:t>
            </a:r>
            <a:endParaRPr lang="en-GB" sz="1800" dirty="0"/>
          </a:p>
          <a:p>
            <a:pPr>
              <a:spcBef>
                <a:spcPct val="50000"/>
              </a:spcBef>
            </a:pPr>
            <a:r>
              <a:rPr lang="en-GB" sz="1800" b="1" kern="1200" dirty="0">
                <a:solidFill>
                  <a:srgbClr val="FF0000"/>
                </a:solidFill>
              </a:rPr>
              <a:t>Late tenders will </a:t>
            </a:r>
            <a:r>
              <a:rPr lang="en-GB" sz="1800" b="1" dirty="0">
                <a:solidFill>
                  <a:srgbClr val="FF0000"/>
                </a:solidFill>
              </a:rPr>
              <a:t>not be accepted</a:t>
            </a:r>
            <a:r>
              <a:rPr lang="en-GB" sz="1800" b="1" kern="1200" dirty="0"/>
              <a:t>. </a:t>
            </a:r>
          </a:p>
          <a:p>
            <a:pPr marL="0" indent="0">
              <a:buNone/>
            </a:pPr>
            <a:endParaRPr lang="en-ZA" dirty="0"/>
          </a:p>
        </p:txBody>
      </p:sp>
      <p:sp>
        <p:nvSpPr>
          <p:cNvPr id="5" name="Slide Number Placeholder 4">
            <a:extLst>
              <a:ext uri="{FF2B5EF4-FFF2-40B4-BE49-F238E27FC236}">
                <a16:creationId xmlns:a16="http://schemas.microsoft.com/office/drawing/2014/main" id="{7D3B827D-A24F-4A06-956D-D0625F841F47}"/>
              </a:ext>
            </a:extLst>
          </p:cNvPr>
          <p:cNvSpPr>
            <a:spLocks noGrp="1"/>
          </p:cNvSpPr>
          <p:nvPr>
            <p:ph type="sldNum" sz="quarter" idx="12"/>
          </p:nvPr>
        </p:nvSpPr>
        <p:spPr/>
        <p:txBody>
          <a:bodyPr/>
          <a:lstStyle/>
          <a:p>
            <a:pPr>
              <a:defRPr/>
            </a:pPr>
            <a:fld id="{8B96C4E4-F781-410B-AD6C-1AF225F5EE3D}" type="slidenum">
              <a:rPr lang="en-ZA" smtClean="0"/>
              <a:pPr>
                <a:defRPr/>
              </a:pPr>
              <a:t>4</a:t>
            </a:fld>
            <a:endParaRPr lang="en-ZA"/>
          </a:p>
        </p:txBody>
      </p:sp>
    </p:spTree>
    <p:extLst>
      <p:ext uri="{BB962C8B-B14F-4D97-AF65-F5344CB8AC3E}">
        <p14:creationId xmlns:p14="http://schemas.microsoft.com/office/powerpoint/2010/main" val="925708266"/>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DD8E1-12B3-4856-8B8F-4EFFC69D503C}"/>
              </a:ext>
            </a:extLst>
          </p:cNvPr>
          <p:cNvSpPr>
            <a:spLocks noGrp="1"/>
          </p:cNvSpPr>
          <p:nvPr>
            <p:ph type="title"/>
          </p:nvPr>
        </p:nvSpPr>
        <p:spPr/>
        <p:txBody>
          <a:bodyPr/>
          <a:lstStyle/>
          <a:p>
            <a:r>
              <a:rPr lang="en-US" dirty="0"/>
              <a:t>Contents</a:t>
            </a:r>
            <a:endParaRPr lang="en-ZA" dirty="0"/>
          </a:p>
        </p:txBody>
      </p:sp>
      <p:sp>
        <p:nvSpPr>
          <p:cNvPr id="3" name="Content Placeholder 2">
            <a:extLst>
              <a:ext uri="{FF2B5EF4-FFF2-40B4-BE49-F238E27FC236}">
                <a16:creationId xmlns:a16="http://schemas.microsoft.com/office/drawing/2014/main" id="{0FCF3036-0B2A-4EC9-995C-168DC7D6F267}"/>
              </a:ext>
            </a:extLst>
          </p:cNvPr>
          <p:cNvSpPr>
            <a:spLocks noGrp="1"/>
          </p:cNvSpPr>
          <p:nvPr>
            <p:ph idx="1"/>
          </p:nvPr>
        </p:nvSpPr>
        <p:spPr/>
        <p:txBody>
          <a:bodyPr/>
          <a:lstStyle/>
          <a:p>
            <a:pPr marL="285750" indent="-285750">
              <a:buFont typeface="Arial" panose="020B0604020202020204" pitchFamily="34" charset="0"/>
              <a:buChar char="•"/>
            </a:pPr>
            <a:r>
              <a:rPr lang="en-US" sz="1800" dirty="0"/>
              <a:t>Introduction</a:t>
            </a:r>
          </a:p>
          <a:p>
            <a:pPr marL="285750" indent="-285750">
              <a:buFont typeface="Arial" panose="020B0604020202020204" pitchFamily="34" charset="0"/>
              <a:buChar char="•"/>
            </a:pPr>
            <a:r>
              <a:rPr lang="en-US" sz="1800" b="1" dirty="0"/>
              <a:t>Commercial </a:t>
            </a:r>
          </a:p>
          <a:p>
            <a:pPr marL="285750" indent="-285750">
              <a:buFont typeface="Arial" panose="020B0604020202020204" pitchFamily="34" charset="0"/>
              <a:buChar char="•"/>
            </a:pPr>
            <a:r>
              <a:rPr lang="en-US" sz="1800" dirty="0"/>
              <a:t>SDL&amp;I</a:t>
            </a:r>
          </a:p>
          <a:p>
            <a:pPr marL="285750" lvl="0" indent="-285750">
              <a:buFont typeface="Arial" panose="020B0604020202020204" pitchFamily="34" charset="0"/>
              <a:buChar char="•"/>
            </a:pPr>
            <a:r>
              <a:rPr lang="en-US" sz="1800" dirty="0"/>
              <a:t>Safety Requirements</a:t>
            </a:r>
            <a:endParaRPr lang="en-ZA" sz="1800" dirty="0"/>
          </a:p>
          <a:p>
            <a:pPr marL="285750" lvl="0" indent="-285750">
              <a:buFont typeface="Arial" panose="020B0604020202020204" pitchFamily="34" charset="0"/>
              <a:buChar char="•"/>
            </a:pPr>
            <a:r>
              <a:rPr lang="en-US" sz="1800" dirty="0"/>
              <a:t>Quality Requirements</a:t>
            </a:r>
            <a:endParaRPr lang="en-ZA" sz="1800" dirty="0"/>
          </a:p>
          <a:p>
            <a:pPr marL="285750" lvl="0" indent="-285750">
              <a:buFont typeface="Arial" panose="020B0604020202020204" pitchFamily="34" charset="0"/>
              <a:buChar char="•"/>
            </a:pPr>
            <a:r>
              <a:rPr lang="en-ZA" sz="1800" dirty="0"/>
              <a:t>SOW &amp;Technical requirements</a:t>
            </a:r>
          </a:p>
          <a:p>
            <a:pPr marL="285750" lvl="0" indent="-285750">
              <a:buFont typeface="Arial" panose="020B0604020202020204" pitchFamily="34" charset="0"/>
              <a:buChar char="•"/>
            </a:pPr>
            <a:r>
              <a:rPr lang="en-US" sz="1800" dirty="0"/>
              <a:t>Pricing Schedule</a:t>
            </a:r>
          </a:p>
          <a:p>
            <a:endParaRPr lang="en-ZA" sz="1800" dirty="0"/>
          </a:p>
        </p:txBody>
      </p:sp>
      <p:sp>
        <p:nvSpPr>
          <p:cNvPr id="5" name="Slide Number Placeholder 4">
            <a:extLst>
              <a:ext uri="{FF2B5EF4-FFF2-40B4-BE49-F238E27FC236}">
                <a16:creationId xmlns:a16="http://schemas.microsoft.com/office/drawing/2014/main" id="{83616F76-9089-455F-90DE-45AAA4F2524E}"/>
              </a:ext>
            </a:extLst>
          </p:cNvPr>
          <p:cNvSpPr>
            <a:spLocks noGrp="1"/>
          </p:cNvSpPr>
          <p:nvPr>
            <p:ph type="sldNum" sz="quarter" idx="12"/>
          </p:nvPr>
        </p:nvSpPr>
        <p:spPr/>
        <p:txBody>
          <a:bodyPr/>
          <a:lstStyle/>
          <a:p>
            <a:pPr>
              <a:defRPr/>
            </a:pPr>
            <a:fld id="{8B96C4E4-F781-410B-AD6C-1AF225F5EE3D}" type="slidenum">
              <a:rPr lang="en-ZA" smtClean="0"/>
              <a:pPr>
                <a:defRPr/>
              </a:pPr>
              <a:t>5</a:t>
            </a:fld>
            <a:endParaRPr lang="en-ZA"/>
          </a:p>
        </p:txBody>
      </p:sp>
    </p:spTree>
    <p:extLst>
      <p:ext uri="{BB962C8B-B14F-4D97-AF65-F5344CB8AC3E}">
        <p14:creationId xmlns:p14="http://schemas.microsoft.com/office/powerpoint/2010/main" val="4117204729"/>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name="think-cell Slide" r:id="rId7" imgW="270" imgH="270" progId="TCLayout.ActiveDocument.1">
                  <p:embed/>
                </p:oleObj>
              </mc:Choice>
              <mc:Fallback>
                <p:oleObj name="think-cell Slide" r:id="rId7" imgW="270" imgH="270" progId="TCLayout.ActiveDocument.1">
                  <p:embed/>
                  <p:pic>
                    <p:nvPicPr>
                      <p:cNvPr id="26" name="Object 25" hidden="1"/>
                      <p:cNvPicPr/>
                      <p:nvPr/>
                    </p:nvPicPr>
                    <p:blipFill>
                      <a:blip r:embed="rId8"/>
                      <a:stretch>
                        <a:fillRect/>
                      </a:stretch>
                    </p:blipFill>
                    <p:spPr>
                      <a:xfrm>
                        <a:off x="0" y="0"/>
                        <a:ext cx="158750" cy="158750"/>
                      </a:xfrm>
                      <a:prstGeom prst="rect">
                        <a:avLst/>
                      </a:prstGeom>
                    </p:spPr>
                  </p:pic>
                </p:oleObj>
              </mc:Fallback>
            </mc:AlternateContent>
          </a:graphicData>
        </a:graphic>
      </p:graphicFrame>
      <p:sp>
        <p:nvSpPr>
          <p:cNvPr id="7172" name="Rectangle 2"/>
          <p:cNvSpPr>
            <a:spLocks noGrp="1" noChangeArrowheads="1"/>
          </p:cNvSpPr>
          <p:nvPr>
            <p:ph type="title"/>
            <p:custDataLst>
              <p:tags r:id="rId2"/>
            </p:custDataLst>
          </p:nvPr>
        </p:nvSpPr>
        <p:spPr>
          <a:xfrm>
            <a:off x="122238" y="300315"/>
            <a:ext cx="7002570" cy="369332"/>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r>
              <a:rPr lang="en-GB" dirty="0"/>
              <a:t>Commercial – </a:t>
            </a:r>
            <a:r>
              <a:rPr lang="en-ZA" dirty="0"/>
              <a:t>Submission Format </a:t>
            </a:r>
            <a:endParaRPr lang="en-GB" dirty="0"/>
          </a:p>
        </p:txBody>
      </p:sp>
      <p:sp>
        <p:nvSpPr>
          <p:cNvPr id="34" name="Rectangle 33"/>
          <p:cNvSpPr>
            <a:spLocks/>
          </p:cNvSpPr>
          <p:nvPr>
            <p:custDataLst>
              <p:tags r:id="rId3"/>
            </p:custDataLst>
          </p:nvPr>
        </p:nvSpPr>
        <p:spPr>
          <a:xfrm>
            <a:off x="537577" y="4524703"/>
            <a:ext cx="7849678" cy="1560787"/>
          </a:xfrm>
          <a:prstGeom prst="rect">
            <a:avLst/>
          </a:prstGeom>
          <a:solidFill>
            <a:schemeClr val="bg1"/>
          </a:solidFill>
          <a:ln w="19050">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dirty="0">
              <a:solidFill>
                <a:schemeClr val="tx1"/>
              </a:solidFill>
            </a:endParaRPr>
          </a:p>
          <a:p>
            <a:endParaRPr lang="en-US" sz="1400" dirty="0">
              <a:solidFill>
                <a:schemeClr val="tx1"/>
              </a:solidFill>
            </a:endParaRPr>
          </a:p>
          <a:p>
            <a:r>
              <a:rPr lang="en-US" sz="1400" dirty="0">
                <a:solidFill>
                  <a:schemeClr val="tx1"/>
                </a:solidFill>
              </a:rPr>
              <a:t>Electronic documents should be in a read only format in MS Word and MS Excel to enable cut and paste of content. The Excel spreadsheets must be in electronic format The spreadsheets are to be completed and sent back as returnable</a:t>
            </a:r>
            <a:r>
              <a:rPr lang="en-US" dirty="0">
                <a:solidFill>
                  <a:schemeClr val="tx1"/>
                </a:solidFill>
              </a:rPr>
              <a:t>.</a:t>
            </a:r>
          </a:p>
          <a:p>
            <a:r>
              <a:rPr lang="en-US" b="1" dirty="0">
                <a:solidFill>
                  <a:schemeClr val="tx1"/>
                </a:solidFill>
              </a:rPr>
              <a:t>Three</a:t>
            </a:r>
            <a:r>
              <a:rPr lang="en-US" sz="1400" b="1" dirty="0">
                <a:solidFill>
                  <a:schemeClr val="tx1"/>
                </a:solidFill>
              </a:rPr>
              <a:t> copies: Two hard copies, being an original and one copy and a flash disk.  The copies must be the exact replica of the originals. </a:t>
            </a:r>
          </a:p>
          <a:p>
            <a:r>
              <a:rPr lang="en-US" sz="1400" b="1" dirty="0">
                <a:solidFill>
                  <a:schemeClr val="tx1"/>
                </a:solidFill>
              </a:rPr>
              <a:t>Please note: Annexure F (The pricing workbook) MUST be submitted in excel format.</a:t>
            </a:r>
          </a:p>
          <a:p>
            <a:pPr algn="ctr"/>
            <a:endParaRPr lang="en-US" sz="1400" b="1" dirty="0">
              <a:solidFill>
                <a:schemeClr val="tx1"/>
              </a:solidFill>
            </a:endParaRPr>
          </a:p>
          <a:p>
            <a:pPr algn="ctr"/>
            <a:endParaRPr lang="en-US" dirty="0">
              <a:solidFill>
                <a:schemeClr val="tx1"/>
              </a:solidFill>
            </a:endParaRPr>
          </a:p>
        </p:txBody>
      </p:sp>
      <p:sp>
        <p:nvSpPr>
          <p:cNvPr id="32" name="McK 4. Footnote"/>
          <p:cNvSpPr txBox="1">
            <a:spLocks noChangeArrowheads="1"/>
          </p:cNvSpPr>
          <p:nvPr>
            <p:custDataLst>
              <p:tags r:id="rId4"/>
            </p:custDataLst>
          </p:nvPr>
        </p:nvSpPr>
        <p:spPr bwMode="auto">
          <a:xfrm>
            <a:off x="122238" y="6204169"/>
            <a:ext cx="7905681"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nchorCtr="0">
            <a:spAutoFit/>
          </a:bodyPr>
          <a:lstStyle>
            <a:defPPr>
              <a:defRPr lang="en-US"/>
            </a:defPPr>
            <a:lvl1pPr marL="104775" indent="-104775" defTabSz="895350">
              <a:defRPr sz="1000" baseline="0">
                <a:latin typeface="+mn-lt"/>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r>
              <a:rPr lang="en-US" dirty="0"/>
              <a:t>1 Electronic documents should be in a read only format in MS Word and MS Excel to enable cut and paste of content. </a:t>
            </a:r>
          </a:p>
        </p:txBody>
      </p:sp>
      <p:sp>
        <p:nvSpPr>
          <p:cNvPr id="29" name="Rectangle 28"/>
          <p:cNvSpPr>
            <a:spLocks/>
          </p:cNvSpPr>
          <p:nvPr>
            <p:custDataLst>
              <p:tags r:id="rId5"/>
            </p:custDataLst>
          </p:nvPr>
        </p:nvSpPr>
        <p:spPr>
          <a:xfrm>
            <a:off x="537577" y="1273453"/>
            <a:ext cx="7849678" cy="3175425"/>
          </a:xfrm>
          <a:prstGeom prst="rect">
            <a:avLst/>
          </a:prstGeom>
          <a:solidFill>
            <a:schemeClr val="bg1"/>
          </a:solidFill>
          <a:ln w="19050">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 name="Rectangle 2"/>
          <p:cNvSpPr/>
          <p:nvPr/>
        </p:nvSpPr>
        <p:spPr>
          <a:xfrm>
            <a:off x="677916" y="2307598"/>
            <a:ext cx="2549378" cy="432000"/>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a:p>
            <a:r>
              <a:rPr lang="en-US" sz="1400" dirty="0">
                <a:solidFill>
                  <a:schemeClr val="tx1"/>
                </a:solidFill>
              </a:rPr>
              <a:t>File A–Commercial response (including SHEQ &amp; SDL&amp;I)</a:t>
            </a:r>
          </a:p>
          <a:p>
            <a:pPr algn="ctr"/>
            <a:endParaRPr lang="en-ZA" dirty="0">
              <a:solidFill>
                <a:schemeClr val="tx1"/>
              </a:solidFill>
            </a:endParaRPr>
          </a:p>
        </p:txBody>
      </p:sp>
      <p:sp>
        <p:nvSpPr>
          <p:cNvPr id="4" name="Rectangle 3"/>
          <p:cNvSpPr/>
          <p:nvPr/>
        </p:nvSpPr>
        <p:spPr>
          <a:xfrm>
            <a:off x="677916" y="2979682"/>
            <a:ext cx="3570953" cy="314847"/>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r>
              <a:rPr lang="en-US" dirty="0">
                <a:solidFill>
                  <a:schemeClr val="tx1"/>
                </a:solidFill>
              </a:rPr>
              <a:t>File B–Technical response</a:t>
            </a:r>
            <a:r>
              <a:rPr lang="en-US" sz="1400" dirty="0">
                <a:solidFill>
                  <a:schemeClr val="tx1"/>
                </a:solidFill>
              </a:rPr>
              <a:t> </a:t>
            </a:r>
          </a:p>
          <a:p>
            <a:endParaRPr lang="en-ZA" sz="1400" dirty="0">
              <a:solidFill>
                <a:schemeClr val="tx1"/>
              </a:solidFill>
            </a:endParaRPr>
          </a:p>
        </p:txBody>
      </p:sp>
      <p:sp>
        <p:nvSpPr>
          <p:cNvPr id="5" name="Rectangle 4"/>
          <p:cNvSpPr/>
          <p:nvPr/>
        </p:nvSpPr>
        <p:spPr>
          <a:xfrm>
            <a:off x="677916" y="3704897"/>
            <a:ext cx="3784499" cy="31577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chemeClr val="tx1"/>
              </a:solidFill>
            </a:endParaRPr>
          </a:p>
          <a:p>
            <a:r>
              <a:rPr lang="en-US" dirty="0">
                <a:solidFill>
                  <a:schemeClr val="tx1"/>
                </a:solidFill>
              </a:rPr>
              <a:t>File C–Pricing response</a:t>
            </a:r>
          </a:p>
          <a:p>
            <a:endParaRPr lang="en-US" sz="1400" dirty="0">
              <a:solidFill>
                <a:schemeClr val="tx1"/>
              </a:solidFill>
            </a:endParaRPr>
          </a:p>
          <a:p>
            <a:pPr algn="ctr"/>
            <a:endParaRPr lang="en-ZA" dirty="0">
              <a:solidFill>
                <a:schemeClr val="tx1"/>
              </a:solidFill>
            </a:endParaRPr>
          </a:p>
        </p:txBody>
      </p:sp>
      <p:sp>
        <p:nvSpPr>
          <p:cNvPr id="12" name="Rectangle 11"/>
          <p:cNvSpPr/>
          <p:nvPr/>
        </p:nvSpPr>
        <p:spPr>
          <a:xfrm>
            <a:off x="3528869" y="1422318"/>
            <a:ext cx="1440000" cy="72000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endParaRPr>
          </a:p>
          <a:p>
            <a:pPr algn="ctr"/>
            <a:r>
              <a:rPr lang="en-US" dirty="0">
                <a:solidFill>
                  <a:schemeClr val="tx1"/>
                </a:solidFill>
              </a:rPr>
              <a:t>Original </a:t>
            </a:r>
          </a:p>
          <a:p>
            <a:pPr algn="ctr"/>
            <a:r>
              <a:rPr lang="en-US" dirty="0">
                <a:solidFill>
                  <a:schemeClr val="tx1"/>
                </a:solidFill>
              </a:rPr>
              <a:t>(Hardcopy)</a:t>
            </a:r>
          </a:p>
          <a:p>
            <a:pPr algn="ctr"/>
            <a:r>
              <a:rPr lang="en-US" u="sng" dirty="0">
                <a:solidFill>
                  <a:schemeClr val="tx1"/>
                </a:solidFill>
              </a:rPr>
              <a:t>Documents</a:t>
            </a:r>
          </a:p>
          <a:p>
            <a:pPr algn="ctr"/>
            <a:endParaRPr lang="en-ZA" dirty="0">
              <a:solidFill>
                <a:schemeClr val="tx1"/>
              </a:solidFill>
            </a:endParaRPr>
          </a:p>
        </p:txBody>
      </p:sp>
      <p:sp>
        <p:nvSpPr>
          <p:cNvPr id="18" name="Rectangle 17"/>
          <p:cNvSpPr/>
          <p:nvPr/>
        </p:nvSpPr>
        <p:spPr>
          <a:xfrm>
            <a:off x="5656803" y="1371600"/>
            <a:ext cx="1440000" cy="720000"/>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endParaRPr lang="en-US" sz="1400" dirty="0">
              <a:solidFill>
                <a:schemeClr val="tx1"/>
              </a:solidFill>
            </a:endParaRPr>
          </a:p>
          <a:p>
            <a:pPr algn="ctr"/>
            <a:r>
              <a:rPr lang="en-US" dirty="0">
                <a:solidFill>
                  <a:schemeClr val="tx1"/>
                </a:solidFill>
              </a:rPr>
              <a:t>Duplicate </a:t>
            </a:r>
          </a:p>
          <a:p>
            <a:pPr algn="ctr"/>
            <a:r>
              <a:rPr lang="en-US" u="sng" dirty="0">
                <a:solidFill>
                  <a:schemeClr val="tx1"/>
                </a:solidFill>
              </a:rPr>
              <a:t>Hardcopy</a:t>
            </a:r>
            <a:r>
              <a:rPr lang="en-US" dirty="0">
                <a:solidFill>
                  <a:schemeClr val="tx1"/>
                </a:solidFill>
              </a:rPr>
              <a:t> </a:t>
            </a:r>
            <a:endParaRPr lang="en-ZA" dirty="0">
              <a:solidFill>
                <a:schemeClr val="tx1"/>
              </a:solidFill>
            </a:endParaRPr>
          </a:p>
        </p:txBody>
      </p:sp>
      <p:sp>
        <p:nvSpPr>
          <p:cNvPr id="31" name="Rectangle 30"/>
          <p:cNvSpPr/>
          <p:nvPr/>
        </p:nvSpPr>
        <p:spPr>
          <a:xfrm>
            <a:off x="3778623" y="2262809"/>
            <a:ext cx="830246" cy="431999"/>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endParaRPr lang="en-ZA" dirty="0">
              <a:solidFill>
                <a:schemeClr val="tx1"/>
              </a:solidFill>
            </a:endParaRPr>
          </a:p>
        </p:txBody>
      </p:sp>
      <p:sp>
        <p:nvSpPr>
          <p:cNvPr id="7171" name="Rectangle 7170"/>
          <p:cNvSpPr/>
          <p:nvPr/>
        </p:nvSpPr>
        <p:spPr>
          <a:xfrm>
            <a:off x="3778623" y="2739598"/>
            <a:ext cx="830246" cy="67208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endParaRPr lang="en-ZA" dirty="0">
              <a:solidFill>
                <a:schemeClr val="tx1"/>
              </a:solidFill>
            </a:endParaRPr>
          </a:p>
        </p:txBody>
      </p:sp>
      <p:sp>
        <p:nvSpPr>
          <p:cNvPr id="7173" name="Rectangle 7172"/>
          <p:cNvSpPr/>
          <p:nvPr/>
        </p:nvSpPr>
        <p:spPr>
          <a:xfrm>
            <a:off x="3778623" y="3411682"/>
            <a:ext cx="830245" cy="50921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endParaRPr lang="en-ZA" dirty="0">
              <a:solidFill>
                <a:schemeClr val="tx1"/>
              </a:solidFill>
            </a:endParaRPr>
          </a:p>
        </p:txBody>
      </p:sp>
      <p:sp>
        <p:nvSpPr>
          <p:cNvPr id="7174" name="Rectangle 7173"/>
          <p:cNvSpPr/>
          <p:nvPr/>
        </p:nvSpPr>
        <p:spPr>
          <a:xfrm>
            <a:off x="5894443" y="2267358"/>
            <a:ext cx="720000" cy="43200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endParaRPr lang="en-ZA" dirty="0">
              <a:solidFill>
                <a:schemeClr val="tx1"/>
              </a:solidFill>
            </a:endParaRPr>
          </a:p>
        </p:txBody>
      </p:sp>
      <p:sp>
        <p:nvSpPr>
          <p:cNvPr id="7175" name="Rectangle 7174"/>
          <p:cNvSpPr/>
          <p:nvPr/>
        </p:nvSpPr>
        <p:spPr>
          <a:xfrm>
            <a:off x="5894443" y="2739598"/>
            <a:ext cx="815638" cy="554931"/>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endParaRPr lang="en-ZA" dirty="0">
              <a:solidFill>
                <a:schemeClr val="tx1"/>
              </a:solidFill>
            </a:endParaRPr>
          </a:p>
        </p:txBody>
      </p:sp>
      <p:sp>
        <p:nvSpPr>
          <p:cNvPr id="7176" name="Rectangle 7175"/>
          <p:cNvSpPr/>
          <p:nvPr/>
        </p:nvSpPr>
        <p:spPr>
          <a:xfrm>
            <a:off x="5894443" y="3411682"/>
            <a:ext cx="815638" cy="50921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endParaRPr lang="en-ZA" dirty="0">
              <a:solidFill>
                <a:schemeClr val="tx1"/>
              </a:solidFill>
            </a:endParaRPr>
          </a:p>
        </p:txBody>
      </p:sp>
      <p:sp>
        <p:nvSpPr>
          <p:cNvPr id="2" name="Rectangle 1"/>
          <p:cNvSpPr/>
          <p:nvPr/>
        </p:nvSpPr>
        <p:spPr>
          <a:xfrm>
            <a:off x="677915" y="4020671"/>
            <a:ext cx="3390029" cy="33617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r>
              <a:rPr lang="en-US" dirty="0">
                <a:solidFill>
                  <a:schemeClr val="tx1"/>
                </a:solidFill>
              </a:rPr>
              <a:t>Flash Disk (with file A,B &amp; C)</a:t>
            </a:r>
            <a:endParaRPr lang="en-ZA" dirty="0">
              <a:solidFill>
                <a:schemeClr val="tx1"/>
              </a:solidFill>
            </a:endParaRPr>
          </a:p>
        </p:txBody>
      </p:sp>
      <p:sp>
        <p:nvSpPr>
          <p:cNvPr id="6" name="Rectangle 5"/>
          <p:cNvSpPr/>
          <p:nvPr/>
        </p:nvSpPr>
        <p:spPr>
          <a:xfrm>
            <a:off x="3899648" y="3920897"/>
            <a:ext cx="562768" cy="43595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solidFill>
                  <a:schemeClr val="tx1"/>
                </a:solidFill>
              </a:rPr>
              <a:t>1</a:t>
            </a:r>
            <a:endParaRPr lang="en-ZA" dirty="0">
              <a:solidFill>
                <a:schemeClr val="tx1"/>
              </a:solidFill>
            </a:endParaRPr>
          </a:p>
        </p:txBody>
      </p:sp>
      <p:sp>
        <p:nvSpPr>
          <p:cNvPr id="7" name="Slide Number Placeholder 6">
            <a:extLst>
              <a:ext uri="{FF2B5EF4-FFF2-40B4-BE49-F238E27FC236}">
                <a16:creationId xmlns:a16="http://schemas.microsoft.com/office/drawing/2014/main" id="{34B14F90-5496-0CFA-608D-30E0E8C7AA98}"/>
              </a:ext>
            </a:extLst>
          </p:cNvPr>
          <p:cNvSpPr>
            <a:spLocks noGrp="1"/>
          </p:cNvSpPr>
          <p:nvPr>
            <p:ph type="sldNum" sz="quarter" idx="12"/>
          </p:nvPr>
        </p:nvSpPr>
        <p:spPr/>
        <p:txBody>
          <a:bodyPr/>
          <a:lstStyle/>
          <a:p>
            <a:pPr>
              <a:defRPr/>
            </a:pPr>
            <a:fld id="{8B96C4E4-F781-410B-AD6C-1AF225F5EE3D}" type="slidenum">
              <a:rPr lang="en-ZA" smtClean="0"/>
              <a:pPr>
                <a:defRPr/>
              </a:pPr>
              <a:t>6</a:t>
            </a:fld>
            <a:endParaRPr lang="en-ZA"/>
          </a:p>
        </p:txBody>
      </p:sp>
    </p:spTree>
    <p:extLst>
      <p:ext uri="{BB962C8B-B14F-4D97-AF65-F5344CB8AC3E}">
        <p14:creationId xmlns:p14="http://schemas.microsoft.com/office/powerpoint/2010/main" val="3017954186"/>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26" name="Object 25" hidden="1"/>
                      <p:cNvPicPr/>
                      <p:nvPr/>
                    </p:nvPicPr>
                    <p:blipFill>
                      <a:blip r:embed="rId6"/>
                      <a:stretch>
                        <a:fillRect/>
                      </a:stretch>
                    </p:blipFill>
                    <p:spPr>
                      <a:xfrm>
                        <a:off x="0" y="0"/>
                        <a:ext cx="158750" cy="158750"/>
                      </a:xfrm>
                      <a:prstGeom prst="rect">
                        <a:avLst/>
                      </a:prstGeom>
                    </p:spPr>
                  </p:pic>
                </p:oleObj>
              </mc:Fallback>
            </mc:AlternateContent>
          </a:graphicData>
        </a:graphic>
      </p:graphicFrame>
      <p:sp>
        <p:nvSpPr>
          <p:cNvPr id="8194" name="Title 1"/>
          <p:cNvSpPr>
            <a:spLocks noGrp="1"/>
          </p:cNvSpPr>
          <p:nvPr>
            <p:ph type="title"/>
            <p:custDataLst>
              <p:tags r:id="rId2"/>
            </p:custDataLst>
          </p:nvPr>
        </p:nvSpPr>
        <p:spPr>
          <a:xfrm>
            <a:off x="107950" y="315397"/>
            <a:ext cx="7272338" cy="369332"/>
          </a:xfrm>
        </p:spPr>
        <p:txBody>
          <a:bodyPr/>
          <a:lstStyle/>
          <a:p>
            <a:r>
              <a:rPr lang="en-ZA" dirty="0"/>
              <a:t>Commercial continue - </a:t>
            </a:r>
            <a:r>
              <a:rPr lang="en-US" sz="1800" b="1" dirty="0">
                <a:effectLst/>
                <a:latin typeface="Arial" panose="020B0604020202020204" pitchFamily="34" charset="0"/>
                <a:ea typeface="Calibri" panose="020F0502020204030204" pitchFamily="34" charset="0"/>
              </a:rPr>
              <a:t> </a:t>
            </a:r>
            <a:r>
              <a:rPr lang="en-US" dirty="0"/>
              <a:t>Returnable required at Tender closing (disqualifiable)</a:t>
            </a:r>
            <a:r>
              <a:rPr lang="en-ZA" dirty="0"/>
              <a:t> </a:t>
            </a:r>
          </a:p>
        </p:txBody>
      </p:sp>
      <p:sp>
        <p:nvSpPr>
          <p:cNvPr id="34" name="Content Placeholder 2"/>
          <p:cNvSpPr txBox="1">
            <a:spLocks/>
          </p:cNvSpPr>
          <p:nvPr/>
        </p:nvSpPr>
        <p:spPr bwMode="auto">
          <a:xfrm>
            <a:off x="309282" y="2237776"/>
            <a:ext cx="8444753" cy="81253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indent="0" algn="l" defTabSz="913526" rtl="0" eaLnBrk="1" fontAlgn="base" hangingPunct="1">
              <a:spcBef>
                <a:spcPct val="0"/>
              </a:spcBef>
              <a:spcAft>
                <a:spcPct val="0"/>
              </a:spcAft>
              <a:buClr>
                <a:schemeClr val="tx2"/>
              </a:buClr>
              <a:defRPr sz="1600" baseline="0">
                <a:solidFill>
                  <a:schemeClr val="tx1"/>
                </a:solidFill>
                <a:latin typeface="+mn-lt"/>
                <a:ea typeface="+mn-ea"/>
                <a:cs typeface="+mn-cs"/>
              </a:defRPr>
            </a:lvl1pPr>
            <a:lvl2pPr marL="197607" indent="-195987" algn="l" defTabSz="913526" rtl="0" eaLnBrk="1" fontAlgn="base" hangingPunct="1">
              <a:spcBef>
                <a:spcPct val="0"/>
              </a:spcBef>
              <a:spcAft>
                <a:spcPct val="0"/>
              </a:spcAft>
              <a:buClr>
                <a:srgbClr val="83725B"/>
              </a:buClr>
              <a:buSzPct val="125000"/>
              <a:buFont typeface="Arial" pitchFamily="34" charset="0"/>
              <a:buChar char="•"/>
              <a:defRPr sz="1600" baseline="0">
                <a:solidFill>
                  <a:schemeClr val="tx1"/>
                </a:solidFill>
                <a:latin typeface="+mn-lt"/>
              </a:defRPr>
            </a:lvl2pPr>
            <a:lvl3pPr marL="466481" indent="-267255" algn="l" defTabSz="913526" rtl="0" eaLnBrk="1" fontAlgn="base" hangingPunct="1">
              <a:spcBef>
                <a:spcPct val="0"/>
              </a:spcBef>
              <a:spcAft>
                <a:spcPct val="0"/>
              </a:spcAft>
              <a:buClr>
                <a:srgbClr val="83725B"/>
              </a:buClr>
              <a:buSzPct val="120000"/>
              <a:buFont typeface="Arial" charset="0"/>
              <a:buChar char="–"/>
              <a:defRPr sz="1600" baseline="0">
                <a:solidFill>
                  <a:schemeClr val="tx1"/>
                </a:solidFill>
                <a:latin typeface="+mn-lt"/>
              </a:defRPr>
            </a:lvl3pPr>
            <a:lvl4pPr marL="626835" indent="-158733" algn="l" defTabSz="913526" rtl="0" eaLnBrk="1" fontAlgn="base" hangingPunct="1">
              <a:spcBef>
                <a:spcPct val="0"/>
              </a:spcBef>
              <a:spcAft>
                <a:spcPct val="0"/>
              </a:spcAft>
              <a:buClr>
                <a:srgbClr val="83725B"/>
              </a:buClr>
              <a:buSzPct val="100000"/>
              <a:buFont typeface="Arial" pitchFamily="34" charset="0"/>
              <a:buChar char="•"/>
              <a:defRPr sz="1600" baseline="0">
                <a:solidFill>
                  <a:schemeClr val="tx1"/>
                </a:solidFill>
                <a:latin typeface="+mn-lt"/>
              </a:defRPr>
            </a:lvl4pPr>
            <a:lvl5pPr marL="765029" indent="-132818" algn="l" defTabSz="913526" rtl="0" eaLnBrk="1" fontAlgn="base" hangingPunct="1">
              <a:spcBef>
                <a:spcPct val="0"/>
              </a:spcBef>
              <a:spcAft>
                <a:spcPct val="0"/>
              </a:spcAft>
              <a:buClr>
                <a:srgbClr val="83725B"/>
              </a:buClr>
              <a:buSzPct val="89000"/>
              <a:buFont typeface="Arial" charset="0"/>
              <a:buChar char="-"/>
              <a:defRPr sz="1600" baseline="0">
                <a:solidFill>
                  <a:schemeClr val="tx1"/>
                </a:solidFill>
                <a:latin typeface="+mn-lt"/>
              </a:defRPr>
            </a:lvl5pPr>
            <a:lvl6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a:lstStyle>
          <a:p>
            <a:pPr marL="1620" lvl="1" indent="0" algn="just">
              <a:spcBef>
                <a:spcPct val="30000"/>
              </a:spcBef>
              <a:spcAft>
                <a:spcPts val="0"/>
              </a:spcAft>
              <a:buNone/>
            </a:pPr>
            <a:endParaRPr lang="en-US" dirty="0">
              <a:ea typeface="Times New Roman"/>
              <a:cs typeface="Times New Roman"/>
            </a:endParaRPr>
          </a:p>
          <a:p>
            <a:pPr lvl="1" algn="just">
              <a:spcBef>
                <a:spcPct val="30000"/>
              </a:spcBef>
              <a:spcAft>
                <a:spcPts val="0"/>
              </a:spcAft>
            </a:pPr>
            <a:endParaRPr lang="en-US" dirty="0">
              <a:ea typeface="Times New Roman"/>
              <a:cs typeface="Times New Roman"/>
            </a:endParaRPr>
          </a:p>
          <a:p>
            <a:pPr lvl="3" algn="just">
              <a:spcBef>
                <a:spcPts val="0"/>
              </a:spcBef>
              <a:spcAft>
                <a:spcPts val="0"/>
              </a:spcAft>
              <a:buFont typeface="Courier New" panose="02070309020205020404" pitchFamily="49" charset="0"/>
              <a:buChar char="o"/>
            </a:pPr>
            <a:endParaRPr lang="en-US" dirty="0">
              <a:ea typeface="Times New Roman"/>
              <a:cs typeface="Times New Roman"/>
            </a:endParaRPr>
          </a:p>
        </p:txBody>
      </p:sp>
      <p:sp>
        <p:nvSpPr>
          <p:cNvPr id="42" name="Rectangle 6"/>
          <p:cNvSpPr txBox="1"/>
          <p:nvPr/>
        </p:nvSpPr>
        <p:spPr>
          <a:xfrm>
            <a:off x="2886649" y="4024736"/>
            <a:ext cx="57708" cy="24622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noAutofit/>
          </a:bodyPr>
          <a:lstStyle>
            <a:lvl1pPr marL="0" lvl="0" indent="0" defTabSz="913526" eaLnBrk="1" hangingPunct="1">
              <a:buClr>
                <a:schemeClr val="tx2"/>
              </a:buClr>
              <a:defRPr baseline="0">
                <a:latin typeface="+mn-lt"/>
              </a:defRPr>
            </a:lvl1pPr>
            <a:lvl2pPr marL="197607" indent="-195987" defTabSz="913526" eaLnBrk="1" hangingPunct="1">
              <a:buClr>
                <a:srgbClr val="83725B"/>
              </a:buClr>
              <a:buSzPct val="125000"/>
              <a:buFont typeface="Arial" pitchFamily="34" charset="0"/>
              <a:buChar char="•"/>
              <a:defRPr baseline="0">
                <a:latin typeface="+mn-lt"/>
              </a:defRPr>
            </a:lvl2pPr>
            <a:lvl3pPr marL="466481" indent="-267255" defTabSz="913526" eaLnBrk="1" hangingPunct="1">
              <a:buClr>
                <a:srgbClr val="83725B"/>
              </a:buClr>
              <a:buSzPct val="120000"/>
              <a:buFont typeface="Arial" charset="0"/>
              <a:buChar char="–"/>
              <a:defRPr baseline="0">
                <a:latin typeface="+mn-lt"/>
              </a:defRPr>
            </a:lvl3pPr>
            <a:lvl4pPr marL="626835" indent="-158733" defTabSz="913526" eaLnBrk="1" hangingPunct="1">
              <a:buClr>
                <a:srgbClr val="83725B"/>
              </a:buClr>
              <a:buSzPct val="100000"/>
              <a:buFont typeface="Arial" pitchFamily="34" charset="0"/>
              <a:buChar char="•"/>
              <a:defRPr baseline="0">
                <a:latin typeface="+mn-lt"/>
              </a:defRPr>
            </a:lvl4pPr>
            <a:lvl5pPr marL="765029" indent="-132818" defTabSz="913526" eaLnBrk="1" hangingPunct="1">
              <a:buClr>
                <a:srgbClr val="83725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endParaRPr lang="en-US" dirty="0"/>
          </a:p>
        </p:txBody>
      </p:sp>
      <p:sp>
        <p:nvSpPr>
          <p:cNvPr id="43" name="Rectangle 6"/>
          <p:cNvSpPr txBox="1"/>
          <p:nvPr/>
        </p:nvSpPr>
        <p:spPr>
          <a:xfrm>
            <a:off x="2892643" y="4469821"/>
            <a:ext cx="45720" cy="24622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noAutofit/>
          </a:bodyPr>
          <a:lstStyle>
            <a:lvl1pPr marL="0" lvl="0" indent="0" defTabSz="913526" eaLnBrk="1" hangingPunct="1">
              <a:buClr>
                <a:schemeClr val="tx2"/>
              </a:buClr>
              <a:defRPr baseline="0">
                <a:latin typeface="+mn-lt"/>
              </a:defRPr>
            </a:lvl1pPr>
            <a:lvl2pPr marL="197607" indent="-195987" defTabSz="913526" eaLnBrk="1" hangingPunct="1">
              <a:buClr>
                <a:srgbClr val="83725B"/>
              </a:buClr>
              <a:buSzPct val="125000"/>
              <a:buFont typeface="Arial" pitchFamily="34" charset="0"/>
              <a:buChar char="•"/>
              <a:defRPr baseline="0">
                <a:latin typeface="+mn-lt"/>
              </a:defRPr>
            </a:lvl2pPr>
            <a:lvl3pPr marL="466481" indent="-267255" defTabSz="913526" eaLnBrk="1" hangingPunct="1">
              <a:buClr>
                <a:srgbClr val="83725B"/>
              </a:buClr>
              <a:buSzPct val="120000"/>
              <a:buFont typeface="Arial" charset="0"/>
              <a:buChar char="–"/>
              <a:defRPr baseline="0">
                <a:latin typeface="+mn-lt"/>
              </a:defRPr>
            </a:lvl3pPr>
            <a:lvl4pPr marL="626835" indent="-158733" defTabSz="913526" eaLnBrk="1" hangingPunct="1">
              <a:buClr>
                <a:srgbClr val="83725B"/>
              </a:buClr>
              <a:buSzPct val="100000"/>
              <a:buFont typeface="Arial" pitchFamily="34" charset="0"/>
              <a:buChar char="•"/>
              <a:defRPr baseline="0">
                <a:latin typeface="+mn-lt"/>
              </a:defRPr>
            </a:lvl4pPr>
            <a:lvl5pPr marL="765029" indent="-132818" defTabSz="913526" eaLnBrk="1" hangingPunct="1">
              <a:buClr>
                <a:srgbClr val="83725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endParaRPr lang="en-US" dirty="0"/>
          </a:p>
        </p:txBody>
      </p:sp>
      <p:sp>
        <p:nvSpPr>
          <p:cNvPr id="44" name="Rectangle 6"/>
          <p:cNvSpPr txBox="1"/>
          <p:nvPr/>
        </p:nvSpPr>
        <p:spPr>
          <a:xfrm>
            <a:off x="2892643" y="4917287"/>
            <a:ext cx="45720" cy="24622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noAutofit/>
          </a:bodyPr>
          <a:lstStyle>
            <a:lvl1pPr marL="0" lvl="0" indent="0" defTabSz="913526" eaLnBrk="1" hangingPunct="1">
              <a:buClr>
                <a:schemeClr val="tx2"/>
              </a:buClr>
              <a:defRPr baseline="0">
                <a:latin typeface="+mn-lt"/>
              </a:defRPr>
            </a:lvl1pPr>
            <a:lvl2pPr marL="197607" indent="-195987" defTabSz="913526" eaLnBrk="1" hangingPunct="1">
              <a:buClr>
                <a:srgbClr val="83725B"/>
              </a:buClr>
              <a:buSzPct val="125000"/>
              <a:buFont typeface="Arial" pitchFamily="34" charset="0"/>
              <a:buChar char="•"/>
              <a:defRPr baseline="0">
                <a:latin typeface="+mn-lt"/>
              </a:defRPr>
            </a:lvl2pPr>
            <a:lvl3pPr marL="466481" indent="-267255" defTabSz="913526" eaLnBrk="1" hangingPunct="1">
              <a:buClr>
                <a:srgbClr val="83725B"/>
              </a:buClr>
              <a:buSzPct val="120000"/>
              <a:buFont typeface="Arial" charset="0"/>
              <a:buChar char="–"/>
              <a:defRPr baseline="0">
                <a:latin typeface="+mn-lt"/>
              </a:defRPr>
            </a:lvl3pPr>
            <a:lvl4pPr marL="626835" indent="-158733" defTabSz="913526" eaLnBrk="1" hangingPunct="1">
              <a:buClr>
                <a:srgbClr val="83725B"/>
              </a:buClr>
              <a:buSzPct val="100000"/>
              <a:buFont typeface="Arial" pitchFamily="34" charset="0"/>
              <a:buChar char="•"/>
              <a:defRPr baseline="0">
                <a:latin typeface="+mn-lt"/>
              </a:defRPr>
            </a:lvl4pPr>
            <a:lvl5pPr marL="765029" indent="-132818" defTabSz="913526" eaLnBrk="1" hangingPunct="1">
              <a:buClr>
                <a:srgbClr val="83725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endParaRPr lang="en-US" dirty="0"/>
          </a:p>
        </p:txBody>
      </p:sp>
      <p:sp>
        <p:nvSpPr>
          <p:cNvPr id="45" name="Rectangle 6"/>
          <p:cNvSpPr txBox="1"/>
          <p:nvPr/>
        </p:nvSpPr>
        <p:spPr>
          <a:xfrm>
            <a:off x="2892643" y="5367136"/>
            <a:ext cx="45720" cy="24622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noAutofit/>
          </a:bodyPr>
          <a:lstStyle>
            <a:lvl1pPr marL="0" lvl="0" indent="0" defTabSz="913526" eaLnBrk="1" hangingPunct="1">
              <a:buClr>
                <a:schemeClr val="tx2"/>
              </a:buClr>
              <a:defRPr baseline="0">
                <a:latin typeface="+mn-lt"/>
              </a:defRPr>
            </a:lvl1pPr>
            <a:lvl2pPr marL="197607" indent="-195987" defTabSz="913526" eaLnBrk="1" hangingPunct="1">
              <a:buClr>
                <a:srgbClr val="83725B"/>
              </a:buClr>
              <a:buSzPct val="125000"/>
              <a:buFont typeface="Arial" pitchFamily="34" charset="0"/>
              <a:buChar char="•"/>
              <a:defRPr baseline="0">
                <a:latin typeface="+mn-lt"/>
              </a:defRPr>
            </a:lvl2pPr>
            <a:lvl3pPr marL="466481" indent="-267255" defTabSz="913526" eaLnBrk="1" hangingPunct="1">
              <a:buClr>
                <a:srgbClr val="83725B"/>
              </a:buClr>
              <a:buSzPct val="120000"/>
              <a:buFont typeface="Arial" charset="0"/>
              <a:buChar char="–"/>
              <a:defRPr baseline="0">
                <a:latin typeface="+mn-lt"/>
              </a:defRPr>
            </a:lvl3pPr>
            <a:lvl4pPr marL="626835" indent="-158733" defTabSz="913526" eaLnBrk="1" hangingPunct="1">
              <a:buClr>
                <a:srgbClr val="83725B"/>
              </a:buClr>
              <a:buSzPct val="100000"/>
              <a:buFont typeface="Arial" pitchFamily="34" charset="0"/>
              <a:buChar char="•"/>
              <a:defRPr baseline="0">
                <a:latin typeface="+mn-lt"/>
              </a:defRPr>
            </a:lvl4pPr>
            <a:lvl5pPr marL="765029" indent="-132818" defTabSz="913526" eaLnBrk="1" hangingPunct="1">
              <a:buClr>
                <a:srgbClr val="83725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1007534914"/>
              </p:ext>
            </p:extLst>
          </p:nvPr>
        </p:nvGraphicFramePr>
        <p:xfrm>
          <a:off x="0" y="980728"/>
          <a:ext cx="9144000" cy="2562252"/>
        </p:xfrm>
        <a:graphic>
          <a:graphicData uri="http://schemas.openxmlformats.org/drawingml/2006/table">
            <a:tbl>
              <a:tblPr firstRow="1" bandRow="1">
                <a:tableStyleId>{5C22544A-7EE6-4342-B048-85BDC9FD1C3A}</a:tableStyleId>
              </a:tblPr>
              <a:tblGrid>
                <a:gridCol w="5036934">
                  <a:extLst>
                    <a:ext uri="{9D8B030D-6E8A-4147-A177-3AD203B41FA5}">
                      <a16:colId xmlns:a16="http://schemas.microsoft.com/office/drawing/2014/main" val="20000"/>
                    </a:ext>
                  </a:extLst>
                </a:gridCol>
                <a:gridCol w="4107066">
                  <a:extLst>
                    <a:ext uri="{9D8B030D-6E8A-4147-A177-3AD203B41FA5}">
                      <a16:colId xmlns:a16="http://schemas.microsoft.com/office/drawing/2014/main" val="20001"/>
                    </a:ext>
                  </a:extLst>
                </a:gridCol>
              </a:tblGrid>
              <a:tr h="427869">
                <a:tc>
                  <a:txBody>
                    <a:bodyPr/>
                    <a:lstStyle/>
                    <a:p>
                      <a:r>
                        <a:rPr lang="en-US" sz="1600" dirty="0">
                          <a:solidFill>
                            <a:schemeClr val="bg1"/>
                          </a:solidFill>
                          <a:latin typeface="+mn-lt"/>
                        </a:rPr>
                        <a:t>Description</a:t>
                      </a:r>
                      <a:endParaRPr lang="en-ZA" sz="1600" dirty="0">
                        <a:solidFill>
                          <a:schemeClr val="bg1"/>
                        </a:solidFill>
                        <a:latin typeface="+mn-lt"/>
                      </a:endParaRPr>
                    </a:p>
                  </a:txBody>
                  <a:tcPr/>
                </a:tc>
                <a:tc>
                  <a:txBody>
                    <a:bodyPr/>
                    <a:lstStyle/>
                    <a:p>
                      <a:r>
                        <a:rPr lang="en-US" sz="1600" dirty="0">
                          <a:solidFill>
                            <a:schemeClr val="bg1"/>
                          </a:solidFill>
                          <a:latin typeface="+mn-lt"/>
                        </a:rPr>
                        <a:t>Annexure</a:t>
                      </a:r>
                      <a:endParaRPr lang="en-ZA" sz="1600" dirty="0">
                        <a:solidFill>
                          <a:schemeClr val="bg1"/>
                        </a:solidFill>
                        <a:latin typeface="+mn-lt"/>
                      </a:endParaRPr>
                    </a:p>
                  </a:txBody>
                  <a:tcPr/>
                </a:tc>
                <a:extLst>
                  <a:ext uri="{0D108BD9-81ED-4DB2-BD59-A6C34878D82A}">
                    <a16:rowId xmlns:a16="http://schemas.microsoft.com/office/drawing/2014/main" val="10000"/>
                  </a:ext>
                </a:extLst>
              </a:tr>
              <a:tr h="355861">
                <a:tc>
                  <a:txBody>
                    <a:bodyPr/>
                    <a:lstStyle/>
                    <a:p>
                      <a:r>
                        <a:rPr lang="en-US" sz="1600" dirty="0">
                          <a:latin typeface="+mn-lt"/>
                        </a:rPr>
                        <a:t>Basic</a:t>
                      </a:r>
                      <a:r>
                        <a:rPr lang="en-US" sz="1600" baseline="0" dirty="0">
                          <a:latin typeface="+mn-lt"/>
                        </a:rPr>
                        <a:t> Compliance</a:t>
                      </a:r>
                      <a:endParaRPr lang="en-ZA" sz="1600" dirty="0">
                        <a:latin typeface="+mn-lt"/>
                      </a:endParaRPr>
                    </a:p>
                  </a:txBody>
                  <a:tcPr/>
                </a:tc>
                <a:tc>
                  <a:txBody>
                    <a:bodyPr/>
                    <a:lstStyle/>
                    <a:p>
                      <a:r>
                        <a:rPr lang="en-US" sz="1600" dirty="0">
                          <a:latin typeface="+mn-lt"/>
                        </a:rPr>
                        <a:t>One (1) hard copy of the</a:t>
                      </a:r>
                      <a:endParaRPr lang="en-ZA" sz="1600" dirty="0">
                        <a:latin typeface="+mn-lt"/>
                      </a:endParaRPr>
                    </a:p>
                  </a:txBody>
                  <a:tcPr/>
                </a:tc>
                <a:extLst>
                  <a:ext uri="{0D108BD9-81ED-4DB2-BD59-A6C34878D82A}">
                    <a16:rowId xmlns:a16="http://schemas.microsoft.com/office/drawing/2014/main" val="10001"/>
                  </a:ext>
                </a:extLst>
              </a:tr>
              <a:tr h="355861">
                <a:tc>
                  <a:txBody>
                    <a:bodyPr/>
                    <a:lstStyle/>
                    <a:p>
                      <a:r>
                        <a:rPr lang="en-US" sz="1600" dirty="0">
                          <a:latin typeface="+mn-lt"/>
                        </a:rPr>
                        <a:t>Pricing Schedule</a:t>
                      </a:r>
                      <a:endParaRPr lang="en-ZA" sz="1600" dirty="0">
                        <a:latin typeface="+mn-lt"/>
                      </a:endParaRPr>
                    </a:p>
                  </a:txBody>
                  <a:tcPr/>
                </a:tc>
                <a:tc>
                  <a:txBody>
                    <a:bodyPr/>
                    <a:lstStyle/>
                    <a:p>
                      <a:r>
                        <a:rPr lang="en-US" sz="1600" dirty="0">
                          <a:latin typeface="+mn-lt"/>
                        </a:rPr>
                        <a:t>Annexure F</a:t>
                      </a:r>
                      <a:endParaRPr lang="en-ZA" sz="1600" dirty="0">
                        <a:latin typeface="+mn-lt"/>
                      </a:endParaRPr>
                    </a:p>
                  </a:txBody>
                  <a:tcPr/>
                </a:tc>
                <a:extLst>
                  <a:ext uri="{0D108BD9-81ED-4DB2-BD59-A6C34878D82A}">
                    <a16:rowId xmlns:a16="http://schemas.microsoft.com/office/drawing/2014/main" val="10004"/>
                  </a:ext>
                </a:extLst>
              </a:tr>
              <a:tr h="355861">
                <a:tc>
                  <a:txBody>
                    <a:bodyPr/>
                    <a:lstStyle/>
                    <a:p>
                      <a:r>
                        <a:rPr lang="en-US" sz="1600" dirty="0">
                          <a:latin typeface="+mn-lt"/>
                        </a:rPr>
                        <a:t>Technical </a:t>
                      </a:r>
                      <a:r>
                        <a:rPr lang="en-US" sz="1600" dirty="0" err="1">
                          <a:latin typeface="+mn-lt"/>
                        </a:rPr>
                        <a:t>returnables</a:t>
                      </a:r>
                      <a:r>
                        <a:rPr lang="en-US" sz="1600" dirty="0">
                          <a:latin typeface="+mn-lt"/>
                        </a:rPr>
                        <a:t> and evaluation criteria</a:t>
                      </a:r>
                      <a:endParaRPr lang="en-ZA" sz="1600" dirty="0">
                        <a:latin typeface="+mn-lt"/>
                      </a:endParaRPr>
                    </a:p>
                  </a:txBody>
                  <a:tcPr/>
                </a:tc>
                <a:tc>
                  <a:txBody>
                    <a:bodyPr/>
                    <a:lstStyle/>
                    <a:p>
                      <a:r>
                        <a:rPr lang="en-US" sz="1600" dirty="0">
                          <a:latin typeface="+mn-lt"/>
                        </a:rPr>
                        <a:t>Annexure J</a:t>
                      </a:r>
                      <a:endParaRPr lang="en-ZA" sz="1600" dirty="0">
                        <a:latin typeface="+mn-lt"/>
                      </a:endParaRPr>
                    </a:p>
                  </a:txBody>
                  <a:tcPr/>
                </a:tc>
                <a:extLst>
                  <a:ext uri="{0D108BD9-81ED-4DB2-BD59-A6C34878D82A}">
                    <a16:rowId xmlns:a16="http://schemas.microsoft.com/office/drawing/2014/main" val="3890992954"/>
                  </a:ext>
                </a:extLst>
              </a:tr>
              <a:tr h="355861">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rgbClr val="FF0000"/>
                          </a:solidFill>
                        </a:rPr>
                        <a:t>All mandatory requirements must be submitted at tender closure.  Should these requirements not be met, the tender will be deemed non-responsive, and therefore disqualified.</a:t>
                      </a:r>
                    </a:p>
                    <a:p>
                      <a:endParaRPr lang="en-ZA" sz="1600" dirty="0"/>
                    </a:p>
                  </a:txBody>
                  <a:tcPr/>
                </a:tc>
                <a:tc hMerge="1">
                  <a:txBody>
                    <a:bodyPr/>
                    <a:lstStyle/>
                    <a:p>
                      <a:endParaRPr lang="en-ZA" sz="1600" dirty="0"/>
                    </a:p>
                  </a:txBody>
                  <a:tcPr/>
                </a:tc>
                <a:extLst>
                  <a:ext uri="{0D108BD9-81ED-4DB2-BD59-A6C34878D82A}">
                    <a16:rowId xmlns:a16="http://schemas.microsoft.com/office/drawing/2014/main" val="10014"/>
                  </a:ext>
                </a:extLst>
              </a:tr>
            </a:tbl>
          </a:graphicData>
        </a:graphic>
      </p:graphicFrame>
      <p:sp>
        <p:nvSpPr>
          <p:cNvPr id="3" name="Slide Number Placeholder 2">
            <a:extLst>
              <a:ext uri="{FF2B5EF4-FFF2-40B4-BE49-F238E27FC236}">
                <a16:creationId xmlns:a16="http://schemas.microsoft.com/office/drawing/2014/main" id="{E83E8A32-E1C6-0C8A-1139-8E1D1B40248A}"/>
              </a:ext>
            </a:extLst>
          </p:cNvPr>
          <p:cNvSpPr>
            <a:spLocks noGrp="1"/>
          </p:cNvSpPr>
          <p:nvPr>
            <p:ph type="sldNum" sz="quarter" idx="12"/>
          </p:nvPr>
        </p:nvSpPr>
        <p:spPr/>
        <p:txBody>
          <a:bodyPr/>
          <a:lstStyle/>
          <a:p>
            <a:pPr>
              <a:defRPr/>
            </a:pPr>
            <a:fld id="{8B96C4E4-F781-410B-AD6C-1AF225F5EE3D}" type="slidenum">
              <a:rPr lang="en-ZA" smtClean="0"/>
              <a:pPr>
                <a:defRPr/>
              </a:pPr>
              <a:t>7</a:t>
            </a:fld>
            <a:endParaRPr lang="en-ZA"/>
          </a:p>
        </p:txBody>
      </p:sp>
    </p:spTree>
    <p:extLst>
      <p:ext uri="{BB962C8B-B14F-4D97-AF65-F5344CB8AC3E}">
        <p14:creationId xmlns:p14="http://schemas.microsoft.com/office/powerpoint/2010/main" val="631835673"/>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26" name="Object 25" hidden="1"/>
                      <p:cNvPicPr/>
                      <p:nvPr/>
                    </p:nvPicPr>
                    <p:blipFill>
                      <a:blip r:embed="rId6"/>
                      <a:stretch>
                        <a:fillRect/>
                      </a:stretch>
                    </p:blipFill>
                    <p:spPr>
                      <a:xfrm>
                        <a:off x="0" y="0"/>
                        <a:ext cx="158750" cy="158750"/>
                      </a:xfrm>
                      <a:prstGeom prst="rect">
                        <a:avLst/>
                      </a:prstGeom>
                    </p:spPr>
                  </p:pic>
                </p:oleObj>
              </mc:Fallback>
            </mc:AlternateContent>
          </a:graphicData>
        </a:graphic>
      </p:graphicFrame>
      <p:sp>
        <p:nvSpPr>
          <p:cNvPr id="8194" name="Title 1"/>
          <p:cNvSpPr>
            <a:spLocks noGrp="1"/>
          </p:cNvSpPr>
          <p:nvPr>
            <p:ph type="title"/>
            <p:custDataLst>
              <p:tags r:id="rId2"/>
            </p:custDataLst>
          </p:nvPr>
        </p:nvSpPr>
        <p:spPr>
          <a:xfrm>
            <a:off x="181877" y="380275"/>
            <a:ext cx="7272338" cy="369332"/>
          </a:xfrm>
        </p:spPr>
        <p:txBody>
          <a:bodyPr/>
          <a:lstStyle/>
          <a:p>
            <a:r>
              <a:rPr lang="en-ZA" dirty="0"/>
              <a:t>Commercial continue - </a:t>
            </a:r>
            <a:r>
              <a:rPr lang="en-US" sz="1800" b="1" dirty="0">
                <a:effectLst/>
                <a:latin typeface="Arial" panose="020B0604020202020204" pitchFamily="34" charset="0"/>
                <a:ea typeface="Calibri" panose="020F0502020204030204" pitchFamily="34" charset="0"/>
              </a:rPr>
              <a:t> </a:t>
            </a:r>
            <a:r>
              <a:rPr lang="en-US" dirty="0"/>
              <a:t>Returnable required at Tender closing. (Non-disqualifiable)</a:t>
            </a:r>
            <a:endParaRPr lang="en-ZA" dirty="0"/>
          </a:p>
        </p:txBody>
      </p:sp>
      <p:sp>
        <p:nvSpPr>
          <p:cNvPr id="34" name="Content Placeholder 2"/>
          <p:cNvSpPr txBox="1">
            <a:spLocks/>
          </p:cNvSpPr>
          <p:nvPr/>
        </p:nvSpPr>
        <p:spPr bwMode="auto">
          <a:xfrm>
            <a:off x="309282" y="2237776"/>
            <a:ext cx="8444753" cy="81253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indent="0" algn="l" defTabSz="913526" rtl="0" eaLnBrk="1" fontAlgn="base" hangingPunct="1">
              <a:spcBef>
                <a:spcPct val="0"/>
              </a:spcBef>
              <a:spcAft>
                <a:spcPct val="0"/>
              </a:spcAft>
              <a:buClr>
                <a:schemeClr val="tx2"/>
              </a:buClr>
              <a:defRPr sz="1600" baseline="0">
                <a:solidFill>
                  <a:schemeClr val="tx1"/>
                </a:solidFill>
                <a:latin typeface="+mn-lt"/>
                <a:ea typeface="+mn-ea"/>
                <a:cs typeface="+mn-cs"/>
              </a:defRPr>
            </a:lvl1pPr>
            <a:lvl2pPr marL="197607" indent="-195987" algn="l" defTabSz="913526" rtl="0" eaLnBrk="1" fontAlgn="base" hangingPunct="1">
              <a:spcBef>
                <a:spcPct val="0"/>
              </a:spcBef>
              <a:spcAft>
                <a:spcPct val="0"/>
              </a:spcAft>
              <a:buClr>
                <a:srgbClr val="83725B"/>
              </a:buClr>
              <a:buSzPct val="125000"/>
              <a:buFont typeface="Arial" pitchFamily="34" charset="0"/>
              <a:buChar char="•"/>
              <a:defRPr sz="1600" baseline="0">
                <a:solidFill>
                  <a:schemeClr val="tx1"/>
                </a:solidFill>
                <a:latin typeface="+mn-lt"/>
              </a:defRPr>
            </a:lvl2pPr>
            <a:lvl3pPr marL="466481" indent="-267255" algn="l" defTabSz="913526" rtl="0" eaLnBrk="1" fontAlgn="base" hangingPunct="1">
              <a:spcBef>
                <a:spcPct val="0"/>
              </a:spcBef>
              <a:spcAft>
                <a:spcPct val="0"/>
              </a:spcAft>
              <a:buClr>
                <a:srgbClr val="83725B"/>
              </a:buClr>
              <a:buSzPct val="120000"/>
              <a:buFont typeface="Arial" charset="0"/>
              <a:buChar char="–"/>
              <a:defRPr sz="1600" baseline="0">
                <a:solidFill>
                  <a:schemeClr val="tx1"/>
                </a:solidFill>
                <a:latin typeface="+mn-lt"/>
              </a:defRPr>
            </a:lvl3pPr>
            <a:lvl4pPr marL="626835" indent="-158733" algn="l" defTabSz="913526" rtl="0" eaLnBrk="1" fontAlgn="base" hangingPunct="1">
              <a:spcBef>
                <a:spcPct val="0"/>
              </a:spcBef>
              <a:spcAft>
                <a:spcPct val="0"/>
              </a:spcAft>
              <a:buClr>
                <a:srgbClr val="83725B"/>
              </a:buClr>
              <a:buSzPct val="100000"/>
              <a:buFont typeface="Arial" pitchFamily="34" charset="0"/>
              <a:buChar char="•"/>
              <a:defRPr sz="1600" baseline="0">
                <a:solidFill>
                  <a:schemeClr val="tx1"/>
                </a:solidFill>
                <a:latin typeface="+mn-lt"/>
              </a:defRPr>
            </a:lvl4pPr>
            <a:lvl5pPr marL="765029" indent="-132818" algn="l" defTabSz="913526" rtl="0" eaLnBrk="1" fontAlgn="base" hangingPunct="1">
              <a:spcBef>
                <a:spcPct val="0"/>
              </a:spcBef>
              <a:spcAft>
                <a:spcPct val="0"/>
              </a:spcAft>
              <a:buClr>
                <a:srgbClr val="83725B"/>
              </a:buClr>
              <a:buSzPct val="89000"/>
              <a:buFont typeface="Arial" charset="0"/>
              <a:buChar char="-"/>
              <a:defRPr sz="1600" baseline="0">
                <a:solidFill>
                  <a:schemeClr val="tx1"/>
                </a:solidFill>
                <a:latin typeface="+mn-lt"/>
              </a:defRPr>
            </a:lvl5pPr>
            <a:lvl6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a:lstStyle>
          <a:p>
            <a:pPr marL="1620" lvl="1" indent="0" algn="just">
              <a:spcBef>
                <a:spcPct val="30000"/>
              </a:spcBef>
              <a:spcAft>
                <a:spcPts val="0"/>
              </a:spcAft>
              <a:buNone/>
            </a:pPr>
            <a:endParaRPr lang="en-US" dirty="0">
              <a:ea typeface="Times New Roman"/>
              <a:cs typeface="Times New Roman"/>
            </a:endParaRPr>
          </a:p>
          <a:p>
            <a:pPr lvl="1" algn="just">
              <a:spcBef>
                <a:spcPct val="30000"/>
              </a:spcBef>
              <a:spcAft>
                <a:spcPts val="0"/>
              </a:spcAft>
            </a:pPr>
            <a:endParaRPr lang="en-US" dirty="0">
              <a:ea typeface="Times New Roman"/>
              <a:cs typeface="Times New Roman"/>
            </a:endParaRPr>
          </a:p>
          <a:p>
            <a:pPr lvl="3" algn="just">
              <a:spcBef>
                <a:spcPts val="0"/>
              </a:spcBef>
              <a:spcAft>
                <a:spcPts val="0"/>
              </a:spcAft>
              <a:buFont typeface="Courier New" panose="02070309020205020404" pitchFamily="49" charset="0"/>
              <a:buChar char="o"/>
            </a:pPr>
            <a:endParaRPr lang="en-US" dirty="0">
              <a:ea typeface="Times New Roman"/>
              <a:cs typeface="Times New Roman"/>
            </a:endParaRPr>
          </a:p>
        </p:txBody>
      </p:sp>
      <p:sp>
        <p:nvSpPr>
          <p:cNvPr id="42" name="Rectangle 6"/>
          <p:cNvSpPr txBox="1"/>
          <p:nvPr/>
        </p:nvSpPr>
        <p:spPr>
          <a:xfrm>
            <a:off x="2886649" y="4024736"/>
            <a:ext cx="57708" cy="24622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noAutofit/>
          </a:bodyPr>
          <a:lstStyle>
            <a:lvl1pPr marL="0" lvl="0" indent="0" defTabSz="913526" eaLnBrk="1" hangingPunct="1">
              <a:buClr>
                <a:schemeClr val="tx2"/>
              </a:buClr>
              <a:defRPr baseline="0">
                <a:latin typeface="+mn-lt"/>
              </a:defRPr>
            </a:lvl1pPr>
            <a:lvl2pPr marL="197607" indent="-195987" defTabSz="913526" eaLnBrk="1" hangingPunct="1">
              <a:buClr>
                <a:srgbClr val="83725B"/>
              </a:buClr>
              <a:buSzPct val="125000"/>
              <a:buFont typeface="Arial" pitchFamily="34" charset="0"/>
              <a:buChar char="•"/>
              <a:defRPr baseline="0">
                <a:latin typeface="+mn-lt"/>
              </a:defRPr>
            </a:lvl2pPr>
            <a:lvl3pPr marL="466481" indent="-267255" defTabSz="913526" eaLnBrk="1" hangingPunct="1">
              <a:buClr>
                <a:srgbClr val="83725B"/>
              </a:buClr>
              <a:buSzPct val="120000"/>
              <a:buFont typeface="Arial" charset="0"/>
              <a:buChar char="–"/>
              <a:defRPr baseline="0">
                <a:latin typeface="+mn-lt"/>
              </a:defRPr>
            </a:lvl3pPr>
            <a:lvl4pPr marL="626835" indent="-158733" defTabSz="913526" eaLnBrk="1" hangingPunct="1">
              <a:buClr>
                <a:srgbClr val="83725B"/>
              </a:buClr>
              <a:buSzPct val="100000"/>
              <a:buFont typeface="Arial" pitchFamily="34" charset="0"/>
              <a:buChar char="•"/>
              <a:defRPr baseline="0">
                <a:latin typeface="+mn-lt"/>
              </a:defRPr>
            </a:lvl4pPr>
            <a:lvl5pPr marL="765029" indent="-132818" defTabSz="913526" eaLnBrk="1" hangingPunct="1">
              <a:buClr>
                <a:srgbClr val="83725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endParaRPr lang="en-US" dirty="0"/>
          </a:p>
        </p:txBody>
      </p:sp>
      <p:sp>
        <p:nvSpPr>
          <p:cNvPr id="43" name="Rectangle 6"/>
          <p:cNvSpPr txBox="1"/>
          <p:nvPr/>
        </p:nvSpPr>
        <p:spPr>
          <a:xfrm>
            <a:off x="2892643" y="4469821"/>
            <a:ext cx="45720" cy="24622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noAutofit/>
          </a:bodyPr>
          <a:lstStyle>
            <a:lvl1pPr marL="0" lvl="0" indent="0" defTabSz="913526" eaLnBrk="1" hangingPunct="1">
              <a:buClr>
                <a:schemeClr val="tx2"/>
              </a:buClr>
              <a:defRPr baseline="0">
                <a:latin typeface="+mn-lt"/>
              </a:defRPr>
            </a:lvl1pPr>
            <a:lvl2pPr marL="197607" indent="-195987" defTabSz="913526" eaLnBrk="1" hangingPunct="1">
              <a:buClr>
                <a:srgbClr val="83725B"/>
              </a:buClr>
              <a:buSzPct val="125000"/>
              <a:buFont typeface="Arial" pitchFamily="34" charset="0"/>
              <a:buChar char="•"/>
              <a:defRPr baseline="0">
                <a:latin typeface="+mn-lt"/>
              </a:defRPr>
            </a:lvl2pPr>
            <a:lvl3pPr marL="466481" indent="-267255" defTabSz="913526" eaLnBrk="1" hangingPunct="1">
              <a:buClr>
                <a:srgbClr val="83725B"/>
              </a:buClr>
              <a:buSzPct val="120000"/>
              <a:buFont typeface="Arial" charset="0"/>
              <a:buChar char="–"/>
              <a:defRPr baseline="0">
                <a:latin typeface="+mn-lt"/>
              </a:defRPr>
            </a:lvl3pPr>
            <a:lvl4pPr marL="626835" indent="-158733" defTabSz="913526" eaLnBrk="1" hangingPunct="1">
              <a:buClr>
                <a:srgbClr val="83725B"/>
              </a:buClr>
              <a:buSzPct val="100000"/>
              <a:buFont typeface="Arial" pitchFamily="34" charset="0"/>
              <a:buChar char="•"/>
              <a:defRPr baseline="0">
                <a:latin typeface="+mn-lt"/>
              </a:defRPr>
            </a:lvl4pPr>
            <a:lvl5pPr marL="765029" indent="-132818" defTabSz="913526" eaLnBrk="1" hangingPunct="1">
              <a:buClr>
                <a:srgbClr val="83725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endParaRPr lang="en-US" dirty="0"/>
          </a:p>
        </p:txBody>
      </p:sp>
      <p:sp>
        <p:nvSpPr>
          <p:cNvPr id="44" name="Rectangle 6"/>
          <p:cNvSpPr txBox="1"/>
          <p:nvPr/>
        </p:nvSpPr>
        <p:spPr>
          <a:xfrm>
            <a:off x="2892643" y="4917287"/>
            <a:ext cx="45720" cy="24622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noAutofit/>
          </a:bodyPr>
          <a:lstStyle>
            <a:lvl1pPr marL="0" lvl="0" indent="0" defTabSz="913526" eaLnBrk="1" hangingPunct="1">
              <a:buClr>
                <a:schemeClr val="tx2"/>
              </a:buClr>
              <a:defRPr baseline="0">
                <a:latin typeface="+mn-lt"/>
              </a:defRPr>
            </a:lvl1pPr>
            <a:lvl2pPr marL="197607" indent="-195987" defTabSz="913526" eaLnBrk="1" hangingPunct="1">
              <a:buClr>
                <a:srgbClr val="83725B"/>
              </a:buClr>
              <a:buSzPct val="125000"/>
              <a:buFont typeface="Arial" pitchFamily="34" charset="0"/>
              <a:buChar char="•"/>
              <a:defRPr baseline="0">
                <a:latin typeface="+mn-lt"/>
              </a:defRPr>
            </a:lvl2pPr>
            <a:lvl3pPr marL="466481" indent="-267255" defTabSz="913526" eaLnBrk="1" hangingPunct="1">
              <a:buClr>
                <a:srgbClr val="83725B"/>
              </a:buClr>
              <a:buSzPct val="120000"/>
              <a:buFont typeface="Arial" charset="0"/>
              <a:buChar char="–"/>
              <a:defRPr baseline="0">
                <a:latin typeface="+mn-lt"/>
              </a:defRPr>
            </a:lvl3pPr>
            <a:lvl4pPr marL="626835" indent="-158733" defTabSz="913526" eaLnBrk="1" hangingPunct="1">
              <a:buClr>
                <a:srgbClr val="83725B"/>
              </a:buClr>
              <a:buSzPct val="100000"/>
              <a:buFont typeface="Arial" pitchFamily="34" charset="0"/>
              <a:buChar char="•"/>
              <a:defRPr baseline="0">
                <a:latin typeface="+mn-lt"/>
              </a:defRPr>
            </a:lvl4pPr>
            <a:lvl5pPr marL="765029" indent="-132818" defTabSz="913526" eaLnBrk="1" hangingPunct="1">
              <a:buClr>
                <a:srgbClr val="83725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endParaRPr lang="en-US" dirty="0"/>
          </a:p>
        </p:txBody>
      </p:sp>
      <p:sp>
        <p:nvSpPr>
          <p:cNvPr id="45" name="Rectangle 6"/>
          <p:cNvSpPr txBox="1"/>
          <p:nvPr/>
        </p:nvSpPr>
        <p:spPr>
          <a:xfrm>
            <a:off x="2892643" y="5367136"/>
            <a:ext cx="45720" cy="24622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noAutofit/>
          </a:bodyPr>
          <a:lstStyle>
            <a:lvl1pPr marL="0" lvl="0" indent="0" defTabSz="913526" eaLnBrk="1" hangingPunct="1">
              <a:buClr>
                <a:schemeClr val="tx2"/>
              </a:buClr>
              <a:defRPr baseline="0">
                <a:latin typeface="+mn-lt"/>
              </a:defRPr>
            </a:lvl1pPr>
            <a:lvl2pPr marL="197607" indent="-195987" defTabSz="913526" eaLnBrk="1" hangingPunct="1">
              <a:buClr>
                <a:srgbClr val="83725B"/>
              </a:buClr>
              <a:buSzPct val="125000"/>
              <a:buFont typeface="Arial" pitchFamily="34" charset="0"/>
              <a:buChar char="•"/>
              <a:defRPr baseline="0">
                <a:latin typeface="+mn-lt"/>
              </a:defRPr>
            </a:lvl2pPr>
            <a:lvl3pPr marL="466481" indent="-267255" defTabSz="913526" eaLnBrk="1" hangingPunct="1">
              <a:buClr>
                <a:srgbClr val="83725B"/>
              </a:buClr>
              <a:buSzPct val="120000"/>
              <a:buFont typeface="Arial" charset="0"/>
              <a:buChar char="–"/>
              <a:defRPr baseline="0">
                <a:latin typeface="+mn-lt"/>
              </a:defRPr>
            </a:lvl3pPr>
            <a:lvl4pPr marL="626835" indent="-158733" defTabSz="913526" eaLnBrk="1" hangingPunct="1">
              <a:buClr>
                <a:srgbClr val="83725B"/>
              </a:buClr>
              <a:buSzPct val="100000"/>
              <a:buFont typeface="Arial" pitchFamily="34" charset="0"/>
              <a:buChar char="•"/>
              <a:defRPr baseline="0">
                <a:latin typeface="+mn-lt"/>
              </a:defRPr>
            </a:lvl4pPr>
            <a:lvl5pPr marL="765029" indent="-132818" defTabSz="913526" eaLnBrk="1" hangingPunct="1">
              <a:buClr>
                <a:srgbClr val="83725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1336477677"/>
              </p:ext>
            </p:extLst>
          </p:nvPr>
        </p:nvGraphicFramePr>
        <p:xfrm>
          <a:off x="-36512" y="980728"/>
          <a:ext cx="9180512" cy="6533847"/>
        </p:xfrm>
        <a:graphic>
          <a:graphicData uri="http://schemas.openxmlformats.org/drawingml/2006/table">
            <a:tbl>
              <a:tblPr firstRow="1" bandRow="1">
                <a:tableStyleId>{5C22544A-7EE6-4342-B048-85BDC9FD1C3A}</a:tableStyleId>
              </a:tblPr>
              <a:tblGrid>
                <a:gridCol w="5073446">
                  <a:extLst>
                    <a:ext uri="{9D8B030D-6E8A-4147-A177-3AD203B41FA5}">
                      <a16:colId xmlns:a16="http://schemas.microsoft.com/office/drawing/2014/main" val="20000"/>
                    </a:ext>
                  </a:extLst>
                </a:gridCol>
                <a:gridCol w="4107066">
                  <a:extLst>
                    <a:ext uri="{9D8B030D-6E8A-4147-A177-3AD203B41FA5}">
                      <a16:colId xmlns:a16="http://schemas.microsoft.com/office/drawing/2014/main" val="20001"/>
                    </a:ext>
                  </a:extLst>
                </a:gridCol>
              </a:tblGrid>
              <a:tr h="427869">
                <a:tc>
                  <a:txBody>
                    <a:bodyPr/>
                    <a:lstStyle/>
                    <a:p>
                      <a:r>
                        <a:rPr lang="en-US" sz="1600" dirty="0">
                          <a:solidFill>
                            <a:schemeClr val="bg1"/>
                          </a:solidFill>
                          <a:latin typeface="+mn-lt"/>
                        </a:rPr>
                        <a:t>Description</a:t>
                      </a:r>
                      <a:endParaRPr lang="en-ZA" sz="1600" dirty="0">
                        <a:solidFill>
                          <a:schemeClr val="bg1"/>
                        </a:solidFill>
                        <a:latin typeface="+mn-lt"/>
                      </a:endParaRPr>
                    </a:p>
                  </a:txBody>
                  <a:tcPr/>
                </a:tc>
                <a:tc>
                  <a:txBody>
                    <a:bodyPr/>
                    <a:lstStyle/>
                    <a:p>
                      <a:r>
                        <a:rPr lang="en-US" sz="1600" dirty="0">
                          <a:solidFill>
                            <a:schemeClr val="bg1"/>
                          </a:solidFill>
                          <a:latin typeface="+mn-lt"/>
                        </a:rPr>
                        <a:t>Annexure</a:t>
                      </a:r>
                      <a:endParaRPr lang="en-ZA" sz="1600" dirty="0">
                        <a:solidFill>
                          <a:schemeClr val="bg1"/>
                        </a:solidFill>
                        <a:latin typeface="+mn-lt"/>
                      </a:endParaRPr>
                    </a:p>
                  </a:txBody>
                  <a:tcPr/>
                </a:tc>
                <a:extLst>
                  <a:ext uri="{0D108BD9-81ED-4DB2-BD59-A6C34878D82A}">
                    <a16:rowId xmlns:a16="http://schemas.microsoft.com/office/drawing/2014/main" val="10000"/>
                  </a:ext>
                </a:extLst>
              </a:tr>
              <a:tr h="355861">
                <a:tc>
                  <a:txBody>
                    <a:bodyPr/>
                    <a:lstStyle/>
                    <a:p>
                      <a:r>
                        <a:rPr lang="en-US" sz="1600" kern="1200" dirty="0">
                          <a:solidFill>
                            <a:schemeClr val="dk1"/>
                          </a:solidFill>
                          <a:latin typeface="+mn-lt"/>
                          <a:ea typeface="+mn-ea"/>
                          <a:cs typeface="+mn-cs"/>
                        </a:rPr>
                        <a:t>Acknowledgement</a:t>
                      </a:r>
                      <a:r>
                        <a:rPr lang="en-US" sz="1600" dirty="0">
                          <a:latin typeface="+mn-lt"/>
                        </a:rPr>
                        <a:t> Form</a:t>
                      </a:r>
                      <a:endParaRPr lang="en-ZA" sz="1600" dirty="0">
                        <a:latin typeface="+mn-lt"/>
                      </a:endParaRPr>
                    </a:p>
                  </a:txBody>
                  <a:tcPr/>
                </a:tc>
                <a:tc>
                  <a:txBody>
                    <a:bodyPr/>
                    <a:lstStyle/>
                    <a:p>
                      <a:r>
                        <a:rPr lang="en-US" sz="1600" dirty="0">
                          <a:latin typeface="+mn-lt"/>
                        </a:rPr>
                        <a:t>Annexure A</a:t>
                      </a:r>
                      <a:endParaRPr lang="en-ZA" sz="1600" dirty="0">
                        <a:latin typeface="+mn-lt"/>
                      </a:endParaRPr>
                    </a:p>
                  </a:txBody>
                  <a:tcPr/>
                </a:tc>
                <a:extLst>
                  <a:ext uri="{0D108BD9-81ED-4DB2-BD59-A6C34878D82A}">
                    <a16:rowId xmlns:a16="http://schemas.microsoft.com/office/drawing/2014/main" val="10002"/>
                  </a:ext>
                </a:extLst>
              </a:tr>
              <a:tr h="355861">
                <a:tc>
                  <a:txBody>
                    <a:bodyPr/>
                    <a:lstStyle/>
                    <a:p>
                      <a:r>
                        <a:rPr lang="en-ZA" sz="1600" dirty="0">
                          <a:latin typeface="+mn-lt"/>
                        </a:rPr>
                        <a:t>Tenderers Particulars</a:t>
                      </a:r>
                    </a:p>
                  </a:txBody>
                  <a:tcPr/>
                </a:tc>
                <a:tc>
                  <a:txBody>
                    <a:bodyPr/>
                    <a:lstStyle/>
                    <a:p>
                      <a:r>
                        <a:rPr lang="en-US" sz="1600" dirty="0">
                          <a:latin typeface="+mn-lt"/>
                        </a:rPr>
                        <a:t>Annexure B</a:t>
                      </a:r>
                      <a:endParaRPr lang="en-ZA" sz="1600" dirty="0">
                        <a:latin typeface="+mn-lt"/>
                      </a:endParaRPr>
                    </a:p>
                  </a:txBody>
                  <a:tcPr/>
                </a:tc>
                <a:extLst>
                  <a:ext uri="{0D108BD9-81ED-4DB2-BD59-A6C34878D82A}">
                    <a16:rowId xmlns:a16="http://schemas.microsoft.com/office/drawing/2014/main" val="10003"/>
                  </a:ext>
                </a:extLst>
              </a:tr>
              <a:tr h="355861">
                <a:tc>
                  <a:txBody>
                    <a:bodyPr/>
                    <a:lstStyle/>
                    <a:p>
                      <a:r>
                        <a:rPr lang="en-ZA" sz="1600" dirty="0">
                          <a:latin typeface="+mn-lt"/>
                        </a:rPr>
                        <a:t>Integrity Pact Declaration form</a:t>
                      </a:r>
                    </a:p>
                  </a:txBody>
                  <a:tcPr/>
                </a:tc>
                <a:tc>
                  <a:txBody>
                    <a:bodyPr/>
                    <a:lstStyle/>
                    <a:p>
                      <a:r>
                        <a:rPr lang="en-US" sz="1600" dirty="0">
                          <a:latin typeface="+mn-lt"/>
                        </a:rPr>
                        <a:t>Annexure C</a:t>
                      </a:r>
                      <a:endParaRPr lang="en-ZA" sz="1600" dirty="0">
                        <a:latin typeface="+mn-lt"/>
                      </a:endParaRPr>
                    </a:p>
                  </a:txBody>
                  <a:tcPr/>
                </a:tc>
                <a:extLst>
                  <a:ext uri="{0D108BD9-81ED-4DB2-BD59-A6C34878D82A}">
                    <a16:rowId xmlns:a16="http://schemas.microsoft.com/office/drawing/2014/main" val="10004"/>
                  </a:ext>
                </a:extLst>
              </a:tr>
              <a:tr h="355861">
                <a:tc>
                  <a:txBody>
                    <a:bodyPr/>
                    <a:lstStyle/>
                    <a:p>
                      <a:r>
                        <a:rPr lang="en-US" sz="1600" dirty="0">
                          <a:latin typeface="+mn-lt"/>
                        </a:rPr>
                        <a:t>CPA for local goods/services (if applicable)</a:t>
                      </a:r>
                      <a:endParaRPr lang="en-ZA" sz="1600" dirty="0">
                        <a:latin typeface="+mn-lt"/>
                      </a:endParaRPr>
                    </a:p>
                  </a:txBody>
                  <a:tcPr/>
                </a:tc>
                <a:tc>
                  <a:txBody>
                    <a:bodyPr/>
                    <a:lstStyle/>
                    <a:p>
                      <a:r>
                        <a:rPr lang="en-US" sz="1600" dirty="0">
                          <a:latin typeface="+mn-lt"/>
                        </a:rPr>
                        <a:t>Annexure D</a:t>
                      </a:r>
                      <a:endParaRPr lang="en-ZA" sz="1600" dirty="0">
                        <a:latin typeface="+mn-lt"/>
                      </a:endParaRPr>
                    </a:p>
                  </a:txBody>
                  <a:tcPr/>
                </a:tc>
                <a:extLst>
                  <a:ext uri="{0D108BD9-81ED-4DB2-BD59-A6C34878D82A}">
                    <a16:rowId xmlns:a16="http://schemas.microsoft.com/office/drawing/2014/main" val="1000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dk1"/>
                          </a:solidFill>
                          <a:latin typeface="+mn-lt"/>
                          <a:ea typeface="+mn-ea"/>
                          <a:cs typeface="+mn-cs"/>
                        </a:rPr>
                        <a:t>CPA(IG) for imported goods/services </a:t>
                      </a:r>
                      <a:endParaRPr lang="en-ZA" sz="1600" dirty="0">
                        <a:latin typeface="+mn-lt"/>
                      </a:endParaRPr>
                    </a:p>
                  </a:txBody>
                  <a:tcPr/>
                </a:tc>
                <a:tc>
                  <a:txBody>
                    <a:bodyPr/>
                    <a:lstStyle/>
                    <a:p>
                      <a:r>
                        <a:rPr lang="en-US" sz="1600" dirty="0">
                          <a:latin typeface="+mn-lt"/>
                        </a:rPr>
                        <a:t>Annexure E</a:t>
                      </a:r>
                      <a:endParaRPr lang="en-ZA" sz="1600" dirty="0">
                        <a:latin typeface="+mn-lt"/>
                      </a:endParaRPr>
                    </a:p>
                  </a:txBody>
                  <a:tcPr/>
                </a:tc>
                <a:extLst>
                  <a:ext uri="{0D108BD9-81ED-4DB2-BD59-A6C34878D82A}">
                    <a16:rowId xmlns:a16="http://schemas.microsoft.com/office/drawing/2014/main" val="4077538987"/>
                  </a:ext>
                </a:extLst>
              </a:tr>
              <a:tr h="385114">
                <a:tc>
                  <a:txBody>
                    <a:bodyPr/>
                    <a:lstStyle/>
                    <a:p>
                      <a:pPr marL="0" indent="0">
                        <a:buFont typeface="Arial" panose="020B0604020202020204" pitchFamily="34" charset="0"/>
                        <a:buNone/>
                      </a:pPr>
                      <a:r>
                        <a:rPr lang="en-ZA" sz="1600" dirty="0">
                          <a:latin typeface="+mn-lt"/>
                        </a:rPr>
                        <a:t>SBD 1</a:t>
                      </a:r>
                    </a:p>
                  </a:txBody>
                  <a:tcPr/>
                </a:tc>
                <a:tc>
                  <a:txBody>
                    <a:bodyPr/>
                    <a:lstStyle/>
                    <a:p>
                      <a:r>
                        <a:rPr lang="en-US" sz="1600" dirty="0">
                          <a:latin typeface="+mn-lt"/>
                        </a:rPr>
                        <a:t>Annexure G</a:t>
                      </a:r>
                      <a:endParaRPr lang="en-ZA" sz="1600" dirty="0">
                        <a:latin typeface="+mn-lt"/>
                      </a:endParaRPr>
                    </a:p>
                  </a:txBody>
                  <a:tcPr/>
                </a:tc>
                <a:extLst>
                  <a:ext uri="{0D108BD9-81ED-4DB2-BD59-A6C34878D82A}">
                    <a16:rowId xmlns:a16="http://schemas.microsoft.com/office/drawing/2014/main" val="10006"/>
                  </a:ext>
                </a:extLst>
              </a:tr>
              <a:tr h="272287">
                <a:tc>
                  <a:txBody>
                    <a:bodyPr/>
                    <a:lstStyle/>
                    <a:p>
                      <a:pPr>
                        <a:lnSpc>
                          <a:spcPct val="115000"/>
                        </a:lnSpc>
                        <a:spcAft>
                          <a:spcPts val="1000"/>
                        </a:spcAft>
                      </a:pPr>
                      <a:r>
                        <a:rPr lang="en-ZA" sz="1600" dirty="0">
                          <a:effectLst/>
                          <a:latin typeface="+mn-lt"/>
                          <a:ea typeface="Calibri" panose="020F0502020204030204" pitchFamily="34" charset="0"/>
                          <a:cs typeface="Times New Roman" panose="02020603050405020304" pitchFamily="18" charset="0"/>
                        </a:rPr>
                        <a:t>SBD 6.1</a:t>
                      </a:r>
                    </a:p>
                  </a:txBody>
                  <a:tcPr marL="68580" marR="68580" marT="0" marB="0"/>
                </a:tc>
                <a:tc>
                  <a:txBody>
                    <a:bodyPr/>
                    <a:lstStyle/>
                    <a:p>
                      <a:pPr>
                        <a:lnSpc>
                          <a:spcPct val="115000"/>
                        </a:lnSpc>
                        <a:spcAft>
                          <a:spcPts val="1000"/>
                        </a:spcAft>
                      </a:pPr>
                      <a:r>
                        <a:rPr lang="en-US" sz="1600" dirty="0">
                          <a:effectLst/>
                          <a:latin typeface="+mn-lt"/>
                          <a:ea typeface="Calibri" panose="020F0502020204030204" pitchFamily="34" charset="0"/>
                          <a:cs typeface="Times New Roman" panose="02020603050405020304" pitchFamily="18" charset="0"/>
                        </a:rPr>
                        <a:t>Annexure H</a:t>
                      </a:r>
                      <a:endParaRPr lang="en-ZA" sz="16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8"/>
                  </a:ext>
                </a:extLst>
              </a:tr>
              <a:tr h="320290">
                <a:tc>
                  <a:txBody>
                    <a:bodyPr/>
                    <a:lstStyle/>
                    <a:p>
                      <a:pPr>
                        <a:lnSpc>
                          <a:spcPct val="115000"/>
                        </a:lnSpc>
                        <a:spcAft>
                          <a:spcPts val="1000"/>
                        </a:spcAft>
                      </a:pPr>
                      <a:r>
                        <a:rPr lang="en-ZA" sz="1600" dirty="0">
                          <a:effectLst/>
                          <a:latin typeface="+mn-lt"/>
                          <a:ea typeface="Calibri" panose="020F0502020204030204" pitchFamily="34" charset="0"/>
                          <a:cs typeface="Times New Roman" panose="02020603050405020304" pitchFamily="18" charset="0"/>
                        </a:rPr>
                        <a:t>SBD 4</a:t>
                      </a:r>
                    </a:p>
                  </a:txBody>
                  <a:tcPr marL="68580" marR="68580" marT="0" marB="0"/>
                </a:tc>
                <a:tc>
                  <a:txBody>
                    <a:bodyPr/>
                    <a:lstStyle/>
                    <a:p>
                      <a:pPr>
                        <a:lnSpc>
                          <a:spcPct val="115000"/>
                        </a:lnSpc>
                        <a:spcAft>
                          <a:spcPts val="1000"/>
                        </a:spcAft>
                      </a:pPr>
                      <a:r>
                        <a:rPr lang="en-US" sz="1600" dirty="0">
                          <a:effectLst/>
                          <a:latin typeface="+mn-lt"/>
                          <a:ea typeface="Calibri" panose="020F0502020204030204" pitchFamily="34" charset="0"/>
                          <a:cs typeface="Times New Roman" panose="02020603050405020304" pitchFamily="18" charset="0"/>
                        </a:rPr>
                        <a:t>Annexure I</a:t>
                      </a:r>
                      <a:endParaRPr lang="en-ZA" sz="16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9"/>
                  </a:ext>
                </a:extLst>
              </a:tr>
              <a:tr h="33645">
                <a:tc>
                  <a:txBody>
                    <a:bodyPr/>
                    <a:lstStyle/>
                    <a:p>
                      <a:pPr>
                        <a:lnSpc>
                          <a:spcPct val="115000"/>
                        </a:lnSpc>
                        <a:spcAft>
                          <a:spcPts val="1000"/>
                        </a:spcAft>
                      </a:pPr>
                      <a:r>
                        <a:rPr lang="en-US" sz="1600" dirty="0">
                          <a:effectLst/>
                          <a:latin typeface="+mn-lt"/>
                          <a:ea typeface="Calibri" panose="020F0502020204030204" pitchFamily="34" charset="0"/>
                          <a:cs typeface="Times New Roman" panose="02020603050405020304" pitchFamily="18" charset="0"/>
                        </a:rPr>
                        <a:t>Letter of intent to form a JV/consortium or Valid joint Venture Agreement</a:t>
                      </a:r>
                      <a:endParaRPr lang="en-ZA" sz="16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endParaRPr lang="en-ZA" sz="16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0"/>
                  </a:ext>
                </a:extLst>
              </a:tr>
              <a:tr h="272287">
                <a:tc>
                  <a:txBody>
                    <a:bodyPr/>
                    <a:lstStyle/>
                    <a:p>
                      <a:r>
                        <a:rPr lang="en-US" sz="1600" kern="1200" dirty="0">
                          <a:solidFill>
                            <a:schemeClr val="dk1"/>
                          </a:solidFill>
                          <a:effectLst/>
                          <a:latin typeface="+mn-lt"/>
                          <a:ea typeface="+mn-ea"/>
                          <a:cs typeface="Times New Roman" panose="02020603050405020304" pitchFamily="18" charset="0"/>
                        </a:rPr>
                        <a:t>Separate written confirmation that the joint venture will </a:t>
                      </a:r>
                      <a:r>
                        <a:rPr lang="en-US" sz="1600" kern="1200" dirty="0">
                          <a:solidFill>
                            <a:schemeClr val="dk1"/>
                          </a:solidFill>
                          <a:effectLst/>
                          <a:latin typeface="+mn-lt"/>
                          <a:cs typeface="Times New Roman" panose="02020603050405020304" pitchFamily="18" charset="0"/>
                        </a:rPr>
                        <a:t>operate as a single business entity (incorporated) for the duration of the contract or this may be included as an obligation within the JV agreement </a:t>
                      </a:r>
                      <a:endParaRPr lang="en-ZA" sz="16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endParaRPr lang="en-ZA" sz="16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1"/>
                  </a:ext>
                </a:extLst>
              </a:tr>
              <a:tr h="272287">
                <a:tc>
                  <a:txBody>
                    <a:bodyPr/>
                    <a:lstStyle/>
                    <a:p>
                      <a:r>
                        <a:rPr lang="en-US" sz="1600" dirty="0">
                          <a:effectLst/>
                          <a:latin typeface="+mn-lt"/>
                          <a:ea typeface="Calibri" panose="020F0502020204030204" pitchFamily="34" charset="0"/>
                          <a:cs typeface="Times New Roman" panose="02020603050405020304" pitchFamily="18" charset="0"/>
                        </a:rPr>
                        <a:t>Shareholding</a:t>
                      </a:r>
                      <a:endParaRPr lang="en-ZA" sz="16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endParaRPr lang="en-ZA" sz="16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50914247"/>
                  </a:ext>
                </a:extLst>
              </a:tr>
              <a:tr h="355861">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rgbClr val="FF0000"/>
                          </a:solidFill>
                        </a:rPr>
                        <a:t>All mandatory requirements must be submitted at tender closure. however, if not submitted by Tender closing, the Procurement Practitioners must request in writing the outstanding returnable to be submitted within 5 working days. If the requested returnable are not fully completed, signed (if required on the returnable) and/or received by the Procurement Practitioner within 5working days of the request; the tender must be disqualified.</a:t>
                      </a:r>
                    </a:p>
                    <a:p>
                      <a:endParaRPr lang="en-ZA" sz="1600" dirty="0"/>
                    </a:p>
                  </a:txBody>
                  <a:tcPr/>
                </a:tc>
                <a:tc hMerge="1">
                  <a:txBody>
                    <a:bodyPr/>
                    <a:lstStyle/>
                    <a:p>
                      <a:endParaRPr lang="en-ZA" sz="1600" dirty="0"/>
                    </a:p>
                  </a:txBody>
                  <a:tcPr/>
                </a:tc>
                <a:extLst>
                  <a:ext uri="{0D108BD9-81ED-4DB2-BD59-A6C34878D82A}">
                    <a16:rowId xmlns:a16="http://schemas.microsoft.com/office/drawing/2014/main" val="10014"/>
                  </a:ext>
                </a:extLst>
              </a:tr>
            </a:tbl>
          </a:graphicData>
        </a:graphic>
      </p:graphicFrame>
      <p:sp>
        <p:nvSpPr>
          <p:cNvPr id="3" name="Slide Number Placeholder 2">
            <a:extLst>
              <a:ext uri="{FF2B5EF4-FFF2-40B4-BE49-F238E27FC236}">
                <a16:creationId xmlns:a16="http://schemas.microsoft.com/office/drawing/2014/main" id="{DC3BE521-4526-399C-42EA-181D0848C028}"/>
              </a:ext>
            </a:extLst>
          </p:cNvPr>
          <p:cNvSpPr>
            <a:spLocks noGrp="1"/>
          </p:cNvSpPr>
          <p:nvPr>
            <p:ph type="sldNum" sz="quarter" idx="12"/>
          </p:nvPr>
        </p:nvSpPr>
        <p:spPr/>
        <p:txBody>
          <a:bodyPr/>
          <a:lstStyle/>
          <a:p>
            <a:pPr>
              <a:defRPr/>
            </a:pPr>
            <a:fld id="{8B96C4E4-F781-410B-AD6C-1AF225F5EE3D}" type="slidenum">
              <a:rPr lang="en-ZA" smtClean="0"/>
              <a:pPr>
                <a:defRPr/>
              </a:pPr>
              <a:t>8</a:t>
            </a:fld>
            <a:endParaRPr lang="en-ZA"/>
          </a:p>
        </p:txBody>
      </p:sp>
    </p:spTree>
    <p:extLst>
      <p:ext uri="{BB962C8B-B14F-4D97-AF65-F5344CB8AC3E}">
        <p14:creationId xmlns:p14="http://schemas.microsoft.com/office/powerpoint/2010/main" val="3507641293"/>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26" name="Object 25" hidden="1"/>
                      <p:cNvPicPr/>
                      <p:nvPr/>
                    </p:nvPicPr>
                    <p:blipFill>
                      <a:blip r:embed="rId6"/>
                      <a:stretch>
                        <a:fillRect/>
                      </a:stretch>
                    </p:blipFill>
                    <p:spPr>
                      <a:xfrm>
                        <a:off x="0" y="0"/>
                        <a:ext cx="158750" cy="158750"/>
                      </a:xfrm>
                      <a:prstGeom prst="rect">
                        <a:avLst/>
                      </a:prstGeom>
                    </p:spPr>
                  </p:pic>
                </p:oleObj>
              </mc:Fallback>
            </mc:AlternateContent>
          </a:graphicData>
        </a:graphic>
      </p:graphicFrame>
      <p:sp>
        <p:nvSpPr>
          <p:cNvPr id="8194" name="Title 1"/>
          <p:cNvSpPr>
            <a:spLocks noGrp="1"/>
          </p:cNvSpPr>
          <p:nvPr>
            <p:ph type="title"/>
            <p:custDataLst>
              <p:tags r:id="rId2"/>
            </p:custDataLst>
          </p:nvPr>
        </p:nvSpPr>
        <p:spPr>
          <a:xfrm>
            <a:off x="107950" y="315397"/>
            <a:ext cx="7272338" cy="369332"/>
          </a:xfrm>
        </p:spPr>
        <p:txBody>
          <a:bodyPr/>
          <a:lstStyle/>
          <a:p>
            <a:r>
              <a:rPr lang="en-ZA" dirty="0"/>
              <a:t>Commercial continue-Evaluation Process  and Criteria </a:t>
            </a:r>
          </a:p>
        </p:txBody>
      </p:sp>
      <p:sp>
        <p:nvSpPr>
          <p:cNvPr id="34" name="Content Placeholder 2"/>
          <p:cNvSpPr txBox="1">
            <a:spLocks/>
          </p:cNvSpPr>
          <p:nvPr/>
        </p:nvSpPr>
        <p:spPr bwMode="auto">
          <a:xfrm>
            <a:off x="0" y="987329"/>
            <a:ext cx="8964488" cy="721120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indent="0" algn="l" defTabSz="913526" rtl="0" eaLnBrk="1" fontAlgn="base" hangingPunct="1">
              <a:spcBef>
                <a:spcPct val="0"/>
              </a:spcBef>
              <a:spcAft>
                <a:spcPct val="0"/>
              </a:spcAft>
              <a:buClr>
                <a:schemeClr val="tx2"/>
              </a:buClr>
              <a:defRPr sz="1600" baseline="0">
                <a:solidFill>
                  <a:schemeClr val="tx1"/>
                </a:solidFill>
                <a:latin typeface="+mn-lt"/>
                <a:ea typeface="+mn-ea"/>
                <a:cs typeface="+mn-cs"/>
              </a:defRPr>
            </a:lvl1pPr>
            <a:lvl2pPr marL="197607" indent="-195987" algn="l" defTabSz="913526" rtl="0" eaLnBrk="1" fontAlgn="base" hangingPunct="1">
              <a:spcBef>
                <a:spcPct val="0"/>
              </a:spcBef>
              <a:spcAft>
                <a:spcPct val="0"/>
              </a:spcAft>
              <a:buClr>
                <a:srgbClr val="83725B"/>
              </a:buClr>
              <a:buSzPct val="125000"/>
              <a:buFont typeface="Arial" pitchFamily="34" charset="0"/>
              <a:buChar char="•"/>
              <a:defRPr sz="1600" baseline="0">
                <a:solidFill>
                  <a:schemeClr val="tx1"/>
                </a:solidFill>
                <a:latin typeface="+mn-lt"/>
              </a:defRPr>
            </a:lvl2pPr>
            <a:lvl3pPr marL="466481" indent="-267255" algn="l" defTabSz="913526" rtl="0" eaLnBrk="1" fontAlgn="base" hangingPunct="1">
              <a:spcBef>
                <a:spcPct val="0"/>
              </a:spcBef>
              <a:spcAft>
                <a:spcPct val="0"/>
              </a:spcAft>
              <a:buClr>
                <a:srgbClr val="83725B"/>
              </a:buClr>
              <a:buSzPct val="120000"/>
              <a:buFont typeface="Arial" charset="0"/>
              <a:buChar char="–"/>
              <a:defRPr sz="1600" baseline="0">
                <a:solidFill>
                  <a:schemeClr val="tx1"/>
                </a:solidFill>
                <a:latin typeface="+mn-lt"/>
              </a:defRPr>
            </a:lvl3pPr>
            <a:lvl4pPr marL="626835" indent="-158733" algn="l" defTabSz="913526" rtl="0" eaLnBrk="1" fontAlgn="base" hangingPunct="1">
              <a:spcBef>
                <a:spcPct val="0"/>
              </a:spcBef>
              <a:spcAft>
                <a:spcPct val="0"/>
              </a:spcAft>
              <a:buClr>
                <a:srgbClr val="83725B"/>
              </a:buClr>
              <a:buSzPct val="100000"/>
              <a:buFont typeface="Arial" pitchFamily="34" charset="0"/>
              <a:buChar char="•"/>
              <a:defRPr sz="1600" baseline="0">
                <a:solidFill>
                  <a:schemeClr val="tx1"/>
                </a:solidFill>
                <a:latin typeface="+mn-lt"/>
              </a:defRPr>
            </a:lvl4pPr>
            <a:lvl5pPr marL="765029" indent="-132818" algn="l" defTabSz="913526" rtl="0" eaLnBrk="1" fontAlgn="base" hangingPunct="1">
              <a:spcBef>
                <a:spcPct val="0"/>
              </a:spcBef>
              <a:spcAft>
                <a:spcPct val="0"/>
              </a:spcAft>
              <a:buClr>
                <a:srgbClr val="83725B"/>
              </a:buClr>
              <a:buSzPct val="89000"/>
              <a:buFont typeface="Arial" charset="0"/>
              <a:buChar char="-"/>
              <a:defRPr sz="1600" baseline="0">
                <a:solidFill>
                  <a:schemeClr val="tx1"/>
                </a:solidFill>
                <a:latin typeface="+mn-lt"/>
              </a:defRPr>
            </a:lvl5pPr>
            <a:lvl6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a:lstStyle>
          <a:p>
            <a:pPr marL="270494" lvl="2" indent="0" algn="just">
              <a:spcBef>
                <a:spcPct val="30000"/>
              </a:spcBef>
              <a:spcAft>
                <a:spcPts val="0"/>
              </a:spcAft>
              <a:buNone/>
            </a:pPr>
            <a:r>
              <a:rPr lang="en-US" dirty="0">
                <a:ea typeface="Times New Roman"/>
                <a:cs typeface="Times New Roman"/>
              </a:rPr>
              <a:t>Evaluation process will be conducted in accordance with the Preferential Procurement Policy Frame Act, No 5 of 2000  (PPPFA)</a:t>
            </a:r>
          </a:p>
          <a:p>
            <a:pPr marL="468102" lvl="3" indent="0" algn="just">
              <a:spcBef>
                <a:spcPts val="0"/>
              </a:spcBef>
              <a:spcAft>
                <a:spcPts val="0"/>
              </a:spcAft>
              <a:buNone/>
            </a:pPr>
            <a:endParaRPr lang="en-US" dirty="0">
              <a:ea typeface="Times New Roman"/>
              <a:cs typeface="Times New Roman"/>
            </a:endParaRPr>
          </a:p>
          <a:p>
            <a:pPr marL="468102" lvl="3" indent="0" algn="just">
              <a:spcBef>
                <a:spcPts val="0"/>
              </a:spcBef>
              <a:spcAft>
                <a:spcPts val="0"/>
              </a:spcAft>
              <a:buNone/>
            </a:pPr>
            <a:r>
              <a:rPr lang="en-US" dirty="0">
                <a:ea typeface="Times New Roman"/>
                <a:cs typeface="Times New Roman"/>
              </a:rPr>
              <a:t>The following five (5) steps will be applied  during the evaluation of this tender.</a:t>
            </a:r>
          </a:p>
          <a:p>
            <a:pPr lvl="3" algn="just">
              <a:spcBef>
                <a:spcPts val="0"/>
              </a:spcBef>
              <a:spcAft>
                <a:spcPts val="0"/>
              </a:spcAft>
              <a:buFont typeface="Courier New" panose="02070309020205020404" pitchFamily="49" charset="0"/>
              <a:buChar char="o"/>
            </a:pPr>
            <a:endParaRPr lang="en-US" dirty="0">
              <a:ea typeface="Times New Roman"/>
              <a:cs typeface="Times New Roman"/>
            </a:endParaRPr>
          </a:p>
          <a:p>
            <a:pPr lvl="3" algn="just">
              <a:spcBef>
                <a:spcPts val="0"/>
              </a:spcBef>
              <a:spcAft>
                <a:spcPts val="0"/>
              </a:spcAft>
              <a:buFont typeface="Courier New" panose="02070309020205020404" pitchFamily="49" charset="0"/>
              <a:buChar char="o"/>
            </a:pPr>
            <a:r>
              <a:rPr lang="en-US" dirty="0">
                <a:ea typeface="Times New Roman"/>
                <a:cs typeface="Times New Roman"/>
              </a:rPr>
              <a:t> Step 1: Basic compliance;</a:t>
            </a:r>
          </a:p>
          <a:p>
            <a:pPr lvl="3" algn="just">
              <a:spcBef>
                <a:spcPts val="0"/>
              </a:spcBef>
              <a:spcAft>
                <a:spcPts val="0"/>
              </a:spcAft>
              <a:buFont typeface="Courier New" panose="02070309020205020404" pitchFamily="49" charset="0"/>
              <a:buChar char="o"/>
            </a:pPr>
            <a:r>
              <a:rPr lang="en-US" dirty="0">
                <a:ea typeface="Times New Roman"/>
                <a:cs typeface="Times New Roman"/>
              </a:rPr>
              <a:t> Step 2: Mandatory tender </a:t>
            </a:r>
            <a:r>
              <a:rPr lang="en-US" dirty="0" err="1">
                <a:ea typeface="Times New Roman"/>
                <a:cs typeface="Times New Roman"/>
              </a:rPr>
              <a:t>returnables</a:t>
            </a:r>
            <a:r>
              <a:rPr lang="en-US" dirty="0">
                <a:ea typeface="Times New Roman"/>
                <a:cs typeface="Times New Roman"/>
              </a:rPr>
              <a:t>;</a:t>
            </a:r>
          </a:p>
          <a:p>
            <a:pPr lvl="3" algn="just">
              <a:spcBef>
                <a:spcPts val="0"/>
              </a:spcBef>
              <a:spcAft>
                <a:spcPts val="0"/>
              </a:spcAft>
              <a:buFont typeface="Courier New" panose="02070309020205020404" pitchFamily="49" charset="0"/>
              <a:buChar char="o"/>
            </a:pPr>
            <a:r>
              <a:rPr lang="en-US" dirty="0">
                <a:ea typeface="Times New Roman"/>
                <a:cs typeface="Times New Roman"/>
              </a:rPr>
              <a:t> Step 3: Technical gatekeepers</a:t>
            </a:r>
          </a:p>
          <a:p>
            <a:pPr lvl="3" algn="just">
              <a:spcBef>
                <a:spcPct val="30000"/>
              </a:spcBef>
              <a:spcAft>
                <a:spcPts val="0"/>
              </a:spcAft>
              <a:buFont typeface="Courier New" panose="02070309020205020404" pitchFamily="49" charset="0"/>
              <a:buChar char="o"/>
            </a:pPr>
            <a:r>
              <a:rPr lang="en-US" dirty="0">
                <a:ea typeface="Times New Roman"/>
                <a:cs typeface="Times New Roman"/>
              </a:rPr>
              <a:t> Step 4: Functionality   </a:t>
            </a:r>
          </a:p>
          <a:p>
            <a:pPr lvl="3" algn="just">
              <a:spcBef>
                <a:spcPct val="30000"/>
              </a:spcBef>
              <a:spcAft>
                <a:spcPts val="0"/>
              </a:spcAft>
              <a:buFont typeface="Courier New" panose="02070309020205020404" pitchFamily="49" charset="0"/>
              <a:buChar char="o"/>
            </a:pPr>
            <a:r>
              <a:rPr lang="en-US" dirty="0">
                <a:ea typeface="Times New Roman"/>
                <a:cs typeface="Times New Roman"/>
              </a:rPr>
              <a:t> Step 5: Price and Preference scoring;</a:t>
            </a:r>
          </a:p>
          <a:p>
            <a:pPr lvl="3" algn="just">
              <a:spcBef>
                <a:spcPct val="30000"/>
              </a:spcBef>
              <a:spcAft>
                <a:spcPts val="0"/>
              </a:spcAft>
              <a:buFont typeface="Courier New" panose="02070309020205020404" pitchFamily="49" charset="0"/>
              <a:buChar char="o"/>
            </a:pPr>
            <a:r>
              <a:rPr lang="en-US" dirty="0">
                <a:ea typeface="Times New Roman"/>
                <a:cs typeface="Times New Roman"/>
              </a:rPr>
              <a:t> Step 6: Contractual requirements.</a:t>
            </a:r>
          </a:p>
          <a:p>
            <a:pPr marL="632211" lvl="4" indent="0">
              <a:buNone/>
            </a:pPr>
            <a:r>
              <a:rPr lang="en-US" sz="1500" b="1" dirty="0"/>
              <a:t> </a:t>
            </a:r>
          </a:p>
          <a:p>
            <a:pPr marL="632211" lvl="4" indent="0">
              <a:buNone/>
            </a:pPr>
            <a:r>
              <a:rPr lang="en-US" sz="1500" b="1" dirty="0"/>
              <a:t>Pricing and preference</a:t>
            </a:r>
          </a:p>
          <a:p>
            <a:pPr lvl="4"/>
            <a:endParaRPr lang="en-US" sz="1500" dirty="0"/>
          </a:p>
          <a:p>
            <a:pPr marL="735355" lvl="2" indent="0">
              <a:buNone/>
            </a:pPr>
            <a:r>
              <a:rPr lang="en-US" sz="1500" dirty="0"/>
              <a:t>The 80/20 or 90/10 Preference point system will apply to this tender.  Proposals will be evaluated on (a) price which will be allocated 80 /90 points and (b) B-BBEE status (specific goals) which will be allocated 20/10 points</a:t>
            </a:r>
          </a:p>
          <a:p>
            <a:pPr marL="1319653" lvl="5" indent="-285750"/>
            <a:endParaRPr lang="en-US" sz="1500" dirty="0"/>
          </a:p>
          <a:p>
            <a:pPr marL="606296" lvl="7" indent="0">
              <a:buNone/>
            </a:pPr>
            <a:r>
              <a:rPr lang="en-US" sz="1500" dirty="0"/>
              <a:t>Note: Eskom reserves its right to:</a:t>
            </a:r>
          </a:p>
          <a:p>
            <a:pPr marL="1050779" lvl="7" indent="-285750"/>
            <a:endParaRPr lang="en-US" sz="1500" dirty="0"/>
          </a:p>
          <a:p>
            <a:pPr marL="735355" lvl="2" indent="0">
              <a:buNone/>
            </a:pPr>
            <a:r>
              <a:rPr lang="en-US" sz="1500" dirty="0"/>
              <a:t>To cancel the tender if agreement cannot be reached on the market-related price.</a:t>
            </a:r>
          </a:p>
          <a:p>
            <a:pPr marL="1021105" lvl="2" indent="-285750"/>
            <a:endParaRPr lang="en-US" sz="1500" dirty="0"/>
          </a:p>
          <a:p>
            <a:pPr marL="735355" lvl="2" indent="0">
              <a:buNone/>
            </a:pPr>
            <a:r>
              <a:rPr lang="en-US" sz="1500" dirty="0"/>
              <a:t>“Eskom reserves the right to award to a supplier who may not be the highest scoring or highest ranked supplier, in line with Section (2) (1) (f) of the PPPFA</a:t>
            </a:r>
          </a:p>
          <a:p>
            <a:pPr marL="468102" lvl="3" indent="0" algn="just">
              <a:spcBef>
                <a:spcPct val="30000"/>
              </a:spcBef>
              <a:spcAft>
                <a:spcPts val="0"/>
              </a:spcAft>
              <a:buNone/>
            </a:pPr>
            <a:endParaRPr lang="en-US" dirty="0">
              <a:ea typeface="Times New Roman"/>
              <a:cs typeface="Times New Roman"/>
            </a:endParaRPr>
          </a:p>
          <a:p>
            <a:pPr marL="468102" lvl="3" indent="0" algn="just">
              <a:spcBef>
                <a:spcPct val="30000"/>
              </a:spcBef>
              <a:spcAft>
                <a:spcPts val="0"/>
              </a:spcAft>
              <a:buNone/>
            </a:pPr>
            <a:endParaRPr lang="en-US" dirty="0">
              <a:ea typeface="Times New Roman"/>
              <a:cs typeface="Times New Roman"/>
            </a:endParaRPr>
          </a:p>
          <a:p>
            <a:pPr marL="468102" lvl="3" indent="0" algn="just">
              <a:spcBef>
                <a:spcPct val="30000"/>
              </a:spcBef>
              <a:spcAft>
                <a:spcPts val="0"/>
              </a:spcAft>
              <a:buNone/>
            </a:pPr>
            <a:endParaRPr lang="en-US" dirty="0">
              <a:ea typeface="Times New Roman"/>
              <a:cs typeface="Times New Roman"/>
            </a:endParaRPr>
          </a:p>
          <a:p>
            <a:pPr lvl="1" algn="just">
              <a:spcBef>
                <a:spcPct val="30000"/>
              </a:spcBef>
              <a:spcAft>
                <a:spcPts val="0"/>
              </a:spcAft>
            </a:pPr>
            <a:endParaRPr lang="en-US" dirty="0">
              <a:ea typeface="Times New Roman"/>
              <a:cs typeface="Times New Roman"/>
            </a:endParaRPr>
          </a:p>
        </p:txBody>
      </p:sp>
      <p:sp>
        <p:nvSpPr>
          <p:cNvPr id="42" name="Rectangle 6"/>
          <p:cNvSpPr txBox="1"/>
          <p:nvPr/>
        </p:nvSpPr>
        <p:spPr>
          <a:xfrm>
            <a:off x="2886649" y="4024736"/>
            <a:ext cx="57708" cy="24622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noAutofit/>
          </a:bodyPr>
          <a:lstStyle>
            <a:lvl1pPr marL="0" lvl="0" indent="0" defTabSz="913526" eaLnBrk="1" hangingPunct="1">
              <a:buClr>
                <a:schemeClr val="tx2"/>
              </a:buClr>
              <a:defRPr baseline="0">
                <a:latin typeface="+mn-lt"/>
              </a:defRPr>
            </a:lvl1pPr>
            <a:lvl2pPr marL="197607" indent="-195987" defTabSz="913526" eaLnBrk="1" hangingPunct="1">
              <a:buClr>
                <a:srgbClr val="83725B"/>
              </a:buClr>
              <a:buSzPct val="125000"/>
              <a:buFont typeface="Arial" pitchFamily="34" charset="0"/>
              <a:buChar char="•"/>
              <a:defRPr baseline="0">
                <a:latin typeface="+mn-lt"/>
              </a:defRPr>
            </a:lvl2pPr>
            <a:lvl3pPr marL="466481" indent="-267255" defTabSz="913526" eaLnBrk="1" hangingPunct="1">
              <a:buClr>
                <a:srgbClr val="83725B"/>
              </a:buClr>
              <a:buSzPct val="120000"/>
              <a:buFont typeface="Arial" charset="0"/>
              <a:buChar char="–"/>
              <a:defRPr baseline="0">
                <a:latin typeface="+mn-lt"/>
              </a:defRPr>
            </a:lvl3pPr>
            <a:lvl4pPr marL="626835" indent="-158733" defTabSz="913526" eaLnBrk="1" hangingPunct="1">
              <a:buClr>
                <a:srgbClr val="83725B"/>
              </a:buClr>
              <a:buSzPct val="100000"/>
              <a:buFont typeface="Arial" pitchFamily="34" charset="0"/>
              <a:buChar char="•"/>
              <a:defRPr baseline="0">
                <a:latin typeface="+mn-lt"/>
              </a:defRPr>
            </a:lvl4pPr>
            <a:lvl5pPr marL="765029" indent="-132818" defTabSz="913526" eaLnBrk="1" hangingPunct="1">
              <a:buClr>
                <a:srgbClr val="83725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endParaRPr lang="en-US" dirty="0"/>
          </a:p>
        </p:txBody>
      </p:sp>
      <p:sp>
        <p:nvSpPr>
          <p:cNvPr id="43" name="Rectangle 6"/>
          <p:cNvSpPr txBox="1"/>
          <p:nvPr/>
        </p:nvSpPr>
        <p:spPr>
          <a:xfrm>
            <a:off x="2892643" y="4469821"/>
            <a:ext cx="45720" cy="24622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noAutofit/>
          </a:bodyPr>
          <a:lstStyle>
            <a:lvl1pPr marL="0" lvl="0" indent="0" defTabSz="913526" eaLnBrk="1" hangingPunct="1">
              <a:buClr>
                <a:schemeClr val="tx2"/>
              </a:buClr>
              <a:defRPr baseline="0">
                <a:latin typeface="+mn-lt"/>
              </a:defRPr>
            </a:lvl1pPr>
            <a:lvl2pPr marL="197607" indent="-195987" defTabSz="913526" eaLnBrk="1" hangingPunct="1">
              <a:buClr>
                <a:srgbClr val="83725B"/>
              </a:buClr>
              <a:buSzPct val="125000"/>
              <a:buFont typeface="Arial" pitchFamily="34" charset="0"/>
              <a:buChar char="•"/>
              <a:defRPr baseline="0">
                <a:latin typeface="+mn-lt"/>
              </a:defRPr>
            </a:lvl2pPr>
            <a:lvl3pPr marL="466481" indent="-267255" defTabSz="913526" eaLnBrk="1" hangingPunct="1">
              <a:buClr>
                <a:srgbClr val="83725B"/>
              </a:buClr>
              <a:buSzPct val="120000"/>
              <a:buFont typeface="Arial" charset="0"/>
              <a:buChar char="–"/>
              <a:defRPr baseline="0">
                <a:latin typeface="+mn-lt"/>
              </a:defRPr>
            </a:lvl3pPr>
            <a:lvl4pPr marL="626835" indent="-158733" defTabSz="913526" eaLnBrk="1" hangingPunct="1">
              <a:buClr>
                <a:srgbClr val="83725B"/>
              </a:buClr>
              <a:buSzPct val="100000"/>
              <a:buFont typeface="Arial" pitchFamily="34" charset="0"/>
              <a:buChar char="•"/>
              <a:defRPr baseline="0">
                <a:latin typeface="+mn-lt"/>
              </a:defRPr>
            </a:lvl4pPr>
            <a:lvl5pPr marL="765029" indent="-132818" defTabSz="913526" eaLnBrk="1" hangingPunct="1">
              <a:buClr>
                <a:srgbClr val="83725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endParaRPr lang="en-US" dirty="0"/>
          </a:p>
        </p:txBody>
      </p:sp>
      <p:sp>
        <p:nvSpPr>
          <p:cNvPr id="44" name="Rectangle 6"/>
          <p:cNvSpPr txBox="1"/>
          <p:nvPr/>
        </p:nvSpPr>
        <p:spPr>
          <a:xfrm>
            <a:off x="2892643" y="4917287"/>
            <a:ext cx="45720" cy="24622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noAutofit/>
          </a:bodyPr>
          <a:lstStyle>
            <a:lvl1pPr marL="0" lvl="0" indent="0" defTabSz="913526" eaLnBrk="1" hangingPunct="1">
              <a:buClr>
                <a:schemeClr val="tx2"/>
              </a:buClr>
              <a:defRPr baseline="0">
                <a:latin typeface="+mn-lt"/>
              </a:defRPr>
            </a:lvl1pPr>
            <a:lvl2pPr marL="197607" indent="-195987" defTabSz="913526" eaLnBrk="1" hangingPunct="1">
              <a:buClr>
                <a:srgbClr val="83725B"/>
              </a:buClr>
              <a:buSzPct val="125000"/>
              <a:buFont typeface="Arial" pitchFamily="34" charset="0"/>
              <a:buChar char="•"/>
              <a:defRPr baseline="0">
                <a:latin typeface="+mn-lt"/>
              </a:defRPr>
            </a:lvl2pPr>
            <a:lvl3pPr marL="466481" indent="-267255" defTabSz="913526" eaLnBrk="1" hangingPunct="1">
              <a:buClr>
                <a:srgbClr val="83725B"/>
              </a:buClr>
              <a:buSzPct val="120000"/>
              <a:buFont typeface="Arial" charset="0"/>
              <a:buChar char="–"/>
              <a:defRPr baseline="0">
                <a:latin typeface="+mn-lt"/>
              </a:defRPr>
            </a:lvl3pPr>
            <a:lvl4pPr marL="626835" indent="-158733" defTabSz="913526" eaLnBrk="1" hangingPunct="1">
              <a:buClr>
                <a:srgbClr val="83725B"/>
              </a:buClr>
              <a:buSzPct val="100000"/>
              <a:buFont typeface="Arial" pitchFamily="34" charset="0"/>
              <a:buChar char="•"/>
              <a:defRPr baseline="0">
                <a:latin typeface="+mn-lt"/>
              </a:defRPr>
            </a:lvl4pPr>
            <a:lvl5pPr marL="765029" indent="-132818" defTabSz="913526" eaLnBrk="1" hangingPunct="1">
              <a:buClr>
                <a:srgbClr val="83725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endParaRPr lang="en-US" dirty="0"/>
          </a:p>
        </p:txBody>
      </p:sp>
      <p:sp>
        <p:nvSpPr>
          <p:cNvPr id="45" name="Rectangle 6"/>
          <p:cNvSpPr txBox="1"/>
          <p:nvPr/>
        </p:nvSpPr>
        <p:spPr>
          <a:xfrm>
            <a:off x="2892643" y="5367136"/>
            <a:ext cx="45720" cy="24622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noAutofit/>
          </a:bodyPr>
          <a:lstStyle>
            <a:lvl1pPr marL="0" lvl="0" indent="0" defTabSz="913526" eaLnBrk="1" hangingPunct="1">
              <a:buClr>
                <a:schemeClr val="tx2"/>
              </a:buClr>
              <a:defRPr baseline="0">
                <a:latin typeface="+mn-lt"/>
              </a:defRPr>
            </a:lvl1pPr>
            <a:lvl2pPr marL="197607" indent="-195987" defTabSz="913526" eaLnBrk="1" hangingPunct="1">
              <a:buClr>
                <a:srgbClr val="83725B"/>
              </a:buClr>
              <a:buSzPct val="125000"/>
              <a:buFont typeface="Arial" pitchFamily="34" charset="0"/>
              <a:buChar char="•"/>
              <a:defRPr baseline="0">
                <a:latin typeface="+mn-lt"/>
              </a:defRPr>
            </a:lvl2pPr>
            <a:lvl3pPr marL="466481" indent="-267255" defTabSz="913526" eaLnBrk="1" hangingPunct="1">
              <a:buClr>
                <a:srgbClr val="83725B"/>
              </a:buClr>
              <a:buSzPct val="120000"/>
              <a:buFont typeface="Arial" charset="0"/>
              <a:buChar char="–"/>
              <a:defRPr baseline="0">
                <a:latin typeface="+mn-lt"/>
              </a:defRPr>
            </a:lvl3pPr>
            <a:lvl4pPr marL="626835" indent="-158733" defTabSz="913526" eaLnBrk="1" hangingPunct="1">
              <a:buClr>
                <a:srgbClr val="83725B"/>
              </a:buClr>
              <a:buSzPct val="100000"/>
              <a:buFont typeface="Arial" pitchFamily="34" charset="0"/>
              <a:buChar char="•"/>
              <a:defRPr baseline="0">
                <a:latin typeface="+mn-lt"/>
              </a:defRPr>
            </a:lvl4pPr>
            <a:lvl5pPr marL="765029" indent="-132818" defTabSz="913526" eaLnBrk="1" hangingPunct="1">
              <a:buClr>
                <a:srgbClr val="83725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endParaRPr lang="en-US" dirty="0"/>
          </a:p>
        </p:txBody>
      </p:sp>
      <p:sp>
        <p:nvSpPr>
          <p:cNvPr id="2" name="Slide Number Placeholder 1">
            <a:extLst>
              <a:ext uri="{FF2B5EF4-FFF2-40B4-BE49-F238E27FC236}">
                <a16:creationId xmlns:a16="http://schemas.microsoft.com/office/drawing/2014/main" id="{8BFB780A-D752-CEA7-6E4E-17F86B633012}"/>
              </a:ext>
            </a:extLst>
          </p:cNvPr>
          <p:cNvSpPr>
            <a:spLocks noGrp="1"/>
          </p:cNvSpPr>
          <p:nvPr>
            <p:ph type="sldNum" sz="quarter" idx="12"/>
          </p:nvPr>
        </p:nvSpPr>
        <p:spPr/>
        <p:txBody>
          <a:bodyPr/>
          <a:lstStyle/>
          <a:p>
            <a:pPr>
              <a:defRPr/>
            </a:pPr>
            <a:fld id="{8B96C4E4-F781-410B-AD6C-1AF225F5EE3D}" type="slidenum">
              <a:rPr lang="en-ZA" smtClean="0"/>
              <a:pPr>
                <a:defRPr/>
              </a:pPr>
              <a:t>9</a:t>
            </a:fld>
            <a:endParaRPr lang="en-ZA"/>
          </a:p>
        </p:txBody>
      </p:sp>
    </p:spTree>
    <p:extLst>
      <p:ext uri="{BB962C8B-B14F-4D97-AF65-F5344CB8AC3E}">
        <p14:creationId xmlns:p14="http://schemas.microsoft.com/office/powerpoint/2010/main" val="1155207787"/>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1"/>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26" name="Object 25" hidden="1"/>
                      <p:cNvPicPr/>
                      <p:nvPr/>
                    </p:nvPicPr>
                    <p:blipFill>
                      <a:blip r:embed="rId6"/>
                      <a:stretch>
                        <a:fillRect/>
                      </a:stretch>
                    </p:blipFill>
                    <p:spPr>
                      <a:xfrm>
                        <a:off x="0" y="0"/>
                        <a:ext cx="158750" cy="158750"/>
                      </a:xfrm>
                      <a:prstGeom prst="rect">
                        <a:avLst/>
                      </a:prstGeom>
                    </p:spPr>
                  </p:pic>
                </p:oleObj>
              </mc:Fallback>
            </mc:AlternateContent>
          </a:graphicData>
        </a:graphic>
      </p:graphicFrame>
      <p:sp>
        <p:nvSpPr>
          <p:cNvPr id="8194" name="Title 1"/>
          <p:cNvSpPr>
            <a:spLocks noGrp="1"/>
          </p:cNvSpPr>
          <p:nvPr>
            <p:ph type="title"/>
            <p:custDataLst>
              <p:tags r:id="rId2"/>
            </p:custDataLst>
          </p:nvPr>
        </p:nvSpPr>
        <p:spPr>
          <a:xfrm>
            <a:off x="107950" y="351746"/>
            <a:ext cx="7272338" cy="369332"/>
          </a:xfrm>
        </p:spPr>
        <p:txBody>
          <a:bodyPr/>
          <a:lstStyle/>
          <a:p>
            <a:r>
              <a:rPr lang="en-ZA" dirty="0"/>
              <a:t>Commercial continue-Contractual Requirements </a:t>
            </a:r>
          </a:p>
        </p:txBody>
      </p:sp>
      <p:sp>
        <p:nvSpPr>
          <p:cNvPr id="34" name="Content Placeholder 2"/>
          <p:cNvSpPr txBox="1">
            <a:spLocks/>
          </p:cNvSpPr>
          <p:nvPr/>
        </p:nvSpPr>
        <p:spPr bwMode="auto">
          <a:xfrm>
            <a:off x="467544" y="1124744"/>
            <a:ext cx="8064896" cy="612783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indent="0" algn="l" defTabSz="913526" rtl="0" eaLnBrk="1" fontAlgn="base" hangingPunct="1">
              <a:spcBef>
                <a:spcPct val="0"/>
              </a:spcBef>
              <a:spcAft>
                <a:spcPct val="0"/>
              </a:spcAft>
              <a:buClr>
                <a:schemeClr val="tx2"/>
              </a:buClr>
              <a:defRPr sz="1600" baseline="0">
                <a:solidFill>
                  <a:schemeClr val="tx1"/>
                </a:solidFill>
                <a:latin typeface="+mn-lt"/>
                <a:ea typeface="+mn-ea"/>
                <a:cs typeface="+mn-cs"/>
              </a:defRPr>
            </a:lvl1pPr>
            <a:lvl2pPr marL="197607" indent="-195987" algn="l" defTabSz="913526" rtl="0" eaLnBrk="1" fontAlgn="base" hangingPunct="1">
              <a:spcBef>
                <a:spcPct val="0"/>
              </a:spcBef>
              <a:spcAft>
                <a:spcPct val="0"/>
              </a:spcAft>
              <a:buClr>
                <a:srgbClr val="83725B"/>
              </a:buClr>
              <a:buSzPct val="125000"/>
              <a:buFont typeface="Arial" pitchFamily="34" charset="0"/>
              <a:buChar char="•"/>
              <a:defRPr sz="1600" baseline="0">
                <a:solidFill>
                  <a:schemeClr val="tx1"/>
                </a:solidFill>
                <a:latin typeface="+mn-lt"/>
              </a:defRPr>
            </a:lvl2pPr>
            <a:lvl3pPr marL="466481" indent="-267255" algn="l" defTabSz="913526" rtl="0" eaLnBrk="1" fontAlgn="base" hangingPunct="1">
              <a:spcBef>
                <a:spcPct val="0"/>
              </a:spcBef>
              <a:spcAft>
                <a:spcPct val="0"/>
              </a:spcAft>
              <a:buClr>
                <a:srgbClr val="83725B"/>
              </a:buClr>
              <a:buSzPct val="120000"/>
              <a:buFont typeface="Arial" charset="0"/>
              <a:buChar char="–"/>
              <a:defRPr sz="1600" baseline="0">
                <a:solidFill>
                  <a:schemeClr val="tx1"/>
                </a:solidFill>
                <a:latin typeface="+mn-lt"/>
              </a:defRPr>
            </a:lvl3pPr>
            <a:lvl4pPr marL="626835" indent="-158733" algn="l" defTabSz="913526" rtl="0" eaLnBrk="1" fontAlgn="base" hangingPunct="1">
              <a:spcBef>
                <a:spcPct val="0"/>
              </a:spcBef>
              <a:spcAft>
                <a:spcPct val="0"/>
              </a:spcAft>
              <a:buClr>
                <a:srgbClr val="83725B"/>
              </a:buClr>
              <a:buSzPct val="100000"/>
              <a:buFont typeface="Arial" pitchFamily="34" charset="0"/>
              <a:buChar char="•"/>
              <a:defRPr sz="1600" baseline="0">
                <a:solidFill>
                  <a:schemeClr val="tx1"/>
                </a:solidFill>
                <a:latin typeface="+mn-lt"/>
              </a:defRPr>
            </a:lvl4pPr>
            <a:lvl5pPr marL="765029" indent="-132818" algn="l" defTabSz="913526" rtl="0" eaLnBrk="1" fontAlgn="base" hangingPunct="1">
              <a:spcBef>
                <a:spcPct val="0"/>
              </a:spcBef>
              <a:spcAft>
                <a:spcPct val="0"/>
              </a:spcAft>
              <a:buClr>
                <a:srgbClr val="83725B"/>
              </a:buClr>
              <a:buSzPct val="89000"/>
              <a:buFont typeface="Arial" charset="0"/>
              <a:buChar char="-"/>
              <a:defRPr sz="1600" baseline="0">
                <a:solidFill>
                  <a:schemeClr val="tx1"/>
                </a:solidFill>
                <a:latin typeface="+mn-lt"/>
              </a:defRPr>
            </a:lvl5pPr>
            <a:lvl6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5029" indent="-132818" algn="l" defTabSz="913526"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a:lstStyle>
          <a:p>
            <a:pPr lvl="1" algn="just">
              <a:spcBef>
                <a:spcPct val="30000"/>
              </a:spcBef>
              <a:spcAft>
                <a:spcPts val="0"/>
              </a:spcAft>
            </a:pPr>
            <a:r>
              <a:rPr lang="en-US" sz="1800" b="1" dirty="0">
                <a:ea typeface="Times New Roman"/>
                <a:cs typeface="Times New Roman"/>
              </a:rPr>
              <a:t>Contractual requirements include the following: </a:t>
            </a:r>
          </a:p>
          <a:p>
            <a:pPr lvl="3" algn="just">
              <a:spcBef>
                <a:spcPct val="30000"/>
              </a:spcBef>
              <a:spcAft>
                <a:spcPts val="0"/>
              </a:spcAft>
              <a:buFont typeface="Courier New" panose="02070309020205020404" pitchFamily="49" charset="0"/>
              <a:buChar char="o"/>
            </a:pPr>
            <a:r>
              <a:rPr lang="en-US" sz="1800" dirty="0">
                <a:ea typeface="Times New Roman"/>
                <a:cs typeface="Times New Roman"/>
              </a:rPr>
              <a:t>Safety;</a:t>
            </a:r>
          </a:p>
          <a:p>
            <a:pPr lvl="3" algn="just">
              <a:spcBef>
                <a:spcPct val="30000"/>
              </a:spcBef>
              <a:spcAft>
                <a:spcPts val="0"/>
              </a:spcAft>
              <a:buFont typeface="Courier New" panose="02070309020205020404" pitchFamily="49" charset="0"/>
              <a:buChar char="o"/>
            </a:pPr>
            <a:r>
              <a:rPr lang="en-US" sz="1800" dirty="0">
                <a:ea typeface="Times New Roman"/>
                <a:cs typeface="Times New Roman"/>
              </a:rPr>
              <a:t>Quality;</a:t>
            </a:r>
          </a:p>
          <a:p>
            <a:pPr lvl="3" algn="just">
              <a:spcBef>
                <a:spcPct val="30000"/>
              </a:spcBef>
              <a:spcAft>
                <a:spcPts val="0"/>
              </a:spcAft>
              <a:buFont typeface="Courier New" panose="02070309020205020404" pitchFamily="49" charset="0"/>
              <a:buChar char="o"/>
            </a:pPr>
            <a:r>
              <a:rPr lang="en-US" sz="1800" dirty="0">
                <a:ea typeface="Times New Roman"/>
                <a:cs typeface="Times New Roman"/>
              </a:rPr>
              <a:t>SDL&amp;I;</a:t>
            </a:r>
          </a:p>
          <a:p>
            <a:pPr lvl="3" algn="just">
              <a:spcBef>
                <a:spcPct val="30000"/>
              </a:spcBef>
              <a:spcAft>
                <a:spcPts val="0"/>
              </a:spcAft>
              <a:buFont typeface="Courier New" panose="02070309020205020404" pitchFamily="49" charset="0"/>
              <a:buChar char="o"/>
            </a:pPr>
            <a:r>
              <a:rPr lang="en-US" sz="1800" dirty="0">
                <a:ea typeface="Times New Roman"/>
                <a:cs typeface="Times New Roman"/>
              </a:rPr>
              <a:t>Financial statements.</a:t>
            </a:r>
          </a:p>
          <a:p>
            <a:pPr lvl="3" algn="just">
              <a:spcBef>
                <a:spcPct val="30000"/>
              </a:spcBef>
              <a:spcAft>
                <a:spcPts val="0"/>
              </a:spcAft>
              <a:buFont typeface="Courier New" panose="02070309020205020404" pitchFamily="49" charset="0"/>
              <a:buChar char="o"/>
            </a:pPr>
            <a:endParaRPr lang="en-US" sz="1800" b="1" dirty="0">
              <a:ea typeface="Times New Roman"/>
              <a:cs typeface="Times New Roman"/>
            </a:endParaRPr>
          </a:p>
          <a:p>
            <a:r>
              <a:rPr lang="en-US" sz="1800" b="1" dirty="0"/>
              <a:t>Please Note:</a:t>
            </a:r>
          </a:p>
          <a:p>
            <a:endParaRPr lang="en-ZA" sz="1800" b="1" dirty="0"/>
          </a:p>
          <a:p>
            <a:pPr algn="just"/>
            <a:r>
              <a:rPr lang="en-ZA" sz="1800" b="1" dirty="0"/>
              <a:t>Contractual requirements are not evaluation criteria. They are required to be met and assessed after the evaluation and ranking of the tenders. Proof that the highest ranked tenderer is able to meet the contractual requirements, must be submitted prior to contract award.</a:t>
            </a:r>
          </a:p>
          <a:p>
            <a:pPr algn="just"/>
            <a:r>
              <a:rPr lang="en-ZA" sz="1800" b="1" dirty="0"/>
              <a:t> </a:t>
            </a:r>
          </a:p>
          <a:p>
            <a:pPr algn="just"/>
            <a:r>
              <a:rPr lang="en-US" sz="1800" b="1" dirty="0"/>
              <a:t>Failure to not meet the “Contractual Requirements “by the stipulated deadlines, Eskom will not conclude a contract with the recommended tenderer </a:t>
            </a:r>
            <a:endParaRPr lang="en-ZA" sz="1800" b="1" dirty="0"/>
          </a:p>
          <a:p>
            <a:pPr marL="468102" lvl="3" indent="0" algn="just">
              <a:spcBef>
                <a:spcPct val="30000"/>
              </a:spcBef>
              <a:spcAft>
                <a:spcPts val="0"/>
              </a:spcAft>
              <a:buNone/>
            </a:pPr>
            <a:endParaRPr lang="en-US" dirty="0">
              <a:ea typeface="Times New Roman"/>
              <a:cs typeface="Times New Roman"/>
            </a:endParaRPr>
          </a:p>
          <a:p>
            <a:pPr marL="468102" lvl="3" indent="0" algn="just">
              <a:spcBef>
                <a:spcPct val="30000"/>
              </a:spcBef>
              <a:spcAft>
                <a:spcPts val="0"/>
              </a:spcAft>
              <a:buNone/>
            </a:pPr>
            <a:r>
              <a:rPr lang="en-US" dirty="0">
                <a:ea typeface="Times New Roman"/>
                <a:cs typeface="Times New Roman"/>
              </a:rPr>
              <a:t> </a:t>
            </a:r>
          </a:p>
          <a:p>
            <a:pPr lvl="1" algn="just">
              <a:spcBef>
                <a:spcPct val="30000"/>
              </a:spcBef>
              <a:spcAft>
                <a:spcPts val="0"/>
              </a:spcAft>
            </a:pPr>
            <a:endParaRPr lang="en-US" dirty="0">
              <a:ea typeface="Times New Roman"/>
              <a:cs typeface="Times New Roman"/>
            </a:endParaRPr>
          </a:p>
          <a:p>
            <a:pPr lvl="1" algn="just">
              <a:spcBef>
                <a:spcPct val="30000"/>
              </a:spcBef>
              <a:spcAft>
                <a:spcPts val="0"/>
              </a:spcAft>
            </a:pPr>
            <a:endParaRPr lang="en-US" dirty="0">
              <a:ea typeface="Times New Roman"/>
              <a:cs typeface="Times New Roman"/>
            </a:endParaRPr>
          </a:p>
        </p:txBody>
      </p:sp>
      <p:sp>
        <p:nvSpPr>
          <p:cNvPr id="42" name="Rectangle 6"/>
          <p:cNvSpPr txBox="1"/>
          <p:nvPr/>
        </p:nvSpPr>
        <p:spPr>
          <a:xfrm>
            <a:off x="2886649" y="4024736"/>
            <a:ext cx="57708" cy="24622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noAutofit/>
          </a:bodyPr>
          <a:lstStyle>
            <a:lvl1pPr marL="0" lvl="0" indent="0" defTabSz="913526" eaLnBrk="1" hangingPunct="1">
              <a:buClr>
                <a:schemeClr val="tx2"/>
              </a:buClr>
              <a:defRPr baseline="0">
                <a:latin typeface="+mn-lt"/>
              </a:defRPr>
            </a:lvl1pPr>
            <a:lvl2pPr marL="197607" indent="-195987" defTabSz="913526" eaLnBrk="1" hangingPunct="1">
              <a:buClr>
                <a:srgbClr val="83725B"/>
              </a:buClr>
              <a:buSzPct val="125000"/>
              <a:buFont typeface="Arial" pitchFamily="34" charset="0"/>
              <a:buChar char="•"/>
              <a:defRPr baseline="0">
                <a:latin typeface="+mn-lt"/>
              </a:defRPr>
            </a:lvl2pPr>
            <a:lvl3pPr marL="466481" indent="-267255" defTabSz="913526" eaLnBrk="1" hangingPunct="1">
              <a:buClr>
                <a:srgbClr val="83725B"/>
              </a:buClr>
              <a:buSzPct val="120000"/>
              <a:buFont typeface="Arial" charset="0"/>
              <a:buChar char="–"/>
              <a:defRPr baseline="0">
                <a:latin typeface="+mn-lt"/>
              </a:defRPr>
            </a:lvl3pPr>
            <a:lvl4pPr marL="626835" indent="-158733" defTabSz="913526" eaLnBrk="1" hangingPunct="1">
              <a:buClr>
                <a:srgbClr val="83725B"/>
              </a:buClr>
              <a:buSzPct val="100000"/>
              <a:buFont typeface="Arial" pitchFamily="34" charset="0"/>
              <a:buChar char="•"/>
              <a:defRPr baseline="0">
                <a:latin typeface="+mn-lt"/>
              </a:defRPr>
            </a:lvl4pPr>
            <a:lvl5pPr marL="765029" indent="-132818" defTabSz="913526" eaLnBrk="1" hangingPunct="1">
              <a:buClr>
                <a:srgbClr val="83725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endParaRPr lang="en-US" dirty="0"/>
          </a:p>
        </p:txBody>
      </p:sp>
      <p:sp>
        <p:nvSpPr>
          <p:cNvPr id="43" name="Rectangle 6"/>
          <p:cNvSpPr txBox="1"/>
          <p:nvPr/>
        </p:nvSpPr>
        <p:spPr>
          <a:xfrm>
            <a:off x="2892643" y="4469821"/>
            <a:ext cx="45720" cy="24622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noAutofit/>
          </a:bodyPr>
          <a:lstStyle>
            <a:lvl1pPr marL="0" lvl="0" indent="0" defTabSz="913526" eaLnBrk="1" hangingPunct="1">
              <a:buClr>
                <a:schemeClr val="tx2"/>
              </a:buClr>
              <a:defRPr baseline="0">
                <a:latin typeface="+mn-lt"/>
              </a:defRPr>
            </a:lvl1pPr>
            <a:lvl2pPr marL="197607" indent="-195987" defTabSz="913526" eaLnBrk="1" hangingPunct="1">
              <a:buClr>
                <a:srgbClr val="83725B"/>
              </a:buClr>
              <a:buSzPct val="125000"/>
              <a:buFont typeface="Arial" pitchFamily="34" charset="0"/>
              <a:buChar char="•"/>
              <a:defRPr baseline="0">
                <a:latin typeface="+mn-lt"/>
              </a:defRPr>
            </a:lvl2pPr>
            <a:lvl3pPr marL="466481" indent="-267255" defTabSz="913526" eaLnBrk="1" hangingPunct="1">
              <a:buClr>
                <a:srgbClr val="83725B"/>
              </a:buClr>
              <a:buSzPct val="120000"/>
              <a:buFont typeface="Arial" charset="0"/>
              <a:buChar char="–"/>
              <a:defRPr baseline="0">
                <a:latin typeface="+mn-lt"/>
              </a:defRPr>
            </a:lvl3pPr>
            <a:lvl4pPr marL="626835" indent="-158733" defTabSz="913526" eaLnBrk="1" hangingPunct="1">
              <a:buClr>
                <a:srgbClr val="83725B"/>
              </a:buClr>
              <a:buSzPct val="100000"/>
              <a:buFont typeface="Arial" pitchFamily="34" charset="0"/>
              <a:buChar char="•"/>
              <a:defRPr baseline="0">
                <a:latin typeface="+mn-lt"/>
              </a:defRPr>
            </a:lvl4pPr>
            <a:lvl5pPr marL="765029" indent="-132818" defTabSz="913526" eaLnBrk="1" hangingPunct="1">
              <a:buClr>
                <a:srgbClr val="83725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endParaRPr lang="en-US" dirty="0"/>
          </a:p>
        </p:txBody>
      </p:sp>
      <p:sp>
        <p:nvSpPr>
          <p:cNvPr id="44" name="Rectangle 6"/>
          <p:cNvSpPr txBox="1"/>
          <p:nvPr/>
        </p:nvSpPr>
        <p:spPr>
          <a:xfrm>
            <a:off x="2892643" y="4917287"/>
            <a:ext cx="45720" cy="24622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noAutofit/>
          </a:bodyPr>
          <a:lstStyle>
            <a:lvl1pPr marL="0" lvl="0" indent="0" defTabSz="913526" eaLnBrk="1" hangingPunct="1">
              <a:buClr>
                <a:schemeClr val="tx2"/>
              </a:buClr>
              <a:defRPr baseline="0">
                <a:latin typeface="+mn-lt"/>
              </a:defRPr>
            </a:lvl1pPr>
            <a:lvl2pPr marL="197607" indent="-195987" defTabSz="913526" eaLnBrk="1" hangingPunct="1">
              <a:buClr>
                <a:srgbClr val="83725B"/>
              </a:buClr>
              <a:buSzPct val="125000"/>
              <a:buFont typeface="Arial" pitchFamily="34" charset="0"/>
              <a:buChar char="•"/>
              <a:defRPr baseline="0">
                <a:latin typeface="+mn-lt"/>
              </a:defRPr>
            </a:lvl2pPr>
            <a:lvl3pPr marL="466481" indent="-267255" defTabSz="913526" eaLnBrk="1" hangingPunct="1">
              <a:buClr>
                <a:srgbClr val="83725B"/>
              </a:buClr>
              <a:buSzPct val="120000"/>
              <a:buFont typeface="Arial" charset="0"/>
              <a:buChar char="–"/>
              <a:defRPr baseline="0">
                <a:latin typeface="+mn-lt"/>
              </a:defRPr>
            </a:lvl3pPr>
            <a:lvl4pPr marL="626835" indent="-158733" defTabSz="913526" eaLnBrk="1" hangingPunct="1">
              <a:buClr>
                <a:srgbClr val="83725B"/>
              </a:buClr>
              <a:buSzPct val="100000"/>
              <a:buFont typeface="Arial" pitchFamily="34" charset="0"/>
              <a:buChar char="•"/>
              <a:defRPr baseline="0">
                <a:latin typeface="+mn-lt"/>
              </a:defRPr>
            </a:lvl4pPr>
            <a:lvl5pPr marL="765029" indent="-132818" defTabSz="913526" eaLnBrk="1" hangingPunct="1">
              <a:buClr>
                <a:srgbClr val="83725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endParaRPr lang="en-US" dirty="0"/>
          </a:p>
        </p:txBody>
      </p:sp>
      <p:sp>
        <p:nvSpPr>
          <p:cNvPr id="45" name="Rectangle 6"/>
          <p:cNvSpPr txBox="1"/>
          <p:nvPr/>
        </p:nvSpPr>
        <p:spPr>
          <a:xfrm>
            <a:off x="2892643" y="5367136"/>
            <a:ext cx="45720" cy="24622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noAutofit/>
          </a:bodyPr>
          <a:lstStyle>
            <a:lvl1pPr marL="0" lvl="0" indent="0" defTabSz="913526" eaLnBrk="1" hangingPunct="1">
              <a:buClr>
                <a:schemeClr val="tx2"/>
              </a:buClr>
              <a:defRPr baseline="0">
                <a:latin typeface="+mn-lt"/>
              </a:defRPr>
            </a:lvl1pPr>
            <a:lvl2pPr marL="197607" indent="-195987" defTabSz="913526" eaLnBrk="1" hangingPunct="1">
              <a:buClr>
                <a:srgbClr val="83725B"/>
              </a:buClr>
              <a:buSzPct val="125000"/>
              <a:buFont typeface="Arial" pitchFamily="34" charset="0"/>
              <a:buChar char="•"/>
              <a:defRPr baseline="0">
                <a:latin typeface="+mn-lt"/>
              </a:defRPr>
            </a:lvl2pPr>
            <a:lvl3pPr marL="466481" indent="-267255" defTabSz="913526" eaLnBrk="1" hangingPunct="1">
              <a:buClr>
                <a:srgbClr val="83725B"/>
              </a:buClr>
              <a:buSzPct val="120000"/>
              <a:buFont typeface="Arial" charset="0"/>
              <a:buChar char="–"/>
              <a:defRPr baseline="0">
                <a:latin typeface="+mn-lt"/>
              </a:defRPr>
            </a:lvl3pPr>
            <a:lvl4pPr marL="626835" indent="-158733" defTabSz="913526" eaLnBrk="1" hangingPunct="1">
              <a:buClr>
                <a:srgbClr val="83725B"/>
              </a:buClr>
              <a:buSzPct val="100000"/>
              <a:buFont typeface="Arial" pitchFamily="34" charset="0"/>
              <a:buChar char="•"/>
              <a:defRPr baseline="0">
                <a:latin typeface="+mn-lt"/>
              </a:defRPr>
            </a:lvl4pPr>
            <a:lvl5pPr marL="765029" indent="-132818" defTabSz="913526" eaLnBrk="1" hangingPunct="1">
              <a:buClr>
                <a:srgbClr val="83725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endParaRPr lang="en-US" dirty="0"/>
          </a:p>
        </p:txBody>
      </p:sp>
      <p:sp>
        <p:nvSpPr>
          <p:cNvPr id="2" name="Slide Number Placeholder 1">
            <a:extLst>
              <a:ext uri="{FF2B5EF4-FFF2-40B4-BE49-F238E27FC236}">
                <a16:creationId xmlns:a16="http://schemas.microsoft.com/office/drawing/2014/main" id="{059A18D1-87D8-E95E-B457-CDB73B9023DF}"/>
              </a:ext>
            </a:extLst>
          </p:cNvPr>
          <p:cNvSpPr>
            <a:spLocks noGrp="1"/>
          </p:cNvSpPr>
          <p:nvPr>
            <p:ph type="sldNum" sz="quarter" idx="12"/>
          </p:nvPr>
        </p:nvSpPr>
        <p:spPr/>
        <p:txBody>
          <a:bodyPr/>
          <a:lstStyle/>
          <a:p>
            <a:pPr>
              <a:defRPr/>
            </a:pPr>
            <a:fld id="{8B96C4E4-F781-410B-AD6C-1AF225F5EE3D}" type="slidenum">
              <a:rPr lang="en-ZA" smtClean="0"/>
              <a:pPr>
                <a:defRPr/>
              </a:pPr>
              <a:t>10</a:t>
            </a:fld>
            <a:endParaRPr lang="en-ZA"/>
          </a:p>
        </p:txBody>
      </p:sp>
    </p:spTree>
    <p:extLst>
      <p:ext uri="{BB962C8B-B14F-4D97-AF65-F5344CB8AC3E}">
        <p14:creationId xmlns:p14="http://schemas.microsoft.com/office/powerpoint/2010/main" val="2778361356"/>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3735E-DD83-4F44-A446-FEAC416484B1}"/>
              </a:ext>
            </a:extLst>
          </p:cNvPr>
          <p:cNvSpPr>
            <a:spLocks noGrp="1"/>
          </p:cNvSpPr>
          <p:nvPr>
            <p:ph type="title"/>
          </p:nvPr>
        </p:nvSpPr>
        <p:spPr/>
        <p:txBody>
          <a:bodyPr/>
          <a:lstStyle/>
          <a:p>
            <a:r>
              <a:rPr lang="de-CH" dirty="0"/>
              <a:t>Contents</a:t>
            </a:r>
            <a:endParaRPr lang="en-ZA" dirty="0"/>
          </a:p>
        </p:txBody>
      </p:sp>
      <p:sp>
        <p:nvSpPr>
          <p:cNvPr id="3" name="Content Placeholder 2">
            <a:extLst>
              <a:ext uri="{FF2B5EF4-FFF2-40B4-BE49-F238E27FC236}">
                <a16:creationId xmlns:a16="http://schemas.microsoft.com/office/drawing/2014/main" id="{B2764779-9F06-4046-8B5D-B57D1C882F4E}"/>
              </a:ext>
            </a:extLst>
          </p:cNvPr>
          <p:cNvSpPr>
            <a:spLocks noGrp="1"/>
          </p:cNvSpPr>
          <p:nvPr>
            <p:ph idx="1"/>
          </p:nvPr>
        </p:nvSpPr>
        <p:spPr/>
        <p:txBody>
          <a:bodyPr/>
          <a:lstStyle/>
          <a:p>
            <a:pPr marL="285750" indent="-285750">
              <a:buFont typeface="Arial" panose="020B0604020202020204" pitchFamily="34" charset="0"/>
              <a:buChar char="•"/>
            </a:pPr>
            <a:r>
              <a:rPr lang="en-US" sz="1800" dirty="0"/>
              <a:t>Introduction</a:t>
            </a:r>
          </a:p>
          <a:p>
            <a:pPr marL="285750" indent="-285750">
              <a:buFont typeface="Arial" panose="020B0604020202020204" pitchFamily="34" charset="0"/>
              <a:buChar char="•"/>
            </a:pPr>
            <a:r>
              <a:rPr lang="en-US" sz="1800" dirty="0"/>
              <a:t>Commercial Process</a:t>
            </a:r>
          </a:p>
          <a:p>
            <a:pPr marL="285750" lvl="0" indent="-285750">
              <a:buFont typeface="Arial" panose="020B0604020202020204" pitchFamily="34" charset="0"/>
              <a:buChar char="•"/>
            </a:pPr>
            <a:r>
              <a:rPr lang="en-US" sz="2800" b="1" dirty="0"/>
              <a:t>SDL&amp;I</a:t>
            </a:r>
          </a:p>
          <a:p>
            <a:pPr marL="285750" lvl="0" indent="-285750">
              <a:buFont typeface="Arial" panose="020B0604020202020204" pitchFamily="34" charset="0"/>
              <a:buChar char="•"/>
            </a:pPr>
            <a:r>
              <a:rPr lang="en-US" sz="1800" dirty="0"/>
              <a:t>Safety Requirements</a:t>
            </a:r>
            <a:endParaRPr lang="en-ZA" sz="1800" dirty="0"/>
          </a:p>
          <a:p>
            <a:pPr marL="285750" lvl="0" indent="-285750">
              <a:buFont typeface="Arial" panose="020B0604020202020204" pitchFamily="34" charset="0"/>
              <a:buChar char="•"/>
            </a:pPr>
            <a:r>
              <a:rPr lang="en-US" sz="1800" dirty="0"/>
              <a:t>Quality Requirements</a:t>
            </a:r>
            <a:endParaRPr lang="en-ZA" sz="1800" dirty="0"/>
          </a:p>
          <a:p>
            <a:pPr marL="285750" lvl="0" indent="-285750">
              <a:buFont typeface="Arial" panose="020B0604020202020204" pitchFamily="34" charset="0"/>
              <a:buChar char="•"/>
            </a:pPr>
            <a:r>
              <a:rPr lang="en-ZA" sz="1800" dirty="0">
                <a:ea typeface="Calibri"/>
                <a:cs typeface="Times New Roman"/>
              </a:rPr>
              <a:t>SOW &amp; Technical requirements</a:t>
            </a:r>
          </a:p>
          <a:p>
            <a:pPr marL="285750" lvl="0" indent="-285750">
              <a:buFont typeface="Arial" panose="020B0604020202020204" pitchFamily="34" charset="0"/>
              <a:buChar char="•"/>
            </a:pPr>
            <a:r>
              <a:rPr lang="en-ZA" sz="1800" dirty="0">
                <a:ea typeface="Calibri"/>
                <a:cs typeface="Times New Roman"/>
              </a:rPr>
              <a:t>Pricing Schedule</a:t>
            </a:r>
          </a:p>
          <a:p>
            <a:pPr marL="0" lvl="0" indent="0">
              <a:buNone/>
            </a:pPr>
            <a:endParaRPr lang="en-US" sz="2000" dirty="0"/>
          </a:p>
          <a:p>
            <a:endParaRPr lang="en-ZA" dirty="0"/>
          </a:p>
        </p:txBody>
      </p:sp>
      <p:sp>
        <p:nvSpPr>
          <p:cNvPr id="5" name="Slide Number Placeholder 4">
            <a:extLst>
              <a:ext uri="{FF2B5EF4-FFF2-40B4-BE49-F238E27FC236}">
                <a16:creationId xmlns:a16="http://schemas.microsoft.com/office/drawing/2014/main" id="{ABACC37D-0EAE-496A-A26E-0DABF3D90650}"/>
              </a:ext>
            </a:extLst>
          </p:cNvPr>
          <p:cNvSpPr>
            <a:spLocks noGrp="1"/>
          </p:cNvSpPr>
          <p:nvPr>
            <p:ph type="sldNum" sz="quarter" idx="12"/>
          </p:nvPr>
        </p:nvSpPr>
        <p:spPr/>
        <p:txBody>
          <a:bodyPr/>
          <a:lstStyle/>
          <a:p>
            <a:pPr>
              <a:defRPr/>
            </a:pPr>
            <a:fld id="{8B96C4E4-F781-410B-AD6C-1AF225F5EE3D}" type="slidenum">
              <a:rPr lang="en-ZA" smtClean="0"/>
              <a:pPr>
                <a:defRPr/>
              </a:pPr>
              <a:t>11</a:t>
            </a:fld>
            <a:endParaRPr lang="en-ZA"/>
          </a:p>
        </p:txBody>
      </p:sp>
    </p:spTree>
    <p:extLst>
      <p:ext uri="{BB962C8B-B14F-4D97-AF65-F5344CB8AC3E}">
        <p14:creationId xmlns:p14="http://schemas.microsoft.com/office/powerpoint/2010/main" val="530776694"/>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4909B-67EE-4B92-92B2-19B5160854AC}"/>
              </a:ext>
            </a:extLst>
          </p:cNvPr>
          <p:cNvSpPr>
            <a:spLocks noGrp="1"/>
          </p:cNvSpPr>
          <p:nvPr>
            <p:ph type="title"/>
          </p:nvPr>
        </p:nvSpPr>
        <p:spPr/>
        <p:txBody>
          <a:bodyPr/>
          <a:lstStyle/>
          <a:p>
            <a:r>
              <a:rPr lang="en-US" dirty="0"/>
              <a:t>Contractual requirements - SDL&amp;I</a:t>
            </a:r>
            <a:endParaRPr lang="en-ZA" dirty="0"/>
          </a:p>
        </p:txBody>
      </p:sp>
      <p:sp>
        <p:nvSpPr>
          <p:cNvPr id="3" name="Content Placeholder 2">
            <a:extLst>
              <a:ext uri="{FF2B5EF4-FFF2-40B4-BE49-F238E27FC236}">
                <a16:creationId xmlns:a16="http://schemas.microsoft.com/office/drawing/2014/main" id="{83D5A98C-D475-45EB-9E8E-4FD8F7B001AD}"/>
              </a:ext>
            </a:extLst>
          </p:cNvPr>
          <p:cNvSpPr>
            <a:spLocks noGrp="1"/>
          </p:cNvSpPr>
          <p:nvPr>
            <p:ph idx="1"/>
          </p:nvPr>
        </p:nvSpPr>
        <p:spPr/>
        <p:txBody>
          <a:bodyPr/>
          <a:lstStyle/>
          <a:p>
            <a:r>
              <a:rPr lang="en-US" sz="1800" dirty="0"/>
              <a:t>Refer to Annexure O</a:t>
            </a:r>
          </a:p>
          <a:p>
            <a:endParaRPr lang="en-US" dirty="0"/>
          </a:p>
          <a:p>
            <a:endParaRPr lang="en-US" dirty="0"/>
          </a:p>
          <a:p>
            <a:endParaRPr lang="en-US" dirty="0"/>
          </a:p>
          <a:p>
            <a:endParaRPr lang="en-US" dirty="0"/>
          </a:p>
          <a:p>
            <a:endParaRPr lang="en-ZA" dirty="0"/>
          </a:p>
        </p:txBody>
      </p:sp>
      <p:sp>
        <p:nvSpPr>
          <p:cNvPr id="5" name="Slide Number Placeholder 4">
            <a:extLst>
              <a:ext uri="{FF2B5EF4-FFF2-40B4-BE49-F238E27FC236}">
                <a16:creationId xmlns:a16="http://schemas.microsoft.com/office/drawing/2014/main" id="{F37CC416-9075-48D4-A099-0F6AB16E80AA}"/>
              </a:ext>
            </a:extLst>
          </p:cNvPr>
          <p:cNvSpPr>
            <a:spLocks noGrp="1"/>
          </p:cNvSpPr>
          <p:nvPr>
            <p:ph type="sldNum" sz="quarter" idx="12"/>
          </p:nvPr>
        </p:nvSpPr>
        <p:spPr/>
        <p:txBody>
          <a:bodyPr/>
          <a:lstStyle/>
          <a:p>
            <a:pPr>
              <a:defRPr/>
            </a:pPr>
            <a:fld id="{8B96C4E4-F781-410B-AD6C-1AF225F5EE3D}" type="slidenum">
              <a:rPr lang="en-ZA" smtClean="0"/>
              <a:pPr>
                <a:defRPr/>
              </a:pPr>
              <a:t>12</a:t>
            </a:fld>
            <a:endParaRPr lang="en-ZA"/>
          </a:p>
        </p:txBody>
      </p:sp>
      <p:graphicFrame>
        <p:nvGraphicFramePr>
          <p:cNvPr id="6" name="Object 5">
            <a:extLst>
              <a:ext uri="{FF2B5EF4-FFF2-40B4-BE49-F238E27FC236}">
                <a16:creationId xmlns:a16="http://schemas.microsoft.com/office/drawing/2014/main" id="{894ECC69-FA27-96B1-A3C8-EFC3764D7BCA}"/>
              </a:ext>
            </a:extLst>
          </p:cNvPr>
          <p:cNvGraphicFramePr>
            <a:graphicFrameLocks noChangeAspect="1"/>
          </p:cNvGraphicFramePr>
          <p:nvPr>
            <p:extLst>
              <p:ext uri="{D42A27DB-BD31-4B8C-83A1-F6EECF244321}">
                <p14:modId xmlns:p14="http://schemas.microsoft.com/office/powerpoint/2010/main" val="684554114"/>
              </p:ext>
            </p:extLst>
          </p:nvPr>
        </p:nvGraphicFramePr>
        <p:xfrm>
          <a:off x="2564117" y="3043238"/>
          <a:ext cx="1969368" cy="1321866"/>
        </p:xfrm>
        <a:graphic>
          <a:graphicData uri="http://schemas.openxmlformats.org/presentationml/2006/ole">
            <mc:AlternateContent xmlns:mc="http://schemas.openxmlformats.org/markup-compatibility/2006">
              <mc:Choice xmlns:v="urn:schemas-microsoft-com:vml" Requires="v">
                <p:oleObj name="Document" showAsIcon="1" r:id="rId2" imgW="914375" imgH="771690" progId="Word.Document.12">
                  <p:embed/>
                </p:oleObj>
              </mc:Choice>
              <mc:Fallback>
                <p:oleObj name="Document" showAsIcon="1" r:id="rId2" imgW="914375" imgH="771690" progId="Word.Document.12">
                  <p:embed/>
                  <p:pic>
                    <p:nvPicPr>
                      <p:cNvPr id="0" name=""/>
                      <p:cNvPicPr/>
                      <p:nvPr/>
                    </p:nvPicPr>
                    <p:blipFill>
                      <a:blip r:embed="rId3"/>
                      <a:stretch>
                        <a:fillRect/>
                      </a:stretch>
                    </p:blipFill>
                    <p:spPr>
                      <a:xfrm>
                        <a:off x="2564117" y="3043238"/>
                        <a:ext cx="1969368" cy="1321866"/>
                      </a:xfrm>
                      <a:prstGeom prst="rect">
                        <a:avLst/>
                      </a:prstGeom>
                    </p:spPr>
                  </p:pic>
                </p:oleObj>
              </mc:Fallback>
            </mc:AlternateContent>
          </a:graphicData>
        </a:graphic>
      </p:graphicFrame>
    </p:spTree>
    <p:extLst>
      <p:ext uri="{BB962C8B-B14F-4D97-AF65-F5344CB8AC3E}">
        <p14:creationId xmlns:p14="http://schemas.microsoft.com/office/powerpoint/2010/main" val="3792260829"/>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4CAA6-4F8E-4D9F-8212-F41C5D3D59E6}"/>
              </a:ext>
            </a:extLst>
          </p:cNvPr>
          <p:cNvSpPr>
            <a:spLocks noGrp="1"/>
          </p:cNvSpPr>
          <p:nvPr>
            <p:ph type="title"/>
          </p:nvPr>
        </p:nvSpPr>
        <p:spPr/>
        <p:txBody>
          <a:bodyPr/>
          <a:lstStyle/>
          <a:p>
            <a:r>
              <a:rPr lang="en-US" dirty="0"/>
              <a:t>Contents</a:t>
            </a:r>
            <a:endParaRPr lang="en-ZA" dirty="0"/>
          </a:p>
        </p:txBody>
      </p:sp>
      <p:sp>
        <p:nvSpPr>
          <p:cNvPr id="3" name="Content Placeholder 2">
            <a:extLst>
              <a:ext uri="{FF2B5EF4-FFF2-40B4-BE49-F238E27FC236}">
                <a16:creationId xmlns:a16="http://schemas.microsoft.com/office/drawing/2014/main" id="{B7BD52C3-C2CB-4C99-B206-3C24E74A574C}"/>
              </a:ext>
            </a:extLst>
          </p:cNvPr>
          <p:cNvSpPr>
            <a:spLocks noGrp="1"/>
          </p:cNvSpPr>
          <p:nvPr>
            <p:ph idx="1"/>
          </p:nvPr>
        </p:nvSpPr>
        <p:spPr/>
        <p:txBody>
          <a:bodyPr/>
          <a:lstStyle/>
          <a:p>
            <a:pPr marL="285750" indent="-285750">
              <a:buFont typeface="Arial" panose="020B0604020202020204" pitchFamily="34" charset="0"/>
              <a:buChar char="•"/>
            </a:pPr>
            <a:r>
              <a:rPr lang="en-US" sz="1800" dirty="0"/>
              <a:t>Introduction</a:t>
            </a:r>
          </a:p>
          <a:p>
            <a:pPr marL="285750" indent="-285750">
              <a:buFont typeface="Arial" panose="020B0604020202020204" pitchFamily="34" charset="0"/>
              <a:buChar char="•"/>
            </a:pPr>
            <a:r>
              <a:rPr lang="en-US" sz="1800" dirty="0"/>
              <a:t>Commercial Process</a:t>
            </a:r>
          </a:p>
          <a:p>
            <a:pPr marL="285750" lvl="0" indent="-285750">
              <a:buFont typeface="Arial" panose="020B0604020202020204" pitchFamily="34" charset="0"/>
              <a:buChar char="•"/>
            </a:pPr>
            <a:r>
              <a:rPr lang="en-US" sz="1800" dirty="0"/>
              <a:t>SDL&amp;I</a:t>
            </a:r>
          </a:p>
          <a:p>
            <a:pPr marL="285750" indent="-285750">
              <a:buFont typeface="Arial" panose="020B0604020202020204" pitchFamily="34" charset="0"/>
              <a:buChar char="•"/>
            </a:pPr>
            <a:r>
              <a:rPr lang="en-US" sz="2800" b="1" dirty="0"/>
              <a:t>Safety Requirements</a:t>
            </a:r>
          </a:p>
          <a:p>
            <a:pPr marL="285750" lvl="0" indent="-285750">
              <a:buFont typeface="Arial" panose="020B0604020202020204" pitchFamily="34" charset="0"/>
              <a:buChar char="•"/>
            </a:pPr>
            <a:r>
              <a:rPr lang="en-US" sz="1800" dirty="0"/>
              <a:t>Quality Requirements</a:t>
            </a:r>
            <a:endParaRPr lang="en-ZA" sz="1800" dirty="0"/>
          </a:p>
          <a:p>
            <a:pPr marL="285750" lvl="0" indent="-285750">
              <a:buFont typeface="Arial" panose="020B0604020202020204" pitchFamily="34" charset="0"/>
              <a:buChar char="•"/>
            </a:pPr>
            <a:r>
              <a:rPr lang="en-ZA" sz="1800" dirty="0">
                <a:ea typeface="Calibri"/>
                <a:cs typeface="Times New Roman"/>
              </a:rPr>
              <a:t>SOW &amp; Technical requirements</a:t>
            </a:r>
          </a:p>
          <a:p>
            <a:pPr marL="285750" lvl="0" indent="-285750">
              <a:buFont typeface="Arial" panose="020B0604020202020204" pitchFamily="34" charset="0"/>
              <a:buChar char="•"/>
            </a:pPr>
            <a:r>
              <a:rPr lang="en-ZA" sz="1800" dirty="0">
                <a:ea typeface="Calibri"/>
                <a:cs typeface="Times New Roman"/>
              </a:rPr>
              <a:t>Pricing Schedule</a:t>
            </a:r>
          </a:p>
          <a:p>
            <a:pPr marL="0" lvl="0" indent="0">
              <a:buNone/>
            </a:pPr>
            <a:endParaRPr lang="en-US" sz="2000" dirty="0"/>
          </a:p>
          <a:p>
            <a:endParaRPr lang="en-ZA" dirty="0"/>
          </a:p>
        </p:txBody>
      </p:sp>
      <p:sp>
        <p:nvSpPr>
          <p:cNvPr id="5" name="Slide Number Placeholder 4">
            <a:extLst>
              <a:ext uri="{FF2B5EF4-FFF2-40B4-BE49-F238E27FC236}">
                <a16:creationId xmlns:a16="http://schemas.microsoft.com/office/drawing/2014/main" id="{F04987C6-44B7-4440-815C-B0DCCB12C04A}"/>
              </a:ext>
            </a:extLst>
          </p:cNvPr>
          <p:cNvSpPr>
            <a:spLocks noGrp="1"/>
          </p:cNvSpPr>
          <p:nvPr>
            <p:ph type="sldNum" sz="quarter" idx="12"/>
          </p:nvPr>
        </p:nvSpPr>
        <p:spPr/>
        <p:txBody>
          <a:bodyPr/>
          <a:lstStyle/>
          <a:p>
            <a:pPr>
              <a:defRPr/>
            </a:pPr>
            <a:fld id="{8B96C4E4-F781-410B-AD6C-1AF225F5EE3D}" type="slidenum">
              <a:rPr lang="en-ZA" smtClean="0"/>
              <a:pPr>
                <a:defRPr/>
              </a:pPr>
              <a:t>13</a:t>
            </a:fld>
            <a:endParaRPr lang="en-ZA"/>
          </a:p>
        </p:txBody>
      </p:sp>
    </p:spTree>
    <p:extLst>
      <p:ext uri="{BB962C8B-B14F-4D97-AF65-F5344CB8AC3E}">
        <p14:creationId xmlns:p14="http://schemas.microsoft.com/office/powerpoint/2010/main" val="2016395059"/>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66494-35C2-4AE5-892D-465CA33A3FF8}"/>
              </a:ext>
            </a:extLst>
          </p:cNvPr>
          <p:cNvSpPr>
            <a:spLocks noGrp="1"/>
          </p:cNvSpPr>
          <p:nvPr>
            <p:ph type="title"/>
          </p:nvPr>
        </p:nvSpPr>
        <p:spPr/>
        <p:txBody>
          <a:bodyPr/>
          <a:lstStyle/>
          <a:p>
            <a:r>
              <a:rPr lang="en-US" dirty="0"/>
              <a:t>Contractual requirements-SHE</a:t>
            </a:r>
            <a:endParaRPr lang="en-ZA" dirty="0"/>
          </a:p>
        </p:txBody>
      </p:sp>
      <p:sp>
        <p:nvSpPr>
          <p:cNvPr id="3" name="Content Placeholder 2">
            <a:extLst>
              <a:ext uri="{FF2B5EF4-FFF2-40B4-BE49-F238E27FC236}">
                <a16:creationId xmlns:a16="http://schemas.microsoft.com/office/drawing/2014/main" id="{444691AA-D2E7-4E83-AAD7-9436569521EC}"/>
              </a:ext>
            </a:extLst>
          </p:cNvPr>
          <p:cNvSpPr>
            <a:spLocks noGrp="1"/>
          </p:cNvSpPr>
          <p:nvPr>
            <p:ph idx="1"/>
          </p:nvPr>
        </p:nvSpPr>
        <p:spPr/>
        <p:txBody>
          <a:bodyPr/>
          <a:lstStyle/>
          <a:p>
            <a:r>
              <a:rPr lang="en-US" dirty="0"/>
              <a:t>Refer to Annexure N</a:t>
            </a:r>
          </a:p>
          <a:p>
            <a:endParaRPr lang="en-US" dirty="0"/>
          </a:p>
          <a:p>
            <a:endParaRPr lang="en-US" dirty="0"/>
          </a:p>
          <a:p>
            <a:endParaRPr lang="en-ZA" dirty="0"/>
          </a:p>
        </p:txBody>
      </p:sp>
      <p:sp>
        <p:nvSpPr>
          <p:cNvPr id="5" name="Slide Number Placeholder 4">
            <a:extLst>
              <a:ext uri="{FF2B5EF4-FFF2-40B4-BE49-F238E27FC236}">
                <a16:creationId xmlns:a16="http://schemas.microsoft.com/office/drawing/2014/main" id="{5F91D9B1-889C-42CB-B093-381B8C7B24B7}"/>
              </a:ext>
            </a:extLst>
          </p:cNvPr>
          <p:cNvSpPr>
            <a:spLocks noGrp="1"/>
          </p:cNvSpPr>
          <p:nvPr>
            <p:ph type="sldNum" sz="quarter" idx="12"/>
          </p:nvPr>
        </p:nvSpPr>
        <p:spPr/>
        <p:txBody>
          <a:bodyPr/>
          <a:lstStyle/>
          <a:p>
            <a:pPr>
              <a:defRPr/>
            </a:pPr>
            <a:fld id="{8B96C4E4-F781-410B-AD6C-1AF225F5EE3D}" type="slidenum">
              <a:rPr lang="en-ZA" smtClean="0"/>
              <a:pPr>
                <a:defRPr/>
              </a:pPr>
              <a:t>14</a:t>
            </a:fld>
            <a:endParaRPr lang="en-ZA"/>
          </a:p>
        </p:txBody>
      </p:sp>
      <p:graphicFrame>
        <p:nvGraphicFramePr>
          <p:cNvPr id="6" name="Object 5">
            <a:extLst>
              <a:ext uri="{FF2B5EF4-FFF2-40B4-BE49-F238E27FC236}">
                <a16:creationId xmlns:a16="http://schemas.microsoft.com/office/drawing/2014/main" id="{BC7F8B4F-9602-8FDD-6410-005B272A393F}"/>
              </a:ext>
            </a:extLst>
          </p:cNvPr>
          <p:cNvGraphicFramePr>
            <a:graphicFrameLocks noChangeAspect="1"/>
          </p:cNvGraphicFramePr>
          <p:nvPr>
            <p:extLst>
              <p:ext uri="{D42A27DB-BD31-4B8C-83A1-F6EECF244321}">
                <p14:modId xmlns:p14="http://schemas.microsoft.com/office/powerpoint/2010/main" val="2379507317"/>
              </p:ext>
            </p:extLst>
          </p:nvPr>
        </p:nvGraphicFramePr>
        <p:xfrm>
          <a:off x="2555776" y="3123028"/>
          <a:ext cx="2303562" cy="1674124"/>
        </p:xfrm>
        <a:graphic>
          <a:graphicData uri="http://schemas.openxmlformats.org/presentationml/2006/ole">
            <mc:AlternateContent xmlns:mc="http://schemas.openxmlformats.org/markup-compatibility/2006">
              <mc:Choice xmlns:v="urn:schemas-microsoft-com:vml" Requires="v">
                <p:oleObj name="Document" showAsIcon="1" r:id="rId2" imgW="914375" imgH="771690" progId="Word.Document.12">
                  <p:embed/>
                </p:oleObj>
              </mc:Choice>
              <mc:Fallback>
                <p:oleObj name="Document" showAsIcon="1" r:id="rId2" imgW="914375" imgH="771690" progId="Word.Document.12">
                  <p:embed/>
                  <p:pic>
                    <p:nvPicPr>
                      <p:cNvPr id="0" name=""/>
                      <p:cNvPicPr/>
                      <p:nvPr/>
                    </p:nvPicPr>
                    <p:blipFill>
                      <a:blip r:embed="rId3"/>
                      <a:stretch>
                        <a:fillRect/>
                      </a:stretch>
                    </p:blipFill>
                    <p:spPr>
                      <a:xfrm>
                        <a:off x="2555776" y="3123028"/>
                        <a:ext cx="2303562" cy="1674124"/>
                      </a:xfrm>
                      <a:prstGeom prst="rect">
                        <a:avLst/>
                      </a:prstGeom>
                    </p:spPr>
                  </p:pic>
                </p:oleObj>
              </mc:Fallback>
            </mc:AlternateContent>
          </a:graphicData>
        </a:graphic>
      </p:graphicFrame>
    </p:spTree>
    <p:extLst>
      <p:ext uri="{BB962C8B-B14F-4D97-AF65-F5344CB8AC3E}">
        <p14:creationId xmlns:p14="http://schemas.microsoft.com/office/powerpoint/2010/main" val="993493333"/>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90BC9-87A5-4EE6-B885-8AB95EB47BA3}"/>
              </a:ext>
            </a:extLst>
          </p:cNvPr>
          <p:cNvSpPr>
            <a:spLocks noGrp="1"/>
          </p:cNvSpPr>
          <p:nvPr>
            <p:ph type="title"/>
          </p:nvPr>
        </p:nvSpPr>
        <p:spPr/>
        <p:txBody>
          <a:bodyPr/>
          <a:lstStyle/>
          <a:p>
            <a:r>
              <a:rPr lang="en-US" dirty="0"/>
              <a:t>Contents</a:t>
            </a:r>
            <a:endParaRPr lang="en-ZA" dirty="0"/>
          </a:p>
        </p:txBody>
      </p:sp>
      <p:sp>
        <p:nvSpPr>
          <p:cNvPr id="3" name="Content Placeholder 2">
            <a:extLst>
              <a:ext uri="{FF2B5EF4-FFF2-40B4-BE49-F238E27FC236}">
                <a16:creationId xmlns:a16="http://schemas.microsoft.com/office/drawing/2014/main" id="{52634731-757C-449C-BF0C-33F78159153A}"/>
              </a:ext>
            </a:extLst>
          </p:cNvPr>
          <p:cNvSpPr>
            <a:spLocks noGrp="1"/>
          </p:cNvSpPr>
          <p:nvPr>
            <p:ph idx="1"/>
          </p:nvPr>
        </p:nvSpPr>
        <p:spPr/>
        <p:txBody>
          <a:bodyPr/>
          <a:lstStyle/>
          <a:p>
            <a:pPr marL="285750" indent="-285750">
              <a:buFont typeface="Arial" panose="020B0604020202020204" pitchFamily="34" charset="0"/>
              <a:buChar char="•"/>
            </a:pPr>
            <a:r>
              <a:rPr lang="en-US" sz="1800" dirty="0"/>
              <a:t>Introduction</a:t>
            </a:r>
          </a:p>
          <a:p>
            <a:pPr marL="285750" indent="-285750">
              <a:buFont typeface="Arial" panose="020B0604020202020204" pitchFamily="34" charset="0"/>
              <a:buChar char="•"/>
            </a:pPr>
            <a:r>
              <a:rPr lang="en-US" sz="1800" dirty="0"/>
              <a:t>Commercial Process</a:t>
            </a:r>
          </a:p>
          <a:p>
            <a:pPr marL="285750" lvl="0" indent="-285750">
              <a:buFont typeface="Arial" panose="020B0604020202020204" pitchFamily="34" charset="0"/>
              <a:buChar char="•"/>
            </a:pPr>
            <a:r>
              <a:rPr lang="en-US" sz="1800" dirty="0"/>
              <a:t>SDL&amp;I</a:t>
            </a:r>
          </a:p>
          <a:p>
            <a:pPr marL="285750" indent="-285750">
              <a:buFont typeface="Arial" panose="020B0604020202020204" pitchFamily="34" charset="0"/>
              <a:buChar char="•"/>
            </a:pPr>
            <a:r>
              <a:rPr lang="en-US" sz="1800" dirty="0"/>
              <a:t>Safety Requirements</a:t>
            </a:r>
          </a:p>
          <a:p>
            <a:pPr marL="285750" lvl="0" indent="-285750">
              <a:buFont typeface="Arial" panose="020B0604020202020204" pitchFamily="34" charset="0"/>
              <a:buChar char="•"/>
            </a:pPr>
            <a:r>
              <a:rPr lang="en-US" sz="2800" b="1" dirty="0"/>
              <a:t>Quality Requirements</a:t>
            </a:r>
          </a:p>
          <a:p>
            <a:pPr marL="285750" lvl="0" indent="-285750">
              <a:buFont typeface="Arial" panose="020B0604020202020204" pitchFamily="34" charset="0"/>
              <a:buChar char="•"/>
            </a:pPr>
            <a:r>
              <a:rPr lang="en-ZA" sz="1800" dirty="0">
                <a:latin typeface="Arial"/>
                <a:ea typeface="Calibri"/>
                <a:cs typeface="Times New Roman"/>
              </a:rPr>
              <a:t>SOW &amp; Technical requirements</a:t>
            </a:r>
          </a:p>
          <a:p>
            <a:pPr marL="285750" lvl="0" indent="-285750">
              <a:buFont typeface="Arial" panose="020B0604020202020204" pitchFamily="34" charset="0"/>
              <a:buChar char="•"/>
            </a:pPr>
            <a:r>
              <a:rPr lang="en-ZA" sz="1800" dirty="0">
                <a:latin typeface="Arial"/>
                <a:ea typeface="Calibri"/>
                <a:cs typeface="Times New Roman"/>
              </a:rPr>
              <a:t>Pricing Schedule</a:t>
            </a:r>
          </a:p>
          <a:p>
            <a:pPr marL="0" lvl="0" indent="0">
              <a:buNone/>
            </a:pPr>
            <a:endParaRPr lang="en-US" sz="2000" dirty="0"/>
          </a:p>
        </p:txBody>
      </p:sp>
      <p:sp>
        <p:nvSpPr>
          <p:cNvPr id="5" name="Slide Number Placeholder 4">
            <a:extLst>
              <a:ext uri="{FF2B5EF4-FFF2-40B4-BE49-F238E27FC236}">
                <a16:creationId xmlns:a16="http://schemas.microsoft.com/office/drawing/2014/main" id="{93FED9E1-9D75-4979-9DAF-52F31E11EC6F}"/>
              </a:ext>
            </a:extLst>
          </p:cNvPr>
          <p:cNvSpPr>
            <a:spLocks noGrp="1"/>
          </p:cNvSpPr>
          <p:nvPr>
            <p:ph type="sldNum" sz="quarter" idx="12"/>
          </p:nvPr>
        </p:nvSpPr>
        <p:spPr/>
        <p:txBody>
          <a:bodyPr/>
          <a:lstStyle/>
          <a:p>
            <a:pPr>
              <a:defRPr/>
            </a:pPr>
            <a:fld id="{8B96C4E4-F781-410B-AD6C-1AF225F5EE3D}" type="slidenum">
              <a:rPr lang="en-ZA" smtClean="0"/>
              <a:pPr>
                <a:defRPr/>
              </a:pPr>
              <a:t>15</a:t>
            </a:fld>
            <a:endParaRPr lang="en-ZA"/>
          </a:p>
        </p:txBody>
      </p:sp>
    </p:spTree>
    <p:extLst>
      <p:ext uri="{BB962C8B-B14F-4D97-AF65-F5344CB8AC3E}">
        <p14:creationId xmlns:p14="http://schemas.microsoft.com/office/powerpoint/2010/main" val="2353797641"/>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FA42F-508D-4412-8952-116D2D8633D3}"/>
              </a:ext>
            </a:extLst>
          </p:cNvPr>
          <p:cNvSpPr>
            <a:spLocks noGrp="1"/>
          </p:cNvSpPr>
          <p:nvPr>
            <p:ph type="title"/>
          </p:nvPr>
        </p:nvSpPr>
        <p:spPr/>
        <p:txBody>
          <a:bodyPr/>
          <a:lstStyle/>
          <a:p>
            <a:r>
              <a:rPr lang="en-US" dirty="0"/>
              <a:t>Contractual requirements-Quality</a:t>
            </a:r>
            <a:endParaRPr lang="en-ZA" dirty="0"/>
          </a:p>
        </p:txBody>
      </p:sp>
      <p:sp>
        <p:nvSpPr>
          <p:cNvPr id="3" name="Content Placeholder 2">
            <a:extLst>
              <a:ext uri="{FF2B5EF4-FFF2-40B4-BE49-F238E27FC236}">
                <a16:creationId xmlns:a16="http://schemas.microsoft.com/office/drawing/2014/main" id="{D7477B2E-E6D6-4535-89F9-66ED36ECE154}"/>
              </a:ext>
            </a:extLst>
          </p:cNvPr>
          <p:cNvSpPr>
            <a:spLocks noGrp="1"/>
          </p:cNvSpPr>
          <p:nvPr>
            <p:ph idx="1"/>
          </p:nvPr>
        </p:nvSpPr>
        <p:spPr/>
        <p:txBody>
          <a:bodyPr/>
          <a:lstStyle/>
          <a:p>
            <a:r>
              <a:rPr lang="en-US" sz="1800" dirty="0"/>
              <a:t>Refer to Annexure M</a:t>
            </a:r>
          </a:p>
          <a:p>
            <a:endParaRPr lang="en-US" sz="1800" dirty="0"/>
          </a:p>
          <a:p>
            <a:endParaRPr lang="en-ZA" dirty="0"/>
          </a:p>
        </p:txBody>
      </p:sp>
      <p:sp>
        <p:nvSpPr>
          <p:cNvPr id="5" name="Slide Number Placeholder 4">
            <a:extLst>
              <a:ext uri="{FF2B5EF4-FFF2-40B4-BE49-F238E27FC236}">
                <a16:creationId xmlns:a16="http://schemas.microsoft.com/office/drawing/2014/main" id="{DF27D3B0-5BE4-41DE-85A1-C0377BF7BE85}"/>
              </a:ext>
            </a:extLst>
          </p:cNvPr>
          <p:cNvSpPr>
            <a:spLocks noGrp="1"/>
          </p:cNvSpPr>
          <p:nvPr>
            <p:ph type="sldNum" sz="quarter" idx="12"/>
          </p:nvPr>
        </p:nvSpPr>
        <p:spPr/>
        <p:txBody>
          <a:bodyPr/>
          <a:lstStyle/>
          <a:p>
            <a:pPr>
              <a:defRPr/>
            </a:pPr>
            <a:fld id="{8B96C4E4-F781-410B-AD6C-1AF225F5EE3D}" type="slidenum">
              <a:rPr lang="en-ZA" smtClean="0"/>
              <a:pPr>
                <a:defRPr/>
              </a:pPr>
              <a:t>16</a:t>
            </a:fld>
            <a:endParaRPr lang="en-ZA"/>
          </a:p>
        </p:txBody>
      </p:sp>
      <p:graphicFrame>
        <p:nvGraphicFramePr>
          <p:cNvPr id="6" name="Object 5">
            <a:extLst>
              <a:ext uri="{FF2B5EF4-FFF2-40B4-BE49-F238E27FC236}">
                <a16:creationId xmlns:a16="http://schemas.microsoft.com/office/drawing/2014/main" id="{D4259DAC-2CE8-2F0F-3322-C07480267193}"/>
              </a:ext>
            </a:extLst>
          </p:cNvPr>
          <p:cNvGraphicFramePr>
            <a:graphicFrameLocks noChangeAspect="1"/>
          </p:cNvGraphicFramePr>
          <p:nvPr>
            <p:extLst>
              <p:ext uri="{D42A27DB-BD31-4B8C-83A1-F6EECF244321}">
                <p14:modId xmlns:p14="http://schemas.microsoft.com/office/powerpoint/2010/main" val="1935351623"/>
              </p:ext>
            </p:extLst>
          </p:nvPr>
        </p:nvGraphicFramePr>
        <p:xfrm>
          <a:off x="795759" y="3187700"/>
          <a:ext cx="1738313" cy="1249412"/>
        </p:xfrm>
        <a:graphic>
          <a:graphicData uri="http://schemas.openxmlformats.org/presentationml/2006/ole">
            <mc:AlternateContent xmlns:mc="http://schemas.openxmlformats.org/markup-compatibility/2006">
              <mc:Choice xmlns:v="urn:schemas-microsoft-com:vml" Requires="v">
                <p:oleObj name="Worksheet" showAsIcon="1" r:id="rId2" imgW="914375" imgH="771690" progId="Excel.Sheet.12">
                  <p:embed/>
                </p:oleObj>
              </mc:Choice>
              <mc:Fallback>
                <p:oleObj name="Worksheet" showAsIcon="1" r:id="rId2" imgW="914375" imgH="771690" progId="Excel.Sheet.12">
                  <p:embed/>
                  <p:pic>
                    <p:nvPicPr>
                      <p:cNvPr id="0" name=""/>
                      <p:cNvPicPr/>
                      <p:nvPr/>
                    </p:nvPicPr>
                    <p:blipFill>
                      <a:blip r:embed="rId3"/>
                      <a:stretch>
                        <a:fillRect/>
                      </a:stretch>
                    </p:blipFill>
                    <p:spPr>
                      <a:xfrm>
                        <a:off x="795759" y="3187700"/>
                        <a:ext cx="1738313" cy="1249412"/>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E75CE0A9-FAA7-EF80-B6B7-AA8301446ECF}"/>
              </a:ext>
            </a:extLst>
          </p:cNvPr>
          <p:cNvGraphicFramePr>
            <a:graphicFrameLocks noChangeAspect="1"/>
          </p:cNvGraphicFramePr>
          <p:nvPr>
            <p:extLst>
              <p:ext uri="{D42A27DB-BD31-4B8C-83A1-F6EECF244321}">
                <p14:modId xmlns:p14="http://schemas.microsoft.com/office/powerpoint/2010/main" val="3152092759"/>
              </p:ext>
            </p:extLst>
          </p:nvPr>
        </p:nvGraphicFramePr>
        <p:xfrm>
          <a:off x="4574698" y="3338928"/>
          <a:ext cx="1365453" cy="1119683"/>
        </p:xfrm>
        <a:graphic>
          <a:graphicData uri="http://schemas.openxmlformats.org/presentationml/2006/ole">
            <mc:AlternateContent xmlns:mc="http://schemas.openxmlformats.org/markup-compatibility/2006">
              <mc:Choice xmlns:v="urn:schemas-microsoft-com:vml" Requires="v">
                <p:oleObj name="Document" showAsIcon="1" r:id="rId4" imgW="914375" imgH="771690" progId="Word.Document.12">
                  <p:embed/>
                </p:oleObj>
              </mc:Choice>
              <mc:Fallback>
                <p:oleObj name="Document" showAsIcon="1" r:id="rId4" imgW="914375" imgH="771690" progId="Word.Document.12">
                  <p:embed/>
                  <p:pic>
                    <p:nvPicPr>
                      <p:cNvPr id="0" name=""/>
                      <p:cNvPicPr/>
                      <p:nvPr/>
                    </p:nvPicPr>
                    <p:blipFill>
                      <a:blip r:embed="rId5"/>
                      <a:stretch>
                        <a:fillRect/>
                      </a:stretch>
                    </p:blipFill>
                    <p:spPr>
                      <a:xfrm>
                        <a:off x="4574698" y="3338928"/>
                        <a:ext cx="1365453" cy="1119683"/>
                      </a:xfrm>
                      <a:prstGeom prst="rect">
                        <a:avLst/>
                      </a:prstGeom>
                    </p:spPr>
                  </p:pic>
                </p:oleObj>
              </mc:Fallback>
            </mc:AlternateContent>
          </a:graphicData>
        </a:graphic>
      </p:graphicFrame>
    </p:spTree>
    <p:extLst>
      <p:ext uri="{BB962C8B-B14F-4D97-AF65-F5344CB8AC3E}">
        <p14:creationId xmlns:p14="http://schemas.microsoft.com/office/powerpoint/2010/main" val="1014698851"/>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3FE9E-A4EE-4CD2-A4D0-FFB0DD0DF135}"/>
              </a:ext>
            </a:extLst>
          </p:cNvPr>
          <p:cNvSpPr>
            <a:spLocks noGrp="1"/>
          </p:cNvSpPr>
          <p:nvPr>
            <p:ph type="title"/>
          </p:nvPr>
        </p:nvSpPr>
        <p:spPr/>
        <p:txBody>
          <a:bodyPr/>
          <a:lstStyle/>
          <a:p>
            <a:r>
              <a:rPr lang="en-US" dirty="0"/>
              <a:t>Contents</a:t>
            </a:r>
            <a:endParaRPr lang="en-ZA" dirty="0"/>
          </a:p>
        </p:txBody>
      </p:sp>
      <p:sp>
        <p:nvSpPr>
          <p:cNvPr id="3" name="Content Placeholder 2">
            <a:extLst>
              <a:ext uri="{FF2B5EF4-FFF2-40B4-BE49-F238E27FC236}">
                <a16:creationId xmlns:a16="http://schemas.microsoft.com/office/drawing/2014/main" id="{136C1119-5E85-45C5-9DDF-74AD974B09E9}"/>
              </a:ext>
            </a:extLst>
          </p:cNvPr>
          <p:cNvSpPr>
            <a:spLocks noGrp="1"/>
          </p:cNvSpPr>
          <p:nvPr>
            <p:ph idx="1"/>
          </p:nvPr>
        </p:nvSpPr>
        <p:spPr/>
        <p:txBody>
          <a:bodyPr/>
          <a:lstStyle/>
          <a:p>
            <a:pPr marL="285750" indent="-285750">
              <a:buFont typeface="Arial" panose="020B0604020202020204" pitchFamily="34" charset="0"/>
              <a:buChar char="•"/>
            </a:pPr>
            <a:r>
              <a:rPr lang="en-US" sz="1800" dirty="0">
                <a:solidFill>
                  <a:srgbClr val="003896"/>
                </a:solidFill>
              </a:rPr>
              <a:t>Introduction</a:t>
            </a:r>
          </a:p>
          <a:p>
            <a:pPr marL="285750" indent="-285750">
              <a:buFont typeface="Arial" panose="020B0604020202020204" pitchFamily="34" charset="0"/>
              <a:buChar char="•"/>
            </a:pPr>
            <a:r>
              <a:rPr lang="en-US" sz="1800" dirty="0">
                <a:solidFill>
                  <a:srgbClr val="003896"/>
                </a:solidFill>
              </a:rPr>
              <a:t>Commercial Process</a:t>
            </a:r>
          </a:p>
          <a:p>
            <a:pPr marL="285750" indent="-285750">
              <a:buFont typeface="Arial" panose="020B0604020202020204" pitchFamily="34" charset="0"/>
              <a:buChar char="•"/>
            </a:pPr>
            <a:r>
              <a:rPr lang="en-US" sz="1800" dirty="0">
                <a:solidFill>
                  <a:srgbClr val="003896"/>
                </a:solidFill>
              </a:rPr>
              <a:t>SDL&amp;I</a:t>
            </a:r>
          </a:p>
          <a:p>
            <a:pPr marL="285750" indent="-285750">
              <a:buFont typeface="Arial" panose="020B0604020202020204" pitchFamily="34" charset="0"/>
              <a:buChar char="•"/>
            </a:pPr>
            <a:r>
              <a:rPr lang="en-US" sz="1800" dirty="0">
                <a:solidFill>
                  <a:srgbClr val="003896"/>
                </a:solidFill>
              </a:rPr>
              <a:t>Safety Requirements</a:t>
            </a:r>
          </a:p>
          <a:p>
            <a:pPr marL="285750" indent="-285750">
              <a:buFont typeface="Arial" panose="020B0604020202020204" pitchFamily="34" charset="0"/>
              <a:buChar char="•"/>
            </a:pPr>
            <a:r>
              <a:rPr lang="en-US" sz="1800" dirty="0">
                <a:solidFill>
                  <a:srgbClr val="003896"/>
                </a:solidFill>
              </a:rPr>
              <a:t>Quality Requirements</a:t>
            </a:r>
          </a:p>
          <a:p>
            <a:pPr marL="285750" indent="-285750">
              <a:buFont typeface="Arial" panose="020B0604020202020204" pitchFamily="34" charset="0"/>
              <a:buChar char="•"/>
            </a:pPr>
            <a:r>
              <a:rPr lang="en-ZA" sz="2800" b="1" dirty="0">
                <a:solidFill>
                  <a:srgbClr val="003896"/>
                </a:solidFill>
              </a:rPr>
              <a:t>SOW &amp; TECHNICAL REQUIREMENTS</a:t>
            </a:r>
          </a:p>
          <a:p>
            <a:pPr marL="285750" indent="-285750">
              <a:buFont typeface="Arial" panose="020B0604020202020204" pitchFamily="34" charset="0"/>
              <a:buChar char="•"/>
            </a:pPr>
            <a:r>
              <a:rPr lang="en-ZA" sz="1800" dirty="0"/>
              <a:t>Pricing Schedule</a:t>
            </a:r>
          </a:p>
          <a:p>
            <a:pPr marL="0" indent="0">
              <a:buNone/>
            </a:pPr>
            <a:endParaRPr lang="en-US" sz="2000" dirty="0">
              <a:solidFill>
                <a:srgbClr val="003896"/>
              </a:solidFill>
            </a:endParaRPr>
          </a:p>
          <a:p>
            <a:endParaRPr lang="en-ZA" dirty="0"/>
          </a:p>
        </p:txBody>
      </p:sp>
      <p:sp>
        <p:nvSpPr>
          <p:cNvPr id="5" name="Slide Number Placeholder 4">
            <a:extLst>
              <a:ext uri="{FF2B5EF4-FFF2-40B4-BE49-F238E27FC236}">
                <a16:creationId xmlns:a16="http://schemas.microsoft.com/office/drawing/2014/main" id="{399E3596-5C98-4197-AD71-382C2951DE37}"/>
              </a:ext>
            </a:extLst>
          </p:cNvPr>
          <p:cNvSpPr>
            <a:spLocks noGrp="1"/>
          </p:cNvSpPr>
          <p:nvPr>
            <p:ph type="sldNum" sz="quarter" idx="12"/>
          </p:nvPr>
        </p:nvSpPr>
        <p:spPr/>
        <p:txBody>
          <a:bodyPr/>
          <a:lstStyle/>
          <a:p>
            <a:pPr>
              <a:defRPr/>
            </a:pPr>
            <a:fld id="{8B96C4E4-F781-410B-AD6C-1AF225F5EE3D}" type="slidenum">
              <a:rPr lang="en-ZA" smtClean="0"/>
              <a:pPr>
                <a:defRPr/>
              </a:pPr>
              <a:t>17</a:t>
            </a:fld>
            <a:endParaRPr lang="en-ZA"/>
          </a:p>
        </p:txBody>
      </p:sp>
    </p:spTree>
    <p:extLst>
      <p:ext uri="{BB962C8B-B14F-4D97-AF65-F5344CB8AC3E}">
        <p14:creationId xmlns:p14="http://schemas.microsoft.com/office/powerpoint/2010/main" val="220092101"/>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510DC62-9087-53A2-4EC3-34DD82C68DEA}"/>
              </a:ext>
            </a:extLst>
          </p:cNvPr>
          <p:cNvSpPr>
            <a:spLocks noGrp="1"/>
          </p:cNvSpPr>
          <p:nvPr>
            <p:ph type="ctrTitle"/>
          </p:nvPr>
        </p:nvSpPr>
        <p:spPr>
          <a:xfrm>
            <a:off x="1461655" y="1910803"/>
            <a:ext cx="7340150" cy="507206"/>
          </a:xfrm>
        </p:spPr>
        <p:txBody>
          <a:bodyPr>
            <a:noAutofit/>
          </a:bodyPr>
          <a:lstStyle/>
          <a:p>
            <a:r>
              <a:rPr lang="en-US" sz="2400" b="1" dirty="0"/>
              <a:t>Intelligent Business Process Management Suite  (</a:t>
            </a:r>
            <a:r>
              <a:rPr lang="en-US" sz="2400" b="1" dirty="0" err="1"/>
              <a:t>iBPMS</a:t>
            </a:r>
            <a:r>
              <a:rPr lang="en-US" sz="2400" b="1" dirty="0"/>
              <a:t>) – Technical Clarification session</a:t>
            </a:r>
          </a:p>
        </p:txBody>
      </p:sp>
      <p:sp>
        <p:nvSpPr>
          <p:cNvPr id="7" name="Subtitle 6">
            <a:extLst>
              <a:ext uri="{FF2B5EF4-FFF2-40B4-BE49-F238E27FC236}">
                <a16:creationId xmlns:a16="http://schemas.microsoft.com/office/drawing/2014/main" id="{9362258C-2D39-7ABC-F7C1-747D8BE50A85}"/>
              </a:ext>
            </a:extLst>
          </p:cNvPr>
          <p:cNvSpPr>
            <a:spLocks noGrp="1"/>
          </p:cNvSpPr>
          <p:nvPr>
            <p:ph type="subTitle" idx="1"/>
          </p:nvPr>
        </p:nvSpPr>
        <p:spPr/>
        <p:txBody>
          <a:bodyPr/>
          <a:lstStyle/>
          <a:p>
            <a:r>
              <a:rPr lang="en-US" dirty="0"/>
              <a:t>Johan Scholtz and Thabo Mashegoane</a:t>
            </a:r>
          </a:p>
        </p:txBody>
      </p:sp>
      <p:sp>
        <p:nvSpPr>
          <p:cNvPr id="8" name="Text Placeholder 7">
            <a:extLst>
              <a:ext uri="{FF2B5EF4-FFF2-40B4-BE49-F238E27FC236}">
                <a16:creationId xmlns:a16="http://schemas.microsoft.com/office/drawing/2014/main" id="{377DE9A6-BC17-BCB1-E781-8988EC555D54}"/>
              </a:ext>
            </a:extLst>
          </p:cNvPr>
          <p:cNvSpPr>
            <a:spLocks noGrp="1"/>
          </p:cNvSpPr>
          <p:nvPr>
            <p:ph type="body" sz="quarter" idx="10"/>
          </p:nvPr>
        </p:nvSpPr>
        <p:spPr/>
        <p:txBody>
          <a:bodyPr/>
          <a:lstStyle/>
          <a:p>
            <a:r>
              <a:rPr lang="en-US" dirty="0"/>
              <a:t>08 April 2024</a:t>
            </a:r>
          </a:p>
        </p:txBody>
      </p:sp>
      <p:sp>
        <p:nvSpPr>
          <p:cNvPr id="9" name="Content Placeholder 8">
            <a:extLst>
              <a:ext uri="{FF2B5EF4-FFF2-40B4-BE49-F238E27FC236}">
                <a16:creationId xmlns:a16="http://schemas.microsoft.com/office/drawing/2014/main" id="{48B23FAB-B3C8-7188-5753-597787019445}"/>
              </a:ext>
            </a:extLst>
          </p:cNvPr>
          <p:cNvSpPr>
            <a:spLocks noGrp="1"/>
          </p:cNvSpPr>
          <p:nvPr>
            <p:ph sz="quarter" idx="15"/>
          </p:nvPr>
        </p:nvSpPr>
        <p:spPr>
          <a:blipFill>
            <a:blip r:embed="rId2"/>
            <a:stretch>
              <a:fillRect/>
            </a:stretch>
          </a:blipFill>
        </p:spPr>
        <p:txBody>
          <a:bodyPr/>
          <a:lstStyle/>
          <a:p>
            <a:r>
              <a:rPr lang="en-US"/>
              <a:t>.</a:t>
            </a:r>
          </a:p>
        </p:txBody>
      </p:sp>
      <p:sp>
        <p:nvSpPr>
          <p:cNvPr id="10" name="Content Placeholder 9">
            <a:extLst>
              <a:ext uri="{FF2B5EF4-FFF2-40B4-BE49-F238E27FC236}">
                <a16:creationId xmlns:a16="http://schemas.microsoft.com/office/drawing/2014/main" id="{86D952B4-E6B0-F39F-12B9-5618643FCBC8}"/>
              </a:ext>
            </a:extLst>
          </p:cNvPr>
          <p:cNvSpPr>
            <a:spLocks noGrp="1"/>
          </p:cNvSpPr>
          <p:nvPr>
            <p:ph sz="quarter" idx="16"/>
          </p:nvPr>
        </p:nvSpPr>
        <p:spPr>
          <a:xfrm>
            <a:off x="277956" y="4054555"/>
            <a:ext cx="1437687" cy="1437686"/>
          </a:xfrm>
          <a:blipFill>
            <a:blip r:embed="rId3"/>
            <a:stretch>
              <a:fillRect/>
            </a:stretch>
          </a:blipFill>
        </p:spPr>
        <p:txBody>
          <a:bodyPr/>
          <a:lstStyle/>
          <a:p>
            <a:r>
              <a:rPr lang="en-US"/>
              <a:t>.</a:t>
            </a:r>
          </a:p>
        </p:txBody>
      </p:sp>
    </p:spTree>
    <p:extLst>
      <p:ext uri="{BB962C8B-B14F-4D97-AF65-F5344CB8AC3E}">
        <p14:creationId xmlns:p14="http://schemas.microsoft.com/office/powerpoint/2010/main" val="17056007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CCDFB-58B9-42DE-7EF2-C075CCD485B9}"/>
              </a:ext>
            </a:extLst>
          </p:cNvPr>
          <p:cNvSpPr>
            <a:spLocks noGrp="1"/>
          </p:cNvSpPr>
          <p:nvPr>
            <p:ph type="title"/>
          </p:nvPr>
        </p:nvSpPr>
        <p:spPr/>
        <p:txBody>
          <a:bodyPr/>
          <a:lstStyle/>
          <a:p>
            <a:r>
              <a:rPr lang="en-US" dirty="0"/>
              <a:t>Background</a:t>
            </a:r>
            <a:endParaRPr lang="en-ZA" dirty="0"/>
          </a:p>
        </p:txBody>
      </p:sp>
      <p:sp>
        <p:nvSpPr>
          <p:cNvPr id="3" name="Content Placeholder 2">
            <a:extLst>
              <a:ext uri="{FF2B5EF4-FFF2-40B4-BE49-F238E27FC236}">
                <a16:creationId xmlns:a16="http://schemas.microsoft.com/office/drawing/2014/main" id="{4A71536D-4750-7BA1-4FF0-91C9D3A0340B}"/>
              </a:ext>
            </a:extLst>
          </p:cNvPr>
          <p:cNvSpPr>
            <a:spLocks noGrp="1"/>
          </p:cNvSpPr>
          <p:nvPr>
            <p:ph idx="1"/>
          </p:nvPr>
        </p:nvSpPr>
        <p:spPr>
          <a:xfrm>
            <a:off x="34128" y="999489"/>
            <a:ext cx="9109872" cy="4877784"/>
          </a:xfrm>
        </p:spPr>
        <p:txBody>
          <a:bodyPr>
            <a:noAutofit/>
          </a:bodyPr>
          <a:lstStyle/>
          <a:p>
            <a:pPr marL="0" indent="0">
              <a:buNone/>
            </a:pPr>
            <a:r>
              <a:rPr lang="en-US" sz="1600" dirty="0"/>
              <a:t>Eskom implemented K2 around 2003 as an Enterprise Workflow platform (</a:t>
            </a:r>
            <a:r>
              <a:rPr lang="en-US" sz="1600" dirty="0" err="1"/>
              <a:t>iBPMS</a:t>
            </a:r>
            <a:r>
              <a:rPr lang="en-US" sz="1600" dirty="0"/>
              <a:t>). The platform was used to develop numerous applications such as eForms workflows, ACNAC, GENTLC, SET, Top100 and IRCAMS. The platform was developer intensive with the requirement for specialist scarce K2 developers whenever changes are required. As per the Eskom’s system lifecycle, we need to source the platform that is in the cloud, supports low code/ No code development and uses analytical information to support process management.</a:t>
            </a:r>
          </a:p>
          <a:p>
            <a:pPr marL="0" indent="0">
              <a:buNone/>
            </a:pPr>
            <a:endParaRPr lang="en-US" sz="1600" b="1" dirty="0"/>
          </a:p>
          <a:p>
            <a:pPr marL="0" indent="0">
              <a:buNone/>
            </a:pPr>
            <a:r>
              <a:rPr lang="en-US" sz="1600" b="1" dirty="0"/>
              <a:t>Approach:</a:t>
            </a:r>
          </a:p>
          <a:p>
            <a:pPr marL="257175" indent="-257175" algn="just">
              <a:spcBef>
                <a:spcPts val="450"/>
              </a:spcBef>
              <a:spcAft>
                <a:spcPts val="450"/>
              </a:spcAft>
              <a:buFont typeface="Symbol" panose="05050102010706020507" pitchFamily="18" charset="2"/>
              <a:buChar char=""/>
              <a:tabLst>
                <a:tab pos="189071" algn="l"/>
                <a:tab pos="378143" algn="l"/>
                <a:tab pos="567214" algn="l"/>
                <a:tab pos="755809" algn="l"/>
                <a:tab pos="944880" algn="l"/>
                <a:tab pos="1133951" algn="l"/>
                <a:tab pos="1323023" algn="l"/>
                <a:tab pos="1512094" algn="l"/>
                <a:tab pos="1701165" algn="l"/>
                <a:tab pos="2078831" algn="l"/>
                <a:tab pos="189071" algn="l"/>
                <a:tab pos="378143" algn="l"/>
                <a:tab pos="567214" algn="l"/>
                <a:tab pos="755809" algn="l"/>
                <a:tab pos="944880" algn="l"/>
                <a:tab pos="1133951" algn="l"/>
                <a:tab pos="1323023" algn="l"/>
                <a:tab pos="1512094" algn="l"/>
                <a:tab pos="1701165" algn="l"/>
                <a:tab pos="2078831" algn="l"/>
                <a:tab pos="2267903" algn="l"/>
                <a:tab pos="2456974" algn="l"/>
                <a:tab pos="2646045" algn="l"/>
                <a:tab pos="2835116" algn="l"/>
                <a:tab pos="3024188" algn="l"/>
                <a:tab pos="3212783" algn="l"/>
                <a:tab pos="3401854" algn="l"/>
                <a:tab pos="3590925" algn="l"/>
                <a:tab pos="3779996" algn="l"/>
                <a:tab pos="3969068" algn="l"/>
                <a:tab pos="4158139" algn="l"/>
                <a:tab pos="4347210" algn="l"/>
              </a:tabLst>
            </a:pPr>
            <a:r>
              <a:rPr lang="en-GB" sz="1600" dirty="0"/>
              <a:t>Replace the current BPA platform with a modern solution to advance Eskom’s Process automation objectives.</a:t>
            </a:r>
            <a:endParaRPr lang="en-ZA" sz="1600" dirty="0"/>
          </a:p>
          <a:p>
            <a:pPr marL="257175" indent="-257175" algn="just">
              <a:spcBef>
                <a:spcPts val="450"/>
              </a:spcBef>
              <a:spcAft>
                <a:spcPts val="450"/>
              </a:spcAft>
              <a:buFont typeface="Symbol" panose="05050102010706020507" pitchFamily="18" charset="2"/>
              <a:buChar char=""/>
              <a:tabLst>
                <a:tab pos="189071" algn="l"/>
                <a:tab pos="378143" algn="l"/>
                <a:tab pos="567214" algn="l"/>
                <a:tab pos="755809" algn="l"/>
                <a:tab pos="944880" algn="l"/>
                <a:tab pos="1133951" algn="l"/>
                <a:tab pos="1323023" algn="l"/>
                <a:tab pos="1512094" algn="l"/>
                <a:tab pos="1701165" algn="l"/>
                <a:tab pos="2078831" algn="l"/>
                <a:tab pos="189071" algn="l"/>
                <a:tab pos="378143" algn="l"/>
                <a:tab pos="567214" algn="l"/>
                <a:tab pos="755809" algn="l"/>
                <a:tab pos="944880" algn="l"/>
                <a:tab pos="1133951" algn="l"/>
                <a:tab pos="1323023" algn="l"/>
                <a:tab pos="1512094" algn="l"/>
                <a:tab pos="1701165" algn="l"/>
                <a:tab pos="2078831" algn="l"/>
                <a:tab pos="2267903" algn="l"/>
                <a:tab pos="2456974" algn="l"/>
                <a:tab pos="2646045" algn="l"/>
                <a:tab pos="2835116" algn="l"/>
                <a:tab pos="3024188" algn="l"/>
                <a:tab pos="3212783" algn="l"/>
                <a:tab pos="3401854" algn="l"/>
                <a:tab pos="3590925" algn="l"/>
                <a:tab pos="3779996" algn="l"/>
                <a:tab pos="3969068" algn="l"/>
                <a:tab pos="4158139" algn="l"/>
                <a:tab pos="4347210" algn="l"/>
              </a:tabLst>
            </a:pPr>
            <a:r>
              <a:rPr lang="en-GB" sz="1600" dirty="0"/>
              <a:t>The Vendor is responsible for the delivery of a full end to end solution and the project within the required timelines.</a:t>
            </a:r>
            <a:endParaRPr lang="en-ZA" sz="1600" dirty="0"/>
          </a:p>
          <a:p>
            <a:pPr marL="257175" indent="-257175" algn="just">
              <a:spcBef>
                <a:spcPts val="450"/>
              </a:spcBef>
              <a:spcAft>
                <a:spcPts val="450"/>
              </a:spcAft>
              <a:buFont typeface="Symbol" panose="05050102010706020507" pitchFamily="18" charset="2"/>
              <a:buChar char=""/>
              <a:tabLst>
                <a:tab pos="189071" algn="l"/>
                <a:tab pos="378143" algn="l"/>
                <a:tab pos="567214" algn="l"/>
                <a:tab pos="755809" algn="l"/>
                <a:tab pos="944880" algn="l"/>
                <a:tab pos="1133951" algn="l"/>
                <a:tab pos="1323023" algn="l"/>
                <a:tab pos="1512094" algn="l"/>
                <a:tab pos="1701165" algn="l"/>
                <a:tab pos="2078831" algn="l"/>
                <a:tab pos="189071" algn="l"/>
                <a:tab pos="378143" algn="l"/>
                <a:tab pos="567214" algn="l"/>
                <a:tab pos="755809" algn="l"/>
                <a:tab pos="944880" algn="l"/>
                <a:tab pos="1133951" algn="l"/>
                <a:tab pos="1323023" algn="l"/>
                <a:tab pos="1512094" algn="l"/>
                <a:tab pos="1701165" algn="l"/>
                <a:tab pos="2078831" algn="l"/>
                <a:tab pos="2267903" algn="l"/>
                <a:tab pos="2456974" algn="l"/>
                <a:tab pos="2646045" algn="l"/>
                <a:tab pos="2835116" algn="l"/>
                <a:tab pos="3024188" algn="l"/>
                <a:tab pos="3212783" algn="l"/>
                <a:tab pos="3401854" algn="l"/>
                <a:tab pos="3590925" algn="l"/>
                <a:tab pos="3779996" algn="l"/>
                <a:tab pos="3969068" algn="l"/>
                <a:tab pos="4158139" algn="l"/>
                <a:tab pos="4347210" algn="l"/>
              </a:tabLst>
            </a:pPr>
            <a:r>
              <a:rPr lang="en-GB" sz="1600" dirty="0"/>
              <a:t>The project and solution must comply with Eskom stage gates and governance milestones and deliverables. </a:t>
            </a:r>
            <a:endParaRPr lang="en-ZA" sz="1600" dirty="0"/>
          </a:p>
          <a:p>
            <a:pPr marL="257175" indent="-257175" algn="just">
              <a:spcBef>
                <a:spcPts val="450"/>
              </a:spcBef>
              <a:spcAft>
                <a:spcPts val="450"/>
              </a:spcAft>
              <a:buFont typeface="Symbol" panose="05050102010706020507" pitchFamily="18" charset="2"/>
              <a:buChar char=""/>
              <a:tabLst>
                <a:tab pos="189071" algn="l"/>
                <a:tab pos="378143" algn="l"/>
                <a:tab pos="567214" algn="l"/>
                <a:tab pos="755809" algn="l"/>
                <a:tab pos="944880" algn="l"/>
                <a:tab pos="1133951" algn="l"/>
                <a:tab pos="1323023" algn="l"/>
                <a:tab pos="1512094" algn="l"/>
                <a:tab pos="1701165" algn="l"/>
                <a:tab pos="2078831" algn="l"/>
                <a:tab pos="189071" algn="l"/>
                <a:tab pos="378143" algn="l"/>
                <a:tab pos="567214" algn="l"/>
                <a:tab pos="755809" algn="l"/>
                <a:tab pos="944880" algn="l"/>
                <a:tab pos="1133951" algn="l"/>
                <a:tab pos="1323023" algn="l"/>
                <a:tab pos="1512094" algn="l"/>
                <a:tab pos="1701165" algn="l"/>
                <a:tab pos="2078831" algn="l"/>
                <a:tab pos="2267903" algn="l"/>
                <a:tab pos="2456974" algn="l"/>
                <a:tab pos="2646045" algn="l"/>
                <a:tab pos="2835116" algn="l"/>
                <a:tab pos="3024188" algn="l"/>
                <a:tab pos="3212783" algn="l"/>
                <a:tab pos="3401854" algn="l"/>
                <a:tab pos="3590925" algn="l"/>
                <a:tab pos="3779996" algn="l"/>
                <a:tab pos="3969068" algn="l"/>
                <a:tab pos="4158139" algn="l"/>
                <a:tab pos="4347210" algn="l"/>
              </a:tabLst>
            </a:pPr>
            <a:r>
              <a:rPr lang="en-GB" sz="1600" dirty="0"/>
              <a:t>A phased rollout approach with quick to market deliverables (agility) is mandatory.</a:t>
            </a:r>
            <a:endParaRPr lang="en-ZA" sz="1600" dirty="0"/>
          </a:p>
          <a:p>
            <a:pPr marL="257175" indent="-257175" algn="just">
              <a:spcBef>
                <a:spcPts val="450"/>
              </a:spcBef>
              <a:spcAft>
                <a:spcPts val="450"/>
              </a:spcAft>
              <a:buFont typeface="Symbol" panose="05050102010706020507" pitchFamily="18" charset="2"/>
              <a:buChar char=""/>
              <a:tabLst>
                <a:tab pos="189071" algn="l"/>
                <a:tab pos="378143" algn="l"/>
                <a:tab pos="567214" algn="l"/>
                <a:tab pos="755809" algn="l"/>
                <a:tab pos="944880" algn="l"/>
                <a:tab pos="1133951" algn="l"/>
                <a:tab pos="1323023" algn="l"/>
                <a:tab pos="1512094" algn="l"/>
                <a:tab pos="1701165" algn="l"/>
                <a:tab pos="2078831" algn="l"/>
                <a:tab pos="189071" algn="l"/>
                <a:tab pos="378143" algn="l"/>
                <a:tab pos="567214" algn="l"/>
                <a:tab pos="755809" algn="l"/>
                <a:tab pos="944880" algn="l"/>
                <a:tab pos="1133951" algn="l"/>
                <a:tab pos="1323023" algn="l"/>
                <a:tab pos="1512094" algn="l"/>
                <a:tab pos="1701165" algn="l"/>
                <a:tab pos="2078831" algn="l"/>
                <a:tab pos="2267903" algn="l"/>
                <a:tab pos="2456974" algn="l"/>
                <a:tab pos="2646045" algn="l"/>
                <a:tab pos="2835116" algn="l"/>
                <a:tab pos="3024188" algn="l"/>
                <a:tab pos="3212783" algn="l"/>
                <a:tab pos="3401854" algn="l"/>
                <a:tab pos="3590925" algn="l"/>
                <a:tab pos="3779996" algn="l"/>
                <a:tab pos="3969068" algn="l"/>
                <a:tab pos="4158139" algn="l"/>
                <a:tab pos="4347210" algn="l"/>
              </a:tabLst>
            </a:pPr>
            <a:r>
              <a:rPr lang="en-GB" sz="1600" dirty="0"/>
              <a:t>The project must be fully completed &amp; system fully operational within twenty-four to thirty-six months of the kick-off meeting. A six-month stabilisation period must be included in this timeframe.</a:t>
            </a:r>
            <a:endParaRPr lang="en-ZA" sz="1600" dirty="0"/>
          </a:p>
          <a:p>
            <a:pPr marL="0" indent="0">
              <a:buNone/>
            </a:pPr>
            <a:endParaRPr lang="en-ZA" sz="1600" dirty="0"/>
          </a:p>
        </p:txBody>
      </p:sp>
      <p:sp>
        <p:nvSpPr>
          <p:cNvPr id="4" name="Slide Number Placeholder 3">
            <a:extLst>
              <a:ext uri="{FF2B5EF4-FFF2-40B4-BE49-F238E27FC236}">
                <a16:creationId xmlns:a16="http://schemas.microsoft.com/office/drawing/2014/main" id="{71FDA2A9-AB4A-D49E-3626-B2435251130D}"/>
              </a:ext>
            </a:extLst>
          </p:cNvPr>
          <p:cNvSpPr>
            <a:spLocks noGrp="1"/>
          </p:cNvSpPr>
          <p:nvPr>
            <p:ph type="sldNum" sz="quarter" idx="4"/>
          </p:nvPr>
        </p:nvSpPr>
        <p:spPr>
          <a:xfrm>
            <a:off x="8548352" y="6356351"/>
            <a:ext cx="488144" cy="365125"/>
          </a:xfrm>
        </p:spPr>
        <p:txBody>
          <a:bodyPr/>
          <a:lstStyle/>
          <a:p>
            <a:fld id="{56B1497D-D85C-49F0-B0C9-9C5FED4EAE9E}" type="slidenum">
              <a:rPr lang="en-ZA" smtClean="0"/>
              <a:pPr/>
              <a:t>19</a:t>
            </a:fld>
            <a:endParaRPr lang="en-ZA" dirty="0"/>
          </a:p>
        </p:txBody>
      </p:sp>
    </p:spTree>
    <p:extLst>
      <p:ext uri="{BB962C8B-B14F-4D97-AF65-F5344CB8AC3E}">
        <p14:creationId xmlns:p14="http://schemas.microsoft.com/office/powerpoint/2010/main" val="40758981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CCDFB-58B9-42DE-7EF2-C075CCD485B9}"/>
              </a:ext>
            </a:extLst>
          </p:cNvPr>
          <p:cNvSpPr>
            <a:spLocks noGrp="1"/>
          </p:cNvSpPr>
          <p:nvPr>
            <p:ph type="title"/>
          </p:nvPr>
        </p:nvSpPr>
        <p:spPr/>
        <p:txBody>
          <a:bodyPr/>
          <a:lstStyle/>
          <a:p>
            <a:r>
              <a:rPr lang="en-US" dirty="0"/>
              <a:t>Scope</a:t>
            </a:r>
            <a:endParaRPr lang="en-ZA" dirty="0"/>
          </a:p>
        </p:txBody>
      </p:sp>
      <p:pic>
        <p:nvPicPr>
          <p:cNvPr id="4" name="Content Placeholder 3">
            <a:extLst>
              <a:ext uri="{FF2B5EF4-FFF2-40B4-BE49-F238E27FC236}">
                <a16:creationId xmlns:a16="http://schemas.microsoft.com/office/drawing/2014/main" id="{F60152ED-23F7-4624-B08A-174EF71CBC5A}"/>
              </a:ext>
            </a:extLst>
          </p:cNvPr>
          <p:cNvPicPr>
            <a:picLocks noGrp="1" noChangeAspect="1"/>
          </p:cNvPicPr>
          <p:nvPr>
            <p:ph idx="1"/>
          </p:nvPr>
        </p:nvPicPr>
        <p:blipFill>
          <a:blip r:embed="rId2"/>
          <a:stretch>
            <a:fillRect/>
          </a:stretch>
        </p:blipFill>
        <p:spPr>
          <a:xfrm>
            <a:off x="971600" y="1034511"/>
            <a:ext cx="7416824" cy="5141545"/>
          </a:xfrm>
          <a:prstGeom prst="rect">
            <a:avLst/>
          </a:prstGeom>
        </p:spPr>
      </p:pic>
      <p:sp>
        <p:nvSpPr>
          <p:cNvPr id="3" name="Slide Number Placeholder 2">
            <a:extLst>
              <a:ext uri="{FF2B5EF4-FFF2-40B4-BE49-F238E27FC236}">
                <a16:creationId xmlns:a16="http://schemas.microsoft.com/office/drawing/2014/main" id="{3F8B98AC-30BB-C60D-E21C-AF9A31C81E04}"/>
              </a:ext>
            </a:extLst>
          </p:cNvPr>
          <p:cNvSpPr>
            <a:spLocks noGrp="1"/>
          </p:cNvSpPr>
          <p:nvPr>
            <p:ph type="sldNum" sz="quarter" idx="4"/>
          </p:nvPr>
        </p:nvSpPr>
        <p:spPr>
          <a:xfrm>
            <a:off x="8548352" y="6356351"/>
            <a:ext cx="344128" cy="365125"/>
          </a:xfrm>
        </p:spPr>
        <p:txBody>
          <a:bodyPr/>
          <a:lstStyle/>
          <a:p>
            <a:fld id="{56B1497D-D85C-49F0-B0C9-9C5FED4EAE9E}" type="slidenum">
              <a:rPr lang="en-ZA" smtClean="0"/>
              <a:pPr/>
              <a:t>20</a:t>
            </a:fld>
            <a:endParaRPr lang="en-ZA" dirty="0"/>
          </a:p>
        </p:txBody>
      </p:sp>
    </p:spTree>
    <p:extLst>
      <p:ext uri="{BB962C8B-B14F-4D97-AF65-F5344CB8AC3E}">
        <p14:creationId xmlns:p14="http://schemas.microsoft.com/office/powerpoint/2010/main" val="25644619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CCD56-B0F4-0282-486A-201A64189103}"/>
              </a:ext>
            </a:extLst>
          </p:cNvPr>
          <p:cNvSpPr>
            <a:spLocks noGrp="1"/>
          </p:cNvSpPr>
          <p:nvPr>
            <p:ph type="title"/>
          </p:nvPr>
        </p:nvSpPr>
        <p:spPr/>
        <p:txBody>
          <a:bodyPr/>
          <a:lstStyle/>
          <a:p>
            <a:r>
              <a:rPr lang="en-US" dirty="0"/>
              <a:t>Application Interactions</a:t>
            </a:r>
            <a:endParaRPr lang="en-ZA" dirty="0"/>
          </a:p>
        </p:txBody>
      </p:sp>
      <p:pic>
        <p:nvPicPr>
          <p:cNvPr id="4" name="Content Placeholder 3">
            <a:extLst>
              <a:ext uri="{FF2B5EF4-FFF2-40B4-BE49-F238E27FC236}">
                <a16:creationId xmlns:a16="http://schemas.microsoft.com/office/drawing/2014/main" id="{EC4E7DA5-E26F-FCE2-71D7-9052870BD06A}"/>
              </a:ext>
            </a:extLst>
          </p:cNvPr>
          <p:cNvPicPr>
            <a:picLocks noGrp="1" noChangeAspect="1"/>
          </p:cNvPicPr>
          <p:nvPr>
            <p:ph idx="1"/>
          </p:nvPr>
        </p:nvPicPr>
        <p:blipFill>
          <a:blip r:embed="rId2"/>
          <a:stretch>
            <a:fillRect/>
          </a:stretch>
        </p:blipFill>
        <p:spPr>
          <a:xfrm>
            <a:off x="198219" y="1124744"/>
            <a:ext cx="8747561" cy="4896544"/>
          </a:xfrm>
          <a:prstGeom prst="rect">
            <a:avLst/>
          </a:prstGeom>
        </p:spPr>
      </p:pic>
      <p:sp>
        <p:nvSpPr>
          <p:cNvPr id="3" name="Slide Number Placeholder 2">
            <a:extLst>
              <a:ext uri="{FF2B5EF4-FFF2-40B4-BE49-F238E27FC236}">
                <a16:creationId xmlns:a16="http://schemas.microsoft.com/office/drawing/2014/main" id="{85FAE5B0-8E62-BDF6-63C6-25F41ED91224}"/>
              </a:ext>
            </a:extLst>
          </p:cNvPr>
          <p:cNvSpPr>
            <a:spLocks noGrp="1"/>
          </p:cNvSpPr>
          <p:nvPr>
            <p:ph type="sldNum" sz="quarter" idx="4"/>
          </p:nvPr>
        </p:nvSpPr>
        <p:spPr>
          <a:xfrm>
            <a:off x="8548352" y="6356351"/>
            <a:ext cx="344128" cy="365125"/>
          </a:xfrm>
        </p:spPr>
        <p:txBody>
          <a:bodyPr/>
          <a:lstStyle/>
          <a:p>
            <a:fld id="{56B1497D-D85C-49F0-B0C9-9C5FED4EAE9E}" type="slidenum">
              <a:rPr lang="en-ZA" smtClean="0"/>
              <a:pPr/>
              <a:t>21</a:t>
            </a:fld>
            <a:endParaRPr lang="en-ZA" dirty="0"/>
          </a:p>
        </p:txBody>
      </p:sp>
    </p:spTree>
    <p:extLst>
      <p:ext uri="{BB962C8B-B14F-4D97-AF65-F5344CB8AC3E}">
        <p14:creationId xmlns:p14="http://schemas.microsoft.com/office/powerpoint/2010/main" val="15357294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FECB7-5AC0-4C4E-191C-9D36A99D9056}"/>
              </a:ext>
            </a:extLst>
          </p:cNvPr>
          <p:cNvSpPr>
            <a:spLocks noGrp="1"/>
          </p:cNvSpPr>
          <p:nvPr>
            <p:ph type="title"/>
          </p:nvPr>
        </p:nvSpPr>
        <p:spPr/>
        <p:txBody>
          <a:bodyPr/>
          <a:lstStyle/>
          <a:p>
            <a:r>
              <a:rPr lang="en-US" dirty="0"/>
              <a:t>Gate Keepers and Evaluation criteria</a:t>
            </a:r>
            <a:endParaRPr lang="en-ZA" dirty="0"/>
          </a:p>
        </p:txBody>
      </p:sp>
      <p:pic>
        <p:nvPicPr>
          <p:cNvPr id="4" name="Content Placeholder 3">
            <a:extLst>
              <a:ext uri="{FF2B5EF4-FFF2-40B4-BE49-F238E27FC236}">
                <a16:creationId xmlns:a16="http://schemas.microsoft.com/office/drawing/2014/main" id="{4FE4F893-CF09-C1F2-3803-FF9C772636DA}"/>
              </a:ext>
            </a:extLst>
          </p:cNvPr>
          <p:cNvPicPr>
            <a:picLocks noGrp="1" noChangeAspect="1"/>
          </p:cNvPicPr>
          <p:nvPr>
            <p:ph idx="1"/>
          </p:nvPr>
        </p:nvPicPr>
        <p:blipFill>
          <a:blip r:embed="rId2"/>
          <a:stretch>
            <a:fillRect/>
          </a:stretch>
        </p:blipFill>
        <p:spPr>
          <a:xfrm>
            <a:off x="147044" y="1098016"/>
            <a:ext cx="8836112" cy="1466888"/>
          </a:xfrm>
          <a:prstGeom prst="rect">
            <a:avLst/>
          </a:prstGeom>
        </p:spPr>
      </p:pic>
      <p:graphicFrame>
        <p:nvGraphicFramePr>
          <p:cNvPr id="5" name="Table 4">
            <a:extLst>
              <a:ext uri="{FF2B5EF4-FFF2-40B4-BE49-F238E27FC236}">
                <a16:creationId xmlns:a16="http://schemas.microsoft.com/office/drawing/2014/main" id="{3C322E33-6793-DB19-6408-58EDC5C484AC}"/>
              </a:ext>
            </a:extLst>
          </p:cNvPr>
          <p:cNvGraphicFramePr>
            <a:graphicFrameLocks noGrp="1"/>
          </p:cNvGraphicFramePr>
          <p:nvPr>
            <p:extLst>
              <p:ext uri="{D42A27DB-BD31-4B8C-83A1-F6EECF244321}">
                <p14:modId xmlns:p14="http://schemas.microsoft.com/office/powerpoint/2010/main" val="1313357951"/>
              </p:ext>
            </p:extLst>
          </p:nvPr>
        </p:nvGraphicFramePr>
        <p:xfrm>
          <a:off x="147044" y="2708920"/>
          <a:ext cx="8836113" cy="2952324"/>
        </p:xfrm>
        <a:graphic>
          <a:graphicData uri="http://schemas.openxmlformats.org/drawingml/2006/table">
            <a:tbl>
              <a:tblPr/>
              <a:tblGrid>
                <a:gridCol w="2984075">
                  <a:extLst>
                    <a:ext uri="{9D8B030D-6E8A-4147-A177-3AD203B41FA5}">
                      <a16:colId xmlns:a16="http://schemas.microsoft.com/office/drawing/2014/main" val="258858085"/>
                    </a:ext>
                  </a:extLst>
                </a:gridCol>
                <a:gridCol w="812783">
                  <a:extLst>
                    <a:ext uri="{9D8B030D-6E8A-4147-A177-3AD203B41FA5}">
                      <a16:colId xmlns:a16="http://schemas.microsoft.com/office/drawing/2014/main" val="2955775125"/>
                    </a:ext>
                  </a:extLst>
                </a:gridCol>
                <a:gridCol w="429614">
                  <a:extLst>
                    <a:ext uri="{9D8B030D-6E8A-4147-A177-3AD203B41FA5}">
                      <a16:colId xmlns:a16="http://schemas.microsoft.com/office/drawing/2014/main" val="2383705411"/>
                    </a:ext>
                  </a:extLst>
                </a:gridCol>
                <a:gridCol w="2984075">
                  <a:extLst>
                    <a:ext uri="{9D8B030D-6E8A-4147-A177-3AD203B41FA5}">
                      <a16:colId xmlns:a16="http://schemas.microsoft.com/office/drawing/2014/main" val="3785115342"/>
                    </a:ext>
                  </a:extLst>
                </a:gridCol>
                <a:gridCol w="812783">
                  <a:extLst>
                    <a:ext uri="{9D8B030D-6E8A-4147-A177-3AD203B41FA5}">
                      <a16:colId xmlns:a16="http://schemas.microsoft.com/office/drawing/2014/main" val="1357217354"/>
                    </a:ext>
                  </a:extLst>
                </a:gridCol>
                <a:gridCol w="812783">
                  <a:extLst>
                    <a:ext uri="{9D8B030D-6E8A-4147-A177-3AD203B41FA5}">
                      <a16:colId xmlns:a16="http://schemas.microsoft.com/office/drawing/2014/main" val="481702489"/>
                    </a:ext>
                  </a:extLst>
                </a:gridCol>
              </a:tblGrid>
              <a:tr h="201358">
                <a:tc gridSpan="6">
                  <a:txBody>
                    <a:bodyPr/>
                    <a:lstStyle/>
                    <a:p>
                      <a:pPr algn="l" fontAlgn="b"/>
                      <a:r>
                        <a:rPr lang="en-ZA" sz="800" b="1" i="0" u="sng" strike="noStrike">
                          <a:solidFill>
                            <a:srgbClr val="000000"/>
                          </a:solidFill>
                          <a:effectLst/>
                          <a:latin typeface="Arial" panose="020B0604020202020204" pitchFamily="34" charset="0"/>
                        </a:rPr>
                        <a:t>Notes regarding Table Below</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BF8F"/>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21156294"/>
                  </a:ext>
                </a:extLst>
              </a:tr>
              <a:tr h="201358">
                <a:tc gridSpan="6">
                  <a:txBody>
                    <a:bodyPr/>
                    <a:lstStyle/>
                    <a:p>
                      <a:pPr algn="l" fontAlgn="b"/>
                      <a:r>
                        <a:rPr lang="en-US" sz="800" b="0" i="0" u="none" strike="noStrike">
                          <a:solidFill>
                            <a:srgbClr val="000000"/>
                          </a:solidFill>
                          <a:effectLst/>
                          <a:latin typeface="Arial" panose="020B0604020202020204" pitchFamily="34" charset="0"/>
                        </a:rPr>
                        <a:t>The total for the RFP (Paper Exercise) evaluation is </a:t>
                      </a:r>
                      <a:r>
                        <a:rPr lang="en-US" sz="800" b="1" i="0" u="none" strike="noStrike">
                          <a:solidFill>
                            <a:srgbClr val="FF0000"/>
                          </a:solidFill>
                          <a:effectLst/>
                          <a:latin typeface="Arial" panose="020B0604020202020204" pitchFamily="34" charset="0"/>
                        </a:rPr>
                        <a:t>100%</a:t>
                      </a:r>
                      <a:endParaRPr lang="en-US" sz="800" b="0" i="0" u="none" strike="noStrike">
                        <a:solidFill>
                          <a:srgbClr val="000000"/>
                        </a:solidFill>
                        <a:effectLst/>
                        <a:latin typeface="Arial" panose="020B060402020202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BF8F"/>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91040712"/>
                  </a:ext>
                </a:extLst>
              </a:tr>
              <a:tr h="201358">
                <a:tc gridSpan="6">
                  <a:txBody>
                    <a:bodyPr/>
                    <a:lstStyle/>
                    <a:p>
                      <a:pPr algn="l" fontAlgn="b"/>
                      <a:r>
                        <a:rPr lang="en-US" sz="800" b="0" i="0" u="none" strike="noStrike">
                          <a:solidFill>
                            <a:srgbClr val="000000"/>
                          </a:solidFill>
                          <a:effectLst/>
                          <a:latin typeface="Arial" panose="020B0604020202020204" pitchFamily="34" charset="0"/>
                        </a:rPr>
                        <a:t>The Demo will count </a:t>
                      </a:r>
                      <a:r>
                        <a:rPr lang="en-US" sz="800" b="1" i="0" u="none" strike="noStrike">
                          <a:solidFill>
                            <a:srgbClr val="FF0000"/>
                          </a:solidFill>
                          <a:effectLst/>
                          <a:latin typeface="Arial" panose="020B0604020202020204" pitchFamily="34" charset="0"/>
                        </a:rPr>
                        <a:t>100%</a:t>
                      </a:r>
                      <a:endParaRPr lang="en-US" sz="800" b="0" i="0" u="none" strike="noStrike">
                        <a:solidFill>
                          <a:srgbClr val="000000"/>
                        </a:solidFill>
                        <a:effectLst/>
                        <a:latin typeface="Arial" panose="020B0604020202020204" pitchFamily="34"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BF8F"/>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3980912661"/>
                  </a:ext>
                </a:extLst>
              </a:tr>
              <a:tr h="201358">
                <a:tc gridSpan="6">
                  <a:txBody>
                    <a:bodyPr/>
                    <a:lstStyle/>
                    <a:p>
                      <a:pPr algn="l" fontAlgn="b"/>
                      <a:r>
                        <a:rPr lang="en-US" sz="800" b="0" i="0" u="none" strike="noStrike">
                          <a:solidFill>
                            <a:srgbClr val="000000"/>
                          </a:solidFill>
                          <a:effectLst/>
                          <a:latin typeface="Arial" panose="020B0604020202020204" pitchFamily="34" charset="0"/>
                        </a:rPr>
                        <a:t>Weighting for Final score:</a:t>
                      </a:r>
                      <a:r>
                        <a:rPr lang="en-US" sz="800" b="1" i="0" u="none" strike="noStrike">
                          <a:solidFill>
                            <a:srgbClr val="FF0000"/>
                          </a:solidFill>
                          <a:effectLst/>
                          <a:latin typeface="Arial" panose="020B0604020202020204" pitchFamily="34" charset="0"/>
                        </a:rPr>
                        <a:t> 50%</a:t>
                      </a:r>
                      <a:r>
                        <a:rPr lang="en-US" sz="800" b="0" i="0" u="none" strike="noStrike">
                          <a:solidFill>
                            <a:srgbClr val="000000"/>
                          </a:solidFill>
                          <a:effectLst/>
                          <a:latin typeface="Arial" panose="020B0604020202020204" pitchFamily="34" charset="0"/>
                        </a:rPr>
                        <a:t> of the RFP will be added to</a:t>
                      </a:r>
                      <a:r>
                        <a:rPr lang="en-US" sz="800" b="1" i="0" u="none" strike="noStrike">
                          <a:solidFill>
                            <a:srgbClr val="FF0000"/>
                          </a:solidFill>
                          <a:effectLst/>
                          <a:latin typeface="Arial" panose="020B0604020202020204" pitchFamily="34" charset="0"/>
                        </a:rPr>
                        <a:t> 50%</a:t>
                      </a:r>
                      <a:r>
                        <a:rPr lang="en-US" sz="800" b="0" i="0" u="none" strike="noStrike">
                          <a:solidFill>
                            <a:srgbClr val="000000"/>
                          </a:solidFill>
                          <a:effectLst/>
                          <a:latin typeface="Arial" panose="020B0604020202020204" pitchFamily="34" charset="0"/>
                        </a:rPr>
                        <a:t> of the demo to get the final score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BF8F"/>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907903815"/>
                  </a:ext>
                </a:extLst>
              </a:tr>
              <a:tr h="583243">
                <a:tc gridSpan="6">
                  <a:txBody>
                    <a:bodyPr/>
                    <a:lstStyle/>
                    <a:p>
                      <a:pPr algn="l" fontAlgn="b"/>
                      <a:r>
                        <a:rPr lang="en-US" sz="800" b="0" i="0" u="none" strike="noStrike" dirty="0">
                          <a:solidFill>
                            <a:srgbClr val="000000"/>
                          </a:solidFill>
                          <a:effectLst/>
                          <a:latin typeface="Arial" panose="020B0604020202020204" pitchFamily="34" charset="0"/>
                        </a:rPr>
                        <a:t>Evaluation will take place in two stages, 1. Response evaluation, and 2. Product Demo evaluation. The responses will be evaluated and the threshold is </a:t>
                      </a:r>
                      <a:r>
                        <a:rPr lang="en-US" sz="800" b="1" i="0" u="none" strike="noStrike" dirty="0">
                          <a:solidFill>
                            <a:srgbClr val="FF0000"/>
                          </a:solidFill>
                          <a:effectLst/>
                          <a:latin typeface="Arial" panose="020B0604020202020204" pitchFamily="34" charset="0"/>
                        </a:rPr>
                        <a:t>75%</a:t>
                      </a:r>
                      <a:r>
                        <a:rPr lang="en-US" sz="800" b="0" i="0" u="none" strike="noStrike" dirty="0">
                          <a:solidFill>
                            <a:srgbClr val="000000"/>
                          </a:solidFill>
                          <a:effectLst/>
                          <a:latin typeface="Arial" panose="020B0604020202020204" pitchFamily="34" charset="0"/>
                        </a:rPr>
                        <a:t>.  Only the service providers who manage to score </a:t>
                      </a:r>
                      <a:r>
                        <a:rPr lang="en-US" sz="800" b="1" i="0" u="none" strike="noStrike" dirty="0">
                          <a:solidFill>
                            <a:srgbClr val="FF0000"/>
                          </a:solidFill>
                          <a:effectLst/>
                          <a:latin typeface="Arial" panose="020B0604020202020204" pitchFamily="34" charset="0"/>
                        </a:rPr>
                        <a:t>75%</a:t>
                      </a:r>
                      <a:r>
                        <a:rPr lang="en-US" sz="800" b="0" i="0" u="none" strike="noStrike" dirty="0">
                          <a:solidFill>
                            <a:srgbClr val="000000"/>
                          </a:solidFill>
                          <a:effectLst/>
                          <a:latin typeface="Arial" panose="020B0604020202020204" pitchFamily="34" charset="0"/>
                        </a:rPr>
                        <a:t> and above will qualify to be invited to the second leg, i.e. Product demo of the proposed product, to be presented to Eskom.</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BF8F"/>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647031470"/>
                  </a:ext>
                </a:extLst>
              </a:tr>
              <a:tr h="201358">
                <a:tc>
                  <a:txBody>
                    <a:bodyPr/>
                    <a:lstStyle/>
                    <a:p>
                      <a:pPr algn="l" fontAlgn="t"/>
                      <a:endParaRPr lang="en-ZA" sz="800" b="0" i="0" u="none" strike="noStrike" dirty="0">
                        <a:solidFill>
                          <a:srgbClr val="000000"/>
                        </a:solidFill>
                        <a:effectLst/>
                        <a:latin typeface="Arial" panose="020B0604020202020204" pitchFamily="34" charset="0"/>
                      </a:endParaRP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ZA" sz="800" b="0" i="0" u="none" strike="noStrike">
                        <a:solidFill>
                          <a:srgbClr val="000000"/>
                        </a:solidFill>
                        <a:effectLst/>
                        <a:latin typeface="Arial" panose="020B0604020202020204" pitchFamily="34" charset="0"/>
                      </a:endParaRP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ZA" sz="800" b="0" i="0" u="none" strike="noStrike">
                        <a:solidFill>
                          <a:srgbClr val="000000"/>
                        </a:solidFill>
                        <a:effectLst/>
                        <a:latin typeface="Arial" panose="020B0604020202020204" pitchFamily="34" charset="0"/>
                      </a:endParaRP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ZA" sz="800" b="0" i="0" u="none" strike="noStrike">
                        <a:solidFill>
                          <a:srgbClr val="000000"/>
                        </a:solidFill>
                        <a:effectLst/>
                        <a:latin typeface="Arial" panose="020B0604020202020204" pitchFamily="34" charset="0"/>
                      </a:endParaRP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ZA" sz="800" b="0" i="0" u="none" strike="noStrike">
                        <a:solidFill>
                          <a:srgbClr val="000000"/>
                        </a:solidFill>
                        <a:effectLst/>
                        <a:latin typeface="Arial" panose="020B0604020202020204" pitchFamily="34" charset="0"/>
                      </a:endParaRP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endParaRPr lang="en-ZA" sz="800" b="0" i="0" u="none" strike="noStrike">
                        <a:solidFill>
                          <a:srgbClr val="000000"/>
                        </a:solidFill>
                        <a:effectLst/>
                        <a:latin typeface="Arial" panose="020B0604020202020204" pitchFamily="34" charset="0"/>
                      </a:endParaRP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2219475"/>
                  </a:ext>
                </a:extLst>
              </a:tr>
              <a:tr h="201358">
                <a:tc>
                  <a:txBody>
                    <a:bodyPr/>
                    <a:lstStyle/>
                    <a:p>
                      <a:pPr algn="l" fontAlgn="b"/>
                      <a:r>
                        <a:rPr lang="en-ZA" sz="800" b="1" i="0" u="none" strike="noStrike">
                          <a:solidFill>
                            <a:srgbClr val="000000"/>
                          </a:solidFill>
                          <a:effectLst/>
                          <a:latin typeface="Arial" panose="020B0604020202020204" pitchFamily="34" charset="0"/>
                        </a:rPr>
                        <a:t>Stage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gridSpan="2">
                  <a:txBody>
                    <a:bodyPr/>
                    <a:lstStyle/>
                    <a:p>
                      <a:pPr algn="ctr" fontAlgn="b"/>
                      <a:r>
                        <a:rPr lang="en-ZA" sz="800" b="1" i="0" u="none" strike="noStrike">
                          <a:solidFill>
                            <a:srgbClr val="000000"/>
                          </a:solidFill>
                          <a:effectLst/>
                          <a:latin typeface="Arial" panose="020B0604020202020204" pitchFamily="34" charset="0"/>
                        </a:rPr>
                        <a:t>Weighting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hMerge="1">
                  <a:txBody>
                    <a:bodyPr/>
                    <a:lstStyle/>
                    <a:p>
                      <a:endParaRPr lang="en-ZA"/>
                    </a:p>
                  </a:txBody>
                  <a:tcPr/>
                </a:tc>
                <a:tc>
                  <a:txBody>
                    <a:bodyPr/>
                    <a:lstStyle/>
                    <a:p>
                      <a:pPr algn="ctr" fontAlgn="b"/>
                      <a:r>
                        <a:rPr lang="en-ZA" sz="800" b="1" i="0" u="none" strike="noStrike">
                          <a:solidFill>
                            <a:srgbClr val="000000"/>
                          </a:solidFill>
                          <a:effectLst/>
                          <a:latin typeface="Arial" panose="020B0604020202020204" pitchFamily="34" charset="0"/>
                        </a:rPr>
                        <a:t>Total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en-ZA" sz="800" b="1" i="0" u="none" strike="noStrike">
                          <a:solidFill>
                            <a:srgbClr val="000000"/>
                          </a:solidFill>
                          <a:effectLst/>
                          <a:latin typeface="Arial" panose="020B0604020202020204" pitchFamily="34" charset="0"/>
                        </a:rPr>
                        <a:t>RFP Total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rowSpan="2">
                  <a:txBody>
                    <a:bodyPr/>
                    <a:lstStyle/>
                    <a:p>
                      <a:pPr algn="ctr" fontAlgn="ctr"/>
                      <a:r>
                        <a:rPr lang="en-ZA" sz="800" b="1" i="0" u="none" strike="noStrike">
                          <a:solidFill>
                            <a:srgbClr val="000000"/>
                          </a:solidFill>
                          <a:effectLst/>
                          <a:latin typeface="Arial" panose="020B0604020202020204" pitchFamily="34" charset="0"/>
                        </a:rPr>
                        <a:t>Final Score</a:t>
                      </a:r>
                      <a:br>
                        <a:rPr lang="en-ZA" sz="800" b="1" i="0" u="none" strike="noStrike">
                          <a:solidFill>
                            <a:srgbClr val="000000"/>
                          </a:solidFill>
                          <a:effectLst/>
                          <a:latin typeface="Arial" panose="020B0604020202020204" pitchFamily="34" charset="0"/>
                        </a:rPr>
                      </a:br>
                      <a:r>
                        <a:rPr lang="en-ZA" sz="800" b="1" i="0" u="none" strike="noStrike">
                          <a:solidFill>
                            <a:srgbClr val="000000"/>
                          </a:solidFill>
                          <a:effectLst/>
                          <a:latin typeface="Arial" panose="020B0604020202020204" pitchFamily="34" charset="0"/>
                        </a:rPr>
                        <a:t>RFP+Demo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890935873"/>
                  </a:ext>
                </a:extLst>
              </a:tr>
              <a:tr h="201358">
                <a:tc rowSpan="4">
                  <a:txBody>
                    <a:bodyPr/>
                    <a:lstStyle/>
                    <a:p>
                      <a:pPr algn="ctr" fontAlgn="ctr"/>
                      <a:r>
                        <a:rPr lang="en-ZA" sz="800" b="0" i="0" u="none" strike="noStrike" dirty="0">
                          <a:solidFill>
                            <a:srgbClr val="000000"/>
                          </a:solidFill>
                          <a:effectLst/>
                          <a:latin typeface="Arial" panose="020B0604020202020204" pitchFamily="34" charset="0"/>
                        </a:rPr>
                        <a:t>Technical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l" fontAlgn="b"/>
                      <a:r>
                        <a:rPr lang="en-ZA" sz="800" b="0" i="0" u="none" strike="noStrike">
                          <a:solidFill>
                            <a:srgbClr val="000000"/>
                          </a:solidFill>
                          <a:effectLst/>
                          <a:latin typeface="Arial" panose="020B0604020202020204" pitchFamily="34" charset="0"/>
                        </a:rPr>
                        <a:t>Functional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r" fontAlgn="b"/>
                      <a:r>
                        <a:rPr lang="en-ZA" sz="800" b="0" i="0" u="none" strike="noStrike">
                          <a:solidFill>
                            <a:srgbClr val="000000"/>
                          </a:solidFill>
                          <a:effectLst/>
                          <a:latin typeface="Arial" panose="020B0604020202020204" pitchFamily="34" charset="0"/>
                        </a:rPr>
                        <a:t>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r" fontAlgn="b"/>
                      <a:r>
                        <a:rPr lang="en-ZA" sz="800" b="0" i="0" u="none" strike="noStrike">
                          <a:solidFill>
                            <a:srgbClr val="000000"/>
                          </a:solidFill>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rowSpan="4">
                  <a:txBody>
                    <a:bodyPr/>
                    <a:lstStyle/>
                    <a:p>
                      <a:pPr algn="ctr" fontAlgn="ctr"/>
                      <a:r>
                        <a:rPr lang="en-ZA" sz="800" b="1" i="0" u="none" strike="noStrike">
                          <a:solidFill>
                            <a:srgbClr val="000000"/>
                          </a:solidFill>
                          <a:effectLst/>
                          <a:latin typeface="Arial" panose="020B0604020202020204" pitchFamily="34" charset="0"/>
                        </a:rPr>
                        <a:t>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vMerge="1">
                  <a:txBody>
                    <a:bodyPr/>
                    <a:lstStyle/>
                    <a:p>
                      <a:endParaRPr lang="en-ZA"/>
                    </a:p>
                  </a:txBody>
                  <a:tcPr/>
                </a:tc>
                <a:extLst>
                  <a:ext uri="{0D108BD9-81ED-4DB2-BD59-A6C34878D82A}">
                    <a16:rowId xmlns:a16="http://schemas.microsoft.com/office/drawing/2014/main" val="3533931793"/>
                  </a:ext>
                </a:extLst>
              </a:tr>
              <a:tr h="201358">
                <a:tc vMerge="1">
                  <a:txBody>
                    <a:bodyPr/>
                    <a:lstStyle/>
                    <a:p>
                      <a:endParaRPr lang="en-ZA"/>
                    </a:p>
                  </a:txBody>
                  <a:tcPr/>
                </a:tc>
                <a:tc>
                  <a:txBody>
                    <a:bodyPr/>
                    <a:lstStyle/>
                    <a:p>
                      <a:pPr algn="l" fontAlgn="b"/>
                      <a:r>
                        <a:rPr lang="en-ZA" sz="800" b="0" i="0" u="none" strike="noStrike">
                          <a:solidFill>
                            <a:srgbClr val="000000"/>
                          </a:solidFill>
                          <a:effectLst/>
                          <a:latin typeface="Arial" panose="020B0604020202020204" pitchFamily="34" charset="0"/>
                        </a:rPr>
                        <a:t>Technial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r" fontAlgn="b"/>
                      <a:r>
                        <a:rPr lang="en-ZA" sz="800" b="0" i="0" u="none" strike="noStrike">
                          <a:solidFill>
                            <a:srgbClr val="000000"/>
                          </a:solidFill>
                          <a:effectLst/>
                          <a:latin typeface="Arial" panose="020B0604020202020204" pitchFamily="34" charset="0"/>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r" fontAlgn="b"/>
                      <a:r>
                        <a:rPr lang="en-ZA" sz="800" b="0" i="0" u="none" strike="noStrike">
                          <a:solidFill>
                            <a:srgbClr val="000000"/>
                          </a:solidFill>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vMerge="1">
                  <a:txBody>
                    <a:bodyPr/>
                    <a:lstStyle/>
                    <a:p>
                      <a:endParaRPr lang="en-ZA"/>
                    </a:p>
                  </a:txBody>
                  <a:tcPr/>
                </a:tc>
                <a:tc>
                  <a:txBody>
                    <a:bodyPr/>
                    <a:lstStyle/>
                    <a:p>
                      <a:pPr algn="r" fontAlgn="ctr"/>
                      <a:r>
                        <a:rPr lang="en-ZA" sz="800" b="1" i="0" u="none" strike="noStrike">
                          <a:solidFill>
                            <a:srgbClr val="000000"/>
                          </a:solidFill>
                          <a:effectLst/>
                          <a:latin typeface="Arial" panose="020B0604020202020204" pitchFamily="34" charset="0"/>
                        </a:rPr>
                        <a:t>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DE9D9"/>
                    </a:solidFill>
                  </a:tcPr>
                </a:tc>
                <a:extLst>
                  <a:ext uri="{0D108BD9-81ED-4DB2-BD59-A6C34878D82A}">
                    <a16:rowId xmlns:a16="http://schemas.microsoft.com/office/drawing/2014/main" val="1053996347"/>
                  </a:ext>
                </a:extLst>
              </a:tr>
              <a:tr h="355501">
                <a:tc vMerge="1">
                  <a:txBody>
                    <a:bodyPr/>
                    <a:lstStyle/>
                    <a:p>
                      <a:endParaRPr lang="en-ZA"/>
                    </a:p>
                  </a:txBody>
                  <a:tcPr/>
                </a:tc>
                <a:tc>
                  <a:txBody>
                    <a:bodyPr/>
                    <a:lstStyle/>
                    <a:p>
                      <a:pPr algn="l" fontAlgn="b"/>
                      <a:r>
                        <a:rPr lang="en-ZA" sz="800" b="0" i="0" u="none" strike="noStrike">
                          <a:solidFill>
                            <a:srgbClr val="000000"/>
                          </a:solidFill>
                          <a:effectLst/>
                          <a:latin typeface="Arial" panose="020B0604020202020204" pitchFamily="34" charset="0"/>
                        </a:rPr>
                        <a:t>integration and Testing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r" fontAlgn="b"/>
                      <a:r>
                        <a:rPr lang="en-ZA" sz="800" b="0" i="0" u="none" strike="noStrike">
                          <a:solidFill>
                            <a:srgbClr val="000000"/>
                          </a:solidFill>
                          <a:effectLst/>
                          <a:latin typeface="Arial" panose="020B0604020202020204" pitchFamily="34" charset="0"/>
                        </a:rPr>
                        <a:t>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r" fontAlgn="b"/>
                      <a:r>
                        <a:rPr lang="en-ZA" sz="800" b="0" i="0" u="none" strike="noStrike">
                          <a:solidFill>
                            <a:srgbClr val="000000"/>
                          </a:solidFill>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vMerge="1">
                  <a:txBody>
                    <a:bodyPr/>
                    <a:lstStyle/>
                    <a:p>
                      <a:endParaRPr lang="en-ZA"/>
                    </a:p>
                  </a:txBody>
                  <a:tcPr/>
                </a:tc>
                <a:tc>
                  <a:txBody>
                    <a:bodyPr/>
                    <a:lstStyle/>
                    <a:p>
                      <a:pPr algn="l" fontAlgn="ctr"/>
                      <a:r>
                        <a:rPr lang="en-ZA" sz="8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DE9D9"/>
                    </a:solidFill>
                  </a:tcPr>
                </a:tc>
                <a:extLst>
                  <a:ext uri="{0D108BD9-81ED-4DB2-BD59-A6C34878D82A}">
                    <a16:rowId xmlns:a16="http://schemas.microsoft.com/office/drawing/2014/main" val="403026897"/>
                  </a:ext>
                </a:extLst>
              </a:tr>
              <a:tr h="201358">
                <a:tc vMerge="1">
                  <a:txBody>
                    <a:bodyPr/>
                    <a:lstStyle/>
                    <a:p>
                      <a:endParaRPr lang="en-ZA"/>
                    </a:p>
                  </a:txBody>
                  <a:tcPr/>
                </a:tc>
                <a:tc>
                  <a:txBody>
                    <a:bodyPr/>
                    <a:lstStyle/>
                    <a:p>
                      <a:pPr algn="l" fontAlgn="b"/>
                      <a:r>
                        <a:rPr lang="en-ZA" sz="800" b="0" i="0" u="none" strike="noStrike">
                          <a:solidFill>
                            <a:srgbClr val="000000"/>
                          </a:solidFill>
                          <a:effectLst/>
                          <a:latin typeface="Arial" panose="020B0604020202020204" pitchFamily="34" charset="0"/>
                        </a:rPr>
                        <a:t>Cloud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r" fontAlgn="b"/>
                      <a:r>
                        <a:rPr lang="en-ZA" sz="800" b="0" i="0" u="none" strike="noStrike">
                          <a:solidFill>
                            <a:srgbClr val="000000"/>
                          </a:solidFill>
                          <a:effectLst/>
                          <a:latin typeface="Arial" panose="020B0604020202020204" pitchFamily="34" charset="0"/>
                        </a:rPr>
                        <a:t>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r" fontAlgn="b"/>
                      <a:r>
                        <a:rPr lang="en-ZA" sz="800" b="0" i="0" u="none" strike="noStrike">
                          <a:solidFill>
                            <a:srgbClr val="000000"/>
                          </a:solidFill>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vMerge="1">
                  <a:txBody>
                    <a:bodyPr/>
                    <a:lstStyle/>
                    <a:p>
                      <a:endParaRPr lang="en-ZA"/>
                    </a:p>
                  </a:txBody>
                  <a:tcPr/>
                </a:tc>
                <a:tc>
                  <a:txBody>
                    <a:bodyPr/>
                    <a:lstStyle/>
                    <a:p>
                      <a:pPr algn="l" fontAlgn="ctr"/>
                      <a:r>
                        <a:rPr lang="en-ZA" sz="800" b="1"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DE9D9"/>
                    </a:solidFill>
                  </a:tcPr>
                </a:tc>
                <a:extLst>
                  <a:ext uri="{0D108BD9-81ED-4DB2-BD59-A6C34878D82A}">
                    <a16:rowId xmlns:a16="http://schemas.microsoft.com/office/drawing/2014/main" val="2095426271"/>
                  </a:ext>
                </a:extLst>
              </a:tr>
              <a:tr h="201358">
                <a:tc gridSpan="2">
                  <a:txBody>
                    <a:bodyPr/>
                    <a:lstStyle/>
                    <a:p>
                      <a:pPr algn="ctr" fontAlgn="b"/>
                      <a:r>
                        <a:rPr lang="en-ZA" sz="800" b="1" i="0" u="none" strike="noStrike">
                          <a:solidFill>
                            <a:srgbClr val="000000"/>
                          </a:solidFill>
                          <a:effectLst/>
                          <a:latin typeface="Arial" panose="020B0604020202020204" pitchFamily="34" charset="0"/>
                        </a:rPr>
                        <a:t>DEMO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hMerge="1">
                  <a:txBody>
                    <a:bodyPr/>
                    <a:lstStyle/>
                    <a:p>
                      <a:endParaRPr lang="en-ZA"/>
                    </a:p>
                  </a:txBody>
                  <a:tcPr/>
                </a:tc>
                <a:tc>
                  <a:txBody>
                    <a:bodyPr/>
                    <a:lstStyle/>
                    <a:p>
                      <a:pPr algn="r" fontAlgn="b"/>
                      <a:r>
                        <a:rPr lang="en-ZA" sz="800" b="0" i="0" u="none" strike="noStrike">
                          <a:solidFill>
                            <a:srgbClr val="000000"/>
                          </a:solidFill>
                          <a:effectLst/>
                          <a:latin typeface="Arial" panose="020B0604020202020204" pitchFamily="34" charset="0"/>
                        </a:rPr>
                        <a:t>100%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r" fontAlgn="b"/>
                      <a:r>
                        <a:rPr lang="en-ZA" sz="800" b="1" i="0" u="none" strike="noStrike">
                          <a:solidFill>
                            <a:srgbClr val="000000"/>
                          </a:solidFill>
                          <a:effectLst/>
                          <a:latin typeface="Arial" panose="020B0604020202020204" pitchFamily="34" charset="0"/>
                        </a:rPr>
                        <a:t>0.00%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fontAlgn="b"/>
                      <a:endParaRPr lang="en-ZA" sz="800" b="0" i="0" u="none" strike="noStrike">
                        <a:solidFill>
                          <a:srgbClr val="000000"/>
                        </a:solidFill>
                        <a:effectLst/>
                        <a:latin typeface="Arial" panose="020B0604020202020204" pitchFamily="34" charset="0"/>
                      </a:endParaRP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ZA" sz="800" b="1" i="0" u="none" strike="noStrike" dirty="0">
                        <a:solidFill>
                          <a:srgbClr val="000000"/>
                        </a:solidFill>
                        <a:effectLst/>
                        <a:latin typeface="Arial" panose="020B060402020202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119443279"/>
                  </a:ext>
                </a:extLst>
              </a:tr>
            </a:tbl>
          </a:graphicData>
        </a:graphic>
      </p:graphicFrame>
      <p:sp>
        <p:nvSpPr>
          <p:cNvPr id="3" name="Slide Number Placeholder 2">
            <a:extLst>
              <a:ext uri="{FF2B5EF4-FFF2-40B4-BE49-F238E27FC236}">
                <a16:creationId xmlns:a16="http://schemas.microsoft.com/office/drawing/2014/main" id="{720136A1-D45C-B580-2C2A-8F9835CCDFE9}"/>
              </a:ext>
            </a:extLst>
          </p:cNvPr>
          <p:cNvSpPr>
            <a:spLocks noGrp="1"/>
          </p:cNvSpPr>
          <p:nvPr>
            <p:ph type="sldNum" sz="quarter" idx="4"/>
          </p:nvPr>
        </p:nvSpPr>
        <p:spPr>
          <a:xfrm>
            <a:off x="8548352" y="6356351"/>
            <a:ext cx="344128" cy="365125"/>
          </a:xfrm>
        </p:spPr>
        <p:txBody>
          <a:bodyPr/>
          <a:lstStyle/>
          <a:p>
            <a:fld id="{56B1497D-D85C-49F0-B0C9-9C5FED4EAE9E}" type="slidenum">
              <a:rPr lang="en-ZA" smtClean="0"/>
              <a:pPr/>
              <a:t>22</a:t>
            </a:fld>
            <a:endParaRPr lang="en-ZA"/>
          </a:p>
        </p:txBody>
      </p:sp>
    </p:spTree>
    <p:extLst>
      <p:ext uri="{BB962C8B-B14F-4D97-AF65-F5344CB8AC3E}">
        <p14:creationId xmlns:p14="http://schemas.microsoft.com/office/powerpoint/2010/main" val="10628262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9BA6E-E028-F588-4784-7447274AB09F}"/>
              </a:ext>
            </a:extLst>
          </p:cNvPr>
          <p:cNvSpPr>
            <a:spLocks noGrp="1"/>
          </p:cNvSpPr>
          <p:nvPr>
            <p:ph type="title"/>
          </p:nvPr>
        </p:nvSpPr>
        <p:spPr/>
        <p:txBody>
          <a:bodyPr/>
          <a:lstStyle/>
          <a:p>
            <a:r>
              <a:rPr lang="en-US" dirty="0"/>
              <a:t>Evaluation Guideline</a:t>
            </a:r>
            <a:endParaRPr lang="en-ZA" dirty="0"/>
          </a:p>
        </p:txBody>
      </p:sp>
      <p:graphicFrame>
        <p:nvGraphicFramePr>
          <p:cNvPr id="5" name="Table 4">
            <a:extLst>
              <a:ext uri="{FF2B5EF4-FFF2-40B4-BE49-F238E27FC236}">
                <a16:creationId xmlns:a16="http://schemas.microsoft.com/office/drawing/2014/main" id="{AC04950B-0853-B1E8-EC09-7C7C72ABE0BD}"/>
              </a:ext>
            </a:extLst>
          </p:cNvPr>
          <p:cNvGraphicFramePr>
            <a:graphicFrameLocks noGrp="1"/>
          </p:cNvGraphicFramePr>
          <p:nvPr>
            <p:extLst>
              <p:ext uri="{D42A27DB-BD31-4B8C-83A1-F6EECF244321}">
                <p14:modId xmlns:p14="http://schemas.microsoft.com/office/powerpoint/2010/main" val="735764623"/>
              </p:ext>
            </p:extLst>
          </p:nvPr>
        </p:nvGraphicFramePr>
        <p:xfrm>
          <a:off x="23664" y="1016732"/>
          <a:ext cx="9120336" cy="5076563"/>
        </p:xfrm>
        <a:graphic>
          <a:graphicData uri="http://schemas.openxmlformats.org/drawingml/2006/table">
            <a:tbl>
              <a:tblPr firstRow="1" bandRow="1">
                <a:tableStyleId>{5C22544A-7EE6-4342-B048-85BDC9FD1C3A}</a:tableStyleId>
              </a:tblPr>
              <a:tblGrid>
                <a:gridCol w="430161">
                  <a:extLst>
                    <a:ext uri="{9D8B030D-6E8A-4147-A177-3AD203B41FA5}">
                      <a16:colId xmlns:a16="http://schemas.microsoft.com/office/drawing/2014/main" val="20000"/>
                    </a:ext>
                  </a:extLst>
                </a:gridCol>
                <a:gridCol w="2266589">
                  <a:extLst>
                    <a:ext uri="{9D8B030D-6E8A-4147-A177-3AD203B41FA5}">
                      <a16:colId xmlns:a16="http://schemas.microsoft.com/office/drawing/2014/main" val="20001"/>
                    </a:ext>
                  </a:extLst>
                </a:gridCol>
                <a:gridCol w="6423586">
                  <a:extLst>
                    <a:ext uri="{9D8B030D-6E8A-4147-A177-3AD203B41FA5}">
                      <a16:colId xmlns:a16="http://schemas.microsoft.com/office/drawing/2014/main" val="20002"/>
                    </a:ext>
                  </a:extLst>
                </a:gridCol>
              </a:tblGrid>
              <a:tr h="621792">
                <a:tc>
                  <a:txBody>
                    <a:bodyPr/>
                    <a:lstStyle/>
                    <a:p>
                      <a:r>
                        <a:rPr lang="en-US" sz="1600" dirty="0">
                          <a:latin typeface="+mn-lt"/>
                        </a:rPr>
                        <a:t>#</a:t>
                      </a:r>
                      <a:endParaRPr lang="en-ZA" sz="1600" dirty="0">
                        <a:latin typeface="+mn-lt"/>
                      </a:endParaRP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latin typeface="+mn-lt"/>
                        </a:rPr>
                        <a:t>Response section</a:t>
                      </a:r>
                      <a:endParaRPr lang="en-ZA" sz="1600" dirty="0">
                        <a:latin typeface="+mn-lt"/>
                      </a:endParaRP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latin typeface="+mn-lt"/>
                        </a:rPr>
                        <a:t>Important notes</a:t>
                      </a:r>
                      <a:endParaRPr lang="en-ZA" sz="1600" dirty="0">
                        <a:latin typeface="+mn-lt"/>
                      </a:endParaRPr>
                    </a:p>
                  </a:txBody>
                  <a:tcPr marL="68580" marR="68580" marT="34290" marB="34290"/>
                </a:tc>
                <a:extLst>
                  <a:ext uri="{0D108BD9-81ED-4DB2-BD59-A6C34878D82A}">
                    <a16:rowId xmlns:a16="http://schemas.microsoft.com/office/drawing/2014/main" val="10000"/>
                  </a:ext>
                </a:extLst>
              </a:tr>
              <a:tr h="945468">
                <a:tc>
                  <a:txBody>
                    <a:bodyPr/>
                    <a:lstStyle/>
                    <a:p>
                      <a:pPr marL="0" lvl="0" indent="0" algn="l">
                        <a:spcBef>
                          <a:spcPts val="1800"/>
                        </a:spcBef>
                        <a:spcAft>
                          <a:spcPts val="0"/>
                        </a:spcAft>
                        <a:buFont typeface="+mj-lt"/>
                        <a:buNone/>
                        <a:tabLst>
                          <a:tab pos="274320" algn="l"/>
                          <a:tab pos="457200" algn="l"/>
                        </a:tabLst>
                      </a:pPr>
                      <a:r>
                        <a:rPr lang="en-US" sz="1600" b="1" kern="1600" dirty="0">
                          <a:effectLst/>
                          <a:latin typeface="+mn-lt"/>
                        </a:rPr>
                        <a:t>1.</a:t>
                      </a:r>
                      <a:endParaRPr lang="en-ZA" sz="1600" b="1" kern="1600" dirty="0">
                        <a:effectLst/>
                        <a:latin typeface="+mn-lt"/>
                      </a:endParaRPr>
                    </a:p>
                  </a:txBody>
                  <a:tcPr marL="85725" marR="85725" marT="0" marB="0"/>
                </a:tc>
                <a:tc>
                  <a:txBody>
                    <a:bodyPr/>
                    <a:lstStyle/>
                    <a:p>
                      <a:pPr marL="0" marR="0" lvl="0" indent="0" algn="l" defTabSz="914400" rtl="0" eaLnBrk="1" fontAlgn="auto" latinLnBrk="0" hangingPunct="1">
                        <a:lnSpc>
                          <a:spcPct val="100000"/>
                        </a:lnSpc>
                        <a:spcBef>
                          <a:spcPts val="1800"/>
                        </a:spcBef>
                        <a:spcAft>
                          <a:spcPts val="0"/>
                        </a:spcAft>
                        <a:buClrTx/>
                        <a:buSzTx/>
                        <a:buFont typeface="+mj-lt"/>
                        <a:buNone/>
                        <a:tabLst>
                          <a:tab pos="274320" algn="l"/>
                          <a:tab pos="457200" algn="l"/>
                        </a:tabLst>
                        <a:defRPr/>
                      </a:pPr>
                      <a:r>
                        <a:rPr lang="en-ZA" sz="1600" b="1" kern="1600" dirty="0">
                          <a:solidFill>
                            <a:schemeClr val="dk1"/>
                          </a:solidFill>
                          <a:effectLst/>
                          <a:latin typeface="+mn-lt"/>
                          <a:ea typeface="+mn-ea"/>
                          <a:cs typeface="+mn-cs"/>
                        </a:rPr>
                        <a:t>Part 1 – </a:t>
                      </a:r>
                      <a:r>
                        <a:rPr lang="en-US" sz="1600" b="1" kern="1600" dirty="0">
                          <a:solidFill>
                            <a:schemeClr val="dk1"/>
                          </a:solidFill>
                          <a:effectLst/>
                          <a:latin typeface="+mn-lt"/>
                          <a:ea typeface="+mn-ea"/>
                          <a:cs typeface="+mn-cs"/>
                        </a:rPr>
                        <a:t>Functional</a:t>
                      </a:r>
                    </a:p>
                  </a:txBody>
                  <a:tcPr marL="85725" marR="85725" marT="0" marB="0"/>
                </a:tc>
                <a:tc rowSpan="4">
                  <a:txBody>
                    <a:bodyPr/>
                    <a:lstStyle/>
                    <a:p>
                      <a:pPr marL="171450" indent="-171450" algn="just">
                        <a:buFontTx/>
                        <a:buChar char="-"/>
                      </a:pPr>
                      <a:r>
                        <a:rPr lang="en-US" sz="1600" baseline="0" dirty="0">
                          <a:latin typeface="+mn-lt"/>
                        </a:rPr>
                        <a:t>Three responses can be given, 1. FULLY compliant, 2. PARTIALLY compliant, or 3. NO compliance.</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lang="en-US" sz="1600" dirty="0">
                          <a:latin typeface="+mn-lt"/>
                        </a:rPr>
                        <a:t>Elaborate with more details / information,</a:t>
                      </a:r>
                      <a:r>
                        <a:rPr lang="en-US" sz="1600" baseline="0" dirty="0">
                          <a:latin typeface="+mn-lt"/>
                        </a:rPr>
                        <a:t> and </a:t>
                      </a:r>
                      <a:r>
                        <a:rPr lang="en-US" sz="1600" dirty="0">
                          <a:latin typeface="+mn-lt"/>
                        </a:rPr>
                        <a:t>preferably refer to the sections of your</a:t>
                      </a:r>
                      <a:r>
                        <a:rPr lang="en-US" sz="1600" baseline="0" dirty="0">
                          <a:latin typeface="+mn-lt"/>
                        </a:rPr>
                        <a:t> proposal in the comments column to support your responses.</a:t>
                      </a:r>
                    </a:p>
                    <a:p>
                      <a:pPr marL="171450" indent="-171450" algn="just">
                        <a:buFontTx/>
                        <a:buChar char="-"/>
                      </a:pPr>
                      <a:endParaRPr lang="en-US" sz="1600" baseline="0" dirty="0">
                        <a:latin typeface="+mn-lt"/>
                      </a:endParaRPr>
                    </a:p>
                    <a:p>
                      <a:pPr marL="171450" indent="-171450" algn="just">
                        <a:buFontTx/>
                        <a:buChar char="-"/>
                      </a:pPr>
                      <a:endParaRPr lang="en-US" sz="1600" dirty="0">
                        <a:latin typeface="+mn-lt"/>
                      </a:endParaRPr>
                    </a:p>
                  </a:txBody>
                  <a:tcPr marL="68580" marR="68580" marT="34290" marB="34290"/>
                </a:tc>
                <a:extLst>
                  <a:ext uri="{0D108BD9-81ED-4DB2-BD59-A6C34878D82A}">
                    <a16:rowId xmlns:a16="http://schemas.microsoft.com/office/drawing/2014/main" val="10001"/>
                  </a:ext>
                </a:extLst>
              </a:tr>
              <a:tr h="621792">
                <a:tc>
                  <a:txBody>
                    <a:bodyPr/>
                    <a:lstStyle/>
                    <a:p>
                      <a:pPr marL="0" lvl="0" indent="0" algn="l">
                        <a:spcBef>
                          <a:spcPts val="1800"/>
                        </a:spcBef>
                        <a:spcAft>
                          <a:spcPts val="0"/>
                        </a:spcAft>
                        <a:buFont typeface="+mj-lt"/>
                        <a:buNone/>
                        <a:tabLst>
                          <a:tab pos="274320" algn="l"/>
                          <a:tab pos="457200" algn="l"/>
                        </a:tabLst>
                      </a:pPr>
                      <a:r>
                        <a:rPr lang="en-US" sz="1600" b="1" kern="1600" dirty="0">
                          <a:effectLst/>
                          <a:latin typeface="+mn-lt"/>
                        </a:rPr>
                        <a:t>2.</a:t>
                      </a:r>
                      <a:endParaRPr lang="en-ZA" sz="1600" b="1" kern="1600" dirty="0">
                        <a:effectLst/>
                        <a:latin typeface="+mn-lt"/>
                      </a:endParaRPr>
                    </a:p>
                  </a:txBody>
                  <a:tcPr marL="85725" marR="85725" marT="0" marB="0"/>
                </a:tc>
                <a:tc>
                  <a:txBody>
                    <a:bodyPr/>
                    <a:lstStyle/>
                    <a:p>
                      <a:pPr marL="0" marR="0" lvl="0" indent="0" algn="l" defTabSz="914400" rtl="0" eaLnBrk="1" fontAlgn="auto" latinLnBrk="0" hangingPunct="1">
                        <a:lnSpc>
                          <a:spcPct val="100000"/>
                        </a:lnSpc>
                        <a:spcBef>
                          <a:spcPts val="1800"/>
                        </a:spcBef>
                        <a:spcAft>
                          <a:spcPts val="0"/>
                        </a:spcAft>
                        <a:buClrTx/>
                        <a:buSzTx/>
                        <a:buFont typeface="+mj-lt"/>
                        <a:buNone/>
                        <a:tabLst>
                          <a:tab pos="274320" algn="l"/>
                          <a:tab pos="457200" algn="l"/>
                        </a:tabLst>
                        <a:defRPr/>
                      </a:pPr>
                      <a:r>
                        <a:rPr lang="en-ZA" sz="1600" b="1" kern="1600" dirty="0">
                          <a:solidFill>
                            <a:schemeClr val="dk1"/>
                          </a:solidFill>
                          <a:effectLst/>
                          <a:latin typeface="+mn-lt"/>
                          <a:ea typeface="+mn-ea"/>
                          <a:cs typeface="+mn-cs"/>
                        </a:rPr>
                        <a:t>Part 1 – Technical evaluation</a:t>
                      </a:r>
                      <a:endParaRPr lang="en-US" sz="1600" b="1" kern="1600" dirty="0">
                        <a:solidFill>
                          <a:schemeClr val="dk1"/>
                        </a:solidFill>
                        <a:effectLst/>
                        <a:latin typeface="+mn-lt"/>
                        <a:ea typeface="+mn-ea"/>
                        <a:cs typeface="+mn-cs"/>
                      </a:endParaRPr>
                    </a:p>
                  </a:txBody>
                  <a:tcPr marL="85725" marR="85725" marT="0" marB="0"/>
                </a:tc>
                <a:tc vMerge="1">
                  <a:txBody>
                    <a:bodyPr/>
                    <a:lstStyle/>
                    <a:p>
                      <a:endParaRPr lang="en-ZA"/>
                    </a:p>
                  </a:txBody>
                  <a:tcPr/>
                </a:tc>
                <a:extLst>
                  <a:ext uri="{0D108BD9-81ED-4DB2-BD59-A6C34878D82A}">
                    <a16:rowId xmlns:a16="http://schemas.microsoft.com/office/drawing/2014/main" val="2838494122"/>
                  </a:ext>
                </a:extLst>
              </a:tr>
              <a:tr h="1226554">
                <a:tc>
                  <a:txBody>
                    <a:bodyPr/>
                    <a:lstStyle/>
                    <a:p>
                      <a:pPr marL="0" lvl="0" indent="0" algn="l">
                        <a:spcBef>
                          <a:spcPts val="1800"/>
                        </a:spcBef>
                        <a:spcAft>
                          <a:spcPts val="0"/>
                        </a:spcAft>
                        <a:buFont typeface="+mj-lt"/>
                        <a:buNone/>
                        <a:tabLst>
                          <a:tab pos="274320" algn="l"/>
                          <a:tab pos="457200" algn="l"/>
                        </a:tabLst>
                      </a:pPr>
                      <a:r>
                        <a:rPr lang="en-ZA" sz="1600" b="1" kern="1600" dirty="0">
                          <a:effectLst/>
                          <a:latin typeface="+mn-lt"/>
                        </a:rPr>
                        <a:t>3.</a:t>
                      </a:r>
                    </a:p>
                  </a:txBody>
                  <a:tcPr marL="85725" marR="85725" marT="0" marB="0"/>
                </a:tc>
                <a:tc>
                  <a:txBody>
                    <a:bodyPr/>
                    <a:lstStyle/>
                    <a:p>
                      <a:pPr marL="0" marR="0" lvl="0" indent="0" algn="l" defTabSz="914400" rtl="0" eaLnBrk="1" fontAlgn="auto" latinLnBrk="0" hangingPunct="1">
                        <a:lnSpc>
                          <a:spcPct val="100000"/>
                        </a:lnSpc>
                        <a:spcBef>
                          <a:spcPts val="1800"/>
                        </a:spcBef>
                        <a:spcAft>
                          <a:spcPts val="0"/>
                        </a:spcAft>
                        <a:buClrTx/>
                        <a:buSzTx/>
                        <a:buFont typeface="+mj-lt"/>
                        <a:buNone/>
                        <a:tabLst>
                          <a:tab pos="274320" algn="l"/>
                          <a:tab pos="457200" algn="l"/>
                        </a:tabLst>
                        <a:defRPr/>
                      </a:pPr>
                      <a:r>
                        <a:rPr lang="en-ZA" sz="1600" b="1" kern="1600" dirty="0">
                          <a:solidFill>
                            <a:schemeClr val="dk1"/>
                          </a:solidFill>
                          <a:effectLst/>
                          <a:latin typeface="+mn-lt"/>
                          <a:ea typeface="+mn-ea"/>
                          <a:cs typeface="+mn-cs"/>
                        </a:rPr>
                        <a:t>Part 1 – Integration and Testing</a:t>
                      </a:r>
                    </a:p>
                  </a:txBody>
                  <a:tcPr marL="85725" marR="85725" marT="0" marB="0"/>
                </a:tc>
                <a:tc vMerge="1">
                  <a:txBody>
                    <a:bodyPr/>
                    <a:lstStyle/>
                    <a:p>
                      <a:pPr algn="just"/>
                      <a:endParaRPr lang="en-US" sz="1100" dirty="0">
                        <a:latin typeface="+mn-lt"/>
                      </a:endParaRPr>
                    </a:p>
                  </a:txBody>
                  <a:tcPr/>
                </a:tc>
                <a:extLst>
                  <a:ext uri="{0D108BD9-81ED-4DB2-BD59-A6C34878D82A}">
                    <a16:rowId xmlns:a16="http://schemas.microsoft.com/office/drawing/2014/main" val="698956553"/>
                  </a:ext>
                </a:extLst>
              </a:tr>
              <a:tr h="945468">
                <a:tc>
                  <a:txBody>
                    <a:bodyPr/>
                    <a:lstStyle/>
                    <a:p>
                      <a:pPr marL="0" lvl="0" indent="0" algn="l">
                        <a:spcBef>
                          <a:spcPts val="1800"/>
                        </a:spcBef>
                        <a:spcAft>
                          <a:spcPts val="0"/>
                        </a:spcAft>
                        <a:buFont typeface="+mj-lt"/>
                        <a:buNone/>
                        <a:tabLst>
                          <a:tab pos="274320" algn="l"/>
                          <a:tab pos="457200" algn="l"/>
                        </a:tabLst>
                      </a:pPr>
                      <a:r>
                        <a:rPr lang="en-ZA" sz="1600" b="1" kern="1600" dirty="0">
                          <a:effectLst/>
                          <a:latin typeface="+mn-lt"/>
                        </a:rPr>
                        <a:t>4.</a:t>
                      </a:r>
                    </a:p>
                  </a:txBody>
                  <a:tcPr marL="85725" marR="85725" marT="0" marB="0"/>
                </a:tc>
                <a:tc>
                  <a:txBody>
                    <a:bodyPr/>
                    <a:lstStyle/>
                    <a:p>
                      <a:pPr marL="0" marR="0" lvl="0" indent="0" algn="l" defTabSz="914400" rtl="0" eaLnBrk="1" fontAlgn="auto" latinLnBrk="0" hangingPunct="1">
                        <a:lnSpc>
                          <a:spcPct val="100000"/>
                        </a:lnSpc>
                        <a:spcBef>
                          <a:spcPts val="1800"/>
                        </a:spcBef>
                        <a:spcAft>
                          <a:spcPts val="0"/>
                        </a:spcAft>
                        <a:buClrTx/>
                        <a:buSzTx/>
                        <a:buFont typeface="+mj-lt"/>
                        <a:buNone/>
                        <a:tabLst>
                          <a:tab pos="274320" algn="l"/>
                          <a:tab pos="457200" algn="l"/>
                        </a:tabLst>
                        <a:defRPr/>
                      </a:pPr>
                      <a:r>
                        <a:rPr lang="en-ZA" sz="1600" b="1" kern="1600" dirty="0">
                          <a:solidFill>
                            <a:schemeClr val="dk1"/>
                          </a:solidFill>
                          <a:effectLst/>
                          <a:latin typeface="+mn-lt"/>
                          <a:ea typeface="+mn-ea"/>
                          <a:cs typeface="+mn-cs"/>
                        </a:rPr>
                        <a:t>Part 1 – Cloud</a:t>
                      </a:r>
                      <a:endParaRPr lang="en-US" sz="1600" b="1" kern="1600" dirty="0">
                        <a:solidFill>
                          <a:schemeClr val="dk1"/>
                        </a:solidFill>
                        <a:effectLst/>
                        <a:latin typeface="+mn-lt"/>
                        <a:ea typeface="+mn-ea"/>
                        <a:cs typeface="+mn-cs"/>
                      </a:endParaRPr>
                    </a:p>
                  </a:txBody>
                  <a:tcPr marL="85725" marR="85725" marT="0" marB="0"/>
                </a:tc>
                <a:tc vMerge="1">
                  <a:txBody>
                    <a:bodyPr/>
                    <a:lstStyle/>
                    <a:p>
                      <a:pPr algn="just"/>
                      <a:endParaRPr lang="en-US" sz="1100" dirty="0">
                        <a:latin typeface="+mn-lt"/>
                      </a:endParaRPr>
                    </a:p>
                  </a:txBody>
                  <a:tcPr/>
                </a:tc>
                <a:extLst>
                  <a:ext uri="{0D108BD9-81ED-4DB2-BD59-A6C34878D82A}">
                    <a16:rowId xmlns:a16="http://schemas.microsoft.com/office/drawing/2014/main" val="1212180443"/>
                  </a:ext>
                </a:extLst>
              </a:tr>
              <a:tr h="715489">
                <a:tc>
                  <a:txBody>
                    <a:bodyPr/>
                    <a:lstStyle/>
                    <a:p>
                      <a:pPr marL="0" lvl="0" indent="0" algn="l">
                        <a:spcBef>
                          <a:spcPts val="1800"/>
                        </a:spcBef>
                        <a:spcAft>
                          <a:spcPts val="0"/>
                        </a:spcAft>
                        <a:buFont typeface="+mj-lt"/>
                        <a:buNone/>
                        <a:tabLst>
                          <a:tab pos="274320" algn="l"/>
                          <a:tab pos="457200" algn="l"/>
                        </a:tabLst>
                      </a:pPr>
                      <a:r>
                        <a:rPr lang="en-ZA" sz="1600" b="1" kern="1600" dirty="0">
                          <a:effectLst/>
                          <a:latin typeface="+mn-lt"/>
                        </a:rPr>
                        <a:t>5.</a:t>
                      </a:r>
                    </a:p>
                  </a:txBody>
                  <a:tcPr marL="85725" marR="85725" marT="0" marB="0"/>
                </a:tc>
                <a:tc>
                  <a:txBody>
                    <a:bodyPr/>
                    <a:lstStyle/>
                    <a:p>
                      <a:pPr marL="0" marR="0" lvl="0" indent="0" algn="l" defTabSz="914400" rtl="0" eaLnBrk="1" fontAlgn="auto" latinLnBrk="0" hangingPunct="1">
                        <a:lnSpc>
                          <a:spcPct val="100000"/>
                        </a:lnSpc>
                        <a:spcBef>
                          <a:spcPts val="1800"/>
                        </a:spcBef>
                        <a:spcAft>
                          <a:spcPts val="0"/>
                        </a:spcAft>
                        <a:buClrTx/>
                        <a:buSzTx/>
                        <a:buFont typeface="+mj-lt"/>
                        <a:buNone/>
                        <a:tabLst>
                          <a:tab pos="274320" algn="l"/>
                          <a:tab pos="457200" algn="l"/>
                        </a:tabLst>
                        <a:defRPr/>
                      </a:pPr>
                      <a:r>
                        <a:rPr lang="en-ZA" sz="1600" b="1" kern="1600" dirty="0">
                          <a:effectLst/>
                          <a:latin typeface="+mn-lt"/>
                        </a:rPr>
                        <a:t>Part 2 – Demo</a:t>
                      </a:r>
                      <a:endParaRPr lang="en-US" sz="1600" b="0" dirty="0">
                        <a:latin typeface="+mn-lt"/>
                      </a:endParaRPr>
                    </a:p>
                  </a:txBody>
                  <a:tcPr marL="85725" marR="85725" marT="0" marB="0"/>
                </a:tc>
                <a:tc>
                  <a:txBody>
                    <a:bodyPr/>
                    <a:lstStyle/>
                    <a:p>
                      <a:pPr algn="just"/>
                      <a:r>
                        <a:rPr lang="en-US" sz="1600" dirty="0">
                          <a:latin typeface="+mn-lt"/>
                        </a:rPr>
                        <a:t>This tab gives an indication of what needs to be demonstrated</a:t>
                      </a:r>
                      <a:r>
                        <a:rPr lang="en-US" sz="1600" baseline="0" dirty="0">
                          <a:latin typeface="+mn-lt"/>
                        </a:rPr>
                        <a:t> if the vendor meets the Part 1 threshold of 75%.</a:t>
                      </a:r>
                      <a:endParaRPr lang="en-US" sz="1600" dirty="0">
                        <a:latin typeface="+mn-lt"/>
                      </a:endParaRPr>
                    </a:p>
                  </a:txBody>
                  <a:tcPr marL="68580" marR="68580" marT="34290" marB="34290"/>
                </a:tc>
                <a:extLst>
                  <a:ext uri="{0D108BD9-81ED-4DB2-BD59-A6C34878D82A}">
                    <a16:rowId xmlns:a16="http://schemas.microsoft.com/office/drawing/2014/main" val="1248280208"/>
                  </a:ext>
                </a:extLst>
              </a:tr>
            </a:tbl>
          </a:graphicData>
        </a:graphic>
      </p:graphicFrame>
      <p:sp>
        <p:nvSpPr>
          <p:cNvPr id="3" name="Slide Number Placeholder 2">
            <a:extLst>
              <a:ext uri="{FF2B5EF4-FFF2-40B4-BE49-F238E27FC236}">
                <a16:creationId xmlns:a16="http://schemas.microsoft.com/office/drawing/2014/main" id="{66B455B9-077F-4BAB-6129-3C300963CD84}"/>
              </a:ext>
            </a:extLst>
          </p:cNvPr>
          <p:cNvSpPr>
            <a:spLocks noGrp="1"/>
          </p:cNvSpPr>
          <p:nvPr>
            <p:ph type="sldNum" sz="quarter" idx="4"/>
          </p:nvPr>
        </p:nvSpPr>
        <p:spPr>
          <a:xfrm>
            <a:off x="8548352" y="6356351"/>
            <a:ext cx="595648" cy="365125"/>
          </a:xfrm>
        </p:spPr>
        <p:txBody>
          <a:bodyPr/>
          <a:lstStyle/>
          <a:p>
            <a:fld id="{56B1497D-D85C-49F0-B0C9-9C5FED4EAE9E}" type="slidenum">
              <a:rPr lang="en-ZA" smtClean="0"/>
              <a:pPr/>
              <a:t>23</a:t>
            </a:fld>
            <a:endParaRPr lang="en-ZA" dirty="0"/>
          </a:p>
        </p:txBody>
      </p:sp>
    </p:spTree>
    <p:extLst>
      <p:ext uri="{BB962C8B-B14F-4D97-AF65-F5344CB8AC3E}">
        <p14:creationId xmlns:p14="http://schemas.microsoft.com/office/powerpoint/2010/main" val="23141274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D2883-CFD5-8D7C-DC96-30511C0F8E5B}"/>
              </a:ext>
            </a:extLst>
          </p:cNvPr>
          <p:cNvSpPr>
            <a:spLocks noGrp="1"/>
          </p:cNvSpPr>
          <p:nvPr>
            <p:ph type="title"/>
          </p:nvPr>
        </p:nvSpPr>
        <p:spPr/>
        <p:txBody>
          <a:bodyPr/>
          <a:lstStyle/>
          <a:p>
            <a:r>
              <a:rPr lang="en-US" dirty="0"/>
              <a:t>High level Scope</a:t>
            </a:r>
            <a:endParaRPr lang="en-ZA" dirty="0"/>
          </a:p>
        </p:txBody>
      </p:sp>
      <p:graphicFrame>
        <p:nvGraphicFramePr>
          <p:cNvPr id="4" name="Table 3">
            <a:extLst>
              <a:ext uri="{FF2B5EF4-FFF2-40B4-BE49-F238E27FC236}">
                <a16:creationId xmlns:a16="http://schemas.microsoft.com/office/drawing/2014/main" id="{A012CAD9-416F-D93F-C698-8D2219F64C90}"/>
              </a:ext>
            </a:extLst>
          </p:cNvPr>
          <p:cNvGraphicFramePr>
            <a:graphicFrameLocks noGrp="1"/>
          </p:cNvGraphicFramePr>
          <p:nvPr>
            <p:extLst>
              <p:ext uri="{D42A27DB-BD31-4B8C-83A1-F6EECF244321}">
                <p14:modId xmlns:p14="http://schemas.microsoft.com/office/powerpoint/2010/main" val="3990582060"/>
              </p:ext>
            </p:extLst>
          </p:nvPr>
        </p:nvGraphicFramePr>
        <p:xfrm>
          <a:off x="0" y="980728"/>
          <a:ext cx="9143999" cy="5040560"/>
        </p:xfrm>
        <a:graphic>
          <a:graphicData uri="http://schemas.openxmlformats.org/drawingml/2006/table">
            <a:tbl>
              <a:tblPr firstRow="1" firstCol="1" bandRow="1">
                <a:tableStyleId>{5C22544A-7EE6-4342-B048-85BDC9FD1C3A}</a:tableStyleId>
              </a:tblPr>
              <a:tblGrid>
                <a:gridCol w="2325180">
                  <a:extLst>
                    <a:ext uri="{9D8B030D-6E8A-4147-A177-3AD203B41FA5}">
                      <a16:colId xmlns:a16="http://schemas.microsoft.com/office/drawing/2014/main" val="38521322"/>
                    </a:ext>
                  </a:extLst>
                </a:gridCol>
                <a:gridCol w="6818819">
                  <a:extLst>
                    <a:ext uri="{9D8B030D-6E8A-4147-A177-3AD203B41FA5}">
                      <a16:colId xmlns:a16="http://schemas.microsoft.com/office/drawing/2014/main" val="486979448"/>
                    </a:ext>
                  </a:extLst>
                </a:gridCol>
              </a:tblGrid>
              <a:tr h="220936">
                <a:tc>
                  <a:txBody>
                    <a:bodyPr/>
                    <a:lstStyle/>
                    <a:p>
                      <a:pPr algn="l">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400">
                          <a:effectLst/>
                        </a:rPr>
                        <a:t>Scope Item</a:t>
                      </a:r>
                      <a:endParaRPr lang="en-ZA" sz="1400">
                        <a:effectLst/>
                        <a:latin typeface="Arial" panose="020B0604020202020204" pitchFamily="34" charset="0"/>
                        <a:ea typeface="Times New Roman" panose="02020603050405020304" pitchFamily="18" charset="0"/>
                      </a:endParaRPr>
                    </a:p>
                  </a:txBody>
                  <a:tcPr marL="51435" marR="51435" marT="0" marB="0"/>
                </a:tc>
                <a:tc>
                  <a:txBody>
                    <a:bodyPr/>
                    <a:lstStyle/>
                    <a:p>
                      <a:pPr algn="just">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400">
                          <a:effectLst/>
                        </a:rPr>
                        <a:t>Description and Deliverable</a:t>
                      </a:r>
                      <a:endParaRPr lang="en-ZA" sz="1400">
                        <a:effectLst/>
                        <a:latin typeface="Arial" panose="020B0604020202020204" pitchFamily="34" charset="0"/>
                        <a:ea typeface="Times New Roman" panose="02020603050405020304" pitchFamily="18" charset="0"/>
                      </a:endParaRPr>
                    </a:p>
                  </a:txBody>
                  <a:tcPr marL="51435" marR="51435" marT="0" marB="0"/>
                </a:tc>
                <a:extLst>
                  <a:ext uri="{0D108BD9-81ED-4DB2-BD59-A6C34878D82A}">
                    <a16:rowId xmlns:a16="http://schemas.microsoft.com/office/drawing/2014/main" val="239526668"/>
                  </a:ext>
                </a:extLst>
              </a:tr>
              <a:tr h="441872">
                <a:tc>
                  <a:txBody>
                    <a:bodyPr/>
                    <a:lstStyle/>
                    <a:p>
                      <a:pPr algn="l">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US" sz="1400" dirty="0">
                          <a:effectLst/>
                        </a:rPr>
                        <a:t>Software Licensing </a:t>
                      </a:r>
                      <a:endParaRPr lang="en-ZA" sz="1400" dirty="0">
                        <a:effectLst/>
                        <a:latin typeface="Arial" panose="020B0604020202020204" pitchFamily="34" charset="0"/>
                        <a:ea typeface="Times New Roman" panose="02020603050405020304" pitchFamily="18" charset="0"/>
                      </a:endParaRPr>
                    </a:p>
                  </a:txBody>
                  <a:tcPr marL="51435" marR="51435" marT="0" marB="0"/>
                </a:tc>
                <a:tc>
                  <a:txBody>
                    <a:bodyPr/>
                    <a:lstStyle/>
                    <a:p>
                      <a:pPr algn="just">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US" sz="1400" strike="noStrike" dirty="0">
                          <a:effectLst/>
                        </a:rPr>
                        <a:t>Provision of the necessary software licenses with maintenance &amp; support for a 5-year period</a:t>
                      </a:r>
                      <a:endParaRPr lang="en-ZA" sz="1400" strike="noStrike" dirty="0">
                        <a:effectLst/>
                        <a:latin typeface="Arial" panose="020B0604020202020204" pitchFamily="34" charset="0"/>
                        <a:ea typeface="Times New Roman" panose="02020603050405020304" pitchFamily="18" charset="0"/>
                      </a:endParaRPr>
                    </a:p>
                  </a:txBody>
                  <a:tcPr marL="51435" marR="51435" marT="0" marB="0"/>
                </a:tc>
                <a:extLst>
                  <a:ext uri="{0D108BD9-81ED-4DB2-BD59-A6C34878D82A}">
                    <a16:rowId xmlns:a16="http://schemas.microsoft.com/office/drawing/2014/main" val="3252652810"/>
                  </a:ext>
                </a:extLst>
              </a:tr>
              <a:tr h="4377752">
                <a:tc>
                  <a:txBody>
                    <a:bodyPr/>
                    <a:lstStyle/>
                    <a:p>
                      <a:pPr algn="l">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US" sz="1400" dirty="0">
                          <a:effectLst/>
                        </a:rPr>
                        <a:t>Cloud Requirements</a:t>
                      </a:r>
                      <a:endParaRPr lang="en-ZA" sz="1400" dirty="0">
                        <a:effectLst/>
                        <a:latin typeface="Arial" panose="020B0604020202020204" pitchFamily="34" charset="0"/>
                        <a:ea typeface="Times New Roman" panose="02020603050405020304" pitchFamily="18" charset="0"/>
                      </a:endParaRPr>
                    </a:p>
                  </a:txBody>
                  <a:tcPr marL="51435" marR="51435" marT="0" marB="0"/>
                </a:tc>
                <a:tc>
                  <a:txBody>
                    <a:bodyPr/>
                    <a:lstStyle/>
                    <a:p>
                      <a:pPr algn="just">
                        <a:lnSpc>
                          <a:spcPct val="150000"/>
                        </a:lnSpc>
                      </a:pPr>
                      <a:r>
                        <a:rPr lang="en-US" sz="1400" dirty="0">
                          <a:effectLst/>
                        </a:rPr>
                        <a:t>Cloud infrastructure provisioning for QA, Pre-prod, Development, Production and DR. Service provider to ensure provisioning is done for QA, and other environments which will be needed for development, testing, training, and go-live as and when required. Eskom is going to continue with changes as and when needed by Business so the provisioning of these environments when required is important. The solution must be platform as a service that should operate in a hybrid IT environment.</a:t>
                      </a:r>
                      <a:endParaRPr lang="en-ZA" sz="1400" dirty="0">
                        <a:effectLst/>
                      </a:endParaRPr>
                    </a:p>
                    <a:p>
                      <a:pPr algn="just"/>
                      <a:r>
                        <a:rPr lang="en-US" sz="1400" dirty="0">
                          <a:effectLst/>
                        </a:rPr>
                        <a:t> </a:t>
                      </a:r>
                      <a:endParaRPr lang="en-ZA" sz="1400" dirty="0">
                        <a:effectLst/>
                      </a:endParaRPr>
                    </a:p>
                    <a:p>
                      <a:pPr algn="just">
                        <a:lnSpc>
                          <a:spcPct val="150000"/>
                        </a:lnSpc>
                      </a:pPr>
                      <a:r>
                        <a:rPr lang="en-US" sz="1400" dirty="0">
                          <a:effectLst/>
                        </a:rPr>
                        <a:t>Service Provider to ensure that it secures the user’s or customer’s consent to process their personal information. </a:t>
                      </a:r>
                      <a:endParaRPr lang="en-ZA" sz="1400" dirty="0">
                        <a:effectLst/>
                      </a:endParaRPr>
                    </a:p>
                    <a:p>
                      <a:pPr algn="just"/>
                      <a:r>
                        <a:rPr lang="en-US" sz="1400" dirty="0">
                          <a:effectLst/>
                        </a:rPr>
                        <a:t> </a:t>
                      </a:r>
                      <a:endParaRPr lang="en-ZA" sz="1400" dirty="0">
                        <a:effectLst/>
                      </a:endParaRPr>
                    </a:p>
                    <a:p>
                      <a:pPr algn="just">
                        <a:lnSpc>
                          <a:spcPct val="150000"/>
                        </a:lnSpc>
                      </a:pPr>
                      <a:r>
                        <a:rPr lang="en-US" sz="1400" dirty="0">
                          <a:effectLst/>
                        </a:rPr>
                        <a:t>Confirm how the solution will adhere to POPI Act so that Eskom and Eskom Customer will be protected. Confirm how Eskom data will be secured in line with POPIA and where will be stored</a:t>
                      </a:r>
                      <a:r>
                        <a:rPr lang="en-GB" sz="1400" dirty="0">
                          <a:effectLst/>
                        </a:rPr>
                        <a:t>      </a:t>
                      </a:r>
                      <a:r>
                        <a:rPr lang="en-US" sz="1400" dirty="0">
                          <a:effectLst/>
                        </a:rPr>
                        <a:t>. Eskom requires a confirmation letter that the cloud storage will be within the borders of South Africa or European Union.</a:t>
                      </a:r>
                      <a:endParaRPr lang="en-ZA" sz="1400" dirty="0">
                        <a:solidFill>
                          <a:srgbClr val="000000"/>
                        </a:solidFill>
                        <a:effectLst/>
                        <a:latin typeface="Arial" panose="020B0604020202020204" pitchFamily="34" charset="0"/>
                        <a:ea typeface="Times New Roman" panose="02020603050405020304" pitchFamily="18" charset="0"/>
                      </a:endParaRPr>
                    </a:p>
                  </a:txBody>
                  <a:tcPr marL="51435" marR="51435" marT="0" marB="0"/>
                </a:tc>
                <a:extLst>
                  <a:ext uri="{0D108BD9-81ED-4DB2-BD59-A6C34878D82A}">
                    <a16:rowId xmlns:a16="http://schemas.microsoft.com/office/drawing/2014/main" val="3772254316"/>
                  </a:ext>
                </a:extLst>
              </a:tr>
            </a:tbl>
          </a:graphicData>
        </a:graphic>
      </p:graphicFrame>
      <p:sp>
        <p:nvSpPr>
          <p:cNvPr id="3" name="Slide Number Placeholder 2">
            <a:extLst>
              <a:ext uri="{FF2B5EF4-FFF2-40B4-BE49-F238E27FC236}">
                <a16:creationId xmlns:a16="http://schemas.microsoft.com/office/drawing/2014/main" id="{EE8307F6-ADA9-A260-4219-351F52FB7A5F}"/>
              </a:ext>
            </a:extLst>
          </p:cNvPr>
          <p:cNvSpPr>
            <a:spLocks noGrp="1"/>
          </p:cNvSpPr>
          <p:nvPr>
            <p:ph type="sldNum" sz="quarter" idx="4"/>
          </p:nvPr>
        </p:nvSpPr>
        <p:spPr>
          <a:xfrm>
            <a:off x="8548352" y="6452604"/>
            <a:ext cx="488145" cy="365125"/>
          </a:xfrm>
        </p:spPr>
        <p:txBody>
          <a:bodyPr/>
          <a:lstStyle/>
          <a:p>
            <a:fld id="{56B1497D-D85C-49F0-B0C9-9C5FED4EAE9E}" type="slidenum">
              <a:rPr lang="en-ZA" smtClean="0"/>
              <a:pPr/>
              <a:t>24</a:t>
            </a:fld>
            <a:endParaRPr lang="en-ZA" dirty="0"/>
          </a:p>
        </p:txBody>
      </p:sp>
    </p:spTree>
    <p:extLst>
      <p:ext uri="{BB962C8B-B14F-4D97-AF65-F5344CB8AC3E}">
        <p14:creationId xmlns:p14="http://schemas.microsoft.com/office/powerpoint/2010/main" val="17114354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D2883-CFD5-8D7C-DC96-30511C0F8E5B}"/>
              </a:ext>
            </a:extLst>
          </p:cNvPr>
          <p:cNvSpPr>
            <a:spLocks noGrp="1"/>
          </p:cNvSpPr>
          <p:nvPr>
            <p:ph type="title"/>
          </p:nvPr>
        </p:nvSpPr>
        <p:spPr/>
        <p:txBody>
          <a:bodyPr/>
          <a:lstStyle/>
          <a:p>
            <a:r>
              <a:rPr lang="en-US" dirty="0"/>
              <a:t>High level Scope</a:t>
            </a:r>
            <a:endParaRPr lang="en-ZA" dirty="0"/>
          </a:p>
        </p:txBody>
      </p:sp>
      <p:graphicFrame>
        <p:nvGraphicFramePr>
          <p:cNvPr id="4" name="Table 3">
            <a:extLst>
              <a:ext uri="{FF2B5EF4-FFF2-40B4-BE49-F238E27FC236}">
                <a16:creationId xmlns:a16="http://schemas.microsoft.com/office/drawing/2014/main" id="{A012CAD9-416F-D93F-C698-8D2219F64C90}"/>
              </a:ext>
            </a:extLst>
          </p:cNvPr>
          <p:cNvGraphicFramePr>
            <a:graphicFrameLocks noGrp="1"/>
          </p:cNvGraphicFramePr>
          <p:nvPr>
            <p:extLst>
              <p:ext uri="{D42A27DB-BD31-4B8C-83A1-F6EECF244321}">
                <p14:modId xmlns:p14="http://schemas.microsoft.com/office/powerpoint/2010/main" val="3834386680"/>
              </p:ext>
            </p:extLst>
          </p:nvPr>
        </p:nvGraphicFramePr>
        <p:xfrm>
          <a:off x="17156" y="980728"/>
          <a:ext cx="9126844" cy="5012301"/>
        </p:xfrm>
        <a:graphic>
          <a:graphicData uri="http://schemas.openxmlformats.org/drawingml/2006/table">
            <a:tbl>
              <a:tblPr firstRow="1" firstCol="1" bandRow="1">
                <a:tableStyleId>{5C22544A-7EE6-4342-B048-85BDC9FD1C3A}</a:tableStyleId>
              </a:tblPr>
              <a:tblGrid>
                <a:gridCol w="1882389">
                  <a:extLst>
                    <a:ext uri="{9D8B030D-6E8A-4147-A177-3AD203B41FA5}">
                      <a16:colId xmlns:a16="http://schemas.microsoft.com/office/drawing/2014/main" val="38521322"/>
                    </a:ext>
                  </a:extLst>
                </a:gridCol>
                <a:gridCol w="7244455">
                  <a:extLst>
                    <a:ext uri="{9D8B030D-6E8A-4147-A177-3AD203B41FA5}">
                      <a16:colId xmlns:a16="http://schemas.microsoft.com/office/drawing/2014/main" val="486979448"/>
                    </a:ext>
                  </a:extLst>
                </a:gridCol>
              </a:tblGrid>
              <a:tr h="179813">
                <a:tc>
                  <a:txBody>
                    <a:bodyPr/>
                    <a:lstStyle/>
                    <a:p>
                      <a:pPr algn="l">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300">
                          <a:effectLst/>
                          <a:latin typeface="+mn-lt"/>
                        </a:rPr>
                        <a:t>Scope Item</a:t>
                      </a:r>
                      <a:endParaRPr lang="en-ZA" sz="1300">
                        <a:effectLst/>
                        <a:latin typeface="+mn-lt"/>
                        <a:ea typeface="Times New Roman" panose="02020603050405020304" pitchFamily="18" charset="0"/>
                      </a:endParaRPr>
                    </a:p>
                  </a:txBody>
                  <a:tcPr marL="51435" marR="51435" marT="0" marB="0"/>
                </a:tc>
                <a:tc>
                  <a:txBody>
                    <a:bodyPr/>
                    <a:lstStyle/>
                    <a:p>
                      <a:pPr algn="just">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300">
                          <a:effectLst/>
                          <a:latin typeface="+mn-lt"/>
                        </a:rPr>
                        <a:t>Description and Deliverable</a:t>
                      </a:r>
                      <a:endParaRPr lang="en-ZA" sz="1300">
                        <a:effectLst/>
                        <a:latin typeface="+mn-lt"/>
                        <a:ea typeface="Times New Roman" panose="02020603050405020304" pitchFamily="18" charset="0"/>
                      </a:endParaRPr>
                    </a:p>
                  </a:txBody>
                  <a:tcPr marL="51435" marR="51435" marT="0" marB="0"/>
                </a:tc>
                <a:extLst>
                  <a:ext uri="{0D108BD9-81ED-4DB2-BD59-A6C34878D82A}">
                    <a16:rowId xmlns:a16="http://schemas.microsoft.com/office/drawing/2014/main" val="239526668"/>
                  </a:ext>
                </a:extLst>
              </a:tr>
              <a:tr h="278884">
                <a:tc>
                  <a:txBody>
                    <a:bodyPr/>
                    <a:lstStyle/>
                    <a:p>
                      <a:pPr algn="l">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300" b="1" kern="1200" dirty="0">
                          <a:solidFill>
                            <a:schemeClr val="lt1"/>
                          </a:solidFill>
                          <a:effectLst/>
                          <a:latin typeface="+mn-lt"/>
                          <a:ea typeface="Times New Roman" panose="02020603050405020304" pitchFamily="18" charset="0"/>
                          <a:cs typeface="+mn-cs"/>
                        </a:rPr>
                        <a:t>Solution Design</a:t>
                      </a:r>
                      <a:endParaRPr lang="en-ZA" sz="1300" b="1" kern="1200" dirty="0">
                        <a:solidFill>
                          <a:schemeClr val="lt1"/>
                        </a:solidFill>
                        <a:effectLst/>
                        <a:latin typeface="+mn-lt"/>
                        <a:ea typeface="Times New Roman" panose="02020603050405020304" pitchFamily="18" charset="0"/>
                        <a:cs typeface="+mn-cs"/>
                      </a:endParaRPr>
                    </a:p>
                  </a:txBody>
                  <a:tcPr marL="51435" marR="51435" marT="0" marB="0"/>
                </a:tc>
                <a:tc>
                  <a:txBody>
                    <a:bodyPr/>
                    <a:lstStyle/>
                    <a:p>
                      <a:pPr algn="just">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US" sz="1300" dirty="0">
                          <a:effectLst/>
                          <a:latin typeface="+mn-lt"/>
                          <a:ea typeface="Times New Roman" panose="02020603050405020304" pitchFamily="18" charset="0"/>
                        </a:rPr>
                        <a:t>Provide BPA solution designs for approval by Group IT Architecture</a:t>
                      </a:r>
                      <a:endParaRPr lang="en-ZA" sz="1300" dirty="0">
                        <a:effectLst/>
                        <a:latin typeface="+mn-lt"/>
                        <a:ea typeface="Times New Roman" panose="02020603050405020304" pitchFamily="18" charset="0"/>
                      </a:endParaRPr>
                    </a:p>
                  </a:txBody>
                  <a:tcPr marL="51435" marR="51435" marT="0" marB="0"/>
                </a:tc>
                <a:extLst>
                  <a:ext uri="{0D108BD9-81ED-4DB2-BD59-A6C34878D82A}">
                    <a16:rowId xmlns:a16="http://schemas.microsoft.com/office/drawing/2014/main" val="107750127"/>
                  </a:ext>
                </a:extLst>
              </a:tr>
              <a:tr h="4077808">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US" sz="1300" b="1" dirty="0">
                          <a:effectLst/>
                          <a:latin typeface="+mn-lt"/>
                          <a:ea typeface="Times New Roman" panose="02020603050405020304" pitchFamily="18" charset="0"/>
                        </a:rPr>
                        <a:t>Solution Capabilities</a:t>
                      </a:r>
                      <a:endParaRPr lang="en-ZA" sz="1300" dirty="0">
                        <a:effectLst/>
                        <a:latin typeface="+mn-lt"/>
                        <a:ea typeface="Times New Roman" panose="02020603050405020304" pitchFamily="18" charset="0"/>
                      </a:endParaRPr>
                    </a:p>
                  </a:txBody>
                  <a:tcPr marL="51435" marR="51435" marT="0" marB="0"/>
                </a:tc>
                <a:tc>
                  <a:txBody>
                    <a:bodyPr/>
                    <a:lstStyle/>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300" dirty="0">
                          <a:solidFill>
                            <a:srgbClr val="000000"/>
                          </a:solidFill>
                          <a:effectLst/>
                          <a:latin typeface="+mn-lt"/>
                          <a:ea typeface="Times New Roman" panose="02020603050405020304" pitchFamily="18" charset="0"/>
                        </a:rPr>
                        <a:t>The BPA platform should at the minimum have the following capabilities:</a:t>
                      </a:r>
                      <a:endParaRPr lang="en-ZA" sz="1300" dirty="0">
                        <a:effectLst/>
                        <a:latin typeface="+mn-lt"/>
                        <a:ea typeface="Times New Roman" panose="02020603050405020304" pitchFamily="18" charset="0"/>
                      </a:endParaRPr>
                    </a:p>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US" sz="1300" b="1" dirty="0">
                          <a:effectLst/>
                          <a:latin typeface="+mn-lt"/>
                          <a:ea typeface="Times New Roman" panose="02020603050405020304" pitchFamily="18" charset="0"/>
                        </a:rPr>
                        <a:t>Process Modeling</a:t>
                      </a:r>
                      <a:endParaRPr lang="en-ZA" sz="1300" dirty="0">
                        <a:effectLst/>
                        <a:latin typeface="+mn-lt"/>
                        <a:ea typeface="Times New Roman" panose="02020603050405020304" pitchFamily="18" charset="0"/>
                      </a:endParaRPr>
                    </a:p>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US" sz="1300" dirty="0">
                          <a:effectLst/>
                          <a:latin typeface="+mn-lt"/>
                          <a:ea typeface="Times New Roman" panose="02020603050405020304" pitchFamily="18" charset="0"/>
                        </a:rPr>
                        <a:t>Capability of a BPA tool to enable enterprises to model their simple and complex business processes. The platform must have a capability to also accept processes built in other modeling toolsets.</a:t>
                      </a:r>
                      <a:endParaRPr lang="en-ZA" sz="1300" dirty="0">
                        <a:effectLst/>
                        <a:latin typeface="+mn-lt"/>
                        <a:ea typeface="Times New Roman" panose="02020603050405020304" pitchFamily="18" charset="0"/>
                      </a:endParaRPr>
                    </a:p>
                    <a:p>
                      <a:pPr algn="just">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US" sz="1300" dirty="0">
                          <a:effectLst/>
                          <a:latin typeface="+mn-lt"/>
                          <a:ea typeface="Times New Roman" panose="02020603050405020304" pitchFamily="18" charset="0"/>
                        </a:rPr>
                        <a:t> </a:t>
                      </a:r>
                      <a:endParaRPr lang="en-ZA" sz="1300" dirty="0">
                        <a:effectLst/>
                        <a:latin typeface="+mn-lt"/>
                        <a:ea typeface="Times New Roman" panose="02020603050405020304" pitchFamily="18" charset="0"/>
                      </a:endParaRPr>
                    </a:p>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US" sz="1300" b="1" dirty="0">
                          <a:effectLst/>
                          <a:latin typeface="+mn-lt"/>
                          <a:ea typeface="Times New Roman" panose="02020603050405020304" pitchFamily="18" charset="0"/>
                        </a:rPr>
                        <a:t>Process Orchestration</a:t>
                      </a:r>
                      <a:endParaRPr lang="en-ZA" sz="1300" dirty="0">
                        <a:effectLst/>
                        <a:latin typeface="+mn-lt"/>
                        <a:ea typeface="Times New Roman" panose="02020603050405020304" pitchFamily="18" charset="0"/>
                      </a:endParaRPr>
                    </a:p>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US" sz="1300" dirty="0">
                          <a:effectLst/>
                          <a:latin typeface="+mn-lt"/>
                          <a:ea typeface="Times New Roman" panose="02020603050405020304" pitchFamily="18" charset="0"/>
                        </a:rPr>
                        <a:t>Capability of a BPA tool to orchestrate a complex process comprising multiple stakeholders, including humans, applications, and machines.</a:t>
                      </a:r>
                      <a:endParaRPr lang="en-ZA" sz="1300" dirty="0">
                        <a:effectLst/>
                        <a:latin typeface="+mn-lt"/>
                        <a:ea typeface="Times New Roman" panose="02020603050405020304" pitchFamily="18" charset="0"/>
                      </a:endParaRPr>
                    </a:p>
                    <a:p>
                      <a:pPr algn="just">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US" sz="1300" dirty="0">
                          <a:effectLst/>
                          <a:latin typeface="+mn-lt"/>
                          <a:ea typeface="Times New Roman" panose="02020603050405020304" pitchFamily="18" charset="0"/>
                        </a:rPr>
                        <a:t> </a:t>
                      </a:r>
                      <a:endParaRPr lang="en-ZA" sz="1300" dirty="0">
                        <a:effectLst/>
                        <a:latin typeface="+mn-lt"/>
                        <a:ea typeface="Times New Roman" panose="02020603050405020304" pitchFamily="18" charset="0"/>
                      </a:endParaRPr>
                    </a:p>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US" sz="1300" b="1" dirty="0">
                          <a:effectLst/>
                          <a:latin typeface="+mn-lt"/>
                          <a:ea typeface="Times New Roman" panose="02020603050405020304" pitchFamily="18" charset="0"/>
                        </a:rPr>
                        <a:t>Decision Automation</a:t>
                      </a:r>
                      <a:endParaRPr lang="en-ZA" sz="1300" dirty="0">
                        <a:effectLst/>
                        <a:latin typeface="+mn-lt"/>
                        <a:ea typeface="Times New Roman" panose="02020603050405020304" pitchFamily="18" charset="0"/>
                      </a:endParaRPr>
                    </a:p>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US" sz="1300" dirty="0">
                          <a:effectLst/>
                          <a:latin typeface="+mn-lt"/>
                          <a:ea typeface="Times New Roman" panose="02020603050405020304" pitchFamily="18" charset="0"/>
                        </a:rPr>
                        <a:t>Capability of a BPA tool to define business rules, recommendations, or decision automation engines, which provide guidance for making human or automated operational decisions according to business directives or policy statements.</a:t>
                      </a:r>
                      <a:endParaRPr lang="en-ZA" sz="1300" dirty="0">
                        <a:effectLst/>
                        <a:latin typeface="+mn-lt"/>
                        <a:ea typeface="Times New Roman" panose="02020603050405020304" pitchFamily="18" charset="0"/>
                      </a:endParaRPr>
                    </a:p>
                  </a:txBody>
                  <a:tcPr marL="51435" marR="51435" marT="0" marB="0"/>
                </a:tc>
                <a:extLst>
                  <a:ext uri="{0D108BD9-81ED-4DB2-BD59-A6C34878D82A}">
                    <a16:rowId xmlns:a16="http://schemas.microsoft.com/office/drawing/2014/main" val="3772254316"/>
                  </a:ext>
                </a:extLst>
              </a:tr>
            </a:tbl>
          </a:graphicData>
        </a:graphic>
      </p:graphicFrame>
      <p:sp>
        <p:nvSpPr>
          <p:cNvPr id="3" name="Slide Number Placeholder 2">
            <a:extLst>
              <a:ext uri="{FF2B5EF4-FFF2-40B4-BE49-F238E27FC236}">
                <a16:creationId xmlns:a16="http://schemas.microsoft.com/office/drawing/2014/main" id="{5AA7EC40-545D-4567-120A-D68A542F0841}"/>
              </a:ext>
            </a:extLst>
          </p:cNvPr>
          <p:cNvSpPr>
            <a:spLocks noGrp="1"/>
          </p:cNvSpPr>
          <p:nvPr>
            <p:ph type="sldNum" sz="quarter" idx="4"/>
          </p:nvPr>
        </p:nvSpPr>
        <p:spPr>
          <a:xfrm>
            <a:off x="8548352" y="6356351"/>
            <a:ext cx="344128" cy="365125"/>
          </a:xfrm>
        </p:spPr>
        <p:txBody>
          <a:bodyPr/>
          <a:lstStyle/>
          <a:p>
            <a:fld id="{56B1497D-D85C-49F0-B0C9-9C5FED4EAE9E}" type="slidenum">
              <a:rPr lang="en-ZA" smtClean="0"/>
              <a:pPr/>
              <a:t>25</a:t>
            </a:fld>
            <a:endParaRPr lang="en-ZA"/>
          </a:p>
        </p:txBody>
      </p:sp>
    </p:spTree>
    <p:extLst>
      <p:ext uri="{BB962C8B-B14F-4D97-AF65-F5344CB8AC3E}">
        <p14:creationId xmlns:p14="http://schemas.microsoft.com/office/powerpoint/2010/main" val="12059088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D2883-CFD5-8D7C-DC96-30511C0F8E5B}"/>
              </a:ext>
            </a:extLst>
          </p:cNvPr>
          <p:cNvSpPr>
            <a:spLocks noGrp="1"/>
          </p:cNvSpPr>
          <p:nvPr>
            <p:ph type="title"/>
          </p:nvPr>
        </p:nvSpPr>
        <p:spPr/>
        <p:txBody>
          <a:bodyPr/>
          <a:lstStyle/>
          <a:p>
            <a:r>
              <a:rPr lang="en-US" dirty="0"/>
              <a:t>High level Scope</a:t>
            </a:r>
            <a:endParaRPr lang="en-ZA" dirty="0"/>
          </a:p>
        </p:txBody>
      </p:sp>
      <p:graphicFrame>
        <p:nvGraphicFramePr>
          <p:cNvPr id="4" name="Table 3">
            <a:extLst>
              <a:ext uri="{FF2B5EF4-FFF2-40B4-BE49-F238E27FC236}">
                <a16:creationId xmlns:a16="http://schemas.microsoft.com/office/drawing/2014/main" id="{A012CAD9-416F-D93F-C698-8D2219F64C90}"/>
              </a:ext>
            </a:extLst>
          </p:cNvPr>
          <p:cNvGraphicFramePr>
            <a:graphicFrameLocks noGrp="1"/>
          </p:cNvGraphicFramePr>
          <p:nvPr>
            <p:extLst>
              <p:ext uri="{D42A27DB-BD31-4B8C-83A1-F6EECF244321}">
                <p14:modId xmlns:p14="http://schemas.microsoft.com/office/powerpoint/2010/main" val="2859468038"/>
              </p:ext>
            </p:extLst>
          </p:nvPr>
        </p:nvGraphicFramePr>
        <p:xfrm>
          <a:off x="0" y="980728"/>
          <a:ext cx="9144000" cy="5080216"/>
        </p:xfrm>
        <a:graphic>
          <a:graphicData uri="http://schemas.openxmlformats.org/drawingml/2006/table">
            <a:tbl>
              <a:tblPr firstRow="1" firstCol="1" bandRow="1">
                <a:tableStyleId>{5C22544A-7EE6-4342-B048-85BDC9FD1C3A}</a:tableStyleId>
              </a:tblPr>
              <a:tblGrid>
                <a:gridCol w="2325179">
                  <a:extLst>
                    <a:ext uri="{9D8B030D-6E8A-4147-A177-3AD203B41FA5}">
                      <a16:colId xmlns:a16="http://schemas.microsoft.com/office/drawing/2014/main" val="38521322"/>
                    </a:ext>
                  </a:extLst>
                </a:gridCol>
                <a:gridCol w="6818821">
                  <a:extLst>
                    <a:ext uri="{9D8B030D-6E8A-4147-A177-3AD203B41FA5}">
                      <a16:colId xmlns:a16="http://schemas.microsoft.com/office/drawing/2014/main" val="486979448"/>
                    </a:ext>
                  </a:extLst>
                </a:gridCol>
              </a:tblGrid>
              <a:tr h="186398">
                <a:tc>
                  <a:txBody>
                    <a:bodyPr/>
                    <a:lstStyle/>
                    <a:p>
                      <a:pPr algn="l">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150">
                          <a:effectLst/>
                          <a:latin typeface="+mn-lt"/>
                        </a:rPr>
                        <a:t>Scope Item</a:t>
                      </a:r>
                      <a:endParaRPr lang="en-ZA" sz="1150">
                        <a:effectLst/>
                        <a:latin typeface="+mn-lt"/>
                        <a:ea typeface="Times New Roman" panose="02020603050405020304" pitchFamily="18" charset="0"/>
                      </a:endParaRPr>
                    </a:p>
                  </a:txBody>
                  <a:tcPr marL="51435" marR="51435" marT="0" marB="0"/>
                </a:tc>
                <a:tc>
                  <a:txBody>
                    <a:bodyPr/>
                    <a:lstStyle/>
                    <a:p>
                      <a:pPr algn="just">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150" dirty="0">
                          <a:effectLst/>
                          <a:latin typeface="+mn-lt"/>
                        </a:rPr>
                        <a:t>Description and Deliverable</a:t>
                      </a:r>
                      <a:endParaRPr lang="en-ZA" sz="1150" dirty="0">
                        <a:effectLst/>
                        <a:latin typeface="+mn-lt"/>
                        <a:ea typeface="Times New Roman" panose="02020603050405020304" pitchFamily="18" charset="0"/>
                      </a:endParaRPr>
                    </a:p>
                  </a:txBody>
                  <a:tcPr marL="51435" marR="51435" marT="0" marB="0"/>
                </a:tc>
                <a:extLst>
                  <a:ext uri="{0D108BD9-81ED-4DB2-BD59-A6C34878D82A}">
                    <a16:rowId xmlns:a16="http://schemas.microsoft.com/office/drawing/2014/main" val="239526668"/>
                  </a:ext>
                </a:extLst>
              </a:tr>
              <a:tr h="4854162">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US" sz="1150" b="1" dirty="0">
                          <a:effectLst/>
                          <a:latin typeface="+mn-lt"/>
                          <a:ea typeface="Times New Roman" panose="02020603050405020304" pitchFamily="18" charset="0"/>
                        </a:rPr>
                        <a:t>Solution Capabilities</a:t>
                      </a:r>
                      <a:endParaRPr lang="en-ZA" sz="1150" dirty="0">
                        <a:effectLst/>
                        <a:latin typeface="+mn-lt"/>
                        <a:ea typeface="Times New Roman" panose="02020603050405020304" pitchFamily="18" charset="0"/>
                      </a:endParaRPr>
                    </a:p>
                  </a:txBody>
                  <a:tcPr marL="51435" marR="51435" marT="0" marB="0"/>
                </a:tc>
                <a:tc>
                  <a:txBody>
                    <a:bodyPr/>
                    <a:lstStyle/>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US" sz="1150" b="1" dirty="0">
                          <a:effectLst/>
                          <a:latin typeface="+mn-lt"/>
                          <a:ea typeface="Times New Roman" panose="02020603050405020304" pitchFamily="18" charset="0"/>
                        </a:rPr>
                        <a:t>Integrations</a:t>
                      </a:r>
                      <a:endParaRPr lang="en-ZA" sz="1150" dirty="0">
                        <a:effectLst/>
                        <a:latin typeface="+mn-lt"/>
                        <a:ea typeface="Times New Roman" panose="02020603050405020304" pitchFamily="18" charset="0"/>
                      </a:endParaRPr>
                    </a:p>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US" sz="1150" dirty="0">
                          <a:effectLst/>
                          <a:latin typeface="+mn-lt"/>
                          <a:ea typeface="Times New Roman" panose="02020603050405020304" pitchFamily="18" charset="0"/>
                        </a:rPr>
                        <a:t>Capability of a BPA tool to integrate with the application landscape of the enterprise. </a:t>
                      </a:r>
                      <a:endParaRPr lang="en-ZA" sz="1150" dirty="0">
                        <a:effectLst/>
                        <a:latin typeface="+mn-lt"/>
                        <a:ea typeface="Times New Roman" panose="02020603050405020304" pitchFamily="18" charset="0"/>
                      </a:endParaRPr>
                    </a:p>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US" sz="1150" dirty="0">
                          <a:effectLst/>
                          <a:latin typeface="+mn-lt"/>
                          <a:ea typeface="Times New Roman" panose="02020603050405020304" pitchFamily="18" charset="0"/>
                        </a:rPr>
                        <a:t>The product is to be able to integrate via the Eskom Architectural approved Integration Bus, (using one of the approved patterns), during the interaction with other Eskom applications. Connectors for branded off-the-shelf applications, such as CRM, ERP, SAP etc., or customized connectors for in-house-built customized applications</a:t>
                      </a:r>
                      <a:r>
                        <a:rPr lang="en-GB" sz="1150" dirty="0">
                          <a:effectLst/>
                          <a:latin typeface="+mn-lt"/>
                          <a:ea typeface="Times New Roman" panose="02020603050405020304" pitchFamily="18" charset="0"/>
                        </a:rPr>
                        <a:t> </a:t>
                      </a:r>
                      <a:r>
                        <a:rPr lang="en-US" sz="1150" dirty="0">
                          <a:effectLst/>
                          <a:latin typeface="+mn-lt"/>
                          <a:ea typeface="Times New Roman" panose="02020603050405020304" pitchFamily="18" charset="0"/>
                        </a:rPr>
                        <a:t>may also be considered in certain cases.</a:t>
                      </a:r>
                      <a:endParaRPr lang="en-ZA" sz="1150" dirty="0">
                        <a:effectLst/>
                        <a:latin typeface="+mn-lt"/>
                        <a:ea typeface="Times New Roman" panose="02020603050405020304" pitchFamily="18" charset="0"/>
                      </a:endParaRPr>
                    </a:p>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US" sz="1150" b="1" dirty="0">
                          <a:effectLst/>
                          <a:latin typeface="+mn-lt"/>
                          <a:ea typeface="Times New Roman" panose="02020603050405020304" pitchFamily="18" charset="0"/>
                        </a:rPr>
                        <a:t>Continuous Intelligence</a:t>
                      </a:r>
                      <a:endParaRPr lang="en-ZA" sz="1150" dirty="0">
                        <a:effectLst/>
                        <a:latin typeface="+mn-lt"/>
                        <a:ea typeface="Times New Roman" panose="02020603050405020304" pitchFamily="18" charset="0"/>
                      </a:endParaRPr>
                    </a:p>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US" sz="1150" dirty="0">
                          <a:effectLst/>
                          <a:latin typeface="+mn-lt"/>
                          <a:ea typeface="Times New Roman" panose="02020603050405020304" pitchFamily="18" charset="0"/>
                        </a:rPr>
                        <a:t>Continuous intelligence is a design pattern in which real-time analytics are integrated into a business operation, processing current and historical data to prescribe actions in response to business moments and other events. It provides decision automation or decision support.</a:t>
                      </a:r>
                      <a:endParaRPr lang="en-ZA" sz="1150" dirty="0">
                        <a:effectLst/>
                        <a:latin typeface="+mn-lt"/>
                        <a:ea typeface="Times New Roman" panose="02020603050405020304" pitchFamily="18" charset="0"/>
                      </a:endParaRPr>
                    </a:p>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US" sz="1150" b="1" dirty="0">
                          <a:effectLst/>
                          <a:latin typeface="+mn-lt"/>
                          <a:ea typeface="Times New Roman" panose="02020603050405020304" pitchFamily="18" charset="0"/>
                        </a:rPr>
                        <a:t>Collaboration and Task Management</a:t>
                      </a:r>
                      <a:endParaRPr lang="en-ZA" sz="1150" dirty="0">
                        <a:effectLst/>
                        <a:latin typeface="+mn-lt"/>
                        <a:ea typeface="Times New Roman" panose="02020603050405020304" pitchFamily="18" charset="0"/>
                      </a:endParaRPr>
                    </a:p>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US" sz="1150" dirty="0">
                          <a:effectLst/>
                          <a:latin typeface="+mn-lt"/>
                          <a:ea typeface="Times New Roman" panose="02020603050405020304" pitchFamily="18" charset="0"/>
                        </a:rPr>
                        <a:t>Capability of the BPA tool to enable process stakeholders to collaborate with other stakeholders in support of achieving the desired business outcomes. Collaboration between process stakeholders may be facilitated through a variety of methods, including content-specific events related to annotations, redactions, or creation; real-time chat; case or process instance documents; co-browse sessions; or integration with telephony and video chat services. The platform must have capability to use email notifications.</a:t>
                      </a:r>
                      <a:endParaRPr lang="en-ZA" sz="1150" dirty="0">
                        <a:effectLst/>
                        <a:latin typeface="+mn-lt"/>
                        <a:ea typeface="Times New Roman" panose="02020603050405020304" pitchFamily="18" charset="0"/>
                      </a:endParaRPr>
                    </a:p>
                  </a:txBody>
                  <a:tcPr marL="51435" marR="51435" marT="0" marB="0"/>
                </a:tc>
                <a:extLst>
                  <a:ext uri="{0D108BD9-81ED-4DB2-BD59-A6C34878D82A}">
                    <a16:rowId xmlns:a16="http://schemas.microsoft.com/office/drawing/2014/main" val="3772254316"/>
                  </a:ext>
                </a:extLst>
              </a:tr>
            </a:tbl>
          </a:graphicData>
        </a:graphic>
      </p:graphicFrame>
      <p:sp>
        <p:nvSpPr>
          <p:cNvPr id="3" name="Slide Number Placeholder 2">
            <a:extLst>
              <a:ext uri="{FF2B5EF4-FFF2-40B4-BE49-F238E27FC236}">
                <a16:creationId xmlns:a16="http://schemas.microsoft.com/office/drawing/2014/main" id="{1945A38F-3A13-D6C9-C247-3CE4896365F0}"/>
              </a:ext>
            </a:extLst>
          </p:cNvPr>
          <p:cNvSpPr>
            <a:spLocks noGrp="1"/>
          </p:cNvSpPr>
          <p:nvPr>
            <p:ph type="sldNum" sz="quarter" idx="4"/>
          </p:nvPr>
        </p:nvSpPr>
        <p:spPr>
          <a:xfrm>
            <a:off x="8548352" y="6356351"/>
            <a:ext cx="344128" cy="365125"/>
          </a:xfrm>
        </p:spPr>
        <p:txBody>
          <a:bodyPr/>
          <a:lstStyle/>
          <a:p>
            <a:fld id="{56B1497D-D85C-49F0-B0C9-9C5FED4EAE9E}" type="slidenum">
              <a:rPr lang="en-ZA" smtClean="0"/>
              <a:pPr/>
              <a:t>26</a:t>
            </a:fld>
            <a:endParaRPr lang="en-ZA"/>
          </a:p>
        </p:txBody>
      </p:sp>
    </p:spTree>
    <p:extLst>
      <p:ext uri="{BB962C8B-B14F-4D97-AF65-F5344CB8AC3E}">
        <p14:creationId xmlns:p14="http://schemas.microsoft.com/office/powerpoint/2010/main" val="17001504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D2883-CFD5-8D7C-DC96-30511C0F8E5B}"/>
              </a:ext>
            </a:extLst>
          </p:cNvPr>
          <p:cNvSpPr>
            <a:spLocks noGrp="1"/>
          </p:cNvSpPr>
          <p:nvPr>
            <p:ph type="title"/>
          </p:nvPr>
        </p:nvSpPr>
        <p:spPr/>
        <p:txBody>
          <a:bodyPr/>
          <a:lstStyle/>
          <a:p>
            <a:r>
              <a:rPr lang="en-US" dirty="0"/>
              <a:t>High level Scope</a:t>
            </a:r>
            <a:endParaRPr lang="en-ZA" dirty="0"/>
          </a:p>
        </p:txBody>
      </p:sp>
      <p:graphicFrame>
        <p:nvGraphicFramePr>
          <p:cNvPr id="4" name="Table 3">
            <a:extLst>
              <a:ext uri="{FF2B5EF4-FFF2-40B4-BE49-F238E27FC236}">
                <a16:creationId xmlns:a16="http://schemas.microsoft.com/office/drawing/2014/main" id="{A012CAD9-416F-D93F-C698-8D2219F64C90}"/>
              </a:ext>
            </a:extLst>
          </p:cNvPr>
          <p:cNvGraphicFramePr>
            <a:graphicFrameLocks noGrp="1"/>
          </p:cNvGraphicFramePr>
          <p:nvPr>
            <p:extLst>
              <p:ext uri="{D42A27DB-BD31-4B8C-83A1-F6EECF244321}">
                <p14:modId xmlns:p14="http://schemas.microsoft.com/office/powerpoint/2010/main" val="2865563632"/>
              </p:ext>
            </p:extLst>
          </p:nvPr>
        </p:nvGraphicFramePr>
        <p:xfrm>
          <a:off x="-5928" y="1052737"/>
          <a:ext cx="9149928" cy="5040558"/>
        </p:xfrm>
        <a:graphic>
          <a:graphicData uri="http://schemas.openxmlformats.org/drawingml/2006/table">
            <a:tbl>
              <a:tblPr firstRow="1" firstCol="1" bandRow="1">
                <a:tableStyleId>{5C22544A-7EE6-4342-B048-85BDC9FD1C3A}</a:tableStyleId>
              </a:tblPr>
              <a:tblGrid>
                <a:gridCol w="1916943">
                  <a:extLst>
                    <a:ext uri="{9D8B030D-6E8A-4147-A177-3AD203B41FA5}">
                      <a16:colId xmlns:a16="http://schemas.microsoft.com/office/drawing/2014/main" val="38521322"/>
                    </a:ext>
                  </a:extLst>
                </a:gridCol>
                <a:gridCol w="7232985">
                  <a:extLst>
                    <a:ext uri="{9D8B030D-6E8A-4147-A177-3AD203B41FA5}">
                      <a16:colId xmlns:a16="http://schemas.microsoft.com/office/drawing/2014/main" val="486979448"/>
                    </a:ext>
                  </a:extLst>
                </a:gridCol>
              </a:tblGrid>
              <a:tr h="162873">
                <a:tc>
                  <a:txBody>
                    <a:bodyPr/>
                    <a:lstStyle/>
                    <a:p>
                      <a:pPr algn="l">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dirty="0">
                          <a:effectLst/>
                          <a:latin typeface="+mn-lt"/>
                        </a:rPr>
                        <a:t>Scope Item</a:t>
                      </a:r>
                      <a:endParaRPr lang="en-ZA" sz="1050" dirty="0">
                        <a:effectLst/>
                        <a:latin typeface="+mn-lt"/>
                        <a:ea typeface="Times New Roman" panose="02020603050405020304" pitchFamily="18" charset="0"/>
                      </a:endParaRPr>
                    </a:p>
                  </a:txBody>
                  <a:tcPr marL="51435" marR="51435" marT="0" marB="0"/>
                </a:tc>
                <a:tc>
                  <a:txBody>
                    <a:bodyPr/>
                    <a:lstStyle/>
                    <a:p>
                      <a:pPr algn="just">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dirty="0">
                          <a:effectLst/>
                          <a:latin typeface="+mn-lt"/>
                        </a:rPr>
                        <a:t>Description and Deliverable</a:t>
                      </a:r>
                      <a:endParaRPr lang="en-ZA" sz="1050" dirty="0">
                        <a:effectLst/>
                        <a:latin typeface="+mn-lt"/>
                        <a:ea typeface="Times New Roman" panose="02020603050405020304" pitchFamily="18" charset="0"/>
                      </a:endParaRPr>
                    </a:p>
                  </a:txBody>
                  <a:tcPr marL="51435" marR="51435" marT="0" marB="0"/>
                </a:tc>
                <a:extLst>
                  <a:ext uri="{0D108BD9-81ED-4DB2-BD59-A6C34878D82A}">
                    <a16:rowId xmlns:a16="http://schemas.microsoft.com/office/drawing/2014/main" val="239526668"/>
                  </a:ext>
                </a:extLst>
              </a:tr>
              <a:tr h="1657791">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US" sz="1050" b="1" dirty="0">
                          <a:effectLst/>
                          <a:latin typeface="+mn-lt"/>
                          <a:ea typeface="Times New Roman" panose="02020603050405020304" pitchFamily="18" charset="0"/>
                        </a:rPr>
                        <a:t>Solution Capabilities</a:t>
                      </a:r>
                      <a:endParaRPr lang="en-ZA" sz="1050" dirty="0">
                        <a:effectLst/>
                        <a:latin typeface="+mn-lt"/>
                        <a:ea typeface="Times New Roman" panose="02020603050405020304" pitchFamily="18" charset="0"/>
                      </a:endParaRPr>
                    </a:p>
                  </a:txBody>
                  <a:tcPr marL="51435" marR="51435" marT="0" marB="0"/>
                </a:tc>
                <a:tc>
                  <a:txBody>
                    <a:bodyPr/>
                    <a:lstStyle/>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US" sz="1050" b="1" dirty="0">
                          <a:effectLst/>
                          <a:latin typeface="+mn-lt"/>
                          <a:ea typeface="Times New Roman" panose="02020603050405020304" pitchFamily="18" charset="0"/>
                        </a:rPr>
                        <a:t>Document Handling</a:t>
                      </a:r>
                      <a:endParaRPr lang="en-ZA" sz="1050" dirty="0">
                        <a:effectLst/>
                        <a:latin typeface="+mn-lt"/>
                        <a:ea typeface="Times New Roman" panose="02020603050405020304" pitchFamily="18" charset="0"/>
                      </a:endParaRPr>
                    </a:p>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US" sz="1050" dirty="0">
                          <a:effectLst/>
                          <a:latin typeface="+mn-lt"/>
                          <a:ea typeface="Times New Roman" panose="02020603050405020304" pitchFamily="18" charset="0"/>
                        </a:rPr>
                        <a:t>Capability of a BPA tool to intelligently handle documents by reading, classifying and routing them to the stakeholders</a:t>
                      </a:r>
                      <a:r>
                        <a:rPr lang="en-GB" sz="1050" dirty="0">
                          <a:effectLst/>
                          <a:latin typeface="+mn-lt"/>
                          <a:ea typeface="Times New Roman" panose="02020603050405020304" pitchFamily="18" charset="0"/>
                        </a:rPr>
                        <a:t>  </a:t>
                      </a:r>
                      <a:r>
                        <a:rPr lang="en-US" sz="1050" dirty="0">
                          <a:effectLst/>
                          <a:latin typeface="+mn-lt"/>
                          <a:ea typeface="Times New Roman" panose="02020603050405020304" pitchFamily="18" charset="0"/>
                        </a:rPr>
                        <a:t>. The solution should also make provision to interact where required with an enterprise document management system (OpenText).</a:t>
                      </a:r>
                      <a:endParaRPr lang="en-ZA" sz="1050" dirty="0">
                        <a:effectLst/>
                        <a:latin typeface="+mn-lt"/>
                        <a:ea typeface="Times New Roman" panose="02020603050405020304" pitchFamily="18" charset="0"/>
                      </a:endParaRPr>
                    </a:p>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US" sz="1050" b="1" dirty="0">
                          <a:effectLst/>
                          <a:latin typeface="+mn-lt"/>
                          <a:ea typeface="Times New Roman" panose="02020603050405020304" pitchFamily="18" charset="0"/>
                        </a:rPr>
                        <a:t>Low-Code Workflow Automation</a:t>
                      </a:r>
                      <a:endParaRPr lang="en-ZA" sz="1050" dirty="0">
                        <a:effectLst/>
                        <a:latin typeface="+mn-lt"/>
                        <a:ea typeface="Times New Roman" panose="02020603050405020304" pitchFamily="18" charset="0"/>
                      </a:endParaRPr>
                    </a:p>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US" sz="1050" dirty="0">
                          <a:effectLst/>
                          <a:latin typeface="+mn-lt"/>
                          <a:ea typeface="Times New Roman" panose="02020603050405020304" pitchFamily="18" charset="0"/>
                        </a:rPr>
                        <a:t>Capability of a </a:t>
                      </a:r>
                      <a:r>
                        <a:rPr lang="en-US" sz="1050" kern="1200" dirty="0">
                          <a:solidFill>
                            <a:schemeClr val="dk1"/>
                          </a:solidFill>
                          <a:effectLst/>
                          <a:latin typeface="+mn-lt"/>
                          <a:ea typeface="Times New Roman" panose="02020603050405020304" pitchFamily="18" charset="0"/>
                          <a:cs typeface="+mn-cs"/>
                        </a:rPr>
                        <a:t>BPA</a:t>
                      </a:r>
                      <a:r>
                        <a:rPr lang="en-US" sz="1050" dirty="0">
                          <a:effectLst/>
                          <a:latin typeface="+mn-lt"/>
                          <a:ea typeface="Times New Roman" panose="02020603050405020304" pitchFamily="18" charset="0"/>
                        </a:rPr>
                        <a:t> tool to enable visual design of UI, process models and data models.</a:t>
                      </a:r>
                      <a:endParaRPr lang="en-ZA" sz="1050" dirty="0">
                        <a:effectLst/>
                        <a:latin typeface="+mn-lt"/>
                        <a:ea typeface="Times New Roman" panose="02020603050405020304" pitchFamily="18" charset="0"/>
                      </a:endParaRPr>
                    </a:p>
                  </a:txBody>
                  <a:tcPr marL="51435" marR="51435" marT="0" marB="0"/>
                </a:tc>
                <a:extLst>
                  <a:ext uri="{0D108BD9-81ED-4DB2-BD59-A6C34878D82A}">
                    <a16:rowId xmlns:a16="http://schemas.microsoft.com/office/drawing/2014/main" val="3772254316"/>
                  </a:ext>
                </a:extLst>
              </a:tr>
              <a:tr h="3219894">
                <a:tc>
                  <a:txBody>
                    <a:bodyPr/>
                    <a:lstStyle/>
                    <a:p>
                      <a:pPr marL="0" algn="l" defTabSz="914400" rtl="0" eaLnBrk="1" latinLnBrk="0" hangingPunct="1">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b="1" kern="1200" dirty="0">
                          <a:solidFill>
                            <a:schemeClr val="lt1"/>
                          </a:solidFill>
                          <a:effectLst/>
                          <a:latin typeface="+mn-lt"/>
                          <a:ea typeface="Times New Roman" panose="02020603050405020304" pitchFamily="18" charset="0"/>
                          <a:cs typeface="+mn-cs"/>
                        </a:rPr>
                        <a:t>Development </a:t>
                      </a:r>
                      <a:endParaRPr lang="en-ZA" sz="1050" b="1" kern="1200" dirty="0">
                        <a:solidFill>
                          <a:schemeClr val="lt1"/>
                        </a:solidFill>
                        <a:effectLst/>
                        <a:latin typeface="+mn-lt"/>
                        <a:ea typeface="Times New Roman" panose="02020603050405020304" pitchFamily="18" charset="0"/>
                        <a:cs typeface="+mn-cs"/>
                      </a:endParaRPr>
                    </a:p>
                  </a:txBody>
                  <a:tcPr marL="51435" marR="51435" marT="0" marB="0"/>
                </a:tc>
                <a:tc>
                  <a:txBody>
                    <a:bodyPr/>
                    <a:lstStyle/>
                    <a:p>
                      <a:pPr algn="just">
                        <a:lnSpc>
                          <a:spcPct val="150000"/>
                        </a:lnSpc>
                        <a:spcBef>
                          <a:spcPts val="600"/>
                        </a:spcBef>
                        <a:spcAft>
                          <a:spcPts val="600"/>
                        </a:spcAft>
                        <a:tabLst>
                          <a:tab pos="252095" algn="l"/>
                          <a:tab pos="504190" algn="l"/>
                          <a:tab pos="756285" algn="l"/>
                          <a:tab pos="1007745" algn="l"/>
                          <a:tab pos="1259840" algn="l"/>
                          <a:tab pos="1511935" algn="l"/>
                          <a:tab pos="1764030" algn="l"/>
                          <a:tab pos="2016125" algn="l"/>
                          <a:tab pos="2268220" algn="l"/>
                          <a:tab pos="2771775" algn="l"/>
                          <a:tab pos="3023870" algn="l"/>
                          <a:tab pos="3275965" algn="l"/>
                          <a:tab pos="3528060" algn="l"/>
                          <a:tab pos="3780155" algn="l"/>
                          <a:tab pos="4032250" algn="l"/>
                          <a:tab pos="4283710" algn="l"/>
                          <a:tab pos="4535805" algn="l"/>
                          <a:tab pos="4787900" algn="l"/>
                          <a:tab pos="5039995" algn="l"/>
                          <a:tab pos="5292090" algn="l"/>
                          <a:tab pos="5544185" algn="l"/>
                          <a:tab pos="5796280" algn="l"/>
                          <a:tab pos="6047740" algn="l"/>
                        </a:tabLst>
                      </a:pPr>
                      <a:r>
                        <a:rPr lang="en-GB" sz="1050" kern="1200" dirty="0">
                          <a:solidFill>
                            <a:schemeClr val="dk1"/>
                          </a:solidFill>
                          <a:effectLst/>
                          <a:latin typeface="+mn-lt"/>
                          <a:ea typeface="Times New Roman" panose="02020603050405020304" pitchFamily="18" charset="0"/>
                          <a:cs typeface="+mn-cs"/>
                        </a:rPr>
                        <a:t>Low</a:t>
                      </a:r>
                      <a:r>
                        <a:rPr lang="en-GB" sz="1050" dirty="0">
                          <a:solidFill>
                            <a:srgbClr val="000000"/>
                          </a:solidFill>
                          <a:effectLst/>
                          <a:latin typeface="+mn-lt"/>
                          <a:ea typeface="Times New Roman" panose="02020603050405020304" pitchFamily="18" charset="0"/>
                        </a:rPr>
                        <a:t> </a:t>
                      </a:r>
                      <a:r>
                        <a:rPr lang="en-GB" sz="1050" kern="1200" dirty="0">
                          <a:solidFill>
                            <a:schemeClr val="dk1"/>
                          </a:solidFill>
                          <a:effectLst/>
                          <a:latin typeface="+mn-lt"/>
                          <a:ea typeface="Times New Roman" panose="02020603050405020304" pitchFamily="18" charset="0"/>
                          <a:cs typeface="+mn-cs"/>
                        </a:rPr>
                        <a:t>Code</a:t>
                      </a:r>
                      <a:r>
                        <a:rPr lang="en-GB" sz="1050" dirty="0">
                          <a:solidFill>
                            <a:srgbClr val="000000"/>
                          </a:solidFill>
                          <a:effectLst/>
                          <a:latin typeface="+mn-lt"/>
                          <a:ea typeface="Times New Roman" panose="02020603050405020304" pitchFamily="18" charset="0"/>
                        </a:rPr>
                        <a:t> – </a:t>
                      </a:r>
                      <a:r>
                        <a:rPr lang="en-GB" sz="1050" kern="1200" dirty="0">
                          <a:solidFill>
                            <a:schemeClr val="dk1"/>
                          </a:solidFill>
                          <a:effectLst/>
                          <a:latin typeface="+mn-lt"/>
                          <a:ea typeface="Times New Roman" panose="02020603050405020304" pitchFamily="18" charset="0"/>
                          <a:cs typeface="+mn-cs"/>
                        </a:rPr>
                        <a:t>No Code. development of the existing solutions such as, </a:t>
                      </a:r>
                      <a:endParaRPr lang="en-ZA" sz="1050" kern="1200" dirty="0">
                        <a:solidFill>
                          <a:schemeClr val="dk1"/>
                        </a:solidFill>
                        <a:effectLst/>
                        <a:latin typeface="+mn-lt"/>
                        <a:ea typeface="Times New Roman" panose="02020603050405020304" pitchFamily="18" charset="0"/>
                        <a:cs typeface="+mn-cs"/>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kern="1200" dirty="0">
                          <a:solidFill>
                            <a:schemeClr val="dk1"/>
                          </a:solidFill>
                          <a:effectLst/>
                          <a:latin typeface="+mn-lt"/>
                          <a:ea typeface="Times New Roman" panose="02020603050405020304" pitchFamily="18" charset="0"/>
                          <a:cs typeface="+mn-cs"/>
                        </a:rPr>
                        <a:t>Specification, ACNAC Replacement Project - Direct Customer Minor Functional Specification), and any additional change requests that might be implemented on the platform.</a:t>
                      </a:r>
                      <a:endParaRPr lang="en-ZA" sz="1050" kern="1200" dirty="0">
                        <a:solidFill>
                          <a:schemeClr val="dk1"/>
                        </a:solidFill>
                        <a:effectLst/>
                        <a:latin typeface="+mn-lt"/>
                        <a:ea typeface="Times New Roman" panose="02020603050405020304" pitchFamily="18" charset="0"/>
                        <a:cs typeface="+mn-cs"/>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kern="1200" dirty="0">
                          <a:solidFill>
                            <a:schemeClr val="dk1"/>
                          </a:solidFill>
                          <a:effectLst/>
                          <a:latin typeface="+mn-lt"/>
                          <a:ea typeface="Times New Roman" panose="02020603050405020304" pitchFamily="18" charset="0"/>
                          <a:cs typeface="+mn-cs"/>
                        </a:rPr>
                        <a:t>Top 100 (R17640130 -Group IT Technical Specification - BiTop100)</a:t>
                      </a:r>
                      <a:endParaRPr lang="en-ZA" sz="1050" kern="1200" dirty="0">
                        <a:solidFill>
                          <a:schemeClr val="dk1"/>
                        </a:solidFill>
                        <a:effectLst/>
                        <a:latin typeface="+mn-lt"/>
                        <a:ea typeface="Times New Roman" panose="02020603050405020304" pitchFamily="18" charset="0"/>
                        <a:cs typeface="+mn-cs"/>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kern="1200" dirty="0">
                          <a:solidFill>
                            <a:schemeClr val="dk1"/>
                          </a:solidFill>
                          <a:effectLst/>
                          <a:latin typeface="+mn-lt"/>
                          <a:ea typeface="Times New Roman" panose="02020603050405020304" pitchFamily="18" charset="0"/>
                          <a:cs typeface="+mn-cs"/>
                        </a:rPr>
                        <a:t>GENTLC (Workflow only)</a:t>
                      </a:r>
                      <a:endParaRPr lang="en-ZA" sz="1050" kern="1200" dirty="0">
                        <a:solidFill>
                          <a:schemeClr val="dk1"/>
                        </a:solidFill>
                        <a:effectLst/>
                        <a:latin typeface="+mn-lt"/>
                        <a:ea typeface="Times New Roman" panose="02020603050405020304" pitchFamily="18" charset="0"/>
                        <a:cs typeface="+mn-cs"/>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kern="1200" dirty="0">
                          <a:solidFill>
                            <a:schemeClr val="dk1"/>
                          </a:solidFill>
                          <a:effectLst/>
                          <a:latin typeface="+mn-lt"/>
                          <a:ea typeface="Times New Roman" panose="02020603050405020304" pitchFamily="18" charset="0"/>
                          <a:cs typeface="+mn-cs"/>
                        </a:rPr>
                        <a:t>MBSA (Workflow only)</a:t>
                      </a:r>
                      <a:endParaRPr lang="en-ZA" sz="1050" kern="1200" dirty="0">
                        <a:solidFill>
                          <a:schemeClr val="dk1"/>
                        </a:solidFill>
                        <a:effectLst/>
                        <a:latin typeface="+mn-lt"/>
                        <a:ea typeface="Times New Roman" panose="02020603050405020304" pitchFamily="18" charset="0"/>
                        <a:cs typeface="+mn-cs"/>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kern="1200" dirty="0">
                          <a:solidFill>
                            <a:schemeClr val="dk1"/>
                          </a:solidFill>
                          <a:effectLst/>
                          <a:latin typeface="+mn-lt"/>
                          <a:ea typeface="Times New Roman" panose="02020603050405020304" pitchFamily="18" charset="0"/>
                          <a:cs typeface="+mn-cs"/>
                        </a:rPr>
                        <a:t>SET (DEM-02945-X5B8)</a:t>
                      </a: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kern="1200" dirty="0">
                          <a:solidFill>
                            <a:schemeClr val="dk1"/>
                          </a:solidFill>
                          <a:effectLst/>
                          <a:latin typeface="+mn-lt"/>
                          <a:ea typeface="Times New Roman" panose="02020603050405020304" pitchFamily="18" charset="0"/>
                          <a:cs typeface="+mn-cs"/>
                        </a:rPr>
                        <a:t>ACNAC (ACNAC Replacement Project - Direct Customer Major Functional BRSC_SET system </a:t>
                      </a:r>
                      <a:r>
                        <a:rPr lang="en-GB" sz="1050" kern="1200" dirty="0" err="1">
                          <a:solidFill>
                            <a:schemeClr val="dk1"/>
                          </a:solidFill>
                          <a:effectLst/>
                          <a:latin typeface="+mn-lt"/>
                          <a:ea typeface="Times New Roman" panose="02020603050405020304" pitchFamily="18" charset="0"/>
                          <a:cs typeface="+mn-cs"/>
                        </a:rPr>
                        <a:t>changes_Signed</a:t>
                      </a:r>
                      <a:r>
                        <a:rPr lang="en-GB" sz="1050" kern="1200" dirty="0">
                          <a:solidFill>
                            <a:schemeClr val="dk1"/>
                          </a:solidFill>
                          <a:effectLst/>
                          <a:latin typeface="+mn-lt"/>
                          <a:ea typeface="Times New Roman" panose="02020603050405020304" pitchFamily="18" charset="0"/>
                          <a:cs typeface="+mn-cs"/>
                        </a:rPr>
                        <a:t>), </a:t>
                      </a:r>
                      <a:endParaRPr lang="en-ZA" sz="1050" kern="1200" dirty="0">
                        <a:solidFill>
                          <a:schemeClr val="dk1"/>
                        </a:solidFill>
                        <a:effectLst/>
                        <a:latin typeface="+mn-lt"/>
                        <a:ea typeface="Times New Roman" panose="02020603050405020304" pitchFamily="18" charset="0"/>
                        <a:cs typeface="+mn-cs"/>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kern="1200" dirty="0">
                          <a:solidFill>
                            <a:schemeClr val="dk1"/>
                          </a:solidFill>
                          <a:effectLst/>
                          <a:latin typeface="+mn-lt"/>
                          <a:ea typeface="Times New Roman" panose="02020603050405020304" pitchFamily="18" charset="0"/>
                          <a:cs typeface="+mn-cs"/>
                        </a:rPr>
                        <a:t>IRCAM (IRCAM GIT FRS 042022 Review-signed).</a:t>
                      </a:r>
                      <a:endParaRPr lang="en-ZA" sz="1050" kern="1200" dirty="0">
                        <a:solidFill>
                          <a:schemeClr val="dk1"/>
                        </a:solidFill>
                        <a:effectLst/>
                        <a:latin typeface="+mn-lt"/>
                        <a:ea typeface="Times New Roman" panose="02020603050405020304" pitchFamily="18" charset="0"/>
                        <a:cs typeface="+mn-cs"/>
                      </a:endParaRPr>
                    </a:p>
                    <a:p>
                      <a:pPr marL="342900" lvl="0" indent="-342900" algn="l">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kern="1200" dirty="0">
                          <a:solidFill>
                            <a:schemeClr val="dk1"/>
                          </a:solidFill>
                          <a:effectLst/>
                          <a:latin typeface="+mn-lt"/>
                          <a:ea typeface="Times New Roman" panose="02020603050405020304" pitchFamily="18" charset="0"/>
                          <a:cs typeface="+mn-cs"/>
                        </a:rPr>
                        <a:t>eForm (</a:t>
                      </a:r>
                      <a:r>
                        <a:rPr lang="en-GB" sz="1050" kern="1200" dirty="0" err="1">
                          <a:solidFill>
                            <a:schemeClr val="dk1"/>
                          </a:solidFill>
                          <a:effectLst/>
                          <a:latin typeface="+mn-lt"/>
                          <a:ea typeface="Times New Roman" panose="02020603050405020304" pitchFamily="18" charset="0"/>
                          <a:cs typeface="+mn-cs"/>
                        </a:rPr>
                        <a:t>URS_eForms</a:t>
                      </a:r>
                      <a:r>
                        <a:rPr lang="en-GB" sz="1050" kern="1200" dirty="0">
                          <a:solidFill>
                            <a:schemeClr val="dk1"/>
                          </a:solidFill>
                          <a:effectLst/>
                          <a:latin typeface="+mn-lt"/>
                          <a:ea typeface="Times New Roman" panose="02020603050405020304" pitchFamily="18" charset="0"/>
                          <a:cs typeface="+mn-cs"/>
                        </a:rPr>
                        <a:t> </a:t>
                      </a:r>
                      <a:r>
                        <a:rPr lang="en-GB" sz="1050" kern="1200" dirty="0" err="1">
                          <a:solidFill>
                            <a:schemeClr val="dk1"/>
                          </a:solidFill>
                          <a:effectLst/>
                          <a:latin typeface="+mn-lt"/>
                          <a:ea typeface="Times New Roman" panose="02020603050405020304" pitchFamily="18" charset="0"/>
                          <a:cs typeface="+mn-cs"/>
                        </a:rPr>
                        <a:t>Portal_Final_Signed</a:t>
                      </a:r>
                      <a:r>
                        <a:rPr lang="en-GB" sz="1050" kern="1200" dirty="0">
                          <a:solidFill>
                            <a:schemeClr val="dk1"/>
                          </a:solidFill>
                          <a:effectLst/>
                          <a:latin typeface="+mn-lt"/>
                          <a:ea typeface="Times New Roman" panose="02020603050405020304" pitchFamily="18" charset="0"/>
                          <a:cs typeface="+mn-cs"/>
                        </a:rPr>
                        <a:t>, </a:t>
                      </a:r>
                      <a:r>
                        <a:rPr lang="en-GB" sz="1050" kern="1200" dirty="0" err="1">
                          <a:solidFill>
                            <a:schemeClr val="dk1"/>
                          </a:solidFill>
                          <a:effectLst/>
                          <a:latin typeface="+mn-lt"/>
                          <a:ea typeface="Times New Roman" panose="02020603050405020304" pitchFamily="18" charset="0"/>
                          <a:cs typeface="+mn-cs"/>
                        </a:rPr>
                        <a:t>URS_eForms</a:t>
                      </a:r>
                      <a:r>
                        <a:rPr lang="en-GB" sz="1050" kern="1200" dirty="0">
                          <a:solidFill>
                            <a:schemeClr val="dk1"/>
                          </a:solidFill>
                          <a:effectLst/>
                          <a:latin typeface="+mn-lt"/>
                          <a:ea typeface="Times New Roman" panose="02020603050405020304" pitchFamily="18" charset="0"/>
                          <a:cs typeface="+mn-cs"/>
                        </a:rPr>
                        <a:t> </a:t>
                      </a:r>
                      <a:r>
                        <a:rPr lang="en-GB" sz="1050" kern="1200" dirty="0" err="1">
                          <a:solidFill>
                            <a:schemeClr val="dk1"/>
                          </a:solidFill>
                          <a:effectLst/>
                          <a:latin typeface="+mn-lt"/>
                          <a:ea typeface="Times New Roman" panose="02020603050405020304" pitchFamily="18" charset="0"/>
                          <a:cs typeface="+mn-cs"/>
                        </a:rPr>
                        <a:t>Portal_Final_Signed</a:t>
                      </a:r>
                      <a:r>
                        <a:rPr lang="en-GB" sz="1050" kern="1200" dirty="0">
                          <a:solidFill>
                            <a:schemeClr val="dk1"/>
                          </a:solidFill>
                          <a:effectLst/>
                          <a:latin typeface="+mn-lt"/>
                          <a:ea typeface="Times New Roman" panose="02020603050405020304" pitchFamily="18" charset="0"/>
                          <a:cs typeface="+mn-cs"/>
                        </a:rPr>
                        <a:t>, and URS_R17322787_eForms Invariable </a:t>
                      </a:r>
                      <a:r>
                        <a:rPr lang="en-GB" sz="1050" kern="1200" dirty="0" err="1">
                          <a:solidFill>
                            <a:schemeClr val="dk1"/>
                          </a:solidFill>
                          <a:effectLst/>
                          <a:latin typeface="+mn-lt"/>
                          <a:ea typeface="Times New Roman" panose="02020603050405020304" pitchFamily="18" charset="0"/>
                          <a:cs typeface="+mn-cs"/>
                        </a:rPr>
                        <a:t>Views_Signed</a:t>
                      </a:r>
                      <a:r>
                        <a:rPr lang="en-GB" sz="1050" kern="1200" dirty="0">
                          <a:solidFill>
                            <a:schemeClr val="dk1"/>
                          </a:solidFill>
                          <a:effectLst/>
                          <a:latin typeface="+mn-lt"/>
                          <a:ea typeface="Times New Roman" panose="02020603050405020304" pitchFamily="18" charset="0"/>
                          <a:cs typeface="+mn-cs"/>
                        </a:rPr>
                        <a:t>).</a:t>
                      </a:r>
                      <a:endParaRPr lang="en-ZA" sz="1050" kern="1200" dirty="0">
                        <a:solidFill>
                          <a:schemeClr val="dk1"/>
                        </a:solidFill>
                        <a:effectLst/>
                        <a:latin typeface="+mn-lt"/>
                        <a:ea typeface="Times New Roman" panose="02020603050405020304" pitchFamily="18" charset="0"/>
                        <a:cs typeface="+mn-cs"/>
                      </a:endParaRPr>
                    </a:p>
                    <a:p>
                      <a:pPr marL="342900" lvl="0" indent="-342900" algn="just">
                        <a:lnSpc>
                          <a:spcPct val="150000"/>
                        </a:lnSpc>
                        <a:spcAft>
                          <a:spcPts val="6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kern="1200" dirty="0">
                          <a:solidFill>
                            <a:schemeClr val="dk1"/>
                          </a:solidFill>
                          <a:effectLst/>
                          <a:latin typeface="+mn-lt"/>
                          <a:ea typeface="Times New Roman" panose="02020603050405020304" pitchFamily="18" charset="0"/>
                          <a:cs typeface="+mn-cs"/>
                        </a:rPr>
                        <a:t>All current eForms.</a:t>
                      </a:r>
                      <a:endParaRPr lang="en-ZA" sz="1050" kern="1200" dirty="0">
                        <a:solidFill>
                          <a:schemeClr val="dk1"/>
                        </a:solidFill>
                        <a:effectLst/>
                        <a:latin typeface="+mn-lt"/>
                        <a:ea typeface="Times New Roman" panose="02020603050405020304" pitchFamily="18" charset="0"/>
                        <a:cs typeface="+mn-cs"/>
                      </a:endParaRPr>
                    </a:p>
                  </a:txBody>
                  <a:tcPr marL="51435" marR="51435" marT="0" marB="0"/>
                </a:tc>
                <a:extLst>
                  <a:ext uri="{0D108BD9-81ED-4DB2-BD59-A6C34878D82A}">
                    <a16:rowId xmlns:a16="http://schemas.microsoft.com/office/drawing/2014/main" val="1577978162"/>
                  </a:ext>
                </a:extLst>
              </a:tr>
            </a:tbl>
          </a:graphicData>
        </a:graphic>
      </p:graphicFrame>
      <p:sp>
        <p:nvSpPr>
          <p:cNvPr id="3" name="Slide Number Placeholder 2">
            <a:extLst>
              <a:ext uri="{FF2B5EF4-FFF2-40B4-BE49-F238E27FC236}">
                <a16:creationId xmlns:a16="http://schemas.microsoft.com/office/drawing/2014/main" id="{A538E371-0FCC-1A9E-C954-395ED036B7DB}"/>
              </a:ext>
            </a:extLst>
          </p:cNvPr>
          <p:cNvSpPr>
            <a:spLocks noGrp="1"/>
          </p:cNvSpPr>
          <p:nvPr>
            <p:ph type="sldNum" sz="quarter" idx="4"/>
          </p:nvPr>
        </p:nvSpPr>
        <p:spPr>
          <a:xfrm>
            <a:off x="8548352" y="6356351"/>
            <a:ext cx="344128" cy="365125"/>
          </a:xfrm>
        </p:spPr>
        <p:txBody>
          <a:bodyPr/>
          <a:lstStyle/>
          <a:p>
            <a:fld id="{56B1497D-D85C-49F0-B0C9-9C5FED4EAE9E}" type="slidenum">
              <a:rPr lang="en-ZA" smtClean="0"/>
              <a:pPr/>
              <a:t>27</a:t>
            </a:fld>
            <a:endParaRPr lang="en-ZA"/>
          </a:p>
        </p:txBody>
      </p:sp>
    </p:spTree>
    <p:extLst>
      <p:ext uri="{BB962C8B-B14F-4D97-AF65-F5344CB8AC3E}">
        <p14:creationId xmlns:p14="http://schemas.microsoft.com/office/powerpoint/2010/main" val="38318178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D2883-CFD5-8D7C-DC96-30511C0F8E5B}"/>
              </a:ext>
            </a:extLst>
          </p:cNvPr>
          <p:cNvSpPr>
            <a:spLocks noGrp="1"/>
          </p:cNvSpPr>
          <p:nvPr>
            <p:ph type="title"/>
          </p:nvPr>
        </p:nvSpPr>
        <p:spPr/>
        <p:txBody>
          <a:bodyPr/>
          <a:lstStyle/>
          <a:p>
            <a:r>
              <a:rPr lang="en-US" dirty="0"/>
              <a:t>High level Scope</a:t>
            </a:r>
            <a:endParaRPr lang="en-ZA" dirty="0"/>
          </a:p>
        </p:txBody>
      </p:sp>
      <p:graphicFrame>
        <p:nvGraphicFramePr>
          <p:cNvPr id="5" name="Table 4">
            <a:extLst>
              <a:ext uri="{FF2B5EF4-FFF2-40B4-BE49-F238E27FC236}">
                <a16:creationId xmlns:a16="http://schemas.microsoft.com/office/drawing/2014/main" id="{E8916980-7CEF-2D9B-7F03-F475BCBA99AA}"/>
              </a:ext>
            </a:extLst>
          </p:cNvPr>
          <p:cNvGraphicFramePr>
            <a:graphicFrameLocks noGrp="1"/>
          </p:cNvGraphicFramePr>
          <p:nvPr>
            <p:extLst>
              <p:ext uri="{D42A27DB-BD31-4B8C-83A1-F6EECF244321}">
                <p14:modId xmlns:p14="http://schemas.microsoft.com/office/powerpoint/2010/main" val="3650439272"/>
              </p:ext>
            </p:extLst>
          </p:nvPr>
        </p:nvGraphicFramePr>
        <p:xfrm>
          <a:off x="34605" y="1052736"/>
          <a:ext cx="9109395" cy="5047158"/>
        </p:xfrm>
        <a:graphic>
          <a:graphicData uri="http://schemas.openxmlformats.org/drawingml/2006/table">
            <a:tbl>
              <a:tblPr firstRow="1" firstCol="1" bandRow="1">
                <a:tableStyleId>{5C22544A-7EE6-4342-B048-85BDC9FD1C3A}</a:tableStyleId>
              </a:tblPr>
              <a:tblGrid>
                <a:gridCol w="2316378">
                  <a:extLst>
                    <a:ext uri="{9D8B030D-6E8A-4147-A177-3AD203B41FA5}">
                      <a16:colId xmlns:a16="http://schemas.microsoft.com/office/drawing/2014/main" val="2944979741"/>
                    </a:ext>
                  </a:extLst>
                </a:gridCol>
                <a:gridCol w="6793017">
                  <a:extLst>
                    <a:ext uri="{9D8B030D-6E8A-4147-A177-3AD203B41FA5}">
                      <a16:colId xmlns:a16="http://schemas.microsoft.com/office/drawing/2014/main" val="193474125"/>
                    </a:ext>
                  </a:extLst>
                </a:gridCol>
              </a:tblGrid>
              <a:tr h="472215">
                <a:tc>
                  <a:txBody>
                    <a:bodyPr/>
                    <a:lstStyle/>
                    <a:p>
                      <a:pPr algn="l">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100" dirty="0">
                          <a:effectLst/>
                        </a:rPr>
                        <a:t>Scope Item</a:t>
                      </a:r>
                      <a:endParaRPr lang="en-ZA" sz="1100" dirty="0">
                        <a:effectLst/>
                        <a:latin typeface="Arial" panose="020B0604020202020204" pitchFamily="34" charset="0"/>
                        <a:ea typeface="Times New Roman" panose="02020603050405020304" pitchFamily="18" charset="0"/>
                      </a:endParaRPr>
                    </a:p>
                  </a:txBody>
                  <a:tcPr marL="51435" marR="51435" marT="0" marB="0"/>
                </a:tc>
                <a:tc>
                  <a:txBody>
                    <a:bodyPr/>
                    <a:lstStyle/>
                    <a:p>
                      <a:pPr algn="just">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100" dirty="0">
                          <a:effectLst/>
                        </a:rPr>
                        <a:t>Description and Deliverable</a:t>
                      </a:r>
                      <a:endParaRPr lang="en-ZA" sz="1100" dirty="0">
                        <a:effectLst/>
                        <a:latin typeface="Arial" panose="020B0604020202020204" pitchFamily="34" charset="0"/>
                        <a:ea typeface="Times New Roman" panose="02020603050405020304" pitchFamily="18" charset="0"/>
                      </a:endParaRPr>
                    </a:p>
                  </a:txBody>
                  <a:tcPr marL="51435" marR="51435" marT="0" marB="0"/>
                </a:tc>
                <a:extLst>
                  <a:ext uri="{0D108BD9-81ED-4DB2-BD59-A6C34878D82A}">
                    <a16:rowId xmlns:a16="http://schemas.microsoft.com/office/drawing/2014/main" val="2794005335"/>
                  </a:ext>
                </a:extLst>
              </a:tr>
              <a:tr h="472215">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100" dirty="0">
                          <a:effectLst/>
                        </a:rPr>
                        <a:t>Configuration </a:t>
                      </a:r>
                      <a:endParaRPr lang="en-ZA" sz="1100" dirty="0">
                        <a:effectLst/>
                        <a:latin typeface="Arial" panose="020B0604020202020204" pitchFamily="34" charset="0"/>
                        <a:ea typeface="Times New Roman" panose="02020603050405020304" pitchFamily="18" charset="0"/>
                      </a:endParaRPr>
                    </a:p>
                  </a:txBody>
                  <a:tcPr marL="49421" marR="49421" marT="0" marB="0"/>
                </a:tc>
                <a:tc>
                  <a:txBody>
                    <a:bodyPr/>
                    <a:lstStyle/>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100">
                          <a:effectLst/>
                        </a:rPr>
                        <a:t>Configure all required functional and non-functional settings in the solution to ensure optimal and secure operations</a:t>
                      </a:r>
                      <a:endParaRPr lang="en-ZA" sz="1100">
                        <a:effectLst/>
                        <a:latin typeface="Arial" panose="020B0604020202020204" pitchFamily="34" charset="0"/>
                        <a:ea typeface="Times New Roman" panose="02020603050405020304" pitchFamily="18" charset="0"/>
                      </a:endParaRPr>
                    </a:p>
                  </a:txBody>
                  <a:tcPr marL="49421" marR="49421" marT="0" marB="0"/>
                </a:tc>
                <a:extLst>
                  <a:ext uri="{0D108BD9-81ED-4DB2-BD59-A6C34878D82A}">
                    <a16:rowId xmlns:a16="http://schemas.microsoft.com/office/drawing/2014/main" val="1011431061"/>
                  </a:ext>
                </a:extLst>
              </a:tr>
              <a:tr h="2808802">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100" dirty="0">
                          <a:effectLst/>
                        </a:rPr>
                        <a:t>Data Take On/Migration</a:t>
                      </a:r>
                      <a:endParaRPr lang="en-ZA" sz="1100" dirty="0">
                        <a:effectLst/>
                        <a:latin typeface="Arial" panose="020B0604020202020204" pitchFamily="34" charset="0"/>
                        <a:ea typeface="Times New Roman" panose="02020603050405020304" pitchFamily="18" charset="0"/>
                      </a:endParaRPr>
                    </a:p>
                  </a:txBody>
                  <a:tcPr marL="49421" marR="49421" marT="0" marB="0"/>
                </a:tc>
                <a:tc>
                  <a:txBody>
                    <a:bodyPr/>
                    <a:lstStyle/>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100" dirty="0">
                          <a:effectLst/>
                        </a:rPr>
                        <a:t>Data Migration is seen as part of the scope of the work and considering the complexity and volume of data to be migrated, enough time and resources should be allowed for the data migration.</a:t>
                      </a:r>
                      <a:endParaRPr lang="en-ZA" sz="1100" dirty="0">
                        <a:effectLst/>
                      </a:endParaRPr>
                    </a:p>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100" dirty="0">
                          <a:effectLst/>
                        </a:rPr>
                        <a:t>The data migration scope of work needs to address the following:</a:t>
                      </a:r>
                      <a:endParaRPr lang="en-ZA" sz="110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100" dirty="0">
                          <a:effectLst/>
                        </a:rPr>
                        <a:t>Data Assessment to understand the existing data formats, structures and any potential data quality issues</a:t>
                      </a:r>
                      <a:endParaRPr lang="en-ZA" sz="110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100" dirty="0">
                          <a:effectLst/>
                        </a:rPr>
                        <a:t>Data Mapping and Transformation</a:t>
                      </a:r>
                      <a:endParaRPr lang="en-ZA" sz="110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100" dirty="0">
                          <a:effectLst/>
                        </a:rPr>
                        <a:t>Transfer data from the current systems to the new solution without loss or corruption.</a:t>
                      </a:r>
                      <a:endParaRPr lang="en-ZA" sz="110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100" dirty="0">
                          <a:effectLst/>
                        </a:rPr>
                        <a:t>Ensure data accuracy, quality and consistency (</a:t>
                      </a:r>
                      <a:r>
                        <a:rPr lang="en-GB" sz="1100" dirty="0" err="1">
                          <a:effectLst/>
                        </a:rPr>
                        <a:t>i.e</a:t>
                      </a:r>
                      <a:r>
                        <a:rPr lang="en-GB" sz="1100" dirty="0">
                          <a:effectLst/>
                        </a:rPr>
                        <a:t> data integrity) during and after the migration process.</a:t>
                      </a:r>
                      <a:endParaRPr lang="en-ZA" sz="110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100" dirty="0">
                          <a:effectLst/>
                        </a:rPr>
                        <a:t>Minimize downtime and business disruption during the migration.</a:t>
                      </a:r>
                      <a:endParaRPr lang="en-ZA" sz="1100" dirty="0">
                        <a:effectLst/>
                      </a:endParaRPr>
                    </a:p>
                    <a:p>
                      <a:pPr marL="342900" lvl="0" indent="-342900" algn="just">
                        <a:lnSpc>
                          <a:spcPct val="150000"/>
                        </a:lnSpc>
                        <a:spcAft>
                          <a:spcPts val="6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100" dirty="0">
                          <a:effectLst/>
                        </a:rPr>
                        <a:t>Validate and reconcile migrated data to confirm successful transfer.</a:t>
                      </a:r>
                      <a:endParaRPr lang="en-ZA" sz="1100" dirty="0">
                        <a:effectLst/>
                        <a:latin typeface="Arial" panose="020B0604020202020204" pitchFamily="34" charset="0"/>
                        <a:ea typeface="Times New Roman" panose="02020603050405020304" pitchFamily="18" charset="0"/>
                      </a:endParaRPr>
                    </a:p>
                  </a:txBody>
                  <a:tcPr marL="49421" marR="49421" marT="0" marB="0"/>
                </a:tc>
                <a:extLst>
                  <a:ext uri="{0D108BD9-81ED-4DB2-BD59-A6C34878D82A}">
                    <a16:rowId xmlns:a16="http://schemas.microsoft.com/office/drawing/2014/main" val="2582271076"/>
                  </a:ext>
                </a:extLst>
              </a:tr>
              <a:tr h="723858">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100">
                          <a:effectLst/>
                        </a:rPr>
                        <a:t>Process Updates &amp; Improvements </a:t>
                      </a:r>
                      <a:endParaRPr lang="en-ZA" sz="1100">
                        <a:effectLst/>
                        <a:latin typeface="Arial" panose="020B0604020202020204" pitchFamily="34" charset="0"/>
                        <a:ea typeface="Times New Roman" panose="02020603050405020304" pitchFamily="18" charset="0"/>
                      </a:endParaRPr>
                    </a:p>
                  </a:txBody>
                  <a:tcPr marL="49421" marR="49421" marT="0" marB="0"/>
                </a:tc>
                <a:tc>
                  <a:txBody>
                    <a:bodyPr/>
                    <a:lstStyle/>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100">
                          <a:effectLst/>
                        </a:rPr>
                        <a:t>Updates to existing processes and integration with existing processes &amp; systems (as required) to ensure the solution is robust, extensible and sustainable</a:t>
                      </a:r>
                      <a:endParaRPr lang="en-ZA" sz="1100">
                        <a:effectLst/>
                        <a:latin typeface="Arial" panose="020B0604020202020204" pitchFamily="34" charset="0"/>
                        <a:ea typeface="Times New Roman" panose="02020603050405020304" pitchFamily="18" charset="0"/>
                      </a:endParaRPr>
                    </a:p>
                  </a:txBody>
                  <a:tcPr marL="49421" marR="49421" marT="0" marB="0"/>
                </a:tc>
                <a:extLst>
                  <a:ext uri="{0D108BD9-81ED-4DB2-BD59-A6C34878D82A}">
                    <a16:rowId xmlns:a16="http://schemas.microsoft.com/office/drawing/2014/main" val="1742913904"/>
                  </a:ext>
                </a:extLst>
              </a:tr>
              <a:tr h="491461">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100">
                          <a:effectLst/>
                        </a:rPr>
                        <a:t>Implementation </a:t>
                      </a:r>
                      <a:endParaRPr lang="en-ZA" sz="1100">
                        <a:effectLst/>
                        <a:latin typeface="Arial" panose="020B0604020202020204" pitchFamily="34" charset="0"/>
                        <a:ea typeface="Times New Roman" panose="02020603050405020304" pitchFamily="18" charset="0"/>
                      </a:endParaRPr>
                    </a:p>
                  </a:txBody>
                  <a:tcPr marL="49421" marR="49421" marT="0" marB="0"/>
                </a:tc>
                <a:tc>
                  <a:txBody>
                    <a:bodyPr/>
                    <a:lstStyle/>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100" dirty="0">
                          <a:effectLst/>
                        </a:rPr>
                        <a:t>Implement the solution on all of the stated non-prod &amp; production environments; Deployments into production as required (phased, agile)</a:t>
                      </a:r>
                      <a:endParaRPr lang="en-ZA" sz="1100" dirty="0">
                        <a:effectLst/>
                        <a:latin typeface="Arial" panose="020B0604020202020204" pitchFamily="34" charset="0"/>
                        <a:ea typeface="Times New Roman" panose="02020603050405020304" pitchFamily="18" charset="0"/>
                      </a:endParaRPr>
                    </a:p>
                  </a:txBody>
                  <a:tcPr marL="49421" marR="49421" marT="0" marB="0"/>
                </a:tc>
                <a:extLst>
                  <a:ext uri="{0D108BD9-81ED-4DB2-BD59-A6C34878D82A}">
                    <a16:rowId xmlns:a16="http://schemas.microsoft.com/office/drawing/2014/main" val="2154939472"/>
                  </a:ext>
                </a:extLst>
              </a:tr>
            </a:tbl>
          </a:graphicData>
        </a:graphic>
      </p:graphicFrame>
      <p:sp>
        <p:nvSpPr>
          <p:cNvPr id="3" name="Slide Number Placeholder 2">
            <a:extLst>
              <a:ext uri="{FF2B5EF4-FFF2-40B4-BE49-F238E27FC236}">
                <a16:creationId xmlns:a16="http://schemas.microsoft.com/office/drawing/2014/main" id="{C1EAE9C3-A4E7-BB0E-43B0-117060800788}"/>
              </a:ext>
            </a:extLst>
          </p:cNvPr>
          <p:cNvSpPr>
            <a:spLocks noGrp="1"/>
          </p:cNvSpPr>
          <p:nvPr>
            <p:ph type="sldNum" sz="quarter" idx="4"/>
          </p:nvPr>
        </p:nvSpPr>
        <p:spPr>
          <a:xfrm>
            <a:off x="8548352" y="6356351"/>
            <a:ext cx="416135" cy="365125"/>
          </a:xfrm>
        </p:spPr>
        <p:txBody>
          <a:bodyPr/>
          <a:lstStyle/>
          <a:p>
            <a:fld id="{56B1497D-D85C-49F0-B0C9-9C5FED4EAE9E}" type="slidenum">
              <a:rPr lang="en-ZA" smtClean="0"/>
              <a:pPr/>
              <a:t>28</a:t>
            </a:fld>
            <a:endParaRPr lang="en-ZA"/>
          </a:p>
        </p:txBody>
      </p:sp>
    </p:spTree>
    <p:extLst>
      <p:ext uri="{BB962C8B-B14F-4D97-AF65-F5344CB8AC3E}">
        <p14:creationId xmlns:p14="http://schemas.microsoft.com/office/powerpoint/2010/main" val="8956203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D2883-CFD5-8D7C-DC96-30511C0F8E5B}"/>
              </a:ext>
            </a:extLst>
          </p:cNvPr>
          <p:cNvSpPr>
            <a:spLocks noGrp="1"/>
          </p:cNvSpPr>
          <p:nvPr>
            <p:ph type="title"/>
          </p:nvPr>
        </p:nvSpPr>
        <p:spPr/>
        <p:txBody>
          <a:bodyPr/>
          <a:lstStyle/>
          <a:p>
            <a:r>
              <a:rPr lang="en-US" dirty="0"/>
              <a:t>High level Scope</a:t>
            </a:r>
            <a:endParaRPr lang="en-ZA" dirty="0"/>
          </a:p>
        </p:txBody>
      </p:sp>
      <p:graphicFrame>
        <p:nvGraphicFramePr>
          <p:cNvPr id="7" name="Table 6">
            <a:extLst>
              <a:ext uri="{FF2B5EF4-FFF2-40B4-BE49-F238E27FC236}">
                <a16:creationId xmlns:a16="http://schemas.microsoft.com/office/drawing/2014/main" id="{5AF406C4-9DEE-22B1-C13C-68B29A03FA6F}"/>
              </a:ext>
            </a:extLst>
          </p:cNvPr>
          <p:cNvGraphicFramePr>
            <a:graphicFrameLocks noGrp="1"/>
          </p:cNvGraphicFramePr>
          <p:nvPr>
            <p:extLst>
              <p:ext uri="{D42A27DB-BD31-4B8C-83A1-F6EECF244321}">
                <p14:modId xmlns:p14="http://schemas.microsoft.com/office/powerpoint/2010/main" val="2938315680"/>
              </p:ext>
            </p:extLst>
          </p:nvPr>
        </p:nvGraphicFramePr>
        <p:xfrm>
          <a:off x="0" y="1052736"/>
          <a:ext cx="9144000" cy="5040556"/>
        </p:xfrm>
        <a:graphic>
          <a:graphicData uri="http://schemas.openxmlformats.org/drawingml/2006/table">
            <a:tbl>
              <a:tblPr firstRow="1" firstCol="1" bandRow="1">
                <a:tableStyleId>{5C22544A-7EE6-4342-B048-85BDC9FD1C3A}</a:tableStyleId>
              </a:tblPr>
              <a:tblGrid>
                <a:gridCol w="2325178">
                  <a:extLst>
                    <a:ext uri="{9D8B030D-6E8A-4147-A177-3AD203B41FA5}">
                      <a16:colId xmlns:a16="http://schemas.microsoft.com/office/drawing/2014/main" val="3381795462"/>
                    </a:ext>
                  </a:extLst>
                </a:gridCol>
                <a:gridCol w="6818822">
                  <a:extLst>
                    <a:ext uri="{9D8B030D-6E8A-4147-A177-3AD203B41FA5}">
                      <a16:colId xmlns:a16="http://schemas.microsoft.com/office/drawing/2014/main" val="1729263784"/>
                    </a:ext>
                  </a:extLst>
                </a:gridCol>
              </a:tblGrid>
              <a:tr h="521526">
                <a:tc>
                  <a:txBody>
                    <a:bodyPr/>
                    <a:lstStyle/>
                    <a:p>
                      <a:pPr algn="l">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dirty="0">
                          <a:effectLst/>
                          <a:latin typeface="+mn-lt"/>
                        </a:rPr>
                        <a:t>Scope Item</a:t>
                      </a:r>
                      <a:endParaRPr lang="en-ZA" sz="1050" dirty="0">
                        <a:effectLst/>
                        <a:latin typeface="+mn-lt"/>
                        <a:ea typeface="Times New Roman" panose="02020603050405020304" pitchFamily="18" charset="0"/>
                      </a:endParaRPr>
                    </a:p>
                  </a:txBody>
                  <a:tcPr marL="51435" marR="51435" marT="0" marB="0"/>
                </a:tc>
                <a:tc>
                  <a:txBody>
                    <a:bodyPr/>
                    <a:lstStyle/>
                    <a:p>
                      <a:pPr algn="just">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dirty="0">
                          <a:effectLst/>
                          <a:latin typeface="+mn-lt"/>
                        </a:rPr>
                        <a:t>Description and Deliverable</a:t>
                      </a:r>
                      <a:endParaRPr lang="en-ZA" sz="1050" dirty="0">
                        <a:effectLst/>
                        <a:latin typeface="+mn-lt"/>
                        <a:ea typeface="Times New Roman" panose="02020603050405020304" pitchFamily="18" charset="0"/>
                      </a:endParaRPr>
                    </a:p>
                  </a:txBody>
                  <a:tcPr marL="51435" marR="51435" marT="0" marB="0"/>
                </a:tc>
                <a:extLst>
                  <a:ext uri="{0D108BD9-81ED-4DB2-BD59-A6C34878D82A}">
                    <a16:rowId xmlns:a16="http://schemas.microsoft.com/office/drawing/2014/main" val="2288479029"/>
                  </a:ext>
                </a:extLst>
              </a:tr>
              <a:tr h="551275">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dirty="0">
                          <a:effectLst/>
                          <a:latin typeface="+mn-lt"/>
                        </a:rPr>
                        <a:t>Integration   </a:t>
                      </a:r>
                      <a:endParaRPr lang="en-ZA" sz="1050" dirty="0">
                        <a:effectLst/>
                        <a:latin typeface="+mn-lt"/>
                        <a:ea typeface="Times New Roman" panose="02020603050405020304" pitchFamily="18" charset="0"/>
                      </a:endParaRPr>
                    </a:p>
                  </a:txBody>
                  <a:tcPr marL="51435" marR="51435" marT="0" marB="0"/>
                </a:tc>
                <a:tc>
                  <a:txBody>
                    <a:bodyPr/>
                    <a:lstStyle/>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a:effectLst/>
                          <a:latin typeface="+mn-lt"/>
                        </a:rPr>
                        <a:t>The Tenderer must provide technical resources to build, modify and implement all required interfaces. Refer to the logical design for systems that must integrate to the solution.</a:t>
                      </a:r>
                      <a:endParaRPr lang="en-ZA" sz="1050">
                        <a:effectLst/>
                        <a:latin typeface="+mn-lt"/>
                        <a:ea typeface="Times New Roman" panose="02020603050405020304" pitchFamily="18" charset="0"/>
                      </a:endParaRPr>
                    </a:p>
                  </a:txBody>
                  <a:tcPr marL="51435" marR="51435" marT="0" marB="0"/>
                </a:tc>
                <a:extLst>
                  <a:ext uri="{0D108BD9-81ED-4DB2-BD59-A6C34878D82A}">
                    <a16:rowId xmlns:a16="http://schemas.microsoft.com/office/drawing/2014/main" val="2625474063"/>
                  </a:ext>
                </a:extLst>
              </a:tr>
              <a:tr h="551275">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a:effectLst/>
                          <a:latin typeface="+mn-lt"/>
                        </a:rPr>
                        <a:t> </a:t>
                      </a:r>
                      <a:endParaRPr lang="en-ZA" sz="1050">
                        <a:effectLst/>
                        <a:latin typeface="+mn-lt"/>
                        <a:ea typeface="Times New Roman" panose="02020603050405020304" pitchFamily="18" charset="0"/>
                      </a:endParaRPr>
                    </a:p>
                  </a:txBody>
                  <a:tcPr marL="51435" marR="51435" marT="0" marB="0"/>
                </a:tc>
                <a:tc>
                  <a:txBody>
                    <a:bodyPr/>
                    <a:lstStyle/>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a:effectLst/>
                          <a:latin typeface="+mn-lt"/>
                        </a:rPr>
                        <a:t>The Integration into the Eskom applications will be done within a phased approach. Integration scope and deliverables is listed below:</a:t>
                      </a:r>
                      <a:endParaRPr lang="en-ZA" sz="1050">
                        <a:effectLst/>
                        <a:latin typeface="+mn-lt"/>
                        <a:ea typeface="Times New Roman" panose="02020603050405020304" pitchFamily="18" charset="0"/>
                      </a:endParaRPr>
                    </a:p>
                  </a:txBody>
                  <a:tcPr marL="51435" marR="51435" marT="0" marB="0"/>
                </a:tc>
                <a:extLst>
                  <a:ext uri="{0D108BD9-81ED-4DB2-BD59-A6C34878D82A}">
                    <a16:rowId xmlns:a16="http://schemas.microsoft.com/office/drawing/2014/main" val="3062866031"/>
                  </a:ext>
                </a:extLst>
              </a:tr>
              <a:tr h="2313930">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a:effectLst/>
                          <a:latin typeface="+mn-lt"/>
                        </a:rPr>
                        <a:t> </a:t>
                      </a:r>
                      <a:endParaRPr lang="en-ZA" sz="1050">
                        <a:effectLst/>
                        <a:latin typeface="+mn-lt"/>
                        <a:ea typeface="Times New Roman" panose="02020603050405020304" pitchFamily="18" charset="0"/>
                      </a:endParaRPr>
                    </a:p>
                  </a:txBody>
                  <a:tcPr marL="51435" marR="51435" marT="0" marB="0"/>
                </a:tc>
                <a:tc>
                  <a:txBody>
                    <a:bodyPr/>
                    <a:lstStyle/>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latin typeface="+mn-lt"/>
                        </a:rPr>
                        <a:t>Analyse, design, develop, test, and deploy integration solutions based on the logical design. External interfaces to integrate using Oracle Fusion 12c and IBM WebSphere (Data Power), thus the vendor should be well skilled to work with the mentioned technologies.</a:t>
                      </a:r>
                      <a:endParaRPr lang="en-ZA" sz="1050" dirty="0">
                        <a:effectLst/>
                        <a:latin typeface="+mn-l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latin typeface="+mn-lt"/>
                        </a:rPr>
                        <a:t>The Integration Centre of Excellence (ICOE) governance process must be followed for all approvals. Kindly reference “SOA Workgroup artefacts”.  All diagrams and processes are to be captured in the Eskom Enterprise Architect (EA). </a:t>
                      </a:r>
                      <a:endParaRPr lang="en-ZA" sz="1050" dirty="0">
                        <a:effectLst/>
                        <a:latin typeface="+mn-lt"/>
                      </a:endParaRPr>
                    </a:p>
                    <a:p>
                      <a:pPr marL="342900" lvl="0" indent="-342900" algn="just">
                        <a:lnSpc>
                          <a:spcPct val="150000"/>
                        </a:lnSpc>
                        <a:spcAft>
                          <a:spcPts val="6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Lst>
                      </a:pPr>
                      <a:r>
                        <a:rPr lang="en-GB" sz="1050" dirty="0">
                          <a:effectLst/>
                          <a:latin typeface="+mn-lt"/>
                        </a:rPr>
                        <a:t>All CIM message artefacts (including Mapping Document) to be placed in the Eskom defined CIM SVN. All code to be placed in Eskom defined Code SVN repository All artefacts to be placed in the Eskom share point.</a:t>
                      </a:r>
                      <a:endParaRPr lang="en-ZA" sz="1050" dirty="0">
                        <a:effectLst/>
                        <a:latin typeface="+mn-lt"/>
                        <a:ea typeface="Times New Roman" panose="02020603050405020304" pitchFamily="18" charset="0"/>
                      </a:endParaRPr>
                    </a:p>
                  </a:txBody>
                  <a:tcPr marL="51435" marR="51435" marT="0" marB="0"/>
                </a:tc>
                <a:extLst>
                  <a:ext uri="{0D108BD9-81ED-4DB2-BD59-A6C34878D82A}">
                    <a16:rowId xmlns:a16="http://schemas.microsoft.com/office/drawing/2014/main" val="3843376756"/>
                  </a:ext>
                </a:extLst>
              </a:tr>
              <a:tr h="551275">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dirty="0">
                          <a:solidFill>
                            <a:srgbClr val="000000"/>
                          </a:solidFill>
                          <a:effectLst/>
                          <a:latin typeface="+mn-lt"/>
                          <a:ea typeface="Times New Roman" panose="02020603050405020304" pitchFamily="18" charset="0"/>
                        </a:rPr>
                        <a:t> </a:t>
                      </a:r>
                      <a:endParaRPr lang="en-ZA" sz="1050" dirty="0">
                        <a:effectLst/>
                        <a:latin typeface="+mn-lt"/>
                        <a:ea typeface="Times New Roman" panose="02020603050405020304" pitchFamily="18" charset="0"/>
                      </a:endParaRPr>
                    </a:p>
                  </a:txBody>
                  <a:tcPr marL="51435" marR="51435" marT="0" marB="0"/>
                </a:tc>
                <a:tc>
                  <a:txBody>
                    <a:bodyPr/>
                    <a:lstStyle/>
                    <a:p>
                      <a:pPr marL="342900" lvl="0" indent="-342900" algn="just">
                        <a:lnSpc>
                          <a:spcPct val="150000"/>
                        </a:lnSpc>
                        <a:spcAft>
                          <a:spcPts val="6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err="1">
                          <a:effectLst/>
                          <a:latin typeface="+mn-lt"/>
                          <a:ea typeface="Times New Roman" panose="02020603050405020304" pitchFamily="18" charset="0"/>
                        </a:rPr>
                        <a:t>Sparx</a:t>
                      </a:r>
                      <a:r>
                        <a:rPr lang="en-GB" sz="1050" dirty="0">
                          <a:effectLst/>
                          <a:latin typeface="+mn-lt"/>
                          <a:ea typeface="Times New Roman" panose="02020603050405020304" pitchFamily="18" charset="0"/>
                        </a:rPr>
                        <a:t> Enterprise Architecture and </a:t>
                      </a:r>
                      <a:r>
                        <a:rPr lang="en-GB" sz="1050" dirty="0" err="1">
                          <a:effectLst/>
                          <a:latin typeface="+mn-lt"/>
                          <a:ea typeface="Times New Roman" panose="02020603050405020304" pitchFamily="18" charset="0"/>
                        </a:rPr>
                        <a:t>Altova</a:t>
                      </a:r>
                      <a:r>
                        <a:rPr lang="en-GB" sz="1050" dirty="0">
                          <a:effectLst/>
                          <a:latin typeface="+mn-lt"/>
                          <a:ea typeface="Times New Roman" panose="02020603050405020304" pitchFamily="18" charset="0"/>
                        </a:rPr>
                        <a:t> </a:t>
                      </a:r>
                      <a:r>
                        <a:rPr lang="en-GB" sz="1050" dirty="0" err="1">
                          <a:effectLst/>
                          <a:latin typeface="+mn-lt"/>
                          <a:ea typeface="Times New Roman" panose="02020603050405020304" pitchFamily="18" charset="0"/>
                        </a:rPr>
                        <a:t>XMLSpy</a:t>
                      </a:r>
                      <a:r>
                        <a:rPr lang="en-GB" sz="1050" dirty="0">
                          <a:effectLst/>
                          <a:latin typeface="+mn-lt"/>
                          <a:ea typeface="Times New Roman" panose="02020603050405020304" pitchFamily="18" charset="0"/>
                        </a:rPr>
                        <a:t> licences are to be provided by the Vendor for the staff that will be executing the formulation or updating of the Diagrams and Process during the Design</a:t>
                      </a:r>
                      <a:endParaRPr lang="en-ZA" sz="1050" dirty="0">
                        <a:effectLst/>
                        <a:latin typeface="+mn-lt"/>
                        <a:ea typeface="Times New Roman" panose="02020603050405020304" pitchFamily="18" charset="0"/>
                      </a:endParaRPr>
                    </a:p>
                  </a:txBody>
                  <a:tcPr marL="51435" marR="51435" marT="0" marB="0"/>
                </a:tc>
                <a:extLst>
                  <a:ext uri="{0D108BD9-81ED-4DB2-BD59-A6C34878D82A}">
                    <a16:rowId xmlns:a16="http://schemas.microsoft.com/office/drawing/2014/main" val="3128688875"/>
                  </a:ext>
                </a:extLst>
              </a:tr>
              <a:tr h="551275">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a:solidFill>
                            <a:srgbClr val="000000"/>
                          </a:solidFill>
                          <a:effectLst/>
                          <a:latin typeface="+mn-lt"/>
                          <a:ea typeface="Times New Roman" panose="02020603050405020304" pitchFamily="18" charset="0"/>
                        </a:rPr>
                        <a:t> </a:t>
                      </a:r>
                      <a:endParaRPr lang="en-ZA" sz="1050">
                        <a:effectLst/>
                        <a:latin typeface="+mn-lt"/>
                        <a:ea typeface="Times New Roman" panose="02020603050405020304" pitchFamily="18" charset="0"/>
                      </a:endParaRPr>
                    </a:p>
                  </a:txBody>
                  <a:tcPr marL="51435" marR="51435" marT="0" marB="0"/>
                </a:tc>
                <a:tc>
                  <a:txBody>
                    <a:bodyPr/>
                    <a:lstStyle/>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kern="1200" dirty="0">
                          <a:solidFill>
                            <a:schemeClr val="dk1"/>
                          </a:solidFill>
                          <a:effectLst/>
                          <a:latin typeface="+mn-lt"/>
                          <a:ea typeface="Times New Roman" panose="02020603050405020304" pitchFamily="18" charset="0"/>
                          <a:cs typeface="+mn-cs"/>
                        </a:rPr>
                        <a:t>The following are the integration and Testing activities and artefacts to be produced and presented at the committee for approval and sign off:</a:t>
                      </a:r>
                      <a:endParaRPr lang="en-ZA" sz="1050" kern="1200" dirty="0">
                        <a:solidFill>
                          <a:schemeClr val="dk1"/>
                        </a:solidFill>
                        <a:effectLst/>
                        <a:latin typeface="+mn-lt"/>
                        <a:ea typeface="Times New Roman" panose="02020603050405020304" pitchFamily="18" charset="0"/>
                        <a:cs typeface="+mn-cs"/>
                      </a:endParaRPr>
                    </a:p>
                  </a:txBody>
                  <a:tcPr marL="51435" marR="51435" marT="0" marB="0"/>
                </a:tc>
                <a:extLst>
                  <a:ext uri="{0D108BD9-81ED-4DB2-BD59-A6C34878D82A}">
                    <a16:rowId xmlns:a16="http://schemas.microsoft.com/office/drawing/2014/main" val="2917815590"/>
                  </a:ext>
                </a:extLst>
              </a:tr>
            </a:tbl>
          </a:graphicData>
        </a:graphic>
      </p:graphicFrame>
      <p:sp>
        <p:nvSpPr>
          <p:cNvPr id="3" name="Slide Number Placeholder 2">
            <a:extLst>
              <a:ext uri="{FF2B5EF4-FFF2-40B4-BE49-F238E27FC236}">
                <a16:creationId xmlns:a16="http://schemas.microsoft.com/office/drawing/2014/main" id="{8AD7E11E-C2D8-36BA-F260-D342CD988A1D}"/>
              </a:ext>
            </a:extLst>
          </p:cNvPr>
          <p:cNvSpPr>
            <a:spLocks noGrp="1"/>
          </p:cNvSpPr>
          <p:nvPr>
            <p:ph type="sldNum" sz="quarter" idx="4"/>
          </p:nvPr>
        </p:nvSpPr>
        <p:spPr>
          <a:xfrm>
            <a:off x="8548352" y="6356351"/>
            <a:ext cx="416136" cy="365125"/>
          </a:xfrm>
        </p:spPr>
        <p:txBody>
          <a:bodyPr/>
          <a:lstStyle/>
          <a:p>
            <a:fld id="{56B1497D-D85C-49F0-B0C9-9C5FED4EAE9E}" type="slidenum">
              <a:rPr lang="en-ZA" smtClean="0"/>
              <a:pPr/>
              <a:t>29</a:t>
            </a:fld>
            <a:endParaRPr lang="en-ZA"/>
          </a:p>
        </p:txBody>
      </p:sp>
    </p:spTree>
    <p:extLst>
      <p:ext uri="{BB962C8B-B14F-4D97-AF65-F5344CB8AC3E}">
        <p14:creationId xmlns:p14="http://schemas.microsoft.com/office/powerpoint/2010/main" val="6366882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D2883-CFD5-8D7C-DC96-30511C0F8E5B}"/>
              </a:ext>
            </a:extLst>
          </p:cNvPr>
          <p:cNvSpPr>
            <a:spLocks noGrp="1"/>
          </p:cNvSpPr>
          <p:nvPr>
            <p:ph type="title"/>
          </p:nvPr>
        </p:nvSpPr>
        <p:spPr/>
        <p:txBody>
          <a:bodyPr/>
          <a:lstStyle/>
          <a:p>
            <a:r>
              <a:rPr lang="en-US" dirty="0"/>
              <a:t>High level Scope</a:t>
            </a:r>
            <a:endParaRPr lang="en-ZA" dirty="0"/>
          </a:p>
        </p:txBody>
      </p:sp>
      <p:graphicFrame>
        <p:nvGraphicFramePr>
          <p:cNvPr id="5" name="Table 4">
            <a:extLst>
              <a:ext uri="{FF2B5EF4-FFF2-40B4-BE49-F238E27FC236}">
                <a16:creationId xmlns:a16="http://schemas.microsoft.com/office/drawing/2014/main" id="{7DCEE02A-4A2E-DCBF-2C92-35854B947BFD}"/>
              </a:ext>
            </a:extLst>
          </p:cNvPr>
          <p:cNvGraphicFramePr>
            <a:graphicFrameLocks noGrp="1"/>
          </p:cNvGraphicFramePr>
          <p:nvPr>
            <p:extLst>
              <p:ext uri="{D42A27DB-BD31-4B8C-83A1-F6EECF244321}">
                <p14:modId xmlns:p14="http://schemas.microsoft.com/office/powerpoint/2010/main" val="1183207430"/>
              </p:ext>
            </p:extLst>
          </p:nvPr>
        </p:nvGraphicFramePr>
        <p:xfrm>
          <a:off x="34782" y="1052736"/>
          <a:ext cx="9109217" cy="5040561"/>
        </p:xfrm>
        <a:graphic>
          <a:graphicData uri="http://schemas.openxmlformats.org/drawingml/2006/table">
            <a:tbl>
              <a:tblPr firstRow="1" firstCol="1" bandRow="1">
                <a:tableStyleId>{5C22544A-7EE6-4342-B048-85BDC9FD1C3A}</a:tableStyleId>
              </a:tblPr>
              <a:tblGrid>
                <a:gridCol w="2316333">
                  <a:extLst>
                    <a:ext uri="{9D8B030D-6E8A-4147-A177-3AD203B41FA5}">
                      <a16:colId xmlns:a16="http://schemas.microsoft.com/office/drawing/2014/main" val="3016261257"/>
                    </a:ext>
                  </a:extLst>
                </a:gridCol>
                <a:gridCol w="6792884">
                  <a:extLst>
                    <a:ext uri="{9D8B030D-6E8A-4147-A177-3AD203B41FA5}">
                      <a16:colId xmlns:a16="http://schemas.microsoft.com/office/drawing/2014/main" val="4170883485"/>
                    </a:ext>
                  </a:extLst>
                </a:gridCol>
              </a:tblGrid>
              <a:tr h="256741">
                <a:tc>
                  <a:txBody>
                    <a:bodyPr/>
                    <a:lstStyle/>
                    <a:p>
                      <a:pPr algn="l">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dirty="0">
                          <a:effectLst/>
                        </a:rPr>
                        <a:t>Scope Item</a:t>
                      </a:r>
                      <a:endParaRPr lang="en-ZA" sz="1050" dirty="0">
                        <a:effectLst/>
                        <a:latin typeface="Arial" panose="020B0604020202020204" pitchFamily="34" charset="0"/>
                        <a:ea typeface="Times New Roman" panose="02020603050405020304" pitchFamily="18" charset="0"/>
                      </a:endParaRPr>
                    </a:p>
                  </a:txBody>
                  <a:tcPr marL="51435" marR="51435" marT="0" marB="0"/>
                </a:tc>
                <a:tc>
                  <a:txBody>
                    <a:bodyPr/>
                    <a:lstStyle/>
                    <a:p>
                      <a:pPr algn="just">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dirty="0">
                          <a:effectLst/>
                        </a:rPr>
                        <a:t>Description and Deliverable</a:t>
                      </a:r>
                      <a:endParaRPr lang="en-ZA" sz="1050" dirty="0">
                        <a:effectLst/>
                        <a:latin typeface="Arial" panose="020B0604020202020204" pitchFamily="34" charset="0"/>
                        <a:ea typeface="Times New Roman" panose="02020603050405020304" pitchFamily="18" charset="0"/>
                      </a:endParaRPr>
                    </a:p>
                  </a:txBody>
                  <a:tcPr marL="51435" marR="51435" marT="0" marB="0"/>
                </a:tc>
                <a:extLst>
                  <a:ext uri="{0D108BD9-81ED-4DB2-BD59-A6C34878D82A}">
                    <a16:rowId xmlns:a16="http://schemas.microsoft.com/office/drawing/2014/main" val="3500718785"/>
                  </a:ext>
                </a:extLst>
              </a:tr>
              <a:tr h="3625500">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dirty="0">
                          <a:effectLst/>
                        </a:rPr>
                        <a:t> </a:t>
                      </a:r>
                      <a:r>
                        <a:rPr lang="en-GB" sz="1050" dirty="0">
                          <a:effectLst/>
                          <a:latin typeface="+mn-lt"/>
                        </a:rPr>
                        <a:t>Integration </a:t>
                      </a:r>
                      <a:r>
                        <a:rPr lang="en-GB" sz="1050" b="0" dirty="0">
                          <a:effectLst/>
                          <a:latin typeface="+mn-lt"/>
                        </a:rPr>
                        <a:t>(continue)</a:t>
                      </a:r>
                      <a:endParaRPr lang="en-ZA" sz="1050" b="0" dirty="0">
                        <a:effectLst/>
                        <a:latin typeface="Arial" panose="020B0604020202020204" pitchFamily="34" charset="0"/>
                        <a:ea typeface="Times New Roman" panose="02020603050405020304" pitchFamily="18" charset="0"/>
                      </a:endParaRPr>
                    </a:p>
                  </a:txBody>
                  <a:tcPr marL="45953" marR="45953" marT="0" marB="0"/>
                </a:tc>
                <a:tc>
                  <a:txBody>
                    <a:bodyPr/>
                    <a:lstStyle/>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Business test case document. Integration specification document. Mapping Document. </a:t>
                      </a:r>
                      <a:endParaRPr lang="en-ZA" sz="105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CIM message artefacts including WSDL’s and XSD’s. </a:t>
                      </a:r>
                      <a:endParaRPr lang="en-ZA" sz="105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Code and unit testing review. </a:t>
                      </a:r>
                      <a:endParaRPr lang="en-ZA" sz="105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Deployment Guide. </a:t>
                      </a:r>
                      <a:endParaRPr lang="en-ZA" sz="105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SIT testing review of results in ALM. SIT test case sign-off.</a:t>
                      </a:r>
                      <a:endParaRPr lang="en-ZA" sz="105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Performance testing review of results in ALM. </a:t>
                      </a:r>
                      <a:endParaRPr lang="en-ZA" sz="105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Performance testing sign-off.</a:t>
                      </a:r>
                      <a:endParaRPr lang="en-ZA" sz="105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Pre-transfer documents for go-live approval. </a:t>
                      </a:r>
                      <a:endParaRPr lang="en-ZA" sz="105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Test requirements in ALM. </a:t>
                      </a:r>
                      <a:endParaRPr lang="en-ZA" sz="105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Test cases and results in ALM.</a:t>
                      </a:r>
                      <a:endParaRPr lang="en-ZA" sz="105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 Defects managed in ALM. </a:t>
                      </a:r>
                      <a:endParaRPr lang="en-ZA" sz="105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Test plan Document. </a:t>
                      </a:r>
                      <a:endParaRPr lang="en-ZA" sz="105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Non-functional Test plan document. </a:t>
                      </a:r>
                      <a:endParaRPr lang="en-ZA" sz="105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Test closure reports documents. </a:t>
                      </a:r>
                      <a:endParaRPr lang="en-ZA" sz="1050" dirty="0">
                        <a:effectLst/>
                      </a:endParaRPr>
                    </a:p>
                    <a:p>
                      <a:pPr marL="342900" lvl="0" indent="-342900" algn="just">
                        <a:lnSpc>
                          <a:spcPct val="150000"/>
                        </a:lnSpc>
                        <a:spcAft>
                          <a:spcPts val="6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Performance test scripts and results.</a:t>
                      </a:r>
                      <a:endParaRPr lang="en-ZA" sz="1050" dirty="0">
                        <a:effectLst/>
                        <a:latin typeface="Arial" panose="020B0604020202020204" pitchFamily="34" charset="0"/>
                        <a:ea typeface="Times New Roman" panose="02020603050405020304" pitchFamily="18" charset="0"/>
                      </a:endParaRPr>
                    </a:p>
                  </a:txBody>
                  <a:tcPr marL="45953" marR="45953" marT="0" marB="0"/>
                </a:tc>
                <a:extLst>
                  <a:ext uri="{0D108BD9-81ED-4DB2-BD59-A6C34878D82A}">
                    <a16:rowId xmlns:a16="http://schemas.microsoft.com/office/drawing/2014/main" val="3434406529"/>
                  </a:ext>
                </a:extLst>
              </a:tr>
              <a:tr h="213599">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a:effectLst/>
                        </a:rPr>
                        <a:t> </a:t>
                      </a:r>
                      <a:endParaRPr lang="en-ZA" sz="1050">
                        <a:effectLst/>
                        <a:latin typeface="Arial" panose="020B0604020202020204" pitchFamily="34" charset="0"/>
                        <a:ea typeface="Times New Roman" panose="02020603050405020304" pitchFamily="18" charset="0"/>
                      </a:endParaRPr>
                    </a:p>
                  </a:txBody>
                  <a:tcPr marL="45953" marR="45953" marT="0" marB="0"/>
                </a:tc>
                <a:tc>
                  <a:txBody>
                    <a:bodyPr/>
                    <a:lstStyle/>
                    <a:p>
                      <a:pPr algn="l">
                        <a:lnSpc>
                          <a:spcPct val="115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a:effectLst/>
                        </a:rPr>
                        <a:t>Provide an Integration message modeller to complete the following:</a:t>
                      </a:r>
                      <a:endParaRPr lang="en-ZA" sz="1050">
                        <a:effectLst/>
                        <a:latin typeface="Arial" panose="020B0604020202020204" pitchFamily="34" charset="0"/>
                        <a:ea typeface="Times New Roman" panose="02020603050405020304" pitchFamily="18" charset="0"/>
                      </a:endParaRPr>
                    </a:p>
                  </a:txBody>
                  <a:tcPr marL="45953" marR="45953" marT="0" marB="0"/>
                </a:tc>
                <a:extLst>
                  <a:ext uri="{0D108BD9-81ED-4DB2-BD59-A6C34878D82A}">
                    <a16:rowId xmlns:a16="http://schemas.microsoft.com/office/drawing/2014/main" val="4288422062"/>
                  </a:ext>
                </a:extLst>
              </a:tr>
              <a:tr h="944721">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a:effectLst/>
                        </a:rPr>
                        <a:t> </a:t>
                      </a:r>
                      <a:endParaRPr lang="en-ZA" sz="1050">
                        <a:effectLst/>
                        <a:latin typeface="Arial" panose="020B0604020202020204" pitchFamily="34" charset="0"/>
                        <a:ea typeface="Times New Roman" panose="02020603050405020304" pitchFamily="18" charset="0"/>
                      </a:endParaRPr>
                    </a:p>
                  </a:txBody>
                  <a:tcPr marL="45953" marR="45953" marT="0" marB="0"/>
                </a:tc>
                <a:tc>
                  <a:txBody>
                    <a:bodyPr/>
                    <a:lstStyle/>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Analysis of message requirements.</a:t>
                      </a:r>
                      <a:endParaRPr lang="en-ZA" sz="105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Model or update integration message which follow a Common information model. </a:t>
                      </a:r>
                      <a:endParaRPr lang="en-ZA" sz="105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Create payloads and envelopes. </a:t>
                      </a:r>
                      <a:endParaRPr lang="en-ZA" sz="1050" dirty="0">
                        <a:effectLst/>
                      </a:endParaRPr>
                    </a:p>
                    <a:p>
                      <a:pPr marL="342900" lvl="0" indent="-342900" algn="just">
                        <a:lnSpc>
                          <a:spcPct val="150000"/>
                        </a:lnSpc>
                        <a:spcAft>
                          <a:spcPts val="6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Generate </a:t>
                      </a:r>
                      <a:r>
                        <a:rPr lang="en-GB" sz="1050" dirty="0" err="1">
                          <a:effectLst/>
                        </a:rPr>
                        <a:t>xsd</a:t>
                      </a:r>
                      <a:r>
                        <a:rPr lang="en-GB" sz="1050" dirty="0">
                          <a:effectLst/>
                        </a:rPr>
                        <a:t>, message model and model dictionary.</a:t>
                      </a:r>
                      <a:endParaRPr lang="en-ZA" sz="1050" dirty="0">
                        <a:effectLst/>
                        <a:latin typeface="Arial" panose="020B0604020202020204" pitchFamily="34" charset="0"/>
                        <a:ea typeface="Times New Roman" panose="02020603050405020304" pitchFamily="18" charset="0"/>
                      </a:endParaRPr>
                    </a:p>
                  </a:txBody>
                  <a:tcPr marL="45953" marR="45953" marT="0" marB="0"/>
                </a:tc>
                <a:extLst>
                  <a:ext uri="{0D108BD9-81ED-4DB2-BD59-A6C34878D82A}">
                    <a16:rowId xmlns:a16="http://schemas.microsoft.com/office/drawing/2014/main" val="3925146751"/>
                  </a:ext>
                </a:extLst>
              </a:tr>
            </a:tbl>
          </a:graphicData>
        </a:graphic>
      </p:graphicFrame>
      <p:sp>
        <p:nvSpPr>
          <p:cNvPr id="3" name="Slide Number Placeholder 2">
            <a:extLst>
              <a:ext uri="{FF2B5EF4-FFF2-40B4-BE49-F238E27FC236}">
                <a16:creationId xmlns:a16="http://schemas.microsoft.com/office/drawing/2014/main" id="{A5F46B7B-56FE-57E7-E51A-79E633FAF3A8}"/>
              </a:ext>
            </a:extLst>
          </p:cNvPr>
          <p:cNvSpPr>
            <a:spLocks noGrp="1"/>
          </p:cNvSpPr>
          <p:nvPr>
            <p:ph type="sldNum" sz="quarter" idx="4"/>
          </p:nvPr>
        </p:nvSpPr>
        <p:spPr>
          <a:xfrm>
            <a:off x="8548352" y="6356351"/>
            <a:ext cx="416136" cy="365125"/>
          </a:xfrm>
        </p:spPr>
        <p:txBody>
          <a:bodyPr/>
          <a:lstStyle/>
          <a:p>
            <a:fld id="{56B1497D-D85C-49F0-B0C9-9C5FED4EAE9E}" type="slidenum">
              <a:rPr lang="en-ZA" smtClean="0"/>
              <a:pPr/>
              <a:t>30</a:t>
            </a:fld>
            <a:endParaRPr lang="en-ZA" dirty="0"/>
          </a:p>
        </p:txBody>
      </p:sp>
    </p:spTree>
    <p:extLst>
      <p:ext uri="{BB962C8B-B14F-4D97-AF65-F5344CB8AC3E}">
        <p14:creationId xmlns:p14="http://schemas.microsoft.com/office/powerpoint/2010/main" val="35067505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D2883-CFD5-8D7C-DC96-30511C0F8E5B}"/>
              </a:ext>
            </a:extLst>
          </p:cNvPr>
          <p:cNvSpPr>
            <a:spLocks noGrp="1"/>
          </p:cNvSpPr>
          <p:nvPr>
            <p:ph type="title"/>
          </p:nvPr>
        </p:nvSpPr>
        <p:spPr/>
        <p:txBody>
          <a:bodyPr/>
          <a:lstStyle/>
          <a:p>
            <a:r>
              <a:rPr lang="en-US" dirty="0"/>
              <a:t>High level Scope</a:t>
            </a:r>
            <a:endParaRPr lang="en-ZA" dirty="0"/>
          </a:p>
        </p:txBody>
      </p:sp>
      <p:graphicFrame>
        <p:nvGraphicFramePr>
          <p:cNvPr id="3" name="Table 2">
            <a:extLst>
              <a:ext uri="{FF2B5EF4-FFF2-40B4-BE49-F238E27FC236}">
                <a16:creationId xmlns:a16="http://schemas.microsoft.com/office/drawing/2014/main" id="{10C6F752-D203-B5FE-1FA9-57046D2CDED5}"/>
              </a:ext>
            </a:extLst>
          </p:cNvPr>
          <p:cNvGraphicFramePr>
            <a:graphicFrameLocks noGrp="1"/>
          </p:cNvGraphicFramePr>
          <p:nvPr>
            <p:extLst>
              <p:ext uri="{D42A27DB-BD31-4B8C-83A1-F6EECF244321}">
                <p14:modId xmlns:p14="http://schemas.microsoft.com/office/powerpoint/2010/main" val="2919506522"/>
              </p:ext>
            </p:extLst>
          </p:nvPr>
        </p:nvGraphicFramePr>
        <p:xfrm>
          <a:off x="0" y="1016733"/>
          <a:ext cx="9144000" cy="4725189"/>
        </p:xfrm>
        <a:graphic>
          <a:graphicData uri="http://schemas.openxmlformats.org/drawingml/2006/table">
            <a:tbl>
              <a:tblPr firstRow="1" firstCol="1" bandRow="1">
                <a:tableStyleId>{5C22544A-7EE6-4342-B048-85BDC9FD1C3A}</a:tableStyleId>
              </a:tblPr>
              <a:tblGrid>
                <a:gridCol w="2303894">
                  <a:extLst>
                    <a:ext uri="{9D8B030D-6E8A-4147-A177-3AD203B41FA5}">
                      <a16:colId xmlns:a16="http://schemas.microsoft.com/office/drawing/2014/main" val="1277463651"/>
                    </a:ext>
                  </a:extLst>
                </a:gridCol>
                <a:gridCol w="6840106">
                  <a:extLst>
                    <a:ext uri="{9D8B030D-6E8A-4147-A177-3AD203B41FA5}">
                      <a16:colId xmlns:a16="http://schemas.microsoft.com/office/drawing/2014/main" val="1067740306"/>
                    </a:ext>
                  </a:extLst>
                </a:gridCol>
              </a:tblGrid>
              <a:tr h="334754">
                <a:tc>
                  <a:txBody>
                    <a:bodyPr/>
                    <a:lstStyle/>
                    <a:p>
                      <a:pPr algn="l">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200" dirty="0">
                          <a:effectLst/>
                        </a:rPr>
                        <a:t>Scope Item</a:t>
                      </a:r>
                      <a:endParaRPr lang="en-ZA" sz="1200" dirty="0">
                        <a:effectLst/>
                        <a:latin typeface="Arial" panose="020B0604020202020204" pitchFamily="34" charset="0"/>
                        <a:ea typeface="Times New Roman" panose="02020603050405020304" pitchFamily="18" charset="0"/>
                      </a:endParaRPr>
                    </a:p>
                  </a:txBody>
                  <a:tcPr marL="51435" marR="51435" marT="0" marB="0"/>
                </a:tc>
                <a:tc>
                  <a:txBody>
                    <a:bodyPr/>
                    <a:lstStyle/>
                    <a:p>
                      <a:pPr algn="just">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200" dirty="0">
                          <a:effectLst/>
                        </a:rPr>
                        <a:t>Description and Deliverable</a:t>
                      </a:r>
                      <a:endParaRPr lang="en-ZA" sz="1200" dirty="0">
                        <a:effectLst/>
                        <a:latin typeface="Arial" panose="020B0604020202020204" pitchFamily="34" charset="0"/>
                        <a:ea typeface="Times New Roman" panose="02020603050405020304" pitchFamily="18" charset="0"/>
                      </a:endParaRPr>
                    </a:p>
                  </a:txBody>
                  <a:tcPr marL="51435" marR="51435" marT="0" marB="0"/>
                </a:tc>
                <a:extLst>
                  <a:ext uri="{0D108BD9-81ED-4DB2-BD59-A6C34878D82A}">
                    <a16:rowId xmlns:a16="http://schemas.microsoft.com/office/drawing/2014/main" val="2392595077"/>
                  </a:ext>
                </a:extLst>
              </a:tr>
              <a:tr h="840540">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200" b="1" kern="1200" dirty="0">
                          <a:solidFill>
                            <a:schemeClr val="lt1"/>
                          </a:solidFill>
                          <a:effectLst/>
                          <a:latin typeface="+mn-lt"/>
                          <a:ea typeface="+mn-ea"/>
                          <a:cs typeface="+mn-cs"/>
                        </a:rPr>
                        <a:t>Testing </a:t>
                      </a:r>
                      <a:endParaRPr lang="en-ZA" sz="1200" b="1" kern="1200" dirty="0">
                        <a:solidFill>
                          <a:schemeClr val="lt1"/>
                        </a:solidFill>
                        <a:effectLst/>
                        <a:latin typeface="+mn-lt"/>
                        <a:ea typeface="+mn-ea"/>
                        <a:cs typeface="+mn-cs"/>
                      </a:endParaRPr>
                    </a:p>
                  </a:txBody>
                  <a:tcPr marL="51435" marR="51435" marT="0" marB="0"/>
                </a:tc>
                <a:tc>
                  <a:txBody>
                    <a:bodyPr/>
                    <a:lstStyle/>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200" dirty="0">
                          <a:effectLst/>
                        </a:rPr>
                        <a:t>A signed off test closure report is required before a test milestone is completed. The following testing and testing milestones must be completed:</a:t>
                      </a:r>
                      <a:endParaRPr lang="en-ZA" sz="1200" dirty="0">
                        <a:effectLst/>
                        <a:latin typeface="Arial" panose="020B0604020202020204" pitchFamily="34" charset="0"/>
                        <a:ea typeface="Times New Roman" panose="02020603050405020304" pitchFamily="18" charset="0"/>
                      </a:endParaRPr>
                    </a:p>
                  </a:txBody>
                  <a:tcPr marL="50636" marR="50636" marT="0" marB="0"/>
                </a:tc>
                <a:extLst>
                  <a:ext uri="{0D108BD9-81ED-4DB2-BD59-A6C34878D82A}">
                    <a16:rowId xmlns:a16="http://schemas.microsoft.com/office/drawing/2014/main" val="2509546890"/>
                  </a:ext>
                </a:extLst>
              </a:tr>
              <a:tr h="2700689">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200">
                          <a:effectLst/>
                        </a:rPr>
                        <a:t> </a:t>
                      </a:r>
                      <a:endParaRPr lang="en-ZA" sz="1200">
                        <a:effectLst/>
                        <a:latin typeface="Arial" panose="020B0604020202020204" pitchFamily="34" charset="0"/>
                        <a:ea typeface="Times New Roman" panose="02020603050405020304" pitchFamily="18" charset="0"/>
                      </a:endParaRPr>
                    </a:p>
                  </a:txBody>
                  <a:tcPr marL="50636" marR="50636" marT="0" marB="0"/>
                </a:tc>
                <a:tc>
                  <a:txBody>
                    <a:bodyPr/>
                    <a:lstStyle/>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200" dirty="0">
                          <a:effectLst/>
                        </a:rPr>
                        <a:t>Unit Testing – test results from the Tenderer’s team. System Integrated Testing, Functionality testing (in QA – end to end functional testing and integration testing. That means testing with other systems and ensuring that all requirements have been successfully configured). This testing must be driven &amp; executed by the Vendor but must include Eskom staff for completeness &amp; authenticity.</a:t>
                      </a:r>
                      <a:endParaRPr lang="en-ZA" sz="1200" dirty="0">
                        <a:effectLst/>
                      </a:endParaRPr>
                    </a:p>
                    <a:p>
                      <a:pPr marL="342900" lvl="0" indent="-342900" algn="just">
                        <a:lnSpc>
                          <a:spcPct val="150000"/>
                        </a:lnSpc>
                        <a:spcAft>
                          <a:spcPts val="6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200" dirty="0">
                          <a:effectLst/>
                        </a:rPr>
                        <a:t>Non-Functional Testing (performance testing and disaster recovery testing). This testing must be driven &amp; executed by the Vendor but must include Eskom staff for completeness &amp; authenticity. User Acceptance Testing (Testing by the Eskom customer team that the system is working and meets requirements). This testing must be driven by the Tenderer but must be executed by Eskom staff for completeness &amp; authenticity.</a:t>
                      </a:r>
                      <a:endParaRPr lang="en-ZA" sz="1200" dirty="0">
                        <a:effectLst/>
                        <a:latin typeface="Arial" panose="020B0604020202020204" pitchFamily="34" charset="0"/>
                        <a:ea typeface="Times New Roman" panose="02020603050405020304" pitchFamily="18" charset="0"/>
                      </a:endParaRPr>
                    </a:p>
                  </a:txBody>
                  <a:tcPr marL="50636" marR="50636" marT="0" marB="0"/>
                </a:tc>
                <a:extLst>
                  <a:ext uri="{0D108BD9-81ED-4DB2-BD59-A6C34878D82A}">
                    <a16:rowId xmlns:a16="http://schemas.microsoft.com/office/drawing/2014/main" val="2983828382"/>
                  </a:ext>
                </a:extLst>
              </a:tr>
              <a:tr h="840540">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200">
                          <a:effectLst/>
                        </a:rPr>
                        <a:t> </a:t>
                      </a:r>
                      <a:endParaRPr lang="en-ZA" sz="1200">
                        <a:effectLst/>
                        <a:latin typeface="Arial" panose="020B0604020202020204" pitchFamily="34" charset="0"/>
                        <a:ea typeface="Times New Roman" panose="02020603050405020304" pitchFamily="18" charset="0"/>
                      </a:endParaRPr>
                    </a:p>
                  </a:txBody>
                  <a:tcPr marL="50636" marR="50636" marT="0" marB="0"/>
                </a:tc>
                <a:tc>
                  <a:txBody>
                    <a:bodyPr/>
                    <a:lstStyle/>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200" dirty="0">
                          <a:effectLst/>
                        </a:rPr>
                        <a:t>All testing requirements must cover all identified interfaces that have been identified. The testing team must adhere to the </a:t>
                      </a:r>
                      <a:r>
                        <a:rPr lang="en-GB" sz="1200" dirty="0" err="1">
                          <a:effectLst/>
                        </a:rPr>
                        <a:t>TCoE</a:t>
                      </a:r>
                      <a:r>
                        <a:rPr lang="en-GB" sz="1200" dirty="0">
                          <a:effectLst/>
                        </a:rPr>
                        <a:t> Turnkey Project Requirements Guideline provided as part of the RFP document.</a:t>
                      </a:r>
                      <a:endParaRPr lang="en-ZA" sz="1200" dirty="0">
                        <a:effectLst/>
                        <a:latin typeface="Arial" panose="020B0604020202020204" pitchFamily="34" charset="0"/>
                        <a:ea typeface="Times New Roman" panose="02020603050405020304" pitchFamily="18" charset="0"/>
                      </a:endParaRPr>
                    </a:p>
                  </a:txBody>
                  <a:tcPr marL="50636" marR="50636" marT="0" marB="0"/>
                </a:tc>
                <a:extLst>
                  <a:ext uri="{0D108BD9-81ED-4DB2-BD59-A6C34878D82A}">
                    <a16:rowId xmlns:a16="http://schemas.microsoft.com/office/drawing/2014/main" val="1700854777"/>
                  </a:ext>
                </a:extLst>
              </a:tr>
            </a:tbl>
          </a:graphicData>
        </a:graphic>
      </p:graphicFrame>
      <p:sp>
        <p:nvSpPr>
          <p:cNvPr id="4" name="Slide Number Placeholder 3">
            <a:extLst>
              <a:ext uri="{FF2B5EF4-FFF2-40B4-BE49-F238E27FC236}">
                <a16:creationId xmlns:a16="http://schemas.microsoft.com/office/drawing/2014/main" id="{A5B72E10-F6C2-B0D3-9D19-2A7B32C57A89}"/>
              </a:ext>
            </a:extLst>
          </p:cNvPr>
          <p:cNvSpPr>
            <a:spLocks noGrp="1"/>
          </p:cNvSpPr>
          <p:nvPr>
            <p:ph type="sldNum" sz="quarter" idx="4"/>
          </p:nvPr>
        </p:nvSpPr>
        <p:spPr>
          <a:xfrm>
            <a:off x="8548352" y="6356351"/>
            <a:ext cx="344128" cy="365125"/>
          </a:xfrm>
        </p:spPr>
        <p:txBody>
          <a:bodyPr/>
          <a:lstStyle/>
          <a:p>
            <a:fld id="{56B1497D-D85C-49F0-B0C9-9C5FED4EAE9E}" type="slidenum">
              <a:rPr lang="en-ZA" smtClean="0"/>
              <a:pPr/>
              <a:t>31</a:t>
            </a:fld>
            <a:endParaRPr lang="en-ZA"/>
          </a:p>
        </p:txBody>
      </p:sp>
    </p:spTree>
    <p:extLst>
      <p:ext uri="{BB962C8B-B14F-4D97-AF65-F5344CB8AC3E}">
        <p14:creationId xmlns:p14="http://schemas.microsoft.com/office/powerpoint/2010/main" val="4222884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D2883-CFD5-8D7C-DC96-30511C0F8E5B}"/>
              </a:ext>
            </a:extLst>
          </p:cNvPr>
          <p:cNvSpPr>
            <a:spLocks noGrp="1"/>
          </p:cNvSpPr>
          <p:nvPr>
            <p:ph type="title"/>
          </p:nvPr>
        </p:nvSpPr>
        <p:spPr/>
        <p:txBody>
          <a:bodyPr/>
          <a:lstStyle/>
          <a:p>
            <a:r>
              <a:rPr lang="en-US" dirty="0"/>
              <a:t>High level Scope</a:t>
            </a:r>
            <a:endParaRPr lang="en-ZA" dirty="0"/>
          </a:p>
        </p:txBody>
      </p:sp>
      <p:graphicFrame>
        <p:nvGraphicFramePr>
          <p:cNvPr id="4" name="Table 3">
            <a:extLst>
              <a:ext uri="{FF2B5EF4-FFF2-40B4-BE49-F238E27FC236}">
                <a16:creationId xmlns:a16="http://schemas.microsoft.com/office/drawing/2014/main" id="{97ACBF67-C780-5A2C-01FF-61033A9B30D6}"/>
              </a:ext>
            </a:extLst>
          </p:cNvPr>
          <p:cNvGraphicFramePr>
            <a:graphicFrameLocks noGrp="1"/>
          </p:cNvGraphicFramePr>
          <p:nvPr>
            <p:extLst>
              <p:ext uri="{D42A27DB-BD31-4B8C-83A1-F6EECF244321}">
                <p14:modId xmlns:p14="http://schemas.microsoft.com/office/powerpoint/2010/main" val="1236267569"/>
              </p:ext>
            </p:extLst>
          </p:nvPr>
        </p:nvGraphicFramePr>
        <p:xfrm>
          <a:off x="3308" y="1052737"/>
          <a:ext cx="9140692" cy="4824536"/>
        </p:xfrm>
        <a:graphic>
          <a:graphicData uri="http://schemas.openxmlformats.org/drawingml/2006/table">
            <a:tbl>
              <a:tblPr firstRow="1" firstCol="1" bandRow="1">
                <a:tableStyleId>{5C22544A-7EE6-4342-B048-85BDC9FD1C3A}</a:tableStyleId>
              </a:tblPr>
              <a:tblGrid>
                <a:gridCol w="2324337">
                  <a:extLst>
                    <a:ext uri="{9D8B030D-6E8A-4147-A177-3AD203B41FA5}">
                      <a16:colId xmlns:a16="http://schemas.microsoft.com/office/drawing/2014/main" val="3585286092"/>
                    </a:ext>
                  </a:extLst>
                </a:gridCol>
                <a:gridCol w="6816355">
                  <a:extLst>
                    <a:ext uri="{9D8B030D-6E8A-4147-A177-3AD203B41FA5}">
                      <a16:colId xmlns:a16="http://schemas.microsoft.com/office/drawing/2014/main" val="3318931280"/>
                    </a:ext>
                  </a:extLst>
                </a:gridCol>
              </a:tblGrid>
              <a:tr h="237757">
                <a:tc>
                  <a:txBody>
                    <a:bodyPr/>
                    <a:lstStyle/>
                    <a:p>
                      <a:pPr algn="l">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dirty="0">
                          <a:effectLst/>
                        </a:rPr>
                        <a:t>Scope Item</a:t>
                      </a:r>
                      <a:endParaRPr lang="en-ZA" sz="1050" dirty="0">
                        <a:effectLst/>
                        <a:latin typeface="Arial" panose="020B0604020202020204" pitchFamily="34" charset="0"/>
                        <a:ea typeface="Times New Roman" panose="02020603050405020304" pitchFamily="18" charset="0"/>
                      </a:endParaRPr>
                    </a:p>
                  </a:txBody>
                  <a:tcPr marL="51435" marR="51435" marT="0" marB="0"/>
                </a:tc>
                <a:tc>
                  <a:txBody>
                    <a:bodyPr/>
                    <a:lstStyle/>
                    <a:p>
                      <a:pPr algn="just">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dirty="0">
                          <a:effectLst/>
                        </a:rPr>
                        <a:t>Description and Deliverable</a:t>
                      </a:r>
                      <a:endParaRPr lang="en-ZA" sz="1050" dirty="0">
                        <a:effectLst/>
                        <a:latin typeface="Arial" panose="020B0604020202020204" pitchFamily="34" charset="0"/>
                        <a:ea typeface="Times New Roman" panose="02020603050405020304" pitchFamily="18" charset="0"/>
                      </a:endParaRPr>
                    </a:p>
                  </a:txBody>
                  <a:tcPr marL="51435" marR="51435" marT="0" marB="0"/>
                </a:tc>
                <a:extLst>
                  <a:ext uri="{0D108BD9-81ED-4DB2-BD59-A6C34878D82A}">
                    <a16:rowId xmlns:a16="http://schemas.microsoft.com/office/drawing/2014/main" val="447356393"/>
                  </a:ext>
                </a:extLst>
              </a:tr>
              <a:tr h="4586779">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dirty="0">
                          <a:effectLst/>
                        </a:rPr>
                        <a:t>Testing </a:t>
                      </a:r>
                      <a:endParaRPr lang="en-ZA" sz="1050" dirty="0">
                        <a:effectLst/>
                        <a:latin typeface="Arial" panose="020B0604020202020204" pitchFamily="34" charset="0"/>
                        <a:ea typeface="Times New Roman" panose="02020603050405020304" pitchFamily="18" charset="0"/>
                      </a:endParaRPr>
                    </a:p>
                  </a:txBody>
                  <a:tcPr marL="43973" marR="43973" marT="0" marB="0"/>
                </a:tc>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dirty="0">
                          <a:effectLst/>
                        </a:rPr>
                        <a:t>Acquire the testing requirements, develop the test cases and </a:t>
                      </a:r>
                      <a:br>
                        <a:rPr lang="en-GB" sz="1050" dirty="0">
                          <a:effectLst/>
                        </a:rPr>
                      </a:br>
                      <a:r>
                        <a:rPr lang="en-GB" sz="1050" dirty="0">
                          <a:effectLst/>
                        </a:rPr>
                        <a:t>conduct testing to ensure that the solution is comprehensively evaluated for implementation in the Eskom IT environment; </a:t>
                      </a:r>
                      <a:br>
                        <a:rPr lang="en-GB" sz="1050" dirty="0">
                          <a:effectLst/>
                        </a:rPr>
                      </a:br>
                      <a:r>
                        <a:rPr lang="en-GB" sz="1050" dirty="0">
                          <a:effectLst/>
                        </a:rPr>
                        <a:t>Complete all testing milestones</a:t>
                      </a:r>
                      <a:br>
                        <a:rPr lang="en-GB" sz="1050" dirty="0">
                          <a:effectLst/>
                        </a:rPr>
                      </a:br>
                      <a:r>
                        <a:rPr lang="en-GB" sz="1050" dirty="0">
                          <a:effectLst/>
                        </a:rPr>
                        <a:t>The testing staff may not be the same staff as the configuration, development and implementation staff assigned to the Project.</a:t>
                      </a:r>
                      <a:endParaRPr lang="en-ZA" sz="1050" dirty="0">
                        <a:effectLst/>
                      </a:endParaRPr>
                    </a:p>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dirty="0">
                          <a:effectLst/>
                        </a:rPr>
                        <a:t>The following testing milestones must be completed.</a:t>
                      </a:r>
                      <a:endParaRPr lang="en-ZA" sz="1050" dirty="0">
                        <a:effectLst/>
                      </a:endParaRPr>
                    </a:p>
                    <a:p>
                      <a:pPr marL="342900" lvl="0" indent="-342900" algn="just">
                        <a:lnSpc>
                          <a:spcPct val="150000"/>
                        </a:lnSpc>
                        <a:spcBef>
                          <a:spcPts val="600"/>
                        </a:spcBef>
                        <a:spcAft>
                          <a:spcPts val="6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252095" algn="l"/>
                          <a:tab pos="504190" algn="l"/>
                          <a:tab pos="756285" algn="l"/>
                          <a:tab pos="1007745" algn="l"/>
                          <a:tab pos="1259840" algn="l"/>
                          <a:tab pos="1511935" algn="l"/>
                          <a:tab pos="1764030" algn="l"/>
                          <a:tab pos="2016125" algn="l"/>
                          <a:tab pos="2268220" algn="l"/>
                          <a:tab pos="2771775" algn="l"/>
                          <a:tab pos="3023870" algn="l"/>
                          <a:tab pos="3275965" algn="l"/>
                          <a:tab pos="3528060" algn="l"/>
                          <a:tab pos="3780155" algn="l"/>
                          <a:tab pos="4032250" algn="l"/>
                          <a:tab pos="4283710" algn="l"/>
                          <a:tab pos="4535805" algn="l"/>
                          <a:tab pos="4787900" algn="l"/>
                          <a:tab pos="5039995" algn="l"/>
                          <a:tab pos="5292090" algn="l"/>
                          <a:tab pos="5544185" algn="l"/>
                          <a:tab pos="5796280" algn="l"/>
                        </a:tabLst>
                      </a:pPr>
                      <a:r>
                        <a:rPr lang="en-GB" sz="1050" dirty="0">
                          <a:effectLst/>
                        </a:rPr>
                        <a:t>Unit Testing – test results from the Vendor team</a:t>
                      </a:r>
                      <a:endParaRPr lang="en-ZA" sz="1050" dirty="0">
                        <a:effectLst/>
                      </a:endParaRPr>
                    </a:p>
                    <a:p>
                      <a:pPr marL="342900" lvl="0" indent="-342900" algn="just">
                        <a:lnSpc>
                          <a:spcPct val="150000"/>
                        </a:lnSpc>
                        <a:spcBef>
                          <a:spcPts val="600"/>
                        </a:spcBef>
                        <a:spcAft>
                          <a:spcPts val="6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252095" algn="l"/>
                          <a:tab pos="504190" algn="l"/>
                          <a:tab pos="756285" algn="l"/>
                          <a:tab pos="1007745" algn="l"/>
                          <a:tab pos="1259840" algn="l"/>
                          <a:tab pos="1511935" algn="l"/>
                          <a:tab pos="1764030" algn="l"/>
                          <a:tab pos="2016125" algn="l"/>
                          <a:tab pos="2268220" algn="l"/>
                          <a:tab pos="2771775" algn="l"/>
                          <a:tab pos="3023870" algn="l"/>
                          <a:tab pos="3275965" algn="l"/>
                          <a:tab pos="3528060" algn="l"/>
                          <a:tab pos="3780155" algn="l"/>
                          <a:tab pos="4032250" algn="l"/>
                          <a:tab pos="4283710" algn="l"/>
                          <a:tab pos="4535805" algn="l"/>
                          <a:tab pos="4787900" algn="l"/>
                          <a:tab pos="5039995" algn="l"/>
                          <a:tab pos="5292090" algn="l"/>
                          <a:tab pos="5544185" algn="l"/>
                          <a:tab pos="5796280" algn="l"/>
                        </a:tabLst>
                      </a:pPr>
                      <a:r>
                        <a:rPr lang="en-GB" sz="1050" dirty="0">
                          <a:effectLst/>
                        </a:rPr>
                        <a:t>System Integrated Testing (in QA – functional testing and integration testing. That means testing with other systems and ensuring that all requirements have been successfully configured). This testing must be driven &amp; executed by the Vendor but must include Eskom staff for completeness &amp; authenticity.</a:t>
                      </a:r>
                      <a:endParaRPr lang="en-ZA" sz="1050" dirty="0">
                        <a:effectLst/>
                      </a:endParaRPr>
                    </a:p>
                    <a:p>
                      <a:pPr marL="342900" lvl="0" indent="-342900" algn="just">
                        <a:lnSpc>
                          <a:spcPct val="150000"/>
                        </a:lnSpc>
                        <a:spcBef>
                          <a:spcPts val="600"/>
                        </a:spcBef>
                        <a:spcAft>
                          <a:spcPts val="6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252095" algn="l"/>
                          <a:tab pos="504190" algn="l"/>
                          <a:tab pos="756285" algn="l"/>
                          <a:tab pos="1007745" algn="l"/>
                          <a:tab pos="1259840" algn="l"/>
                          <a:tab pos="1511935" algn="l"/>
                          <a:tab pos="1764030" algn="l"/>
                          <a:tab pos="2016125" algn="l"/>
                          <a:tab pos="2268220" algn="l"/>
                          <a:tab pos="2771775" algn="l"/>
                          <a:tab pos="3023870" algn="l"/>
                          <a:tab pos="3275965" algn="l"/>
                          <a:tab pos="3528060" algn="l"/>
                          <a:tab pos="3780155" algn="l"/>
                          <a:tab pos="4032250" algn="l"/>
                          <a:tab pos="4283710" algn="l"/>
                          <a:tab pos="4535805" algn="l"/>
                          <a:tab pos="4787900" algn="l"/>
                          <a:tab pos="5039995" algn="l"/>
                          <a:tab pos="5292090" algn="l"/>
                          <a:tab pos="5544185" algn="l"/>
                          <a:tab pos="5796280" algn="l"/>
                        </a:tabLst>
                      </a:pPr>
                      <a:r>
                        <a:rPr lang="en-GB" sz="1050" dirty="0">
                          <a:effectLst/>
                        </a:rPr>
                        <a:t>Non-Functional Testing (performance testing and disaster recovery testing). This testing must be driven &amp; executed by the Vendor but must include Eskom staff for completeness &amp; authenticity.</a:t>
                      </a:r>
                      <a:endParaRPr lang="en-ZA" sz="1050" dirty="0">
                        <a:effectLst/>
                      </a:endParaRPr>
                    </a:p>
                    <a:p>
                      <a:pPr marL="342900" lvl="0" indent="-342900" algn="just">
                        <a:lnSpc>
                          <a:spcPct val="150000"/>
                        </a:lnSpc>
                        <a:spcBef>
                          <a:spcPts val="600"/>
                        </a:spcBef>
                        <a:spcAft>
                          <a:spcPts val="6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252095" algn="l"/>
                          <a:tab pos="504190" algn="l"/>
                          <a:tab pos="756285" algn="l"/>
                          <a:tab pos="1007745" algn="l"/>
                          <a:tab pos="1259840" algn="l"/>
                          <a:tab pos="1511935" algn="l"/>
                          <a:tab pos="1764030" algn="l"/>
                          <a:tab pos="2016125" algn="l"/>
                          <a:tab pos="2268220" algn="l"/>
                          <a:tab pos="2771775" algn="l"/>
                          <a:tab pos="3023870" algn="l"/>
                          <a:tab pos="3275965" algn="l"/>
                          <a:tab pos="3528060" algn="l"/>
                          <a:tab pos="3780155" algn="l"/>
                          <a:tab pos="4032250" algn="l"/>
                          <a:tab pos="4283710" algn="l"/>
                          <a:tab pos="4535805" algn="l"/>
                          <a:tab pos="4787900" algn="l"/>
                          <a:tab pos="5039995" algn="l"/>
                          <a:tab pos="5292090" algn="l"/>
                          <a:tab pos="5544185" algn="l"/>
                          <a:tab pos="5796280" algn="l"/>
                        </a:tabLst>
                      </a:pPr>
                      <a:r>
                        <a:rPr lang="en-GB" sz="1050" dirty="0">
                          <a:effectLst/>
                        </a:rPr>
                        <a:t>User Acceptance Testing (Testing by the Eskom customer team that the system is working and meets requirements). This testing must be driven by the Vendor but must be executed by Eskom staff for completeness &amp; authenticity.</a:t>
                      </a:r>
                      <a:endParaRPr lang="en-ZA" sz="1050" dirty="0">
                        <a:effectLst/>
                        <a:latin typeface="Arial" panose="020B0604020202020204" pitchFamily="34" charset="0"/>
                        <a:ea typeface="Times New Roman" panose="02020603050405020304" pitchFamily="18" charset="0"/>
                      </a:endParaRPr>
                    </a:p>
                  </a:txBody>
                  <a:tcPr marL="43973" marR="43973" marT="0" marB="0"/>
                </a:tc>
                <a:extLst>
                  <a:ext uri="{0D108BD9-81ED-4DB2-BD59-A6C34878D82A}">
                    <a16:rowId xmlns:a16="http://schemas.microsoft.com/office/drawing/2014/main" val="2860237528"/>
                  </a:ext>
                </a:extLst>
              </a:tr>
            </a:tbl>
          </a:graphicData>
        </a:graphic>
      </p:graphicFrame>
      <p:sp>
        <p:nvSpPr>
          <p:cNvPr id="3" name="Slide Number Placeholder 2">
            <a:extLst>
              <a:ext uri="{FF2B5EF4-FFF2-40B4-BE49-F238E27FC236}">
                <a16:creationId xmlns:a16="http://schemas.microsoft.com/office/drawing/2014/main" id="{4951C3B6-B9A8-CBAC-A46C-41754477FF6A}"/>
              </a:ext>
            </a:extLst>
          </p:cNvPr>
          <p:cNvSpPr>
            <a:spLocks noGrp="1"/>
          </p:cNvSpPr>
          <p:nvPr>
            <p:ph type="sldNum" sz="quarter" idx="4"/>
          </p:nvPr>
        </p:nvSpPr>
        <p:spPr/>
        <p:txBody>
          <a:bodyPr/>
          <a:lstStyle/>
          <a:p>
            <a:fld id="{56B1497D-D85C-49F0-B0C9-9C5FED4EAE9E}" type="slidenum">
              <a:rPr lang="en-ZA" smtClean="0"/>
              <a:pPr/>
              <a:t>32</a:t>
            </a:fld>
            <a:endParaRPr lang="en-ZA"/>
          </a:p>
        </p:txBody>
      </p:sp>
    </p:spTree>
    <p:extLst>
      <p:ext uri="{BB962C8B-B14F-4D97-AF65-F5344CB8AC3E}">
        <p14:creationId xmlns:p14="http://schemas.microsoft.com/office/powerpoint/2010/main" val="33867627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D2883-CFD5-8D7C-DC96-30511C0F8E5B}"/>
              </a:ext>
            </a:extLst>
          </p:cNvPr>
          <p:cNvSpPr>
            <a:spLocks noGrp="1"/>
          </p:cNvSpPr>
          <p:nvPr>
            <p:ph type="title"/>
          </p:nvPr>
        </p:nvSpPr>
        <p:spPr/>
        <p:txBody>
          <a:bodyPr/>
          <a:lstStyle/>
          <a:p>
            <a:r>
              <a:rPr lang="en-US" dirty="0"/>
              <a:t>High level Scope</a:t>
            </a:r>
            <a:endParaRPr lang="en-ZA" dirty="0"/>
          </a:p>
        </p:txBody>
      </p:sp>
      <p:graphicFrame>
        <p:nvGraphicFramePr>
          <p:cNvPr id="3" name="Table 2">
            <a:extLst>
              <a:ext uri="{FF2B5EF4-FFF2-40B4-BE49-F238E27FC236}">
                <a16:creationId xmlns:a16="http://schemas.microsoft.com/office/drawing/2014/main" id="{B5901797-439B-31DB-CF19-31134F7C550B}"/>
              </a:ext>
            </a:extLst>
          </p:cNvPr>
          <p:cNvGraphicFramePr>
            <a:graphicFrameLocks noGrp="1"/>
          </p:cNvGraphicFramePr>
          <p:nvPr>
            <p:extLst>
              <p:ext uri="{D42A27DB-BD31-4B8C-83A1-F6EECF244321}">
                <p14:modId xmlns:p14="http://schemas.microsoft.com/office/powerpoint/2010/main" val="2445956518"/>
              </p:ext>
            </p:extLst>
          </p:nvPr>
        </p:nvGraphicFramePr>
        <p:xfrm>
          <a:off x="0" y="1052736"/>
          <a:ext cx="9144000" cy="4928351"/>
        </p:xfrm>
        <a:graphic>
          <a:graphicData uri="http://schemas.openxmlformats.org/drawingml/2006/table">
            <a:tbl>
              <a:tblPr firstRow="1" firstCol="1" bandRow="1">
                <a:tableStyleId>{5C22544A-7EE6-4342-B048-85BDC9FD1C3A}</a:tableStyleId>
              </a:tblPr>
              <a:tblGrid>
                <a:gridCol w="2325179">
                  <a:extLst>
                    <a:ext uri="{9D8B030D-6E8A-4147-A177-3AD203B41FA5}">
                      <a16:colId xmlns:a16="http://schemas.microsoft.com/office/drawing/2014/main" val="939252661"/>
                    </a:ext>
                  </a:extLst>
                </a:gridCol>
                <a:gridCol w="6818821">
                  <a:extLst>
                    <a:ext uri="{9D8B030D-6E8A-4147-A177-3AD203B41FA5}">
                      <a16:colId xmlns:a16="http://schemas.microsoft.com/office/drawing/2014/main" val="4161424778"/>
                    </a:ext>
                  </a:extLst>
                </a:gridCol>
              </a:tblGrid>
              <a:tr h="344717">
                <a:tc>
                  <a:txBody>
                    <a:bodyPr/>
                    <a:lstStyle/>
                    <a:p>
                      <a:pPr algn="l">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200" dirty="0">
                          <a:effectLst/>
                        </a:rPr>
                        <a:t>Scope Item</a:t>
                      </a:r>
                      <a:endParaRPr lang="en-ZA" sz="1200" dirty="0">
                        <a:effectLst/>
                        <a:latin typeface="Arial" panose="020B0604020202020204" pitchFamily="34" charset="0"/>
                        <a:ea typeface="Times New Roman" panose="02020603050405020304" pitchFamily="18" charset="0"/>
                      </a:endParaRPr>
                    </a:p>
                  </a:txBody>
                  <a:tcPr marL="51435" marR="51435" marT="0" marB="0"/>
                </a:tc>
                <a:tc>
                  <a:txBody>
                    <a:bodyPr/>
                    <a:lstStyle/>
                    <a:p>
                      <a:pPr algn="just">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200" dirty="0">
                          <a:effectLst/>
                        </a:rPr>
                        <a:t>Description and Deliverable</a:t>
                      </a:r>
                      <a:endParaRPr lang="en-ZA" sz="1200" dirty="0">
                        <a:effectLst/>
                        <a:latin typeface="Arial" panose="020B0604020202020204" pitchFamily="34" charset="0"/>
                        <a:ea typeface="Times New Roman" panose="02020603050405020304" pitchFamily="18" charset="0"/>
                      </a:endParaRPr>
                    </a:p>
                  </a:txBody>
                  <a:tcPr marL="51435" marR="51435" marT="0" marB="0"/>
                </a:tc>
                <a:extLst>
                  <a:ext uri="{0D108BD9-81ED-4DB2-BD59-A6C34878D82A}">
                    <a16:rowId xmlns:a16="http://schemas.microsoft.com/office/drawing/2014/main" val="2675197071"/>
                  </a:ext>
                </a:extLst>
              </a:tr>
              <a:tr h="951427">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200" dirty="0">
                          <a:effectLst/>
                        </a:rPr>
                        <a:t>Security</a:t>
                      </a:r>
                      <a:endParaRPr lang="en-ZA" sz="1200" dirty="0">
                        <a:effectLst/>
                        <a:latin typeface="Arial" panose="020B0604020202020204" pitchFamily="34" charset="0"/>
                        <a:ea typeface="Times New Roman" panose="02020603050405020304" pitchFamily="18" charset="0"/>
                      </a:endParaRPr>
                    </a:p>
                  </a:txBody>
                  <a:tcPr marL="48894" marR="48894" marT="0" marB="0"/>
                </a:tc>
                <a:tc>
                  <a:txBody>
                    <a:bodyPr/>
                    <a:lstStyle/>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200" dirty="0">
                          <a:effectLst/>
                        </a:rPr>
                        <a:t>Refer to the “240-170007584 Rev 2 - Web Services Security Standard.pdf” Document.</a:t>
                      </a:r>
                      <a:endParaRPr lang="en-ZA" sz="1200" dirty="0">
                        <a:effectLst/>
                      </a:endParaRPr>
                    </a:p>
                    <a:p>
                      <a:pPr algn="just">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200" dirty="0">
                          <a:effectLst/>
                        </a:rPr>
                        <a:t>Authentication security capability for administration, support and management need to use MS AD (Chatbot)/ Azure. Employees can use same org credentials.</a:t>
                      </a:r>
                      <a:endParaRPr lang="en-ZA" sz="1200" dirty="0">
                        <a:effectLst/>
                      </a:endParaRPr>
                    </a:p>
                    <a:p>
                      <a:pPr algn="just">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200" dirty="0">
                          <a:effectLst/>
                        </a:rPr>
                        <a:t>Role based access mechanism should be adopted.</a:t>
                      </a:r>
                      <a:endParaRPr lang="en-ZA" sz="1200" dirty="0">
                        <a:effectLst/>
                        <a:latin typeface="Arial" panose="020B0604020202020204" pitchFamily="34" charset="0"/>
                        <a:ea typeface="Times New Roman" panose="02020603050405020304" pitchFamily="18" charset="0"/>
                      </a:endParaRPr>
                    </a:p>
                  </a:txBody>
                  <a:tcPr marL="48894" marR="48894" marT="0" marB="0"/>
                </a:tc>
                <a:extLst>
                  <a:ext uri="{0D108BD9-81ED-4DB2-BD59-A6C34878D82A}">
                    <a16:rowId xmlns:a16="http://schemas.microsoft.com/office/drawing/2014/main" val="3860830413"/>
                  </a:ext>
                </a:extLst>
              </a:tr>
              <a:tr h="2294949">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200">
                          <a:effectLst/>
                        </a:rPr>
                        <a:t>Human Change &amp; Communication Management </a:t>
                      </a:r>
                      <a:endParaRPr lang="en-ZA" sz="1200">
                        <a:effectLst/>
                        <a:latin typeface="Arial" panose="020B0604020202020204" pitchFamily="34" charset="0"/>
                        <a:ea typeface="Times New Roman" panose="02020603050405020304" pitchFamily="18" charset="0"/>
                      </a:endParaRPr>
                    </a:p>
                  </a:txBody>
                  <a:tcPr marL="48894" marR="48894" marT="0" marB="0"/>
                </a:tc>
                <a:tc>
                  <a:txBody>
                    <a:bodyPr/>
                    <a:lstStyle/>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200" dirty="0">
                          <a:effectLst/>
                        </a:rPr>
                        <a:t>Prepare all internal stakeholders and employees for the adoption of the new solution. </a:t>
                      </a:r>
                      <a:endParaRPr lang="en-ZA" sz="120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200" dirty="0">
                          <a:effectLst/>
                        </a:rPr>
                        <a:t>Develop the change/communications management strategy &amp; plan and share with key project stakeholders.</a:t>
                      </a:r>
                      <a:endParaRPr lang="en-ZA" sz="120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200" dirty="0">
                          <a:effectLst/>
                        </a:rPr>
                        <a:t>Empower and capacitate the change champions &amp; the divisional technical workgroups (change network) with adequate information to successfully drive alignment on the expectations of the project. </a:t>
                      </a:r>
                      <a:endParaRPr lang="en-ZA" sz="120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200" dirty="0">
                          <a:effectLst/>
                        </a:rPr>
                        <a:t>Develop communication material (</a:t>
                      </a:r>
                      <a:r>
                        <a:rPr lang="en-GB" sz="1200" dirty="0" err="1">
                          <a:effectLst/>
                        </a:rPr>
                        <a:t>e.g</a:t>
                      </a:r>
                      <a:r>
                        <a:rPr lang="en-GB" sz="1200" dirty="0">
                          <a:effectLst/>
                        </a:rPr>
                        <a:t> roadmap; stakeholder engagement presentations; training communications; quick reference guides; go-live communications). Should include security awareness training on NIS stated under the Security Scope of work.</a:t>
                      </a:r>
                      <a:endParaRPr lang="en-ZA" sz="1200" dirty="0">
                        <a:effectLst/>
                      </a:endParaRPr>
                    </a:p>
                    <a:p>
                      <a:pPr marL="342900" lvl="0" indent="-342900" algn="just">
                        <a:lnSpc>
                          <a:spcPct val="150000"/>
                        </a:lnSpc>
                        <a:spcAft>
                          <a:spcPts val="6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200" dirty="0">
                          <a:effectLst/>
                        </a:rPr>
                        <a:t>Assess the effectiveness of the change/communications management strategy and respond to the issues being raised.</a:t>
                      </a:r>
                      <a:endParaRPr lang="en-ZA" sz="1200" dirty="0">
                        <a:effectLst/>
                        <a:latin typeface="Arial" panose="020B0604020202020204" pitchFamily="34" charset="0"/>
                        <a:ea typeface="Times New Roman" panose="02020603050405020304" pitchFamily="18" charset="0"/>
                      </a:endParaRPr>
                    </a:p>
                  </a:txBody>
                  <a:tcPr marL="48894" marR="48894" marT="0" marB="0"/>
                </a:tc>
                <a:extLst>
                  <a:ext uri="{0D108BD9-81ED-4DB2-BD59-A6C34878D82A}">
                    <a16:rowId xmlns:a16="http://schemas.microsoft.com/office/drawing/2014/main" val="3309361231"/>
                  </a:ext>
                </a:extLst>
              </a:tr>
              <a:tr h="548399">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200">
                          <a:effectLst/>
                        </a:rPr>
                        <a:t>End User Training </a:t>
                      </a:r>
                      <a:endParaRPr lang="en-ZA" sz="1200">
                        <a:effectLst/>
                        <a:latin typeface="Arial" panose="020B0604020202020204" pitchFamily="34" charset="0"/>
                        <a:ea typeface="Times New Roman" panose="02020603050405020304" pitchFamily="18" charset="0"/>
                      </a:endParaRPr>
                    </a:p>
                  </a:txBody>
                  <a:tcPr marL="48894" marR="48894" marT="0" marB="0"/>
                </a:tc>
                <a:tc>
                  <a:txBody>
                    <a:bodyPr/>
                    <a:lstStyle/>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200" dirty="0">
                          <a:effectLst/>
                        </a:rPr>
                        <a:t>End User Training at all levels as required. Classroom-based and/or web-based training is required. Refer BRS for full requirements.</a:t>
                      </a:r>
                      <a:endParaRPr lang="en-ZA" sz="1200" dirty="0">
                        <a:effectLst/>
                        <a:latin typeface="Arial" panose="020B0604020202020204" pitchFamily="34" charset="0"/>
                        <a:ea typeface="Times New Roman" panose="02020603050405020304" pitchFamily="18" charset="0"/>
                      </a:endParaRPr>
                    </a:p>
                  </a:txBody>
                  <a:tcPr marL="48894" marR="48894" marT="0" marB="0"/>
                </a:tc>
                <a:extLst>
                  <a:ext uri="{0D108BD9-81ED-4DB2-BD59-A6C34878D82A}">
                    <a16:rowId xmlns:a16="http://schemas.microsoft.com/office/drawing/2014/main" val="194800534"/>
                  </a:ext>
                </a:extLst>
              </a:tr>
            </a:tbl>
          </a:graphicData>
        </a:graphic>
      </p:graphicFrame>
      <p:sp>
        <p:nvSpPr>
          <p:cNvPr id="4" name="Slide Number Placeholder 3">
            <a:extLst>
              <a:ext uri="{FF2B5EF4-FFF2-40B4-BE49-F238E27FC236}">
                <a16:creationId xmlns:a16="http://schemas.microsoft.com/office/drawing/2014/main" id="{2A2BFBE2-6177-A583-6F74-680945C99838}"/>
              </a:ext>
            </a:extLst>
          </p:cNvPr>
          <p:cNvSpPr>
            <a:spLocks noGrp="1"/>
          </p:cNvSpPr>
          <p:nvPr>
            <p:ph type="sldNum" sz="quarter" idx="4"/>
          </p:nvPr>
        </p:nvSpPr>
        <p:spPr>
          <a:xfrm>
            <a:off x="8548352" y="6356351"/>
            <a:ext cx="416135" cy="365125"/>
          </a:xfrm>
        </p:spPr>
        <p:txBody>
          <a:bodyPr/>
          <a:lstStyle/>
          <a:p>
            <a:fld id="{56B1497D-D85C-49F0-B0C9-9C5FED4EAE9E}" type="slidenum">
              <a:rPr lang="en-ZA" smtClean="0"/>
              <a:pPr/>
              <a:t>33</a:t>
            </a:fld>
            <a:endParaRPr lang="en-ZA"/>
          </a:p>
        </p:txBody>
      </p:sp>
    </p:spTree>
    <p:extLst>
      <p:ext uri="{BB962C8B-B14F-4D97-AF65-F5344CB8AC3E}">
        <p14:creationId xmlns:p14="http://schemas.microsoft.com/office/powerpoint/2010/main" val="21243764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D2883-CFD5-8D7C-DC96-30511C0F8E5B}"/>
              </a:ext>
            </a:extLst>
          </p:cNvPr>
          <p:cNvSpPr>
            <a:spLocks noGrp="1"/>
          </p:cNvSpPr>
          <p:nvPr>
            <p:ph type="title"/>
          </p:nvPr>
        </p:nvSpPr>
        <p:spPr/>
        <p:txBody>
          <a:bodyPr/>
          <a:lstStyle/>
          <a:p>
            <a:r>
              <a:rPr lang="en-US" dirty="0"/>
              <a:t>High level Scope</a:t>
            </a:r>
            <a:endParaRPr lang="en-ZA" dirty="0"/>
          </a:p>
        </p:txBody>
      </p:sp>
      <p:graphicFrame>
        <p:nvGraphicFramePr>
          <p:cNvPr id="4" name="Table 3">
            <a:extLst>
              <a:ext uri="{FF2B5EF4-FFF2-40B4-BE49-F238E27FC236}">
                <a16:creationId xmlns:a16="http://schemas.microsoft.com/office/drawing/2014/main" id="{A95D748F-FAB1-C100-0377-5401FF6F8457}"/>
              </a:ext>
            </a:extLst>
          </p:cNvPr>
          <p:cNvGraphicFramePr>
            <a:graphicFrameLocks noGrp="1"/>
          </p:cNvGraphicFramePr>
          <p:nvPr>
            <p:extLst>
              <p:ext uri="{D42A27DB-BD31-4B8C-83A1-F6EECF244321}">
                <p14:modId xmlns:p14="http://schemas.microsoft.com/office/powerpoint/2010/main" val="4063700330"/>
              </p:ext>
            </p:extLst>
          </p:nvPr>
        </p:nvGraphicFramePr>
        <p:xfrm>
          <a:off x="0" y="1052736"/>
          <a:ext cx="9144000" cy="5090676"/>
        </p:xfrm>
        <a:graphic>
          <a:graphicData uri="http://schemas.openxmlformats.org/drawingml/2006/table">
            <a:tbl>
              <a:tblPr firstRow="1" firstCol="1" bandRow="1">
                <a:tableStyleId>{5C22544A-7EE6-4342-B048-85BDC9FD1C3A}</a:tableStyleId>
              </a:tblPr>
              <a:tblGrid>
                <a:gridCol w="2325178">
                  <a:extLst>
                    <a:ext uri="{9D8B030D-6E8A-4147-A177-3AD203B41FA5}">
                      <a16:colId xmlns:a16="http://schemas.microsoft.com/office/drawing/2014/main" val="1193035287"/>
                    </a:ext>
                  </a:extLst>
                </a:gridCol>
                <a:gridCol w="6818822">
                  <a:extLst>
                    <a:ext uri="{9D8B030D-6E8A-4147-A177-3AD203B41FA5}">
                      <a16:colId xmlns:a16="http://schemas.microsoft.com/office/drawing/2014/main" val="2300008764"/>
                    </a:ext>
                  </a:extLst>
                </a:gridCol>
              </a:tblGrid>
              <a:tr h="253689">
                <a:tc>
                  <a:txBody>
                    <a:bodyPr/>
                    <a:lstStyle/>
                    <a:p>
                      <a:pPr algn="l">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100" dirty="0">
                          <a:effectLst/>
                        </a:rPr>
                        <a:t>Scope Item</a:t>
                      </a:r>
                      <a:endParaRPr lang="en-ZA" sz="1100" dirty="0">
                        <a:effectLst/>
                        <a:latin typeface="Arial" panose="020B0604020202020204" pitchFamily="34" charset="0"/>
                        <a:ea typeface="Times New Roman" panose="02020603050405020304" pitchFamily="18" charset="0"/>
                      </a:endParaRPr>
                    </a:p>
                  </a:txBody>
                  <a:tcPr marL="51435" marR="51435" marT="0" marB="0"/>
                </a:tc>
                <a:tc>
                  <a:txBody>
                    <a:bodyPr/>
                    <a:lstStyle/>
                    <a:p>
                      <a:pPr algn="just">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100" dirty="0">
                          <a:effectLst/>
                        </a:rPr>
                        <a:t>Description and Deliverable</a:t>
                      </a:r>
                      <a:endParaRPr lang="en-ZA" sz="1100" dirty="0">
                        <a:effectLst/>
                        <a:latin typeface="Arial" panose="020B0604020202020204" pitchFamily="34" charset="0"/>
                        <a:ea typeface="Times New Roman" panose="02020603050405020304" pitchFamily="18" charset="0"/>
                      </a:endParaRPr>
                    </a:p>
                  </a:txBody>
                  <a:tcPr marL="51435" marR="51435" marT="0" marB="0"/>
                </a:tc>
                <a:extLst>
                  <a:ext uri="{0D108BD9-81ED-4DB2-BD59-A6C34878D82A}">
                    <a16:rowId xmlns:a16="http://schemas.microsoft.com/office/drawing/2014/main" val="928624851"/>
                  </a:ext>
                </a:extLst>
              </a:tr>
              <a:tr h="955061">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100" dirty="0">
                          <a:effectLst/>
                        </a:rPr>
                        <a:t>Eskom Support Staff Training</a:t>
                      </a:r>
                      <a:endParaRPr lang="en-ZA" sz="1100" dirty="0">
                        <a:effectLst/>
                        <a:latin typeface="Arial" panose="020B0604020202020204" pitchFamily="34" charset="0"/>
                        <a:ea typeface="Times New Roman" panose="02020603050405020304" pitchFamily="18" charset="0"/>
                      </a:endParaRPr>
                    </a:p>
                  </a:txBody>
                  <a:tcPr marL="44701" marR="44701" marT="0" marB="0"/>
                </a:tc>
                <a:tc>
                  <a:txBody>
                    <a:bodyPr/>
                    <a:lstStyle/>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100" dirty="0">
                          <a:effectLst/>
                        </a:rPr>
                        <a:t>Support Staff Training. Knowledge transfer of assigned Eskom staff through all stages of the project lifecycle and using a defined skills transfer program. Classroom-based and/or web-based training is also required. Training must be for both Eskom Users and Eskom technical staff.  At least two technical resources must be certified on a toolset</a:t>
                      </a:r>
                      <a:endParaRPr lang="en-ZA" sz="1100" dirty="0">
                        <a:effectLst/>
                        <a:latin typeface="Arial" panose="020B0604020202020204" pitchFamily="34" charset="0"/>
                        <a:ea typeface="Times New Roman" panose="02020603050405020304" pitchFamily="18" charset="0"/>
                      </a:endParaRPr>
                    </a:p>
                  </a:txBody>
                  <a:tcPr marL="44701" marR="44701" marT="0" marB="0"/>
                </a:tc>
                <a:extLst>
                  <a:ext uri="{0D108BD9-81ED-4DB2-BD59-A6C34878D82A}">
                    <a16:rowId xmlns:a16="http://schemas.microsoft.com/office/drawing/2014/main" val="1927058807"/>
                  </a:ext>
                </a:extLst>
              </a:tr>
              <a:tr h="1601957">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100" dirty="0">
                          <a:effectLst/>
                        </a:rPr>
                        <a:t>Stabilisation </a:t>
                      </a:r>
                      <a:endParaRPr lang="en-ZA" sz="1100" dirty="0">
                        <a:effectLst/>
                        <a:latin typeface="Arial" panose="020B0604020202020204" pitchFamily="34" charset="0"/>
                        <a:ea typeface="Times New Roman" panose="02020603050405020304" pitchFamily="18" charset="0"/>
                      </a:endParaRPr>
                    </a:p>
                  </a:txBody>
                  <a:tcPr marL="44701" marR="44701" marT="0" marB="0"/>
                </a:tc>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100" dirty="0">
                          <a:effectLst/>
                        </a:rPr>
                        <a:t>A Pilot site will be established to ensure all bugs and errors are attended to as they arise. This will ensure most of the business scenarios can be experienced in real life.</a:t>
                      </a:r>
                      <a:endParaRPr lang="en-ZA" sz="1100" dirty="0">
                        <a:effectLst/>
                      </a:endParaRPr>
                    </a:p>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100" dirty="0">
                          <a:effectLst/>
                        </a:rPr>
                        <a:t>Once the solution is fully implemented in production a six-month stabilisation period is required by the Vendor. </a:t>
                      </a:r>
                      <a:br>
                        <a:rPr lang="en-GB" sz="1100" dirty="0">
                          <a:effectLst/>
                        </a:rPr>
                      </a:br>
                      <a:br>
                        <a:rPr lang="en-GB" sz="1100" dirty="0">
                          <a:effectLst/>
                        </a:rPr>
                      </a:br>
                      <a:r>
                        <a:rPr lang="en-GB" sz="1100" dirty="0">
                          <a:effectLst/>
                        </a:rPr>
                        <a:t>During this time Vendor must develop the monthly reports that will be submitted to Eskom reporting on the SLA metrics achieved   </a:t>
                      </a:r>
                      <a:endParaRPr lang="en-ZA" sz="1100" dirty="0">
                        <a:effectLst/>
                        <a:latin typeface="Arial" panose="020B0604020202020204" pitchFamily="34" charset="0"/>
                        <a:ea typeface="Times New Roman" panose="02020603050405020304" pitchFamily="18" charset="0"/>
                      </a:endParaRPr>
                    </a:p>
                  </a:txBody>
                  <a:tcPr marL="44701" marR="44701" marT="0" marB="0"/>
                </a:tc>
                <a:extLst>
                  <a:ext uri="{0D108BD9-81ED-4DB2-BD59-A6C34878D82A}">
                    <a16:rowId xmlns:a16="http://schemas.microsoft.com/office/drawing/2014/main" val="3345559764"/>
                  </a:ext>
                </a:extLst>
              </a:tr>
              <a:tr h="1797805">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100">
                          <a:effectLst/>
                        </a:rPr>
                        <a:t>Support and Maintenance </a:t>
                      </a:r>
                      <a:endParaRPr lang="en-ZA" sz="1100">
                        <a:effectLst/>
                        <a:latin typeface="Arial" panose="020B0604020202020204" pitchFamily="34" charset="0"/>
                        <a:ea typeface="Times New Roman" panose="02020603050405020304" pitchFamily="18" charset="0"/>
                      </a:endParaRPr>
                    </a:p>
                  </a:txBody>
                  <a:tcPr marL="44701" marR="44701" marT="0" marB="0"/>
                </a:tc>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100" dirty="0">
                          <a:effectLst/>
                        </a:rPr>
                        <a:t>Ensure SLA is concluded and includes all SLA metrics / requirements. SLA kicks in during the stabilisation period and thereafter.</a:t>
                      </a:r>
                      <a:endParaRPr lang="en-ZA" sz="1100" dirty="0">
                        <a:effectLst/>
                      </a:endParaRPr>
                    </a:p>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100" dirty="0">
                          <a:effectLst/>
                        </a:rPr>
                        <a:t>During this time Vendor must develop the monthly reports that will Monthly reporting of SLA metrics achieved. Contract will be drawn up with penalties for not meeting SLA metrics.</a:t>
                      </a:r>
                      <a:br>
                        <a:rPr lang="en-GB" sz="1100" dirty="0">
                          <a:effectLst/>
                        </a:rPr>
                      </a:br>
                      <a:br>
                        <a:rPr lang="en-GB" sz="1100" dirty="0">
                          <a:effectLst/>
                        </a:rPr>
                      </a:br>
                      <a:r>
                        <a:rPr lang="en-GB" sz="1100" dirty="0">
                          <a:effectLst/>
                        </a:rPr>
                        <a:t>SLA to be drawn up such that Eskom reserves the right to terminate the contract and/or apply penalties if service quality levels are repeatedly not met and if issues encountered induce long term service disruptions    .</a:t>
                      </a:r>
                      <a:endParaRPr lang="en-ZA" sz="1100" dirty="0">
                        <a:effectLst/>
                        <a:latin typeface="Arial" panose="020B0604020202020204" pitchFamily="34" charset="0"/>
                        <a:ea typeface="Times New Roman" panose="02020603050405020304" pitchFamily="18" charset="0"/>
                      </a:endParaRPr>
                    </a:p>
                  </a:txBody>
                  <a:tcPr marL="44701" marR="44701" marT="0" marB="0"/>
                </a:tc>
                <a:extLst>
                  <a:ext uri="{0D108BD9-81ED-4DB2-BD59-A6C34878D82A}">
                    <a16:rowId xmlns:a16="http://schemas.microsoft.com/office/drawing/2014/main" val="398047140"/>
                  </a:ext>
                </a:extLst>
              </a:tr>
            </a:tbl>
          </a:graphicData>
        </a:graphic>
      </p:graphicFrame>
      <p:sp>
        <p:nvSpPr>
          <p:cNvPr id="3" name="Slide Number Placeholder 2">
            <a:extLst>
              <a:ext uri="{FF2B5EF4-FFF2-40B4-BE49-F238E27FC236}">
                <a16:creationId xmlns:a16="http://schemas.microsoft.com/office/drawing/2014/main" id="{01830A74-3087-7A46-E0AE-50356D960A62}"/>
              </a:ext>
            </a:extLst>
          </p:cNvPr>
          <p:cNvSpPr>
            <a:spLocks noGrp="1"/>
          </p:cNvSpPr>
          <p:nvPr>
            <p:ph type="sldNum" sz="quarter" idx="4"/>
          </p:nvPr>
        </p:nvSpPr>
        <p:spPr>
          <a:xfrm>
            <a:off x="8548352" y="6356351"/>
            <a:ext cx="416136" cy="365125"/>
          </a:xfrm>
        </p:spPr>
        <p:txBody>
          <a:bodyPr/>
          <a:lstStyle/>
          <a:p>
            <a:fld id="{56B1497D-D85C-49F0-B0C9-9C5FED4EAE9E}" type="slidenum">
              <a:rPr lang="en-ZA" smtClean="0"/>
              <a:pPr/>
              <a:t>34</a:t>
            </a:fld>
            <a:endParaRPr lang="en-ZA" dirty="0"/>
          </a:p>
        </p:txBody>
      </p:sp>
    </p:spTree>
    <p:extLst>
      <p:ext uri="{BB962C8B-B14F-4D97-AF65-F5344CB8AC3E}">
        <p14:creationId xmlns:p14="http://schemas.microsoft.com/office/powerpoint/2010/main" val="34906731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D2883-CFD5-8D7C-DC96-30511C0F8E5B}"/>
              </a:ext>
            </a:extLst>
          </p:cNvPr>
          <p:cNvSpPr>
            <a:spLocks noGrp="1"/>
          </p:cNvSpPr>
          <p:nvPr>
            <p:ph type="title"/>
          </p:nvPr>
        </p:nvSpPr>
        <p:spPr/>
        <p:txBody>
          <a:bodyPr/>
          <a:lstStyle/>
          <a:p>
            <a:r>
              <a:rPr lang="en-US" dirty="0"/>
              <a:t>High level Scope</a:t>
            </a:r>
            <a:endParaRPr lang="en-ZA" dirty="0"/>
          </a:p>
        </p:txBody>
      </p:sp>
      <p:graphicFrame>
        <p:nvGraphicFramePr>
          <p:cNvPr id="3" name="Table 2">
            <a:extLst>
              <a:ext uri="{FF2B5EF4-FFF2-40B4-BE49-F238E27FC236}">
                <a16:creationId xmlns:a16="http://schemas.microsoft.com/office/drawing/2014/main" id="{6609F306-6D88-4285-B9C4-351243224B72}"/>
              </a:ext>
            </a:extLst>
          </p:cNvPr>
          <p:cNvGraphicFramePr>
            <a:graphicFrameLocks noGrp="1"/>
          </p:cNvGraphicFramePr>
          <p:nvPr>
            <p:extLst>
              <p:ext uri="{D42A27DB-BD31-4B8C-83A1-F6EECF244321}">
                <p14:modId xmlns:p14="http://schemas.microsoft.com/office/powerpoint/2010/main" val="267335125"/>
              </p:ext>
            </p:extLst>
          </p:nvPr>
        </p:nvGraphicFramePr>
        <p:xfrm>
          <a:off x="0" y="1052736"/>
          <a:ext cx="9144000" cy="5040560"/>
        </p:xfrm>
        <a:graphic>
          <a:graphicData uri="http://schemas.openxmlformats.org/drawingml/2006/table">
            <a:tbl>
              <a:tblPr firstRow="1" firstCol="1" bandRow="1">
                <a:tableStyleId>{5C22544A-7EE6-4342-B048-85BDC9FD1C3A}</a:tableStyleId>
              </a:tblPr>
              <a:tblGrid>
                <a:gridCol w="2325179">
                  <a:extLst>
                    <a:ext uri="{9D8B030D-6E8A-4147-A177-3AD203B41FA5}">
                      <a16:colId xmlns:a16="http://schemas.microsoft.com/office/drawing/2014/main" val="3939165786"/>
                    </a:ext>
                  </a:extLst>
                </a:gridCol>
                <a:gridCol w="6818821">
                  <a:extLst>
                    <a:ext uri="{9D8B030D-6E8A-4147-A177-3AD203B41FA5}">
                      <a16:colId xmlns:a16="http://schemas.microsoft.com/office/drawing/2014/main" val="1309199104"/>
                    </a:ext>
                  </a:extLst>
                </a:gridCol>
              </a:tblGrid>
              <a:tr h="264142">
                <a:tc>
                  <a:txBody>
                    <a:bodyPr/>
                    <a:lstStyle/>
                    <a:p>
                      <a:pPr algn="l">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200" dirty="0">
                          <a:effectLst/>
                        </a:rPr>
                        <a:t>Scope Item</a:t>
                      </a:r>
                      <a:endParaRPr lang="en-ZA" sz="1200" dirty="0">
                        <a:effectLst/>
                        <a:latin typeface="Arial" panose="020B0604020202020204" pitchFamily="34" charset="0"/>
                        <a:ea typeface="Times New Roman" panose="02020603050405020304" pitchFamily="18" charset="0"/>
                      </a:endParaRPr>
                    </a:p>
                  </a:txBody>
                  <a:tcPr marL="51435" marR="51435" marT="0" marB="0"/>
                </a:tc>
                <a:tc>
                  <a:txBody>
                    <a:bodyPr/>
                    <a:lstStyle/>
                    <a:p>
                      <a:pPr algn="just">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200" dirty="0">
                          <a:effectLst/>
                        </a:rPr>
                        <a:t>Description and Deliverable</a:t>
                      </a:r>
                      <a:endParaRPr lang="en-ZA" sz="1200" dirty="0">
                        <a:effectLst/>
                        <a:latin typeface="Arial" panose="020B0604020202020204" pitchFamily="34" charset="0"/>
                        <a:ea typeface="Times New Roman" panose="02020603050405020304" pitchFamily="18" charset="0"/>
                      </a:endParaRPr>
                    </a:p>
                  </a:txBody>
                  <a:tcPr marL="51435" marR="51435" marT="0" marB="0"/>
                </a:tc>
                <a:extLst>
                  <a:ext uri="{0D108BD9-81ED-4DB2-BD59-A6C34878D82A}">
                    <a16:rowId xmlns:a16="http://schemas.microsoft.com/office/drawing/2014/main" val="345865804"/>
                  </a:ext>
                </a:extLst>
              </a:tr>
              <a:tr h="4776418">
                <a:tc>
                  <a:txBody>
                    <a:bodyPr/>
                    <a:lstStyle/>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200" dirty="0">
                          <a:effectLst/>
                        </a:rPr>
                        <a:t>Project Management Activities, Responsibilities &amp; Deliverables as Stipulated.</a:t>
                      </a:r>
                      <a:endParaRPr lang="en-ZA" sz="1200" dirty="0">
                        <a:effectLst/>
                        <a:latin typeface="Arial" panose="020B0604020202020204" pitchFamily="34" charset="0"/>
                        <a:ea typeface="Times New Roman" panose="02020603050405020304" pitchFamily="18" charset="0"/>
                      </a:endParaRPr>
                    </a:p>
                  </a:txBody>
                  <a:tcPr marL="46930" marR="46930" marT="0" marB="0"/>
                </a:tc>
                <a:tc>
                  <a:txBody>
                    <a:bodyPr/>
                    <a:lstStyle/>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200" dirty="0">
                          <a:effectLst/>
                        </a:rPr>
                        <a:t>Deliver project documentation required by the Eskom Group IT Product Delivery.  This includes but is not limited to:</a:t>
                      </a:r>
                      <a:endParaRPr lang="en-ZA" sz="120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200" dirty="0">
                          <a:effectLst/>
                        </a:rPr>
                        <a:t>Detailed integrated schedule for both Phase 1 (Core) and Phase 2 implementations.</a:t>
                      </a:r>
                      <a:endParaRPr lang="en-ZA" sz="120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200" dirty="0">
                          <a:effectLst/>
                        </a:rPr>
                        <a:t>Regular update meetings to discuss project progress, address concerns, and ensure alignment with project goals.</a:t>
                      </a:r>
                      <a:endParaRPr lang="en-ZA" sz="120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200" dirty="0">
                          <a:effectLst/>
                        </a:rPr>
                        <a:t>Weekly progress reports. </a:t>
                      </a:r>
                      <a:endParaRPr lang="en-ZA" sz="120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200" dirty="0">
                          <a:effectLst/>
                        </a:rPr>
                        <a:t>Provide information required by Eskom team members to facilitate governance of the project and its deliverables. </a:t>
                      </a:r>
                      <a:endParaRPr lang="en-ZA" sz="120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200" dirty="0">
                          <a:effectLst/>
                        </a:rPr>
                        <a:t>Integrate the current application support teams into the project delivery team. </a:t>
                      </a:r>
                      <a:endParaRPr lang="en-ZA" sz="120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200" dirty="0">
                          <a:effectLst/>
                        </a:rPr>
                        <a:t>Deliverable Breakdown Structure indicating all fixed cost deliverables with the cost of each deliverable and the total cost of all deliverables.</a:t>
                      </a:r>
                      <a:endParaRPr lang="en-ZA" sz="120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200" dirty="0">
                          <a:effectLst/>
                        </a:rPr>
                        <a:t>Payment milestones will be agreed with Vendor at contract time but will be based on completed signed off milestones only which are aligned to agreed baseline schedule (schedule submitted as part of Tender documents will be used as guideline).</a:t>
                      </a:r>
                      <a:endParaRPr lang="en-ZA" sz="120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200" dirty="0">
                          <a:effectLst/>
                        </a:rPr>
                        <a:t>Payment schedule forecast and actuals tracking against the forecast.</a:t>
                      </a:r>
                      <a:endParaRPr lang="en-ZA" sz="120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200" dirty="0">
                          <a:effectLst/>
                        </a:rPr>
                        <a:t>Delivery Acceptance Certificates with supporting documents.</a:t>
                      </a:r>
                      <a:endParaRPr lang="en-ZA" sz="1200" dirty="0">
                        <a:effectLst/>
                      </a:endParaRPr>
                    </a:p>
                    <a:p>
                      <a:pPr marL="342900" lvl="0" indent="-342900" algn="just">
                        <a:lnSpc>
                          <a:spcPct val="150000"/>
                        </a:lnSpc>
                        <a:spcAft>
                          <a:spcPts val="6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200" dirty="0">
                          <a:effectLst/>
                        </a:rPr>
                        <a:t>Project Management documents </a:t>
                      </a:r>
                      <a:r>
                        <a:rPr lang="en-GB" sz="1200" dirty="0" err="1">
                          <a:effectLst/>
                        </a:rPr>
                        <a:t>e.g</a:t>
                      </a:r>
                      <a:r>
                        <a:rPr lang="en-GB" sz="1200" dirty="0">
                          <a:effectLst/>
                        </a:rPr>
                        <a:t> project management plan, project close-out report. </a:t>
                      </a:r>
                      <a:endParaRPr lang="en-ZA" sz="1200" dirty="0">
                        <a:effectLst/>
                        <a:latin typeface="Arial" panose="020B0604020202020204" pitchFamily="34" charset="0"/>
                        <a:ea typeface="Times New Roman" panose="02020603050405020304" pitchFamily="18" charset="0"/>
                      </a:endParaRPr>
                    </a:p>
                  </a:txBody>
                  <a:tcPr marL="46930" marR="46930" marT="0" marB="0"/>
                </a:tc>
                <a:extLst>
                  <a:ext uri="{0D108BD9-81ED-4DB2-BD59-A6C34878D82A}">
                    <a16:rowId xmlns:a16="http://schemas.microsoft.com/office/drawing/2014/main" val="778118000"/>
                  </a:ext>
                </a:extLst>
              </a:tr>
            </a:tbl>
          </a:graphicData>
        </a:graphic>
      </p:graphicFrame>
      <p:sp>
        <p:nvSpPr>
          <p:cNvPr id="4" name="Slide Number Placeholder 3">
            <a:extLst>
              <a:ext uri="{FF2B5EF4-FFF2-40B4-BE49-F238E27FC236}">
                <a16:creationId xmlns:a16="http://schemas.microsoft.com/office/drawing/2014/main" id="{0FB7E746-F810-3FDC-8569-75D7EB2C094D}"/>
              </a:ext>
            </a:extLst>
          </p:cNvPr>
          <p:cNvSpPr>
            <a:spLocks noGrp="1"/>
          </p:cNvSpPr>
          <p:nvPr>
            <p:ph type="sldNum" sz="quarter" idx="4"/>
          </p:nvPr>
        </p:nvSpPr>
        <p:spPr>
          <a:xfrm>
            <a:off x="8417953" y="6356351"/>
            <a:ext cx="546534" cy="365125"/>
          </a:xfrm>
        </p:spPr>
        <p:txBody>
          <a:bodyPr/>
          <a:lstStyle/>
          <a:p>
            <a:fld id="{56B1497D-D85C-49F0-B0C9-9C5FED4EAE9E}" type="slidenum">
              <a:rPr lang="en-ZA" smtClean="0"/>
              <a:pPr/>
              <a:t>35</a:t>
            </a:fld>
            <a:endParaRPr lang="en-ZA"/>
          </a:p>
        </p:txBody>
      </p:sp>
    </p:spTree>
    <p:extLst>
      <p:ext uri="{BB962C8B-B14F-4D97-AF65-F5344CB8AC3E}">
        <p14:creationId xmlns:p14="http://schemas.microsoft.com/office/powerpoint/2010/main" val="41663955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D2883-CFD5-8D7C-DC96-30511C0F8E5B}"/>
              </a:ext>
            </a:extLst>
          </p:cNvPr>
          <p:cNvSpPr>
            <a:spLocks noGrp="1"/>
          </p:cNvSpPr>
          <p:nvPr>
            <p:ph type="title"/>
          </p:nvPr>
        </p:nvSpPr>
        <p:spPr/>
        <p:txBody>
          <a:bodyPr/>
          <a:lstStyle/>
          <a:p>
            <a:r>
              <a:rPr lang="en-US" dirty="0"/>
              <a:t>High level Scope</a:t>
            </a:r>
            <a:endParaRPr lang="en-ZA" dirty="0"/>
          </a:p>
        </p:txBody>
      </p:sp>
      <p:graphicFrame>
        <p:nvGraphicFramePr>
          <p:cNvPr id="4" name="Table 3">
            <a:extLst>
              <a:ext uri="{FF2B5EF4-FFF2-40B4-BE49-F238E27FC236}">
                <a16:creationId xmlns:a16="http://schemas.microsoft.com/office/drawing/2014/main" id="{C0CD10FC-5338-2EEF-99EB-86D21C60EC63}"/>
              </a:ext>
            </a:extLst>
          </p:cNvPr>
          <p:cNvGraphicFramePr>
            <a:graphicFrameLocks noGrp="1"/>
          </p:cNvGraphicFramePr>
          <p:nvPr>
            <p:extLst>
              <p:ext uri="{D42A27DB-BD31-4B8C-83A1-F6EECF244321}">
                <p14:modId xmlns:p14="http://schemas.microsoft.com/office/powerpoint/2010/main" val="3274063155"/>
              </p:ext>
            </p:extLst>
          </p:nvPr>
        </p:nvGraphicFramePr>
        <p:xfrm>
          <a:off x="35497" y="1052736"/>
          <a:ext cx="9108503" cy="4896544"/>
        </p:xfrm>
        <a:graphic>
          <a:graphicData uri="http://schemas.openxmlformats.org/drawingml/2006/table">
            <a:tbl>
              <a:tblPr firstRow="1" firstCol="1" bandRow="1">
                <a:tableStyleId>{5C22544A-7EE6-4342-B048-85BDC9FD1C3A}</a:tableStyleId>
              </a:tblPr>
              <a:tblGrid>
                <a:gridCol w="1152127">
                  <a:extLst>
                    <a:ext uri="{9D8B030D-6E8A-4147-A177-3AD203B41FA5}">
                      <a16:colId xmlns:a16="http://schemas.microsoft.com/office/drawing/2014/main" val="1560236860"/>
                    </a:ext>
                  </a:extLst>
                </a:gridCol>
                <a:gridCol w="7956376">
                  <a:extLst>
                    <a:ext uri="{9D8B030D-6E8A-4147-A177-3AD203B41FA5}">
                      <a16:colId xmlns:a16="http://schemas.microsoft.com/office/drawing/2014/main" val="2910114490"/>
                    </a:ext>
                  </a:extLst>
                </a:gridCol>
              </a:tblGrid>
              <a:tr h="212347">
                <a:tc>
                  <a:txBody>
                    <a:bodyPr/>
                    <a:lstStyle/>
                    <a:p>
                      <a:pPr algn="l">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dirty="0">
                          <a:effectLst/>
                        </a:rPr>
                        <a:t>Scope Item</a:t>
                      </a:r>
                      <a:endParaRPr lang="en-ZA" sz="1050" dirty="0">
                        <a:effectLst/>
                        <a:latin typeface="Arial" panose="020B0604020202020204" pitchFamily="34" charset="0"/>
                        <a:ea typeface="Times New Roman" panose="02020603050405020304" pitchFamily="18" charset="0"/>
                      </a:endParaRPr>
                    </a:p>
                  </a:txBody>
                  <a:tcPr marL="51435" marR="51435" marT="0" marB="0"/>
                </a:tc>
                <a:tc>
                  <a:txBody>
                    <a:bodyPr/>
                    <a:lstStyle/>
                    <a:p>
                      <a:pPr algn="just">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dirty="0">
                          <a:effectLst/>
                        </a:rPr>
                        <a:t>Description and Deliverable</a:t>
                      </a:r>
                      <a:endParaRPr lang="en-ZA" sz="1050" dirty="0">
                        <a:effectLst/>
                        <a:latin typeface="Arial" panose="020B0604020202020204" pitchFamily="34" charset="0"/>
                        <a:ea typeface="Times New Roman" panose="02020603050405020304" pitchFamily="18" charset="0"/>
                      </a:endParaRPr>
                    </a:p>
                  </a:txBody>
                  <a:tcPr marL="51435" marR="51435" marT="0" marB="0"/>
                </a:tc>
                <a:extLst>
                  <a:ext uri="{0D108BD9-81ED-4DB2-BD59-A6C34878D82A}">
                    <a16:rowId xmlns:a16="http://schemas.microsoft.com/office/drawing/2014/main" val="3277911484"/>
                  </a:ext>
                </a:extLst>
              </a:tr>
              <a:tr h="4684197">
                <a:tc>
                  <a:txBody>
                    <a:bodyPr/>
                    <a:lstStyle/>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dirty="0">
                          <a:effectLst/>
                        </a:rPr>
                        <a:t>Change Control</a:t>
                      </a:r>
                      <a:endParaRPr lang="en-ZA" sz="1050" dirty="0">
                        <a:effectLst/>
                      </a:endParaRPr>
                    </a:p>
                    <a:p>
                      <a:pPr algn="l">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dirty="0">
                          <a:effectLst/>
                        </a:rPr>
                        <a:t> </a:t>
                      </a:r>
                      <a:endParaRPr lang="en-ZA" sz="1050" dirty="0">
                        <a:effectLst/>
                        <a:latin typeface="Arial" panose="020B0604020202020204" pitchFamily="34" charset="0"/>
                        <a:ea typeface="Times New Roman" panose="02020603050405020304" pitchFamily="18" charset="0"/>
                      </a:endParaRPr>
                    </a:p>
                  </a:txBody>
                  <a:tcPr marL="26582" marR="26582" marT="0" marB="0"/>
                </a:tc>
                <a:tc>
                  <a:txBody>
                    <a:bodyPr/>
                    <a:lstStyle/>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dirty="0">
                          <a:effectLst/>
                        </a:rPr>
                        <a:t>Project change control refers to the changes in project scope, time, and cost.  Changes will follow the process below:</a:t>
                      </a:r>
                      <a:endParaRPr lang="en-ZA" sz="105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Changes must be approved by the requester, business owner, project manager, and project sponsor.  </a:t>
                      </a:r>
                      <a:endParaRPr lang="en-ZA" sz="105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Approved changes must be noted in steering committee minutes and scope document must be compiled and signed off.  </a:t>
                      </a:r>
                      <a:endParaRPr lang="en-ZA" sz="1050" dirty="0">
                        <a:effectLst/>
                      </a:endParaRPr>
                    </a:p>
                    <a:p>
                      <a:pPr marL="342900" lvl="0" indent="-342900" algn="just">
                        <a:lnSpc>
                          <a:spcPct val="150000"/>
                        </a:lnSpc>
                        <a:spcAft>
                          <a:spcPts val="6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Depending on the scale of the change, other approvals external to the project may be required.  Guidance in this regard will be provided by Eskom.</a:t>
                      </a:r>
                      <a:endParaRPr lang="en-ZA" sz="1050" dirty="0">
                        <a:effectLst/>
                      </a:endParaRPr>
                    </a:p>
                    <a:p>
                      <a:pPr algn="just">
                        <a:lnSpc>
                          <a:spcPct val="150000"/>
                        </a:lnSpc>
                        <a:spcAft>
                          <a:spcPts val="600"/>
                        </a:spcAft>
                        <a:tabLst>
                          <a:tab pos="252095" algn="l"/>
                          <a:tab pos="504190" algn="l"/>
                          <a:tab pos="756285" algn="l"/>
                          <a:tab pos="1007745" algn="l"/>
                          <a:tab pos="1259840" algn="l"/>
                          <a:tab pos="1511935" algn="l"/>
                          <a:tab pos="1764030" algn="l"/>
                          <a:tab pos="2016125" algn="l"/>
                          <a:tab pos="2268220" algn="l"/>
                          <a:tab pos="2771775" algn="l"/>
                        </a:tabLst>
                      </a:pPr>
                      <a:r>
                        <a:rPr lang="en-GB" sz="1050" dirty="0">
                          <a:effectLst/>
                        </a:rPr>
                        <a:t>Failure to carry out any of the following will not constitute a scope, time or cost change request.</a:t>
                      </a:r>
                      <a:endParaRPr lang="en-ZA" sz="105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Failure to execute on an instruction that later creates a delay because the instruction was not adhered to </a:t>
                      </a:r>
                      <a:endParaRPr lang="en-ZA" sz="105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Delays due to poor coordination and planning by the tenderer with internal and/or external Stakeholders.</a:t>
                      </a:r>
                      <a:endParaRPr lang="en-ZA" sz="105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Delays due to poor communication by the tenderer with internal and/or external Stakeholders and/or through not involving the correct stakeholders from beginning of the project and/or not getting stakeholder buy in upfront &amp; throughout.</a:t>
                      </a:r>
                      <a:endParaRPr lang="en-ZA" sz="105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Delays due to the as-is analysis not being properly accomplished. </a:t>
                      </a:r>
                      <a:endParaRPr lang="en-ZA" sz="105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Delays due to requirements not being understood and correctly implemented.</a:t>
                      </a:r>
                      <a:endParaRPr lang="en-ZA" sz="105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Delays due to tenderer created rework (for example rework caused by poor quality reviews, and potentially creating a delay)</a:t>
                      </a:r>
                      <a:endParaRPr lang="en-ZA" sz="105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Delays created by tenderer by not troubleshooting, not identifying root causes and not fixing.</a:t>
                      </a:r>
                      <a:endParaRPr lang="en-ZA" sz="105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Delays due to non-availability of Eskom key staff as a result of poor tenderer planning.</a:t>
                      </a:r>
                      <a:endParaRPr lang="en-ZA" sz="105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Delays due to rework because of poor quality or not delivering on all requirements.</a:t>
                      </a:r>
                      <a:endParaRPr lang="en-ZA" sz="1050" dirty="0">
                        <a:effectLst/>
                      </a:endParaRPr>
                    </a:p>
                    <a:p>
                      <a:pPr marL="342900" lvl="0" indent="-342900" algn="just">
                        <a:lnSpc>
                          <a:spcPct val="150000"/>
                        </a:lnSpc>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Delays to inadequate staffing or non-productive staffing by the tenderer</a:t>
                      </a:r>
                      <a:endParaRPr lang="en-ZA" sz="1050" dirty="0">
                        <a:effectLst/>
                      </a:endParaRPr>
                    </a:p>
                    <a:p>
                      <a:pPr marL="342900" lvl="0" indent="-342900" algn="just">
                        <a:lnSpc>
                          <a:spcPct val="150000"/>
                        </a:lnSpc>
                        <a:spcAft>
                          <a:spcPts val="600"/>
                        </a:spcAft>
                        <a:buFont typeface="Symbol" panose="05050102010706020507" pitchFamily="18" charset="2"/>
                        <a:buChar char=""/>
                        <a:tabLst>
                          <a:tab pos="252095" algn="l"/>
                          <a:tab pos="504190" algn="l"/>
                          <a:tab pos="756285" algn="l"/>
                          <a:tab pos="1007745" algn="l"/>
                          <a:tab pos="1259840" algn="l"/>
                          <a:tab pos="1511935" algn="l"/>
                          <a:tab pos="1764030" algn="l"/>
                          <a:tab pos="2016125" algn="l"/>
                          <a:tab pos="2268220" algn="l"/>
                          <a:tab pos="2771775" algn="l"/>
                          <a:tab pos="457200" algn="l"/>
                        </a:tabLst>
                      </a:pPr>
                      <a:r>
                        <a:rPr lang="en-GB" sz="1050" dirty="0">
                          <a:effectLst/>
                        </a:rPr>
                        <a:t>Delays due to not having segregated development and testing teams. </a:t>
                      </a:r>
                      <a:endParaRPr lang="en-ZA" sz="1050" dirty="0">
                        <a:effectLst/>
                      </a:endParaRPr>
                    </a:p>
                  </a:txBody>
                  <a:tcPr marL="26582" marR="26582" marT="0" marB="0"/>
                </a:tc>
                <a:extLst>
                  <a:ext uri="{0D108BD9-81ED-4DB2-BD59-A6C34878D82A}">
                    <a16:rowId xmlns:a16="http://schemas.microsoft.com/office/drawing/2014/main" val="607583353"/>
                  </a:ext>
                </a:extLst>
              </a:tr>
            </a:tbl>
          </a:graphicData>
        </a:graphic>
      </p:graphicFrame>
      <p:sp>
        <p:nvSpPr>
          <p:cNvPr id="3" name="Slide Number Placeholder 2">
            <a:extLst>
              <a:ext uri="{FF2B5EF4-FFF2-40B4-BE49-F238E27FC236}">
                <a16:creationId xmlns:a16="http://schemas.microsoft.com/office/drawing/2014/main" id="{BCEF4BD3-8A93-5789-2879-F763D0A43107}"/>
              </a:ext>
            </a:extLst>
          </p:cNvPr>
          <p:cNvSpPr>
            <a:spLocks noGrp="1"/>
          </p:cNvSpPr>
          <p:nvPr>
            <p:ph type="sldNum" sz="quarter" idx="4"/>
          </p:nvPr>
        </p:nvSpPr>
        <p:spPr>
          <a:xfrm>
            <a:off x="8548352" y="6356351"/>
            <a:ext cx="416136" cy="365125"/>
          </a:xfrm>
        </p:spPr>
        <p:txBody>
          <a:bodyPr/>
          <a:lstStyle/>
          <a:p>
            <a:fld id="{56B1497D-D85C-49F0-B0C9-9C5FED4EAE9E}" type="slidenum">
              <a:rPr lang="en-ZA" smtClean="0"/>
              <a:pPr/>
              <a:t>36</a:t>
            </a:fld>
            <a:endParaRPr lang="en-ZA"/>
          </a:p>
        </p:txBody>
      </p:sp>
    </p:spTree>
    <p:extLst>
      <p:ext uri="{BB962C8B-B14F-4D97-AF65-F5344CB8AC3E}">
        <p14:creationId xmlns:p14="http://schemas.microsoft.com/office/powerpoint/2010/main" val="16188020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close, blur&#10;&#10;Description automatically generated">
            <a:extLst>
              <a:ext uri="{FF2B5EF4-FFF2-40B4-BE49-F238E27FC236}">
                <a16:creationId xmlns:a16="http://schemas.microsoft.com/office/drawing/2014/main" id="{0DC5D8A8-7DAB-4210-AF31-6BB4CC3B64AB}"/>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24" b="24"/>
          <a:stretch>
            <a:fillRect/>
          </a:stretch>
        </p:blipFill>
        <p:spPr/>
      </p:pic>
      <p:sp>
        <p:nvSpPr>
          <p:cNvPr id="3" name="Title 2">
            <a:extLst>
              <a:ext uri="{FF2B5EF4-FFF2-40B4-BE49-F238E27FC236}">
                <a16:creationId xmlns:a16="http://schemas.microsoft.com/office/drawing/2014/main" id="{A8F5BA1A-3800-7439-CF89-B62DDE9B0B4F}"/>
              </a:ext>
            </a:extLst>
          </p:cNvPr>
          <p:cNvSpPr>
            <a:spLocks noGrp="1"/>
          </p:cNvSpPr>
          <p:nvPr>
            <p:ph type="ctrTitle"/>
          </p:nvPr>
        </p:nvSpPr>
        <p:spPr>
          <a:xfrm>
            <a:off x="2063247" y="2639992"/>
            <a:ext cx="4757251" cy="507206"/>
          </a:xfrm>
        </p:spPr>
        <p:txBody>
          <a:bodyPr>
            <a:noAutofit/>
          </a:bodyPr>
          <a:lstStyle/>
          <a:p>
            <a:pPr algn="ctr"/>
            <a:r>
              <a:rPr lang="en-US" sz="3600" dirty="0">
                <a:solidFill>
                  <a:schemeClr val="tx1"/>
                </a:solidFill>
              </a:rPr>
              <a:t>APPENDIX</a:t>
            </a:r>
          </a:p>
        </p:txBody>
      </p:sp>
      <p:pic>
        <p:nvPicPr>
          <p:cNvPr id="9" name="Picture Placeholder 8" descr="Text&#10;&#10;Description automatically generated">
            <a:extLst>
              <a:ext uri="{FF2B5EF4-FFF2-40B4-BE49-F238E27FC236}">
                <a16:creationId xmlns:a16="http://schemas.microsoft.com/office/drawing/2014/main" id="{1E8E26E4-3788-474A-97FB-2E7D3AB89671}"/>
              </a:ext>
            </a:extLst>
          </p:cNvPr>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24" b="24"/>
          <a:stretch>
            <a:fillRect/>
          </a:stretch>
        </p:blipFill>
        <p:spPr/>
      </p:pic>
      <p:pic>
        <p:nvPicPr>
          <p:cNvPr id="11" name="Picture Placeholder 10" descr="Digital map with light leak background">
            <a:extLst>
              <a:ext uri="{FF2B5EF4-FFF2-40B4-BE49-F238E27FC236}">
                <a16:creationId xmlns:a16="http://schemas.microsoft.com/office/drawing/2014/main" id="{6F652254-00DF-40FF-B37B-E92AB835F5D9}"/>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3684" b="3684"/>
          <a:stretch/>
        </p:blipFill>
        <p:spPr>
          <a:xfrm>
            <a:off x="6172200" y="3964406"/>
            <a:ext cx="2971800" cy="1838701"/>
          </a:xfrm>
        </p:spPr>
      </p:pic>
      <p:sp>
        <p:nvSpPr>
          <p:cNvPr id="4" name="Title 1">
            <a:extLst>
              <a:ext uri="{FF2B5EF4-FFF2-40B4-BE49-F238E27FC236}">
                <a16:creationId xmlns:a16="http://schemas.microsoft.com/office/drawing/2014/main" id="{0C04CA13-09DE-2BD6-9BCA-C3E800AE4EF0}"/>
              </a:ext>
            </a:extLst>
          </p:cNvPr>
          <p:cNvSpPr txBox="1">
            <a:spLocks/>
          </p:cNvSpPr>
          <p:nvPr/>
        </p:nvSpPr>
        <p:spPr>
          <a:xfrm>
            <a:off x="271261" y="1011577"/>
            <a:ext cx="7133833" cy="499500"/>
          </a:xfrm>
          <a:prstGeom prst="rect">
            <a:avLst/>
          </a:prstGeom>
        </p:spPr>
        <p:txBody>
          <a:bodyPr vert="horz" lIns="68580" tIns="34290" rIns="68580" bIns="34290" rtlCol="0" anchor="b">
            <a:normAutofit/>
          </a:bodyPr>
          <a:lstStyle>
            <a:lvl1pPr algn="l" defTabSz="914400" rtl="0" eaLnBrk="1" latinLnBrk="0" hangingPunct="1">
              <a:lnSpc>
                <a:spcPct val="90000"/>
              </a:lnSpc>
              <a:spcBef>
                <a:spcPct val="0"/>
              </a:spcBef>
              <a:buNone/>
              <a:defRPr sz="2800" kern="1200">
                <a:solidFill>
                  <a:schemeClr val="bg1"/>
                </a:solidFill>
                <a:latin typeface="+mj-lt"/>
                <a:ea typeface="+mj-ea"/>
                <a:cs typeface="Arial" panose="020B0604020202020204" pitchFamily="34" charset="0"/>
              </a:defRPr>
            </a:lvl1pPr>
          </a:lstStyle>
          <a:p>
            <a:pPr defTabSz="685800" fontAlgn="auto">
              <a:spcAft>
                <a:spcPts val="0"/>
              </a:spcAft>
            </a:pPr>
            <a:endParaRPr lang="en-GB" sz="2100" b="1" dirty="0">
              <a:solidFill>
                <a:srgbClr val="FFFFFF"/>
              </a:solidFill>
              <a:latin typeface="Arial" panose="020B0604020202020204"/>
            </a:endParaRPr>
          </a:p>
        </p:txBody>
      </p:sp>
    </p:spTree>
    <p:extLst>
      <p:ext uri="{BB962C8B-B14F-4D97-AF65-F5344CB8AC3E}">
        <p14:creationId xmlns:p14="http://schemas.microsoft.com/office/powerpoint/2010/main" val="6312902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close, blur&#10;&#10;Description automatically generated">
            <a:extLst>
              <a:ext uri="{FF2B5EF4-FFF2-40B4-BE49-F238E27FC236}">
                <a16:creationId xmlns:a16="http://schemas.microsoft.com/office/drawing/2014/main" id="{0DC5D8A8-7DAB-4210-AF31-6BB4CC3B64AB}"/>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24" b="24"/>
          <a:stretch>
            <a:fillRect/>
          </a:stretch>
        </p:blipFill>
        <p:spPr/>
      </p:pic>
      <p:sp>
        <p:nvSpPr>
          <p:cNvPr id="3" name="Title 2">
            <a:extLst>
              <a:ext uri="{FF2B5EF4-FFF2-40B4-BE49-F238E27FC236}">
                <a16:creationId xmlns:a16="http://schemas.microsoft.com/office/drawing/2014/main" id="{A8F5BA1A-3800-7439-CF89-B62DDE9B0B4F}"/>
              </a:ext>
            </a:extLst>
          </p:cNvPr>
          <p:cNvSpPr>
            <a:spLocks noGrp="1"/>
          </p:cNvSpPr>
          <p:nvPr>
            <p:ph type="ctrTitle"/>
          </p:nvPr>
        </p:nvSpPr>
        <p:spPr/>
        <p:txBody>
          <a:bodyPr/>
          <a:lstStyle/>
          <a:p>
            <a:r>
              <a:rPr lang="en-US" dirty="0"/>
              <a:t>Contents</a:t>
            </a:r>
          </a:p>
        </p:txBody>
      </p:sp>
      <p:pic>
        <p:nvPicPr>
          <p:cNvPr id="9" name="Picture Placeholder 8" descr="Text&#10;&#10;Description automatically generated">
            <a:extLst>
              <a:ext uri="{FF2B5EF4-FFF2-40B4-BE49-F238E27FC236}">
                <a16:creationId xmlns:a16="http://schemas.microsoft.com/office/drawing/2014/main" id="{1E8E26E4-3788-474A-97FB-2E7D3AB89671}"/>
              </a:ext>
            </a:extLst>
          </p:cNvPr>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24" b="24"/>
          <a:stretch>
            <a:fillRect/>
          </a:stretch>
        </p:blipFill>
        <p:spPr/>
      </p:pic>
      <p:pic>
        <p:nvPicPr>
          <p:cNvPr id="11" name="Picture Placeholder 10" descr="Digital map with light leak background">
            <a:extLst>
              <a:ext uri="{FF2B5EF4-FFF2-40B4-BE49-F238E27FC236}">
                <a16:creationId xmlns:a16="http://schemas.microsoft.com/office/drawing/2014/main" id="{6F652254-00DF-40FF-B37B-E92AB835F5D9}"/>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3684" b="3684"/>
          <a:stretch/>
        </p:blipFill>
        <p:spPr>
          <a:xfrm>
            <a:off x="6172200" y="3964406"/>
            <a:ext cx="2971800" cy="1838701"/>
          </a:xfrm>
        </p:spPr>
      </p:pic>
      <p:graphicFrame>
        <p:nvGraphicFramePr>
          <p:cNvPr id="2" name="Table 3">
            <a:extLst>
              <a:ext uri="{FF2B5EF4-FFF2-40B4-BE49-F238E27FC236}">
                <a16:creationId xmlns:a16="http://schemas.microsoft.com/office/drawing/2014/main" id="{D27E510B-5E92-D5D0-2CB4-ADAC63A126D6}"/>
              </a:ext>
            </a:extLst>
          </p:cNvPr>
          <p:cNvGraphicFramePr>
            <a:graphicFrameLocks noGrp="1"/>
          </p:cNvGraphicFramePr>
          <p:nvPr/>
        </p:nvGraphicFramePr>
        <p:xfrm>
          <a:off x="271261" y="1719211"/>
          <a:ext cx="8534400" cy="2146300"/>
        </p:xfrm>
        <a:graphic>
          <a:graphicData uri="http://schemas.openxmlformats.org/drawingml/2006/table">
            <a:tbl>
              <a:tblPr firstRow="1" bandRow="1">
                <a:tableStyleId>{5C22544A-7EE6-4342-B048-85BDC9FD1C3A}</a:tableStyleId>
              </a:tblPr>
              <a:tblGrid>
                <a:gridCol w="8534400">
                  <a:extLst>
                    <a:ext uri="{9D8B030D-6E8A-4147-A177-3AD203B41FA5}">
                      <a16:colId xmlns:a16="http://schemas.microsoft.com/office/drawing/2014/main" val="4142271383"/>
                    </a:ext>
                  </a:extLst>
                </a:gridCol>
              </a:tblGrid>
              <a:tr h="429197">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chemeClr val="bg1"/>
                          </a:solidFill>
                          <a:latin typeface="+mn-lt"/>
                          <a:ea typeface="+mn-ea"/>
                          <a:cs typeface="+mn-cs"/>
                        </a:rPr>
                        <a:t>Acquire Customer Network Asset Creation (ACNAC)</a:t>
                      </a:r>
                    </a:p>
                  </a:txBody>
                  <a:tcPr marL="68580" marR="68580" marT="34290" marB="3429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83915038"/>
                  </a:ext>
                </a:extLst>
              </a:tr>
              <a:tr h="429197">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chemeClr val="bg1"/>
                          </a:solidFill>
                          <a:latin typeface="+mn-lt"/>
                          <a:ea typeface="+mn-ea"/>
                          <a:cs typeface="+mn-cs"/>
                        </a:rPr>
                        <a:t>eForms / </a:t>
                      </a:r>
                      <a:r>
                        <a:rPr lang="en-US" sz="1800" b="1" kern="1200" dirty="0">
                          <a:solidFill>
                            <a:schemeClr val="bg1"/>
                          </a:solidFill>
                          <a:latin typeface="+mn-lt"/>
                          <a:ea typeface="Open Sans" panose="020B0606030504020204" pitchFamily="34" charset="0"/>
                          <a:cs typeface="Open Sans" panose="020B0606030504020204" pitchFamily="34" charset="0"/>
                        </a:rPr>
                        <a:t>Top 100 KPI’s</a:t>
                      </a:r>
                      <a:r>
                        <a:rPr lang="en-US" sz="1800" b="1" kern="1200" dirty="0">
                          <a:solidFill>
                            <a:schemeClr val="bg1"/>
                          </a:solidFill>
                          <a:latin typeface="+mn-lt"/>
                          <a:ea typeface="+mn-ea"/>
                          <a:cs typeface="+mn-cs"/>
                        </a:rPr>
                        <a:t> / </a:t>
                      </a:r>
                      <a:r>
                        <a:rPr lang="en-US" sz="1800" b="1" kern="1200" dirty="0">
                          <a:solidFill>
                            <a:schemeClr val="bg1"/>
                          </a:solidFill>
                          <a:latin typeface="+mn-lt"/>
                          <a:ea typeface="Open Sans" panose="020B0606030504020204" pitchFamily="34" charset="0"/>
                          <a:cs typeface="Open Sans" panose="020B0606030504020204" pitchFamily="34" charset="0"/>
                        </a:rPr>
                        <a:t>Strategic Execution Tool (SET)</a:t>
                      </a:r>
                      <a:endParaRPr lang="en-ZA" sz="1800" b="1" dirty="0">
                        <a:solidFill>
                          <a:schemeClr val="bg1"/>
                        </a:solidFill>
                      </a:endParaRP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68964872"/>
                  </a:ext>
                </a:extLst>
              </a:tr>
              <a:tr h="429197">
                <a:tc>
                  <a:txBody>
                    <a:bodyPr/>
                    <a:lstStyle/>
                    <a:p>
                      <a:pPr>
                        <a:lnSpc>
                          <a:spcPct val="150000"/>
                        </a:lnSpc>
                        <a:spcBef>
                          <a:spcPts val="0"/>
                        </a:spcBef>
                        <a:spcAft>
                          <a:spcPts val="0"/>
                        </a:spcAft>
                      </a:pPr>
                      <a:r>
                        <a:rPr lang="en-US" sz="1800" b="1" kern="1200" dirty="0">
                          <a:solidFill>
                            <a:schemeClr val="bg1"/>
                          </a:solidFill>
                          <a:latin typeface="+mn-lt"/>
                          <a:ea typeface="Open Sans" panose="020B0606030504020204" pitchFamily="34" charset="0"/>
                          <a:cs typeface="Open Sans" panose="020B0606030504020204" pitchFamily="34" charset="0"/>
                        </a:rPr>
                        <a:t>Industrial Relations Chairperson Allocation Management (IRCAM)</a:t>
                      </a:r>
                      <a:endParaRPr lang="en-ZA" sz="1800" b="1" dirty="0">
                        <a:solidFill>
                          <a:schemeClr val="bg1"/>
                        </a:solidFill>
                      </a:endParaRP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45426904"/>
                  </a:ext>
                </a:extLst>
              </a:tr>
              <a:tr h="429197">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chemeClr val="bg1"/>
                          </a:solidFill>
                          <a:latin typeface="+mn-lt"/>
                          <a:ea typeface="+mn-ea"/>
                          <a:cs typeface="+mn-cs"/>
                        </a:rPr>
                        <a:t>Generation Technical Life Cycle (</a:t>
                      </a:r>
                      <a:r>
                        <a:rPr lang="en-US" sz="1800" b="1" kern="1200" dirty="0" err="1">
                          <a:solidFill>
                            <a:schemeClr val="bg1"/>
                          </a:solidFill>
                          <a:latin typeface="+mn-lt"/>
                          <a:ea typeface="+mn-ea"/>
                          <a:cs typeface="+mn-cs"/>
                        </a:rPr>
                        <a:t>GenTLC</a:t>
                      </a:r>
                      <a:r>
                        <a:rPr lang="en-US" sz="1800" b="1" kern="1200" dirty="0">
                          <a:solidFill>
                            <a:schemeClr val="bg1"/>
                          </a:solidFill>
                          <a:latin typeface="+mn-lt"/>
                          <a:ea typeface="+mn-ea"/>
                          <a:cs typeface="+mn-cs"/>
                        </a:rPr>
                        <a:t>) (Workflow – ONLY)</a:t>
                      </a:r>
                      <a:endParaRPr lang="en-ZA" sz="1800" b="1" kern="1200" dirty="0">
                        <a:solidFill>
                          <a:schemeClr val="bg1"/>
                        </a:solidFill>
                        <a:latin typeface="+mn-lt"/>
                        <a:ea typeface="+mn-ea"/>
                        <a:cs typeface="+mn-cs"/>
                      </a:endParaRP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95773043"/>
                  </a:ext>
                </a:extLst>
              </a:tr>
              <a:tr h="429197">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chemeClr val="bg1"/>
                          </a:solidFill>
                          <a:latin typeface="+mn-lt"/>
                          <a:ea typeface="+mn-ea"/>
                          <a:cs typeface="+mn-cs"/>
                        </a:rPr>
                        <a:t>Maintenance Basis </a:t>
                      </a:r>
                      <a:r>
                        <a:rPr lang="en-US" sz="1800" b="1" kern="1200" dirty="0" err="1">
                          <a:solidFill>
                            <a:schemeClr val="bg1"/>
                          </a:solidFill>
                          <a:latin typeface="+mn-lt"/>
                          <a:ea typeface="+mn-ea"/>
                          <a:cs typeface="+mn-cs"/>
                        </a:rPr>
                        <a:t>Standardisation</a:t>
                      </a:r>
                      <a:r>
                        <a:rPr lang="en-US" sz="1800" b="1" kern="1200" dirty="0">
                          <a:solidFill>
                            <a:schemeClr val="bg1"/>
                          </a:solidFill>
                          <a:latin typeface="+mn-lt"/>
                          <a:ea typeface="+mn-ea"/>
                          <a:cs typeface="+mn-cs"/>
                        </a:rPr>
                        <a:t> Application (MBSA) (Workflow – ONLY)</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49649418"/>
                  </a:ext>
                </a:extLst>
              </a:tr>
            </a:tbl>
          </a:graphicData>
        </a:graphic>
      </p:graphicFrame>
      <p:sp>
        <p:nvSpPr>
          <p:cNvPr id="4" name="Title 1">
            <a:extLst>
              <a:ext uri="{FF2B5EF4-FFF2-40B4-BE49-F238E27FC236}">
                <a16:creationId xmlns:a16="http://schemas.microsoft.com/office/drawing/2014/main" id="{0C04CA13-09DE-2BD6-9BCA-C3E800AE4EF0}"/>
              </a:ext>
            </a:extLst>
          </p:cNvPr>
          <p:cNvSpPr txBox="1">
            <a:spLocks/>
          </p:cNvSpPr>
          <p:nvPr/>
        </p:nvSpPr>
        <p:spPr>
          <a:xfrm>
            <a:off x="271261" y="1011577"/>
            <a:ext cx="7133833" cy="499500"/>
          </a:xfrm>
          <a:prstGeom prst="rect">
            <a:avLst/>
          </a:prstGeom>
        </p:spPr>
        <p:txBody>
          <a:bodyPr vert="horz" lIns="68580" tIns="34290" rIns="68580" bIns="34290" rtlCol="0" anchor="b">
            <a:normAutofit/>
          </a:bodyPr>
          <a:lstStyle>
            <a:lvl1pPr algn="l" defTabSz="914400" rtl="0" eaLnBrk="1" latinLnBrk="0" hangingPunct="1">
              <a:lnSpc>
                <a:spcPct val="90000"/>
              </a:lnSpc>
              <a:spcBef>
                <a:spcPct val="0"/>
              </a:spcBef>
              <a:buNone/>
              <a:defRPr sz="2800" kern="1200">
                <a:solidFill>
                  <a:schemeClr val="bg1"/>
                </a:solidFill>
                <a:latin typeface="+mj-lt"/>
                <a:ea typeface="+mj-ea"/>
                <a:cs typeface="Arial" panose="020B0604020202020204" pitchFamily="34" charset="0"/>
              </a:defRPr>
            </a:lvl1pPr>
          </a:lstStyle>
          <a:p>
            <a:pPr defTabSz="685800" fontAlgn="auto">
              <a:spcAft>
                <a:spcPts val="0"/>
              </a:spcAft>
            </a:pPr>
            <a:r>
              <a:rPr lang="en-GB" sz="2100" b="1" dirty="0">
                <a:solidFill>
                  <a:srgbClr val="FFFFFF"/>
                </a:solidFill>
                <a:latin typeface="Arial" panose="020B0604020202020204"/>
              </a:rPr>
              <a:t>IBPM - Applications</a:t>
            </a:r>
          </a:p>
        </p:txBody>
      </p:sp>
    </p:spTree>
    <p:extLst>
      <p:ext uri="{BB962C8B-B14F-4D97-AF65-F5344CB8AC3E}">
        <p14:creationId xmlns:p14="http://schemas.microsoft.com/office/powerpoint/2010/main" val="14169166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close, blur&#10;&#10;Description automatically generated">
            <a:extLst>
              <a:ext uri="{FF2B5EF4-FFF2-40B4-BE49-F238E27FC236}">
                <a16:creationId xmlns:a16="http://schemas.microsoft.com/office/drawing/2014/main" id="{0DC5D8A8-7DAB-4210-AF31-6BB4CC3B64AB}"/>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24" b="24"/>
          <a:stretch>
            <a:fillRect/>
          </a:stretch>
        </p:blipFill>
        <p:spPr/>
      </p:pic>
      <p:sp>
        <p:nvSpPr>
          <p:cNvPr id="3" name="Title 2">
            <a:extLst>
              <a:ext uri="{FF2B5EF4-FFF2-40B4-BE49-F238E27FC236}">
                <a16:creationId xmlns:a16="http://schemas.microsoft.com/office/drawing/2014/main" id="{A8F5BA1A-3800-7439-CF89-B62DDE9B0B4F}"/>
              </a:ext>
            </a:extLst>
          </p:cNvPr>
          <p:cNvSpPr>
            <a:spLocks noGrp="1"/>
          </p:cNvSpPr>
          <p:nvPr>
            <p:ph type="ctrTitle"/>
          </p:nvPr>
        </p:nvSpPr>
        <p:spPr/>
        <p:txBody>
          <a:bodyPr/>
          <a:lstStyle/>
          <a:p>
            <a:r>
              <a:rPr lang="en-US" dirty="0"/>
              <a:t>Contents</a:t>
            </a:r>
          </a:p>
        </p:txBody>
      </p:sp>
      <p:pic>
        <p:nvPicPr>
          <p:cNvPr id="9" name="Picture Placeholder 8" descr="Text&#10;&#10;Description automatically generated">
            <a:extLst>
              <a:ext uri="{FF2B5EF4-FFF2-40B4-BE49-F238E27FC236}">
                <a16:creationId xmlns:a16="http://schemas.microsoft.com/office/drawing/2014/main" id="{1E8E26E4-3788-474A-97FB-2E7D3AB89671}"/>
              </a:ext>
            </a:extLst>
          </p:cNvPr>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24" b="24"/>
          <a:stretch>
            <a:fillRect/>
          </a:stretch>
        </p:blipFill>
        <p:spPr/>
      </p:pic>
      <p:pic>
        <p:nvPicPr>
          <p:cNvPr id="11" name="Picture Placeholder 10" descr="Digital map with light leak background">
            <a:extLst>
              <a:ext uri="{FF2B5EF4-FFF2-40B4-BE49-F238E27FC236}">
                <a16:creationId xmlns:a16="http://schemas.microsoft.com/office/drawing/2014/main" id="{6F652254-00DF-40FF-B37B-E92AB835F5D9}"/>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3684" b="3684"/>
          <a:stretch/>
        </p:blipFill>
        <p:spPr>
          <a:xfrm>
            <a:off x="6172200" y="3964406"/>
            <a:ext cx="2971800" cy="1838701"/>
          </a:xfrm>
        </p:spPr>
      </p:pic>
      <p:graphicFrame>
        <p:nvGraphicFramePr>
          <p:cNvPr id="2" name="Table 3">
            <a:extLst>
              <a:ext uri="{FF2B5EF4-FFF2-40B4-BE49-F238E27FC236}">
                <a16:creationId xmlns:a16="http://schemas.microsoft.com/office/drawing/2014/main" id="{D27E510B-5E92-D5D0-2CB4-ADAC63A126D6}"/>
              </a:ext>
            </a:extLst>
          </p:cNvPr>
          <p:cNvGraphicFramePr>
            <a:graphicFrameLocks noGrp="1"/>
          </p:cNvGraphicFramePr>
          <p:nvPr/>
        </p:nvGraphicFramePr>
        <p:xfrm>
          <a:off x="271261" y="1719211"/>
          <a:ext cx="8534400" cy="2146300"/>
        </p:xfrm>
        <a:graphic>
          <a:graphicData uri="http://schemas.openxmlformats.org/drawingml/2006/table">
            <a:tbl>
              <a:tblPr firstRow="1" bandRow="1">
                <a:tableStyleId>{5C22544A-7EE6-4342-B048-85BDC9FD1C3A}</a:tableStyleId>
              </a:tblPr>
              <a:tblGrid>
                <a:gridCol w="8534400">
                  <a:extLst>
                    <a:ext uri="{9D8B030D-6E8A-4147-A177-3AD203B41FA5}">
                      <a16:colId xmlns:a16="http://schemas.microsoft.com/office/drawing/2014/main" val="4142271383"/>
                    </a:ext>
                  </a:extLst>
                </a:gridCol>
              </a:tblGrid>
              <a:tr h="429197">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rgbClr val="FF0000"/>
                          </a:solidFill>
                          <a:latin typeface="+mn-lt"/>
                          <a:ea typeface="+mn-ea"/>
                          <a:cs typeface="+mn-cs"/>
                        </a:rPr>
                        <a:t>Acquire Customer Network Asset Creation (ACNAC)</a:t>
                      </a:r>
                    </a:p>
                  </a:txBody>
                  <a:tcPr marL="68580" marR="68580" marT="34290" marB="3429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83915038"/>
                  </a:ext>
                </a:extLst>
              </a:tr>
              <a:tr h="429197">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chemeClr val="bg1"/>
                          </a:solidFill>
                          <a:latin typeface="+mn-lt"/>
                          <a:ea typeface="+mn-ea"/>
                          <a:cs typeface="+mn-cs"/>
                        </a:rPr>
                        <a:t>eForms / </a:t>
                      </a:r>
                      <a:r>
                        <a:rPr lang="en-US" sz="1800" b="1" kern="1200" dirty="0">
                          <a:solidFill>
                            <a:schemeClr val="bg1"/>
                          </a:solidFill>
                          <a:latin typeface="+mn-lt"/>
                          <a:ea typeface="Open Sans" panose="020B0606030504020204" pitchFamily="34" charset="0"/>
                          <a:cs typeface="Open Sans" panose="020B0606030504020204" pitchFamily="34" charset="0"/>
                        </a:rPr>
                        <a:t>Top 100 KPI’s</a:t>
                      </a:r>
                      <a:r>
                        <a:rPr lang="en-US" sz="1800" b="1" kern="1200" dirty="0">
                          <a:solidFill>
                            <a:schemeClr val="bg1"/>
                          </a:solidFill>
                          <a:latin typeface="+mn-lt"/>
                          <a:ea typeface="+mn-ea"/>
                          <a:cs typeface="+mn-cs"/>
                        </a:rPr>
                        <a:t> / </a:t>
                      </a:r>
                      <a:r>
                        <a:rPr lang="en-US" sz="1800" b="1" kern="1200" dirty="0">
                          <a:solidFill>
                            <a:schemeClr val="bg1"/>
                          </a:solidFill>
                          <a:latin typeface="+mn-lt"/>
                          <a:ea typeface="Open Sans" panose="020B0606030504020204" pitchFamily="34" charset="0"/>
                          <a:cs typeface="Open Sans" panose="020B0606030504020204" pitchFamily="34" charset="0"/>
                        </a:rPr>
                        <a:t>Strategic Execution Tool (SET)</a:t>
                      </a:r>
                      <a:endParaRPr lang="en-ZA" sz="1800" b="1" dirty="0">
                        <a:solidFill>
                          <a:schemeClr val="bg1"/>
                        </a:solidFill>
                      </a:endParaRP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68964872"/>
                  </a:ext>
                </a:extLst>
              </a:tr>
              <a:tr h="429197">
                <a:tc>
                  <a:txBody>
                    <a:bodyPr/>
                    <a:lstStyle/>
                    <a:p>
                      <a:pPr>
                        <a:lnSpc>
                          <a:spcPct val="150000"/>
                        </a:lnSpc>
                        <a:spcBef>
                          <a:spcPts val="0"/>
                        </a:spcBef>
                        <a:spcAft>
                          <a:spcPts val="0"/>
                        </a:spcAft>
                      </a:pPr>
                      <a:r>
                        <a:rPr lang="en-US" sz="1800" b="1" kern="1200" dirty="0">
                          <a:solidFill>
                            <a:schemeClr val="bg1"/>
                          </a:solidFill>
                          <a:latin typeface="+mn-lt"/>
                          <a:ea typeface="Open Sans" panose="020B0606030504020204" pitchFamily="34" charset="0"/>
                          <a:cs typeface="Open Sans" panose="020B0606030504020204" pitchFamily="34" charset="0"/>
                        </a:rPr>
                        <a:t>Industrial Relations Chairperson Allocation Management (IRCAM)</a:t>
                      </a:r>
                      <a:endParaRPr lang="en-ZA" sz="1800" b="1" dirty="0">
                        <a:solidFill>
                          <a:schemeClr val="bg1"/>
                        </a:solidFill>
                      </a:endParaRP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45426904"/>
                  </a:ext>
                </a:extLst>
              </a:tr>
              <a:tr h="429197">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chemeClr val="bg1"/>
                          </a:solidFill>
                          <a:latin typeface="+mn-lt"/>
                          <a:ea typeface="+mn-ea"/>
                          <a:cs typeface="+mn-cs"/>
                        </a:rPr>
                        <a:t>Generation Technical Life Cycle (</a:t>
                      </a:r>
                      <a:r>
                        <a:rPr lang="en-US" sz="1800" b="1" kern="1200" dirty="0" err="1">
                          <a:solidFill>
                            <a:schemeClr val="bg1"/>
                          </a:solidFill>
                          <a:latin typeface="+mn-lt"/>
                          <a:ea typeface="+mn-ea"/>
                          <a:cs typeface="+mn-cs"/>
                        </a:rPr>
                        <a:t>GenTLC</a:t>
                      </a:r>
                      <a:r>
                        <a:rPr lang="en-US" sz="1800" b="1" kern="1200" dirty="0">
                          <a:solidFill>
                            <a:schemeClr val="bg1"/>
                          </a:solidFill>
                          <a:latin typeface="+mn-lt"/>
                          <a:ea typeface="+mn-ea"/>
                          <a:cs typeface="+mn-cs"/>
                        </a:rPr>
                        <a:t>) (Workflow – ONLY)</a:t>
                      </a:r>
                      <a:endParaRPr lang="en-ZA" sz="1800" b="1" kern="1200" dirty="0">
                        <a:solidFill>
                          <a:schemeClr val="bg1"/>
                        </a:solidFill>
                        <a:latin typeface="+mn-lt"/>
                        <a:ea typeface="+mn-ea"/>
                        <a:cs typeface="+mn-cs"/>
                      </a:endParaRP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95773043"/>
                  </a:ext>
                </a:extLst>
              </a:tr>
              <a:tr h="429197">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chemeClr val="bg1"/>
                          </a:solidFill>
                          <a:latin typeface="+mn-lt"/>
                          <a:ea typeface="+mn-ea"/>
                          <a:cs typeface="+mn-cs"/>
                        </a:rPr>
                        <a:t>Maintenance Basis </a:t>
                      </a:r>
                      <a:r>
                        <a:rPr lang="en-US" sz="1800" b="1" kern="1200" dirty="0" err="1">
                          <a:solidFill>
                            <a:schemeClr val="bg1"/>
                          </a:solidFill>
                          <a:latin typeface="+mn-lt"/>
                          <a:ea typeface="+mn-ea"/>
                          <a:cs typeface="+mn-cs"/>
                        </a:rPr>
                        <a:t>Standardisation</a:t>
                      </a:r>
                      <a:r>
                        <a:rPr lang="en-US" sz="1800" b="1" kern="1200" dirty="0">
                          <a:solidFill>
                            <a:schemeClr val="bg1"/>
                          </a:solidFill>
                          <a:latin typeface="+mn-lt"/>
                          <a:ea typeface="+mn-ea"/>
                          <a:cs typeface="+mn-cs"/>
                        </a:rPr>
                        <a:t> Application (MBSA) (Workflow – ONLY)</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49649418"/>
                  </a:ext>
                </a:extLst>
              </a:tr>
            </a:tbl>
          </a:graphicData>
        </a:graphic>
      </p:graphicFrame>
      <p:sp>
        <p:nvSpPr>
          <p:cNvPr id="4" name="Title 1">
            <a:extLst>
              <a:ext uri="{FF2B5EF4-FFF2-40B4-BE49-F238E27FC236}">
                <a16:creationId xmlns:a16="http://schemas.microsoft.com/office/drawing/2014/main" id="{0C04CA13-09DE-2BD6-9BCA-C3E800AE4EF0}"/>
              </a:ext>
            </a:extLst>
          </p:cNvPr>
          <p:cNvSpPr txBox="1">
            <a:spLocks/>
          </p:cNvSpPr>
          <p:nvPr/>
        </p:nvSpPr>
        <p:spPr>
          <a:xfrm>
            <a:off x="271261" y="1011577"/>
            <a:ext cx="7133833" cy="499500"/>
          </a:xfrm>
          <a:prstGeom prst="rect">
            <a:avLst/>
          </a:prstGeom>
        </p:spPr>
        <p:txBody>
          <a:bodyPr vert="horz" lIns="68580" tIns="34290" rIns="68580" bIns="34290" rtlCol="0" anchor="b">
            <a:normAutofit/>
          </a:bodyPr>
          <a:lstStyle>
            <a:lvl1pPr algn="l" defTabSz="914400" rtl="0" eaLnBrk="1" latinLnBrk="0" hangingPunct="1">
              <a:lnSpc>
                <a:spcPct val="90000"/>
              </a:lnSpc>
              <a:spcBef>
                <a:spcPct val="0"/>
              </a:spcBef>
              <a:buNone/>
              <a:defRPr sz="2800" kern="1200">
                <a:solidFill>
                  <a:schemeClr val="bg1"/>
                </a:solidFill>
                <a:latin typeface="+mj-lt"/>
                <a:ea typeface="+mj-ea"/>
                <a:cs typeface="Arial" panose="020B0604020202020204" pitchFamily="34" charset="0"/>
              </a:defRPr>
            </a:lvl1pPr>
          </a:lstStyle>
          <a:p>
            <a:pPr defTabSz="685800" fontAlgn="auto">
              <a:spcAft>
                <a:spcPts val="0"/>
              </a:spcAft>
            </a:pPr>
            <a:r>
              <a:rPr lang="en-GB" sz="2100" b="1" dirty="0">
                <a:solidFill>
                  <a:srgbClr val="FFFFFF"/>
                </a:solidFill>
                <a:latin typeface="Arial" panose="020B0604020202020204"/>
              </a:rPr>
              <a:t>IBPM - Applications</a:t>
            </a:r>
          </a:p>
        </p:txBody>
      </p:sp>
    </p:spTree>
    <p:extLst>
      <p:ext uri="{BB962C8B-B14F-4D97-AF65-F5344CB8AC3E}">
        <p14:creationId xmlns:p14="http://schemas.microsoft.com/office/powerpoint/2010/main" val="41445587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2A04D-3C3E-6611-BF74-8BC1E5F828F3}"/>
              </a:ext>
            </a:extLst>
          </p:cNvPr>
          <p:cNvSpPr>
            <a:spLocks noGrp="1"/>
          </p:cNvSpPr>
          <p:nvPr>
            <p:ph type="title"/>
          </p:nvPr>
        </p:nvSpPr>
        <p:spPr/>
        <p:txBody>
          <a:bodyPr/>
          <a:lstStyle/>
          <a:p>
            <a:r>
              <a:rPr lang="en-US" b="1" dirty="0">
                <a:latin typeface="+mn-lt"/>
                <a:ea typeface="+mn-ea"/>
                <a:cs typeface="+mn-cs"/>
              </a:rPr>
              <a:t>Acquire Customer Network Asset Creation (ACNAC)</a:t>
            </a:r>
            <a:endParaRPr lang="en-GB" dirty="0"/>
          </a:p>
        </p:txBody>
      </p:sp>
      <p:sp>
        <p:nvSpPr>
          <p:cNvPr id="5" name="Slide Number Placeholder 5">
            <a:extLst>
              <a:ext uri="{FF2B5EF4-FFF2-40B4-BE49-F238E27FC236}">
                <a16:creationId xmlns:a16="http://schemas.microsoft.com/office/drawing/2014/main" id="{8825593E-49FE-A83B-7BD8-122E296FE94D}"/>
              </a:ext>
            </a:extLst>
          </p:cNvPr>
          <p:cNvSpPr>
            <a:spLocks noGrp="1"/>
          </p:cNvSpPr>
          <p:nvPr>
            <p:ph type="sldNum" sz="quarter" idx="4"/>
          </p:nvPr>
        </p:nvSpPr>
        <p:spPr>
          <a:xfrm>
            <a:off x="8548352" y="5624513"/>
            <a:ext cx="260797" cy="273844"/>
          </a:xfrm>
          <a:prstGeom prst="rect">
            <a:avLst/>
          </a:prstGeom>
        </p:spPr>
        <p:txBody>
          <a:bodyPr vert="horz" lIns="68580" tIns="34290" rIns="68580" bIns="3429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pPr defTabSz="685800" fontAlgn="auto">
              <a:spcBef>
                <a:spcPts val="0"/>
              </a:spcBef>
              <a:spcAft>
                <a:spcPts val="0"/>
              </a:spcAft>
            </a:pPr>
            <a:fld id="{56B1497D-D85C-49F0-B0C9-9C5FED4EAE9E}" type="slidenum">
              <a:rPr lang="en-ZA">
                <a:solidFill>
                  <a:srgbClr val="003896">
                    <a:tint val="75000"/>
                  </a:srgbClr>
                </a:solidFill>
              </a:rPr>
              <a:pPr defTabSz="685800" fontAlgn="auto">
                <a:spcBef>
                  <a:spcPts val="0"/>
                </a:spcBef>
                <a:spcAft>
                  <a:spcPts val="0"/>
                </a:spcAft>
              </a:pPr>
              <a:t>40</a:t>
            </a:fld>
            <a:endParaRPr lang="en-ZA" dirty="0">
              <a:solidFill>
                <a:srgbClr val="003896">
                  <a:tint val="75000"/>
                </a:srgbClr>
              </a:solidFill>
            </a:endParaRPr>
          </a:p>
        </p:txBody>
      </p:sp>
      <p:sp>
        <p:nvSpPr>
          <p:cNvPr id="9" name="TextBox 8">
            <a:extLst>
              <a:ext uri="{FF2B5EF4-FFF2-40B4-BE49-F238E27FC236}">
                <a16:creationId xmlns:a16="http://schemas.microsoft.com/office/drawing/2014/main" id="{41D64B96-2F51-969D-DE80-932BD4E9CA7E}"/>
              </a:ext>
            </a:extLst>
          </p:cNvPr>
          <p:cNvSpPr txBox="1"/>
          <p:nvPr/>
        </p:nvSpPr>
        <p:spPr>
          <a:xfrm>
            <a:off x="271260" y="1457858"/>
            <a:ext cx="5240858" cy="4087914"/>
          </a:xfrm>
          <a:prstGeom prst="rect">
            <a:avLst/>
          </a:prstGeom>
          <a:noFill/>
        </p:spPr>
        <p:txBody>
          <a:bodyPr wrap="none" rtlCol="0">
            <a:spAutoFit/>
          </a:bodyPr>
          <a:lstStyle/>
          <a:p>
            <a:pPr marL="214313" indent="-214313" defTabSz="685800" fontAlgn="auto">
              <a:lnSpc>
                <a:spcPct val="150000"/>
              </a:lnSpc>
              <a:spcBef>
                <a:spcPts val="0"/>
              </a:spcBef>
              <a:spcAft>
                <a:spcPts val="0"/>
              </a:spcAft>
              <a:buClr>
                <a:srgbClr val="FFFFFF">
                  <a:lumMod val="50000"/>
                </a:srgbClr>
              </a:buClr>
              <a:buFont typeface="Wingdings" panose="05000000000000000000" pitchFamily="2" charset="2"/>
              <a:buChar char="§"/>
            </a:pPr>
            <a:r>
              <a:rPr lang="en-US" sz="1950" dirty="0">
                <a:solidFill>
                  <a:srgbClr val="003896"/>
                </a:solidFill>
                <a:latin typeface="Arial" panose="020B0604020202020204"/>
                <a:cs typeface="+mn-cs"/>
              </a:rPr>
              <a:t>Electrification process of customer requests</a:t>
            </a:r>
          </a:p>
          <a:p>
            <a:pPr marL="214313" indent="-214313" defTabSz="685800" fontAlgn="auto">
              <a:lnSpc>
                <a:spcPct val="150000"/>
              </a:lnSpc>
              <a:spcBef>
                <a:spcPts val="0"/>
              </a:spcBef>
              <a:spcAft>
                <a:spcPts val="0"/>
              </a:spcAft>
              <a:buClr>
                <a:srgbClr val="FFFFFF">
                  <a:lumMod val="50000"/>
                </a:srgbClr>
              </a:buClr>
              <a:buFont typeface="Wingdings" panose="05000000000000000000" pitchFamily="2" charset="2"/>
              <a:buChar char="§"/>
            </a:pPr>
            <a:r>
              <a:rPr lang="en-US" sz="1950" dirty="0">
                <a:solidFill>
                  <a:srgbClr val="003896"/>
                </a:solidFill>
                <a:latin typeface="Arial" panose="020B0604020202020204"/>
                <a:cs typeface="+mn-cs"/>
              </a:rPr>
              <a:t>Landing portal</a:t>
            </a:r>
          </a:p>
          <a:p>
            <a:pPr marL="214313" indent="-214313" defTabSz="685800" fontAlgn="auto">
              <a:lnSpc>
                <a:spcPct val="150000"/>
              </a:lnSpc>
              <a:spcBef>
                <a:spcPts val="0"/>
              </a:spcBef>
              <a:spcAft>
                <a:spcPts val="0"/>
              </a:spcAft>
              <a:buClr>
                <a:srgbClr val="FFFFFF">
                  <a:lumMod val="50000"/>
                </a:srgbClr>
              </a:buClr>
              <a:buFont typeface="Wingdings" panose="05000000000000000000" pitchFamily="2" charset="2"/>
              <a:buChar char="§"/>
            </a:pPr>
            <a:r>
              <a:rPr lang="en-US" sz="1950" dirty="0">
                <a:solidFill>
                  <a:srgbClr val="003896"/>
                </a:solidFill>
                <a:latin typeface="Arial" panose="020B0604020202020204"/>
                <a:cs typeface="+mn-cs"/>
              </a:rPr>
              <a:t>Input forms</a:t>
            </a:r>
          </a:p>
          <a:p>
            <a:pPr marL="214313" indent="-214313" defTabSz="685800" fontAlgn="auto">
              <a:lnSpc>
                <a:spcPct val="150000"/>
              </a:lnSpc>
              <a:spcBef>
                <a:spcPts val="0"/>
              </a:spcBef>
              <a:spcAft>
                <a:spcPts val="0"/>
              </a:spcAft>
              <a:buClr>
                <a:srgbClr val="FFFFFF">
                  <a:lumMod val="50000"/>
                </a:srgbClr>
              </a:buClr>
              <a:buFont typeface="Wingdings" panose="05000000000000000000" pitchFamily="2" charset="2"/>
              <a:buChar char="§"/>
            </a:pPr>
            <a:r>
              <a:rPr lang="en-US" sz="1950" dirty="0">
                <a:solidFill>
                  <a:srgbClr val="003896"/>
                </a:solidFill>
                <a:latin typeface="Arial" panose="020B0604020202020204"/>
                <a:cs typeface="+mn-cs"/>
              </a:rPr>
              <a:t>Workflow approvals</a:t>
            </a:r>
          </a:p>
          <a:p>
            <a:pPr marL="214313" indent="-214313" defTabSz="685800" fontAlgn="auto">
              <a:lnSpc>
                <a:spcPct val="150000"/>
              </a:lnSpc>
              <a:spcBef>
                <a:spcPts val="0"/>
              </a:spcBef>
              <a:spcAft>
                <a:spcPts val="0"/>
              </a:spcAft>
              <a:buClr>
                <a:srgbClr val="FFFFFF">
                  <a:lumMod val="50000"/>
                </a:srgbClr>
              </a:buClr>
              <a:buFont typeface="Wingdings" panose="05000000000000000000" pitchFamily="2" charset="2"/>
              <a:buChar char="§"/>
            </a:pPr>
            <a:r>
              <a:rPr lang="en-US" sz="1950" dirty="0">
                <a:solidFill>
                  <a:srgbClr val="003896"/>
                </a:solidFill>
                <a:latin typeface="Arial" panose="020B0604020202020204"/>
                <a:cs typeface="+mn-cs"/>
              </a:rPr>
              <a:t>Rules and conditions govern approvals</a:t>
            </a:r>
          </a:p>
          <a:p>
            <a:pPr marL="214313" indent="-214313" defTabSz="685800" fontAlgn="auto">
              <a:lnSpc>
                <a:spcPct val="150000"/>
              </a:lnSpc>
              <a:spcBef>
                <a:spcPts val="0"/>
              </a:spcBef>
              <a:spcAft>
                <a:spcPts val="0"/>
              </a:spcAft>
              <a:buClr>
                <a:srgbClr val="FFFFFF">
                  <a:lumMod val="50000"/>
                </a:srgbClr>
              </a:buClr>
              <a:buFont typeface="Wingdings" panose="05000000000000000000" pitchFamily="2" charset="2"/>
              <a:buChar char="§"/>
            </a:pPr>
            <a:r>
              <a:rPr lang="en-US" sz="1950" dirty="0">
                <a:solidFill>
                  <a:srgbClr val="003896"/>
                </a:solidFill>
                <a:latin typeface="Arial" panose="020B0604020202020204"/>
                <a:cs typeface="+mn-cs"/>
              </a:rPr>
              <a:t>Dashboards and reports</a:t>
            </a:r>
          </a:p>
          <a:p>
            <a:pPr marL="214313" indent="-214313" defTabSz="685800" fontAlgn="auto">
              <a:lnSpc>
                <a:spcPct val="150000"/>
              </a:lnSpc>
              <a:spcBef>
                <a:spcPts val="0"/>
              </a:spcBef>
              <a:spcAft>
                <a:spcPts val="0"/>
              </a:spcAft>
              <a:buClr>
                <a:srgbClr val="FFFFFF">
                  <a:lumMod val="50000"/>
                </a:srgbClr>
              </a:buClr>
              <a:buFont typeface="Wingdings" panose="05000000000000000000" pitchFamily="2" charset="2"/>
              <a:buChar char="§"/>
            </a:pPr>
            <a:r>
              <a:rPr lang="en-US" sz="1950" dirty="0">
                <a:solidFill>
                  <a:srgbClr val="003896"/>
                </a:solidFill>
                <a:latin typeface="Arial" panose="020B0604020202020204"/>
                <a:cs typeface="+mn-cs"/>
              </a:rPr>
              <a:t>Integration to other applications</a:t>
            </a:r>
          </a:p>
          <a:p>
            <a:pPr marL="214313" indent="-214313" defTabSz="685800" fontAlgn="auto">
              <a:lnSpc>
                <a:spcPct val="150000"/>
              </a:lnSpc>
              <a:spcBef>
                <a:spcPts val="0"/>
              </a:spcBef>
              <a:spcAft>
                <a:spcPts val="0"/>
              </a:spcAft>
              <a:buClr>
                <a:srgbClr val="FFFFFF">
                  <a:lumMod val="50000"/>
                </a:srgbClr>
              </a:buClr>
              <a:buFont typeface="Wingdings" panose="05000000000000000000" pitchFamily="2" charset="2"/>
              <a:buChar char="§"/>
            </a:pPr>
            <a:r>
              <a:rPr lang="en-US" sz="1950" dirty="0">
                <a:solidFill>
                  <a:srgbClr val="003896"/>
                </a:solidFill>
                <a:latin typeface="Arial" panose="020B0604020202020204"/>
                <a:cs typeface="+mn-cs"/>
              </a:rPr>
              <a:t>Automatic creation of letters</a:t>
            </a:r>
          </a:p>
          <a:p>
            <a:pPr marL="214313" indent="-214313" defTabSz="685800" fontAlgn="auto">
              <a:lnSpc>
                <a:spcPct val="150000"/>
              </a:lnSpc>
              <a:spcBef>
                <a:spcPts val="0"/>
              </a:spcBef>
              <a:spcAft>
                <a:spcPts val="0"/>
              </a:spcAft>
              <a:buClr>
                <a:srgbClr val="FFFFFF">
                  <a:lumMod val="50000"/>
                </a:srgbClr>
              </a:buClr>
              <a:buFont typeface="Wingdings" panose="05000000000000000000" pitchFamily="2" charset="2"/>
              <a:buChar char="§"/>
            </a:pPr>
            <a:r>
              <a:rPr lang="en-US" sz="1950" dirty="0">
                <a:solidFill>
                  <a:srgbClr val="003896"/>
                </a:solidFill>
                <a:latin typeface="Arial" panose="020B0604020202020204"/>
                <a:cs typeface="+mn-cs"/>
              </a:rPr>
              <a:t>Support </a:t>
            </a:r>
            <a:r>
              <a:rPr lang="en-US" sz="1950" dirty="0">
                <a:solidFill>
                  <a:srgbClr val="003896"/>
                </a:solidFill>
                <a:latin typeface="Arial" panose="020B0604020202020204"/>
                <a:cs typeface="+mn-cs"/>
                <a:sym typeface="Wingdings" panose="05000000000000000000" pitchFamily="2" charset="2"/>
              </a:rPr>
              <a:t> </a:t>
            </a:r>
            <a:r>
              <a:rPr lang="en-US" sz="1950" dirty="0">
                <a:solidFill>
                  <a:srgbClr val="003896"/>
                </a:solidFill>
                <a:latin typeface="Arial" panose="020B0604020202020204"/>
                <a:cs typeface="+mn-cs"/>
              </a:rPr>
              <a:t>configurations and changes</a:t>
            </a:r>
          </a:p>
        </p:txBody>
      </p:sp>
    </p:spTree>
    <p:extLst>
      <p:ext uri="{BB962C8B-B14F-4D97-AF65-F5344CB8AC3E}">
        <p14:creationId xmlns:p14="http://schemas.microsoft.com/office/powerpoint/2010/main" val="29137479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close, blur&#10;&#10;Description automatically generated">
            <a:extLst>
              <a:ext uri="{FF2B5EF4-FFF2-40B4-BE49-F238E27FC236}">
                <a16:creationId xmlns:a16="http://schemas.microsoft.com/office/drawing/2014/main" id="{0DC5D8A8-7DAB-4210-AF31-6BB4CC3B64AB}"/>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24" b="24"/>
          <a:stretch>
            <a:fillRect/>
          </a:stretch>
        </p:blipFill>
        <p:spPr/>
      </p:pic>
      <p:sp>
        <p:nvSpPr>
          <p:cNvPr id="3" name="Title 2">
            <a:extLst>
              <a:ext uri="{FF2B5EF4-FFF2-40B4-BE49-F238E27FC236}">
                <a16:creationId xmlns:a16="http://schemas.microsoft.com/office/drawing/2014/main" id="{A8F5BA1A-3800-7439-CF89-B62DDE9B0B4F}"/>
              </a:ext>
            </a:extLst>
          </p:cNvPr>
          <p:cNvSpPr>
            <a:spLocks noGrp="1"/>
          </p:cNvSpPr>
          <p:nvPr>
            <p:ph type="ctrTitle"/>
          </p:nvPr>
        </p:nvSpPr>
        <p:spPr/>
        <p:txBody>
          <a:bodyPr/>
          <a:lstStyle/>
          <a:p>
            <a:r>
              <a:rPr lang="en-US" dirty="0"/>
              <a:t>Contents</a:t>
            </a:r>
          </a:p>
        </p:txBody>
      </p:sp>
      <p:pic>
        <p:nvPicPr>
          <p:cNvPr id="9" name="Picture Placeholder 8" descr="Text&#10;&#10;Description automatically generated">
            <a:extLst>
              <a:ext uri="{FF2B5EF4-FFF2-40B4-BE49-F238E27FC236}">
                <a16:creationId xmlns:a16="http://schemas.microsoft.com/office/drawing/2014/main" id="{1E8E26E4-3788-474A-97FB-2E7D3AB89671}"/>
              </a:ext>
            </a:extLst>
          </p:cNvPr>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24" b="24"/>
          <a:stretch>
            <a:fillRect/>
          </a:stretch>
        </p:blipFill>
        <p:spPr/>
      </p:pic>
      <p:pic>
        <p:nvPicPr>
          <p:cNvPr id="11" name="Picture Placeholder 10" descr="Digital map with light leak background">
            <a:extLst>
              <a:ext uri="{FF2B5EF4-FFF2-40B4-BE49-F238E27FC236}">
                <a16:creationId xmlns:a16="http://schemas.microsoft.com/office/drawing/2014/main" id="{6F652254-00DF-40FF-B37B-E92AB835F5D9}"/>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3684" b="3684"/>
          <a:stretch/>
        </p:blipFill>
        <p:spPr>
          <a:xfrm>
            <a:off x="6172200" y="3964406"/>
            <a:ext cx="2971800" cy="1838701"/>
          </a:xfrm>
        </p:spPr>
      </p:pic>
      <p:graphicFrame>
        <p:nvGraphicFramePr>
          <p:cNvPr id="2" name="Table 3">
            <a:extLst>
              <a:ext uri="{FF2B5EF4-FFF2-40B4-BE49-F238E27FC236}">
                <a16:creationId xmlns:a16="http://schemas.microsoft.com/office/drawing/2014/main" id="{D27E510B-5E92-D5D0-2CB4-ADAC63A126D6}"/>
              </a:ext>
            </a:extLst>
          </p:cNvPr>
          <p:cNvGraphicFramePr>
            <a:graphicFrameLocks noGrp="1"/>
          </p:cNvGraphicFramePr>
          <p:nvPr/>
        </p:nvGraphicFramePr>
        <p:xfrm>
          <a:off x="271261" y="1719211"/>
          <a:ext cx="8534400" cy="2146300"/>
        </p:xfrm>
        <a:graphic>
          <a:graphicData uri="http://schemas.openxmlformats.org/drawingml/2006/table">
            <a:tbl>
              <a:tblPr firstRow="1" bandRow="1">
                <a:tableStyleId>{5C22544A-7EE6-4342-B048-85BDC9FD1C3A}</a:tableStyleId>
              </a:tblPr>
              <a:tblGrid>
                <a:gridCol w="8534400">
                  <a:extLst>
                    <a:ext uri="{9D8B030D-6E8A-4147-A177-3AD203B41FA5}">
                      <a16:colId xmlns:a16="http://schemas.microsoft.com/office/drawing/2014/main" val="4142271383"/>
                    </a:ext>
                  </a:extLst>
                </a:gridCol>
              </a:tblGrid>
              <a:tr h="429197">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chemeClr val="bg1"/>
                          </a:solidFill>
                          <a:latin typeface="+mn-lt"/>
                          <a:ea typeface="+mn-ea"/>
                          <a:cs typeface="+mn-cs"/>
                        </a:rPr>
                        <a:t>Acquire Customer Network Asset Creation (ACNAC)</a:t>
                      </a:r>
                    </a:p>
                  </a:txBody>
                  <a:tcPr marL="68580" marR="68580" marT="34290" marB="3429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83915038"/>
                  </a:ext>
                </a:extLst>
              </a:tr>
              <a:tr h="429197">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rgbClr val="FF0000"/>
                          </a:solidFill>
                          <a:latin typeface="+mn-lt"/>
                          <a:ea typeface="+mn-ea"/>
                          <a:cs typeface="+mn-cs"/>
                        </a:rPr>
                        <a:t>eForms / </a:t>
                      </a:r>
                      <a:r>
                        <a:rPr lang="en-US" sz="1800" b="1" kern="1200" dirty="0">
                          <a:solidFill>
                            <a:srgbClr val="FF0000"/>
                          </a:solidFill>
                          <a:latin typeface="+mn-lt"/>
                          <a:ea typeface="Open Sans" panose="020B0606030504020204" pitchFamily="34" charset="0"/>
                          <a:cs typeface="Open Sans" panose="020B0606030504020204" pitchFamily="34" charset="0"/>
                        </a:rPr>
                        <a:t>Top 100 KPI’s</a:t>
                      </a:r>
                      <a:r>
                        <a:rPr lang="en-US" sz="1800" b="1" kern="1200" dirty="0">
                          <a:solidFill>
                            <a:srgbClr val="FF0000"/>
                          </a:solidFill>
                          <a:latin typeface="+mn-lt"/>
                          <a:ea typeface="+mn-ea"/>
                          <a:cs typeface="+mn-cs"/>
                        </a:rPr>
                        <a:t> / </a:t>
                      </a:r>
                      <a:r>
                        <a:rPr lang="en-US" sz="1800" b="1" kern="1200" dirty="0">
                          <a:solidFill>
                            <a:srgbClr val="FF0000"/>
                          </a:solidFill>
                          <a:latin typeface="+mn-lt"/>
                          <a:ea typeface="Open Sans" panose="020B0606030504020204" pitchFamily="34" charset="0"/>
                          <a:cs typeface="Open Sans" panose="020B0606030504020204" pitchFamily="34" charset="0"/>
                        </a:rPr>
                        <a:t>Strategic Execution Tool (SET)</a:t>
                      </a:r>
                      <a:endParaRPr lang="en-ZA" sz="1800" b="1" dirty="0">
                        <a:solidFill>
                          <a:srgbClr val="FF0000"/>
                        </a:solidFill>
                      </a:endParaRP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68964872"/>
                  </a:ext>
                </a:extLst>
              </a:tr>
              <a:tr h="429197">
                <a:tc>
                  <a:txBody>
                    <a:bodyPr/>
                    <a:lstStyle/>
                    <a:p>
                      <a:pPr>
                        <a:lnSpc>
                          <a:spcPct val="150000"/>
                        </a:lnSpc>
                        <a:spcBef>
                          <a:spcPts val="0"/>
                        </a:spcBef>
                        <a:spcAft>
                          <a:spcPts val="0"/>
                        </a:spcAft>
                      </a:pPr>
                      <a:r>
                        <a:rPr lang="en-US" sz="1800" b="1" kern="1200" dirty="0">
                          <a:solidFill>
                            <a:schemeClr val="bg1"/>
                          </a:solidFill>
                          <a:latin typeface="+mn-lt"/>
                          <a:ea typeface="Open Sans" panose="020B0606030504020204" pitchFamily="34" charset="0"/>
                          <a:cs typeface="Open Sans" panose="020B0606030504020204" pitchFamily="34" charset="0"/>
                        </a:rPr>
                        <a:t>Industrial Relations Chairperson Allocation Management (IRCAM)</a:t>
                      </a:r>
                      <a:endParaRPr lang="en-ZA" sz="1800" b="1" dirty="0">
                        <a:solidFill>
                          <a:schemeClr val="bg1"/>
                        </a:solidFill>
                      </a:endParaRP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45426904"/>
                  </a:ext>
                </a:extLst>
              </a:tr>
              <a:tr h="429197">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chemeClr val="bg1"/>
                          </a:solidFill>
                          <a:latin typeface="+mn-lt"/>
                          <a:ea typeface="+mn-ea"/>
                          <a:cs typeface="+mn-cs"/>
                        </a:rPr>
                        <a:t>Generation Technical Life Cycle (</a:t>
                      </a:r>
                      <a:r>
                        <a:rPr lang="en-US" sz="1800" b="1" kern="1200" dirty="0" err="1">
                          <a:solidFill>
                            <a:schemeClr val="bg1"/>
                          </a:solidFill>
                          <a:latin typeface="+mn-lt"/>
                          <a:ea typeface="+mn-ea"/>
                          <a:cs typeface="+mn-cs"/>
                        </a:rPr>
                        <a:t>GenTLC</a:t>
                      </a:r>
                      <a:r>
                        <a:rPr lang="en-US" sz="1800" b="1" kern="1200" dirty="0">
                          <a:solidFill>
                            <a:schemeClr val="bg1"/>
                          </a:solidFill>
                          <a:latin typeface="+mn-lt"/>
                          <a:ea typeface="+mn-ea"/>
                          <a:cs typeface="+mn-cs"/>
                        </a:rPr>
                        <a:t>) (Workflow – ONLY)</a:t>
                      </a:r>
                      <a:endParaRPr lang="en-ZA" sz="1800" b="1" kern="1200" dirty="0">
                        <a:solidFill>
                          <a:schemeClr val="bg1"/>
                        </a:solidFill>
                        <a:latin typeface="+mn-lt"/>
                        <a:ea typeface="+mn-ea"/>
                        <a:cs typeface="+mn-cs"/>
                      </a:endParaRP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95773043"/>
                  </a:ext>
                </a:extLst>
              </a:tr>
              <a:tr h="429197">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chemeClr val="bg1"/>
                          </a:solidFill>
                          <a:latin typeface="+mn-lt"/>
                          <a:ea typeface="+mn-ea"/>
                          <a:cs typeface="+mn-cs"/>
                        </a:rPr>
                        <a:t>Maintenance Basis </a:t>
                      </a:r>
                      <a:r>
                        <a:rPr lang="en-US" sz="1800" b="1" kern="1200" dirty="0" err="1">
                          <a:solidFill>
                            <a:schemeClr val="bg1"/>
                          </a:solidFill>
                          <a:latin typeface="+mn-lt"/>
                          <a:ea typeface="+mn-ea"/>
                          <a:cs typeface="+mn-cs"/>
                        </a:rPr>
                        <a:t>Standardisation</a:t>
                      </a:r>
                      <a:r>
                        <a:rPr lang="en-US" sz="1800" b="1" kern="1200" dirty="0">
                          <a:solidFill>
                            <a:schemeClr val="bg1"/>
                          </a:solidFill>
                          <a:latin typeface="+mn-lt"/>
                          <a:ea typeface="+mn-ea"/>
                          <a:cs typeface="+mn-cs"/>
                        </a:rPr>
                        <a:t> Application (MBSA) (Workflow – ONLY)</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49649418"/>
                  </a:ext>
                </a:extLst>
              </a:tr>
            </a:tbl>
          </a:graphicData>
        </a:graphic>
      </p:graphicFrame>
      <p:sp>
        <p:nvSpPr>
          <p:cNvPr id="4" name="Title 1">
            <a:extLst>
              <a:ext uri="{FF2B5EF4-FFF2-40B4-BE49-F238E27FC236}">
                <a16:creationId xmlns:a16="http://schemas.microsoft.com/office/drawing/2014/main" id="{0C04CA13-09DE-2BD6-9BCA-C3E800AE4EF0}"/>
              </a:ext>
            </a:extLst>
          </p:cNvPr>
          <p:cNvSpPr txBox="1">
            <a:spLocks/>
          </p:cNvSpPr>
          <p:nvPr/>
        </p:nvSpPr>
        <p:spPr>
          <a:xfrm>
            <a:off x="271261" y="1011577"/>
            <a:ext cx="7133833" cy="499500"/>
          </a:xfrm>
          <a:prstGeom prst="rect">
            <a:avLst/>
          </a:prstGeom>
        </p:spPr>
        <p:txBody>
          <a:bodyPr vert="horz" lIns="68580" tIns="34290" rIns="68580" bIns="34290" rtlCol="0" anchor="b">
            <a:normAutofit/>
          </a:bodyPr>
          <a:lstStyle>
            <a:lvl1pPr algn="l" defTabSz="914400" rtl="0" eaLnBrk="1" latinLnBrk="0" hangingPunct="1">
              <a:lnSpc>
                <a:spcPct val="90000"/>
              </a:lnSpc>
              <a:spcBef>
                <a:spcPct val="0"/>
              </a:spcBef>
              <a:buNone/>
              <a:defRPr sz="2800" kern="1200">
                <a:solidFill>
                  <a:schemeClr val="bg1"/>
                </a:solidFill>
                <a:latin typeface="+mj-lt"/>
                <a:ea typeface="+mj-ea"/>
                <a:cs typeface="Arial" panose="020B0604020202020204" pitchFamily="34" charset="0"/>
              </a:defRPr>
            </a:lvl1pPr>
          </a:lstStyle>
          <a:p>
            <a:pPr defTabSz="685800" fontAlgn="auto">
              <a:spcAft>
                <a:spcPts val="0"/>
              </a:spcAft>
            </a:pPr>
            <a:r>
              <a:rPr lang="en-GB" sz="2100" b="1" dirty="0">
                <a:solidFill>
                  <a:srgbClr val="FFFFFF"/>
                </a:solidFill>
                <a:latin typeface="Arial" panose="020B0604020202020204"/>
              </a:rPr>
              <a:t>IBPM - Applications</a:t>
            </a:r>
          </a:p>
        </p:txBody>
      </p:sp>
    </p:spTree>
    <p:extLst>
      <p:ext uri="{BB962C8B-B14F-4D97-AF65-F5344CB8AC3E}">
        <p14:creationId xmlns:p14="http://schemas.microsoft.com/office/powerpoint/2010/main" val="30539811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2A04D-3C3E-6611-BF74-8BC1E5F828F3}"/>
              </a:ext>
            </a:extLst>
          </p:cNvPr>
          <p:cNvSpPr>
            <a:spLocks noGrp="1"/>
          </p:cNvSpPr>
          <p:nvPr>
            <p:ph type="title"/>
          </p:nvPr>
        </p:nvSpPr>
        <p:spPr/>
        <p:txBody>
          <a:bodyPr/>
          <a:lstStyle/>
          <a:p>
            <a:r>
              <a:rPr lang="en-US" b="1" dirty="0">
                <a:latin typeface="+mn-lt"/>
                <a:ea typeface="+mn-ea"/>
                <a:cs typeface="+mn-cs"/>
              </a:rPr>
              <a:t>eForms / TOP 100 KPIs / SET</a:t>
            </a:r>
            <a:endParaRPr lang="en-GB" dirty="0"/>
          </a:p>
        </p:txBody>
      </p:sp>
      <p:sp>
        <p:nvSpPr>
          <p:cNvPr id="5" name="Slide Number Placeholder 5">
            <a:extLst>
              <a:ext uri="{FF2B5EF4-FFF2-40B4-BE49-F238E27FC236}">
                <a16:creationId xmlns:a16="http://schemas.microsoft.com/office/drawing/2014/main" id="{8825593E-49FE-A83B-7BD8-122E296FE94D}"/>
              </a:ext>
            </a:extLst>
          </p:cNvPr>
          <p:cNvSpPr>
            <a:spLocks noGrp="1"/>
          </p:cNvSpPr>
          <p:nvPr>
            <p:ph type="sldNum" sz="quarter" idx="4"/>
          </p:nvPr>
        </p:nvSpPr>
        <p:spPr>
          <a:xfrm>
            <a:off x="8548352" y="5624513"/>
            <a:ext cx="260797" cy="273844"/>
          </a:xfrm>
          <a:prstGeom prst="rect">
            <a:avLst/>
          </a:prstGeom>
        </p:spPr>
        <p:txBody>
          <a:bodyPr vert="horz" lIns="68580" tIns="34290" rIns="68580" bIns="3429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pPr defTabSz="685800" fontAlgn="auto">
              <a:spcBef>
                <a:spcPts val="0"/>
              </a:spcBef>
              <a:spcAft>
                <a:spcPts val="0"/>
              </a:spcAft>
            </a:pPr>
            <a:fld id="{56B1497D-D85C-49F0-B0C9-9C5FED4EAE9E}" type="slidenum">
              <a:rPr lang="en-ZA">
                <a:solidFill>
                  <a:srgbClr val="003896">
                    <a:tint val="75000"/>
                  </a:srgbClr>
                </a:solidFill>
              </a:rPr>
              <a:pPr defTabSz="685800" fontAlgn="auto">
                <a:spcBef>
                  <a:spcPts val="0"/>
                </a:spcBef>
                <a:spcAft>
                  <a:spcPts val="0"/>
                </a:spcAft>
              </a:pPr>
              <a:t>42</a:t>
            </a:fld>
            <a:endParaRPr lang="en-ZA">
              <a:solidFill>
                <a:srgbClr val="003896">
                  <a:tint val="75000"/>
                </a:srgbClr>
              </a:solidFill>
            </a:endParaRPr>
          </a:p>
        </p:txBody>
      </p:sp>
      <p:sp>
        <p:nvSpPr>
          <p:cNvPr id="9" name="TextBox 8">
            <a:extLst>
              <a:ext uri="{FF2B5EF4-FFF2-40B4-BE49-F238E27FC236}">
                <a16:creationId xmlns:a16="http://schemas.microsoft.com/office/drawing/2014/main" id="{41D64B96-2F51-969D-DE80-932BD4E9CA7E}"/>
              </a:ext>
            </a:extLst>
          </p:cNvPr>
          <p:cNvSpPr txBox="1"/>
          <p:nvPr/>
        </p:nvSpPr>
        <p:spPr>
          <a:xfrm>
            <a:off x="188134" y="1511077"/>
            <a:ext cx="4724691" cy="4087914"/>
          </a:xfrm>
          <a:prstGeom prst="rect">
            <a:avLst/>
          </a:prstGeom>
          <a:noFill/>
        </p:spPr>
        <p:txBody>
          <a:bodyPr wrap="none" rtlCol="0">
            <a:spAutoFit/>
          </a:bodyPr>
          <a:lstStyle/>
          <a:p>
            <a:pPr marL="214313" indent="-214313" defTabSz="685800" fontAlgn="auto">
              <a:lnSpc>
                <a:spcPct val="150000"/>
              </a:lnSpc>
              <a:spcBef>
                <a:spcPts val="0"/>
              </a:spcBef>
              <a:spcAft>
                <a:spcPts val="0"/>
              </a:spcAft>
              <a:buClr>
                <a:srgbClr val="FFFFFF">
                  <a:lumMod val="50000"/>
                </a:srgbClr>
              </a:buClr>
              <a:buFont typeface="Wingdings" panose="05000000000000000000" pitchFamily="2" charset="2"/>
              <a:buChar char="§"/>
            </a:pPr>
            <a:r>
              <a:rPr lang="en-US" sz="1950" dirty="0">
                <a:solidFill>
                  <a:srgbClr val="003896"/>
                </a:solidFill>
                <a:latin typeface="Arial" panose="020B0604020202020204"/>
                <a:cs typeface="+mn-cs"/>
              </a:rPr>
              <a:t>Manual forms </a:t>
            </a:r>
            <a:r>
              <a:rPr lang="en-US" sz="1950" dirty="0">
                <a:solidFill>
                  <a:srgbClr val="003896"/>
                </a:solidFill>
                <a:latin typeface="Arial" panose="020B0604020202020204"/>
                <a:cs typeface="+mn-cs"/>
                <a:sym typeface="Wingdings" panose="05000000000000000000" pitchFamily="2" charset="2"/>
              </a:rPr>
              <a:t> Electronic forms</a:t>
            </a:r>
            <a:endParaRPr lang="en-US" sz="1950" dirty="0">
              <a:solidFill>
                <a:srgbClr val="003896"/>
              </a:solidFill>
              <a:latin typeface="Arial" panose="020B0604020202020204"/>
              <a:cs typeface="+mn-cs"/>
            </a:endParaRPr>
          </a:p>
          <a:p>
            <a:pPr marL="214313" indent="-214313" defTabSz="685800" fontAlgn="auto">
              <a:lnSpc>
                <a:spcPct val="150000"/>
              </a:lnSpc>
              <a:spcBef>
                <a:spcPts val="0"/>
              </a:spcBef>
              <a:spcAft>
                <a:spcPts val="0"/>
              </a:spcAft>
              <a:buClr>
                <a:srgbClr val="FFFFFF">
                  <a:lumMod val="50000"/>
                </a:srgbClr>
              </a:buClr>
              <a:buFont typeface="Wingdings" panose="05000000000000000000" pitchFamily="2" charset="2"/>
              <a:buChar char="§"/>
            </a:pPr>
            <a:r>
              <a:rPr lang="en-US" sz="1950" dirty="0">
                <a:solidFill>
                  <a:srgbClr val="003896"/>
                </a:solidFill>
                <a:latin typeface="Arial" panose="020B0604020202020204"/>
                <a:cs typeface="+mn-cs"/>
              </a:rPr>
              <a:t>Landing portal</a:t>
            </a:r>
          </a:p>
          <a:p>
            <a:pPr marL="214313" indent="-214313" defTabSz="685800" fontAlgn="auto">
              <a:lnSpc>
                <a:spcPct val="150000"/>
              </a:lnSpc>
              <a:spcBef>
                <a:spcPts val="0"/>
              </a:spcBef>
              <a:spcAft>
                <a:spcPts val="0"/>
              </a:spcAft>
              <a:buClr>
                <a:srgbClr val="FFFFFF">
                  <a:lumMod val="50000"/>
                </a:srgbClr>
              </a:buClr>
              <a:buFont typeface="Wingdings" panose="05000000000000000000" pitchFamily="2" charset="2"/>
              <a:buChar char="§"/>
            </a:pPr>
            <a:r>
              <a:rPr lang="en-US" sz="1950" dirty="0">
                <a:solidFill>
                  <a:srgbClr val="003896"/>
                </a:solidFill>
                <a:latin typeface="Arial" panose="020B0604020202020204"/>
                <a:cs typeface="+mn-cs"/>
              </a:rPr>
              <a:t>Electronic forms</a:t>
            </a:r>
          </a:p>
          <a:p>
            <a:pPr marL="214313" indent="-214313" defTabSz="685800" fontAlgn="auto">
              <a:lnSpc>
                <a:spcPct val="150000"/>
              </a:lnSpc>
              <a:spcBef>
                <a:spcPts val="0"/>
              </a:spcBef>
              <a:spcAft>
                <a:spcPts val="0"/>
              </a:spcAft>
              <a:buClr>
                <a:srgbClr val="FFFFFF">
                  <a:lumMod val="50000"/>
                </a:srgbClr>
              </a:buClr>
              <a:buFont typeface="Wingdings" panose="05000000000000000000" pitchFamily="2" charset="2"/>
              <a:buChar char="§"/>
            </a:pPr>
            <a:r>
              <a:rPr lang="en-US" sz="1950" dirty="0">
                <a:solidFill>
                  <a:srgbClr val="003896"/>
                </a:solidFill>
                <a:latin typeface="Arial" panose="020B0604020202020204"/>
                <a:cs typeface="+mn-cs"/>
              </a:rPr>
              <a:t>Workflow approvals</a:t>
            </a:r>
          </a:p>
          <a:p>
            <a:pPr marL="214313" indent="-214313" defTabSz="685800" fontAlgn="auto">
              <a:lnSpc>
                <a:spcPct val="150000"/>
              </a:lnSpc>
              <a:spcBef>
                <a:spcPts val="0"/>
              </a:spcBef>
              <a:spcAft>
                <a:spcPts val="0"/>
              </a:spcAft>
              <a:buClr>
                <a:srgbClr val="FFFFFF">
                  <a:lumMod val="50000"/>
                </a:srgbClr>
              </a:buClr>
              <a:buFont typeface="Wingdings" panose="05000000000000000000" pitchFamily="2" charset="2"/>
              <a:buChar char="§"/>
            </a:pPr>
            <a:r>
              <a:rPr lang="en-US" sz="1950" dirty="0">
                <a:solidFill>
                  <a:srgbClr val="003896"/>
                </a:solidFill>
                <a:latin typeface="Arial" panose="020B0604020202020204"/>
                <a:cs typeface="+mn-cs"/>
              </a:rPr>
              <a:t>Rules and conditions govern approvals</a:t>
            </a:r>
          </a:p>
          <a:p>
            <a:pPr marL="214313" indent="-214313" defTabSz="685800" fontAlgn="auto">
              <a:lnSpc>
                <a:spcPct val="150000"/>
              </a:lnSpc>
              <a:spcBef>
                <a:spcPts val="0"/>
              </a:spcBef>
              <a:spcAft>
                <a:spcPts val="0"/>
              </a:spcAft>
              <a:buClr>
                <a:srgbClr val="FFFFFF">
                  <a:lumMod val="50000"/>
                </a:srgbClr>
              </a:buClr>
              <a:buFont typeface="Wingdings" panose="05000000000000000000" pitchFamily="2" charset="2"/>
              <a:buChar char="§"/>
            </a:pPr>
            <a:r>
              <a:rPr lang="en-US" sz="1950" dirty="0">
                <a:solidFill>
                  <a:srgbClr val="003896"/>
                </a:solidFill>
                <a:latin typeface="Arial" panose="020B0604020202020204"/>
                <a:cs typeface="+mn-cs"/>
              </a:rPr>
              <a:t>Reports</a:t>
            </a:r>
          </a:p>
          <a:p>
            <a:pPr marL="214313" indent="-214313" defTabSz="685800" fontAlgn="auto">
              <a:lnSpc>
                <a:spcPct val="150000"/>
              </a:lnSpc>
              <a:spcBef>
                <a:spcPts val="0"/>
              </a:spcBef>
              <a:spcAft>
                <a:spcPts val="0"/>
              </a:spcAft>
              <a:buClr>
                <a:srgbClr val="FFFFFF">
                  <a:lumMod val="50000"/>
                </a:srgbClr>
              </a:buClr>
              <a:buFont typeface="Wingdings" panose="05000000000000000000" pitchFamily="2" charset="2"/>
              <a:buChar char="§"/>
            </a:pPr>
            <a:r>
              <a:rPr lang="en-US" sz="1950" dirty="0">
                <a:solidFill>
                  <a:srgbClr val="003896"/>
                </a:solidFill>
                <a:latin typeface="Arial" panose="020B0604020202020204"/>
                <a:cs typeface="+mn-cs"/>
              </a:rPr>
              <a:t>Integration to other applications</a:t>
            </a:r>
          </a:p>
          <a:p>
            <a:pPr marL="214313" indent="-214313" defTabSz="685800" fontAlgn="auto">
              <a:lnSpc>
                <a:spcPct val="150000"/>
              </a:lnSpc>
              <a:spcBef>
                <a:spcPts val="0"/>
              </a:spcBef>
              <a:spcAft>
                <a:spcPts val="0"/>
              </a:spcAft>
              <a:buClr>
                <a:srgbClr val="FFFFFF">
                  <a:lumMod val="50000"/>
                </a:srgbClr>
              </a:buClr>
              <a:buFont typeface="Wingdings" panose="05000000000000000000" pitchFamily="2" charset="2"/>
              <a:buChar char="§"/>
            </a:pPr>
            <a:r>
              <a:rPr lang="en-US" sz="1950" dirty="0">
                <a:solidFill>
                  <a:srgbClr val="003896"/>
                </a:solidFill>
                <a:latin typeface="Arial" panose="020B0604020202020204"/>
                <a:cs typeface="+mn-cs"/>
              </a:rPr>
              <a:t>Automatic creation of letters</a:t>
            </a:r>
          </a:p>
          <a:p>
            <a:pPr marL="214313" indent="-214313" defTabSz="685800" fontAlgn="auto">
              <a:lnSpc>
                <a:spcPct val="150000"/>
              </a:lnSpc>
              <a:spcBef>
                <a:spcPts val="0"/>
              </a:spcBef>
              <a:spcAft>
                <a:spcPts val="0"/>
              </a:spcAft>
              <a:buClr>
                <a:srgbClr val="FFFFFF">
                  <a:lumMod val="50000"/>
                </a:srgbClr>
              </a:buClr>
              <a:buFont typeface="Wingdings" panose="05000000000000000000" pitchFamily="2" charset="2"/>
              <a:buChar char="§"/>
            </a:pPr>
            <a:r>
              <a:rPr lang="en-US" sz="1950" dirty="0">
                <a:solidFill>
                  <a:srgbClr val="003896"/>
                </a:solidFill>
                <a:latin typeface="Arial" panose="020B0604020202020204"/>
                <a:cs typeface="+mn-cs"/>
              </a:rPr>
              <a:t>Support </a:t>
            </a:r>
            <a:r>
              <a:rPr lang="en-US" sz="1950" dirty="0">
                <a:solidFill>
                  <a:srgbClr val="003896"/>
                </a:solidFill>
                <a:latin typeface="Arial" panose="020B0604020202020204"/>
                <a:cs typeface="+mn-cs"/>
                <a:sym typeface="Wingdings" panose="05000000000000000000" pitchFamily="2" charset="2"/>
              </a:rPr>
              <a:t> </a:t>
            </a:r>
            <a:r>
              <a:rPr lang="en-US" sz="1950" dirty="0">
                <a:solidFill>
                  <a:srgbClr val="003896"/>
                </a:solidFill>
                <a:latin typeface="Arial" panose="020B0604020202020204"/>
                <a:cs typeface="+mn-cs"/>
              </a:rPr>
              <a:t>configurations and changes</a:t>
            </a:r>
          </a:p>
        </p:txBody>
      </p:sp>
    </p:spTree>
    <p:extLst>
      <p:ext uri="{BB962C8B-B14F-4D97-AF65-F5344CB8AC3E}">
        <p14:creationId xmlns:p14="http://schemas.microsoft.com/office/powerpoint/2010/main" val="25692933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close, blur&#10;&#10;Description automatically generated">
            <a:extLst>
              <a:ext uri="{FF2B5EF4-FFF2-40B4-BE49-F238E27FC236}">
                <a16:creationId xmlns:a16="http://schemas.microsoft.com/office/drawing/2014/main" id="{0DC5D8A8-7DAB-4210-AF31-6BB4CC3B64AB}"/>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24" b="24"/>
          <a:stretch>
            <a:fillRect/>
          </a:stretch>
        </p:blipFill>
        <p:spPr/>
      </p:pic>
      <p:sp>
        <p:nvSpPr>
          <p:cNvPr id="3" name="Title 2">
            <a:extLst>
              <a:ext uri="{FF2B5EF4-FFF2-40B4-BE49-F238E27FC236}">
                <a16:creationId xmlns:a16="http://schemas.microsoft.com/office/drawing/2014/main" id="{A8F5BA1A-3800-7439-CF89-B62DDE9B0B4F}"/>
              </a:ext>
            </a:extLst>
          </p:cNvPr>
          <p:cNvSpPr>
            <a:spLocks noGrp="1"/>
          </p:cNvSpPr>
          <p:nvPr>
            <p:ph type="ctrTitle"/>
          </p:nvPr>
        </p:nvSpPr>
        <p:spPr/>
        <p:txBody>
          <a:bodyPr/>
          <a:lstStyle/>
          <a:p>
            <a:r>
              <a:rPr lang="en-US" dirty="0"/>
              <a:t>Contents</a:t>
            </a:r>
          </a:p>
        </p:txBody>
      </p:sp>
      <p:pic>
        <p:nvPicPr>
          <p:cNvPr id="9" name="Picture Placeholder 8" descr="Text&#10;&#10;Description automatically generated">
            <a:extLst>
              <a:ext uri="{FF2B5EF4-FFF2-40B4-BE49-F238E27FC236}">
                <a16:creationId xmlns:a16="http://schemas.microsoft.com/office/drawing/2014/main" id="{1E8E26E4-3788-474A-97FB-2E7D3AB89671}"/>
              </a:ext>
            </a:extLst>
          </p:cNvPr>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24" b="24"/>
          <a:stretch>
            <a:fillRect/>
          </a:stretch>
        </p:blipFill>
        <p:spPr/>
      </p:pic>
      <p:pic>
        <p:nvPicPr>
          <p:cNvPr id="11" name="Picture Placeholder 10" descr="Digital map with light leak background">
            <a:extLst>
              <a:ext uri="{FF2B5EF4-FFF2-40B4-BE49-F238E27FC236}">
                <a16:creationId xmlns:a16="http://schemas.microsoft.com/office/drawing/2014/main" id="{6F652254-00DF-40FF-B37B-E92AB835F5D9}"/>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3684" b="3684"/>
          <a:stretch/>
        </p:blipFill>
        <p:spPr>
          <a:xfrm>
            <a:off x="6172200" y="3964406"/>
            <a:ext cx="2971800" cy="1838701"/>
          </a:xfrm>
        </p:spPr>
      </p:pic>
      <p:graphicFrame>
        <p:nvGraphicFramePr>
          <p:cNvPr id="2" name="Table 3">
            <a:extLst>
              <a:ext uri="{FF2B5EF4-FFF2-40B4-BE49-F238E27FC236}">
                <a16:creationId xmlns:a16="http://schemas.microsoft.com/office/drawing/2014/main" id="{D27E510B-5E92-D5D0-2CB4-ADAC63A126D6}"/>
              </a:ext>
            </a:extLst>
          </p:cNvPr>
          <p:cNvGraphicFramePr>
            <a:graphicFrameLocks noGrp="1"/>
          </p:cNvGraphicFramePr>
          <p:nvPr/>
        </p:nvGraphicFramePr>
        <p:xfrm>
          <a:off x="271261" y="1719211"/>
          <a:ext cx="8534400" cy="2146300"/>
        </p:xfrm>
        <a:graphic>
          <a:graphicData uri="http://schemas.openxmlformats.org/drawingml/2006/table">
            <a:tbl>
              <a:tblPr firstRow="1" bandRow="1">
                <a:tableStyleId>{5C22544A-7EE6-4342-B048-85BDC9FD1C3A}</a:tableStyleId>
              </a:tblPr>
              <a:tblGrid>
                <a:gridCol w="8534400">
                  <a:extLst>
                    <a:ext uri="{9D8B030D-6E8A-4147-A177-3AD203B41FA5}">
                      <a16:colId xmlns:a16="http://schemas.microsoft.com/office/drawing/2014/main" val="4142271383"/>
                    </a:ext>
                  </a:extLst>
                </a:gridCol>
              </a:tblGrid>
              <a:tr h="429197">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chemeClr val="bg1"/>
                          </a:solidFill>
                          <a:latin typeface="+mn-lt"/>
                          <a:ea typeface="+mn-ea"/>
                          <a:cs typeface="+mn-cs"/>
                        </a:rPr>
                        <a:t>Acquire Customer Network Asset Creation (ACNAC)</a:t>
                      </a:r>
                    </a:p>
                  </a:txBody>
                  <a:tcPr marL="68580" marR="68580" marT="34290" marB="3429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83915038"/>
                  </a:ext>
                </a:extLst>
              </a:tr>
              <a:tr h="429197">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chemeClr val="bg1"/>
                          </a:solidFill>
                          <a:latin typeface="+mn-lt"/>
                          <a:ea typeface="+mn-ea"/>
                          <a:cs typeface="+mn-cs"/>
                        </a:rPr>
                        <a:t>eForms / </a:t>
                      </a:r>
                      <a:r>
                        <a:rPr lang="en-US" sz="1800" b="1" kern="1200" dirty="0">
                          <a:solidFill>
                            <a:schemeClr val="bg1"/>
                          </a:solidFill>
                          <a:latin typeface="+mn-lt"/>
                          <a:ea typeface="Open Sans" panose="020B0606030504020204" pitchFamily="34" charset="0"/>
                          <a:cs typeface="Open Sans" panose="020B0606030504020204" pitchFamily="34" charset="0"/>
                        </a:rPr>
                        <a:t>Top 100 KPI’s</a:t>
                      </a:r>
                      <a:r>
                        <a:rPr lang="en-US" sz="1800" b="1" kern="1200" dirty="0">
                          <a:solidFill>
                            <a:schemeClr val="bg1"/>
                          </a:solidFill>
                          <a:latin typeface="+mn-lt"/>
                          <a:ea typeface="+mn-ea"/>
                          <a:cs typeface="+mn-cs"/>
                        </a:rPr>
                        <a:t> / </a:t>
                      </a:r>
                      <a:r>
                        <a:rPr lang="en-US" sz="1800" b="1" kern="1200" dirty="0">
                          <a:solidFill>
                            <a:schemeClr val="bg1"/>
                          </a:solidFill>
                          <a:latin typeface="+mn-lt"/>
                          <a:ea typeface="Open Sans" panose="020B0606030504020204" pitchFamily="34" charset="0"/>
                          <a:cs typeface="Open Sans" panose="020B0606030504020204" pitchFamily="34" charset="0"/>
                        </a:rPr>
                        <a:t>Strategic Execution Tool (SET)</a:t>
                      </a:r>
                      <a:endParaRPr lang="en-ZA" sz="1800" b="1" dirty="0">
                        <a:solidFill>
                          <a:schemeClr val="bg1"/>
                        </a:solidFill>
                      </a:endParaRP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68964872"/>
                  </a:ext>
                </a:extLst>
              </a:tr>
              <a:tr h="429197">
                <a:tc>
                  <a:txBody>
                    <a:bodyPr/>
                    <a:lstStyle/>
                    <a:p>
                      <a:pPr>
                        <a:lnSpc>
                          <a:spcPct val="150000"/>
                        </a:lnSpc>
                        <a:spcBef>
                          <a:spcPts val="0"/>
                        </a:spcBef>
                        <a:spcAft>
                          <a:spcPts val="0"/>
                        </a:spcAft>
                      </a:pPr>
                      <a:r>
                        <a:rPr lang="en-US" sz="1800" b="1" kern="1200" dirty="0">
                          <a:solidFill>
                            <a:srgbClr val="FF0000"/>
                          </a:solidFill>
                          <a:latin typeface="+mn-lt"/>
                          <a:ea typeface="Open Sans" panose="020B0606030504020204" pitchFamily="34" charset="0"/>
                          <a:cs typeface="Open Sans" panose="020B0606030504020204" pitchFamily="34" charset="0"/>
                        </a:rPr>
                        <a:t>Industrial Relations Chairperson Allocation Management (IRCAM)</a:t>
                      </a:r>
                      <a:endParaRPr lang="en-ZA" sz="1800" b="1" dirty="0">
                        <a:solidFill>
                          <a:srgbClr val="FF0000"/>
                        </a:solidFill>
                      </a:endParaRP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45426904"/>
                  </a:ext>
                </a:extLst>
              </a:tr>
              <a:tr h="429197">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chemeClr val="bg1"/>
                          </a:solidFill>
                          <a:latin typeface="+mn-lt"/>
                          <a:ea typeface="+mn-ea"/>
                          <a:cs typeface="+mn-cs"/>
                        </a:rPr>
                        <a:t>Generation Technical Life Cycle (</a:t>
                      </a:r>
                      <a:r>
                        <a:rPr lang="en-US" sz="1800" b="1" kern="1200" dirty="0" err="1">
                          <a:solidFill>
                            <a:schemeClr val="bg1"/>
                          </a:solidFill>
                          <a:latin typeface="+mn-lt"/>
                          <a:ea typeface="+mn-ea"/>
                          <a:cs typeface="+mn-cs"/>
                        </a:rPr>
                        <a:t>GenTLC</a:t>
                      </a:r>
                      <a:r>
                        <a:rPr lang="en-US" sz="1800" b="1" kern="1200" dirty="0">
                          <a:solidFill>
                            <a:schemeClr val="bg1"/>
                          </a:solidFill>
                          <a:latin typeface="+mn-lt"/>
                          <a:ea typeface="+mn-ea"/>
                          <a:cs typeface="+mn-cs"/>
                        </a:rPr>
                        <a:t>) (Workflow – ONLY)</a:t>
                      </a:r>
                      <a:endParaRPr lang="en-ZA" sz="1800" b="1" kern="1200" dirty="0">
                        <a:solidFill>
                          <a:schemeClr val="bg1"/>
                        </a:solidFill>
                        <a:latin typeface="+mn-lt"/>
                        <a:ea typeface="+mn-ea"/>
                        <a:cs typeface="+mn-cs"/>
                      </a:endParaRP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95773043"/>
                  </a:ext>
                </a:extLst>
              </a:tr>
              <a:tr h="429197">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chemeClr val="bg1"/>
                          </a:solidFill>
                          <a:latin typeface="+mn-lt"/>
                          <a:ea typeface="+mn-ea"/>
                          <a:cs typeface="+mn-cs"/>
                        </a:rPr>
                        <a:t>Maintenance Basis </a:t>
                      </a:r>
                      <a:r>
                        <a:rPr lang="en-US" sz="1800" b="1" kern="1200" dirty="0" err="1">
                          <a:solidFill>
                            <a:schemeClr val="bg1"/>
                          </a:solidFill>
                          <a:latin typeface="+mn-lt"/>
                          <a:ea typeface="+mn-ea"/>
                          <a:cs typeface="+mn-cs"/>
                        </a:rPr>
                        <a:t>Standardisation</a:t>
                      </a:r>
                      <a:r>
                        <a:rPr lang="en-US" sz="1800" b="1" kern="1200" dirty="0">
                          <a:solidFill>
                            <a:schemeClr val="bg1"/>
                          </a:solidFill>
                          <a:latin typeface="+mn-lt"/>
                          <a:ea typeface="+mn-ea"/>
                          <a:cs typeface="+mn-cs"/>
                        </a:rPr>
                        <a:t> Application (MBSA) (Workflow – ONLY)</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49649418"/>
                  </a:ext>
                </a:extLst>
              </a:tr>
            </a:tbl>
          </a:graphicData>
        </a:graphic>
      </p:graphicFrame>
      <p:sp>
        <p:nvSpPr>
          <p:cNvPr id="4" name="Title 1">
            <a:extLst>
              <a:ext uri="{FF2B5EF4-FFF2-40B4-BE49-F238E27FC236}">
                <a16:creationId xmlns:a16="http://schemas.microsoft.com/office/drawing/2014/main" id="{0C04CA13-09DE-2BD6-9BCA-C3E800AE4EF0}"/>
              </a:ext>
            </a:extLst>
          </p:cNvPr>
          <p:cNvSpPr txBox="1">
            <a:spLocks/>
          </p:cNvSpPr>
          <p:nvPr/>
        </p:nvSpPr>
        <p:spPr>
          <a:xfrm>
            <a:off x="271261" y="1011577"/>
            <a:ext cx="7133833" cy="499500"/>
          </a:xfrm>
          <a:prstGeom prst="rect">
            <a:avLst/>
          </a:prstGeom>
        </p:spPr>
        <p:txBody>
          <a:bodyPr vert="horz" lIns="68580" tIns="34290" rIns="68580" bIns="34290" rtlCol="0" anchor="b">
            <a:normAutofit/>
          </a:bodyPr>
          <a:lstStyle>
            <a:lvl1pPr algn="l" defTabSz="914400" rtl="0" eaLnBrk="1" latinLnBrk="0" hangingPunct="1">
              <a:lnSpc>
                <a:spcPct val="90000"/>
              </a:lnSpc>
              <a:spcBef>
                <a:spcPct val="0"/>
              </a:spcBef>
              <a:buNone/>
              <a:defRPr sz="2800" kern="1200">
                <a:solidFill>
                  <a:schemeClr val="bg1"/>
                </a:solidFill>
                <a:latin typeface="+mj-lt"/>
                <a:ea typeface="+mj-ea"/>
                <a:cs typeface="Arial" panose="020B0604020202020204" pitchFamily="34" charset="0"/>
              </a:defRPr>
            </a:lvl1pPr>
          </a:lstStyle>
          <a:p>
            <a:pPr defTabSz="685800" fontAlgn="auto">
              <a:spcAft>
                <a:spcPts val="0"/>
              </a:spcAft>
            </a:pPr>
            <a:r>
              <a:rPr lang="en-GB" sz="2100" b="1" dirty="0">
                <a:solidFill>
                  <a:srgbClr val="FFFFFF"/>
                </a:solidFill>
                <a:latin typeface="Arial" panose="020B0604020202020204"/>
              </a:rPr>
              <a:t>IBPM - Applications</a:t>
            </a:r>
          </a:p>
        </p:txBody>
      </p:sp>
    </p:spTree>
    <p:extLst>
      <p:ext uri="{BB962C8B-B14F-4D97-AF65-F5344CB8AC3E}">
        <p14:creationId xmlns:p14="http://schemas.microsoft.com/office/powerpoint/2010/main" val="32943666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2A04D-3C3E-6611-BF74-8BC1E5F828F3}"/>
              </a:ext>
            </a:extLst>
          </p:cNvPr>
          <p:cNvSpPr>
            <a:spLocks noGrp="1"/>
          </p:cNvSpPr>
          <p:nvPr>
            <p:ph type="title"/>
          </p:nvPr>
        </p:nvSpPr>
        <p:spPr>
          <a:xfrm>
            <a:off x="180109" y="1011577"/>
            <a:ext cx="7224985" cy="499500"/>
          </a:xfrm>
        </p:spPr>
        <p:txBody>
          <a:bodyPr/>
          <a:lstStyle/>
          <a:p>
            <a:r>
              <a:rPr lang="en-US" sz="1650" b="1" dirty="0">
                <a:latin typeface="+mn-lt"/>
                <a:ea typeface="Open Sans" panose="020B0606030504020204" pitchFamily="34" charset="0"/>
                <a:cs typeface="Open Sans" panose="020B0606030504020204" pitchFamily="34" charset="0"/>
              </a:rPr>
              <a:t>Industrial Relations Chairperson Allocation Management (IRCAM )</a:t>
            </a:r>
            <a:endParaRPr lang="en-GB" sz="1650" dirty="0"/>
          </a:p>
        </p:txBody>
      </p:sp>
      <p:sp>
        <p:nvSpPr>
          <p:cNvPr id="5" name="Slide Number Placeholder 5">
            <a:extLst>
              <a:ext uri="{FF2B5EF4-FFF2-40B4-BE49-F238E27FC236}">
                <a16:creationId xmlns:a16="http://schemas.microsoft.com/office/drawing/2014/main" id="{8825593E-49FE-A83B-7BD8-122E296FE94D}"/>
              </a:ext>
            </a:extLst>
          </p:cNvPr>
          <p:cNvSpPr>
            <a:spLocks noGrp="1"/>
          </p:cNvSpPr>
          <p:nvPr>
            <p:ph type="sldNum" sz="quarter" idx="4"/>
          </p:nvPr>
        </p:nvSpPr>
        <p:spPr>
          <a:xfrm>
            <a:off x="8548352" y="5624513"/>
            <a:ext cx="260797" cy="273844"/>
          </a:xfrm>
          <a:prstGeom prst="rect">
            <a:avLst/>
          </a:prstGeom>
        </p:spPr>
        <p:txBody>
          <a:bodyPr vert="horz" lIns="68580" tIns="34290" rIns="68580" bIns="3429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pPr defTabSz="685800" fontAlgn="auto">
              <a:spcBef>
                <a:spcPts val="0"/>
              </a:spcBef>
              <a:spcAft>
                <a:spcPts val="0"/>
              </a:spcAft>
            </a:pPr>
            <a:fld id="{56B1497D-D85C-49F0-B0C9-9C5FED4EAE9E}" type="slidenum">
              <a:rPr lang="en-ZA">
                <a:solidFill>
                  <a:srgbClr val="003896">
                    <a:tint val="75000"/>
                  </a:srgbClr>
                </a:solidFill>
              </a:rPr>
              <a:pPr defTabSz="685800" fontAlgn="auto">
                <a:spcBef>
                  <a:spcPts val="0"/>
                </a:spcBef>
                <a:spcAft>
                  <a:spcPts val="0"/>
                </a:spcAft>
              </a:pPr>
              <a:t>44</a:t>
            </a:fld>
            <a:endParaRPr lang="en-ZA">
              <a:solidFill>
                <a:srgbClr val="003896">
                  <a:tint val="75000"/>
                </a:srgbClr>
              </a:solidFill>
            </a:endParaRPr>
          </a:p>
        </p:txBody>
      </p:sp>
      <p:sp>
        <p:nvSpPr>
          <p:cNvPr id="9" name="TextBox 8">
            <a:extLst>
              <a:ext uri="{FF2B5EF4-FFF2-40B4-BE49-F238E27FC236}">
                <a16:creationId xmlns:a16="http://schemas.microsoft.com/office/drawing/2014/main" id="{41D64B96-2F51-969D-DE80-932BD4E9CA7E}"/>
              </a:ext>
            </a:extLst>
          </p:cNvPr>
          <p:cNvSpPr txBox="1"/>
          <p:nvPr/>
        </p:nvSpPr>
        <p:spPr>
          <a:xfrm>
            <a:off x="271260" y="1702377"/>
            <a:ext cx="5042086" cy="3425810"/>
          </a:xfrm>
          <a:prstGeom prst="rect">
            <a:avLst/>
          </a:prstGeom>
          <a:noFill/>
        </p:spPr>
        <p:txBody>
          <a:bodyPr wrap="none" rtlCol="0">
            <a:spAutoFit/>
          </a:bodyPr>
          <a:lstStyle/>
          <a:p>
            <a:pPr marL="214313" indent="-214313" defTabSz="685800" fontAlgn="auto">
              <a:lnSpc>
                <a:spcPct val="150000"/>
              </a:lnSpc>
              <a:spcBef>
                <a:spcPts val="0"/>
              </a:spcBef>
              <a:spcAft>
                <a:spcPts val="0"/>
              </a:spcAft>
              <a:buClr>
                <a:srgbClr val="FFFFFF">
                  <a:lumMod val="50000"/>
                </a:srgbClr>
              </a:buClr>
              <a:buFont typeface="Wingdings" panose="05000000000000000000" pitchFamily="2" charset="2"/>
              <a:buChar char="§"/>
            </a:pPr>
            <a:r>
              <a:rPr lang="en-US" sz="2100" dirty="0">
                <a:solidFill>
                  <a:srgbClr val="003896"/>
                </a:solidFill>
                <a:latin typeface="Arial" panose="020B0604020202020204"/>
                <a:cs typeface="+mn-cs"/>
              </a:rPr>
              <a:t>Landing portal</a:t>
            </a:r>
          </a:p>
          <a:p>
            <a:pPr marL="214313" indent="-214313" defTabSz="685800" fontAlgn="auto">
              <a:lnSpc>
                <a:spcPct val="150000"/>
              </a:lnSpc>
              <a:spcBef>
                <a:spcPts val="0"/>
              </a:spcBef>
              <a:spcAft>
                <a:spcPts val="0"/>
              </a:spcAft>
              <a:buClr>
                <a:srgbClr val="FFFFFF">
                  <a:lumMod val="50000"/>
                </a:srgbClr>
              </a:buClr>
              <a:buFont typeface="Wingdings" panose="05000000000000000000" pitchFamily="2" charset="2"/>
              <a:buChar char="§"/>
            </a:pPr>
            <a:r>
              <a:rPr lang="en-US" sz="2100" dirty="0">
                <a:solidFill>
                  <a:srgbClr val="003896"/>
                </a:solidFill>
                <a:latin typeface="Arial" panose="020B0604020202020204"/>
                <a:cs typeface="+mn-cs"/>
              </a:rPr>
              <a:t>Input forms</a:t>
            </a:r>
          </a:p>
          <a:p>
            <a:pPr marL="214313" indent="-214313" defTabSz="685800" fontAlgn="auto">
              <a:lnSpc>
                <a:spcPct val="150000"/>
              </a:lnSpc>
              <a:spcBef>
                <a:spcPts val="0"/>
              </a:spcBef>
              <a:spcAft>
                <a:spcPts val="0"/>
              </a:spcAft>
              <a:buClr>
                <a:srgbClr val="FFFFFF">
                  <a:lumMod val="50000"/>
                </a:srgbClr>
              </a:buClr>
              <a:buFont typeface="Wingdings" panose="05000000000000000000" pitchFamily="2" charset="2"/>
              <a:buChar char="§"/>
            </a:pPr>
            <a:r>
              <a:rPr lang="en-US" sz="2100" dirty="0">
                <a:solidFill>
                  <a:srgbClr val="003896"/>
                </a:solidFill>
                <a:latin typeface="Arial" panose="020B0604020202020204"/>
                <a:cs typeface="+mn-cs"/>
              </a:rPr>
              <a:t>Workflow approvals</a:t>
            </a:r>
          </a:p>
          <a:p>
            <a:pPr marL="214313" indent="-214313" defTabSz="685800" fontAlgn="auto">
              <a:lnSpc>
                <a:spcPct val="150000"/>
              </a:lnSpc>
              <a:spcBef>
                <a:spcPts val="0"/>
              </a:spcBef>
              <a:spcAft>
                <a:spcPts val="0"/>
              </a:spcAft>
              <a:buClr>
                <a:srgbClr val="FFFFFF">
                  <a:lumMod val="50000"/>
                </a:srgbClr>
              </a:buClr>
              <a:buFont typeface="Wingdings" panose="05000000000000000000" pitchFamily="2" charset="2"/>
              <a:buChar char="§"/>
            </a:pPr>
            <a:r>
              <a:rPr lang="en-US" sz="2100" dirty="0">
                <a:solidFill>
                  <a:srgbClr val="003896"/>
                </a:solidFill>
                <a:latin typeface="Arial" panose="020B0604020202020204"/>
                <a:cs typeface="+mn-cs"/>
              </a:rPr>
              <a:t>Rules and conditions govern approvals</a:t>
            </a:r>
          </a:p>
          <a:p>
            <a:pPr marL="214313" indent="-214313" defTabSz="685800" fontAlgn="auto">
              <a:lnSpc>
                <a:spcPct val="150000"/>
              </a:lnSpc>
              <a:spcBef>
                <a:spcPts val="0"/>
              </a:spcBef>
              <a:spcAft>
                <a:spcPts val="0"/>
              </a:spcAft>
              <a:buClr>
                <a:srgbClr val="FFFFFF">
                  <a:lumMod val="50000"/>
                </a:srgbClr>
              </a:buClr>
              <a:buFont typeface="Wingdings" panose="05000000000000000000" pitchFamily="2" charset="2"/>
              <a:buChar char="§"/>
            </a:pPr>
            <a:r>
              <a:rPr lang="en-US" sz="2100" dirty="0">
                <a:solidFill>
                  <a:srgbClr val="003896"/>
                </a:solidFill>
                <a:latin typeface="Arial" panose="020B0604020202020204"/>
                <a:cs typeface="+mn-cs"/>
              </a:rPr>
              <a:t>Reports</a:t>
            </a:r>
          </a:p>
          <a:p>
            <a:pPr marL="214313" indent="-214313" defTabSz="685800" fontAlgn="auto">
              <a:lnSpc>
                <a:spcPct val="150000"/>
              </a:lnSpc>
              <a:spcBef>
                <a:spcPts val="0"/>
              </a:spcBef>
              <a:spcAft>
                <a:spcPts val="0"/>
              </a:spcAft>
              <a:buClr>
                <a:srgbClr val="FFFFFF">
                  <a:lumMod val="50000"/>
                </a:srgbClr>
              </a:buClr>
              <a:buFont typeface="Wingdings" panose="05000000000000000000" pitchFamily="2" charset="2"/>
              <a:buChar char="§"/>
            </a:pPr>
            <a:r>
              <a:rPr lang="en-US" sz="2100" dirty="0">
                <a:solidFill>
                  <a:srgbClr val="003896"/>
                </a:solidFill>
                <a:latin typeface="Arial" panose="020B0604020202020204"/>
                <a:cs typeface="+mn-cs"/>
              </a:rPr>
              <a:t>Integration to other applications</a:t>
            </a:r>
          </a:p>
          <a:p>
            <a:pPr marL="214313" indent="-214313" defTabSz="685800" fontAlgn="auto">
              <a:lnSpc>
                <a:spcPct val="150000"/>
              </a:lnSpc>
              <a:spcBef>
                <a:spcPts val="0"/>
              </a:spcBef>
              <a:spcAft>
                <a:spcPts val="0"/>
              </a:spcAft>
              <a:buClr>
                <a:srgbClr val="FFFFFF">
                  <a:lumMod val="50000"/>
                </a:srgbClr>
              </a:buClr>
              <a:buFont typeface="Wingdings" panose="05000000000000000000" pitchFamily="2" charset="2"/>
              <a:buChar char="§"/>
            </a:pPr>
            <a:r>
              <a:rPr lang="en-US" sz="2100" dirty="0">
                <a:solidFill>
                  <a:srgbClr val="003896"/>
                </a:solidFill>
                <a:latin typeface="Arial" panose="020B0604020202020204"/>
                <a:cs typeface="+mn-cs"/>
              </a:rPr>
              <a:t>Support </a:t>
            </a:r>
            <a:r>
              <a:rPr lang="en-US" sz="2100" dirty="0">
                <a:solidFill>
                  <a:srgbClr val="003896"/>
                </a:solidFill>
                <a:latin typeface="Arial" panose="020B0604020202020204"/>
                <a:cs typeface="+mn-cs"/>
                <a:sym typeface="Wingdings" panose="05000000000000000000" pitchFamily="2" charset="2"/>
              </a:rPr>
              <a:t> </a:t>
            </a:r>
            <a:r>
              <a:rPr lang="en-US" sz="2100" dirty="0">
                <a:solidFill>
                  <a:srgbClr val="003896"/>
                </a:solidFill>
                <a:latin typeface="Arial" panose="020B0604020202020204"/>
                <a:cs typeface="+mn-cs"/>
              </a:rPr>
              <a:t>configurations and changes</a:t>
            </a:r>
          </a:p>
        </p:txBody>
      </p:sp>
    </p:spTree>
    <p:extLst>
      <p:ext uri="{BB962C8B-B14F-4D97-AF65-F5344CB8AC3E}">
        <p14:creationId xmlns:p14="http://schemas.microsoft.com/office/powerpoint/2010/main" val="38915116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close, blur&#10;&#10;Description automatically generated">
            <a:extLst>
              <a:ext uri="{FF2B5EF4-FFF2-40B4-BE49-F238E27FC236}">
                <a16:creationId xmlns:a16="http://schemas.microsoft.com/office/drawing/2014/main" id="{0DC5D8A8-7DAB-4210-AF31-6BB4CC3B64AB}"/>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24" b="24"/>
          <a:stretch>
            <a:fillRect/>
          </a:stretch>
        </p:blipFill>
        <p:spPr/>
      </p:pic>
      <p:sp>
        <p:nvSpPr>
          <p:cNvPr id="3" name="Title 2">
            <a:extLst>
              <a:ext uri="{FF2B5EF4-FFF2-40B4-BE49-F238E27FC236}">
                <a16:creationId xmlns:a16="http://schemas.microsoft.com/office/drawing/2014/main" id="{A8F5BA1A-3800-7439-CF89-B62DDE9B0B4F}"/>
              </a:ext>
            </a:extLst>
          </p:cNvPr>
          <p:cNvSpPr>
            <a:spLocks noGrp="1"/>
          </p:cNvSpPr>
          <p:nvPr>
            <p:ph type="ctrTitle"/>
          </p:nvPr>
        </p:nvSpPr>
        <p:spPr/>
        <p:txBody>
          <a:bodyPr/>
          <a:lstStyle/>
          <a:p>
            <a:r>
              <a:rPr lang="en-US" dirty="0"/>
              <a:t>Contents</a:t>
            </a:r>
          </a:p>
        </p:txBody>
      </p:sp>
      <p:pic>
        <p:nvPicPr>
          <p:cNvPr id="9" name="Picture Placeholder 8" descr="Text&#10;&#10;Description automatically generated">
            <a:extLst>
              <a:ext uri="{FF2B5EF4-FFF2-40B4-BE49-F238E27FC236}">
                <a16:creationId xmlns:a16="http://schemas.microsoft.com/office/drawing/2014/main" id="{1E8E26E4-3788-474A-97FB-2E7D3AB89671}"/>
              </a:ext>
            </a:extLst>
          </p:cNvPr>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24" b="24"/>
          <a:stretch>
            <a:fillRect/>
          </a:stretch>
        </p:blipFill>
        <p:spPr/>
      </p:pic>
      <p:pic>
        <p:nvPicPr>
          <p:cNvPr id="11" name="Picture Placeholder 10" descr="Digital map with light leak background">
            <a:extLst>
              <a:ext uri="{FF2B5EF4-FFF2-40B4-BE49-F238E27FC236}">
                <a16:creationId xmlns:a16="http://schemas.microsoft.com/office/drawing/2014/main" id="{6F652254-00DF-40FF-B37B-E92AB835F5D9}"/>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3684" b="3684"/>
          <a:stretch/>
        </p:blipFill>
        <p:spPr>
          <a:xfrm>
            <a:off x="6172200" y="3964406"/>
            <a:ext cx="2971800" cy="1838701"/>
          </a:xfrm>
        </p:spPr>
      </p:pic>
      <p:graphicFrame>
        <p:nvGraphicFramePr>
          <p:cNvPr id="2" name="Table 3">
            <a:extLst>
              <a:ext uri="{FF2B5EF4-FFF2-40B4-BE49-F238E27FC236}">
                <a16:creationId xmlns:a16="http://schemas.microsoft.com/office/drawing/2014/main" id="{D27E510B-5E92-D5D0-2CB4-ADAC63A126D6}"/>
              </a:ext>
            </a:extLst>
          </p:cNvPr>
          <p:cNvGraphicFramePr>
            <a:graphicFrameLocks noGrp="1"/>
          </p:cNvGraphicFramePr>
          <p:nvPr/>
        </p:nvGraphicFramePr>
        <p:xfrm>
          <a:off x="271261" y="1719211"/>
          <a:ext cx="8534400" cy="2146300"/>
        </p:xfrm>
        <a:graphic>
          <a:graphicData uri="http://schemas.openxmlformats.org/drawingml/2006/table">
            <a:tbl>
              <a:tblPr firstRow="1" bandRow="1">
                <a:tableStyleId>{5C22544A-7EE6-4342-B048-85BDC9FD1C3A}</a:tableStyleId>
              </a:tblPr>
              <a:tblGrid>
                <a:gridCol w="8534400">
                  <a:extLst>
                    <a:ext uri="{9D8B030D-6E8A-4147-A177-3AD203B41FA5}">
                      <a16:colId xmlns:a16="http://schemas.microsoft.com/office/drawing/2014/main" val="4142271383"/>
                    </a:ext>
                  </a:extLst>
                </a:gridCol>
              </a:tblGrid>
              <a:tr h="429197">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chemeClr val="bg1"/>
                          </a:solidFill>
                          <a:latin typeface="+mn-lt"/>
                          <a:ea typeface="+mn-ea"/>
                          <a:cs typeface="+mn-cs"/>
                        </a:rPr>
                        <a:t>Acquire Customer Network Asset Creation (ACNAC)</a:t>
                      </a:r>
                    </a:p>
                  </a:txBody>
                  <a:tcPr marL="68580" marR="68580" marT="34290" marB="3429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83915038"/>
                  </a:ext>
                </a:extLst>
              </a:tr>
              <a:tr h="429197">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chemeClr val="bg1"/>
                          </a:solidFill>
                          <a:latin typeface="+mn-lt"/>
                          <a:ea typeface="+mn-ea"/>
                          <a:cs typeface="+mn-cs"/>
                        </a:rPr>
                        <a:t>eForms / </a:t>
                      </a:r>
                      <a:r>
                        <a:rPr lang="en-US" sz="1800" b="1" kern="1200" dirty="0">
                          <a:solidFill>
                            <a:schemeClr val="bg1"/>
                          </a:solidFill>
                          <a:latin typeface="+mn-lt"/>
                          <a:ea typeface="Open Sans" panose="020B0606030504020204" pitchFamily="34" charset="0"/>
                          <a:cs typeface="Open Sans" panose="020B0606030504020204" pitchFamily="34" charset="0"/>
                        </a:rPr>
                        <a:t>Top 100 KPI’s</a:t>
                      </a:r>
                      <a:r>
                        <a:rPr lang="en-US" sz="1800" b="1" kern="1200" dirty="0">
                          <a:solidFill>
                            <a:schemeClr val="bg1"/>
                          </a:solidFill>
                          <a:latin typeface="+mn-lt"/>
                          <a:ea typeface="+mn-ea"/>
                          <a:cs typeface="+mn-cs"/>
                        </a:rPr>
                        <a:t> / </a:t>
                      </a:r>
                      <a:r>
                        <a:rPr lang="en-US" sz="1800" b="1" kern="1200" dirty="0">
                          <a:solidFill>
                            <a:schemeClr val="bg1"/>
                          </a:solidFill>
                          <a:latin typeface="+mn-lt"/>
                          <a:ea typeface="Open Sans" panose="020B0606030504020204" pitchFamily="34" charset="0"/>
                          <a:cs typeface="Open Sans" panose="020B0606030504020204" pitchFamily="34" charset="0"/>
                        </a:rPr>
                        <a:t>Strategic Execution Tool (SET)</a:t>
                      </a:r>
                      <a:endParaRPr lang="en-ZA" sz="1800" b="1" dirty="0">
                        <a:solidFill>
                          <a:schemeClr val="bg1"/>
                        </a:solidFill>
                      </a:endParaRP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68964872"/>
                  </a:ext>
                </a:extLst>
              </a:tr>
              <a:tr h="429197">
                <a:tc>
                  <a:txBody>
                    <a:bodyPr/>
                    <a:lstStyle/>
                    <a:p>
                      <a:pPr>
                        <a:lnSpc>
                          <a:spcPct val="150000"/>
                        </a:lnSpc>
                        <a:spcBef>
                          <a:spcPts val="0"/>
                        </a:spcBef>
                        <a:spcAft>
                          <a:spcPts val="0"/>
                        </a:spcAft>
                      </a:pPr>
                      <a:r>
                        <a:rPr lang="en-US" sz="1800" b="1" kern="1200" dirty="0">
                          <a:solidFill>
                            <a:schemeClr val="bg1"/>
                          </a:solidFill>
                          <a:latin typeface="+mn-lt"/>
                          <a:ea typeface="Open Sans" panose="020B0606030504020204" pitchFamily="34" charset="0"/>
                          <a:cs typeface="Open Sans" panose="020B0606030504020204" pitchFamily="34" charset="0"/>
                        </a:rPr>
                        <a:t>Industrial Relations Chairperson Allocation Management (IRCAM)</a:t>
                      </a:r>
                      <a:endParaRPr lang="en-ZA" sz="1800" b="1" dirty="0">
                        <a:solidFill>
                          <a:schemeClr val="bg1"/>
                        </a:solidFill>
                      </a:endParaRP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45426904"/>
                  </a:ext>
                </a:extLst>
              </a:tr>
              <a:tr h="429197">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rgbClr val="FF0000"/>
                          </a:solidFill>
                          <a:latin typeface="+mn-lt"/>
                          <a:ea typeface="+mn-ea"/>
                          <a:cs typeface="+mn-cs"/>
                        </a:rPr>
                        <a:t>Generation Technical Life Cycle (</a:t>
                      </a:r>
                      <a:r>
                        <a:rPr lang="en-US" sz="1800" b="1" kern="1200" dirty="0" err="1">
                          <a:solidFill>
                            <a:srgbClr val="FF0000"/>
                          </a:solidFill>
                          <a:latin typeface="+mn-lt"/>
                          <a:ea typeface="+mn-ea"/>
                          <a:cs typeface="+mn-cs"/>
                        </a:rPr>
                        <a:t>GenTLC</a:t>
                      </a:r>
                      <a:r>
                        <a:rPr lang="en-US" sz="1800" b="1" kern="1200" dirty="0">
                          <a:solidFill>
                            <a:srgbClr val="FF0000"/>
                          </a:solidFill>
                          <a:latin typeface="+mn-lt"/>
                          <a:ea typeface="+mn-ea"/>
                          <a:cs typeface="+mn-cs"/>
                        </a:rPr>
                        <a:t>) (Workflow – ONLY)</a:t>
                      </a:r>
                      <a:endParaRPr lang="en-ZA" sz="1800" b="1" kern="1200" dirty="0">
                        <a:solidFill>
                          <a:srgbClr val="FF0000"/>
                        </a:solidFill>
                        <a:latin typeface="+mn-lt"/>
                        <a:ea typeface="+mn-ea"/>
                        <a:cs typeface="+mn-cs"/>
                      </a:endParaRP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95773043"/>
                  </a:ext>
                </a:extLst>
              </a:tr>
              <a:tr h="429197">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1" kern="1200" dirty="0">
                          <a:solidFill>
                            <a:srgbClr val="FF0000"/>
                          </a:solidFill>
                          <a:latin typeface="+mn-lt"/>
                          <a:ea typeface="+mn-ea"/>
                          <a:cs typeface="+mn-cs"/>
                        </a:rPr>
                        <a:t>Maintenance Basis </a:t>
                      </a:r>
                      <a:r>
                        <a:rPr lang="en-US" sz="1800" b="1" kern="1200" dirty="0" err="1">
                          <a:solidFill>
                            <a:srgbClr val="FF0000"/>
                          </a:solidFill>
                          <a:latin typeface="+mn-lt"/>
                          <a:ea typeface="+mn-ea"/>
                          <a:cs typeface="+mn-cs"/>
                        </a:rPr>
                        <a:t>Standardisation</a:t>
                      </a:r>
                      <a:r>
                        <a:rPr lang="en-US" sz="1800" b="1" kern="1200" dirty="0">
                          <a:solidFill>
                            <a:srgbClr val="FF0000"/>
                          </a:solidFill>
                          <a:latin typeface="+mn-lt"/>
                          <a:ea typeface="+mn-ea"/>
                          <a:cs typeface="+mn-cs"/>
                        </a:rPr>
                        <a:t> Application (MBSA) (Workflow – ONLY)</a:t>
                      </a:r>
                    </a:p>
                  </a:txBody>
                  <a:tcPr marL="68580" marR="68580" marT="34290" marB="3429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49649418"/>
                  </a:ext>
                </a:extLst>
              </a:tr>
            </a:tbl>
          </a:graphicData>
        </a:graphic>
      </p:graphicFrame>
      <p:sp>
        <p:nvSpPr>
          <p:cNvPr id="4" name="Title 1">
            <a:extLst>
              <a:ext uri="{FF2B5EF4-FFF2-40B4-BE49-F238E27FC236}">
                <a16:creationId xmlns:a16="http://schemas.microsoft.com/office/drawing/2014/main" id="{0C04CA13-09DE-2BD6-9BCA-C3E800AE4EF0}"/>
              </a:ext>
            </a:extLst>
          </p:cNvPr>
          <p:cNvSpPr txBox="1">
            <a:spLocks/>
          </p:cNvSpPr>
          <p:nvPr/>
        </p:nvSpPr>
        <p:spPr>
          <a:xfrm>
            <a:off x="271261" y="1011577"/>
            <a:ext cx="7133833" cy="499500"/>
          </a:xfrm>
          <a:prstGeom prst="rect">
            <a:avLst/>
          </a:prstGeom>
        </p:spPr>
        <p:txBody>
          <a:bodyPr vert="horz" lIns="68580" tIns="34290" rIns="68580" bIns="34290" rtlCol="0" anchor="b">
            <a:normAutofit/>
          </a:bodyPr>
          <a:lstStyle>
            <a:lvl1pPr algn="l" defTabSz="914400" rtl="0" eaLnBrk="1" latinLnBrk="0" hangingPunct="1">
              <a:lnSpc>
                <a:spcPct val="90000"/>
              </a:lnSpc>
              <a:spcBef>
                <a:spcPct val="0"/>
              </a:spcBef>
              <a:buNone/>
              <a:defRPr sz="2800" kern="1200">
                <a:solidFill>
                  <a:schemeClr val="bg1"/>
                </a:solidFill>
                <a:latin typeface="+mj-lt"/>
                <a:ea typeface="+mj-ea"/>
                <a:cs typeface="Arial" panose="020B0604020202020204" pitchFamily="34" charset="0"/>
              </a:defRPr>
            </a:lvl1pPr>
          </a:lstStyle>
          <a:p>
            <a:pPr defTabSz="685800" fontAlgn="auto">
              <a:spcAft>
                <a:spcPts val="0"/>
              </a:spcAft>
            </a:pPr>
            <a:r>
              <a:rPr lang="en-GB" sz="2100" b="1" dirty="0">
                <a:solidFill>
                  <a:srgbClr val="FFFFFF"/>
                </a:solidFill>
                <a:latin typeface="Arial" panose="020B0604020202020204"/>
              </a:rPr>
              <a:t>IBPM - Applications</a:t>
            </a:r>
          </a:p>
        </p:txBody>
      </p:sp>
    </p:spTree>
    <p:extLst>
      <p:ext uri="{BB962C8B-B14F-4D97-AF65-F5344CB8AC3E}">
        <p14:creationId xmlns:p14="http://schemas.microsoft.com/office/powerpoint/2010/main" val="2599076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2A04D-3C3E-6611-BF74-8BC1E5F828F3}"/>
              </a:ext>
            </a:extLst>
          </p:cNvPr>
          <p:cNvSpPr>
            <a:spLocks noGrp="1"/>
          </p:cNvSpPr>
          <p:nvPr>
            <p:ph type="title"/>
          </p:nvPr>
        </p:nvSpPr>
        <p:spPr>
          <a:xfrm>
            <a:off x="180109" y="1011577"/>
            <a:ext cx="7224985" cy="499500"/>
          </a:xfrm>
        </p:spPr>
        <p:txBody>
          <a:bodyPr/>
          <a:lstStyle/>
          <a:p>
            <a:r>
              <a:rPr lang="en-US" sz="2100" b="1" dirty="0" err="1">
                <a:latin typeface="+mn-lt"/>
                <a:ea typeface="+mn-ea"/>
                <a:cs typeface="+mn-cs"/>
              </a:rPr>
              <a:t>GenTLC</a:t>
            </a:r>
            <a:r>
              <a:rPr lang="en-US" sz="2100" b="1" dirty="0">
                <a:latin typeface="+mn-lt"/>
                <a:ea typeface="+mn-ea"/>
                <a:cs typeface="+mn-cs"/>
              </a:rPr>
              <a:t> &amp; MBSA – Workflow ONLY</a:t>
            </a:r>
            <a:endParaRPr lang="en-GB" sz="2100" dirty="0"/>
          </a:p>
        </p:txBody>
      </p:sp>
      <p:sp>
        <p:nvSpPr>
          <p:cNvPr id="5" name="Slide Number Placeholder 5">
            <a:extLst>
              <a:ext uri="{FF2B5EF4-FFF2-40B4-BE49-F238E27FC236}">
                <a16:creationId xmlns:a16="http://schemas.microsoft.com/office/drawing/2014/main" id="{8825593E-49FE-A83B-7BD8-122E296FE94D}"/>
              </a:ext>
            </a:extLst>
          </p:cNvPr>
          <p:cNvSpPr>
            <a:spLocks noGrp="1"/>
          </p:cNvSpPr>
          <p:nvPr>
            <p:ph type="sldNum" sz="quarter" idx="4"/>
          </p:nvPr>
        </p:nvSpPr>
        <p:spPr>
          <a:xfrm>
            <a:off x="8548352" y="5624513"/>
            <a:ext cx="260797" cy="273844"/>
          </a:xfrm>
          <a:prstGeom prst="rect">
            <a:avLst/>
          </a:prstGeom>
        </p:spPr>
        <p:txBody>
          <a:bodyPr vert="horz" lIns="68580" tIns="34290" rIns="68580" bIns="34290" rtlCol="0" anchor="ctr"/>
          <a:lstStyle>
            <a:lvl1pPr algn="r">
              <a:defRPr sz="750">
                <a:solidFill>
                  <a:schemeClr val="tx1">
                    <a:tint val="75000"/>
                  </a:schemeClr>
                </a:solidFill>
                <a:latin typeface="Arial" panose="020B0604020202020204" pitchFamily="34" charset="0"/>
                <a:cs typeface="Arial" panose="020B0604020202020204" pitchFamily="34" charset="0"/>
              </a:defRPr>
            </a:lvl1pPr>
          </a:lstStyle>
          <a:p>
            <a:pPr defTabSz="685800" fontAlgn="auto">
              <a:spcBef>
                <a:spcPts val="0"/>
              </a:spcBef>
              <a:spcAft>
                <a:spcPts val="0"/>
              </a:spcAft>
            </a:pPr>
            <a:fld id="{56B1497D-D85C-49F0-B0C9-9C5FED4EAE9E}" type="slidenum">
              <a:rPr lang="en-ZA">
                <a:solidFill>
                  <a:srgbClr val="003896">
                    <a:tint val="75000"/>
                  </a:srgbClr>
                </a:solidFill>
              </a:rPr>
              <a:pPr defTabSz="685800" fontAlgn="auto">
                <a:spcBef>
                  <a:spcPts val="0"/>
                </a:spcBef>
                <a:spcAft>
                  <a:spcPts val="0"/>
                </a:spcAft>
              </a:pPr>
              <a:t>46</a:t>
            </a:fld>
            <a:endParaRPr lang="en-ZA">
              <a:solidFill>
                <a:srgbClr val="003896">
                  <a:tint val="75000"/>
                </a:srgbClr>
              </a:solidFill>
            </a:endParaRPr>
          </a:p>
        </p:txBody>
      </p:sp>
      <p:sp>
        <p:nvSpPr>
          <p:cNvPr id="9" name="TextBox 8">
            <a:extLst>
              <a:ext uri="{FF2B5EF4-FFF2-40B4-BE49-F238E27FC236}">
                <a16:creationId xmlns:a16="http://schemas.microsoft.com/office/drawing/2014/main" id="{41D64B96-2F51-969D-DE80-932BD4E9CA7E}"/>
              </a:ext>
            </a:extLst>
          </p:cNvPr>
          <p:cNvSpPr txBox="1"/>
          <p:nvPr/>
        </p:nvSpPr>
        <p:spPr>
          <a:xfrm>
            <a:off x="271260" y="1702377"/>
            <a:ext cx="5029262" cy="1486689"/>
          </a:xfrm>
          <a:prstGeom prst="rect">
            <a:avLst/>
          </a:prstGeom>
          <a:noFill/>
        </p:spPr>
        <p:txBody>
          <a:bodyPr wrap="none" rtlCol="0">
            <a:spAutoFit/>
          </a:bodyPr>
          <a:lstStyle/>
          <a:p>
            <a:pPr marL="214313" indent="-214313" defTabSz="685800" fontAlgn="auto">
              <a:lnSpc>
                <a:spcPct val="150000"/>
              </a:lnSpc>
              <a:spcBef>
                <a:spcPts val="0"/>
              </a:spcBef>
              <a:spcAft>
                <a:spcPts val="0"/>
              </a:spcAft>
              <a:buClr>
                <a:srgbClr val="FFFFFF">
                  <a:lumMod val="50000"/>
                </a:srgbClr>
              </a:buClr>
              <a:buFont typeface="Wingdings" panose="05000000000000000000" pitchFamily="2" charset="2"/>
              <a:buChar char="§"/>
            </a:pPr>
            <a:r>
              <a:rPr lang="en-US" sz="2100" dirty="0">
                <a:solidFill>
                  <a:srgbClr val="003896"/>
                </a:solidFill>
                <a:latin typeface="Arial" panose="020B0604020202020204"/>
                <a:cs typeface="+mn-cs"/>
              </a:rPr>
              <a:t>Workflow approvals</a:t>
            </a:r>
          </a:p>
          <a:p>
            <a:pPr marL="214313" indent="-214313" defTabSz="685800" fontAlgn="auto">
              <a:lnSpc>
                <a:spcPct val="150000"/>
              </a:lnSpc>
              <a:spcBef>
                <a:spcPts val="0"/>
              </a:spcBef>
              <a:spcAft>
                <a:spcPts val="0"/>
              </a:spcAft>
              <a:buClr>
                <a:srgbClr val="FFFFFF">
                  <a:lumMod val="50000"/>
                </a:srgbClr>
              </a:buClr>
              <a:buFont typeface="Wingdings" panose="05000000000000000000" pitchFamily="2" charset="2"/>
              <a:buChar char="§"/>
            </a:pPr>
            <a:r>
              <a:rPr lang="en-US" sz="2100" dirty="0">
                <a:solidFill>
                  <a:srgbClr val="003896"/>
                </a:solidFill>
                <a:latin typeface="Arial" panose="020B0604020202020204"/>
                <a:cs typeface="+mn-cs"/>
              </a:rPr>
              <a:t>Rules and conditions govern approvals</a:t>
            </a:r>
          </a:p>
          <a:p>
            <a:pPr marL="214313" indent="-214313" defTabSz="685800" fontAlgn="auto">
              <a:lnSpc>
                <a:spcPct val="150000"/>
              </a:lnSpc>
              <a:spcBef>
                <a:spcPts val="0"/>
              </a:spcBef>
              <a:spcAft>
                <a:spcPts val="0"/>
              </a:spcAft>
              <a:buClr>
                <a:srgbClr val="FFFFFF">
                  <a:lumMod val="50000"/>
                </a:srgbClr>
              </a:buClr>
              <a:buFont typeface="Wingdings" panose="05000000000000000000" pitchFamily="2" charset="2"/>
              <a:buChar char="§"/>
            </a:pPr>
            <a:r>
              <a:rPr lang="en-US" sz="2100" dirty="0">
                <a:solidFill>
                  <a:srgbClr val="003896"/>
                </a:solidFill>
                <a:latin typeface="Arial" panose="020B0604020202020204"/>
                <a:cs typeface="+mn-cs"/>
              </a:rPr>
              <a:t>Integration to other applications</a:t>
            </a:r>
          </a:p>
        </p:txBody>
      </p:sp>
    </p:spTree>
    <p:extLst>
      <p:ext uri="{BB962C8B-B14F-4D97-AF65-F5344CB8AC3E}">
        <p14:creationId xmlns:p14="http://schemas.microsoft.com/office/powerpoint/2010/main" val="26819435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3B67A-A2F3-4A6D-B723-E2F92BA1ED10}"/>
              </a:ext>
            </a:extLst>
          </p:cNvPr>
          <p:cNvSpPr>
            <a:spLocks noGrp="1"/>
          </p:cNvSpPr>
          <p:nvPr>
            <p:ph type="title"/>
          </p:nvPr>
        </p:nvSpPr>
        <p:spPr/>
        <p:txBody>
          <a:bodyPr/>
          <a:lstStyle/>
          <a:p>
            <a:r>
              <a:rPr lang="en-US" dirty="0"/>
              <a:t>Contents</a:t>
            </a:r>
            <a:endParaRPr lang="en-ZA" dirty="0"/>
          </a:p>
        </p:txBody>
      </p:sp>
      <p:sp>
        <p:nvSpPr>
          <p:cNvPr id="3" name="Content Placeholder 2">
            <a:extLst>
              <a:ext uri="{FF2B5EF4-FFF2-40B4-BE49-F238E27FC236}">
                <a16:creationId xmlns:a16="http://schemas.microsoft.com/office/drawing/2014/main" id="{0BAFA608-DA3B-4E59-A6BC-D248BD99093B}"/>
              </a:ext>
            </a:extLst>
          </p:cNvPr>
          <p:cNvSpPr>
            <a:spLocks noGrp="1"/>
          </p:cNvSpPr>
          <p:nvPr>
            <p:ph idx="1"/>
          </p:nvPr>
        </p:nvSpPr>
        <p:spPr/>
        <p:txBody>
          <a:bodyPr/>
          <a:lstStyle/>
          <a:p>
            <a:pPr marL="285750" indent="-285750">
              <a:buFont typeface="Arial" panose="020B0604020202020204" pitchFamily="34" charset="0"/>
              <a:buChar char="•"/>
            </a:pPr>
            <a:r>
              <a:rPr lang="en-US" sz="2000" dirty="0">
                <a:solidFill>
                  <a:srgbClr val="003896"/>
                </a:solidFill>
              </a:rPr>
              <a:t>Introduction</a:t>
            </a:r>
          </a:p>
          <a:p>
            <a:pPr marL="285750" indent="-285750">
              <a:buFont typeface="Arial" panose="020B0604020202020204" pitchFamily="34" charset="0"/>
              <a:buChar char="•"/>
            </a:pPr>
            <a:r>
              <a:rPr lang="en-US" sz="2000" dirty="0">
                <a:solidFill>
                  <a:srgbClr val="003896"/>
                </a:solidFill>
              </a:rPr>
              <a:t>Commercial Process</a:t>
            </a:r>
          </a:p>
          <a:p>
            <a:pPr marL="285750" indent="-285750">
              <a:buFont typeface="Arial" panose="020B0604020202020204" pitchFamily="34" charset="0"/>
              <a:buChar char="•"/>
            </a:pPr>
            <a:r>
              <a:rPr lang="en-US" sz="2000" dirty="0">
                <a:solidFill>
                  <a:srgbClr val="003896"/>
                </a:solidFill>
              </a:rPr>
              <a:t>SDL&amp;I</a:t>
            </a:r>
          </a:p>
          <a:p>
            <a:pPr marL="285750" indent="-285750">
              <a:buFont typeface="Arial" panose="020B0604020202020204" pitchFamily="34" charset="0"/>
              <a:buChar char="•"/>
            </a:pPr>
            <a:r>
              <a:rPr lang="en-US" sz="2000" dirty="0">
                <a:solidFill>
                  <a:srgbClr val="003896"/>
                </a:solidFill>
              </a:rPr>
              <a:t>Safety Requirements</a:t>
            </a:r>
          </a:p>
          <a:p>
            <a:pPr marL="285750" indent="-285750">
              <a:buFont typeface="Arial" panose="020B0604020202020204" pitchFamily="34" charset="0"/>
              <a:buChar char="•"/>
            </a:pPr>
            <a:r>
              <a:rPr lang="en-US" sz="2000" dirty="0">
                <a:solidFill>
                  <a:srgbClr val="003896"/>
                </a:solidFill>
              </a:rPr>
              <a:t>Quality Requirements</a:t>
            </a:r>
          </a:p>
          <a:p>
            <a:pPr marL="285750" indent="-285750">
              <a:buFont typeface="Arial" panose="020B0604020202020204" pitchFamily="34" charset="0"/>
              <a:buChar char="•"/>
            </a:pPr>
            <a:r>
              <a:rPr lang="en-ZA" dirty="0">
                <a:solidFill>
                  <a:srgbClr val="003896"/>
                </a:solidFill>
                <a:latin typeface="Arial"/>
                <a:cs typeface="Times New Roman"/>
              </a:rPr>
              <a:t>SOW &amp; Technical requirements</a:t>
            </a:r>
          </a:p>
          <a:p>
            <a:pPr marL="285750" indent="-285750">
              <a:buFont typeface="Arial" panose="020B0604020202020204" pitchFamily="34" charset="0"/>
              <a:buChar char="•"/>
            </a:pPr>
            <a:r>
              <a:rPr lang="en-ZA" sz="2800" b="1" dirty="0">
                <a:latin typeface="Arial"/>
                <a:cs typeface="Times New Roman"/>
              </a:rPr>
              <a:t>Pricing</a:t>
            </a:r>
            <a:endParaRPr lang="en-US" sz="2800" b="1" dirty="0">
              <a:latin typeface="Arial"/>
              <a:cs typeface="Times New Roman"/>
            </a:endParaRPr>
          </a:p>
          <a:p>
            <a:endParaRPr lang="en-ZA" dirty="0"/>
          </a:p>
        </p:txBody>
      </p:sp>
      <p:sp>
        <p:nvSpPr>
          <p:cNvPr id="5" name="Slide Number Placeholder 4">
            <a:extLst>
              <a:ext uri="{FF2B5EF4-FFF2-40B4-BE49-F238E27FC236}">
                <a16:creationId xmlns:a16="http://schemas.microsoft.com/office/drawing/2014/main" id="{6E7BCF06-711D-4A8B-A2F4-A3DA3D66E627}"/>
              </a:ext>
            </a:extLst>
          </p:cNvPr>
          <p:cNvSpPr>
            <a:spLocks noGrp="1"/>
          </p:cNvSpPr>
          <p:nvPr>
            <p:ph type="sldNum" sz="quarter" idx="12"/>
          </p:nvPr>
        </p:nvSpPr>
        <p:spPr/>
        <p:txBody>
          <a:bodyPr/>
          <a:lstStyle/>
          <a:p>
            <a:pPr>
              <a:defRPr/>
            </a:pPr>
            <a:fld id="{8B96C4E4-F781-410B-AD6C-1AF225F5EE3D}" type="slidenum">
              <a:rPr lang="en-ZA" smtClean="0"/>
              <a:pPr>
                <a:defRPr/>
              </a:pPr>
              <a:t>47</a:t>
            </a:fld>
            <a:endParaRPr lang="en-ZA"/>
          </a:p>
        </p:txBody>
      </p:sp>
    </p:spTree>
    <p:extLst>
      <p:ext uri="{BB962C8B-B14F-4D97-AF65-F5344CB8AC3E}">
        <p14:creationId xmlns:p14="http://schemas.microsoft.com/office/powerpoint/2010/main" val="481710797"/>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FA42F-508D-4412-8952-116D2D8633D3}"/>
              </a:ext>
            </a:extLst>
          </p:cNvPr>
          <p:cNvSpPr>
            <a:spLocks noGrp="1"/>
          </p:cNvSpPr>
          <p:nvPr>
            <p:ph type="title"/>
          </p:nvPr>
        </p:nvSpPr>
        <p:spPr/>
        <p:txBody>
          <a:bodyPr/>
          <a:lstStyle/>
          <a:p>
            <a:r>
              <a:rPr lang="en-US" dirty="0"/>
              <a:t>Pricing</a:t>
            </a:r>
            <a:endParaRPr lang="en-ZA" dirty="0"/>
          </a:p>
        </p:txBody>
      </p:sp>
      <p:sp>
        <p:nvSpPr>
          <p:cNvPr id="3" name="Content Placeholder 2">
            <a:extLst>
              <a:ext uri="{FF2B5EF4-FFF2-40B4-BE49-F238E27FC236}">
                <a16:creationId xmlns:a16="http://schemas.microsoft.com/office/drawing/2014/main" id="{D7477B2E-E6D6-4535-89F9-66ED36ECE154}"/>
              </a:ext>
            </a:extLst>
          </p:cNvPr>
          <p:cNvSpPr>
            <a:spLocks noGrp="1"/>
          </p:cNvSpPr>
          <p:nvPr>
            <p:ph idx="1"/>
          </p:nvPr>
        </p:nvSpPr>
        <p:spPr/>
        <p:txBody>
          <a:bodyPr/>
          <a:lstStyle/>
          <a:p>
            <a:r>
              <a:rPr lang="en-US" sz="1800" dirty="0"/>
              <a:t>Refer to Annexure F</a:t>
            </a:r>
          </a:p>
          <a:p>
            <a:endParaRPr lang="en-US" sz="1800" dirty="0"/>
          </a:p>
          <a:p>
            <a:endParaRPr lang="en-US" sz="1800" dirty="0"/>
          </a:p>
          <a:p>
            <a:endParaRPr lang="en-US" sz="1800" dirty="0"/>
          </a:p>
          <a:p>
            <a:endParaRPr lang="en-ZA" dirty="0"/>
          </a:p>
        </p:txBody>
      </p:sp>
      <p:sp>
        <p:nvSpPr>
          <p:cNvPr id="5" name="Slide Number Placeholder 4">
            <a:extLst>
              <a:ext uri="{FF2B5EF4-FFF2-40B4-BE49-F238E27FC236}">
                <a16:creationId xmlns:a16="http://schemas.microsoft.com/office/drawing/2014/main" id="{DF27D3B0-5BE4-41DE-85A1-C0377BF7BE85}"/>
              </a:ext>
            </a:extLst>
          </p:cNvPr>
          <p:cNvSpPr>
            <a:spLocks noGrp="1"/>
          </p:cNvSpPr>
          <p:nvPr>
            <p:ph type="sldNum" sz="quarter" idx="12"/>
          </p:nvPr>
        </p:nvSpPr>
        <p:spPr/>
        <p:txBody>
          <a:bodyPr/>
          <a:lstStyle/>
          <a:p>
            <a:pPr>
              <a:defRPr/>
            </a:pPr>
            <a:fld id="{8B96C4E4-F781-410B-AD6C-1AF225F5EE3D}" type="slidenum">
              <a:rPr lang="en-ZA" smtClean="0"/>
              <a:pPr>
                <a:defRPr/>
              </a:pPr>
              <a:t>48</a:t>
            </a:fld>
            <a:endParaRPr lang="en-ZA"/>
          </a:p>
        </p:txBody>
      </p:sp>
      <p:graphicFrame>
        <p:nvGraphicFramePr>
          <p:cNvPr id="7" name="Object 6">
            <a:extLst>
              <a:ext uri="{FF2B5EF4-FFF2-40B4-BE49-F238E27FC236}">
                <a16:creationId xmlns:a16="http://schemas.microsoft.com/office/drawing/2014/main" id="{9F9176C3-568E-7491-3ECE-89EB29476E87}"/>
              </a:ext>
            </a:extLst>
          </p:cNvPr>
          <p:cNvGraphicFramePr>
            <a:graphicFrameLocks noChangeAspect="1"/>
          </p:cNvGraphicFramePr>
          <p:nvPr>
            <p:extLst>
              <p:ext uri="{D42A27DB-BD31-4B8C-83A1-F6EECF244321}">
                <p14:modId xmlns:p14="http://schemas.microsoft.com/office/powerpoint/2010/main" val="49826644"/>
              </p:ext>
            </p:extLst>
          </p:nvPr>
        </p:nvGraphicFramePr>
        <p:xfrm>
          <a:off x="2323073" y="2732063"/>
          <a:ext cx="1609328" cy="1393874"/>
        </p:xfrm>
        <a:graphic>
          <a:graphicData uri="http://schemas.openxmlformats.org/presentationml/2006/ole">
            <mc:AlternateContent xmlns:mc="http://schemas.openxmlformats.org/markup-compatibility/2006">
              <mc:Choice xmlns:v="urn:schemas-microsoft-com:vml" Requires="v">
                <p:oleObj name="Worksheet" showAsIcon="1" r:id="rId2" imgW="914375" imgH="771690" progId="Excel.Sheet.12">
                  <p:embed/>
                </p:oleObj>
              </mc:Choice>
              <mc:Fallback>
                <p:oleObj name="Worksheet" showAsIcon="1" r:id="rId2" imgW="914375" imgH="771690" progId="Excel.Sheet.12">
                  <p:embed/>
                  <p:pic>
                    <p:nvPicPr>
                      <p:cNvPr id="0" name=""/>
                      <p:cNvPicPr/>
                      <p:nvPr/>
                    </p:nvPicPr>
                    <p:blipFill>
                      <a:blip r:embed="rId3"/>
                      <a:stretch>
                        <a:fillRect/>
                      </a:stretch>
                    </p:blipFill>
                    <p:spPr>
                      <a:xfrm>
                        <a:off x="2323073" y="2732063"/>
                        <a:ext cx="1609328" cy="1393874"/>
                      </a:xfrm>
                      <a:prstGeom prst="rect">
                        <a:avLst/>
                      </a:prstGeom>
                    </p:spPr>
                  </p:pic>
                </p:oleObj>
              </mc:Fallback>
            </mc:AlternateContent>
          </a:graphicData>
        </a:graphic>
      </p:graphicFrame>
    </p:spTree>
    <p:extLst>
      <p:ext uri="{BB962C8B-B14F-4D97-AF65-F5344CB8AC3E}">
        <p14:creationId xmlns:p14="http://schemas.microsoft.com/office/powerpoint/2010/main" val="901424451"/>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Slide Number Placeholder 4"/>
          <p:cNvSpPr>
            <a:spLocks noGrp="1"/>
          </p:cNvSpPr>
          <p:nvPr>
            <p:ph type="sldNum" sz="quarter" idx="11"/>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44DC71BB-77F2-41AE-846E-4653B7511851}" type="slidenum">
              <a:rPr kumimoji="0" lang="en-ZA" altLang="en-US" sz="1000" b="0" i="0" u="none" strike="noStrike" kern="1200" cap="none" spc="0" normalizeH="0" baseline="0" noProof="0" smtClean="0">
                <a:ln>
                  <a:noFill/>
                </a:ln>
                <a:solidFill>
                  <a:srgbClr val="83725B"/>
                </a:solidFill>
                <a:effectLst/>
                <a:uLnTx/>
                <a:uFillTx/>
                <a:latin typeface="Arial" charset="0"/>
                <a:ea typeface="+mn-ea"/>
                <a:cs typeface="Arial" charset="0"/>
              </a:rPr>
              <a:pPr marL="0" marR="0" lvl="0" indent="0" algn="ctr" defTabSz="914400" rtl="0" eaLnBrk="1" fontAlgn="auto" latinLnBrk="0" hangingPunct="1">
                <a:lnSpc>
                  <a:spcPct val="100000"/>
                </a:lnSpc>
                <a:spcBef>
                  <a:spcPts val="0"/>
                </a:spcBef>
                <a:spcAft>
                  <a:spcPts val="0"/>
                </a:spcAft>
                <a:buClrTx/>
                <a:buSzTx/>
                <a:buFontTx/>
                <a:buNone/>
                <a:tabLst/>
                <a:defRPr/>
              </a:pPr>
              <a:t>49</a:t>
            </a:fld>
            <a:endParaRPr kumimoji="0" lang="en-ZA" altLang="en-US" sz="1000" b="0" i="0" u="none" strike="noStrike" kern="1200" cap="none" spc="0" normalizeH="0" baseline="0" noProof="0" dirty="0">
              <a:ln>
                <a:noFill/>
              </a:ln>
              <a:solidFill>
                <a:srgbClr val="83725B"/>
              </a:solidFill>
              <a:effectLst/>
              <a:uLnTx/>
              <a:uFillTx/>
              <a:latin typeface="Arial" charset="0"/>
              <a:ea typeface="+mn-ea"/>
              <a:cs typeface="Arial" charset="0"/>
            </a:endParaRPr>
          </a:p>
        </p:txBody>
      </p:sp>
      <p:sp>
        <p:nvSpPr>
          <p:cNvPr id="31749" name="Date Placeholder 3"/>
          <p:cNvSpPr txBox="1">
            <a:spLocks/>
          </p:cNvSpPr>
          <p:nvPr/>
        </p:nvSpPr>
        <p:spPr bwMode="auto">
          <a:xfrm>
            <a:off x="539750" y="6457950"/>
            <a:ext cx="1738313" cy="268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000" b="0" i="0" u="none" strike="noStrike" kern="1200" cap="none" spc="0" normalizeH="0" baseline="0" noProof="0" dirty="0">
              <a:ln>
                <a:noFill/>
              </a:ln>
              <a:solidFill>
                <a:srgbClr val="83725B"/>
              </a:solidFill>
              <a:effectLst/>
              <a:uLnTx/>
              <a:uFillTx/>
              <a:latin typeface="Arial" charset="0"/>
              <a:ea typeface="+mn-ea"/>
              <a:cs typeface="Arial" charset="0"/>
            </a:endParaRPr>
          </a:p>
        </p:txBody>
      </p:sp>
      <p:sp>
        <p:nvSpPr>
          <p:cNvPr id="7" name="Rectangle 6"/>
          <p:cNvSpPr/>
          <p:nvPr/>
        </p:nvSpPr>
        <p:spPr>
          <a:xfrm>
            <a:off x="7956376" y="6093296"/>
            <a:ext cx="1080120" cy="6926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srgbClr val="FFFFFF"/>
              </a:solidFill>
              <a:effectLst/>
              <a:uLnTx/>
              <a:uFillTx/>
              <a:latin typeface="Arial"/>
              <a:ea typeface="+mn-ea"/>
              <a:cs typeface="Aria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6613" y="2471738"/>
            <a:ext cx="2390775" cy="1914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p:cNvSpPr>
            <a:spLocks noGrp="1"/>
          </p:cNvSpPr>
          <p:nvPr>
            <p:ph type="title"/>
          </p:nvPr>
        </p:nvSpPr>
        <p:spPr>
          <a:xfrm>
            <a:off x="179512" y="166688"/>
            <a:ext cx="6519862" cy="666750"/>
          </a:xfrm>
        </p:spPr>
        <p:txBody>
          <a:bodyPr/>
          <a:lstStyle/>
          <a:p>
            <a:r>
              <a:rPr lang="en-ZA" altLang="en-US" dirty="0"/>
              <a:t>Questions</a:t>
            </a:r>
          </a:p>
        </p:txBody>
      </p:sp>
    </p:spTree>
    <p:extLst>
      <p:ext uri="{BB962C8B-B14F-4D97-AF65-F5344CB8AC3E}">
        <p14:creationId xmlns:p14="http://schemas.microsoft.com/office/powerpoint/2010/main" val="2914148135"/>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p:nvPr/>
        </p:nvSpPr>
        <p:spPr>
          <a:xfrm>
            <a:off x="0" y="2805123"/>
            <a:ext cx="9143999" cy="92333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913526" eaLnBrk="1" hangingPunct="1">
              <a:buClr>
                <a:schemeClr val="tx2"/>
              </a:buClr>
              <a:defRPr baseline="0">
                <a:latin typeface="+mn-lt"/>
              </a:defRPr>
            </a:lvl1pPr>
            <a:lvl2pPr marL="197607" indent="-195987" defTabSz="913526" eaLnBrk="1" hangingPunct="1">
              <a:buClr>
                <a:srgbClr val="83725B"/>
              </a:buClr>
              <a:buSzPct val="125000"/>
              <a:buFont typeface="Arial" pitchFamily="34" charset="0"/>
              <a:buChar char="•"/>
              <a:defRPr baseline="0">
                <a:latin typeface="+mn-lt"/>
              </a:defRPr>
            </a:lvl2pPr>
            <a:lvl3pPr marL="466481" indent="-267255" defTabSz="913526" eaLnBrk="1" hangingPunct="1">
              <a:buClr>
                <a:srgbClr val="83725B"/>
              </a:buClr>
              <a:buSzPct val="120000"/>
              <a:buFont typeface="Arial" charset="0"/>
              <a:buChar char="–"/>
              <a:defRPr baseline="0">
                <a:latin typeface="+mn-lt"/>
              </a:defRPr>
            </a:lvl3pPr>
            <a:lvl4pPr marL="626835" indent="-158733" defTabSz="913526" eaLnBrk="1" hangingPunct="1">
              <a:buClr>
                <a:srgbClr val="83725B"/>
              </a:buClr>
              <a:buSzPct val="100000"/>
              <a:buFont typeface="Arial" pitchFamily="34" charset="0"/>
              <a:buChar char="•"/>
              <a:defRPr baseline="0">
                <a:latin typeface="+mn-lt"/>
              </a:defRPr>
            </a:lvl4pPr>
            <a:lvl5pPr marL="765029" indent="-132818" defTabSz="913526" eaLnBrk="1" hangingPunct="1">
              <a:buClr>
                <a:srgbClr val="83725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pPr algn="ctr"/>
            <a:r>
              <a:rPr lang="en-US" sz="6000" b="1" dirty="0"/>
              <a:t>Thank You</a:t>
            </a:r>
          </a:p>
        </p:txBody>
      </p:sp>
      <p:sp>
        <p:nvSpPr>
          <p:cNvPr id="3" name="Slide Number Placeholder 2">
            <a:extLst>
              <a:ext uri="{FF2B5EF4-FFF2-40B4-BE49-F238E27FC236}">
                <a16:creationId xmlns:a16="http://schemas.microsoft.com/office/drawing/2014/main" id="{6334C753-7CCB-EA55-F8C0-D14ECD8493E8}"/>
              </a:ext>
            </a:extLst>
          </p:cNvPr>
          <p:cNvSpPr>
            <a:spLocks noGrp="1"/>
          </p:cNvSpPr>
          <p:nvPr>
            <p:ph type="sldNum" sz="quarter" idx="12"/>
          </p:nvPr>
        </p:nvSpPr>
        <p:spPr/>
        <p:txBody>
          <a:bodyPr/>
          <a:lstStyle/>
          <a:p>
            <a:pPr>
              <a:defRPr/>
            </a:pPr>
            <a:fld id="{E0148F96-887E-4C04-8EB6-3A91172BC025}" type="slidenum">
              <a:rPr lang="en-ZA" smtClean="0"/>
              <a:pPr>
                <a:defRPr/>
              </a:pPr>
              <a:t>50</a:t>
            </a:fld>
            <a:endParaRPr lang="en-ZA"/>
          </a:p>
        </p:txBody>
      </p:sp>
    </p:spTree>
    <p:extLst>
      <p:ext uri="{BB962C8B-B14F-4D97-AF65-F5344CB8AC3E}">
        <p14:creationId xmlns:p14="http://schemas.microsoft.com/office/powerpoint/2010/main" val="2171929859"/>
      </p:ext>
    </p:extLst>
  </p:cSld>
  <p:clrMapOvr>
    <a:masterClrMapping/>
  </p:clrMapOvr>
  <p:transition spd="slow">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EE4P_INTELLIGENT_ELEMENT" val="{Nam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EmDE277H70ODx5mfWn3Cc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b0mObU4dV0WXs77rz3sbVg"/>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L2AMokOxyEqLhOuDofFB6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b0mObU4dV0WXs77rz3sbV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ntj9TGeK90ixDpzzJn7HA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ntj9TGeK90ixDpzzJn7HA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ntj9TGeK90ixDpzzJn7HA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ntj9TGeK90ixDpzzJn7HAQ"/>
</p:tagLst>
</file>

<file path=ppt/theme/theme1.xml><?xml version="1.0" encoding="utf-8"?>
<a:theme xmlns:a="http://schemas.openxmlformats.org/drawingml/2006/main" name="Default Design">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Default Design">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efault Design">
  <a:themeElements>
    <a:clrScheme name="">
      <a:dk1>
        <a:srgbClr val="003896"/>
      </a:dk1>
      <a:lt1>
        <a:srgbClr val="FFFFFF"/>
      </a:lt1>
      <a:dk2>
        <a:srgbClr val="FFFFFF"/>
      </a:dk2>
      <a:lt2>
        <a:srgbClr val="DDDDDD"/>
      </a:lt2>
      <a:accent1>
        <a:srgbClr val="003896"/>
      </a:accent1>
      <a:accent2>
        <a:srgbClr val="83725B"/>
      </a:accent2>
      <a:accent3>
        <a:srgbClr val="FFFFFF"/>
      </a:accent3>
      <a:accent4>
        <a:srgbClr val="002E7F"/>
      </a:accent4>
      <a:accent5>
        <a:srgbClr val="AAAEC9"/>
      </a:accent5>
      <a:accent6>
        <a:srgbClr val="766752"/>
      </a:accent6>
      <a:hlink>
        <a:srgbClr val="83725B"/>
      </a:hlink>
      <a:folHlink>
        <a:srgbClr val="85870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99CC00"/>
        </a:folHlink>
      </a:clrScheme>
      <a:clrMap bg1="lt1" tx1="dk1" bg2="lt2" tx2="dk2" accent1="accent1" accent2="accent2" accent3="accent3" accent4="accent4" accent5="accent5" accent6="accent6" hlink="hlink" folHlink="folHlink"/>
    </a:extraClrScheme>
    <a:extraClrScheme>
      <a:clrScheme name="Default Design 16">
        <a:dk1>
          <a:srgbClr val="003896"/>
        </a:dk1>
        <a:lt1>
          <a:srgbClr val="FFFFFF"/>
        </a:lt1>
        <a:dk2>
          <a:srgbClr val="FFFFFF"/>
        </a:dk2>
        <a:lt2>
          <a:srgbClr val="808080"/>
        </a:lt2>
        <a:accent1>
          <a:srgbClr val="BBE0E3"/>
        </a:accent1>
        <a:accent2>
          <a:srgbClr val="333399"/>
        </a:accent2>
        <a:accent3>
          <a:srgbClr val="FFFFFF"/>
        </a:accent3>
        <a:accent4>
          <a:srgbClr val="002E7F"/>
        </a:accent4>
        <a:accent5>
          <a:srgbClr val="DAEDEF"/>
        </a:accent5>
        <a:accent6>
          <a:srgbClr val="2D2D8A"/>
        </a:accent6>
        <a:hlink>
          <a:srgbClr val="83725B"/>
        </a:hlink>
        <a:folHlink>
          <a:srgbClr val="858705"/>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69b1b3ef-f17b-48c7-a7c8-8ad8b283852f" ContentTypeId="0x0101000D8B3899A4805C44A2FA507CBAF83E58"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Owner xmlns="2c7ddca0-f18f-4514-89ec-cfc256175ba5">
      <UserInfo>
        <DisplayName>Vic Pretorius</DisplayName>
        <AccountId>47</AccountId>
        <AccountType/>
      </UserInfo>
    </Owner>
  </documentManagement>
</p:properties>
</file>

<file path=customXml/item4.xml><?xml version="1.0" encoding="utf-8"?>
<ct:contentTypeSchema xmlns:ct="http://schemas.microsoft.com/office/2006/metadata/contentType" xmlns:ma="http://schemas.microsoft.com/office/2006/metadata/properties/metaAttributes" ct:_="" ma:_="" ma:contentTypeName="Khoro Minimum metadata" ma:contentTypeID="0x0101000D8B3899A4805C44A2FA507CBAF83E58009698956C1F876542A83A85EE8AFB9DA1" ma:contentTypeVersion="3" ma:contentTypeDescription="" ma:contentTypeScope="" ma:versionID="1ca732773a0609f40777b6e4437250c5">
  <xsd:schema xmlns:xsd="http://www.w3.org/2001/XMLSchema" xmlns:xs="http://www.w3.org/2001/XMLSchema" xmlns:p="http://schemas.microsoft.com/office/2006/metadata/properties" xmlns:ns2="2c7ddca0-f18f-4514-89ec-cfc256175ba5" targetNamespace="http://schemas.microsoft.com/office/2006/metadata/properties" ma:root="true" ma:fieldsID="72b82969d188a8fe94c9126c6d74c20f" ns2:_="">
    <xsd:import namespace="2c7ddca0-f18f-4514-89ec-cfc256175ba5"/>
    <xsd:element name="properties">
      <xsd:complexType>
        <xsd:sequence>
          <xsd:element name="documentManagement">
            <xsd:complexType>
              <xsd:all>
                <xsd:element ref="ns2:Owner"/>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7ddca0-f18f-4514-89ec-cfc256175ba5" elementFormDefault="qualified">
    <xsd:import namespace="http://schemas.microsoft.com/office/2006/documentManagement/types"/>
    <xsd:import namespace="http://schemas.microsoft.com/office/infopath/2007/PartnerControls"/>
    <xsd:element name="Owner" ma:index="8" ma:displayName="Owner" ma:list="UserInfo" ma:SharePointGroup="0" ma:internalName="Own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4492096-0E53-43BF-9D33-692EA437530D}">
  <ds:schemaRefs>
    <ds:schemaRef ds:uri="Microsoft.SharePoint.Taxonomy.ContentTypeSync"/>
  </ds:schemaRefs>
</ds:datastoreItem>
</file>

<file path=customXml/itemProps2.xml><?xml version="1.0" encoding="utf-8"?>
<ds:datastoreItem xmlns:ds="http://schemas.openxmlformats.org/officeDocument/2006/customXml" ds:itemID="{A45312A8-B799-43B1-9C65-7FD22E1DD774}">
  <ds:schemaRefs>
    <ds:schemaRef ds:uri="http://schemas.microsoft.com/sharepoint/v3/contenttype/forms"/>
  </ds:schemaRefs>
</ds:datastoreItem>
</file>

<file path=customXml/itemProps3.xml><?xml version="1.0" encoding="utf-8"?>
<ds:datastoreItem xmlns:ds="http://schemas.openxmlformats.org/officeDocument/2006/customXml" ds:itemID="{237E7972-5540-4FF3-B330-DCC478A57D49}">
  <ds:schemaRefs>
    <ds:schemaRef ds:uri="http://schemas.microsoft.com/office/2006/metadata/properties"/>
    <ds:schemaRef ds:uri="http://www.w3.org/XML/1998/namespace"/>
    <ds:schemaRef ds:uri="http://purl.org/dc/dcmitype/"/>
    <ds:schemaRef ds:uri="http://purl.org/dc/elements/1.1/"/>
    <ds:schemaRef ds:uri="http://schemas.microsoft.com/office/2006/documentManagement/types"/>
    <ds:schemaRef ds:uri="http://purl.org/dc/terms/"/>
    <ds:schemaRef ds:uri="http://schemas.openxmlformats.org/package/2006/metadata/core-properties"/>
    <ds:schemaRef ds:uri="http://schemas.microsoft.com/office/infopath/2007/PartnerControls"/>
    <ds:schemaRef ds:uri="2c7ddca0-f18f-4514-89ec-cfc256175ba5"/>
  </ds:schemaRefs>
</ds:datastoreItem>
</file>

<file path=customXml/itemProps4.xml><?xml version="1.0" encoding="utf-8"?>
<ds:datastoreItem xmlns:ds="http://schemas.openxmlformats.org/officeDocument/2006/customXml" ds:itemID="{F3A8A697-FEE0-4F64-9202-67BA3BC264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7ddca0-f18f-4514-89ec-cfc256175b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10740</TotalTime>
  <Words>4704</Words>
  <Application>Microsoft Office PowerPoint</Application>
  <PresentationFormat>On-screen Show (4:3)</PresentationFormat>
  <Paragraphs>586</Paragraphs>
  <Slides>50</Slides>
  <Notes>6</Notes>
  <HiddenSlides>0</HiddenSlides>
  <MMClips>0</MMClips>
  <ScaleCrop>false</ScaleCrop>
  <HeadingPairs>
    <vt:vector size="8" baseType="variant">
      <vt:variant>
        <vt:lpstr>Fonts Used</vt:lpstr>
      </vt:variant>
      <vt:variant>
        <vt:i4>5</vt:i4>
      </vt:variant>
      <vt:variant>
        <vt:lpstr>Theme</vt:lpstr>
      </vt:variant>
      <vt:variant>
        <vt:i4>5</vt:i4>
      </vt:variant>
      <vt:variant>
        <vt:lpstr>Embedded OLE Servers</vt:lpstr>
      </vt:variant>
      <vt:variant>
        <vt:i4>3</vt:i4>
      </vt:variant>
      <vt:variant>
        <vt:lpstr>Slide Titles</vt:lpstr>
      </vt:variant>
      <vt:variant>
        <vt:i4>50</vt:i4>
      </vt:variant>
    </vt:vector>
  </HeadingPairs>
  <TitlesOfParts>
    <vt:vector size="63" baseType="lpstr">
      <vt:lpstr>Arial</vt:lpstr>
      <vt:lpstr>Calibri</vt:lpstr>
      <vt:lpstr>Courier New</vt:lpstr>
      <vt:lpstr>Symbol</vt:lpstr>
      <vt:lpstr>Wingdings</vt:lpstr>
      <vt:lpstr>Default Design</vt:lpstr>
      <vt:lpstr>Custom Design</vt:lpstr>
      <vt:lpstr>1_Default Design</vt:lpstr>
      <vt:lpstr>2_Default Design</vt:lpstr>
      <vt:lpstr>Content Slide Master</vt:lpstr>
      <vt:lpstr>think-cell Slide</vt:lpstr>
      <vt:lpstr>Document</vt:lpstr>
      <vt:lpstr>Worksheet</vt:lpstr>
      <vt:lpstr>MWP2486CX</vt:lpstr>
      <vt:lpstr> MWP2486CX</vt:lpstr>
      <vt:lpstr>Rules of Engagement/Commercial  Process  MWP2486CX</vt:lpstr>
      <vt:lpstr>Point of contact and the closing Date for  MWP2486CX</vt:lpstr>
      <vt:lpstr>Contents</vt:lpstr>
      <vt:lpstr>Commercial – Submission Format </vt:lpstr>
      <vt:lpstr>Commercial continue -  Returnable required at Tender closing (disqualifiable) </vt:lpstr>
      <vt:lpstr>Commercial continue -  Returnable required at Tender closing. (Non-disqualifiable)</vt:lpstr>
      <vt:lpstr>Commercial continue-Evaluation Process  and Criteria </vt:lpstr>
      <vt:lpstr>Commercial continue-Contractual Requirements </vt:lpstr>
      <vt:lpstr>Contents</vt:lpstr>
      <vt:lpstr>Contractual requirements - SDL&amp;I</vt:lpstr>
      <vt:lpstr>Contents</vt:lpstr>
      <vt:lpstr>Contractual requirements-SHE</vt:lpstr>
      <vt:lpstr>Contents</vt:lpstr>
      <vt:lpstr>Contractual requirements-Quality</vt:lpstr>
      <vt:lpstr>Contents</vt:lpstr>
      <vt:lpstr>Intelligent Business Process Management Suite  (iBPMS) – Technical Clarification session</vt:lpstr>
      <vt:lpstr>Background</vt:lpstr>
      <vt:lpstr>Scope</vt:lpstr>
      <vt:lpstr>Application Interactions</vt:lpstr>
      <vt:lpstr>Gate Keepers and Evaluation criteria</vt:lpstr>
      <vt:lpstr>Evaluation Guideline</vt:lpstr>
      <vt:lpstr>High level Scope</vt:lpstr>
      <vt:lpstr>High level Scope</vt:lpstr>
      <vt:lpstr>High level Scope</vt:lpstr>
      <vt:lpstr>High level Scope</vt:lpstr>
      <vt:lpstr>High level Scope</vt:lpstr>
      <vt:lpstr>High level Scope</vt:lpstr>
      <vt:lpstr>High level Scope</vt:lpstr>
      <vt:lpstr>High level Scope</vt:lpstr>
      <vt:lpstr>High level Scope</vt:lpstr>
      <vt:lpstr>High level Scope</vt:lpstr>
      <vt:lpstr>High level Scope</vt:lpstr>
      <vt:lpstr>High level Scope</vt:lpstr>
      <vt:lpstr>High level Scope</vt:lpstr>
      <vt:lpstr>APPENDIX</vt:lpstr>
      <vt:lpstr>Contents</vt:lpstr>
      <vt:lpstr>Contents</vt:lpstr>
      <vt:lpstr>Acquire Customer Network Asset Creation (ACNAC)</vt:lpstr>
      <vt:lpstr>Contents</vt:lpstr>
      <vt:lpstr>eForms / TOP 100 KPIs / SET</vt:lpstr>
      <vt:lpstr>Contents</vt:lpstr>
      <vt:lpstr>Industrial Relations Chairperson Allocation Management (IRCAM )</vt:lpstr>
      <vt:lpstr>Contents</vt:lpstr>
      <vt:lpstr>GenTLC &amp; MBSA – Workflow ONLY</vt:lpstr>
      <vt:lpstr>Contents</vt:lpstr>
      <vt:lpstr>Pricing</vt:lpstr>
      <vt:lpstr>Questions</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StdPres</dc:title>
  <dc:creator>TCH bonisa</dc:creator>
  <cp:lastModifiedBy>Tamara Mda</cp:lastModifiedBy>
  <cp:revision>527</cp:revision>
  <dcterms:created xsi:type="dcterms:W3CDTF">2009-06-02T18:15:51Z</dcterms:created>
  <dcterms:modified xsi:type="dcterms:W3CDTF">2024-04-08T09:19:37Z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0x0101000D8B3899A4805C44A2FA507CBAF83E58009698956C1F876542A83A85EE8AFB9DA1</vt:lpwstr>
  </property>
</Properties>
</file>