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theme/theme11.xml" ContentType="application/vnd.openxmlformats-officedocument.theme+xml"/>
  <Override PartName="/ppt/slideLayouts/slideLayout1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23.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47">
  <p:sldMasterIdLst>
    <p:sldMasterId id="2147483660" r:id="rId4"/>
    <p:sldMasterId id="2147483672" r:id="rId5"/>
    <p:sldMasterId id="2147483684" r:id="rId6"/>
    <p:sldMasterId id="2147483744" r:id="rId7"/>
    <p:sldMasterId id="2147483708" r:id="rId8"/>
    <p:sldMasterId id="2147483720" r:id="rId9"/>
    <p:sldMasterId id="2147483732" r:id="rId10"/>
    <p:sldMasterId id="2147483746" r:id="rId11"/>
    <p:sldMasterId id="2147483748" r:id="rId12"/>
    <p:sldMasterId id="2147483752" r:id="rId13"/>
    <p:sldMasterId id="2147483754" r:id="rId14"/>
    <p:sldMasterId id="2147483756" r:id="rId15"/>
  </p:sldMasterIdLst>
  <p:notesMasterIdLst>
    <p:notesMasterId r:id="rId95"/>
  </p:notesMasterIdLst>
  <p:handoutMasterIdLst>
    <p:handoutMasterId r:id="rId96"/>
  </p:handoutMasterIdLst>
  <p:sldIdLst>
    <p:sldId id="268" r:id="rId16"/>
    <p:sldId id="667" r:id="rId17"/>
    <p:sldId id="1119" r:id="rId18"/>
    <p:sldId id="669" r:id="rId19"/>
    <p:sldId id="1201" r:id="rId20"/>
    <p:sldId id="1109" r:id="rId21"/>
    <p:sldId id="1110" r:id="rId22"/>
    <p:sldId id="1200" r:id="rId23"/>
    <p:sldId id="621" r:id="rId24"/>
    <p:sldId id="1112" r:id="rId25"/>
    <p:sldId id="1141" r:id="rId26"/>
    <p:sldId id="1142" r:id="rId27"/>
    <p:sldId id="1187" r:id="rId28"/>
    <p:sldId id="1143" r:id="rId29"/>
    <p:sldId id="1144" r:id="rId30"/>
    <p:sldId id="1181" r:id="rId31"/>
    <p:sldId id="1145" r:id="rId32"/>
    <p:sldId id="1146" r:id="rId33"/>
    <p:sldId id="1202" r:id="rId34"/>
    <p:sldId id="1147" r:id="rId35"/>
    <p:sldId id="1148" r:id="rId36"/>
    <p:sldId id="1203" r:id="rId37"/>
    <p:sldId id="1204" r:id="rId38"/>
    <p:sldId id="1152" r:id="rId39"/>
    <p:sldId id="1153" r:id="rId40"/>
    <p:sldId id="1154" r:id="rId41"/>
    <p:sldId id="1155" r:id="rId42"/>
    <p:sldId id="1156" r:id="rId43"/>
    <p:sldId id="1157" r:id="rId44"/>
    <p:sldId id="1158" r:id="rId45"/>
    <p:sldId id="1159" r:id="rId46"/>
    <p:sldId id="1160" r:id="rId47"/>
    <p:sldId id="1161" r:id="rId48"/>
    <p:sldId id="1162" r:id="rId49"/>
    <p:sldId id="1164" r:id="rId50"/>
    <p:sldId id="1165" r:id="rId51"/>
    <p:sldId id="1166" r:id="rId52"/>
    <p:sldId id="1188" r:id="rId53"/>
    <p:sldId id="1168" r:id="rId54"/>
    <p:sldId id="1169" r:id="rId55"/>
    <p:sldId id="1170" r:id="rId56"/>
    <p:sldId id="1189" r:id="rId57"/>
    <p:sldId id="1172" r:id="rId58"/>
    <p:sldId id="1174" r:id="rId59"/>
    <p:sldId id="1175" r:id="rId60"/>
    <p:sldId id="1176" r:id="rId61"/>
    <p:sldId id="1182" r:id="rId62"/>
    <p:sldId id="1190" r:id="rId63"/>
    <p:sldId id="1191" r:id="rId64"/>
    <p:sldId id="1177" r:id="rId65"/>
    <p:sldId id="1178" r:id="rId66"/>
    <p:sldId id="1179" r:id="rId67"/>
    <p:sldId id="1180" r:id="rId68"/>
    <p:sldId id="671" r:id="rId69"/>
    <p:sldId id="1106" r:id="rId70"/>
    <p:sldId id="1183" r:id="rId71"/>
    <p:sldId id="718" r:id="rId72"/>
    <p:sldId id="701" r:id="rId73"/>
    <p:sldId id="725" r:id="rId74"/>
    <p:sldId id="726" r:id="rId75"/>
    <p:sldId id="727" r:id="rId76"/>
    <p:sldId id="842" r:id="rId77"/>
    <p:sldId id="870" r:id="rId78"/>
    <p:sldId id="673" r:id="rId79"/>
    <p:sldId id="721" r:id="rId80"/>
    <p:sldId id="674" r:id="rId81"/>
    <p:sldId id="675" r:id="rId82"/>
    <p:sldId id="679" r:id="rId83"/>
    <p:sldId id="1193" r:id="rId84"/>
    <p:sldId id="1194" r:id="rId85"/>
    <p:sldId id="680" r:id="rId86"/>
    <p:sldId id="681" r:id="rId87"/>
    <p:sldId id="731" r:id="rId88"/>
    <p:sldId id="730" r:id="rId89"/>
    <p:sldId id="729" r:id="rId90"/>
    <p:sldId id="1184" r:id="rId91"/>
    <p:sldId id="1196" r:id="rId92"/>
    <p:sldId id="1199" r:id="rId93"/>
    <p:sldId id="416" r:id="rId9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0B0081E-A900-4C68-8FF0-65514B5A826F}">
          <p14:sldIdLst>
            <p14:sldId id="268"/>
            <p14:sldId id="667"/>
            <p14:sldId id="1119"/>
            <p14:sldId id="669"/>
            <p14:sldId id="1201"/>
            <p14:sldId id="1109"/>
            <p14:sldId id="1110"/>
            <p14:sldId id="1200"/>
            <p14:sldId id="621"/>
            <p14:sldId id="1112"/>
            <p14:sldId id="1141"/>
            <p14:sldId id="1142"/>
            <p14:sldId id="1187"/>
            <p14:sldId id="1143"/>
            <p14:sldId id="1144"/>
            <p14:sldId id="1181"/>
            <p14:sldId id="1145"/>
            <p14:sldId id="1146"/>
            <p14:sldId id="1202"/>
            <p14:sldId id="1147"/>
            <p14:sldId id="1148"/>
            <p14:sldId id="1203"/>
            <p14:sldId id="1204"/>
            <p14:sldId id="1152"/>
            <p14:sldId id="1153"/>
            <p14:sldId id="1154"/>
            <p14:sldId id="1155"/>
            <p14:sldId id="1156"/>
            <p14:sldId id="1157"/>
            <p14:sldId id="1158"/>
            <p14:sldId id="1159"/>
            <p14:sldId id="1160"/>
            <p14:sldId id="1161"/>
            <p14:sldId id="1162"/>
            <p14:sldId id="1164"/>
            <p14:sldId id="1165"/>
            <p14:sldId id="1166"/>
            <p14:sldId id="1188"/>
            <p14:sldId id="1168"/>
            <p14:sldId id="1169"/>
            <p14:sldId id="1170"/>
            <p14:sldId id="1189"/>
            <p14:sldId id="1172"/>
            <p14:sldId id="1174"/>
            <p14:sldId id="1175"/>
            <p14:sldId id="1176"/>
            <p14:sldId id="1182"/>
            <p14:sldId id="1190"/>
            <p14:sldId id="1191"/>
            <p14:sldId id="1177"/>
            <p14:sldId id="1178"/>
            <p14:sldId id="1179"/>
            <p14:sldId id="1180"/>
            <p14:sldId id="671"/>
            <p14:sldId id="1106"/>
            <p14:sldId id="1183"/>
            <p14:sldId id="718"/>
            <p14:sldId id="701"/>
            <p14:sldId id="725"/>
            <p14:sldId id="726"/>
            <p14:sldId id="727"/>
            <p14:sldId id="842"/>
            <p14:sldId id="870"/>
            <p14:sldId id="673"/>
            <p14:sldId id="721"/>
            <p14:sldId id="674"/>
            <p14:sldId id="675"/>
            <p14:sldId id="679"/>
            <p14:sldId id="1193"/>
            <p14:sldId id="1194"/>
            <p14:sldId id="680"/>
            <p14:sldId id="681"/>
            <p14:sldId id="731"/>
            <p14:sldId id="730"/>
            <p14:sldId id="729"/>
            <p14:sldId id="1184"/>
            <p14:sldId id="1196"/>
            <p14:sldId id="1199"/>
          </p14:sldIdLst>
        </p14:section>
        <p14:section name="Untitled Section" id="{4537CC77-2C80-45B5-BDA6-40EE7B0CDAC8}">
          <p14:sldIdLst>
            <p14:sldId id="41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gwana84@gmail.com" initials="G" lastIdx="1" clrIdx="0">
    <p:extLst>
      <p:ext uri="{19B8F6BF-5375-455C-9EA6-DF929625EA0E}">
        <p15:presenceInfo xmlns:p15="http://schemas.microsoft.com/office/powerpoint/2012/main" userId="23519df47eead1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3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74" autoAdjust="0"/>
    <p:restoredTop sz="92393" autoAdjust="0"/>
  </p:normalViewPr>
  <p:slideViewPr>
    <p:cSldViewPr snapToGrid="0" snapToObjects="1">
      <p:cViewPr varScale="1">
        <p:scale>
          <a:sx n="79" d="100"/>
          <a:sy n="79" d="100"/>
        </p:scale>
        <p:origin x="1022" y="7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6" Type="http://schemas.openxmlformats.org/officeDocument/2006/relationships/slide" Target="slides/slide1.xml"/><Relationship Id="rId11" Type="http://schemas.openxmlformats.org/officeDocument/2006/relationships/slideMaster" Target="slideMasters/slideMaster8.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5" Type="http://schemas.openxmlformats.org/officeDocument/2006/relationships/slideMaster" Target="slideMasters/slideMaster2.xml"/><Relationship Id="rId90" Type="http://schemas.openxmlformats.org/officeDocument/2006/relationships/slide" Target="slides/slide75.xml"/><Relationship Id="rId95" Type="http://schemas.openxmlformats.org/officeDocument/2006/relationships/notesMaster" Target="notesMasters/notesMaster1.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slide" Target="slides/slide70.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slide" Target="slides/slide76.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7.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commentAuthors" Target="commentAuthors.xml"/><Relationship Id="rId7" Type="http://schemas.openxmlformats.org/officeDocument/2006/relationships/slideMaster" Target="slideMasters/slideMaster4.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customXml" Target="../customXml/item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1.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presProps" Target="presProp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5F1A93-BB0E-4920-A1B7-8FA430CC7985}"/>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8F73F999-0BBF-478D-B69E-A0F7676CFCA5}"/>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02AECE1-CBFE-47CC-A635-982FBA65946D}" type="datetimeFigureOut">
              <a:rPr lang="en-ZA" smtClean="0"/>
              <a:t>2022/11/15</a:t>
            </a:fld>
            <a:endParaRPr lang="en-ZA"/>
          </a:p>
        </p:txBody>
      </p:sp>
      <p:sp>
        <p:nvSpPr>
          <p:cNvPr id="4" name="Footer Placeholder 3">
            <a:extLst>
              <a:ext uri="{FF2B5EF4-FFF2-40B4-BE49-F238E27FC236}">
                <a16:creationId xmlns:a16="http://schemas.microsoft.com/office/drawing/2014/main" id="{ADBC2A01-7B2B-47DF-8B33-0DF1BB8FA497}"/>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75A9942-3C45-4B5D-8285-5B774C9F2406}"/>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D1B6494-8AC2-424E-A9EB-DF30872049F6}" type="slidenum">
              <a:rPr lang="en-ZA" smtClean="0"/>
              <a:t>‹#›</a:t>
            </a:fld>
            <a:endParaRPr lang="en-ZA"/>
          </a:p>
        </p:txBody>
      </p:sp>
    </p:spTree>
    <p:extLst>
      <p:ext uri="{BB962C8B-B14F-4D97-AF65-F5344CB8AC3E}">
        <p14:creationId xmlns:p14="http://schemas.microsoft.com/office/powerpoint/2010/main" val="335926223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10.67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14.36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3.3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6.59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7.11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1,'4'0,"2"9,0 12,-1 8,-2 3,-1-4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7.63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8.168"/>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12 1,'-5'0,"-1"0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8.330"/>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8.70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8.8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39.34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40.0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40.52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41.22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41.72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42.370"/>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0,'0'9,"0"22,0 9,0 13,0 10,0 0,0-7,0-12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42.82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3:58.97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4:03.369"/>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4:17.71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33 21,'-14'-9,"-5"-3</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4:21.70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23T14:24:27.06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3.xml><?xml version="1.0" encoding="utf-8"?>
<inkml:ink xmlns:inkml="http://www.w3.org/2003/InkML">
  <inkml:definitions/>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11/15/2022</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1241425"/>
            <a:ext cx="4467225" cy="334962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BBE36-90F2-4E6C-9B3B-59AD5DB62B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791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1760197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990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995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07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250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5251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59</a:t>
            </a:fld>
            <a:endParaRPr lang="en-US"/>
          </a:p>
        </p:txBody>
      </p:sp>
    </p:spTree>
    <p:extLst>
      <p:ext uri="{BB962C8B-B14F-4D97-AF65-F5344CB8AC3E}">
        <p14:creationId xmlns:p14="http://schemas.microsoft.com/office/powerpoint/2010/main" val="2638570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60</a:t>
            </a:fld>
            <a:endParaRPr lang="en-US"/>
          </a:p>
        </p:txBody>
      </p:sp>
    </p:spTree>
    <p:extLst>
      <p:ext uri="{BB962C8B-B14F-4D97-AF65-F5344CB8AC3E}">
        <p14:creationId xmlns:p14="http://schemas.microsoft.com/office/powerpoint/2010/main" val="448148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490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00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750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80BA5-8312-0B4D-BE92-45C5D065CB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430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680BA5-8312-0B4D-BE92-45C5D065CBD9}" type="slidenum">
              <a:rPr lang="en-US" smtClean="0"/>
              <a:t>72</a:t>
            </a:fld>
            <a:endParaRPr lang="en-US"/>
          </a:p>
        </p:txBody>
      </p:sp>
    </p:spTree>
    <p:extLst>
      <p:ext uri="{BB962C8B-B14F-4D97-AF65-F5344CB8AC3E}">
        <p14:creationId xmlns:p14="http://schemas.microsoft.com/office/powerpoint/2010/main" val="3796914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36282" y="6321182"/>
            <a:ext cx="2057400" cy="365125"/>
          </a:xfrm>
          <a:prstGeom prst="rect">
            <a:avLst/>
          </a:prstGeom>
        </p:spPr>
        <p:txBody>
          <a:bodyPr/>
          <a:lstStyle>
            <a:lvl1pPr algn="l">
              <a:defRPr>
                <a:solidFill>
                  <a:schemeClr val="bg1"/>
                </a:solidFill>
              </a:defRPr>
            </a:lvl1pPr>
          </a:lstStyle>
          <a:p>
            <a:fld id="{B434A977-0727-E746-9AA8-61F0648F7947}" type="slidenum">
              <a:rPr lang="en-US" smtClean="0"/>
              <a:pPr/>
              <a:t>‹#›</a:t>
            </a:fld>
            <a:endParaRPr lang="en-US" dirty="0"/>
          </a:p>
        </p:txBody>
      </p:sp>
      <p:sp>
        <p:nvSpPr>
          <p:cNvPr id="3" name="Rectangle 2">
            <a:extLst>
              <a:ext uri="{FF2B5EF4-FFF2-40B4-BE49-F238E27FC236}">
                <a16:creationId xmlns:a16="http://schemas.microsoft.com/office/drawing/2014/main" id="{8E2AC917-84B0-C444-AF45-4E23FF55CE9D}"/>
              </a:ext>
            </a:extLst>
          </p:cNvPr>
          <p:cNvSpPr/>
          <p:nvPr userDrawn="1"/>
        </p:nvSpPr>
        <p:spPr>
          <a:xfrm>
            <a:off x="132458" y="6650946"/>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36282" y="6321184"/>
            <a:ext cx="2057400" cy="365125"/>
          </a:xfrm>
          <a:prstGeom prst="rect">
            <a:avLst/>
          </a:prstGeom>
        </p:spPr>
        <p:txBody>
          <a:bodyPr/>
          <a:lstStyle>
            <a:lvl1pPr algn="l">
              <a:defRPr>
                <a:solidFill>
                  <a:schemeClr val="bg1"/>
                </a:solidFill>
              </a:defRPr>
            </a:lvl1pPr>
          </a:lstStyle>
          <a:p>
            <a:fld id="{B434A977-0727-E746-9AA8-61F0648F7947}" type="slidenum">
              <a:rPr lang="en-US" smtClean="0"/>
              <a:pPr/>
              <a:t>‹#›</a:t>
            </a:fld>
            <a:endParaRPr lang="en-US" dirty="0"/>
          </a:p>
        </p:txBody>
      </p:sp>
      <p:sp>
        <p:nvSpPr>
          <p:cNvPr id="3" name="Rectangle 2">
            <a:extLst>
              <a:ext uri="{FF2B5EF4-FFF2-40B4-BE49-F238E27FC236}">
                <a16:creationId xmlns:a16="http://schemas.microsoft.com/office/drawing/2014/main" id="{8E2AC917-84B0-C444-AF45-4E23FF55CE9D}"/>
              </a:ext>
            </a:extLst>
          </p:cNvPr>
          <p:cNvSpPr/>
          <p:nvPr userDrawn="1"/>
        </p:nvSpPr>
        <p:spPr>
          <a:xfrm>
            <a:off x="132459" y="6650948"/>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spTree>
    <p:extLst>
      <p:ext uri="{BB962C8B-B14F-4D97-AF65-F5344CB8AC3E}">
        <p14:creationId xmlns:p14="http://schemas.microsoft.com/office/powerpoint/2010/main" val="908997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12"/>
          <p:cNvSpPr>
            <a:spLocks noGrp="1" noChangeArrowheads="1"/>
          </p:cNvSpPr>
          <p:nvPr>
            <p:ph type="dt" sz="half" idx="10"/>
          </p:nvPr>
        </p:nvSpPr>
        <p:spPr>
          <a:ln/>
        </p:spPr>
        <p:txBody>
          <a:bodyPr/>
          <a:lstStyle>
            <a:lvl1pPr>
              <a:defRPr/>
            </a:lvl1pPr>
          </a:lstStyle>
          <a:p>
            <a:pPr>
              <a:defRPr/>
            </a:pPr>
            <a:endParaRPr lang="en-GB" dirty="0"/>
          </a:p>
        </p:txBody>
      </p:sp>
    </p:spTree>
    <p:extLst>
      <p:ext uri="{BB962C8B-B14F-4D97-AF65-F5344CB8AC3E}">
        <p14:creationId xmlns:p14="http://schemas.microsoft.com/office/powerpoint/2010/main" val="359798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GB" dirty="0"/>
          </a:p>
        </p:txBody>
      </p:sp>
    </p:spTree>
    <p:extLst>
      <p:ext uri="{BB962C8B-B14F-4D97-AF65-F5344CB8AC3E}">
        <p14:creationId xmlns:p14="http://schemas.microsoft.com/office/powerpoint/2010/main" val="3552215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78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7"/>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616138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80782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3.emf"/><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11.xml"/><Relationship Id="rId1" Type="http://schemas.openxmlformats.org/officeDocument/2006/relationships/slideLayout" Target="../slideLayouts/slideLayout13.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1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1A19C-CA4F-C445-9D7A-10AF5EF49CF9}" type="datetime1">
              <a:rPr lang="en-ZA" smtClean="0"/>
              <a:t>2022/11/15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sp>
        <p:nvSpPr>
          <p:cNvPr id="13" name="Rectangle 12">
            <a:extLst>
              <a:ext uri="{FF2B5EF4-FFF2-40B4-BE49-F238E27FC236}">
                <a16:creationId xmlns:a16="http://schemas.microsoft.com/office/drawing/2014/main" id="{C14A10DB-786C-F741-814B-4A063D272CB9}"/>
              </a:ext>
            </a:extLst>
          </p:cNvPr>
          <p:cNvSpPr/>
          <p:nvPr userDrawn="1"/>
        </p:nvSpPr>
        <p:spPr>
          <a:xfrm>
            <a:off x="1340061" y="2807235"/>
            <a:ext cx="6650131" cy="114688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sp>
        <p:nvSpPr>
          <p:cNvPr id="17" name="Rectangle 16">
            <a:extLst>
              <a:ext uri="{FF2B5EF4-FFF2-40B4-BE49-F238E27FC236}">
                <a16:creationId xmlns:a16="http://schemas.microsoft.com/office/drawing/2014/main" id="{351C0560-4F30-974E-A868-768678A60BB0}"/>
              </a:ext>
            </a:extLst>
          </p:cNvPr>
          <p:cNvSpPr/>
          <p:nvPr userDrawn="1"/>
        </p:nvSpPr>
        <p:spPr>
          <a:xfrm>
            <a:off x="132458" y="6531304"/>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A4CEF-6E34-E649-ABE5-1F30A6820B5F}" type="datetimeFigureOut">
              <a:rPr lang="en-US" smtClean="0"/>
              <a:t>11/15/2022</a:t>
            </a:fld>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1"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sp>
        <p:nvSpPr>
          <p:cNvPr id="13" name="Rectangle 12">
            <a:extLst>
              <a:ext uri="{FF2B5EF4-FFF2-40B4-BE49-F238E27FC236}">
                <a16:creationId xmlns:a16="http://schemas.microsoft.com/office/drawing/2014/main" id="{C14A10DB-786C-F741-814B-4A063D272CB9}"/>
              </a:ext>
            </a:extLst>
          </p:cNvPr>
          <p:cNvSpPr/>
          <p:nvPr userDrawn="1"/>
        </p:nvSpPr>
        <p:spPr>
          <a:xfrm>
            <a:off x="1340062" y="2807235"/>
            <a:ext cx="6650131" cy="114688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7"/>
          <a:stretch>
            <a:fillRect/>
          </a:stretch>
        </p:blipFill>
        <p:spPr>
          <a:xfrm>
            <a:off x="7287780" y="5282542"/>
            <a:ext cx="1600930" cy="1450507"/>
          </a:xfrm>
          <a:prstGeom prst="rect">
            <a:avLst/>
          </a:prstGeom>
        </p:spPr>
      </p:pic>
    </p:spTree>
    <p:extLst>
      <p:ext uri="{BB962C8B-B14F-4D97-AF65-F5344CB8AC3E}">
        <p14:creationId xmlns:p14="http://schemas.microsoft.com/office/powerpoint/2010/main" val="7655849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845128" cy="1645054"/>
          </a:xfrm>
          <a:prstGeom prst="rect">
            <a:avLst/>
          </a:prstGeom>
        </p:spPr>
      </p:pic>
    </p:spTree>
    <p:extLst>
      <p:ext uri="{BB962C8B-B14F-4D97-AF65-F5344CB8AC3E}">
        <p14:creationId xmlns:p14="http://schemas.microsoft.com/office/powerpoint/2010/main" val="65672670"/>
      </p:ext>
    </p:extLst>
  </p:cSld>
  <p:clrMap bg1="lt1" tx1="dk1" bg2="lt2" tx2="dk2" accent1="accent1" accent2="accent2" accent3="accent3" accent4="accent4" accent5="accent5" accent6="accent6" hlink="hlink" folHlink="folHlink"/>
  <p:sldLayoutIdLst>
    <p:sldLayoutId id="214748375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3"/>
            <a:ext cx="9144000" cy="6857999"/>
          </a:xfrm>
          <a:prstGeom prst="rect">
            <a:avLst/>
          </a:prstGeom>
          <a:solidFill>
            <a:srgbClr val="0B7764"/>
          </a:solidFill>
        </p:spPr>
      </p:pic>
      <p:sp>
        <p:nvSpPr>
          <p:cNvPr id="17" name="Rectangle 16">
            <a:extLst>
              <a:ext uri="{FF2B5EF4-FFF2-40B4-BE49-F238E27FC236}">
                <a16:creationId xmlns:a16="http://schemas.microsoft.com/office/drawing/2014/main" id="{351C0560-4F30-974E-A868-768678A60BB0}"/>
              </a:ext>
            </a:extLst>
          </p:cNvPr>
          <p:cNvSpPr/>
          <p:nvPr userDrawn="1"/>
        </p:nvSpPr>
        <p:spPr>
          <a:xfrm>
            <a:off x="132459" y="6531306"/>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4" name="Rectangle 13">
            <a:extLst>
              <a:ext uri="{FF2B5EF4-FFF2-40B4-BE49-F238E27FC236}">
                <a16:creationId xmlns:a16="http://schemas.microsoft.com/office/drawing/2014/main" id="{9955F0F6-65D7-3145-90F7-3F43EF7C3216}"/>
              </a:ext>
            </a:extLst>
          </p:cNvPr>
          <p:cNvSpPr/>
          <p:nvPr userDrawn="1"/>
        </p:nvSpPr>
        <p:spPr>
          <a:xfrm>
            <a:off x="1340062"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2"/>
            <a:ext cx="1600930" cy="1450507"/>
          </a:xfrm>
          <a:prstGeom prst="rect">
            <a:avLst/>
          </a:prstGeom>
        </p:spPr>
      </p:pic>
    </p:spTree>
    <p:extLst>
      <p:ext uri="{BB962C8B-B14F-4D97-AF65-F5344CB8AC3E}">
        <p14:creationId xmlns:p14="http://schemas.microsoft.com/office/powerpoint/2010/main" val="558337668"/>
      </p:ext>
    </p:extLst>
  </p:cSld>
  <p:clrMap bg1="lt1" tx1="dk1" bg2="lt2" tx2="dk2" accent1="accent1" accent2="accent2" accent3="accent3" accent4="accent4" accent5="accent5" accent6="accent6" hlink="hlink" folHlink="folHlink"/>
  <p:sldLayoutIdLst>
    <p:sldLayoutId id="214748375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Tree>
    <p:extLst>
      <p:ext uri="{BB962C8B-B14F-4D97-AF65-F5344CB8AC3E}">
        <p14:creationId xmlns:p14="http://schemas.microsoft.com/office/powerpoint/2010/main" val="1614365406"/>
      </p:ext>
    </p:extLst>
  </p:cSld>
  <p:clrMap bg1="lt1" tx1="dk1" bg2="lt2" tx2="dk2" accent1="accent1" accent2="accent2" accent3="accent3" accent4="accent4" accent5="accent5" accent6="accent6" hlink="hlink" folHlink="folHlink"/>
  <p:sldLayoutIdLst>
    <p:sldLayoutId id="2147483757"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hyperlink" Target="https://www.nra.co.za/sanral-tenders/status?region_id=national"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hyperlink" Target="mailto:ProcurementER5@sanral.co.za"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hyperlink" Target="https://www.cidb.org.za/wp-content/uploads/2021/07/Standard-for-Uniformity-August-2019.pdf"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hyperlink" Target="mailto:ProcurementER6@sanral.co.za" TargetMode="Externa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teams.microsoft.com/l/meetup-join/19%3ameeting_MDk4OTIwOGQtMjhmMi00YzgzLWFhYjYtMTU4MzRkMjIyZTli%40thread.v2/0?context=%7b%22Tid%22%3a%2224236235-bb51-454e-8f47-206699c7e33b%22%2c%22Oid%22%3a%22b54ce948-8ad3-4cc5-8cb7-4d3794c8183e%22%7d" TargetMode="External"/><Relationship Id="rId2" Type="http://schemas.openxmlformats.org/officeDocument/2006/relationships/hyperlink" Target="https://www.nra.co.za/sanral-tenders/status?region_id=national"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hyperlink" Target="https://teams.microsoft.com/l/meetup-join/19%3ameeting_NWE1YzA4ZGEtNzdiZC00MmQxLTk3ODctYzNjYjQ2ZDRmM2Y2%40thread.v2/0?context=%7b%22Tid%22%3a%2224236235-bb51-454e-8f47-206699c7e33b%22%2c%22Oid%22%3a%22b54ce948-8ad3-4cc5-8cb7-4d3794c8183e%22%7d"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16.png"/><Relationship Id="rId26" Type="http://schemas.openxmlformats.org/officeDocument/2006/relationships/image" Target="../media/image19.png"/><Relationship Id="rId39" Type="http://schemas.openxmlformats.org/officeDocument/2006/relationships/customXml" Target="../ink/ink20.xml"/><Relationship Id="rId21" Type="http://schemas.openxmlformats.org/officeDocument/2006/relationships/customXml" Target="../ink/ink11.xml"/><Relationship Id="rId34" Type="http://schemas.openxmlformats.org/officeDocument/2006/relationships/image" Target="../media/image23.png"/><Relationship Id="rId42" Type="http://schemas.openxmlformats.org/officeDocument/2006/relationships/image" Target="../media/image27.png"/><Relationship Id="rId7" Type="http://schemas.openxmlformats.org/officeDocument/2006/relationships/customXml" Target="../ink/ink3.xml"/><Relationship Id="rId2" Type="http://schemas.openxmlformats.org/officeDocument/2006/relationships/notesSlide" Target="../notesSlides/notesSlide4.xml"/><Relationship Id="rId16" Type="http://schemas.openxmlformats.org/officeDocument/2006/relationships/image" Target="../media/image15.png"/><Relationship Id="rId29" Type="http://schemas.openxmlformats.org/officeDocument/2006/relationships/customXml" Target="../ink/ink15.xml"/><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customXml" Target="../ink/ink5.xml"/><Relationship Id="rId24" Type="http://schemas.openxmlformats.org/officeDocument/2006/relationships/image" Target="../media/image18.png"/><Relationship Id="rId32" Type="http://schemas.openxmlformats.org/officeDocument/2006/relationships/image" Target="../media/image22.png"/><Relationship Id="rId37" Type="http://schemas.openxmlformats.org/officeDocument/2006/relationships/customXml" Target="../ink/ink19.xml"/><Relationship Id="rId40" Type="http://schemas.openxmlformats.org/officeDocument/2006/relationships/image" Target="../media/image26.png"/><Relationship Id="rId45" Type="http://schemas.openxmlformats.org/officeDocument/2006/relationships/image" Target="../media/image9.emf"/><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2.xml"/><Relationship Id="rId28" Type="http://schemas.openxmlformats.org/officeDocument/2006/relationships/image" Target="../media/image20.png"/><Relationship Id="rId36" Type="http://schemas.openxmlformats.org/officeDocument/2006/relationships/image" Target="../media/image24.png"/><Relationship Id="rId10" Type="http://schemas.openxmlformats.org/officeDocument/2006/relationships/image" Target="../media/image12.png"/><Relationship Id="rId19" Type="http://schemas.openxmlformats.org/officeDocument/2006/relationships/customXml" Target="../ink/ink9.xml"/><Relationship Id="rId31" Type="http://schemas.openxmlformats.org/officeDocument/2006/relationships/customXml" Target="../ink/ink16.xml"/><Relationship Id="rId44" Type="http://schemas.openxmlformats.org/officeDocument/2006/relationships/image" Target="../media/image28.png"/><Relationship Id="rId4" Type="http://schemas.openxmlformats.org/officeDocument/2006/relationships/image" Target="../media/image9.png"/><Relationship Id="rId9" Type="http://schemas.openxmlformats.org/officeDocument/2006/relationships/customXml" Target="../ink/ink4.xml"/><Relationship Id="rId14" Type="http://schemas.openxmlformats.org/officeDocument/2006/relationships/image" Target="../media/image14.png"/><Relationship Id="rId22" Type="http://schemas.openxmlformats.org/officeDocument/2006/relationships/image" Target="../media/image17.png"/><Relationship Id="rId27" Type="http://schemas.openxmlformats.org/officeDocument/2006/relationships/customXml" Target="../ink/ink14.xml"/><Relationship Id="rId30" Type="http://schemas.openxmlformats.org/officeDocument/2006/relationships/image" Target="../media/image21.png"/><Relationship Id="rId35" Type="http://schemas.openxmlformats.org/officeDocument/2006/relationships/customXml" Target="../ink/ink18.xml"/><Relationship Id="rId43" Type="http://schemas.openxmlformats.org/officeDocument/2006/relationships/customXml" Target="../ink/ink22.xml"/><Relationship Id="rId8" Type="http://schemas.openxmlformats.org/officeDocument/2006/relationships/image" Target="../media/image11.png"/><Relationship Id="rId3" Type="http://schemas.openxmlformats.org/officeDocument/2006/relationships/customXml" Target="../ink/ink1.xml"/><Relationship Id="rId12" Type="http://schemas.openxmlformats.org/officeDocument/2006/relationships/image" Target="../media/image13.png"/><Relationship Id="rId17" Type="http://schemas.openxmlformats.org/officeDocument/2006/relationships/customXml" Target="../ink/ink8.xml"/><Relationship Id="rId25" Type="http://schemas.openxmlformats.org/officeDocument/2006/relationships/customXml" Target="../ink/ink13.xml"/><Relationship Id="rId33" Type="http://schemas.openxmlformats.org/officeDocument/2006/relationships/customXml" Target="../ink/ink17.xml"/><Relationship Id="rId38" Type="http://schemas.openxmlformats.org/officeDocument/2006/relationships/image" Target="../media/image25.png"/><Relationship Id="rId20" Type="http://schemas.openxmlformats.org/officeDocument/2006/relationships/customXml" Target="../ink/ink10.xml"/><Relationship Id="rId41" Type="http://schemas.openxmlformats.org/officeDocument/2006/relationships/customXml" Target="../ink/ink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package" Target="../embeddings/Microsoft_Word_Document.docx"/><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5" Type="http://schemas.openxmlformats.org/officeDocument/2006/relationships/image" Target="../media/image38.emf"/><Relationship Id="rId4" Type="http://schemas.openxmlformats.org/officeDocument/2006/relationships/image" Target="../media/image37.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hyperlink" Target="http://www.treasury.gov.za/" TargetMode="Externa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customXml" Target="../ink/ink23.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ctrTitle"/>
          </p:nvPr>
        </p:nvSpPr>
        <p:spPr>
          <a:xfrm>
            <a:off x="1305019" y="2608136"/>
            <a:ext cx="6667129" cy="1443746"/>
          </a:xfrm>
        </p:spPr>
        <p:txBody>
          <a:bodyPr vert="horz" lIns="54000" tIns="45720" rIns="54000" bIns="45720" rtlCol="0" anchor="ctr" anchorCtr="0">
            <a:noAutofit/>
          </a:bodyPr>
          <a:lstStyle/>
          <a:p>
            <a:pPr algn="ctr">
              <a:defRPr/>
            </a:pP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br>
              <a:rPr lang="en-US" sz="2000" b="1" dirty="0">
                <a:solidFill>
                  <a:srgbClr val="FF0000"/>
                </a:solidFill>
                <a:latin typeface="Arial" panose="020B0604020202020204" pitchFamily="34" charset="0"/>
                <a:cs typeface="Arial" panose="020B0604020202020204" pitchFamily="34" charset="0"/>
              </a:rPr>
            </a:br>
            <a:r>
              <a:rPr lang="en-US" b="1" dirty="0">
                <a:effectLst/>
                <a:latin typeface="+mn-lt"/>
                <a:cs typeface="Arial" panose="020B0604020202020204" pitchFamily="34" charset="0"/>
              </a:rPr>
              <a:t>TENDER CLARIFICATION PRESENTATION</a:t>
            </a:r>
            <a:br>
              <a:rPr lang="en-US" sz="3600" b="1" dirty="0">
                <a:solidFill>
                  <a:schemeClr val="bg1"/>
                </a:solidFill>
                <a:latin typeface="+mn-lt"/>
              </a:rPr>
            </a:br>
            <a:br>
              <a:rPr lang="en-US" b="1" dirty="0">
                <a:solidFill>
                  <a:schemeClr val="bg1"/>
                </a:solidFill>
                <a:effectLst/>
                <a:latin typeface="+mn-lt"/>
              </a:rPr>
            </a:br>
            <a:endParaRPr lang="en-GB" b="1" dirty="0">
              <a:solidFill>
                <a:schemeClr val="bg1"/>
              </a:solidFill>
              <a:effectLst/>
              <a:latin typeface="+mn-lt"/>
            </a:endParaRPr>
          </a:p>
        </p:txBody>
      </p:sp>
      <p:sp>
        <p:nvSpPr>
          <p:cNvPr id="178179" name="Rectangle 3"/>
          <p:cNvSpPr>
            <a:spLocks noGrp="1" noChangeArrowheads="1"/>
          </p:cNvSpPr>
          <p:nvPr>
            <p:ph type="subTitle" idx="1"/>
          </p:nvPr>
        </p:nvSpPr>
        <p:spPr>
          <a:xfrm>
            <a:off x="66582" y="6022159"/>
            <a:ext cx="3383235" cy="836126"/>
          </a:xfrm>
        </p:spPr>
        <p:txBody>
          <a:bodyPr vert="horz" wrap="square" lIns="54000" tIns="45720" rIns="54000" bIns="45720" rtlCol="0">
            <a:spAutoFit/>
          </a:bodyPr>
          <a:lstStyle/>
          <a:p>
            <a:pPr algn="l" eaLnBrk="1" hangingPunct="1">
              <a:lnSpc>
                <a:spcPct val="100000"/>
              </a:lnSpc>
              <a:defRPr/>
            </a:pPr>
            <a:r>
              <a:rPr lang="en-US" sz="2000" b="1" dirty="0">
                <a:solidFill>
                  <a:schemeClr val="bg1"/>
                </a:solidFill>
              </a:rPr>
              <a:t>EASTERN REGION</a:t>
            </a:r>
          </a:p>
          <a:p>
            <a:pPr algn="l" eaLnBrk="1" hangingPunct="1">
              <a:lnSpc>
                <a:spcPct val="100000"/>
              </a:lnSpc>
              <a:defRPr/>
            </a:pPr>
            <a:endParaRPr lang="en-ZA" sz="2000" b="1" dirty="0">
              <a:solidFill>
                <a:schemeClr val="bg1"/>
              </a:solidFill>
            </a:endParaRPr>
          </a:p>
        </p:txBody>
      </p:sp>
      <p:sp>
        <p:nvSpPr>
          <p:cNvPr id="4" name="Rectangle 2">
            <a:extLst>
              <a:ext uri="{FF2B5EF4-FFF2-40B4-BE49-F238E27FC236}">
                <a16:creationId xmlns:a16="http://schemas.microsoft.com/office/drawing/2014/main" id="{8101C695-FCDA-4D89-B94B-71705B737B99}"/>
              </a:ext>
            </a:extLst>
          </p:cNvPr>
          <p:cNvSpPr txBox="1">
            <a:spLocks noChangeArrowheads="1"/>
          </p:cNvSpPr>
          <p:nvPr/>
        </p:nvSpPr>
        <p:spPr>
          <a:xfrm>
            <a:off x="66582" y="3789433"/>
            <a:ext cx="9144000" cy="1996225"/>
          </a:xfrm>
          <a:prstGeom prst="rect">
            <a:avLst/>
          </a:prstGeom>
        </p:spPr>
        <p:txBody>
          <a:bodyPr vert="horz" lIns="54000" tIns="45720" rIns="54000" bIns="4572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3559853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33895D-5FEC-4328-A3E9-47A798618FC5}"/>
              </a:ext>
            </a:extLst>
          </p:cNvPr>
          <p:cNvSpPr/>
          <p:nvPr/>
        </p:nvSpPr>
        <p:spPr>
          <a:xfrm>
            <a:off x="1173239" y="366625"/>
            <a:ext cx="7736890" cy="307777"/>
          </a:xfrm>
          <a:prstGeom prst="rect">
            <a:avLst/>
          </a:prstGeom>
        </p:spPr>
        <p:txBody>
          <a:bodyPr wrap="square">
            <a:spAutoFit/>
          </a:bodyPr>
          <a:lstStyle/>
          <a:p>
            <a:pPr marL="0" marR="180340" lvl="0" indent="0" algn="just"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dirty="0">
              <a:ln>
                <a:noFill/>
              </a:ln>
              <a:solidFill>
                <a:srgbClr val="C00000"/>
              </a:solidFill>
              <a:effectLst/>
              <a:uLnTx/>
              <a:uFillTx/>
              <a:latin typeface="Calibri" panose="020F0502020204030204"/>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855CB6A-D80B-4F87-ABF3-E6ECE8595B82}"/>
              </a:ext>
            </a:extLst>
          </p:cNvPr>
          <p:cNvSpPr txBox="1"/>
          <p:nvPr/>
        </p:nvSpPr>
        <p:spPr>
          <a:xfrm>
            <a:off x="914331" y="1642393"/>
            <a:ext cx="7159695" cy="2308324"/>
          </a:xfrm>
          <a:prstGeom prst="rect">
            <a:avLst/>
          </a:prstGeom>
          <a:noFill/>
        </p:spPr>
        <p:txBody>
          <a:bodyPr wrap="square" rtlCol="0">
            <a:spAutoFit/>
          </a:bodyPr>
          <a:lstStyle/>
          <a:p>
            <a:pPr algn="just"/>
            <a:r>
              <a:rPr lang="en-US" sz="2400" b="1" dirty="0">
                <a:solidFill>
                  <a:srgbClr val="FF0000"/>
                </a:solidFill>
                <a:ea typeface="Times New Roman" panose="02020603050405020304" pitchFamily="18" charset="0"/>
                <a:cs typeface="Arial" panose="020B0604020202020204" pitchFamily="34" charset="0"/>
              </a:rPr>
              <a:t>CONTRACT </a:t>
            </a:r>
            <a:r>
              <a:rPr lang="en-ZA" sz="2400" b="1" dirty="0">
                <a:solidFill>
                  <a:srgbClr val="FF0000"/>
                </a:solidFill>
                <a:cs typeface="Arial" panose="020B0604020202020204" pitchFamily="34" charset="0"/>
              </a:rPr>
              <a:t>SANRAL N.011-040-2020/2F </a:t>
            </a:r>
          </a:p>
          <a:p>
            <a:endParaRPr lang="en-US" sz="2400" b="1" dirty="0">
              <a:cs typeface="Arial" panose="020B0604020202020204" pitchFamily="34" charset="0"/>
            </a:endParaRPr>
          </a:p>
          <a:p>
            <a:pPr algn="just"/>
            <a:r>
              <a:rPr lang="en-US" sz="2400" b="1" dirty="0">
                <a:effectLst/>
                <a:ea typeface="Times New Roman" panose="02020603050405020304" pitchFamily="18" charset="0"/>
              </a:rPr>
              <a:t>CONSULTING ENGINEERING SERVICES FOR THE PERIODIC MAINTENANCE ON NATIONAL ROUTE N11, SECTION 4, FROM NCANDU RIVER (km 0.00) TO </a:t>
            </a:r>
            <a:r>
              <a:rPr lang="en-US" sz="2400" b="1" dirty="0">
                <a:ea typeface="Times New Roman" panose="02020603050405020304" pitchFamily="18" charset="0"/>
              </a:rPr>
              <a:t>INGOGO STATION</a:t>
            </a:r>
            <a:r>
              <a:rPr lang="en-US" sz="2400" b="1" dirty="0">
                <a:effectLst/>
                <a:ea typeface="Times New Roman" panose="02020603050405020304" pitchFamily="18" charset="0"/>
              </a:rPr>
              <a:t> (km </a:t>
            </a:r>
            <a:r>
              <a:rPr lang="en-US" sz="2400" b="1" dirty="0">
                <a:ea typeface="Times New Roman" panose="02020603050405020304" pitchFamily="18" charset="0"/>
              </a:rPr>
              <a:t>21.3</a:t>
            </a:r>
            <a:r>
              <a:rPr lang="en-US" sz="2400" b="1" dirty="0">
                <a:effectLst/>
                <a:ea typeface="Times New Roman" panose="02020603050405020304" pitchFamily="18" charset="0"/>
              </a:rPr>
              <a:t>)</a:t>
            </a:r>
            <a:endParaRPr kumimoji="0" lang="en-ZA" sz="2400" b="0" i="0" u="none" strike="noStrike" kern="1200" cap="none" spc="0" normalizeH="0" baseline="0" noProof="0" dirty="0">
              <a:ln>
                <a:noFill/>
              </a:ln>
              <a:effectLst/>
              <a:uLnTx/>
              <a:uFillTx/>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42925614-D04D-4A4D-86D1-7172D74C90C2}"/>
              </a:ext>
            </a:extLst>
          </p:cNvPr>
          <p:cNvSpPr/>
          <p:nvPr/>
        </p:nvSpPr>
        <p:spPr>
          <a:xfrm>
            <a:off x="448799" y="4373959"/>
            <a:ext cx="8199090" cy="2123658"/>
          </a:xfrm>
          <a:prstGeom prst="rect">
            <a:avLst/>
          </a:prstGeom>
        </p:spPr>
        <p:txBody>
          <a:bodyPr wrap="square">
            <a:spAutoFit/>
          </a:bodyPr>
          <a:lstStyle/>
          <a:p>
            <a:pPr marL="0" marR="0" algn="just">
              <a:spcBef>
                <a:spcPts val="0"/>
              </a:spcBef>
              <a:spcAft>
                <a:spcPts val="0"/>
              </a:spcAft>
            </a:pPr>
            <a:r>
              <a:rPr lang="en-US" sz="1800" dirty="0">
                <a:effectLst/>
                <a:ea typeface="Times New Roman" panose="02020603050405020304" pitchFamily="18" charset="0"/>
                <a:cs typeface="Arial" panose="020B0604020202020204" pitchFamily="34" charset="0"/>
              </a:rPr>
              <a:t>Tender documents are available from 18 November 2022 at no cost in electronic format downloadable from the SANRAL’s website by following the link: </a:t>
            </a:r>
            <a:r>
              <a:rPr lang="en-US" sz="1800" dirty="0">
                <a:effectLst/>
                <a:ea typeface="Times New Roman" panose="02020603050405020304" pitchFamily="18" charset="0"/>
                <a:cs typeface="Arial" panose="020B0604020202020204" pitchFamily="34" charset="0"/>
                <a:hlinkClick r:id="rId2"/>
              </a:rPr>
              <a:t>https://www.nra.co.za/sanral-tenders/status?region_id=national</a:t>
            </a:r>
            <a:r>
              <a:rPr lang="en-US" sz="1800" dirty="0">
                <a:effectLst/>
                <a:ea typeface="Times New Roman" panose="02020603050405020304" pitchFamily="18" charset="0"/>
                <a:cs typeface="Arial" panose="020B0604020202020204" pitchFamily="34" charset="0"/>
              </a:rPr>
              <a:t>.</a:t>
            </a:r>
          </a:p>
          <a:p>
            <a:pPr marL="0" marR="0" algn="just">
              <a:spcBef>
                <a:spcPts val="0"/>
              </a:spcBef>
              <a:spcAft>
                <a:spcPts val="0"/>
              </a:spcAft>
            </a:pPr>
            <a:r>
              <a:rPr lang="en-US" sz="1800" dirty="0">
                <a:effectLst/>
                <a:ea typeface="Times New Roman" panose="02020603050405020304" pitchFamily="18" charset="0"/>
                <a:cs typeface="Arial" panose="020B0604020202020204" pitchFamily="34" charset="0"/>
              </a:rPr>
              <a:t>   </a:t>
            </a:r>
          </a:p>
          <a:p>
            <a:pPr marL="0" marR="0" algn="just">
              <a:spcBef>
                <a:spcPts val="0"/>
              </a:spcBef>
              <a:spcAft>
                <a:spcPts val="0"/>
              </a:spcAft>
            </a:pPr>
            <a:r>
              <a:rPr lang="en-US" sz="1800" dirty="0">
                <a:solidFill>
                  <a:srgbClr val="FF0000"/>
                </a:solidFill>
                <a:effectLst/>
                <a:ea typeface="Times New Roman" panose="02020603050405020304" pitchFamily="18" charset="0"/>
                <a:cs typeface="Arial" panose="020B0604020202020204" pitchFamily="34" charset="0"/>
              </a:rPr>
              <a:t>Tenderers must have access to Microsoft © Office 2013 and Acrobat Adobe © 9.0 or similar compatible software.</a:t>
            </a:r>
            <a:r>
              <a:rPr lang="en-ZA" sz="1800" dirty="0">
                <a:solidFill>
                  <a:srgbClr val="FF0000"/>
                </a:solidFill>
                <a:effectLst/>
                <a:ea typeface="Times New Roman" panose="02020603050405020304" pitchFamily="18" charset="0"/>
                <a:cs typeface="Arial" panose="020B0604020202020204" pitchFamily="34" charset="0"/>
              </a:rPr>
              <a:t> </a:t>
            </a:r>
          </a:p>
          <a:p>
            <a:pPr marL="0" marR="0" algn="just">
              <a:spcBef>
                <a:spcPts val="0"/>
              </a:spcBef>
              <a:spcAft>
                <a:spcPts val="0"/>
              </a:spcAft>
            </a:pPr>
            <a:endParaRPr lang="en-US" sz="2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2659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33895D-5FEC-4328-A3E9-47A798618FC5}"/>
              </a:ext>
            </a:extLst>
          </p:cNvPr>
          <p:cNvSpPr/>
          <p:nvPr/>
        </p:nvSpPr>
        <p:spPr>
          <a:xfrm>
            <a:off x="1173239" y="366625"/>
            <a:ext cx="7736890" cy="307777"/>
          </a:xfrm>
          <a:prstGeom prst="rect">
            <a:avLst/>
          </a:prstGeom>
        </p:spPr>
        <p:txBody>
          <a:bodyPr wrap="square">
            <a:spAutoFit/>
          </a:bodyPr>
          <a:lstStyle/>
          <a:p>
            <a:pPr marL="0" marR="180340" lvl="0" indent="0" algn="just"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dirty="0">
              <a:ln>
                <a:noFill/>
              </a:ln>
              <a:solidFill>
                <a:srgbClr val="C00000"/>
              </a:solidFill>
              <a:effectLst/>
              <a:uLnTx/>
              <a:uFillTx/>
              <a:latin typeface="Calibri" panose="020F0502020204030204"/>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855CB6A-D80B-4F87-ABF3-E6ECE8595B82}"/>
              </a:ext>
            </a:extLst>
          </p:cNvPr>
          <p:cNvSpPr txBox="1"/>
          <p:nvPr/>
        </p:nvSpPr>
        <p:spPr>
          <a:xfrm>
            <a:off x="472455" y="1720840"/>
            <a:ext cx="8199090" cy="3416320"/>
          </a:xfrm>
          <a:prstGeom prst="rect">
            <a:avLst/>
          </a:prstGeom>
          <a:noFill/>
        </p:spPr>
        <p:txBody>
          <a:bodyPr wrap="square" rtlCol="0">
            <a:spAutoFit/>
          </a:bodyPr>
          <a:lstStyle/>
          <a:p>
            <a:r>
              <a:rPr lang="en-US" sz="2400" b="1" dirty="0">
                <a:ea typeface="Times New Roman" panose="02020603050405020304" pitchFamily="18" charset="0"/>
                <a:cs typeface="Arial" panose="020B0604020202020204" pitchFamily="34" charset="0"/>
              </a:rPr>
              <a:t>CONTRACT SANRAL N.011-040-2020/2F</a:t>
            </a:r>
            <a:endParaRPr lang="en-US" sz="2400" b="1" dirty="0">
              <a:solidFill>
                <a:srgbClr val="FF0000"/>
              </a:solidFill>
            </a:endParaRPr>
          </a:p>
          <a:p>
            <a:pPr lvl="0"/>
            <a:endParaRPr lang="en-US" sz="2400" b="1" dirty="0"/>
          </a:p>
          <a:p>
            <a:pPr lvl="0"/>
            <a:endParaRPr lang="en-US" sz="2400" b="1" dirty="0"/>
          </a:p>
          <a:p>
            <a:pPr lvl="0"/>
            <a:endParaRPr lang="en-US" sz="2400" b="1" dirty="0"/>
          </a:p>
          <a:p>
            <a:pPr lvl="0"/>
            <a:endParaRPr lang="en-US" sz="2400" b="1" dirty="0"/>
          </a:p>
          <a:p>
            <a:pPr algn="just"/>
            <a:r>
              <a:rPr lang="en-US" sz="2400" b="1" dirty="0">
                <a:solidFill>
                  <a:srgbClr val="FF0000"/>
                </a:solidFill>
                <a:cs typeface="Arial" panose="020B0604020202020204" pitchFamily="34" charset="0"/>
              </a:rPr>
              <a:t>NB: IN THE EVENT OF ANY INCONSISTENCIES IN THIS PRESENTATION AND TENDER DOCUMENT, THE TENDER DOCUMENT SHALL TAKE PRECEDENCE UNLESS CONFIRMED IN AN ADDENDUM </a:t>
            </a:r>
            <a:endParaRPr lang="en-GB" sz="2400" b="1" u="sng" dirty="0">
              <a:solidFill>
                <a:srgbClr val="FF0000"/>
              </a:solidFill>
              <a:cs typeface="Arial" panose="020B0604020202020204" pitchFamily="34" charset="0"/>
            </a:endParaRPr>
          </a:p>
        </p:txBody>
      </p:sp>
    </p:spTree>
    <p:extLst>
      <p:ext uri="{BB962C8B-B14F-4D97-AF65-F5344CB8AC3E}">
        <p14:creationId xmlns:p14="http://schemas.microsoft.com/office/powerpoint/2010/main" val="3777372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1. WELCOME &amp; INTRODUCTION</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892446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2. </a:t>
            </a:r>
            <a:r>
              <a:rPr lang="en-US" sz="3600" b="1" dirty="0">
                <a:solidFill>
                  <a:prstClr val="black"/>
                </a:solidFill>
                <a:latin typeface="Calibri" panose="020F0502020204030204"/>
              </a:rPr>
              <a:t>IMPORTANT DATES</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406045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988F5AF-B877-441F-B7F2-59E75E42A68D}"/>
              </a:ext>
            </a:extLst>
          </p:cNvPr>
          <p:cNvGraphicFramePr>
            <a:graphicFrameLocks noGrp="1"/>
          </p:cNvGraphicFramePr>
          <p:nvPr>
            <p:extLst>
              <p:ext uri="{D42A27DB-BD31-4B8C-83A1-F6EECF244321}">
                <p14:modId xmlns:p14="http://schemas.microsoft.com/office/powerpoint/2010/main" val="821102931"/>
              </p:ext>
            </p:extLst>
          </p:nvPr>
        </p:nvGraphicFramePr>
        <p:xfrm>
          <a:off x="457200" y="3122192"/>
          <a:ext cx="7587574" cy="1882650"/>
        </p:xfrm>
        <a:graphic>
          <a:graphicData uri="http://schemas.openxmlformats.org/drawingml/2006/table">
            <a:tbl>
              <a:tblPr firstRow="1" bandRow="1">
                <a:tableStyleId>{5940675A-B579-460E-94D1-54222C63F5DA}</a:tableStyleId>
              </a:tblPr>
              <a:tblGrid>
                <a:gridCol w="5972783">
                  <a:extLst>
                    <a:ext uri="{9D8B030D-6E8A-4147-A177-3AD203B41FA5}">
                      <a16:colId xmlns:a16="http://schemas.microsoft.com/office/drawing/2014/main" val="20000"/>
                    </a:ext>
                  </a:extLst>
                </a:gridCol>
                <a:gridCol w="1614791">
                  <a:extLst>
                    <a:ext uri="{9D8B030D-6E8A-4147-A177-3AD203B41FA5}">
                      <a16:colId xmlns:a16="http://schemas.microsoft.com/office/drawing/2014/main" val="20001"/>
                    </a:ext>
                  </a:extLst>
                </a:gridCol>
              </a:tblGrid>
              <a:tr h="471287">
                <a:tc>
                  <a:txBody>
                    <a:bodyPr/>
                    <a:lstStyle/>
                    <a:p>
                      <a:r>
                        <a:rPr lang="en-ZA" sz="1400" b="0" dirty="0">
                          <a:latin typeface="+mn-lt"/>
                        </a:rPr>
                        <a:t>SUBMISION OF FORM A1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b="0" kern="1200" dirty="0">
                          <a:solidFill>
                            <a:schemeClr val="tx1"/>
                          </a:solidFill>
                          <a:effectLst/>
                          <a:latin typeface="+mn-lt"/>
                          <a:ea typeface="+mn-ea"/>
                          <a:cs typeface="+mn-cs"/>
                        </a:rPr>
                        <a:t>CERTIFICATE CONFIRMING THAT THE TENDERER READ THE PRESENTATION BRIEFING OR ATTENDED THE NON- COMPULSORY CLARIFICATION MEETING</a:t>
                      </a:r>
                      <a:endParaRPr lang="en-US" sz="1400" b="0" kern="1200" dirty="0">
                        <a:solidFill>
                          <a:srgbClr val="FF0000"/>
                        </a:solidFill>
                        <a:effectLst/>
                        <a:latin typeface="+mn-lt"/>
                        <a:ea typeface="+mn-ea"/>
                        <a:cs typeface="+mn-cs"/>
                      </a:endParaRPr>
                    </a:p>
                  </a:txBody>
                  <a:tcPr/>
                </a:tc>
                <a:tc>
                  <a:txBody>
                    <a:bodyPr/>
                    <a:lstStyle/>
                    <a:p>
                      <a:pPr algn="ctr"/>
                      <a:endParaRPr lang="en-ZA" sz="1400" b="1" kern="1200" dirty="0">
                        <a:solidFill>
                          <a:srgbClr val="FF0000"/>
                        </a:solidFill>
                        <a:effectLst/>
                        <a:latin typeface="+mn-lt"/>
                        <a:ea typeface="+mn-ea"/>
                        <a:cs typeface="+mn-cs"/>
                      </a:endParaRPr>
                    </a:p>
                    <a:p>
                      <a:pPr algn="ctr"/>
                      <a:r>
                        <a:rPr lang="en-ZA" sz="1400" b="1" kern="1200" dirty="0">
                          <a:solidFill>
                            <a:srgbClr val="FF0000"/>
                          </a:solidFill>
                          <a:effectLst/>
                          <a:latin typeface="+mn-lt"/>
                          <a:ea typeface="+mn-ea"/>
                          <a:cs typeface="+mn-cs"/>
                        </a:rPr>
                        <a:t>25 November 2022</a:t>
                      </a:r>
                    </a:p>
                  </a:txBody>
                  <a:tcPr/>
                </a:tc>
                <a:extLst>
                  <a:ext uri="{0D108BD9-81ED-4DB2-BD59-A6C34878D82A}">
                    <a16:rowId xmlns:a16="http://schemas.microsoft.com/office/drawing/2014/main" val="10002"/>
                  </a:ext>
                </a:extLst>
              </a:tr>
              <a:tr h="471314">
                <a:tc>
                  <a:txBody>
                    <a:bodyPr/>
                    <a:lstStyle/>
                    <a:p>
                      <a:r>
                        <a:rPr lang="en-ZA" sz="1400" b="0" dirty="0">
                          <a:latin typeface="+mn-lt"/>
                        </a:rPr>
                        <a:t>SUBMISSION OF QUERIES</a:t>
                      </a:r>
                    </a:p>
                    <a:p>
                      <a:endParaRPr lang="en-ZA" sz="14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b="1" kern="1200" dirty="0">
                          <a:solidFill>
                            <a:srgbClr val="FF0000"/>
                          </a:solidFill>
                          <a:effectLst/>
                          <a:latin typeface="+mn-lt"/>
                          <a:ea typeface="+mn-ea"/>
                          <a:cs typeface="+mn-cs"/>
                        </a:rPr>
                        <a:t>2 December 2022</a:t>
                      </a:r>
                      <a:endParaRPr lang="en-ZA" sz="1400" b="1" dirty="0">
                        <a:solidFill>
                          <a:srgbClr val="FF0000"/>
                        </a:solidFill>
                        <a:latin typeface="+mn-lt"/>
                      </a:endParaRPr>
                    </a:p>
                  </a:txBody>
                  <a:tcPr/>
                </a:tc>
                <a:extLst>
                  <a:ext uri="{0D108BD9-81ED-4DB2-BD59-A6C34878D82A}">
                    <a16:rowId xmlns:a16="http://schemas.microsoft.com/office/drawing/2014/main" val="260815434"/>
                  </a:ext>
                </a:extLst>
              </a:tr>
              <a:tr h="632970">
                <a:tc>
                  <a:txBody>
                    <a:bodyPr/>
                    <a:lstStyle/>
                    <a:p>
                      <a:r>
                        <a:rPr lang="en-US" sz="1400" b="0" dirty="0">
                          <a:latin typeface="+mn-lt"/>
                        </a:rPr>
                        <a:t>TENDER CLOSING DATE</a:t>
                      </a:r>
                      <a:endParaRPr lang="en-ZA" sz="1400" b="0" dirty="0">
                        <a:latin typeface="+mn-lt"/>
                      </a:endParaRPr>
                    </a:p>
                  </a:txBody>
                  <a:tcPr/>
                </a:tc>
                <a:tc>
                  <a:txBody>
                    <a:bodyPr/>
                    <a:lstStyle/>
                    <a:p>
                      <a:r>
                        <a:rPr lang="en-ZA" sz="1400" b="1" dirty="0">
                          <a:solidFill>
                            <a:srgbClr val="FF0000"/>
                          </a:solidFill>
                          <a:latin typeface="+mn-lt"/>
                        </a:rPr>
                        <a:t>9 December 2022</a:t>
                      </a:r>
                    </a:p>
                  </a:txBody>
                  <a:tcPr/>
                </a:tc>
                <a:extLst>
                  <a:ext uri="{0D108BD9-81ED-4DB2-BD59-A6C34878D82A}">
                    <a16:rowId xmlns:a16="http://schemas.microsoft.com/office/drawing/2014/main" val="1581412361"/>
                  </a:ext>
                </a:extLst>
              </a:tr>
            </a:tbl>
          </a:graphicData>
        </a:graphic>
      </p:graphicFrame>
      <p:sp>
        <p:nvSpPr>
          <p:cNvPr id="6" name="TextBox 5">
            <a:extLst>
              <a:ext uri="{FF2B5EF4-FFF2-40B4-BE49-F238E27FC236}">
                <a16:creationId xmlns:a16="http://schemas.microsoft.com/office/drawing/2014/main" id="{9B0300D3-1368-445B-ACFE-787C65E87A09}"/>
              </a:ext>
            </a:extLst>
          </p:cNvPr>
          <p:cNvSpPr txBox="1"/>
          <p:nvPr/>
        </p:nvSpPr>
        <p:spPr>
          <a:xfrm>
            <a:off x="-3706" y="1695174"/>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IMPORTANT DATES</a:t>
            </a:r>
          </a:p>
        </p:txBody>
      </p:sp>
    </p:spTree>
    <p:extLst>
      <p:ext uri="{BB962C8B-B14F-4D97-AF65-F5344CB8AC3E}">
        <p14:creationId xmlns:p14="http://schemas.microsoft.com/office/powerpoint/2010/main" val="30708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3063240"/>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3. TENDERING PROCEDURES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j-ea"/>
                <a:cs typeface="+mj-cs"/>
              </a:rPr>
              <a:t> T1.1: TENDER NOTICE AND INVITAION TO TENDER</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586488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CD7453-2942-4786-BF19-D5050753FAF4}"/>
              </a:ext>
            </a:extLst>
          </p:cNvPr>
          <p:cNvSpPr txBox="1"/>
          <p:nvPr/>
        </p:nvSpPr>
        <p:spPr>
          <a:xfrm>
            <a:off x="-3706" y="1752925"/>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PREQUALIFICATION REQUIREMENTS</a:t>
            </a:r>
          </a:p>
        </p:txBody>
      </p:sp>
      <p:sp>
        <p:nvSpPr>
          <p:cNvPr id="2" name="TextBox 1">
            <a:extLst>
              <a:ext uri="{FF2B5EF4-FFF2-40B4-BE49-F238E27FC236}">
                <a16:creationId xmlns:a16="http://schemas.microsoft.com/office/drawing/2014/main" id="{D6DE23C6-39E4-0A3E-D5DA-5DF8ACB398AC}"/>
              </a:ext>
            </a:extLst>
          </p:cNvPr>
          <p:cNvSpPr txBox="1"/>
          <p:nvPr/>
        </p:nvSpPr>
        <p:spPr>
          <a:xfrm>
            <a:off x="513713" y="2373549"/>
            <a:ext cx="8112868" cy="3970318"/>
          </a:xfrm>
          <a:prstGeom prst="rect">
            <a:avLst/>
          </a:prstGeom>
          <a:noFill/>
        </p:spPr>
        <p:txBody>
          <a:bodyPr wrap="square" rtlCol="0">
            <a:spAutoFit/>
          </a:bodyPr>
          <a:lstStyle/>
          <a:p>
            <a:pPr marL="0" algn="ctr" rtl="0" eaLnBrk="1" fontAlgn="t" latinLnBrk="0" hangingPunct="1">
              <a:spcBef>
                <a:spcPts val="0"/>
              </a:spcBef>
              <a:spcAft>
                <a:spcPts val="0"/>
              </a:spcAft>
            </a:pPr>
            <a:r>
              <a:rPr lang="en-ZA" sz="1800" b="0" i="0" u="none" strike="noStrike" kern="1200" dirty="0">
                <a:solidFill>
                  <a:srgbClr val="000000"/>
                </a:solidFill>
                <a:effectLst/>
              </a:rPr>
              <a:t>PREQUALIFICATION REQUIREMENTS FOR THIS CONTRACT</a:t>
            </a:r>
          </a:p>
          <a:p>
            <a:pPr marL="0" algn="ctr" rtl="0" eaLnBrk="1" fontAlgn="t" latinLnBrk="0" hangingPunct="1">
              <a:spcBef>
                <a:spcPts val="0"/>
              </a:spcBef>
              <a:spcAft>
                <a:spcPts val="0"/>
              </a:spcAft>
            </a:pPr>
            <a:endParaRPr lang="en-US" sz="1800" b="0" i="0" u="none" strike="noStrike" dirty="0">
              <a:effectLst/>
            </a:endParaRPr>
          </a:p>
          <a:p>
            <a:pPr marL="0" algn="l" rtl="0" eaLnBrk="1" fontAlgn="t" latinLnBrk="0" hangingPunct="1">
              <a:spcBef>
                <a:spcPts val="0"/>
              </a:spcBef>
              <a:spcAft>
                <a:spcPts val="0"/>
              </a:spcAft>
            </a:pPr>
            <a:r>
              <a:rPr lang="en-ZA" sz="1800" b="1" i="0" u="none" strike="noStrike" kern="1200" dirty="0">
                <a:solidFill>
                  <a:srgbClr val="000000"/>
                </a:solidFill>
                <a:effectLst/>
              </a:rPr>
              <a:t>Eligibility Criteria</a:t>
            </a:r>
            <a:endParaRPr lang="en-US" sz="1800" b="1" i="0" u="none" strike="noStrike" dirty="0">
              <a:effectLst/>
            </a:endParaRPr>
          </a:p>
          <a:p>
            <a:pPr marL="0" algn="l" rtl="0" eaLnBrk="1" fontAlgn="t" latinLnBrk="0" hangingPunct="1">
              <a:spcBef>
                <a:spcPts val="0"/>
              </a:spcBef>
              <a:spcAft>
                <a:spcPts val="0"/>
              </a:spcAft>
            </a:pPr>
            <a:endParaRPr lang="en-ZA" sz="1800" b="0" i="0" u="none" strike="noStrike" kern="1200" dirty="0">
              <a:solidFill>
                <a:srgbClr val="000000"/>
              </a:solidFill>
              <a:effectLst/>
            </a:endParaRPr>
          </a:p>
          <a:p>
            <a:pPr marL="0" algn="l" rtl="0" eaLnBrk="1" fontAlgn="t" latinLnBrk="0" hangingPunct="1">
              <a:spcBef>
                <a:spcPts val="0"/>
              </a:spcBef>
              <a:spcAft>
                <a:spcPts val="0"/>
              </a:spcAft>
            </a:pPr>
            <a:r>
              <a:rPr lang="en-ZA" sz="1800" b="0" i="0" u="none" strike="noStrike" kern="1200" dirty="0">
                <a:solidFill>
                  <a:srgbClr val="000000"/>
                </a:solidFill>
                <a:effectLst/>
              </a:rPr>
              <a:t>Only tenderers with a B-BBEE contributor status level of </a:t>
            </a:r>
            <a:r>
              <a:rPr lang="x-none" sz="1800" b="0" i="0" u="none" strike="noStrike" kern="1200" dirty="0">
                <a:solidFill>
                  <a:srgbClr val="000000"/>
                </a:solidFill>
                <a:effectLst/>
              </a:rPr>
              <a:t> </a:t>
            </a:r>
            <a:r>
              <a:rPr lang="en-ZA" sz="1800" b="0" i="0" u="none" strike="noStrike" kern="1200" dirty="0">
                <a:solidFill>
                  <a:srgbClr val="000000"/>
                </a:solidFill>
                <a:effectLst/>
              </a:rPr>
              <a:t>1, 2, 3 or 4, who meets the minimum requirements for the key persons; who are registered on the National Treasury Central Supplier Database at the tender closing date as stipulated in Clause C.2.1, are eligible to tender.  </a:t>
            </a:r>
            <a:endParaRPr lang="en-US" sz="1800" b="0" i="0" u="none" strike="noStrike" dirty="0">
              <a:effectLst/>
            </a:endParaRPr>
          </a:p>
          <a:p>
            <a:pPr marL="0" algn="l" rtl="0" eaLnBrk="1" fontAlgn="t" latinLnBrk="0" hangingPunct="1">
              <a:spcBef>
                <a:spcPts val="0"/>
              </a:spcBef>
              <a:spcAft>
                <a:spcPts val="0"/>
              </a:spcAft>
            </a:pPr>
            <a:r>
              <a:rPr lang="en-ZA" sz="1800" b="0" i="0" u="none" strike="noStrike" kern="1200" dirty="0">
                <a:solidFill>
                  <a:srgbClr val="000000"/>
                </a:solidFill>
                <a:effectLst/>
              </a:rPr>
              <a:t> </a:t>
            </a:r>
            <a:endParaRPr lang="en-US" sz="1800" b="0" i="0" u="none" strike="noStrike" dirty="0">
              <a:effectLst/>
            </a:endParaRPr>
          </a:p>
          <a:p>
            <a:pPr marL="0" algn="l" rtl="0" eaLnBrk="1" fontAlgn="t" latinLnBrk="0" hangingPunct="1">
              <a:spcBef>
                <a:spcPts val="0"/>
              </a:spcBef>
              <a:spcAft>
                <a:spcPts val="0"/>
              </a:spcAft>
            </a:pPr>
            <a:r>
              <a:rPr lang="en-ZA" sz="1800" b="0" i="0" u="none" strike="noStrike" kern="1200" dirty="0">
                <a:solidFill>
                  <a:srgbClr val="000000"/>
                </a:solidFill>
                <a:effectLst/>
              </a:rPr>
              <a:t>Joint Ventures (JV) will be allowed on condition that one JV partner is a Targeted Enterprise. The JV partner will, however, not contribute to sub-contract target for Targeted Enterprises. </a:t>
            </a:r>
          </a:p>
          <a:p>
            <a:pPr marL="0" algn="l" rtl="0" eaLnBrk="1" fontAlgn="t" latinLnBrk="0" hangingPunct="1">
              <a:spcBef>
                <a:spcPts val="0"/>
              </a:spcBef>
              <a:spcAft>
                <a:spcPts val="0"/>
              </a:spcAft>
            </a:pPr>
            <a:endParaRPr lang="en-US" sz="1800" b="0" i="0" u="none" strike="noStrike" dirty="0">
              <a:effectLst/>
            </a:endParaRPr>
          </a:p>
          <a:p>
            <a:endParaRPr lang="en-US" dirty="0"/>
          </a:p>
        </p:txBody>
      </p:sp>
    </p:spTree>
    <p:extLst>
      <p:ext uri="{BB962C8B-B14F-4D97-AF65-F5344CB8AC3E}">
        <p14:creationId xmlns:p14="http://schemas.microsoft.com/office/powerpoint/2010/main" val="185979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CD7453-2942-4786-BF19-D5050753FAF4}"/>
              </a:ext>
            </a:extLst>
          </p:cNvPr>
          <p:cNvSpPr txBox="1"/>
          <p:nvPr/>
        </p:nvSpPr>
        <p:spPr>
          <a:xfrm>
            <a:off x="-3706" y="1804075"/>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T1.1 ENQUIRES</a:t>
            </a:r>
          </a:p>
        </p:txBody>
      </p:sp>
      <p:graphicFrame>
        <p:nvGraphicFramePr>
          <p:cNvPr id="7" name="Table 6">
            <a:extLst>
              <a:ext uri="{FF2B5EF4-FFF2-40B4-BE49-F238E27FC236}">
                <a16:creationId xmlns:a16="http://schemas.microsoft.com/office/drawing/2014/main" id="{A60E2A23-DF2E-4F44-8A52-DDE78A4D0C46}"/>
              </a:ext>
            </a:extLst>
          </p:cNvPr>
          <p:cNvGraphicFramePr>
            <a:graphicFrameLocks noGrp="1"/>
          </p:cNvGraphicFramePr>
          <p:nvPr>
            <p:extLst>
              <p:ext uri="{D42A27DB-BD31-4B8C-83A1-F6EECF244321}">
                <p14:modId xmlns:p14="http://schemas.microsoft.com/office/powerpoint/2010/main" val="1046322972"/>
              </p:ext>
            </p:extLst>
          </p:nvPr>
        </p:nvGraphicFramePr>
        <p:xfrm>
          <a:off x="520117" y="4015329"/>
          <a:ext cx="8171934" cy="944880"/>
        </p:xfrm>
        <a:graphic>
          <a:graphicData uri="http://schemas.openxmlformats.org/drawingml/2006/table">
            <a:tbl>
              <a:tblPr firstRow="1" bandRow="1">
                <a:tableStyleId>{5940675A-B579-460E-94D1-54222C63F5DA}</a:tableStyleId>
              </a:tblPr>
              <a:tblGrid>
                <a:gridCol w="3255716">
                  <a:extLst>
                    <a:ext uri="{9D8B030D-6E8A-4147-A177-3AD203B41FA5}">
                      <a16:colId xmlns:a16="http://schemas.microsoft.com/office/drawing/2014/main" val="1160881496"/>
                    </a:ext>
                  </a:extLst>
                </a:gridCol>
                <a:gridCol w="4916218">
                  <a:extLst>
                    <a:ext uri="{9D8B030D-6E8A-4147-A177-3AD203B41FA5}">
                      <a16:colId xmlns:a16="http://schemas.microsoft.com/office/drawing/2014/main" val="1823704090"/>
                    </a:ext>
                  </a:extLst>
                </a:gridCol>
              </a:tblGrid>
              <a:tr h="286944">
                <a:tc gridSpan="2">
                  <a:txBody>
                    <a:bodyPr/>
                    <a:lstStyle/>
                    <a:p>
                      <a:pPr algn="ctr"/>
                      <a:r>
                        <a:rPr lang="en-ZA" sz="1600" dirty="0">
                          <a:solidFill>
                            <a:schemeClr val="tx1"/>
                          </a:solidFill>
                        </a:rPr>
                        <a:t>ALL ENQUIRIES</a:t>
                      </a:r>
                    </a:p>
                  </a:txBody>
                  <a:tcPr/>
                </a:tc>
                <a:tc hMerge="1">
                  <a:txBody>
                    <a:bodyPr/>
                    <a:lstStyle/>
                    <a:p>
                      <a:endParaRPr lang="en-ZA">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0672781"/>
                  </a:ext>
                </a:extLst>
              </a:tr>
              <a:tr h="416455">
                <a:tc>
                  <a:txBody>
                    <a:bodyPr/>
                    <a:lstStyle/>
                    <a:p>
                      <a:r>
                        <a:rPr lang="en-GB" sz="1600" b="0" kern="1200" dirty="0">
                          <a:solidFill>
                            <a:schemeClr val="tx1"/>
                          </a:solidFill>
                          <a:effectLst/>
                          <a:latin typeface="+mn-lt"/>
                          <a:ea typeface="+mn-ea"/>
                          <a:cs typeface="+mn-cs"/>
                        </a:rPr>
                        <a:t>Contact Person</a:t>
                      </a:r>
                      <a:endParaRPr lang="en-ZA" sz="16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i="1" kern="1200" dirty="0">
                          <a:solidFill>
                            <a:schemeClr val="tx1"/>
                          </a:solidFill>
                          <a:effectLst/>
                          <a:latin typeface="+mn-lt"/>
                          <a:ea typeface="+mn-ea"/>
                          <a:cs typeface="+mn-cs"/>
                          <a:hlinkClick r:id="rId2"/>
                        </a:rPr>
                        <a:t>ProcurementER6@sanral.co.za</a:t>
                      </a:r>
                      <a:endParaRPr lang="en-ZA" sz="1800" b="1"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b="0" dirty="0">
                        <a:solidFill>
                          <a:srgbClr val="FF0000"/>
                        </a:solidFill>
                        <a:latin typeface="+mn-lt"/>
                      </a:endParaRPr>
                    </a:p>
                  </a:txBody>
                  <a:tcPr/>
                </a:tc>
                <a:extLst>
                  <a:ext uri="{0D108BD9-81ED-4DB2-BD59-A6C34878D82A}">
                    <a16:rowId xmlns:a16="http://schemas.microsoft.com/office/drawing/2014/main" val="3884118080"/>
                  </a:ext>
                </a:extLst>
              </a:tr>
            </a:tbl>
          </a:graphicData>
        </a:graphic>
      </p:graphicFrame>
      <p:sp>
        <p:nvSpPr>
          <p:cNvPr id="8" name="Rectangle 7">
            <a:extLst>
              <a:ext uri="{FF2B5EF4-FFF2-40B4-BE49-F238E27FC236}">
                <a16:creationId xmlns:a16="http://schemas.microsoft.com/office/drawing/2014/main" id="{C610E906-8B1C-43E3-BCD0-7CBF9E21BEB8}"/>
              </a:ext>
            </a:extLst>
          </p:cNvPr>
          <p:cNvSpPr/>
          <p:nvPr/>
        </p:nvSpPr>
        <p:spPr>
          <a:xfrm>
            <a:off x="520117" y="2662600"/>
            <a:ext cx="8171934" cy="423449"/>
          </a:xfrm>
          <a:prstGeom prst="rect">
            <a:avLst/>
          </a:prstGeom>
        </p:spPr>
        <p:txBody>
          <a:bodyPr wrap="square">
            <a:spAutoFit/>
          </a:bodyPr>
          <a:lstStyle/>
          <a:p>
            <a:pPr marL="0" marR="0" lvl="0" indent="0" algn="l" defTabSz="914400" rtl="0" eaLnBrk="1" fontAlgn="auto" latinLnBrk="0" hangingPunct="1">
              <a:lnSpc>
                <a:spcPct val="150000"/>
              </a:lnSpc>
              <a:spcBef>
                <a:spcPts val="200"/>
              </a:spcBef>
              <a:spcAft>
                <a:spcPts val="200"/>
              </a:spcAft>
              <a:buClrTx/>
              <a:buSzTx/>
              <a:buFontTx/>
              <a:buNone/>
              <a:tabLst/>
              <a:defRPr/>
            </a:pPr>
            <a:r>
              <a:rPr kumimoji="0" lang="en-GB" sz="16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Queries relating to issues arising from these documents may be addressed to the following: </a:t>
            </a:r>
            <a:endParaRPr kumimoji="0" lang="en-US" sz="16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252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3063240"/>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3. TENDERING PROCEDURES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j-ea"/>
                <a:cs typeface="+mj-cs"/>
              </a:rPr>
              <a:t> T1.2: TENDER DATA</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469338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581559" y="2219650"/>
            <a:ext cx="8056603" cy="3624326"/>
          </a:xfrm>
          <a:prstGeom prst="rect">
            <a:avLst/>
          </a:prstGeom>
        </p:spPr>
        <p:txBody>
          <a:bodyPr wrap="square" lIns="54000" rIns="54000">
            <a:spAutoFit/>
          </a:bodyPr>
          <a:lstStyle/>
          <a:p>
            <a:pPr marL="0" marR="0" algn="just">
              <a:spcBef>
                <a:spcPts val="0"/>
              </a:spcBef>
              <a:spcAft>
                <a:spcPts val="0"/>
              </a:spcAft>
            </a:pPr>
            <a:r>
              <a:rPr lang="en-ZA" sz="1600" b="1" dirty="0">
                <a:effectLst/>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a:t>
            </a:r>
            <a:r>
              <a:rPr lang="en-ZA" sz="1600" b="1" u="sng" dirty="0">
                <a:solidFill>
                  <a:srgbClr val="0000FF"/>
                </a:solidFill>
                <a:effectLst/>
                <a:ea typeface="Times New Roman" panose="02020603050405020304" pitchFamily="18" charset="0"/>
                <a:cs typeface="Times New Roman" panose="02020603050405020304" pitchFamily="18" charset="0"/>
                <a:hlinkClick r:id="rId2"/>
              </a:rPr>
              <a:t>https://www.cidb.org.za/wp-content/uploads/2021/07/Standard-for-Uniformity-August-2019.pdf</a:t>
            </a:r>
            <a:r>
              <a:rPr lang="en-ZA" sz="1600" b="1" dirty="0">
                <a:effectLst/>
                <a:ea typeface="Times New Roman" panose="02020603050405020304" pitchFamily="18" charset="0"/>
                <a:cs typeface="Times New Roman" panose="02020603050405020304" pitchFamily="18" charset="0"/>
              </a:rPr>
              <a:t>).</a:t>
            </a:r>
            <a:endParaRPr lang="en-US" sz="2000" dirty="0">
              <a:effectLst/>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ea typeface="Times New Roman" panose="02020603050405020304" pitchFamily="18" charset="0"/>
                <a:cs typeface="Arial" panose="020B0604020202020204" pitchFamily="34" charset="0"/>
              </a:rPr>
              <a:t> </a:t>
            </a:r>
            <a:endParaRPr lang="en-US" sz="2000" dirty="0">
              <a:effectLst/>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ea typeface="Times New Roman" panose="02020603050405020304" pitchFamily="18" charset="0"/>
                <a:cs typeface="Arial" panose="020B0604020202020204" pitchFamily="34" charset="0"/>
              </a:rPr>
              <a:t>The standard conditions of tender make several references to the tender data for details that apply specifically to this tender. The tender data shall have precedence in the interpretation of any ambiguity or inconsistency between the tender data and the standard conditions of tender.</a:t>
            </a:r>
            <a:endParaRPr lang="en-US" sz="2000" dirty="0">
              <a:effectLst/>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ea typeface="Times New Roman" panose="02020603050405020304" pitchFamily="18" charset="0"/>
                <a:cs typeface="Arial" panose="020B0604020202020204" pitchFamily="34" charset="0"/>
              </a:rPr>
              <a:t> </a:t>
            </a:r>
            <a:endParaRPr lang="en-US" sz="2000" dirty="0">
              <a:effectLst/>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600" dirty="0">
                <a:effectLst/>
                <a:ea typeface="Times New Roman" panose="02020603050405020304" pitchFamily="18" charset="0"/>
                <a:cs typeface="Times New Roman" panose="02020603050405020304" pitchFamily="18" charset="0"/>
              </a:rPr>
              <a:t>Each item of data given below is cross-referenced to the clause marked “C” in the above-mentioned Standard Conditions of Tender.</a:t>
            </a:r>
            <a:endParaRPr lang="en-US" sz="2000" dirty="0">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ea typeface="+mn-ea"/>
                <a:cs typeface="+mn-cs"/>
              </a:rPr>
              <a:t> </a:t>
            </a:r>
            <a:endParaRPr kumimoji="0" lang="en-GB" sz="1600" b="0" i="0" u="none" strike="noStrike" kern="0" cap="none" spc="0" normalizeH="0" baseline="0" noProof="0" dirty="0">
              <a:ln>
                <a:noFill/>
              </a:ln>
              <a:solidFill>
                <a:prstClr val="black"/>
              </a:solidFill>
              <a:effectLst/>
              <a:uLnTx/>
              <a:uFillTx/>
              <a:ea typeface="+mn-ea"/>
              <a:cs typeface="+mn-cs"/>
            </a:endParaRPr>
          </a:p>
        </p:txBody>
      </p:sp>
      <p:sp>
        <p:nvSpPr>
          <p:cNvPr id="5" name="TextBox 4"/>
          <p:cNvSpPr txBox="1"/>
          <p:nvPr/>
        </p:nvSpPr>
        <p:spPr>
          <a:xfrm>
            <a:off x="-2118" y="12107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CONDITIONS OF TENDER</a:t>
            </a:r>
          </a:p>
        </p:txBody>
      </p:sp>
    </p:spTree>
    <p:extLst>
      <p:ext uri="{BB962C8B-B14F-4D97-AF65-F5344CB8AC3E}">
        <p14:creationId xmlns:p14="http://schemas.microsoft.com/office/powerpoint/2010/main" val="4123724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670422"/>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sp>
        <p:nvSpPr>
          <p:cNvPr id="3" name="TextBox 2"/>
          <p:cNvSpPr txBox="1"/>
          <p:nvPr/>
        </p:nvSpPr>
        <p:spPr>
          <a:xfrm>
            <a:off x="378940" y="3149041"/>
            <a:ext cx="8386120" cy="2492990"/>
          </a:xfrm>
          <a:prstGeom prst="rect">
            <a:avLst/>
          </a:prstGeom>
          <a:noFill/>
        </p:spPr>
        <p:txBody>
          <a:bodyPr wrap="square" rtlCol="0">
            <a:spAutoFit/>
          </a:bodyPr>
          <a:lstStyle/>
          <a:p>
            <a:pPr algn="just"/>
            <a:r>
              <a:rPr lang="en-ZA" sz="1600" b="1" dirty="0">
                <a:cs typeface="Times New Roman" panose="02020603050405020304" pitchFamily="18" charset="0"/>
              </a:rPr>
              <a:t>The Standard Conditions is the standard conditions of tender as contained in Annexure C of the CIDB STANDARD FOR UNIFORMITY IN ENGINEERING AND CONSTRUCTION WORKS CONTRACTS and the Employer’s Special Conditions of Tender for Procurement make several references to the Tender Data for details that apply specifically to this tender. The Tender Data shall have precedence in the interpretation of any ambiguity or inconsistency between it and the standard/special conditions of tender.</a:t>
            </a:r>
            <a:endParaRPr lang="en-US" sz="1600" b="1" dirty="0">
              <a:cs typeface="Times New Roman" panose="02020603050405020304" pitchFamily="18" charset="0"/>
            </a:endParaRPr>
          </a:p>
          <a:p>
            <a:pPr algn="just"/>
            <a:r>
              <a:rPr lang="en-ZA" sz="1600" dirty="0">
                <a:cs typeface="Times New Roman" panose="02020603050405020304" pitchFamily="18" charset="0"/>
              </a:rPr>
              <a:t> </a:t>
            </a:r>
            <a:endParaRPr lang="en-US" sz="1600" dirty="0">
              <a:cs typeface="Times New Roman" panose="02020603050405020304" pitchFamily="18" charset="0"/>
            </a:endParaRPr>
          </a:p>
          <a:p>
            <a:pPr algn="just"/>
            <a:r>
              <a:rPr lang="en-ZA" sz="1600" dirty="0">
                <a:cs typeface="Times New Roman" panose="02020603050405020304" pitchFamily="18" charset="0"/>
              </a:rPr>
              <a:t>Each item of data given below is cross-referenced to the clause marked “C” in the above mentioned Standard Conditions of Tender and Special Conditions of Tender to which it mainly applies</a:t>
            </a:r>
            <a:endParaRPr lang="en-US" sz="1600" dirty="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095557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E3B5CE3-3337-A3F9-38E5-DB74510E3F9C}"/>
              </a:ext>
            </a:extLst>
          </p:cNvPr>
          <p:cNvGraphicFramePr>
            <a:graphicFrameLocks noGrp="1"/>
          </p:cNvGraphicFramePr>
          <p:nvPr>
            <p:extLst>
              <p:ext uri="{D42A27DB-BD31-4B8C-83A1-F6EECF244321}">
                <p14:modId xmlns:p14="http://schemas.microsoft.com/office/powerpoint/2010/main" val="309376283"/>
              </p:ext>
            </p:extLst>
          </p:nvPr>
        </p:nvGraphicFramePr>
        <p:xfrm>
          <a:off x="450012" y="1952731"/>
          <a:ext cx="8386120" cy="3596640"/>
        </p:xfrm>
        <a:graphic>
          <a:graphicData uri="http://schemas.openxmlformats.org/drawingml/2006/table">
            <a:tbl>
              <a:tblPr firstRow="1" bandRow="1">
                <a:tableStyleId>{5C22544A-7EE6-4342-B048-85BDC9FD1C3A}</a:tableStyleId>
              </a:tblPr>
              <a:tblGrid>
                <a:gridCol w="1036568">
                  <a:extLst>
                    <a:ext uri="{9D8B030D-6E8A-4147-A177-3AD203B41FA5}">
                      <a16:colId xmlns:a16="http://schemas.microsoft.com/office/drawing/2014/main" val="20000"/>
                    </a:ext>
                  </a:extLst>
                </a:gridCol>
                <a:gridCol w="7349552">
                  <a:extLst>
                    <a:ext uri="{9D8B030D-6E8A-4147-A177-3AD203B41FA5}">
                      <a16:colId xmlns:a16="http://schemas.microsoft.com/office/drawing/2014/main" val="20001"/>
                    </a:ext>
                  </a:extLst>
                </a:gridCol>
              </a:tblGrid>
              <a:tr h="341190">
                <a:tc>
                  <a:txBody>
                    <a:bodyPr/>
                    <a:lstStyle/>
                    <a:p>
                      <a:r>
                        <a:rPr lang="en-ZA" sz="16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600" dirty="0">
                          <a:solidFill>
                            <a:schemeClr val="tx1"/>
                          </a:solidFill>
                          <a:latin typeface="+mn-lt"/>
                        </a:rPr>
                        <a:t>TENDER</a:t>
                      </a:r>
                      <a:r>
                        <a:rPr lang="en-ZA" sz="1600" baseline="0" dirty="0">
                          <a:solidFill>
                            <a:schemeClr val="tx1"/>
                          </a:solidFill>
                          <a:latin typeface="+mn-lt"/>
                        </a:rPr>
                        <a:t> DATA</a:t>
                      </a:r>
                      <a:endParaRPr lang="en-ZA" sz="16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35744">
                <a:tc>
                  <a:txBody>
                    <a:bodyPr/>
                    <a:lstStyle/>
                    <a:p>
                      <a:r>
                        <a:rPr lang="en-ZA" sz="1600" dirty="0">
                          <a:solidFill>
                            <a:schemeClr val="tx1"/>
                          </a:solidFill>
                          <a:latin typeface="+mn-lt"/>
                        </a:rPr>
                        <a:t>C1.1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600" kern="1200" dirty="0">
                          <a:solidFill>
                            <a:schemeClr val="dk1"/>
                          </a:solidFill>
                          <a:effectLst/>
                          <a:latin typeface="+mn-lt"/>
                          <a:ea typeface="+mn-ea"/>
                          <a:cs typeface="+mn-cs"/>
                        </a:rPr>
                        <a:t>The Employer is The South African National Road Agency SOC Limited (SANRAL). The Employer’s domicilium citandi et executandi (permanent physical business address) is:</a:t>
                      </a:r>
                    </a:p>
                    <a:p>
                      <a:r>
                        <a:rPr lang="en-ZA" sz="1600" kern="1200" dirty="0">
                          <a:solidFill>
                            <a:schemeClr val="dk1"/>
                          </a:solidFill>
                          <a:effectLst/>
                          <a:latin typeface="+mn-lt"/>
                          <a:ea typeface="+mn-ea"/>
                          <a:cs typeface="+mn-cs"/>
                        </a:rPr>
                        <a:t> </a:t>
                      </a:r>
                    </a:p>
                    <a:p>
                      <a:r>
                        <a:rPr lang="en-ZA" sz="1600" kern="1200" dirty="0">
                          <a:solidFill>
                            <a:schemeClr val="dk1"/>
                          </a:solidFill>
                          <a:effectLst/>
                          <a:latin typeface="+mn-lt"/>
                          <a:ea typeface="+mn-ea"/>
                          <a:cs typeface="+mn-cs"/>
                        </a:rPr>
                        <a:t>48 Tambotie Avenue</a:t>
                      </a:r>
                    </a:p>
                    <a:p>
                      <a:r>
                        <a:rPr lang="en-ZA" sz="1600" kern="1200" dirty="0">
                          <a:solidFill>
                            <a:schemeClr val="dk1"/>
                          </a:solidFill>
                          <a:effectLst/>
                          <a:latin typeface="+mn-lt"/>
                          <a:ea typeface="+mn-ea"/>
                          <a:cs typeface="+mn-cs"/>
                        </a:rPr>
                        <a:t>VAL DE GRACE</a:t>
                      </a:r>
                    </a:p>
                    <a:p>
                      <a:r>
                        <a:rPr lang="en-ZA" sz="1600" kern="1200" dirty="0">
                          <a:solidFill>
                            <a:schemeClr val="dk1"/>
                          </a:solidFill>
                          <a:effectLst/>
                          <a:latin typeface="+mn-lt"/>
                          <a:ea typeface="+mn-ea"/>
                          <a:cs typeface="+mn-cs"/>
                        </a:rPr>
                        <a:t>0184</a:t>
                      </a:r>
                    </a:p>
                    <a:p>
                      <a:r>
                        <a:rPr lang="en-ZA" sz="1600" kern="1200" dirty="0">
                          <a:solidFill>
                            <a:schemeClr val="dk1"/>
                          </a:solidFill>
                          <a:effectLst/>
                          <a:latin typeface="+mn-lt"/>
                          <a:ea typeface="+mn-ea"/>
                          <a:cs typeface="+mn-cs"/>
                        </a:rPr>
                        <a:t> </a:t>
                      </a:r>
                      <a:endParaRPr lang="en-ZA" sz="1600" b="1" kern="1200" dirty="0">
                        <a:solidFill>
                          <a:srgbClr val="FF0000"/>
                        </a:solidFill>
                        <a:effectLst/>
                        <a:latin typeface="+mn-lt"/>
                        <a:ea typeface="+mn-ea"/>
                        <a:cs typeface="+mn-cs"/>
                      </a:endParaRPr>
                    </a:p>
                    <a:p>
                      <a:r>
                        <a:rPr lang="en-ZA" sz="1600" b="1" kern="1200" dirty="0">
                          <a:solidFill>
                            <a:srgbClr val="FF0000"/>
                          </a:solidFill>
                          <a:effectLst/>
                          <a:latin typeface="+mn-lt"/>
                          <a:ea typeface="+mn-ea"/>
                          <a:cs typeface="+mn-cs"/>
                        </a:rPr>
                        <a:t>The Employer’s address for communication relating to this project is:</a:t>
                      </a:r>
                      <a:r>
                        <a:rPr lang="en-ZA" sz="1600" kern="1200" dirty="0">
                          <a:solidFill>
                            <a:schemeClr val="dk1"/>
                          </a:solidFill>
                          <a:effectLst/>
                          <a:latin typeface="+mn-lt"/>
                          <a:ea typeface="+mn-ea"/>
                          <a:cs typeface="+mn-cs"/>
                        </a:rPr>
                        <a:t>	</a:t>
                      </a:r>
                    </a:p>
                    <a:p>
                      <a:r>
                        <a:rPr lang="en-ZA" sz="1600" kern="1200" dirty="0">
                          <a:solidFill>
                            <a:schemeClr val="dk1"/>
                          </a:solidFill>
                          <a:effectLst/>
                          <a:latin typeface="+mn-lt"/>
                          <a:ea typeface="+mn-ea"/>
                          <a:cs typeface="+mn-cs"/>
                        </a:rPr>
                        <a:t>SANRAL – Eastern Region</a:t>
                      </a:r>
                    </a:p>
                    <a:p>
                      <a:r>
                        <a:rPr lang="en-ZA" sz="1600" kern="1200" dirty="0">
                          <a:solidFill>
                            <a:schemeClr val="dk1"/>
                          </a:solidFill>
                          <a:effectLst/>
                          <a:latin typeface="+mn-lt"/>
                          <a:ea typeface="+mn-ea"/>
                          <a:cs typeface="+mn-cs"/>
                        </a:rPr>
                        <a:t>58 Van Eck Place			</a:t>
                      </a:r>
                    </a:p>
                    <a:p>
                      <a:r>
                        <a:rPr lang="en-ZA" sz="1600" kern="1200" dirty="0">
                          <a:solidFill>
                            <a:schemeClr val="dk1"/>
                          </a:solidFill>
                          <a:effectLst/>
                          <a:latin typeface="+mn-lt"/>
                          <a:ea typeface="+mn-ea"/>
                          <a:cs typeface="+mn-cs"/>
                        </a:rPr>
                        <a:t>Mkondeni</a:t>
                      </a:r>
                    </a:p>
                    <a:p>
                      <a:r>
                        <a:rPr lang="en-ZA" sz="1600" kern="1200" dirty="0">
                          <a:solidFill>
                            <a:schemeClr val="dk1"/>
                          </a:solidFill>
                          <a:effectLst/>
                          <a:latin typeface="+mn-lt"/>
                          <a:ea typeface="+mn-ea"/>
                          <a:cs typeface="+mn-cs"/>
                        </a:rPr>
                        <a:t>Pietermaritzburg, 3201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8978C6F8-D12F-BB67-6E5F-EEE5C55A5A44}"/>
              </a:ext>
            </a:extLst>
          </p:cNvPr>
          <p:cNvSpPr txBox="1"/>
          <p:nvPr/>
        </p:nvSpPr>
        <p:spPr>
          <a:xfrm>
            <a:off x="0" y="1317017"/>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spTree>
    <p:extLst>
      <p:ext uri="{BB962C8B-B14F-4D97-AF65-F5344CB8AC3E}">
        <p14:creationId xmlns:p14="http://schemas.microsoft.com/office/powerpoint/2010/main" val="1817503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686349"/>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5" name="Table 4">
            <a:extLst>
              <a:ext uri="{FF2B5EF4-FFF2-40B4-BE49-F238E27FC236}">
                <a16:creationId xmlns:a16="http://schemas.microsoft.com/office/drawing/2014/main" id="{63A4EE6C-9E9E-479F-8213-46288783839A}"/>
              </a:ext>
            </a:extLst>
          </p:cNvPr>
          <p:cNvGraphicFramePr>
            <a:graphicFrameLocks noGrp="1"/>
          </p:cNvGraphicFramePr>
          <p:nvPr>
            <p:extLst>
              <p:ext uri="{D42A27DB-BD31-4B8C-83A1-F6EECF244321}">
                <p14:modId xmlns:p14="http://schemas.microsoft.com/office/powerpoint/2010/main" val="1181125323"/>
              </p:ext>
            </p:extLst>
          </p:nvPr>
        </p:nvGraphicFramePr>
        <p:xfrm>
          <a:off x="572209" y="2907250"/>
          <a:ext cx="7999581" cy="3334157"/>
        </p:xfrm>
        <a:graphic>
          <a:graphicData uri="http://schemas.openxmlformats.org/drawingml/2006/table">
            <a:tbl>
              <a:tblPr firstRow="1" bandRow="1">
                <a:tableStyleId>{5C22544A-7EE6-4342-B048-85BDC9FD1C3A}</a:tableStyleId>
              </a:tblPr>
              <a:tblGrid>
                <a:gridCol w="988789">
                  <a:extLst>
                    <a:ext uri="{9D8B030D-6E8A-4147-A177-3AD203B41FA5}">
                      <a16:colId xmlns:a16="http://schemas.microsoft.com/office/drawing/2014/main" val="20000"/>
                    </a:ext>
                  </a:extLst>
                </a:gridCol>
                <a:gridCol w="7010792">
                  <a:extLst>
                    <a:ext uri="{9D8B030D-6E8A-4147-A177-3AD203B41FA5}">
                      <a16:colId xmlns:a16="http://schemas.microsoft.com/office/drawing/2014/main" val="20001"/>
                    </a:ext>
                  </a:extLst>
                </a:gridCol>
              </a:tblGrid>
              <a:tr h="3287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p>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070923"/>
                  </a:ext>
                </a:extLst>
              </a:tr>
              <a:tr h="870288">
                <a:tc>
                  <a:txBody>
                    <a:bodyPr/>
                    <a:lstStyle/>
                    <a:p>
                      <a:pPr marL="0" algn="l" defTabSz="914400" rtl="0" eaLnBrk="1" latinLnBrk="0" hangingPunct="1"/>
                      <a:r>
                        <a:rPr lang="en-ZA" sz="1400" b="0" kern="1200" dirty="0">
                          <a:solidFill>
                            <a:schemeClr val="dk1"/>
                          </a:solidFill>
                          <a:effectLst/>
                          <a:latin typeface="+mn-lt"/>
                          <a:ea typeface="+mn-ea"/>
                          <a:cs typeface="+mn-cs"/>
                        </a:rPr>
                        <a:t>C1.4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rgbClr val="FF0000"/>
                          </a:solidFill>
                          <a:effectLst/>
                          <a:latin typeface="+mn-lt"/>
                          <a:ea typeface="+mn-ea"/>
                          <a:cs typeface="+mn-cs"/>
                        </a:rPr>
                        <a:t>The Employer’s Agent </a:t>
                      </a:r>
                      <a:r>
                        <a:rPr lang="en-ZA" sz="1400" kern="1200" dirty="0">
                          <a:solidFill>
                            <a:srgbClr val="FF0000"/>
                          </a:solidFill>
                          <a:effectLst/>
                          <a:latin typeface="+mn-lt"/>
                          <a:ea typeface="+mn-ea"/>
                          <a:cs typeface="+mn-cs"/>
                        </a:rPr>
                        <a:t>during the tender period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Email: </a:t>
                      </a:r>
                      <a:r>
                        <a:rPr lang="en-ZA" sz="1400" b="1" i="1" kern="1200" dirty="0">
                          <a:solidFill>
                            <a:schemeClr val="dk1"/>
                          </a:solidFill>
                          <a:effectLst/>
                          <a:latin typeface="+mn-lt"/>
                          <a:ea typeface="+mn-ea"/>
                          <a:cs typeface="+mn-cs"/>
                          <a:hlinkClick r:id="rId2"/>
                        </a:rPr>
                        <a:t>ProcurementER6@sanral.co.za</a:t>
                      </a:r>
                      <a:endParaRPr lang="en-ZA" sz="1400" b="1" i="1"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i="1"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b="1" kern="1200" dirty="0">
                          <a:solidFill>
                            <a:schemeClr val="dk1"/>
                          </a:solidFill>
                          <a:effectLst/>
                          <a:latin typeface="+mn-lt"/>
                          <a:ea typeface="+mn-ea"/>
                          <a:cs typeface="+mn-cs"/>
                        </a:rPr>
                        <a:t>Tenderers to Note.</a:t>
                      </a:r>
                      <a:r>
                        <a:rPr lang="en-ZA" sz="1400" kern="1200" dirty="0">
                          <a:solidFill>
                            <a:schemeClr val="dk1"/>
                          </a:solidFill>
                          <a:effectLst/>
                          <a:latin typeface="+mn-lt"/>
                          <a:ea typeface="+mn-ea"/>
                          <a:cs typeface="+mn-cs"/>
                        </a:rPr>
                        <a:t> This email address is NOT for submission of tender offers. Tenderers who submit via the above email address will be immediately disqualified.</a:t>
                      </a:r>
                      <a:endParaRPr lang="en-US" sz="14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444397">
                <a:tc>
                  <a:txBody>
                    <a:bodyPr/>
                    <a:lstStyle/>
                    <a:p>
                      <a:r>
                        <a:rPr lang="en-ZA" sz="1400" b="0" kern="1200" dirty="0">
                          <a:solidFill>
                            <a:schemeClr val="dk1"/>
                          </a:solidFill>
                          <a:effectLst/>
                          <a:latin typeface="+mn-lt"/>
                          <a:ea typeface="+mn-ea"/>
                          <a:cs typeface="+mn-cs"/>
                        </a:rPr>
                        <a:t>C1.6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Procurement Procedures</a:t>
                      </a:r>
                      <a:endParaRPr lang="en-US" sz="1400" kern="1200" dirty="0">
                        <a:solidFill>
                          <a:schemeClr val="dk1"/>
                        </a:solidFill>
                        <a:effectLst/>
                        <a:latin typeface="+mn-lt"/>
                        <a:ea typeface="+mn-ea"/>
                        <a:cs typeface="+mn-cs"/>
                      </a:endParaRPr>
                    </a:p>
                    <a:p>
                      <a:r>
                        <a:rPr lang="en-ZA" sz="1400" b="1"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r>
                        <a:rPr lang="en-US" sz="1400" kern="1200" dirty="0">
                          <a:solidFill>
                            <a:schemeClr val="dk1"/>
                          </a:solidFill>
                          <a:effectLst/>
                          <a:latin typeface="+mn-lt"/>
                          <a:ea typeface="+mn-ea"/>
                          <a:cs typeface="+mn-cs"/>
                        </a:rPr>
                        <a:t>A two-envelope system will be followed. </a:t>
                      </a: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0318515"/>
                  </a:ext>
                </a:extLst>
              </a:tr>
            </a:tbl>
          </a:graphicData>
        </a:graphic>
      </p:graphicFrame>
    </p:spTree>
    <p:extLst>
      <p:ext uri="{BB962C8B-B14F-4D97-AF65-F5344CB8AC3E}">
        <p14:creationId xmlns:p14="http://schemas.microsoft.com/office/powerpoint/2010/main" val="4097269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201577"/>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2031436633"/>
              </p:ext>
            </p:extLst>
          </p:nvPr>
        </p:nvGraphicFramePr>
        <p:xfrm>
          <a:off x="333756" y="943277"/>
          <a:ext cx="8401682" cy="5233788"/>
        </p:xfrm>
        <a:graphic>
          <a:graphicData uri="http://schemas.openxmlformats.org/drawingml/2006/table">
            <a:tbl>
              <a:tblPr firstRow="1" bandRow="1">
                <a:tableStyleId>{5C22544A-7EE6-4342-B048-85BDC9FD1C3A}</a:tableStyleId>
              </a:tblPr>
              <a:tblGrid>
                <a:gridCol w="632762">
                  <a:extLst>
                    <a:ext uri="{9D8B030D-6E8A-4147-A177-3AD203B41FA5}">
                      <a16:colId xmlns:a16="http://schemas.microsoft.com/office/drawing/2014/main" val="20000"/>
                    </a:ext>
                  </a:extLst>
                </a:gridCol>
                <a:gridCol w="7768920">
                  <a:extLst>
                    <a:ext uri="{9D8B030D-6E8A-4147-A177-3AD203B41FA5}">
                      <a16:colId xmlns:a16="http://schemas.microsoft.com/office/drawing/2014/main" val="20001"/>
                    </a:ext>
                  </a:extLst>
                </a:gridCol>
              </a:tblGrid>
              <a:tr h="5233788">
                <a:tc>
                  <a:txBody>
                    <a:bodyPr/>
                    <a:lstStyle/>
                    <a:p>
                      <a:r>
                        <a:rPr lang="en-ZA" sz="1400" b="0" dirty="0">
                          <a:solidFill>
                            <a:schemeClr val="tx1"/>
                          </a:solidFill>
                        </a:rPr>
                        <a:t>C2.1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mn-lt"/>
                          <a:ea typeface="+mn-ea"/>
                          <a:cs typeface="+mn-cs"/>
                        </a:rPr>
                        <a:t>Only those tenderers who satisfy the following criteria are eligible to submit tenders: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lphaLcParenBoth"/>
                        <a:tabLst/>
                        <a:defRPr/>
                      </a:pPr>
                      <a:r>
                        <a:rPr lang="en-US" sz="1400" b="0" kern="1200" dirty="0">
                          <a:solidFill>
                            <a:schemeClr val="tx1"/>
                          </a:solidFill>
                          <a:effectLst/>
                          <a:latin typeface="+mn-lt"/>
                          <a:ea typeface="+mn-ea"/>
                          <a:cs typeface="+mn-cs"/>
                        </a:rPr>
                        <a:t>Meet the minimum requirements for the key persons as stated in the Scope of Works in Clause C.3.1.11: Personnel requirements; excluding 3.1.11(f), which is dealt with under Tender Data C.3.13(k).</a:t>
                      </a:r>
                    </a:p>
                    <a:p>
                      <a:pPr marL="342900" marR="0" lvl="0" indent="-342900" algn="l" defTabSz="914400" rtl="0" eaLnBrk="1" fontAlgn="auto" latinLnBrk="0" hangingPunct="1">
                        <a:lnSpc>
                          <a:spcPct val="100000"/>
                        </a:lnSpc>
                        <a:spcBef>
                          <a:spcPts val="0"/>
                        </a:spcBef>
                        <a:spcAft>
                          <a:spcPts val="0"/>
                        </a:spcAft>
                        <a:buClrTx/>
                        <a:buSzTx/>
                        <a:buFontTx/>
                        <a:buAutoNum type="alphaLcParenBoth"/>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effectLst/>
                          <a:latin typeface="+mn-lt"/>
                          <a:ea typeface="+mn-ea"/>
                          <a:cs typeface="+mn-cs"/>
                        </a:rPr>
                        <a:t>      The Key Persons required for this project 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effectLst/>
                        <a:latin typeface="+mn-lt"/>
                        <a:ea typeface="+mn-ea"/>
                        <a:cs typeface="+mn-cs"/>
                      </a:endParaRPr>
                    </a:p>
                    <a:p>
                      <a:pPr algn="just"/>
                      <a:endParaRPr lang="en-US" sz="1400" b="1" i="0" u="none" strike="noStrike" kern="1200" baseline="0" dirty="0">
                        <a:solidFill>
                          <a:srgbClr val="FF0000"/>
                        </a:solidFill>
                        <a:latin typeface="+mn-lt"/>
                        <a:ea typeface="+mn-ea"/>
                        <a:cs typeface="+mn-cs"/>
                      </a:endParaRPr>
                    </a:p>
                    <a:p>
                      <a:pPr algn="just"/>
                      <a:endParaRPr lang="en-US" sz="1400" b="1" i="0" u="none" strike="noStrike" kern="1200" baseline="0" dirty="0">
                        <a:solidFill>
                          <a:srgbClr val="FF0000"/>
                        </a:solidFill>
                        <a:latin typeface="+mn-lt"/>
                        <a:ea typeface="+mn-ea"/>
                        <a:cs typeface="+mn-cs"/>
                      </a:endParaRPr>
                    </a:p>
                    <a:p>
                      <a:pPr algn="just"/>
                      <a:endParaRPr lang="en-US" sz="1400" b="1" i="0" u="none" strike="noStrike" kern="1200" baseline="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5760" algn="l"/>
                        </a:tabLst>
                        <a:defRPr/>
                      </a:pPr>
                      <a:endParaRPr kumimoji="0" lang="en-US" sz="1400" b="1" i="0" u="sng"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FF0000"/>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FF0000"/>
                          </a:solidFill>
                          <a:effectLst/>
                          <a:uLnTx/>
                          <a:uFillTx/>
                          <a:latin typeface="+mn-lt"/>
                          <a:ea typeface="+mn-ea"/>
                          <a:cs typeface="+mn-cs"/>
                        </a:rPr>
                        <a:t>NB: Failure to meet the stipulated minimum eligibility requirements will render the tender non-responsive</a:t>
                      </a:r>
                      <a:endParaRPr lang="en-US" sz="1400" b="1" i="0" u="none" strike="noStrike" kern="1200" baseline="0" dirty="0">
                        <a:solidFill>
                          <a:srgbClr val="FF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2" name="Table 2">
            <a:extLst>
              <a:ext uri="{FF2B5EF4-FFF2-40B4-BE49-F238E27FC236}">
                <a16:creationId xmlns:a16="http://schemas.microsoft.com/office/drawing/2014/main" id="{B8894F2B-C3EC-400A-94C1-E265866D29D7}"/>
              </a:ext>
            </a:extLst>
          </p:cNvPr>
          <p:cNvGraphicFramePr>
            <a:graphicFrameLocks noGrp="1"/>
          </p:cNvGraphicFramePr>
          <p:nvPr>
            <p:extLst>
              <p:ext uri="{D42A27DB-BD31-4B8C-83A1-F6EECF244321}">
                <p14:modId xmlns:p14="http://schemas.microsoft.com/office/powerpoint/2010/main" val="2063983654"/>
              </p:ext>
            </p:extLst>
          </p:nvPr>
        </p:nvGraphicFramePr>
        <p:xfrm>
          <a:off x="1313234" y="2601786"/>
          <a:ext cx="7179013" cy="1676400"/>
        </p:xfrm>
        <a:graphic>
          <a:graphicData uri="http://schemas.openxmlformats.org/drawingml/2006/table">
            <a:tbl>
              <a:tblPr firstRow="1" bandRow="1">
                <a:tableStyleId>{5940675A-B579-460E-94D1-54222C63F5DA}</a:tableStyleId>
              </a:tblPr>
              <a:tblGrid>
                <a:gridCol w="2081719">
                  <a:extLst>
                    <a:ext uri="{9D8B030D-6E8A-4147-A177-3AD203B41FA5}">
                      <a16:colId xmlns:a16="http://schemas.microsoft.com/office/drawing/2014/main" val="60440043"/>
                    </a:ext>
                  </a:extLst>
                </a:gridCol>
                <a:gridCol w="2198451">
                  <a:extLst>
                    <a:ext uri="{9D8B030D-6E8A-4147-A177-3AD203B41FA5}">
                      <a16:colId xmlns:a16="http://schemas.microsoft.com/office/drawing/2014/main" val="3617872788"/>
                    </a:ext>
                  </a:extLst>
                </a:gridCol>
                <a:gridCol w="2898843">
                  <a:extLst>
                    <a:ext uri="{9D8B030D-6E8A-4147-A177-3AD203B41FA5}">
                      <a16:colId xmlns:a16="http://schemas.microsoft.com/office/drawing/2014/main" val="2982804604"/>
                    </a:ext>
                  </a:extLst>
                </a:gridCol>
              </a:tblGrid>
              <a:tr h="317766">
                <a:tc>
                  <a:txBody>
                    <a:bodyPr/>
                    <a:lstStyle/>
                    <a:p>
                      <a:r>
                        <a:rPr lang="en-US" sz="1400" b="1" i="0" u="none" strike="noStrike" baseline="0" dirty="0">
                          <a:solidFill>
                            <a:srgbClr val="000000"/>
                          </a:solidFill>
                          <a:latin typeface="+mn-lt"/>
                        </a:rPr>
                        <a:t>Position </a:t>
                      </a:r>
                      <a:r>
                        <a:rPr lang="en-US" sz="1400" b="0" i="0" u="none" strike="noStrike" baseline="0" dirty="0">
                          <a:solidFill>
                            <a:srgbClr val="000000"/>
                          </a:solidFill>
                          <a:latin typeface="+mn-lt"/>
                        </a:rPr>
                        <a:t>	</a:t>
                      </a:r>
                    </a:p>
                  </a:txBody>
                  <a:tcPr/>
                </a:tc>
                <a:tc>
                  <a:txBody>
                    <a:bodyPr/>
                    <a:lstStyle/>
                    <a:p>
                      <a:r>
                        <a:rPr lang="en-US" sz="1400" b="1" i="0" u="none" strike="noStrike" baseline="0" dirty="0">
                          <a:solidFill>
                            <a:srgbClr val="000000"/>
                          </a:solidFill>
                          <a:latin typeface="+mn-lt"/>
                        </a:rPr>
                        <a:t>Minimum </a:t>
                      </a:r>
                      <a:endParaRPr lang="en-US" sz="1400" b="0" i="0" u="none" strike="noStrike" baseline="0" dirty="0">
                        <a:solidFill>
                          <a:srgbClr val="000000"/>
                        </a:solidFill>
                        <a:latin typeface="+mn-lt"/>
                      </a:endParaRPr>
                    </a:p>
                    <a:p>
                      <a:r>
                        <a:rPr lang="en-US" sz="1400" b="1" i="0" u="none" strike="noStrike" baseline="0" dirty="0">
                          <a:solidFill>
                            <a:srgbClr val="000000"/>
                          </a:solidFill>
                          <a:latin typeface="+mn-lt"/>
                        </a:rPr>
                        <a:t>Qualification/Registration </a:t>
                      </a:r>
                      <a:r>
                        <a:rPr lang="en-US" sz="1400" b="0" i="0" u="none" strike="noStrike" baseline="0" dirty="0">
                          <a:solidFill>
                            <a:srgbClr val="000000"/>
                          </a:solidFill>
                          <a:latin typeface="+mn-lt"/>
                        </a:rPr>
                        <a:t>	</a:t>
                      </a:r>
                    </a:p>
                  </a:txBody>
                  <a:tcPr/>
                </a:tc>
                <a:tc>
                  <a:txBody>
                    <a:bodyPr/>
                    <a:lstStyle/>
                    <a:p>
                      <a:r>
                        <a:rPr lang="en-US" sz="1400" b="1" i="0" u="none" strike="noStrike" baseline="0" dirty="0">
                          <a:solidFill>
                            <a:srgbClr val="000000"/>
                          </a:solidFill>
                          <a:latin typeface="+mn-lt"/>
                        </a:rPr>
                        <a:t>Minimum Relevant Experience   </a:t>
                      </a:r>
                      <a:endParaRPr lang="en-US" sz="1400" b="0" i="0" u="none" strike="noStrike" baseline="0" dirty="0">
                        <a:solidFill>
                          <a:srgbClr val="000000"/>
                        </a:solidFill>
                        <a:latin typeface="+mn-lt"/>
                      </a:endParaRPr>
                    </a:p>
                    <a:p>
                      <a:r>
                        <a:rPr lang="en-US" sz="1400" b="1" i="0" u="none" strike="noStrike" baseline="0" dirty="0">
                          <a:solidFill>
                            <a:srgbClr val="000000"/>
                          </a:solidFill>
                          <a:latin typeface="+mn-lt"/>
                        </a:rPr>
                        <a:t>(years)</a:t>
                      </a:r>
                      <a:endParaRPr lang="en-US" sz="1400" b="0" i="0" u="none" strike="noStrike" baseline="0" dirty="0">
                        <a:solidFill>
                          <a:srgbClr val="000000"/>
                        </a:solidFill>
                        <a:latin typeface="+mn-lt"/>
                      </a:endParaRPr>
                    </a:p>
                  </a:txBody>
                  <a:tcPr/>
                </a:tc>
                <a:extLst>
                  <a:ext uri="{0D108BD9-81ED-4DB2-BD59-A6C34878D82A}">
                    <a16:rowId xmlns:a16="http://schemas.microsoft.com/office/drawing/2014/main" val="3264525377"/>
                  </a:ext>
                </a:extLst>
              </a:tr>
              <a:tr h="301275">
                <a:tc>
                  <a:txBody>
                    <a:bodyPr/>
                    <a:lstStyle/>
                    <a:p>
                      <a:r>
                        <a:rPr lang="en-US" sz="1400" dirty="0">
                          <a:latin typeface="+mn-lt"/>
                        </a:rPr>
                        <a:t>Project Leader</a:t>
                      </a:r>
                    </a:p>
                    <a:p>
                      <a:endParaRPr lang="en-US" sz="1400" dirty="0">
                        <a:latin typeface="+mn-lt"/>
                      </a:endParaRPr>
                    </a:p>
                    <a:p>
                      <a:r>
                        <a:rPr lang="en-US" sz="1400" dirty="0">
                          <a:latin typeface="+mn-lt"/>
                        </a:rPr>
                        <a:t>Design Specialist: Pavement &amp; Materials</a:t>
                      </a:r>
                    </a:p>
                  </a:txBody>
                  <a:tcPr/>
                </a:tc>
                <a:tc>
                  <a:txBody>
                    <a:bodyPr/>
                    <a:lstStyle/>
                    <a:p>
                      <a:endParaRPr lang="nb-NO" sz="1400" dirty="0">
                        <a:latin typeface="+mn-lt"/>
                      </a:endParaRPr>
                    </a:p>
                    <a:p>
                      <a:r>
                        <a:rPr lang="nb-NO" sz="1400" dirty="0">
                          <a:latin typeface="+mn-lt"/>
                        </a:rPr>
                        <a:t>Pr Eng¹ or Pr Tech Eng¹</a:t>
                      </a:r>
                      <a:endParaRPr lang="en-US" sz="1400" dirty="0">
                        <a:latin typeface="+mn-lt"/>
                      </a:endParaRPr>
                    </a:p>
                  </a:txBody>
                  <a:tcPr/>
                </a:tc>
                <a:tc>
                  <a:txBody>
                    <a:bodyPr/>
                    <a:lstStyle/>
                    <a:p>
                      <a:pPr algn="ctr"/>
                      <a:endParaRPr lang="en-US" sz="1400" dirty="0">
                        <a:latin typeface="+mn-lt"/>
                      </a:endParaRPr>
                    </a:p>
                    <a:p>
                      <a:pPr algn="ctr"/>
                      <a:r>
                        <a:rPr lang="en-US" sz="1400" dirty="0">
                          <a:latin typeface="+mn-lt"/>
                        </a:rPr>
                        <a:t>10</a:t>
                      </a:r>
                    </a:p>
                  </a:txBody>
                  <a:tcPr/>
                </a:tc>
                <a:extLst>
                  <a:ext uri="{0D108BD9-81ED-4DB2-BD59-A6C34878D82A}">
                    <a16:rowId xmlns:a16="http://schemas.microsoft.com/office/drawing/2014/main" val="3445148670"/>
                  </a:ext>
                </a:extLst>
              </a:tr>
            </a:tbl>
          </a:graphicData>
        </a:graphic>
      </p:graphicFrame>
      <p:sp>
        <p:nvSpPr>
          <p:cNvPr id="3" name="TextBox 2">
            <a:extLst>
              <a:ext uri="{FF2B5EF4-FFF2-40B4-BE49-F238E27FC236}">
                <a16:creationId xmlns:a16="http://schemas.microsoft.com/office/drawing/2014/main" id="{05ECFB2C-0D2C-3EE8-8E2F-4131A882592A}"/>
              </a:ext>
            </a:extLst>
          </p:cNvPr>
          <p:cNvSpPr txBox="1"/>
          <p:nvPr/>
        </p:nvSpPr>
        <p:spPr>
          <a:xfrm>
            <a:off x="1113708" y="4491546"/>
            <a:ext cx="757806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5760" algn="l"/>
              </a:tabLst>
              <a:defRPr/>
            </a:pPr>
            <a:r>
              <a:rPr kumimoji="0" lang="en-ZA" sz="1200" b="0" i="0" u="none" strike="noStrike" kern="1200" cap="none" spc="0" normalizeH="0" baseline="30000" noProof="0" dirty="0">
                <a:ln>
                  <a:noFill/>
                </a:ln>
                <a:solidFill>
                  <a:prstClr val="black"/>
                </a:solidFill>
                <a:effectLst/>
                <a:uLnTx/>
                <a:uFillTx/>
                <a:latin typeface="+mn-lt"/>
                <a:ea typeface="+mn-ea"/>
                <a:cs typeface="+mn-cs"/>
              </a:rPr>
              <a:t>1	Registered with Engineering Council of South Africa (ECSA) or any other international body recognised by ECSA, i.e. Washington Accord, Dublin Accord and 	Sydney Accord.</a:t>
            </a:r>
            <a:endParaRPr kumimoji="0" lang="en-US" sz="1200" b="0" i="0" u="none" strike="noStrike" kern="1200" cap="none" spc="0" normalizeH="0" baseline="3000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5760" algn="l"/>
              </a:tabLst>
              <a:defRPr/>
            </a:pPr>
            <a:r>
              <a:rPr kumimoji="0" lang="en-ZA" sz="1200" b="0" i="0" u="none" strike="noStrike" kern="1200" cap="none" spc="0" normalizeH="0" baseline="30000" noProof="0" dirty="0">
                <a:ln>
                  <a:noFill/>
                </a:ln>
                <a:solidFill>
                  <a:prstClr val="black"/>
                </a:solidFill>
                <a:effectLst/>
                <a:uLnTx/>
                <a:uFillTx/>
                <a:latin typeface="+mn-lt"/>
                <a:ea typeface="+mn-ea"/>
                <a:cs typeface="+mn-cs"/>
              </a:rPr>
              <a:t>3 	</a:t>
            </a:r>
            <a:r>
              <a:rPr kumimoji="0" lang="en-US" sz="1200" b="0" i="0" u="none" strike="noStrike" kern="1200" cap="none" spc="0" normalizeH="0" baseline="30000" noProof="0" dirty="0">
                <a:ln>
                  <a:noFill/>
                </a:ln>
                <a:solidFill>
                  <a:prstClr val="black"/>
                </a:solidFill>
                <a:effectLst/>
                <a:uLnTx/>
                <a:uFillTx/>
                <a:latin typeface="+mn-lt"/>
                <a:ea typeface="+mn-ea"/>
                <a:cs typeface="+mn-cs"/>
              </a:rPr>
              <a:t>Relevant experience is the actual number of years, measured from the date of acquiring the base NQF qualification (either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B.Eng</a:t>
            </a:r>
            <a:r>
              <a:rPr kumimoji="0" lang="en-US" sz="1200" b="0" i="0" u="none" strike="noStrike" kern="1200" cap="none" spc="0" normalizeH="0" baseline="30000" noProof="0" dirty="0">
                <a:ln>
                  <a:noFill/>
                </a:ln>
                <a:solidFill>
                  <a:prstClr val="black"/>
                </a:solidFill>
                <a:effectLst/>
                <a:uLnTx/>
                <a:uFillTx/>
                <a:latin typeface="+mn-lt"/>
                <a:ea typeface="+mn-ea"/>
                <a:cs typeface="+mn-cs"/>
              </a:rPr>
              <a:t> /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BSc.Eng</a:t>
            </a:r>
            <a:r>
              <a:rPr kumimoji="0" lang="en-US" sz="1200" b="0" i="0" u="none" strike="noStrike" kern="1200" cap="none" spc="0" normalizeH="0" baseline="30000" noProof="0" dirty="0">
                <a:ln>
                  <a:noFill/>
                </a:ln>
                <a:solidFill>
                  <a:prstClr val="black"/>
                </a:solidFill>
                <a:effectLst/>
                <a:uLnTx/>
                <a:uFillTx/>
                <a:latin typeface="+mn-lt"/>
                <a:ea typeface="+mn-ea"/>
                <a:cs typeface="+mn-cs"/>
              </a:rPr>
              <a:t> /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B.EngSci</a:t>
            </a:r>
            <a:r>
              <a:rPr kumimoji="0" lang="en-US" sz="1200" b="0" i="0" u="none" strike="noStrike" kern="1200" cap="none" spc="0" normalizeH="0" baseline="30000" noProof="0" dirty="0">
                <a:ln>
                  <a:noFill/>
                </a:ln>
                <a:solidFill>
                  <a:prstClr val="black"/>
                </a:solidFill>
                <a:effectLst/>
                <a:uLnTx/>
                <a:uFillTx/>
                <a:latin typeface="+mn-lt"/>
                <a:ea typeface="+mn-ea"/>
                <a:cs typeface="+mn-cs"/>
              </a:rPr>
              <a:t> or BSc /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B.Eng</a:t>
            </a:r>
            <a:r>
              <a:rPr kumimoji="0" lang="en-US" sz="1200" b="0" i="0" u="none" strike="noStrike" kern="1200" cap="none" spc="0" normalizeH="0" baseline="30000" noProof="0" dirty="0">
                <a:ln>
                  <a:noFill/>
                </a:ln>
                <a:solidFill>
                  <a:prstClr val="black"/>
                </a:solidFill>
                <a:effectLst/>
                <a:uLnTx/>
                <a:uFillTx/>
                <a:latin typeface="+mn-lt"/>
                <a:ea typeface="+mn-ea"/>
                <a:cs typeface="+mn-cs"/>
              </a:rPr>
              <a:t> Tech (Hon) / PGDip (Engineering) /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M.Eng</a:t>
            </a:r>
            <a:r>
              <a:rPr kumimoji="0" lang="en-US" sz="1200" b="0" i="0" u="none" strike="noStrike" kern="1200" cap="none" spc="0" normalizeH="0" baseline="30000" noProof="0" dirty="0">
                <a:ln>
                  <a:noFill/>
                </a:ln>
                <a:solidFill>
                  <a:prstClr val="black"/>
                </a:solidFill>
                <a:effectLst/>
                <a:uLnTx/>
                <a:uFillTx/>
                <a:latin typeface="+mn-lt"/>
                <a:ea typeface="+mn-ea"/>
                <a:cs typeface="+mn-cs"/>
              </a:rPr>
              <a:t> for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Pr.Eng</a:t>
            </a:r>
            <a:r>
              <a:rPr kumimoji="0" lang="en-US" sz="1200" b="0" i="0" u="none" strike="noStrike" kern="1200" cap="none" spc="0" normalizeH="0" baseline="30000" noProof="0" dirty="0">
                <a:ln>
                  <a:noFill/>
                </a:ln>
                <a:solidFill>
                  <a:prstClr val="black"/>
                </a:solidFill>
                <a:effectLst/>
                <a:uLnTx/>
                <a:uFillTx/>
                <a:latin typeface="+mn-lt"/>
                <a:ea typeface="+mn-ea"/>
                <a:cs typeface="+mn-cs"/>
              </a:rPr>
              <a:t> or National Higher Diploma / Masters Diploma / BTech /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B.Eng</a:t>
            </a:r>
            <a:r>
              <a:rPr kumimoji="0" lang="en-US" sz="1200" b="0" i="0" u="none" strike="noStrike" kern="1200" cap="none" spc="0" normalizeH="0" baseline="30000" noProof="0" dirty="0">
                <a:ln>
                  <a:noFill/>
                </a:ln>
                <a:solidFill>
                  <a:prstClr val="black"/>
                </a:solidFill>
                <a:effectLst/>
                <a:uLnTx/>
                <a:uFillTx/>
                <a:latin typeface="+mn-lt"/>
                <a:ea typeface="+mn-ea"/>
                <a:cs typeface="+mn-cs"/>
              </a:rPr>
              <a:t> Tech / Dip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 Adv Dip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AdvCert</a:t>
            </a:r>
            <a:r>
              <a:rPr kumimoji="0" lang="en-US" sz="1200" b="0" i="0" u="none" strike="noStrike" kern="1200" cap="none" spc="0" normalizeH="0" baseline="30000" noProof="0" dirty="0">
                <a:ln>
                  <a:noFill/>
                </a:ln>
                <a:solidFill>
                  <a:prstClr val="black"/>
                </a:solidFill>
                <a:effectLst/>
                <a:uLnTx/>
                <a:uFillTx/>
                <a:latin typeface="+mn-lt"/>
                <a:ea typeface="+mn-ea"/>
                <a:cs typeface="+mn-cs"/>
              </a:rPr>
              <a:t> (Engineering Practice) plus Adv Dip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for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Pr.Tech</a:t>
            </a:r>
            <a:r>
              <a:rPr kumimoji="0" lang="en-US" sz="1200" b="0" i="0" u="none" strike="noStrike" kern="1200" cap="none" spc="0" normalizeH="0" baseline="30000" noProof="0" dirty="0">
                <a:ln>
                  <a:noFill/>
                </a:ln>
                <a:solidFill>
                  <a:prstClr val="black"/>
                </a:solidFill>
                <a:effectLst/>
                <a:uLnTx/>
                <a:uFillTx/>
                <a:latin typeface="+mn-lt"/>
                <a:ea typeface="+mn-ea"/>
                <a:cs typeface="+mn-cs"/>
              </a:rPr>
              <a:t>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and National Diploma / Dip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 Dip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Tech /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AdvCert</a:t>
            </a:r>
            <a:r>
              <a:rPr kumimoji="0" lang="en-US" sz="1200" b="0" i="0" u="none" strike="noStrike" kern="1200" cap="none" spc="0" normalizeH="0" baseline="30000" noProof="0" dirty="0">
                <a:ln>
                  <a:noFill/>
                </a:ln>
                <a:solidFill>
                  <a:prstClr val="black"/>
                </a:solidFill>
                <a:effectLst/>
                <a:uLnTx/>
                <a:uFillTx/>
                <a:latin typeface="+mn-lt"/>
                <a:ea typeface="+mn-ea"/>
                <a:cs typeface="+mn-cs"/>
              </a:rPr>
              <a:t> (Engineering Practice) / Higher 	Certificate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 Adv Cert (Engineering) / Adv Cert (Engineering Practice) for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Pr.Techni</a:t>
            </a:r>
            <a:r>
              <a:rPr kumimoji="0" lang="en-US" sz="1200" b="0" i="0" u="none" strike="noStrike" kern="1200" cap="none" spc="0" normalizeH="0" baseline="30000" noProof="0" dirty="0">
                <a:ln>
                  <a:noFill/>
                </a:ln>
                <a:solidFill>
                  <a:prstClr val="black"/>
                </a:solidFill>
                <a:effectLst/>
                <a:uLnTx/>
                <a:uFillTx/>
                <a:latin typeface="+mn-lt"/>
                <a:ea typeface="+mn-ea"/>
                <a:cs typeface="+mn-cs"/>
              </a:rPr>
              <a:t> </a:t>
            </a:r>
            <a:r>
              <a:rPr kumimoji="0" lang="en-US" sz="1200" b="0" i="0" u="none" strike="noStrike" kern="1200" cap="none" spc="0" normalizeH="0" baseline="30000" noProof="0" dirty="0" err="1">
                <a:ln>
                  <a:noFill/>
                </a:ln>
                <a:solidFill>
                  <a:prstClr val="black"/>
                </a:solidFill>
                <a:effectLst/>
                <a:uLnTx/>
                <a:uFillTx/>
                <a:latin typeface="+mn-lt"/>
                <a:ea typeface="+mn-ea"/>
                <a:cs typeface="+mn-cs"/>
              </a:rPr>
              <a:t>Eng</a:t>
            </a:r>
            <a:r>
              <a:rPr kumimoji="0" lang="en-US" sz="1200" b="0" i="0" u="none" strike="noStrike" kern="1200" cap="none" spc="0" normalizeH="0" baseline="30000" noProof="0" dirty="0">
                <a:ln>
                  <a:noFill/>
                </a:ln>
                <a:solidFill>
                  <a:prstClr val="black"/>
                </a:solidFill>
                <a:effectLst/>
                <a:uLnTx/>
                <a:uFillTx/>
                <a:latin typeface="+mn-lt"/>
                <a:ea typeface="+mn-ea"/>
                <a:cs typeface="+mn-cs"/>
              </a:rPr>
              <a:t>), worked in the field of the specified position. For the road safety audit team 	leader the field shall be road safety design and/or traffic and transportation engineering and/or geometric design.</a:t>
            </a:r>
            <a:endParaRPr lang="en-US" sz="1200" dirty="0"/>
          </a:p>
        </p:txBody>
      </p:sp>
    </p:spTree>
    <p:extLst>
      <p:ext uri="{BB962C8B-B14F-4D97-AF65-F5344CB8AC3E}">
        <p14:creationId xmlns:p14="http://schemas.microsoft.com/office/powerpoint/2010/main" val="3769862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201577"/>
            <a:ext cx="9147706" cy="338554"/>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sz="1600"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sz="1600"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1168939245"/>
              </p:ext>
            </p:extLst>
          </p:nvPr>
        </p:nvGraphicFramePr>
        <p:xfrm>
          <a:off x="333756" y="943276"/>
          <a:ext cx="8476488" cy="5601903"/>
        </p:xfrm>
        <a:graphic>
          <a:graphicData uri="http://schemas.openxmlformats.org/drawingml/2006/table">
            <a:tbl>
              <a:tblPr firstRow="1" bandRow="1">
                <a:tableStyleId>{5C22544A-7EE6-4342-B048-85BDC9FD1C3A}</a:tableStyleId>
              </a:tblPr>
              <a:tblGrid>
                <a:gridCol w="775197">
                  <a:extLst>
                    <a:ext uri="{9D8B030D-6E8A-4147-A177-3AD203B41FA5}">
                      <a16:colId xmlns:a16="http://schemas.microsoft.com/office/drawing/2014/main" val="20000"/>
                    </a:ext>
                  </a:extLst>
                </a:gridCol>
                <a:gridCol w="7701291">
                  <a:extLst>
                    <a:ext uri="{9D8B030D-6E8A-4147-A177-3AD203B41FA5}">
                      <a16:colId xmlns:a16="http://schemas.microsoft.com/office/drawing/2014/main" val="20001"/>
                    </a:ext>
                  </a:extLst>
                </a:gridCol>
              </a:tblGrid>
              <a:tr h="5601903">
                <a:tc>
                  <a:txBody>
                    <a:bodyPr/>
                    <a:lstStyle/>
                    <a:p>
                      <a:pPr>
                        <a:tabLst>
                          <a:tab pos="360000" algn="l"/>
                          <a:tab pos="720000" algn="l"/>
                        </a:tabLst>
                      </a:pPr>
                      <a:r>
                        <a:rPr lang="en-ZA" sz="1400" b="0" dirty="0">
                          <a:solidFill>
                            <a:schemeClr val="tx1"/>
                          </a:solidFill>
                        </a:rPr>
                        <a:t>C.2.1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Lst>
                        <a:defRPr/>
                      </a:pPr>
                      <a:r>
                        <a:rPr kumimoji="0" lang="en-US" sz="1400" b="1" i="0" u="none" strike="noStrike" kern="1200" cap="none" spc="0" normalizeH="0" baseline="0" noProof="0" dirty="0">
                          <a:ln>
                            <a:noFill/>
                          </a:ln>
                          <a:solidFill>
                            <a:srgbClr val="FF0000"/>
                          </a:solidFill>
                          <a:effectLst/>
                          <a:uLnTx/>
                          <a:uFillTx/>
                          <a:latin typeface="+mn-lt"/>
                          <a:ea typeface="+mn-ea"/>
                          <a:cs typeface="+mn-cs"/>
                        </a:rPr>
                        <a:t>Only those tenderers who satisfy the following criteria are eligible to submit tenders: </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Lst>
                        <a:defRPr/>
                      </a:pPr>
                      <a:endParaRPr kumimoji="0" lang="en-US" sz="14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LcParenR"/>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KEY PERSONS  (CONT)</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If </a:t>
                      </a:r>
                      <a:r>
                        <a:rPr kumimoji="0" lang="en-US" sz="1400" b="1" i="0" u="none" strike="noStrike" kern="1200" cap="none" spc="0" normalizeH="0" baseline="0" noProof="0" dirty="0">
                          <a:ln>
                            <a:noFill/>
                          </a:ln>
                          <a:solidFill>
                            <a:srgbClr val="FF0000"/>
                          </a:solidFill>
                          <a:effectLst/>
                          <a:uLnTx/>
                          <a:uFillTx/>
                          <a:latin typeface="+mn-lt"/>
                          <a:ea typeface="+mn-ea"/>
                          <a:cs typeface="+mn-cs"/>
                        </a:rPr>
                        <a:t>a tenderer</a:t>
                      </a:r>
                      <a:r>
                        <a:rPr kumimoji="0" lang="en-US" sz="1400" b="1" i="0" u="none" strike="noStrike" kern="1200" cap="none" spc="0" normalizeH="0" baseline="0" noProof="0" dirty="0">
                          <a:ln>
                            <a:noFill/>
                          </a:ln>
                          <a:solidFill>
                            <a:prstClr val="black"/>
                          </a:solidFill>
                          <a:effectLst/>
                          <a:uLnTx/>
                          <a:uFillTx/>
                          <a:latin typeface="+mn-lt"/>
                          <a:ea typeface="+mn-ea"/>
                          <a:cs typeface="+mn-cs"/>
                        </a:rPr>
                        <a:t>, </a:t>
                      </a:r>
                      <a:r>
                        <a:rPr kumimoji="0" lang="en-US" sz="1400" b="1" i="0" u="none" strike="noStrike" kern="1200" cap="none" spc="0" normalizeH="0" baseline="0" noProof="0" dirty="0">
                          <a:ln>
                            <a:noFill/>
                          </a:ln>
                          <a:solidFill>
                            <a:srgbClr val="FF0000"/>
                          </a:solidFill>
                          <a:effectLst/>
                          <a:uLnTx/>
                          <a:uFillTx/>
                          <a:latin typeface="+mn-lt"/>
                          <a:ea typeface="+mn-ea"/>
                          <a:cs typeface="+mn-cs"/>
                        </a:rPr>
                        <a:t>including key persons</a:t>
                      </a:r>
                      <a:r>
                        <a:rPr kumimoji="0" lang="en-US" sz="1400" b="1" i="0" u="none" strike="noStrike" kern="1200" cap="none" spc="0" normalizeH="0" baseline="0" noProof="0" dirty="0">
                          <a:ln>
                            <a:noFill/>
                          </a:ln>
                          <a:solidFill>
                            <a:prstClr val="black"/>
                          </a:solidFill>
                          <a:effectLst/>
                          <a:uLnTx/>
                          <a:uFillTx/>
                          <a:latin typeface="+mn-lt"/>
                          <a:ea typeface="+mn-ea"/>
                          <a:cs typeface="+mn-cs"/>
                        </a:rPr>
                        <a:t>, a joint venture partner or a Targeted Enterprise, submits or 	participates in more than one tender for the same project </a:t>
                      </a:r>
                      <a:r>
                        <a:rPr kumimoji="0" lang="en-US" sz="1400" b="1" i="0" u="none" strike="noStrike" kern="1200" cap="none" spc="0" normalizeH="0" baseline="0" noProof="0" dirty="0">
                          <a:ln>
                            <a:noFill/>
                          </a:ln>
                          <a:solidFill>
                            <a:srgbClr val="FF0000"/>
                          </a:solidFill>
                          <a:effectLst/>
                          <a:uLnTx/>
                          <a:uFillTx/>
                          <a:latin typeface="+mn-lt"/>
                          <a:ea typeface="+mn-ea"/>
                          <a:cs typeface="+mn-cs"/>
                        </a:rPr>
                        <a:t>(SANRAL N.011-040-2020/2F) </a:t>
                      </a:r>
                      <a:r>
                        <a:rPr kumimoji="0" lang="en-US" sz="1400" b="1" i="0" u="none" strike="noStrike" kern="1200" cap="none" spc="0" normalizeH="0" baseline="0" noProof="0" dirty="0">
                          <a:ln>
                            <a:noFill/>
                          </a:ln>
                          <a:solidFill>
                            <a:prstClr val="black"/>
                          </a:solidFill>
                          <a:effectLst/>
                          <a:uLnTx/>
                          <a:uFillTx/>
                          <a:latin typeface="+mn-lt"/>
                          <a:ea typeface="+mn-ea"/>
                          <a:cs typeface="+mn-cs"/>
                        </a:rPr>
                        <a:t>, then all </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such tenders shall be disqualified (Tender Data C2.13.1) .</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When a proposed candidate for any position is not in the permanent employ  of the tenderer but 	a contracted person, this must be indicated on form B2 and a </a:t>
                      </a:r>
                      <a:r>
                        <a:rPr kumimoji="0" lang="en-US" sz="1400" b="1" i="0" u="sng" strike="noStrike" kern="1200" cap="none" spc="0" normalizeH="0" baseline="0" noProof="0" dirty="0">
                          <a:ln>
                            <a:noFill/>
                          </a:ln>
                          <a:solidFill>
                            <a:prstClr val="black"/>
                          </a:solidFill>
                          <a:effectLst/>
                          <a:uLnTx/>
                          <a:uFillTx/>
                          <a:latin typeface="+mn-lt"/>
                          <a:ea typeface="+mn-ea"/>
                          <a:cs typeface="+mn-cs"/>
                        </a:rPr>
                        <a:t>signed letter of consent </a:t>
                      </a:r>
                      <a:r>
                        <a:rPr kumimoji="0" lang="en-US" sz="1400" b="1" i="0" u="none" strike="noStrike" kern="1200" cap="none" spc="0" normalizeH="0" baseline="0" noProof="0" dirty="0">
                          <a:ln>
                            <a:noFill/>
                          </a:ln>
                          <a:solidFill>
                            <a:prstClr val="black"/>
                          </a:solidFill>
                          <a:effectLst/>
                          <a:uLnTx/>
                          <a:uFillTx/>
                          <a:latin typeface="+mn-lt"/>
                          <a:ea typeface="+mn-ea"/>
                          <a:cs typeface="+mn-cs"/>
                        </a:rPr>
                        <a:t>from the 	candidate must be submitted with the relevant B-forms.</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	Where a proposed candidate for any position is a permanent staff member of the Tenderer - this 	must be indicated on form B2 and a </a:t>
                      </a:r>
                      <a:r>
                        <a:rPr kumimoji="0" lang="en-US" sz="1400" b="1" i="0" u="sng" strike="noStrike" kern="1200" cap="none" spc="0" normalizeH="0" baseline="0" noProof="0" dirty="0">
                          <a:ln>
                            <a:noFill/>
                          </a:ln>
                          <a:solidFill>
                            <a:prstClr val="black"/>
                          </a:solidFill>
                          <a:effectLst/>
                          <a:uLnTx/>
                          <a:uFillTx/>
                          <a:latin typeface="+mn-lt"/>
                          <a:ea typeface="+mn-ea"/>
                          <a:cs typeface="+mn-cs"/>
                        </a:rPr>
                        <a:t>signed letter of confirmation </a:t>
                      </a:r>
                      <a:r>
                        <a:rPr kumimoji="0" lang="en-US" sz="1400" b="1" i="0" u="none" strike="noStrike" kern="1200" cap="none" spc="0" normalizeH="0" baseline="0" noProof="0" dirty="0">
                          <a:ln>
                            <a:noFill/>
                          </a:ln>
                          <a:solidFill>
                            <a:prstClr val="black"/>
                          </a:solidFill>
                          <a:effectLst/>
                          <a:uLnTx/>
                          <a:uFillTx/>
                          <a:latin typeface="+mn-lt"/>
                          <a:ea typeface="+mn-ea"/>
                          <a:cs typeface="+mn-cs"/>
                        </a:rPr>
                        <a:t>must be submitted with the 	relevant B forms.</a:t>
                      </a:r>
                    </a:p>
                    <a:p>
                      <a:pPr marL="0" marR="0" lvl="0" indent="0" algn="just" defTabSz="914400" rtl="0" eaLnBrk="1" fontAlgn="auto" latinLnBrk="0" hangingPunct="1">
                        <a:lnSpc>
                          <a:spcPct val="100000"/>
                        </a:lnSpc>
                        <a:spcBef>
                          <a:spcPts val="0"/>
                        </a:spcBef>
                        <a:spcAft>
                          <a:spcPts val="0"/>
                        </a:spcAft>
                        <a:buClrTx/>
                        <a:buSzTx/>
                        <a:buFont typeface="+mj-lt"/>
                        <a:buNone/>
                        <a:tabLst>
                          <a:tab pos="360000" algn="l"/>
                          <a:tab pos="720000" algn="l"/>
                        </a:tabLst>
                        <a:defRPr/>
                      </a:pPr>
                      <a:endParaRPr kumimoji="0" lang="en-US" sz="14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algn="just">
                        <a:tabLst>
                          <a:tab pos="360000" algn="l"/>
                          <a:tab pos="720000" algn="l"/>
                        </a:tabLst>
                      </a:pPr>
                      <a:r>
                        <a:rPr lang="en-US" sz="1400" b="1" i="0" u="none" strike="noStrike" kern="1200" baseline="0" dirty="0">
                          <a:solidFill>
                            <a:srgbClr val="FF0000"/>
                          </a:solidFill>
                          <a:latin typeface="+mn-lt"/>
                          <a:ea typeface="+mn-ea"/>
                          <a:cs typeface="+mn-cs"/>
                        </a:rPr>
                        <a:t>NB: Submit alternative candidates for positions identified, that could have possible conflict, by completing separate Returnable Schedules Forms B1 and B2 for the alternate. </a:t>
                      </a:r>
                    </a:p>
                    <a:p>
                      <a:pPr marL="0" indent="0" algn="just">
                        <a:buNone/>
                        <a:tabLst>
                          <a:tab pos="360000" algn="l"/>
                          <a:tab pos="720000" algn="l"/>
                        </a:tabLst>
                      </a:pPr>
                      <a:r>
                        <a:rPr lang="en-US" sz="1400" b="1" kern="1200" dirty="0">
                          <a:solidFill>
                            <a:srgbClr val="FF0000"/>
                          </a:solidFill>
                          <a:effectLst/>
                          <a:latin typeface="+mn-lt"/>
                          <a:ea typeface="+mn-ea"/>
                          <a:cs typeface="+mn-cs"/>
                        </a:rPr>
                        <a:t>The Employer will not request alternative candidates after tender closure and will interpret the lack of any alternative candidate as an indication the tenderer accepts that </a:t>
                      </a:r>
                      <a:r>
                        <a:rPr lang="en-US" sz="1400" b="1" u="sng" kern="1200" dirty="0">
                          <a:solidFill>
                            <a:srgbClr val="FF0000"/>
                          </a:solidFill>
                          <a:effectLst/>
                          <a:latin typeface="+mn-lt"/>
                          <a:ea typeface="+mn-ea"/>
                          <a:cs typeface="+mn-cs"/>
                        </a:rPr>
                        <a:t>it will be impossible to be awarded more projects than the limitations applicable to Key Persons.</a:t>
                      </a:r>
                    </a:p>
                    <a:p>
                      <a:pPr marL="0" indent="0" algn="just">
                        <a:buNone/>
                        <a:tabLst>
                          <a:tab pos="360000" algn="l"/>
                          <a:tab pos="720000" algn="l"/>
                        </a:tabLst>
                      </a:pPr>
                      <a:endParaRPr lang="en-US" sz="1400" b="1" u="sng" kern="1200" dirty="0">
                        <a:solidFill>
                          <a:srgbClr val="FF0000"/>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tab pos="360000" algn="l"/>
                          <a:tab pos="720000" algn="l"/>
                        </a:tabLst>
                        <a:defRPr/>
                      </a:pPr>
                      <a:r>
                        <a:rPr kumimoji="0" lang="en-US" sz="1400" b="1" i="0" u="sng" strike="noStrike" kern="1200" cap="none" spc="0" normalizeH="0" baseline="0" noProof="0" dirty="0">
                          <a:ln>
                            <a:noFill/>
                          </a:ln>
                          <a:solidFill>
                            <a:srgbClr val="FF0000"/>
                          </a:solidFill>
                          <a:effectLst/>
                          <a:uLnTx/>
                          <a:uFillTx/>
                          <a:latin typeface="+mn-lt"/>
                          <a:ea typeface="+mn-ea"/>
                          <a:cs typeface="+mn-cs"/>
                        </a:rPr>
                        <a:t>NB: Failure to meet the stipulated minimum eligibility requirements will render the tender non-responsive</a:t>
                      </a:r>
                      <a:endParaRPr lang="en-US" sz="1400" b="1" i="0" u="none" strike="noStrike" kern="1200" baseline="0" dirty="0">
                        <a:solidFill>
                          <a:srgbClr val="FF0000"/>
                        </a:solidFill>
                        <a:latin typeface="+mn-lt"/>
                        <a:ea typeface="+mn-ea"/>
                        <a:cs typeface="+mn-cs"/>
                      </a:endParaRPr>
                    </a:p>
                    <a:p>
                      <a:pPr marL="0" indent="0" algn="just">
                        <a:buNone/>
                        <a:tabLst>
                          <a:tab pos="360000" algn="l"/>
                          <a:tab pos="720000" algn="l"/>
                        </a:tabLst>
                      </a:pPr>
                      <a:endParaRPr lang="en-US" sz="1400" b="1" u="sng" kern="1200" dirty="0">
                        <a:solidFill>
                          <a:srgbClr val="FF0000"/>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92220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134836"/>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325764994"/>
              </p:ext>
            </p:extLst>
          </p:nvPr>
        </p:nvGraphicFramePr>
        <p:xfrm>
          <a:off x="263351" y="2241875"/>
          <a:ext cx="8617298" cy="4229501"/>
        </p:xfrm>
        <a:graphic>
          <a:graphicData uri="http://schemas.openxmlformats.org/drawingml/2006/table">
            <a:tbl>
              <a:tblPr firstRow="1" bandRow="1">
                <a:tableStyleId>{5C22544A-7EE6-4342-B048-85BDC9FD1C3A}</a:tableStyleId>
              </a:tblPr>
              <a:tblGrid>
                <a:gridCol w="1065142">
                  <a:extLst>
                    <a:ext uri="{9D8B030D-6E8A-4147-A177-3AD203B41FA5}">
                      <a16:colId xmlns:a16="http://schemas.microsoft.com/office/drawing/2014/main" val="20000"/>
                    </a:ext>
                  </a:extLst>
                </a:gridCol>
                <a:gridCol w="7552156">
                  <a:extLst>
                    <a:ext uri="{9D8B030D-6E8A-4147-A177-3AD203B41FA5}">
                      <a16:colId xmlns:a16="http://schemas.microsoft.com/office/drawing/2014/main" val="20001"/>
                    </a:ext>
                  </a:extLst>
                </a:gridCol>
              </a:tblGrid>
              <a:tr h="476767">
                <a:tc>
                  <a:txBody>
                    <a:bodyPr/>
                    <a:lstStyle/>
                    <a:p>
                      <a:r>
                        <a:rPr lang="en-ZA" sz="14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TENDER</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7065849"/>
                  </a:ext>
                </a:extLst>
              </a:tr>
              <a:tr h="3711341">
                <a:tc>
                  <a:txBody>
                    <a:bodyPr/>
                    <a:lstStyle/>
                    <a:p>
                      <a:r>
                        <a:rPr lang="en-ZA" sz="1400" b="0" dirty="0">
                          <a:solidFill>
                            <a:schemeClr val="tx1"/>
                          </a:solidFill>
                        </a:rPr>
                        <a:t>C.2.1 (cont.)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mj-lt"/>
                        <a:buNone/>
                        <a:tabLst>
                          <a:tab pos="357188" algn="l"/>
                        </a:tabLst>
                      </a:pPr>
                      <a:r>
                        <a:rPr lang="en-US" sz="1400" b="1" dirty="0">
                          <a:solidFill>
                            <a:schemeClr val="tx1"/>
                          </a:solidFill>
                          <a:latin typeface="+mn-lt"/>
                        </a:rPr>
                        <a:t>(b)	Registered on National Treasury Central Supplier Database.</a:t>
                      </a: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r>
                        <a:rPr lang="en-US" sz="1400" b="1" dirty="0">
                          <a:solidFill>
                            <a:schemeClr val="tx1"/>
                          </a:solidFill>
                          <a:latin typeface="+mn-lt"/>
                        </a:rPr>
                        <a:t>	Tenderers, or in the event of a Joint Venture or a Targeted Enterprise, each member 	of the Joint Venture or Targeted Enterprise, shall be registered on the National Treasury Central 	Supplier Database at the closing date for tender submissions. If not registered as verified 	online at tender closing, the tender will be declared non-responsive.</a:t>
                      </a: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r>
                        <a:rPr lang="en-US" sz="1400" b="1" dirty="0">
                          <a:solidFill>
                            <a:schemeClr val="tx1"/>
                          </a:solidFill>
                          <a:latin typeface="+mn-lt"/>
                        </a:rPr>
                        <a:t>(c)	Criteria for preferential procurement. </a:t>
                      </a: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r>
                        <a:rPr lang="en-US" sz="1400" b="1" dirty="0">
                          <a:solidFill>
                            <a:schemeClr val="tx1"/>
                          </a:solidFill>
                          <a:latin typeface="+mn-lt"/>
                        </a:rPr>
                        <a:t>	Tenderers that have a B-BBEE contributor status level of 1, 2, 3 or 4. Tenderers shall 	submit a valid B-BBEE certificate or Sworn Affidavit (where applicable) in compliance with 	Tender Data C.3.11. as proof of eligibility.</a:t>
                      </a: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endParaRPr lang="en-US" sz="1400" b="1" dirty="0">
                        <a:solidFill>
                          <a:schemeClr val="tx1"/>
                        </a:solidFill>
                        <a:latin typeface="+mn-lt"/>
                      </a:endParaRPr>
                    </a:p>
                    <a:p>
                      <a:pPr marL="0" indent="0">
                        <a:buFont typeface="+mj-lt"/>
                        <a:buNone/>
                        <a:tabLst>
                          <a:tab pos="357188" algn="l"/>
                        </a:tabLst>
                      </a:pPr>
                      <a:r>
                        <a:rPr lang="en-US" sz="1400" b="1" dirty="0">
                          <a:solidFill>
                            <a:srgbClr val="FF0000"/>
                          </a:solidFill>
                          <a:latin typeface="+mn-lt"/>
                        </a:rPr>
                        <a:t>Failure to satisfy the eligibility criteria may result in a non-responsive tender.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76756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4053902890"/>
              </p:ext>
            </p:extLst>
          </p:nvPr>
        </p:nvGraphicFramePr>
        <p:xfrm>
          <a:off x="331903" y="446195"/>
          <a:ext cx="8714820" cy="5577840"/>
        </p:xfrm>
        <a:graphic>
          <a:graphicData uri="http://schemas.openxmlformats.org/drawingml/2006/table">
            <a:tbl>
              <a:tblPr firstRow="1" bandRow="1">
                <a:tableStyleId>{5C22544A-7EE6-4342-B048-85BDC9FD1C3A}</a:tableStyleId>
              </a:tblPr>
              <a:tblGrid>
                <a:gridCol w="1034086">
                  <a:extLst>
                    <a:ext uri="{9D8B030D-6E8A-4147-A177-3AD203B41FA5}">
                      <a16:colId xmlns:a16="http://schemas.microsoft.com/office/drawing/2014/main" val="20000"/>
                    </a:ext>
                  </a:extLst>
                </a:gridCol>
                <a:gridCol w="7680734">
                  <a:extLst>
                    <a:ext uri="{9D8B030D-6E8A-4147-A177-3AD203B41FA5}">
                      <a16:colId xmlns:a16="http://schemas.microsoft.com/office/drawing/2014/main" val="20001"/>
                    </a:ext>
                  </a:extLst>
                </a:gridCol>
              </a:tblGrid>
              <a:tr h="1041774">
                <a:tc>
                  <a:txBody>
                    <a:bodyPr/>
                    <a:lstStyle/>
                    <a:p>
                      <a:pPr algn="l"/>
                      <a:r>
                        <a:rPr lang="en-ZA" sz="1600" b="0" dirty="0">
                          <a:solidFill>
                            <a:schemeClr val="tx1"/>
                          </a:solidFill>
                        </a:rPr>
                        <a:t>C.2.6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dirty="0">
                          <a:solidFill>
                            <a:schemeClr val="tx1"/>
                          </a:solidFill>
                        </a:rPr>
                        <a:t>Acknowledging addenda</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lt1"/>
                          </a:solidFill>
                          <a:effectLst/>
                          <a:latin typeface="+mn-lt"/>
                          <a:ea typeface="+mn-ea"/>
                          <a:cs typeface="+mn-cs"/>
                        </a:rPr>
                        <a:t>Failure non-responsive in terms of condition of tender C.3.8.</a:t>
                      </a:r>
                      <a:endParaRPr lang="en-US" sz="1800" b="1" kern="1200" dirty="0">
                        <a:solidFill>
                          <a:schemeClr val="lt1"/>
                        </a:solidFill>
                        <a:effectLst/>
                        <a:latin typeface="+mn-lt"/>
                        <a:ea typeface="+mn-ea"/>
                        <a:cs typeface="+mn-cs"/>
                      </a:endParaRPr>
                    </a:p>
                    <a:p>
                      <a:r>
                        <a:rPr lang="en-US" sz="1400" b="0" dirty="0">
                          <a:solidFill>
                            <a:schemeClr val="tx1"/>
                          </a:solidFill>
                        </a:rPr>
                        <a:t>Failure to apply instructions contained in addenda may render a tenderer’s offer non-responsive in terms of condition of tender C.3.8.</a:t>
                      </a:r>
                      <a:r>
                        <a:rPr lang="en-ZA" sz="1800" b="1" kern="1200" dirty="0">
                          <a:solidFill>
                            <a:schemeClr val="lt1"/>
                          </a:solidFill>
                          <a:effectLst/>
                          <a:latin typeface="+mn-lt"/>
                          <a:ea typeface="+mn-ea"/>
                          <a:cs typeface="+mn-cs"/>
                        </a:rPr>
                        <a:t>-responsive in terms of condition of tender C.3.8.</a:t>
                      </a:r>
                      <a:endParaRPr lang="en-US" sz="1800" b="1" kern="1200" dirty="0">
                        <a:solidFill>
                          <a:schemeClr val="lt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797907">
                <a:tc>
                  <a:txBody>
                    <a:bodyPr/>
                    <a:lstStyle/>
                    <a:p>
                      <a:pPr algn="l"/>
                      <a:r>
                        <a:rPr lang="en-ZA" sz="1600" b="0" dirty="0">
                          <a:solidFill>
                            <a:schemeClr val="tx1"/>
                          </a:solidFill>
                        </a:rPr>
                        <a:t>C.2.7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b="1" dirty="0">
                          <a:effectLst/>
                          <a:latin typeface="+mn-lt"/>
                          <a:ea typeface="Times New Roman" panose="02020603050405020304" pitchFamily="18" charset="0"/>
                          <a:cs typeface="Times New Roman" panose="02020603050405020304" pitchFamily="18" charset="0"/>
                        </a:rPr>
                        <a:t>Clarification briefing</a:t>
                      </a:r>
                    </a:p>
                    <a:p>
                      <a:pPr algn="just">
                        <a:spcAft>
                          <a:spcPts val="0"/>
                        </a:spcAft>
                      </a:pPr>
                      <a:endParaRPr lang="en-US" sz="1400" b="1" dirty="0">
                        <a:effectLst/>
                        <a:latin typeface="+mn-lt"/>
                        <a:ea typeface="Times New Roman" panose="02020603050405020304" pitchFamily="18" charset="0"/>
                        <a:cs typeface="Times New Roman" panose="02020603050405020304" pitchFamily="18" charset="0"/>
                      </a:endParaRPr>
                    </a:p>
                    <a:p>
                      <a:pPr marL="0" marR="0" algn="just">
                        <a:spcBef>
                          <a:spcPts val="0"/>
                        </a:spcBef>
                        <a:spcAft>
                          <a:spcPts val="0"/>
                        </a:spcAft>
                        <a:tabLst>
                          <a:tab pos="2880360" algn="r"/>
                          <a:tab pos="5760720" algn="r"/>
                        </a:tabLst>
                      </a:pPr>
                      <a:r>
                        <a:rPr lang="en-US" sz="1400" b="1" dirty="0">
                          <a:effectLst/>
                          <a:latin typeface="Helvetica" panose="020B0604020202020204" pitchFamily="34" charset="0"/>
                          <a:ea typeface="Times New Roman" panose="02020603050405020304" pitchFamily="18" charset="0"/>
                          <a:cs typeface="Times New Roman" panose="02020603050405020304" pitchFamily="18" charset="0"/>
                        </a:rPr>
                        <a:t>Non-Compulsory clarification meeting (Virtual)</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A tender clarification briefing presentation is available to be downloaded from the SANRAL website by the following link </a:t>
                      </a:r>
                      <a:r>
                        <a:rPr lang="en-ZA" sz="14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https://www.nra.co.za/sanral-tenders/status?region_id=national</a:t>
                      </a:r>
                      <a:r>
                        <a:rPr lang="en-ZA" sz="1400" dirty="0">
                          <a:effectLst/>
                          <a:latin typeface="Arial" panose="020B0604020202020204" pitchFamily="34" charset="0"/>
                          <a:ea typeface="Times New Roman" panose="02020603050405020304" pitchFamily="18" charset="0"/>
                          <a:cs typeface="Times New Roman" panose="02020603050405020304" pitchFamily="18" charset="0"/>
                        </a:rPr>
                        <a:t> </a:t>
                      </a:r>
                      <a:r>
                        <a:rPr lang="en-ZA" sz="14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400" dirty="0">
                          <a:effectLst/>
                          <a:latin typeface="Helvetica" panose="020B0604020202020204" pitchFamily="34" charset="0"/>
                          <a:ea typeface="Times New Roman" panose="02020603050405020304" pitchFamily="18" charset="0"/>
                          <a:cs typeface="Times New Roman" panose="02020603050405020304" pitchFamily="18" charset="0"/>
                        </a:rPr>
                        <a:t>A non- compulsory clarification briefing meeting will be held via a virtual platform on 25 November 2022 at 11h00, where the project will be presented. A link to the clarification briefing meeting is: </a:t>
                      </a:r>
                      <a:r>
                        <a:rPr lang="en-US" sz="1800" u="sng" kern="1200" dirty="0">
                          <a:solidFill>
                            <a:schemeClr val="dk1"/>
                          </a:solidFill>
                          <a:effectLst/>
                          <a:latin typeface="+mn-lt"/>
                          <a:ea typeface="+mn-ea"/>
                          <a:cs typeface="+mn-cs"/>
                          <a:hlinkClick r:id="rId3"/>
                        </a:rPr>
                        <a:t>Click here to join the meeting</a:t>
                      </a:r>
                      <a:endParaRPr lang="en-US" sz="1800" u="sng" kern="1200" dirty="0">
                        <a:solidFill>
                          <a:schemeClr val="dk1"/>
                        </a:solidFill>
                        <a:effectLst/>
                        <a:latin typeface="+mn-lt"/>
                        <a:ea typeface="+mn-ea"/>
                        <a:cs typeface="+mn-cs"/>
                      </a:endParaRPr>
                    </a:p>
                    <a:p>
                      <a:pPr marL="0" marR="0">
                        <a:spcBef>
                          <a:spcPts val="0"/>
                        </a:spcBef>
                        <a:spcAft>
                          <a:spcPts val="0"/>
                        </a:spcAft>
                      </a:pPr>
                      <a:r>
                        <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2880360" algn="r"/>
                          <a:tab pos="5760720" algn="r"/>
                        </a:tabLst>
                      </a:pPr>
                      <a:r>
                        <a:rPr lang="en-US" sz="1400" b="1" dirty="0">
                          <a:solidFill>
                            <a:srgbClr val="FF0000"/>
                          </a:solidFill>
                          <a:effectLst/>
                          <a:latin typeface="Helvetica" panose="020B0604020202020204" pitchFamily="34" charset="0"/>
                          <a:ea typeface="Times New Roman" panose="02020603050405020304" pitchFamily="18" charset="0"/>
                          <a:cs typeface="Times New Roman" panose="02020603050405020304" pitchFamily="18" charset="0"/>
                        </a:rPr>
                        <a:t>A tenderer’s representative cannot represent more than one tenderer at the tender briefing meeting.</a:t>
                      </a:r>
                      <a:endParaRPr lang="en-US" sz="18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spcAft>
                          <a:spcPts val="0"/>
                        </a:spcAft>
                      </a:pPr>
                      <a:endParaRPr lang="en-US" sz="1400" b="1" dirty="0">
                        <a:effectLst/>
                        <a:latin typeface="+mn-lt"/>
                        <a:ea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720786"/>
                  </a:ext>
                </a:extLst>
              </a:tr>
              <a:tr h="714359">
                <a:tc>
                  <a:txBody>
                    <a:bodyPr/>
                    <a:lstStyle/>
                    <a:p>
                      <a:pPr algn="l"/>
                      <a:r>
                        <a:rPr lang="en-ZA" sz="1600" b="0" dirty="0">
                          <a:solidFill>
                            <a:schemeClr val="tx1"/>
                          </a:solidFill>
                        </a:rPr>
                        <a:t>C.2.8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dirty="0">
                          <a:solidFill>
                            <a:schemeClr val="tx1"/>
                          </a:solidFill>
                        </a:rPr>
                        <a:t>Seeking clarification</a:t>
                      </a:r>
                    </a:p>
                    <a:p>
                      <a:endParaRPr lang="en-US" sz="1400" b="0" dirty="0">
                        <a:solidFill>
                          <a:schemeClr val="tx1"/>
                        </a:solidFill>
                      </a:endParaRPr>
                    </a:p>
                    <a:p>
                      <a:r>
                        <a:rPr lang="en-US" sz="1400" b="0" dirty="0">
                          <a:solidFill>
                            <a:schemeClr val="tx1"/>
                          </a:solidFill>
                        </a:rPr>
                        <a:t>Request clarifications at least </a:t>
                      </a:r>
                      <a:r>
                        <a:rPr lang="en-US" sz="1400" b="1" dirty="0">
                          <a:solidFill>
                            <a:srgbClr val="FF0000"/>
                          </a:solidFill>
                        </a:rPr>
                        <a:t>7 working days </a:t>
                      </a:r>
                      <a:r>
                        <a:rPr lang="en-US" sz="1400" b="0" dirty="0">
                          <a:solidFill>
                            <a:schemeClr val="tx1"/>
                          </a:solidFill>
                        </a:rPr>
                        <a:t>before the closing date.</a:t>
                      </a:r>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8055535"/>
                  </a:ext>
                </a:extLst>
              </a:tr>
              <a:tr h="833419">
                <a:tc>
                  <a:txBody>
                    <a:bodyPr/>
                    <a:lstStyle/>
                    <a:p>
                      <a:pPr algn="l"/>
                      <a:r>
                        <a:rPr lang="en-ZA" sz="1600" b="0" dirty="0">
                          <a:solidFill>
                            <a:schemeClr val="tx1"/>
                          </a:solidFill>
                        </a:rPr>
                        <a:t>C.2.10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en-US" sz="1400" dirty="0">
                          <a:solidFill>
                            <a:srgbClr val="000000"/>
                          </a:solidFill>
                          <a:effectLst/>
                          <a:latin typeface="+mn-lt"/>
                          <a:ea typeface="Times New Roman" panose="02020603050405020304" pitchFamily="18" charset="0"/>
                          <a:cs typeface="Arial" panose="020B0604020202020204" pitchFamily="34" charset="0"/>
                        </a:rPr>
                        <a:t>Tenderers are required to state the rates and currencies in Rand.</a:t>
                      </a:r>
                    </a:p>
                    <a:p>
                      <a:pPr algn="just">
                        <a:spcAft>
                          <a:spcPts val="0"/>
                        </a:spcAft>
                      </a:pPr>
                      <a:endParaRPr lang="en-US" sz="1400" dirty="0">
                        <a:solidFill>
                          <a:srgbClr val="000000"/>
                        </a:solidFill>
                        <a:effectLst/>
                        <a:latin typeface="+mn-lt"/>
                        <a:ea typeface="Times New Roman" panose="02020603050405020304" pitchFamily="18" charset="0"/>
                        <a:cs typeface="Arial" panose="020B0604020202020204" pitchFamily="34" charset="0"/>
                      </a:endParaRPr>
                    </a:p>
                    <a:p>
                      <a:pPr algn="just">
                        <a:spcAft>
                          <a:spcPts val="0"/>
                        </a:spcAft>
                      </a:pPr>
                      <a:r>
                        <a:rPr lang="en-US" sz="1400" dirty="0">
                          <a:solidFill>
                            <a:srgbClr val="000000"/>
                          </a:solidFill>
                          <a:effectLst/>
                          <a:latin typeface="+mn-lt"/>
                          <a:ea typeface="Times New Roman" panose="02020603050405020304" pitchFamily="18" charset="0"/>
                          <a:cs typeface="Arial" panose="020B0604020202020204" pitchFamily="34" charset="0"/>
                        </a:rPr>
                        <a:t>All rates and/or sums tendered shall not be negative.</a:t>
                      </a:r>
                    </a:p>
                    <a:p>
                      <a:pPr algn="just">
                        <a:spcAft>
                          <a:spcPts val="0"/>
                        </a:spcAft>
                      </a:pPr>
                      <a:r>
                        <a:rPr lang="en-ZA" sz="1400" dirty="0">
                          <a:solidFill>
                            <a:srgbClr val="000000"/>
                          </a:solidFill>
                          <a:effectLst/>
                          <a:latin typeface="+mn-lt"/>
                          <a:ea typeface="Times New Roman" panose="02020603050405020304" pitchFamily="18" charset="0"/>
                          <a:cs typeface="Arial" panose="020B0604020202020204" pitchFamily="34"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6089487"/>
                  </a:ext>
                </a:extLst>
              </a:tr>
            </a:tbl>
          </a:graphicData>
        </a:graphic>
      </p:graphicFrame>
    </p:spTree>
    <p:extLst>
      <p:ext uri="{BB962C8B-B14F-4D97-AF65-F5344CB8AC3E}">
        <p14:creationId xmlns:p14="http://schemas.microsoft.com/office/powerpoint/2010/main" val="954113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0" y="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TENDER</a:t>
            </a:r>
            <a:r>
              <a:rPr kumimoji="0" lang="en-ZA" b="1" i="0" u="none" strike="noStrike" kern="1200" cap="none" spc="0" normalizeH="0" baseline="0" noProof="0" dirty="0">
                <a:ln>
                  <a:noFill/>
                </a:ln>
                <a:solidFill>
                  <a:srgbClr val="E7E6E6"/>
                </a:solidFill>
                <a:effectLst>
                  <a:outerShdw blurRad="38100" dist="38100" dir="2700000" algn="tl">
                    <a:srgbClr val="000000">
                      <a:alpha val="43137"/>
                    </a:srgbClr>
                  </a:outerShdw>
                </a:effectLst>
                <a:uLnTx/>
                <a:uFillTx/>
                <a:latin typeface="Calibri" panose="020F0502020204030204"/>
                <a:ea typeface="+mn-ea"/>
                <a:cs typeface="+mn-cs"/>
              </a:rPr>
              <a:t> </a:t>
            </a:r>
            <a:r>
              <a:rPr kumimoji="0" lang="en-ZA" b="1" i="0" u="none" strike="noStrike" kern="1200" cap="none" spc="0" normalizeH="0" baseline="0" noProof="0" dirty="0">
                <a:ln>
                  <a:noFill/>
                </a:ln>
                <a:solidFill>
                  <a:srgbClr val="E7E6E6"/>
                </a:solidFill>
                <a:effectLst/>
                <a:uLnTx/>
                <a:uFillTx/>
                <a:latin typeface="Calibri" panose="020F0502020204030204"/>
                <a:ea typeface="+mn-ea"/>
                <a:cs typeface="+mn-cs"/>
              </a:rPr>
              <a:t>DATA</a:t>
            </a:r>
          </a:p>
        </p:txBody>
      </p:sp>
      <p:graphicFrame>
        <p:nvGraphicFramePr>
          <p:cNvPr id="4" name="Table 3">
            <a:extLst>
              <a:ext uri="{FF2B5EF4-FFF2-40B4-BE49-F238E27FC236}">
                <a16:creationId xmlns:a16="http://schemas.microsoft.com/office/drawing/2014/main" id="{BA1FBDDA-FF1B-408A-9B85-F0AF61DE5008}"/>
              </a:ext>
            </a:extLst>
          </p:cNvPr>
          <p:cNvGraphicFramePr>
            <a:graphicFrameLocks noGrp="1"/>
          </p:cNvGraphicFramePr>
          <p:nvPr>
            <p:extLst>
              <p:ext uri="{D42A27DB-BD31-4B8C-83A1-F6EECF244321}">
                <p14:modId xmlns:p14="http://schemas.microsoft.com/office/powerpoint/2010/main" val="707397025"/>
              </p:ext>
            </p:extLst>
          </p:nvPr>
        </p:nvGraphicFramePr>
        <p:xfrm>
          <a:off x="331903" y="1107676"/>
          <a:ext cx="8714820" cy="4358640"/>
        </p:xfrm>
        <a:graphic>
          <a:graphicData uri="http://schemas.openxmlformats.org/drawingml/2006/table">
            <a:tbl>
              <a:tblPr firstRow="1" bandRow="1">
                <a:tableStyleId>{5C22544A-7EE6-4342-B048-85BDC9FD1C3A}</a:tableStyleId>
              </a:tblPr>
              <a:tblGrid>
                <a:gridCol w="1034086">
                  <a:extLst>
                    <a:ext uri="{9D8B030D-6E8A-4147-A177-3AD203B41FA5}">
                      <a16:colId xmlns:a16="http://schemas.microsoft.com/office/drawing/2014/main" val="20000"/>
                    </a:ext>
                  </a:extLst>
                </a:gridCol>
                <a:gridCol w="7680734">
                  <a:extLst>
                    <a:ext uri="{9D8B030D-6E8A-4147-A177-3AD203B41FA5}">
                      <a16:colId xmlns:a16="http://schemas.microsoft.com/office/drawing/2014/main" val="20001"/>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600" b="0" dirty="0">
                          <a:solidFill>
                            <a:schemeClr val="tx1"/>
                          </a:solidFill>
                        </a:rPr>
                        <a:t>C.2.12</a:t>
                      </a:r>
                    </a:p>
                    <a:p>
                      <a:pPr algn="l"/>
                      <a:endParaRPr lang="en-ZA"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pPr>
                      <a:r>
                        <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Alternative tender offers</a:t>
                      </a:r>
                      <a:endParaRPr lang="en-US"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4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Alternative offers are generally not acceptable due to possible manipulation of the tender process and resulting complexity of the evaluation. Therefore, the submission of alternative tenders is strongly discouraged.</a:t>
                      </a:r>
                      <a:endParaRPr lang="en-US" sz="18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4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The submission of alternative key persons will be </a:t>
                      </a:r>
                      <a:r>
                        <a:rPr lang="en-ZA" sz="14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declared non-responsive</a:t>
                      </a:r>
                      <a:r>
                        <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even if submitted with an alternative financial offer.</a:t>
                      </a:r>
                      <a:endParaRPr lang="en-US" sz="18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4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However, a tenderer wishing to submit an alternative offer shall first apply to the Em­ployer with full details of the principles of the alternative for confirmation that the Em­ployer’s standards and requirements are not compromised or reduced.  Such con­firmation must have been provided by the Employer in writing at least 5 (five) working days before the date of tender closing, or as extended by an addendum sent to all tenderers.  The application shall not be submitted </a:t>
                      </a:r>
                      <a:r>
                        <a:rPr lang="en-ZA" sz="1400" b="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later than 7 (seven) working days before the date of tender closing</a:t>
                      </a:r>
                      <a:r>
                        <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given in Tender Data Clause C.2.15.</a:t>
                      </a:r>
                      <a:endParaRPr lang="en-US" sz="18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Acceptable alternative offers will only be considered from a tenderer with the highest number of evaluation points for the main offer.</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p>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8055535"/>
                  </a:ext>
                </a:extLst>
              </a:tr>
            </a:tbl>
          </a:graphicData>
        </a:graphic>
      </p:graphicFrame>
    </p:spTree>
    <p:extLst>
      <p:ext uri="{BB962C8B-B14F-4D97-AF65-F5344CB8AC3E}">
        <p14:creationId xmlns:p14="http://schemas.microsoft.com/office/powerpoint/2010/main" val="2895155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8" y="11091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2769870189"/>
              </p:ext>
            </p:extLst>
          </p:nvPr>
        </p:nvGraphicFramePr>
        <p:xfrm>
          <a:off x="333491" y="1682746"/>
          <a:ext cx="8476488" cy="4354436"/>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56161">
                <a:tc>
                  <a:txBody>
                    <a:bodyPr/>
                    <a:lstStyle/>
                    <a:p>
                      <a:r>
                        <a:rPr lang="en-ZA" sz="14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TENDER</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019653">
                <a:tc>
                  <a:txBody>
                    <a:bodyPr/>
                    <a:lstStyle/>
                    <a:p>
                      <a:r>
                        <a:rPr lang="en-ZA" sz="1400" dirty="0">
                          <a:solidFill>
                            <a:schemeClr val="tx1"/>
                          </a:solidFill>
                          <a:latin typeface="+mn-lt"/>
                        </a:rPr>
                        <a:t>C.2.13.1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1" kern="1200" dirty="0">
                          <a:solidFill>
                            <a:schemeClr val="dk1"/>
                          </a:solidFill>
                          <a:effectLst/>
                          <a:latin typeface="+mn-lt"/>
                          <a:ea typeface="+mn-ea"/>
                          <a:cs typeface="+mn-cs"/>
                        </a:rPr>
                        <a:t>Submitting a tender offer - </a:t>
                      </a:r>
                      <a:r>
                        <a:rPr lang="en-US" sz="1400" b="1" kern="1200" dirty="0">
                          <a:solidFill>
                            <a:srgbClr val="FF0000"/>
                          </a:solidFill>
                          <a:effectLst/>
                          <a:latin typeface="+mn-lt"/>
                          <a:ea typeface="+mn-ea"/>
                          <a:cs typeface="+mn-cs"/>
                        </a:rPr>
                        <a:t>P</a:t>
                      </a:r>
                      <a:r>
                        <a:rPr lang="en-US" sz="1400" b="1" dirty="0">
                          <a:solidFill>
                            <a:srgbClr val="FF0000"/>
                          </a:solidFill>
                          <a:latin typeface="+mn-lt"/>
                        </a:rPr>
                        <a:t>articipation in More Than One Tender </a:t>
                      </a:r>
                      <a:endParaRPr lang="en-US" sz="1400" b="1" kern="1200" dirty="0">
                        <a:solidFill>
                          <a:srgbClr val="FF0000"/>
                        </a:solidFill>
                        <a:effectLst/>
                        <a:latin typeface="+mn-lt"/>
                        <a:ea typeface="+mn-ea"/>
                        <a:cs typeface="+mn-cs"/>
                      </a:endParaRPr>
                    </a:p>
                    <a:p>
                      <a:endParaRPr lang="en-US" sz="1400" dirty="0">
                        <a:solidFill>
                          <a:schemeClr val="tx1"/>
                        </a:solidFill>
                        <a:latin typeface="+mn-lt"/>
                      </a:endParaRPr>
                    </a:p>
                    <a:p>
                      <a:r>
                        <a:rPr lang="en-US" sz="1400" dirty="0">
                          <a:solidFill>
                            <a:schemeClr val="tx1"/>
                          </a:solidFill>
                          <a:latin typeface="+mn-lt"/>
                        </a:rPr>
                        <a:t>If a tenderer, including key persons, a joint venture partner or a Targeted Enterprise, submits or participates in more than one tender for the same project </a:t>
                      </a:r>
                      <a:r>
                        <a:rPr kumimoji="0" lang="en-US" sz="1400" b="1" i="0" u="none" strike="noStrike" kern="1200" cap="none" spc="0" normalizeH="0" baseline="0" noProof="0" dirty="0">
                          <a:ln>
                            <a:noFill/>
                          </a:ln>
                          <a:solidFill>
                            <a:srgbClr val="FF0000"/>
                          </a:solidFill>
                          <a:effectLst/>
                          <a:uLnTx/>
                          <a:uFillTx/>
                          <a:latin typeface="+mn-lt"/>
                          <a:ea typeface="+mn-ea"/>
                          <a:cs typeface="+mn-cs"/>
                        </a:rPr>
                        <a:t>(SANRAL N.011-040-2020/2F) </a:t>
                      </a:r>
                      <a:r>
                        <a:rPr lang="en-US" sz="1400" dirty="0">
                          <a:solidFill>
                            <a:schemeClr val="tx1"/>
                          </a:solidFill>
                          <a:latin typeface="+mn-lt"/>
                        </a:rPr>
                        <a:t>, then all such tenders shall be disqualified.</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r h="2678036">
                <a:tc>
                  <a:txBody>
                    <a:bodyPr/>
                    <a:lstStyle/>
                    <a:p>
                      <a:r>
                        <a:rPr lang="en-ZA" sz="1400" dirty="0">
                          <a:solidFill>
                            <a:schemeClr val="tx1"/>
                          </a:solidFill>
                          <a:latin typeface="+mn-lt"/>
                        </a:rPr>
                        <a:t>C.2.13.3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US" sz="1400" b="1" kern="1200" dirty="0">
                          <a:solidFill>
                            <a:schemeClr val="dk1"/>
                          </a:solidFill>
                          <a:effectLst/>
                          <a:latin typeface="+mn-lt"/>
                          <a:ea typeface="+mn-ea"/>
                          <a:cs typeface="+mn-cs"/>
                        </a:rPr>
                        <a:t>General Submission Requirements: </a:t>
                      </a:r>
                    </a:p>
                    <a:p>
                      <a:pPr marL="0" indent="0">
                        <a:buNone/>
                      </a:pPr>
                      <a:endParaRPr lang="en-US" sz="1400" b="1" kern="1200" dirty="0">
                        <a:solidFill>
                          <a:schemeClr val="dk1"/>
                        </a:solidFill>
                        <a:effectLst/>
                        <a:latin typeface="+mn-lt"/>
                        <a:ea typeface="+mn-ea"/>
                        <a:cs typeface="+mn-cs"/>
                      </a:endParaRPr>
                    </a:p>
                    <a:p>
                      <a:pPr marL="0" indent="0">
                        <a:buNone/>
                      </a:pPr>
                      <a:r>
                        <a:rPr lang="en-US" sz="1400" b="1" kern="1200" dirty="0">
                          <a:solidFill>
                            <a:schemeClr val="dk1"/>
                          </a:solidFill>
                          <a:effectLst/>
                          <a:latin typeface="+mn-lt"/>
                          <a:ea typeface="+mn-ea"/>
                          <a:cs typeface="+mn-cs"/>
                        </a:rPr>
                        <a:t>The returnable documents shall be electronically completed in their entirety, submitted on the issued software format or fully compatible format, unless otherwise specified.</a:t>
                      </a:r>
                    </a:p>
                    <a:p>
                      <a:pPr marL="0" indent="0">
                        <a:buNone/>
                      </a:pPr>
                      <a:endParaRPr lang="en-US" sz="1400" b="1" kern="1200" dirty="0">
                        <a:solidFill>
                          <a:schemeClr val="dk1"/>
                        </a:solidFill>
                        <a:effectLst/>
                        <a:latin typeface="+mn-lt"/>
                        <a:ea typeface="+mn-ea"/>
                        <a:cs typeface="+mn-cs"/>
                      </a:endParaRPr>
                    </a:p>
                    <a:p>
                      <a:pPr marL="0" indent="0">
                        <a:buNone/>
                      </a:pPr>
                      <a:r>
                        <a:rPr lang="en-US" sz="1400" b="1" kern="1200" dirty="0">
                          <a:solidFill>
                            <a:schemeClr val="dk1"/>
                          </a:solidFill>
                          <a:effectLst/>
                          <a:latin typeface="+mn-lt"/>
                          <a:ea typeface="+mn-ea"/>
                          <a:cs typeface="+mn-cs"/>
                        </a:rPr>
                        <a:t>Wherever it is a requirement that the tenderer has to provide hours to match the price tendered and failed to do so, such imbalance cannot be corrected and will be declared non-responsive.</a:t>
                      </a:r>
                    </a:p>
                    <a:p>
                      <a:pPr marL="0" indent="0">
                        <a:buNone/>
                      </a:pPr>
                      <a:endParaRPr lang="en-US" sz="1400" b="1" kern="1200" dirty="0">
                        <a:solidFill>
                          <a:schemeClr val="dk1"/>
                        </a:solidFill>
                        <a:effectLst/>
                        <a:latin typeface="+mn-lt"/>
                        <a:ea typeface="+mn-ea"/>
                        <a:cs typeface="+mn-cs"/>
                      </a:endParaRPr>
                    </a:p>
                    <a:p>
                      <a:pPr marL="0" indent="0">
                        <a:buNone/>
                      </a:pPr>
                      <a:r>
                        <a:rPr lang="en-US" sz="1400" b="1" kern="1200" dirty="0">
                          <a:solidFill>
                            <a:schemeClr val="dk1"/>
                          </a:solidFill>
                          <a:effectLst/>
                          <a:latin typeface="+mn-lt"/>
                          <a:ea typeface="+mn-ea"/>
                          <a:cs typeface="+mn-cs"/>
                        </a:rPr>
                        <a:t>Submit the tender offer electronically on a flash drive.</a:t>
                      </a:r>
                    </a:p>
                    <a:p>
                      <a:pPr marL="0" indent="0">
                        <a:buNone/>
                      </a:pPr>
                      <a:r>
                        <a:rPr lang="en-US" sz="1400" b="1" kern="1200" dirty="0">
                          <a:solidFill>
                            <a:schemeClr val="dk1"/>
                          </a:solidFill>
                          <a:effectLst/>
                          <a:latin typeface="+mn-lt"/>
                          <a:ea typeface="+mn-ea"/>
                          <a:cs typeface="+mn-cs"/>
                        </a:rPr>
                        <a:t> (In the relevant MS Word 2013 and MS Excel 2013 format as issued, and not in .pdf format, except where so specified.)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61913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8" y="11091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2312309159"/>
              </p:ext>
            </p:extLst>
          </p:nvPr>
        </p:nvGraphicFramePr>
        <p:xfrm>
          <a:off x="333491" y="1719097"/>
          <a:ext cx="8476488" cy="4842474"/>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82518">
                <a:tc>
                  <a:txBody>
                    <a:bodyPr/>
                    <a:lstStyle/>
                    <a:p>
                      <a:pPr>
                        <a:tabLst>
                          <a:tab pos="360000" algn="l"/>
                          <a:tab pos="72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324314">
                <a:tc>
                  <a:txBody>
                    <a:bodyPr/>
                    <a:lstStyle/>
                    <a:p>
                      <a:pPr>
                        <a:tabLst>
                          <a:tab pos="360000" algn="l"/>
                          <a:tab pos="720000" algn="l"/>
                        </a:tabLst>
                      </a:pPr>
                      <a:r>
                        <a:rPr lang="en-ZA" sz="1400" dirty="0">
                          <a:solidFill>
                            <a:schemeClr val="tx1"/>
                          </a:solidFill>
                        </a:rPr>
                        <a:t>C.2.13.6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US" sz="1400" i="1" kern="1200" dirty="0">
                          <a:solidFill>
                            <a:schemeClr val="dk1"/>
                          </a:solidFill>
                          <a:effectLst/>
                          <a:latin typeface="+mn-lt"/>
                          <a:ea typeface="+mn-ea"/>
                          <a:cs typeface="+mn-cs"/>
                        </a:rPr>
                        <a:t>A two-envelope procedure will apply as follows:</a:t>
                      </a:r>
                    </a:p>
                    <a:p>
                      <a:pPr>
                        <a:tabLst>
                          <a:tab pos="360000" algn="l"/>
                          <a:tab pos="720000" algn="l"/>
                        </a:tabLst>
                      </a:pPr>
                      <a:endParaRPr lang="en-US" sz="1400" i="1" kern="1200" dirty="0">
                        <a:solidFill>
                          <a:schemeClr val="dk1"/>
                        </a:solidFill>
                        <a:effectLst/>
                        <a:latin typeface="+mn-lt"/>
                        <a:ea typeface="+mn-ea"/>
                        <a:cs typeface="+mn-cs"/>
                      </a:endParaRPr>
                    </a:p>
                    <a:p>
                      <a:pPr marL="342900" indent="-342900">
                        <a:buAutoNum type="arabicPeriod"/>
                        <a:tabLst>
                          <a:tab pos="360000" algn="l"/>
                          <a:tab pos="720000" algn="l"/>
                        </a:tabLst>
                      </a:pPr>
                      <a:r>
                        <a:rPr lang="en-US" sz="1400" i="1" kern="1200" dirty="0">
                          <a:solidFill>
                            <a:schemeClr val="dk1"/>
                          </a:solidFill>
                          <a:effectLst/>
                          <a:latin typeface="+mn-lt"/>
                          <a:ea typeface="+mn-ea"/>
                          <a:cs typeface="+mn-cs"/>
                        </a:rPr>
                        <a:t>A folder is provided marked “</a:t>
                      </a:r>
                      <a:r>
                        <a:rPr lang="en-US" sz="1400" b="1" i="1" kern="1200" dirty="0">
                          <a:solidFill>
                            <a:schemeClr val="dk1"/>
                          </a:solidFill>
                          <a:effectLst/>
                          <a:latin typeface="+mn-lt"/>
                          <a:ea typeface="+mn-ea"/>
                          <a:cs typeface="+mn-cs"/>
                        </a:rPr>
                        <a:t>TECHNICAL PROPOSAL</a:t>
                      </a:r>
                      <a:r>
                        <a:rPr lang="en-US" sz="1400" i="1" kern="1200" dirty="0">
                          <a:solidFill>
                            <a:schemeClr val="dk1"/>
                          </a:solidFill>
                          <a:effectLst/>
                          <a:latin typeface="+mn-lt"/>
                          <a:ea typeface="+mn-ea"/>
                          <a:cs typeface="+mn-cs"/>
                        </a:rPr>
                        <a:t>”</a:t>
                      </a:r>
                    </a:p>
                    <a:p>
                      <a:pPr marL="0" indent="0">
                        <a:buNone/>
                        <a:tabLst>
                          <a:tab pos="360000" algn="l"/>
                          <a:tab pos="720000" algn="l"/>
                        </a:tabLst>
                      </a:pPr>
                      <a:endParaRPr lang="en-US" sz="1400" i="1" kern="1200" dirty="0">
                        <a:solidFill>
                          <a:schemeClr val="dk1"/>
                        </a:solidFill>
                        <a:effectLst/>
                        <a:latin typeface="+mn-lt"/>
                        <a:ea typeface="+mn-ea"/>
                        <a:cs typeface="+mn-cs"/>
                      </a:endParaRPr>
                    </a:p>
                    <a:p>
                      <a:pPr>
                        <a:tabLst>
                          <a:tab pos="360000" algn="l"/>
                          <a:tab pos="720000" algn="l"/>
                        </a:tabLst>
                      </a:pPr>
                      <a:r>
                        <a:rPr lang="en-US" sz="1400" i="1" kern="1200" dirty="0">
                          <a:solidFill>
                            <a:schemeClr val="dk1"/>
                          </a:solidFill>
                          <a:effectLst/>
                          <a:latin typeface="+mn-lt"/>
                          <a:ea typeface="+mn-ea"/>
                          <a:cs typeface="+mn-cs"/>
                        </a:rPr>
                        <a:t>a.	Ensure that all returnable schedules listed in T2.1 List of Returnable Schedules for inclusion in the Technical Proposal and listed in the Technical Proposal folder are electronically completed (all A-Forms on the provided MS Word file and convert to pdf. As all B-Forms on the provided MS Excel file). Wherever it is a requirement to attach certificates or letters to the returnable schedules, these should be scanned in.pdf format.</a:t>
                      </a:r>
                    </a:p>
                    <a:p>
                      <a:pPr>
                        <a:tabLst>
                          <a:tab pos="360000" algn="l"/>
                          <a:tab pos="720000" algn="l"/>
                        </a:tabLst>
                      </a:pPr>
                      <a:r>
                        <a:rPr lang="en-US" sz="1400" i="1" kern="1200" dirty="0">
                          <a:solidFill>
                            <a:schemeClr val="dk1"/>
                          </a:solidFill>
                          <a:effectLst/>
                          <a:latin typeface="+mn-lt"/>
                          <a:ea typeface="+mn-ea"/>
                          <a:cs typeface="+mn-cs"/>
                        </a:rPr>
                        <a:t>b.     Upload the A-Forms (pdf.), B-Forms (excel and pdf) and certificates or letters (pdf.) on the flash drive. </a:t>
                      </a:r>
                    </a:p>
                    <a:p>
                      <a:pPr>
                        <a:tabLst>
                          <a:tab pos="360000" algn="l"/>
                          <a:tab pos="720000" algn="l"/>
                        </a:tabLst>
                      </a:pPr>
                      <a:r>
                        <a:rPr lang="en-US" sz="1400" i="1" kern="1200" dirty="0">
                          <a:solidFill>
                            <a:schemeClr val="dk1"/>
                          </a:solidFill>
                          <a:effectLst/>
                          <a:latin typeface="+mn-lt"/>
                          <a:ea typeface="+mn-ea"/>
                          <a:cs typeface="+mn-cs"/>
                        </a:rPr>
                        <a:t>	The completed flash drive should be marked with the tenderer’s company name, the project number and description and marked “</a:t>
                      </a:r>
                      <a:r>
                        <a:rPr lang="en-US" sz="1400" b="1" i="1" kern="1200" dirty="0">
                          <a:solidFill>
                            <a:schemeClr val="dk1"/>
                          </a:solidFill>
                          <a:effectLst/>
                          <a:latin typeface="+mn-lt"/>
                          <a:ea typeface="+mn-ea"/>
                          <a:cs typeface="+mn-cs"/>
                        </a:rPr>
                        <a:t>TECHNICAL PROPOSAL</a:t>
                      </a:r>
                      <a:r>
                        <a:rPr lang="en-US" sz="1400" i="1" kern="1200" dirty="0">
                          <a:solidFill>
                            <a:schemeClr val="dk1"/>
                          </a:solidFill>
                          <a:effectLst/>
                          <a:latin typeface="+mn-lt"/>
                          <a:ea typeface="+mn-ea"/>
                          <a:cs typeface="+mn-cs"/>
                        </a:rPr>
                        <a:t>”.</a:t>
                      </a:r>
                    </a:p>
                    <a:p>
                      <a:pPr>
                        <a:tabLst>
                          <a:tab pos="360000" algn="l"/>
                          <a:tab pos="720000" algn="l"/>
                        </a:tabLst>
                      </a:pPr>
                      <a:r>
                        <a:rPr lang="en-US" sz="1400" i="1" kern="1200" dirty="0">
                          <a:solidFill>
                            <a:schemeClr val="dk1"/>
                          </a:solidFill>
                          <a:effectLst/>
                          <a:latin typeface="+mn-lt"/>
                          <a:ea typeface="+mn-ea"/>
                          <a:cs typeface="+mn-cs"/>
                        </a:rPr>
                        <a:t>b.	Scan and insert a valid B-BBEE certificate. </a:t>
                      </a:r>
                    </a:p>
                    <a:p>
                      <a:pPr>
                        <a:tabLst>
                          <a:tab pos="360000" algn="l"/>
                          <a:tab pos="720000" algn="l"/>
                        </a:tabLst>
                      </a:pPr>
                      <a:r>
                        <a:rPr lang="en-US" sz="1400" i="1" kern="1200" dirty="0">
                          <a:solidFill>
                            <a:schemeClr val="dk1"/>
                          </a:solidFill>
                          <a:effectLst/>
                          <a:latin typeface="+mn-lt"/>
                          <a:ea typeface="+mn-ea"/>
                          <a:cs typeface="+mn-cs"/>
                        </a:rPr>
                        <a:t>c.	Scan and insert a copy of the completed Form C2.4:  Key Persons for this Project.</a:t>
                      </a:r>
                    </a:p>
                    <a:p>
                      <a:pPr>
                        <a:tabLst>
                          <a:tab pos="360000" algn="l"/>
                          <a:tab pos="720000" algn="l"/>
                        </a:tabLst>
                      </a:pPr>
                      <a:r>
                        <a:rPr lang="en-US" sz="1400" i="1" kern="1200" dirty="0">
                          <a:solidFill>
                            <a:schemeClr val="dk1"/>
                          </a:solidFill>
                          <a:effectLst/>
                          <a:latin typeface="+mn-lt"/>
                          <a:ea typeface="+mn-ea"/>
                          <a:cs typeface="+mn-cs"/>
                        </a:rPr>
                        <a:t>d.	Electronically sign the declaration in the folder.</a:t>
                      </a:r>
                    </a:p>
                    <a:p>
                      <a:pPr>
                        <a:tabLst>
                          <a:tab pos="360000" algn="l"/>
                          <a:tab pos="720000" algn="l"/>
                        </a:tabLst>
                      </a:pPr>
                      <a:r>
                        <a:rPr lang="en-US" sz="1400" i="1" kern="1200" dirty="0">
                          <a:solidFill>
                            <a:schemeClr val="dk1"/>
                          </a:solidFill>
                          <a:effectLst/>
                          <a:latin typeface="+mn-lt"/>
                          <a:ea typeface="+mn-ea"/>
                          <a:cs typeface="+mn-cs"/>
                        </a:rPr>
                        <a:t>e.	Insert the electronically completed flash drive in an envelope marked “</a:t>
                      </a:r>
                      <a:r>
                        <a:rPr lang="en-US" sz="1400" b="1" i="1" kern="1200" dirty="0">
                          <a:solidFill>
                            <a:schemeClr val="dk1"/>
                          </a:solidFill>
                          <a:effectLst/>
                          <a:latin typeface="+mn-lt"/>
                          <a:ea typeface="+mn-ea"/>
                          <a:cs typeface="+mn-cs"/>
                        </a:rPr>
                        <a:t>TECHNICAL PROPOSAL</a:t>
                      </a:r>
                      <a:r>
                        <a:rPr lang="en-US" sz="1400" i="1" kern="1200" dirty="0">
                          <a:solidFill>
                            <a:schemeClr val="dk1"/>
                          </a:solidFill>
                          <a:effectLst/>
                          <a:latin typeface="+mn-lt"/>
                          <a:ea typeface="+mn-ea"/>
                          <a:cs typeface="+mn-cs"/>
                        </a:rPr>
                        <a:t>”.</a:t>
                      </a:r>
                    </a:p>
                    <a:p>
                      <a:pPr>
                        <a:tabLst>
                          <a:tab pos="360000" algn="l"/>
                          <a:tab pos="720000" algn="l"/>
                        </a:tabLst>
                      </a:pPr>
                      <a:endParaRPr lang="en-US" sz="1400" i="1"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bl>
          </a:graphicData>
        </a:graphic>
      </p:graphicFrame>
    </p:spTree>
    <p:extLst>
      <p:ext uri="{BB962C8B-B14F-4D97-AF65-F5344CB8AC3E}">
        <p14:creationId xmlns:p14="http://schemas.microsoft.com/office/powerpoint/2010/main" val="4250474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8" y="11091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1051986125"/>
              </p:ext>
            </p:extLst>
          </p:nvPr>
        </p:nvGraphicFramePr>
        <p:xfrm>
          <a:off x="333491" y="1719097"/>
          <a:ext cx="8476488" cy="4842474"/>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82518">
                <a:tc>
                  <a:txBody>
                    <a:bodyPr/>
                    <a:lstStyle/>
                    <a:p>
                      <a:pPr>
                        <a:tabLst>
                          <a:tab pos="360000" algn="l"/>
                          <a:tab pos="72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324314">
                <a:tc>
                  <a:txBody>
                    <a:bodyPr/>
                    <a:lstStyle/>
                    <a:p>
                      <a:pPr>
                        <a:tabLst>
                          <a:tab pos="360000" algn="l"/>
                          <a:tab pos="720000" algn="l"/>
                        </a:tabLst>
                      </a:pPr>
                      <a:r>
                        <a:rPr lang="en-ZA" sz="1400" dirty="0">
                          <a:solidFill>
                            <a:schemeClr val="tx1"/>
                          </a:solidFill>
                        </a:rPr>
                        <a:t>C.2.13.6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indent="-342900">
                        <a:buAutoNum type="arabicPeriod" startAt="2"/>
                        <a:tabLst>
                          <a:tab pos="360000" algn="l"/>
                          <a:tab pos="720000" algn="l"/>
                        </a:tabLst>
                      </a:pPr>
                      <a:r>
                        <a:rPr lang="en-US" sz="1400" i="1" kern="1200" dirty="0">
                          <a:solidFill>
                            <a:schemeClr val="dk1"/>
                          </a:solidFill>
                          <a:effectLst/>
                          <a:latin typeface="+mn-lt"/>
                          <a:ea typeface="+mn-ea"/>
                          <a:cs typeface="+mn-cs"/>
                        </a:rPr>
                        <a:t>A folder is provided marked “</a:t>
                      </a:r>
                      <a:r>
                        <a:rPr lang="en-US" sz="1400" b="1" i="1" kern="1200" dirty="0">
                          <a:solidFill>
                            <a:schemeClr val="dk1"/>
                          </a:solidFill>
                          <a:effectLst/>
                          <a:latin typeface="+mn-lt"/>
                          <a:ea typeface="+mn-ea"/>
                          <a:cs typeface="+mn-cs"/>
                        </a:rPr>
                        <a:t>FINANCIAL PROPOSAL</a:t>
                      </a:r>
                      <a:r>
                        <a:rPr lang="en-US" sz="1400" i="1" kern="1200" dirty="0">
                          <a:solidFill>
                            <a:schemeClr val="dk1"/>
                          </a:solidFill>
                          <a:effectLst/>
                          <a:latin typeface="+mn-lt"/>
                          <a:ea typeface="+mn-ea"/>
                          <a:cs typeface="+mn-cs"/>
                        </a:rPr>
                        <a:t>”</a:t>
                      </a:r>
                    </a:p>
                    <a:p>
                      <a:pPr marL="0" indent="0">
                        <a:buNone/>
                        <a:tabLst>
                          <a:tab pos="360000" algn="l"/>
                          <a:tab pos="720000" algn="l"/>
                        </a:tabLst>
                      </a:pPr>
                      <a:endParaRPr lang="en-US" sz="1400" i="1" kern="1200" dirty="0">
                        <a:solidFill>
                          <a:schemeClr val="dk1"/>
                        </a:solidFill>
                        <a:effectLst/>
                        <a:latin typeface="+mn-lt"/>
                        <a:ea typeface="+mn-ea"/>
                        <a:cs typeface="+mn-cs"/>
                      </a:endParaRPr>
                    </a:p>
                    <a:p>
                      <a:pPr>
                        <a:tabLst>
                          <a:tab pos="360000" algn="l"/>
                          <a:tab pos="720000" algn="l"/>
                        </a:tabLst>
                      </a:pPr>
                      <a:r>
                        <a:rPr lang="en-US" sz="1400" i="1" kern="1200" dirty="0">
                          <a:solidFill>
                            <a:schemeClr val="dk1"/>
                          </a:solidFill>
                          <a:effectLst/>
                          <a:latin typeface="+mn-lt"/>
                          <a:ea typeface="+mn-ea"/>
                          <a:cs typeface="+mn-cs"/>
                        </a:rPr>
                        <a:t>a.	Ensure that all returnable schedules listed in T2.1 List of Returnable Schedules for inclusion in the Financial Proposal and listed in the Financial Proposal folder are electronically completed on a flash drive (Contract Data and Pricing Schedule).  Wherever it is a requirement to attach letters or certificates to the returnable schedules, these should be scanned in, on the flash drive in .pdf format.</a:t>
                      </a:r>
                    </a:p>
                    <a:p>
                      <a:pPr>
                        <a:tabLst>
                          <a:tab pos="360000" algn="l"/>
                          <a:tab pos="720000" algn="l"/>
                        </a:tabLst>
                      </a:pPr>
                      <a:r>
                        <a:rPr lang="en-US" sz="1400" i="1" kern="1200" dirty="0">
                          <a:solidFill>
                            <a:schemeClr val="dk1"/>
                          </a:solidFill>
                          <a:effectLst/>
                          <a:latin typeface="+mn-lt"/>
                          <a:ea typeface="+mn-ea"/>
                          <a:cs typeface="+mn-cs"/>
                        </a:rPr>
                        <a:t>	The completed flash drive should be marked with the tenderer’s company name, the project number and description and marked “</a:t>
                      </a:r>
                      <a:r>
                        <a:rPr lang="en-US" sz="1400" b="1" i="1" kern="1200" dirty="0">
                          <a:solidFill>
                            <a:schemeClr val="dk1"/>
                          </a:solidFill>
                          <a:effectLst/>
                          <a:latin typeface="+mn-lt"/>
                          <a:ea typeface="+mn-ea"/>
                          <a:cs typeface="+mn-cs"/>
                        </a:rPr>
                        <a:t>FINANCIAL PROPOSAL</a:t>
                      </a:r>
                      <a:r>
                        <a:rPr lang="en-US" sz="1400" i="1" kern="1200" dirty="0">
                          <a:solidFill>
                            <a:schemeClr val="dk1"/>
                          </a:solidFill>
                          <a:effectLst/>
                          <a:latin typeface="+mn-lt"/>
                          <a:ea typeface="+mn-ea"/>
                          <a:cs typeface="+mn-cs"/>
                        </a:rPr>
                        <a:t>”.</a:t>
                      </a:r>
                    </a:p>
                    <a:p>
                      <a:pPr>
                        <a:tabLst>
                          <a:tab pos="360000" algn="l"/>
                          <a:tab pos="720000" algn="l"/>
                        </a:tabLst>
                      </a:pPr>
                      <a:r>
                        <a:rPr lang="en-US" sz="1400" i="1" kern="1200" dirty="0">
                          <a:solidFill>
                            <a:schemeClr val="dk1"/>
                          </a:solidFill>
                          <a:effectLst/>
                          <a:latin typeface="+mn-lt"/>
                          <a:ea typeface="+mn-ea"/>
                          <a:cs typeface="+mn-cs"/>
                        </a:rPr>
                        <a:t>b.	Electronically sign the declaration in the folder.</a:t>
                      </a:r>
                    </a:p>
                    <a:p>
                      <a:pPr>
                        <a:tabLst>
                          <a:tab pos="360000" algn="l"/>
                          <a:tab pos="720000" algn="l"/>
                        </a:tabLst>
                      </a:pPr>
                      <a:r>
                        <a:rPr lang="en-US" sz="1400" i="1" kern="1200" dirty="0">
                          <a:solidFill>
                            <a:schemeClr val="dk1"/>
                          </a:solidFill>
                          <a:effectLst/>
                          <a:latin typeface="+mn-lt"/>
                          <a:ea typeface="+mn-ea"/>
                          <a:cs typeface="+mn-cs"/>
                        </a:rPr>
                        <a:t>c.	Complete and electronically sign the Form of Offer and scan into the folder. A draft copy of this form is provided.</a:t>
                      </a:r>
                    </a:p>
                    <a:p>
                      <a:pPr>
                        <a:tabLst>
                          <a:tab pos="360000" algn="l"/>
                          <a:tab pos="720000" algn="l"/>
                        </a:tabLst>
                      </a:pPr>
                      <a:r>
                        <a:rPr lang="en-US" sz="1400" i="1" kern="1200" dirty="0">
                          <a:solidFill>
                            <a:schemeClr val="dk1"/>
                          </a:solidFill>
                          <a:effectLst/>
                          <a:latin typeface="+mn-lt"/>
                          <a:ea typeface="+mn-ea"/>
                          <a:cs typeface="+mn-cs"/>
                        </a:rPr>
                        <a:t>d.	Scan and insert a copy of the Summary of Pricing Schedule into the folder.</a:t>
                      </a:r>
                    </a:p>
                    <a:p>
                      <a:pPr>
                        <a:tabLst>
                          <a:tab pos="360000" algn="l"/>
                          <a:tab pos="720000" algn="l"/>
                        </a:tabLst>
                      </a:pPr>
                      <a:r>
                        <a:rPr lang="en-US" sz="1400" i="1" kern="1200" dirty="0">
                          <a:solidFill>
                            <a:schemeClr val="dk1"/>
                          </a:solidFill>
                          <a:effectLst/>
                          <a:latin typeface="+mn-lt"/>
                          <a:ea typeface="+mn-ea"/>
                          <a:cs typeface="+mn-cs"/>
                        </a:rPr>
                        <a:t>e.	Insert the electronically completed flash drive in an envelope marked “</a:t>
                      </a:r>
                      <a:r>
                        <a:rPr lang="en-US" sz="1400" b="1" i="1" kern="1200" dirty="0">
                          <a:solidFill>
                            <a:srgbClr val="FF0000"/>
                          </a:solidFill>
                          <a:effectLst/>
                          <a:latin typeface="+mn-lt"/>
                          <a:ea typeface="+mn-ea"/>
                          <a:cs typeface="+mn-cs"/>
                        </a:rPr>
                        <a:t>FINANCIAL PROPOSAL </a:t>
                      </a:r>
                      <a:r>
                        <a:rPr lang="en-US" sz="1400" i="1" kern="1200" dirty="0">
                          <a:solidFill>
                            <a:srgbClr val="FF0000"/>
                          </a:solidFill>
                          <a:effectLst/>
                          <a:latin typeface="+mn-lt"/>
                          <a:ea typeface="+mn-ea"/>
                          <a:cs typeface="+mn-cs"/>
                        </a:rPr>
                        <a:t>– </a:t>
                      </a:r>
                      <a:r>
                        <a:rPr lang="en-US" sz="1400" b="1" i="1" kern="1200" dirty="0">
                          <a:solidFill>
                            <a:srgbClr val="FF0000"/>
                          </a:solidFill>
                          <a:effectLst/>
                          <a:latin typeface="+mn-lt"/>
                          <a:ea typeface="+mn-ea"/>
                          <a:cs typeface="+mn-cs"/>
                        </a:rPr>
                        <a:t>DO NOT OPEN WITH TECHNICAL PROPOSAL</a:t>
                      </a:r>
                      <a:r>
                        <a:rPr lang="en-US" sz="1400" i="1" kern="1200" dirty="0">
                          <a:solidFill>
                            <a:schemeClr val="dk1"/>
                          </a:solidFill>
                          <a:effectLst/>
                          <a:latin typeface="+mn-lt"/>
                          <a:ea typeface="+mn-ea"/>
                          <a:cs typeface="+mn-cs"/>
                        </a:rPr>
                        <a:t>”.</a:t>
                      </a:r>
                    </a:p>
                    <a:p>
                      <a:pPr>
                        <a:tabLst>
                          <a:tab pos="360000" algn="l"/>
                          <a:tab pos="720000" algn="l"/>
                        </a:tabLst>
                      </a:pPr>
                      <a:r>
                        <a:rPr lang="en-US" sz="1400" i="1" kern="1200" dirty="0">
                          <a:solidFill>
                            <a:schemeClr val="dk1"/>
                          </a:solidFill>
                          <a:effectLst/>
                          <a:latin typeface="+mn-lt"/>
                          <a:ea typeface="+mn-ea"/>
                          <a:cs typeface="+mn-cs"/>
                        </a:rPr>
                        <a:t>f.	Place and seal the signed and completed booklet with the electronically completed flash drive in an envelope marked “</a:t>
                      </a:r>
                      <a:r>
                        <a:rPr lang="en-US" sz="1400" b="1" i="1" kern="1200" dirty="0">
                          <a:solidFill>
                            <a:srgbClr val="FF0000"/>
                          </a:solidFill>
                          <a:effectLst/>
                          <a:latin typeface="+mn-lt"/>
                          <a:ea typeface="+mn-ea"/>
                          <a:cs typeface="+mn-cs"/>
                        </a:rPr>
                        <a:t>FINANCIAL PROPOSAL - DO NOT OPEN WITH TECHNICAL PROPOSAL</a:t>
                      </a:r>
                      <a:r>
                        <a:rPr lang="en-US" sz="1400" i="1" kern="1200" dirty="0">
                          <a:solidFill>
                            <a:schemeClr val="dk1"/>
                          </a:solidFill>
                          <a:effectLst/>
                          <a:latin typeface="+mn-lt"/>
                          <a:ea typeface="+mn-ea"/>
                          <a:cs typeface="+mn-cs"/>
                        </a:rPr>
                        <a:t>”.</a:t>
                      </a:r>
                    </a:p>
                    <a:p>
                      <a:pPr>
                        <a:tabLst>
                          <a:tab pos="360000" algn="l"/>
                          <a:tab pos="720000" algn="l"/>
                        </a:tabLst>
                      </a:pPr>
                      <a:r>
                        <a:rPr lang="en-US" sz="1400" i="1" kern="1200" dirty="0">
                          <a:solidFill>
                            <a:schemeClr val="dk1"/>
                          </a:solidFill>
                          <a:effectLst/>
                          <a:latin typeface="+mn-lt"/>
                          <a:ea typeface="+mn-ea"/>
                          <a:cs typeface="+mn-cs"/>
                        </a:rPr>
                        <a:t>3.	Each envelope shall state on the outside the Employer’s address, contract number and title as well as the Tenderer’s name, </a:t>
                      </a:r>
                      <a:r>
                        <a:rPr lang="en-US" sz="1400" i="1" kern="1200" dirty="0" err="1">
                          <a:solidFill>
                            <a:schemeClr val="dk1"/>
                          </a:solidFill>
                          <a:effectLst/>
                          <a:latin typeface="+mn-lt"/>
                          <a:ea typeface="+mn-ea"/>
                          <a:cs typeface="+mn-cs"/>
                        </a:rPr>
                        <a:t>authorised</a:t>
                      </a:r>
                      <a:r>
                        <a:rPr lang="en-US" sz="1400" i="1" kern="1200" dirty="0">
                          <a:solidFill>
                            <a:schemeClr val="dk1"/>
                          </a:solidFill>
                          <a:effectLst/>
                          <a:latin typeface="+mn-lt"/>
                          <a:ea typeface="+mn-ea"/>
                          <a:cs typeface="+mn-cs"/>
                        </a:rPr>
                        <a:t> representative’s name, postal address and contact telephone numbers.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bl>
          </a:graphicData>
        </a:graphic>
      </p:graphicFrame>
    </p:spTree>
    <p:extLst>
      <p:ext uri="{BB962C8B-B14F-4D97-AF65-F5344CB8AC3E}">
        <p14:creationId xmlns:p14="http://schemas.microsoft.com/office/powerpoint/2010/main" val="30566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8" y="110913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p:cNvGraphicFramePr>
            <a:graphicFrameLocks noGrp="1"/>
          </p:cNvGraphicFramePr>
          <p:nvPr>
            <p:extLst>
              <p:ext uri="{D42A27DB-BD31-4B8C-83A1-F6EECF244321}">
                <p14:modId xmlns:p14="http://schemas.microsoft.com/office/powerpoint/2010/main" val="1107695703"/>
              </p:ext>
            </p:extLst>
          </p:nvPr>
        </p:nvGraphicFramePr>
        <p:xfrm>
          <a:off x="333491" y="1719097"/>
          <a:ext cx="8476488" cy="4842474"/>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82518">
                <a:tc>
                  <a:txBody>
                    <a:bodyPr/>
                    <a:lstStyle/>
                    <a:p>
                      <a:pPr>
                        <a:tabLst>
                          <a:tab pos="360000" algn="l"/>
                          <a:tab pos="72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324314">
                <a:tc>
                  <a:txBody>
                    <a:bodyPr/>
                    <a:lstStyle/>
                    <a:p>
                      <a:pPr>
                        <a:tabLst>
                          <a:tab pos="360000" algn="l"/>
                          <a:tab pos="720000" algn="l"/>
                        </a:tabLst>
                      </a:pPr>
                      <a:r>
                        <a:rPr lang="en-ZA" sz="1400" dirty="0">
                          <a:solidFill>
                            <a:schemeClr val="tx1"/>
                          </a:solidFill>
                        </a:rPr>
                        <a:t>C.2.13.6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US" sz="1400" i="1" kern="1200" dirty="0">
                          <a:solidFill>
                            <a:schemeClr val="dk1"/>
                          </a:solidFill>
                          <a:effectLst/>
                          <a:latin typeface="+mn-lt"/>
                          <a:ea typeface="+mn-ea"/>
                          <a:cs typeface="+mn-cs"/>
                        </a:rPr>
                        <a:t>4.	Seal both envelopes in an outer envelope with the words “TENDER” clearly marked and bearing the Employer’s name, contract number and description as well as the Tenderer’s </a:t>
                      </a:r>
                      <a:r>
                        <a:rPr lang="en-US" sz="1400" i="1" kern="1200" dirty="0" err="1">
                          <a:solidFill>
                            <a:schemeClr val="dk1"/>
                          </a:solidFill>
                          <a:effectLst/>
                          <a:latin typeface="+mn-lt"/>
                          <a:ea typeface="+mn-ea"/>
                          <a:cs typeface="+mn-cs"/>
                        </a:rPr>
                        <a:t>authorised</a:t>
                      </a:r>
                      <a:r>
                        <a:rPr lang="en-US" sz="1400" i="1" kern="1200" dirty="0">
                          <a:solidFill>
                            <a:schemeClr val="dk1"/>
                          </a:solidFill>
                          <a:effectLst/>
                          <a:latin typeface="+mn-lt"/>
                          <a:ea typeface="+mn-ea"/>
                          <a:cs typeface="+mn-cs"/>
                        </a:rPr>
                        <a:t> representative’s name, postal address and contact details.</a:t>
                      </a:r>
                    </a:p>
                    <a:p>
                      <a:pPr>
                        <a:tabLst>
                          <a:tab pos="360000" algn="l"/>
                          <a:tab pos="720000" algn="l"/>
                        </a:tabLst>
                      </a:pPr>
                      <a:endParaRPr lang="en-US" sz="1400" i="1" kern="1200" dirty="0">
                        <a:solidFill>
                          <a:schemeClr val="dk1"/>
                        </a:solidFill>
                        <a:effectLst/>
                        <a:latin typeface="+mn-lt"/>
                        <a:ea typeface="+mn-ea"/>
                        <a:cs typeface="+mn-cs"/>
                      </a:endParaRPr>
                    </a:p>
                    <a:p>
                      <a:pPr>
                        <a:tabLst>
                          <a:tab pos="360000" algn="l"/>
                          <a:tab pos="720000" algn="l"/>
                        </a:tabLst>
                      </a:pPr>
                      <a:r>
                        <a:rPr lang="en-US" sz="1400" i="1" kern="1200" dirty="0">
                          <a:solidFill>
                            <a:schemeClr val="dk1"/>
                          </a:solidFill>
                          <a:effectLst/>
                          <a:latin typeface="+mn-lt"/>
                          <a:ea typeface="+mn-ea"/>
                          <a:cs typeface="+mn-cs"/>
                        </a:rPr>
                        <a:t>SANRAL will not be held liable where the tenderer submit an electronic tender that cannot be accessed. The tenderer will be declared non-responsive if a tenderer submits:</a:t>
                      </a:r>
                    </a:p>
                    <a:p>
                      <a:pPr>
                        <a:tabLst>
                          <a:tab pos="360000" algn="l"/>
                          <a:tab pos="720000" algn="l"/>
                        </a:tabLst>
                      </a:pPr>
                      <a:endParaRPr lang="en-US" sz="1400" i="1" kern="1200" dirty="0">
                        <a:solidFill>
                          <a:schemeClr val="dk1"/>
                        </a:solidFill>
                        <a:effectLst/>
                        <a:latin typeface="+mn-lt"/>
                        <a:ea typeface="+mn-ea"/>
                        <a:cs typeface="+mn-cs"/>
                      </a:endParaRPr>
                    </a:p>
                    <a:p>
                      <a:pPr>
                        <a:tabLst>
                          <a:tab pos="360000" algn="l"/>
                          <a:tab pos="720000" algn="l"/>
                        </a:tabLst>
                      </a:pPr>
                      <a:r>
                        <a:rPr lang="en-US" sz="1400" i="1" kern="1200" dirty="0">
                          <a:solidFill>
                            <a:schemeClr val="dk1"/>
                          </a:solidFill>
                          <a:effectLst/>
                          <a:latin typeface="+mn-lt"/>
                          <a:ea typeface="+mn-ea"/>
                          <a:cs typeface="+mn-cs"/>
                        </a:rPr>
                        <a:t>•	One (1) envelope with 1 (one) document or 1 (one) flash drive (technical and financial);</a:t>
                      </a:r>
                    </a:p>
                    <a:p>
                      <a:pPr>
                        <a:tabLst>
                          <a:tab pos="360000" algn="l"/>
                          <a:tab pos="720000" algn="l"/>
                        </a:tabLst>
                      </a:pPr>
                      <a:r>
                        <a:rPr lang="en-US" sz="1400" i="1" kern="1200" dirty="0">
                          <a:solidFill>
                            <a:schemeClr val="dk1"/>
                          </a:solidFill>
                          <a:effectLst/>
                          <a:latin typeface="+mn-lt"/>
                          <a:ea typeface="+mn-ea"/>
                          <a:cs typeface="+mn-cs"/>
                        </a:rPr>
                        <a:t>•	Incorrectly labelled envelopes where the financial offer is labelled technical and the technical offer is labelled financial.</a:t>
                      </a:r>
                    </a:p>
                    <a:p>
                      <a:pPr>
                        <a:tabLst>
                          <a:tab pos="360000" algn="l"/>
                          <a:tab pos="720000" algn="l"/>
                        </a:tabLst>
                      </a:pPr>
                      <a:endParaRPr lang="en-US" sz="1400" i="1"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0885938"/>
                  </a:ext>
                </a:extLst>
              </a:tr>
            </a:tbl>
          </a:graphicData>
        </a:graphic>
      </p:graphicFrame>
    </p:spTree>
    <p:extLst>
      <p:ext uri="{BB962C8B-B14F-4D97-AF65-F5344CB8AC3E}">
        <p14:creationId xmlns:p14="http://schemas.microsoft.com/office/powerpoint/2010/main" val="94168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79122147"/>
              </p:ext>
            </p:extLst>
          </p:nvPr>
        </p:nvGraphicFramePr>
        <p:xfrm>
          <a:off x="333491" y="2962634"/>
          <a:ext cx="8476488" cy="2145065"/>
        </p:xfrm>
        <a:graphic>
          <a:graphicData uri="http://schemas.openxmlformats.org/drawingml/2006/table">
            <a:tbl>
              <a:tblPr firstRow="1" bandRow="1">
                <a:tableStyleId>{5C22544A-7EE6-4342-B048-85BDC9FD1C3A}</a:tableStyleId>
              </a:tblPr>
              <a:tblGrid>
                <a:gridCol w="1047737">
                  <a:extLst>
                    <a:ext uri="{9D8B030D-6E8A-4147-A177-3AD203B41FA5}">
                      <a16:colId xmlns:a16="http://schemas.microsoft.com/office/drawing/2014/main" val="20000"/>
                    </a:ext>
                  </a:extLst>
                </a:gridCol>
                <a:gridCol w="7428751">
                  <a:extLst>
                    <a:ext uri="{9D8B030D-6E8A-4147-A177-3AD203B41FA5}">
                      <a16:colId xmlns:a16="http://schemas.microsoft.com/office/drawing/2014/main" val="20001"/>
                    </a:ext>
                  </a:extLst>
                </a:gridCol>
              </a:tblGrid>
              <a:tr h="465365">
                <a:tc>
                  <a:txBody>
                    <a:bodyPr/>
                    <a:lstStyle/>
                    <a:p>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99682">
                <a:tc>
                  <a:txBody>
                    <a:bodyPr/>
                    <a:lstStyle/>
                    <a:p>
                      <a:r>
                        <a:rPr lang="en-ZA" sz="1400" dirty="0">
                          <a:solidFill>
                            <a:schemeClr val="tx1"/>
                          </a:solidFill>
                          <a:latin typeface="+mn-lt"/>
                        </a:rPr>
                        <a:t>C.2.15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algn="just">
                        <a:spcAft>
                          <a:spcPts val="0"/>
                        </a:spcAft>
                      </a:pPr>
                      <a:r>
                        <a:rPr lang="en-ZA" sz="1400" dirty="0">
                          <a:effectLst/>
                          <a:latin typeface="Arial" panose="020B0604020202020204" pitchFamily="34" charset="0"/>
                          <a:ea typeface="Times New Roman" panose="02020603050405020304" pitchFamily="18" charset="0"/>
                        </a:rPr>
                        <a:t>The closing time for submission of tender offers is </a:t>
                      </a:r>
                      <a:r>
                        <a:rPr lang="en-ZA" sz="1400" b="1" dirty="0">
                          <a:solidFill>
                            <a:srgbClr val="FF0000"/>
                          </a:solidFill>
                          <a:effectLst/>
                          <a:latin typeface="Arial" panose="020B0604020202020204" pitchFamily="34" charset="0"/>
                          <a:ea typeface="Times New Roman" panose="02020603050405020304" pitchFamily="18" charset="0"/>
                        </a:rPr>
                        <a:t>11:00</a:t>
                      </a:r>
                      <a:r>
                        <a:rPr lang="en-ZA" sz="1400" dirty="0">
                          <a:effectLst/>
                          <a:latin typeface="Arial" panose="020B0604020202020204" pitchFamily="34" charset="0"/>
                          <a:ea typeface="Times New Roman" panose="02020603050405020304" pitchFamily="18" charset="0"/>
                        </a:rPr>
                        <a:t> on </a:t>
                      </a:r>
                      <a:r>
                        <a:rPr lang="en-ZA" sz="1400" b="1" dirty="0">
                          <a:solidFill>
                            <a:srgbClr val="FF0000"/>
                          </a:solidFill>
                          <a:effectLst/>
                          <a:latin typeface="Arial" panose="020B0604020202020204" pitchFamily="34" charset="0"/>
                          <a:ea typeface="Times New Roman" panose="02020603050405020304" pitchFamily="18" charset="0"/>
                        </a:rPr>
                        <a:t>9 December 2022</a:t>
                      </a:r>
                      <a:r>
                        <a:rPr lang="en-ZA" sz="1400" b="1" dirty="0">
                          <a:effectLst/>
                          <a:latin typeface="Arial" panose="020B0604020202020204" pitchFamily="34" charset="0"/>
                          <a:ea typeface="Times New Roman" panose="02020603050405020304" pitchFamily="18" charset="0"/>
                        </a:rPr>
                        <a:t>.</a:t>
                      </a:r>
                      <a:endParaRPr lang="en-ZA" sz="1400" b="1" kern="1200" dirty="0">
                        <a:solidFill>
                          <a:srgbClr val="FF0000"/>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927223">
                <a:tc>
                  <a:txBody>
                    <a:bodyPr/>
                    <a:lstStyle/>
                    <a:p>
                      <a:r>
                        <a:rPr lang="en-ZA" sz="1400" b="0" dirty="0">
                          <a:solidFill>
                            <a:schemeClr val="tx1"/>
                          </a:solidFill>
                        </a:rPr>
                        <a:t>C.2.16.1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b="0" i="0" u="none" strike="noStrike" kern="1200" baseline="0" dirty="0">
                          <a:solidFill>
                            <a:schemeClr val="tx1"/>
                          </a:solidFill>
                          <a:latin typeface="+mn-lt"/>
                          <a:ea typeface="+mn-ea"/>
                          <a:cs typeface="+mn-cs"/>
                        </a:rPr>
                        <a:t>The tender offer validity period is: </a:t>
                      </a:r>
                      <a:r>
                        <a:rPr lang="en-ZA" sz="1400" b="1" i="0" u="none" strike="noStrike" kern="1200" baseline="0" dirty="0">
                          <a:solidFill>
                            <a:srgbClr val="FF0000"/>
                          </a:solidFill>
                          <a:latin typeface="+mn-lt"/>
                          <a:ea typeface="+mn-ea"/>
                          <a:cs typeface="+mn-cs"/>
                        </a:rPr>
                        <a:t>180 days</a:t>
                      </a:r>
                      <a:r>
                        <a:rPr lang="en-ZA" sz="1400" b="0" i="0" u="none" strike="noStrike" kern="1200" baseline="0" dirty="0">
                          <a:solidFill>
                            <a:srgbClr val="FF0000"/>
                          </a:solidFill>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691463"/>
                  </a:ext>
                </a:extLst>
              </a:tr>
            </a:tbl>
          </a:graphicData>
        </a:graphic>
      </p:graphicFrame>
      <p:sp>
        <p:nvSpPr>
          <p:cNvPr id="3" name="TextBox 2">
            <a:extLst>
              <a:ext uri="{FF2B5EF4-FFF2-40B4-BE49-F238E27FC236}">
                <a16:creationId xmlns:a16="http://schemas.microsoft.com/office/drawing/2014/main" id="{DFBB8555-BCCE-4487-BDDD-5A29365D0C52}"/>
              </a:ext>
            </a:extLst>
          </p:cNvPr>
          <p:cNvSpPr txBox="1"/>
          <p:nvPr/>
        </p:nvSpPr>
        <p:spPr>
          <a:xfrm>
            <a:off x="-3706" y="1763651"/>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731254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85272647"/>
              </p:ext>
            </p:extLst>
          </p:nvPr>
        </p:nvGraphicFramePr>
        <p:xfrm>
          <a:off x="427209" y="2539566"/>
          <a:ext cx="8289581" cy="3830836"/>
        </p:xfrm>
        <a:graphic>
          <a:graphicData uri="http://schemas.openxmlformats.org/drawingml/2006/table">
            <a:tbl>
              <a:tblPr firstRow="1" bandRow="1">
                <a:tableStyleId>{5C22544A-7EE6-4342-B048-85BDC9FD1C3A}</a:tableStyleId>
              </a:tblPr>
              <a:tblGrid>
                <a:gridCol w="1074743">
                  <a:extLst>
                    <a:ext uri="{9D8B030D-6E8A-4147-A177-3AD203B41FA5}">
                      <a16:colId xmlns:a16="http://schemas.microsoft.com/office/drawing/2014/main" val="20000"/>
                    </a:ext>
                  </a:extLst>
                </a:gridCol>
                <a:gridCol w="7214838">
                  <a:extLst>
                    <a:ext uri="{9D8B030D-6E8A-4147-A177-3AD203B41FA5}">
                      <a16:colId xmlns:a16="http://schemas.microsoft.com/office/drawing/2014/main" val="20001"/>
                    </a:ext>
                  </a:extLst>
                </a:gridCol>
              </a:tblGrid>
              <a:tr h="480464">
                <a:tc>
                  <a:txBody>
                    <a:bodyPr/>
                    <a:lstStyle/>
                    <a:p>
                      <a:pPr>
                        <a:tabLst>
                          <a:tab pos="36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312676">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Lst>
                        <a:defRPr/>
                      </a:pPr>
                      <a:r>
                        <a:rPr lang="en-ZA" sz="1400" b="0" dirty="0">
                          <a:solidFill>
                            <a:schemeClr val="tx1"/>
                          </a:solidFill>
                        </a:rPr>
                        <a:t>C.2.16.3</a:t>
                      </a:r>
                    </a:p>
                    <a:p>
                      <a:pPr>
                        <a:tabLst>
                          <a:tab pos="360000" algn="l"/>
                        </a:tabLst>
                      </a:pPr>
                      <a:endParaRPr lang="en-ZA"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US" sz="1400" b="1" kern="1200" dirty="0">
                          <a:solidFill>
                            <a:schemeClr val="dk1"/>
                          </a:solidFill>
                          <a:effectLst/>
                          <a:latin typeface="+mn-lt"/>
                          <a:ea typeface="+mn-ea"/>
                          <a:cs typeface="+mn-cs"/>
                        </a:rPr>
                        <a:t>Withdrawal of tender offers</a:t>
                      </a:r>
                    </a:p>
                    <a:p>
                      <a:pPr>
                        <a:tabLst>
                          <a:tab pos="360000" algn="l"/>
                        </a:tabLst>
                      </a:pPr>
                      <a:endParaRPr lang="en-US" sz="1400" b="1" kern="1200" dirty="0">
                        <a:solidFill>
                          <a:schemeClr val="dk1"/>
                        </a:solidFill>
                        <a:effectLst/>
                        <a:latin typeface="+mn-lt"/>
                        <a:ea typeface="+mn-ea"/>
                        <a:cs typeface="+mn-cs"/>
                      </a:endParaRPr>
                    </a:p>
                    <a:p>
                      <a:pPr>
                        <a:tabLst>
                          <a:tab pos="360000" algn="l"/>
                        </a:tabLst>
                      </a:pPr>
                      <a:r>
                        <a:rPr lang="en-US" sz="1400" b="0" kern="1200" dirty="0">
                          <a:solidFill>
                            <a:schemeClr val="dk1"/>
                          </a:solidFill>
                          <a:effectLst/>
                          <a:latin typeface="+mn-lt"/>
                          <a:ea typeface="+mn-ea"/>
                          <a:cs typeface="+mn-cs"/>
                        </a:rPr>
                        <a:t>Where a tenderer, at any time after the opening of his tender offer but prior to entering into a contract based on his tender offer:</a:t>
                      </a:r>
                    </a:p>
                    <a:p>
                      <a:pPr>
                        <a:tabLst>
                          <a:tab pos="360000" algn="l"/>
                        </a:tabLst>
                      </a:pPr>
                      <a:r>
                        <a:rPr lang="en-US" sz="1400" b="0" kern="1200" dirty="0">
                          <a:solidFill>
                            <a:schemeClr val="dk1"/>
                          </a:solidFill>
                          <a:effectLst/>
                          <a:latin typeface="+mn-lt"/>
                          <a:ea typeface="+mn-ea"/>
                          <a:cs typeface="+mn-cs"/>
                        </a:rPr>
                        <a:t>(a)	withdraws his tender;</a:t>
                      </a:r>
                    </a:p>
                    <a:p>
                      <a:pPr>
                        <a:tabLst>
                          <a:tab pos="360000" algn="l"/>
                        </a:tabLst>
                      </a:pPr>
                      <a:r>
                        <a:rPr lang="en-US" sz="1400" b="0" kern="1200" dirty="0">
                          <a:solidFill>
                            <a:schemeClr val="dk1"/>
                          </a:solidFill>
                          <a:effectLst/>
                          <a:latin typeface="+mn-lt"/>
                          <a:ea typeface="+mn-ea"/>
                          <a:cs typeface="+mn-cs"/>
                        </a:rPr>
                        <a:t>(b)	gives notice of his inability to execute the contract in terms of his tender; or</a:t>
                      </a:r>
                    </a:p>
                    <a:p>
                      <a:pPr>
                        <a:tabLst>
                          <a:tab pos="360000" algn="l"/>
                        </a:tabLst>
                      </a:pPr>
                      <a:r>
                        <a:rPr lang="en-US" sz="1400" b="0" kern="1200" dirty="0">
                          <a:solidFill>
                            <a:schemeClr val="dk1"/>
                          </a:solidFill>
                          <a:effectLst/>
                          <a:latin typeface="+mn-lt"/>
                          <a:ea typeface="+mn-ea"/>
                          <a:cs typeface="+mn-cs"/>
                        </a:rPr>
                        <a:t>(c)	fails to comply with a request made in terms of C.2.17, C.2.18 or C.3.9,</a:t>
                      </a:r>
                    </a:p>
                    <a:p>
                      <a:pPr>
                        <a:tabLst>
                          <a:tab pos="360000" algn="l"/>
                        </a:tabLst>
                      </a:pPr>
                      <a:r>
                        <a:rPr lang="en-US" sz="1400" b="0" kern="1200" dirty="0">
                          <a:solidFill>
                            <a:schemeClr val="dk1"/>
                          </a:solidFill>
                          <a:effectLst/>
                          <a:latin typeface="+mn-lt"/>
                          <a:ea typeface="+mn-ea"/>
                          <a:cs typeface="+mn-cs"/>
                        </a:rPr>
                        <a:t>such tenderer shall be barred from tendering on any of the Employer’s tenders for a period to be determined by the Employer, but not less than 6 (six) months from a date determined by the Employer. This sanction also applies to tenders under evaluation and not yet awarded. This sanction does not apply to tenders under evaluation where a request for extension for the validity period was not accepted by the tenderer. The Employer may fully or partly exempt a tenderer from the provisions of this conditions if he is of the opinion that the circumstances justify the exemption.</a:t>
                      </a:r>
                    </a:p>
                    <a:p>
                      <a:pPr>
                        <a:tabLst>
                          <a:tab pos="360000" algn="l"/>
                        </a:tabLst>
                      </a:pPr>
                      <a:endParaRPr lang="en-US" sz="1400" b="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5BA9CB6D-DFF0-4CC1-BF7C-15728EDED0DB}"/>
              </a:ext>
            </a:extLst>
          </p:cNvPr>
          <p:cNvSpPr txBox="1"/>
          <p:nvPr/>
        </p:nvSpPr>
        <p:spPr>
          <a:xfrm>
            <a:off x="-3706" y="1490318"/>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337551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84927399"/>
              </p:ext>
            </p:extLst>
          </p:nvPr>
        </p:nvGraphicFramePr>
        <p:xfrm>
          <a:off x="258370" y="2275606"/>
          <a:ext cx="8627260" cy="4402377"/>
        </p:xfrm>
        <a:graphic>
          <a:graphicData uri="http://schemas.openxmlformats.org/drawingml/2006/table">
            <a:tbl>
              <a:tblPr firstRow="1" bandRow="1">
                <a:tableStyleId>{5C22544A-7EE6-4342-B048-85BDC9FD1C3A}</a:tableStyleId>
              </a:tblPr>
              <a:tblGrid>
                <a:gridCol w="954594">
                  <a:extLst>
                    <a:ext uri="{9D8B030D-6E8A-4147-A177-3AD203B41FA5}">
                      <a16:colId xmlns:a16="http://schemas.microsoft.com/office/drawing/2014/main" val="20000"/>
                    </a:ext>
                  </a:extLst>
                </a:gridCol>
                <a:gridCol w="7672666">
                  <a:extLst>
                    <a:ext uri="{9D8B030D-6E8A-4147-A177-3AD203B41FA5}">
                      <a16:colId xmlns:a16="http://schemas.microsoft.com/office/drawing/2014/main" val="20001"/>
                    </a:ext>
                  </a:extLst>
                </a:gridCol>
              </a:tblGrid>
              <a:tr h="740254">
                <a:tc>
                  <a:txBody>
                    <a:bodyPr/>
                    <a:lstStyle/>
                    <a:p>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61172">
                <a:tc>
                  <a:txBody>
                    <a:bodyPr/>
                    <a:lstStyle/>
                    <a:p>
                      <a:r>
                        <a:rPr lang="en-ZA" sz="1400" b="0" dirty="0">
                          <a:solidFill>
                            <a:schemeClr val="tx1"/>
                          </a:solidFill>
                        </a:rPr>
                        <a:t>C.2.18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Provide other material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dk1"/>
                          </a:solidFill>
                          <a:effectLst/>
                          <a:latin typeface="+mn-lt"/>
                          <a:ea typeface="+mn-ea"/>
                          <a:cs typeface="+mn-cs"/>
                        </a:rPr>
                        <a:t>Any additional information requested under the clause must be provided within 5 (five) working days of date of request.</a:t>
                      </a:r>
                      <a:endParaRPr lang="en-US" sz="14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8571428"/>
                  </a:ext>
                </a:extLst>
              </a:tr>
              <a:tr h="616017">
                <a:tc>
                  <a:txBody>
                    <a:bodyPr/>
                    <a:lstStyle/>
                    <a:p>
                      <a:r>
                        <a:rPr lang="en-ZA" sz="1400" dirty="0">
                          <a:solidFill>
                            <a:schemeClr val="tx1"/>
                          </a:solidFill>
                        </a:rPr>
                        <a:t>C.3.1.1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dirty="0">
                          <a:solidFill>
                            <a:schemeClr val="tx1"/>
                          </a:solidFill>
                        </a:rPr>
                        <a:t>The Employer shall respond to clarifications received up to 7 (seven) working days before tender closing date. </a:t>
                      </a:r>
                    </a:p>
                    <a:p>
                      <a:endParaRPr lang="en-US" sz="1400" b="0" dirty="0">
                        <a:solidFill>
                          <a:schemeClr val="tx1"/>
                        </a:solidFill>
                      </a:endParaRPr>
                    </a:p>
                    <a:p>
                      <a:r>
                        <a:rPr lang="en-US" sz="1400" b="0" dirty="0">
                          <a:solidFill>
                            <a:schemeClr val="tx1"/>
                          </a:solidFill>
                        </a:rPr>
                        <a:t>The Employer shall respond to any clarifications from the tenderers emanating from the addenda until 3 working days before tender closing date.</a:t>
                      </a:r>
                      <a:endParaRPr lang="en-ZA"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1163489"/>
                  </a:ext>
                </a:extLst>
              </a:tr>
              <a:tr h="423511">
                <a:tc>
                  <a:txBody>
                    <a:bodyPr/>
                    <a:lstStyle/>
                    <a:p>
                      <a:pPr marL="0" algn="l" defTabSz="914400" rtl="0" eaLnBrk="1" latinLnBrk="0" hangingPunct="1"/>
                      <a:r>
                        <a:rPr lang="en-ZA" sz="1400" b="0" kern="1200" dirty="0">
                          <a:solidFill>
                            <a:schemeClr val="tx1"/>
                          </a:solidFill>
                          <a:latin typeface="+mn-lt"/>
                          <a:ea typeface="+mn-ea"/>
                          <a:cs typeface="+mn-cs"/>
                        </a:rPr>
                        <a:t>C.3.2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mn-lt"/>
                          <a:ea typeface="+mn-ea"/>
                          <a:cs typeface="+mn-cs"/>
                        </a:rPr>
                        <a:t>The employer shall issue addenda until 5 (five) working days before tender closing date. </a:t>
                      </a:r>
                      <a:endParaRPr lang="en-ZA" sz="14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0333593"/>
                  </a:ext>
                </a:extLst>
              </a:tr>
              <a:tr h="813776">
                <a:tc>
                  <a:txBody>
                    <a:bodyPr/>
                    <a:lstStyle/>
                    <a:p>
                      <a:r>
                        <a:rPr lang="en-ZA" sz="1400" b="0" dirty="0">
                          <a:solidFill>
                            <a:schemeClr val="tx1"/>
                          </a:solidFill>
                        </a:rPr>
                        <a:t>C.3.4.1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Tender Opening</a:t>
                      </a:r>
                    </a:p>
                    <a:p>
                      <a:endParaRPr lang="en-ZA" sz="1400" b="1" kern="1200" dirty="0">
                        <a:solidFill>
                          <a:schemeClr val="dk1"/>
                        </a:solidFill>
                        <a:effectLst/>
                        <a:latin typeface="+mn-lt"/>
                        <a:ea typeface="+mn-ea"/>
                        <a:cs typeface="+mn-cs"/>
                      </a:endParaRPr>
                    </a:p>
                    <a:p>
                      <a:r>
                        <a:rPr lang="en-US" sz="1400" b="0" kern="1200" dirty="0">
                          <a:solidFill>
                            <a:schemeClr val="dk1"/>
                          </a:solidFill>
                          <a:effectLst/>
                          <a:latin typeface="+mn-lt"/>
                          <a:ea typeface="+mn-ea"/>
                          <a:cs typeface="+mn-cs"/>
                        </a:rPr>
                        <a:t>The time for opening of tender offers via live streaming are:</a:t>
                      </a:r>
                    </a:p>
                    <a:p>
                      <a:r>
                        <a:rPr lang="en-US" sz="1400" b="0" kern="1200" dirty="0">
                          <a:solidFill>
                            <a:schemeClr val="dk1"/>
                          </a:solidFill>
                          <a:effectLst/>
                          <a:latin typeface="+mn-lt"/>
                          <a:ea typeface="+mn-ea"/>
                          <a:cs typeface="+mn-cs"/>
                        </a:rPr>
                        <a:t>Time: </a:t>
                      </a:r>
                      <a:r>
                        <a:rPr lang="en-US" sz="1400" b="1" kern="1200" dirty="0">
                          <a:solidFill>
                            <a:schemeClr val="dk1"/>
                          </a:solidFill>
                          <a:effectLst/>
                          <a:latin typeface="+mn-lt"/>
                          <a:ea typeface="+mn-ea"/>
                          <a:cs typeface="+mn-cs"/>
                        </a:rPr>
                        <a:t>11h00</a:t>
                      </a:r>
                      <a:r>
                        <a:rPr lang="en-US" sz="1400" b="0" kern="1200" dirty="0">
                          <a:solidFill>
                            <a:schemeClr val="dk1"/>
                          </a:solidFill>
                          <a:effectLst/>
                          <a:latin typeface="+mn-lt"/>
                          <a:ea typeface="+mn-ea"/>
                          <a:cs typeface="+mn-cs"/>
                        </a:rPr>
                        <a:t> on </a:t>
                      </a:r>
                      <a:r>
                        <a:rPr lang="en-US" sz="1400" b="1" kern="1200" dirty="0">
                          <a:solidFill>
                            <a:srgbClr val="FF0000"/>
                          </a:solidFill>
                          <a:effectLst/>
                          <a:latin typeface="+mn-lt"/>
                          <a:ea typeface="+mn-ea"/>
                          <a:cs typeface="+mn-cs"/>
                        </a:rPr>
                        <a:t>9 December 20222</a:t>
                      </a:r>
                    </a:p>
                    <a:p>
                      <a:r>
                        <a:rPr lang="en-US" sz="1400" b="0" kern="1200" dirty="0">
                          <a:solidFill>
                            <a:schemeClr val="dk1"/>
                          </a:solidFill>
                          <a:effectLst/>
                          <a:latin typeface="+mn-lt"/>
                          <a:ea typeface="+mn-ea"/>
                          <a:cs typeface="+mn-cs"/>
                        </a:rPr>
                        <a:t>Location: </a:t>
                      </a:r>
                      <a:r>
                        <a:rPr lang="en-US" sz="1800" u="sng" kern="1200" dirty="0">
                          <a:solidFill>
                            <a:schemeClr val="dk1"/>
                          </a:solidFill>
                          <a:effectLst/>
                          <a:latin typeface="+mn-lt"/>
                          <a:ea typeface="+mn-ea"/>
                          <a:cs typeface="+mn-cs"/>
                          <a:hlinkClick r:id="rId2"/>
                        </a:rPr>
                        <a:t>Click here to join the meeting</a:t>
                      </a:r>
                      <a:endParaRPr lang="en-ZA" sz="1400" b="1"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0149439"/>
                  </a:ext>
                </a:extLst>
              </a:tr>
            </a:tbl>
          </a:graphicData>
        </a:graphic>
      </p:graphicFrame>
      <p:sp>
        <p:nvSpPr>
          <p:cNvPr id="7" name="TextBox 6">
            <a:extLst>
              <a:ext uri="{FF2B5EF4-FFF2-40B4-BE49-F238E27FC236}">
                <a16:creationId xmlns:a16="http://schemas.microsoft.com/office/drawing/2014/main" id="{5BA9CB6D-DFF0-4CC1-BF7C-15728EDED0DB}"/>
              </a:ext>
            </a:extLst>
          </p:cNvPr>
          <p:cNvSpPr txBox="1"/>
          <p:nvPr/>
        </p:nvSpPr>
        <p:spPr>
          <a:xfrm>
            <a:off x="0" y="1209398"/>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1729717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270902"/>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8" name="Table 7">
            <a:extLst>
              <a:ext uri="{FF2B5EF4-FFF2-40B4-BE49-F238E27FC236}">
                <a16:creationId xmlns:a16="http://schemas.microsoft.com/office/drawing/2014/main" id="{24AD6F4C-D1CC-4649-A186-7A30350FA238}"/>
              </a:ext>
            </a:extLst>
          </p:cNvPr>
          <p:cNvGraphicFramePr>
            <a:graphicFrameLocks noGrp="1"/>
          </p:cNvGraphicFramePr>
          <p:nvPr>
            <p:extLst>
              <p:ext uri="{D42A27DB-BD31-4B8C-83A1-F6EECF244321}">
                <p14:modId xmlns:p14="http://schemas.microsoft.com/office/powerpoint/2010/main" val="3474855503"/>
              </p:ext>
            </p:extLst>
          </p:nvPr>
        </p:nvGraphicFramePr>
        <p:xfrm>
          <a:off x="381431" y="2581388"/>
          <a:ext cx="8389402" cy="518160"/>
        </p:xfrm>
        <a:graphic>
          <a:graphicData uri="http://schemas.openxmlformats.org/drawingml/2006/table">
            <a:tbl>
              <a:tblPr firstRow="1" bandRow="1">
                <a:tableStyleId>{5C22544A-7EE6-4342-B048-85BDC9FD1C3A}</a:tableStyleId>
              </a:tblPr>
              <a:tblGrid>
                <a:gridCol w="966810">
                  <a:extLst>
                    <a:ext uri="{9D8B030D-6E8A-4147-A177-3AD203B41FA5}">
                      <a16:colId xmlns:a16="http://schemas.microsoft.com/office/drawing/2014/main" val="20000"/>
                    </a:ext>
                  </a:extLst>
                </a:gridCol>
                <a:gridCol w="7422592">
                  <a:extLst>
                    <a:ext uri="{9D8B030D-6E8A-4147-A177-3AD203B41FA5}">
                      <a16:colId xmlns:a16="http://schemas.microsoft.com/office/drawing/2014/main" val="20001"/>
                    </a:ext>
                  </a:extLst>
                </a:gridCol>
              </a:tblGrid>
              <a:tr h="435277">
                <a:tc>
                  <a:txBody>
                    <a:bodyPr/>
                    <a:lstStyle/>
                    <a:p>
                      <a:r>
                        <a:rPr lang="en-ZA" sz="1400" dirty="0">
                          <a:solidFill>
                            <a:schemeClr val="tx1"/>
                          </a:solidFill>
                          <a:latin typeface="+mn-lt"/>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latin typeface="+mn-lt"/>
                        </a:rPr>
                        <a:t>TENDER</a:t>
                      </a:r>
                      <a:r>
                        <a:rPr lang="en-ZA" sz="1400" baseline="0" dirty="0">
                          <a:solidFill>
                            <a:schemeClr val="tx1"/>
                          </a:solidFill>
                          <a:latin typeface="+mn-lt"/>
                        </a:rPr>
                        <a:t> DATA</a:t>
                      </a:r>
                      <a:endParaRPr lang="en-ZA"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9CBCA378-FF79-4EC5-BF33-F7B7C75C64E9}"/>
              </a:ext>
            </a:extLst>
          </p:cNvPr>
          <p:cNvGraphicFramePr>
            <a:graphicFrameLocks noGrp="1"/>
          </p:cNvGraphicFramePr>
          <p:nvPr>
            <p:extLst>
              <p:ext uri="{D42A27DB-BD31-4B8C-83A1-F6EECF244321}">
                <p14:modId xmlns:p14="http://schemas.microsoft.com/office/powerpoint/2010/main" val="2722230085"/>
              </p:ext>
            </p:extLst>
          </p:nvPr>
        </p:nvGraphicFramePr>
        <p:xfrm>
          <a:off x="377299" y="3102140"/>
          <a:ext cx="8393534" cy="2951992"/>
        </p:xfrm>
        <a:graphic>
          <a:graphicData uri="http://schemas.openxmlformats.org/drawingml/2006/table">
            <a:tbl>
              <a:tblPr firstRow="1" bandRow="1">
                <a:tableStyleId>{5C22544A-7EE6-4342-B048-85BDC9FD1C3A}</a:tableStyleId>
              </a:tblPr>
              <a:tblGrid>
                <a:gridCol w="969965">
                  <a:extLst>
                    <a:ext uri="{9D8B030D-6E8A-4147-A177-3AD203B41FA5}">
                      <a16:colId xmlns:a16="http://schemas.microsoft.com/office/drawing/2014/main" val="20000"/>
                    </a:ext>
                  </a:extLst>
                </a:gridCol>
                <a:gridCol w="7423569">
                  <a:extLst>
                    <a:ext uri="{9D8B030D-6E8A-4147-A177-3AD203B41FA5}">
                      <a16:colId xmlns:a16="http://schemas.microsoft.com/office/drawing/2014/main" val="20001"/>
                    </a:ext>
                  </a:extLst>
                </a:gridCol>
              </a:tblGrid>
              <a:tr h="1881044">
                <a:tc>
                  <a:txBody>
                    <a:bodyPr/>
                    <a:lstStyle/>
                    <a:p>
                      <a:r>
                        <a:rPr lang="en-ZA" sz="1400" b="0" dirty="0">
                          <a:solidFill>
                            <a:schemeClr val="tx1"/>
                          </a:solidFill>
                        </a:rPr>
                        <a:t>C.3.7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1" kern="1200" dirty="0">
                          <a:solidFill>
                            <a:schemeClr val="dk1"/>
                          </a:solidFill>
                          <a:effectLst/>
                          <a:latin typeface="+mn-lt"/>
                          <a:ea typeface="+mn-ea"/>
                          <a:cs typeface="+mn-cs"/>
                        </a:rPr>
                        <a:t>Grounds For Rejecting a tender offer in case of corrupt of fraudulent practices</a:t>
                      </a:r>
                    </a:p>
                    <a:p>
                      <a:endParaRPr lang="en-ZA" sz="1400" b="0" kern="1200" dirty="0">
                        <a:solidFill>
                          <a:schemeClr val="dk1"/>
                        </a:solidFill>
                        <a:effectLst/>
                        <a:latin typeface="+mn-lt"/>
                        <a:ea typeface="+mn-ea"/>
                        <a:cs typeface="+mn-cs"/>
                      </a:endParaRPr>
                    </a:p>
                    <a:p>
                      <a:r>
                        <a:rPr lang="en-US" sz="1400" b="0" kern="1200" dirty="0">
                          <a:solidFill>
                            <a:schemeClr val="dk1"/>
                          </a:solidFill>
                          <a:effectLst/>
                          <a:latin typeface="+mn-lt"/>
                          <a:ea typeface="+mn-ea"/>
                          <a:cs typeface="+mn-cs"/>
                        </a:rPr>
                        <a:t>Prior to disqualification, the Employer shall inform the tenderer and give the tenderer an opportunity to make representations within </a:t>
                      </a:r>
                      <a:r>
                        <a:rPr lang="en-US" sz="1400" b="0" kern="1200" dirty="0">
                          <a:solidFill>
                            <a:srgbClr val="FF0000"/>
                          </a:solidFill>
                          <a:effectLst/>
                          <a:latin typeface="+mn-lt"/>
                          <a:ea typeface="+mn-ea"/>
                          <a:cs typeface="+mn-cs"/>
                        </a:rPr>
                        <a:t>14 days as to why the tender submitted should not be disqualified and as to why the tenderer should not be restricted by the National Treasury from conducting any business with any organ of state for a period not exceeding 10 years.</a:t>
                      </a:r>
                    </a:p>
                    <a:p>
                      <a:endParaRPr lang="en-US" sz="1400" b="0" kern="1200" dirty="0">
                        <a:solidFill>
                          <a:schemeClr val="dk1"/>
                        </a:solidFill>
                        <a:effectLst/>
                        <a:latin typeface="+mn-lt"/>
                        <a:ea typeface="+mn-ea"/>
                        <a:cs typeface="+mn-cs"/>
                      </a:endParaRPr>
                    </a:p>
                    <a:p>
                      <a:r>
                        <a:rPr lang="en-US" sz="1400" b="0" kern="1200" dirty="0">
                          <a:solidFill>
                            <a:schemeClr val="dk1"/>
                          </a:solidFill>
                          <a:effectLst/>
                          <a:latin typeface="+mn-lt"/>
                          <a:ea typeface="+mn-ea"/>
                          <a:cs typeface="+mn-cs"/>
                        </a:rPr>
                        <a:t>In the event of disqualification, the Employer may, at its sole discretion, claim damages from the tenderer and impose a specified period during which tender offers will not be accepted from the offending tenderer and, the Employer shall inform the National Treasury in writing.</a:t>
                      </a:r>
                      <a:endParaRPr lang="en-US" sz="14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0649431"/>
                  </a:ext>
                </a:extLst>
              </a:tr>
              <a:tr h="726952">
                <a:tc>
                  <a:txBody>
                    <a:bodyPr/>
                    <a:lstStyle/>
                    <a:p>
                      <a:r>
                        <a:rPr lang="en-ZA" sz="1400" b="0" dirty="0">
                          <a:solidFill>
                            <a:schemeClr val="tx1"/>
                          </a:solidFill>
                        </a:rPr>
                        <a:t>C.3.11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kern="1200" dirty="0">
                          <a:solidFill>
                            <a:schemeClr val="dk1"/>
                          </a:solidFill>
                          <a:effectLst/>
                          <a:latin typeface="+mn-lt"/>
                          <a:ea typeface="+mn-ea"/>
                          <a:cs typeface="+mn-cs"/>
                        </a:rPr>
                        <a:t>The minimum percentage of evaluation points for quality is not less than 70%. </a:t>
                      </a:r>
                      <a:endParaRPr lang="en-US" sz="1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397070"/>
                  </a:ext>
                </a:extLst>
              </a:tr>
            </a:tbl>
          </a:graphicData>
        </a:graphic>
      </p:graphicFrame>
    </p:spTree>
    <p:extLst>
      <p:ext uri="{BB962C8B-B14F-4D97-AF65-F5344CB8AC3E}">
        <p14:creationId xmlns:p14="http://schemas.microsoft.com/office/powerpoint/2010/main" val="2071555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7749778"/>
              </p:ext>
            </p:extLst>
          </p:nvPr>
        </p:nvGraphicFramePr>
        <p:xfrm>
          <a:off x="159526" y="1873807"/>
          <a:ext cx="8821241" cy="4236720"/>
        </p:xfrm>
        <a:graphic>
          <a:graphicData uri="http://schemas.openxmlformats.org/drawingml/2006/table">
            <a:tbl>
              <a:tblPr firstRow="1" bandRow="1">
                <a:tableStyleId>{5C22544A-7EE6-4342-B048-85BDC9FD1C3A}</a:tableStyleId>
              </a:tblPr>
              <a:tblGrid>
                <a:gridCol w="1221599">
                  <a:extLst>
                    <a:ext uri="{9D8B030D-6E8A-4147-A177-3AD203B41FA5}">
                      <a16:colId xmlns:a16="http://schemas.microsoft.com/office/drawing/2014/main" val="20000"/>
                    </a:ext>
                  </a:extLst>
                </a:gridCol>
                <a:gridCol w="7599642">
                  <a:extLst>
                    <a:ext uri="{9D8B030D-6E8A-4147-A177-3AD203B41FA5}">
                      <a16:colId xmlns:a16="http://schemas.microsoft.com/office/drawing/2014/main" val="20001"/>
                    </a:ext>
                  </a:extLst>
                </a:gridCol>
              </a:tblGrid>
              <a:tr h="435277">
                <a:tc>
                  <a:txBody>
                    <a:bodyPr/>
                    <a:lstStyle/>
                    <a:p>
                      <a:pPr>
                        <a:tabLst>
                          <a:tab pos="360000" algn="l"/>
                          <a:tab pos="720000" algn="l"/>
                          <a:tab pos="1080000" algn="l"/>
                          <a:tab pos="144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 pos="1080000" algn="l"/>
                          <a:tab pos="144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35277">
                <a:tc>
                  <a:txBody>
                    <a:bodyPr/>
                    <a:lstStyle/>
                    <a:p>
                      <a:pPr>
                        <a:tabLst>
                          <a:tab pos="360000" algn="l"/>
                          <a:tab pos="720000" algn="l"/>
                          <a:tab pos="1080000" algn="l"/>
                          <a:tab pos="1440000" algn="l"/>
                        </a:tabLst>
                      </a:pPr>
                      <a:r>
                        <a:rPr lang="en-ZA" sz="1400" dirty="0">
                          <a:solidFill>
                            <a:schemeClr val="tx1"/>
                          </a:solidFill>
                        </a:rPr>
                        <a:t>C.3.9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 pos="1080000" algn="l"/>
                          <a:tab pos="1440000" algn="l"/>
                        </a:tabLst>
                      </a:pPr>
                      <a:r>
                        <a:rPr lang="en-ZA" sz="1400" b="1" kern="1200" dirty="0">
                          <a:solidFill>
                            <a:schemeClr val="tx1"/>
                          </a:solidFill>
                          <a:effectLst/>
                          <a:latin typeface="+mn-lt"/>
                          <a:ea typeface="+mn-ea"/>
                          <a:cs typeface="+mn-cs"/>
                        </a:rPr>
                        <a:t>Arithmetical errors, omissions, discrepancies and imbalanced unit rates</a:t>
                      </a:r>
                    </a:p>
                    <a:p>
                      <a:pPr>
                        <a:tabLst>
                          <a:tab pos="360000" algn="l"/>
                          <a:tab pos="720000" algn="l"/>
                          <a:tab pos="1080000" algn="l"/>
                          <a:tab pos="1440000" algn="l"/>
                        </a:tabLst>
                      </a:pPr>
                      <a:r>
                        <a:rPr lang="en-ZA" sz="1400" kern="1200" dirty="0">
                          <a:solidFill>
                            <a:schemeClr val="dk1"/>
                          </a:solidFill>
                          <a:effectLst/>
                          <a:latin typeface="+mn-lt"/>
                          <a:ea typeface="+mn-ea"/>
                          <a:cs typeface="+mn-cs"/>
                        </a:rPr>
                        <a:t> </a:t>
                      </a:r>
                    </a:p>
                    <a:p>
                      <a:pPr>
                        <a:tabLst>
                          <a:tab pos="360000" algn="l"/>
                          <a:tab pos="720000" algn="l"/>
                          <a:tab pos="1080000" algn="l"/>
                          <a:tab pos="1440000" algn="l"/>
                        </a:tabLst>
                      </a:pPr>
                      <a:r>
                        <a:rPr lang="en-US" sz="1400" kern="1200" dirty="0">
                          <a:solidFill>
                            <a:schemeClr val="dk1"/>
                          </a:solidFill>
                          <a:effectLst/>
                          <a:latin typeface="+mn-lt"/>
                          <a:ea typeface="+mn-ea"/>
                          <a:cs typeface="+mn-cs"/>
                        </a:rPr>
                        <a:t>Check responsive tenders for discrepancies between amounts in words and amounts in figures.  Where there is a discrepancy between the amounts in figures and the amount in words, the amount appearing in the summary to the Pricing Schedule shall govern.</a:t>
                      </a:r>
                    </a:p>
                    <a:p>
                      <a:pPr>
                        <a:tabLst>
                          <a:tab pos="360000" algn="l"/>
                          <a:tab pos="720000" algn="l"/>
                          <a:tab pos="1080000" algn="l"/>
                          <a:tab pos="1440000" algn="l"/>
                        </a:tabLst>
                      </a:pP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US" sz="1400" kern="1200" dirty="0">
                          <a:solidFill>
                            <a:schemeClr val="dk1"/>
                          </a:solidFill>
                          <a:effectLst/>
                          <a:latin typeface="+mn-lt"/>
                          <a:ea typeface="+mn-ea"/>
                          <a:cs typeface="+mn-cs"/>
                        </a:rPr>
                        <a:t>Check responsive tender offers for:</a:t>
                      </a:r>
                    </a:p>
                    <a:p>
                      <a:pPr>
                        <a:tabLst>
                          <a:tab pos="360000" algn="l"/>
                          <a:tab pos="720000" algn="l"/>
                          <a:tab pos="1080000" algn="l"/>
                          <a:tab pos="1440000" algn="l"/>
                        </a:tabLst>
                      </a:pPr>
                      <a:r>
                        <a:rPr lang="en-US" sz="1400" kern="1200" dirty="0">
                          <a:solidFill>
                            <a:schemeClr val="dk1"/>
                          </a:solidFill>
                          <a:effectLst/>
                          <a:latin typeface="+mn-lt"/>
                          <a:ea typeface="+mn-ea"/>
                          <a:cs typeface="+mn-cs"/>
                        </a:rPr>
                        <a:t>(a)	the gross misplacement of the decimal point in any unit rate;</a:t>
                      </a:r>
                    </a:p>
                    <a:p>
                      <a:pPr>
                        <a:tabLst>
                          <a:tab pos="360000" algn="l"/>
                          <a:tab pos="720000" algn="l"/>
                          <a:tab pos="1080000" algn="l"/>
                          <a:tab pos="1440000" algn="l"/>
                        </a:tabLst>
                      </a:pPr>
                      <a:r>
                        <a:rPr lang="en-US" sz="1400" kern="1200" dirty="0">
                          <a:solidFill>
                            <a:schemeClr val="dk1"/>
                          </a:solidFill>
                          <a:effectLst/>
                          <a:latin typeface="+mn-lt"/>
                          <a:ea typeface="+mn-ea"/>
                          <a:cs typeface="+mn-cs"/>
                        </a:rPr>
                        <a:t>(b)	omissions made in completing the Pricing Schedule or Bills of Quantities; or</a:t>
                      </a:r>
                    </a:p>
                    <a:p>
                      <a:pPr>
                        <a:tabLst>
                          <a:tab pos="360000" algn="l"/>
                          <a:tab pos="720000" algn="l"/>
                          <a:tab pos="1080000" algn="l"/>
                          <a:tab pos="1440000" algn="l"/>
                        </a:tabLst>
                      </a:pPr>
                      <a:r>
                        <a:rPr lang="en-US" sz="1400" kern="1200" dirty="0">
                          <a:solidFill>
                            <a:schemeClr val="dk1"/>
                          </a:solidFill>
                          <a:effectLst/>
                          <a:latin typeface="+mn-lt"/>
                          <a:ea typeface="+mn-ea"/>
                          <a:cs typeface="+mn-cs"/>
                        </a:rPr>
                        <a:t>(c)	arithmetic errors in:</a:t>
                      </a:r>
                    </a:p>
                    <a:p>
                      <a:pPr marL="360000">
                        <a:tabLst>
                          <a:tab pos="360000" algn="l"/>
                          <a:tab pos="720000" algn="l"/>
                          <a:tab pos="1080000" algn="l"/>
                          <a:tab pos="1440000" algn="l"/>
                        </a:tabLst>
                      </a:pPr>
                      <a:r>
                        <a:rPr lang="en-US" sz="1400" kern="1200" dirty="0">
                          <a:solidFill>
                            <a:schemeClr val="dk1"/>
                          </a:solidFill>
                          <a:effectLst/>
                          <a:latin typeface="+mn-lt"/>
                          <a:ea typeface="+mn-ea"/>
                          <a:cs typeface="+mn-cs"/>
                        </a:rPr>
                        <a:t>(</a:t>
                      </a:r>
                      <a:r>
                        <a:rPr lang="en-US" sz="1400" kern="1200" dirty="0" err="1">
                          <a:solidFill>
                            <a:schemeClr val="dk1"/>
                          </a:solidFill>
                          <a:effectLst/>
                          <a:latin typeface="+mn-lt"/>
                          <a:ea typeface="+mn-ea"/>
                          <a:cs typeface="+mn-cs"/>
                        </a:rPr>
                        <a:t>i</a:t>
                      </a:r>
                      <a:r>
                        <a:rPr lang="en-US" sz="1400" kern="1200" dirty="0">
                          <a:solidFill>
                            <a:schemeClr val="dk1"/>
                          </a:solidFill>
                          <a:effectLst/>
                          <a:latin typeface="+mn-lt"/>
                          <a:ea typeface="+mn-ea"/>
                          <a:cs typeface="+mn-cs"/>
                        </a:rPr>
                        <a:t>)	line item totals resulting from the product of a unit rate and a quantity in Bills of 	Quantities or Schedules of Prices; or</a:t>
                      </a:r>
                    </a:p>
                    <a:p>
                      <a:pPr marL="360000">
                        <a:tabLst>
                          <a:tab pos="360000" algn="l"/>
                          <a:tab pos="720000" algn="l"/>
                          <a:tab pos="1080000" algn="l"/>
                          <a:tab pos="1440000" algn="l"/>
                        </a:tabLst>
                      </a:pPr>
                      <a:r>
                        <a:rPr lang="en-US" sz="1400" kern="1200" dirty="0">
                          <a:solidFill>
                            <a:schemeClr val="dk1"/>
                          </a:solidFill>
                          <a:effectLst/>
                          <a:latin typeface="+mn-lt"/>
                          <a:ea typeface="+mn-ea"/>
                          <a:cs typeface="+mn-cs"/>
                        </a:rPr>
                        <a:t>(ii)	the summation of the prices;</a:t>
                      </a:r>
                    </a:p>
                    <a:p>
                      <a:pPr>
                        <a:tabLst>
                          <a:tab pos="360000" algn="l"/>
                          <a:tab pos="720000" algn="l"/>
                          <a:tab pos="1080000" algn="l"/>
                          <a:tab pos="1440000" algn="l"/>
                        </a:tabLst>
                      </a:pPr>
                      <a:r>
                        <a:rPr lang="en-US" sz="1400" kern="1200" dirty="0">
                          <a:solidFill>
                            <a:schemeClr val="dk1"/>
                          </a:solidFill>
                          <a:effectLst/>
                          <a:latin typeface="+mn-lt"/>
                          <a:ea typeface="+mn-ea"/>
                          <a:cs typeface="+mn-cs"/>
                        </a:rPr>
                        <a:t>(d)	imbalanced unit rates.</a:t>
                      </a:r>
                    </a:p>
                    <a:p>
                      <a:pPr>
                        <a:tabLst>
                          <a:tab pos="360000" algn="l"/>
                          <a:tab pos="720000" algn="l"/>
                          <a:tab pos="1080000" algn="l"/>
                          <a:tab pos="1440000" algn="l"/>
                        </a:tabLst>
                      </a:pPr>
                      <a:endParaRPr lang="en-US" sz="1400" kern="1200" dirty="0">
                        <a:solidFill>
                          <a:schemeClr val="dk1"/>
                        </a:solidFill>
                        <a:effectLst/>
                        <a:latin typeface="+mn-lt"/>
                        <a:ea typeface="+mn-ea"/>
                        <a:cs typeface="+mn-cs"/>
                      </a:endParaRPr>
                    </a:p>
                    <a:p>
                      <a:pPr>
                        <a:tabLst>
                          <a:tab pos="360000" algn="l"/>
                          <a:tab pos="720000" algn="l"/>
                          <a:tab pos="1080000" algn="l"/>
                          <a:tab pos="1440000" algn="l"/>
                        </a:tabLst>
                      </a:pPr>
                      <a:r>
                        <a:rPr lang="en-US" sz="1400" kern="1200" dirty="0">
                          <a:solidFill>
                            <a:schemeClr val="dk1"/>
                          </a:solidFill>
                          <a:effectLst/>
                          <a:latin typeface="+mn-lt"/>
                          <a:ea typeface="+mn-ea"/>
                          <a:cs typeface="+mn-cs"/>
                        </a:rPr>
                        <a:t>Notify shortlisted tenderers of all errors, omissions or imbalanced rates that are identified in their tender offers.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E478274D-59DF-4FAA-BD7C-9C4E99204448}"/>
              </a:ext>
            </a:extLst>
          </p:cNvPr>
          <p:cNvSpPr txBox="1"/>
          <p:nvPr/>
        </p:nvSpPr>
        <p:spPr>
          <a:xfrm>
            <a:off x="0" y="1293799"/>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3611021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59496216"/>
              </p:ext>
            </p:extLst>
          </p:nvPr>
        </p:nvGraphicFramePr>
        <p:xfrm>
          <a:off x="161114" y="1545273"/>
          <a:ext cx="8821241" cy="5246284"/>
        </p:xfrm>
        <a:graphic>
          <a:graphicData uri="http://schemas.openxmlformats.org/drawingml/2006/table">
            <a:tbl>
              <a:tblPr firstRow="1" bandRow="1">
                <a:tableStyleId>{5C22544A-7EE6-4342-B048-85BDC9FD1C3A}</a:tableStyleId>
              </a:tblPr>
              <a:tblGrid>
                <a:gridCol w="1090350">
                  <a:extLst>
                    <a:ext uri="{9D8B030D-6E8A-4147-A177-3AD203B41FA5}">
                      <a16:colId xmlns:a16="http://schemas.microsoft.com/office/drawing/2014/main" val="20000"/>
                    </a:ext>
                  </a:extLst>
                </a:gridCol>
                <a:gridCol w="7730891">
                  <a:extLst>
                    <a:ext uri="{9D8B030D-6E8A-4147-A177-3AD203B41FA5}">
                      <a16:colId xmlns:a16="http://schemas.microsoft.com/office/drawing/2014/main" val="20001"/>
                    </a:ext>
                  </a:extLst>
                </a:gridCol>
              </a:tblGrid>
              <a:tr h="534053">
                <a:tc>
                  <a:txBody>
                    <a:bodyPr/>
                    <a:lstStyle/>
                    <a:p>
                      <a:pPr>
                        <a:tabLst>
                          <a:tab pos="360000" algn="l"/>
                          <a:tab pos="720000" algn="l"/>
                        </a:tabLst>
                      </a:pPr>
                      <a:r>
                        <a:rPr lang="en-ZA" sz="1400" dirty="0">
                          <a:solidFill>
                            <a:schemeClr val="tx1"/>
                          </a:solidFill>
                        </a:rPr>
                        <a:t>CLAUSE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TENDER</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712231">
                <a:tc>
                  <a:txBody>
                    <a:bodyPr/>
                    <a:lstStyle/>
                    <a:p>
                      <a:pPr>
                        <a:tabLst>
                          <a:tab pos="360000" algn="l"/>
                          <a:tab pos="720000" algn="l"/>
                        </a:tabLst>
                      </a:pPr>
                      <a:r>
                        <a:rPr lang="en-ZA" sz="1400" dirty="0">
                          <a:solidFill>
                            <a:schemeClr val="tx1"/>
                          </a:solidFill>
                        </a:rPr>
                        <a:t>3.9</a:t>
                      </a:r>
                    </a:p>
                    <a:p>
                      <a:pPr>
                        <a:tabLst>
                          <a:tab pos="360000" algn="l"/>
                          <a:tab pos="720000" algn="l"/>
                        </a:tabLst>
                      </a:pPr>
                      <a:r>
                        <a:rPr lang="en-ZA" sz="1400" dirty="0">
                          <a:solidFill>
                            <a:schemeClr val="tx1"/>
                          </a:solidFill>
                        </a:rPr>
                        <a:t>Continued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US" sz="1400" kern="1200" dirty="0">
                          <a:solidFill>
                            <a:schemeClr val="dk1"/>
                          </a:solidFill>
                          <a:effectLst/>
                          <a:latin typeface="+mn-lt"/>
                          <a:ea typeface="+mn-ea"/>
                          <a:cs typeface="+mn-cs"/>
                        </a:rPr>
                        <a:t>Where the tenderer elects to confirm the errors, omissions or re-balancing of imbalanced rates the tender offer shall be corrected as follows:</a:t>
                      </a:r>
                    </a:p>
                    <a:p>
                      <a:pPr>
                        <a:tabLst>
                          <a:tab pos="360000" algn="l"/>
                          <a:tab pos="720000" algn="l"/>
                        </a:tabLst>
                      </a:pPr>
                      <a:r>
                        <a:rPr lang="en-US" sz="1400" kern="1200" dirty="0">
                          <a:solidFill>
                            <a:schemeClr val="dk1"/>
                          </a:solidFill>
                          <a:effectLst/>
                          <a:latin typeface="+mn-lt"/>
                          <a:ea typeface="+mn-ea"/>
                          <a:cs typeface="+mn-cs"/>
                        </a:rPr>
                        <a:t>(a)	if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p>
                    <a:p>
                      <a:pPr>
                        <a:tabLst>
                          <a:tab pos="360000" algn="l"/>
                          <a:tab pos="720000" algn="l"/>
                        </a:tabLst>
                      </a:pPr>
                      <a:r>
                        <a:rPr lang="en-US" sz="1400" kern="1200" dirty="0">
                          <a:solidFill>
                            <a:schemeClr val="dk1"/>
                          </a:solidFill>
                          <a:effectLst/>
                          <a:latin typeface="+mn-lt"/>
                          <a:ea typeface="+mn-ea"/>
                          <a:cs typeface="+mn-cs"/>
                        </a:rPr>
                        <a:t>(b)	Where there is an error in the total of the prices either as a result of other corrections required by 	this checking process or in the tenderer’s addition of prices, the total of the prices shall be 	corrected.</a:t>
                      </a:r>
                    </a:p>
                    <a:p>
                      <a:pPr>
                        <a:tabLst>
                          <a:tab pos="360000" algn="l"/>
                          <a:tab pos="720000" algn="l"/>
                        </a:tabLst>
                      </a:pPr>
                      <a:r>
                        <a:rPr lang="en-US" sz="1400" kern="1200" dirty="0">
                          <a:solidFill>
                            <a:schemeClr val="dk1"/>
                          </a:solidFill>
                          <a:effectLst/>
                          <a:latin typeface="+mn-lt"/>
                          <a:ea typeface="+mn-ea"/>
                          <a:cs typeface="+mn-cs"/>
                        </a:rPr>
                        <a:t>(c)	Where the unit rates are imbalanced, adjust such rates by increasing or decreasing them and 	selected others while retaining the total of the prices derived after any other corrections made 	under (a) and (b) above.</a:t>
                      </a:r>
                    </a:p>
                    <a:p>
                      <a:pPr marL="0" lvl="0" indent="0">
                        <a:buNone/>
                        <a:tabLst>
                          <a:tab pos="360000" algn="l"/>
                          <a:tab pos="720000" algn="l"/>
                        </a:tabLst>
                      </a:pPr>
                      <a:endParaRPr lang="en-ZA" sz="1400" kern="1200" dirty="0">
                        <a:solidFill>
                          <a:schemeClr val="dk1"/>
                        </a:solidFill>
                        <a:effectLst/>
                        <a:latin typeface="+mn-lt"/>
                        <a:ea typeface="+mn-ea"/>
                        <a:cs typeface="+mn-cs"/>
                      </a:endParaRPr>
                    </a:p>
                    <a:p>
                      <a:pPr>
                        <a:tabLst>
                          <a:tab pos="360000" algn="l"/>
                          <a:tab pos="720000" algn="l"/>
                        </a:tabLst>
                      </a:pPr>
                      <a:r>
                        <a:rPr lang="en-US" sz="1400" b="1" kern="1200" dirty="0">
                          <a:solidFill>
                            <a:srgbClr val="FF0000"/>
                          </a:solidFill>
                          <a:effectLst/>
                          <a:latin typeface="+mn-lt"/>
                          <a:ea typeface="+mn-ea"/>
                          <a:cs typeface="+mn-cs"/>
                        </a:rPr>
                        <a:t>Where there is an omission of a line item, no correction is possible and the offer will be declared non-responsive.</a:t>
                      </a:r>
                    </a:p>
                    <a:p>
                      <a:pPr>
                        <a:tabLst>
                          <a:tab pos="360000" algn="l"/>
                          <a:tab pos="720000" algn="l"/>
                        </a:tabLst>
                      </a:pPr>
                      <a:endParaRPr lang="en-US" sz="1400" b="1" kern="1200" dirty="0">
                        <a:solidFill>
                          <a:srgbClr val="FF0000"/>
                        </a:solidFill>
                        <a:effectLst/>
                        <a:latin typeface="+mn-lt"/>
                        <a:ea typeface="+mn-ea"/>
                        <a:cs typeface="+mn-cs"/>
                      </a:endParaRPr>
                    </a:p>
                    <a:p>
                      <a:pPr>
                        <a:tabLst>
                          <a:tab pos="360000" algn="l"/>
                          <a:tab pos="720000" algn="l"/>
                        </a:tabLst>
                      </a:pPr>
                      <a:r>
                        <a:rPr lang="en-US" sz="1400" b="1" kern="1200" dirty="0">
                          <a:solidFill>
                            <a:srgbClr val="FF0000"/>
                          </a:solidFill>
                          <a:effectLst/>
                          <a:latin typeface="+mn-lt"/>
                          <a:ea typeface="+mn-ea"/>
                          <a:cs typeface="+mn-cs"/>
                        </a:rPr>
                        <a:t>Declare as non-responsive and reject any offer from a tenderer who elects not to accept the corrections proposed and subject the tenderer to the sanction under 4.16.2.</a:t>
                      </a:r>
                    </a:p>
                    <a:p>
                      <a:pPr>
                        <a:tabLst>
                          <a:tab pos="360000" algn="l"/>
                          <a:tab pos="720000" algn="l"/>
                        </a:tabLst>
                      </a:pPr>
                      <a:endParaRPr lang="en-US" sz="1400" b="1" kern="1200" dirty="0">
                        <a:solidFill>
                          <a:srgbClr val="FF0000"/>
                        </a:solidFill>
                        <a:effectLst/>
                        <a:latin typeface="+mn-lt"/>
                        <a:ea typeface="+mn-ea"/>
                        <a:cs typeface="+mn-cs"/>
                      </a:endParaRPr>
                    </a:p>
                    <a:p>
                      <a:pPr>
                        <a:tabLst>
                          <a:tab pos="360000" algn="l"/>
                          <a:tab pos="720000" algn="l"/>
                        </a:tabLst>
                      </a:pPr>
                      <a:r>
                        <a:rPr lang="en-US" sz="1400" b="1" kern="1200" dirty="0">
                          <a:solidFill>
                            <a:srgbClr val="FF0000"/>
                          </a:solidFill>
                          <a:effectLst/>
                          <a:latin typeface="+mn-lt"/>
                          <a:ea typeface="+mn-ea"/>
                          <a:cs typeface="+mn-cs"/>
                        </a:rPr>
                        <a:t>The tenderer is required to submit balanced unit rates for Rate Only items in the Pricing Schedule.  The rates submitted for these items will be taken into account in the evaluation of tenders.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477267EF-7DEA-4173-85CF-21035E9C0026}"/>
              </a:ext>
            </a:extLst>
          </p:cNvPr>
          <p:cNvSpPr txBox="1"/>
          <p:nvPr/>
        </p:nvSpPr>
        <p:spPr>
          <a:xfrm>
            <a:off x="-3706" y="841271"/>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293231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92D25F9-9C4F-430F-B7FC-C099DCB24CF2}"/>
              </a:ext>
            </a:extLst>
          </p:cNvPr>
          <p:cNvGraphicFramePr>
            <a:graphicFrameLocks noGrp="1"/>
          </p:cNvGraphicFramePr>
          <p:nvPr>
            <p:extLst>
              <p:ext uri="{D42A27DB-BD31-4B8C-83A1-F6EECF244321}">
                <p14:modId xmlns:p14="http://schemas.microsoft.com/office/powerpoint/2010/main" val="1920294869"/>
              </p:ext>
            </p:extLst>
          </p:nvPr>
        </p:nvGraphicFramePr>
        <p:xfrm>
          <a:off x="500547" y="2245555"/>
          <a:ext cx="8142905" cy="4118948"/>
        </p:xfrm>
        <a:graphic>
          <a:graphicData uri="http://schemas.openxmlformats.org/drawingml/2006/table">
            <a:tbl>
              <a:tblPr firstRow="1" firstCol="1" lastRow="1" lastCol="1" bandRow="1" bandCol="1"/>
              <a:tblGrid>
                <a:gridCol w="831781">
                  <a:extLst>
                    <a:ext uri="{9D8B030D-6E8A-4147-A177-3AD203B41FA5}">
                      <a16:colId xmlns:a16="http://schemas.microsoft.com/office/drawing/2014/main" val="3062407579"/>
                    </a:ext>
                  </a:extLst>
                </a:gridCol>
                <a:gridCol w="7311124">
                  <a:extLst>
                    <a:ext uri="{9D8B030D-6E8A-4147-A177-3AD203B41FA5}">
                      <a16:colId xmlns:a16="http://schemas.microsoft.com/office/drawing/2014/main" val="395715938"/>
                    </a:ext>
                  </a:extLst>
                </a:gridCol>
              </a:tblGrid>
              <a:tr h="670134">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r h="3448814">
                <a:tc>
                  <a:txBody>
                    <a:bodyPr/>
                    <a:lstStyle/>
                    <a:p>
                      <a:pPr>
                        <a:spcAft>
                          <a:spcPts val="0"/>
                        </a:spcAft>
                      </a:pPr>
                      <a:r>
                        <a:rPr lang="en-ZA" sz="1400" b="0" dirty="0">
                          <a:solidFill>
                            <a:schemeClr val="tx1"/>
                          </a:solidFill>
                          <a:effectLst/>
                          <a:latin typeface="+mn-lt"/>
                          <a:ea typeface="Times New Roman" panose="02020603050405020304" pitchFamily="18" charset="0"/>
                          <a:cs typeface="Times New Roman" panose="02020603050405020304" pitchFamily="18" charset="0"/>
                        </a:rPr>
                        <a:t>C.3.11</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6195" lvl="0" indent="0" algn="just">
                        <a:spcBef>
                          <a:spcPts val="300"/>
                        </a:spcBef>
                        <a:spcAft>
                          <a:spcPts val="300"/>
                        </a:spcAft>
                        <a:buSzPts val="1000"/>
                        <a:buFont typeface="+mj-lt"/>
                        <a:buNone/>
                      </a:pPr>
                      <a:r>
                        <a:rPr lang="en-US" sz="1400" kern="1200" dirty="0">
                          <a:solidFill>
                            <a:schemeClr val="tx1"/>
                          </a:solidFill>
                          <a:effectLst/>
                          <a:latin typeface="+mn-lt"/>
                          <a:ea typeface="+mn-ea"/>
                          <a:cs typeface="+mn-cs"/>
                        </a:rPr>
                        <a:t>The procedure for the evaluation of responsive tenders is Method 3.</a:t>
                      </a:r>
                    </a:p>
                    <a:p>
                      <a:pPr marL="0" marR="36195" lvl="0" indent="0" algn="just">
                        <a:spcBef>
                          <a:spcPts val="300"/>
                        </a:spcBef>
                        <a:spcAft>
                          <a:spcPts val="300"/>
                        </a:spcAft>
                        <a:buSzPts val="1000"/>
                        <a:buFont typeface="+mj-lt"/>
                        <a:buNone/>
                      </a:pPr>
                      <a:endParaRPr lang="en-US" sz="1400" kern="1200" dirty="0">
                        <a:solidFill>
                          <a:schemeClr val="tx1"/>
                        </a:solidFill>
                        <a:effectLst/>
                        <a:latin typeface="+mn-lt"/>
                        <a:ea typeface="+mn-ea"/>
                        <a:cs typeface="+mn-cs"/>
                      </a:endParaRPr>
                    </a:p>
                    <a:p>
                      <a:pPr marL="0" marR="36195" lvl="0" indent="0" algn="just">
                        <a:spcBef>
                          <a:spcPts val="300"/>
                        </a:spcBef>
                        <a:spcAft>
                          <a:spcPts val="300"/>
                        </a:spcAft>
                        <a:buSzPts val="1000"/>
                        <a:buFont typeface="+mj-lt"/>
                        <a:buNone/>
                      </a:pPr>
                      <a:r>
                        <a:rPr lang="en-US" sz="1400" kern="1200" dirty="0">
                          <a:solidFill>
                            <a:schemeClr val="tx1"/>
                          </a:solidFill>
                          <a:effectLst/>
                          <a:latin typeface="+mn-lt"/>
                          <a:ea typeface="+mn-ea"/>
                          <a:cs typeface="+mn-cs"/>
                        </a:rPr>
                        <a:t>If two or more tenderers score an equal total number of points and these tenders are also the highest ranked tenders, the tender with the highest preference points will be recommended for award.</a:t>
                      </a:r>
                    </a:p>
                    <a:p>
                      <a:pPr marL="0" marR="36195" lvl="0" indent="0" algn="just">
                        <a:spcBef>
                          <a:spcPts val="300"/>
                        </a:spcBef>
                        <a:spcAft>
                          <a:spcPts val="300"/>
                        </a:spcAft>
                        <a:buSzPts val="1000"/>
                        <a:buFont typeface="+mj-lt"/>
                        <a:buNone/>
                      </a:pPr>
                      <a:endParaRPr lang="en-US" sz="1400" kern="1200" dirty="0">
                        <a:solidFill>
                          <a:schemeClr val="tx1"/>
                        </a:solidFill>
                        <a:effectLst/>
                        <a:latin typeface="+mn-lt"/>
                        <a:ea typeface="+mn-ea"/>
                        <a:cs typeface="+mn-cs"/>
                      </a:endParaRPr>
                    </a:p>
                    <a:p>
                      <a:pPr marL="0" marR="36195" lvl="0" indent="0" algn="just">
                        <a:spcBef>
                          <a:spcPts val="300"/>
                        </a:spcBef>
                        <a:spcAft>
                          <a:spcPts val="300"/>
                        </a:spcAft>
                        <a:buSzPts val="1000"/>
                        <a:buFont typeface="+mj-lt"/>
                        <a:buNone/>
                      </a:pPr>
                      <a:r>
                        <a:rPr lang="en-US" sz="1400" kern="1200" dirty="0">
                          <a:solidFill>
                            <a:schemeClr val="tx1"/>
                          </a:solidFill>
                          <a:effectLst/>
                          <a:latin typeface="+mn-lt"/>
                          <a:ea typeface="+mn-ea"/>
                          <a:cs typeface="+mn-cs"/>
                        </a:rPr>
                        <a:t>If functionality is part of the evaluation process and two or more tenderers score equal total points and equal preference points, the tenderer that scored the highest points for functionality will be recommended for award.</a:t>
                      </a:r>
                    </a:p>
                    <a:p>
                      <a:pPr marL="342900" marR="36195" lvl="0" indent="-342900" algn="just">
                        <a:spcBef>
                          <a:spcPts val="300"/>
                        </a:spcBef>
                        <a:spcAft>
                          <a:spcPts val="300"/>
                        </a:spcAft>
                        <a:buSzPts val="1000"/>
                        <a:buFont typeface="+mj-lt"/>
                        <a:buAutoNum type="arabicPeriod"/>
                      </a:pPr>
                      <a:endParaRPr lang="en-US" sz="1400" kern="1200" dirty="0">
                        <a:solidFill>
                          <a:schemeClr val="tx1"/>
                        </a:solidFill>
                        <a:effectLst/>
                        <a:latin typeface="+mn-lt"/>
                        <a:ea typeface="+mn-ea"/>
                        <a:cs typeface="+mn-cs"/>
                      </a:endParaRPr>
                    </a:p>
                    <a:p>
                      <a:pPr marL="0" marR="36195" lvl="0" indent="0" algn="just">
                        <a:spcBef>
                          <a:spcPts val="300"/>
                        </a:spcBef>
                        <a:spcAft>
                          <a:spcPts val="300"/>
                        </a:spcAft>
                        <a:buSzPts val="1000"/>
                        <a:buFont typeface="+mj-lt"/>
                        <a:buNone/>
                      </a:pPr>
                      <a:r>
                        <a:rPr lang="en-US" sz="1400" kern="1200" dirty="0">
                          <a:solidFill>
                            <a:schemeClr val="tx1"/>
                          </a:solidFill>
                          <a:effectLst/>
                          <a:latin typeface="+mn-lt"/>
                          <a:ea typeface="+mn-ea"/>
                          <a:cs typeface="+mn-cs"/>
                        </a:rPr>
                        <a:t>If two or more tenderers score equal total points in all respects, the tenderer to be recommended for award will be decided by the drawing of lots.</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9431285"/>
                  </a:ext>
                </a:extLst>
              </a:tr>
            </a:tbl>
          </a:graphicData>
        </a:graphic>
      </p:graphicFrame>
      <p:sp>
        <p:nvSpPr>
          <p:cNvPr id="4" name="TextBox 3">
            <a:extLst>
              <a:ext uri="{FF2B5EF4-FFF2-40B4-BE49-F238E27FC236}">
                <a16:creationId xmlns:a16="http://schemas.microsoft.com/office/drawing/2014/main" id="{69207219-9D05-4D3B-B86F-6885570B4A5D}"/>
              </a:ext>
            </a:extLst>
          </p:cNvPr>
          <p:cNvSpPr txBox="1"/>
          <p:nvPr/>
        </p:nvSpPr>
        <p:spPr>
          <a:xfrm>
            <a:off x="-3706" y="118461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3347453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92D25F9-9C4F-430F-B7FC-C099DCB24CF2}"/>
              </a:ext>
            </a:extLst>
          </p:cNvPr>
          <p:cNvGraphicFramePr>
            <a:graphicFrameLocks noGrp="1"/>
          </p:cNvGraphicFramePr>
          <p:nvPr>
            <p:extLst>
              <p:ext uri="{D42A27DB-BD31-4B8C-83A1-F6EECF244321}">
                <p14:modId xmlns:p14="http://schemas.microsoft.com/office/powerpoint/2010/main" val="3730745484"/>
              </p:ext>
            </p:extLst>
          </p:nvPr>
        </p:nvGraphicFramePr>
        <p:xfrm>
          <a:off x="500547" y="2019300"/>
          <a:ext cx="8142905" cy="4325621"/>
        </p:xfrm>
        <a:graphic>
          <a:graphicData uri="http://schemas.openxmlformats.org/drawingml/2006/table">
            <a:tbl>
              <a:tblPr firstRow="1" firstCol="1" lastRow="1" lastCol="1" bandRow="1" bandCol="1"/>
              <a:tblGrid>
                <a:gridCol w="831781">
                  <a:extLst>
                    <a:ext uri="{9D8B030D-6E8A-4147-A177-3AD203B41FA5}">
                      <a16:colId xmlns:a16="http://schemas.microsoft.com/office/drawing/2014/main" val="3062407579"/>
                    </a:ext>
                  </a:extLst>
                </a:gridCol>
                <a:gridCol w="7311124">
                  <a:extLst>
                    <a:ext uri="{9D8B030D-6E8A-4147-A177-3AD203B41FA5}">
                      <a16:colId xmlns:a16="http://schemas.microsoft.com/office/drawing/2014/main" val="395715938"/>
                    </a:ext>
                  </a:extLst>
                </a:gridCol>
              </a:tblGrid>
              <a:tr h="0">
                <a:tc>
                  <a:txBody>
                    <a:bodyPr/>
                    <a:lstStyle/>
                    <a:p>
                      <a:pPr>
                        <a:spcAft>
                          <a:spcPts val="0"/>
                        </a:spcAft>
                        <a:tabLst>
                          <a:tab pos="360000" algn="l"/>
                        </a:tabLs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tabLst>
                          <a:tab pos="360000" algn="l"/>
                        </a:tabLs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360000" algn="l"/>
                        </a:tabLst>
                      </a:pPr>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r h="3898901">
                <a:tc>
                  <a:txBody>
                    <a:bodyPr/>
                    <a:lstStyle/>
                    <a:p>
                      <a:pPr>
                        <a:spcAft>
                          <a:spcPts val="0"/>
                        </a:spcAft>
                        <a:tabLst>
                          <a:tab pos="360000" algn="l"/>
                        </a:tabLst>
                      </a:pPr>
                      <a:r>
                        <a:rPr lang="en-ZA" sz="1400" b="0" dirty="0">
                          <a:solidFill>
                            <a:schemeClr val="tx1"/>
                          </a:solidFill>
                          <a:effectLst/>
                          <a:latin typeface="+mn-lt"/>
                          <a:ea typeface="Times New Roman" panose="02020603050405020304" pitchFamily="18" charset="0"/>
                          <a:cs typeface="Times New Roman" panose="02020603050405020304" pitchFamily="18" charset="0"/>
                        </a:rPr>
                        <a:t>C.3.11 (Cont.)</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Lst>
                        <a:defRPr/>
                      </a:pPr>
                      <a:r>
                        <a:rPr kumimoji="0" lang="en-ZA" sz="1400" b="0" i="0" u="none" strike="noStrike" kern="1200" cap="none" spc="0" normalizeH="0" baseline="0" noProof="0" dirty="0">
                          <a:ln>
                            <a:noFill/>
                          </a:ln>
                          <a:solidFill>
                            <a:prstClr val="black"/>
                          </a:solidFill>
                          <a:effectLst/>
                          <a:uLnTx/>
                          <a:uFillTx/>
                          <a:latin typeface="+mn-lt"/>
                          <a:ea typeface="+mn-ea"/>
                          <a:cs typeface="+mn-cs"/>
                        </a:rPr>
                        <a:t>The value of W</a:t>
                      </a:r>
                      <a:r>
                        <a:rPr kumimoji="0" lang="en-ZA" sz="1400" b="0" i="0" u="none" strike="noStrike" kern="1200" cap="none" spc="0" normalizeH="0" baseline="-25000" noProof="0" dirty="0">
                          <a:ln>
                            <a:noFill/>
                          </a:ln>
                          <a:solidFill>
                            <a:prstClr val="black"/>
                          </a:solidFill>
                          <a:effectLst/>
                          <a:uLnTx/>
                          <a:uFillTx/>
                          <a:latin typeface="+mn-lt"/>
                          <a:ea typeface="+mn-ea"/>
                          <a:cs typeface="+mn-cs"/>
                        </a:rPr>
                        <a:t>1</a:t>
                      </a:r>
                      <a:r>
                        <a:rPr kumimoji="0" lang="en-ZA" sz="1400" b="0" i="0" u="none" strike="noStrike" kern="1200" cap="none" spc="0" normalizeH="0" baseline="0" noProof="0" dirty="0">
                          <a:ln>
                            <a:noFill/>
                          </a:ln>
                          <a:solidFill>
                            <a:prstClr val="black"/>
                          </a:solidFill>
                          <a:effectLst/>
                          <a:uLnTx/>
                          <a:uFillTx/>
                          <a:latin typeface="+mn-lt"/>
                          <a:ea typeface="+mn-ea"/>
                          <a:cs typeface="+mn-cs"/>
                        </a:rPr>
                        <a:t> is: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1.	90 where the financial value, inclusive of VAT, of the lowest responsive tender offer received 	has a value in excess of R50 000 000.00; 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2.	80 where the financial value, inclusive of VAT, of the lowest responsive tender offer has a value 	that equals or is less than R50 000 000.00.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000" algn="l"/>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The value of A will be calculated utilising the following formula: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000" algn="l"/>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 = (1 – (P – Pm) / Pm)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000" algn="l"/>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Where: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P is the comparative offer of the tender offer under consideration and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Pm is the comparative offer of the most favorable comparative offer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In the event that the calculated value is negative, the allocated score shall be 0 (zero).</a:t>
                      </a:r>
                    </a:p>
                    <a:p>
                      <a:pPr marL="0" marR="0" lvl="0" indent="0" algn="l" defTabSz="914400" rtl="0" eaLnBrk="1" fontAlgn="auto" latinLnBrk="0" hangingPunct="1">
                        <a:lnSpc>
                          <a:spcPct val="100000"/>
                        </a:lnSpc>
                        <a:spcBef>
                          <a:spcPts val="0"/>
                        </a:spcBef>
                        <a:spcAft>
                          <a:spcPts val="0"/>
                        </a:spcAft>
                        <a:buClrTx/>
                        <a:buSzTx/>
                        <a:buFontTx/>
                        <a:buNone/>
                        <a:tabLst>
                          <a:tab pos="360000" algn="l"/>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 </a:t>
                      </a:r>
                      <a:endParaRPr kumimoji="0" lang="en-ZA"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Lst>
                        <a:defRPr/>
                      </a:pPr>
                      <a:r>
                        <a:rPr kumimoji="0" lang="en-US" sz="1400" b="0" i="0" u="none" strike="noStrike" kern="1200" cap="none" spc="0" normalizeH="0" baseline="0" dirty="0">
                          <a:ln>
                            <a:noFill/>
                          </a:ln>
                          <a:solidFill>
                            <a:prstClr val="black"/>
                          </a:solidFill>
                          <a:effectLst/>
                          <a:uLnTx/>
                          <a:uFillTx/>
                          <a:latin typeface="+mn-lt"/>
                          <a:ea typeface="+mn-ea"/>
                          <a:cs typeface="+mn-cs"/>
                        </a:rPr>
                        <a:t>If the calculated value is negative, the allocated score shall be 0 (zero).</a:t>
                      </a:r>
                      <a:endParaRPr kumimoji="0" lang="en-ZA" sz="1400" b="0" i="0" u="none" strike="noStrike" kern="1200" cap="none" spc="0" normalizeH="0" baseline="0" noProof="0" dirty="0">
                        <a:ln>
                          <a:noFill/>
                        </a:ln>
                        <a:solidFill>
                          <a:prstClr val="black"/>
                        </a:solidFill>
                        <a:effectLst/>
                        <a:uLnTx/>
                        <a:uFillTx/>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0327684"/>
                  </a:ext>
                </a:extLst>
              </a:tr>
            </a:tbl>
          </a:graphicData>
        </a:graphic>
      </p:graphicFrame>
      <p:sp>
        <p:nvSpPr>
          <p:cNvPr id="4" name="TextBox 3">
            <a:extLst>
              <a:ext uri="{FF2B5EF4-FFF2-40B4-BE49-F238E27FC236}">
                <a16:creationId xmlns:a16="http://schemas.microsoft.com/office/drawing/2014/main" id="{69207219-9D05-4D3B-B86F-6885570B4A5D}"/>
              </a:ext>
            </a:extLst>
          </p:cNvPr>
          <p:cNvSpPr txBox="1"/>
          <p:nvPr/>
        </p:nvSpPr>
        <p:spPr>
          <a:xfrm>
            <a:off x="0" y="118461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823571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491151227"/>
              </p:ext>
            </p:extLst>
          </p:nvPr>
        </p:nvGraphicFramePr>
        <p:xfrm>
          <a:off x="830370" y="2651019"/>
          <a:ext cx="7927868" cy="3892988"/>
        </p:xfrm>
        <a:graphic>
          <a:graphicData uri="http://schemas.openxmlformats.org/drawingml/2006/table">
            <a:tbl>
              <a:tblPr firstRow="1" firstCol="1" lastRow="1" lastCol="1" bandRow="1" bandCol="1"/>
              <a:tblGrid>
                <a:gridCol w="830914">
                  <a:extLst>
                    <a:ext uri="{9D8B030D-6E8A-4147-A177-3AD203B41FA5}">
                      <a16:colId xmlns:a16="http://schemas.microsoft.com/office/drawing/2014/main" val="20000"/>
                    </a:ext>
                  </a:extLst>
                </a:gridCol>
                <a:gridCol w="7096954">
                  <a:extLst>
                    <a:ext uri="{9D8B030D-6E8A-4147-A177-3AD203B41FA5}">
                      <a16:colId xmlns:a16="http://schemas.microsoft.com/office/drawing/2014/main" val="20001"/>
                    </a:ext>
                  </a:extLst>
                </a:gridCol>
              </a:tblGrid>
              <a:tr h="3892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C.3.11</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effectLst/>
                          <a:latin typeface="+mn-lt"/>
                          <a:ea typeface="Times New Roman" panose="02020603050405020304" pitchFamily="18" charset="0"/>
                          <a:cs typeface="Arial" panose="020B0604020202020204" pitchFamily="34" charset="0"/>
                        </a:rPr>
                        <a:t>(</a:t>
                      </a:r>
                      <a:r>
                        <a:rPr lang="en-ZA" sz="1400" dirty="0" err="1">
                          <a:effectLst/>
                          <a:latin typeface="+mn-lt"/>
                          <a:ea typeface="Times New Roman" panose="02020603050405020304" pitchFamily="18" charset="0"/>
                          <a:cs typeface="Arial" panose="020B0604020202020204" pitchFamily="34" charset="0"/>
                        </a:rPr>
                        <a:t>cont</a:t>
                      </a:r>
                      <a:r>
                        <a:rPr lang="en-ZA" sz="1400" dirty="0">
                          <a:effectLst/>
                          <a:latin typeface="+mn-lt"/>
                          <a:ea typeface="Times New Roman" panose="02020603050405020304" pitchFamily="18" charset="0"/>
                          <a:cs typeface="Arial" panose="020B0604020202020204" pitchFamily="34" charset="0"/>
                        </a:rPr>
                        <a:t>)</a:t>
                      </a:r>
                      <a:endParaRPr lang="en-ZA" sz="1400" dirty="0">
                        <a:effectLst/>
                        <a:latin typeface="+mn-lt"/>
                        <a:ea typeface="Times New Roman" panose="02020603050405020304" pitchFamily="18" charset="0"/>
                        <a:cs typeface="Times New Roman" panose="02020603050405020304" pitchFamily="18" charset="0"/>
                      </a:endParaRPr>
                    </a:p>
                    <a:p>
                      <a:pPr>
                        <a:spcAft>
                          <a:spcPts val="0"/>
                        </a:spcAft>
                      </a:pPr>
                      <a:endParaRPr lang="en-ZA" sz="1600" dirty="0">
                        <a:effectLst/>
                        <a:latin typeface="+mn-lt"/>
                        <a:ea typeface="Times New Roman" panose="02020603050405020304" pitchFamily="18" charset="0"/>
                        <a:cs typeface="Times New Roman" panose="02020603050405020304" pitchFamily="18" charset="0"/>
                      </a:endParaRPr>
                    </a:p>
                    <a:p>
                      <a:pPr>
                        <a:spcAft>
                          <a:spcPts val="0"/>
                        </a:spcAft>
                      </a:pPr>
                      <a:r>
                        <a:rPr lang="en-ZA" sz="1600" dirty="0">
                          <a:effectLst/>
                          <a:latin typeface="+mn-lt"/>
                          <a:ea typeface="Times New Roman" panose="02020603050405020304" pitchFamily="18" charset="0"/>
                          <a:cs typeface="Arial" panose="020B0604020202020204" pitchFamily="34" charset="0"/>
                        </a:rPr>
                        <a:t> </a:t>
                      </a:r>
                      <a:endParaRPr lang="en-ZA" sz="1600"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fontAlgn="auto">
                        <a:spcBef>
                          <a:spcPts val="0"/>
                        </a:spcBef>
                        <a:spcAft>
                          <a:spcPts val="0"/>
                        </a:spcAft>
                        <a:defRPr/>
                      </a:pPr>
                      <a:r>
                        <a:rPr lang="en-ZA" sz="1400" dirty="0">
                          <a:solidFill>
                            <a:schemeClr val="tx1"/>
                          </a:solidFill>
                        </a:rPr>
                        <a:t>Points awarded will be according to a tenderer’s </a:t>
                      </a:r>
                      <a:r>
                        <a:rPr lang="en-ZA" sz="1400" b="1" dirty="0">
                          <a:solidFill>
                            <a:srgbClr val="FF0000"/>
                          </a:solidFill>
                        </a:rPr>
                        <a:t>B-BBEE status level of contributor </a:t>
                      </a:r>
                      <a:r>
                        <a:rPr lang="en-ZA" sz="1400" dirty="0">
                          <a:solidFill>
                            <a:schemeClr val="tx1"/>
                          </a:solidFill>
                        </a:rPr>
                        <a:t>and</a:t>
                      </a:r>
                      <a:r>
                        <a:rPr lang="en-ZA" sz="1400" baseline="0" dirty="0">
                          <a:solidFill>
                            <a:schemeClr val="tx1"/>
                          </a:solidFill>
                        </a:rPr>
                        <a:t> </a:t>
                      </a:r>
                      <a:r>
                        <a:rPr lang="en-ZA" sz="1400" dirty="0">
                          <a:solidFill>
                            <a:schemeClr val="tx1"/>
                          </a:solidFill>
                        </a:rPr>
                        <a:t>summarised in the table below: </a:t>
                      </a: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p>
                      <a:pPr marL="0" lvl="0" indent="0" fontAlgn="auto">
                        <a:spcBef>
                          <a:spcPts val="0"/>
                        </a:spcBef>
                        <a:spcAft>
                          <a:spcPts val="0"/>
                        </a:spcAft>
                        <a:defRPr/>
                      </a:pPr>
                      <a:endParaRPr lang="en-ZA" sz="1400" dirty="0">
                        <a:solidFill>
                          <a:srgbClr val="FF0000"/>
                        </a:solidFill>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4" name="Table 3">
            <a:extLst>
              <a:ext uri="{FF2B5EF4-FFF2-40B4-BE49-F238E27FC236}">
                <a16:creationId xmlns:a16="http://schemas.microsoft.com/office/drawing/2014/main" id="{CF3FBB53-67C6-47FF-94D9-855BA857FA19}"/>
              </a:ext>
            </a:extLst>
          </p:cNvPr>
          <p:cNvGraphicFramePr>
            <a:graphicFrameLocks noGrp="1"/>
          </p:cNvGraphicFramePr>
          <p:nvPr>
            <p:extLst>
              <p:ext uri="{D42A27DB-BD31-4B8C-83A1-F6EECF244321}">
                <p14:modId xmlns:p14="http://schemas.microsoft.com/office/powerpoint/2010/main" val="3902087341"/>
              </p:ext>
            </p:extLst>
          </p:nvPr>
        </p:nvGraphicFramePr>
        <p:xfrm>
          <a:off x="830370" y="2166548"/>
          <a:ext cx="7927868" cy="426720"/>
        </p:xfrm>
        <a:graphic>
          <a:graphicData uri="http://schemas.openxmlformats.org/drawingml/2006/table">
            <a:tbl>
              <a:tblPr firstRow="1" firstCol="1" lastRow="1" lastCol="1" bandRow="1" bandCol="1"/>
              <a:tblGrid>
                <a:gridCol w="833774">
                  <a:extLst>
                    <a:ext uri="{9D8B030D-6E8A-4147-A177-3AD203B41FA5}">
                      <a16:colId xmlns:a16="http://schemas.microsoft.com/office/drawing/2014/main" val="3062407579"/>
                    </a:ext>
                  </a:extLst>
                </a:gridCol>
                <a:gridCol w="7094094">
                  <a:extLst>
                    <a:ext uri="{9D8B030D-6E8A-4147-A177-3AD203B41FA5}">
                      <a16:colId xmlns:a16="http://schemas.microsoft.com/office/drawing/2014/main" val="395715938"/>
                    </a:ext>
                  </a:extLst>
                </a:gridCol>
              </a:tblGrid>
              <a:tr h="287286">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bl>
          </a:graphicData>
        </a:graphic>
      </p:graphicFrame>
      <p:sp>
        <p:nvSpPr>
          <p:cNvPr id="6" name="TextBox 5">
            <a:extLst>
              <a:ext uri="{FF2B5EF4-FFF2-40B4-BE49-F238E27FC236}">
                <a16:creationId xmlns:a16="http://schemas.microsoft.com/office/drawing/2014/main" id="{CF025CDA-3769-454E-B504-209B81DF70D0}"/>
              </a:ext>
            </a:extLst>
          </p:cNvPr>
          <p:cNvSpPr txBox="1"/>
          <p:nvPr/>
        </p:nvSpPr>
        <p:spPr>
          <a:xfrm>
            <a:off x="-3706" y="1478465"/>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2" name="Table 1">
            <a:extLst>
              <a:ext uri="{FF2B5EF4-FFF2-40B4-BE49-F238E27FC236}">
                <a16:creationId xmlns:a16="http://schemas.microsoft.com/office/drawing/2014/main" id="{5307C335-9F53-4616-A462-A62479CBFB45}"/>
              </a:ext>
            </a:extLst>
          </p:cNvPr>
          <p:cNvGraphicFramePr>
            <a:graphicFrameLocks noGrp="1"/>
          </p:cNvGraphicFramePr>
          <p:nvPr>
            <p:extLst>
              <p:ext uri="{D42A27DB-BD31-4B8C-83A1-F6EECF244321}">
                <p14:modId xmlns:p14="http://schemas.microsoft.com/office/powerpoint/2010/main" val="2195433437"/>
              </p:ext>
            </p:extLst>
          </p:nvPr>
        </p:nvGraphicFramePr>
        <p:xfrm>
          <a:off x="1759330" y="3221986"/>
          <a:ext cx="6419274" cy="2912140"/>
        </p:xfrm>
        <a:graphic>
          <a:graphicData uri="http://schemas.openxmlformats.org/drawingml/2006/table">
            <a:tbl>
              <a:tblPr firstRow="1" bandRow="1">
                <a:tableStyleId>{F5AB1C69-6EDB-4FF4-983F-18BD219EF322}</a:tableStyleId>
              </a:tblPr>
              <a:tblGrid>
                <a:gridCol w="2139758">
                  <a:extLst>
                    <a:ext uri="{9D8B030D-6E8A-4147-A177-3AD203B41FA5}">
                      <a16:colId xmlns:a16="http://schemas.microsoft.com/office/drawing/2014/main" val="2741121120"/>
                    </a:ext>
                  </a:extLst>
                </a:gridCol>
                <a:gridCol w="2139758">
                  <a:extLst>
                    <a:ext uri="{9D8B030D-6E8A-4147-A177-3AD203B41FA5}">
                      <a16:colId xmlns:a16="http://schemas.microsoft.com/office/drawing/2014/main" val="1895822888"/>
                    </a:ext>
                  </a:extLst>
                </a:gridCol>
                <a:gridCol w="2139758">
                  <a:extLst>
                    <a:ext uri="{9D8B030D-6E8A-4147-A177-3AD203B41FA5}">
                      <a16:colId xmlns:a16="http://schemas.microsoft.com/office/drawing/2014/main" val="2552857292"/>
                    </a:ext>
                  </a:extLst>
                </a:gridCol>
              </a:tblGrid>
              <a:tr h="1027270">
                <a:tc>
                  <a:txBody>
                    <a:bodyPr/>
                    <a:lstStyle/>
                    <a:p>
                      <a:pPr marR="180340" algn="ctr">
                        <a:lnSpc>
                          <a:spcPct val="150000"/>
                        </a:lnSpc>
                        <a:spcAft>
                          <a:spcPts val="0"/>
                        </a:spcAft>
                      </a:pPr>
                      <a:r>
                        <a:rPr lang="en-ZA" sz="1400" dirty="0">
                          <a:effectLst/>
                        </a:rPr>
                        <a:t>B-BBEE Status</a:t>
                      </a:r>
                    </a:p>
                    <a:p>
                      <a:pPr marR="180340" algn="ctr">
                        <a:lnSpc>
                          <a:spcPct val="150000"/>
                        </a:lnSpc>
                        <a:spcAft>
                          <a:spcPts val="0"/>
                        </a:spcAft>
                      </a:pPr>
                      <a:r>
                        <a:rPr lang="en-ZA" sz="1400" dirty="0">
                          <a:effectLst/>
                        </a:rPr>
                        <a:t>Level of Contributor</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Number of Points for</a:t>
                      </a:r>
                    </a:p>
                    <a:p>
                      <a:pPr marR="180340" algn="ctr">
                        <a:lnSpc>
                          <a:spcPct val="150000"/>
                        </a:lnSpc>
                        <a:spcAft>
                          <a:spcPts val="0"/>
                        </a:spcAft>
                      </a:pPr>
                      <a:r>
                        <a:rPr lang="en-ZA" sz="1400" dirty="0">
                          <a:effectLst/>
                        </a:rPr>
                        <a:t>Financial value</a:t>
                      </a:r>
                    </a:p>
                    <a:p>
                      <a:pPr marR="180340" algn="ctr">
                        <a:lnSpc>
                          <a:spcPct val="150000"/>
                        </a:lnSpc>
                        <a:spcAft>
                          <a:spcPts val="0"/>
                        </a:spcAft>
                      </a:pPr>
                      <a:r>
                        <a:rPr lang="en-ZA" sz="1400" dirty="0">
                          <a:effectLst/>
                        </a:rPr>
                        <a:t>up to and including</a:t>
                      </a:r>
                    </a:p>
                    <a:p>
                      <a:pPr marR="180340" algn="ctr">
                        <a:lnSpc>
                          <a:spcPct val="150000"/>
                        </a:lnSpc>
                        <a:spcAft>
                          <a:spcPts val="0"/>
                        </a:spcAft>
                      </a:pPr>
                      <a:r>
                        <a:rPr lang="en-ZA" sz="1400" dirty="0">
                          <a:effectLst/>
                        </a:rPr>
                        <a:t>R50,000,000</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Number of Points for</a:t>
                      </a:r>
                    </a:p>
                    <a:p>
                      <a:pPr marR="180340" algn="ctr">
                        <a:lnSpc>
                          <a:spcPct val="150000"/>
                        </a:lnSpc>
                        <a:spcAft>
                          <a:spcPts val="0"/>
                        </a:spcAft>
                      </a:pPr>
                      <a:r>
                        <a:rPr lang="en-ZA" sz="1400" dirty="0">
                          <a:effectLst/>
                        </a:rPr>
                        <a:t>Financial value</a:t>
                      </a:r>
                    </a:p>
                    <a:p>
                      <a:pPr marR="180340" algn="ctr">
                        <a:lnSpc>
                          <a:spcPct val="150000"/>
                        </a:lnSpc>
                        <a:spcAft>
                          <a:spcPts val="0"/>
                        </a:spcAft>
                      </a:pPr>
                      <a:r>
                        <a:rPr lang="en-ZA" sz="1400" dirty="0">
                          <a:effectLst/>
                        </a:rPr>
                        <a:t>above </a:t>
                      </a:r>
                    </a:p>
                    <a:p>
                      <a:pPr marR="180340" algn="ctr">
                        <a:lnSpc>
                          <a:spcPct val="150000"/>
                        </a:lnSpc>
                        <a:spcAft>
                          <a:spcPts val="0"/>
                        </a:spcAft>
                      </a:pPr>
                      <a:r>
                        <a:rPr lang="en-ZA" sz="1400" dirty="0">
                          <a:effectLst/>
                        </a:rPr>
                        <a:t>R50,000,000</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32924309"/>
                  </a:ext>
                </a:extLst>
              </a:tr>
              <a:tr h="416615">
                <a:tc>
                  <a:txBody>
                    <a:bodyPr/>
                    <a:lstStyle/>
                    <a:p>
                      <a:pPr marR="180340" algn="ctr">
                        <a:lnSpc>
                          <a:spcPct val="150000"/>
                        </a:lnSpc>
                        <a:spcAft>
                          <a:spcPts val="0"/>
                        </a:spcAft>
                      </a:pPr>
                      <a:r>
                        <a:rPr lang="en-ZA" sz="1400" dirty="0">
                          <a:effectLst/>
                        </a:rPr>
                        <a:t>1</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20</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10</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97742015"/>
                  </a:ext>
                </a:extLst>
              </a:tr>
              <a:tr h="416615">
                <a:tc>
                  <a:txBody>
                    <a:bodyPr/>
                    <a:lstStyle/>
                    <a:p>
                      <a:pPr marR="180340" algn="ctr">
                        <a:lnSpc>
                          <a:spcPct val="150000"/>
                        </a:lnSpc>
                        <a:spcAft>
                          <a:spcPts val="0"/>
                        </a:spcAft>
                      </a:pPr>
                      <a:r>
                        <a:rPr lang="en-ZA" sz="1400" dirty="0">
                          <a:effectLst/>
                        </a:rPr>
                        <a:t>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18</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9</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2090502"/>
                  </a:ext>
                </a:extLst>
              </a:tr>
              <a:tr h="416615">
                <a:tc>
                  <a:txBody>
                    <a:bodyPr/>
                    <a:lstStyle/>
                    <a:p>
                      <a:pPr marR="180340" algn="ctr">
                        <a:lnSpc>
                          <a:spcPct val="150000"/>
                        </a:lnSpc>
                        <a:spcAft>
                          <a:spcPts val="0"/>
                        </a:spcAft>
                      </a:pPr>
                      <a:r>
                        <a:rPr lang="en-ZA" sz="1400" dirty="0">
                          <a:effectLst/>
                        </a:rPr>
                        <a:t>3</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14</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6</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2739807"/>
                  </a:ext>
                </a:extLst>
              </a:tr>
              <a:tr h="416615">
                <a:tc>
                  <a:txBody>
                    <a:bodyPr/>
                    <a:lstStyle/>
                    <a:p>
                      <a:pPr marR="180340" algn="ctr">
                        <a:lnSpc>
                          <a:spcPct val="150000"/>
                        </a:lnSpc>
                        <a:spcAft>
                          <a:spcPts val="0"/>
                        </a:spcAft>
                      </a:pPr>
                      <a:r>
                        <a:rPr lang="en-ZA" sz="1400" dirty="0">
                          <a:effectLst/>
                        </a:rPr>
                        <a:t>4</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12</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180340" algn="ctr">
                        <a:lnSpc>
                          <a:spcPct val="150000"/>
                        </a:lnSpc>
                        <a:spcAft>
                          <a:spcPts val="0"/>
                        </a:spcAft>
                      </a:pPr>
                      <a:r>
                        <a:rPr lang="en-ZA" sz="1400" dirty="0">
                          <a:effectLst/>
                        </a:rPr>
                        <a:t>5</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15938332"/>
                  </a:ext>
                </a:extLst>
              </a:tr>
            </a:tbl>
          </a:graphicData>
        </a:graphic>
      </p:graphicFrame>
    </p:spTree>
    <p:extLst>
      <p:ext uri="{BB962C8B-B14F-4D97-AF65-F5344CB8AC3E}">
        <p14:creationId xmlns:p14="http://schemas.microsoft.com/office/powerpoint/2010/main" val="1653612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724696342"/>
              </p:ext>
            </p:extLst>
          </p:nvPr>
        </p:nvGraphicFramePr>
        <p:xfrm>
          <a:off x="293524" y="2348168"/>
          <a:ext cx="8556951" cy="3708999"/>
        </p:xfrm>
        <a:graphic>
          <a:graphicData uri="http://schemas.openxmlformats.org/drawingml/2006/table">
            <a:tbl>
              <a:tblPr firstRow="1" firstCol="1" lastRow="1" lastCol="1" bandRow="1" bandCol="1"/>
              <a:tblGrid>
                <a:gridCol w="1163693">
                  <a:extLst>
                    <a:ext uri="{9D8B030D-6E8A-4147-A177-3AD203B41FA5}">
                      <a16:colId xmlns:a16="http://schemas.microsoft.com/office/drawing/2014/main" val="20000"/>
                    </a:ext>
                  </a:extLst>
                </a:gridCol>
                <a:gridCol w="7393258">
                  <a:extLst>
                    <a:ext uri="{9D8B030D-6E8A-4147-A177-3AD203B41FA5}">
                      <a16:colId xmlns:a16="http://schemas.microsoft.com/office/drawing/2014/main" val="20001"/>
                    </a:ext>
                  </a:extLst>
                </a:gridCol>
              </a:tblGrid>
              <a:tr h="595494">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83404"/>
                  </a:ext>
                </a:extLst>
              </a:tr>
              <a:tr h="3113505">
                <a:tc>
                  <a:txBody>
                    <a:bodyPr/>
                    <a:lstStyle/>
                    <a:p>
                      <a:pPr>
                        <a:spcAft>
                          <a:spcPts val="0"/>
                        </a:spcAft>
                      </a:pPr>
                      <a:r>
                        <a:rPr lang="en-ZA" sz="1400" dirty="0">
                          <a:effectLst/>
                          <a:latin typeface="+mn-lt"/>
                          <a:ea typeface="Times New Roman" panose="02020603050405020304" pitchFamily="18" charset="0"/>
                          <a:cs typeface="Arial" panose="020B0604020202020204" pitchFamily="34" charset="0"/>
                        </a:rPr>
                        <a:t>C.3.11 </a:t>
                      </a:r>
                    </a:p>
                    <a:p>
                      <a:pPr>
                        <a:spcAft>
                          <a:spcPts val="0"/>
                        </a:spcAft>
                      </a:pPr>
                      <a:r>
                        <a:rPr lang="en-ZA" sz="1400" dirty="0">
                          <a:effectLst/>
                          <a:latin typeface="+mn-lt"/>
                          <a:ea typeface="Times New Roman" panose="02020603050405020304" pitchFamily="18" charset="0"/>
                          <a:cs typeface="Arial" panose="020B0604020202020204" pitchFamily="34" charset="0"/>
                        </a:rPr>
                        <a:t>(continued)</a:t>
                      </a:r>
                      <a:endParaRPr lang="en-ZA" sz="1400"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Eligibility for preference points will be determined as follows:</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lvl="0"/>
                      <a:endParaRPr lang="en-ZA" sz="1400" kern="1200" dirty="0">
                        <a:solidFill>
                          <a:srgbClr val="000000"/>
                        </a:solidFill>
                        <a:effectLst/>
                        <a:latin typeface="+mn-lt"/>
                        <a:ea typeface="+mn-ea"/>
                        <a:cs typeface="Arial" panose="020B0604020202020204" pitchFamily="34" charset="0"/>
                      </a:endParaRPr>
                    </a:p>
                    <a:p>
                      <a:pPr marL="360363" lvl="0" indent="-360363" algn="l"/>
                      <a:r>
                        <a:rPr lang="en-US" sz="1400" dirty="0">
                          <a:effectLst/>
                          <a:latin typeface="+mn-lt"/>
                          <a:ea typeface="+mn-ea"/>
                          <a:cs typeface="Times New Roman" panose="02020603050405020304" pitchFamily="18" charset="0"/>
                        </a:rPr>
                        <a:t>Eligibility for preference points is subject to the following conditions:</a:t>
                      </a:r>
                    </a:p>
                    <a:p>
                      <a:pPr marL="360363" lvl="0" indent="-360363" algn="l"/>
                      <a:r>
                        <a:rPr lang="en-US" sz="1400" dirty="0" err="1">
                          <a:effectLst/>
                          <a:latin typeface="+mn-lt"/>
                          <a:ea typeface="+mn-ea"/>
                          <a:cs typeface="Times New Roman" panose="02020603050405020304" pitchFamily="18" charset="0"/>
                        </a:rPr>
                        <a:t>i</a:t>
                      </a:r>
                      <a:r>
                        <a:rPr lang="en-US" sz="1400" dirty="0">
                          <a:effectLst/>
                          <a:latin typeface="+mn-lt"/>
                          <a:ea typeface="+mn-ea"/>
                          <a:cs typeface="Times New Roman" panose="02020603050405020304" pitchFamily="18" charset="0"/>
                        </a:rPr>
                        <a:t>)	A tenderers’ scorecard shall be a B-BBEE Verification Certificate issued in accordance with: </a:t>
                      </a:r>
                    </a:p>
                    <a:p>
                      <a:pPr marL="720000" lvl="0" indent="-360363" algn="l"/>
                      <a:r>
                        <a:rPr lang="en-US" sz="1400" dirty="0">
                          <a:effectLst/>
                          <a:latin typeface="+mn-lt"/>
                          <a:ea typeface="+mn-ea"/>
                          <a:cs typeface="Times New Roman" panose="02020603050405020304" pitchFamily="18" charset="0"/>
                        </a:rPr>
                        <a:t>-	the amended Construction Sector Codes published in Notice 931 of 2017 of Government Gazette No 41287 on 1 December 2017 by the Department of Trade and Industry.</a:t>
                      </a:r>
                    </a:p>
                    <a:p>
                      <a:pPr marL="720000" lvl="0" indent="-360363" algn="just"/>
                      <a:r>
                        <a:rPr lang="en-US" sz="1400" dirty="0">
                          <a:effectLst/>
                          <a:latin typeface="+mn-lt"/>
                          <a:ea typeface="+mn-ea"/>
                          <a:cs typeface="Times New Roman" panose="02020603050405020304" pitchFamily="18" charset="0"/>
                        </a:rPr>
                        <a:t>-	In the event that the Measured Entity operates in more than one sector or a sub-sector (e.g. Contractor or </a:t>
                      </a:r>
                      <a:r>
                        <a:rPr lang="en-US" sz="1400" dirty="0" err="1">
                          <a:effectLst/>
                          <a:latin typeface="+mn-lt"/>
                          <a:ea typeface="+mn-ea"/>
                          <a:cs typeface="Times New Roman" panose="02020603050405020304" pitchFamily="18" charset="0"/>
                        </a:rPr>
                        <a:t>BEP</a:t>
                      </a:r>
                      <a:r>
                        <a:rPr lang="en-US" sz="1400" dirty="0">
                          <a:effectLst/>
                          <a:latin typeface="+mn-lt"/>
                          <a:ea typeface="+mn-ea"/>
                          <a:cs typeface="Times New Roman" panose="02020603050405020304" pitchFamily="18" charset="0"/>
                        </a:rPr>
                        <a:t>) the scorecard for the sector or sub-sector in which the majority of its core activities (measured in terms of annual revenue) are located will be acceptable, The tenderer must comply with the annual revenue thresholds for EME or QSE or Generic in accordance with the amended Construction Sector Codes published in Notice 931 of 2017 of Government Gazette No 41287 on 1 December 2017 by the Department of Trade and Industry.</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F8798D39-0B55-4AD4-BC5E-EDB3D681208C}"/>
              </a:ext>
            </a:extLst>
          </p:cNvPr>
          <p:cNvSpPr txBox="1"/>
          <p:nvPr/>
        </p:nvSpPr>
        <p:spPr>
          <a:xfrm>
            <a:off x="-3706" y="1069366"/>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2606009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829794412"/>
              </p:ext>
            </p:extLst>
          </p:nvPr>
        </p:nvGraphicFramePr>
        <p:xfrm>
          <a:off x="154004" y="1664441"/>
          <a:ext cx="8835992" cy="5120640"/>
        </p:xfrm>
        <a:graphic>
          <a:graphicData uri="http://schemas.openxmlformats.org/drawingml/2006/table">
            <a:tbl>
              <a:tblPr firstRow="1" firstCol="1" lastRow="1" lastCol="1" bandRow="1" bandCol="1"/>
              <a:tblGrid>
                <a:gridCol w="1130185">
                  <a:extLst>
                    <a:ext uri="{9D8B030D-6E8A-4147-A177-3AD203B41FA5}">
                      <a16:colId xmlns:a16="http://schemas.microsoft.com/office/drawing/2014/main" val="20000"/>
                    </a:ext>
                  </a:extLst>
                </a:gridCol>
                <a:gridCol w="7705807">
                  <a:extLst>
                    <a:ext uri="{9D8B030D-6E8A-4147-A177-3AD203B41FA5}">
                      <a16:colId xmlns:a16="http://schemas.microsoft.com/office/drawing/2014/main" val="20001"/>
                    </a:ext>
                  </a:extLst>
                </a:gridCol>
              </a:tblGrid>
              <a:tr h="3559312">
                <a:tc>
                  <a:txBody>
                    <a:bodyPr/>
                    <a:lstStyle/>
                    <a:p>
                      <a:pPr>
                        <a:spcAft>
                          <a:spcPts val="0"/>
                        </a:spcAft>
                        <a:tabLst>
                          <a:tab pos="360000" algn="l"/>
                          <a:tab pos="720000" algn="l"/>
                          <a:tab pos="1080000" algn="l"/>
                        </a:tabLst>
                      </a:pPr>
                      <a:endParaRPr lang="en-ZA" sz="1400" dirty="0">
                        <a:effectLst/>
                        <a:latin typeface="+mn-lt"/>
                        <a:ea typeface="Times New Roman" panose="02020603050405020304" pitchFamily="18" charset="0"/>
                        <a:cs typeface="Arial" panose="020B0604020202020204" pitchFamily="34" charset="0"/>
                      </a:endParaRPr>
                    </a:p>
                    <a:p>
                      <a:pPr>
                        <a:spcAft>
                          <a:spcPts val="0"/>
                        </a:spcAft>
                        <a:tabLst>
                          <a:tab pos="360000" algn="l"/>
                          <a:tab pos="720000" algn="l"/>
                          <a:tab pos="1080000" algn="l"/>
                        </a:tabLst>
                      </a:pPr>
                      <a:endParaRPr lang="en-ZA" sz="1400" dirty="0">
                        <a:effectLst/>
                        <a:latin typeface="+mn-lt"/>
                        <a:ea typeface="Times New Roman" panose="02020603050405020304" pitchFamily="18" charset="0"/>
                        <a:cs typeface="Arial" panose="020B0604020202020204" pitchFamily="34" charset="0"/>
                      </a:endParaRPr>
                    </a:p>
                    <a:p>
                      <a:pPr>
                        <a:spcAft>
                          <a:spcPts val="0"/>
                        </a:spcAft>
                        <a:tabLst>
                          <a:tab pos="360000" algn="l"/>
                          <a:tab pos="720000" algn="l"/>
                          <a:tab pos="1080000" algn="l"/>
                        </a:tabLst>
                      </a:pPr>
                      <a:endParaRPr lang="en-ZA" sz="1400" dirty="0">
                        <a:effectLst/>
                        <a:latin typeface="+mn-lt"/>
                        <a:ea typeface="Times New Roman" panose="02020603050405020304" pitchFamily="18" charset="0"/>
                        <a:cs typeface="Arial" panose="020B0604020202020204" pitchFamily="34" charset="0"/>
                      </a:endParaRPr>
                    </a:p>
                    <a:p>
                      <a:pPr>
                        <a:spcAft>
                          <a:spcPts val="0"/>
                        </a:spcAft>
                        <a:tabLst>
                          <a:tab pos="360000" algn="l"/>
                          <a:tab pos="720000" algn="l"/>
                          <a:tab pos="1080000" algn="l"/>
                        </a:tabLst>
                      </a:pPr>
                      <a:endParaRPr lang="en-ZA" sz="1400" dirty="0">
                        <a:effectLst/>
                        <a:latin typeface="+mn-lt"/>
                        <a:ea typeface="Times New Roman" panose="02020603050405020304" pitchFamily="18" charset="0"/>
                        <a:cs typeface="Arial" panose="020B0604020202020204" pitchFamily="34" charset="0"/>
                      </a:endParaRPr>
                    </a:p>
                    <a:p>
                      <a:pPr>
                        <a:spcAft>
                          <a:spcPts val="0"/>
                        </a:spcAft>
                        <a:tabLst>
                          <a:tab pos="360000" algn="l"/>
                          <a:tab pos="720000" algn="l"/>
                          <a:tab pos="1080000" algn="l"/>
                        </a:tabLst>
                      </a:pPr>
                      <a:endParaRPr lang="en-ZA" sz="1400" dirty="0">
                        <a:effectLst/>
                        <a:latin typeface="+mn-lt"/>
                        <a:ea typeface="Times New Roman" panose="02020603050405020304" pitchFamily="18" charset="0"/>
                        <a:cs typeface="Arial" panose="020B0604020202020204" pitchFamily="34" charset="0"/>
                      </a:endParaRPr>
                    </a:p>
                    <a:p>
                      <a:pPr>
                        <a:spcAft>
                          <a:spcPts val="0"/>
                        </a:spcAft>
                        <a:tabLst>
                          <a:tab pos="360000" algn="l"/>
                          <a:tab pos="720000" algn="l"/>
                          <a:tab pos="1080000" algn="l"/>
                        </a:tabLst>
                      </a:pPr>
                      <a:r>
                        <a:rPr lang="en-ZA" sz="1400" dirty="0">
                          <a:effectLst/>
                          <a:latin typeface="+mn-lt"/>
                          <a:ea typeface="Times New Roman" panose="02020603050405020304" pitchFamily="18" charset="0"/>
                          <a:cs typeface="Arial" panose="020B0604020202020204" pitchFamily="34" charset="0"/>
                        </a:rPr>
                        <a:t>C.3.11</a:t>
                      </a:r>
                    </a:p>
                    <a:p>
                      <a:pPr>
                        <a:spcAft>
                          <a:spcPts val="0"/>
                        </a:spcAft>
                        <a:tabLst>
                          <a:tab pos="360000" algn="l"/>
                          <a:tab pos="720000" algn="l"/>
                          <a:tab pos="1080000" algn="l"/>
                        </a:tabLst>
                      </a:pPr>
                      <a:r>
                        <a:rPr lang="en-ZA" sz="1400" dirty="0">
                          <a:effectLst/>
                          <a:latin typeface="+mn-lt"/>
                          <a:ea typeface="Times New Roman" panose="02020603050405020304" pitchFamily="18" charset="0"/>
                          <a:cs typeface="Arial" panose="020B0604020202020204" pitchFamily="34" charset="0"/>
                        </a:rPr>
                        <a:t>(</a:t>
                      </a:r>
                      <a:r>
                        <a:rPr lang="en-ZA" sz="1400" dirty="0" err="1">
                          <a:effectLst/>
                          <a:latin typeface="+mn-lt"/>
                          <a:ea typeface="Times New Roman" panose="02020603050405020304" pitchFamily="18" charset="0"/>
                          <a:cs typeface="Arial" panose="020B0604020202020204" pitchFamily="34" charset="0"/>
                        </a:rPr>
                        <a:t>cont</a:t>
                      </a:r>
                      <a:r>
                        <a:rPr lang="en-ZA" sz="1400" dirty="0">
                          <a:effectLst/>
                          <a:latin typeface="+mn-lt"/>
                          <a:ea typeface="Times New Roman" panose="02020603050405020304" pitchFamily="18" charset="0"/>
                          <a:cs typeface="Arial" panose="020B0604020202020204" pitchFamily="34" charset="0"/>
                        </a:rPr>
                        <a:t>)</a:t>
                      </a:r>
                      <a:endParaRPr lang="en-ZA" sz="1400"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tabLst>
                          <a:tab pos="360000" algn="l"/>
                          <a:tab pos="720000" algn="l"/>
                          <a:tab pos="1080000" algn="l"/>
                        </a:tabLst>
                      </a:pPr>
                      <a:r>
                        <a:rPr lang="en-ZA" sz="1400" b="1" dirty="0">
                          <a:solidFill>
                            <a:schemeClr val="tx1"/>
                          </a:solidFill>
                          <a:effectLst/>
                          <a:latin typeface="+mn-lt"/>
                          <a:ea typeface="Times New Roman" panose="02020603050405020304" pitchFamily="18" charset="0"/>
                          <a:cs typeface="Arial" panose="020B0604020202020204" pitchFamily="34" charset="0"/>
                        </a:rPr>
                        <a:t>Eligibility for preference points will be determined as follows:</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marL="360363" lvl="0" indent="-360363" algn="l">
                        <a:tabLst>
                          <a:tab pos="360000" algn="l"/>
                          <a:tab pos="720000" algn="l"/>
                          <a:tab pos="1080000" algn="l"/>
                        </a:tabLst>
                      </a:pPr>
                      <a:endParaRPr lang="en-US" sz="1400" dirty="0">
                        <a:effectLst/>
                        <a:latin typeface="+mn-lt"/>
                        <a:ea typeface="+mn-ea"/>
                        <a:cs typeface="Times New Roman" panose="02020603050405020304" pitchFamily="18" charset="0"/>
                      </a:endParaRPr>
                    </a:p>
                    <a:p>
                      <a:pPr marL="360363" lvl="0" indent="-360363" algn="l">
                        <a:tabLst>
                          <a:tab pos="360000" algn="l"/>
                          <a:tab pos="720000" algn="l"/>
                          <a:tab pos="1080000" algn="l"/>
                        </a:tabLst>
                      </a:pPr>
                      <a:r>
                        <a:rPr lang="en-US" sz="1400" dirty="0">
                          <a:effectLst/>
                          <a:latin typeface="+mn-lt"/>
                          <a:ea typeface="+mn-ea"/>
                          <a:cs typeface="Times New Roman" panose="02020603050405020304" pitchFamily="18" charset="0"/>
                        </a:rPr>
                        <a:t>Joint Ventures (JV) will be allowed on condition that one JV partner is a Targeted Enterprise. The JV partner will, however, not contribute to sub-contract target for Targeted Enterprises.</a:t>
                      </a:r>
                    </a:p>
                    <a:p>
                      <a:pPr marL="360363" lvl="0" indent="-360363" algn="l">
                        <a:tabLst>
                          <a:tab pos="360000" algn="l"/>
                          <a:tab pos="720000" algn="l"/>
                          <a:tab pos="1080000" algn="l"/>
                        </a:tabLst>
                      </a:pPr>
                      <a:r>
                        <a:rPr lang="en-US" sz="1400" dirty="0">
                          <a:effectLst/>
                          <a:latin typeface="+mn-lt"/>
                          <a:ea typeface="+mn-ea"/>
                          <a:cs typeface="Times New Roman" panose="02020603050405020304" pitchFamily="18" charset="0"/>
                        </a:rPr>
                        <a:t>ii)	The scorecard shall be submitted as a certificate attached to Returnable Schedule Form D1; and</a:t>
                      </a:r>
                    </a:p>
                    <a:p>
                      <a:pPr marL="360363" lvl="0" indent="-360363" algn="l">
                        <a:tabLst>
                          <a:tab pos="360000" algn="l"/>
                          <a:tab pos="720000" algn="l"/>
                          <a:tab pos="1080000" algn="l"/>
                        </a:tabLst>
                      </a:pPr>
                      <a:r>
                        <a:rPr lang="en-US" sz="1400" dirty="0">
                          <a:effectLst/>
                          <a:latin typeface="+mn-lt"/>
                          <a:ea typeface="+mn-ea"/>
                          <a:cs typeface="Times New Roman" panose="02020603050405020304" pitchFamily="18" charset="0"/>
                        </a:rPr>
                        <a:t>iii)	The certificate shall:</a:t>
                      </a:r>
                    </a:p>
                    <a:p>
                      <a:pPr marL="720000" lvl="0" indent="-360363" algn="l">
                        <a:tabLst>
                          <a:tab pos="360000" algn="l"/>
                          <a:tab pos="720000" algn="l"/>
                          <a:tab pos="1080000" algn="l"/>
                        </a:tabLst>
                      </a:pPr>
                      <a:r>
                        <a:rPr lang="en-US" sz="1400" dirty="0">
                          <a:effectLst/>
                          <a:latin typeface="+mn-lt"/>
                          <a:ea typeface="+mn-ea"/>
                          <a:cs typeface="Times New Roman" panose="02020603050405020304" pitchFamily="18" charset="0"/>
                        </a:rPr>
                        <a:t>(</a:t>
                      </a:r>
                      <a:r>
                        <a:rPr lang="en-US" sz="1400" dirty="0" err="1">
                          <a:effectLst/>
                          <a:latin typeface="+mn-lt"/>
                          <a:ea typeface="+mn-ea"/>
                          <a:cs typeface="Times New Roman" panose="02020603050405020304" pitchFamily="18" charset="0"/>
                        </a:rPr>
                        <a:t>i</a:t>
                      </a:r>
                      <a:r>
                        <a:rPr lang="en-US" sz="1400" dirty="0">
                          <a:effectLst/>
                          <a:latin typeface="+mn-lt"/>
                          <a:ea typeface="+mn-ea"/>
                          <a:cs typeface="Times New Roman" panose="02020603050405020304" pitchFamily="18" charset="0"/>
                        </a:rPr>
                        <a:t>)	Be valid at the closing date; and</a:t>
                      </a:r>
                    </a:p>
                    <a:p>
                      <a:pPr marL="720000" lvl="0" indent="-360363" algn="l">
                        <a:tabLst>
                          <a:tab pos="360000" algn="l"/>
                          <a:tab pos="720000" algn="l"/>
                          <a:tab pos="1080000" algn="l"/>
                        </a:tabLst>
                      </a:pPr>
                      <a:r>
                        <a:rPr lang="en-US" sz="1400" dirty="0">
                          <a:effectLst/>
                          <a:latin typeface="+mn-lt"/>
                          <a:ea typeface="+mn-ea"/>
                          <a:cs typeface="Times New Roman" panose="02020603050405020304" pitchFamily="18" charset="0"/>
                        </a:rPr>
                        <a:t>(ii)	Have been issued by a verification agency accredited by the South African National Accreditation System (SANAS); or</a:t>
                      </a:r>
                    </a:p>
                    <a:p>
                      <a:pPr marL="720000" lvl="0" indent="-360363" algn="l">
                        <a:tabLst>
                          <a:tab pos="360000" algn="l"/>
                          <a:tab pos="720000" algn="l"/>
                          <a:tab pos="1080000" algn="l"/>
                        </a:tabLst>
                      </a:pPr>
                      <a:r>
                        <a:rPr lang="en-US" sz="1400" dirty="0">
                          <a:effectLst/>
                          <a:latin typeface="+mn-lt"/>
                          <a:ea typeface="+mn-ea"/>
                          <a:cs typeface="Times New Roman" panose="02020603050405020304" pitchFamily="18" charset="0"/>
                        </a:rPr>
                        <a:t>(iii)	Be in the form of a sworn affidavit (accompanied by  financial statement or Management Account on the latest financial year) in the case of an Exempted Micro Enterprise (EME) with a total annual revenue of less than R1.8 million, if issued in accordance with the amended Construction Sector Codes published in Notice 931 of Government Gazette No 41287 on 1 December 2017 by the Department of Trade and Industry; and</a:t>
                      </a:r>
                    </a:p>
                    <a:p>
                      <a:pPr marL="759687" lvl="0" indent="-400050" algn="l">
                        <a:buAutoNum type="romanLcParenBoth" startAt="4"/>
                        <a:tabLst>
                          <a:tab pos="360000" algn="l"/>
                          <a:tab pos="720000" algn="l"/>
                          <a:tab pos="1080000" algn="l"/>
                        </a:tabLst>
                      </a:pPr>
                      <a:r>
                        <a:rPr lang="en-US" sz="1400" dirty="0">
                          <a:effectLst/>
                          <a:latin typeface="+mn-lt"/>
                          <a:ea typeface="+mn-ea"/>
                          <a:cs typeface="Times New Roman" panose="02020603050405020304" pitchFamily="18" charset="0"/>
                        </a:rPr>
                        <a:t>Have a date of issue less than 12 (twelve) months prior to the tender closing date (see Tender Data 4.15); and </a:t>
                      </a:r>
                    </a:p>
                    <a:p>
                      <a:pPr marL="0" lvl="0" indent="0" algn="just">
                        <a:buNone/>
                        <a:tabLst>
                          <a:tab pos="360000" algn="l"/>
                          <a:tab pos="720000" algn="l"/>
                          <a:tab pos="1080000" algn="l"/>
                        </a:tabLst>
                      </a:pPr>
                      <a:r>
                        <a:rPr lang="en-US" sz="1400" dirty="0">
                          <a:effectLst/>
                          <a:latin typeface="+mn-lt"/>
                          <a:ea typeface="Times New Roman" panose="02020603050405020304" pitchFamily="18" charset="0"/>
                          <a:cs typeface="Times New Roman" panose="02020603050405020304" pitchFamily="18" charset="0"/>
                        </a:rPr>
                        <a:t>iv)	Compliance with any other information requested to be attached to Returnable Schedule Form D1; 	and</a:t>
                      </a:r>
                    </a:p>
                    <a:p>
                      <a:pPr marL="0" lvl="0" indent="0" algn="just">
                        <a:buNone/>
                        <a:tabLst>
                          <a:tab pos="360000" algn="l"/>
                          <a:tab pos="720000" algn="l"/>
                          <a:tab pos="1080000" algn="l"/>
                        </a:tabLst>
                      </a:pPr>
                      <a:r>
                        <a:rPr lang="en-US" sz="1400" dirty="0">
                          <a:effectLst/>
                          <a:latin typeface="+mn-lt"/>
                          <a:ea typeface="Times New Roman" panose="02020603050405020304" pitchFamily="18" charset="0"/>
                          <a:cs typeface="Times New Roman" panose="02020603050405020304" pitchFamily="18" charset="0"/>
                        </a:rPr>
                        <a:t>v)	</a:t>
                      </a:r>
                      <a:r>
                        <a:rPr lang="en-US" sz="1400" b="1" dirty="0">
                          <a:solidFill>
                            <a:srgbClr val="FF0000"/>
                          </a:solidFill>
                          <a:effectLst/>
                          <a:latin typeface="+mn-lt"/>
                          <a:ea typeface="Times New Roman" panose="02020603050405020304" pitchFamily="18" charset="0"/>
                          <a:cs typeface="Times New Roman" panose="02020603050405020304" pitchFamily="18" charset="0"/>
                        </a:rPr>
                        <a:t>In the event of an un-incorporated Joint Venture (JV), a valid project specific consolidated B-BBEE 	Verification Certificate in the name of the JV shall be submitted,; and </a:t>
                      </a:r>
                    </a:p>
                    <a:p>
                      <a:pPr marL="0" lvl="0" indent="0" algn="just">
                        <a:buNone/>
                        <a:tabLst>
                          <a:tab pos="360000" algn="l"/>
                          <a:tab pos="720000" algn="l"/>
                          <a:tab pos="1080000" algn="l"/>
                        </a:tabLst>
                      </a:pPr>
                      <a:r>
                        <a:rPr lang="en-US" sz="1400" dirty="0">
                          <a:effectLst/>
                          <a:latin typeface="+mn-lt"/>
                          <a:ea typeface="Times New Roman" panose="02020603050405020304" pitchFamily="18" charset="0"/>
                          <a:cs typeface="Times New Roman" panose="02020603050405020304" pitchFamily="18" charset="0"/>
                        </a:rPr>
                        <a:t>vi)	If the tender documents indicate that the tenderer intends sub-contracting </a:t>
                      </a:r>
                      <a:r>
                        <a:rPr lang="en-US" sz="1400" b="1" dirty="0">
                          <a:solidFill>
                            <a:srgbClr val="FF0000"/>
                          </a:solidFill>
                          <a:effectLst/>
                          <a:latin typeface="+mn-lt"/>
                          <a:ea typeface="Times New Roman" panose="02020603050405020304" pitchFamily="18" charset="0"/>
                          <a:cs typeface="Times New Roman" panose="02020603050405020304" pitchFamily="18" charset="0"/>
                        </a:rPr>
                        <a:t>more than 25% </a:t>
                      </a:r>
                      <a:r>
                        <a:rPr lang="en-US" sz="1400" dirty="0">
                          <a:effectLst/>
                          <a:latin typeface="+mn-lt"/>
                          <a:ea typeface="Times New Roman" panose="02020603050405020304" pitchFamily="18" charset="0"/>
                          <a:cs typeface="Times New Roman" panose="02020603050405020304" pitchFamily="18" charset="0"/>
                        </a:rPr>
                        <a:t>of the 	value of the contract to any other person not qualifying for at least the status level that the tenderer 	qualifies for, 0(zero) points for preference will be awarded, unless the intended sub-contractor is an 	EME that has the capability to execute the sub-contract.</a:t>
                      </a:r>
                      <a:endParaRPr lang="en-US" sz="1400" dirty="0">
                        <a:effectLst/>
                        <a:latin typeface="+mn-lt"/>
                        <a:ea typeface="+mn-ea"/>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F8798D39-0B55-4AD4-BC5E-EDB3D681208C}"/>
              </a:ext>
            </a:extLst>
          </p:cNvPr>
          <p:cNvSpPr txBox="1"/>
          <p:nvPr/>
        </p:nvSpPr>
        <p:spPr>
          <a:xfrm>
            <a:off x="0" y="1070202"/>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3557931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4E1F92F-2546-4215-A222-444DE51E46A7}"/>
              </a:ext>
            </a:extLst>
          </p:cNvPr>
          <p:cNvGraphicFramePr>
            <a:graphicFrameLocks noGrp="1"/>
          </p:cNvGraphicFramePr>
          <p:nvPr>
            <p:extLst>
              <p:ext uri="{D42A27DB-BD31-4B8C-83A1-F6EECF244321}">
                <p14:modId xmlns:p14="http://schemas.microsoft.com/office/powerpoint/2010/main" val="4119237358"/>
              </p:ext>
            </p:extLst>
          </p:nvPr>
        </p:nvGraphicFramePr>
        <p:xfrm>
          <a:off x="645597" y="1540671"/>
          <a:ext cx="7968343" cy="5120640"/>
        </p:xfrm>
        <a:graphic>
          <a:graphicData uri="http://schemas.openxmlformats.org/drawingml/2006/table">
            <a:tbl>
              <a:tblPr firstRow="1" firstCol="1" lastRow="1" lastCol="1" bandRow="1" bandCol="1"/>
              <a:tblGrid>
                <a:gridCol w="866897">
                  <a:extLst>
                    <a:ext uri="{9D8B030D-6E8A-4147-A177-3AD203B41FA5}">
                      <a16:colId xmlns:a16="http://schemas.microsoft.com/office/drawing/2014/main" val="20000"/>
                    </a:ext>
                  </a:extLst>
                </a:gridCol>
                <a:gridCol w="7101446">
                  <a:extLst>
                    <a:ext uri="{9D8B030D-6E8A-4147-A177-3AD203B41FA5}">
                      <a16:colId xmlns:a16="http://schemas.microsoft.com/office/drawing/2014/main" val="20001"/>
                    </a:ext>
                  </a:extLst>
                </a:gridCol>
              </a:tblGrid>
              <a:tr h="4283613">
                <a:tc>
                  <a:txBody>
                    <a:bodyPr/>
                    <a:lstStyle/>
                    <a:p>
                      <a:pPr>
                        <a:spcAft>
                          <a:spcPts val="0"/>
                        </a:spcAft>
                      </a:pPr>
                      <a:r>
                        <a:rPr lang="en-ZA" sz="1400" dirty="0">
                          <a:solidFill>
                            <a:schemeClr val="tx1"/>
                          </a:solidFill>
                          <a:effectLst/>
                          <a:latin typeface="+mn-lt"/>
                          <a:ea typeface="Times New Roman" panose="02020603050405020304" pitchFamily="18" charset="0"/>
                          <a:cs typeface="Arial" panose="020B0604020202020204" pitchFamily="34" charset="0"/>
                        </a:rPr>
                        <a:t>C.3.11</a:t>
                      </a:r>
                      <a:endParaRPr lang="en-ZA" sz="1400"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b="1" kern="1200" dirty="0">
                          <a:solidFill>
                            <a:schemeClr val="tx1"/>
                          </a:solidFill>
                          <a:effectLst/>
                          <a:latin typeface="+mn-lt"/>
                          <a:ea typeface="+mn-ea"/>
                          <a:cs typeface="Times New Roman" panose="02020603050405020304" pitchFamily="18" charset="0"/>
                        </a:rPr>
                        <a:t>Scoring quality</a:t>
                      </a:r>
                    </a:p>
                    <a:p>
                      <a:endParaRPr lang="en-US" sz="1400" b="1" kern="1200" dirty="0">
                        <a:solidFill>
                          <a:schemeClr val="tx1"/>
                        </a:solidFill>
                        <a:effectLst/>
                        <a:latin typeface="+mn-lt"/>
                        <a:ea typeface="+mn-ea"/>
                        <a:cs typeface="Times New Roman" panose="02020603050405020304" pitchFamily="18" charset="0"/>
                      </a:endParaRPr>
                    </a:p>
                    <a:p>
                      <a:r>
                        <a:rPr lang="en-US" sz="1400" b="0" kern="1200" dirty="0">
                          <a:solidFill>
                            <a:schemeClr val="tx1"/>
                          </a:solidFill>
                          <a:effectLst/>
                          <a:latin typeface="+mn-lt"/>
                          <a:ea typeface="+mn-ea"/>
                          <a:cs typeface="Times New Roman" panose="02020603050405020304" pitchFamily="18" charset="0"/>
                        </a:rPr>
                        <a:t>The quality criteria and maximum score (including the relevant returnable schedule to calculate the score) in respect of each of the criteria are as follows:</a:t>
                      </a: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endParaRPr lang="en-US" sz="1400" b="1" kern="1200" dirty="0">
                        <a:solidFill>
                          <a:schemeClr val="tx1"/>
                        </a:solidFill>
                        <a:effectLst/>
                        <a:latin typeface="+mn-lt"/>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i="0" u="none" strike="noStrike" kern="1200" baseline="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rgbClr val="FF0000"/>
                          </a:solidFill>
                          <a:latin typeface="+mn-lt"/>
                          <a:ea typeface="+mn-ea"/>
                          <a:cs typeface="+mn-cs"/>
                        </a:rPr>
                        <a:t>The minimum number of evaluation points for quality is not less than 70%. </a:t>
                      </a:r>
                      <a:r>
                        <a:rPr lang="en-ZA" sz="1400" b="1" kern="1200" dirty="0">
                          <a:solidFill>
                            <a:srgbClr val="FF0000"/>
                          </a:solidFill>
                          <a:effectLst/>
                          <a:latin typeface="+mn-lt"/>
                          <a:ea typeface="+mn-ea"/>
                          <a:cs typeface="+mn-cs"/>
                        </a:rPr>
                        <a:t>If a Tenderer scores less than 10 points for sub-contracting, they will be deemed non-responsive and will not be evaluated further.</a:t>
                      </a:r>
                      <a:endParaRPr lang="en-US" sz="1400" b="1" kern="1200" dirty="0">
                        <a:solidFill>
                          <a:srgbClr val="FF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tx1"/>
                          </a:solidFill>
                          <a:latin typeface="+mn-lt"/>
                          <a:ea typeface="+mn-ea"/>
                          <a:cs typeface="+mn-cs"/>
                        </a:rPr>
                        <a:t>	</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4" name="TextBox 3">
            <a:extLst>
              <a:ext uri="{FF2B5EF4-FFF2-40B4-BE49-F238E27FC236}">
                <a16:creationId xmlns:a16="http://schemas.microsoft.com/office/drawing/2014/main" id="{B84B1AA9-7955-4FCC-8E17-059BD0460F7B}"/>
              </a:ext>
            </a:extLst>
          </p:cNvPr>
          <p:cNvSpPr txBox="1"/>
          <p:nvPr/>
        </p:nvSpPr>
        <p:spPr>
          <a:xfrm>
            <a:off x="0" y="103036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8" name="Ink 7">
                <a:extLst>
                  <a:ext uri="{FF2B5EF4-FFF2-40B4-BE49-F238E27FC236}">
                    <a16:creationId xmlns:a16="http://schemas.microsoft.com/office/drawing/2014/main" id="{C26A74CC-8883-AAD3-EF83-EE6E34A781AB}"/>
                  </a:ext>
                </a:extLst>
              </p14:cNvPr>
              <p14:cNvContentPartPr/>
              <p14:nvPr/>
            </p14:nvContentPartPr>
            <p14:xfrm>
              <a:off x="2567689" y="2830205"/>
              <a:ext cx="360" cy="360"/>
            </p14:xfrm>
          </p:contentPart>
        </mc:Choice>
        <mc:Fallback xmlns="">
          <p:pic>
            <p:nvPicPr>
              <p:cNvPr id="8" name="Ink 7">
                <a:extLst>
                  <a:ext uri="{FF2B5EF4-FFF2-40B4-BE49-F238E27FC236}">
                    <a16:creationId xmlns:a16="http://schemas.microsoft.com/office/drawing/2014/main" id="{C26A74CC-8883-AAD3-EF83-EE6E34A781AB}"/>
                  </a:ext>
                </a:extLst>
              </p:cNvPr>
              <p:cNvPicPr/>
              <p:nvPr/>
            </p:nvPicPr>
            <p:blipFill>
              <a:blip r:embed="rId4"/>
              <a:stretch>
                <a:fillRect/>
              </a:stretch>
            </p:blipFill>
            <p:spPr>
              <a:xfrm>
                <a:off x="2550049" y="272256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9" name="Ink 8">
                <a:extLst>
                  <a:ext uri="{FF2B5EF4-FFF2-40B4-BE49-F238E27FC236}">
                    <a16:creationId xmlns:a16="http://schemas.microsoft.com/office/drawing/2014/main" id="{6B8107D0-5F11-779E-4241-3E0D7AE11E07}"/>
                  </a:ext>
                </a:extLst>
              </p14:cNvPr>
              <p14:cNvContentPartPr/>
              <p14:nvPr/>
            </p14:nvContentPartPr>
            <p14:xfrm>
              <a:off x="2130289" y="2276165"/>
              <a:ext cx="360" cy="360"/>
            </p14:xfrm>
          </p:contentPart>
        </mc:Choice>
        <mc:Fallback xmlns="">
          <p:pic>
            <p:nvPicPr>
              <p:cNvPr id="9" name="Ink 8">
                <a:extLst>
                  <a:ext uri="{FF2B5EF4-FFF2-40B4-BE49-F238E27FC236}">
                    <a16:creationId xmlns:a16="http://schemas.microsoft.com/office/drawing/2014/main" id="{6B8107D0-5F11-779E-4241-3E0D7AE11E07}"/>
                  </a:ext>
                </a:extLst>
              </p:cNvPr>
              <p:cNvPicPr/>
              <p:nvPr/>
            </p:nvPicPr>
            <p:blipFill>
              <a:blip r:embed="rId6"/>
              <a:stretch>
                <a:fillRect/>
              </a:stretch>
            </p:blipFill>
            <p:spPr>
              <a:xfrm>
                <a:off x="2112289" y="216816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12" name="Ink 11">
                <a:extLst>
                  <a:ext uri="{FF2B5EF4-FFF2-40B4-BE49-F238E27FC236}">
                    <a16:creationId xmlns:a16="http://schemas.microsoft.com/office/drawing/2014/main" id="{BB8C8A68-337C-B63A-8C6D-7932124BC0FD}"/>
                  </a:ext>
                </a:extLst>
              </p14:cNvPr>
              <p14:cNvContentPartPr/>
              <p14:nvPr/>
            </p14:nvContentPartPr>
            <p14:xfrm>
              <a:off x="3190489" y="3949085"/>
              <a:ext cx="360" cy="360"/>
            </p14:xfrm>
          </p:contentPart>
        </mc:Choice>
        <mc:Fallback xmlns="">
          <p:pic>
            <p:nvPicPr>
              <p:cNvPr id="12" name="Ink 11">
                <a:extLst>
                  <a:ext uri="{FF2B5EF4-FFF2-40B4-BE49-F238E27FC236}">
                    <a16:creationId xmlns:a16="http://schemas.microsoft.com/office/drawing/2014/main" id="{BB8C8A68-337C-B63A-8C6D-7932124BC0FD}"/>
                  </a:ext>
                </a:extLst>
              </p:cNvPr>
              <p:cNvPicPr/>
              <p:nvPr/>
            </p:nvPicPr>
            <p:blipFill>
              <a:blip r:embed="rId8"/>
              <a:stretch>
                <a:fillRect/>
              </a:stretch>
            </p:blipFill>
            <p:spPr>
              <a:xfrm>
                <a:off x="3172489" y="384108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3" name="Ink 12">
                <a:extLst>
                  <a:ext uri="{FF2B5EF4-FFF2-40B4-BE49-F238E27FC236}">
                    <a16:creationId xmlns:a16="http://schemas.microsoft.com/office/drawing/2014/main" id="{BD369596-4F3D-B28F-586B-C3BB3CEBA428}"/>
                  </a:ext>
                </a:extLst>
              </p14:cNvPr>
              <p14:cNvContentPartPr/>
              <p14:nvPr/>
            </p14:nvContentPartPr>
            <p14:xfrm>
              <a:off x="3297409" y="4143845"/>
              <a:ext cx="360" cy="360"/>
            </p14:xfrm>
          </p:contentPart>
        </mc:Choice>
        <mc:Fallback xmlns="">
          <p:pic>
            <p:nvPicPr>
              <p:cNvPr id="13" name="Ink 12">
                <a:extLst>
                  <a:ext uri="{FF2B5EF4-FFF2-40B4-BE49-F238E27FC236}">
                    <a16:creationId xmlns:a16="http://schemas.microsoft.com/office/drawing/2014/main" id="{BD369596-4F3D-B28F-586B-C3BB3CEBA428}"/>
                  </a:ext>
                </a:extLst>
              </p:cNvPr>
              <p:cNvPicPr/>
              <p:nvPr/>
            </p:nvPicPr>
            <p:blipFill>
              <a:blip r:embed="rId10"/>
              <a:stretch>
                <a:fillRect/>
              </a:stretch>
            </p:blipFill>
            <p:spPr>
              <a:xfrm>
                <a:off x="3279769" y="403584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14" name="Ink 13">
                <a:extLst>
                  <a:ext uri="{FF2B5EF4-FFF2-40B4-BE49-F238E27FC236}">
                    <a16:creationId xmlns:a16="http://schemas.microsoft.com/office/drawing/2014/main" id="{6ABF9CE4-667A-85CC-9B11-A21FE444A056}"/>
                  </a:ext>
                </a:extLst>
              </p14:cNvPr>
              <p14:cNvContentPartPr/>
              <p14:nvPr/>
            </p14:nvContentPartPr>
            <p14:xfrm>
              <a:off x="4435369" y="3987965"/>
              <a:ext cx="9720" cy="43200"/>
            </p14:xfrm>
          </p:contentPart>
        </mc:Choice>
        <mc:Fallback xmlns="">
          <p:pic>
            <p:nvPicPr>
              <p:cNvPr id="14" name="Ink 13">
                <a:extLst>
                  <a:ext uri="{FF2B5EF4-FFF2-40B4-BE49-F238E27FC236}">
                    <a16:creationId xmlns:a16="http://schemas.microsoft.com/office/drawing/2014/main" id="{6ABF9CE4-667A-85CC-9B11-A21FE444A056}"/>
                  </a:ext>
                </a:extLst>
              </p:cNvPr>
              <p:cNvPicPr/>
              <p:nvPr/>
            </p:nvPicPr>
            <p:blipFill>
              <a:blip r:embed="rId12"/>
              <a:stretch>
                <a:fillRect/>
              </a:stretch>
            </p:blipFill>
            <p:spPr>
              <a:xfrm>
                <a:off x="4417729" y="3880325"/>
                <a:ext cx="45360" cy="2588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15" name="Ink 14">
                <a:extLst>
                  <a:ext uri="{FF2B5EF4-FFF2-40B4-BE49-F238E27FC236}">
                    <a16:creationId xmlns:a16="http://schemas.microsoft.com/office/drawing/2014/main" id="{E1D920F1-85F8-55AF-7E36-47778A78FBFC}"/>
                  </a:ext>
                </a:extLst>
              </p14:cNvPr>
              <p14:cNvContentPartPr/>
              <p14:nvPr/>
            </p14:nvContentPartPr>
            <p14:xfrm>
              <a:off x="6458929" y="5184245"/>
              <a:ext cx="360" cy="360"/>
            </p14:xfrm>
          </p:contentPart>
        </mc:Choice>
        <mc:Fallback xmlns="">
          <p:pic>
            <p:nvPicPr>
              <p:cNvPr id="15" name="Ink 14">
                <a:extLst>
                  <a:ext uri="{FF2B5EF4-FFF2-40B4-BE49-F238E27FC236}">
                    <a16:creationId xmlns:a16="http://schemas.microsoft.com/office/drawing/2014/main" id="{E1D920F1-85F8-55AF-7E36-47778A78FBFC}"/>
                  </a:ext>
                </a:extLst>
              </p:cNvPr>
              <p:cNvPicPr/>
              <p:nvPr/>
            </p:nvPicPr>
            <p:blipFill>
              <a:blip r:embed="rId14"/>
              <a:stretch>
                <a:fillRect/>
              </a:stretch>
            </p:blipFill>
            <p:spPr>
              <a:xfrm>
                <a:off x="6440929" y="5076605"/>
                <a:ext cx="36000" cy="216000"/>
              </a:xfrm>
              <a:prstGeom prst="rect">
                <a:avLst/>
              </a:prstGeom>
            </p:spPr>
          </p:pic>
        </mc:Fallback>
      </mc:AlternateContent>
      <p:grpSp>
        <p:nvGrpSpPr>
          <p:cNvPr id="24" name="Group 23">
            <a:extLst>
              <a:ext uri="{FF2B5EF4-FFF2-40B4-BE49-F238E27FC236}">
                <a16:creationId xmlns:a16="http://schemas.microsoft.com/office/drawing/2014/main" id="{7FB1A7E6-CBF2-BACB-4F8B-89047E1C3C67}"/>
              </a:ext>
            </a:extLst>
          </p:cNvPr>
          <p:cNvGrpSpPr/>
          <p:nvPr/>
        </p:nvGrpSpPr>
        <p:grpSpPr>
          <a:xfrm>
            <a:off x="6040609" y="4163285"/>
            <a:ext cx="10080" cy="9720"/>
            <a:chOff x="6040609" y="4163285"/>
            <a:chExt cx="10080" cy="9720"/>
          </a:xfrm>
        </p:grpSpPr>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16" name="Ink 15">
                  <a:extLst>
                    <a:ext uri="{FF2B5EF4-FFF2-40B4-BE49-F238E27FC236}">
                      <a16:creationId xmlns:a16="http://schemas.microsoft.com/office/drawing/2014/main" id="{69CC0BF2-00F0-BBBA-3D81-2214727F87E2}"/>
                    </a:ext>
                  </a:extLst>
                </p14:cNvPr>
                <p14:cNvContentPartPr/>
                <p14:nvPr/>
              </p14:nvContentPartPr>
              <p14:xfrm>
                <a:off x="6046369" y="4172645"/>
                <a:ext cx="4320" cy="360"/>
              </p14:xfrm>
            </p:contentPart>
          </mc:Choice>
          <mc:Fallback xmlns="">
            <p:pic>
              <p:nvPicPr>
                <p:cNvPr id="16" name="Ink 15">
                  <a:extLst>
                    <a:ext uri="{FF2B5EF4-FFF2-40B4-BE49-F238E27FC236}">
                      <a16:creationId xmlns:a16="http://schemas.microsoft.com/office/drawing/2014/main" id="{69CC0BF2-00F0-BBBA-3D81-2214727F87E2}"/>
                    </a:ext>
                  </a:extLst>
                </p:cNvPr>
                <p:cNvPicPr/>
                <p:nvPr/>
              </p:nvPicPr>
              <p:blipFill>
                <a:blip r:embed="rId16"/>
                <a:stretch>
                  <a:fillRect/>
                </a:stretch>
              </p:blipFill>
              <p:spPr>
                <a:xfrm>
                  <a:off x="6028729" y="4065005"/>
                  <a:ext cx="3996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17" name="Ink 16">
                  <a:extLst>
                    <a:ext uri="{FF2B5EF4-FFF2-40B4-BE49-F238E27FC236}">
                      <a16:creationId xmlns:a16="http://schemas.microsoft.com/office/drawing/2014/main" id="{594DDEC8-28A9-16A9-8F2C-6742600BA990}"/>
                    </a:ext>
                  </a:extLst>
                </p14:cNvPr>
                <p14:cNvContentPartPr/>
                <p14:nvPr/>
              </p14:nvContentPartPr>
              <p14:xfrm>
                <a:off x="6040609" y="4163285"/>
                <a:ext cx="360" cy="360"/>
              </p14:xfrm>
            </p:contentPart>
          </mc:Choice>
          <mc:Fallback xmlns="">
            <p:pic>
              <p:nvPicPr>
                <p:cNvPr id="17" name="Ink 16">
                  <a:extLst>
                    <a:ext uri="{FF2B5EF4-FFF2-40B4-BE49-F238E27FC236}">
                      <a16:creationId xmlns:a16="http://schemas.microsoft.com/office/drawing/2014/main" id="{594DDEC8-28A9-16A9-8F2C-6742600BA990}"/>
                    </a:ext>
                  </a:extLst>
                </p:cNvPr>
                <p:cNvPicPr/>
                <p:nvPr/>
              </p:nvPicPr>
              <p:blipFill>
                <a:blip r:embed="rId18"/>
                <a:stretch>
                  <a:fillRect/>
                </a:stretch>
              </p:blipFill>
              <p:spPr>
                <a:xfrm>
                  <a:off x="6022969" y="405528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8" name="Ink 17">
                  <a:extLst>
                    <a:ext uri="{FF2B5EF4-FFF2-40B4-BE49-F238E27FC236}">
                      <a16:creationId xmlns:a16="http://schemas.microsoft.com/office/drawing/2014/main" id="{C45CD142-B470-569D-170E-EC53EF66F854}"/>
                    </a:ext>
                  </a:extLst>
                </p14:cNvPr>
                <p14:cNvContentPartPr/>
                <p14:nvPr/>
              </p14:nvContentPartPr>
              <p14:xfrm>
                <a:off x="6040609" y="4163285"/>
                <a:ext cx="360" cy="360"/>
              </p14:xfrm>
            </p:contentPart>
          </mc:Choice>
          <mc:Fallback xmlns="">
            <p:pic>
              <p:nvPicPr>
                <p:cNvPr id="18" name="Ink 17">
                  <a:extLst>
                    <a:ext uri="{FF2B5EF4-FFF2-40B4-BE49-F238E27FC236}">
                      <a16:creationId xmlns:a16="http://schemas.microsoft.com/office/drawing/2014/main" id="{C45CD142-B470-569D-170E-EC53EF66F854}"/>
                    </a:ext>
                  </a:extLst>
                </p:cNvPr>
                <p:cNvPicPr/>
                <p:nvPr/>
              </p:nvPicPr>
              <p:blipFill>
                <a:blip r:embed="rId18"/>
                <a:stretch>
                  <a:fillRect/>
                </a:stretch>
              </p:blipFill>
              <p:spPr>
                <a:xfrm>
                  <a:off x="6022969" y="405528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9" name="Ink 18">
                  <a:extLst>
                    <a:ext uri="{FF2B5EF4-FFF2-40B4-BE49-F238E27FC236}">
                      <a16:creationId xmlns:a16="http://schemas.microsoft.com/office/drawing/2014/main" id="{540DB30F-0C6D-C6E0-D9B8-A7B4A88F9E6D}"/>
                    </a:ext>
                  </a:extLst>
                </p14:cNvPr>
                <p14:cNvContentPartPr/>
                <p14:nvPr/>
              </p14:nvContentPartPr>
              <p14:xfrm>
                <a:off x="6040609" y="4163285"/>
                <a:ext cx="360" cy="360"/>
              </p14:xfrm>
            </p:contentPart>
          </mc:Choice>
          <mc:Fallback xmlns="">
            <p:pic>
              <p:nvPicPr>
                <p:cNvPr id="19" name="Ink 18">
                  <a:extLst>
                    <a:ext uri="{FF2B5EF4-FFF2-40B4-BE49-F238E27FC236}">
                      <a16:creationId xmlns:a16="http://schemas.microsoft.com/office/drawing/2014/main" id="{540DB30F-0C6D-C6E0-D9B8-A7B4A88F9E6D}"/>
                    </a:ext>
                  </a:extLst>
                </p:cNvPr>
                <p:cNvPicPr/>
                <p:nvPr/>
              </p:nvPicPr>
              <p:blipFill>
                <a:blip r:embed="rId18"/>
                <a:stretch>
                  <a:fillRect/>
                </a:stretch>
              </p:blipFill>
              <p:spPr>
                <a:xfrm>
                  <a:off x="6022969" y="4055285"/>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20" name="Ink 19">
                <a:extLst>
                  <a:ext uri="{FF2B5EF4-FFF2-40B4-BE49-F238E27FC236}">
                    <a16:creationId xmlns:a16="http://schemas.microsoft.com/office/drawing/2014/main" id="{0980C40A-E27A-E145-E5B7-755EFD099AC3}"/>
                  </a:ext>
                </a:extLst>
              </p14:cNvPr>
              <p14:cNvContentPartPr/>
              <p14:nvPr/>
            </p14:nvContentPartPr>
            <p14:xfrm>
              <a:off x="4629769" y="3841805"/>
              <a:ext cx="360" cy="360"/>
            </p14:xfrm>
          </p:contentPart>
        </mc:Choice>
        <mc:Fallback xmlns="">
          <p:pic>
            <p:nvPicPr>
              <p:cNvPr id="20" name="Ink 19">
                <a:extLst>
                  <a:ext uri="{FF2B5EF4-FFF2-40B4-BE49-F238E27FC236}">
                    <a16:creationId xmlns:a16="http://schemas.microsoft.com/office/drawing/2014/main" id="{0980C40A-E27A-E145-E5B7-755EFD099AC3}"/>
                  </a:ext>
                </a:extLst>
              </p:cNvPr>
              <p:cNvPicPr/>
              <p:nvPr/>
            </p:nvPicPr>
            <p:blipFill>
              <a:blip r:embed="rId22"/>
              <a:stretch>
                <a:fillRect/>
              </a:stretch>
            </p:blipFill>
            <p:spPr>
              <a:xfrm>
                <a:off x="4612129" y="3734165"/>
                <a:ext cx="36000" cy="216000"/>
              </a:xfrm>
              <a:prstGeom prst="rect">
                <a:avLst/>
              </a:prstGeom>
            </p:spPr>
          </p:pic>
        </mc:Fallback>
      </mc:AlternateContent>
      <p:grpSp>
        <p:nvGrpSpPr>
          <p:cNvPr id="23" name="Group 22">
            <a:extLst>
              <a:ext uri="{FF2B5EF4-FFF2-40B4-BE49-F238E27FC236}">
                <a16:creationId xmlns:a16="http://schemas.microsoft.com/office/drawing/2014/main" id="{C53DAB3C-DF69-1BFE-424D-269CD0669E95}"/>
              </a:ext>
            </a:extLst>
          </p:cNvPr>
          <p:cNvGrpSpPr/>
          <p:nvPr/>
        </p:nvGrpSpPr>
        <p:grpSpPr>
          <a:xfrm>
            <a:off x="3870889" y="3423485"/>
            <a:ext cx="97920" cy="29880"/>
            <a:chOff x="3870889" y="3423485"/>
            <a:chExt cx="97920" cy="29880"/>
          </a:xfrm>
        </p:grpSpPr>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21" name="Ink 20">
                  <a:extLst>
                    <a:ext uri="{FF2B5EF4-FFF2-40B4-BE49-F238E27FC236}">
                      <a16:creationId xmlns:a16="http://schemas.microsoft.com/office/drawing/2014/main" id="{E8406403-A7B7-B1B9-0693-562A5A857C04}"/>
                    </a:ext>
                  </a:extLst>
                </p14:cNvPr>
                <p14:cNvContentPartPr/>
                <p14:nvPr/>
              </p14:nvContentPartPr>
              <p14:xfrm>
                <a:off x="3968449" y="3453005"/>
                <a:ext cx="360" cy="360"/>
              </p14:xfrm>
            </p:contentPart>
          </mc:Choice>
          <mc:Fallback xmlns="">
            <p:pic>
              <p:nvPicPr>
                <p:cNvPr id="21" name="Ink 20">
                  <a:extLst>
                    <a:ext uri="{FF2B5EF4-FFF2-40B4-BE49-F238E27FC236}">
                      <a16:creationId xmlns:a16="http://schemas.microsoft.com/office/drawing/2014/main" id="{E8406403-A7B7-B1B9-0693-562A5A857C04}"/>
                    </a:ext>
                  </a:extLst>
                </p:cNvPr>
                <p:cNvPicPr/>
                <p:nvPr/>
              </p:nvPicPr>
              <p:blipFill>
                <a:blip r:embed="rId24"/>
                <a:stretch>
                  <a:fillRect/>
                </a:stretch>
              </p:blipFill>
              <p:spPr>
                <a:xfrm>
                  <a:off x="3950809" y="334536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22" name="Ink 21">
                  <a:extLst>
                    <a:ext uri="{FF2B5EF4-FFF2-40B4-BE49-F238E27FC236}">
                      <a16:creationId xmlns:a16="http://schemas.microsoft.com/office/drawing/2014/main" id="{B140A29B-6BB6-F979-9D41-C85A9AA78A56}"/>
                    </a:ext>
                  </a:extLst>
                </p14:cNvPr>
                <p14:cNvContentPartPr/>
                <p14:nvPr/>
              </p14:nvContentPartPr>
              <p14:xfrm>
                <a:off x="3870889" y="3423485"/>
                <a:ext cx="360" cy="360"/>
              </p14:xfrm>
            </p:contentPart>
          </mc:Choice>
          <mc:Fallback xmlns="">
            <p:pic>
              <p:nvPicPr>
                <p:cNvPr id="22" name="Ink 21">
                  <a:extLst>
                    <a:ext uri="{FF2B5EF4-FFF2-40B4-BE49-F238E27FC236}">
                      <a16:creationId xmlns:a16="http://schemas.microsoft.com/office/drawing/2014/main" id="{B140A29B-6BB6-F979-9D41-C85A9AA78A56}"/>
                    </a:ext>
                  </a:extLst>
                </p:cNvPr>
                <p:cNvPicPr/>
                <p:nvPr/>
              </p:nvPicPr>
              <p:blipFill>
                <a:blip r:embed="rId26"/>
                <a:stretch>
                  <a:fillRect/>
                </a:stretch>
              </p:blipFill>
              <p:spPr>
                <a:xfrm>
                  <a:off x="3853249" y="3315845"/>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25" name="Ink 24">
                <a:extLst>
                  <a:ext uri="{FF2B5EF4-FFF2-40B4-BE49-F238E27FC236}">
                    <a16:creationId xmlns:a16="http://schemas.microsoft.com/office/drawing/2014/main" id="{4ECE792A-8DE6-60FE-7DA2-61ED88770B07}"/>
                  </a:ext>
                </a:extLst>
              </p14:cNvPr>
              <p14:cNvContentPartPr/>
              <p14:nvPr/>
            </p14:nvContentPartPr>
            <p14:xfrm>
              <a:off x="4717609" y="1731125"/>
              <a:ext cx="360" cy="360"/>
            </p14:xfrm>
          </p:contentPart>
        </mc:Choice>
        <mc:Fallback xmlns="">
          <p:pic>
            <p:nvPicPr>
              <p:cNvPr id="25" name="Ink 24">
                <a:extLst>
                  <a:ext uri="{FF2B5EF4-FFF2-40B4-BE49-F238E27FC236}">
                    <a16:creationId xmlns:a16="http://schemas.microsoft.com/office/drawing/2014/main" id="{4ECE792A-8DE6-60FE-7DA2-61ED88770B07}"/>
                  </a:ext>
                </a:extLst>
              </p:cNvPr>
              <p:cNvPicPr/>
              <p:nvPr/>
            </p:nvPicPr>
            <p:blipFill>
              <a:blip r:embed="rId28"/>
              <a:stretch>
                <a:fillRect/>
              </a:stretch>
            </p:blipFill>
            <p:spPr>
              <a:xfrm>
                <a:off x="4699609" y="162312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9">
            <p14:nvContentPartPr>
              <p14:cNvPr id="26" name="Ink 25">
                <a:extLst>
                  <a:ext uri="{FF2B5EF4-FFF2-40B4-BE49-F238E27FC236}">
                    <a16:creationId xmlns:a16="http://schemas.microsoft.com/office/drawing/2014/main" id="{4D9210AC-AF25-CA30-EECE-9644A7C55DE4}"/>
                  </a:ext>
                </a:extLst>
              </p14:cNvPr>
              <p14:cNvContentPartPr/>
              <p14:nvPr/>
            </p14:nvContentPartPr>
            <p14:xfrm>
              <a:off x="5369209" y="690005"/>
              <a:ext cx="360" cy="360"/>
            </p14:xfrm>
          </p:contentPart>
        </mc:Choice>
        <mc:Fallback xmlns="">
          <p:pic>
            <p:nvPicPr>
              <p:cNvPr id="26" name="Ink 25">
                <a:extLst>
                  <a:ext uri="{FF2B5EF4-FFF2-40B4-BE49-F238E27FC236}">
                    <a16:creationId xmlns:a16="http://schemas.microsoft.com/office/drawing/2014/main" id="{4D9210AC-AF25-CA30-EECE-9644A7C55DE4}"/>
                  </a:ext>
                </a:extLst>
              </p:cNvPr>
              <p:cNvPicPr/>
              <p:nvPr/>
            </p:nvPicPr>
            <p:blipFill>
              <a:blip r:embed="rId30"/>
              <a:stretch>
                <a:fillRect/>
              </a:stretch>
            </p:blipFill>
            <p:spPr>
              <a:xfrm>
                <a:off x="5351569" y="582365"/>
                <a:ext cx="36000" cy="216000"/>
              </a:xfrm>
              <a:prstGeom prst="rect">
                <a:avLst/>
              </a:prstGeom>
            </p:spPr>
          </p:pic>
        </mc:Fallback>
      </mc:AlternateContent>
      <p:grpSp>
        <p:nvGrpSpPr>
          <p:cNvPr id="29" name="Group 28">
            <a:extLst>
              <a:ext uri="{FF2B5EF4-FFF2-40B4-BE49-F238E27FC236}">
                <a16:creationId xmlns:a16="http://schemas.microsoft.com/office/drawing/2014/main" id="{CEA0ACB5-66CF-A555-B09E-173507C38F96}"/>
              </a:ext>
            </a:extLst>
          </p:cNvPr>
          <p:cNvGrpSpPr/>
          <p:nvPr/>
        </p:nvGrpSpPr>
        <p:grpSpPr>
          <a:xfrm>
            <a:off x="6079129" y="2888885"/>
            <a:ext cx="107640" cy="129600"/>
            <a:chOff x="6079129" y="2888885"/>
            <a:chExt cx="107640" cy="129600"/>
          </a:xfrm>
        </p:grpSpPr>
        <mc:AlternateContent xmlns:mc="http://schemas.openxmlformats.org/markup-compatibility/2006" xmlns:p14="http://schemas.microsoft.com/office/powerpoint/2010/main" xmlns:aink="http://schemas.microsoft.com/office/drawing/2016/ink">
          <mc:Choice Requires="p14 aink">
            <p:contentPart p14:bwMode="auto" r:id="rId31">
              <p14:nvContentPartPr>
                <p14:cNvPr id="27" name="Ink 26">
                  <a:extLst>
                    <a:ext uri="{FF2B5EF4-FFF2-40B4-BE49-F238E27FC236}">
                      <a16:creationId xmlns:a16="http://schemas.microsoft.com/office/drawing/2014/main" id="{87C92DF8-7841-F638-77D9-BEE39C9E58D9}"/>
                    </a:ext>
                  </a:extLst>
                </p14:cNvPr>
                <p14:cNvContentPartPr/>
                <p14:nvPr/>
              </p14:nvContentPartPr>
              <p14:xfrm>
                <a:off x="6186409" y="2888885"/>
                <a:ext cx="360" cy="129600"/>
              </p14:xfrm>
            </p:contentPart>
          </mc:Choice>
          <mc:Fallback xmlns="">
            <p:pic>
              <p:nvPicPr>
                <p:cNvPr id="27" name="Ink 26">
                  <a:extLst>
                    <a:ext uri="{FF2B5EF4-FFF2-40B4-BE49-F238E27FC236}">
                      <a16:creationId xmlns:a16="http://schemas.microsoft.com/office/drawing/2014/main" id="{87C92DF8-7841-F638-77D9-BEE39C9E58D9}"/>
                    </a:ext>
                  </a:extLst>
                </p:cNvPr>
                <p:cNvPicPr/>
                <p:nvPr/>
              </p:nvPicPr>
              <p:blipFill>
                <a:blip r:embed="rId32"/>
                <a:stretch>
                  <a:fillRect/>
                </a:stretch>
              </p:blipFill>
              <p:spPr>
                <a:xfrm>
                  <a:off x="6168409" y="2780885"/>
                  <a:ext cx="36000" cy="345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3">
              <p14:nvContentPartPr>
                <p14:cNvPr id="28" name="Ink 27">
                  <a:extLst>
                    <a:ext uri="{FF2B5EF4-FFF2-40B4-BE49-F238E27FC236}">
                      <a16:creationId xmlns:a16="http://schemas.microsoft.com/office/drawing/2014/main" id="{F44DBA06-225A-16AA-C33B-216C98E92231}"/>
                    </a:ext>
                  </a:extLst>
                </p14:cNvPr>
                <p14:cNvContentPartPr/>
                <p14:nvPr/>
              </p14:nvContentPartPr>
              <p14:xfrm>
                <a:off x="6079129" y="2898245"/>
                <a:ext cx="360" cy="360"/>
              </p14:xfrm>
            </p:contentPart>
          </mc:Choice>
          <mc:Fallback xmlns="">
            <p:pic>
              <p:nvPicPr>
                <p:cNvPr id="28" name="Ink 27">
                  <a:extLst>
                    <a:ext uri="{FF2B5EF4-FFF2-40B4-BE49-F238E27FC236}">
                      <a16:creationId xmlns:a16="http://schemas.microsoft.com/office/drawing/2014/main" id="{F44DBA06-225A-16AA-C33B-216C98E92231}"/>
                    </a:ext>
                  </a:extLst>
                </p:cNvPr>
                <p:cNvPicPr/>
                <p:nvPr/>
              </p:nvPicPr>
              <p:blipFill>
                <a:blip r:embed="rId34"/>
                <a:stretch>
                  <a:fillRect/>
                </a:stretch>
              </p:blipFill>
              <p:spPr>
                <a:xfrm>
                  <a:off x="6061489" y="2790605"/>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35">
            <p14:nvContentPartPr>
              <p14:cNvPr id="39" name="Ink 38">
                <a:extLst>
                  <a:ext uri="{FF2B5EF4-FFF2-40B4-BE49-F238E27FC236}">
                    <a16:creationId xmlns:a16="http://schemas.microsoft.com/office/drawing/2014/main" id="{01693C48-D5FF-0C93-3E7A-F9ADFBC0CEF9}"/>
                  </a:ext>
                </a:extLst>
              </p14:cNvPr>
              <p14:cNvContentPartPr/>
              <p14:nvPr/>
            </p14:nvContentPartPr>
            <p14:xfrm>
              <a:off x="3900409" y="3268325"/>
              <a:ext cx="360" cy="360"/>
            </p14:xfrm>
          </p:contentPart>
        </mc:Choice>
        <mc:Fallback xmlns="">
          <p:pic>
            <p:nvPicPr>
              <p:cNvPr id="39" name="Ink 38">
                <a:extLst>
                  <a:ext uri="{FF2B5EF4-FFF2-40B4-BE49-F238E27FC236}">
                    <a16:creationId xmlns:a16="http://schemas.microsoft.com/office/drawing/2014/main" id="{01693C48-D5FF-0C93-3E7A-F9ADFBC0CEF9}"/>
                  </a:ext>
                </a:extLst>
              </p:cNvPr>
              <p:cNvPicPr/>
              <p:nvPr/>
            </p:nvPicPr>
            <p:blipFill>
              <a:blip r:embed="rId36"/>
              <a:stretch>
                <a:fillRect/>
              </a:stretch>
            </p:blipFill>
            <p:spPr>
              <a:xfrm>
                <a:off x="3882769" y="316032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7">
            <p14:nvContentPartPr>
              <p14:cNvPr id="40" name="Ink 39">
                <a:extLst>
                  <a:ext uri="{FF2B5EF4-FFF2-40B4-BE49-F238E27FC236}">
                    <a16:creationId xmlns:a16="http://schemas.microsoft.com/office/drawing/2014/main" id="{2B4D2BEF-A58A-E6C5-70EA-3735090584FC}"/>
                  </a:ext>
                </a:extLst>
              </p14:cNvPr>
              <p14:cNvContentPartPr/>
              <p14:nvPr/>
            </p14:nvContentPartPr>
            <p14:xfrm>
              <a:off x="6069769" y="3034685"/>
              <a:ext cx="360" cy="360"/>
            </p14:xfrm>
          </p:contentPart>
        </mc:Choice>
        <mc:Fallback xmlns="">
          <p:pic>
            <p:nvPicPr>
              <p:cNvPr id="40" name="Ink 39">
                <a:extLst>
                  <a:ext uri="{FF2B5EF4-FFF2-40B4-BE49-F238E27FC236}">
                    <a16:creationId xmlns:a16="http://schemas.microsoft.com/office/drawing/2014/main" id="{2B4D2BEF-A58A-E6C5-70EA-3735090584FC}"/>
                  </a:ext>
                </a:extLst>
              </p:cNvPr>
              <p:cNvPicPr/>
              <p:nvPr/>
            </p:nvPicPr>
            <p:blipFill>
              <a:blip r:embed="rId38"/>
              <a:stretch>
                <a:fillRect/>
              </a:stretch>
            </p:blipFill>
            <p:spPr>
              <a:xfrm>
                <a:off x="6051769" y="292704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9">
            <p14:nvContentPartPr>
              <p14:cNvPr id="42" name="Ink 41">
                <a:extLst>
                  <a:ext uri="{FF2B5EF4-FFF2-40B4-BE49-F238E27FC236}">
                    <a16:creationId xmlns:a16="http://schemas.microsoft.com/office/drawing/2014/main" id="{CE0C716B-5389-A9F7-6F65-AF3D4DC03A6D}"/>
                  </a:ext>
                </a:extLst>
              </p14:cNvPr>
              <p14:cNvContentPartPr/>
              <p14:nvPr/>
            </p14:nvContentPartPr>
            <p14:xfrm>
              <a:off x="-1188911" y="1908245"/>
              <a:ext cx="11880" cy="7920"/>
            </p14:xfrm>
          </p:contentPart>
        </mc:Choice>
        <mc:Fallback xmlns="">
          <p:pic>
            <p:nvPicPr>
              <p:cNvPr id="42" name="Ink 41">
                <a:extLst>
                  <a:ext uri="{FF2B5EF4-FFF2-40B4-BE49-F238E27FC236}">
                    <a16:creationId xmlns:a16="http://schemas.microsoft.com/office/drawing/2014/main" id="{CE0C716B-5389-A9F7-6F65-AF3D4DC03A6D}"/>
                  </a:ext>
                </a:extLst>
              </p:cNvPr>
              <p:cNvPicPr/>
              <p:nvPr/>
            </p:nvPicPr>
            <p:blipFill>
              <a:blip r:embed="rId40"/>
              <a:stretch>
                <a:fillRect/>
              </a:stretch>
            </p:blipFill>
            <p:spPr>
              <a:xfrm>
                <a:off x="-1206911" y="1800245"/>
                <a:ext cx="47520" cy="2235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1">
            <p14:nvContentPartPr>
              <p14:cNvPr id="43" name="Ink 42">
                <a:extLst>
                  <a:ext uri="{FF2B5EF4-FFF2-40B4-BE49-F238E27FC236}">
                    <a16:creationId xmlns:a16="http://schemas.microsoft.com/office/drawing/2014/main" id="{2D7DD79E-784D-925F-7F87-A4EBA6209D6D}"/>
                  </a:ext>
                </a:extLst>
              </p14:cNvPr>
              <p14:cNvContentPartPr/>
              <p14:nvPr/>
            </p14:nvContentPartPr>
            <p14:xfrm>
              <a:off x="-1595711" y="1137845"/>
              <a:ext cx="360" cy="360"/>
            </p14:xfrm>
          </p:contentPart>
        </mc:Choice>
        <mc:Fallback xmlns="">
          <p:pic>
            <p:nvPicPr>
              <p:cNvPr id="43" name="Ink 42">
                <a:extLst>
                  <a:ext uri="{FF2B5EF4-FFF2-40B4-BE49-F238E27FC236}">
                    <a16:creationId xmlns:a16="http://schemas.microsoft.com/office/drawing/2014/main" id="{2D7DD79E-784D-925F-7F87-A4EBA6209D6D}"/>
                  </a:ext>
                </a:extLst>
              </p:cNvPr>
              <p:cNvPicPr/>
              <p:nvPr/>
            </p:nvPicPr>
            <p:blipFill>
              <a:blip r:embed="rId42"/>
              <a:stretch>
                <a:fillRect/>
              </a:stretch>
            </p:blipFill>
            <p:spPr>
              <a:xfrm>
                <a:off x="-1613351" y="1029845"/>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3">
            <p14:nvContentPartPr>
              <p14:cNvPr id="44" name="Ink 43">
                <a:extLst>
                  <a:ext uri="{FF2B5EF4-FFF2-40B4-BE49-F238E27FC236}">
                    <a16:creationId xmlns:a16="http://schemas.microsoft.com/office/drawing/2014/main" id="{1B0E74FA-D9FC-E48C-738E-5A7B04C30ECE}"/>
                  </a:ext>
                </a:extLst>
              </p14:cNvPr>
              <p14:cNvContentPartPr/>
              <p14:nvPr/>
            </p14:nvContentPartPr>
            <p14:xfrm>
              <a:off x="-1391591" y="1497485"/>
              <a:ext cx="360" cy="360"/>
            </p14:xfrm>
          </p:contentPart>
        </mc:Choice>
        <mc:Fallback xmlns="">
          <p:pic>
            <p:nvPicPr>
              <p:cNvPr id="44" name="Ink 43">
                <a:extLst>
                  <a:ext uri="{FF2B5EF4-FFF2-40B4-BE49-F238E27FC236}">
                    <a16:creationId xmlns:a16="http://schemas.microsoft.com/office/drawing/2014/main" id="{1B0E74FA-D9FC-E48C-738E-5A7B04C30ECE}"/>
                  </a:ext>
                </a:extLst>
              </p:cNvPr>
              <p:cNvPicPr/>
              <p:nvPr/>
            </p:nvPicPr>
            <p:blipFill>
              <a:blip r:embed="rId44"/>
              <a:stretch>
                <a:fillRect/>
              </a:stretch>
            </p:blipFill>
            <p:spPr>
              <a:xfrm>
                <a:off x="-1409231" y="1389845"/>
                <a:ext cx="36000" cy="216000"/>
              </a:xfrm>
              <a:prstGeom prst="rect">
                <a:avLst/>
              </a:prstGeom>
            </p:spPr>
          </p:pic>
        </mc:Fallback>
      </mc:AlternateContent>
      <p:pic>
        <p:nvPicPr>
          <p:cNvPr id="48" name="Picture 47">
            <a:extLst>
              <a:ext uri="{FF2B5EF4-FFF2-40B4-BE49-F238E27FC236}">
                <a16:creationId xmlns:a16="http://schemas.microsoft.com/office/drawing/2014/main" id="{D6F28B60-3944-6AC7-A11A-471934CA36BB}"/>
              </a:ext>
            </a:extLst>
          </p:cNvPr>
          <p:cNvPicPr>
            <a:picLocks noChangeAspect="1"/>
          </p:cNvPicPr>
          <p:nvPr/>
        </p:nvPicPr>
        <p:blipFill>
          <a:blip r:embed="rId45"/>
          <a:stretch>
            <a:fillRect/>
          </a:stretch>
        </p:blipFill>
        <p:spPr>
          <a:xfrm>
            <a:off x="1995070" y="2466979"/>
            <a:ext cx="5445078" cy="3205302"/>
          </a:xfrm>
          <a:prstGeom prst="rect">
            <a:avLst/>
          </a:prstGeom>
        </p:spPr>
      </p:pic>
    </p:spTree>
    <p:extLst>
      <p:ext uri="{BB962C8B-B14F-4D97-AF65-F5344CB8AC3E}">
        <p14:creationId xmlns:p14="http://schemas.microsoft.com/office/powerpoint/2010/main" val="2891072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4E1F92F-2546-4215-A222-444DE51E46A7}"/>
              </a:ext>
            </a:extLst>
          </p:cNvPr>
          <p:cNvGraphicFramePr>
            <a:graphicFrameLocks noGrp="1"/>
          </p:cNvGraphicFramePr>
          <p:nvPr>
            <p:extLst>
              <p:ext uri="{D42A27DB-BD31-4B8C-83A1-F6EECF244321}">
                <p14:modId xmlns:p14="http://schemas.microsoft.com/office/powerpoint/2010/main" val="3837808144"/>
              </p:ext>
            </p:extLst>
          </p:nvPr>
        </p:nvGraphicFramePr>
        <p:xfrm>
          <a:off x="280294" y="2596895"/>
          <a:ext cx="8354041" cy="2100797"/>
        </p:xfrm>
        <a:graphic>
          <a:graphicData uri="http://schemas.openxmlformats.org/drawingml/2006/table">
            <a:tbl>
              <a:tblPr firstRow="1" firstCol="1" lastRow="1" lastCol="1" bandRow="1" bandCol="1"/>
              <a:tblGrid>
                <a:gridCol w="908858">
                  <a:extLst>
                    <a:ext uri="{9D8B030D-6E8A-4147-A177-3AD203B41FA5}">
                      <a16:colId xmlns:a16="http://schemas.microsoft.com/office/drawing/2014/main" val="20000"/>
                    </a:ext>
                  </a:extLst>
                </a:gridCol>
                <a:gridCol w="7445183">
                  <a:extLst>
                    <a:ext uri="{9D8B030D-6E8A-4147-A177-3AD203B41FA5}">
                      <a16:colId xmlns:a16="http://schemas.microsoft.com/office/drawing/2014/main" val="20001"/>
                    </a:ext>
                  </a:extLst>
                </a:gridCol>
              </a:tblGrid>
              <a:tr h="2100797">
                <a:tc>
                  <a:txBody>
                    <a:bodyPr/>
                    <a:lstStyle/>
                    <a:p>
                      <a:pPr>
                        <a:spcAft>
                          <a:spcPts val="0"/>
                        </a:spcAft>
                      </a:pPr>
                      <a:r>
                        <a:rPr lang="en-ZA" sz="1400" dirty="0">
                          <a:solidFill>
                            <a:schemeClr val="tx1"/>
                          </a:solidFill>
                          <a:effectLst/>
                          <a:latin typeface="+mn-lt"/>
                          <a:ea typeface="Times New Roman" panose="02020603050405020304" pitchFamily="18" charset="0"/>
                          <a:cs typeface="Arial" panose="020B0604020202020204" pitchFamily="34" charset="0"/>
                        </a:rPr>
                        <a:t>C.3.11.</a:t>
                      </a:r>
                      <a:endParaRPr lang="en-ZA" sz="1400"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b="1" kern="1200" dirty="0">
                          <a:solidFill>
                            <a:schemeClr val="tx1"/>
                          </a:solidFill>
                          <a:effectLst/>
                          <a:latin typeface="+mn-lt"/>
                          <a:ea typeface="+mn-ea"/>
                          <a:cs typeface="Times New Roman" panose="02020603050405020304" pitchFamily="18" charset="0"/>
                        </a:rPr>
                        <a:t>Scoring quality: Key Personnel</a:t>
                      </a:r>
                    </a:p>
                    <a:p>
                      <a:pPr marL="285750" indent="-285750" algn="just">
                        <a:buFont typeface="Arial" panose="020B0604020202020204" pitchFamily="34" charset="0"/>
                        <a:buChar char="•"/>
                      </a:pPr>
                      <a:r>
                        <a:rPr lang="en-US" sz="1400" b="0" i="0" u="none" strike="noStrike" kern="1200" baseline="0" dirty="0">
                          <a:solidFill>
                            <a:schemeClr val="tx1"/>
                          </a:solidFill>
                          <a:latin typeface="+mn-lt"/>
                          <a:ea typeface="+mn-ea"/>
                          <a:cs typeface="+mn-cs"/>
                        </a:rPr>
                        <a:t>Key persons shall be used to calculate the technical experience and managerial ability score.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tx1"/>
                          </a:solidFill>
                          <a:effectLst/>
                          <a:latin typeface="+mn-lt"/>
                          <a:ea typeface="+mn-ea"/>
                          <a:cs typeface="+mn-cs"/>
                        </a:rPr>
                        <a:t>When a proposed candidate for any position is not in the permanent employ of the tenderer but a contracted person, this must be indicated on form B2 and a signed letter of consent from the candidate must be </a:t>
                      </a:r>
                      <a:r>
                        <a:rPr lang="en-US" sz="1400" b="1" kern="1200" dirty="0">
                          <a:solidFill>
                            <a:srgbClr val="FF0000"/>
                          </a:solidFill>
                          <a:effectLst/>
                          <a:latin typeface="+mn-lt"/>
                          <a:ea typeface="+mn-ea"/>
                          <a:cs typeface="+mn-cs"/>
                        </a:rPr>
                        <a:t>submitted with the relevant B-forms</a:t>
                      </a:r>
                      <a:r>
                        <a:rPr lang="en-US" sz="1400" kern="1200" dirty="0">
                          <a:solidFill>
                            <a:schemeClr val="tx1"/>
                          </a:solidFill>
                          <a:effectLst/>
                          <a:latin typeface="+mn-lt"/>
                          <a:ea typeface="+mn-ea"/>
                          <a:cs typeface="+mn-cs"/>
                        </a:rPr>
                        <a:t>.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tx1"/>
                          </a:solidFill>
                          <a:effectLst/>
                          <a:latin typeface="+mn-lt"/>
                          <a:ea typeface="+mn-ea"/>
                          <a:cs typeface="+mn-cs"/>
                        </a:rPr>
                        <a:t>Each proposed candidate shall complete the relevant B1 and B2 forms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tx1"/>
                          </a:solidFill>
                          <a:effectLst/>
                          <a:latin typeface="+mn-lt"/>
                          <a:ea typeface="+mn-ea"/>
                          <a:cs typeface="+mn-cs"/>
                        </a:rPr>
                        <a:t>Design Specialists (DS) and Assistant Design Specialists (ADS) (if applicable) will be limited to participate in a maximum number of 6 (six) conventional contracts in the design phase with the Employer which will be complete after the Detailed Design report is accepted by the Employer.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4" name="TextBox 3">
            <a:extLst>
              <a:ext uri="{FF2B5EF4-FFF2-40B4-BE49-F238E27FC236}">
                <a16:creationId xmlns:a16="http://schemas.microsoft.com/office/drawing/2014/main" id="{B84B1AA9-7955-4FCC-8E17-059BD0460F7B}"/>
              </a:ext>
            </a:extLst>
          </p:cNvPr>
          <p:cNvSpPr txBox="1"/>
          <p:nvPr/>
        </p:nvSpPr>
        <p:spPr>
          <a:xfrm>
            <a:off x="-3706" y="1361020"/>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3975406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4E1F92F-2546-4215-A222-444DE51E46A7}"/>
              </a:ext>
            </a:extLst>
          </p:cNvPr>
          <p:cNvGraphicFramePr>
            <a:graphicFrameLocks noGrp="1"/>
          </p:cNvGraphicFramePr>
          <p:nvPr>
            <p:extLst>
              <p:ext uri="{D42A27DB-BD31-4B8C-83A1-F6EECF244321}">
                <p14:modId xmlns:p14="http://schemas.microsoft.com/office/powerpoint/2010/main" val="1697946778"/>
              </p:ext>
            </p:extLst>
          </p:nvPr>
        </p:nvGraphicFramePr>
        <p:xfrm>
          <a:off x="648788" y="2203111"/>
          <a:ext cx="7968343" cy="4267200"/>
        </p:xfrm>
        <a:graphic>
          <a:graphicData uri="http://schemas.openxmlformats.org/drawingml/2006/table">
            <a:tbl>
              <a:tblPr firstRow="1" firstCol="1" lastRow="1" lastCol="1" bandRow="1" bandCol="1"/>
              <a:tblGrid>
                <a:gridCol w="866897">
                  <a:extLst>
                    <a:ext uri="{9D8B030D-6E8A-4147-A177-3AD203B41FA5}">
                      <a16:colId xmlns:a16="http://schemas.microsoft.com/office/drawing/2014/main" val="20000"/>
                    </a:ext>
                  </a:extLst>
                </a:gridCol>
                <a:gridCol w="7101446">
                  <a:extLst>
                    <a:ext uri="{9D8B030D-6E8A-4147-A177-3AD203B41FA5}">
                      <a16:colId xmlns:a16="http://schemas.microsoft.com/office/drawing/2014/main" val="20001"/>
                    </a:ext>
                  </a:extLst>
                </a:gridCol>
              </a:tblGrid>
              <a:tr h="4097459">
                <a:tc>
                  <a:txBody>
                    <a:bodyPr/>
                    <a:lstStyle/>
                    <a:p>
                      <a:pPr>
                        <a:spcAft>
                          <a:spcPts val="0"/>
                        </a:spcAft>
                        <a:tabLst>
                          <a:tab pos="360000" algn="l"/>
                          <a:tab pos="720000" algn="l"/>
                          <a:tab pos="1080000" algn="l"/>
                        </a:tabLst>
                      </a:pPr>
                      <a:r>
                        <a:rPr lang="en-ZA" sz="1400" dirty="0">
                          <a:solidFill>
                            <a:schemeClr val="tx1"/>
                          </a:solidFill>
                          <a:effectLst/>
                          <a:latin typeface="+mn-lt"/>
                          <a:ea typeface="Times New Roman" panose="02020603050405020304" pitchFamily="18" charset="0"/>
                          <a:cs typeface="Arial" panose="020B0604020202020204" pitchFamily="34" charset="0"/>
                        </a:rPr>
                        <a:t>C.3.13 </a:t>
                      </a:r>
                      <a:endParaRPr lang="en-ZA" sz="1400"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just">
                        <a:tabLst>
                          <a:tab pos="360000" algn="l"/>
                          <a:tab pos="720000" algn="l"/>
                          <a:tab pos="1080000" algn="l"/>
                        </a:tabLst>
                      </a:pPr>
                      <a:r>
                        <a:rPr lang="en-US" sz="1400" kern="1200" dirty="0">
                          <a:solidFill>
                            <a:schemeClr val="tx1"/>
                          </a:solidFill>
                          <a:effectLst/>
                          <a:latin typeface="+mn-lt"/>
                          <a:ea typeface="+mn-ea"/>
                          <a:cs typeface="+mn-cs"/>
                        </a:rPr>
                        <a:t>The conditions stated in clauses C.3.13(a) to (f) of the Conditions of Tender as well as the following additional clauses C.3.13(g) to (k) shall be applied as objective criteria in terms of section 2(1)(f) of the Preferential Procurement Policy Framework Act, 2000 (Act No. 5 of 2000) and as compelling and justifiable reasons not to award to the highest scoring tenderer:</a:t>
                      </a:r>
                    </a:p>
                    <a:p>
                      <a:pPr lvl="0" algn="just">
                        <a:tabLst>
                          <a:tab pos="360000" algn="l"/>
                          <a:tab pos="720000" algn="l"/>
                          <a:tab pos="1080000" algn="l"/>
                        </a:tabLst>
                      </a:pPr>
                      <a:endParaRPr lang="en-US" sz="1400" kern="1200" dirty="0">
                        <a:solidFill>
                          <a:schemeClr val="tx1"/>
                        </a:solidFill>
                        <a:effectLst/>
                        <a:latin typeface="+mn-lt"/>
                        <a:ea typeface="+mn-ea"/>
                        <a:cs typeface="+mn-cs"/>
                      </a:endParaRPr>
                    </a:p>
                    <a:p>
                      <a:pPr lvl="0" algn="just">
                        <a:tabLst>
                          <a:tab pos="360000" algn="l"/>
                          <a:tab pos="720000" algn="l"/>
                          <a:tab pos="1080000" algn="l"/>
                        </a:tabLst>
                      </a:pPr>
                      <a:r>
                        <a:rPr lang="en-US" sz="1400" kern="1200" dirty="0">
                          <a:solidFill>
                            <a:schemeClr val="tx1"/>
                          </a:solidFill>
                          <a:effectLst/>
                          <a:latin typeface="+mn-lt"/>
                          <a:ea typeface="+mn-ea"/>
                          <a:cs typeface="+mn-cs"/>
                        </a:rPr>
                        <a:t>g)	the tenderer or any of its directors is not listed on National Treasury’s Register of Tender 	Defaulters or Restricted Suppliers, or the Employer’s database, in terms of the Prevention 	and Combating of Corrupt Activities Act, 2004 (Act No 12 of 2004) as a tenderer or person 	prohibited from doing business with the public sector;</a:t>
                      </a:r>
                    </a:p>
                    <a:p>
                      <a:pPr lvl="0" algn="just">
                        <a:tabLst>
                          <a:tab pos="360000" algn="l"/>
                          <a:tab pos="720000" algn="l"/>
                          <a:tab pos="1080000" algn="l"/>
                        </a:tabLst>
                      </a:pPr>
                      <a:r>
                        <a:rPr lang="en-US" sz="1400" kern="1200" dirty="0">
                          <a:solidFill>
                            <a:schemeClr val="tx1"/>
                          </a:solidFill>
                          <a:effectLst/>
                          <a:latin typeface="+mn-lt"/>
                          <a:ea typeface="+mn-ea"/>
                          <a:cs typeface="+mn-cs"/>
                        </a:rPr>
                        <a:t>h)	the tenderer has not abused the Employer’s supply chain management system; and</a:t>
                      </a:r>
                    </a:p>
                    <a:p>
                      <a:pPr lvl="0" algn="just">
                        <a:tabLst>
                          <a:tab pos="360000" algn="l"/>
                          <a:tab pos="720000" algn="l"/>
                          <a:tab pos="1080000" algn="l"/>
                        </a:tabLst>
                      </a:pPr>
                      <a:r>
                        <a:rPr lang="en-US" sz="1400" kern="1200" dirty="0" err="1">
                          <a:solidFill>
                            <a:schemeClr val="tx1"/>
                          </a:solidFill>
                          <a:effectLst/>
                          <a:latin typeface="+mn-lt"/>
                          <a:ea typeface="+mn-ea"/>
                          <a:cs typeface="+mn-cs"/>
                        </a:rPr>
                        <a:t>i</a:t>
                      </a:r>
                      <a:r>
                        <a:rPr lang="en-US" sz="1400" kern="1200" dirty="0">
                          <a:solidFill>
                            <a:schemeClr val="tx1"/>
                          </a:solidFill>
                          <a:effectLst/>
                          <a:latin typeface="+mn-lt"/>
                          <a:ea typeface="+mn-ea"/>
                          <a:cs typeface="+mn-cs"/>
                        </a:rPr>
                        <a:t>)	the tenderer has not failed to perform on any previous contract and has not been given a 	written notice to this effect.</a:t>
                      </a:r>
                    </a:p>
                    <a:p>
                      <a:pPr lvl="0" algn="just">
                        <a:tabLst>
                          <a:tab pos="360000" algn="l"/>
                          <a:tab pos="720000" algn="l"/>
                          <a:tab pos="1080000" algn="l"/>
                        </a:tabLst>
                      </a:pPr>
                      <a:r>
                        <a:rPr lang="en-US" sz="1400" kern="1200" dirty="0">
                          <a:solidFill>
                            <a:schemeClr val="tx1"/>
                          </a:solidFill>
                          <a:effectLst/>
                          <a:latin typeface="+mn-lt"/>
                          <a:ea typeface="+mn-ea"/>
                          <a:cs typeface="+mn-cs"/>
                        </a:rPr>
                        <a:t>j)	the tenderer is tax compliant. The recommended tenderer who becomes non-compliant, 	prior to award, shall be notified and must become compliant within 7 working days of the 	date of being notified. A recommended tenderer who remains non-compliant after the 7 	working days of being notified, shall be declared non-responsive.</a:t>
                      </a:r>
                    </a:p>
                    <a:p>
                      <a:pPr lvl="0" algn="just">
                        <a:tabLst>
                          <a:tab pos="360000" algn="l"/>
                          <a:tab pos="720000" algn="l"/>
                          <a:tab pos="1080000" algn="l"/>
                        </a:tabLst>
                      </a:pPr>
                      <a:r>
                        <a:rPr lang="en-US" sz="1400" kern="1200" dirty="0">
                          <a:solidFill>
                            <a:schemeClr val="tx1"/>
                          </a:solidFill>
                          <a:effectLst/>
                          <a:latin typeface="+mn-lt"/>
                          <a:ea typeface="+mn-ea"/>
                          <a:cs typeface="+mn-cs"/>
                        </a:rPr>
                        <a:t>k)	the proposed Key Persons are not fully committed to the maximum number of projects in 	which they can participate, see Clause C3.1.11(f) in the Scope of Works</a:t>
                      </a:r>
                    </a:p>
                    <a:p>
                      <a:pPr lvl="0" algn="just">
                        <a:tabLst>
                          <a:tab pos="360000" algn="l"/>
                          <a:tab pos="720000" algn="l"/>
                          <a:tab pos="1080000" algn="l"/>
                        </a:tabLst>
                      </a:pPr>
                      <a:endParaRPr lang="en-US" sz="1400" kern="1200" dirty="0">
                        <a:solidFill>
                          <a:schemeClr val="tx1"/>
                        </a:solidFill>
                        <a:effectLst/>
                        <a:latin typeface="+mn-lt"/>
                        <a:ea typeface="+mn-ea"/>
                        <a:cs typeface="+mn-cs"/>
                      </a:endParaRPr>
                    </a:p>
                    <a:p>
                      <a:pPr lvl="0" algn="just">
                        <a:tabLst>
                          <a:tab pos="360000" algn="l"/>
                          <a:tab pos="720000" algn="l"/>
                          <a:tab pos="1080000" algn="l"/>
                        </a:tabLst>
                      </a:pP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4" name="TextBox 3">
            <a:extLst>
              <a:ext uri="{FF2B5EF4-FFF2-40B4-BE49-F238E27FC236}">
                <a16:creationId xmlns:a16="http://schemas.microsoft.com/office/drawing/2014/main" id="{B84B1AA9-7955-4FCC-8E17-059BD0460F7B}"/>
              </a:ext>
            </a:extLst>
          </p:cNvPr>
          <p:cNvSpPr txBox="1"/>
          <p:nvPr/>
        </p:nvSpPr>
        <p:spPr>
          <a:xfrm>
            <a:off x="-3706" y="1331304"/>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1520279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4A7E2D5-9CB3-13DB-0815-2518C536B829}"/>
              </a:ext>
            </a:extLst>
          </p:cNvPr>
          <p:cNvGraphicFramePr>
            <a:graphicFrameLocks noGrp="1"/>
          </p:cNvGraphicFramePr>
          <p:nvPr>
            <p:extLst>
              <p:ext uri="{D42A27DB-BD31-4B8C-83A1-F6EECF244321}">
                <p14:modId xmlns:p14="http://schemas.microsoft.com/office/powerpoint/2010/main" val="1797710139"/>
              </p:ext>
            </p:extLst>
          </p:nvPr>
        </p:nvGraphicFramePr>
        <p:xfrm>
          <a:off x="585975" y="2287281"/>
          <a:ext cx="7968343" cy="3444240"/>
        </p:xfrm>
        <a:graphic>
          <a:graphicData uri="http://schemas.openxmlformats.org/drawingml/2006/table">
            <a:tbl>
              <a:tblPr firstRow="1" firstCol="1" lastRow="1" lastCol="1" bandRow="1" bandCol="1"/>
              <a:tblGrid>
                <a:gridCol w="866897">
                  <a:extLst>
                    <a:ext uri="{9D8B030D-6E8A-4147-A177-3AD203B41FA5}">
                      <a16:colId xmlns:a16="http://schemas.microsoft.com/office/drawing/2014/main" val="20000"/>
                    </a:ext>
                  </a:extLst>
                </a:gridCol>
                <a:gridCol w="7101446">
                  <a:extLst>
                    <a:ext uri="{9D8B030D-6E8A-4147-A177-3AD203B41FA5}">
                      <a16:colId xmlns:a16="http://schemas.microsoft.com/office/drawing/2014/main" val="20001"/>
                    </a:ext>
                  </a:extLst>
                </a:gridCol>
              </a:tblGrid>
              <a:tr h="948652">
                <a:tc>
                  <a:txBody>
                    <a:bodyPr/>
                    <a:lstStyle/>
                    <a:p>
                      <a:pPr>
                        <a:spcAft>
                          <a:spcPts val="0"/>
                        </a:spcAft>
                      </a:pPr>
                      <a:r>
                        <a:rPr lang="en-ZA" sz="1400" dirty="0">
                          <a:solidFill>
                            <a:schemeClr val="tx1"/>
                          </a:solidFill>
                          <a:effectLst/>
                          <a:latin typeface="+mn-lt"/>
                          <a:ea typeface="Times New Roman" panose="02020603050405020304" pitchFamily="18" charset="0"/>
                          <a:cs typeface="Arial" panose="020B0604020202020204" pitchFamily="34" charset="0"/>
                        </a:rPr>
                        <a:t>C.3.13 </a:t>
                      </a:r>
                    </a:p>
                    <a:p>
                      <a:pPr>
                        <a:spcAft>
                          <a:spcPts val="0"/>
                        </a:spcAft>
                      </a:pPr>
                      <a:r>
                        <a:rPr lang="en-ZA" sz="1400" dirty="0">
                          <a:solidFill>
                            <a:schemeClr val="tx1"/>
                          </a:solidFill>
                          <a:effectLst/>
                          <a:latin typeface="+mn-lt"/>
                          <a:ea typeface="Times New Roman" panose="02020603050405020304" pitchFamily="18" charset="0"/>
                          <a:cs typeface="Arial" panose="020B0604020202020204" pitchFamily="34" charset="0"/>
                        </a:rPr>
                        <a:t>(</a:t>
                      </a:r>
                      <a:r>
                        <a:rPr lang="en-ZA" sz="1400" dirty="0" err="1">
                          <a:solidFill>
                            <a:schemeClr val="tx1"/>
                          </a:solidFill>
                          <a:effectLst/>
                          <a:latin typeface="+mn-lt"/>
                          <a:ea typeface="Times New Roman" panose="02020603050405020304" pitchFamily="18" charset="0"/>
                          <a:cs typeface="Arial" panose="020B0604020202020204" pitchFamily="34" charset="0"/>
                        </a:rPr>
                        <a:t>cont</a:t>
                      </a:r>
                      <a:r>
                        <a:rPr lang="en-ZA" sz="1400" dirty="0">
                          <a:solidFill>
                            <a:schemeClr val="tx1"/>
                          </a:solidFill>
                          <a:effectLst/>
                          <a:latin typeface="+mn-lt"/>
                          <a:ea typeface="Times New Roman" panose="02020603050405020304" pitchFamily="18" charset="0"/>
                          <a:cs typeface="Arial" panose="020B0604020202020204" pitchFamily="34" charset="0"/>
                        </a:rPr>
                        <a:t>)</a:t>
                      </a:r>
                      <a:endParaRPr lang="en-ZA" sz="1400"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just"/>
                      <a:r>
                        <a:rPr lang="en-US" sz="1400" kern="1200" dirty="0">
                          <a:solidFill>
                            <a:schemeClr val="tx1"/>
                          </a:solidFill>
                          <a:effectLst/>
                          <a:latin typeface="+mn-lt"/>
                          <a:ea typeface="+mn-ea"/>
                          <a:cs typeface="+mn-cs"/>
                        </a:rPr>
                        <a:t>In addition to the requirements in the Conditions of Tender, with regard to, where the associated risk is foreseen, in the event that a due diligence is performed as part of the tender evaluation, the due diligence report will be used to evaluate the tenderer’s ability to perform the contract as stated in sub-clause C.3.13 (b). </a:t>
                      </a:r>
                    </a:p>
                    <a:p>
                      <a:pPr lvl="0" algn="just"/>
                      <a:endParaRPr lang="en-US" sz="1400" kern="1200" dirty="0">
                        <a:solidFill>
                          <a:schemeClr val="tx1"/>
                        </a:solidFill>
                        <a:effectLst/>
                        <a:latin typeface="+mn-lt"/>
                        <a:ea typeface="+mn-ea"/>
                        <a:cs typeface="+mn-cs"/>
                      </a:endParaRPr>
                    </a:p>
                    <a:p>
                      <a:pPr marL="0" marR="36195" lvl="0" indent="0" algn="just">
                        <a:spcBef>
                          <a:spcPts val="300"/>
                        </a:spcBef>
                        <a:spcAft>
                          <a:spcPts val="300"/>
                        </a:spcAft>
                        <a:buSzPts val="1000"/>
                        <a:buFont typeface="+mj-lt"/>
                        <a:buNone/>
                        <a:tabLst>
                          <a:tab pos="360000" algn="l"/>
                          <a:tab pos="720000" algn="l"/>
                        </a:tabLst>
                      </a:pPr>
                      <a:r>
                        <a:rPr lang="en-US" sz="1400" dirty="0">
                          <a:effectLst/>
                          <a:cs typeface="Arial" panose="020B0604020202020204" pitchFamily="34" charset="0"/>
                        </a:rPr>
                        <a:t>The due diligence will evaluate the overall risk associated with the tender. The due diligence will take into consideration the following:</a:t>
                      </a:r>
                    </a:p>
                    <a:p>
                      <a:pPr marL="0" marR="36195" lvl="0" indent="0" algn="just">
                        <a:spcBef>
                          <a:spcPts val="300"/>
                        </a:spcBef>
                        <a:spcAft>
                          <a:spcPts val="300"/>
                        </a:spcAft>
                        <a:buSzPts val="1000"/>
                        <a:buFont typeface="+mj-lt"/>
                        <a:buNone/>
                        <a:tabLst>
                          <a:tab pos="360000" algn="l"/>
                          <a:tab pos="720000" algn="l"/>
                        </a:tabLst>
                      </a:pPr>
                      <a:r>
                        <a:rPr lang="en-US" sz="1400" dirty="0">
                          <a:effectLst/>
                          <a:cs typeface="Arial" panose="020B0604020202020204" pitchFamily="34" charset="0"/>
                        </a:rPr>
                        <a:t>•	Assessment of financial statements to assess the financial position of the tenderer and its 	ability to obtain the necessary guarantees or insurances;</a:t>
                      </a:r>
                    </a:p>
                    <a:p>
                      <a:pPr marL="0" marR="36195" lvl="0" indent="0" algn="just">
                        <a:spcBef>
                          <a:spcPts val="300"/>
                        </a:spcBef>
                        <a:spcAft>
                          <a:spcPts val="300"/>
                        </a:spcAft>
                        <a:buSzPts val="1000"/>
                        <a:buFont typeface="+mj-lt"/>
                        <a:buNone/>
                        <a:tabLst>
                          <a:tab pos="360000" algn="l"/>
                          <a:tab pos="720000" algn="l"/>
                        </a:tabLst>
                      </a:pPr>
                      <a:r>
                        <a:rPr lang="en-US" sz="1400" dirty="0">
                          <a:effectLst/>
                          <a:cs typeface="Arial" panose="020B0604020202020204" pitchFamily="34" charset="0"/>
                        </a:rPr>
                        <a:t>•	Integrity risk evaluation;</a:t>
                      </a:r>
                    </a:p>
                    <a:p>
                      <a:pPr marL="0" marR="36195" lvl="0" indent="0" algn="just">
                        <a:spcBef>
                          <a:spcPts val="300"/>
                        </a:spcBef>
                        <a:spcAft>
                          <a:spcPts val="300"/>
                        </a:spcAft>
                        <a:buSzPts val="1000"/>
                        <a:buFont typeface="+mj-lt"/>
                        <a:buNone/>
                        <a:tabLst>
                          <a:tab pos="360000" algn="l"/>
                          <a:tab pos="720000" algn="l"/>
                        </a:tabLst>
                      </a:pPr>
                      <a:r>
                        <a:rPr lang="en-US" sz="1400" dirty="0">
                          <a:effectLst/>
                          <a:cs typeface="Arial" panose="020B0604020202020204" pitchFamily="34" charset="0"/>
                        </a:rPr>
                        <a:t>•	Operations, activities, locations and key customers;</a:t>
                      </a:r>
                    </a:p>
                    <a:p>
                      <a:pPr marL="0" marR="36195" lvl="0" indent="0" algn="just">
                        <a:spcBef>
                          <a:spcPts val="300"/>
                        </a:spcBef>
                        <a:spcAft>
                          <a:spcPts val="300"/>
                        </a:spcAft>
                        <a:buSzPts val="1000"/>
                        <a:buFont typeface="+mj-lt"/>
                        <a:buNone/>
                        <a:tabLst>
                          <a:tab pos="360000" algn="l"/>
                          <a:tab pos="720000" algn="l"/>
                        </a:tabLst>
                      </a:pPr>
                      <a:r>
                        <a:rPr lang="en-US" sz="1400" dirty="0">
                          <a:effectLst/>
                          <a:cs typeface="Arial" panose="020B0604020202020204" pitchFamily="34" charset="0"/>
                        </a:rPr>
                        <a:t>•	Reference checks from previous clients; and</a:t>
                      </a:r>
                    </a:p>
                    <a:p>
                      <a:pPr marL="0" marR="36195" lvl="0" indent="0" algn="just">
                        <a:spcBef>
                          <a:spcPts val="300"/>
                        </a:spcBef>
                        <a:spcAft>
                          <a:spcPts val="300"/>
                        </a:spcAft>
                        <a:buSzPts val="1000"/>
                        <a:buFont typeface="+mj-lt"/>
                        <a:buNone/>
                        <a:tabLst>
                          <a:tab pos="360000" algn="l"/>
                          <a:tab pos="720000" algn="l"/>
                        </a:tabLst>
                      </a:pPr>
                      <a:r>
                        <a:rPr lang="en-US" sz="1400" dirty="0">
                          <a:effectLst/>
                          <a:cs typeface="Arial" panose="020B0604020202020204" pitchFamily="34" charset="0"/>
                        </a:rPr>
                        <a:t>•	Risk rating (i.e. high risk, medium to high risk, medium risk or low risk) of the tenderer.</a:t>
                      </a:r>
                    </a:p>
                    <a:p>
                      <a:pPr lvl="0" algn="just"/>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CDA747CD-1B5E-9F99-553F-BD3F25639D82}"/>
              </a:ext>
            </a:extLst>
          </p:cNvPr>
          <p:cNvSpPr txBox="1"/>
          <p:nvPr/>
        </p:nvSpPr>
        <p:spPr>
          <a:xfrm>
            <a:off x="-3706" y="1331304"/>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spTree>
    <p:extLst>
      <p:ext uri="{BB962C8B-B14F-4D97-AF65-F5344CB8AC3E}">
        <p14:creationId xmlns:p14="http://schemas.microsoft.com/office/powerpoint/2010/main" val="1937200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706" y="1440328"/>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DATA</a:t>
            </a:r>
          </a:p>
        </p:txBody>
      </p:sp>
      <p:graphicFrame>
        <p:nvGraphicFramePr>
          <p:cNvPr id="5" name="Table 4"/>
          <p:cNvGraphicFramePr>
            <a:graphicFrameLocks noGrp="1"/>
          </p:cNvGraphicFramePr>
          <p:nvPr>
            <p:extLst>
              <p:ext uri="{D42A27DB-BD31-4B8C-83A1-F6EECF244321}">
                <p14:modId xmlns:p14="http://schemas.microsoft.com/office/powerpoint/2010/main" val="1835914734"/>
              </p:ext>
            </p:extLst>
          </p:nvPr>
        </p:nvGraphicFramePr>
        <p:xfrm>
          <a:off x="720523" y="2320573"/>
          <a:ext cx="7699248" cy="2982226"/>
        </p:xfrm>
        <a:graphic>
          <a:graphicData uri="http://schemas.openxmlformats.org/drawingml/2006/table">
            <a:tbl>
              <a:tblPr firstRow="1" firstCol="1" lastRow="1" lastCol="1" bandRow="1" bandCol="1"/>
              <a:tblGrid>
                <a:gridCol w="1248392">
                  <a:extLst>
                    <a:ext uri="{9D8B030D-6E8A-4147-A177-3AD203B41FA5}">
                      <a16:colId xmlns:a16="http://schemas.microsoft.com/office/drawing/2014/main" val="20000"/>
                    </a:ext>
                  </a:extLst>
                </a:gridCol>
                <a:gridCol w="6450856">
                  <a:extLst>
                    <a:ext uri="{9D8B030D-6E8A-4147-A177-3AD203B41FA5}">
                      <a16:colId xmlns:a16="http://schemas.microsoft.com/office/drawing/2014/main" val="20001"/>
                    </a:ext>
                  </a:extLst>
                </a:gridCol>
              </a:tblGrid>
              <a:tr h="517462">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C.3.17</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dirty="0">
                          <a:effectLst/>
                          <a:latin typeface="+mn-lt"/>
                          <a:ea typeface="Times New Roman" panose="02020603050405020304" pitchFamily="18" charset="0"/>
                          <a:cs typeface="Arial" panose="020B0604020202020204" pitchFamily="34" charset="0"/>
                        </a:rPr>
                        <a:t>Providing copies of the contracts</a:t>
                      </a:r>
                    </a:p>
                    <a:p>
                      <a:pPr algn="just">
                        <a:spcAft>
                          <a:spcPts val="0"/>
                        </a:spcAft>
                      </a:pPr>
                      <a:endParaRPr lang="en-US" sz="1400" b="1" dirty="0">
                        <a:effectLst/>
                        <a:latin typeface="+mn-lt"/>
                        <a:ea typeface="Times New Roman" panose="02020603050405020304" pitchFamily="18" charset="0"/>
                        <a:cs typeface="Arial" panose="020B0604020202020204" pitchFamily="34" charset="0"/>
                      </a:endParaRPr>
                    </a:p>
                    <a:p>
                      <a:pPr algn="just">
                        <a:spcAft>
                          <a:spcPts val="0"/>
                        </a:spcAft>
                      </a:pPr>
                      <a:r>
                        <a:rPr lang="en-ZA" sz="1400" dirty="0">
                          <a:solidFill>
                            <a:srgbClr val="000000"/>
                          </a:solidFill>
                          <a:effectLst/>
                          <a:latin typeface="+mn-lt"/>
                          <a:ea typeface="Times New Roman" panose="02020603050405020304" pitchFamily="18" charset="0"/>
                        </a:rPr>
                        <a:t>The Employer will provide 1 (one) signed contract document to the Service Provider.</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3654">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C.3.18</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dirty="0">
                          <a:effectLst/>
                          <a:latin typeface="+mn-lt"/>
                          <a:ea typeface="Times New Roman" panose="02020603050405020304" pitchFamily="18" charset="0"/>
                          <a:cs typeface="Arial" panose="020B0604020202020204" pitchFamily="34" charset="0"/>
                        </a:rPr>
                        <a:t>Providing written reasons for actions taken</a:t>
                      </a:r>
                    </a:p>
                    <a:p>
                      <a:pPr algn="just">
                        <a:spcAft>
                          <a:spcPts val="0"/>
                        </a:spcAft>
                      </a:pPr>
                      <a:endParaRPr lang="en-US" sz="1400" b="1" dirty="0">
                        <a:effectLst/>
                        <a:latin typeface="+mn-lt"/>
                        <a:ea typeface="Times New Roman" panose="02020603050405020304" pitchFamily="18" charset="0"/>
                        <a:cs typeface="Arial" panose="020B0604020202020204" pitchFamily="34" charset="0"/>
                      </a:endParaRPr>
                    </a:p>
                    <a:p>
                      <a:pPr algn="just">
                        <a:spcAft>
                          <a:spcPts val="0"/>
                        </a:spcAft>
                      </a:pPr>
                      <a:r>
                        <a:rPr lang="en-ZA" sz="1400" dirty="0">
                          <a:effectLst/>
                          <a:latin typeface="+mn-lt"/>
                          <a:ea typeface="Times New Roman" panose="02020603050405020304" pitchFamily="18" charset="0"/>
                          <a:cs typeface="Arial" panose="020B0604020202020204" pitchFamily="34" charset="0"/>
                        </a:rPr>
                        <a:t>All requests shall be in writing.</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3678">
                <a:tc gridSpan="2">
                  <a:txBody>
                    <a:bodyPr/>
                    <a:lstStyle/>
                    <a:p>
                      <a:pPr algn="just">
                        <a:spcAft>
                          <a:spcPts val="0"/>
                        </a:spcAft>
                      </a:pPr>
                      <a:r>
                        <a:rPr lang="en-US" sz="1400" b="1" dirty="0">
                          <a:solidFill>
                            <a:srgbClr val="FF0000"/>
                          </a:solidFill>
                          <a:effectLst/>
                          <a:latin typeface="+mn-lt"/>
                          <a:ea typeface="Times New Roman" panose="02020603050405020304" pitchFamily="18" charset="0"/>
                          <a:cs typeface="Arial" panose="020B0604020202020204" pitchFamily="34" charset="0"/>
                        </a:rPr>
                        <a:t>SPECIAL CONDITIONS OF TENDER CLAUSES:</a:t>
                      </a:r>
                      <a:endParaRPr lang="en-ZA"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extLst>
                  <a:ext uri="{0D108BD9-81ED-4DB2-BD59-A6C34878D82A}">
                    <a16:rowId xmlns:a16="http://schemas.microsoft.com/office/drawing/2014/main" val="10002"/>
                  </a:ext>
                </a:extLst>
              </a:tr>
              <a:tr h="1418388">
                <a:tc>
                  <a:txBody>
                    <a:bodyPr/>
                    <a:lstStyle/>
                    <a:p>
                      <a:pPr algn="just">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SC3.19</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ZA" sz="1400" b="1" dirty="0">
                          <a:effectLst/>
                          <a:latin typeface="+mn-lt"/>
                          <a:ea typeface="Times New Roman" panose="02020603050405020304" pitchFamily="18" charset="0"/>
                          <a:cs typeface="Arial" panose="020B0604020202020204" pitchFamily="34" charset="0"/>
                        </a:rPr>
                        <a:t>Jurisdiction</a:t>
                      </a:r>
                    </a:p>
                    <a:p>
                      <a:pPr algn="just">
                        <a:spcAft>
                          <a:spcPts val="0"/>
                        </a:spcAft>
                      </a:pPr>
                      <a:endParaRPr lang="en-ZA" sz="1400" dirty="0">
                        <a:effectLst/>
                        <a:latin typeface="+mn-lt"/>
                        <a:ea typeface="Times New Roman" panose="02020603050405020304" pitchFamily="18" charset="0"/>
                        <a:cs typeface="Times New Roman" panose="02020603050405020304" pitchFamily="18" charset="0"/>
                      </a:endParaRPr>
                    </a:p>
                    <a:p>
                      <a:pPr algn="just">
                        <a:spcAft>
                          <a:spcPts val="0"/>
                        </a:spcAft>
                      </a:pPr>
                      <a:r>
                        <a:rPr lang="en-ZA" sz="1400" dirty="0">
                          <a:effectLst/>
                          <a:latin typeface="+mn-lt"/>
                          <a:ea typeface="Times New Roman" panose="02020603050405020304" pitchFamily="18" charset="0"/>
                          <a:cs typeface="Arial" panose="020B0604020202020204" pitchFamily="34" charset="0"/>
                        </a:rPr>
                        <a:t>Unless stated otherwise in the Tender Data, each tenderer and the Employer undertake to accept the jurisdiction of the law courts of the Republic of South Africa.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54416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3063240"/>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3. TENDERING PROCEDURES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j-ea"/>
                <a:cs typeface="+mj-cs"/>
              </a:rPr>
              <a:t>PART T2: RETURNABLE SCHEDULES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122383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6" y="690373"/>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PART T2: RETURNABLE SCHEDULES</a:t>
            </a:r>
          </a:p>
        </p:txBody>
      </p:sp>
      <p:sp>
        <p:nvSpPr>
          <p:cNvPr id="5" name="TextBox 4"/>
          <p:cNvSpPr txBox="1"/>
          <p:nvPr/>
        </p:nvSpPr>
        <p:spPr>
          <a:xfrm>
            <a:off x="215788" y="1346027"/>
            <a:ext cx="8708718"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Notes to tenderer: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1.	Returnable schedules have been based on the CIDB Standard for Uniformity in Construction 	Procurement and incorporates National Treasury requirements within them. Returnable 	schedules are separated into the following categories: </a:t>
            </a:r>
          </a:p>
          <a:p>
            <a:pPr marL="91440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 	Forms, certificates and schedules for completion by the tenderer for use in the quantitative and qualitative evaluation of the tender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(Forms A, B, C and D</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91440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ii) 	A list of other returnable documents for completion by the tenderer and which will subsequently be incorporated into the contract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Section C1</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2. 	Failure to fully complete the relevant returnable documents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shall render such a tender offer to 	be declared non-responsive. </a:t>
            </a: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 	Tenderers shall note that their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signatures appended to each returnable form represents a 	declaration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that they vouch for the accuracy and correctness of the information provided, 	including the information provided by candidates proposed for the specified key positions. </a:t>
            </a: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4. 	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willful misrepresentation by that tenderer to induce the contract. In 	such event the Employer has the discretionary right under contract condition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8.4 to terminate 	the contract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8478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4F26C6-5E5C-AEF8-F2CA-1367B4FD61AD}"/>
              </a:ext>
            </a:extLst>
          </p:cNvPr>
          <p:cNvSpPr txBox="1"/>
          <p:nvPr/>
        </p:nvSpPr>
        <p:spPr>
          <a:xfrm>
            <a:off x="2285999" y="80533"/>
            <a:ext cx="5583677" cy="369332"/>
          </a:xfrm>
          <a:prstGeom prst="rect">
            <a:avLst/>
          </a:prstGeom>
          <a:noFill/>
        </p:spPr>
        <p:txBody>
          <a:bodyPr wrap="square">
            <a:spAutoFit/>
          </a:bodyPr>
          <a:lstStyle/>
          <a:p>
            <a:r>
              <a:rPr lang="en-ZA" sz="1800" b="1" dirty="0">
                <a:effectLst/>
                <a:latin typeface="Arial" panose="020B0604020202020204" pitchFamily="34" charset="0"/>
                <a:ea typeface="Times New Roman" panose="02020603050405020304" pitchFamily="18" charset="0"/>
              </a:rPr>
              <a:t>T.2.1	LIST OF RETURNABLE SCHEDULES</a:t>
            </a:r>
          </a:p>
        </p:txBody>
      </p:sp>
      <p:graphicFrame>
        <p:nvGraphicFramePr>
          <p:cNvPr id="7" name="Table 6">
            <a:extLst>
              <a:ext uri="{FF2B5EF4-FFF2-40B4-BE49-F238E27FC236}">
                <a16:creationId xmlns:a16="http://schemas.microsoft.com/office/drawing/2014/main" id="{AC9D932D-1AE9-030D-6BF4-2AB0C44A4D81}"/>
              </a:ext>
            </a:extLst>
          </p:cNvPr>
          <p:cNvGraphicFramePr>
            <a:graphicFrameLocks noGrp="1"/>
          </p:cNvGraphicFramePr>
          <p:nvPr>
            <p:extLst>
              <p:ext uri="{D42A27DB-BD31-4B8C-83A1-F6EECF244321}">
                <p14:modId xmlns:p14="http://schemas.microsoft.com/office/powerpoint/2010/main" val="1268334999"/>
              </p:ext>
            </p:extLst>
          </p:nvPr>
        </p:nvGraphicFramePr>
        <p:xfrm>
          <a:off x="439333" y="719847"/>
          <a:ext cx="3977024" cy="5914425"/>
        </p:xfrm>
        <a:graphic>
          <a:graphicData uri="http://schemas.openxmlformats.org/drawingml/2006/table">
            <a:tbl>
              <a:tblPr firstRow="1" firstCol="1" lastRow="1" lastCol="1" bandRow="1" bandCol="1"/>
              <a:tblGrid>
                <a:gridCol w="330779">
                  <a:extLst>
                    <a:ext uri="{9D8B030D-6E8A-4147-A177-3AD203B41FA5}">
                      <a16:colId xmlns:a16="http://schemas.microsoft.com/office/drawing/2014/main" val="208837417"/>
                    </a:ext>
                  </a:extLst>
                </a:gridCol>
                <a:gridCol w="467280">
                  <a:extLst>
                    <a:ext uri="{9D8B030D-6E8A-4147-A177-3AD203B41FA5}">
                      <a16:colId xmlns:a16="http://schemas.microsoft.com/office/drawing/2014/main" val="967172518"/>
                    </a:ext>
                  </a:extLst>
                </a:gridCol>
                <a:gridCol w="2511849">
                  <a:extLst>
                    <a:ext uri="{9D8B030D-6E8A-4147-A177-3AD203B41FA5}">
                      <a16:colId xmlns:a16="http://schemas.microsoft.com/office/drawing/2014/main" val="699519927"/>
                    </a:ext>
                  </a:extLst>
                </a:gridCol>
                <a:gridCol w="667116">
                  <a:extLst>
                    <a:ext uri="{9D8B030D-6E8A-4147-A177-3AD203B41FA5}">
                      <a16:colId xmlns:a16="http://schemas.microsoft.com/office/drawing/2014/main" val="42515314"/>
                    </a:ext>
                  </a:extLst>
                </a:gridCol>
              </a:tblGrid>
              <a:tr h="434036">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50346116"/>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certificate of CONFIRMATION THAT THE TENDERER READ THE PRESENTATION</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8319491"/>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A1.1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CERTIFICATE OF INTENTION TO SUBMIT A TENDER</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N/A</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971229"/>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a2.1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0520657"/>
                  </a:ext>
                </a:extLst>
              </a:tr>
              <a:tr h="85311">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A2.2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sanral</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N/A</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9171107"/>
                  </a:ext>
                </a:extLst>
              </a:tr>
              <a:tr h="173615">
                <a:tc>
                  <a:txBody>
                    <a:bodyPr/>
                    <a:lstStyle/>
                    <a:p>
                      <a:pPr marL="0" marR="0">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7638036"/>
                  </a:ext>
                </a:extLst>
              </a:tr>
              <a:tr h="133467">
                <a:tc>
                  <a:txBody>
                    <a:bodyPr/>
                    <a:lstStyle/>
                    <a:p>
                      <a:pPr marL="0" marR="0">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5552655"/>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A2.5</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DECLARATION – MANAGEMENT OF PROMINENT INFLUENTIAL PERSONS</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1211444"/>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A2.6</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N/A</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9843284"/>
                  </a:ext>
                </a:extLst>
              </a:tr>
              <a:tr h="260421">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A2.7</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dirty="0">
                          <a:effectLst/>
                          <a:latin typeface="Arial" panose="020B0604020202020204" pitchFamily="34" charset="0"/>
                          <a:ea typeface="Times New Roman" panose="02020603050405020304" pitchFamily="18" charset="0"/>
                          <a:cs typeface="Arial" panose="020B0604020202020204" pitchFamily="34" charset="0"/>
                        </a:rPr>
                        <a:t>DECLARATION OF independent TECHNOLOGY-BASED INTELLECTUAL SERVICE PROVIDER</a:t>
                      </a:r>
                      <a:endParaRPr lang="en-US" sz="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3606064"/>
                  </a:ext>
                </a:extLst>
              </a:tr>
              <a:tr h="347229">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a3.1/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SBD4</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BIDDER’S DISCLOSURE </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576572"/>
                  </a:ext>
                </a:extLst>
              </a:tr>
              <a:tr h="347229">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A3.2/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SBD9</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a:effectLst/>
                          <a:latin typeface="Arial" panose="020B0604020202020204" pitchFamily="34" charset="0"/>
                          <a:ea typeface="Times New Roman" panose="02020603050405020304" pitchFamily="18" charset="0"/>
                          <a:cs typeface="Arial" panose="020B0604020202020204" pitchFamily="34" charset="0"/>
                        </a:rPr>
                        <a:t>CERTIFICATE OF INDEPENDENT TENDER – </a:t>
                      </a:r>
                      <a:r>
                        <a:rPr lang="en-ZA" sz="400" b="1">
                          <a:effectLst/>
                          <a:latin typeface="Arial" panose="020B0604020202020204" pitchFamily="34" charset="0"/>
                          <a:ea typeface="Times New Roman" panose="02020603050405020304" pitchFamily="18" charset="0"/>
                          <a:cs typeface="Arial" panose="020B0604020202020204" pitchFamily="34" charset="0"/>
                        </a:rPr>
                        <a:t>REPEALED </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N/A</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6630867"/>
                  </a:ext>
                </a:extLst>
              </a:tr>
              <a:tr h="347229">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A3.3/</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SBD8</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 </a:t>
                      </a:r>
                      <a:r>
                        <a:rPr lang="en-ZA" sz="400" b="1" cap="all">
                          <a:effectLst/>
                          <a:latin typeface="Arial" panose="020B0604020202020204" pitchFamily="34" charset="0"/>
                          <a:ea typeface="Times New Roman" panose="02020603050405020304" pitchFamily="18" charset="0"/>
                          <a:cs typeface="Arial" panose="020B0604020202020204" pitchFamily="34" charset="0"/>
                        </a:rPr>
                        <a:t>REPEALED</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N/A</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1809514"/>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A3.4</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4798207"/>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a4</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9035993"/>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a5</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2832075"/>
                  </a:ext>
                </a:extLst>
              </a:tr>
              <a:tr h="260421">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A6/</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SBD2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5039095"/>
                  </a:ext>
                </a:extLst>
              </a:tr>
              <a:tr h="133467">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A7</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166105"/>
                  </a:ext>
                </a:extLst>
              </a:tr>
              <a:tr h="260421">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A8</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TENDERER’S REGISTERED FINANCIAL SERVICE PROVIDER LETTER AND BANK DETAILS</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6327387"/>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A9</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794623"/>
                  </a:ext>
                </a:extLst>
              </a:tr>
              <a:tr h="133467">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A10</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072814"/>
                  </a:ext>
                </a:extLst>
              </a:tr>
              <a:tr h="133467">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A11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248749"/>
                  </a:ext>
                </a:extLst>
              </a:tr>
              <a:tr h="347229">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a12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5324118"/>
                  </a:ext>
                </a:extLst>
              </a:tr>
              <a:tr h="260421">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A13/</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SBD1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pdf</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INVITATION TO BID AND TERMS AND CONDITIONS FOR BIDDING</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3359839"/>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B1.1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KEY PERSON’S TECHNICAL/MANAGERIAL RECORD</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4250102"/>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b1.2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004941"/>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B2.1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KEY PERSON’S QUALIFICATION AND REGISTRATION RECORD</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*1</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908782"/>
                  </a:ext>
                </a:extLst>
              </a:tr>
              <a:tr h="173615">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b2.2</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400" cap="all">
                          <a:effectLst/>
                          <a:latin typeface="Arial" panose="020B0604020202020204" pitchFamily="34" charset="0"/>
                          <a:ea typeface="Times New Roman" panose="02020603050405020304" pitchFamily="18" charset="0"/>
                          <a:cs typeface="Arial" panose="020B0604020202020204" pitchFamily="34" charset="0"/>
                        </a:rPr>
                        <a:t>alternate key person’s qualification and registration record</a:t>
                      </a:r>
                      <a:endParaRPr lang="en-US" sz="40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4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1969" marR="219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2101478"/>
                  </a:ext>
                </a:extLst>
              </a:tr>
            </a:tbl>
          </a:graphicData>
        </a:graphic>
      </p:graphicFrame>
      <p:graphicFrame>
        <p:nvGraphicFramePr>
          <p:cNvPr id="8" name="Table 7">
            <a:extLst>
              <a:ext uri="{FF2B5EF4-FFF2-40B4-BE49-F238E27FC236}">
                <a16:creationId xmlns:a16="http://schemas.microsoft.com/office/drawing/2014/main" id="{17AA8EF2-98C4-F65D-1B8D-4AF81EB012B7}"/>
              </a:ext>
            </a:extLst>
          </p:cNvPr>
          <p:cNvGraphicFramePr>
            <a:graphicFrameLocks noGrp="1"/>
          </p:cNvGraphicFramePr>
          <p:nvPr>
            <p:extLst>
              <p:ext uri="{D42A27DB-BD31-4B8C-83A1-F6EECF244321}">
                <p14:modId xmlns:p14="http://schemas.microsoft.com/office/powerpoint/2010/main" val="1812315509"/>
              </p:ext>
            </p:extLst>
          </p:nvPr>
        </p:nvGraphicFramePr>
        <p:xfrm>
          <a:off x="4727645" y="719847"/>
          <a:ext cx="4250986" cy="5074605"/>
        </p:xfrm>
        <a:graphic>
          <a:graphicData uri="http://schemas.openxmlformats.org/drawingml/2006/table">
            <a:tbl>
              <a:tblPr firstRow="1" firstCol="1" lastRow="1" lastCol="1" bandRow="1" bandCol="1"/>
              <a:tblGrid>
                <a:gridCol w="353563">
                  <a:extLst>
                    <a:ext uri="{9D8B030D-6E8A-4147-A177-3AD203B41FA5}">
                      <a16:colId xmlns:a16="http://schemas.microsoft.com/office/drawing/2014/main" val="474083317"/>
                    </a:ext>
                  </a:extLst>
                </a:gridCol>
                <a:gridCol w="499470">
                  <a:extLst>
                    <a:ext uri="{9D8B030D-6E8A-4147-A177-3AD203B41FA5}">
                      <a16:colId xmlns:a16="http://schemas.microsoft.com/office/drawing/2014/main" val="2384990291"/>
                    </a:ext>
                  </a:extLst>
                </a:gridCol>
                <a:gridCol w="2684882">
                  <a:extLst>
                    <a:ext uri="{9D8B030D-6E8A-4147-A177-3AD203B41FA5}">
                      <a16:colId xmlns:a16="http://schemas.microsoft.com/office/drawing/2014/main" val="2895250681"/>
                    </a:ext>
                  </a:extLst>
                </a:gridCol>
                <a:gridCol w="713071">
                  <a:extLst>
                    <a:ext uri="{9D8B030D-6E8A-4147-A177-3AD203B41FA5}">
                      <a16:colId xmlns:a16="http://schemas.microsoft.com/office/drawing/2014/main" val="3376526181"/>
                    </a:ext>
                  </a:extLst>
                </a:gridCol>
              </a:tblGrid>
              <a:tr h="302335">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7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608158"/>
                  </a:ext>
                </a:extLst>
              </a:tr>
              <a:tr h="258245">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3048188"/>
                  </a:ext>
                </a:extLst>
              </a:tr>
              <a:tr h="503891">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B5</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PRELIMINARY PROGRAMME </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(INCLUDING UNDERSTANDING AND APPROACH)</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8109433"/>
                  </a:ext>
                </a:extLst>
              </a:tr>
              <a:tr h="258245">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B6</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PAST PERFORMANCE PROJECT REPORTS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0267802"/>
                  </a:ext>
                </a:extLst>
              </a:tr>
              <a:tr h="335927">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TARGETED ENTERPRISE/SUB-CONTRACTOR DETAILS AND DECLARATION</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22334"/>
                  </a:ext>
                </a:extLst>
              </a:tr>
              <a:tr h="258245">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b8</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joint venture agreement</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*1&amp;*2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3813237"/>
                  </a:ext>
                </a:extLst>
              </a:tr>
              <a:tr h="503891">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c2.4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269995"/>
                  </a:ext>
                </a:extLst>
              </a:tr>
              <a:tr h="335927">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d1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tenderer’s B-Bbee VERIFICATION CERTIFICATE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 </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9817412"/>
                  </a:ext>
                </a:extLst>
              </a:tr>
              <a:tr h="503891">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c1.1.1/SBD7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FORM OF OFFER</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6196090"/>
                  </a:ext>
                </a:extLst>
              </a:tr>
              <a:tr h="335927">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C1.2.3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CONTRACT DATA – INFORMATION PROVIDED BY THE TENDERER</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7141515"/>
                  </a:ext>
                </a:extLst>
              </a:tr>
              <a:tr h="671855">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C2.2/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SBD3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7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PRICING SCHEDULE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488455"/>
                  </a:ext>
                </a:extLst>
              </a:tr>
              <a:tr h="302335">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c2.3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7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SUMMARY OF PRICING SCHEDULE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350114"/>
                  </a:ext>
                </a:extLst>
              </a:tr>
              <a:tr h="503891">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C2.4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7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66" marR="43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0551697"/>
                  </a:ext>
                </a:extLst>
              </a:tr>
            </a:tbl>
          </a:graphicData>
        </a:graphic>
      </p:graphicFrame>
    </p:spTree>
    <p:extLst>
      <p:ext uri="{BB962C8B-B14F-4D97-AF65-F5344CB8AC3E}">
        <p14:creationId xmlns:p14="http://schemas.microsoft.com/office/powerpoint/2010/main" val="9413767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452480"/>
            <a:ext cx="3492137" cy="2585323"/>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RETURNABLE SCHEDULE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FORM A1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CERTIFICATE OF ATTENDANCE AT CLARIFICATION MEETING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FF0000"/>
                </a:solidFill>
                <a:effectLst/>
                <a:uLnTx/>
                <a:uFillTx/>
                <a:latin typeface="Calibri" panose="020F0502020204030204"/>
                <a:ea typeface="+mn-ea"/>
                <a:cs typeface="+mn-cs"/>
              </a:rPr>
              <a:t>NB: TO BE COMPLETED AND SUBMITTED WITH THE TENDER</a:t>
            </a: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95D060C-A7BD-5CB6-CCCF-F3B7233D48DC}"/>
              </a:ext>
            </a:extLst>
          </p:cNvPr>
          <p:cNvPicPr>
            <a:picLocks noChangeAspect="1"/>
          </p:cNvPicPr>
          <p:nvPr/>
        </p:nvPicPr>
        <p:blipFill rotWithShape="1">
          <a:blip r:embed="rId2"/>
          <a:srcRect l="16703" t="19456" r="52872" b="10756"/>
          <a:stretch/>
        </p:blipFill>
        <p:spPr>
          <a:xfrm>
            <a:off x="3832697" y="262645"/>
            <a:ext cx="5000017" cy="6187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7576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36" y="1446332"/>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FORM A2.1: CERTIFICATE OF AUTHORITY FOR SIGNATORY</a:t>
            </a:r>
          </a:p>
        </p:txBody>
      </p:sp>
      <p:sp>
        <p:nvSpPr>
          <p:cNvPr id="2" name="TextBox 1"/>
          <p:cNvSpPr txBox="1"/>
          <p:nvPr/>
        </p:nvSpPr>
        <p:spPr>
          <a:xfrm>
            <a:off x="933608" y="1959464"/>
            <a:ext cx="7762672" cy="4278094"/>
          </a:xfrm>
          <a:prstGeom prst="rect">
            <a:avLst/>
          </a:prstGeom>
          <a:noFill/>
        </p:spPr>
        <p:txBody>
          <a:bodyPr wrap="square" rtlCol="0">
            <a:spAutoFit/>
          </a:bodyPr>
          <a:lstStyle/>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signatory for the tenderer</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board of directors/partners resolution.</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shall confirm his/her authority</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tendering company’s letterhead</a:t>
            </a:r>
          </a:p>
          <a:p>
            <a:pPr marL="360363" marR="0" lvl="0" indent="-360363"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Duly signed and dated</a:t>
            </a:r>
          </a:p>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 marR="0" lvl="0" indent="-342900" algn="l" defTabSz="914400" rtl="0" eaLnBrk="1" fontAlgn="auto" latinLnBrk="0" hangingPunct="1">
              <a:lnSpc>
                <a:spcPct val="100000"/>
              </a:lnSpc>
              <a:spcBef>
                <a:spcPts val="0"/>
              </a:spcBef>
              <a:spcAft>
                <a:spcPts val="0"/>
              </a:spcAft>
              <a:buClrTx/>
              <a:buSzTx/>
              <a:buFontTx/>
              <a:buAutoNum type="arabicPeriod" startAt="2"/>
              <a:tabLst>
                <a:tab pos="274320" algn="l"/>
                <a:tab pos="457200" algn="l"/>
              </a:tabLst>
              <a:defRPr/>
            </a:pP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rPr>
              <a:t>In the event of a joint venture, a certificate is required from each member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of the JV 	 clearly setting out:</a:t>
            </a:r>
          </a:p>
          <a:p>
            <a:pPr marL="640080" marR="0" lvl="0" indent="-274320" algn="l" defTabSz="914400" rtl="0" eaLnBrk="1" fontAlgn="auto" latinLnBrk="0" hangingPunct="1">
              <a:lnSpc>
                <a:spcPct val="100000"/>
              </a:lnSpc>
              <a:spcBef>
                <a:spcPts val="0"/>
              </a:spcBef>
              <a:spcAft>
                <a:spcPts val="0"/>
              </a:spcAft>
              <a:buClrTx/>
              <a:buSzTx/>
              <a:buFontTx/>
              <a:buChar char="-"/>
              <a:tabLst>
                <a:tab pos="274320" algn="l"/>
                <a:tab pos="4572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authority for signatory,</a:t>
            </a:r>
          </a:p>
          <a:p>
            <a:pPr marL="640080" marR="0" lvl="0" indent="-274320" algn="l" defTabSz="914400" rtl="0" eaLnBrk="1" fontAlgn="auto" latinLnBrk="0" hangingPunct="1">
              <a:lnSpc>
                <a:spcPct val="100000"/>
              </a:lnSpc>
              <a:spcBef>
                <a:spcPts val="0"/>
              </a:spcBef>
              <a:spcAft>
                <a:spcPts val="0"/>
              </a:spcAft>
              <a:buClrTx/>
              <a:buSzTx/>
              <a:buFontTx/>
              <a:buChar char="-"/>
              <a:tabLst>
                <a:tab pos="274320" algn="l"/>
                <a:tab pos="4572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undertaking to formally enter into a joint venture contract should an award be made to the joint venture,</a:t>
            </a:r>
          </a:p>
          <a:p>
            <a:pPr marL="640080" marR="0" lvl="0" indent="-274320" algn="l" defTabSz="914400" rtl="0" eaLnBrk="1" fontAlgn="auto" latinLnBrk="0" hangingPunct="1">
              <a:lnSpc>
                <a:spcPct val="100000"/>
              </a:lnSpc>
              <a:spcBef>
                <a:spcPts val="0"/>
              </a:spcBef>
              <a:spcAft>
                <a:spcPts val="0"/>
              </a:spcAft>
              <a:buClrTx/>
              <a:buSzTx/>
              <a:buFontTx/>
              <a:buChar char="-"/>
              <a:tabLst>
                <a:tab pos="274320" algn="l"/>
                <a:tab pos="457200"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name of designated lead member of the intended joint venture, as required by tender condition 4.13.1.</a:t>
            </a:r>
          </a:p>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60363" marR="0" lvl="0" indent="-360363" algn="l" defTabSz="914400" rtl="0" eaLnBrk="1" fontAlgn="auto" latinLnBrk="0" hangingPunct="1">
              <a:lnSpc>
                <a:spcPct val="100000"/>
              </a:lnSpc>
              <a:spcBef>
                <a:spcPts val="0"/>
              </a:spcBef>
              <a:spcAft>
                <a:spcPts val="0"/>
              </a:spcAft>
              <a:buClrTx/>
              <a:buSzTx/>
              <a:buFontTx/>
              <a:buNone/>
              <a:tabLst>
                <a:tab pos="360363" algn="l"/>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 	The resolution in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form A2.1 is given as an example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of an acceptable format for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authorisation</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but submission of this page with the example completed shall not be accepted as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authorisation</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of the tenderer’s signatory.</a:t>
            </a: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064669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99953"/>
            <a:ext cx="3492137" cy="1200329"/>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A2.2: DECLARATION OF TENDERER’S CURRENT STATUS OF ANY DEBT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OUTSTANDING TO SANRAL</a:t>
            </a:r>
          </a:p>
        </p:txBody>
      </p:sp>
      <p:sp>
        <p:nvSpPr>
          <p:cNvPr id="2" name="Arrow: Right 1">
            <a:extLst>
              <a:ext uri="{FF2B5EF4-FFF2-40B4-BE49-F238E27FC236}">
                <a16:creationId xmlns:a16="http://schemas.microsoft.com/office/drawing/2014/main" id="{E5E9CA93-4EC9-41C8-89BA-DDF83C3E4CFB}"/>
              </a:ext>
            </a:extLst>
          </p:cNvPr>
          <p:cNvSpPr/>
          <p:nvPr/>
        </p:nvSpPr>
        <p:spPr>
          <a:xfrm>
            <a:off x="2083324" y="6117996"/>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Arrow: Right 6">
            <a:extLst>
              <a:ext uri="{FF2B5EF4-FFF2-40B4-BE49-F238E27FC236}">
                <a16:creationId xmlns:a16="http://schemas.microsoft.com/office/drawing/2014/main" id="{560E75B0-27AC-4312-9A3A-CE6D02862128}"/>
              </a:ext>
            </a:extLst>
          </p:cNvPr>
          <p:cNvSpPr/>
          <p:nvPr/>
        </p:nvSpPr>
        <p:spPr>
          <a:xfrm>
            <a:off x="2083324" y="401472"/>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2">
            <a:extLst>
              <a:ext uri="{FF2B5EF4-FFF2-40B4-BE49-F238E27FC236}">
                <a16:creationId xmlns:a16="http://schemas.microsoft.com/office/drawing/2014/main" id="{E36B406F-DBA0-4DA4-8A3A-10699D1CC8A2}"/>
              </a:ext>
            </a:extLst>
          </p:cNvPr>
          <p:cNvSpPr>
            <a:spLocks noChangeArrowheads="1"/>
          </p:cNvSpPr>
          <p:nvPr/>
        </p:nvSpPr>
        <p:spPr bwMode="auto">
          <a:xfrm flipV="1">
            <a:off x="3680145" y="-1236281"/>
            <a:ext cx="7617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9" name="Object 8">
            <a:extLst>
              <a:ext uri="{FF2B5EF4-FFF2-40B4-BE49-F238E27FC236}">
                <a16:creationId xmlns:a16="http://schemas.microsoft.com/office/drawing/2014/main" id="{90D07395-3F32-4179-8762-2854AA180D67}"/>
              </a:ext>
            </a:extLst>
          </p:cNvPr>
          <p:cNvGraphicFramePr>
            <a:graphicFrameLocks noChangeAspect="1"/>
          </p:cNvGraphicFramePr>
          <p:nvPr/>
        </p:nvGraphicFramePr>
        <p:xfrm>
          <a:off x="3680145" y="184717"/>
          <a:ext cx="5395489" cy="6580004"/>
        </p:xfrm>
        <a:graphic>
          <a:graphicData uri="http://schemas.openxmlformats.org/presentationml/2006/ole">
            <mc:AlternateContent xmlns:mc="http://schemas.openxmlformats.org/markup-compatibility/2006">
              <mc:Choice xmlns:v="urn:schemas-microsoft-com:vml" Requires="v">
                <p:oleObj name="Document" r:id="rId2" imgW="6477000" imgH="8014274" progId="Word.Document.12">
                  <p:embed/>
                </p:oleObj>
              </mc:Choice>
              <mc:Fallback>
                <p:oleObj name="Document" r:id="rId2" imgW="6477000" imgH="8014274" progId="Word.Document.12">
                  <p:embed/>
                  <p:pic>
                    <p:nvPicPr>
                      <p:cNvPr id="9" name="Object 8">
                        <a:extLst>
                          <a:ext uri="{FF2B5EF4-FFF2-40B4-BE49-F238E27FC236}">
                            <a16:creationId xmlns:a16="http://schemas.microsoft.com/office/drawing/2014/main" id="{90D07395-3F32-4179-8762-2854AA180D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0145" y="184717"/>
                        <a:ext cx="5395489" cy="6580004"/>
                      </a:xfrm>
                      <a:prstGeom prst="rect">
                        <a:avLst/>
                      </a:prstGeom>
                      <a:noFill/>
                    </p:spPr>
                  </p:pic>
                </p:oleObj>
              </mc:Fallback>
            </mc:AlternateContent>
          </a:graphicData>
        </a:graphic>
      </p:graphicFrame>
    </p:spTree>
    <p:extLst>
      <p:ext uri="{BB962C8B-B14F-4D97-AF65-F5344CB8AC3E}">
        <p14:creationId xmlns:p14="http://schemas.microsoft.com/office/powerpoint/2010/main" val="2140478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99953"/>
            <a:ext cx="3492137"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A2.3: CERTIFICATE OF SINGLE TENDER SUBMISSION</a:t>
            </a:r>
          </a:p>
        </p:txBody>
      </p:sp>
      <p:pic>
        <p:nvPicPr>
          <p:cNvPr id="7" name="Picture 6">
            <a:extLst>
              <a:ext uri="{FF2B5EF4-FFF2-40B4-BE49-F238E27FC236}">
                <a16:creationId xmlns:a16="http://schemas.microsoft.com/office/drawing/2014/main" id="{0687B28A-ED95-4C57-AB96-36A3C2912CCB}"/>
              </a:ext>
            </a:extLst>
          </p:cNvPr>
          <p:cNvPicPr>
            <a:picLocks noChangeAspect="1"/>
          </p:cNvPicPr>
          <p:nvPr/>
        </p:nvPicPr>
        <p:blipFill rotWithShape="1">
          <a:blip r:embed="rId2"/>
          <a:srcRect t="22071"/>
          <a:stretch/>
        </p:blipFill>
        <p:spPr>
          <a:xfrm>
            <a:off x="3591612" y="2130458"/>
            <a:ext cx="5354425" cy="3148552"/>
          </a:xfrm>
          <a:prstGeom prst="rect">
            <a:avLst/>
          </a:prstGeom>
        </p:spPr>
      </p:pic>
      <p:sp>
        <p:nvSpPr>
          <p:cNvPr id="5" name="Arrow: Right 4">
            <a:extLst>
              <a:ext uri="{FF2B5EF4-FFF2-40B4-BE49-F238E27FC236}">
                <a16:creationId xmlns:a16="http://schemas.microsoft.com/office/drawing/2014/main" id="{5233ABEE-3954-4612-BC9F-22D0AAFBC8BD}"/>
              </a:ext>
            </a:extLst>
          </p:cNvPr>
          <p:cNvSpPr/>
          <p:nvPr/>
        </p:nvSpPr>
        <p:spPr>
          <a:xfrm>
            <a:off x="1819373" y="1212054"/>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D1AC74B-C114-410D-991A-0738CD2A0D10}"/>
              </a:ext>
            </a:extLst>
          </p:cNvPr>
          <p:cNvPicPr>
            <a:picLocks noChangeAspect="1"/>
          </p:cNvPicPr>
          <p:nvPr/>
        </p:nvPicPr>
        <p:blipFill>
          <a:blip r:embed="rId3"/>
          <a:stretch>
            <a:fillRect/>
          </a:stretch>
        </p:blipFill>
        <p:spPr>
          <a:xfrm>
            <a:off x="3811587" y="540765"/>
            <a:ext cx="4772025" cy="1038225"/>
          </a:xfrm>
          <a:prstGeom prst="rect">
            <a:avLst/>
          </a:prstGeom>
        </p:spPr>
      </p:pic>
    </p:spTree>
    <p:extLst>
      <p:ext uri="{BB962C8B-B14F-4D97-AF65-F5344CB8AC3E}">
        <p14:creationId xmlns:p14="http://schemas.microsoft.com/office/powerpoint/2010/main" val="3421188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6625DF-0075-497E-9631-17646D16DD41}"/>
              </a:ext>
            </a:extLst>
          </p:cNvPr>
          <p:cNvSpPr txBox="1"/>
          <p:nvPr/>
        </p:nvSpPr>
        <p:spPr>
          <a:xfrm>
            <a:off x="37050" y="3133713"/>
            <a:ext cx="2939613" cy="646331"/>
          </a:xfrm>
          <a:prstGeom prst="rect">
            <a:avLst/>
          </a:prstGeom>
          <a:solidFill>
            <a:schemeClr val="bg2">
              <a:lumMod val="65000"/>
            </a:schemeClr>
          </a:solidFill>
        </p:spPr>
        <p:txBody>
          <a:bodyPr wrap="square" rtlCol="0">
            <a:spAutoFit/>
          </a:bodyPr>
          <a:lstStyle/>
          <a:p>
            <a:pPr lvl="0" algn="ctr">
              <a:defRPr/>
            </a:pPr>
            <a:r>
              <a:rPr lang="en-US" b="1" dirty="0">
                <a:solidFill>
                  <a:srgbClr val="E7E6E6"/>
                </a:solidFill>
              </a:rPr>
              <a:t>FORM A2.4: CERTIFICATE OF FRONTING PRACTICES</a:t>
            </a:r>
            <a:endPar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F18E1414-1B68-4D88-80B2-417EBD08D4B2}"/>
              </a:ext>
            </a:extLst>
          </p:cNvPr>
          <p:cNvSpPr/>
          <p:nvPr/>
        </p:nvSpPr>
        <p:spPr>
          <a:xfrm>
            <a:off x="849555" y="2195978"/>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B9D2A25-F4F4-0ECC-6C3A-2A45CA409888}"/>
              </a:ext>
            </a:extLst>
          </p:cNvPr>
          <p:cNvPicPr>
            <a:picLocks noChangeAspect="1"/>
          </p:cNvPicPr>
          <p:nvPr/>
        </p:nvPicPr>
        <p:blipFill>
          <a:blip r:embed="rId2"/>
          <a:stretch>
            <a:fillRect/>
          </a:stretch>
        </p:blipFill>
        <p:spPr>
          <a:xfrm>
            <a:off x="2976663" y="1604010"/>
            <a:ext cx="5700409" cy="4621692"/>
          </a:xfrm>
          <a:prstGeom prst="rect">
            <a:avLst/>
          </a:prstGeom>
        </p:spPr>
      </p:pic>
      <p:pic>
        <p:nvPicPr>
          <p:cNvPr id="9" name="Picture 8">
            <a:extLst>
              <a:ext uri="{FF2B5EF4-FFF2-40B4-BE49-F238E27FC236}">
                <a16:creationId xmlns:a16="http://schemas.microsoft.com/office/drawing/2014/main" id="{7FAE3CE8-DBF3-4641-331F-2FF63FE5A76C}"/>
              </a:ext>
            </a:extLst>
          </p:cNvPr>
          <p:cNvPicPr>
            <a:picLocks noChangeAspect="1"/>
          </p:cNvPicPr>
          <p:nvPr/>
        </p:nvPicPr>
        <p:blipFill>
          <a:blip r:embed="rId3"/>
          <a:stretch>
            <a:fillRect/>
          </a:stretch>
        </p:blipFill>
        <p:spPr>
          <a:xfrm>
            <a:off x="2976663" y="1177048"/>
            <a:ext cx="5175116" cy="291830"/>
          </a:xfrm>
          <a:prstGeom prst="rect">
            <a:avLst/>
          </a:prstGeom>
        </p:spPr>
      </p:pic>
    </p:spTree>
    <p:extLst>
      <p:ext uri="{BB962C8B-B14F-4D97-AF65-F5344CB8AC3E}">
        <p14:creationId xmlns:p14="http://schemas.microsoft.com/office/powerpoint/2010/main" val="1805440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DDB482-8807-E2AD-D130-9CE59FA9D4EB}"/>
              </a:ext>
            </a:extLst>
          </p:cNvPr>
          <p:cNvPicPr>
            <a:picLocks noChangeAspect="1"/>
          </p:cNvPicPr>
          <p:nvPr/>
        </p:nvPicPr>
        <p:blipFill>
          <a:blip r:embed="rId2"/>
          <a:stretch>
            <a:fillRect/>
          </a:stretch>
        </p:blipFill>
        <p:spPr>
          <a:xfrm>
            <a:off x="571608" y="2236625"/>
            <a:ext cx="1249788" cy="536494"/>
          </a:xfrm>
          <a:prstGeom prst="rect">
            <a:avLst/>
          </a:prstGeom>
        </p:spPr>
      </p:pic>
      <p:pic>
        <p:nvPicPr>
          <p:cNvPr id="3" name="Picture 2">
            <a:extLst>
              <a:ext uri="{FF2B5EF4-FFF2-40B4-BE49-F238E27FC236}">
                <a16:creationId xmlns:a16="http://schemas.microsoft.com/office/drawing/2014/main" id="{8F90743E-5F94-159A-3143-7A84B25D88F9}"/>
              </a:ext>
            </a:extLst>
          </p:cNvPr>
          <p:cNvPicPr>
            <a:picLocks noChangeAspect="1"/>
          </p:cNvPicPr>
          <p:nvPr/>
        </p:nvPicPr>
        <p:blipFill>
          <a:blip r:embed="rId3"/>
          <a:stretch>
            <a:fillRect/>
          </a:stretch>
        </p:blipFill>
        <p:spPr>
          <a:xfrm>
            <a:off x="571609" y="2889275"/>
            <a:ext cx="2064588" cy="1195607"/>
          </a:xfrm>
          <a:prstGeom prst="rect">
            <a:avLst/>
          </a:prstGeom>
        </p:spPr>
      </p:pic>
      <p:pic>
        <p:nvPicPr>
          <p:cNvPr id="4" name="Picture 3">
            <a:extLst>
              <a:ext uri="{FF2B5EF4-FFF2-40B4-BE49-F238E27FC236}">
                <a16:creationId xmlns:a16="http://schemas.microsoft.com/office/drawing/2014/main" id="{C515CBD3-BBFB-923B-2B25-40B1DDE49EC3}"/>
              </a:ext>
            </a:extLst>
          </p:cNvPr>
          <p:cNvPicPr>
            <a:picLocks noChangeAspect="1"/>
          </p:cNvPicPr>
          <p:nvPr/>
        </p:nvPicPr>
        <p:blipFill>
          <a:blip r:embed="rId4"/>
          <a:stretch>
            <a:fillRect/>
          </a:stretch>
        </p:blipFill>
        <p:spPr>
          <a:xfrm>
            <a:off x="2714017" y="970917"/>
            <a:ext cx="6712215" cy="2715865"/>
          </a:xfrm>
          <a:prstGeom prst="rect">
            <a:avLst/>
          </a:prstGeom>
        </p:spPr>
      </p:pic>
      <p:pic>
        <p:nvPicPr>
          <p:cNvPr id="6" name="Picture 5">
            <a:extLst>
              <a:ext uri="{FF2B5EF4-FFF2-40B4-BE49-F238E27FC236}">
                <a16:creationId xmlns:a16="http://schemas.microsoft.com/office/drawing/2014/main" id="{4B792DB4-B712-B648-97C9-2303726EF447}"/>
              </a:ext>
            </a:extLst>
          </p:cNvPr>
          <p:cNvPicPr>
            <a:picLocks noChangeAspect="1"/>
          </p:cNvPicPr>
          <p:nvPr/>
        </p:nvPicPr>
        <p:blipFill>
          <a:blip r:embed="rId5"/>
          <a:stretch>
            <a:fillRect/>
          </a:stretch>
        </p:blipFill>
        <p:spPr>
          <a:xfrm>
            <a:off x="2645664" y="3429000"/>
            <a:ext cx="6498336" cy="3147060"/>
          </a:xfrm>
          <a:prstGeom prst="rect">
            <a:avLst/>
          </a:prstGeom>
        </p:spPr>
      </p:pic>
    </p:spTree>
    <p:extLst>
      <p:ext uri="{BB962C8B-B14F-4D97-AF65-F5344CB8AC3E}">
        <p14:creationId xmlns:p14="http://schemas.microsoft.com/office/powerpoint/2010/main" val="27378979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C18F64-EF1D-0410-69A8-F46A8DD365A9}"/>
              </a:ext>
            </a:extLst>
          </p:cNvPr>
          <p:cNvSpPr txBox="1"/>
          <p:nvPr/>
        </p:nvSpPr>
        <p:spPr>
          <a:xfrm>
            <a:off x="1507787" y="322123"/>
            <a:ext cx="7422204" cy="8340745"/>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7E6E6"/>
                </a:solidFill>
                <a:effectLst/>
                <a:uLnTx/>
                <a:uFillTx/>
                <a:latin typeface="Calibri" panose="020F0502020204030204"/>
                <a:ea typeface="+mn-ea"/>
                <a:cs typeface="+mn-cs"/>
              </a:rPr>
              <a:t>ALL DECLARATIONS TO BE FULLY COMPLETED AND SIGNED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A3.1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E7E6E6"/>
                </a:solidFill>
                <a:latin typeface="Calibri" panose="020F0502020204030204"/>
              </a:rPr>
              <a:t>FORM A3.3</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E7E6E6"/>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7" name="Arrow: Right 6">
            <a:extLst>
              <a:ext uri="{FF2B5EF4-FFF2-40B4-BE49-F238E27FC236}">
                <a16:creationId xmlns:a16="http://schemas.microsoft.com/office/drawing/2014/main" id="{A8E04467-9F35-C1F4-68E2-BFF0405DE6D6}"/>
              </a:ext>
            </a:extLst>
          </p:cNvPr>
          <p:cNvSpPr/>
          <p:nvPr/>
        </p:nvSpPr>
        <p:spPr>
          <a:xfrm>
            <a:off x="1507787" y="926037"/>
            <a:ext cx="2227634"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21AEBDC-B492-4F89-8E64-E7E6E547106C}"/>
              </a:ext>
            </a:extLst>
          </p:cNvPr>
          <p:cNvSpPr/>
          <p:nvPr/>
        </p:nvSpPr>
        <p:spPr>
          <a:xfrm>
            <a:off x="1575881" y="1781821"/>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2DF9D16-48D7-5613-E546-22D15926C8FA}"/>
              </a:ext>
            </a:extLst>
          </p:cNvPr>
          <p:cNvSpPr/>
          <p:nvPr/>
        </p:nvSpPr>
        <p:spPr>
          <a:xfrm>
            <a:off x="1541834" y="2477679"/>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630FA41-768F-6D37-29F8-B2D55ABADF56}"/>
              </a:ext>
            </a:extLst>
          </p:cNvPr>
          <p:cNvSpPr/>
          <p:nvPr/>
        </p:nvSpPr>
        <p:spPr>
          <a:xfrm>
            <a:off x="1507787" y="3273028"/>
            <a:ext cx="2227634"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B320F26E-4093-6923-D29F-B57E3E588F5C}"/>
              </a:ext>
            </a:extLst>
          </p:cNvPr>
          <p:cNvSpPr/>
          <p:nvPr/>
        </p:nvSpPr>
        <p:spPr>
          <a:xfrm>
            <a:off x="1507787" y="3968886"/>
            <a:ext cx="2159540" cy="116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25101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2521" y="2508264"/>
            <a:ext cx="8394192"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tenderer shall provide a printed copy of the Active Supplier Listing on the National Treasury Central Supplier Database. </a:t>
            </a: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ZA" sz="1600" b="0" i="0" u="sng" strike="noStrike" kern="1200" cap="none" spc="0" normalizeH="0" baseline="0" noProof="0" dirty="0">
                <a:ln>
                  <a:noFill/>
                </a:ln>
                <a:solidFill>
                  <a:prstClr val="black"/>
                </a:solidFill>
                <a:effectLst/>
                <a:uLnTx/>
                <a:uFillTx/>
                <a:latin typeface="Calibri" panose="020F0502020204030204"/>
                <a:ea typeface="+mn-ea"/>
                <a:cs typeface="+mn-cs"/>
                <a:hlinkClick r:id="rId2"/>
              </a:rPr>
              <a:t>www.treasury.gov.za</a:t>
            </a: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In the case of a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joint venture (JV),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tenderer shall provide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scanned copies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of the Active Supplier Listing on the National Treasury Central Supplier Database for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each member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of the JV.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Tenderers who are not registered on the Central Supplier Database at the closing date for tender submissions will be declared non-responsive and will not be considered. </a:t>
            </a:r>
            <a:endParaRPr kumimoji="0" lang="en-ZA" sz="16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Name of Service Provider: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Central Supplier Database Supplier Number: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Supplier Commodity: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Delivery Location:   ………………………………………………………………………………………………</a:t>
            </a:r>
            <a:endParaRPr kumimoji="0" lang="en-ZA" sz="16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B6625DF-0075-497E-9631-17646D16DD41}"/>
              </a:ext>
            </a:extLst>
          </p:cNvPr>
          <p:cNvSpPr txBox="1"/>
          <p:nvPr/>
        </p:nvSpPr>
        <p:spPr>
          <a:xfrm>
            <a:off x="-4236" y="1500512"/>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RETURNABLE SCHEDULE A3.4 – REGISTRATION ON NATIONAL TREASURY CENTRAL SUPPLIER DATABASE</a:t>
            </a:r>
          </a:p>
        </p:txBody>
      </p:sp>
    </p:spTree>
    <p:extLst>
      <p:ext uri="{BB962C8B-B14F-4D97-AF65-F5344CB8AC3E}">
        <p14:creationId xmlns:p14="http://schemas.microsoft.com/office/powerpoint/2010/main" val="4046021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304" y="2828835"/>
            <a:ext cx="3492137" cy="1200329"/>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A8: TENDERER’S REGISTERED FINANCIAL SERVICE PROVIDER LETTER AND BANK DETAILS</a:t>
            </a:r>
          </a:p>
        </p:txBody>
      </p:sp>
      <p:sp>
        <p:nvSpPr>
          <p:cNvPr id="5" name="Arrow: Right 4">
            <a:extLst>
              <a:ext uri="{FF2B5EF4-FFF2-40B4-BE49-F238E27FC236}">
                <a16:creationId xmlns:a16="http://schemas.microsoft.com/office/drawing/2014/main" id="{5233ABEE-3954-4612-BC9F-22D0AAFBC8BD}"/>
              </a:ext>
            </a:extLst>
          </p:cNvPr>
          <p:cNvSpPr/>
          <p:nvPr/>
        </p:nvSpPr>
        <p:spPr>
          <a:xfrm>
            <a:off x="1934293" y="1946168"/>
            <a:ext cx="1229704" cy="499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40A5349-9B69-035E-DC74-D0B3BC4890DC}"/>
              </a:ext>
            </a:extLst>
          </p:cNvPr>
          <p:cNvPicPr>
            <a:picLocks noChangeAspect="1"/>
          </p:cNvPicPr>
          <p:nvPr/>
        </p:nvPicPr>
        <p:blipFill rotWithShape="1">
          <a:blip r:embed="rId2"/>
          <a:srcRect l="52872" t="33830" r="15745" b="15714"/>
          <a:stretch/>
        </p:blipFill>
        <p:spPr>
          <a:xfrm>
            <a:off x="3706238" y="1087583"/>
            <a:ext cx="5175874" cy="46809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744982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6625DF-0075-497E-9631-17646D16DD41}"/>
              </a:ext>
            </a:extLst>
          </p:cNvPr>
          <p:cNvSpPr txBox="1"/>
          <p:nvPr/>
        </p:nvSpPr>
        <p:spPr>
          <a:xfrm>
            <a:off x="0" y="182897"/>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RETURNABLE SCHEDULE FORM A11: POSSIBLE COMMITMENTS OF KEY PERSON</a:t>
            </a:r>
          </a:p>
        </p:txBody>
      </p:sp>
      <p:graphicFrame>
        <p:nvGraphicFramePr>
          <p:cNvPr id="2" name="Table 2">
            <a:extLst>
              <a:ext uri="{FF2B5EF4-FFF2-40B4-BE49-F238E27FC236}">
                <a16:creationId xmlns:a16="http://schemas.microsoft.com/office/drawing/2014/main" id="{BAF2579F-BFF5-4648-96C0-C197253FD03D}"/>
              </a:ext>
            </a:extLst>
          </p:cNvPr>
          <p:cNvGraphicFramePr>
            <a:graphicFrameLocks noGrp="1"/>
          </p:cNvGraphicFramePr>
          <p:nvPr>
            <p:extLst>
              <p:ext uri="{D42A27DB-BD31-4B8C-83A1-F6EECF244321}">
                <p14:modId xmlns:p14="http://schemas.microsoft.com/office/powerpoint/2010/main" val="3059126090"/>
              </p:ext>
            </p:extLst>
          </p:nvPr>
        </p:nvGraphicFramePr>
        <p:xfrm>
          <a:off x="327259" y="742563"/>
          <a:ext cx="8569593" cy="2468880"/>
        </p:xfrm>
        <a:graphic>
          <a:graphicData uri="http://schemas.openxmlformats.org/drawingml/2006/table">
            <a:tbl>
              <a:tblPr firstRow="1" bandRow="1">
                <a:tableStyleId>{5940675A-B579-460E-94D1-54222C63F5DA}</a:tableStyleId>
              </a:tblPr>
              <a:tblGrid>
                <a:gridCol w="3084802">
                  <a:extLst>
                    <a:ext uri="{9D8B030D-6E8A-4147-A177-3AD203B41FA5}">
                      <a16:colId xmlns:a16="http://schemas.microsoft.com/office/drawing/2014/main" val="1512634146"/>
                    </a:ext>
                  </a:extLst>
                </a:gridCol>
                <a:gridCol w="3051492">
                  <a:extLst>
                    <a:ext uri="{9D8B030D-6E8A-4147-A177-3AD203B41FA5}">
                      <a16:colId xmlns:a16="http://schemas.microsoft.com/office/drawing/2014/main" val="1111585720"/>
                    </a:ext>
                  </a:extLst>
                </a:gridCol>
                <a:gridCol w="2433299">
                  <a:extLst>
                    <a:ext uri="{9D8B030D-6E8A-4147-A177-3AD203B41FA5}">
                      <a16:colId xmlns:a16="http://schemas.microsoft.com/office/drawing/2014/main" val="4083954988"/>
                    </a:ext>
                  </a:extLst>
                </a:gridCol>
              </a:tblGrid>
              <a:tr h="0">
                <a:tc>
                  <a:txBody>
                    <a:bodyPr/>
                    <a:lstStyle/>
                    <a:p>
                      <a:r>
                        <a:rPr lang="en-US" sz="1600" b="1" dirty="0"/>
                        <a:t>Key Person</a:t>
                      </a:r>
                    </a:p>
                  </a:txBody>
                  <a:tcPr anchor="ctr"/>
                </a:tc>
                <a:tc>
                  <a:txBody>
                    <a:bodyPr/>
                    <a:lstStyle/>
                    <a:p>
                      <a:r>
                        <a:rPr lang="en-US" sz="1600" b="1" kern="1200" dirty="0">
                          <a:solidFill>
                            <a:schemeClr val="tx1"/>
                          </a:solidFill>
                          <a:latin typeface="+mn-lt"/>
                          <a:ea typeface="+mn-ea"/>
                          <a:cs typeface="+mn-cs"/>
                        </a:rPr>
                        <a:t>Project Phase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n-lt"/>
                          <a:ea typeface="+mn-ea"/>
                          <a:cs typeface="+mn-cs"/>
                        </a:rPr>
                        <a:t>Limit of conventional contracts </a:t>
                      </a:r>
                    </a:p>
                    <a:p>
                      <a:endParaRPr lang="en-US" sz="1600" b="1" kern="1200" dirty="0">
                        <a:solidFill>
                          <a:schemeClr val="tx1"/>
                        </a:solidFill>
                        <a:latin typeface="+mn-lt"/>
                        <a:ea typeface="+mn-ea"/>
                        <a:cs typeface="+mn-cs"/>
                      </a:endParaRPr>
                    </a:p>
                  </a:txBody>
                  <a:tcPr anchor="ctr"/>
                </a:tc>
                <a:extLst>
                  <a:ext uri="{0D108BD9-81ED-4DB2-BD59-A6C34878D82A}">
                    <a16:rowId xmlns:a16="http://schemas.microsoft.com/office/drawing/2014/main" val="2132337754"/>
                  </a:ext>
                </a:extLst>
              </a:tr>
              <a:tr h="21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strike="noStrike" baseline="0" dirty="0">
                          <a:solidFill>
                            <a:prstClr val="black"/>
                          </a:solidFill>
                        </a:rPr>
                        <a:t>Project Leader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strike="noStrike" baseline="0" dirty="0">
                          <a:solidFill>
                            <a:prstClr val="black"/>
                          </a:solidFill>
                          <a:latin typeface="+mn-lt"/>
                        </a:rPr>
                        <a:t>Design Specialist: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strike="noStrike" baseline="0" dirty="0">
                          <a:solidFill>
                            <a:prstClr val="black"/>
                          </a:solidFill>
                          <a:latin typeface="+mn-lt"/>
                        </a:rPr>
                        <a:t>Pavement &amp; Materials</a:t>
                      </a:r>
                    </a:p>
                  </a:txBody>
                  <a:tcPr anchor="ctr"/>
                </a:tc>
                <a:tc>
                  <a:txBody>
                    <a:bodyPr/>
                    <a:lstStyle/>
                    <a:p>
                      <a:r>
                        <a:rPr lang="en-US" sz="1600" b="1" strike="noStrike" kern="1200" baseline="0" dirty="0">
                          <a:solidFill>
                            <a:schemeClr val="tx1"/>
                          </a:solidFill>
                          <a:latin typeface="+mn-lt"/>
                          <a:ea typeface="+mn-ea"/>
                          <a:cs typeface="+mn-cs"/>
                        </a:rPr>
                        <a:t>Design</a:t>
                      </a:r>
                    </a:p>
                  </a:txBody>
                  <a:tcPr anchor="ctr"/>
                </a:tc>
                <a:tc>
                  <a:txBody>
                    <a:bodyPr/>
                    <a:lstStyle/>
                    <a:p>
                      <a:pPr algn="ctr"/>
                      <a:r>
                        <a:rPr lang="en-US" sz="1600" kern="1200" dirty="0">
                          <a:solidFill>
                            <a:schemeClr val="tx1"/>
                          </a:solidFill>
                          <a:latin typeface="+mn-lt"/>
                          <a:ea typeface="+mn-ea"/>
                          <a:cs typeface="+mn-cs"/>
                        </a:rPr>
                        <a:t>(six) 6</a:t>
                      </a:r>
                    </a:p>
                  </a:txBody>
                  <a:tcPr anchor="ctr"/>
                </a:tc>
                <a:extLst>
                  <a:ext uri="{0D108BD9-81ED-4DB2-BD59-A6C34878D82A}">
                    <a16:rowId xmlns:a16="http://schemas.microsoft.com/office/drawing/2014/main" val="4282704048"/>
                  </a:ext>
                </a:extLst>
              </a:tr>
              <a:tr h="212537">
                <a:tc gridSpan="3">
                  <a:txBody>
                    <a:bodyPr/>
                    <a:lstStyle/>
                    <a:p>
                      <a:r>
                        <a:rPr lang="en-US" sz="1600" b="1" dirty="0">
                          <a:solidFill>
                            <a:srgbClr val="FF0000"/>
                          </a:solidFill>
                        </a:rPr>
                        <a:t>The Tenderer may propose the same candidate for more than 1 (one) position simultaneously.  If this is proposed and the evidence of the candidates’ suitability is different for each position in the team, separate Returnable Schedules for each position must be completed. </a:t>
                      </a:r>
                    </a:p>
                  </a:txBody>
                  <a:tcPr anchor="ct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28403972"/>
                  </a:ext>
                </a:extLst>
              </a:tr>
            </a:tbl>
          </a:graphicData>
        </a:graphic>
      </p:graphicFrame>
      <p:sp>
        <p:nvSpPr>
          <p:cNvPr id="6" name="Rectangle 5">
            <a:extLst>
              <a:ext uri="{FF2B5EF4-FFF2-40B4-BE49-F238E27FC236}">
                <a16:creationId xmlns:a16="http://schemas.microsoft.com/office/drawing/2014/main" id="{C9DA52BB-AE09-4910-A3A3-CA85C415191A}"/>
              </a:ext>
            </a:extLst>
          </p:cNvPr>
          <p:cNvSpPr/>
          <p:nvPr/>
        </p:nvSpPr>
        <p:spPr>
          <a:xfrm>
            <a:off x="284818" y="3389446"/>
            <a:ext cx="8654473" cy="3416320"/>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	Key Persons: The Project Leader (PL) and the Assistant Project Leader (APL) (if applicable) will be limited to participate in a maximum number of 6 (six) conventional contracts in active design phase which will be complete after the award of the Works Contract tender. Design Specialists (DS) and Assistant Design Specialists (ADS) (if applicable) will be limited to participate in a maximum number of 6 (six) conventional contracts in the design phase with the Employer which will be complete after the Detailed Design report is accepted by the Employer.</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	The purpose of this form is for the tenderer to identify areas of conflict with respect to Key Person proposed for the project. Failure to identify where areas of conflict occur, or may occur, and which are subsequently discovered by the Employer shall render such offer as non-responsive, rejected and the tenderer automatically barred from tendering on SANRAL projects for a period of at least 3 (three) months from the date of tender closure.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3.	The tenderer shall list below all projects/tenders for which the proposed Key Persons have been proposed, and for which results of an award are unknown at the date of tender closure of this project.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4.	The start date in column 4 of the table below is that date indicated in the tender documents as being the intended start of the duties of the key personnel (i.e. expected start of design or supervisory duties).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5.	Tenderers must submit an alternative candidate for those positions identified as being possible areas of conflict by completing separate Returnable Schedules Forms B1 and B2 for the alternate. The Employer will not request alternative candidates after tender closure and will interpret the lack of any alternative candidate as an indication the tenderer accepts that it will be impossible to be awarded more projects than the limitations applicable to Key Persons. The Employer reserves the right to select according to its best interest and not the tenderers.</a:t>
            </a:r>
          </a:p>
        </p:txBody>
      </p:sp>
    </p:spTree>
    <p:extLst>
      <p:ext uri="{BB962C8B-B14F-4D97-AF65-F5344CB8AC3E}">
        <p14:creationId xmlns:p14="http://schemas.microsoft.com/office/powerpoint/2010/main" val="9187300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001" y="1611769"/>
            <a:ext cx="3534937" cy="1200329"/>
          </a:xfrm>
          <a:prstGeom prst="rect">
            <a:avLst/>
          </a:prstGeom>
          <a:solidFill>
            <a:schemeClr val="bg2">
              <a:lumMod val="65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solidFill>
                <a:effectLst/>
                <a:uLnTx/>
                <a:uFillTx/>
                <a:latin typeface="Calibri" panose="020F0502020204030204"/>
                <a:ea typeface="+mn-ea"/>
                <a:cs typeface="+mn-cs"/>
              </a:rPr>
              <a:t>FORM B2: EXPLANATION OF CONSULTANT TENDER EVALUATION SCORING FOR CONVENTIONAL PROJECTS</a:t>
            </a:r>
          </a:p>
        </p:txBody>
      </p:sp>
      <p:sp>
        <p:nvSpPr>
          <p:cNvPr id="5" name="Arrow: Right 4">
            <a:extLst>
              <a:ext uri="{FF2B5EF4-FFF2-40B4-BE49-F238E27FC236}">
                <a16:creationId xmlns:a16="http://schemas.microsoft.com/office/drawing/2014/main" id="{5233ABEE-3954-4612-BC9F-22D0AAFBC8BD}"/>
              </a:ext>
            </a:extLst>
          </p:cNvPr>
          <p:cNvSpPr/>
          <p:nvPr/>
        </p:nvSpPr>
        <p:spPr>
          <a:xfrm>
            <a:off x="1485787" y="4838216"/>
            <a:ext cx="1634485" cy="8160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2">
            <a:extLst>
              <a:ext uri="{FF2B5EF4-FFF2-40B4-BE49-F238E27FC236}">
                <a16:creationId xmlns:a16="http://schemas.microsoft.com/office/drawing/2014/main" id="{8C5E13CF-CB55-41EA-B1B6-00EA90FBCFC1}"/>
              </a:ext>
            </a:extLst>
          </p:cNvPr>
          <p:cNvSpPr>
            <a:spLocks noChangeArrowheads="1"/>
          </p:cNvSpPr>
          <p:nvPr/>
        </p:nvSpPr>
        <p:spPr bwMode="auto">
          <a:xfrm>
            <a:off x="3120272" y="121205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51494D00-DE47-44F7-8E62-529DF7363C16}"/>
              </a:ext>
            </a:extLst>
          </p:cNvPr>
          <p:cNvSpPr txBox="1"/>
          <p:nvPr/>
        </p:nvSpPr>
        <p:spPr>
          <a:xfrm>
            <a:off x="3334280" y="4604609"/>
            <a:ext cx="5654077" cy="187743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Tenderers must meet a minimum of 70% Quality scores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If a Tenderer scores less than 10 points for sub-contracting, they will be deemed non-responsive and will not be evaluated further.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15C6276-AA79-3FFB-5527-35095CADBFAD}"/>
              </a:ext>
            </a:extLst>
          </p:cNvPr>
          <p:cNvPicPr>
            <a:picLocks noChangeAspect="1"/>
          </p:cNvPicPr>
          <p:nvPr/>
        </p:nvPicPr>
        <p:blipFill>
          <a:blip r:embed="rId3"/>
          <a:stretch>
            <a:fillRect/>
          </a:stretch>
        </p:blipFill>
        <p:spPr>
          <a:xfrm>
            <a:off x="3575938" y="987064"/>
            <a:ext cx="6667417" cy="3069369"/>
          </a:xfrm>
          <a:prstGeom prst="rect">
            <a:avLst/>
          </a:prstGeom>
        </p:spPr>
      </p:pic>
    </p:spTree>
    <p:extLst>
      <p:ext uri="{BB962C8B-B14F-4D97-AF65-F5344CB8AC3E}">
        <p14:creationId xmlns:p14="http://schemas.microsoft.com/office/powerpoint/2010/main" val="39603490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9E42DA-0351-4004-9E49-09BE86C4A781}"/>
              </a:ext>
            </a:extLst>
          </p:cNvPr>
          <p:cNvSpPr/>
          <p:nvPr/>
        </p:nvSpPr>
        <p:spPr>
          <a:xfrm>
            <a:off x="752271" y="3633052"/>
            <a:ext cx="7905346" cy="1631216"/>
          </a:xfrm>
          <a:prstGeom prst="rect">
            <a:avLst/>
          </a:prstGeom>
        </p:spPr>
        <p:txBody>
          <a:bodyPr wrap="square">
            <a:spAutoFit/>
          </a:bodyPr>
          <a:lstStyle/>
          <a:p>
            <a:pPr algn="ctr"/>
            <a:r>
              <a:rPr lang="en-ZA" sz="2000" b="1" dirty="0">
                <a:solidFill>
                  <a:schemeClr val="bg1"/>
                </a:solidFill>
              </a:rPr>
              <a:t>CONTRACT SANRAL N.011-040-2020/2F</a:t>
            </a:r>
          </a:p>
          <a:p>
            <a:pPr algn="ctr"/>
            <a:r>
              <a:rPr lang="en-ZA" sz="2000" b="1" i="1" dirty="0">
                <a:solidFill>
                  <a:schemeClr val="bg1"/>
                </a:solidFill>
              </a:rPr>
              <a:t> </a:t>
            </a:r>
            <a:endParaRPr lang="en-GB" sz="2000" b="1" dirty="0">
              <a:solidFill>
                <a:schemeClr val="bg1"/>
              </a:solidFill>
            </a:endParaRPr>
          </a:p>
          <a:p>
            <a:pPr algn="ctr"/>
            <a:r>
              <a:rPr lang="en-US" sz="2000" b="1" dirty="0">
                <a:solidFill>
                  <a:schemeClr val="bg1"/>
                </a:solidFill>
                <a:effectLst/>
                <a:ea typeface="Times New Roman" panose="02020603050405020304" pitchFamily="18" charset="0"/>
              </a:rPr>
              <a:t>CONSULTING ENGINEERING SERVICES FOR THE PERIODIC MAINTENANCE ON NATIONAL ROUTE N11, SECTION 4, FROM NCANDU RIVER (km 0.00) TO INGOGO STATION (km 16.14)</a:t>
            </a:r>
            <a:endParaRPr kumimoji="0" lang="en-ZA" sz="2000" b="0" i="0" u="none" strike="noStrike" kern="1200" cap="none" spc="0" normalizeH="0" baseline="0" noProof="0" dirty="0">
              <a:ln>
                <a:noFill/>
              </a:ln>
              <a:solidFill>
                <a:schemeClr val="bg1"/>
              </a:solidFill>
              <a:effectLst/>
              <a:uLnTx/>
              <a:uFillTx/>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037AA975-7856-4C85-889B-5888E46EC341}"/>
              </a:ext>
            </a:extLst>
          </p:cNvPr>
          <p:cNvPicPr>
            <a:picLocks noChangeAspect="1"/>
          </p:cNvPicPr>
          <p:nvPr/>
        </p:nvPicPr>
        <p:blipFill>
          <a:blip r:embed="rId2"/>
          <a:stretch>
            <a:fillRect/>
          </a:stretch>
        </p:blipFill>
        <p:spPr>
          <a:xfrm>
            <a:off x="3520986" y="940776"/>
            <a:ext cx="2102027" cy="1877811"/>
          </a:xfrm>
          <a:prstGeom prst="rect">
            <a:avLst/>
          </a:prstGeom>
        </p:spPr>
      </p:pic>
    </p:spTree>
    <p:extLst>
      <p:ext uri="{BB962C8B-B14F-4D97-AF65-F5344CB8AC3E}">
        <p14:creationId xmlns:p14="http://schemas.microsoft.com/office/powerpoint/2010/main" val="2138338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7DC696-D9B9-41A1-AE30-B18D2ADA1FA5}"/>
              </a:ext>
            </a:extLst>
          </p:cNvPr>
          <p:cNvSpPr txBox="1"/>
          <p:nvPr/>
        </p:nvSpPr>
        <p:spPr>
          <a:xfrm>
            <a:off x="0" y="934034"/>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SUMMARY OF PROJECT</a:t>
            </a:r>
          </a:p>
        </p:txBody>
      </p:sp>
      <p:sp>
        <p:nvSpPr>
          <p:cNvPr id="3" name="Rectangle 2">
            <a:extLst>
              <a:ext uri="{FF2B5EF4-FFF2-40B4-BE49-F238E27FC236}">
                <a16:creationId xmlns:a16="http://schemas.microsoft.com/office/drawing/2014/main" id="{0D2353FA-FDA5-43B4-B1D4-7D1F32DB8A7B}"/>
              </a:ext>
            </a:extLst>
          </p:cNvPr>
          <p:cNvSpPr/>
          <p:nvPr/>
        </p:nvSpPr>
        <p:spPr>
          <a:xfrm>
            <a:off x="383458" y="1928308"/>
            <a:ext cx="8377084" cy="3293209"/>
          </a:xfrm>
          <a:prstGeom prst="rect">
            <a:avLst/>
          </a:prstGeom>
        </p:spPr>
        <p:txBody>
          <a:bodyPr wrap="square">
            <a:spAutoFit/>
          </a:bodyPr>
          <a:lstStyle/>
          <a:p>
            <a:pPr algn="just">
              <a:tabLst>
                <a:tab pos="540385" algn="l"/>
              </a:tabLst>
            </a:pPr>
            <a:r>
              <a:rPr lang="en-ZA" sz="1600" dirty="0">
                <a:effectLst/>
                <a:ea typeface="Times New Roman" panose="02020603050405020304" pitchFamily="18" charset="0"/>
                <a:cs typeface="Arial" panose="020B0604020202020204" pitchFamily="34" charset="0"/>
              </a:rPr>
              <a:t>The project is located on National Route N11, Section 4 – starting from km 0.00 at the Ncandu river bridge, up to km 21.3 near the iNgogo station. It covers a total distance of 21.3 km. </a:t>
            </a:r>
          </a:p>
          <a:p>
            <a:pPr algn="just">
              <a:tabLst>
                <a:tab pos="540385" algn="l"/>
              </a:tabLst>
            </a:pPr>
            <a:endParaRPr lang="en-ZA" sz="1600" dirty="0">
              <a:ea typeface="Times New Roman" panose="02020603050405020304" pitchFamily="18" charset="0"/>
              <a:cs typeface="Arial" panose="020B0604020202020204" pitchFamily="34" charset="0"/>
            </a:endParaRPr>
          </a:p>
          <a:p>
            <a:pPr algn="just">
              <a:tabLst>
                <a:tab pos="540385" algn="l"/>
              </a:tabLst>
            </a:pPr>
            <a:r>
              <a:rPr lang="en-ZA" sz="1600" dirty="0">
                <a:ea typeface="Times New Roman" panose="02020603050405020304" pitchFamily="18" charset="0"/>
                <a:cs typeface="Arial" panose="020B0604020202020204" pitchFamily="34" charset="0"/>
              </a:rPr>
              <a:t>The route is a single carriageway consisting of 1-lane per direction. There are also climbing lanes </a:t>
            </a:r>
          </a:p>
          <a:p>
            <a:pPr algn="just">
              <a:tabLst>
                <a:tab pos="540385" algn="l"/>
              </a:tabLst>
            </a:pPr>
            <a:endParaRPr lang="en-ZA" sz="1600" dirty="0">
              <a:effectLst/>
              <a:ea typeface="Times New Roman" panose="02020603050405020304" pitchFamily="18" charset="0"/>
              <a:cs typeface="Arial" panose="020B0604020202020204" pitchFamily="34" charset="0"/>
            </a:endParaRPr>
          </a:p>
          <a:p>
            <a:pPr algn="just">
              <a:tabLst>
                <a:tab pos="540385" algn="l"/>
              </a:tabLst>
            </a:pPr>
            <a:r>
              <a:rPr lang="en-ZA" sz="1600" dirty="0">
                <a:effectLst/>
                <a:ea typeface="Times New Roman" panose="02020603050405020304" pitchFamily="18" charset="0"/>
                <a:cs typeface="Arial" panose="020B0604020202020204" pitchFamily="34" charset="0"/>
              </a:rPr>
              <a:t>It is in the province of KwaZulu Natal </a:t>
            </a:r>
            <a:r>
              <a:rPr lang="en-ZA" sz="1600" dirty="0">
                <a:ea typeface="Times New Roman" panose="02020603050405020304" pitchFamily="18" charset="0"/>
                <a:cs typeface="Arial" panose="020B0604020202020204" pitchFamily="34" charset="0"/>
              </a:rPr>
              <a:t>in the Newcastle Local Municipality – the main centre being Newcastle, which is within the Amajuba District Municipality</a:t>
            </a:r>
            <a:r>
              <a:rPr lang="en-ZA" sz="1600" dirty="0">
                <a:effectLst/>
                <a:ea typeface="Times New Roman" panose="02020603050405020304" pitchFamily="18" charset="0"/>
                <a:cs typeface="Arial" panose="020B0604020202020204" pitchFamily="34" charset="0"/>
              </a:rPr>
              <a:t>. </a:t>
            </a:r>
            <a:endParaRPr lang="en-US" sz="1600" dirty="0">
              <a:effectLst/>
              <a:ea typeface="Times New Roman" panose="02020603050405020304" pitchFamily="18" charset="0"/>
              <a:cs typeface="Times New Roman" panose="02020603050405020304" pitchFamily="18" charset="0"/>
            </a:endParaRPr>
          </a:p>
          <a:p>
            <a:pPr algn="just">
              <a:tabLst>
                <a:tab pos="540385" algn="l"/>
              </a:tabLst>
            </a:pPr>
            <a:r>
              <a:rPr lang="en-ZA" sz="1600" dirty="0">
                <a:effectLst/>
                <a:ea typeface="Times New Roman" panose="02020603050405020304" pitchFamily="18" charset="0"/>
                <a:cs typeface="Arial" panose="020B0604020202020204" pitchFamily="34" charset="0"/>
              </a:rPr>
              <a:t> </a:t>
            </a:r>
            <a:endParaRPr lang="en-US" sz="1600" dirty="0">
              <a:effectLst/>
              <a:ea typeface="Times New Roman" panose="02020603050405020304" pitchFamily="18" charset="0"/>
              <a:cs typeface="Times New Roman" panose="02020603050405020304" pitchFamily="18" charset="0"/>
            </a:endParaRPr>
          </a:p>
          <a:p>
            <a:pPr algn="just">
              <a:tabLst>
                <a:tab pos="540385" algn="l"/>
              </a:tabLst>
            </a:pPr>
            <a:r>
              <a:rPr lang="en-ZA" sz="1600" dirty="0">
                <a:effectLst/>
                <a:ea typeface="Times New Roman" panose="02020603050405020304" pitchFamily="18" charset="0"/>
                <a:cs typeface="Arial" panose="020B0604020202020204" pitchFamily="34" charset="0"/>
              </a:rPr>
              <a:t>The Assessment and detailed inspection undertaken revealed the road surface will require periodic maintenance in the for of a re-surfacing.</a:t>
            </a:r>
            <a:endParaRPr lang="en-US" sz="1600" dirty="0">
              <a:effectLst/>
              <a:ea typeface="Times New Roman" panose="02020603050405020304" pitchFamily="18" charset="0"/>
              <a:cs typeface="Times New Roman" panose="02020603050405020304" pitchFamily="18" charset="0"/>
            </a:endParaRPr>
          </a:p>
          <a:p>
            <a:pPr algn="just">
              <a:tabLst>
                <a:tab pos="540385" algn="l"/>
              </a:tabLst>
            </a:pPr>
            <a:r>
              <a:rPr lang="en-ZA" sz="1600" dirty="0">
                <a:effectLst/>
                <a:ea typeface="Times New Roman" panose="02020603050405020304" pitchFamily="18" charset="0"/>
                <a:cs typeface="Arial" panose="020B0604020202020204" pitchFamily="34" charset="0"/>
              </a:rPr>
              <a:t> </a:t>
            </a:r>
            <a:endParaRPr lang="en-US" sz="1600" dirty="0">
              <a:effectLst/>
              <a:ea typeface="Times New Roman" panose="02020603050405020304" pitchFamily="18" charset="0"/>
              <a:cs typeface="Times New Roman" panose="02020603050405020304" pitchFamily="18" charset="0"/>
            </a:endParaRPr>
          </a:p>
          <a:p>
            <a:pPr algn="just"/>
            <a:endParaRPr lang="en-GB" sz="1600" dirty="0"/>
          </a:p>
          <a:p>
            <a:pPr algn="just"/>
            <a:endParaRPr lang="en-US" sz="1600" dirty="0"/>
          </a:p>
        </p:txBody>
      </p:sp>
    </p:spTree>
    <p:extLst>
      <p:ext uri="{BB962C8B-B14F-4D97-AF65-F5344CB8AC3E}">
        <p14:creationId xmlns:p14="http://schemas.microsoft.com/office/powerpoint/2010/main" val="38138721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7DC696-D9B9-41A1-AE30-B18D2ADA1FA5}"/>
              </a:ext>
            </a:extLst>
          </p:cNvPr>
          <p:cNvSpPr txBox="1"/>
          <p:nvPr/>
        </p:nvSpPr>
        <p:spPr>
          <a:xfrm>
            <a:off x="-3706" y="330919"/>
            <a:ext cx="9147706" cy="369332"/>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SUMMARY OF PROJECT CONT.</a:t>
            </a:r>
          </a:p>
        </p:txBody>
      </p:sp>
      <p:sp>
        <p:nvSpPr>
          <p:cNvPr id="6" name="TextBox 5">
            <a:extLst>
              <a:ext uri="{FF2B5EF4-FFF2-40B4-BE49-F238E27FC236}">
                <a16:creationId xmlns:a16="http://schemas.microsoft.com/office/drawing/2014/main" id="{DC324CD8-F93F-48C5-8252-B40047B56119}"/>
              </a:ext>
            </a:extLst>
          </p:cNvPr>
          <p:cNvSpPr txBox="1"/>
          <p:nvPr/>
        </p:nvSpPr>
        <p:spPr>
          <a:xfrm>
            <a:off x="728184" y="1905506"/>
            <a:ext cx="7909978" cy="3046988"/>
          </a:xfrm>
          <a:prstGeom prst="rect">
            <a:avLst/>
          </a:prstGeom>
          <a:noFill/>
        </p:spPr>
        <p:txBody>
          <a:bodyPr wrap="square">
            <a:spAutoFit/>
          </a:bodyPr>
          <a:lstStyle/>
          <a:p>
            <a:pPr algn="just">
              <a:tabLst>
                <a:tab pos="360000" algn="l"/>
                <a:tab pos="720000" algn="l"/>
                <a:tab pos="1080000" algn="l"/>
              </a:tabLst>
            </a:pPr>
            <a:r>
              <a:rPr lang="en-US" sz="1600" dirty="0"/>
              <a:t>The Services required of the Service Provider are divided into the following distinct stages:</a:t>
            </a:r>
          </a:p>
          <a:p>
            <a:pPr algn="just">
              <a:tabLst>
                <a:tab pos="360000" algn="l"/>
                <a:tab pos="720000" algn="l"/>
                <a:tab pos="1080000" algn="l"/>
              </a:tabLst>
            </a:pPr>
            <a:endParaRPr lang="en-US" sz="1600" dirty="0"/>
          </a:p>
          <a:p>
            <a:pPr marL="285750" indent="-285750" algn="just">
              <a:buFont typeface="Wingdings" panose="05000000000000000000" pitchFamily="2" charset="2"/>
              <a:buChar char="§"/>
              <a:tabLst>
                <a:tab pos="360000" algn="l"/>
                <a:tab pos="720000" algn="l"/>
                <a:tab pos="1080000" algn="l"/>
              </a:tabLst>
            </a:pPr>
            <a:r>
              <a:rPr lang="en-US" sz="1600" dirty="0"/>
              <a:t>Project Assessment.</a:t>
            </a:r>
          </a:p>
          <a:p>
            <a:pPr marL="285750" indent="-285750" algn="just">
              <a:buFont typeface="Wingdings" panose="05000000000000000000" pitchFamily="2" charset="2"/>
              <a:buChar char="§"/>
              <a:tabLst>
                <a:tab pos="360000" algn="l"/>
                <a:tab pos="720000" algn="l"/>
                <a:tab pos="1080000" algn="l"/>
              </a:tabLst>
            </a:pPr>
            <a:r>
              <a:rPr lang="en-US" sz="1600" dirty="0"/>
              <a:t>Investigations for Design Development.</a:t>
            </a:r>
          </a:p>
          <a:p>
            <a:pPr marL="285750" indent="-285750" algn="just">
              <a:buFont typeface="Wingdings" panose="05000000000000000000" pitchFamily="2" charset="2"/>
              <a:buChar char="§"/>
              <a:tabLst>
                <a:tab pos="360000" algn="l"/>
                <a:tab pos="720000" algn="l"/>
                <a:tab pos="1080000" algn="l"/>
              </a:tabLst>
            </a:pPr>
            <a:r>
              <a:rPr lang="en-US" sz="1600" dirty="0"/>
              <a:t>Design Development which shall include the following phases: </a:t>
            </a:r>
          </a:p>
          <a:p>
            <a:pPr marL="742950" lvl="1" indent="-285750" algn="just">
              <a:buFont typeface="Wingdings" panose="05000000000000000000" pitchFamily="2" charset="2"/>
              <a:buChar char="q"/>
              <a:tabLst>
                <a:tab pos="360000" algn="l"/>
                <a:tab pos="720000" algn="l"/>
                <a:tab pos="1080000" algn="l"/>
              </a:tabLst>
            </a:pPr>
            <a:r>
              <a:rPr lang="en-US" sz="1600" dirty="0"/>
              <a:t>Detailed design</a:t>
            </a:r>
          </a:p>
          <a:p>
            <a:pPr marL="285750" indent="-285750" algn="just">
              <a:buFont typeface="Wingdings" panose="05000000000000000000" pitchFamily="2" charset="2"/>
              <a:buChar char="§"/>
              <a:tabLst>
                <a:tab pos="360000" algn="l"/>
                <a:tab pos="720000" algn="l"/>
                <a:tab pos="1080000" algn="l"/>
              </a:tabLst>
            </a:pPr>
            <a:r>
              <a:rPr lang="en-US" sz="1600" dirty="0"/>
              <a:t>Tender Documentation.</a:t>
            </a:r>
          </a:p>
          <a:p>
            <a:pPr marL="285750" indent="-285750" algn="just">
              <a:buFont typeface="Wingdings" panose="05000000000000000000" pitchFamily="2" charset="2"/>
              <a:buChar char="§"/>
              <a:tabLst>
                <a:tab pos="360000" algn="l"/>
                <a:tab pos="720000" algn="l"/>
                <a:tab pos="1080000" algn="l"/>
              </a:tabLst>
            </a:pPr>
            <a:r>
              <a:rPr lang="en-US" sz="1600" dirty="0"/>
              <a:t>Clarification Meeting, Tender Period and Tender Evaluation.</a:t>
            </a:r>
          </a:p>
          <a:p>
            <a:pPr marL="285750" indent="-285750" algn="just">
              <a:buFont typeface="Wingdings" panose="05000000000000000000" pitchFamily="2" charset="2"/>
              <a:buChar char="§"/>
              <a:tabLst>
                <a:tab pos="360000" algn="l"/>
                <a:tab pos="720000" algn="l"/>
                <a:tab pos="1080000" algn="l"/>
              </a:tabLst>
            </a:pPr>
            <a:r>
              <a:rPr lang="en-US" sz="1600" dirty="0"/>
              <a:t>Administration and Monitoring of the Works Contract.</a:t>
            </a:r>
          </a:p>
          <a:p>
            <a:pPr marL="285750" indent="-285750" algn="just">
              <a:buFont typeface="Wingdings" panose="05000000000000000000" pitchFamily="2" charset="2"/>
              <a:buChar char="§"/>
              <a:tabLst>
                <a:tab pos="360000" algn="l"/>
                <a:tab pos="720000" algn="l"/>
                <a:tab pos="1080000" algn="l"/>
              </a:tabLst>
            </a:pPr>
            <a:r>
              <a:rPr lang="en-US" sz="1600" dirty="0"/>
              <a:t>Additional duties, Special Services and Specialist Advice.</a:t>
            </a:r>
          </a:p>
          <a:p>
            <a:pPr marL="285750" indent="-285750" algn="just">
              <a:buFont typeface="Wingdings" panose="05000000000000000000" pitchFamily="2" charset="2"/>
              <a:buChar char="§"/>
              <a:tabLst>
                <a:tab pos="360000" algn="l"/>
                <a:tab pos="720000" algn="l"/>
                <a:tab pos="1080000" algn="l"/>
              </a:tabLst>
            </a:pPr>
            <a:r>
              <a:rPr lang="en-US" sz="1600" dirty="0"/>
              <a:t>Quality Control: Works Contract.</a:t>
            </a:r>
          </a:p>
          <a:p>
            <a:pPr marL="285750" indent="-285750" algn="just">
              <a:buFont typeface="Wingdings" panose="05000000000000000000" pitchFamily="2" charset="2"/>
              <a:buChar char="§"/>
              <a:tabLst>
                <a:tab pos="360000" algn="l"/>
                <a:tab pos="720000" algn="l"/>
                <a:tab pos="1080000" algn="l"/>
              </a:tabLst>
            </a:pPr>
            <a:r>
              <a:rPr lang="en-US" sz="1600" dirty="0"/>
              <a:t>Close Out</a:t>
            </a:r>
          </a:p>
        </p:txBody>
      </p:sp>
    </p:spTree>
    <p:extLst>
      <p:ext uri="{BB962C8B-B14F-4D97-AF65-F5344CB8AC3E}">
        <p14:creationId xmlns:p14="http://schemas.microsoft.com/office/powerpoint/2010/main" val="2210391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785792"/>
            <a:ext cx="9458035" cy="1200329"/>
          </a:xfrm>
          <a:prstGeom prst="rect">
            <a:avLst/>
          </a:prstGeom>
          <a:noFill/>
        </p:spPr>
        <p:txBody>
          <a:bodyPr wrap="square" rtlCol="0">
            <a:spAutoFit/>
          </a:bodyPr>
          <a:lstStyle/>
          <a:p>
            <a:pPr algn="ctr"/>
            <a:r>
              <a:rPr lang="en-ZA" sz="3600" b="1" dirty="0">
                <a:solidFill>
                  <a:schemeClr val="tx2">
                    <a:lumMod val="50000"/>
                  </a:schemeClr>
                </a:solidFill>
              </a:rPr>
              <a:t>PART C1: AGREEMENTS AND </a:t>
            </a:r>
          </a:p>
          <a:p>
            <a:pPr algn="ctr"/>
            <a:r>
              <a:rPr lang="en-ZA" sz="3600" b="1" dirty="0">
                <a:solidFill>
                  <a:schemeClr val="tx2">
                    <a:lumMod val="50000"/>
                  </a:schemeClr>
                </a:solidFill>
              </a:rPr>
              <a:t>CONTRACT DATA</a:t>
            </a:r>
          </a:p>
        </p:txBody>
      </p:sp>
    </p:spTree>
    <p:extLst>
      <p:ext uri="{BB962C8B-B14F-4D97-AF65-F5344CB8AC3E}">
        <p14:creationId xmlns:p14="http://schemas.microsoft.com/office/powerpoint/2010/main" val="31960138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85862340"/>
              </p:ext>
            </p:extLst>
          </p:nvPr>
        </p:nvGraphicFramePr>
        <p:xfrm>
          <a:off x="298936" y="2615459"/>
          <a:ext cx="8623951" cy="2402974"/>
        </p:xfrm>
        <a:graphic>
          <a:graphicData uri="http://schemas.openxmlformats.org/drawingml/2006/table">
            <a:tbl>
              <a:tblPr firstRow="1" bandRow="1">
                <a:tableStyleId>{5C22544A-7EE6-4342-B048-85BDC9FD1C3A}</a:tableStyleId>
              </a:tblPr>
              <a:tblGrid>
                <a:gridCol w="712081">
                  <a:extLst>
                    <a:ext uri="{9D8B030D-6E8A-4147-A177-3AD203B41FA5}">
                      <a16:colId xmlns:a16="http://schemas.microsoft.com/office/drawing/2014/main" val="20000"/>
                    </a:ext>
                  </a:extLst>
                </a:gridCol>
                <a:gridCol w="7911870">
                  <a:extLst>
                    <a:ext uri="{9D8B030D-6E8A-4147-A177-3AD203B41FA5}">
                      <a16:colId xmlns:a16="http://schemas.microsoft.com/office/drawing/2014/main" val="20001"/>
                    </a:ext>
                  </a:extLst>
                </a:gridCol>
              </a:tblGrid>
              <a:tr h="316181">
                <a:tc>
                  <a:txBody>
                    <a:bodyPr/>
                    <a:lstStyle/>
                    <a:p>
                      <a:r>
                        <a:rPr lang="en-ZA" sz="1400" dirty="0">
                          <a:solidFill>
                            <a:schemeClr val="tx1"/>
                          </a:solidFill>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Contract</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758834">
                <a:tc>
                  <a:txBody>
                    <a:bodyPr/>
                    <a:lstStyle/>
                    <a:p>
                      <a:r>
                        <a:rPr lang="en-ZA" sz="1400" dirty="0">
                          <a:solidFill>
                            <a:schemeClr val="tx1"/>
                          </a:solidFill>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The address for receipt of communications is:</a:t>
                      </a:r>
                    </a:p>
                    <a:p>
                      <a:pPr marL="0" marR="0" indent="0" algn="l" defTabSz="914400" rtl="0" eaLnBrk="1" fontAlgn="auto" latinLnBrk="0" hangingPunct="1">
                        <a:lnSpc>
                          <a:spcPct val="100000"/>
                        </a:lnSpc>
                        <a:spcBef>
                          <a:spcPts val="0"/>
                        </a:spcBef>
                        <a:spcAft>
                          <a:spcPts val="0"/>
                        </a:spcAft>
                        <a:buClrTx/>
                        <a:buSzTx/>
                        <a:buFontTx/>
                        <a:buNone/>
                        <a:tabLst/>
                        <a:defRPr/>
                      </a:pPr>
                      <a:endParaRPr lang="en-ZA" sz="140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ZA" sz="1400" dirty="0">
                          <a:solidFill>
                            <a:schemeClr val="tx1"/>
                          </a:solidFill>
                        </a:rPr>
                        <a:t>TO BE CONFIRMED FOLLOWING AWARD</a:t>
                      </a:r>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7196467"/>
                  </a:ext>
                </a:extLst>
              </a:tr>
              <a:tr h="1327959">
                <a:tc>
                  <a:txBody>
                    <a:bodyPr/>
                    <a:lstStyle/>
                    <a:p>
                      <a:r>
                        <a:rPr lang="en-ZA" sz="1400" dirty="0">
                          <a:solidFill>
                            <a:schemeClr val="tx1"/>
                          </a:solidFill>
                        </a:rPr>
                        <a:t>3.5</a:t>
                      </a:r>
                    </a:p>
                    <a:p>
                      <a:endParaRPr lang="en-ZA" sz="1200" dirty="0">
                        <a:solidFill>
                          <a:schemeClr val="tx1"/>
                        </a:solidFill>
                      </a:endParaRPr>
                    </a:p>
                    <a:p>
                      <a:endParaRPr lang="en-ZA" sz="1200" dirty="0">
                        <a:solidFill>
                          <a:schemeClr val="tx1"/>
                        </a:solidFill>
                      </a:endParaRPr>
                    </a:p>
                    <a:p>
                      <a:endParaRPr lang="en-ZA" sz="1200" dirty="0">
                        <a:solidFill>
                          <a:schemeClr val="tx1"/>
                        </a:solidFill>
                      </a:endParaRPr>
                    </a:p>
                    <a:p>
                      <a:endParaRPr lang="en-ZA"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a:r>
                        <a:rPr lang="en-ZA" sz="1400" kern="1200" dirty="0">
                          <a:solidFill>
                            <a:schemeClr val="dk1"/>
                          </a:solidFill>
                          <a:effectLst/>
                          <a:latin typeface="+mn-lt"/>
                          <a:ea typeface="+mn-ea"/>
                          <a:cs typeface="+mn-cs"/>
                        </a:rPr>
                        <a:t>The project is for Consulting Engineering Services for consulting engineering services for the Periodic Maintenance on National Route N11, Section 4, from Ncandu River (N11/4-km 0.00) to iNgogo Station (N11/1-km 21.3).</a:t>
                      </a:r>
                      <a:endParaRPr lang="en-US" sz="1400" kern="1200" dirty="0">
                        <a:solidFill>
                          <a:schemeClr val="dk1"/>
                        </a:solidFill>
                        <a:effectLst/>
                        <a:latin typeface="+mn-lt"/>
                        <a:ea typeface="+mn-ea"/>
                        <a:cs typeface="+mn-cs"/>
                      </a:endParaRPr>
                    </a:p>
                    <a:p>
                      <a:pPr marL="72000"/>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marL="72000"/>
                      <a:r>
                        <a:rPr lang="en-ZA" sz="1400" kern="1200" dirty="0">
                          <a:solidFill>
                            <a:schemeClr val="dk1"/>
                          </a:solidFill>
                          <a:effectLst/>
                          <a:latin typeface="+mn-lt"/>
                          <a:ea typeface="+mn-ea"/>
                          <a:cs typeface="+mn-cs"/>
                        </a:rPr>
                        <a:t>The location for the performance of the Project is in the province of KwaZulu-Natal and in the Newcastle Local Municipality Municipality.</a:t>
                      </a:r>
                      <a:endParaRPr lang="en-US" sz="1400" kern="1200" cap="none" dirty="0">
                        <a:solidFill>
                          <a:schemeClr val="dk1"/>
                        </a:solidFill>
                        <a:effectLst/>
                        <a:latin typeface="+mn-lt"/>
                        <a:ea typeface="+mn-ea"/>
                        <a:cs typeface="+mn-cs"/>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5" name="TextBox 4">
            <a:extLst>
              <a:ext uri="{FF2B5EF4-FFF2-40B4-BE49-F238E27FC236}">
                <a16:creationId xmlns:a16="http://schemas.microsoft.com/office/drawing/2014/main" id="{7D7DC696-D9B9-41A1-AE30-B18D2ADA1FA5}"/>
              </a:ext>
            </a:extLst>
          </p:cNvPr>
          <p:cNvSpPr txBox="1"/>
          <p:nvPr/>
        </p:nvSpPr>
        <p:spPr>
          <a:xfrm>
            <a:off x="0" y="472369"/>
            <a:ext cx="9147706" cy="923330"/>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lvl="0" algn="ctr">
              <a:defRPr/>
            </a:pPr>
            <a:r>
              <a:rPr lang="en-ZA" b="1" dirty="0">
                <a:solidFill>
                  <a:srgbClr val="E7E6E6"/>
                </a:solidFill>
              </a:rPr>
              <a:t>CONTRACT SANRAL N.011-040-2020/2F</a:t>
            </a:r>
          </a:p>
          <a:p>
            <a:pPr lvl="0" algn="ctr">
              <a:defRPr/>
            </a:pPr>
            <a:endPar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A8BD592D-20F6-40E1-B381-ADEF777DE5D8}"/>
              </a:ext>
            </a:extLst>
          </p:cNvPr>
          <p:cNvGraphicFramePr>
            <a:graphicFrameLocks noGrp="1"/>
          </p:cNvGraphicFramePr>
          <p:nvPr>
            <p:extLst>
              <p:ext uri="{D42A27DB-BD31-4B8C-83A1-F6EECF244321}">
                <p14:modId xmlns:p14="http://schemas.microsoft.com/office/powerpoint/2010/main" val="63372828"/>
              </p:ext>
            </p:extLst>
          </p:nvPr>
        </p:nvGraphicFramePr>
        <p:xfrm>
          <a:off x="308292" y="5018514"/>
          <a:ext cx="8623951" cy="853440"/>
        </p:xfrm>
        <a:graphic>
          <a:graphicData uri="http://schemas.openxmlformats.org/drawingml/2006/table">
            <a:tbl>
              <a:tblPr firstRow="1" bandRow="1">
                <a:tableStyleId>{5C22544A-7EE6-4342-B048-85BDC9FD1C3A}</a:tableStyleId>
              </a:tblPr>
              <a:tblGrid>
                <a:gridCol w="700577">
                  <a:extLst>
                    <a:ext uri="{9D8B030D-6E8A-4147-A177-3AD203B41FA5}">
                      <a16:colId xmlns:a16="http://schemas.microsoft.com/office/drawing/2014/main" val="3841891982"/>
                    </a:ext>
                  </a:extLst>
                </a:gridCol>
                <a:gridCol w="7923374">
                  <a:extLst>
                    <a:ext uri="{9D8B030D-6E8A-4147-A177-3AD203B41FA5}">
                      <a16:colId xmlns:a16="http://schemas.microsoft.com/office/drawing/2014/main" val="4033738310"/>
                    </a:ext>
                  </a:extLst>
                </a:gridCol>
              </a:tblGrid>
              <a:tr h="691622">
                <a:tc>
                  <a:txBody>
                    <a:bodyPr/>
                    <a:lstStyle/>
                    <a:p>
                      <a:r>
                        <a:rPr lang="en-ZA" sz="1400" b="0" strike="noStrike" baseline="0" dirty="0">
                          <a:solidFill>
                            <a:schemeClr val="tx1"/>
                          </a:solidFill>
                          <a:latin typeface="+mn-lt"/>
                        </a:rPr>
                        <a:t>5.1.7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b="0" kern="1200" dirty="0">
                          <a:solidFill>
                            <a:schemeClr val="tx1"/>
                          </a:solidFill>
                          <a:effectLst/>
                          <a:latin typeface="+mn-lt"/>
                          <a:ea typeface="+mn-ea"/>
                          <a:cs typeface="+mn-cs"/>
                        </a:rPr>
                        <a:t>Local Targeted Enterprises from the Kwazulu-Natal Province must participate in a minimum of 1/3 (one third) of the tendered percentage of the Contract Price (excluding provisional and prime cost sums and the respective mark-up, but including provision for site supervision staff and the respective mark-up.</a:t>
                      </a:r>
                    </a:p>
                    <a:p>
                      <a:endParaRPr lang="en-ZA" sz="1400" b="0" kern="120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2143774"/>
                  </a:ext>
                </a:extLst>
              </a:tr>
            </a:tbl>
          </a:graphicData>
        </a:graphic>
      </p:graphicFrame>
    </p:spTree>
    <p:extLst>
      <p:ext uri="{BB962C8B-B14F-4D97-AF65-F5344CB8AC3E}">
        <p14:creationId xmlns:p14="http://schemas.microsoft.com/office/powerpoint/2010/main" val="24625832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772119407"/>
              </p:ext>
            </p:extLst>
          </p:nvPr>
        </p:nvGraphicFramePr>
        <p:xfrm>
          <a:off x="170394" y="2036473"/>
          <a:ext cx="8803212" cy="4684876"/>
        </p:xfrm>
        <a:graphic>
          <a:graphicData uri="http://schemas.openxmlformats.org/drawingml/2006/table">
            <a:tbl>
              <a:tblPr firstRow="1" bandRow="1">
                <a:tableStyleId>{5C22544A-7EE6-4342-B048-85BDC9FD1C3A}</a:tableStyleId>
              </a:tblPr>
              <a:tblGrid>
                <a:gridCol w="816798">
                  <a:extLst>
                    <a:ext uri="{9D8B030D-6E8A-4147-A177-3AD203B41FA5}">
                      <a16:colId xmlns:a16="http://schemas.microsoft.com/office/drawing/2014/main" val="20000"/>
                    </a:ext>
                  </a:extLst>
                </a:gridCol>
                <a:gridCol w="7986414">
                  <a:extLst>
                    <a:ext uri="{9D8B030D-6E8A-4147-A177-3AD203B41FA5}">
                      <a16:colId xmlns:a16="http://schemas.microsoft.com/office/drawing/2014/main" val="20001"/>
                    </a:ext>
                  </a:extLst>
                </a:gridCol>
              </a:tblGrid>
              <a:tr h="356716">
                <a:tc>
                  <a:txBody>
                    <a:bodyPr/>
                    <a:lstStyle/>
                    <a:p>
                      <a:pPr>
                        <a:tabLst>
                          <a:tab pos="360000" algn="l"/>
                          <a:tab pos="720000" algn="l"/>
                        </a:tabLst>
                      </a:pPr>
                      <a:r>
                        <a:rPr lang="en-ZA" sz="1400" dirty="0">
                          <a:solidFill>
                            <a:schemeClr val="tx1"/>
                          </a:solidFill>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 pos="720000" algn="l"/>
                        </a:tabLst>
                      </a:pPr>
                      <a:r>
                        <a:rPr lang="en-ZA" sz="1400" dirty="0">
                          <a:solidFill>
                            <a:schemeClr val="tx1"/>
                          </a:solidFill>
                        </a:rPr>
                        <a:t>Contract</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550218">
                <a:tc>
                  <a:txBody>
                    <a:bodyPr/>
                    <a:lstStyle/>
                    <a:p>
                      <a:pPr>
                        <a:tabLst>
                          <a:tab pos="360000" algn="l"/>
                          <a:tab pos="720000" algn="l"/>
                        </a:tabLst>
                      </a:pPr>
                      <a:r>
                        <a:rPr lang="en-ZA" sz="1400" b="0" strike="noStrike" baseline="0" dirty="0">
                          <a:solidFill>
                            <a:schemeClr val="tx1"/>
                          </a:solidFill>
                          <a:latin typeface="+mn-lt"/>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tabLst>
                          <a:tab pos="360000" algn="l"/>
                          <a:tab pos="720000" algn="l"/>
                        </a:tabLst>
                      </a:pPr>
                      <a:r>
                        <a:rPr lang="en-US" sz="1400" dirty="0">
                          <a:effectLst/>
                          <a:latin typeface="+mn-lt"/>
                          <a:ea typeface="Times New Roman" panose="02020603050405020304" pitchFamily="18" charset="0"/>
                          <a:cs typeface="Arial" panose="020B0604020202020204" pitchFamily="34" charset="0"/>
                        </a:rPr>
                        <a:t>The Service Provider is required to provide the Service with all reasonable care, diligence and skill in accordance with generally accepted professional techniques and standards.</a:t>
                      </a:r>
                      <a:r>
                        <a:rPr lang="en-ZA" sz="1400" dirty="0">
                          <a:effectLst/>
                          <a:latin typeface="+mn-lt"/>
                          <a:ea typeface="Times New Roman" panose="02020603050405020304" pitchFamily="18" charset="0"/>
                          <a:cs typeface="Arial" panose="020B0604020202020204" pitchFamily="34" charset="0"/>
                        </a:rPr>
                        <a:t> </a:t>
                      </a:r>
                    </a:p>
                    <a:p>
                      <a:pPr marL="0" marR="0" algn="just">
                        <a:spcBef>
                          <a:spcPts val="0"/>
                        </a:spcBef>
                        <a:spcAft>
                          <a:spcPts val="0"/>
                        </a:spcAft>
                        <a:tabLst>
                          <a:tab pos="360000" algn="l"/>
                          <a:tab pos="720000" algn="l"/>
                        </a:tabLst>
                      </a:pPr>
                      <a:endParaRPr lang="en-ZA" sz="1400" dirty="0">
                        <a:effectLst/>
                        <a:latin typeface="+mn-lt"/>
                        <a:ea typeface="Times New Roman" panose="02020603050405020304" pitchFamily="18" charset="0"/>
                        <a:cs typeface="Arial" panose="020B0604020202020204" pitchFamily="34" charset="0"/>
                      </a:endParaRPr>
                    </a:p>
                    <a:p>
                      <a:pPr marL="0" marR="0" algn="just">
                        <a:spcBef>
                          <a:spcPts val="0"/>
                        </a:spcBef>
                        <a:spcAft>
                          <a:spcPts val="0"/>
                        </a:spcAft>
                        <a:tabLst>
                          <a:tab pos="360000" algn="l"/>
                          <a:tab pos="720000" algn="l"/>
                        </a:tabLst>
                      </a:pPr>
                      <a:r>
                        <a:rPr lang="en-ZA" sz="1400" kern="1200" dirty="0">
                          <a:solidFill>
                            <a:schemeClr val="dk1"/>
                          </a:solidFill>
                          <a:effectLst/>
                          <a:latin typeface="+mn-lt"/>
                          <a:ea typeface="+mn-ea"/>
                          <a:cs typeface="+mn-cs"/>
                        </a:rPr>
                        <a:t>The Service Provider is required to provide the following insurances</a:t>
                      </a:r>
                      <a:endParaRPr lang="en-ZA" sz="1400" dirty="0">
                        <a:effectLst/>
                        <a:latin typeface="+mn-lt"/>
                        <a:ea typeface="Times New Roman" panose="02020603050405020304" pitchFamily="18" charset="0"/>
                        <a:cs typeface="Arial" panose="020B0604020202020204" pitchFamily="34" charset="0"/>
                      </a:endParaRPr>
                    </a:p>
                    <a:p>
                      <a:pPr marL="0" marR="0" algn="just">
                        <a:spcBef>
                          <a:spcPts val="0"/>
                        </a:spcBef>
                        <a:spcAft>
                          <a:spcPts val="0"/>
                        </a:spcAft>
                        <a:tabLst>
                          <a:tab pos="360000" algn="l"/>
                          <a:tab pos="720000" algn="l"/>
                        </a:tabLst>
                      </a:pPr>
                      <a:endParaRPr lang="en-ZA" sz="1400" dirty="0">
                        <a:effectLst/>
                        <a:latin typeface="+mn-lt"/>
                        <a:ea typeface="Times New Roman" panose="02020603050405020304" pitchFamily="18" charset="0"/>
                        <a:cs typeface="Arial" panose="020B0604020202020204" pitchFamily="34" charset="0"/>
                      </a:endParaRPr>
                    </a:p>
                    <a:p>
                      <a:pPr>
                        <a:tabLst>
                          <a:tab pos="360000" algn="l"/>
                          <a:tab pos="720000" algn="l"/>
                        </a:tabLst>
                      </a:pPr>
                      <a:r>
                        <a:rPr lang="en-ZA" sz="1800" kern="1200" dirty="0">
                          <a:solidFill>
                            <a:schemeClr val="dk1"/>
                          </a:solidFill>
                          <a:effectLst/>
                          <a:latin typeface="+mn-lt"/>
                          <a:ea typeface="+mn-ea"/>
                          <a:cs typeface="+mn-cs"/>
                        </a:rPr>
                        <a:t> </a:t>
                      </a:r>
                      <a:r>
                        <a:rPr lang="en-US" sz="1400" kern="1200" dirty="0">
                          <a:solidFill>
                            <a:schemeClr val="dk1"/>
                          </a:solidFill>
                          <a:effectLst/>
                          <a:latin typeface="+mn-lt"/>
                          <a:ea typeface="+mn-ea"/>
                          <a:cs typeface="+mn-cs"/>
                        </a:rPr>
                        <a:t>1.	</a:t>
                      </a:r>
                      <a:r>
                        <a:rPr lang="en-ZA" sz="1400" kern="1200" dirty="0">
                          <a:solidFill>
                            <a:schemeClr val="dk1"/>
                          </a:solidFill>
                          <a:effectLst/>
                          <a:latin typeface="+mn-lt"/>
                          <a:ea typeface="+mn-ea"/>
                          <a:cs typeface="+mn-cs"/>
                        </a:rPr>
                        <a:t>Insurance against  Professional indemnity</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Cover is:  R 9 million without a limit on the number of claims (The limit of liability is only provided to 	cover the Employer’s damages and does not allow for the Service Provider’s costs for defending any 	claim.)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Period of cover: Structures – 25 years: all other instances – 10 years</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 pos="720000" algn="l"/>
                        </a:tabLst>
                      </a:pPr>
                      <a:r>
                        <a:rPr lang="en-US" sz="1400" kern="1200" dirty="0">
                          <a:solidFill>
                            <a:schemeClr val="dk1"/>
                          </a:solidFill>
                          <a:effectLst/>
                          <a:latin typeface="+mn-lt"/>
                          <a:ea typeface="+mn-ea"/>
                          <a:cs typeface="+mn-cs"/>
                        </a:rPr>
                        <a:t>2.	</a:t>
                      </a:r>
                      <a:r>
                        <a:rPr lang="en-ZA" sz="1400" kern="1200" dirty="0">
                          <a:solidFill>
                            <a:schemeClr val="dk1"/>
                          </a:solidFill>
                          <a:effectLst/>
                          <a:latin typeface="+mn-lt"/>
                          <a:ea typeface="+mn-ea"/>
                          <a:cs typeface="+mn-cs"/>
                        </a:rPr>
                        <a:t>Insurance against general public liability</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Cover is:  R 10 million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Period of cover: Structures – 25 years: all other instances – 10 years</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3. 	Third Party Liability</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Cover is:  R 9 million Target on </a:t>
                      </a:r>
                      <a:endParaRPr lang="en-US" sz="1400" kern="1200" dirty="0">
                        <a:solidFill>
                          <a:schemeClr val="dk1"/>
                        </a:solidFill>
                        <a:effectLst/>
                        <a:latin typeface="+mn-lt"/>
                        <a:ea typeface="+mn-ea"/>
                        <a:cs typeface="+mn-cs"/>
                      </a:endParaRPr>
                    </a:p>
                    <a:p>
                      <a:pPr>
                        <a:tabLst>
                          <a:tab pos="360000" algn="l"/>
                          <a:tab pos="720000" algn="l"/>
                        </a:tabLst>
                      </a:pPr>
                      <a:r>
                        <a:rPr lang="en-ZA" sz="1400" kern="1200" dirty="0">
                          <a:solidFill>
                            <a:schemeClr val="dk1"/>
                          </a:solidFill>
                          <a:effectLst/>
                          <a:latin typeface="+mn-lt"/>
                          <a:ea typeface="+mn-ea"/>
                          <a:cs typeface="+mn-cs"/>
                        </a:rPr>
                        <a:t> 	Period of cover: Duration of contract only.</a:t>
                      </a:r>
                      <a:endParaRPr lang="en-US" sz="1400" kern="1200" dirty="0">
                        <a:solidFill>
                          <a:schemeClr val="dk1"/>
                        </a:solidFill>
                        <a:effectLst/>
                        <a:latin typeface="+mn-lt"/>
                        <a:ea typeface="+mn-ea"/>
                        <a:cs typeface="+mn-cs"/>
                      </a:endParaRPr>
                    </a:p>
                    <a:p>
                      <a:pPr>
                        <a:tabLst>
                          <a:tab pos="360000" algn="l"/>
                          <a:tab pos="720000" algn="l"/>
                        </a:tabLst>
                      </a:pPr>
                      <a:endParaRPr lang="en-US" sz="1400" kern="1200" dirty="0">
                        <a:solidFill>
                          <a:schemeClr val="dk1"/>
                        </a:solidFill>
                        <a:effectLst/>
                        <a:latin typeface="+mn-lt"/>
                        <a:ea typeface="+mn-ea"/>
                        <a:cs typeface="+mn-cs"/>
                      </a:endParaRPr>
                    </a:p>
                    <a:p>
                      <a:pPr>
                        <a:tabLst>
                          <a:tab pos="360000" algn="l"/>
                          <a:tab pos="720000" algn="l"/>
                        </a:tabLst>
                      </a:pPr>
                      <a:endParaRPr lang="en-US" sz="140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0769899"/>
                  </a:ext>
                </a:extLst>
              </a:tr>
            </a:tbl>
          </a:graphicData>
        </a:graphic>
      </p:graphicFrame>
      <p:sp>
        <p:nvSpPr>
          <p:cNvPr id="4" name="TextBox 3">
            <a:extLst>
              <a:ext uri="{FF2B5EF4-FFF2-40B4-BE49-F238E27FC236}">
                <a16:creationId xmlns:a16="http://schemas.microsoft.com/office/drawing/2014/main" id="{684C28CE-7B33-428E-B181-1BC490783F73}"/>
              </a:ext>
            </a:extLst>
          </p:cNvPr>
          <p:cNvSpPr txBox="1"/>
          <p:nvPr/>
        </p:nvSpPr>
        <p:spPr>
          <a:xfrm>
            <a:off x="0" y="1007533"/>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algn="ctr">
              <a:defRPr/>
            </a:pPr>
            <a:r>
              <a:rPr lang="en-ZA" b="1" dirty="0">
                <a:solidFill>
                  <a:srgbClr val="E7E6E6"/>
                </a:solidFill>
              </a:rPr>
              <a:t>CONTRACT SANRAL N.011-040-2020/2F</a:t>
            </a:r>
          </a:p>
        </p:txBody>
      </p:sp>
      <p:sp>
        <p:nvSpPr>
          <p:cNvPr id="6" name="Rectangle 5">
            <a:extLst>
              <a:ext uri="{FF2B5EF4-FFF2-40B4-BE49-F238E27FC236}">
                <a16:creationId xmlns:a16="http://schemas.microsoft.com/office/drawing/2014/main" id="{287ED9FA-97FB-4874-868C-BEFBE1AB152E}"/>
              </a:ext>
            </a:extLst>
          </p:cNvPr>
          <p:cNvSpPr/>
          <p:nvPr/>
        </p:nvSpPr>
        <p:spPr>
          <a:xfrm>
            <a:off x="1013578" y="3429000"/>
            <a:ext cx="7831658" cy="295441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61695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61053588"/>
              </p:ext>
            </p:extLst>
          </p:nvPr>
        </p:nvGraphicFramePr>
        <p:xfrm>
          <a:off x="170394" y="2575348"/>
          <a:ext cx="8803212" cy="3343213"/>
        </p:xfrm>
        <a:graphic>
          <a:graphicData uri="http://schemas.openxmlformats.org/drawingml/2006/table">
            <a:tbl>
              <a:tblPr firstRow="1" bandRow="1">
                <a:tableStyleId>{5C22544A-7EE6-4342-B048-85BDC9FD1C3A}</a:tableStyleId>
              </a:tblPr>
              <a:tblGrid>
                <a:gridCol w="816798">
                  <a:extLst>
                    <a:ext uri="{9D8B030D-6E8A-4147-A177-3AD203B41FA5}">
                      <a16:colId xmlns:a16="http://schemas.microsoft.com/office/drawing/2014/main" val="20000"/>
                    </a:ext>
                  </a:extLst>
                </a:gridCol>
                <a:gridCol w="7986414">
                  <a:extLst>
                    <a:ext uri="{9D8B030D-6E8A-4147-A177-3AD203B41FA5}">
                      <a16:colId xmlns:a16="http://schemas.microsoft.com/office/drawing/2014/main" val="20001"/>
                    </a:ext>
                  </a:extLst>
                </a:gridCol>
              </a:tblGrid>
              <a:tr h="315587">
                <a:tc>
                  <a:txBody>
                    <a:bodyPr/>
                    <a:lstStyle/>
                    <a:p>
                      <a:r>
                        <a:rPr lang="en-ZA" sz="1400" dirty="0">
                          <a:solidFill>
                            <a:schemeClr val="tx1"/>
                          </a:solidFill>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400" dirty="0">
                          <a:solidFill>
                            <a:schemeClr val="tx1"/>
                          </a:solidFill>
                        </a:rPr>
                        <a:t>Contract</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27626">
                <a:tc>
                  <a:txBody>
                    <a:bodyPr/>
                    <a:lstStyle/>
                    <a:p>
                      <a:r>
                        <a:rPr lang="en-ZA" sz="1400" b="0" strike="noStrike" baseline="0" dirty="0">
                          <a:solidFill>
                            <a:schemeClr val="tx1"/>
                          </a:solidFill>
                          <a:latin typeface="+mn-lt"/>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kern="1200" dirty="0">
                          <a:solidFill>
                            <a:schemeClr val="tx1"/>
                          </a:solidFill>
                          <a:effectLst/>
                          <a:latin typeface="+mn-lt"/>
                          <a:ea typeface="+mn-ea"/>
                          <a:cs typeface="+mn-cs"/>
                        </a:rPr>
                        <a:t>The Service Provider is required to obtain the Employer’s prior approval in writing before taking any of the following actions:  </a:t>
                      </a:r>
                    </a:p>
                    <a:p>
                      <a:pPr>
                        <a:tabLst>
                          <a:tab pos="360000" algn="l"/>
                        </a:tabLst>
                      </a:pPr>
                      <a:r>
                        <a:rPr lang="en-US" sz="1500" kern="1200" dirty="0">
                          <a:solidFill>
                            <a:schemeClr val="tx1"/>
                          </a:solidFill>
                          <a:effectLst/>
                          <a:latin typeface="+mn-lt"/>
                          <a:ea typeface="+mn-ea"/>
                          <a:cs typeface="+mn-cs"/>
                        </a:rPr>
                        <a:t>1.	Appointing Key Personnel not listed by name in the Contract Data.</a:t>
                      </a:r>
                    </a:p>
                    <a:p>
                      <a:pPr>
                        <a:tabLst>
                          <a:tab pos="360000" algn="l"/>
                        </a:tabLst>
                      </a:pPr>
                      <a:r>
                        <a:rPr lang="en-US" sz="1500" kern="1200" dirty="0">
                          <a:solidFill>
                            <a:schemeClr val="tx1"/>
                          </a:solidFill>
                          <a:effectLst/>
                          <a:latin typeface="+mn-lt"/>
                          <a:ea typeface="+mn-ea"/>
                          <a:cs typeface="+mn-cs"/>
                        </a:rPr>
                        <a:t>2.	Appointing sub-contractors for the performance of any part of the Service.</a:t>
                      </a:r>
                    </a:p>
                    <a:p>
                      <a:pPr>
                        <a:tabLst>
                          <a:tab pos="360000" algn="l"/>
                        </a:tabLst>
                      </a:pPr>
                      <a:r>
                        <a:rPr lang="en-US" sz="1500" kern="1200" dirty="0">
                          <a:solidFill>
                            <a:schemeClr val="tx1"/>
                          </a:solidFill>
                          <a:effectLst/>
                          <a:latin typeface="+mn-lt"/>
                          <a:ea typeface="+mn-ea"/>
                          <a:cs typeface="+mn-cs"/>
                        </a:rPr>
                        <a:t>3.	Expending any Prime Cost and/or Provisional Sum in the Contract or Works Contract.</a:t>
                      </a:r>
                    </a:p>
                    <a:p>
                      <a:pPr>
                        <a:tabLst>
                          <a:tab pos="360000" algn="l"/>
                        </a:tabLst>
                      </a:pPr>
                      <a:r>
                        <a:rPr lang="en-US" sz="1500" kern="1200" dirty="0">
                          <a:solidFill>
                            <a:schemeClr val="tx1"/>
                          </a:solidFill>
                          <a:effectLst/>
                          <a:latin typeface="+mn-lt"/>
                          <a:ea typeface="+mn-ea"/>
                          <a:cs typeface="+mn-cs"/>
                        </a:rPr>
                        <a:t>4.	Authorising any work under a Variation (Works Authorisation) for the Works Contract.</a:t>
                      </a:r>
                    </a:p>
                    <a:p>
                      <a:pPr>
                        <a:tabLst>
                          <a:tab pos="360000" algn="l"/>
                        </a:tabLst>
                      </a:pPr>
                      <a:r>
                        <a:rPr lang="en-US" sz="1500" kern="1200" dirty="0">
                          <a:solidFill>
                            <a:schemeClr val="tx1"/>
                          </a:solidFill>
                          <a:effectLst/>
                          <a:latin typeface="+mn-lt"/>
                          <a:ea typeface="+mn-ea"/>
                          <a:cs typeface="+mn-cs"/>
                        </a:rPr>
                        <a:t>5.	Authorising any work outside the contract limits.</a:t>
                      </a:r>
                    </a:p>
                    <a:p>
                      <a:pPr>
                        <a:tabLst>
                          <a:tab pos="360000" algn="l"/>
                        </a:tabLst>
                      </a:pPr>
                      <a:r>
                        <a:rPr lang="en-US" sz="1500" kern="1200" dirty="0">
                          <a:solidFill>
                            <a:schemeClr val="tx1"/>
                          </a:solidFill>
                          <a:effectLst/>
                          <a:latin typeface="+mn-lt"/>
                          <a:ea typeface="+mn-ea"/>
                          <a:cs typeface="+mn-cs"/>
                        </a:rPr>
                        <a:t>6.	Over-expenditure on the Works Contract.</a:t>
                      </a:r>
                    </a:p>
                    <a:p>
                      <a:pPr>
                        <a:tabLst>
                          <a:tab pos="360000" algn="l"/>
                        </a:tabLst>
                      </a:pPr>
                      <a:r>
                        <a:rPr lang="en-US" sz="1500" kern="1200" dirty="0">
                          <a:solidFill>
                            <a:schemeClr val="tx1"/>
                          </a:solidFill>
                          <a:effectLst/>
                          <a:latin typeface="+mn-lt"/>
                          <a:ea typeface="+mn-ea"/>
                          <a:cs typeface="+mn-cs"/>
                        </a:rPr>
                        <a:t>7.	Changing the scope of work for the Works Contract.</a:t>
                      </a:r>
                    </a:p>
                    <a:p>
                      <a:pPr>
                        <a:tabLst>
                          <a:tab pos="360000" algn="l"/>
                        </a:tabLst>
                      </a:pPr>
                      <a:r>
                        <a:rPr lang="en-US" sz="1500" kern="1200" dirty="0">
                          <a:solidFill>
                            <a:schemeClr val="tx1"/>
                          </a:solidFill>
                          <a:effectLst/>
                          <a:latin typeface="+mn-lt"/>
                          <a:ea typeface="+mn-ea"/>
                          <a:cs typeface="+mn-cs"/>
                        </a:rPr>
                        <a:t>8.	Acceptance of sub-standard work and/or reduced payments under the Works Contract.</a:t>
                      </a:r>
                    </a:p>
                    <a:p>
                      <a:pPr>
                        <a:tabLst>
                          <a:tab pos="360000" algn="l"/>
                        </a:tabLst>
                      </a:pPr>
                      <a:r>
                        <a:rPr lang="en-US" sz="1500" kern="1200" dirty="0">
                          <a:solidFill>
                            <a:schemeClr val="tx1"/>
                          </a:solidFill>
                          <a:effectLst/>
                          <a:latin typeface="+mn-lt"/>
                          <a:ea typeface="+mn-ea"/>
                          <a:cs typeface="+mn-cs"/>
                        </a:rPr>
                        <a:t>9.	All requirements in the relevant documents listed in Clause C3.1.6.</a:t>
                      </a:r>
                    </a:p>
                    <a:p>
                      <a:pPr>
                        <a:tabLst>
                          <a:tab pos="360000" algn="l"/>
                        </a:tabLst>
                      </a:pPr>
                      <a:r>
                        <a:rPr lang="en-US" sz="1500" kern="1200" dirty="0">
                          <a:solidFill>
                            <a:schemeClr val="tx1"/>
                          </a:solidFill>
                          <a:effectLst/>
                          <a:latin typeface="+mn-lt"/>
                          <a:ea typeface="+mn-ea"/>
                          <a:cs typeface="+mn-cs"/>
                        </a:rPr>
                        <a:t>10.	Making statements to the media regarding the project.</a:t>
                      </a:r>
                      <a:endParaRPr lang="en-ZA" sz="1400" kern="1200" dirty="0">
                        <a:solidFill>
                          <a:srgbClr val="FF0000"/>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0769899"/>
                  </a:ext>
                </a:extLst>
              </a:tr>
            </a:tbl>
          </a:graphicData>
        </a:graphic>
      </p:graphicFrame>
      <p:sp>
        <p:nvSpPr>
          <p:cNvPr id="4" name="TextBox 3">
            <a:extLst>
              <a:ext uri="{FF2B5EF4-FFF2-40B4-BE49-F238E27FC236}">
                <a16:creationId xmlns:a16="http://schemas.microsoft.com/office/drawing/2014/main" id="{684C28CE-7B33-428E-B181-1BC490783F73}"/>
              </a:ext>
            </a:extLst>
          </p:cNvPr>
          <p:cNvSpPr txBox="1"/>
          <p:nvPr/>
        </p:nvSpPr>
        <p:spPr>
          <a:xfrm>
            <a:off x="0" y="1007533"/>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algn="ctr">
              <a:defRPr/>
            </a:pPr>
            <a:r>
              <a:rPr lang="en-ZA" b="1" dirty="0">
                <a:solidFill>
                  <a:srgbClr val="E7E6E6"/>
                </a:solidFill>
              </a:rPr>
              <a:t>CONTRACT SANRAL N.011-040-2020/2F</a:t>
            </a:r>
          </a:p>
        </p:txBody>
      </p:sp>
    </p:spTree>
    <p:extLst>
      <p:ext uri="{BB962C8B-B14F-4D97-AF65-F5344CB8AC3E}">
        <p14:creationId xmlns:p14="http://schemas.microsoft.com/office/powerpoint/2010/main" val="17138213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55378614"/>
              </p:ext>
            </p:extLst>
          </p:nvPr>
        </p:nvGraphicFramePr>
        <p:xfrm>
          <a:off x="170394" y="2036474"/>
          <a:ext cx="8803212" cy="3936310"/>
        </p:xfrm>
        <a:graphic>
          <a:graphicData uri="http://schemas.openxmlformats.org/drawingml/2006/table">
            <a:tbl>
              <a:tblPr firstRow="1" bandRow="1">
                <a:tableStyleId>{5C22544A-7EE6-4342-B048-85BDC9FD1C3A}</a:tableStyleId>
              </a:tblPr>
              <a:tblGrid>
                <a:gridCol w="816798">
                  <a:extLst>
                    <a:ext uri="{9D8B030D-6E8A-4147-A177-3AD203B41FA5}">
                      <a16:colId xmlns:a16="http://schemas.microsoft.com/office/drawing/2014/main" val="20000"/>
                    </a:ext>
                  </a:extLst>
                </a:gridCol>
                <a:gridCol w="7986414">
                  <a:extLst>
                    <a:ext uri="{9D8B030D-6E8A-4147-A177-3AD203B41FA5}">
                      <a16:colId xmlns:a16="http://schemas.microsoft.com/office/drawing/2014/main" val="20001"/>
                    </a:ext>
                  </a:extLst>
                </a:gridCol>
              </a:tblGrid>
              <a:tr h="359398">
                <a:tc>
                  <a:txBody>
                    <a:bodyPr/>
                    <a:lstStyle/>
                    <a:p>
                      <a:pPr>
                        <a:tabLst>
                          <a:tab pos="360000" algn="l"/>
                        </a:tabLst>
                      </a:pPr>
                      <a:r>
                        <a:rPr lang="en-ZA" sz="1400" dirty="0">
                          <a:solidFill>
                            <a:schemeClr val="tx1"/>
                          </a:solidFill>
                        </a:rPr>
                        <a:t>Clause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ZA" sz="1400" dirty="0">
                          <a:solidFill>
                            <a:schemeClr val="tx1"/>
                          </a:solidFill>
                        </a:rPr>
                        <a:t>Contract</a:t>
                      </a:r>
                      <a:r>
                        <a:rPr lang="en-ZA" sz="1400" baseline="0" dirty="0">
                          <a:solidFill>
                            <a:schemeClr val="tx1"/>
                          </a:solidFill>
                        </a:rPr>
                        <a:t> Data</a:t>
                      </a:r>
                      <a:endParaRPr lang="en-ZA"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576912">
                <a:tc>
                  <a:txBody>
                    <a:bodyPr/>
                    <a:lstStyle/>
                    <a:p>
                      <a:pPr>
                        <a:tabLst>
                          <a:tab pos="360000" algn="l"/>
                        </a:tabLst>
                      </a:pPr>
                      <a:r>
                        <a:rPr lang="en-ZA" sz="1400" b="0" strike="noStrike" baseline="0" dirty="0">
                          <a:solidFill>
                            <a:schemeClr val="tx1"/>
                          </a:solidFill>
                          <a:latin typeface="+mn-lt"/>
                        </a:rPr>
                        <a:t>11.2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tabLst>
                          <a:tab pos="360000" algn="l"/>
                        </a:tabLst>
                      </a:pPr>
                      <a:r>
                        <a:rPr lang="en-ZA" sz="1400" kern="1200" dirty="0">
                          <a:solidFill>
                            <a:schemeClr val="dk1"/>
                          </a:solidFill>
                          <a:effectLst/>
                          <a:latin typeface="+mn-lt"/>
                          <a:ea typeface="+mn-ea"/>
                          <a:cs typeface="+mn-cs"/>
                        </a:rPr>
                        <a:t>The Service Provider shall not sub-contract more than 25% of the tendered contract value (including value of work allocated to Targeted Enterprise(s) but excluding any services specified in the Scope of Works to be procured under a Provisional Sum through the Employer’s Supply Chain Procurement process) to any other enterprise that does not have an equal or higher B-BBEE status level, unless the intended sub-contractor(s) is an Exempted Micro Enterprise that has the capability and ability to execute the sub-contract.</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The Targeted Enterprise(s) shall not be allowed to sub-contract any work that forms part of the tendered participation percentage without the Employer’s approval.</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All Targeted Enterprise(s)/ subcontractor(s) shall be registered on the National Treasury’s Central Supplier Database (CSD)</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 </a:t>
                      </a:r>
                      <a:endParaRPr lang="en-US" sz="1400" kern="1200" dirty="0">
                        <a:solidFill>
                          <a:schemeClr val="dk1"/>
                        </a:solidFill>
                        <a:effectLst/>
                        <a:latin typeface="+mn-lt"/>
                        <a:ea typeface="+mn-ea"/>
                        <a:cs typeface="+mn-cs"/>
                      </a:endParaRPr>
                    </a:p>
                    <a:p>
                      <a:pPr>
                        <a:tabLst>
                          <a:tab pos="360000" algn="l"/>
                        </a:tabLst>
                      </a:pPr>
                      <a:r>
                        <a:rPr lang="en-ZA" sz="1400" kern="1200" dirty="0">
                          <a:solidFill>
                            <a:schemeClr val="dk1"/>
                          </a:solidFill>
                          <a:effectLst/>
                          <a:latin typeface="+mn-lt"/>
                          <a:ea typeface="+mn-ea"/>
                          <a:cs typeface="+mn-cs"/>
                        </a:rPr>
                        <a:t>The Service Provider shall disclose all subcontracting arrangements. If the Service Provider fails to disclose, he shall be given 14 days to make representation as to why:</a:t>
                      </a:r>
                      <a:endParaRPr lang="en-US" sz="1400" kern="1200" dirty="0">
                        <a:solidFill>
                          <a:schemeClr val="dk1"/>
                        </a:solidFill>
                        <a:effectLst/>
                        <a:latin typeface="+mn-lt"/>
                        <a:ea typeface="+mn-ea"/>
                        <a:cs typeface="+mn-cs"/>
                      </a:endParaRPr>
                    </a:p>
                    <a:p>
                      <a:pPr marL="285750" lvl="0" indent="-285750">
                        <a:buFont typeface="Arial" panose="020B0604020202020204" pitchFamily="34" charset="0"/>
                        <a:buChar char="•"/>
                        <a:tabLst>
                          <a:tab pos="360000" algn="l"/>
                        </a:tabLst>
                      </a:pPr>
                      <a:r>
                        <a:rPr lang="en-ZA" sz="1400" kern="1200" dirty="0">
                          <a:solidFill>
                            <a:schemeClr val="dk1"/>
                          </a:solidFill>
                          <a:effectLst/>
                          <a:latin typeface="+mn-lt"/>
                          <a:ea typeface="+mn-ea"/>
                          <a:cs typeface="+mn-cs"/>
                        </a:rPr>
                        <a:t>the contract shall not be terminated;</a:t>
                      </a:r>
                      <a:endParaRPr lang="en-US" sz="1400" kern="1200" dirty="0">
                        <a:solidFill>
                          <a:schemeClr val="dk1"/>
                        </a:solidFill>
                        <a:effectLst/>
                        <a:latin typeface="+mn-lt"/>
                        <a:ea typeface="+mn-ea"/>
                        <a:cs typeface="+mn-cs"/>
                      </a:endParaRPr>
                    </a:p>
                    <a:p>
                      <a:pPr marL="285750" indent="-285750">
                        <a:buFont typeface="Arial" panose="020B0604020202020204" pitchFamily="34" charset="0"/>
                        <a:buChar char="•"/>
                        <a:tabLst>
                          <a:tab pos="360000" algn="l"/>
                        </a:tabLst>
                      </a:pPr>
                      <a:r>
                        <a:rPr lang="en-ZA" sz="1400" kern="1200" dirty="0">
                          <a:solidFill>
                            <a:schemeClr val="dk1"/>
                          </a:solidFill>
                          <a:effectLst/>
                          <a:latin typeface="+mn-lt"/>
                          <a:ea typeface="+mn-ea"/>
                          <a:cs typeface="+mn-cs"/>
                        </a:rPr>
                        <a:t>the Service Provider shall not be penalised up to 10% of the value of the contract.</a:t>
                      </a:r>
                      <a:endParaRPr lang="en-US" sz="140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0769899"/>
                  </a:ext>
                </a:extLst>
              </a:tr>
            </a:tbl>
          </a:graphicData>
        </a:graphic>
      </p:graphicFrame>
      <p:sp>
        <p:nvSpPr>
          <p:cNvPr id="4" name="TextBox 3">
            <a:extLst>
              <a:ext uri="{FF2B5EF4-FFF2-40B4-BE49-F238E27FC236}">
                <a16:creationId xmlns:a16="http://schemas.microsoft.com/office/drawing/2014/main" id="{684C28CE-7B33-428E-B181-1BC490783F73}"/>
              </a:ext>
            </a:extLst>
          </p:cNvPr>
          <p:cNvSpPr txBox="1"/>
          <p:nvPr/>
        </p:nvSpPr>
        <p:spPr>
          <a:xfrm>
            <a:off x="0" y="1007533"/>
            <a:ext cx="9147706" cy="646331"/>
          </a:xfrm>
          <a:prstGeom prst="rect">
            <a:avLst/>
          </a:prstGeom>
          <a:solidFill>
            <a:schemeClr val="bg2">
              <a:lumMod val="6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C1.2.2	CONTRACT DATA: INFORMATION PROVIDED BY THE EMPLOYER</a:t>
            </a:r>
          </a:p>
          <a:p>
            <a:pPr algn="ctr">
              <a:defRPr/>
            </a:pPr>
            <a:r>
              <a:rPr lang="en-ZA" b="1" dirty="0">
                <a:solidFill>
                  <a:srgbClr val="E7E6E6"/>
                </a:solidFill>
              </a:rPr>
              <a:t>CONTRACT SANRAL N.011-040-2020/2F</a:t>
            </a:r>
          </a:p>
        </p:txBody>
      </p:sp>
    </p:spTree>
    <p:extLst>
      <p:ext uri="{BB962C8B-B14F-4D97-AF65-F5344CB8AC3E}">
        <p14:creationId xmlns:p14="http://schemas.microsoft.com/office/powerpoint/2010/main" val="42752902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DB3BCA-8D12-4A41-920B-7EC930C0E9D3}"/>
              </a:ext>
            </a:extLst>
          </p:cNvPr>
          <p:cNvSpPr txBox="1"/>
          <p:nvPr/>
        </p:nvSpPr>
        <p:spPr>
          <a:xfrm>
            <a:off x="-2118" y="1109133"/>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a:t>
            </a:r>
            <a:r>
              <a:rPr lang="en-ZA" b="1" dirty="0">
                <a:solidFill>
                  <a:srgbClr val="E7E6E6"/>
                </a:solidFill>
              </a:rPr>
              <a:t>DATA - CONTRACT SANRAL N.011-040-2020/2F</a:t>
            </a:r>
          </a:p>
        </p:txBody>
      </p:sp>
      <p:graphicFrame>
        <p:nvGraphicFramePr>
          <p:cNvPr id="5" name="Table 4">
            <a:extLst>
              <a:ext uri="{FF2B5EF4-FFF2-40B4-BE49-F238E27FC236}">
                <a16:creationId xmlns:a16="http://schemas.microsoft.com/office/drawing/2014/main" id="{8465711B-F64A-4940-BDB5-326BA48C4AB8}"/>
              </a:ext>
            </a:extLst>
          </p:cNvPr>
          <p:cNvGraphicFramePr>
            <a:graphicFrameLocks noGrp="1"/>
          </p:cNvGraphicFramePr>
          <p:nvPr/>
        </p:nvGraphicFramePr>
        <p:xfrm>
          <a:off x="257507" y="1824849"/>
          <a:ext cx="8785566" cy="426720"/>
        </p:xfrm>
        <a:graphic>
          <a:graphicData uri="http://schemas.openxmlformats.org/drawingml/2006/table">
            <a:tbl>
              <a:tblPr firstRow="1" firstCol="1" lastRow="1" lastCol="1" bandRow="1" bandCol="1"/>
              <a:tblGrid>
                <a:gridCol w="757896">
                  <a:extLst>
                    <a:ext uri="{9D8B030D-6E8A-4147-A177-3AD203B41FA5}">
                      <a16:colId xmlns:a16="http://schemas.microsoft.com/office/drawing/2014/main" val="3062407579"/>
                    </a:ext>
                  </a:extLst>
                </a:gridCol>
                <a:gridCol w="8027670">
                  <a:extLst>
                    <a:ext uri="{9D8B030D-6E8A-4147-A177-3AD203B41FA5}">
                      <a16:colId xmlns:a16="http://schemas.microsoft.com/office/drawing/2014/main" val="395715938"/>
                    </a:ext>
                  </a:extLst>
                </a:gridCol>
              </a:tblGrid>
              <a:tr h="287286">
                <a:tc>
                  <a:txBody>
                    <a:bodyPr/>
                    <a:lstStyle/>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CLAUSE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ZA" sz="1400" b="1" dirty="0">
                          <a:solidFill>
                            <a:schemeClr val="tx1"/>
                          </a:solidFill>
                          <a:effectLst/>
                          <a:latin typeface="+mn-lt"/>
                          <a:ea typeface="Times New Roman" panose="02020603050405020304" pitchFamily="18" charset="0"/>
                          <a:cs typeface="Times New Roman" panose="02020603050405020304" pitchFamily="18" charset="0"/>
                        </a:rPr>
                        <a:t>TENDER</a:t>
                      </a: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bl>
          </a:graphicData>
        </a:graphic>
      </p:graphicFrame>
      <p:graphicFrame>
        <p:nvGraphicFramePr>
          <p:cNvPr id="9" name="Table 8">
            <a:extLst>
              <a:ext uri="{FF2B5EF4-FFF2-40B4-BE49-F238E27FC236}">
                <a16:creationId xmlns:a16="http://schemas.microsoft.com/office/drawing/2014/main" id="{E08523B1-5E24-4FC7-B8A0-2C2CEF510CC4}"/>
              </a:ext>
            </a:extLst>
          </p:cNvPr>
          <p:cNvGraphicFramePr>
            <a:graphicFrameLocks noGrp="1"/>
          </p:cNvGraphicFramePr>
          <p:nvPr>
            <p:extLst>
              <p:ext uri="{D42A27DB-BD31-4B8C-83A1-F6EECF244321}">
                <p14:modId xmlns:p14="http://schemas.microsoft.com/office/powerpoint/2010/main" val="2805751441"/>
              </p:ext>
            </p:extLst>
          </p:nvPr>
        </p:nvGraphicFramePr>
        <p:xfrm>
          <a:off x="257507" y="2251569"/>
          <a:ext cx="8774526" cy="4053840"/>
        </p:xfrm>
        <a:graphic>
          <a:graphicData uri="http://schemas.openxmlformats.org/drawingml/2006/table">
            <a:tbl>
              <a:tblPr firstRow="1" firstCol="1" lastRow="1" lastCol="1" bandRow="1" bandCol="1"/>
              <a:tblGrid>
                <a:gridCol w="759530">
                  <a:extLst>
                    <a:ext uri="{9D8B030D-6E8A-4147-A177-3AD203B41FA5}">
                      <a16:colId xmlns:a16="http://schemas.microsoft.com/office/drawing/2014/main" val="3062407579"/>
                    </a:ext>
                  </a:extLst>
                </a:gridCol>
                <a:gridCol w="8014996">
                  <a:extLst>
                    <a:ext uri="{9D8B030D-6E8A-4147-A177-3AD203B41FA5}">
                      <a16:colId xmlns:a16="http://schemas.microsoft.com/office/drawing/2014/main" val="395715938"/>
                    </a:ext>
                  </a:extLst>
                </a:gridCol>
              </a:tblGrid>
              <a:tr h="580134">
                <a:tc>
                  <a:txBody>
                    <a:bodyPr/>
                    <a:lstStyle/>
                    <a:p>
                      <a:pPr>
                        <a:spcAft>
                          <a:spcPts val="0"/>
                        </a:spcAft>
                      </a:pPr>
                      <a:r>
                        <a:rPr lang="en-ZA" sz="1400" b="0" dirty="0">
                          <a:solidFill>
                            <a:schemeClr val="tx1"/>
                          </a:solidFill>
                          <a:effectLst/>
                          <a:latin typeface="+mn-lt"/>
                          <a:ea typeface="Times New Roman" panose="02020603050405020304" pitchFamily="18" charset="0"/>
                          <a:cs typeface="Times New Roman" panose="02020603050405020304" pitchFamily="18" charset="0"/>
                        </a:rPr>
                        <a:t>C.3.11</a:t>
                      </a:r>
                    </a:p>
                    <a:p>
                      <a:pPr>
                        <a:spcAft>
                          <a:spcPts val="0"/>
                        </a:spcAft>
                      </a:pPr>
                      <a:r>
                        <a:rPr lang="en-ZA" sz="1400" b="1" dirty="0">
                          <a:solidFill>
                            <a:schemeClr val="tx1"/>
                          </a:solidFill>
                          <a:effectLst/>
                          <a:latin typeface="+mn-lt"/>
                          <a:ea typeface="Times New Roman" panose="02020603050405020304" pitchFamily="18" charset="0"/>
                          <a:cs typeface="Arial" panose="020B0604020202020204" pitchFamily="34" charset="0"/>
                        </a:rPr>
                        <a:t> </a:t>
                      </a: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The quality criteria and maximum score (including the relevant returnable schedule to calculate the score) in respect of each of the criteria are as follows:</a:t>
                      </a: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p>
                    <a:p>
                      <a:endParaRPr lang="en-US" sz="1400" kern="1200" dirty="0">
                        <a:solidFill>
                          <a:schemeClr val="tx1"/>
                        </a:solidFill>
                        <a:effectLst/>
                        <a:latin typeface="+mn-lt"/>
                        <a:ea typeface="+mn-ea"/>
                        <a:cs typeface="+mn-cs"/>
                      </a:endParaRPr>
                    </a:p>
                    <a:p>
                      <a:endParaRPr lang="en-ZA" sz="1400" kern="1200" dirty="0">
                        <a:solidFill>
                          <a:schemeClr val="tx1"/>
                        </a:solidFill>
                        <a:effectLst/>
                        <a:latin typeface="+mn-lt"/>
                        <a:ea typeface="+mn-ea"/>
                        <a:cs typeface="+mn-cs"/>
                      </a:endParaRPr>
                    </a:p>
                    <a:p>
                      <a:r>
                        <a:rPr lang="en-US" sz="1400" kern="1200" dirty="0">
                          <a:solidFill>
                            <a:schemeClr val="tx1"/>
                          </a:solidFill>
                          <a:effectLst/>
                          <a:latin typeface="+mn-lt"/>
                          <a:ea typeface="+mn-ea"/>
                          <a:cs typeface="+mn-cs"/>
                        </a:rPr>
                        <a:t>The minimum number of evaluation points for quality is not less than 70</a:t>
                      </a:r>
                      <a:r>
                        <a:rPr lang="en-ZA" sz="1400" b="1" kern="1200" dirty="0">
                          <a:solidFill>
                            <a:schemeClr val="tx1"/>
                          </a:solidFill>
                          <a:effectLst/>
                          <a:latin typeface="+mn-lt"/>
                          <a:ea typeface="+mn-ea"/>
                          <a:cs typeface="+mn-cs"/>
                        </a:rPr>
                        <a:t>.</a:t>
                      </a:r>
                      <a:endParaRPr lang="en-US" sz="1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400" b="1" dirty="0">
                        <a:solidFill>
                          <a:schemeClr val="tx1"/>
                        </a:solidFill>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635952"/>
                  </a:ext>
                </a:extLst>
              </a:tr>
            </a:tbl>
          </a:graphicData>
        </a:graphic>
      </p:graphicFrame>
      <p:sp>
        <p:nvSpPr>
          <p:cNvPr id="6" name="Rectangle 5">
            <a:extLst>
              <a:ext uri="{FF2B5EF4-FFF2-40B4-BE49-F238E27FC236}">
                <a16:creationId xmlns:a16="http://schemas.microsoft.com/office/drawing/2014/main" id="{F0C46D4D-2F58-428F-8391-9F825296BBAC}"/>
              </a:ext>
            </a:extLst>
          </p:cNvPr>
          <p:cNvSpPr/>
          <p:nvPr/>
        </p:nvSpPr>
        <p:spPr>
          <a:xfrm>
            <a:off x="1046102" y="5556928"/>
            <a:ext cx="5354698" cy="39081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89866F89-02D1-6844-34D6-05FB600700CF}"/>
              </a:ext>
            </a:extLst>
          </p:cNvPr>
          <p:cNvPicPr>
            <a:picLocks noChangeAspect="1"/>
          </p:cNvPicPr>
          <p:nvPr/>
        </p:nvPicPr>
        <p:blipFill>
          <a:blip r:embed="rId2"/>
          <a:stretch>
            <a:fillRect/>
          </a:stretch>
        </p:blipFill>
        <p:spPr>
          <a:xfrm>
            <a:off x="1602634" y="2679767"/>
            <a:ext cx="6084272" cy="2646363"/>
          </a:xfrm>
          <a:prstGeom prst="rect">
            <a:avLst/>
          </a:prstGeom>
        </p:spPr>
      </p:pic>
    </p:spTree>
    <p:extLst>
      <p:ext uri="{BB962C8B-B14F-4D97-AF65-F5344CB8AC3E}">
        <p14:creationId xmlns:p14="http://schemas.microsoft.com/office/powerpoint/2010/main" val="39897244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567199459"/>
              </p:ext>
            </p:extLst>
          </p:nvPr>
        </p:nvGraphicFramePr>
        <p:xfrm>
          <a:off x="199299" y="515304"/>
          <a:ext cx="8745401" cy="6080760"/>
        </p:xfrm>
        <a:graphic>
          <a:graphicData uri="http://schemas.openxmlformats.org/drawingml/2006/table">
            <a:tbl>
              <a:tblPr firstRow="1" firstCol="1" lastRow="1" lastCol="1" bandRow="1" bandCol="1"/>
              <a:tblGrid>
                <a:gridCol w="1022946">
                  <a:extLst>
                    <a:ext uri="{9D8B030D-6E8A-4147-A177-3AD203B41FA5}">
                      <a16:colId xmlns:a16="http://schemas.microsoft.com/office/drawing/2014/main" val="20000"/>
                    </a:ext>
                  </a:extLst>
                </a:gridCol>
                <a:gridCol w="7722455">
                  <a:extLst>
                    <a:ext uri="{9D8B030D-6E8A-4147-A177-3AD203B41FA5}">
                      <a16:colId xmlns:a16="http://schemas.microsoft.com/office/drawing/2014/main" val="20001"/>
                    </a:ext>
                  </a:extLst>
                </a:gridCol>
              </a:tblGrid>
              <a:tr h="5183755">
                <a:tc>
                  <a:txBody>
                    <a:bodyPr/>
                    <a:lstStyle/>
                    <a:p>
                      <a:pPr>
                        <a:spcAft>
                          <a:spcPts val="0"/>
                        </a:spcAft>
                      </a:pPr>
                      <a:endParaRPr lang="en-ZA" sz="1400" dirty="0">
                        <a:effectLst/>
                        <a:latin typeface="+mn-lt"/>
                        <a:ea typeface="Times New Roman" panose="02020603050405020304" pitchFamily="18" charset="0"/>
                        <a:cs typeface="Arial" panose="020B0604020202020204" pitchFamily="34" charset="0"/>
                      </a:endParaRPr>
                    </a:p>
                    <a:p>
                      <a:pPr>
                        <a:spcAft>
                          <a:spcPts val="0"/>
                        </a:spcAft>
                      </a:pPr>
                      <a:r>
                        <a:rPr lang="en-ZA" sz="1400" dirty="0">
                          <a:effectLst/>
                          <a:latin typeface="+mn-lt"/>
                          <a:ea typeface="Times New Roman" panose="02020603050405020304" pitchFamily="18" charset="0"/>
                          <a:cs typeface="Arial" panose="020B0604020202020204" pitchFamily="34" charset="0"/>
                        </a:rPr>
                        <a:t>C.3.11 </a:t>
                      </a:r>
                    </a:p>
                    <a:p>
                      <a:pPr>
                        <a:spcAft>
                          <a:spcPts val="0"/>
                        </a:spcAft>
                      </a:pPr>
                      <a:r>
                        <a:rPr lang="en-ZA" sz="1400" dirty="0">
                          <a:effectLst/>
                          <a:latin typeface="+mn-lt"/>
                          <a:ea typeface="Times New Roman" panose="02020603050405020304" pitchFamily="18" charset="0"/>
                          <a:cs typeface="Arial" panose="020B0604020202020204" pitchFamily="34" charset="0"/>
                        </a:rPr>
                        <a:t>(continued)</a:t>
                      </a:r>
                      <a:endParaRPr lang="en-ZA" sz="1400"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80340" algn="just">
                        <a:lnSpc>
                          <a:spcPct val="150000"/>
                        </a:lnSpc>
                        <a:spcAft>
                          <a:spcPts val="0"/>
                        </a:spcAft>
                      </a:pPr>
                      <a:r>
                        <a:rPr lang="en-ZA" sz="1400" b="1" dirty="0">
                          <a:solidFill>
                            <a:srgbClr val="000000"/>
                          </a:solidFill>
                          <a:effectLst/>
                          <a:latin typeface="+mn-lt"/>
                          <a:ea typeface="Times New Roman" panose="02020603050405020304" pitchFamily="18" charset="0"/>
                          <a:cs typeface="Arial" panose="020B0604020202020204" pitchFamily="34" charset="0"/>
                        </a:rPr>
                        <a:t>Key Persons</a:t>
                      </a:r>
                      <a:endParaRPr lang="en-ZA" sz="1400" dirty="0">
                        <a:effectLst/>
                        <a:latin typeface="+mn-lt"/>
                        <a:ea typeface="Times New Roman" panose="02020603050405020304" pitchFamily="18" charset="0"/>
                        <a:cs typeface="Times New Roman" panose="02020603050405020304" pitchFamily="18" charset="0"/>
                      </a:endParaRPr>
                    </a:p>
                    <a:p>
                      <a:r>
                        <a:rPr lang="en-ZA" sz="1400" kern="1200" dirty="0">
                          <a:solidFill>
                            <a:schemeClr val="tx1"/>
                          </a:solidFill>
                          <a:effectLst/>
                          <a:latin typeface="+mn-lt"/>
                          <a:ea typeface="+mn-ea"/>
                          <a:cs typeface="+mn-cs"/>
                        </a:rPr>
                        <a:t>As part of the quality criteria as specified above, key persons shall be used to calculate the technical experience and managerial ability score. For this purpose the tenderer may pro­pose the same candidate for more than 1 (one) position simultaneously. If this is proposed and the evidence of the candidates’ suitability is different for each position in the team then separate Returnable Schedules for each position must be completed.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Each proposed candidate shall complete the relevant B1 and B2 forms included in the Returnable Schedules. The Project Leader (PL) and the Assistant Project Leader (APL) (if applicable) will be limited to participate in a maximum number of 6 (six) conventional contracts in active design phase which will be complete after the award of the Works Contract tender.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Design Specialists (DS) and Assistant Design Specialists (ADS) (if applicable) will be limited to participate in a maximum number of 6 (six) conventional contracts in the design phase with the Employer which will be complete after the Detailed Design report is accepted by the Employer. </a:t>
                      </a:r>
                    </a:p>
                    <a:p>
                      <a:endParaRPr lang="en-ZA"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Tenderers must submit an alternative candidate for those positions identified as being possible areas of conflict by completing separate Returnable Schedules Form B1 and B2 for the alternate. The Employer will not request alternative candidates after tender closure and will interpret the lack of any alternative candidate as an indication the tenderer accepts that it will be impossible to be awarded more projects than the limitations applicable to Key Persons. The Employer reserves the right to select according to its best interest and not the tenderers.</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ZA" sz="1400" kern="1200" dirty="0">
                          <a:solidFill>
                            <a:schemeClr val="tx1"/>
                          </a:solidFill>
                          <a:effectLst/>
                          <a:latin typeface="+mn-lt"/>
                          <a:ea typeface="+mn-ea"/>
                          <a:cs typeface="+mn-cs"/>
                        </a:rPr>
                        <a:t>When a proposed candidate for any position is not in the permanent employ of the tenderer but a contracted person, this must be indicated on form B2 and a signed letter of consent from the candidate must be submitted with the relevant B-forms. When a proposed candidate for any position is a permanent staff member of the tenderer, this must be indicated on Form B2 and a signed letter of confirmation must be submitted with the relevant B-forms.</a:t>
                      </a:r>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5" name="TextBox 4">
            <a:extLst>
              <a:ext uri="{FF2B5EF4-FFF2-40B4-BE49-F238E27FC236}">
                <a16:creationId xmlns:a16="http://schemas.microsoft.com/office/drawing/2014/main" id="{539F461E-EC8E-4F32-92DF-A662132D7DAD}"/>
              </a:ext>
            </a:extLst>
          </p:cNvPr>
          <p:cNvSpPr txBox="1"/>
          <p:nvPr/>
        </p:nvSpPr>
        <p:spPr>
          <a:xfrm>
            <a:off x="-3706" y="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a:t>
            </a:r>
            <a:r>
              <a:rPr lang="en-ZA" b="1" dirty="0">
                <a:solidFill>
                  <a:srgbClr val="E7E6E6"/>
                </a:solidFill>
              </a:rPr>
              <a:t>DATA - CONTRACT SANRAL N.011-040-2020/2F</a:t>
            </a:r>
          </a:p>
        </p:txBody>
      </p:sp>
    </p:spTree>
    <p:extLst>
      <p:ext uri="{BB962C8B-B14F-4D97-AF65-F5344CB8AC3E}">
        <p14:creationId xmlns:p14="http://schemas.microsoft.com/office/powerpoint/2010/main" val="28079310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62322132"/>
              </p:ext>
            </p:extLst>
          </p:nvPr>
        </p:nvGraphicFramePr>
        <p:xfrm>
          <a:off x="398599" y="3053593"/>
          <a:ext cx="8745401" cy="3347207"/>
        </p:xfrm>
        <a:graphic>
          <a:graphicData uri="http://schemas.openxmlformats.org/drawingml/2006/table">
            <a:tbl>
              <a:tblPr firstRow="1" firstCol="1" lastRow="1" lastCol="1" bandRow="1" bandCol="1"/>
              <a:tblGrid>
                <a:gridCol w="1022946">
                  <a:extLst>
                    <a:ext uri="{9D8B030D-6E8A-4147-A177-3AD203B41FA5}">
                      <a16:colId xmlns:a16="http://schemas.microsoft.com/office/drawing/2014/main" val="20000"/>
                    </a:ext>
                  </a:extLst>
                </a:gridCol>
                <a:gridCol w="7722455">
                  <a:extLst>
                    <a:ext uri="{9D8B030D-6E8A-4147-A177-3AD203B41FA5}">
                      <a16:colId xmlns:a16="http://schemas.microsoft.com/office/drawing/2014/main" val="20001"/>
                    </a:ext>
                  </a:extLst>
                </a:gridCol>
              </a:tblGrid>
              <a:tr h="3347207">
                <a:tc>
                  <a:txBody>
                    <a:bodyPr/>
                    <a:lstStyle/>
                    <a:p>
                      <a:pPr>
                        <a:spcAft>
                          <a:spcPts val="0"/>
                        </a:spcAft>
                      </a:pPr>
                      <a:endParaRPr lang="en-ZA" sz="1400" dirty="0">
                        <a:effectLst/>
                        <a:latin typeface="+mn-lt"/>
                        <a:ea typeface="Times New Roman" panose="02020603050405020304" pitchFamily="18" charset="0"/>
                        <a:cs typeface="Arial" panose="020B0604020202020204" pitchFamily="34" charset="0"/>
                      </a:endParaRPr>
                    </a:p>
                    <a:p>
                      <a:pPr>
                        <a:spcAft>
                          <a:spcPts val="0"/>
                        </a:spcAft>
                      </a:pPr>
                      <a:r>
                        <a:rPr lang="en-ZA" sz="1400" dirty="0">
                          <a:effectLst/>
                          <a:latin typeface="+mn-lt"/>
                          <a:ea typeface="Times New Roman" panose="02020603050405020304" pitchFamily="18" charset="0"/>
                          <a:cs typeface="Arial" panose="020B0604020202020204" pitchFamily="34" charset="0"/>
                        </a:rPr>
                        <a:t>C.3.11 </a:t>
                      </a:r>
                    </a:p>
                    <a:p>
                      <a:pPr>
                        <a:spcAft>
                          <a:spcPts val="0"/>
                        </a:spcAft>
                      </a:pPr>
                      <a:r>
                        <a:rPr lang="en-ZA" sz="1400" dirty="0">
                          <a:effectLst/>
                          <a:latin typeface="+mn-lt"/>
                          <a:ea typeface="Times New Roman" panose="02020603050405020304" pitchFamily="18" charset="0"/>
                          <a:cs typeface="Arial" panose="020B0604020202020204" pitchFamily="34" charset="0"/>
                        </a:rPr>
                        <a:t>(continued)</a:t>
                      </a:r>
                      <a:endParaRPr lang="en-ZA" sz="1400" dirty="0">
                        <a:effectLst/>
                        <a:latin typeface="+mn-lt"/>
                        <a:ea typeface="Times New Roman" panose="02020603050405020304" pitchFamily="18" charset="0"/>
                        <a:cs typeface="Times New Roman" panose="02020603050405020304" pitchFamily="18" charset="0"/>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marR="180340" algn="just">
                        <a:lnSpc>
                          <a:spcPct val="150000"/>
                        </a:lnSpc>
                        <a:spcAft>
                          <a:spcPts val="0"/>
                        </a:spcAft>
                      </a:pPr>
                      <a:r>
                        <a:rPr lang="en-ZA" sz="1400" b="1" dirty="0">
                          <a:solidFill>
                            <a:srgbClr val="000000"/>
                          </a:solidFill>
                          <a:effectLst/>
                          <a:latin typeface="+mn-lt"/>
                          <a:ea typeface="Times New Roman" panose="02020603050405020304" pitchFamily="18" charset="0"/>
                          <a:cs typeface="Arial" panose="020B0604020202020204" pitchFamily="34" charset="0"/>
                        </a:rPr>
                        <a:t>Key Persons</a:t>
                      </a:r>
                      <a:endParaRPr lang="en-ZA" sz="1400" dirty="0">
                        <a:effectLst/>
                        <a:latin typeface="+mn-lt"/>
                        <a:ea typeface="Times New Roman" panose="02020603050405020304" pitchFamily="18" charset="0"/>
                        <a:cs typeface="Times New Roman" panose="02020603050405020304" pitchFamily="18" charset="0"/>
                      </a:endParaRPr>
                    </a:p>
                    <a:p>
                      <a:pPr marL="72000"/>
                      <a:endParaRPr lang="en-ZA" sz="1400" kern="1200" dirty="0">
                        <a:solidFill>
                          <a:schemeClr val="tx1"/>
                        </a:solidFill>
                        <a:effectLst/>
                        <a:latin typeface="+mn-lt"/>
                        <a:ea typeface="+mn-ea"/>
                        <a:cs typeface="+mn-cs"/>
                      </a:endParaRPr>
                    </a:p>
                    <a:p>
                      <a:pPr marL="72000" marR="0" lvl="0" indent="0" algn="l" defTabSz="914400" rtl="0" eaLnBrk="1" fontAlgn="auto" latinLnBrk="0" hangingPunct="1">
                        <a:lnSpc>
                          <a:spcPct val="100000"/>
                        </a:lnSpc>
                        <a:spcBef>
                          <a:spcPts val="0"/>
                        </a:spcBef>
                        <a:spcAft>
                          <a:spcPts val="0"/>
                        </a:spcAft>
                        <a:buClrTx/>
                        <a:buSzTx/>
                        <a:buFontTx/>
                        <a:buNone/>
                        <a:tabLst/>
                        <a:defRPr/>
                      </a:pPr>
                      <a:r>
                        <a:rPr lang="en-ZA" sz="1400" kern="1200" dirty="0">
                          <a:solidFill>
                            <a:schemeClr val="tx1"/>
                          </a:solidFill>
                          <a:effectLst/>
                          <a:latin typeface="+mn-lt"/>
                          <a:ea typeface="+mn-ea"/>
                          <a:cs typeface="+mn-cs"/>
                        </a:rPr>
                        <a:t>The following key persons shall form part of the quality criteria: </a:t>
                      </a:r>
                      <a:endParaRPr lang="en-US" sz="1400" kern="1200" dirty="0">
                        <a:solidFill>
                          <a:schemeClr val="tx1"/>
                        </a:solidFill>
                        <a:effectLst/>
                        <a:latin typeface="+mn-lt"/>
                        <a:ea typeface="+mn-ea"/>
                        <a:cs typeface="+mn-cs"/>
                      </a:endParaRPr>
                    </a:p>
                    <a:p>
                      <a:pPr marL="72000"/>
                      <a:endParaRPr lang="en-ZA" sz="1400" kern="1200" dirty="0">
                        <a:solidFill>
                          <a:schemeClr val="tx1"/>
                        </a:solidFill>
                        <a:effectLst/>
                        <a:latin typeface="+mn-lt"/>
                        <a:ea typeface="+mn-ea"/>
                        <a:cs typeface="+mn-cs"/>
                      </a:endParaRPr>
                    </a:p>
                    <a:p>
                      <a:pPr marL="72000"/>
                      <a:r>
                        <a:rPr lang="en-ZA" sz="1400" kern="1200" dirty="0">
                          <a:solidFill>
                            <a:schemeClr val="tx1"/>
                          </a:solidFill>
                          <a:effectLst/>
                          <a:latin typeface="+mn-lt"/>
                          <a:ea typeface="+mn-ea"/>
                          <a:cs typeface="+mn-cs"/>
                        </a:rPr>
                        <a:t>Project Leader </a:t>
                      </a:r>
                    </a:p>
                    <a:p>
                      <a:pPr marL="72000"/>
                      <a:r>
                        <a:rPr lang="en-ZA" sz="1400" kern="1200" dirty="0">
                          <a:solidFill>
                            <a:schemeClr val="tx1"/>
                          </a:solidFill>
                          <a:effectLst/>
                          <a:latin typeface="+mn-lt"/>
                          <a:ea typeface="+mn-ea"/>
                          <a:cs typeface="+mn-cs"/>
                        </a:rPr>
                        <a:t>Design Specialist: Pavement &amp; Materials</a:t>
                      </a:r>
                      <a:endParaRPr lang="en-US" sz="1400" kern="1200" dirty="0">
                        <a:solidFill>
                          <a:schemeClr val="tx1"/>
                        </a:solidFill>
                        <a:effectLst/>
                        <a:latin typeface="+mn-lt"/>
                        <a:ea typeface="+mn-ea"/>
                        <a:cs typeface="+mn-cs"/>
                      </a:endParaRPr>
                    </a:p>
                    <a:p>
                      <a:pPr marL="72000"/>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72000"/>
                      <a:r>
                        <a:rPr lang="en-ZA" sz="1400" kern="1200" dirty="0">
                          <a:solidFill>
                            <a:schemeClr val="tx1"/>
                          </a:solidFill>
                          <a:effectLst/>
                          <a:latin typeface="+mn-lt"/>
                          <a:ea typeface="+mn-ea"/>
                          <a:cs typeface="+mn-cs"/>
                        </a:rPr>
                        <a:t>Other required resources (Design Specialist(s))</a:t>
                      </a:r>
                      <a:endParaRPr lang="en-US" sz="1400" kern="1200" dirty="0">
                        <a:solidFill>
                          <a:schemeClr val="tx1"/>
                        </a:solidFill>
                        <a:effectLst/>
                        <a:latin typeface="+mn-lt"/>
                        <a:ea typeface="+mn-ea"/>
                        <a:cs typeface="+mn-cs"/>
                      </a:endParaRPr>
                    </a:p>
                    <a:p>
                      <a:pPr marL="72000"/>
                      <a:r>
                        <a:rPr lang="en-ZA" sz="14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72000"/>
                      <a:r>
                        <a:rPr lang="en-ZA" sz="1400" kern="1200" dirty="0">
                          <a:solidFill>
                            <a:schemeClr val="tx1"/>
                          </a:solidFill>
                          <a:effectLst/>
                          <a:latin typeface="+mn-lt"/>
                          <a:ea typeface="+mn-ea"/>
                          <a:cs typeface="+mn-cs"/>
                        </a:rPr>
                        <a:t>Additional required resources (Design Specialist(s)) other than Key Persons for this project is as follows:  </a:t>
                      </a:r>
                      <a:endParaRPr lang="en-US" sz="1400" kern="1200" dirty="0">
                        <a:solidFill>
                          <a:schemeClr val="tx1"/>
                        </a:solidFill>
                        <a:effectLst/>
                        <a:latin typeface="+mn-lt"/>
                        <a:ea typeface="+mn-ea"/>
                        <a:cs typeface="+mn-cs"/>
                      </a:endParaRPr>
                    </a:p>
                    <a:p>
                      <a:pPr marL="72000"/>
                      <a:r>
                        <a:rPr lang="en-ZA" sz="1400" i="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72000"/>
                      <a:r>
                        <a:rPr lang="en-ZA" sz="1400" kern="1200" dirty="0">
                          <a:solidFill>
                            <a:schemeClr val="tx1"/>
                          </a:solidFill>
                          <a:effectLst/>
                          <a:latin typeface="+mn-lt"/>
                          <a:ea typeface="+mn-ea"/>
                          <a:cs typeface="+mn-cs"/>
                        </a:rPr>
                        <a:t>Design  Specialist:  Geotechnical Engineer</a:t>
                      </a:r>
                      <a:endParaRPr lang="en-US" sz="1400" kern="1200" dirty="0">
                        <a:solidFill>
                          <a:schemeClr val="tx1"/>
                        </a:solidFill>
                        <a:effectLst/>
                        <a:latin typeface="+mn-lt"/>
                        <a:ea typeface="+mn-ea"/>
                        <a:cs typeface="+mn-cs"/>
                      </a:endParaRPr>
                    </a:p>
                    <a:p>
                      <a:pPr marL="72000"/>
                      <a:endParaRPr lang="en-US" sz="1400" kern="1200" dirty="0">
                        <a:solidFill>
                          <a:schemeClr val="tx1"/>
                        </a:solidFill>
                        <a:effectLst/>
                        <a:latin typeface="+mn-lt"/>
                        <a:ea typeface="+mn-ea"/>
                        <a:cs typeface="+mn-cs"/>
                      </a:endParaRPr>
                    </a:p>
                  </a:txBody>
                  <a:tcPr marL="48543" marR="485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2" name="Rectangle 1">
            <a:extLst>
              <a:ext uri="{FF2B5EF4-FFF2-40B4-BE49-F238E27FC236}">
                <a16:creationId xmlns:a16="http://schemas.microsoft.com/office/drawing/2014/main" id="{1A1D5C71-7815-40AA-97A2-B75CE70CCD2F}"/>
              </a:ext>
            </a:extLst>
          </p:cNvPr>
          <p:cNvSpPr/>
          <p:nvPr/>
        </p:nvSpPr>
        <p:spPr>
          <a:xfrm>
            <a:off x="1497779" y="4018122"/>
            <a:ext cx="5492721" cy="5052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564C99C7-5CB1-4920-A42E-8617749E9F74}"/>
              </a:ext>
            </a:extLst>
          </p:cNvPr>
          <p:cNvSpPr/>
          <p:nvPr/>
        </p:nvSpPr>
        <p:spPr>
          <a:xfrm>
            <a:off x="1497780" y="5415996"/>
            <a:ext cx="5492721" cy="42849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3B3679C-7B39-4091-A092-296E09A3041A}"/>
              </a:ext>
            </a:extLst>
          </p:cNvPr>
          <p:cNvSpPr txBox="1"/>
          <p:nvPr/>
        </p:nvSpPr>
        <p:spPr>
          <a:xfrm>
            <a:off x="0" y="1682517"/>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TENDER </a:t>
            </a:r>
            <a:r>
              <a:rPr lang="en-ZA" b="1" dirty="0">
                <a:solidFill>
                  <a:srgbClr val="E7E6E6"/>
                </a:solidFill>
              </a:rPr>
              <a:t>DATA - CONTRACT SANRAL N.011-040-2020/2F</a:t>
            </a:r>
          </a:p>
        </p:txBody>
      </p:sp>
    </p:spTree>
    <p:extLst>
      <p:ext uri="{BB962C8B-B14F-4D97-AF65-F5344CB8AC3E}">
        <p14:creationId xmlns:p14="http://schemas.microsoft.com/office/powerpoint/2010/main" val="5340393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ctrTitle" idx="4294967295"/>
          </p:nvPr>
        </p:nvSpPr>
        <p:spPr>
          <a:xfrm>
            <a:off x="1346471" y="2805113"/>
            <a:ext cx="6650037" cy="1127125"/>
          </a:xfrm>
          <a:prstGeom prst="rect">
            <a:avLst/>
          </a:prstGeom>
        </p:spPr>
        <p:txBody>
          <a:bodyPr lIns="54000" rIns="54000" anchorCtr="0">
            <a:normAutofit/>
          </a:bodyPr>
          <a:lstStyle/>
          <a:p>
            <a:pPr algn="ctr" eaLnBrk="1" hangingPunct="1"/>
            <a:r>
              <a:rPr lang="en-ZA" sz="2800" b="1" dirty="0">
                <a:solidFill>
                  <a:schemeClr val="tx2">
                    <a:lumMod val="50000"/>
                  </a:schemeClr>
                </a:solidFill>
                <a:latin typeface="Arial" charset="0"/>
                <a:ea typeface="+mn-ea"/>
                <a:cs typeface="+mn-cs"/>
              </a:rPr>
              <a:t>PROJECT INFORMATION, SCOPE OF WORKS AND SITE INFORMATION</a:t>
            </a:r>
            <a:endParaRPr lang="en-ZA" sz="2800" dirty="0">
              <a:solidFill>
                <a:schemeClr val="tx2">
                  <a:lumMod val="50000"/>
                </a:schemeClr>
              </a:solidFill>
              <a:effectLst/>
            </a:endParaRPr>
          </a:p>
        </p:txBody>
      </p:sp>
    </p:spTree>
    <p:extLst>
      <p:ext uri="{BB962C8B-B14F-4D97-AF65-F5344CB8AC3E}">
        <p14:creationId xmlns:p14="http://schemas.microsoft.com/office/powerpoint/2010/main" val="106546034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1643230" y="2199034"/>
            <a:ext cx="5857539"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US" sz="1400" b="1" i="0" u="none" strike="noStrike" kern="1200" cap="none" spc="0" normalizeH="0" baseline="0" noProof="0" dirty="0">
                <a:ln>
                  <a:noFill/>
                </a:ln>
                <a:solidFill>
                  <a:prstClr val="black"/>
                </a:solidFill>
                <a:effectLst/>
                <a:uLnTx/>
                <a:uFillTx/>
                <a:ea typeface="+mn-ea"/>
                <a:cs typeface="+mn-cs"/>
              </a:rPr>
              <a:t>C3.1.2	Location of the project</a:t>
            </a:r>
          </a:p>
          <a:p>
            <a:pPr>
              <a:tabLst>
                <a:tab pos="360000" algn="l"/>
                <a:tab pos="720000" algn="l"/>
                <a:tab pos="1080000" algn="l"/>
              </a:tabLst>
              <a:defRPr/>
            </a:pPr>
            <a:endParaRPr lang="en-ZA" sz="1400" dirty="0"/>
          </a:p>
          <a:p>
            <a:pPr>
              <a:tabLst>
                <a:tab pos="360000" algn="l"/>
                <a:tab pos="720000" algn="l"/>
                <a:tab pos="1080000" algn="l"/>
              </a:tabLst>
              <a:defRPr/>
            </a:pPr>
            <a:r>
              <a:rPr lang="en-ZA" sz="1400" dirty="0">
                <a:effectLst/>
                <a:ea typeface="Times New Roman" panose="02020603050405020304" pitchFamily="18" charset="0"/>
              </a:rPr>
              <a:t>The proposed project is located on National Route N11, Section 4, from km 0.00 to km 21.3</a:t>
            </a:r>
            <a:endParaRPr lang="en-ZA" sz="1400" dirty="0"/>
          </a:p>
        </p:txBody>
      </p:sp>
      <p:sp>
        <p:nvSpPr>
          <p:cNvPr id="5" name="TextBox 4">
            <a:extLst>
              <a:ext uri="{FF2B5EF4-FFF2-40B4-BE49-F238E27FC236}">
                <a16:creationId xmlns:a16="http://schemas.microsoft.com/office/drawing/2014/main" id="{C52C7B2C-3D1D-4631-AC1A-76CA3547B989}"/>
              </a:ext>
            </a:extLst>
          </p:cNvPr>
          <p:cNvSpPr txBox="1"/>
          <p:nvPr/>
        </p:nvSpPr>
        <p:spPr>
          <a:xfrm>
            <a:off x="0" y="854"/>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N.011-040-2020/2F</a:t>
            </a:r>
          </a:p>
        </p:txBody>
      </p:sp>
    </p:spTree>
    <p:extLst>
      <p:ext uri="{BB962C8B-B14F-4D97-AF65-F5344CB8AC3E}">
        <p14:creationId xmlns:p14="http://schemas.microsoft.com/office/powerpoint/2010/main" val="19740211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78D17-98A8-4BC8-820A-CC6CA1A489DC}"/>
              </a:ext>
            </a:extLst>
          </p:cNvPr>
          <p:cNvSpPr/>
          <p:nvPr/>
        </p:nvSpPr>
        <p:spPr>
          <a:xfrm>
            <a:off x="486427" y="1114219"/>
            <a:ext cx="8171145" cy="5478423"/>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C3.1.3	Description of the Project</a:t>
            </a:r>
          </a:p>
          <a:p>
            <a:pPr lvl="0">
              <a:tabLst>
                <a:tab pos="360000" algn="l"/>
                <a:tab pos="720000" algn="l"/>
                <a:tab pos="1080000" algn="l"/>
              </a:tabLst>
              <a:defRPr/>
            </a:pPr>
            <a:endParaRPr lang="en-US" sz="1400" b="1" dirty="0">
              <a:solidFill>
                <a:prstClr val="black"/>
              </a:solidFill>
            </a:endParaRPr>
          </a:p>
          <a:p>
            <a:pPr algn="just">
              <a:tabLst>
                <a:tab pos="457200" algn="l"/>
              </a:tabLst>
            </a:pPr>
            <a:r>
              <a:rPr lang="en-US" sz="1400" dirty="0">
                <a:effectLst/>
                <a:ea typeface="Times New Roman" panose="02020603050405020304" pitchFamily="18" charset="0"/>
                <a:cs typeface="Arial" panose="020B0604020202020204" pitchFamily="34" charset="0"/>
              </a:rPr>
              <a:t>The envisaged scope of the works have been established through the SANRAL Asset Management System (AMS) verified by regional panel inspections that have either formed part of the Employer’s normal business practices or have been the subject of previous separate assignments by the same or another Service Provider.</a:t>
            </a:r>
          </a:p>
          <a:p>
            <a:pPr algn="just">
              <a:tabLst>
                <a:tab pos="457200" algn="l"/>
              </a:tabLst>
            </a:pPr>
            <a:endParaRPr lang="en-US" sz="1400" dirty="0">
              <a:effectLst/>
              <a:ea typeface="Times New Roman" panose="02020603050405020304" pitchFamily="18" charset="0"/>
              <a:cs typeface="Arial" panose="020B0604020202020204" pitchFamily="34" charset="0"/>
            </a:endParaRPr>
          </a:p>
          <a:p>
            <a:pPr algn="just">
              <a:tabLst>
                <a:tab pos="457200" algn="l"/>
              </a:tabLst>
            </a:pPr>
            <a:r>
              <a:rPr lang="en-US" sz="1400" dirty="0">
                <a:effectLst/>
                <a:ea typeface="Times New Roman" panose="02020603050405020304" pitchFamily="18" charset="0"/>
                <a:cs typeface="Arial" panose="020B0604020202020204" pitchFamily="34" charset="0"/>
              </a:rPr>
              <a:t>Periodic Maintenance: The Employer’s AMS currently indicates that the periodic maintenance will most probably take the form of appropriate </a:t>
            </a:r>
            <a:r>
              <a:rPr lang="en-US" sz="1400" dirty="0" err="1">
                <a:effectLst/>
                <a:ea typeface="Times New Roman" panose="02020603050405020304" pitchFamily="18" charset="0"/>
                <a:cs typeface="Arial" panose="020B0604020202020204" pitchFamily="34" charset="0"/>
              </a:rPr>
              <a:t>localised</a:t>
            </a:r>
            <a:r>
              <a:rPr lang="en-US" sz="1400" dirty="0">
                <a:effectLst/>
                <a:ea typeface="Times New Roman" panose="02020603050405020304" pitchFamily="18" charset="0"/>
                <a:cs typeface="Arial" panose="020B0604020202020204" pitchFamily="34" charset="0"/>
              </a:rPr>
              <a:t> repair and pre-treatment of the existing surface followed by the construction of an appropriate surface seal and/or asphalt overlay. There will be a need to assess the edge failures and drop-off which the service provider will need to formulate a proposal for a solution, furthermore, service provider will be required to assess the road </a:t>
            </a:r>
            <a:r>
              <a:rPr lang="en-US" sz="1400" dirty="0" err="1">
                <a:effectLst/>
                <a:ea typeface="Times New Roman" panose="02020603050405020304" pitchFamily="18" charset="0"/>
                <a:cs typeface="Arial" panose="020B0604020202020204" pitchFamily="34" charset="0"/>
              </a:rPr>
              <a:t>centre</a:t>
            </a:r>
            <a:r>
              <a:rPr lang="en-US" sz="1400" dirty="0">
                <a:effectLst/>
                <a:ea typeface="Times New Roman" panose="02020603050405020304" pitchFamily="18" charset="0"/>
                <a:cs typeface="Arial" panose="020B0604020202020204" pitchFamily="34" charset="0"/>
              </a:rPr>
              <a:t> line / camber for consideration of a solution where defects are noted.</a:t>
            </a:r>
          </a:p>
          <a:p>
            <a:pPr algn="just">
              <a:tabLst>
                <a:tab pos="457200" algn="l"/>
              </a:tabLst>
            </a:pPr>
            <a:endParaRPr lang="en-US" sz="1400" dirty="0">
              <a:effectLst/>
              <a:ea typeface="Times New Roman" panose="02020603050405020304" pitchFamily="18" charset="0"/>
              <a:cs typeface="Arial" panose="020B0604020202020204" pitchFamily="34" charset="0"/>
            </a:endParaRPr>
          </a:p>
          <a:p>
            <a:pPr algn="just">
              <a:tabLst>
                <a:tab pos="457200" algn="l"/>
              </a:tabLst>
            </a:pPr>
            <a:r>
              <a:rPr lang="en-US" sz="1400" dirty="0">
                <a:effectLst/>
                <a:ea typeface="Times New Roman" panose="02020603050405020304" pitchFamily="18" charset="0"/>
                <a:cs typeface="Arial" panose="020B0604020202020204" pitchFamily="34" charset="0"/>
              </a:rPr>
              <a:t>The Services required of the Service Provider are divided into the following distinct stages:</a:t>
            </a:r>
          </a:p>
          <a:p>
            <a:pPr algn="just">
              <a:tabLst>
                <a:tab pos="457200" algn="l"/>
              </a:tabLst>
            </a:pPr>
            <a:endParaRPr lang="en-US" sz="1400" dirty="0">
              <a:effectLst/>
              <a:ea typeface="Times New Roman" panose="02020603050405020304" pitchFamily="18" charset="0"/>
              <a:cs typeface="Arial" panose="020B0604020202020204" pitchFamily="34" charset="0"/>
            </a:endParaRP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Project Assessment.</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Investigations for Design Development.</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Design Development which shall include the following phases: </a:t>
            </a:r>
          </a:p>
          <a:p>
            <a:pPr marL="742950" lvl="1" indent="-285750" algn="just">
              <a:buFont typeface="Wingdings" panose="05000000000000000000" pitchFamily="2" charset="2"/>
              <a:buChar char="Ø"/>
              <a:tabLst>
                <a:tab pos="457200" algn="l"/>
              </a:tabLst>
            </a:pPr>
            <a:r>
              <a:rPr lang="en-US" sz="1400" dirty="0">
                <a:effectLst/>
                <a:ea typeface="Times New Roman" panose="02020603050405020304" pitchFamily="18" charset="0"/>
                <a:cs typeface="Arial" panose="020B0604020202020204" pitchFamily="34" charset="0"/>
              </a:rPr>
              <a:t>Detailed design</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Tender Documentation.</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Clarification Meeting, Tender Period and Tender Evaluation.</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Administration and Monitoring of the Works Contract.</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Additional duties, Special Services and Specialist Advice.</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Quality Control: Works Contract.</a:t>
            </a:r>
          </a:p>
          <a:p>
            <a:pPr marL="285750" indent="-285750" algn="just">
              <a:buFont typeface="Arial" panose="020B0604020202020204" pitchFamily="34" charset="0"/>
              <a:buChar char="•"/>
              <a:tabLst>
                <a:tab pos="457200" algn="l"/>
              </a:tabLst>
            </a:pPr>
            <a:r>
              <a:rPr lang="en-US" sz="1400" dirty="0">
                <a:effectLst/>
                <a:ea typeface="Times New Roman" panose="02020603050405020304" pitchFamily="18" charset="0"/>
                <a:cs typeface="Arial" panose="020B0604020202020204" pitchFamily="34" charset="0"/>
              </a:rPr>
              <a:t>Close Out.</a:t>
            </a:r>
          </a:p>
        </p:txBody>
      </p:sp>
      <p:sp>
        <p:nvSpPr>
          <p:cNvPr id="3" name="TextBox 2">
            <a:extLst>
              <a:ext uri="{FF2B5EF4-FFF2-40B4-BE49-F238E27FC236}">
                <a16:creationId xmlns:a16="http://schemas.microsoft.com/office/drawing/2014/main" id="{18562835-A755-4697-960E-748FCBD5EAA6}"/>
              </a:ext>
            </a:extLst>
          </p:cNvPr>
          <p:cNvSpPr txBox="1"/>
          <p:nvPr/>
        </p:nvSpPr>
        <p:spPr>
          <a:xfrm>
            <a:off x="0" y="552257"/>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N.011-040-2020/2F</a:t>
            </a:r>
          </a:p>
        </p:txBody>
      </p:sp>
    </p:spTree>
    <p:extLst>
      <p:ext uri="{BB962C8B-B14F-4D97-AF65-F5344CB8AC3E}">
        <p14:creationId xmlns:p14="http://schemas.microsoft.com/office/powerpoint/2010/main" val="22355609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107004" y="965856"/>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N.011-040-2020/2F </a:t>
            </a:r>
          </a:p>
        </p:txBody>
      </p:sp>
      <p:sp>
        <p:nvSpPr>
          <p:cNvPr id="6" name="Rectangle 5">
            <a:extLst>
              <a:ext uri="{FF2B5EF4-FFF2-40B4-BE49-F238E27FC236}">
                <a16:creationId xmlns:a16="http://schemas.microsoft.com/office/drawing/2014/main" id="{5010038F-F77F-49C3-B28F-B7B7C76DA6C1}"/>
              </a:ext>
            </a:extLst>
          </p:cNvPr>
          <p:cNvSpPr/>
          <p:nvPr/>
        </p:nvSpPr>
        <p:spPr>
          <a:xfrm>
            <a:off x="665923" y="1719118"/>
            <a:ext cx="6921510" cy="954107"/>
          </a:xfrm>
          <a:prstGeom prst="rect">
            <a:avLst/>
          </a:prstGeom>
        </p:spPr>
        <p:txBody>
          <a:bodyPr wrap="square">
            <a:spAutoFit/>
          </a:bodyPr>
          <a:lstStyle/>
          <a:p>
            <a:pPr>
              <a:tabLst>
                <a:tab pos="360000" algn="l"/>
                <a:tab pos="720000" algn="l"/>
                <a:tab pos="1080000" algn="l"/>
              </a:tabLst>
              <a:defRPr/>
            </a:pPr>
            <a:r>
              <a:rPr lang="en-ZA" sz="1400" b="1" dirty="0">
                <a:effectLst/>
                <a:ea typeface="Times New Roman" panose="02020603050405020304" pitchFamily="18" charset="0"/>
                <a:cs typeface="Arial" panose="020B0604020202020204" pitchFamily="34" charset="0"/>
              </a:rPr>
              <a:t>C3.1.4		Determination of Remuneration</a:t>
            </a:r>
          </a:p>
          <a:p>
            <a:pPr>
              <a:tabLst>
                <a:tab pos="360000" algn="l"/>
                <a:tab pos="720000" algn="l"/>
                <a:tab pos="1080000" algn="l"/>
              </a:tabLst>
              <a:defRPr/>
            </a:pPr>
            <a:endParaRPr lang="en-ZA" sz="1400" b="1" dirty="0">
              <a:ea typeface="Times New Roman" panose="02020603050405020304" pitchFamily="18" charset="0"/>
              <a:cs typeface="Arial" panose="020B0604020202020204" pitchFamily="34" charset="0"/>
            </a:endParaRPr>
          </a:p>
          <a:p>
            <a:pPr>
              <a:tabLst>
                <a:tab pos="360000" algn="l"/>
                <a:tab pos="720000" algn="l"/>
                <a:tab pos="1080000" algn="l"/>
              </a:tabLst>
              <a:defRPr/>
            </a:pPr>
            <a:r>
              <a:rPr lang="en-ZA" sz="1400" dirty="0">
                <a:effectLst/>
                <a:ea typeface="Times New Roman" panose="02020603050405020304" pitchFamily="18" charset="0"/>
              </a:rPr>
              <a:t>Table C3.1.4(b): Percentage points for phases/stages:   Road Works, Structures, Building and Other</a:t>
            </a:r>
            <a:endParaRPr lang="en-US" sz="1400" dirty="0">
              <a:effectLst/>
              <a:ea typeface="Times New Roman" panose="02020603050405020304" pitchFamily="18"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9C494A97-3C2F-F595-26E3-12BA3320CDE3}"/>
              </a:ext>
            </a:extLst>
          </p:cNvPr>
          <p:cNvGraphicFramePr>
            <a:graphicFrameLocks noGrp="1"/>
          </p:cNvGraphicFramePr>
          <p:nvPr>
            <p:extLst>
              <p:ext uri="{D42A27DB-BD31-4B8C-83A1-F6EECF244321}">
                <p14:modId xmlns:p14="http://schemas.microsoft.com/office/powerpoint/2010/main" val="76349711"/>
              </p:ext>
            </p:extLst>
          </p:nvPr>
        </p:nvGraphicFramePr>
        <p:xfrm>
          <a:off x="755374" y="2713869"/>
          <a:ext cx="7722704" cy="3200400"/>
        </p:xfrm>
        <a:graphic>
          <a:graphicData uri="http://schemas.openxmlformats.org/drawingml/2006/table">
            <a:tbl>
              <a:tblPr firstRow="1" firstCol="1" bandRow="1"/>
              <a:tblGrid>
                <a:gridCol w="1018424">
                  <a:extLst>
                    <a:ext uri="{9D8B030D-6E8A-4147-A177-3AD203B41FA5}">
                      <a16:colId xmlns:a16="http://schemas.microsoft.com/office/drawing/2014/main" val="2783006330"/>
                    </a:ext>
                  </a:extLst>
                </a:gridCol>
                <a:gridCol w="883184">
                  <a:extLst>
                    <a:ext uri="{9D8B030D-6E8A-4147-A177-3AD203B41FA5}">
                      <a16:colId xmlns:a16="http://schemas.microsoft.com/office/drawing/2014/main" val="3843160482"/>
                    </a:ext>
                  </a:extLst>
                </a:gridCol>
                <a:gridCol w="1062129">
                  <a:extLst>
                    <a:ext uri="{9D8B030D-6E8A-4147-A177-3AD203B41FA5}">
                      <a16:colId xmlns:a16="http://schemas.microsoft.com/office/drawing/2014/main" val="2103479693"/>
                    </a:ext>
                  </a:extLst>
                </a:gridCol>
                <a:gridCol w="888957">
                  <a:extLst>
                    <a:ext uri="{9D8B030D-6E8A-4147-A177-3AD203B41FA5}">
                      <a16:colId xmlns:a16="http://schemas.microsoft.com/office/drawing/2014/main" val="212992332"/>
                    </a:ext>
                  </a:extLst>
                </a:gridCol>
                <a:gridCol w="1535470">
                  <a:extLst>
                    <a:ext uri="{9D8B030D-6E8A-4147-A177-3AD203B41FA5}">
                      <a16:colId xmlns:a16="http://schemas.microsoft.com/office/drawing/2014/main" val="609910956"/>
                    </a:ext>
                  </a:extLst>
                </a:gridCol>
                <a:gridCol w="948329">
                  <a:extLst>
                    <a:ext uri="{9D8B030D-6E8A-4147-A177-3AD203B41FA5}">
                      <a16:colId xmlns:a16="http://schemas.microsoft.com/office/drawing/2014/main" val="1073502210"/>
                    </a:ext>
                  </a:extLst>
                </a:gridCol>
                <a:gridCol w="1386211">
                  <a:extLst>
                    <a:ext uri="{9D8B030D-6E8A-4147-A177-3AD203B41FA5}">
                      <a16:colId xmlns:a16="http://schemas.microsoft.com/office/drawing/2014/main" val="3178822708"/>
                    </a:ext>
                  </a:extLst>
                </a:gridCol>
              </a:tblGrid>
              <a:tr h="534035">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Type of Service</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Concept Design (CD)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dirty="0">
                          <a:solidFill>
                            <a:srgbClr val="000000"/>
                          </a:solidFill>
                          <a:effectLst/>
                          <a:latin typeface="+mn-lt"/>
                          <a:ea typeface="Times New Roman" panose="02020603050405020304" pitchFamily="18" charset="0"/>
                          <a:cs typeface="Arial" panose="020B0604020202020204" pitchFamily="34" charset="0"/>
                        </a:rPr>
                        <a:t>Preliminary Design</a:t>
                      </a:r>
                      <a:endParaRPr lang="en-US" sz="1400" dirty="0">
                        <a:effectLst/>
                        <a:latin typeface="+mn-lt"/>
                        <a:ea typeface="Times New Roman" panose="02020603050405020304" pitchFamily="18" charset="0"/>
                        <a:cs typeface="Times New Roman" panose="02020603050405020304" pitchFamily="18" charset="0"/>
                      </a:endParaRPr>
                    </a:p>
                    <a:p>
                      <a:pPr algn="ctr">
                        <a:tabLst>
                          <a:tab pos="540385" algn="l"/>
                          <a:tab pos="900430" algn="l"/>
                        </a:tabLst>
                      </a:pPr>
                      <a:r>
                        <a:rPr lang="en-ZA" sz="1400" dirty="0">
                          <a:solidFill>
                            <a:srgbClr val="000000"/>
                          </a:solidFill>
                          <a:effectLst/>
                          <a:latin typeface="+mn-lt"/>
                          <a:ea typeface="Times New Roman" panose="02020603050405020304" pitchFamily="18" charset="0"/>
                          <a:cs typeface="Arial" panose="020B0604020202020204" pitchFamily="34" charset="0"/>
                        </a:rPr>
                        <a:t>(PD)</a:t>
                      </a: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Detailed Design (DD)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dirty="0">
                          <a:solidFill>
                            <a:srgbClr val="000000"/>
                          </a:solidFill>
                          <a:effectLst/>
                          <a:latin typeface="+mn-lt"/>
                          <a:ea typeface="Times New Roman" panose="02020603050405020304" pitchFamily="18" charset="0"/>
                          <a:cs typeface="Arial" panose="020B0604020202020204" pitchFamily="34" charset="0"/>
                        </a:rPr>
                        <a:t>Administration &amp; Monitoring of works contract (AMW)</a:t>
                      </a: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Close out</a:t>
                      </a:r>
                      <a:endParaRPr lang="en-US" sz="1400">
                        <a:effectLst/>
                        <a:latin typeface="+mn-lt"/>
                        <a:ea typeface="Times New Roman" panose="02020603050405020304" pitchFamily="18" charset="0"/>
                        <a:cs typeface="Times New Roman" panose="02020603050405020304" pitchFamily="18" charset="0"/>
                      </a:endParaRPr>
                    </a:p>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(CO)</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Total</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79646957"/>
                  </a:ext>
                </a:extLst>
              </a:tr>
              <a:tr h="176530">
                <a:tc>
                  <a:txBody>
                    <a:bodyPr/>
                    <a:lstStyle/>
                    <a:p>
                      <a:pP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Full service</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5%</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21%</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dirty="0">
                          <a:solidFill>
                            <a:srgbClr val="000000"/>
                          </a:solidFill>
                          <a:effectLst/>
                          <a:latin typeface="+mn-lt"/>
                          <a:ea typeface="Times New Roman" panose="02020603050405020304" pitchFamily="18" charset="0"/>
                          <a:cs typeface="Arial" panose="020B0604020202020204" pitchFamily="34" charset="0"/>
                        </a:rPr>
                        <a:t>42%</a:t>
                      </a: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27%</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5%</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5366065"/>
                  </a:ext>
                </a:extLst>
              </a:tr>
              <a:tr h="176530">
                <a:tc>
                  <a:txBody>
                    <a:bodyPr/>
                    <a:lstStyle/>
                    <a:p>
                      <a:pP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CD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394309"/>
                  </a:ext>
                </a:extLst>
              </a:tr>
              <a:tr h="176530">
                <a:tc>
                  <a:txBody>
                    <a:bodyPr/>
                    <a:lstStyle/>
                    <a:p>
                      <a:pP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CD &amp; PD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20%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80%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7100344"/>
                  </a:ext>
                </a:extLst>
              </a:tr>
              <a:tr h="185420">
                <a:tc>
                  <a:txBody>
                    <a:bodyPr/>
                    <a:lstStyle/>
                    <a:p>
                      <a:pP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CD ,PD&amp; DD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8%</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31%</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61%</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5670696"/>
                  </a:ext>
                </a:extLst>
              </a:tr>
              <a:tr h="185420">
                <a:tc>
                  <a:txBody>
                    <a:bodyPr/>
                    <a:lstStyle/>
                    <a:p>
                      <a:pP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PD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532547"/>
                  </a:ext>
                </a:extLst>
              </a:tr>
              <a:tr h="194310">
                <a:tc>
                  <a:txBody>
                    <a:bodyPr/>
                    <a:lstStyle/>
                    <a:p>
                      <a:pP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PD &amp; DD</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33%</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67%</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dirty="0">
                          <a:solidFill>
                            <a:srgbClr val="000000"/>
                          </a:solidFill>
                          <a:effectLst/>
                          <a:latin typeface="+mn-lt"/>
                          <a:ea typeface="Times New Roman" panose="02020603050405020304" pitchFamily="18" charset="0"/>
                          <a:cs typeface="Arial" panose="020B0604020202020204" pitchFamily="34" charset="0"/>
                        </a:rPr>
                        <a:t>0%</a:t>
                      </a: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a:solidFill>
                            <a:srgbClr val="000000"/>
                          </a:solidFill>
                          <a:effectLst/>
                          <a:latin typeface="+mn-lt"/>
                          <a:ea typeface="Times New Roman" panose="02020603050405020304" pitchFamily="18" charset="0"/>
                          <a:cs typeface="Arial" panose="020B0604020202020204" pitchFamily="34" charset="0"/>
                        </a:rPr>
                        <a:t>100%</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9956461"/>
                  </a:ext>
                </a:extLst>
              </a:tr>
              <a:tr h="176530">
                <a:tc>
                  <a:txBody>
                    <a:bodyPr/>
                    <a:lstStyle/>
                    <a:p>
                      <a:pPr>
                        <a:tabLst>
                          <a:tab pos="540385" algn="l"/>
                          <a:tab pos="900430" algn="l"/>
                        </a:tabLst>
                      </a:pPr>
                      <a:r>
                        <a:rPr lang="en-ZA" sz="1400" b="1" dirty="0">
                          <a:solidFill>
                            <a:srgbClr val="FF0000"/>
                          </a:solidFill>
                          <a:effectLst/>
                          <a:latin typeface="+mn-lt"/>
                          <a:ea typeface="Times New Roman" panose="02020603050405020304" pitchFamily="18" charset="0"/>
                          <a:cs typeface="Arial" panose="020B0604020202020204" pitchFamily="34" charset="0"/>
                        </a:rPr>
                        <a:t>DD, AMW, CO</a:t>
                      </a:r>
                      <a:endParaRPr lang="en-US"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b="1" dirty="0">
                          <a:solidFill>
                            <a:srgbClr val="FF0000"/>
                          </a:solidFill>
                          <a:effectLst/>
                          <a:latin typeface="+mn-lt"/>
                          <a:ea typeface="Times New Roman" panose="02020603050405020304" pitchFamily="18" charset="0"/>
                          <a:cs typeface="Arial" panose="020B0604020202020204" pitchFamily="34" charset="0"/>
                        </a:rPr>
                        <a:t>0%</a:t>
                      </a:r>
                      <a:endParaRPr lang="en-US"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1" dirty="0">
                          <a:solidFill>
                            <a:srgbClr val="FF0000"/>
                          </a:solidFill>
                          <a:effectLst/>
                          <a:latin typeface="+mn-lt"/>
                          <a:ea typeface="Times New Roman" panose="02020603050405020304" pitchFamily="18" charset="0"/>
                          <a:cs typeface="Arial" panose="020B0604020202020204" pitchFamily="34" charset="0"/>
                        </a:rPr>
                        <a:t>0%</a:t>
                      </a:r>
                      <a:endParaRPr lang="en-US"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1">
                          <a:solidFill>
                            <a:srgbClr val="FF0000"/>
                          </a:solidFill>
                          <a:effectLst/>
                          <a:latin typeface="+mn-lt"/>
                          <a:ea typeface="Times New Roman" panose="02020603050405020304" pitchFamily="18" charset="0"/>
                          <a:cs typeface="Arial" panose="020B0604020202020204" pitchFamily="34" charset="0"/>
                        </a:rPr>
                        <a:t>63%</a:t>
                      </a:r>
                      <a:endParaRPr lang="en-US" sz="1400" b="1">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1" dirty="0">
                          <a:solidFill>
                            <a:srgbClr val="FF0000"/>
                          </a:solidFill>
                          <a:effectLst/>
                          <a:latin typeface="+mn-lt"/>
                          <a:ea typeface="Times New Roman" panose="02020603050405020304" pitchFamily="18" charset="0"/>
                          <a:cs typeface="Arial" panose="020B0604020202020204" pitchFamily="34" charset="0"/>
                        </a:rPr>
                        <a:t>31%</a:t>
                      </a:r>
                      <a:endParaRPr lang="en-US"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1" dirty="0">
                          <a:solidFill>
                            <a:srgbClr val="FF0000"/>
                          </a:solidFill>
                          <a:effectLst/>
                          <a:latin typeface="+mn-lt"/>
                          <a:ea typeface="Times New Roman" panose="02020603050405020304" pitchFamily="18" charset="0"/>
                          <a:cs typeface="Arial" panose="020B0604020202020204" pitchFamily="34" charset="0"/>
                        </a:rPr>
                        <a:t>6%</a:t>
                      </a:r>
                      <a:endParaRPr lang="en-US"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1" dirty="0">
                          <a:solidFill>
                            <a:srgbClr val="FF0000"/>
                          </a:solidFill>
                          <a:effectLst/>
                          <a:latin typeface="+mn-lt"/>
                          <a:ea typeface="Times New Roman" panose="02020603050405020304" pitchFamily="18" charset="0"/>
                          <a:cs typeface="Arial" panose="020B0604020202020204" pitchFamily="34" charset="0"/>
                        </a:rPr>
                        <a:t>100%</a:t>
                      </a:r>
                      <a:endParaRPr lang="en-US" sz="1400" b="1" dirty="0">
                        <a:solidFill>
                          <a:srgbClr val="FF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3783867"/>
                  </a:ext>
                </a:extLst>
              </a:tr>
              <a:tr h="176530">
                <a:tc>
                  <a:txBody>
                    <a:bodyPr/>
                    <a:lstStyle/>
                    <a:p>
                      <a:pP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PD, DD, AMW, CO</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0%</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22%</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44%</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28%</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a:solidFill>
                            <a:schemeClr val="tx1"/>
                          </a:solidFill>
                          <a:effectLst/>
                          <a:latin typeface="+mn-lt"/>
                          <a:ea typeface="Times New Roman" panose="02020603050405020304" pitchFamily="18" charset="0"/>
                          <a:cs typeface="Arial" panose="020B0604020202020204" pitchFamily="34" charset="0"/>
                        </a:rPr>
                        <a:t>6%</a:t>
                      </a:r>
                      <a:endParaRPr lang="en-US" sz="1400" b="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100%</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4389899"/>
                  </a:ext>
                </a:extLst>
              </a:tr>
              <a:tr h="176530">
                <a:tc>
                  <a:txBody>
                    <a:bodyPr/>
                    <a:lstStyle/>
                    <a:p>
                      <a:pPr>
                        <a:tabLst>
                          <a:tab pos="540385" algn="l"/>
                          <a:tab pos="900430" algn="l"/>
                        </a:tabLst>
                      </a:pPr>
                      <a:r>
                        <a:rPr lang="en-ZA" sz="1400" b="0">
                          <a:solidFill>
                            <a:schemeClr val="tx1"/>
                          </a:solidFill>
                          <a:effectLst/>
                          <a:latin typeface="+mn-lt"/>
                          <a:ea typeface="Times New Roman" panose="02020603050405020304" pitchFamily="18" charset="0"/>
                          <a:cs typeface="Arial" panose="020B0604020202020204" pitchFamily="34" charset="0"/>
                        </a:rPr>
                        <a:t>AMW &amp; CO</a:t>
                      </a:r>
                      <a:endParaRPr lang="en-US" sz="1400" b="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tabLst>
                          <a:tab pos="540385" algn="l"/>
                          <a:tab pos="900430" algn="l"/>
                        </a:tabLst>
                      </a:pPr>
                      <a:r>
                        <a:rPr lang="en-ZA" sz="1400" b="0">
                          <a:solidFill>
                            <a:schemeClr val="tx1"/>
                          </a:solidFill>
                          <a:effectLst/>
                          <a:latin typeface="+mn-lt"/>
                          <a:ea typeface="Times New Roman" panose="02020603050405020304" pitchFamily="18" charset="0"/>
                          <a:cs typeface="Arial" panose="020B0604020202020204" pitchFamily="34" charset="0"/>
                        </a:rPr>
                        <a:t>0%</a:t>
                      </a:r>
                      <a:endParaRPr lang="en-US" sz="1400" b="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a:solidFill>
                            <a:schemeClr val="tx1"/>
                          </a:solidFill>
                          <a:effectLst/>
                          <a:latin typeface="+mn-lt"/>
                          <a:ea typeface="Times New Roman" panose="02020603050405020304" pitchFamily="18" charset="0"/>
                          <a:cs typeface="Arial" panose="020B0604020202020204" pitchFamily="34" charset="0"/>
                        </a:rPr>
                        <a:t>0%</a:t>
                      </a:r>
                      <a:endParaRPr lang="en-US" sz="1400" b="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0%</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83%</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17%</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540385" algn="l"/>
                          <a:tab pos="900430" algn="l"/>
                        </a:tabLst>
                      </a:pPr>
                      <a:r>
                        <a:rPr lang="en-ZA" sz="1400" b="0" dirty="0">
                          <a:solidFill>
                            <a:schemeClr val="tx1"/>
                          </a:solidFill>
                          <a:effectLst/>
                          <a:latin typeface="+mn-lt"/>
                          <a:ea typeface="Times New Roman" panose="02020603050405020304" pitchFamily="18" charset="0"/>
                          <a:cs typeface="Arial" panose="020B0604020202020204" pitchFamily="34" charset="0"/>
                        </a:rPr>
                        <a:t>100</a:t>
                      </a:r>
                      <a:r>
                        <a:rPr lang="x-none" sz="1400" b="0" dirty="0">
                          <a:solidFill>
                            <a:schemeClr val="tx1"/>
                          </a:solidFill>
                          <a:effectLst/>
                          <a:latin typeface="+mn-lt"/>
                          <a:ea typeface="Times New Roman" panose="02020603050405020304" pitchFamily="18" charset="0"/>
                          <a:cs typeface="Times New Roman" panose="02020603050405020304" pitchFamily="18" charset="0"/>
                        </a:rPr>
                        <a:t>  </a:t>
                      </a:r>
                      <a:r>
                        <a:rPr lang="en-ZA" sz="1400" b="0" dirty="0">
                          <a:solidFill>
                            <a:schemeClr val="tx1"/>
                          </a:solidFill>
                          <a:effectLst/>
                          <a:latin typeface="+mn-lt"/>
                          <a:ea typeface="Times New Roman" panose="02020603050405020304" pitchFamily="18" charset="0"/>
                          <a:cs typeface="Arial" panose="020B0604020202020204" pitchFamily="34" charset="0"/>
                        </a:rPr>
                        <a:t>%</a:t>
                      </a:r>
                      <a:endParaRPr lang="en-US"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3486472"/>
                  </a:ext>
                </a:extLst>
              </a:tr>
            </a:tbl>
          </a:graphicData>
        </a:graphic>
      </p:graphicFrame>
    </p:spTree>
    <p:extLst>
      <p:ext uri="{BB962C8B-B14F-4D97-AF65-F5344CB8AC3E}">
        <p14:creationId xmlns:p14="http://schemas.microsoft.com/office/powerpoint/2010/main" val="1835954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0" y="169543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N.011-040-2020/2F </a:t>
            </a:r>
          </a:p>
        </p:txBody>
      </p:sp>
      <p:sp>
        <p:nvSpPr>
          <p:cNvPr id="6" name="Rectangle 5">
            <a:extLst>
              <a:ext uri="{FF2B5EF4-FFF2-40B4-BE49-F238E27FC236}">
                <a16:creationId xmlns:a16="http://schemas.microsoft.com/office/drawing/2014/main" id="{5010038F-F77F-49C3-B28F-B7B7C76DA6C1}"/>
              </a:ext>
            </a:extLst>
          </p:cNvPr>
          <p:cNvSpPr/>
          <p:nvPr/>
        </p:nvSpPr>
        <p:spPr>
          <a:xfrm>
            <a:off x="1245476" y="2775013"/>
            <a:ext cx="6653048" cy="3108543"/>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C3.1.5	Employer’s Cost Estimate </a:t>
            </a:r>
          </a:p>
          <a:p>
            <a:pPr lvl="0">
              <a:tabLst>
                <a:tab pos="360000" algn="l"/>
                <a:tab pos="720000" algn="l"/>
                <a:tab pos="1080000" algn="l"/>
              </a:tabLst>
              <a:defRPr/>
            </a:pPr>
            <a:r>
              <a:rPr lang="en-US" sz="1400" b="1" dirty="0">
                <a:solidFill>
                  <a:prstClr val="black"/>
                </a:solidFill>
              </a:rPr>
              <a:t> </a:t>
            </a:r>
          </a:p>
          <a:p>
            <a:pPr algn="just"/>
            <a:r>
              <a:rPr lang="en-ZA" sz="1400" dirty="0">
                <a:effectLst/>
                <a:ea typeface="Times New Roman" panose="02020603050405020304" pitchFamily="18" charset="0"/>
                <a:cs typeface="Arial" panose="020B0604020202020204" pitchFamily="34" charset="0"/>
              </a:rPr>
              <a:t>For the purposes of this project, the current budget for the Works is based on embankment reinstatement and strengthening including pavement layer reconstruction along the specified section length</a:t>
            </a:r>
            <a:r>
              <a:rPr lang="en-US" sz="1400" dirty="0">
                <a:effectLst/>
                <a:ea typeface="Times New Roman" panose="02020603050405020304" pitchFamily="18" charset="0"/>
                <a:cs typeface="CIDFont+F1"/>
              </a:rPr>
              <a:t>.</a:t>
            </a:r>
            <a:r>
              <a:rPr lang="en-US"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b="1" i="1"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The estimated costs of the different construction work types with a construction start date of </a:t>
            </a:r>
            <a:r>
              <a:rPr lang="en-ZA" sz="1400" dirty="0">
                <a:ea typeface="Times New Roman" panose="02020603050405020304" pitchFamily="18" charset="0"/>
                <a:cs typeface="Arial" panose="020B0604020202020204" pitchFamily="34" charset="0"/>
              </a:rPr>
              <a:t>February 2024 </a:t>
            </a:r>
            <a:r>
              <a:rPr lang="en-ZA" sz="1400" dirty="0">
                <a:effectLst/>
                <a:ea typeface="Times New Roman" panose="02020603050405020304" pitchFamily="18" charset="0"/>
                <a:cs typeface="Arial" panose="020B0604020202020204" pitchFamily="34" charset="0"/>
              </a:rPr>
              <a:t>are provided below: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Road works					R 150 million</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(EST) Total project value (excluding contingencies, </a:t>
            </a:r>
            <a:endParaRPr lang="en-US" sz="1400" dirty="0">
              <a:effectLst/>
              <a:ea typeface="Times New Roman" panose="02020603050405020304" pitchFamily="18" charset="0"/>
              <a:cs typeface="Times New Roman" panose="02020603050405020304" pitchFamily="18" charset="0"/>
            </a:endParaRPr>
          </a:p>
          <a:p>
            <a:pPr algn="just"/>
            <a:r>
              <a:rPr lang="en-ZA" sz="1400" dirty="0">
                <a:effectLst/>
                <a:ea typeface="Times New Roman" panose="02020603050405020304" pitchFamily="18" charset="0"/>
                <a:cs typeface="Arial" panose="020B0604020202020204" pitchFamily="34" charset="0"/>
              </a:rPr>
              <a:t>CPA during the construction period and VAT)		</a:t>
            </a:r>
            <a:r>
              <a:rPr lang="en-ZA" sz="1400" b="1" dirty="0">
                <a:effectLst/>
                <a:ea typeface="Times New Roman" panose="02020603050405020304" pitchFamily="18" charset="0"/>
                <a:cs typeface="Arial" panose="020B0604020202020204" pitchFamily="34" charset="0"/>
              </a:rPr>
              <a:t>R 150 million</a:t>
            </a:r>
            <a:endParaRPr lang="en-US" sz="1400" dirty="0">
              <a:effectLst/>
              <a:ea typeface="Times New Roman" panose="02020603050405020304" pitchFamily="18" charset="0"/>
              <a:cs typeface="Times New Roman" panose="02020603050405020304" pitchFamily="18" charset="0"/>
            </a:endParaRPr>
          </a:p>
          <a:p>
            <a:endParaRPr kumimoji="0" lang="en-US" sz="1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5578228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485A1-900B-4089-AB02-4BAF69221D30}"/>
              </a:ext>
            </a:extLst>
          </p:cNvPr>
          <p:cNvSpPr txBox="1"/>
          <p:nvPr/>
        </p:nvSpPr>
        <p:spPr>
          <a:xfrm>
            <a:off x="0" y="169543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N.011-040-2020/2F </a:t>
            </a:r>
          </a:p>
        </p:txBody>
      </p:sp>
      <p:sp>
        <p:nvSpPr>
          <p:cNvPr id="6" name="Rectangle 5">
            <a:extLst>
              <a:ext uri="{FF2B5EF4-FFF2-40B4-BE49-F238E27FC236}">
                <a16:creationId xmlns:a16="http://schemas.microsoft.com/office/drawing/2014/main" id="{5010038F-F77F-49C3-B28F-B7B7C76DA6C1}"/>
              </a:ext>
            </a:extLst>
          </p:cNvPr>
          <p:cNvSpPr/>
          <p:nvPr/>
        </p:nvSpPr>
        <p:spPr>
          <a:xfrm>
            <a:off x="739469" y="2512662"/>
            <a:ext cx="8083517" cy="3970318"/>
          </a:xfrm>
          <a:prstGeom prst="rect">
            <a:avLst/>
          </a:prstGeom>
        </p:spPr>
        <p:txBody>
          <a:bodyPr wrap="square">
            <a:spAutoFit/>
          </a:bodyPr>
          <a:lstStyle/>
          <a:p>
            <a:pPr lvl="0">
              <a:tabLst>
                <a:tab pos="360000" algn="l"/>
                <a:tab pos="720000" algn="l"/>
                <a:tab pos="1080000" algn="l"/>
              </a:tabLst>
              <a:defRPr/>
            </a:pPr>
            <a:r>
              <a:rPr lang="en-US" sz="1400" b="1" dirty="0">
                <a:solidFill>
                  <a:prstClr val="black"/>
                </a:solidFill>
              </a:rPr>
              <a:t>C3.1.7	</a:t>
            </a:r>
            <a:r>
              <a:rPr lang="en-ZA" sz="1400" b="1" dirty="0">
                <a:effectLst/>
                <a:ea typeface="Times New Roman" panose="02020603050405020304" pitchFamily="18" charset="0"/>
              </a:rPr>
              <a:t>Stakeholder and Community Liaison</a:t>
            </a:r>
          </a:p>
          <a:p>
            <a:pPr lvl="0">
              <a:tabLst>
                <a:tab pos="360000" algn="l"/>
                <a:tab pos="720000" algn="l"/>
                <a:tab pos="1080000" algn="l"/>
              </a:tabLst>
              <a:defRPr/>
            </a:pPr>
            <a:endParaRPr lang="en-ZA" sz="1400" b="1" dirty="0">
              <a:solidFill>
                <a:prstClr val="black"/>
              </a:solidFill>
            </a:endParaRPr>
          </a:p>
          <a:p>
            <a:pPr lvl="0">
              <a:tabLst>
                <a:tab pos="360000" algn="l"/>
                <a:tab pos="720000" algn="l"/>
                <a:tab pos="1080000" algn="l"/>
              </a:tabLst>
              <a:defRPr/>
            </a:pPr>
            <a:r>
              <a:rPr lang="en-ZA" sz="1400" b="1" dirty="0">
                <a:solidFill>
                  <a:prstClr val="black"/>
                </a:solidFill>
              </a:rPr>
              <a:t>(b)	</a:t>
            </a:r>
            <a:r>
              <a:rPr lang="en-US" sz="1400" b="1" dirty="0">
                <a:solidFill>
                  <a:prstClr val="black"/>
                </a:solidFill>
              </a:rPr>
              <a:t>Existing contracts</a:t>
            </a:r>
          </a:p>
          <a:p>
            <a:pPr lvl="0">
              <a:tabLst>
                <a:tab pos="360000" algn="l"/>
                <a:tab pos="720000" algn="l"/>
                <a:tab pos="1080000" algn="l"/>
              </a:tabLst>
              <a:defRPr/>
            </a:pPr>
            <a:endParaRPr lang="en-US" sz="1400" dirty="0">
              <a:solidFill>
                <a:prstClr val="black"/>
              </a:solidFill>
            </a:endParaRPr>
          </a:p>
          <a:p>
            <a:pPr lvl="0">
              <a:tabLst>
                <a:tab pos="360000" algn="l"/>
                <a:tab pos="720000" algn="l"/>
                <a:tab pos="1080000" algn="l"/>
              </a:tabLst>
              <a:defRPr/>
            </a:pPr>
            <a:r>
              <a:rPr lang="en-US" sz="1400" dirty="0">
                <a:solidFill>
                  <a:prstClr val="black"/>
                </a:solidFill>
              </a:rPr>
              <a:t>The Employer currently has a routine road maintenance (RRM) contract in progress along the route. The Service Provider shall not visit the site for purposes of undertaking any investigation without first informing the Route Manager of the visit and what type of investigation is intended. The RRM contractor needs to be able to plan his accommodation of traffic duties and no inspection or investigation can take place without acquiring assistance from the RRM for safe conduct through the site or protection when undertaking intrusive or out-of-vehicle surveys.  The Service Provider shall timeously liaise with the Employer and his appointed Route Manager in order to program the assistance required.  The contact details of the parties involved in the RRM contract are as follows: </a:t>
            </a:r>
          </a:p>
          <a:p>
            <a:pPr lvl="0">
              <a:tabLst>
                <a:tab pos="360000" algn="l"/>
                <a:tab pos="720000" algn="l"/>
                <a:tab pos="1080000" algn="l"/>
              </a:tabLst>
              <a:defRPr/>
            </a:pPr>
            <a:endParaRPr lang="en-US" sz="1400" dirty="0">
              <a:solidFill>
                <a:prstClr val="black"/>
              </a:solidFill>
            </a:endParaRPr>
          </a:p>
          <a:p>
            <a:pPr lvl="0">
              <a:tabLst>
                <a:tab pos="360000" algn="l"/>
                <a:tab pos="720000" algn="l"/>
                <a:tab pos="1080000" algn="l"/>
              </a:tabLst>
              <a:defRPr/>
            </a:pPr>
            <a:r>
              <a:rPr lang="en-US" sz="1400" dirty="0">
                <a:solidFill>
                  <a:prstClr val="black"/>
                </a:solidFill>
              </a:rPr>
              <a:t>Route Manager:  	Asanda Koti 	[Zimile Consulting Engineers (Pty) Ltd]</a:t>
            </a:r>
          </a:p>
          <a:p>
            <a:pPr lvl="0">
              <a:tabLst>
                <a:tab pos="360000" algn="l"/>
                <a:tab pos="720000" algn="l"/>
                <a:tab pos="1080000" algn="l"/>
              </a:tabLst>
              <a:defRPr/>
            </a:pPr>
            <a:r>
              <a:rPr lang="en-US" sz="1400" dirty="0">
                <a:solidFill>
                  <a:prstClr val="black"/>
                </a:solidFill>
              </a:rPr>
              <a:t>Tel:                   		Cell: 073 283 8809</a:t>
            </a:r>
          </a:p>
          <a:p>
            <a:pPr lvl="0">
              <a:tabLst>
                <a:tab pos="360000" algn="l"/>
                <a:tab pos="720000" algn="l"/>
                <a:tab pos="1080000" algn="l"/>
              </a:tabLst>
              <a:defRPr/>
            </a:pPr>
            <a:endParaRPr lang="en-US" sz="1400" dirty="0">
              <a:solidFill>
                <a:prstClr val="black"/>
              </a:solidFill>
            </a:endParaRPr>
          </a:p>
          <a:p>
            <a:pPr lvl="0">
              <a:tabLst>
                <a:tab pos="360000" algn="l"/>
                <a:tab pos="720000" algn="l"/>
                <a:tab pos="1080000" algn="l"/>
              </a:tabLst>
              <a:defRPr/>
            </a:pPr>
            <a:r>
              <a:rPr lang="en-US" sz="1400" dirty="0">
                <a:solidFill>
                  <a:prstClr val="black"/>
                </a:solidFill>
              </a:rPr>
              <a:t>Contractor: 		Dominic Adams [Rail Refurb (Pty) Ltd]</a:t>
            </a:r>
          </a:p>
          <a:p>
            <a:pPr lvl="0">
              <a:tabLst>
                <a:tab pos="360000" algn="l"/>
                <a:tab pos="720000" algn="l"/>
                <a:tab pos="1080000" algn="l"/>
              </a:tabLst>
              <a:defRPr/>
            </a:pPr>
            <a:r>
              <a:rPr lang="en-US" sz="1400" dirty="0">
                <a:solidFill>
                  <a:prstClr val="black"/>
                </a:solidFill>
              </a:rPr>
              <a:t>Tel:                    		Cell: 083 393 1264</a:t>
            </a:r>
          </a:p>
        </p:txBody>
      </p:sp>
    </p:spTree>
    <p:extLst>
      <p:ext uri="{BB962C8B-B14F-4D97-AF65-F5344CB8AC3E}">
        <p14:creationId xmlns:p14="http://schemas.microsoft.com/office/powerpoint/2010/main" val="41915210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48261EE-29C4-6968-B26A-73EA7D41B3FF}"/>
              </a:ext>
            </a:extLst>
          </p:cNvPr>
          <p:cNvSpPr txBox="1"/>
          <p:nvPr/>
        </p:nvSpPr>
        <p:spPr>
          <a:xfrm>
            <a:off x="562489" y="48638"/>
            <a:ext cx="3931687" cy="307777"/>
          </a:xfrm>
          <a:prstGeom prst="rect">
            <a:avLst/>
          </a:prstGeom>
          <a:noFill/>
        </p:spPr>
        <p:txBody>
          <a:bodyPr wrap="square" rtlCol="0">
            <a:spAutoFit/>
          </a:bodyPr>
          <a:lstStyle/>
          <a:p>
            <a:r>
              <a:rPr lang="en-ZA" sz="1400" b="1" dirty="0">
                <a:effectLst/>
                <a:ea typeface="Times New Roman" panose="02020603050405020304" pitchFamily="18" charset="0"/>
                <a:cs typeface="Arial" panose="020B0604020202020204" pitchFamily="34" charset="0"/>
              </a:rPr>
              <a:t>C3.1.9	Project Programme</a:t>
            </a:r>
            <a:endParaRPr lang="en-US" sz="1400" dirty="0"/>
          </a:p>
        </p:txBody>
      </p:sp>
      <p:pic>
        <p:nvPicPr>
          <p:cNvPr id="4" name="Picture 3">
            <a:extLst>
              <a:ext uri="{FF2B5EF4-FFF2-40B4-BE49-F238E27FC236}">
                <a16:creationId xmlns:a16="http://schemas.microsoft.com/office/drawing/2014/main" id="{D2FB4FB7-6487-3528-5D31-6F77E289D18B}"/>
              </a:ext>
            </a:extLst>
          </p:cNvPr>
          <p:cNvPicPr>
            <a:picLocks noChangeAspect="1"/>
          </p:cNvPicPr>
          <p:nvPr/>
        </p:nvPicPr>
        <p:blipFill rotWithShape="1">
          <a:blip r:embed="rId3"/>
          <a:srcRect l="18298" t="29102" r="37766" b="10567"/>
          <a:stretch/>
        </p:blipFill>
        <p:spPr>
          <a:xfrm>
            <a:off x="690663" y="356415"/>
            <a:ext cx="7762674" cy="5995864"/>
          </a:xfrm>
          <a:prstGeom prst="rect">
            <a:avLst/>
          </a:prstGeom>
        </p:spPr>
      </p:pic>
    </p:spTree>
    <p:extLst>
      <p:ext uri="{BB962C8B-B14F-4D97-AF65-F5344CB8AC3E}">
        <p14:creationId xmlns:p14="http://schemas.microsoft.com/office/powerpoint/2010/main" val="27392194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8F6F75-8590-4EBF-B4AC-8B82851133DB}"/>
              </a:ext>
            </a:extLst>
          </p:cNvPr>
          <p:cNvSpPr txBox="1"/>
          <p:nvPr/>
        </p:nvSpPr>
        <p:spPr>
          <a:xfrm>
            <a:off x="242596" y="-48211"/>
            <a:ext cx="834156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prstClr val="black"/>
                </a:solidFill>
                <a:effectLst/>
                <a:uLnTx/>
                <a:uFillTx/>
                <a:latin typeface="Calibri" panose="020F0502020204030204"/>
                <a:ea typeface="+mn-ea"/>
                <a:cs typeface="+mn-cs"/>
              </a:rPr>
              <a:t>C3.1.11	Personnel Requirements – Minimum Requirements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5121" name="Ink 4">
                <a:extLst>
                  <a:ext uri="{FF2B5EF4-FFF2-40B4-BE49-F238E27FC236}">
                    <a16:creationId xmlns:a16="http://schemas.microsoft.com/office/drawing/2014/main" id="{1C84CECD-0810-41E1-B50C-7DE43B57EC4B}"/>
                  </a:ext>
                </a:extLst>
              </p14:cNvPr>
              <p14:cNvContentPartPr>
                <a14:cpLocks xmlns:a14="http://schemas.microsoft.com/office/drawing/2010/main" noRot="1" noChangeAspect="1" noEditPoints="1" noChangeArrowheads="1" noChangeShapeType="1"/>
              </p14:cNvContentPartPr>
              <p14:nvPr/>
            </p14:nvContentPartPr>
            <p14:xfrm>
              <a:off x="2457450" y="1590675"/>
              <a:ext cx="920750" cy="920750"/>
            </p14:xfrm>
          </p:contentPart>
        </mc:Choice>
        <mc:Fallback xmlns="">
          <p:pic>
            <p:nvPicPr>
              <p:cNvPr id="5121" name="Ink 4">
                <a:extLst>
                  <a:ext uri="{FF2B5EF4-FFF2-40B4-BE49-F238E27FC236}">
                    <a16:creationId xmlns:a16="http://schemas.microsoft.com/office/drawing/2014/main" id="{1C84CECD-0810-41E1-B50C-7DE43B57EC4B}"/>
                  </a:ext>
                </a:extLst>
              </p:cNvPr>
              <p:cNvPicPr>
                <a:picLocks noRot="1" noChangeAspect="1" noEditPoints="1" noChangeArrowheads="1" noChangeShapeType="1"/>
              </p:cNvPicPr>
              <p:nvPr/>
            </p:nvPicPr>
            <p:blipFill>
              <a:blip/>
              <a:stretch>
                <a:fillRect/>
              </a:stretch>
            </p:blipFill>
            <p:spPr>
              <a:xfrm>
                <a:off x="0" y="0"/>
                <a:ext cx="0" cy="0"/>
              </a:xfrm>
              <a:prstGeom prst="rect">
                <a:avLst/>
              </a:prstGeom>
            </p:spPr>
          </p:pic>
        </mc:Fallback>
      </mc:AlternateContent>
      <p:pic>
        <p:nvPicPr>
          <p:cNvPr id="4" name="Picture 3">
            <a:extLst>
              <a:ext uri="{FF2B5EF4-FFF2-40B4-BE49-F238E27FC236}">
                <a16:creationId xmlns:a16="http://schemas.microsoft.com/office/drawing/2014/main" id="{076601C3-D5A8-C1D3-7E3A-152CD5375574}"/>
              </a:ext>
            </a:extLst>
          </p:cNvPr>
          <p:cNvPicPr>
            <a:picLocks noChangeAspect="1"/>
          </p:cNvPicPr>
          <p:nvPr/>
        </p:nvPicPr>
        <p:blipFill>
          <a:blip r:embed="rId4"/>
          <a:stretch>
            <a:fillRect/>
          </a:stretch>
        </p:blipFill>
        <p:spPr>
          <a:xfrm>
            <a:off x="943583" y="340468"/>
            <a:ext cx="6605081" cy="6215975"/>
          </a:xfrm>
          <a:prstGeom prst="rect">
            <a:avLst/>
          </a:prstGeom>
        </p:spPr>
      </p:pic>
    </p:spTree>
    <p:extLst>
      <p:ext uri="{BB962C8B-B14F-4D97-AF65-F5344CB8AC3E}">
        <p14:creationId xmlns:p14="http://schemas.microsoft.com/office/powerpoint/2010/main" val="29197924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540521712"/>
              </p:ext>
            </p:extLst>
          </p:nvPr>
        </p:nvGraphicFramePr>
        <p:xfrm>
          <a:off x="396551" y="1516709"/>
          <a:ext cx="8350898" cy="5303520"/>
        </p:xfrm>
        <a:graphic>
          <a:graphicData uri="http://schemas.openxmlformats.org/drawingml/2006/table">
            <a:tbl>
              <a:tblPr firstRow="1" bandRow="1">
                <a:tableStyleId>{5C22544A-7EE6-4342-B048-85BDC9FD1C3A}</a:tableStyleId>
              </a:tblPr>
              <a:tblGrid>
                <a:gridCol w="8350898">
                  <a:extLst>
                    <a:ext uri="{9D8B030D-6E8A-4147-A177-3AD203B41FA5}">
                      <a16:colId xmlns:a16="http://schemas.microsoft.com/office/drawing/2014/main" val="20001"/>
                    </a:ext>
                  </a:extLst>
                </a:gridCol>
              </a:tblGrid>
              <a:tr h="4903101">
                <a:tc>
                  <a:txBody>
                    <a:bodyPr/>
                    <a:lstStyle/>
                    <a:p>
                      <a:pPr>
                        <a:lnSpc>
                          <a:spcPct val="100000"/>
                        </a:lnSpc>
                        <a:spcAft>
                          <a:spcPts val="0"/>
                        </a:spcAft>
                      </a:pPr>
                      <a:r>
                        <a:rPr lang="en-US" sz="1400" b="1" kern="1200" cap="all" dirty="0">
                          <a:solidFill>
                            <a:schemeClr val="tx1"/>
                          </a:solidFill>
                          <a:effectLst/>
                          <a:latin typeface="+mn-lt"/>
                          <a:ea typeface="+mn-ea"/>
                          <a:cs typeface="+mn-cs"/>
                        </a:rPr>
                        <a:t>C3.1.19	</a:t>
                      </a:r>
                      <a:r>
                        <a:rPr lang="en-US" sz="1400" b="1" kern="1200" cap="none" dirty="0">
                          <a:solidFill>
                            <a:schemeClr val="tx1"/>
                          </a:solidFill>
                          <a:effectLst/>
                          <a:latin typeface="+mn-lt"/>
                          <a:ea typeface="+mn-ea"/>
                          <a:cs typeface="+mn-cs"/>
                        </a:rPr>
                        <a:t>Participation of targeted enterprise(s)</a:t>
                      </a:r>
                    </a:p>
                    <a:p>
                      <a:pPr>
                        <a:lnSpc>
                          <a:spcPct val="100000"/>
                        </a:lnSpc>
                        <a:spcAft>
                          <a:spcPts val="0"/>
                        </a:spcAft>
                      </a:pP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The Employer may stipulate the involvement of Targeted Enterprise(s) in the project design and construction as a mechanism to broaden the economic share of the national spend on engineering services and as a means to hasten and improve the transfer of technical skills.</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The Service Provider’s Targeted Enterprise(s) become a contractual commitment upon award.</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The Targeted Enterprise(s) shall be involved throughout the project stages and the percentage tendered in the Contract Data shall be applicable to actual work split (excluding all provisional and prime cost sums but including site staff salaries) amongst the following stages:</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Project Assessment stage</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Investigation for Design Development</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Design Development stage</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Tender Documentation</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Clarification Meeting, Tender Period &amp; Tender Evaluation</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Administration and Monitoring of the Works </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Additional duties, special services and specialist advice</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Quality control</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Close out</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pPr lvl="0"/>
                      <a:r>
                        <a:rPr lang="en-ZA" sz="1400" b="0" kern="1200" dirty="0">
                          <a:solidFill>
                            <a:schemeClr val="tx1"/>
                          </a:solidFill>
                          <a:effectLst/>
                          <a:latin typeface="+mn-lt"/>
                          <a:ea typeface="+mn-ea"/>
                          <a:cs typeface="+mn-cs"/>
                        </a:rPr>
                        <a:t>The use of Targeted Enterprise personnel as site staff during the administration and monitoring of the Works phase is included as part of the percentage tendered in the Contract Data.</a:t>
                      </a:r>
                      <a:endParaRPr lang="en-US" sz="12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5470">
                <a:tc>
                  <a:txBody>
                    <a:bodyPr/>
                    <a:lstStyle/>
                    <a:p>
                      <a:pPr marL="285750" indent="0">
                        <a:lnSpc>
                          <a:spcPct val="100000"/>
                        </a:lnSpc>
                        <a:spcAft>
                          <a:spcPts val="0"/>
                        </a:spcAft>
                        <a:buFont typeface="Arial" panose="020B0604020202020204" pitchFamily="34" charset="0"/>
                        <a:buNone/>
                      </a:pPr>
                      <a:endParaRPr lang="en-ZA"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6311411"/>
                  </a:ext>
                </a:extLst>
              </a:tr>
            </a:tbl>
          </a:graphicData>
        </a:graphic>
      </p:graphicFrame>
      <p:sp>
        <p:nvSpPr>
          <p:cNvPr id="6" name="TextBox 5">
            <a:extLst>
              <a:ext uri="{FF2B5EF4-FFF2-40B4-BE49-F238E27FC236}">
                <a16:creationId xmlns:a16="http://schemas.microsoft.com/office/drawing/2014/main" id="{FC6AD682-A228-46D6-9B92-AC10A9756ACE}"/>
              </a:ext>
            </a:extLst>
          </p:cNvPr>
          <p:cNvSpPr txBox="1"/>
          <p:nvPr/>
        </p:nvSpPr>
        <p:spPr>
          <a:xfrm>
            <a:off x="-3706" y="998708"/>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 </a:t>
            </a:r>
            <a:r>
              <a:rPr lang="en-ZA" b="1" dirty="0">
                <a:solidFill>
                  <a:srgbClr val="E7E6E6"/>
                </a:solidFill>
              </a:rPr>
              <a:t>CONTRACT SANRAL N.011-040-2020/2F</a:t>
            </a:r>
          </a:p>
        </p:txBody>
      </p:sp>
      <p:sp>
        <p:nvSpPr>
          <p:cNvPr id="5" name="Rectangle 4">
            <a:extLst>
              <a:ext uri="{FF2B5EF4-FFF2-40B4-BE49-F238E27FC236}">
                <a16:creationId xmlns:a16="http://schemas.microsoft.com/office/drawing/2014/main" id="{BE5C779E-28F7-4A5A-9612-EA0A1BDE9A9B}"/>
              </a:ext>
            </a:extLst>
          </p:cNvPr>
          <p:cNvSpPr/>
          <p:nvPr/>
        </p:nvSpPr>
        <p:spPr>
          <a:xfrm>
            <a:off x="396551" y="3923666"/>
            <a:ext cx="4877078" cy="19356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849670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525361919"/>
              </p:ext>
            </p:extLst>
          </p:nvPr>
        </p:nvGraphicFramePr>
        <p:xfrm>
          <a:off x="396551" y="2227443"/>
          <a:ext cx="8350898" cy="3517522"/>
        </p:xfrm>
        <a:graphic>
          <a:graphicData uri="http://schemas.openxmlformats.org/drawingml/2006/table">
            <a:tbl>
              <a:tblPr firstRow="1" bandRow="1">
                <a:tableStyleId>{5C22544A-7EE6-4342-B048-85BDC9FD1C3A}</a:tableStyleId>
              </a:tblPr>
              <a:tblGrid>
                <a:gridCol w="8350898">
                  <a:extLst>
                    <a:ext uri="{9D8B030D-6E8A-4147-A177-3AD203B41FA5}">
                      <a16:colId xmlns:a16="http://schemas.microsoft.com/office/drawing/2014/main" val="20001"/>
                    </a:ext>
                  </a:extLst>
                </a:gridCol>
              </a:tblGrid>
              <a:tr h="3212722">
                <a:tc>
                  <a:txBody>
                    <a:bodyPr/>
                    <a:lstStyle/>
                    <a:p>
                      <a:pPr>
                        <a:lnSpc>
                          <a:spcPct val="100000"/>
                        </a:lnSpc>
                        <a:spcAft>
                          <a:spcPts val="0"/>
                        </a:spcAft>
                      </a:pPr>
                      <a:r>
                        <a:rPr lang="en-US" sz="1400" b="1" kern="1200" cap="all" dirty="0">
                          <a:solidFill>
                            <a:schemeClr val="tx1"/>
                          </a:solidFill>
                          <a:effectLst/>
                          <a:latin typeface="+mn-lt"/>
                          <a:ea typeface="+mn-ea"/>
                          <a:cs typeface="+mn-cs"/>
                        </a:rPr>
                        <a:t>C3.7	ADMINISTRATION AND MONITORING OF THE WORKS CONTRACT</a:t>
                      </a:r>
                    </a:p>
                    <a:p>
                      <a:pPr>
                        <a:lnSpc>
                          <a:spcPct val="100000"/>
                        </a:lnSpc>
                        <a:spcAft>
                          <a:spcPts val="0"/>
                        </a:spcAft>
                      </a:pPr>
                      <a:endParaRPr lang="en-US" sz="1400" b="1" kern="1200" cap="all" dirty="0">
                        <a:solidFill>
                          <a:schemeClr val="tx1"/>
                        </a:solidFill>
                        <a:effectLst/>
                        <a:latin typeface="+mn-lt"/>
                        <a:ea typeface="+mn-ea"/>
                        <a:cs typeface="+mn-cs"/>
                      </a:endParaRPr>
                    </a:p>
                    <a:p>
                      <a:pPr>
                        <a:lnSpc>
                          <a:spcPct val="100000"/>
                        </a:lnSpc>
                        <a:spcAft>
                          <a:spcPts val="0"/>
                        </a:spcAft>
                      </a:pPr>
                      <a:r>
                        <a:rPr lang="en-US" sz="1400" b="1" kern="1200" dirty="0">
                          <a:solidFill>
                            <a:schemeClr val="tx1"/>
                          </a:solidFill>
                          <a:effectLst/>
                          <a:latin typeface="+mn-lt"/>
                          <a:ea typeface="+mn-ea"/>
                          <a:cs typeface="+mn-cs"/>
                        </a:rPr>
                        <a:t>C3.7.2	Administration and Monitoring</a:t>
                      </a:r>
                    </a:p>
                    <a:p>
                      <a:pPr>
                        <a:lnSpc>
                          <a:spcPct val="100000"/>
                        </a:lnSpc>
                        <a:spcAft>
                          <a:spcPts val="0"/>
                        </a:spcAft>
                      </a:pPr>
                      <a:endParaRPr lang="en-US" sz="1400" b="0" kern="1200" dirty="0">
                        <a:solidFill>
                          <a:schemeClr val="tx1"/>
                        </a:solidFill>
                        <a:effectLst/>
                        <a:latin typeface="+mn-lt"/>
                        <a:ea typeface="+mn-ea"/>
                        <a:cs typeface="+mn-cs"/>
                      </a:endParaRPr>
                    </a:p>
                    <a:p>
                      <a:pPr lvl="0">
                        <a:tabLst>
                          <a:tab pos="360000" algn="l"/>
                        </a:tabLst>
                      </a:pPr>
                      <a:r>
                        <a:rPr lang="en-ZA" sz="1400" b="0" kern="1200" dirty="0">
                          <a:solidFill>
                            <a:schemeClr val="tx1"/>
                          </a:solidFill>
                          <a:effectLst/>
                          <a:latin typeface="+mn-lt"/>
                          <a:ea typeface="+mn-ea"/>
                          <a:cs typeface="+mn-cs"/>
                        </a:rPr>
                        <a:t>a)	Fulfilling the functions of the Contract Engineer (CE)</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Three (3) months prior to the commencement of the Works Contract, the Service Provider shall submit for consideration and approval to the Employer a detailed proposal in the Employer’s prescribed format which shall include a CV of appropriate experience and qualifications for the proposed Contract Engineer. In addition, the Service Provider shall also complete Returnable Schedule Forms B1 and B2 for the proposed Contract Engineer. Amongst other criteria to be used, </a:t>
                      </a:r>
                      <a:r>
                        <a:rPr lang="en-ZA" sz="1400" b="1" kern="1200" dirty="0">
                          <a:solidFill>
                            <a:schemeClr val="tx1"/>
                          </a:solidFill>
                          <a:effectLst/>
                          <a:latin typeface="+mn-lt"/>
                          <a:ea typeface="+mn-ea"/>
                          <a:cs typeface="+mn-cs"/>
                        </a:rPr>
                        <a:t>shall be the individual threshold of 70% and the limitation to participate in a maximum number of 6 (six) conventional contracts in active construction phase with the Employer which will be completed after the Taking-Over Certificate is issued to the Contractor. </a:t>
                      </a:r>
                      <a:endParaRPr lang="en-US" sz="1400" b="1"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0320">
                <a:tc>
                  <a:txBody>
                    <a:bodyPr/>
                    <a:lstStyle/>
                    <a:p>
                      <a:pPr marL="571500" indent="-285750">
                        <a:lnSpc>
                          <a:spcPct val="100000"/>
                        </a:lnSpc>
                        <a:spcAft>
                          <a:spcPts val="0"/>
                        </a:spcAft>
                        <a:buFont typeface="Arial" panose="020B0604020202020204" pitchFamily="34" charset="0"/>
                        <a:buChar char="•"/>
                      </a:pPr>
                      <a:endParaRPr lang="en-ZA"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6311411"/>
                  </a:ext>
                </a:extLst>
              </a:tr>
            </a:tbl>
          </a:graphicData>
        </a:graphic>
      </p:graphicFrame>
      <p:sp>
        <p:nvSpPr>
          <p:cNvPr id="4" name="TextBox 3">
            <a:extLst>
              <a:ext uri="{FF2B5EF4-FFF2-40B4-BE49-F238E27FC236}">
                <a16:creationId xmlns:a16="http://schemas.microsoft.com/office/drawing/2014/main" id="{F74C3A59-23BF-46B2-8D58-CC9D2347D28D}"/>
              </a:ext>
            </a:extLst>
          </p:cNvPr>
          <p:cNvSpPr txBox="1"/>
          <p:nvPr/>
        </p:nvSpPr>
        <p:spPr>
          <a:xfrm>
            <a:off x="0" y="1097160"/>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a:t>
            </a:r>
            <a:r>
              <a:rPr lang="en-ZA" b="1" dirty="0">
                <a:solidFill>
                  <a:srgbClr val="E7E6E6"/>
                </a:solidFill>
              </a:rPr>
              <a:t>CONTRACT SANRAL N.011-040-2020/2F</a:t>
            </a:r>
          </a:p>
        </p:txBody>
      </p:sp>
    </p:spTree>
    <p:extLst>
      <p:ext uri="{BB962C8B-B14F-4D97-AF65-F5344CB8AC3E}">
        <p14:creationId xmlns:p14="http://schemas.microsoft.com/office/powerpoint/2010/main" val="5739448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575993780"/>
              </p:ext>
            </p:extLst>
          </p:nvPr>
        </p:nvGraphicFramePr>
        <p:xfrm>
          <a:off x="472051" y="1060381"/>
          <a:ext cx="8345378" cy="5105596"/>
        </p:xfrm>
        <a:graphic>
          <a:graphicData uri="http://schemas.openxmlformats.org/drawingml/2006/table">
            <a:tbl>
              <a:tblPr firstRow="1" bandRow="1">
                <a:tableStyleId>{5C22544A-7EE6-4342-B048-85BDC9FD1C3A}</a:tableStyleId>
              </a:tblPr>
              <a:tblGrid>
                <a:gridCol w="8345378">
                  <a:extLst>
                    <a:ext uri="{9D8B030D-6E8A-4147-A177-3AD203B41FA5}">
                      <a16:colId xmlns:a16="http://schemas.microsoft.com/office/drawing/2014/main" val="20001"/>
                    </a:ext>
                  </a:extLst>
                </a:gridCol>
              </a:tblGrid>
              <a:tr h="4800796">
                <a:tc>
                  <a:txBody>
                    <a:bodyPr/>
                    <a:lstStyle/>
                    <a:p>
                      <a:pPr>
                        <a:lnSpc>
                          <a:spcPct val="100000"/>
                        </a:lnSpc>
                        <a:spcAft>
                          <a:spcPts val="0"/>
                        </a:spcAft>
                        <a:tabLst>
                          <a:tab pos="360000" algn="l"/>
                          <a:tab pos="540000" algn="l"/>
                          <a:tab pos="720000" algn="l"/>
                        </a:tabLst>
                      </a:pPr>
                      <a:r>
                        <a:rPr lang="en-US" sz="1400" b="1" kern="1200" cap="all" dirty="0">
                          <a:solidFill>
                            <a:schemeClr val="tx1"/>
                          </a:solidFill>
                          <a:effectLst/>
                          <a:latin typeface="+mn-lt"/>
                          <a:ea typeface="+mn-ea"/>
                          <a:cs typeface="+mn-cs"/>
                        </a:rPr>
                        <a:t>C3.7		ADMINISTRATION AND MONITORING OF THE WORKS CONTRACT</a:t>
                      </a:r>
                    </a:p>
                    <a:p>
                      <a:pPr>
                        <a:lnSpc>
                          <a:spcPct val="100000"/>
                        </a:lnSpc>
                        <a:spcAft>
                          <a:spcPts val="0"/>
                        </a:spcAft>
                        <a:tabLst>
                          <a:tab pos="360000" algn="l"/>
                          <a:tab pos="720000" algn="l"/>
                        </a:tabLst>
                      </a:pPr>
                      <a:endParaRPr lang="en-US" sz="1400" b="1" kern="1200" cap="all" dirty="0">
                        <a:solidFill>
                          <a:schemeClr val="tx1"/>
                        </a:solidFill>
                        <a:effectLst/>
                        <a:latin typeface="+mn-lt"/>
                        <a:ea typeface="+mn-ea"/>
                        <a:cs typeface="+mn-cs"/>
                      </a:endParaRPr>
                    </a:p>
                    <a:p>
                      <a:pPr>
                        <a:lnSpc>
                          <a:spcPct val="100000"/>
                        </a:lnSpc>
                        <a:spcAft>
                          <a:spcPts val="0"/>
                        </a:spcAft>
                        <a:tabLst>
                          <a:tab pos="360000" algn="l"/>
                          <a:tab pos="720000" algn="l"/>
                        </a:tabLst>
                      </a:pPr>
                      <a:r>
                        <a:rPr lang="en-US" sz="1400" b="1" kern="1200" dirty="0">
                          <a:solidFill>
                            <a:schemeClr val="tx1"/>
                          </a:solidFill>
                          <a:effectLst/>
                          <a:latin typeface="+mn-lt"/>
                          <a:ea typeface="+mn-ea"/>
                          <a:cs typeface="+mn-cs"/>
                        </a:rPr>
                        <a:t>C3.7.3	Establishment of supervisory personnel on site</a:t>
                      </a:r>
                      <a:r>
                        <a:rPr lang="en-ZA" sz="1400" b="1" kern="1200" dirty="0">
                          <a:solidFill>
                            <a:schemeClr val="tx1"/>
                          </a:solidFill>
                          <a:effectLst/>
                          <a:latin typeface="+mn-lt"/>
                          <a:ea typeface="+mn-ea"/>
                          <a:cs typeface="+mn-cs"/>
                        </a:rPr>
                        <a:t> </a:t>
                      </a:r>
                    </a:p>
                    <a:p>
                      <a:pPr>
                        <a:tabLst>
                          <a:tab pos="360000" algn="l"/>
                          <a:tab pos="720000" algn="l"/>
                        </a:tabLst>
                      </a:pPr>
                      <a:r>
                        <a:rPr lang="en-ZA" sz="1400" b="1" kern="1200" dirty="0">
                          <a:solidFill>
                            <a:schemeClr val="tx1"/>
                          </a:solidFill>
                          <a:effectLst/>
                          <a:latin typeface="+mn-lt"/>
                          <a:ea typeface="+mn-ea"/>
                          <a:cs typeface="+mn-cs"/>
                        </a:rPr>
                        <a:t> </a:t>
                      </a:r>
                      <a:endParaRPr lang="en-US" sz="1400" b="1" kern="1200" dirty="0">
                        <a:solidFill>
                          <a:schemeClr val="tx1"/>
                        </a:solidFill>
                        <a:effectLst/>
                        <a:latin typeface="+mn-lt"/>
                        <a:ea typeface="+mn-ea"/>
                        <a:cs typeface="+mn-cs"/>
                      </a:endParaRPr>
                    </a:p>
                    <a:p>
                      <a:pPr>
                        <a:tabLst>
                          <a:tab pos="360000" algn="l"/>
                          <a:tab pos="720000" algn="l"/>
                        </a:tabLst>
                      </a:pPr>
                      <a:r>
                        <a:rPr lang="en-ZA" sz="1400" b="1" kern="1200" dirty="0">
                          <a:solidFill>
                            <a:schemeClr val="tx1"/>
                          </a:solidFill>
                          <a:effectLst/>
                          <a:latin typeface="+mn-lt"/>
                          <a:ea typeface="+mn-ea"/>
                          <a:cs typeface="+mn-cs"/>
                        </a:rPr>
                        <a:t>a)   Supervisory team</a:t>
                      </a:r>
                      <a:endParaRPr lang="en-US" sz="1400" b="1"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Provision has been made in the Pricing Schedule for the envisaged staffing requirement. The establishment of such staff, however, shall be subject to the approval of the Employer. For the envisaged scope of the Works, the supervisory team will consist of at least the following:</a:t>
                      </a:r>
                    </a:p>
                    <a:p>
                      <a:endParaRPr lang="en-US" sz="1400" b="0" kern="1200" dirty="0">
                        <a:solidFill>
                          <a:schemeClr val="tx1"/>
                        </a:solidFill>
                        <a:effectLst/>
                        <a:latin typeface="+mn-lt"/>
                        <a:ea typeface="+mn-ea"/>
                        <a:cs typeface="+mn-cs"/>
                      </a:endParaRPr>
                    </a:p>
                    <a:p>
                      <a:pPr marL="400050" indent="-400050">
                        <a:buFont typeface="+mj-lt"/>
                        <a:buAutoNum type="romanLcPeriod"/>
                      </a:pPr>
                      <a:r>
                        <a:rPr lang="en-US" sz="1400" b="0" kern="1200" dirty="0">
                          <a:solidFill>
                            <a:schemeClr val="tx1"/>
                          </a:solidFill>
                          <a:effectLst/>
                          <a:latin typeface="+mn-lt"/>
                          <a:ea typeface="+mn-ea"/>
                          <a:cs typeface="+mn-cs"/>
                        </a:rPr>
                        <a:t>Resident Engineer</a:t>
                      </a:r>
                    </a:p>
                    <a:p>
                      <a:pPr marL="400050" indent="-400050">
                        <a:buFont typeface="+mj-lt"/>
                        <a:buAutoNum type="romanLcPeriod"/>
                      </a:pPr>
                      <a:r>
                        <a:rPr lang="en-US" sz="1400" b="0" kern="1200" dirty="0">
                          <a:solidFill>
                            <a:schemeClr val="tx1"/>
                          </a:solidFill>
                          <a:effectLst/>
                          <a:latin typeface="+mn-lt"/>
                          <a:ea typeface="+mn-ea"/>
                          <a:cs typeface="+mn-cs"/>
                        </a:rPr>
                        <a:t>Assistant Resident Engineer/s</a:t>
                      </a:r>
                    </a:p>
                    <a:p>
                      <a:pPr marL="400050" lvl="0" indent="-400050">
                        <a:buFont typeface="+mj-lt"/>
                        <a:buAutoNum type="romanLcPeriod"/>
                      </a:pPr>
                      <a:r>
                        <a:rPr lang="en-US" sz="1400" b="0" kern="1200" dirty="0">
                          <a:solidFill>
                            <a:schemeClr val="tx1"/>
                          </a:solidFill>
                          <a:effectLst/>
                          <a:latin typeface="+mn-lt"/>
                          <a:ea typeface="+mn-ea"/>
                          <a:cs typeface="+mn-cs"/>
                        </a:rPr>
                        <a:t>Senior Materials Technician</a:t>
                      </a:r>
                    </a:p>
                    <a:p>
                      <a:pPr marL="400050" lvl="0" indent="-400050">
                        <a:buFont typeface="+mj-lt"/>
                        <a:buAutoNum type="romanLcPeriod"/>
                      </a:pPr>
                      <a:r>
                        <a:rPr lang="en-US" sz="1400" b="0" kern="1200" dirty="0">
                          <a:solidFill>
                            <a:schemeClr val="tx1"/>
                          </a:solidFill>
                          <a:effectLst/>
                          <a:latin typeface="+mn-lt"/>
                          <a:ea typeface="+mn-ea"/>
                          <a:cs typeface="+mn-cs"/>
                        </a:rPr>
                        <a:t>Trainee Technician</a:t>
                      </a:r>
                    </a:p>
                    <a:p>
                      <a:pPr marL="400050" lvl="0" indent="-400050">
                        <a:buFont typeface="+mj-lt"/>
                        <a:buAutoNum type="romanLcPeriod"/>
                      </a:pPr>
                      <a:r>
                        <a:rPr lang="en-US" sz="1400" b="0" kern="1200" dirty="0">
                          <a:solidFill>
                            <a:schemeClr val="tx1"/>
                          </a:solidFill>
                          <a:effectLst/>
                          <a:latin typeface="+mn-lt"/>
                          <a:ea typeface="+mn-ea"/>
                          <a:cs typeface="+mn-cs"/>
                        </a:rPr>
                        <a:t>Surveyor - full time (if needed)Surveyor team (part time) (if needed)</a:t>
                      </a:r>
                    </a:p>
                    <a:p>
                      <a:pPr marL="400050" lvl="0" indent="-400050">
                        <a:buFont typeface="+mj-lt"/>
                        <a:buAutoNum type="romanLcPeriod"/>
                      </a:pPr>
                      <a:r>
                        <a:rPr lang="en-US" sz="1400" b="0" kern="1200" dirty="0">
                          <a:solidFill>
                            <a:schemeClr val="tx1"/>
                          </a:solidFill>
                          <a:effectLst/>
                          <a:latin typeface="+mn-lt"/>
                          <a:ea typeface="+mn-ea"/>
                          <a:cs typeface="+mn-cs"/>
                        </a:rPr>
                        <a:t>Trainee (student)</a:t>
                      </a:r>
                    </a:p>
                    <a:p>
                      <a:pPr marL="400050" lvl="0" indent="-400050">
                        <a:buFont typeface="+mj-lt"/>
                        <a:buAutoNum type="romanLcPeriod"/>
                      </a:pPr>
                      <a:r>
                        <a:rPr lang="en-US" sz="1400" b="0" kern="1200" dirty="0">
                          <a:solidFill>
                            <a:schemeClr val="tx1"/>
                          </a:solidFill>
                          <a:effectLst/>
                          <a:latin typeface="+mn-lt"/>
                          <a:ea typeface="+mn-ea"/>
                          <a:cs typeface="+mn-cs"/>
                        </a:rPr>
                        <a:t>Project Liaison Officer</a:t>
                      </a:r>
                    </a:p>
                    <a:p>
                      <a:pPr marL="400050" lvl="0" indent="-400050">
                        <a:buFont typeface="+mj-lt"/>
                        <a:buAutoNum type="romanLcPeriod"/>
                      </a:pPr>
                      <a:r>
                        <a:rPr lang="en-US" sz="1400" b="0" kern="1200" dirty="0">
                          <a:solidFill>
                            <a:schemeClr val="tx1"/>
                          </a:solidFill>
                          <a:effectLst/>
                          <a:latin typeface="+mn-lt"/>
                          <a:ea typeface="+mn-ea"/>
                          <a:cs typeface="+mn-cs"/>
                        </a:rPr>
                        <a:t>Administrative Assistants (data capture)</a:t>
                      </a:r>
                    </a:p>
                    <a:p>
                      <a:pPr marL="400050" lvl="0" indent="-400050">
                        <a:buFont typeface="+mj-lt"/>
                        <a:buAutoNum type="romanLcPeriod"/>
                      </a:pPr>
                      <a:r>
                        <a:rPr lang="en-US" sz="1400" b="0" kern="1200" dirty="0">
                          <a:solidFill>
                            <a:schemeClr val="tx1"/>
                          </a:solidFill>
                          <a:effectLst/>
                          <a:latin typeface="+mn-lt"/>
                          <a:ea typeface="+mn-ea"/>
                          <a:cs typeface="+mn-cs"/>
                        </a:rPr>
                        <a:t>Mentors/Coaches for Targeted Enterprises (sub-contractors)</a:t>
                      </a:r>
                    </a:p>
                    <a:p>
                      <a:r>
                        <a:rPr lang="en-ZA" sz="1400" b="0" kern="1200" dirty="0">
                          <a:solidFill>
                            <a:schemeClr val="tx1"/>
                          </a:solidFill>
                          <a:effectLst/>
                          <a:latin typeface="+mn-lt"/>
                          <a:ea typeface="+mn-ea"/>
                          <a:cs typeface="+mn-cs"/>
                        </a:rPr>
                        <a:t> </a:t>
                      </a:r>
                      <a:endParaRPr lang="en-US" sz="1400" b="0" kern="1200" dirty="0">
                        <a:solidFill>
                          <a:schemeClr val="tx1"/>
                        </a:solidFill>
                        <a:effectLst/>
                        <a:latin typeface="+mn-lt"/>
                        <a:ea typeface="+mn-ea"/>
                        <a:cs typeface="+mn-cs"/>
                      </a:endParaRPr>
                    </a:p>
                    <a:p>
                      <a:r>
                        <a:rPr lang="en-ZA" sz="1400" b="0" kern="1200" dirty="0">
                          <a:solidFill>
                            <a:schemeClr val="tx1"/>
                          </a:solidFill>
                          <a:effectLst/>
                          <a:latin typeface="+mn-lt"/>
                          <a:ea typeface="+mn-ea"/>
                          <a:cs typeface="+mn-cs"/>
                        </a:rPr>
                        <a:t>The minimum requirements for qualification and experience of the supervisory team are specified in Clause C3.1.11. </a:t>
                      </a:r>
                      <a:endParaRPr lang="en-US"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0138">
                <a:tc>
                  <a:txBody>
                    <a:bodyPr/>
                    <a:lstStyle/>
                    <a:p>
                      <a:pPr marL="571500" indent="-285750">
                        <a:lnSpc>
                          <a:spcPct val="100000"/>
                        </a:lnSpc>
                        <a:spcAft>
                          <a:spcPts val="0"/>
                        </a:spcAft>
                        <a:buFont typeface="Arial" panose="020B0604020202020204" pitchFamily="34" charset="0"/>
                        <a:buChar char="•"/>
                      </a:pPr>
                      <a:endParaRPr lang="en-ZA" sz="1400" b="0" kern="1200" dirty="0">
                        <a:solidFill>
                          <a:schemeClr val="tx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6311411"/>
                  </a:ext>
                </a:extLst>
              </a:tr>
            </a:tbl>
          </a:graphicData>
        </a:graphic>
      </p:graphicFrame>
      <p:sp>
        <p:nvSpPr>
          <p:cNvPr id="4" name="TextBox 3">
            <a:extLst>
              <a:ext uri="{FF2B5EF4-FFF2-40B4-BE49-F238E27FC236}">
                <a16:creationId xmlns:a16="http://schemas.microsoft.com/office/drawing/2014/main" id="{42C956CC-D534-D604-9E6D-EA06D8F0728F}"/>
              </a:ext>
            </a:extLst>
          </p:cNvPr>
          <p:cNvSpPr txBox="1"/>
          <p:nvPr/>
        </p:nvSpPr>
        <p:spPr>
          <a:xfrm>
            <a:off x="-3707" y="367585"/>
            <a:ext cx="9147706" cy="369332"/>
          </a:xfrm>
          <a:prstGeom prst="rect">
            <a:avLst/>
          </a:prstGeom>
          <a:solidFill>
            <a:schemeClr val="bg2">
              <a:lumMod val="65000"/>
            </a:schemeClr>
          </a:solidFill>
        </p:spPr>
        <p:txBody>
          <a:bodyPr wrap="square" rtlCol="0">
            <a:spAutoFit/>
          </a:bodyPr>
          <a:lstStyle/>
          <a:p>
            <a:pPr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C3 SCOPE OF WORKS –</a:t>
            </a:r>
            <a:r>
              <a:rPr lang="en-ZA" b="1" dirty="0">
                <a:solidFill>
                  <a:srgbClr val="E7E6E6"/>
                </a:solidFill>
              </a:rPr>
              <a:t>CONTRACT SANRAL N.011-040-2020/2F</a:t>
            </a:r>
          </a:p>
        </p:txBody>
      </p:sp>
    </p:spTree>
    <p:extLst>
      <p:ext uri="{BB962C8B-B14F-4D97-AF65-F5344CB8AC3E}">
        <p14:creationId xmlns:p14="http://schemas.microsoft.com/office/powerpoint/2010/main" val="19297070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0956C-2CB6-4986-9A92-463647F2B09E}"/>
              </a:ext>
            </a:extLst>
          </p:cNvPr>
          <p:cNvSpPr txBox="1"/>
          <p:nvPr/>
        </p:nvSpPr>
        <p:spPr>
          <a:xfrm>
            <a:off x="-3706" y="951764"/>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N.011-010-2024/F</a:t>
            </a:r>
          </a:p>
        </p:txBody>
      </p:sp>
      <p:sp>
        <p:nvSpPr>
          <p:cNvPr id="5" name="Rectangle 4">
            <a:extLst>
              <a:ext uri="{FF2B5EF4-FFF2-40B4-BE49-F238E27FC236}">
                <a16:creationId xmlns:a16="http://schemas.microsoft.com/office/drawing/2014/main" id="{3D85A1B9-7276-4C96-B56E-A15411C56A9B}"/>
              </a:ext>
            </a:extLst>
          </p:cNvPr>
          <p:cNvSpPr/>
          <p:nvPr/>
        </p:nvSpPr>
        <p:spPr>
          <a:xfrm>
            <a:off x="882510" y="1780856"/>
            <a:ext cx="2682914" cy="777136"/>
          </a:xfrm>
          <a:prstGeom prst="rect">
            <a:avLst/>
          </a:prstGeom>
        </p:spPr>
        <p:txBody>
          <a:bodyPr wrap="none">
            <a:spAutoFit/>
          </a:bodyPr>
          <a:lstStyle/>
          <a:p>
            <a:pPr algn="just">
              <a:spcBef>
                <a:spcPts val="300"/>
              </a:spcBef>
              <a:spcAft>
                <a:spcPts val="300"/>
              </a:spcAft>
              <a:tabLst>
                <a:tab pos="457200" algn="l"/>
                <a:tab pos="540385" algn="l"/>
              </a:tabLst>
            </a:pPr>
            <a:r>
              <a:rPr lang="en-GB" sz="1400" b="1" cap="all" dirty="0">
                <a:effectLst/>
                <a:ea typeface="Times New Roman" panose="02020603050405020304" pitchFamily="18" charset="0"/>
                <a:cs typeface="Times New Roman" panose="02020603050405020304" pitchFamily="18" charset="0"/>
              </a:rPr>
              <a:t>C.4.2	GEOMETRIC INFORMATION</a:t>
            </a:r>
            <a:endParaRPr lang="en-US" sz="1400" b="1" cap="all" dirty="0">
              <a:effectLst/>
              <a:ea typeface="Times New Roman" panose="02020603050405020304" pitchFamily="18" charset="0"/>
              <a:cs typeface="Times New Roman" panose="02020603050405020304" pitchFamily="18" charset="0"/>
            </a:endParaRPr>
          </a:p>
          <a:p>
            <a:pPr>
              <a:tabLst>
                <a:tab pos="540385" algn="l"/>
              </a:tabLst>
            </a:pPr>
            <a:r>
              <a:rPr lang="en-ZA" sz="1400" dirty="0">
                <a:solidFill>
                  <a:srgbClr val="000000"/>
                </a:solidFill>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tabLst>
                <a:tab pos="540385" algn="l"/>
              </a:tabLst>
            </a:pPr>
            <a:r>
              <a:rPr lang="en-ZA" sz="1400" b="1" dirty="0">
                <a:effectLst/>
                <a:ea typeface="Times New Roman" panose="02020603050405020304" pitchFamily="18" charset="0"/>
                <a:cs typeface="Arial" panose="020B0604020202020204" pitchFamily="34" charset="0"/>
              </a:rPr>
              <a:t>TABLE 4.2</a:t>
            </a:r>
            <a:endParaRPr lang="en-US" sz="1400" dirty="0">
              <a:effectLst/>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909F8562-055B-64DD-1FBC-A3095A5D3845}"/>
              </a:ext>
            </a:extLst>
          </p:cNvPr>
          <p:cNvPicPr>
            <a:picLocks noChangeAspect="1"/>
          </p:cNvPicPr>
          <p:nvPr/>
        </p:nvPicPr>
        <p:blipFill rotWithShape="1">
          <a:blip r:embed="rId2"/>
          <a:srcRect l="29893" t="41405" r="26170" b="21347"/>
          <a:stretch/>
        </p:blipFill>
        <p:spPr>
          <a:xfrm>
            <a:off x="1099225" y="2626468"/>
            <a:ext cx="6974732" cy="33260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375848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0956C-2CB6-4986-9A92-463647F2B09E}"/>
              </a:ext>
            </a:extLst>
          </p:cNvPr>
          <p:cNvSpPr txBox="1"/>
          <p:nvPr/>
        </p:nvSpPr>
        <p:spPr>
          <a:xfrm>
            <a:off x="-3706" y="951764"/>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N.011-040-2020/2F</a:t>
            </a:r>
          </a:p>
        </p:txBody>
      </p:sp>
      <p:sp>
        <p:nvSpPr>
          <p:cNvPr id="5" name="Rectangle 4">
            <a:extLst>
              <a:ext uri="{FF2B5EF4-FFF2-40B4-BE49-F238E27FC236}">
                <a16:creationId xmlns:a16="http://schemas.microsoft.com/office/drawing/2014/main" id="{3D85A1B9-7276-4C96-B56E-A15411C56A9B}"/>
              </a:ext>
            </a:extLst>
          </p:cNvPr>
          <p:cNvSpPr/>
          <p:nvPr/>
        </p:nvSpPr>
        <p:spPr>
          <a:xfrm>
            <a:off x="539047" y="1741018"/>
            <a:ext cx="8266769" cy="4224233"/>
          </a:xfrm>
          <a:prstGeom prst="rect">
            <a:avLst/>
          </a:prstGeom>
        </p:spPr>
        <p:txBody>
          <a:bodyPr wrap="square">
            <a:spAutoFit/>
          </a:bodyPr>
          <a:lstStyle/>
          <a:p>
            <a:pPr algn="just">
              <a:spcBef>
                <a:spcPts val="300"/>
              </a:spcBef>
              <a:spcAft>
                <a:spcPts val="300"/>
              </a:spcAft>
              <a:tabLst>
                <a:tab pos="457200" algn="l"/>
                <a:tab pos="540385" algn="l"/>
              </a:tabLst>
            </a:pPr>
            <a:r>
              <a:rPr lang="en-GB" sz="1400" b="1" cap="all" dirty="0">
                <a:effectLst/>
                <a:ea typeface="Times New Roman" panose="02020603050405020304" pitchFamily="18" charset="0"/>
                <a:cs typeface="Times New Roman" panose="02020603050405020304" pitchFamily="18" charset="0"/>
              </a:rPr>
              <a:t>C.4.5	GEOTECHNICAL</a:t>
            </a:r>
            <a:endParaRPr lang="en-US" sz="1400" b="1" cap="all" dirty="0">
              <a:effectLst/>
              <a:ea typeface="Times New Roman" panose="02020603050405020304" pitchFamily="18" charset="0"/>
              <a:cs typeface="Times New Roman" panose="02020603050405020304" pitchFamily="18" charset="0"/>
            </a:endParaRPr>
          </a:p>
          <a:p>
            <a:pPr algn="just">
              <a:tabLst>
                <a:tab pos="540385" algn="l"/>
              </a:tabLst>
            </a:pPr>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540385" algn="l"/>
              </a:tabLst>
            </a:pPr>
            <a:r>
              <a:rPr lang="en-US" sz="1400" dirty="0">
                <a:effectLst/>
                <a:ea typeface="Times New Roman" panose="02020603050405020304" pitchFamily="18" charset="0"/>
                <a:cs typeface="Arial" panose="020B0604020202020204" pitchFamily="34" charset="0"/>
              </a:rPr>
              <a:t>There are no known geotechnical problem areas identified on this section of the route. The service provider will be required to assess the existing cutting and embankments for any of the Works that might be needed</a:t>
            </a:r>
            <a:r>
              <a:rPr lang="en-ZA" sz="1400" dirty="0">
                <a:effectLst/>
                <a:ea typeface="Times New Roman" panose="02020603050405020304" pitchFamily="18" charset="0"/>
                <a:cs typeface="Arial" panose="020B0604020202020204" pitchFamily="34" charset="0"/>
              </a:rPr>
              <a:t> </a:t>
            </a:r>
          </a:p>
          <a:p>
            <a:pPr algn="just">
              <a:tabLst>
                <a:tab pos="540385" algn="l"/>
              </a:tabLst>
            </a:pPr>
            <a:endParaRPr lang="en-ZA" sz="1400" dirty="0">
              <a:ea typeface="Times New Roman" panose="02020603050405020304" pitchFamily="18" charset="0"/>
              <a:cs typeface="Arial" panose="020B0604020202020204" pitchFamily="34" charset="0"/>
            </a:endParaRPr>
          </a:p>
          <a:p>
            <a:pPr algn="just">
              <a:tabLst>
                <a:tab pos="540385" algn="l"/>
              </a:tabLst>
            </a:pPr>
            <a:r>
              <a:rPr lang="en-US" sz="1400" b="1" dirty="0">
                <a:effectLst/>
                <a:ea typeface="Times New Roman" panose="02020603050405020304" pitchFamily="18" charset="0"/>
                <a:cs typeface="Times New Roman" panose="02020603050405020304" pitchFamily="18" charset="0"/>
              </a:rPr>
              <a:t>C.4.6	MATERIAL SOURCES</a:t>
            </a:r>
          </a:p>
          <a:p>
            <a:pPr algn="just">
              <a:tabLst>
                <a:tab pos="540385" algn="l"/>
              </a:tabLst>
            </a:pPr>
            <a:endParaRPr lang="en-US" sz="1400" dirty="0">
              <a:effectLst/>
              <a:ea typeface="Times New Roman" panose="02020603050405020304" pitchFamily="18" charset="0"/>
              <a:cs typeface="Times New Roman" panose="02020603050405020304" pitchFamily="18" charset="0"/>
            </a:endParaRPr>
          </a:p>
          <a:p>
            <a:pPr algn="just">
              <a:tabLst>
                <a:tab pos="540385" algn="l"/>
              </a:tabLst>
            </a:pPr>
            <a:r>
              <a:rPr lang="en-US" sz="1400" dirty="0">
                <a:effectLst/>
                <a:ea typeface="Times New Roman" panose="02020603050405020304" pitchFamily="18" charset="0"/>
                <a:cs typeface="Times New Roman" panose="02020603050405020304" pitchFamily="18" charset="0"/>
              </a:rPr>
              <a:t>Material sources for natural/crushed gravel for earthworks, layer works, asphalt and concrete layers will have to be identified and proved. Dependent on the quantities of each, it may be cost effective to source some, or all, materials from commercial sources. </a:t>
            </a:r>
          </a:p>
          <a:p>
            <a:pPr algn="just">
              <a:tabLst>
                <a:tab pos="540385" algn="l"/>
              </a:tabLst>
            </a:pPr>
            <a:endParaRPr lang="en-US" sz="1400" dirty="0">
              <a:ea typeface="Times New Roman" panose="02020603050405020304" pitchFamily="18" charset="0"/>
              <a:cs typeface="Times New Roman" panose="02020603050405020304" pitchFamily="18" charset="0"/>
            </a:endParaRPr>
          </a:p>
          <a:p>
            <a:pPr algn="just">
              <a:tabLst>
                <a:tab pos="540385" algn="l"/>
              </a:tabLst>
            </a:pPr>
            <a:r>
              <a:rPr lang="en-US" sz="1400" b="1" dirty="0">
                <a:effectLst/>
                <a:ea typeface="Times New Roman" panose="02020603050405020304" pitchFamily="18" charset="0"/>
                <a:cs typeface="Times New Roman" panose="02020603050405020304" pitchFamily="18" charset="0"/>
              </a:rPr>
              <a:t>C.4.9	DRAINAGE</a:t>
            </a:r>
          </a:p>
          <a:p>
            <a:pPr algn="just">
              <a:tabLst>
                <a:tab pos="540385" algn="l"/>
              </a:tabLst>
            </a:pPr>
            <a:endParaRPr lang="en-US" sz="1400" dirty="0">
              <a:effectLst/>
              <a:ea typeface="Times New Roman" panose="02020603050405020304" pitchFamily="18" charset="0"/>
              <a:cs typeface="Times New Roman" panose="02020603050405020304" pitchFamily="18" charset="0"/>
            </a:endParaRPr>
          </a:p>
          <a:p>
            <a:pPr algn="just">
              <a:tabLst>
                <a:tab pos="540385" algn="l"/>
              </a:tabLst>
            </a:pPr>
            <a:r>
              <a:rPr lang="en-US" sz="1400" dirty="0">
                <a:effectLst/>
                <a:ea typeface="Times New Roman" panose="02020603050405020304" pitchFamily="18" charset="0"/>
                <a:cs typeface="Times New Roman" panose="02020603050405020304" pitchFamily="18" charset="0"/>
              </a:rPr>
              <a:t>Drainage forms an integral part of the rehabilitation and upgrade design. Initial assessments indicate that the existing side drains have sufficient capacity. It is assumed that the existing sub surface drains are not fully functional in areas and will thus require assessment and possible replacement. There are a number of pipe culverts present along the route which needs to be assessed for condition.</a:t>
            </a:r>
          </a:p>
          <a:p>
            <a:pPr algn="just">
              <a:tabLst>
                <a:tab pos="540385" algn="l"/>
              </a:tabLst>
            </a:pPr>
            <a:endParaRPr lang="en-US" sz="1400" dirty="0">
              <a:effectLst/>
              <a:ea typeface="Times New Roman" panose="02020603050405020304" pitchFamily="18" charset="0"/>
              <a:cs typeface="Times New Roman" panose="02020603050405020304" pitchFamily="18" charset="0"/>
            </a:endParaRPr>
          </a:p>
          <a:p>
            <a:pPr algn="just">
              <a:tabLst>
                <a:tab pos="540385" algn="l"/>
              </a:tabLst>
            </a:pPr>
            <a:endParaRPr lang="en-US"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12716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0956C-2CB6-4986-9A92-463647F2B09E}"/>
              </a:ext>
            </a:extLst>
          </p:cNvPr>
          <p:cNvSpPr txBox="1"/>
          <p:nvPr/>
        </p:nvSpPr>
        <p:spPr>
          <a:xfrm>
            <a:off x="-3706" y="951764"/>
            <a:ext cx="9147706" cy="369332"/>
          </a:xfrm>
          <a:prstGeom prst="rect">
            <a:avLst/>
          </a:prstGeom>
          <a:solidFill>
            <a:schemeClr val="bg2">
              <a:lumMod val="65000"/>
            </a:schemeClr>
          </a:solidFill>
        </p:spPr>
        <p:txBody>
          <a:bodyPr wrap="square" rtlCol="0">
            <a:spAutoFit/>
          </a:bodyPr>
          <a:lstStyle/>
          <a:p>
            <a:pPr lvl="0" algn="ctr">
              <a:defRPr/>
            </a:pPr>
            <a:r>
              <a:rPr kumimoji="0" lang="en-ZA" sz="1800" b="1" i="0" u="none" strike="noStrike" kern="1200" cap="none" spc="0" normalizeH="0" baseline="0" noProof="0" dirty="0">
                <a:ln>
                  <a:noFill/>
                </a:ln>
                <a:solidFill>
                  <a:srgbClr val="E7E6E6"/>
                </a:solidFill>
                <a:effectLst/>
                <a:uLnTx/>
                <a:uFillTx/>
                <a:latin typeface="Calibri" panose="020F0502020204030204"/>
                <a:ea typeface="+mn-ea"/>
                <a:cs typeface="+mn-cs"/>
              </a:rPr>
              <a:t>C4 SITE INFORMATION – </a:t>
            </a:r>
            <a:r>
              <a:rPr lang="en-ZA" b="1" dirty="0">
                <a:solidFill>
                  <a:srgbClr val="E7E6E6"/>
                </a:solidFill>
              </a:rPr>
              <a:t>CONTRACT SANRAL N.011-040-2020/2F</a:t>
            </a:r>
          </a:p>
        </p:txBody>
      </p:sp>
      <p:sp>
        <p:nvSpPr>
          <p:cNvPr id="5" name="Rectangle 4">
            <a:extLst>
              <a:ext uri="{FF2B5EF4-FFF2-40B4-BE49-F238E27FC236}">
                <a16:creationId xmlns:a16="http://schemas.microsoft.com/office/drawing/2014/main" id="{3D85A1B9-7276-4C96-B56E-A15411C56A9B}"/>
              </a:ext>
            </a:extLst>
          </p:cNvPr>
          <p:cNvSpPr/>
          <p:nvPr/>
        </p:nvSpPr>
        <p:spPr>
          <a:xfrm>
            <a:off x="2379669" y="2847645"/>
            <a:ext cx="4380955" cy="2285241"/>
          </a:xfrm>
          <a:prstGeom prst="rect">
            <a:avLst/>
          </a:prstGeom>
        </p:spPr>
        <p:txBody>
          <a:bodyPr wrap="square">
            <a:spAutoFit/>
          </a:bodyPr>
          <a:lstStyle/>
          <a:p>
            <a:pPr algn="just">
              <a:spcBef>
                <a:spcPts val="300"/>
              </a:spcBef>
              <a:spcAft>
                <a:spcPts val="300"/>
              </a:spcAft>
              <a:tabLst>
                <a:tab pos="457200" algn="l"/>
                <a:tab pos="540385" algn="l"/>
              </a:tabLst>
            </a:pPr>
            <a:r>
              <a:rPr lang="en-GB" sz="1400" b="1" cap="all" dirty="0">
                <a:effectLst/>
                <a:ea typeface="Times New Roman" panose="02020603050405020304" pitchFamily="18" charset="0"/>
                <a:cs typeface="Times New Roman" panose="02020603050405020304" pitchFamily="18" charset="0"/>
              </a:rPr>
              <a:t>C.4.12		SUB-SERVICE PROVIDERS</a:t>
            </a:r>
            <a:endParaRPr lang="en-US" sz="1400" b="1" cap="all" dirty="0">
              <a:effectLst/>
              <a:ea typeface="Times New Roman" panose="02020603050405020304" pitchFamily="18" charset="0"/>
              <a:cs typeface="Times New Roman" panose="02020603050405020304" pitchFamily="18" charset="0"/>
            </a:endParaRPr>
          </a:p>
          <a:p>
            <a:pPr>
              <a:tabLst>
                <a:tab pos="540385" algn="l"/>
              </a:tabLst>
            </a:pPr>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tabLst>
                <a:tab pos="540385" algn="l"/>
              </a:tabLst>
            </a:pPr>
            <a:r>
              <a:rPr lang="en-ZA" sz="1400" dirty="0">
                <a:effectLst/>
                <a:ea typeface="Times New Roman" panose="02020603050405020304" pitchFamily="18" charset="0"/>
                <a:cs typeface="Arial" panose="020B0604020202020204" pitchFamily="34" charset="0"/>
              </a:rPr>
              <a:t>The following sub-service will be required on this project:</a:t>
            </a:r>
          </a:p>
          <a:p>
            <a:pPr>
              <a:tabLst>
                <a:tab pos="540385" algn="l"/>
              </a:tabLst>
            </a:pPr>
            <a:endParaRPr lang="en-US" sz="1400" dirty="0">
              <a:effectLst/>
              <a:ea typeface="Times New Roman" panose="02020603050405020304" pitchFamily="18" charset="0"/>
              <a:cs typeface="Times New Roman" panose="02020603050405020304" pitchFamily="18" charset="0"/>
            </a:endParaRPr>
          </a:p>
          <a:p>
            <a:pPr marL="342900" lvl="0" indent="-342900">
              <a:buSzPts val="900"/>
              <a:buFont typeface="Symbol" panose="05050102010706020507" pitchFamily="18" charset="2"/>
              <a:buChar char=""/>
              <a:tabLst>
                <a:tab pos="540385" algn="l"/>
              </a:tabLst>
            </a:pPr>
            <a:r>
              <a:rPr lang="en-US" sz="1400" dirty="0">
                <a:effectLst/>
                <a:ea typeface="Times New Roman" panose="02020603050405020304" pitchFamily="18" charset="0"/>
                <a:cs typeface="Arial" panose="020B0604020202020204" pitchFamily="34" charset="0"/>
              </a:rPr>
              <a:t>Environmental Impact Assessment Practitioner</a:t>
            </a:r>
            <a:endParaRPr lang="en-US" sz="1400" dirty="0">
              <a:effectLst/>
              <a:ea typeface="Times New Roman" panose="02020603050405020304" pitchFamily="18" charset="0"/>
              <a:cs typeface="Times New Roman" panose="02020603050405020304" pitchFamily="18" charset="0"/>
            </a:endParaRPr>
          </a:p>
          <a:p>
            <a:pPr marL="342900" lvl="0" indent="-342900">
              <a:buSzPts val="900"/>
              <a:buFont typeface="Symbol" panose="05050102010706020507" pitchFamily="18" charset="2"/>
              <a:buChar char=""/>
              <a:tabLst>
                <a:tab pos="540385" algn="l"/>
              </a:tabLst>
            </a:pPr>
            <a:r>
              <a:rPr lang="en-ZA" sz="1400" dirty="0">
                <a:effectLst/>
                <a:ea typeface="Times New Roman" panose="02020603050405020304" pitchFamily="18" charset="0"/>
                <a:cs typeface="Arial" panose="020B0604020202020204" pitchFamily="34" charset="0"/>
              </a:rPr>
              <a:t>External OHS auditor</a:t>
            </a:r>
            <a:endParaRPr lang="en-US" sz="1400" dirty="0">
              <a:effectLst/>
              <a:ea typeface="Times New Roman" panose="02020603050405020304" pitchFamily="18" charset="0"/>
              <a:cs typeface="Times New Roman" panose="02020603050405020304" pitchFamily="18" charset="0"/>
            </a:endParaRPr>
          </a:p>
          <a:p>
            <a:pPr marL="342900" lvl="0" indent="-342900">
              <a:buSzPts val="900"/>
              <a:buFont typeface="Symbol" panose="05050102010706020507" pitchFamily="18" charset="2"/>
              <a:buChar char=""/>
              <a:tabLst>
                <a:tab pos="540385" algn="l"/>
              </a:tabLst>
            </a:pPr>
            <a:r>
              <a:rPr lang="en-ZA" sz="1400" dirty="0">
                <a:effectLst/>
                <a:ea typeface="Times New Roman" panose="02020603050405020304" pitchFamily="18" charset="0"/>
                <a:cs typeface="Arial" panose="020B0604020202020204" pitchFamily="34" charset="0"/>
              </a:rPr>
              <a:t>Site laboratory</a:t>
            </a:r>
            <a:endParaRPr lang="en-US" sz="1400" dirty="0">
              <a:effectLst/>
              <a:ea typeface="Times New Roman" panose="02020603050405020304" pitchFamily="18" charset="0"/>
              <a:cs typeface="Times New Roman" panose="02020603050405020304" pitchFamily="18" charset="0"/>
            </a:endParaRPr>
          </a:p>
          <a:p>
            <a:pPr>
              <a:tabLst>
                <a:tab pos="540385" algn="l"/>
              </a:tabLst>
            </a:pPr>
            <a:r>
              <a:rPr lang="en-ZA" sz="1400"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Times New Roman" panose="02020603050405020304" pitchFamily="18" charset="0"/>
            </a:endParaRPr>
          </a:p>
          <a:p>
            <a:pPr algn="just">
              <a:tabLst>
                <a:tab pos="540385" algn="l"/>
              </a:tabLst>
            </a:pPr>
            <a:endParaRPr lang="en-US" sz="1400" dirty="0">
              <a:effectLst/>
              <a:ea typeface="Times New Roman" panose="02020603050405020304" pitchFamily="18" charset="0"/>
              <a:cs typeface="Times New Roman" panose="02020603050405020304" pitchFamily="18" charset="0"/>
            </a:endParaRPr>
          </a:p>
          <a:p>
            <a:pPr>
              <a:tabLst>
                <a:tab pos="540385" algn="l"/>
              </a:tabLst>
            </a:pPr>
            <a:endParaRPr lang="en-US"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2621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F6779D-2470-4661-990B-428723542B0D}"/>
              </a:ext>
            </a:extLst>
          </p:cNvPr>
          <p:cNvSpPr txBox="1"/>
          <p:nvPr/>
        </p:nvSpPr>
        <p:spPr>
          <a:xfrm>
            <a:off x="1493567" y="2644170"/>
            <a:ext cx="6871855" cy="1569660"/>
          </a:xfrm>
          <a:prstGeom prst="rect">
            <a:avLst/>
          </a:prstGeom>
          <a:noFill/>
        </p:spPr>
        <p:txBody>
          <a:bodyPr wrap="square" rtlCol="0">
            <a:spAutoFit/>
          </a:bodyPr>
          <a:lstStyle/>
          <a:p>
            <a:r>
              <a:rPr lang="en-US" sz="9600" b="1" i="1" dirty="0"/>
              <a:t>THANK YOU</a:t>
            </a:r>
          </a:p>
        </p:txBody>
      </p:sp>
      <p:sp>
        <p:nvSpPr>
          <p:cNvPr id="2" name="Rectangle 1">
            <a:extLst>
              <a:ext uri="{FF2B5EF4-FFF2-40B4-BE49-F238E27FC236}">
                <a16:creationId xmlns:a16="http://schemas.microsoft.com/office/drawing/2014/main" id="{4039EC8B-9D5B-42F9-A274-7B6F57CF23A2}"/>
              </a:ext>
            </a:extLst>
          </p:cNvPr>
          <p:cNvSpPr/>
          <p:nvPr/>
        </p:nvSpPr>
        <p:spPr>
          <a:xfrm>
            <a:off x="567075" y="4510392"/>
            <a:ext cx="7230038" cy="1231106"/>
          </a:xfrm>
          <a:prstGeom prst="rect">
            <a:avLst/>
          </a:prstGeom>
        </p:spPr>
        <p:txBody>
          <a:bodyPr wrap="square">
            <a:spAutoFit/>
          </a:bodyPr>
          <a:lstStyle/>
          <a:p>
            <a:pPr algn="just"/>
            <a:r>
              <a:rPr lang="en-ZA" b="1" dirty="0">
                <a:latin typeface="Arial" panose="020B0604020202020204" pitchFamily="34" charset="0"/>
                <a:ea typeface="Times New Roman" panose="02020603050405020304" pitchFamily="18" charset="0"/>
                <a:cs typeface="Arial" panose="020B0604020202020204" pitchFamily="34" charset="0"/>
              </a:rPr>
              <a:t>Queries relating to issues arising from these documents may be addressed to: </a:t>
            </a:r>
            <a:endParaRPr lang="en-US" sz="2400" b="1" dirty="0">
              <a:latin typeface="Arial" panose="020B0604020202020204" pitchFamily="34" charset="0"/>
              <a:ea typeface="Times New Roman" panose="02020603050405020304" pitchFamily="18" charset="0"/>
              <a:cs typeface="Times New Roman" panose="02020603050405020304" pitchFamily="18" charset="0"/>
            </a:endParaRPr>
          </a:p>
          <a:p>
            <a:pPr>
              <a:tabLst>
                <a:tab pos="0" algn="l"/>
                <a:tab pos="3200400" algn="l"/>
              </a:tabLst>
            </a:pPr>
            <a:r>
              <a:rPr lang="en-ZA" b="1" dirty="0">
                <a:latin typeface="Arial" panose="020B0604020202020204" pitchFamily="34" charset="0"/>
                <a:ea typeface="Times New Roman" panose="02020603050405020304" pitchFamily="18" charset="0"/>
                <a:cs typeface="Arial" panose="020B0604020202020204" pitchFamily="34" charset="0"/>
              </a:rPr>
              <a:t> </a:t>
            </a:r>
            <a:endParaRPr lang="en-US" sz="2400" b="1" dirty="0">
              <a:latin typeface="Arial" panose="020B0604020202020204" pitchFamily="34" charset="0"/>
              <a:ea typeface="Times New Roman" panose="02020603050405020304" pitchFamily="18" charset="0"/>
              <a:cs typeface="Times New Roman" panose="02020603050405020304" pitchFamily="18" charset="0"/>
            </a:endParaRPr>
          </a:p>
          <a:p>
            <a:pPr>
              <a:tabLst>
                <a:tab pos="0" algn="l"/>
                <a:tab pos="3200400" algn="l"/>
              </a:tabLst>
            </a:pPr>
            <a:r>
              <a:rPr lang="en-ZA" sz="2000" b="1" i="1" dirty="0">
                <a:effectLst/>
                <a:latin typeface="Arial" panose="020B0604020202020204" pitchFamily="34" charset="0"/>
                <a:ea typeface="Times New Roman" panose="02020603050405020304" pitchFamily="18" charset="0"/>
                <a:cs typeface="Times New Roman" panose="02020603050405020304" pitchFamily="18" charset="0"/>
              </a:rPr>
              <a:t>ProcurementER6@sanral.co.za</a:t>
            </a:r>
            <a:endParaRPr lang="en-US" sz="20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2484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241C0A0943564D843CA0A906C4A451" ma:contentTypeVersion="4" ma:contentTypeDescription="Create a new document." ma:contentTypeScope="" ma:versionID="55dcf2ca513534e1af861c81efe19535">
  <xsd:schema xmlns:xsd="http://www.w3.org/2001/XMLSchema" xmlns:xs="http://www.w3.org/2001/XMLSchema" xmlns:p="http://schemas.microsoft.com/office/2006/metadata/properties" xmlns:ns3="e4e43953-e9fe-41f8-8e33-85ebcdf72ced" targetNamespace="http://schemas.microsoft.com/office/2006/metadata/properties" ma:root="true" ma:fieldsID="70a57641a9f6a6ab8eaac8323ce6fbe1" ns3:_="">
    <xsd:import namespace="e4e43953-e9fe-41f8-8e33-85ebcdf72ce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e43953-e9fe-41f8-8e33-85ebcdf72c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03F72-08CB-47A3-B0EA-D5BC208BA1F7}">
  <ds:schemaRefs>
    <ds:schemaRef ds:uri="http://schemas.microsoft.com/sharepoint/v3/contenttype/forms"/>
  </ds:schemaRefs>
</ds:datastoreItem>
</file>

<file path=customXml/itemProps2.xml><?xml version="1.0" encoding="utf-8"?>
<ds:datastoreItem xmlns:ds="http://schemas.openxmlformats.org/officeDocument/2006/customXml" ds:itemID="{B22B48CD-6221-437D-8164-470D91D92C50}">
  <ds:schemaRefs>
    <ds:schemaRef ds:uri="http://schemas.microsoft.com/office/2006/documentManagement/types"/>
    <ds:schemaRef ds:uri="http://purl.org/dc/dcmitype/"/>
    <ds:schemaRef ds:uri="http://schemas.microsoft.com/office/infopath/2007/PartnerControls"/>
    <ds:schemaRef ds:uri="e4e43953-e9fe-41f8-8e33-85ebcdf72ced"/>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43054B0-67BC-469E-8236-2B598F1D86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e43953-e9fe-41f8-8e33-85ebcdf72c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10990</TotalTime>
  <Words>9954</Words>
  <Application>Microsoft Office PowerPoint</Application>
  <PresentationFormat>On-screen Show (4:3)</PresentationFormat>
  <Paragraphs>1104</Paragraphs>
  <Slides>79</Slides>
  <Notes>14</Notes>
  <HiddenSlides>0</HiddenSlides>
  <MMClips>0</MMClips>
  <ScaleCrop>false</ScaleCrop>
  <HeadingPairs>
    <vt:vector size="8" baseType="variant">
      <vt:variant>
        <vt:lpstr>Fonts Used</vt:lpstr>
      </vt:variant>
      <vt:variant>
        <vt:i4>7</vt:i4>
      </vt:variant>
      <vt:variant>
        <vt:lpstr>Theme</vt:lpstr>
      </vt:variant>
      <vt:variant>
        <vt:i4>12</vt:i4>
      </vt:variant>
      <vt:variant>
        <vt:lpstr>Embedded OLE Servers</vt:lpstr>
      </vt:variant>
      <vt:variant>
        <vt:i4>1</vt:i4>
      </vt:variant>
      <vt:variant>
        <vt:lpstr>Slide Titles</vt:lpstr>
      </vt:variant>
      <vt:variant>
        <vt:i4>79</vt:i4>
      </vt:variant>
    </vt:vector>
  </HeadingPairs>
  <TitlesOfParts>
    <vt:vector size="99" baseType="lpstr">
      <vt:lpstr>Arial</vt:lpstr>
      <vt:lpstr>Calibri</vt:lpstr>
      <vt:lpstr>Calibri Light</vt:lpstr>
      <vt:lpstr>Exo 2 Light</vt:lpstr>
      <vt:lpstr>Helvetica</vt:lpstr>
      <vt:lpstr>Symbol</vt:lpstr>
      <vt:lpstr>Wingdings</vt:lpstr>
      <vt:lpstr>Office Theme</vt:lpstr>
      <vt:lpstr>Custom Design</vt:lpstr>
      <vt:lpstr>1_Custom Design</vt:lpstr>
      <vt:lpstr>6_Custom Design</vt:lpstr>
      <vt:lpstr>3_Custom Design</vt:lpstr>
      <vt:lpstr>4_Custom Design</vt:lpstr>
      <vt:lpstr>5_Custom Design</vt:lpstr>
      <vt:lpstr>7_Custom Design</vt:lpstr>
      <vt:lpstr>1_Office Theme</vt:lpstr>
      <vt:lpstr>8_Custom Design</vt:lpstr>
      <vt:lpstr>2_Custom Design</vt:lpstr>
      <vt:lpstr>9_Custom Design</vt:lpstr>
      <vt:lpstr>Document</vt:lpstr>
      <vt:lpstr>     TENDER CLARIFICATION PRESENTATION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INFORMATION, SCOPE OF WORKS AND SITE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Anthea Gibbs</dc:creator>
  <cp:lastModifiedBy>Ayandamabhaca Chagwe (ER)</cp:lastModifiedBy>
  <cp:revision>888</cp:revision>
  <cp:lastPrinted>2019-09-25T12:47:26Z</cp:lastPrinted>
  <dcterms:created xsi:type="dcterms:W3CDTF">2018-09-07T07:41:55Z</dcterms:created>
  <dcterms:modified xsi:type="dcterms:W3CDTF">2022-11-15T13:57:50Z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0x010100E3241C0A0943564D843CA0A906C4A451</vt:lpwstr>
  </property>
</Properties>
</file>