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1.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Lst>
  <p:notesMasterIdLst>
    <p:notesMasterId r:id="rId53"/>
  </p:notesMasterIdLst>
  <p:handoutMasterIdLst>
    <p:handoutMasterId r:id="rId54"/>
  </p:handoutMasterIdLst>
  <p:sldIdLst>
    <p:sldId id="2053" r:id="rId6"/>
    <p:sldId id="2029" r:id="rId7"/>
    <p:sldId id="2075" r:id="rId8"/>
    <p:sldId id="2094" r:id="rId9"/>
    <p:sldId id="2076" r:id="rId10"/>
    <p:sldId id="2095" r:id="rId11"/>
    <p:sldId id="2119" r:id="rId12"/>
    <p:sldId id="2110" r:id="rId13"/>
    <p:sldId id="2120" r:id="rId14"/>
    <p:sldId id="2121" r:id="rId15"/>
    <p:sldId id="2096" r:id="rId16"/>
    <p:sldId id="2072" r:id="rId17"/>
    <p:sldId id="2074" r:id="rId18"/>
    <p:sldId id="2091" r:id="rId19"/>
    <p:sldId id="2090" r:id="rId20"/>
    <p:sldId id="2109" r:id="rId21"/>
    <p:sldId id="2102" r:id="rId22"/>
    <p:sldId id="2103" r:id="rId23"/>
    <p:sldId id="2104" r:id="rId24"/>
    <p:sldId id="2105" r:id="rId25"/>
    <p:sldId id="2097" r:id="rId26"/>
    <p:sldId id="2106" r:id="rId27"/>
    <p:sldId id="2122" r:id="rId28"/>
    <p:sldId id="2123" r:id="rId29"/>
    <p:sldId id="2124" r:id="rId30"/>
    <p:sldId id="2125" r:id="rId31"/>
    <p:sldId id="2126" r:id="rId32"/>
    <p:sldId id="2127" r:id="rId33"/>
    <p:sldId id="2128" r:id="rId34"/>
    <p:sldId id="2129" r:id="rId35"/>
    <p:sldId id="2130" r:id="rId36"/>
    <p:sldId id="2131" r:id="rId37"/>
    <p:sldId id="2132" r:id="rId38"/>
    <p:sldId id="2133" r:id="rId39"/>
    <p:sldId id="2134" r:id="rId40"/>
    <p:sldId id="2135" r:id="rId41"/>
    <p:sldId id="2136" r:id="rId42"/>
    <p:sldId id="2137" r:id="rId43"/>
    <p:sldId id="2111" r:id="rId44"/>
    <p:sldId id="2108" r:id="rId45"/>
    <p:sldId id="2116" r:id="rId46"/>
    <p:sldId id="2138" r:id="rId47"/>
    <p:sldId id="2098" r:id="rId48"/>
    <p:sldId id="2081" r:id="rId49"/>
    <p:sldId id="2099" r:id="rId50"/>
    <p:sldId id="2100" r:id="rId51"/>
    <p:sldId id="2055" r:id="rId52"/>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CDCC"/>
    <a:srgbClr val="FFCCCC"/>
    <a:srgbClr val="E63C2B"/>
    <a:srgbClr val="7DBA02"/>
    <a:srgbClr val="FDC60D"/>
    <a:srgbClr val="959B51"/>
    <a:srgbClr val="F37920"/>
    <a:srgbClr val="0098AF"/>
    <a:srgbClr val="8CBE3A"/>
    <a:srgbClr val="E423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9BB836-5660-48A6-9E7D-D2A159F2B6A9}" v="1" dt="2026-10-01T10:23:51.3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04"/>
  </p:normalViewPr>
  <p:slideViewPr>
    <p:cSldViewPr snapToGrid="0">
      <p:cViewPr varScale="1">
        <p:scale>
          <a:sx n="91" d="100"/>
          <a:sy n="91" d="100"/>
        </p:scale>
        <p:origin x="341" y="58"/>
      </p:cViewPr>
      <p:guideLst>
        <p:guide orient="horz" pos="436"/>
        <p:guide pos="18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lakele Mzolo        Transnet Pipelines" userId="3f85204b-87d0-4128-9951-a5ca3b1cb7bc" providerId="ADAL" clId="{1F0B3F7B-6E05-436C-BB34-FE1D49CFAB91}"/>
    <pc:docChg chg="modSld">
      <pc:chgData name="Tholakele Mzolo        Transnet Pipelines" userId="3f85204b-87d0-4128-9951-a5ca3b1cb7bc" providerId="ADAL" clId="{1F0B3F7B-6E05-436C-BB34-FE1D49CFAB91}" dt="2026-10-01T13:50:04.872" v="77" actId="20577"/>
      <pc:docMkLst>
        <pc:docMk/>
      </pc:docMkLst>
      <pc:sldChg chg="modSp mod">
        <pc:chgData name="Tholakele Mzolo        Transnet Pipelines" userId="3f85204b-87d0-4128-9951-a5ca3b1cb7bc" providerId="ADAL" clId="{1F0B3F7B-6E05-436C-BB34-FE1D49CFAB91}" dt="2026-10-01T13:21:06.018" v="33" actId="20577"/>
        <pc:sldMkLst>
          <pc:docMk/>
          <pc:sldMk cId="3599534643" sldId="2053"/>
        </pc:sldMkLst>
        <pc:spChg chg="mod">
          <ac:chgData name="Tholakele Mzolo        Transnet Pipelines" userId="3f85204b-87d0-4128-9951-a5ca3b1cb7bc" providerId="ADAL" clId="{1F0B3F7B-6E05-436C-BB34-FE1D49CFAB91}" dt="2026-10-01T13:21:06.018" v="33" actId="20577"/>
          <ac:spMkLst>
            <pc:docMk/>
            <pc:sldMk cId="3599534643" sldId="2053"/>
            <ac:spMk id="7" creationId="{569FF126-0761-D512-2677-6EF712E1559C}"/>
          </ac:spMkLst>
        </pc:spChg>
      </pc:sldChg>
      <pc:sldChg chg="modSp mod">
        <pc:chgData name="Tholakele Mzolo        Transnet Pipelines" userId="3f85204b-87d0-4128-9951-a5ca3b1cb7bc" providerId="ADAL" clId="{1F0B3F7B-6E05-436C-BB34-FE1D49CFAB91}" dt="2026-10-01T13:50:04.872" v="77" actId="20577"/>
        <pc:sldMkLst>
          <pc:docMk/>
          <pc:sldMk cId="1629404678" sldId="2081"/>
        </pc:sldMkLst>
        <pc:spChg chg="mod">
          <ac:chgData name="Tholakele Mzolo        Transnet Pipelines" userId="3f85204b-87d0-4128-9951-a5ca3b1cb7bc" providerId="ADAL" clId="{1F0B3F7B-6E05-436C-BB34-FE1D49CFAB91}" dt="2026-10-01T13:50:04.872" v="77" actId="20577"/>
          <ac:spMkLst>
            <pc:docMk/>
            <pc:sldMk cId="1629404678" sldId="2081"/>
            <ac:spMk id="3" creationId="{31368B57-BEBF-83BA-64EE-47B06E741D1E}"/>
          </ac:spMkLst>
        </pc:spChg>
      </pc:sldChg>
      <pc:sldChg chg="modSp mod">
        <pc:chgData name="Tholakele Mzolo        Transnet Pipelines" userId="3f85204b-87d0-4128-9951-a5ca3b1cb7bc" providerId="ADAL" clId="{1F0B3F7B-6E05-436C-BB34-FE1D49CFAB91}" dt="2026-10-01T10:24:17.157" v="3" actId="20577"/>
        <pc:sldMkLst>
          <pc:docMk/>
          <pc:sldMk cId="1684529751" sldId="2090"/>
        </pc:sldMkLst>
        <pc:spChg chg="mod">
          <ac:chgData name="Tholakele Mzolo        Transnet Pipelines" userId="3f85204b-87d0-4128-9951-a5ca3b1cb7bc" providerId="ADAL" clId="{1F0B3F7B-6E05-436C-BB34-FE1D49CFAB91}" dt="2026-10-01T10:24:17.157" v="3" actId="20577"/>
          <ac:spMkLst>
            <pc:docMk/>
            <pc:sldMk cId="1684529751" sldId="2090"/>
            <ac:spMk id="19" creationId="{5A7DDE8A-B245-7F8D-DA6F-32478A5A14BA}"/>
          </ac:spMkLst>
        </pc:spChg>
      </pc:sldChg>
      <pc:sldChg chg="modSp mod">
        <pc:chgData name="Tholakele Mzolo        Transnet Pipelines" userId="3f85204b-87d0-4128-9951-a5ca3b1cb7bc" providerId="ADAL" clId="{1F0B3F7B-6E05-436C-BB34-FE1D49CFAB91}" dt="2026-10-01T13:23:06.823" v="35" actId="20577"/>
        <pc:sldMkLst>
          <pc:docMk/>
          <pc:sldMk cId="4023999459" sldId="2102"/>
        </pc:sldMkLst>
        <pc:graphicFrameChg chg="modGraphic">
          <ac:chgData name="Tholakele Mzolo        Transnet Pipelines" userId="3f85204b-87d0-4128-9951-a5ca3b1cb7bc" providerId="ADAL" clId="{1F0B3F7B-6E05-436C-BB34-FE1D49CFAB91}" dt="2026-10-01T13:23:06.823" v="35" actId="20577"/>
          <ac:graphicFrameMkLst>
            <pc:docMk/>
            <pc:sldMk cId="4023999459" sldId="2102"/>
            <ac:graphicFrameMk id="5" creationId="{C69DFBAE-A085-B37F-1779-A4CE60A15082}"/>
          </ac:graphicFrameMkLst>
        </pc:graphicFrameChg>
      </pc:sldChg>
      <pc:sldChg chg="modSp mod">
        <pc:chgData name="Tholakele Mzolo        Transnet Pipelines" userId="3f85204b-87d0-4128-9951-a5ca3b1cb7bc" providerId="ADAL" clId="{1F0B3F7B-6E05-436C-BB34-FE1D49CFAB91}" dt="2026-10-01T13:33:41.504" v="67" actId="20577"/>
        <pc:sldMkLst>
          <pc:docMk/>
          <pc:sldMk cId="2681227898" sldId="2110"/>
        </pc:sldMkLst>
        <pc:spChg chg="mod">
          <ac:chgData name="Tholakele Mzolo        Transnet Pipelines" userId="3f85204b-87d0-4128-9951-a5ca3b1cb7bc" providerId="ADAL" clId="{1F0B3F7B-6E05-436C-BB34-FE1D49CFAB91}" dt="2026-10-01T13:33:41.504" v="67" actId="20577"/>
          <ac:spMkLst>
            <pc:docMk/>
            <pc:sldMk cId="2681227898" sldId="2110"/>
            <ac:spMk id="6" creationId="{5C40A60D-F019-AFE8-93F6-7772CAD9C698}"/>
          </ac:spMkLst>
        </pc:spChg>
      </pc:sldChg>
      <pc:sldChg chg="modSp mod">
        <pc:chgData name="Tholakele Mzolo        Transnet Pipelines" userId="3f85204b-87d0-4128-9951-a5ca3b1cb7bc" providerId="ADAL" clId="{1F0B3F7B-6E05-436C-BB34-FE1D49CFAB91}" dt="2026-10-01T13:49:35.033" v="75" actId="20577"/>
        <pc:sldMkLst>
          <pc:docMk/>
          <pc:sldMk cId="1911089539" sldId="2116"/>
        </pc:sldMkLst>
        <pc:graphicFrameChg chg="modGraphic">
          <ac:chgData name="Tholakele Mzolo        Transnet Pipelines" userId="3f85204b-87d0-4128-9951-a5ca3b1cb7bc" providerId="ADAL" clId="{1F0B3F7B-6E05-436C-BB34-FE1D49CFAB91}" dt="2026-10-01T13:49:35.033" v="75" actId="20577"/>
          <ac:graphicFrameMkLst>
            <pc:docMk/>
            <pc:sldMk cId="1911089539" sldId="2116"/>
            <ac:graphicFrameMk id="13" creationId="{849F768A-8BDB-24BD-D960-65CF18F77421}"/>
          </ac:graphicFrameMkLst>
        </pc:graphicFrameChg>
      </pc:sldChg>
      <pc:sldChg chg="modSp mod">
        <pc:chgData name="Tholakele Mzolo        Transnet Pipelines" userId="3f85204b-87d0-4128-9951-a5ca3b1cb7bc" providerId="ADAL" clId="{1F0B3F7B-6E05-436C-BB34-FE1D49CFAB91}" dt="2026-10-01T13:33:21.854" v="59" actId="20577"/>
        <pc:sldMkLst>
          <pc:docMk/>
          <pc:sldMk cId="1824591375" sldId="2119"/>
        </pc:sldMkLst>
        <pc:spChg chg="mod">
          <ac:chgData name="Tholakele Mzolo        Transnet Pipelines" userId="3f85204b-87d0-4128-9951-a5ca3b1cb7bc" providerId="ADAL" clId="{1F0B3F7B-6E05-436C-BB34-FE1D49CFAB91}" dt="2026-10-01T13:33:21.854" v="59" actId="20577"/>
          <ac:spMkLst>
            <pc:docMk/>
            <pc:sldMk cId="1824591375" sldId="2119"/>
            <ac:spMk id="6" creationId="{4E0B308D-556B-01D8-7AB8-277A358D6C78}"/>
          </ac:spMkLst>
        </pc:spChg>
      </pc:sldChg>
      <pc:sldChg chg="modSp mod">
        <pc:chgData name="Tholakele Mzolo        Transnet Pipelines" userId="3f85204b-87d0-4128-9951-a5ca3b1cb7bc" providerId="ADAL" clId="{1F0B3F7B-6E05-436C-BB34-FE1D49CFAB91}" dt="2026-10-01T13:20:12.463" v="11" actId="20577"/>
        <pc:sldMkLst>
          <pc:docMk/>
          <pc:sldMk cId="1814555298" sldId="2127"/>
        </pc:sldMkLst>
        <pc:graphicFrameChg chg="modGraphic">
          <ac:chgData name="Tholakele Mzolo        Transnet Pipelines" userId="3f85204b-87d0-4128-9951-a5ca3b1cb7bc" providerId="ADAL" clId="{1F0B3F7B-6E05-436C-BB34-FE1D49CFAB91}" dt="2026-10-01T13:20:12.463" v="11" actId="20577"/>
          <ac:graphicFrameMkLst>
            <pc:docMk/>
            <pc:sldMk cId="1814555298" sldId="2127"/>
            <ac:graphicFrameMk id="2" creationId="{38B760C3-D576-1C7D-3421-760AE025202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01/10/2026</a:t>
            </a:fld>
            <a:endParaRPr lang="en-GB" dirty="0"/>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dirty="0"/>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01/10/2026</a:t>
            </a:fld>
            <a:endParaRPr lang="en-GB" dirty="0"/>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dirty="0"/>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40</a:t>
            </a:fld>
            <a:endParaRPr lang="en-GB" dirty="0"/>
          </a:p>
        </p:txBody>
      </p:sp>
    </p:spTree>
    <p:extLst>
      <p:ext uri="{BB962C8B-B14F-4D97-AF65-F5344CB8AC3E}">
        <p14:creationId xmlns:p14="http://schemas.microsoft.com/office/powerpoint/2010/main" val="4188283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44</a:t>
            </a:fld>
            <a:endParaRPr lang="en-GB" dirty="0"/>
          </a:p>
        </p:txBody>
      </p:sp>
    </p:spTree>
    <p:extLst>
      <p:ext uri="{BB962C8B-B14F-4D97-AF65-F5344CB8AC3E}">
        <p14:creationId xmlns:p14="http://schemas.microsoft.com/office/powerpoint/2010/main" val="4056195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3" name="TextBox 2">
            <a:extLst>
              <a:ext uri="{FF2B5EF4-FFF2-40B4-BE49-F238E27FC236}">
                <a16:creationId xmlns:a16="http://schemas.microsoft.com/office/drawing/2014/main" id="{6E7DCEE5-2747-447E-7F26-04D9D99A36A2}"/>
              </a:ext>
            </a:extLst>
          </p:cNvPr>
          <p:cNvSpPr txBox="1"/>
          <p:nvPr userDrawn="1"/>
        </p:nvSpPr>
        <p:spPr>
          <a:xfrm>
            <a:off x="11677881" y="6400800"/>
            <a:ext cx="537270" cy="276999"/>
          </a:xfrm>
          <a:prstGeom prst="rect">
            <a:avLst/>
          </a:prstGeom>
          <a:noFill/>
        </p:spPr>
        <p:txBody>
          <a:bodyPr wrap="square" rtlCol="0">
            <a:spAutoFit/>
          </a:bodyPr>
          <a:lstStyle/>
          <a:p>
            <a:r>
              <a:rPr lang="en-ZA" sz="1200" dirty="0">
                <a:latin typeface="+mn-lt"/>
              </a:rPr>
              <a:t>1</a:t>
            </a:r>
            <a:endParaRPr lang="en-US" sz="1200" dirty="0">
              <a:latin typeface="+mn-lt"/>
            </a:endParaRPr>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ags" Target="../tags/tag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theme" Target="../theme/theme2.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1.emf"/><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0"/>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1" imgW="421" imgH="420" progId="TCLayout.ActiveDocument.1">
                  <p:embed/>
                </p:oleObj>
              </mc:Choice>
              <mc:Fallback>
                <p:oleObj name="think-cell Slide" r:id="rId31" imgW="421" imgH="420" progId="TCLayout.ActiveDocument.1">
                  <p:embed/>
                  <p:pic>
                    <p:nvPicPr>
                      <p:cNvPr id="4" name="Object 3" hidden="1"/>
                      <p:cNvPicPr/>
                      <p:nvPr/>
                    </p:nvPicPr>
                    <p:blipFill>
                      <a:blip r:embed="rId32"/>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Lst>
  <p:hf sldNum="0" hd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sldNum="0" hd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hyperlink" Target="https://transnetetenders.azurewebsites.net/" TargetMode="External"/><Relationship Id="rId2" Type="http://schemas.openxmlformats.org/officeDocument/2006/relationships/hyperlink" Target="https://esupplierportal.transnet.net/portal/" TargetMode="External"/><Relationship Id="rId1" Type="http://schemas.openxmlformats.org/officeDocument/2006/relationships/slideLayout" Target="../slideLayouts/slideLayout23.xml"/><Relationship Id="rId5" Type="http://schemas.openxmlformats.org/officeDocument/2006/relationships/hyperlink" Target="mailto:Tholakele.mzolo@transnet.net" TargetMode="External"/><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2" Type="http://schemas.openxmlformats.org/officeDocument/2006/relationships/hyperlink" Target="mailto:Tholakele.mzolo@transnet.net" TargetMode="Externa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681C6F-35CD-EEB7-5FE6-BB5819B50C52}"/>
              </a:ext>
            </a:extLst>
          </p:cNvPr>
          <p:cNvSpPr/>
          <p:nvPr/>
        </p:nvSpPr>
        <p:spPr>
          <a:xfrm>
            <a:off x="0" y="0"/>
            <a:ext cx="12192000" cy="6858000"/>
          </a:xfrm>
          <a:prstGeom prst="rect">
            <a:avLst/>
          </a:prstGeom>
          <a:solidFill>
            <a:schemeClr val="bg1">
              <a:lumMod val="95000"/>
              <a:alpha val="36789"/>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dirty="0">
              <a:ln>
                <a:noFill/>
              </a:ln>
              <a:solidFill>
                <a:srgbClr val="000000"/>
              </a:solidFill>
              <a:effectLst/>
              <a:uLnTx/>
              <a:uFillTx/>
              <a:latin typeface="Tahoma"/>
              <a:ea typeface="+mn-ea"/>
              <a:cs typeface="+mn-cs"/>
            </a:endParaRPr>
          </a:p>
        </p:txBody>
      </p:sp>
      <p:sp>
        <p:nvSpPr>
          <p:cNvPr id="2" name="Freeform 1">
            <a:extLst>
              <a:ext uri="{FF2B5EF4-FFF2-40B4-BE49-F238E27FC236}">
                <a16:creationId xmlns:a16="http://schemas.microsoft.com/office/drawing/2014/main" id="{3BB95173-D454-AF97-C95E-3E044B9B7FE4}"/>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E8839E4A-A270-8325-7BE7-18C3F3F11C29}"/>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1</a:t>
            </a:fld>
            <a:endParaRPr lang="en-ZA" sz="767" b="1" dirty="0">
              <a:solidFill>
                <a:schemeClr val="bg1"/>
              </a:solidFill>
              <a:latin typeface="Tahoma"/>
            </a:endParaRPr>
          </a:p>
        </p:txBody>
      </p:sp>
      <p:sp>
        <p:nvSpPr>
          <p:cNvPr id="15" name="Freeform 4">
            <a:extLst>
              <a:ext uri="{FF2B5EF4-FFF2-40B4-BE49-F238E27FC236}">
                <a16:creationId xmlns:a16="http://schemas.microsoft.com/office/drawing/2014/main" id="{B4F35B26-2F1D-5F60-37AD-060ECE1F49D4}"/>
              </a:ext>
            </a:extLst>
          </p:cNvPr>
          <p:cNvSpPr/>
          <p:nvPr/>
        </p:nvSpPr>
        <p:spPr>
          <a:xfrm>
            <a:off x="0" y="-22477"/>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47014"/>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dirty="0">
              <a:ln>
                <a:noFill/>
              </a:ln>
              <a:solidFill>
                <a:srgbClr val="000000"/>
              </a:solidFill>
              <a:effectLst/>
              <a:uLnTx/>
              <a:uFillTx/>
              <a:latin typeface="Tahoma"/>
              <a:ea typeface="+mn-ea"/>
              <a:cs typeface="+mn-cs"/>
            </a:endParaRPr>
          </a:p>
        </p:txBody>
      </p:sp>
      <p:pic>
        <p:nvPicPr>
          <p:cNvPr id="18" name="Picture 17">
            <a:extLst>
              <a:ext uri="{FF2B5EF4-FFF2-40B4-BE49-F238E27FC236}">
                <a16:creationId xmlns:a16="http://schemas.microsoft.com/office/drawing/2014/main" id="{3FDD13CD-7791-221D-11E1-C8D18F3EEE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
        <p:nvSpPr>
          <p:cNvPr id="19" name="Title 520">
            <a:extLst>
              <a:ext uri="{FF2B5EF4-FFF2-40B4-BE49-F238E27FC236}">
                <a16:creationId xmlns:a16="http://schemas.microsoft.com/office/drawing/2014/main" id="{ED863A59-0E7A-87F0-9F09-D2B03641FF27}"/>
              </a:ext>
            </a:extLst>
          </p:cNvPr>
          <p:cNvSpPr>
            <a:spLocks noGrp="1"/>
          </p:cNvSpPr>
          <p:nvPr>
            <p:ph type="title"/>
          </p:nvPr>
        </p:nvSpPr>
        <p:spPr>
          <a:xfrm>
            <a:off x="599121" y="369598"/>
            <a:ext cx="9478944" cy="804836"/>
          </a:xfrm>
        </p:spPr>
        <p:txBody>
          <a:bodyPr/>
          <a:lstStyle/>
          <a:p>
            <a:pPr>
              <a:lnSpc>
                <a:spcPts val="6000"/>
              </a:lnSpc>
              <a:tabLst>
                <a:tab pos="4787900" algn="l"/>
              </a:tabLst>
            </a:pPr>
            <a:r>
              <a:rPr lang="en-US" sz="4000" dirty="0">
                <a:solidFill>
                  <a:schemeClr val="bg1"/>
                </a:solidFill>
              </a:rPr>
              <a:t>Emergency Vehicles&amp; Plant Equipment </a:t>
            </a:r>
          </a:p>
        </p:txBody>
      </p:sp>
      <p:sp>
        <p:nvSpPr>
          <p:cNvPr id="7" name="Subtitle 5">
            <a:extLst>
              <a:ext uri="{FF2B5EF4-FFF2-40B4-BE49-F238E27FC236}">
                <a16:creationId xmlns:a16="http://schemas.microsoft.com/office/drawing/2014/main" id="{569FF126-0761-D512-2677-6EF712E1559C}"/>
              </a:ext>
            </a:extLst>
          </p:cNvPr>
          <p:cNvSpPr txBox="1">
            <a:spLocks/>
          </p:cNvSpPr>
          <p:nvPr/>
        </p:nvSpPr>
        <p:spPr>
          <a:xfrm>
            <a:off x="334297" y="1196911"/>
            <a:ext cx="10981403" cy="4912586"/>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br>
              <a:rPr lang="en-ZA" sz="2300" dirty="0"/>
            </a:br>
            <a:r>
              <a:rPr lang="en-ZA" sz="1800" b="1" dirty="0">
                <a:solidFill>
                  <a:schemeClr val="bg1"/>
                </a:solidFill>
              </a:rPr>
              <a:t>TPL/2026/05/0301/5169/RFP</a:t>
            </a:r>
          </a:p>
          <a:p>
            <a:r>
              <a:rPr lang="en-US" sz="1800" b="1" u="sng" dirty="0">
                <a:solidFill>
                  <a:schemeClr val="bg1"/>
                </a:solidFill>
              </a:rPr>
              <a:t>NON-COMPULSORY TENDER CLARIFICATION MEETING</a:t>
            </a:r>
          </a:p>
          <a:p>
            <a:br>
              <a:rPr lang="en-ZA" sz="1800" b="1" dirty="0">
                <a:solidFill>
                  <a:schemeClr val="bg1"/>
                </a:solidFill>
              </a:rPr>
            </a:br>
            <a:r>
              <a:rPr lang="en-US" b="1" dirty="0">
                <a:solidFill>
                  <a:schemeClr val="bg1"/>
                </a:solidFill>
              </a:rPr>
              <a:t>SUPPLY AND DELIVERY OF ONE (1) BRAND-NEW TRACTOR LOADER BACKHOE (TLB), THREE (3) BRAND-NEW WHEELED MINI TLBs WITH THEIR TRAILERS, AND TWO (2) BRAND-NEW TLB TRAILERS, ON A ONCE-OFF PURCHASE BASIS .</a:t>
            </a:r>
            <a:endParaRPr lang="en-US" sz="1800" dirty="0">
              <a:solidFill>
                <a:schemeClr val="bg1"/>
              </a:solidFill>
            </a:endParaRPr>
          </a:p>
          <a:p>
            <a:r>
              <a:rPr lang="en-ZA" sz="1800" b="1" dirty="0">
                <a:solidFill>
                  <a:schemeClr val="bg1"/>
                </a:solidFill>
              </a:rPr>
              <a:t>NEC CONTRACT </a:t>
            </a:r>
            <a:endParaRPr lang="en-US" sz="1800" b="1" dirty="0">
              <a:solidFill>
                <a:schemeClr val="bg1"/>
              </a:solidFill>
            </a:endParaRPr>
          </a:p>
          <a:p>
            <a:r>
              <a:rPr lang="en-US" sz="1800" b="1" dirty="0">
                <a:solidFill>
                  <a:schemeClr val="bg1"/>
                </a:solidFill>
              </a:rPr>
              <a:t>Date: 16 September 2026</a:t>
            </a:r>
          </a:p>
          <a:p>
            <a:pPr>
              <a:lnSpc>
                <a:spcPct val="100000"/>
              </a:lnSpc>
              <a:spcBef>
                <a:spcPts val="0"/>
              </a:spcBef>
              <a:spcAft>
                <a:spcPts val="738"/>
              </a:spcAft>
            </a:pPr>
            <a:r>
              <a:rPr lang="en-US" sz="1800" b="1" dirty="0">
                <a:solidFill>
                  <a:schemeClr val="bg1"/>
                </a:solidFill>
              </a:rPr>
              <a:t>TIME: 10H00 -12H30</a:t>
            </a:r>
          </a:p>
        </p:txBody>
      </p:sp>
    </p:spTree>
    <p:extLst>
      <p:ext uri="{BB962C8B-B14F-4D97-AF65-F5344CB8AC3E}">
        <p14:creationId xmlns:p14="http://schemas.microsoft.com/office/powerpoint/2010/main" val="3599534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2566297006"/>
              </p:ext>
            </p:extLst>
          </p:nvPr>
        </p:nvGraphicFramePr>
        <p:xfrm>
          <a:off x="1482441" y="1253106"/>
          <a:ext cx="10006026" cy="5533070"/>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6774862">
                  <a:extLst>
                    <a:ext uri="{9D8B030D-6E8A-4147-A177-3AD203B41FA5}">
                      <a16:colId xmlns:a16="http://schemas.microsoft.com/office/drawing/2014/main" val="1314826358"/>
                    </a:ext>
                  </a:extLst>
                </a:gridCol>
                <a:gridCol w="116840">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540831">
                <a:tc>
                  <a:txBody>
                    <a:bodyPr/>
                    <a:lstStyle/>
                    <a:p>
                      <a:r>
                        <a:rPr lang="en-US" sz="1100" b="1" i="0" dirty="0">
                          <a:solidFill>
                            <a:srgbClr val="0070C0"/>
                          </a:solidFill>
                          <a:latin typeface="Apex New Heavy" panose="02010600040501010103" pitchFamily="2" charset="77"/>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dirty="0">
                          <a:solidFill>
                            <a:srgbClr val="0070C0"/>
                          </a:solidFill>
                          <a:latin typeface="Apex New Medium" panose="02010600040501010103" pitchFamily="2" charset="77"/>
                          <a:ea typeface="Apex New Medium" panose="02010600040501010103" pitchFamily="2" charset="77"/>
                        </a:rPr>
                        <a:t>Welcome &amp; Safety </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cs typeface="+mn-cs"/>
                        </a:rPr>
                        <a:t>Introduction of TPL Team</a:t>
                      </a:r>
                      <a:endParaRPr lang="en-US" sz="1100" b="0" i="0" kern="1200" dirty="0">
                        <a:solidFill>
                          <a:schemeClr val="tx1">
                            <a:lumMod val="75000"/>
                            <a:lumOff val="25000"/>
                          </a:schemeClr>
                        </a:solidFill>
                        <a:latin typeface="Apex New Medium" panose="02010600040501010103" pitchFamily="2" charset="77"/>
                        <a:ea typeface="Apex New Medium" panose="02010600040501010103" pitchFamily="2" charset="77"/>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Project Purpose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kern="1200" dirty="0">
                          <a:solidFill>
                            <a:schemeClr val="tx1">
                              <a:lumMod val="75000"/>
                              <a:lumOff val="25000"/>
                            </a:schemeClr>
                          </a:solidFill>
                          <a:latin typeface="Apex New Book" panose="02010600040501010103" pitchFamily="2" charset="77"/>
                          <a:ea typeface="Apex New Book" panose="02010600040501010103" pitchFamily="2" charset="77"/>
                          <a:cs typeface="+mn-cs"/>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562922">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04</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Scope of Supply and Specifications/Annexures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200" b="0" i="0" kern="1200" dirty="0">
                          <a:solidFill>
                            <a:schemeClr val="tx1">
                              <a:lumMod val="75000"/>
                              <a:lumOff val="25000"/>
                            </a:schemeClr>
                          </a:solidFill>
                          <a:latin typeface="Apex New Book" panose="02010600040501010103" pitchFamily="2" charset="77"/>
                          <a:ea typeface="+mn-ea"/>
                          <a:cs typeface="+mn-cs"/>
                        </a:rPr>
                        <a:t>	</a:t>
                      </a: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Commercial - Tender Process: Tendering Procedure and clarification of Returnables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Pricing Instructions &amp; Pricing Schedule and Contract Data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7707971"/>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07</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Technical Evaluation Criteria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967644"/>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08</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Questions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8890906"/>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09</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Closing</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463315"/>
                  </a:ext>
                </a:extLst>
              </a:tr>
              <a:tr h="562922">
                <a:tc>
                  <a:txBody>
                    <a:bodyPr/>
                    <a:lstStyle/>
                    <a:p>
                      <a:endParaRPr lang="en-US" sz="1800" b="1" i="0" dirty="0">
                        <a:solidFill>
                          <a:schemeClr val="tx1">
                            <a:lumMod val="75000"/>
                            <a:lumOff val="25000"/>
                          </a:schemeClr>
                        </a:solidFill>
                        <a:latin typeface="Apex New Heavy" panose="02010600040501010103" pitchFamily="2" charset="77"/>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800" b="0" i="0" kern="1200" dirty="0">
                          <a:solidFill>
                            <a:srgbClr val="FF0000"/>
                          </a:solidFill>
                          <a:latin typeface="Apex New Medium" panose="02010600040501010103" pitchFamily="2" charset="77"/>
                          <a:ea typeface="+mn-ea"/>
                          <a:cs typeface="+mn-cs"/>
                        </a:rPr>
                        <a:t>Please note that this meeting is recorded for meeting minutes purposes</a:t>
                      </a:r>
                    </a:p>
                    <a:p>
                      <a:endParaRPr lang="en-US" sz="1800" b="0" i="0" kern="1200" dirty="0">
                        <a:solidFill>
                          <a:schemeClr val="tx1">
                            <a:lumMod val="75000"/>
                            <a:lumOff val="25000"/>
                          </a:schemeClr>
                        </a:solidFill>
                        <a:latin typeface="Apex New Medium" panose="02010600040501010103" pitchFamily="2" charset="77"/>
                        <a:ea typeface="+mn-ea"/>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183781"/>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a:xfrm>
            <a:off x="283473" y="517638"/>
            <a:ext cx="10233292" cy="410136"/>
          </a:xfrm>
        </p:spPr>
        <p:txBody>
          <a:bodyPr/>
          <a:lstStyle/>
          <a:p>
            <a:r>
              <a:rPr lang="en-US" sz="2400" b="1" dirty="0">
                <a:solidFill>
                  <a:schemeClr val="tx1"/>
                </a:solidFill>
              </a:rPr>
              <a:t>Emergency Vehicles and Plant Equipment Te</a:t>
            </a:r>
            <a:r>
              <a:rPr lang="en-ZA" sz="2400" b="1" dirty="0">
                <a:solidFill>
                  <a:schemeClr val="tx1">
                    <a:lumMod val="75000"/>
                    <a:lumOff val="25000"/>
                  </a:schemeClr>
                </a:solidFill>
              </a:rPr>
              <a:t>nder Briefing </a:t>
            </a:r>
            <a:endParaRPr lang="en-US" sz="2400" b="1" dirty="0">
              <a:solidFill>
                <a:schemeClr val="tx1">
                  <a:lumMod val="75000"/>
                  <a:lumOff val="25000"/>
                </a:schemeClr>
              </a:solidFill>
            </a:endParaRP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dirty="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72578" y="-2484"/>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2</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37833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A7DDE8A-B245-7F8D-DA6F-32478A5A14BA}"/>
              </a:ext>
            </a:extLst>
          </p:cNvPr>
          <p:cNvSpPr>
            <a:spLocks noGrp="1"/>
          </p:cNvSpPr>
          <p:nvPr>
            <p:ph type="title"/>
          </p:nvPr>
        </p:nvSpPr>
        <p:spPr>
          <a:xfrm>
            <a:off x="283474" y="249922"/>
            <a:ext cx="10506446" cy="461665"/>
          </a:xfrm>
        </p:spPr>
        <p:txBody>
          <a:bodyPr/>
          <a:lstStyle/>
          <a:p>
            <a:r>
              <a:rPr lang="en-US" dirty="0"/>
              <a:t>Emergency Vehicles and Plant Equipment– Introduction TPL Team Members</a:t>
            </a:r>
          </a:p>
        </p:txBody>
      </p:sp>
      <p:sp>
        <p:nvSpPr>
          <p:cNvPr id="6" name="Content Placeholder 2">
            <a:extLst>
              <a:ext uri="{FF2B5EF4-FFF2-40B4-BE49-F238E27FC236}">
                <a16:creationId xmlns:a16="http://schemas.microsoft.com/office/drawing/2014/main" id="{AD30E1F9-695C-E137-86ED-DAF1EF9B2DE5}"/>
              </a:ext>
            </a:extLst>
          </p:cNvPr>
          <p:cNvSpPr txBox="1">
            <a:spLocks/>
          </p:cNvSpPr>
          <p:nvPr/>
        </p:nvSpPr>
        <p:spPr>
          <a:xfrm>
            <a:off x="558436" y="898676"/>
            <a:ext cx="10058401" cy="4912843"/>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nSpc>
                <a:spcPct val="100000"/>
              </a:lnSpc>
              <a:spcBef>
                <a:spcPts val="0"/>
              </a:spcBef>
              <a:spcAft>
                <a:spcPts val="0"/>
              </a:spcAft>
              <a:defRPr/>
            </a:pPr>
            <a:endParaRPr lang="en-GB" sz="2215" dirty="0">
              <a:solidFill>
                <a:schemeClr val="tx1"/>
              </a:solidFill>
              <a:cs typeface="Arial" pitchFamily="34" charset="0"/>
            </a:endParaRPr>
          </a:p>
          <a:p>
            <a:pPr>
              <a:lnSpc>
                <a:spcPct val="100000"/>
              </a:lnSpc>
              <a:spcBef>
                <a:spcPts val="0"/>
              </a:spcBef>
              <a:spcAft>
                <a:spcPts val="0"/>
              </a:spcAft>
              <a:defRPr/>
            </a:pPr>
            <a:r>
              <a:rPr lang="en-US" sz="1100" dirty="0">
                <a:solidFill>
                  <a:schemeClr val="tx1"/>
                </a:solidFill>
                <a:cs typeface="Arial" pitchFamily="34" charset="0"/>
              </a:rPr>
              <a:t>Benedict Phungula</a:t>
            </a:r>
            <a:r>
              <a:rPr lang="en-GB" sz="1100" dirty="0">
                <a:solidFill>
                  <a:schemeClr val="tx1"/>
                </a:solidFill>
                <a:cs typeface="Arial" pitchFamily="34" charset="0"/>
              </a:rPr>
              <a:t>	 	</a:t>
            </a:r>
            <a:r>
              <a:rPr lang="en-US" sz="1100" dirty="0">
                <a:solidFill>
                  <a:schemeClr val="tx1"/>
                </a:solidFill>
                <a:cs typeface="Arial" charset="0"/>
              </a:rPr>
              <a:t>: 	Senior Incident Response Specialist</a:t>
            </a:r>
          </a:p>
          <a:p>
            <a:pPr>
              <a:lnSpc>
                <a:spcPct val="100000"/>
              </a:lnSpc>
              <a:spcBef>
                <a:spcPts val="0"/>
              </a:spcBef>
              <a:spcAft>
                <a:spcPts val="0"/>
              </a:spcAft>
              <a:defRPr/>
            </a:pPr>
            <a:endParaRPr lang="en-GB" sz="1100" dirty="0">
              <a:solidFill>
                <a:schemeClr val="tx1"/>
              </a:solidFill>
              <a:cs typeface="Arial" pitchFamily="34" charset="0"/>
            </a:endParaRPr>
          </a:p>
          <a:p>
            <a:pPr>
              <a:lnSpc>
                <a:spcPct val="100000"/>
              </a:lnSpc>
              <a:spcBef>
                <a:spcPts val="0"/>
              </a:spcBef>
              <a:spcAft>
                <a:spcPts val="0"/>
              </a:spcAft>
              <a:defRPr/>
            </a:pPr>
            <a:r>
              <a:rPr lang="en-GB" sz="1100" dirty="0">
                <a:solidFill>
                  <a:schemeClr val="tx1"/>
                </a:solidFill>
                <a:cs typeface="Arial" pitchFamily="34" charset="0"/>
              </a:rPr>
              <a:t>Thembelani Emmanuel     	</a:t>
            </a:r>
            <a:r>
              <a:rPr lang="en-US" sz="1100" dirty="0">
                <a:solidFill>
                  <a:schemeClr val="tx1"/>
                </a:solidFill>
                <a:cs typeface="Arial" charset="0"/>
              </a:rPr>
              <a:t>:   	Contracts Lead</a:t>
            </a:r>
          </a:p>
          <a:p>
            <a:pPr>
              <a:lnSpc>
                <a:spcPct val="100000"/>
              </a:lnSpc>
              <a:spcBef>
                <a:spcPts val="0"/>
              </a:spcBef>
              <a:spcAft>
                <a:spcPts val="0"/>
              </a:spcAft>
              <a:defRPr/>
            </a:pPr>
            <a:endParaRPr lang="en-US" sz="1100" dirty="0">
              <a:solidFill>
                <a:schemeClr val="tx1"/>
              </a:solidFill>
              <a:cs typeface="Arial" charset="0"/>
            </a:endParaRPr>
          </a:p>
          <a:p>
            <a:pPr>
              <a:lnSpc>
                <a:spcPct val="100000"/>
              </a:lnSpc>
              <a:spcBef>
                <a:spcPts val="0"/>
              </a:spcBef>
              <a:spcAft>
                <a:spcPts val="0"/>
              </a:spcAft>
              <a:defRPr/>
            </a:pPr>
            <a:r>
              <a:rPr lang="en-US" sz="1100" dirty="0">
                <a:solidFill>
                  <a:schemeClr val="tx1"/>
                </a:solidFill>
                <a:cs typeface="Arial" charset="0"/>
              </a:rPr>
              <a:t>Rolivhuwa Mugivhi 		:                Quantity Surveyor: Projects</a:t>
            </a:r>
          </a:p>
          <a:p>
            <a:pPr>
              <a:lnSpc>
                <a:spcPct val="100000"/>
              </a:lnSpc>
              <a:spcBef>
                <a:spcPts val="0"/>
              </a:spcBef>
              <a:spcAft>
                <a:spcPts val="0"/>
              </a:spcAft>
              <a:defRPr/>
            </a:pPr>
            <a:endParaRPr lang="en-US" sz="1100" dirty="0">
              <a:solidFill>
                <a:schemeClr val="tx1"/>
              </a:solidFill>
              <a:cs typeface="Arial" charset="0"/>
            </a:endParaRPr>
          </a:p>
          <a:p>
            <a:pPr>
              <a:lnSpc>
                <a:spcPct val="100000"/>
              </a:lnSpc>
              <a:spcBef>
                <a:spcPts val="0"/>
              </a:spcBef>
              <a:spcAft>
                <a:spcPts val="0"/>
              </a:spcAft>
              <a:defRPr/>
            </a:pPr>
            <a:r>
              <a:rPr lang="en-US" sz="1100" dirty="0">
                <a:solidFill>
                  <a:schemeClr val="tx1"/>
                </a:solidFill>
                <a:cs typeface="Arial" charset="0"/>
              </a:rPr>
              <a:t>Khulekani Ngqulunga		:	Commodity Analyst/SD</a:t>
            </a:r>
          </a:p>
          <a:p>
            <a:pPr>
              <a:lnSpc>
                <a:spcPct val="100000"/>
              </a:lnSpc>
              <a:spcBef>
                <a:spcPts val="0"/>
              </a:spcBef>
              <a:spcAft>
                <a:spcPts val="0"/>
              </a:spcAft>
              <a:defRPr/>
            </a:pPr>
            <a:endParaRPr lang="en-US" sz="1100" dirty="0">
              <a:solidFill>
                <a:schemeClr val="tx1"/>
              </a:solidFill>
              <a:cs typeface="Arial" charset="0"/>
            </a:endParaRPr>
          </a:p>
          <a:p>
            <a:pPr>
              <a:lnSpc>
                <a:spcPct val="100000"/>
              </a:lnSpc>
              <a:spcBef>
                <a:spcPts val="0"/>
              </a:spcBef>
              <a:spcAft>
                <a:spcPts val="0"/>
              </a:spcAft>
              <a:defRPr/>
            </a:pPr>
            <a:r>
              <a:rPr lang="en-US" sz="1100" dirty="0">
                <a:solidFill>
                  <a:schemeClr val="tx1"/>
                </a:solidFill>
                <a:cs typeface="Arial" charset="0"/>
              </a:rPr>
              <a:t>Tholakele Mzolo		: 	Senior Strategic Sourcing Manager</a:t>
            </a:r>
          </a:p>
          <a:p>
            <a:pPr>
              <a:lnSpc>
                <a:spcPct val="100000"/>
              </a:lnSpc>
              <a:spcBef>
                <a:spcPts val="0"/>
              </a:spcBef>
              <a:spcAft>
                <a:spcPts val="0"/>
              </a:spcAft>
              <a:defRPr/>
            </a:pPr>
            <a:endParaRPr lang="en-US" sz="1800" dirty="0">
              <a:solidFill>
                <a:schemeClr val="tx1"/>
              </a:solidFill>
              <a:cs typeface="Arial" charset="0"/>
            </a:endParaRPr>
          </a:p>
          <a:p>
            <a:pPr>
              <a:lnSpc>
                <a:spcPct val="100000"/>
              </a:lnSpc>
              <a:spcBef>
                <a:spcPts val="0"/>
              </a:spcBef>
              <a:spcAft>
                <a:spcPts val="0"/>
              </a:spcAft>
              <a:defRPr/>
            </a:pPr>
            <a:endParaRPr lang="en-US" sz="1800" dirty="0">
              <a:solidFill>
                <a:schemeClr val="tx1"/>
              </a:solidFill>
              <a:cs typeface="Arial" charset="0"/>
            </a:endParaRPr>
          </a:p>
        </p:txBody>
      </p:sp>
    </p:spTree>
    <p:extLst>
      <p:ext uri="{BB962C8B-B14F-4D97-AF65-F5344CB8AC3E}">
        <p14:creationId xmlns:p14="http://schemas.microsoft.com/office/powerpoint/2010/main" val="2205188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1237408603"/>
              </p:ext>
            </p:extLst>
          </p:nvPr>
        </p:nvGraphicFramePr>
        <p:xfrm>
          <a:off x="1482441" y="1253106"/>
          <a:ext cx="10006026" cy="5533070"/>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6774862">
                  <a:extLst>
                    <a:ext uri="{9D8B030D-6E8A-4147-A177-3AD203B41FA5}">
                      <a16:colId xmlns:a16="http://schemas.microsoft.com/office/drawing/2014/main" val="1314826358"/>
                    </a:ext>
                  </a:extLst>
                </a:gridCol>
                <a:gridCol w="116840">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540831">
                <a:tc>
                  <a:txBody>
                    <a:bodyPr/>
                    <a:lstStyle/>
                    <a:p>
                      <a:r>
                        <a:rPr lang="en-US" sz="1100" b="1" i="0" dirty="0">
                          <a:solidFill>
                            <a:schemeClr val="tx1"/>
                          </a:solidFill>
                          <a:latin typeface="+mj-lt"/>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dirty="0">
                          <a:solidFill>
                            <a:schemeClr val="tx1"/>
                          </a:solidFill>
                          <a:latin typeface="+mj-lt"/>
                          <a:ea typeface="Apex New Medium" panose="02010600040501010103" pitchFamily="2" charset="77"/>
                        </a:rPr>
                        <a:t>Welcome </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540831">
                <a:tc>
                  <a:txBody>
                    <a:bodyPr/>
                    <a:lstStyle/>
                    <a:p>
                      <a:r>
                        <a:rPr lang="en-US" sz="1100" b="1" i="0" dirty="0">
                          <a:solidFill>
                            <a:schemeClr val="tx1">
                              <a:lumMod val="75000"/>
                              <a:lumOff val="25000"/>
                            </a:schemeClr>
                          </a:solidFill>
                          <a:latin typeface="+mj-lt"/>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mj-lt"/>
                          <a:cs typeface="+mn-cs"/>
                        </a:rPr>
                        <a:t>Introduction of TPL Team</a:t>
                      </a:r>
                      <a:endParaRPr lang="en-US" sz="1100" b="0" i="0" kern="1200" dirty="0">
                        <a:solidFill>
                          <a:schemeClr val="tx1">
                            <a:lumMod val="75000"/>
                            <a:lumOff val="25000"/>
                          </a:schemeClr>
                        </a:solidFill>
                        <a:latin typeface="+mj-lt"/>
                        <a:ea typeface="Apex New Medium" panose="02010600040501010103" pitchFamily="2" charset="77"/>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540831">
                <a:tc>
                  <a:txBody>
                    <a:bodyPr/>
                    <a:lstStyle/>
                    <a:p>
                      <a:r>
                        <a:rPr lang="en-US" sz="1100" b="1" i="0" dirty="0">
                          <a:solidFill>
                            <a:srgbClr val="0070C0"/>
                          </a:solidFill>
                          <a:latin typeface="+mj-lt"/>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rgbClr val="0070C0"/>
                          </a:solidFill>
                          <a:latin typeface="+mj-lt"/>
                          <a:ea typeface="+mn-ea"/>
                          <a:cs typeface="+mn-cs"/>
                        </a:rPr>
                        <a:t>Project Purpose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kern="1200" dirty="0">
                          <a:solidFill>
                            <a:schemeClr val="tx1">
                              <a:lumMod val="75000"/>
                              <a:lumOff val="25000"/>
                            </a:schemeClr>
                          </a:solidFill>
                          <a:latin typeface="Apex New Book" panose="02010600040501010103" pitchFamily="2" charset="77"/>
                          <a:ea typeface="Apex New Book" panose="02010600040501010103" pitchFamily="2" charset="77"/>
                          <a:cs typeface="+mn-cs"/>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562922">
                <a:tc>
                  <a:txBody>
                    <a:bodyPr/>
                    <a:lstStyle/>
                    <a:p>
                      <a:r>
                        <a:rPr lang="en-US" sz="1100" b="1" i="0" dirty="0">
                          <a:solidFill>
                            <a:schemeClr val="tx1">
                              <a:lumMod val="75000"/>
                              <a:lumOff val="25000"/>
                            </a:schemeClr>
                          </a:solidFill>
                          <a:latin typeface="+mj-lt"/>
                          <a:ea typeface="Apex New Heavy" panose="02010600040501010103" pitchFamily="2" charset="77"/>
                        </a:rPr>
                        <a:t>04</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mj-lt"/>
                          <a:ea typeface="+mn-ea"/>
                          <a:cs typeface="+mn-cs"/>
                        </a:rPr>
                        <a:t>Scope of Supply and Specifications/Annexures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200" b="0" i="0" kern="1200" dirty="0">
                          <a:solidFill>
                            <a:schemeClr val="tx1">
                              <a:lumMod val="75000"/>
                              <a:lumOff val="25000"/>
                            </a:schemeClr>
                          </a:solidFill>
                          <a:latin typeface="Apex New Book" panose="02010600040501010103" pitchFamily="2" charset="77"/>
                          <a:ea typeface="+mn-ea"/>
                          <a:cs typeface="+mn-cs"/>
                        </a:rPr>
                        <a:t>	</a:t>
                      </a: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40831">
                <a:tc>
                  <a:txBody>
                    <a:bodyPr/>
                    <a:lstStyle/>
                    <a:p>
                      <a:r>
                        <a:rPr lang="en-US" sz="1100" b="1" i="0" dirty="0">
                          <a:solidFill>
                            <a:schemeClr val="tx1">
                              <a:lumMod val="75000"/>
                              <a:lumOff val="25000"/>
                            </a:schemeClr>
                          </a:solidFill>
                          <a:latin typeface="+mj-lt"/>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mj-lt"/>
                          <a:ea typeface="+mn-ea"/>
                          <a:cs typeface="+mn-cs"/>
                        </a:rPr>
                        <a:t>Commercial - Tender Process: Tendering Procedure and clarification of Returnables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540831">
                <a:tc>
                  <a:txBody>
                    <a:bodyPr/>
                    <a:lstStyle/>
                    <a:p>
                      <a:r>
                        <a:rPr lang="en-US" sz="1100" b="1" i="0" dirty="0">
                          <a:solidFill>
                            <a:schemeClr val="tx1">
                              <a:lumMod val="75000"/>
                              <a:lumOff val="25000"/>
                            </a:schemeClr>
                          </a:solidFill>
                          <a:latin typeface="+mj-lt"/>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mj-lt"/>
                          <a:ea typeface="+mn-ea"/>
                          <a:cs typeface="+mn-cs"/>
                        </a:rPr>
                        <a:t>Pricing Instructions &amp; Pricing Schedule and Contract Data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7707971"/>
                  </a:ext>
                </a:extLst>
              </a:tr>
              <a:tr h="540831">
                <a:tc>
                  <a:txBody>
                    <a:bodyPr/>
                    <a:lstStyle/>
                    <a:p>
                      <a:r>
                        <a:rPr lang="en-US" sz="1100" b="1" i="0" dirty="0">
                          <a:solidFill>
                            <a:schemeClr val="tx1">
                              <a:lumMod val="75000"/>
                              <a:lumOff val="25000"/>
                            </a:schemeClr>
                          </a:solidFill>
                          <a:latin typeface="+mj-lt"/>
                          <a:ea typeface="Apex New Heavy" panose="02010600040501010103" pitchFamily="2" charset="77"/>
                        </a:rPr>
                        <a:t>07</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mj-lt"/>
                          <a:ea typeface="+mn-ea"/>
                          <a:cs typeface="+mn-cs"/>
                        </a:rPr>
                        <a:t>Technical Evaluation Criteria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967644"/>
                  </a:ext>
                </a:extLst>
              </a:tr>
              <a:tr h="540831">
                <a:tc>
                  <a:txBody>
                    <a:bodyPr/>
                    <a:lstStyle/>
                    <a:p>
                      <a:r>
                        <a:rPr lang="en-US" sz="1100" b="1" i="0" dirty="0">
                          <a:solidFill>
                            <a:schemeClr val="tx1">
                              <a:lumMod val="75000"/>
                              <a:lumOff val="25000"/>
                            </a:schemeClr>
                          </a:solidFill>
                          <a:latin typeface="+mj-lt"/>
                          <a:ea typeface="Apex New Heavy" panose="02010600040501010103" pitchFamily="2" charset="77"/>
                        </a:rPr>
                        <a:t>08</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mj-lt"/>
                          <a:ea typeface="+mn-ea"/>
                          <a:cs typeface="+mn-cs"/>
                        </a:rPr>
                        <a:t>Questions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8890906"/>
                  </a:ext>
                </a:extLst>
              </a:tr>
              <a:tr h="540831">
                <a:tc>
                  <a:txBody>
                    <a:bodyPr/>
                    <a:lstStyle/>
                    <a:p>
                      <a:r>
                        <a:rPr lang="en-US" sz="1100" b="1" i="0" dirty="0">
                          <a:solidFill>
                            <a:schemeClr val="tx1">
                              <a:lumMod val="75000"/>
                              <a:lumOff val="25000"/>
                            </a:schemeClr>
                          </a:solidFill>
                          <a:latin typeface="+mj-lt"/>
                          <a:ea typeface="Apex New Heavy" panose="02010600040501010103" pitchFamily="2" charset="77"/>
                        </a:rPr>
                        <a:t>09</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mj-lt"/>
                          <a:ea typeface="+mn-ea"/>
                          <a:cs typeface="+mn-cs"/>
                        </a:rPr>
                        <a:t>Closing</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463315"/>
                  </a:ext>
                </a:extLst>
              </a:tr>
              <a:tr h="562922">
                <a:tc>
                  <a:txBody>
                    <a:bodyPr/>
                    <a:lstStyle/>
                    <a:p>
                      <a:endParaRPr lang="en-US" sz="1800" b="1" i="0" dirty="0">
                        <a:solidFill>
                          <a:schemeClr val="tx1">
                            <a:lumMod val="75000"/>
                            <a:lumOff val="25000"/>
                          </a:schemeClr>
                        </a:solidFill>
                        <a:latin typeface="Apex New Heavy" panose="02010600040501010103" pitchFamily="2" charset="77"/>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800" b="0" i="0" kern="1200" dirty="0">
                          <a:solidFill>
                            <a:srgbClr val="FF0000"/>
                          </a:solidFill>
                          <a:latin typeface="Apex New Medium" panose="02010600040501010103" pitchFamily="2" charset="77"/>
                          <a:ea typeface="+mn-ea"/>
                          <a:cs typeface="+mn-cs"/>
                        </a:rPr>
                        <a:t>Please note that this meeting is recorded for meeting minutes purposes</a:t>
                      </a:r>
                    </a:p>
                    <a:p>
                      <a:endParaRPr lang="en-US" sz="1800" b="0" i="0" kern="1200" dirty="0">
                        <a:solidFill>
                          <a:schemeClr val="tx1">
                            <a:lumMod val="75000"/>
                            <a:lumOff val="25000"/>
                          </a:schemeClr>
                        </a:solidFill>
                        <a:latin typeface="Apex New Medium" panose="02010600040501010103" pitchFamily="2" charset="77"/>
                        <a:ea typeface="+mn-ea"/>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183781"/>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a:xfrm>
            <a:off x="283474" y="517638"/>
            <a:ext cx="7814046" cy="410136"/>
          </a:xfrm>
        </p:spPr>
        <p:txBody>
          <a:bodyPr/>
          <a:lstStyle/>
          <a:p>
            <a:r>
              <a:rPr lang="en-US" sz="2400" b="1" dirty="0">
                <a:solidFill>
                  <a:schemeClr val="tx1"/>
                </a:solidFill>
              </a:rPr>
              <a:t>Emergency Vehicles and Plant Equipment Te</a:t>
            </a:r>
            <a:r>
              <a:rPr lang="en-ZA" sz="2400" b="1" dirty="0">
                <a:solidFill>
                  <a:schemeClr val="tx1">
                    <a:lumMod val="75000"/>
                    <a:lumOff val="25000"/>
                  </a:schemeClr>
                </a:solidFill>
              </a:rPr>
              <a:t>nder Briefing </a:t>
            </a:r>
            <a:endParaRPr lang="en-US" sz="2400" b="1" dirty="0">
              <a:solidFill>
                <a:schemeClr val="tx1">
                  <a:lumMod val="75000"/>
                  <a:lumOff val="25000"/>
                </a:schemeClr>
              </a:solidFill>
            </a:endParaRPr>
          </a:p>
          <a:p>
            <a:endParaRPr lang="en-US" dirty="0">
              <a:solidFill>
                <a:schemeClr val="tx1">
                  <a:lumMod val="75000"/>
                  <a:lumOff val="25000"/>
                </a:schemeClr>
              </a:solidFill>
            </a:endParaRP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dirty="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72578" y="-2484"/>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r>
              <a:rPr lang="en-ZA" sz="900" b="1" dirty="0">
                <a:solidFill>
                  <a:schemeClr val="bg1"/>
                </a:solidFill>
                <a:latin typeface="Tahoma"/>
              </a:rPr>
              <a:t>4</a:t>
            </a:r>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800540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A7DDE8A-B245-7F8D-DA6F-32478A5A14BA}"/>
              </a:ext>
            </a:extLst>
          </p:cNvPr>
          <p:cNvSpPr>
            <a:spLocks noGrp="1"/>
          </p:cNvSpPr>
          <p:nvPr>
            <p:ph type="title"/>
          </p:nvPr>
        </p:nvSpPr>
        <p:spPr>
          <a:xfrm>
            <a:off x="283474" y="65256"/>
            <a:ext cx="10079725" cy="830997"/>
          </a:xfrm>
        </p:spPr>
        <p:txBody>
          <a:bodyPr/>
          <a:lstStyle/>
          <a:p>
            <a:r>
              <a:rPr lang="en-US" dirty="0"/>
              <a:t>Emergency Vehicles and Plant Equipment Te</a:t>
            </a:r>
            <a:r>
              <a:rPr lang="en-ZA" dirty="0">
                <a:solidFill>
                  <a:schemeClr val="tx1">
                    <a:lumMod val="75000"/>
                    <a:lumOff val="25000"/>
                  </a:schemeClr>
                </a:solidFill>
              </a:rPr>
              <a:t>nder Briefing - </a:t>
            </a:r>
            <a:r>
              <a:rPr lang="en-US" dirty="0"/>
              <a:t>PPA110288 – Project Purpose</a:t>
            </a:r>
          </a:p>
        </p:txBody>
      </p:sp>
      <p:sp>
        <p:nvSpPr>
          <p:cNvPr id="2" name="Subtitle 1">
            <a:extLst>
              <a:ext uri="{FF2B5EF4-FFF2-40B4-BE49-F238E27FC236}">
                <a16:creationId xmlns:a16="http://schemas.microsoft.com/office/drawing/2014/main" id="{9D822735-830B-2154-E8EF-3E2204EF5DFB}"/>
              </a:ext>
            </a:extLst>
          </p:cNvPr>
          <p:cNvSpPr>
            <a:spLocks noGrp="1"/>
          </p:cNvSpPr>
          <p:nvPr>
            <p:ph type="subTitle" idx="1"/>
          </p:nvPr>
        </p:nvSpPr>
        <p:spPr>
          <a:xfrm>
            <a:off x="283474" y="996462"/>
            <a:ext cx="10859933" cy="5744307"/>
          </a:xfrm>
        </p:spPr>
        <p:txBody>
          <a:bodyPr/>
          <a:lstStyle/>
          <a:p>
            <a:pPr marL="0" indent="0">
              <a:spcBef>
                <a:spcPts val="1200"/>
              </a:spcBef>
              <a:spcAft>
                <a:spcPts val="0"/>
              </a:spcAft>
            </a:pPr>
            <a:r>
              <a:rPr lang="en-US" sz="1100" dirty="0">
                <a:solidFill>
                  <a:schemeClr val="tx1"/>
                </a:solidFill>
                <a:latin typeface="+mj-lt"/>
              </a:rPr>
              <a:t>Purpose of the RFP</a:t>
            </a:r>
            <a:br>
              <a:rPr lang="en-US" sz="1100" dirty="0">
                <a:solidFill>
                  <a:schemeClr val="tx1"/>
                </a:solidFill>
                <a:latin typeface="+mj-lt"/>
              </a:rPr>
            </a:br>
            <a:r>
              <a:rPr lang="en-US" sz="1100" dirty="0">
                <a:solidFill>
                  <a:schemeClr val="tx1"/>
                </a:solidFill>
                <a:latin typeface="+mj-lt"/>
              </a:rPr>
              <a:t>Transnet Pipelines is procuring new vehicular equipment to support maintenance and repair activities across its operations.</a:t>
            </a:r>
            <a:br>
              <a:rPr lang="en-US" sz="1100" dirty="0">
                <a:solidFill>
                  <a:schemeClr val="tx1"/>
                </a:solidFill>
                <a:latin typeface="+mj-lt"/>
              </a:rPr>
            </a:br>
            <a:r>
              <a:rPr lang="en-US" sz="1100" dirty="0">
                <a:solidFill>
                  <a:schemeClr val="tx1"/>
                </a:solidFill>
                <a:latin typeface="+mj-lt"/>
              </a:rPr>
              <a:t>Equipment Required</a:t>
            </a:r>
            <a:br>
              <a:rPr lang="en-US" sz="1100" dirty="0">
                <a:solidFill>
                  <a:schemeClr val="tx1"/>
                </a:solidFill>
                <a:latin typeface="+mj-lt"/>
              </a:rPr>
            </a:br>
            <a:r>
              <a:rPr lang="en-US" sz="1100" dirty="0">
                <a:solidFill>
                  <a:schemeClr val="tx1"/>
                </a:solidFill>
                <a:latin typeface="+mj-lt"/>
              </a:rPr>
              <a:t>Once-off purchase of:</a:t>
            </a:r>
          </a:p>
          <a:p>
            <a:pPr marL="285750" indent="-285750">
              <a:spcBef>
                <a:spcPts val="1200"/>
              </a:spcBef>
              <a:spcAft>
                <a:spcPts val="0"/>
              </a:spcAft>
              <a:buFont typeface="Arial" panose="020B0604020202020204" pitchFamily="34" charset="0"/>
              <a:buChar char="•"/>
            </a:pPr>
            <a:r>
              <a:rPr lang="en-US" sz="1100" dirty="0">
                <a:solidFill>
                  <a:schemeClr val="tx1"/>
                </a:solidFill>
                <a:latin typeface="+mj-lt"/>
              </a:rPr>
              <a:t>1 × Brand-New Tractor Loader Backhoe (TLB)</a:t>
            </a:r>
          </a:p>
          <a:p>
            <a:pPr marL="285750" indent="-285750">
              <a:spcBef>
                <a:spcPts val="1200"/>
              </a:spcBef>
              <a:spcAft>
                <a:spcPts val="0"/>
              </a:spcAft>
              <a:buFont typeface="Arial" panose="020B0604020202020204" pitchFamily="34" charset="0"/>
              <a:buChar char="•"/>
            </a:pPr>
            <a:r>
              <a:rPr lang="en-US" sz="1100" dirty="0">
                <a:solidFill>
                  <a:schemeClr val="tx1"/>
                </a:solidFill>
                <a:latin typeface="+mj-lt"/>
              </a:rPr>
              <a:t>3 × Brand-New Mini TLBs with their trailers</a:t>
            </a:r>
          </a:p>
          <a:p>
            <a:pPr marL="285750" indent="-285750">
              <a:spcBef>
                <a:spcPts val="1200"/>
              </a:spcBef>
              <a:spcAft>
                <a:spcPts val="0"/>
              </a:spcAft>
              <a:buFont typeface="Arial" panose="020B0604020202020204" pitchFamily="34" charset="0"/>
              <a:buChar char="•"/>
            </a:pPr>
            <a:r>
              <a:rPr lang="en-US" sz="1100" dirty="0">
                <a:solidFill>
                  <a:schemeClr val="tx1"/>
                </a:solidFill>
                <a:latin typeface="+mj-lt"/>
              </a:rPr>
              <a:t>2 × Brand-New TLB Trailers</a:t>
            </a:r>
          </a:p>
          <a:p>
            <a:pPr marL="0" indent="0">
              <a:spcBef>
                <a:spcPts val="1200"/>
              </a:spcBef>
              <a:spcAft>
                <a:spcPts val="0"/>
              </a:spcAft>
            </a:pPr>
            <a:br>
              <a:rPr lang="en-US" sz="1100" dirty="0">
                <a:solidFill>
                  <a:schemeClr val="tx1"/>
                </a:solidFill>
                <a:latin typeface="+mj-lt"/>
              </a:rPr>
            </a:br>
            <a:r>
              <a:rPr lang="en-US" sz="1100" dirty="0">
                <a:solidFill>
                  <a:schemeClr val="tx1"/>
                </a:solidFill>
                <a:latin typeface="+mj-lt"/>
              </a:rPr>
              <a:t>Intended Application</a:t>
            </a:r>
            <a:br>
              <a:rPr lang="en-US" sz="1100" dirty="0">
                <a:solidFill>
                  <a:schemeClr val="tx1"/>
                </a:solidFill>
                <a:latin typeface="+mj-lt"/>
              </a:rPr>
            </a:br>
            <a:r>
              <a:rPr lang="en-US" sz="1100" dirty="0">
                <a:solidFill>
                  <a:schemeClr val="tx1"/>
                </a:solidFill>
                <a:latin typeface="+mj-lt"/>
              </a:rPr>
              <a:t>The TLB will be used for:</a:t>
            </a:r>
          </a:p>
          <a:p>
            <a:pPr marL="171450" indent="-171450">
              <a:spcBef>
                <a:spcPts val="1200"/>
              </a:spcBef>
              <a:spcAft>
                <a:spcPts val="0"/>
              </a:spcAft>
              <a:buFont typeface="Arial" panose="020B0604020202020204" pitchFamily="34" charset="0"/>
              <a:buChar char="•"/>
            </a:pPr>
            <a:r>
              <a:rPr lang="en-US" sz="1100" dirty="0">
                <a:solidFill>
                  <a:schemeClr val="tx1"/>
                </a:solidFill>
                <a:latin typeface="+mj-lt"/>
              </a:rPr>
              <a:t>Excavation</a:t>
            </a:r>
          </a:p>
          <a:p>
            <a:pPr marL="171450" indent="-171450">
              <a:spcBef>
                <a:spcPts val="1200"/>
              </a:spcBef>
              <a:spcAft>
                <a:spcPts val="0"/>
              </a:spcAft>
              <a:buFont typeface="Arial" panose="020B0604020202020204" pitchFamily="34" charset="0"/>
              <a:buChar char="•"/>
            </a:pPr>
            <a:r>
              <a:rPr lang="en-US" sz="1100" dirty="0">
                <a:solidFill>
                  <a:schemeClr val="tx1"/>
                </a:solidFill>
                <a:latin typeface="+mj-lt"/>
              </a:rPr>
              <a:t>Backfilling</a:t>
            </a:r>
          </a:p>
          <a:p>
            <a:pPr marL="171450" indent="-171450">
              <a:spcBef>
                <a:spcPts val="1200"/>
              </a:spcBef>
              <a:spcAft>
                <a:spcPts val="0"/>
              </a:spcAft>
              <a:buFont typeface="Arial" panose="020B0604020202020204" pitchFamily="34" charset="0"/>
              <a:buChar char="•"/>
            </a:pPr>
            <a:r>
              <a:rPr lang="en-US" sz="1100" dirty="0">
                <a:solidFill>
                  <a:schemeClr val="tx1"/>
                </a:solidFill>
                <a:latin typeface="+mj-lt"/>
              </a:rPr>
              <a:t>Loading of soil</a:t>
            </a:r>
          </a:p>
          <a:p>
            <a:pPr marL="171450" indent="-171450">
              <a:spcBef>
                <a:spcPts val="1200"/>
              </a:spcBef>
              <a:spcAft>
                <a:spcPts val="0"/>
              </a:spcAft>
              <a:buFont typeface="Arial" panose="020B0604020202020204" pitchFamily="34" charset="0"/>
              <a:buChar char="•"/>
            </a:pPr>
            <a:r>
              <a:rPr lang="en-US" sz="1100" dirty="0">
                <a:solidFill>
                  <a:schemeClr val="tx1"/>
                </a:solidFill>
                <a:latin typeface="+mj-lt"/>
              </a:rPr>
              <a:t>Handling concrete and sand</a:t>
            </a:r>
          </a:p>
          <a:p>
            <a:pPr marL="171450" indent="-171450">
              <a:spcBef>
                <a:spcPts val="1200"/>
              </a:spcBef>
              <a:spcAft>
                <a:spcPts val="0"/>
              </a:spcAft>
              <a:buFont typeface="Arial" panose="020B0604020202020204" pitchFamily="34" charset="0"/>
              <a:buChar char="•"/>
            </a:pPr>
            <a:r>
              <a:rPr lang="en-US" sz="1100" dirty="0">
                <a:solidFill>
                  <a:schemeClr val="tx1"/>
                </a:solidFill>
                <a:latin typeface="+mj-lt"/>
              </a:rPr>
              <a:t>Maintenance and repair of infrastructure</a:t>
            </a:r>
          </a:p>
          <a:p>
            <a:pPr marL="0" indent="0">
              <a:spcBef>
                <a:spcPts val="1200"/>
              </a:spcBef>
              <a:spcAft>
                <a:spcPts val="0"/>
              </a:spcAft>
            </a:pPr>
            <a:br>
              <a:rPr lang="en-US" sz="1100" dirty="0">
                <a:solidFill>
                  <a:schemeClr val="tx1"/>
                </a:solidFill>
                <a:latin typeface="+mj-lt"/>
              </a:rPr>
            </a:br>
            <a:r>
              <a:rPr lang="en-US" sz="1100" dirty="0">
                <a:solidFill>
                  <a:schemeClr val="tx1"/>
                </a:solidFill>
                <a:latin typeface="+mj-lt"/>
              </a:rPr>
              <a:t>The Mini TLBs will primarily support:</a:t>
            </a:r>
          </a:p>
          <a:p>
            <a:pPr marL="171450" indent="-171450">
              <a:spcBef>
                <a:spcPts val="1200"/>
              </a:spcBef>
              <a:spcAft>
                <a:spcPts val="0"/>
              </a:spcAft>
              <a:buFont typeface="Arial" panose="020B0604020202020204" pitchFamily="34" charset="0"/>
              <a:buChar char="•"/>
            </a:pPr>
            <a:r>
              <a:rPr lang="en-US" sz="1100" dirty="0">
                <a:solidFill>
                  <a:schemeClr val="tx1"/>
                </a:solidFill>
                <a:latin typeface="+mj-lt"/>
              </a:rPr>
              <a:t>Excavation</a:t>
            </a:r>
          </a:p>
          <a:p>
            <a:pPr marL="171450" indent="-171450">
              <a:spcBef>
                <a:spcPts val="1200"/>
              </a:spcBef>
              <a:spcAft>
                <a:spcPts val="0"/>
              </a:spcAft>
              <a:buFont typeface="Arial" panose="020B0604020202020204" pitchFamily="34" charset="0"/>
              <a:buChar char="•"/>
            </a:pPr>
            <a:r>
              <a:rPr lang="en-US" sz="1100" dirty="0">
                <a:solidFill>
                  <a:schemeClr val="tx1"/>
                </a:solidFill>
                <a:latin typeface="+mj-lt"/>
              </a:rPr>
              <a:t>Backfilling</a:t>
            </a:r>
          </a:p>
          <a:p>
            <a:pPr marL="171450" indent="-171450">
              <a:spcBef>
                <a:spcPts val="1200"/>
              </a:spcBef>
              <a:spcAft>
                <a:spcPts val="0"/>
              </a:spcAft>
              <a:buFont typeface="Arial" panose="020B0604020202020204" pitchFamily="34" charset="0"/>
              <a:buChar char="•"/>
            </a:pPr>
            <a:r>
              <a:rPr lang="en-US" sz="1100" dirty="0">
                <a:solidFill>
                  <a:schemeClr val="tx1"/>
                </a:solidFill>
                <a:latin typeface="+mj-lt"/>
              </a:rPr>
              <a:t>Maintenance and repair of infrastructure</a:t>
            </a:r>
            <a:br>
              <a:rPr lang="en-US" dirty="0"/>
            </a:br>
            <a:endParaRPr lang="en-US" sz="1800" dirty="0">
              <a:solidFill>
                <a:schemeClr val="tx1"/>
              </a:solidFill>
              <a:latin typeface="+mj-lt"/>
              <a:cs typeface="Times New Roman"/>
            </a:endParaRPr>
          </a:p>
        </p:txBody>
      </p:sp>
    </p:spTree>
    <p:extLst>
      <p:ext uri="{BB962C8B-B14F-4D97-AF65-F5344CB8AC3E}">
        <p14:creationId xmlns:p14="http://schemas.microsoft.com/office/powerpoint/2010/main" val="1535183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2335988232"/>
              </p:ext>
            </p:extLst>
          </p:nvPr>
        </p:nvGraphicFramePr>
        <p:xfrm>
          <a:off x="1482441" y="1253106"/>
          <a:ext cx="10006026" cy="5533070"/>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6774862">
                  <a:extLst>
                    <a:ext uri="{9D8B030D-6E8A-4147-A177-3AD203B41FA5}">
                      <a16:colId xmlns:a16="http://schemas.microsoft.com/office/drawing/2014/main" val="1314826358"/>
                    </a:ext>
                  </a:extLst>
                </a:gridCol>
                <a:gridCol w="116840">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540831">
                <a:tc>
                  <a:txBody>
                    <a:bodyPr/>
                    <a:lstStyle/>
                    <a:p>
                      <a:r>
                        <a:rPr lang="en-US" sz="1100" b="1" i="0" dirty="0">
                          <a:solidFill>
                            <a:schemeClr val="tx1"/>
                          </a:solidFill>
                          <a:latin typeface="Apex New Heavy" panose="02010600040501010103" pitchFamily="2" charset="77"/>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dirty="0">
                          <a:solidFill>
                            <a:schemeClr val="tx1"/>
                          </a:solidFill>
                          <a:latin typeface="Apex New Medium" panose="02010600040501010103" pitchFamily="2" charset="77"/>
                          <a:ea typeface="Apex New Medium" panose="02010600040501010103" pitchFamily="2" charset="77"/>
                        </a:rPr>
                        <a:t>Welcome &amp; Safety</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cs typeface="+mn-cs"/>
                        </a:rPr>
                        <a:t>Introduction of TPL Team</a:t>
                      </a:r>
                      <a:endParaRPr lang="en-US" sz="1100" b="0" i="0" kern="1200" dirty="0">
                        <a:solidFill>
                          <a:schemeClr val="tx1">
                            <a:lumMod val="75000"/>
                            <a:lumOff val="25000"/>
                          </a:schemeClr>
                        </a:solidFill>
                        <a:latin typeface="Apex New Medium" panose="02010600040501010103" pitchFamily="2" charset="77"/>
                        <a:ea typeface="Apex New Medium" panose="02010600040501010103" pitchFamily="2" charset="77"/>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540831">
                <a:tc>
                  <a:txBody>
                    <a:bodyPr/>
                    <a:lstStyle/>
                    <a:p>
                      <a:r>
                        <a:rPr lang="en-US" sz="1100" b="1" i="0" dirty="0">
                          <a:solidFill>
                            <a:schemeClr val="tx1"/>
                          </a:solidFill>
                          <a:latin typeface="Apex New Heavy" panose="02010600040501010103" pitchFamily="2" charset="77"/>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solidFill>
                          <a:latin typeface="Apex New Medium" panose="02010600040501010103" pitchFamily="2" charset="77"/>
                          <a:ea typeface="+mn-ea"/>
                          <a:cs typeface="+mn-cs"/>
                        </a:rPr>
                        <a:t>Project Purpose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kern="1200" dirty="0">
                          <a:solidFill>
                            <a:schemeClr val="tx1">
                              <a:lumMod val="75000"/>
                              <a:lumOff val="25000"/>
                            </a:schemeClr>
                          </a:solidFill>
                          <a:latin typeface="Apex New Book" panose="02010600040501010103" pitchFamily="2" charset="77"/>
                          <a:ea typeface="Apex New Book" panose="02010600040501010103" pitchFamily="2" charset="77"/>
                          <a:cs typeface="+mn-cs"/>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562922">
                <a:tc>
                  <a:txBody>
                    <a:bodyPr/>
                    <a:lstStyle/>
                    <a:p>
                      <a:r>
                        <a:rPr lang="en-US" sz="1100" b="1" i="0" dirty="0">
                          <a:solidFill>
                            <a:srgbClr val="0070C0"/>
                          </a:solidFill>
                          <a:latin typeface="Apex New Heavy" panose="02010600040501010103" pitchFamily="2" charset="77"/>
                          <a:ea typeface="Apex New Heavy" panose="02010600040501010103" pitchFamily="2" charset="77"/>
                        </a:rPr>
                        <a:t>04</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100" b="0" i="0" kern="1200" dirty="0">
                          <a:solidFill>
                            <a:srgbClr val="0070C0"/>
                          </a:solidFill>
                          <a:latin typeface="Apex New Medium" panose="02010600040501010103" pitchFamily="2" charset="77"/>
                          <a:ea typeface="+mn-ea"/>
                          <a:cs typeface="+mn-cs"/>
                        </a:rPr>
                        <a:t>Scope of Supply and Specifications/Annexures</a:t>
                      </a:r>
                      <a:endParaRPr lang="en-US" sz="1100" b="0" i="0" kern="1200" dirty="0">
                        <a:solidFill>
                          <a:srgbClr val="0070C0"/>
                        </a:solidFill>
                        <a:latin typeface="Apex New Medium" panose="02010600040501010103" pitchFamily="2" charset="77"/>
                        <a:ea typeface="+mn-ea"/>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200" b="0" i="0" kern="1200" dirty="0">
                          <a:solidFill>
                            <a:schemeClr val="tx1">
                              <a:lumMod val="75000"/>
                              <a:lumOff val="25000"/>
                            </a:schemeClr>
                          </a:solidFill>
                          <a:latin typeface="Apex New Book" panose="02010600040501010103" pitchFamily="2" charset="77"/>
                          <a:ea typeface="+mn-ea"/>
                          <a:cs typeface="+mn-cs"/>
                        </a:rPr>
                        <a:t>	</a:t>
                      </a: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Tender Process: Tendering Procedure and clarification of Returnables</a:t>
                      </a:r>
                    </a:p>
                    <a:p>
                      <a:endParaRPr lang="en-US" sz="1100" b="0" i="0" kern="1200" dirty="0">
                        <a:solidFill>
                          <a:schemeClr val="tx1">
                            <a:lumMod val="75000"/>
                            <a:lumOff val="25000"/>
                          </a:schemeClr>
                        </a:solidFill>
                        <a:latin typeface="Apex New Medium" panose="02010600040501010103" pitchFamily="2" charset="77"/>
                        <a:ea typeface="+mn-ea"/>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Pricing Instructions &amp; Pricing Schedule and Contract Data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7707971"/>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07</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Technical Evaluation Criteria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967644"/>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08</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Questions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8890906"/>
                  </a:ext>
                </a:extLst>
              </a:tr>
              <a:tr h="540831">
                <a:tc>
                  <a:txBody>
                    <a:bodyPr/>
                    <a:lstStyle/>
                    <a:p>
                      <a:r>
                        <a:rPr lang="en-US" sz="1100" b="1" i="0" dirty="0">
                          <a:solidFill>
                            <a:schemeClr val="tx1">
                              <a:lumMod val="75000"/>
                              <a:lumOff val="25000"/>
                            </a:schemeClr>
                          </a:solidFill>
                          <a:latin typeface="Apex New Heavy" panose="02010600040501010103" pitchFamily="2" charset="77"/>
                          <a:ea typeface="Apex New Heavy" panose="02010600040501010103" pitchFamily="2" charset="77"/>
                        </a:rPr>
                        <a:t>09</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100" b="0" i="0" kern="1200" dirty="0">
                          <a:solidFill>
                            <a:schemeClr val="tx1">
                              <a:lumMod val="75000"/>
                              <a:lumOff val="25000"/>
                            </a:schemeClr>
                          </a:solidFill>
                          <a:latin typeface="Apex New Medium" panose="02010600040501010103" pitchFamily="2" charset="77"/>
                          <a:ea typeface="+mn-ea"/>
                          <a:cs typeface="+mn-cs"/>
                        </a:rPr>
                        <a:t>Closing</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463315"/>
                  </a:ext>
                </a:extLst>
              </a:tr>
              <a:tr h="562922">
                <a:tc>
                  <a:txBody>
                    <a:bodyPr/>
                    <a:lstStyle/>
                    <a:p>
                      <a:endParaRPr lang="en-US" sz="1800" b="1" i="0" dirty="0">
                        <a:solidFill>
                          <a:schemeClr val="tx1">
                            <a:lumMod val="75000"/>
                            <a:lumOff val="25000"/>
                          </a:schemeClr>
                        </a:solidFill>
                        <a:latin typeface="Apex New Heavy" panose="02010600040501010103" pitchFamily="2" charset="77"/>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800" b="0" i="0" kern="1200" dirty="0">
                          <a:solidFill>
                            <a:srgbClr val="FF0000"/>
                          </a:solidFill>
                          <a:latin typeface="Apex New Medium" panose="02010600040501010103" pitchFamily="2" charset="77"/>
                          <a:ea typeface="+mn-ea"/>
                          <a:cs typeface="+mn-cs"/>
                        </a:rPr>
                        <a:t>Please note that this meeting is recorded for meeting minutes purposes</a:t>
                      </a:r>
                    </a:p>
                    <a:p>
                      <a:endParaRPr lang="en-US" sz="1800" b="0" i="0" kern="1200" dirty="0">
                        <a:solidFill>
                          <a:schemeClr val="tx1">
                            <a:lumMod val="75000"/>
                            <a:lumOff val="25000"/>
                          </a:schemeClr>
                        </a:solidFill>
                        <a:latin typeface="Apex New Medium" panose="02010600040501010103" pitchFamily="2" charset="77"/>
                        <a:ea typeface="+mn-ea"/>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183781"/>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a:xfrm>
            <a:off x="283474" y="517638"/>
            <a:ext cx="7407646" cy="410136"/>
          </a:xfrm>
        </p:spPr>
        <p:txBody>
          <a:bodyPr/>
          <a:lstStyle/>
          <a:p>
            <a:r>
              <a:rPr lang="en-US" dirty="0">
                <a:solidFill>
                  <a:schemeClr val="tx1">
                    <a:lumMod val="75000"/>
                    <a:lumOff val="25000"/>
                  </a:schemeClr>
                </a:solidFill>
              </a:rPr>
              <a:t>Materials &amp; Equipment Management - TPL IVW TM1  – Tender Briefing </a:t>
            </a:r>
          </a:p>
          <a:p>
            <a:endParaRPr lang="en-US" dirty="0">
              <a:solidFill>
                <a:schemeClr val="tx1">
                  <a:lumMod val="75000"/>
                  <a:lumOff val="25000"/>
                </a:schemeClr>
              </a:solidFill>
            </a:endParaRP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dirty="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72578" y="-2484"/>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6</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331192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085D1-5126-76D5-9E5B-C02001831350}"/>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900CEA28-23EE-61B5-C7E3-BB22217FC877}"/>
              </a:ext>
            </a:extLst>
          </p:cNvPr>
          <p:cNvSpPr>
            <a:spLocks noGrp="1"/>
          </p:cNvSpPr>
          <p:nvPr>
            <p:ph type="title"/>
          </p:nvPr>
        </p:nvSpPr>
        <p:spPr>
          <a:xfrm>
            <a:off x="283474" y="249922"/>
            <a:ext cx="10079725" cy="461665"/>
          </a:xfrm>
        </p:spPr>
        <p:txBody>
          <a:bodyPr/>
          <a:lstStyle/>
          <a:p>
            <a:r>
              <a:rPr lang="en-US" dirty="0"/>
              <a:t>Emergency Vehicles and Plant Equipment - PPA110288 – Scope of Supply</a:t>
            </a:r>
          </a:p>
        </p:txBody>
      </p:sp>
      <p:sp>
        <p:nvSpPr>
          <p:cNvPr id="3" name="TextBox 2">
            <a:extLst>
              <a:ext uri="{FF2B5EF4-FFF2-40B4-BE49-F238E27FC236}">
                <a16:creationId xmlns:a16="http://schemas.microsoft.com/office/drawing/2014/main" id="{F2FC9486-41FC-8D82-A292-5B12E520F911}"/>
              </a:ext>
            </a:extLst>
          </p:cNvPr>
          <p:cNvSpPr txBox="1"/>
          <p:nvPr/>
        </p:nvSpPr>
        <p:spPr>
          <a:xfrm>
            <a:off x="111066" y="1581105"/>
            <a:ext cx="11025020" cy="584775"/>
          </a:xfrm>
          <a:prstGeom prst="rect">
            <a:avLst/>
          </a:prstGeom>
          <a:noFill/>
        </p:spPr>
        <p:txBody>
          <a:bodyPr wrap="square">
            <a:spAutoFit/>
          </a:bodyPr>
          <a:lstStyle/>
          <a:p>
            <a:pPr>
              <a:buClr>
                <a:srgbClr val="E84B37"/>
              </a:buClr>
            </a:pPr>
            <a:endParaRPr lang="en-US" sz="1600" dirty="0"/>
          </a:p>
          <a:p>
            <a:pPr>
              <a:buClr>
                <a:srgbClr val="E84B37"/>
              </a:buClr>
            </a:pPr>
            <a:endParaRPr lang="en-US" sz="1600" dirty="0"/>
          </a:p>
        </p:txBody>
      </p:sp>
      <p:sp>
        <p:nvSpPr>
          <p:cNvPr id="6" name="TextBox 5">
            <a:extLst>
              <a:ext uri="{FF2B5EF4-FFF2-40B4-BE49-F238E27FC236}">
                <a16:creationId xmlns:a16="http://schemas.microsoft.com/office/drawing/2014/main" id="{4E0B308D-556B-01D8-7AB8-277A358D6C78}"/>
              </a:ext>
            </a:extLst>
          </p:cNvPr>
          <p:cNvSpPr txBox="1"/>
          <p:nvPr/>
        </p:nvSpPr>
        <p:spPr>
          <a:xfrm>
            <a:off x="368438" y="1012265"/>
            <a:ext cx="10929257" cy="6093976"/>
          </a:xfrm>
          <a:prstGeom prst="rect">
            <a:avLst/>
          </a:prstGeom>
          <a:noFill/>
        </p:spPr>
        <p:txBody>
          <a:bodyPr wrap="square">
            <a:spAutoFit/>
          </a:bodyPr>
          <a:lstStyle/>
          <a:p>
            <a:pPr marR="361381" defTabSz="779173">
              <a:spcBef>
                <a:spcPts val="1200"/>
              </a:spcBef>
            </a:pPr>
            <a:r>
              <a:rPr lang="en-US" sz="1100" b="1" dirty="0">
                <a:latin typeface="+mj-lt"/>
              </a:rPr>
              <a:t>The successful bidder will be required to provide:</a:t>
            </a:r>
            <a:br>
              <a:rPr lang="en-US" sz="1100" dirty="0">
                <a:latin typeface="+mj-lt"/>
              </a:rPr>
            </a:br>
            <a:r>
              <a:rPr lang="en-US" sz="1100" dirty="0">
                <a:latin typeface="+mj-lt"/>
              </a:rPr>
              <a:t>Brand-new equipment</a:t>
            </a:r>
            <a:br>
              <a:rPr lang="en-US" sz="1100" dirty="0">
                <a:latin typeface="+mj-lt"/>
              </a:rPr>
            </a:br>
            <a:r>
              <a:rPr lang="en-US" sz="1100" dirty="0">
                <a:latin typeface="+mj-lt"/>
              </a:rPr>
              <a:t>Supply and delivery to specified TPL workshops</a:t>
            </a:r>
            <a:br>
              <a:rPr lang="en-US" sz="1100" dirty="0">
                <a:latin typeface="+mj-lt"/>
              </a:rPr>
            </a:br>
            <a:r>
              <a:rPr lang="en-US" sz="1100" dirty="0">
                <a:latin typeface="+mj-lt"/>
              </a:rPr>
              <a:t>Commissioning</a:t>
            </a:r>
            <a:br>
              <a:rPr lang="en-US" sz="1100" dirty="0">
                <a:latin typeface="+mj-lt"/>
              </a:rPr>
            </a:br>
            <a:r>
              <a:rPr lang="en-US" sz="1100" dirty="0">
                <a:latin typeface="+mj-lt"/>
              </a:rPr>
              <a:t>Endurance / working-load testing</a:t>
            </a:r>
            <a:br>
              <a:rPr lang="en-US" sz="1100" dirty="0">
                <a:latin typeface="+mj-lt"/>
              </a:rPr>
            </a:br>
            <a:r>
              <a:rPr lang="en-US" sz="1100" dirty="0">
                <a:latin typeface="+mj-lt"/>
              </a:rPr>
              <a:t>Induction / training</a:t>
            </a:r>
            <a:br>
              <a:rPr lang="en-US" sz="1100" dirty="0">
                <a:latin typeface="+mj-lt"/>
              </a:rPr>
            </a:br>
            <a:r>
              <a:rPr lang="en-US" sz="1100" dirty="0">
                <a:latin typeface="+mj-lt"/>
              </a:rPr>
              <a:t>Technical documentation</a:t>
            </a:r>
            <a:br>
              <a:rPr lang="en-US" sz="1100" dirty="0">
                <a:latin typeface="+mj-lt"/>
              </a:rPr>
            </a:br>
            <a:r>
              <a:rPr lang="en-US" sz="1100" dirty="0">
                <a:latin typeface="+mj-lt"/>
              </a:rPr>
              <a:t>Warranty and service support</a:t>
            </a:r>
            <a:br>
              <a:rPr lang="en-US" sz="1100" dirty="0">
                <a:latin typeface="+mj-lt"/>
              </a:rPr>
            </a:br>
            <a:r>
              <a:rPr lang="en-US" sz="1100" dirty="0">
                <a:latin typeface="+mj-lt"/>
              </a:rPr>
              <a:t>Licensing and roadworthy documentation where applicable</a:t>
            </a:r>
            <a:br>
              <a:rPr lang="en-US" sz="1100" dirty="0">
                <a:latin typeface="+mj-lt"/>
              </a:rPr>
            </a:br>
            <a:r>
              <a:rPr lang="en-US" sz="1100" dirty="0">
                <a:latin typeface="+mj-lt"/>
              </a:rPr>
              <a:t>NATIS and homologation requirements</a:t>
            </a:r>
            <a:br>
              <a:rPr lang="en-US" sz="1100" dirty="0">
                <a:latin typeface="+mj-lt"/>
              </a:rPr>
            </a:br>
            <a:r>
              <a:rPr lang="en-US" sz="1100" dirty="0">
                <a:latin typeface="+mj-lt"/>
              </a:rPr>
              <a:t>Complete data pack.</a:t>
            </a:r>
          </a:p>
          <a:p>
            <a:pPr marR="361381" defTabSz="779173">
              <a:spcBef>
                <a:spcPts val="1200"/>
              </a:spcBef>
            </a:pPr>
            <a:br>
              <a:rPr lang="en-US" sz="1100" dirty="0">
                <a:latin typeface="+mj-lt"/>
              </a:rPr>
            </a:br>
            <a:r>
              <a:rPr lang="en-US" sz="1100" b="1" dirty="0">
                <a:latin typeface="+mj-lt"/>
              </a:rPr>
              <a:t>DELIVERY LOCATIONS</a:t>
            </a:r>
            <a:br>
              <a:rPr lang="en-US" sz="1100" dirty="0">
                <a:latin typeface="+mj-lt"/>
              </a:rPr>
            </a:br>
            <a:r>
              <a:rPr lang="en-US" sz="1100" dirty="0">
                <a:latin typeface="+mj-lt"/>
              </a:rPr>
              <a:t>Four TPL Workshop Locations</a:t>
            </a:r>
            <a:br>
              <a:rPr lang="en-US" sz="1100" dirty="0">
                <a:latin typeface="+mj-lt"/>
              </a:rPr>
            </a:br>
            <a:r>
              <a:rPr lang="en-US" sz="1100" dirty="0">
                <a:latin typeface="+mj-lt"/>
              </a:rPr>
              <a:t>Location</a:t>
            </a:r>
            <a:br>
              <a:rPr lang="en-US" sz="1100" dirty="0">
                <a:latin typeface="+mj-lt"/>
              </a:rPr>
            </a:br>
            <a:r>
              <a:rPr lang="en-US" sz="1100" dirty="0">
                <a:latin typeface="+mj-lt"/>
              </a:rPr>
              <a:t>Equipment to be Delivered</a:t>
            </a:r>
            <a:br>
              <a:rPr lang="en-US" sz="1100" dirty="0">
                <a:latin typeface="+mj-lt"/>
              </a:rPr>
            </a:br>
            <a:r>
              <a:rPr lang="en-US" sz="1100" dirty="0">
                <a:latin typeface="+mj-lt"/>
              </a:rPr>
              <a:t>Alrode</a:t>
            </a:r>
            <a:br>
              <a:rPr lang="en-US" sz="1100" dirty="0">
                <a:latin typeface="+mj-lt"/>
              </a:rPr>
            </a:br>
            <a:r>
              <a:rPr lang="en-US" sz="1100" dirty="0">
                <a:latin typeface="+mj-lt"/>
              </a:rPr>
              <a:t>1 × TLB</a:t>
            </a:r>
            <a:br>
              <a:rPr lang="en-US" sz="1100" dirty="0">
                <a:latin typeface="+mj-lt"/>
              </a:rPr>
            </a:br>
            <a:r>
              <a:rPr lang="en-US" sz="1100" dirty="0">
                <a:latin typeface="+mj-lt"/>
              </a:rPr>
              <a:t>Ladysmith</a:t>
            </a:r>
            <a:br>
              <a:rPr lang="en-US" sz="1100" dirty="0">
                <a:latin typeface="+mj-lt"/>
              </a:rPr>
            </a:br>
            <a:r>
              <a:rPr lang="en-US" sz="1100" dirty="0">
                <a:latin typeface="+mj-lt"/>
              </a:rPr>
              <a:t>1 × Wheeled Mini TLB + Trailer</a:t>
            </a:r>
            <a:br>
              <a:rPr lang="en-US" sz="1100" dirty="0">
                <a:latin typeface="+mj-lt"/>
              </a:rPr>
            </a:br>
            <a:r>
              <a:rPr lang="en-US" sz="1100" dirty="0">
                <a:latin typeface="+mj-lt"/>
              </a:rPr>
              <a:t>Jameson Park</a:t>
            </a:r>
            <a:br>
              <a:rPr lang="en-US" sz="1100" dirty="0">
                <a:latin typeface="+mj-lt"/>
              </a:rPr>
            </a:br>
            <a:r>
              <a:rPr lang="en-US" sz="1100" dirty="0">
                <a:latin typeface="+mj-lt"/>
              </a:rPr>
              <a:t>1 × Wheeled Mini TLB + Trailer + 1 × TLB Trailer</a:t>
            </a:r>
            <a:br>
              <a:rPr lang="en-US" sz="1100" dirty="0">
                <a:latin typeface="+mj-lt"/>
              </a:rPr>
            </a:br>
            <a:r>
              <a:rPr lang="en-US" sz="1100" dirty="0">
                <a:latin typeface="+mj-lt"/>
              </a:rPr>
              <a:t>Pinetown</a:t>
            </a:r>
            <a:br>
              <a:rPr lang="en-US" sz="1100" dirty="0">
                <a:latin typeface="+mj-lt"/>
              </a:rPr>
            </a:br>
            <a:r>
              <a:rPr lang="en-US" sz="1100" dirty="0">
                <a:latin typeface="+mj-lt"/>
              </a:rPr>
              <a:t>1 × Wheeled Mini TLB + Trailer + 1 × TLB Trailer</a:t>
            </a:r>
            <a:br>
              <a:rPr lang="en-US" sz="1100" dirty="0">
                <a:latin typeface="+mj-lt"/>
              </a:rPr>
            </a:br>
            <a:r>
              <a:rPr lang="en-US" sz="1100" dirty="0">
                <a:latin typeface="+mj-lt"/>
              </a:rPr>
              <a:t>Delivery Addresses</a:t>
            </a:r>
            <a:br>
              <a:rPr lang="en-US" sz="1100" dirty="0">
                <a:latin typeface="+mj-lt"/>
              </a:rPr>
            </a:br>
            <a:r>
              <a:rPr lang="en-US" sz="1100" dirty="0">
                <a:latin typeface="+mj-lt"/>
              </a:rPr>
              <a:t>Alrode</a:t>
            </a:r>
            <a:br>
              <a:rPr lang="en-US" sz="1100" dirty="0">
                <a:latin typeface="+mj-lt"/>
              </a:rPr>
            </a:br>
            <a:r>
              <a:rPr lang="en-US" sz="1100" dirty="0">
                <a:latin typeface="+mj-lt"/>
              </a:rPr>
              <a:t>3 Akasia Road, General Alberts Park, Alberton, 1449</a:t>
            </a:r>
            <a:br>
              <a:rPr lang="en-US" sz="1100" dirty="0">
                <a:latin typeface="+mj-lt"/>
              </a:rPr>
            </a:br>
            <a:r>
              <a:rPr lang="en-US" sz="1100" dirty="0">
                <a:latin typeface="+mj-lt"/>
              </a:rPr>
              <a:t>Ladysmith</a:t>
            </a:r>
            <a:br>
              <a:rPr lang="en-US" sz="1100" dirty="0">
                <a:latin typeface="+mj-lt"/>
              </a:rPr>
            </a:br>
            <a:r>
              <a:rPr lang="en-US" sz="1100" dirty="0">
                <a:latin typeface="+mj-lt"/>
              </a:rPr>
              <a:t>7 Hamilton Road, Ladysmith, 3770</a:t>
            </a:r>
            <a:br>
              <a:rPr lang="en-US" sz="1100" dirty="0">
                <a:latin typeface="+mj-lt"/>
              </a:rPr>
            </a:br>
            <a:r>
              <a:rPr lang="en-US" sz="1100" dirty="0">
                <a:latin typeface="+mj-lt"/>
              </a:rPr>
              <a:t>Jameson Park</a:t>
            </a:r>
            <a:br>
              <a:rPr lang="en-US" sz="1100" dirty="0">
                <a:latin typeface="+mj-lt"/>
              </a:rPr>
            </a:br>
            <a:r>
              <a:rPr lang="en-US" sz="1100" dirty="0">
                <a:latin typeface="+mj-lt"/>
              </a:rPr>
              <a:t>Corner R42 Nigel Road and </a:t>
            </a:r>
            <a:r>
              <a:rPr lang="en-US" sz="1100" dirty="0" err="1">
                <a:latin typeface="+mj-lt"/>
              </a:rPr>
              <a:t>Poortjie</a:t>
            </a:r>
            <a:r>
              <a:rPr lang="en-US" sz="1100" dirty="0">
                <a:latin typeface="+mj-lt"/>
              </a:rPr>
              <a:t> Road, Jameson Park</a:t>
            </a:r>
            <a:br>
              <a:rPr lang="en-US" sz="1100" dirty="0">
                <a:latin typeface="+mj-lt"/>
              </a:rPr>
            </a:br>
            <a:r>
              <a:rPr lang="en-US" sz="1100" dirty="0">
                <a:latin typeface="+mj-lt"/>
              </a:rPr>
              <a:t>Pinetown</a:t>
            </a:r>
            <a:br>
              <a:rPr lang="en-US" sz="1100" dirty="0">
                <a:latin typeface="+mj-lt"/>
              </a:rPr>
            </a:br>
            <a:r>
              <a:rPr lang="en-US" sz="1100" dirty="0">
                <a:latin typeface="+mj-lt"/>
              </a:rPr>
              <a:t>10 Kirk Road, Pinetown CBD, Pinetown, 3620</a:t>
            </a:r>
            <a:br>
              <a:rPr lang="en-US" sz="1100" dirty="0">
                <a:latin typeface="+mj-lt"/>
              </a:rPr>
            </a:br>
            <a:br>
              <a:rPr lang="en-US" sz="900" dirty="0"/>
            </a:br>
            <a:endParaRPr lang="en-US" sz="900" dirty="0">
              <a:latin typeface="+mj-lt"/>
              <a:cs typeface="Times New Roman"/>
            </a:endParaRPr>
          </a:p>
        </p:txBody>
      </p:sp>
    </p:spTree>
    <p:extLst>
      <p:ext uri="{BB962C8B-B14F-4D97-AF65-F5344CB8AC3E}">
        <p14:creationId xmlns:p14="http://schemas.microsoft.com/office/powerpoint/2010/main" val="1824591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E957CB72-4AED-45A4-1CAC-BC5235440851}"/>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52AFAF8E-02C8-A0E3-ED40-7DC1B4C452E2}"/>
              </a:ext>
            </a:extLst>
          </p:cNvPr>
          <p:cNvSpPr>
            <a:spLocks noGrp="1"/>
          </p:cNvSpPr>
          <p:nvPr>
            <p:ph type="title"/>
          </p:nvPr>
        </p:nvSpPr>
        <p:spPr>
          <a:xfrm>
            <a:off x="283474" y="249922"/>
            <a:ext cx="10079725" cy="461665"/>
          </a:xfrm>
        </p:spPr>
        <p:txBody>
          <a:bodyPr/>
          <a:lstStyle/>
          <a:p>
            <a:r>
              <a:rPr lang="en-US" dirty="0"/>
              <a:t>Emergency Vehicles and Plant Equipment - PPA110288 – Scope of Supply</a:t>
            </a:r>
          </a:p>
        </p:txBody>
      </p:sp>
      <p:sp>
        <p:nvSpPr>
          <p:cNvPr id="3" name="TextBox 2">
            <a:extLst>
              <a:ext uri="{FF2B5EF4-FFF2-40B4-BE49-F238E27FC236}">
                <a16:creationId xmlns:a16="http://schemas.microsoft.com/office/drawing/2014/main" id="{02BB2B25-E8AF-D3B2-09E0-3AE14E406E1C}"/>
              </a:ext>
            </a:extLst>
          </p:cNvPr>
          <p:cNvSpPr txBox="1"/>
          <p:nvPr/>
        </p:nvSpPr>
        <p:spPr>
          <a:xfrm>
            <a:off x="415866" y="1102133"/>
            <a:ext cx="11025020" cy="584775"/>
          </a:xfrm>
          <a:prstGeom prst="rect">
            <a:avLst/>
          </a:prstGeom>
          <a:noFill/>
        </p:spPr>
        <p:txBody>
          <a:bodyPr wrap="square">
            <a:spAutoFit/>
          </a:bodyPr>
          <a:lstStyle/>
          <a:p>
            <a:pPr>
              <a:buClr>
                <a:srgbClr val="E84B37"/>
              </a:buClr>
            </a:pPr>
            <a:endParaRPr lang="en-US" sz="1600" dirty="0"/>
          </a:p>
          <a:p>
            <a:pPr>
              <a:buClr>
                <a:srgbClr val="E84B37"/>
              </a:buClr>
            </a:pPr>
            <a:endParaRPr lang="en-US" sz="1600" dirty="0"/>
          </a:p>
        </p:txBody>
      </p:sp>
      <p:sp>
        <p:nvSpPr>
          <p:cNvPr id="6" name="TextBox 5">
            <a:extLst>
              <a:ext uri="{FF2B5EF4-FFF2-40B4-BE49-F238E27FC236}">
                <a16:creationId xmlns:a16="http://schemas.microsoft.com/office/drawing/2014/main" id="{5C40A60D-F019-AFE8-93F6-7772CAD9C698}"/>
              </a:ext>
            </a:extLst>
          </p:cNvPr>
          <p:cNvSpPr txBox="1"/>
          <p:nvPr/>
        </p:nvSpPr>
        <p:spPr>
          <a:xfrm>
            <a:off x="182046" y="929600"/>
            <a:ext cx="11492660" cy="6001643"/>
          </a:xfrm>
          <a:prstGeom prst="rect">
            <a:avLst/>
          </a:prstGeom>
          <a:noFill/>
        </p:spPr>
        <p:txBody>
          <a:bodyPr wrap="square">
            <a:spAutoFit/>
          </a:bodyPr>
          <a:lstStyle/>
          <a:p>
            <a:pPr marR="361381" defTabSz="779173">
              <a:spcBef>
                <a:spcPts val="1200"/>
              </a:spcBef>
            </a:pPr>
            <a:br>
              <a:rPr lang="en-US" sz="1100" dirty="0">
                <a:latin typeface="+mj-lt"/>
              </a:rPr>
            </a:br>
            <a:r>
              <a:rPr lang="en-US" sz="1100" b="1" dirty="0">
                <a:latin typeface="+mj-lt"/>
              </a:rPr>
              <a:t>TECHNICAL SPECIFICATION</a:t>
            </a:r>
            <a:br>
              <a:rPr lang="en-US" sz="1100" dirty="0">
                <a:latin typeface="+mj-lt"/>
              </a:rPr>
            </a:br>
            <a:r>
              <a:rPr lang="en-US" sz="1100" b="1" dirty="0">
                <a:latin typeface="+mj-lt"/>
              </a:rPr>
              <a:t>Brand-New TLB</a:t>
            </a:r>
            <a:br>
              <a:rPr lang="en-US" sz="1100" b="1" dirty="0">
                <a:latin typeface="+mj-lt"/>
              </a:rPr>
            </a:br>
            <a:r>
              <a:rPr lang="en-US" sz="1100" dirty="0">
                <a:latin typeface="+mj-lt"/>
              </a:rPr>
              <a:t>Key requirements include:</a:t>
            </a:r>
            <a:br>
              <a:rPr lang="en-US" sz="1100" dirty="0">
                <a:latin typeface="+mj-lt"/>
              </a:rPr>
            </a:br>
            <a:r>
              <a:rPr lang="en-US" sz="1100" dirty="0">
                <a:latin typeface="+mj-lt"/>
              </a:rPr>
              <a:t>Diesel engine</a:t>
            </a:r>
            <a:br>
              <a:rPr lang="en-US" sz="1100" dirty="0">
                <a:latin typeface="+mj-lt"/>
              </a:rPr>
            </a:br>
            <a:r>
              <a:rPr lang="en-US" sz="1100" dirty="0">
                <a:latin typeface="+mj-lt"/>
              </a:rPr>
              <a:t>Minimum 4-cylinder, water-cooled engine</a:t>
            </a:r>
            <a:br>
              <a:rPr lang="en-US" sz="1100" dirty="0">
                <a:latin typeface="+mj-lt"/>
              </a:rPr>
            </a:br>
            <a:r>
              <a:rPr lang="en-US" sz="1100" dirty="0">
                <a:latin typeface="+mj-lt"/>
              </a:rPr>
              <a:t>4 × 4 configuration</a:t>
            </a:r>
            <a:br>
              <a:rPr lang="en-US" sz="1100" dirty="0">
                <a:latin typeface="+mj-lt"/>
              </a:rPr>
            </a:br>
            <a:r>
              <a:rPr lang="en-US" sz="1100" dirty="0">
                <a:latin typeface="+mj-lt"/>
              </a:rPr>
              <a:t>Hydraulic torque converter</a:t>
            </a:r>
            <a:br>
              <a:rPr lang="en-US" sz="1100" dirty="0">
                <a:latin typeface="+mj-lt"/>
              </a:rPr>
            </a:br>
            <a:r>
              <a:rPr lang="en-US" sz="1100" dirty="0">
                <a:latin typeface="+mj-lt"/>
              </a:rPr>
              <a:t>Minimum hydraulic flow requirement</a:t>
            </a:r>
            <a:br>
              <a:rPr lang="en-US" sz="1100" dirty="0">
                <a:latin typeface="+mj-lt"/>
              </a:rPr>
            </a:br>
            <a:r>
              <a:rPr lang="en-US" sz="1100" dirty="0">
                <a:latin typeface="+mj-lt"/>
              </a:rPr>
              <a:t>Adjustable outriggers</a:t>
            </a:r>
            <a:br>
              <a:rPr lang="en-US" sz="1100" dirty="0">
                <a:latin typeface="+mj-lt"/>
              </a:rPr>
            </a:br>
            <a:r>
              <a:rPr lang="en-US" sz="1100" dirty="0">
                <a:latin typeface="+mj-lt"/>
              </a:rPr>
              <a:t>Air-conditioning and radio</a:t>
            </a:r>
            <a:br>
              <a:rPr lang="en-US" sz="1100" dirty="0">
                <a:latin typeface="+mj-lt"/>
              </a:rPr>
            </a:br>
            <a:r>
              <a:rPr lang="en-US" sz="1100" dirty="0">
                <a:latin typeface="+mj-lt"/>
              </a:rPr>
              <a:t>Minimum 36-month / 5,000-hour warranty</a:t>
            </a:r>
            <a:br>
              <a:rPr lang="en-US" sz="1100" dirty="0">
                <a:latin typeface="+mj-lt"/>
              </a:rPr>
            </a:br>
            <a:r>
              <a:rPr lang="en-US" sz="1100" dirty="0">
                <a:latin typeface="+mj-lt"/>
              </a:rPr>
              <a:t>Service plan included in equipment price</a:t>
            </a:r>
            <a:br>
              <a:rPr lang="en-US" sz="1100" dirty="0">
                <a:latin typeface="+mj-lt"/>
              </a:rPr>
            </a:br>
            <a:r>
              <a:rPr lang="en-US" sz="1100" dirty="0">
                <a:latin typeface="+mj-lt"/>
              </a:rPr>
              <a:t>Front loader and rear backhoe capability</a:t>
            </a:r>
            <a:br>
              <a:rPr lang="en-US" sz="1100" dirty="0">
                <a:latin typeface="+mj-lt"/>
              </a:rPr>
            </a:br>
            <a:r>
              <a:rPr lang="en-US" sz="1100" dirty="0">
                <a:latin typeface="+mj-lt"/>
              </a:rPr>
              <a:t>Yellow main body, arm and boom</a:t>
            </a:r>
            <a:br>
              <a:rPr lang="en-US" sz="1100" dirty="0">
                <a:latin typeface="+mj-lt"/>
              </a:rPr>
            </a:br>
            <a:r>
              <a:rPr lang="en-US" sz="1100" dirty="0">
                <a:latin typeface="+mj-lt"/>
              </a:rPr>
              <a:t>Black buckets, tracks and seating area</a:t>
            </a:r>
            <a:br>
              <a:rPr lang="en-US" sz="1100" dirty="0">
                <a:latin typeface="+mj-lt"/>
              </a:rPr>
            </a:br>
            <a:endParaRPr lang="en-US" sz="1100" dirty="0">
              <a:latin typeface="+mj-lt"/>
            </a:endParaRPr>
          </a:p>
          <a:p>
            <a:pPr marR="361381" defTabSz="779173">
              <a:spcBef>
                <a:spcPts val="1200"/>
              </a:spcBef>
            </a:pPr>
            <a:r>
              <a:rPr lang="en-US" sz="1100" b="1"/>
              <a:t>Wheeled Mini </a:t>
            </a:r>
            <a:r>
              <a:rPr lang="en-US" sz="1100" b="1" dirty="0"/>
              <a:t>TLB With Trailer</a:t>
            </a:r>
            <a:br>
              <a:rPr lang="en-US" sz="1100" b="1" dirty="0">
                <a:latin typeface="+mj-lt"/>
              </a:rPr>
            </a:br>
            <a:r>
              <a:rPr lang="en-US" sz="1100" b="1" dirty="0">
                <a:latin typeface="+mj-lt"/>
              </a:rPr>
              <a:t>Key Requirements:</a:t>
            </a:r>
            <a:br>
              <a:rPr lang="en-US" sz="1100" dirty="0">
                <a:latin typeface="+mj-lt"/>
              </a:rPr>
            </a:br>
            <a:r>
              <a:rPr lang="en-US" sz="1100" dirty="0">
                <a:latin typeface="+mj-lt"/>
              </a:rPr>
              <a:t>Operating weight: 1,500 kg and above</a:t>
            </a:r>
            <a:br>
              <a:rPr lang="en-US" sz="1100" dirty="0">
                <a:latin typeface="+mj-lt"/>
              </a:rPr>
            </a:br>
            <a:r>
              <a:rPr lang="en-US" sz="1100" dirty="0">
                <a:latin typeface="+mj-lt"/>
              </a:rPr>
              <a:t>Engine power: minimum 8.6 kW</a:t>
            </a:r>
            <a:br>
              <a:rPr lang="en-US" sz="1100" dirty="0">
                <a:latin typeface="+mj-lt"/>
              </a:rPr>
            </a:br>
            <a:r>
              <a:rPr lang="en-US" sz="1100" dirty="0">
                <a:latin typeface="+mj-lt"/>
              </a:rPr>
              <a:t>Suitable for excavation and backfilling</a:t>
            </a:r>
            <a:br>
              <a:rPr lang="en-US" sz="1100" dirty="0">
                <a:latin typeface="+mj-lt"/>
              </a:rPr>
            </a:br>
            <a:r>
              <a:rPr lang="en-US" sz="1100" dirty="0">
                <a:latin typeface="+mj-lt"/>
              </a:rPr>
              <a:t>Trailer included</a:t>
            </a:r>
            <a:br>
              <a:rPr lang="en-US" sz="1100" dirty="0">
                <a:latin typeface="+mj-lt"/>
              </a:rPr>
            </a:br>
            <a:r>
              <a:rPr lang="en-US" sz="1100" dirty="0">
                <a:latin typeface="+mj-lt"/>
              </a:rPr>
              <a:t>Trailer must be towable by a standard bakkie</a:t>
            </a:r>
            <a:br>
              <a:rPr lang="en-US" sz="1100" dirty="0">
                <a:latin typeface="+mj-lt"/>
              </a:rPr>
            </a:br>
            <a:r>
              <a:rPr lang="en-US" sz="1100" dirty="0">
                <a:latin typeface="+mj-lt"/>
              </a:rPr>
              <a:t>Trailer must comply with applicable South African road traffic requirements</a:t>
            </a:r>
            <a:br>
              <a:rPr lang="en-US" sz="1100" dirty="0">
                <a:latin typeface="+mj-lt"/>
              </a:rPr>
            </a:br>
            <a:br>
              <a:rPr lang="en-US" sz="1100" dirty="0">
                <a:latin typeface="+mj-lt"/>
              </a:rPr>
            </a:br>
            <a:r>
              <a:rPr lang="en-US" sz="1100" dirty="0">
                <a:latin typeface="+mj-lt"/>
              </a:rPr>
              <a:t>Two-line air braking system with ABS</a:t>
            </a:r>
            <a:br>
              <a:rPr lang="en-US" sz="1100" dirty="0">
                <a:latin typeface="+mj-lt"/>
              </a:rPr>
            </a:br>
            <a:r>
              <a:rPr lang="en-US" sz="1100" dirty="0">
                <a:latin typeface="+mj-lt"/>
              </a:rPr>
              <a:t>Minimum 12-month warranty / guarantee</a:t>
            </a:r>
            <a:br>
              <a:rPr lang="en-US" sz="1100" dirty="0">
                <a:latin typeface="+mj-lt"/>
              </a:rPr>
            </a:br>
            <a:r>
              <a:rPr lang="en-US" sz="1100" dirty="0">
                <a:latin typeface="+mj-lt"/>
              </a:rPr>
              <a:t>Heavy-duty </a:t>
            </a:r>
            <a:r>
              <a:rPr lang="en-US" sz="1100" dirty="0" err="1">
                <a:latin typeface="+mj-lt"/>
              </a:rPr>
              <a:t>tyres</a:t>
            </a:r>
            <a:br>
              <a:rPr lang="en-US" sz="1100" dirty="0">
                <a:latin typeface="+mj-lt"/>
              </a:rPr>
            </a:br>
            <a:r>
              <a:rPr lang="en-US" sz="1100" dirty="0">
                <a:latin typeface="+mj-lt"/>
              </a:rPr>
              <a:t>Spare wheel</a:t>
            </a:r>
            <a:br>
              <a:rPr lang="en-US" sz="1100" dirty="0">
                <a:latin typeface="+mj-lt"/>
              </a:rPr>
            </a:br>
            <a:r>
              <a:rPr lang="en-US" sz="1100" dirty="0">
                <a:latin typeface="+mj-lt"/>
              </a:rPr>
              <a:t>24V electrical system with 7-pin connection</a:t>
            </a:r>
            <a:br>
              <a:rPr lang="en-US" sz="1100" dirty="0">
                <a:latin typeface="+mj-lt"/>
              </a:rPr>
            </a:br>
            <a:r>
              <a:rPr lang="en-US" sz="1100" dirty="0">
                <a:latin typeface="+mj-lt"/>
              </a:rPr>
              <a:t>Robust steel platform</a:t>
            </a:r>
            <a:br>
              <a:rPr lang="en-US" sz="1100" dirty="0">
                <a:latin typeface="+mj-lt"/>
              </a:rPr>
            </a:br>
            <a:r>
              <a:rPr lang="en-US" sz="1100" dirty="0">
                <a:latin typeface="+mj-lt"/>
              </a:rPr>
              <a:t>Side boards and tail boards</a:t>
            </a:r>
            <a:br>
              <a:rPr lang="en-US" sz="1100" dirty="0">
                <a:latin typeface="+mj-lt"/>
              </a:rPr>
            </a:br>
            <a:endParaRPr lang="en-US" sz="1100" dirty="0">
              <a:latin typeface="+mj-lt"/>
              <a:cs typeface="Times New Roman"/>
            </a:endParaRPr>
          </a:p>
        </p:txBody>
      </p:sp>
    </p:spTree>
    <p:extLst>
      <p:ext uri="{BB962C8B-B14F-4D97-AF65-F5344CB8AC3E}">
        <p14:creationId xmlns:p14="http://schemas.microsoft.com/office/powerpoint/2010/main" val="268122789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0F23918-AB56-04F5-662B-CD618A533844}"/>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9CADEADA-A78D-43FF-676A-E25737A32C5F}"/>
              </a:ext>
            </a:extLst>
          </p:cNvPr>
          <p:cNvSpPr>
            <a:spLocks noGrp="1"/>
          </p:cNvSpPr>
          <p:nvPr>
            <p:ph type="title"/>
          </p:nvPr>
        </p:nvSpPr>
        <p:spPr>
          <a:xfrm>
            <a:off x="283474" y="249922"/>
            <a:ext cx="10079725" cy="461665"/>
          </a:xfrm>
        </p:spPr>
        <p:txBody>
          <a:bodyPr/>
          <a:lstStyle/>
          <a:p>
            <a:r>
              <a:rPr lang="en-US" dirty="0"/>
              <a:t>Emergency Vehicles and Plant Equipment - PPA110288– Scope of Supply</a:t>
            </a:r>
          </a:p>
        </p:txBody>
      </p:sp>
      <p:sp>
        <p:nvSpPr>
          <p:cNvPr id="3" name="TextBox 2">
            <a:extLst>
              <a:ext uri="{FF2B5EF4-FFF2-40B4-BE49-F238E27FC236}">
                <a16:creationId xmlns:a16="http://schemas.microsoft.com/office/drawing/2014/main" id="{45E6C5EA-47C1-8A40-1430-4E14423A7B58}"/>
              </a:ext>
            </a:extLst>
          </p:cNvPr>
          <p:cNvSpPr txBox="1"/>
          <p:nvPr/>
        </p:nvSpPr>
        <p:spPr>
          <a:xfrm>
            <a:off x="415866" y="1102133"/>
            <a:ext cx="11025020" cy="5339923"/>
          </a:xfrm>
          <a:prstGeom prst="rect">
            <a:avLst/>
          </a:prstGeom>
          <a:noFill/>
        </p:spPr>
        <p:txBody>
          <a:bodyPr wrap="square">
            <a:spAutoFit/>
          </a:bodyPr>
          <a:lstStyle/>
          <a:p>
            <a:pPr>
              <a:buClr>
                <a:srgbClr val="E84B37"/>
              </a:buClr>
            </a:pPr>
            <a:r>
              <a:rPr lang="en-US" sz="1100" b="1" dirty="0">
                <a:latin typeface="+mj-lt"/>
              </a:rPr>
              <a:t>TLB TRAILERS</a:t>
            </a:r>
          </a:p>
          <a:p>
            <a:pPr>
              <a:buClr>
                <a:srgbClr val="E84B37"/>
              </a:buClr>
            </a:pPr>
            <a:br>
              <a:rPr lang="en-US" sz="1100" dirty="0">
                <a:latin typeface="+mj-lt"/>
              </a:rPr>
            </a:br>
            <a:r>
              <a:rPr lang="en-US" sz="1100" b="1" dirty="0">
                <a:latin typeface="+mj-lt"/>
              </a:rPr>
              <a:t>Key Requirements:</a:t>
            </a:r>
            <a:br>
              <a:rPr lang="en-US" sz="1100" dirty="0">
                <a:latin typeface="+mj-lt"/>
              </a:rPr>
            </a:br>
            <a:r>
              <a:rPr lang="en-US" sz="1100" dirty="0">
                <a:latin typeface="+mj-lt"/>
              </a:rPr>
              <a:t>Gross trailer weight: 18,000 kg</a:t>
            </a:r>
            <a:br>
              <a:rPr lang="en-US" sz="1100" dirty="0">
                <a:latin typeface="+mj-lt"/>
              </a:rPr>
            </a:br>
            <a:r>
              <a:rPr lang="en-US" sz="1100" dirty="0">
                <a:latin typeface="+mj-lt"/>
              </a:rPr>
              <a:t>Two-axle configuration</a:t>
            </a:r>
            <a:br>
              <a:rPr lang="en-US" sz="1100" dirty="0">
                <a:latin typeface="+mj-lt"/>
              </a:rPr>
            </a:br>
            <a:r>
              <a:rPr lang="en-US" sz="1100" dirty="0">
                <a:latin typeface="+mj-lt"/>
              </a:rPr>
              <a:t>Approved suspension system</a:t>
            </a:r>
            <a:br>
              <a:rPr lang="en-US" sz="1100" dirty="0">
                <a:latin typeface="+mj-lt"/>
              </a:rPr>
            </a:br>
            <a:r>
              <a:rPr lang="en-US" sz="1100" dirty="0">
                <a:latin typeface="+mj-lt"/>
              </a:rPr>
              <a:t>Two-line air braking system with ABS</a:t>
            </a:r>
            <a:br>
              <a:rPr lang="en-US" sz="1100" dirty="0">
                <a:latin typeface="+mj-lt"/>
              </a:rPr>
            </a:br>
            <a:r>
              <a:rPr lang="en-US" sz="1100" dirty="0">
                <a:latin typeface="+mj-lt"/>
              </a:rPr>
              <a:t>Minimum 12-month warranty / guarantee</a:t>
            </a:r>
            <a:br>
              <a:rPr lang="en-US" sz="1100" dirty="0">
                <a:latin typeface="+mj-lt"/>
              </a:rPr>
            </a:br>
            <a:r>
              <a:rPr lang="en-US" sz="1100" dirty="0">
                <a:latin typeface="+mj-lt"/>
              </a:rPr>
              <a:t>Heavy-duty </a:t>
            </a:r>
            <a:r>
              <a:rPr lang="en-US" sz="1100" dirty="0" err="1">
                <a:latin typeface="+mj-lt"/>
              </a:rPr>
              <a:t>tyres</a:t>
            </a:r>
            <a:br>
              <a:rPr lang="en-US" sz="1100" dirty="0">
                <a:latin typeface="+mj-lt"/>
              </a:rPr>
            </a:br>
            <a:r>
              <a:rPr lang="en-US" sz="1100" dirty="0">
                <a:latin typeface="+mj-lt"/>
              </a:rPr>
              <a:t>Spare wheel</a:t>
            </a:r>
            <a:br>
              <a:rPr lang="en-US" sz="1100" dirty="0">
                <a:latin typeface="+mj-lt"/>
              </a:rPr>
            </a:br>
            <a:r>
              <a:rPr lang="en-US" sz="1100" dirty="0">
                <a:latin typeface="+mj-lt"/>
              </a:rPr>
              <a:t>24V electrical system with 7-pin connection</a:t>
            </a:r>
            <a:br>
              <a:rPr lang="en-US" sz="1100" dirty="0">
                <a:latin typeface="+mj-lt"/>
              </a:rPr>
            </a:br>
            <a:r>
              <a:rPr lang="en-US" sz="1100" dirty="0">
                <a:latin typeface="+mj-lt"/>
              </a:rPr>
              <a:t>Robust steel platform</a:t>
            </a:r>
            <a:br>
              <a:rPr lang="en-US" sz="1100" dirty="0">
                <a:latin typeface="+mj-lt"/>
              </a:rPr>
            </a:br>
            <a:r>
              <a:rPr lang="en-US" sz="1100" dirty="0">
                <a:latin typeface="+mj-lt"/>
              </a:rPr>
              <a:t>Side boards and tail boards</a:t>
            </a:r>
            <a:br>
              <a:rPr lang="en-US" sz="1100" dirty="0">
                <a:latin typeface="+mj-lt"/>
              </a:rPr>
            </a:br>
            <a:r>
              <a:rPr lang="en-US" sz="1100" dirty="0">
                <a:latin typeface="+mj-lt"/>
              </a:rPr>
              <a:t>Lashing equipment for securing loads</a:t>
            </a:r>
            <a:br>
              <a:rPr lang="en-US" sz="1100" dirty="0">
                <a:latin typeface="+mj-lt"/>
              </a:rPr>
            </a:br>
            <a:br>
              <a:rPr lang="en-US" sz="1100" dirty="0">
                <a:latin typeface="+mj-lt"/>
              </a:rPr>
            </a:br>
            <a:r>
              <a:rPr lang="en-US" sz="1100" b="1" dirty="0">
                <a:latin typeface="+mj-lt"/>
              </a:rPr>
              <a:t>TECHNICAL COMPLIANCE</a:t>
            </a:r>
          </a:p>
          <a:p>
            <a:pPr>
              <a:buClr>
                <a:srgbClr val="E84B37"/>
              </a:buClr>
            </a:pPr>
            <a:br>
              <a:rPr lang="en-US" sz="1100" b="1" dirty="0">
                <a:latin typeface="+mj-lt"/>
              </a:rPr>
            </a:br>
            <a:r>
              <a:rPr lang="en-US" sz="1100" dirty="0">
                <a:latin typeface="+mj-lt"/>
              </a:rPr>
              <a:t>Critical Evaluation Datasheets</a:t>
            </a:r>
          </a:p>
          <a:p>
            <a:pPr>
              <a:buClr>
                <a:srgbClr val="E84B37"/>
              </a:buClr>
            </a:pPr>
            <a:br>
              <a:rPr lang="en-US" sz="1100" dirty="0">
                <a:latin typeface="+mj-lt"/>
              </a:rPr>
            </a:br>
            <a:r>
              <a:rPr lang="en-US" sz="1100" dirty="0">
                <a:latin typeface="+mj-lt"/>
              </a:rPr>
              <a:t>Bidders must:</a:t>
            </a:r>
          </a:p>
          <a:p>
            <a:pPr>
              <a:buClr>
                <a:srgbClr val="E84B37"/>
              </a:buClr>
            </a:pPr>
            <a:endParaRPr lang="en-US" sz="1100" dirty="0">
              <a:latin typeface="+mj-lt"/>
            </a:endParaRPr>
          </a:p>
          <a:p>
            <a:pPr marL="171450" indent="-171450">
              <a:buClr>
                <a:srgbClr val="E84B37"/>
              </a:buClr>
              <a:buFont typeface="Arial" panose="020B0604020202020204" pitchFamily="34" charset="0"/>
              <a:buChar char="•"/>
            </a:pPr>
            <a:r>
              <a:rPr lang="en-US" sz="1100" dirty="0">
                <a:latin typeface="+mj-lt"/>
              </a:rPr>
              <a:t>Complete the applicable Critical Evaluation Datasheets.</a:t>
            </a:r>
          </a:p>
          <a:p>
            <a:pPr marL="171450" indent="-171450">
              <a:buClr>
                <a:srgbClr val="E84B37"/>
              </a:buClr>
              <a:buFont typeface="Arial" panose="020B0604020202020204" pitchFamily="34" charset="0"/>
              <a:buChar char="•"/>
            </a:pPr>
            <a:r>
              <a:rPr lang="en-US" sz="1100" dirty="0">
                <a:latin typeface="+mj-lt"/>
              </a:rPr>
              <a:t>Respond to each requirement.</a:t>
            </a:r>
          </a:p>
          <a:p>
            <a:pPr marL="171450" indent="-171450">
              <a:buClr>
                <a:srgbClr val="E84B37"/>
              </a:buClr>
              <a:buFont typeface="Arial" panose="020B0604020202020204" pitchFamily="34" charset="0"/>
              <a:buChar char="•"/>
            </a:pPr>
            <a:r>
              <a:rPr lang="en-US" sz="1100" dirty="0">
                <a:latin typeface="+mj-lt"/>
              </a:rPr>
              <a:t>Provide supporting OEM technical specifications / brochures.</a:t>
            </a:r>
          </a:p>
          <a:p>
            <a:pPr marL="171450" indent="-171450">
              <a:buClr>
                <a:srgbClr val="E84B37"/>
              </a:buClr>
              <a:buFont typeface="Arial" panose="020B0604020202020204" pitchFamily="34" charset="0"/>
              <a:buChar char="•"/>
            </a:pPr>
            <a:r>
              <a:rPr lang="en-US" sz="1100" dirty="0">
                <a:latin typeface="+mj-lt"/>
              </a:rPr>
              <a:t>Ensure that technical submissions clearly demonstrate compliance.</a:t>
            </a:r>
          </a:p>
          <a:p>
            <a:pPr>
              <a:buClr>
                <a:srgbClr val="E84B37"/>
              </a:buClr>
            </a:pPr>
            <a:br>
              <a:rPr lang="en-US" sz="1100" dirty="0">
                <a:latin typeface="+mj-lt"/>
              </a:rPr>
            </a:br>
            <a:r>
              <a:rPr lang="en-US" sz="1100" b="1" dirty="0">
                <a:latin typeface="+mj-lt"/>
              </a:rPr>
              <a:t>Important</a:t>
            </a:r>
          </a:p>
          <a:p>
            <a:pPr>
              <a:buClr>
                <a:srgbClr val="E84B37"/>
              </a:buClr>
            </a:pPr>
            <a:br>
              <a:rPr lang="en-US" sz="1100" dirty="0">
                <a:latin typeface="+mj-lt"/>
              </a:rPr>
            </a:br>
            <a:r>
              <a:rPr lang="en-US" sz="1100" dirty="0">
                <a:latin typeface="+mj-lt"/>
              </a:rPr>
              <a:t>Simply ticking “YES” or “COMPLY” is not sufficient.</a:t>
            </a:r>
          </a:p>
          <a:p>
            <a:pPr>
              <a:buClr>
                <a:srgbClr val="E84B37"/>
              </a:buClr>
            </a:pPr>
            <a:br>
              <a:rPr lang="en-US" sz="1100" dirty="0">
                <a:latin typeface="+mj-lt"/>
              </a:rPr>
            </a:br>
            <a:r>
              <a:rPr lang="en-US" sz="1100" dirty="0">
                <a:latin typeface="+mj-lt"/>
              </a:rPr>
              <a:t>Technical compliance must be supported by appropriate technical evidence</a:t>
            </a:r>
            <a:r>
              <a:rPr lang="en-US" sz="1100" dirty="0"/>
              <a:t>.</a:t>
            </a:r>
            <a:endParaRPr lang="en-US" sz="1100" dirty="0">
              <a:latin typeface="+mj-lt"/>
            </a:endParaRPr>
          </a:p>
        </p:txBody>
      </p:sp>
    </p:spTree>
    <p:extLst>
      <p:ext uri="{BB962C8B-B14F-4D97-AF65-F5344CB8AC3E}">
        <p14:creationId xmlns:p14="http://schemas.microsoft.com/office/powerpoint/2010/main" val="89575773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2994DA8F-8ED8-63E0-6F5A-EB9D3C20A8C9}"/>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DFD8CBD8-C164-B44E-5B05-9A5D697B8CE2}"/>
              </a:ext>
            </a:extLst>
          </p:cNvPr>
          <p:cNvSpPr>
            <a:spLocks noGrp="1"/>
          </p:cNvSpPr>
          <p:nvPr>
            <p:ph type="title"/>
          </p:nvPr>
        </p:nvSpPr>
        <p:spPr>
          <a:xfrm>
            <a:off x="283474" y="249922"/>
            <a:ext cx="10079725" cy="461665"/>
          </a:xfrm>
        </p:spPr>
        <p:txBody>
          <a:bodyPr/>
          <a:lstStyle/>
          <a:p>
            <a:r>
              <a:rPr lang="en-US" dirty="0"/>
              <a:t>Emergency Vehicles and Plant Equipment - PPA110288– Scope of Supply</a:t>
            </a:r>
          </a:p>
        </p:txBody>
      </p:sp>
      <p:sp>
        <p:nvSpPr>
          <p:cNvPr id="3" name="TextBox 2">
            <a:extLst>
              <a:ext uri="{FF2B5EF4-FFF2-40B4-BE49-F238E27FC236}">
                <a16:creationId xmlns:a16="http://schemas.microsoft.com/office/drawing/2014/main" id="{0B5AFDB4-4035-9BD4-C2FC-5A26BD50B792}"/>
              </a:ext>
            </a:extLst>
          </p:cNvPr>
          <p:cNvSpPr txBox="1"/>
          <p:nvPr/>
        </p:nvSpPr>
        <p:spPr>
          <a:xfrm>
            <a:off x="415866" y="1102133"/>
            <a:ext cx="11025020" cy="4493538"/>
          </a:xfrm>
          <a:prstGeom prst="rect">
            <a:avLst/>
          </a:prstGeom>
          <a:noFill/>
        </p:spPr>
        <p:txBody>
          <a:bodyPr wrap="square">
            <a:spAutoFit/>
          </a:bodyPr>
          <a:lstStyle/>
          <a:p>
            <a:pPr>
              <a:buClr>
                <a:srgbClr val="E84B37"/>
              </a:buClr>
            </a:pPr>
            <a:r>
              <a:rPr lang="en-US" sz="1100" b="1" dirty="0">
                <a:latin typeface="+mj-lt"/>
              </a:rPr>
              <a:t>DELIVERY, COMMISSIONING &amp; HANDOVER</a:t>
            </a:r>
          </a:p>
          <a:p>
            <a:pPr>
              <a:buClr>
                <a:srgbClr val="E84B37"/>
              </a:buClr>
            </a:pPr>
            <a:endParaRPr lang="en-US" sz="1100" b="1" dirty="0">
              <a:latin typeface="+mj-lt"/>
            </a:endParaRPr>
          </a:p>
          <a:p>
            <a:pPr>
              <a:buClr>
                <a:srgbClr val="E84B37"/>
              </a:buClr>
            </a:pPr>
            <a:r>
              <a:rPr lang="en-US" sz="1100" dirty="0">
                <a:latin typeface="+mj-lt"/>
              </a:rPr>
              <a:t>The successful supplier will be required to undertake:</a:t>
            </a:r>
          </a:p>
          <a:p>
            <a:pPr marL="171450" indent="-171450">
              <a:buClr>
                <a:srgbClr val="E84B37"/>
              </a:buClr>
              <a:buFont typeface="Arial" panose="020B0604020202020204" pitchFamily="34" charset="0"/>
              <a:buChar char="•"/>
            </a:pPr>
            <a:r>
              <a:rPr lang="en-US" sz="1100" dirty="0">
                <a:latin typeface="+mj-lt"/>
              </a:rPr>
              <a:t>Delivery to designated TPL workshops</a:t>
            </a:r>
          </a:p>
          <a:p>
            <a:pPr marL="171450" indent="-171450">
              <a:buClr>
                <a:srgbClr val="E84B37"/>
              </a:buClr>
              <a:buFont typeface="Arial" panose="020B0604020202020204" pitchFamily="34" charset="0"/>
              <a:buChar char="•"/>
            </a:pPr>
            <a:r>
              <a:rPr lang="en-US" sz="1100" dirty="0">
                <a:latin typeface="+mj-lt"/>
              </a:rPr>
              <a:t>Commissioning</a:t>
            </a:r>
          </a:p>
          <a:p>
            <a:pPr marL="171450" indent="-171450">
              <a:buClr>
                <a:srgbClr val="E84B37"/>
              </a:buClr>
              <a:buFont typeface="Arial" panose="020B0604020202020204" pitchFamily="34" charset="0"/>
              <a:buChar char="•"/>
            </a:pPr>
            <a:r>
              <a:rPr lang="en-US" sz="1100" dirty="0">
                <a:latin typeface="+mj-lt"/>
              </a:rPr>
              <a:t>Endurance testing</a:t>
            </a:r>
          </a:p>
          <a:p>
            <a:pPr marL="171450" indent="-171450">
              <a:buClr>
                <a:srgbClr val="E84B37"/>
              </a:buClr>
              <a:buFont typeface="Arial" panose="020B0604020202020204" pitchFamily="34" charset="0"/>
              <a:buChar char="•"/>
            </a:pPr>
            <a:r>
              <a:rPr lang="en-US" sz="1100" dirty="0">
                <a:latin typeface="+mj-lt"/>
              </a:rPr>
              <a:t>2-hour working-load test</a:t>
            </a:r>
          </a:p>
          <a:p>
            <a:pPr marL="171450" indent="-171450">
              <a:buClr>
                <a:srgbClr val="E84B37"/>
              </a:buClr>
              <a:buFont typeface="Arial" panose="020B0604020202020204" pitchFamily="34" charset="0"/>
              <a:buChar char="•"/>
            </a:pPr>
            <a:r>
              <a:rPr lang="en-US" sz="1100" dirty="0">
                <a:latin typeface="+mj-lt"/>
              </a:rPr>
              <a:t>Rectification of identified faults</a:t>
            </a:r>
          </a:p>
          <a:p>
            <a:pPr marL="171450" indent="-171450">
              <a:buClr>
                <a:srgbClr val="E84B37"/>
              </a:buClr>
              <a:buFont typeface="Arial" panose="020B0604020202020204" pitchFamily="34" charset="0"/>
              <a:buChar char="•"/>
            </a:pPr>
            <a:r>
              <a:rPr lang="en-US" sz="1100" dirty="0">
                <a:latin typeface="+mj-lt"/>
              </a:rPr>
              <a:t>Induction / training</a:t>
            </a:r>
          </a:p>
          <a:p>
            <a:pPr marL="171450" indent="-171450">
              <a:buClr>
                <a:srgbClr val="E84B37"/>
              </a:buClr>
              <a:buFont typeface="Arial" panose="020B0604020202020204" pitchFamily="34" charset="0"/>
              <a:buChar char="•"/>
            </a:pPr>
            <a:r>
              <a:rPr lang="en-US" sz="1100" dirty="0">
                <a:latin typeface="+mj-lt"/>
              </a:rPr>
              <a:t>Handover</a:t>
            </a:r>
          </a:p>
          <a:p>
            <a:pPr>
              <a:buClr>
                <a:srgbClr val="E84B37"/>
              </a:buClr>
            </a:pPr>
            <a:endParaRPr lang="en-US" sz="1100" dirty="0">
              <a:latin typeface="+mj-lt"/>
            </a:endParaRPr>
          </a:p>
          <a:p>
            <a:pPr>
              <a:buClr>
                <a:srgbClr val="E84B37"/>
              </a:buClr>
            </a:pPr>
            <a:br>
              <a:rPr lang="en-US" sz="1100" b="1" dirty="0">
                <a:latin typeface="+mj-lt"/>
              </a:rPr>
            </a:br>
            <a:r>
              <a:rPr lang="en-US" sz="1100" b="1" dirty="0">
                <a:latin typeface="+mj-lt"/>
              </a:rPr>
              <a:t>Data Pack</a:t>
            </a:r>
          </a:p>
          <a:p>
            <a:pPr>
              <a:buClr>
                <a:srgbClr val="E84B37"/>
              </a:buClr>
            </a:pPr>
            <a:br>
              <a:rPr lang="en-US" sz="1100" dirty="0">
                <a:latin typeface="+mj-lt"/>
              </a:rPr>
            </a:br>
            <a:r>
              <a:rPr lang="en-US" sz="1100" dirty="0">
                <a:latin typeface="+mj-lt"/>
              </a:rPr>
              <a:t>The equipment data pack must include, amongst others:</a:t>
            </a:r>
          </a:p>
          <a:p>
            <a:pPr>
              <a:buClr>
                <a:srgbClr val="E84B37"/>
              </a:buClr>
            </a:pPr>
            <a:endParaRPr lang="en-US" sz="1100" dirty="0">
              <a:latin typeface="+mj-lt"/>
            </a:endParaRPr>
          </a:p>
          <a:p>
            <a:pPr marL="171450" indent="-171450">
              <a:buClr>
                <a:srgbClr val="E84B37"/>
              </a:buClr>
              <a:buFont typeface="Arial" panose="020B0604020202020204" pitchFamily="34" charset="0"/>
              <a:buChar char="•"/>
            </a:pPr>
            <a:r>
              <a:rPr lang="en-US" sz="1100" dirty="0">
                <a:latin typeface="+mj-lt"/>
              </a:rPr>
              <a:t>Operational and maintenance manuals</a:t>
            </a:r>
          </a:p>
          <a:p>
            <a:pPr marL="171450" indent="-171450">
              <a:buClr>
                <a:srgbClr val="E84B37"/>
              </a:buClr>
              <a:buFont typeface="Arial" panose="020B0604020202020204" pitchFamily="34" charset="0"/>
              <a:buChar char="•"/>
            </a:pPr>
            <a:r>
              <a:rPr lang="en-US" sz="1100" dirty="0">
                <a:latin typeface="+mj-lt"/>
              </a:rPr>
              <a:t>Logbook</a:t>
            </a:r>
          </a:p>
          <a:p>
            <a:pPr marL="171450" indent="-171450">
              <a:buClr>
                <a:srgbClr val="E84B37"/>
              </a:buClr>
              <a:buFont typeface="Arial" panose="020B0604020202020204" pitchFamily="34" charset="0"/>
              <a:buChar char="•"/>
            </a:pPr>
            <a:r>
              <a:rPr lang="en-US" sz="1100" dirty="0">
                <a:latin typeface="+mj-lt"/>
              </a:rPr>
              <a:t>Data plate details</a:t>
            </a:r>
          </a:p>
          <a:p>
            <a:pPr marL="171450" indent="-171450">
              <a:buClr>
                <a:srgbClr val="E84B37"/>
              </a:buClr>
              <a:buFont typeface="Arial" panose="020B0604020202020204" pitchFamily="34" charset="0"/>
              <a:buChar char="•"/>
            </a:pPr>
            <a:r>
              <a:rPr lang="en-US" sz="1100" dirty="0">
                <a:latin typeface="+mj-lt"/>
              </a:rPr>
              <a:t>Proof of licensing and roadworthy certificates</a:t>
            </a:r>
          </a:p>
          <a:p>
            <a:pPr marL="171450" indent="-171450">
              <a:buClr>
                <a:srgbClr val="E84B37"/>
              </a:buClr>
              <a:buFont typeface="Arial" panose="020B0604020202020204" pitchFamily="34" charset="0"/>
              <a:buChar char="•"/>
            </a:pPr>
            <a:r>
              <a:rPr lang="en-US" sz="1100" dirty="0">
                <a:latin typeface="+mj-lt"/>
              </a:rPr>
              <a:t>Bumper-to-bumper handover</a:t>
            </a:r>
          </a:p>
          <a:p>
            <a:pPr marL="171450" indent="-171450">
              <a:buClr>
                <a:srgbClr val="E84B37"/>
              </a:buClr>
              <a:buFont typeface="Arial" panose="020B0604020202020204" pitchFamily="34" charset="0"/>
              <a:buChar char="•"/>
            </a:pPr>
            <a:r>
              <a:rPr lang="en-US" sz="1100" dirty="0">
                <a:latin typeface="+mj-lt"/>
              </a:rPr>
              <a:t>Service book</a:t>
            </a:r>
          </a:p>
          <a:p>
            <a:pPr marL="171450" indent="-171450">
              <a:buClr>
                <a:srgbClr val="E84B37"/>
              </a:buClr>
              <a:buFont typeface="Arial" panose="020B0604020202020204" pitchFamily="34" charset="0"/>
              <a:buChar char="•"/>
            </a:pPr>
            <a:r>
              <a:rPr lang="en-US" sz="1100" dirty="0">
                <a:latin typeface="+mj-lt"/>
              </a:rPr>
              <a:t>Warranty and guarantee documentation</a:t>
            </a:r>
          </a:p>
          <a:p>
            <a:pPr marL="171450" indent="-171450">
              <a:buClr>
                <a:srgbClr val="E84B37"/>
              </a:buClr>
              <a:buFont typeface="Arial" panose="020B0604020202020204" pitchFamily="34" charset="0"/>
              <a:buChar char="•"/>
            </a:pPr>
            <a:r>
              <a:rPr lang="en-US" sz="1100" dirty="0">
                <a:latin typeface="+mj-lt"/>
              </a:rPr>
              <a:t>Homologation</a:t>
            </a:r>
          </a:p>
          <a:p>
            <a:pPr marL="171450" indent="-171450">
              <a:buClr>
                <a:srgbClr val="E84B37"/>
              </a:buClr>
              <a:buFont typeface="Arial" panose="020B0604020202020204" pitchFamily="34" charset="0"/>
              <a:buChar char="•"/>
            </a:pPr>
            <a:r>
              <a:rPr lang="en-US" sz="1100" dirty="0">
                <a:latin typeface="+mj-lt"/>
              </a:rPr>
              <a:t>NATIS information</a:t>
            </a:r>
            <a:endParaRPr lang="en-US" sz="1100" b="1" dirty="0">
              <a:latin typeface="+mj-lt"/>
            </a:endParaRPr>
          </a:p>
          <a:p>
            <a:pPr>
              <a:buClr>
                <a:srgbClr val="E84B37"/>
              </a:buClr>
            </a:pPr>
            <a:endParaRPr lang="en-US" sz="1100" b="1" dirty="0">
              <a:latin typeface="+mj-lt"/>
            </a:endParaRPr>
          </a:p>
        </p:txBody>
      </p:sp>
    </p:spTree>
    <p:extLst>
      <p:ext uri="{BB962C8B-B14F-4D97-AF65-F5344CB8AC3E}">
        <p14:creationId xmlns:p14="http://schemas.microsoft.com/office/powerpoint/2010/main" val="141108761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2067133459"/>
              </p:ext>
            </p:extLst>
          </p:nvPr>
        </p:nvGraphicFramePr>
        <p:xfrm>
          <a:off x="1482441" y="1253106"/>
          <a:ext cx="10006026" cy="5635739"/>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6774862">
                  <a:extLst>
                    <a:ext uri="{9D8B030D-6E8A-4147-A177-3AD203B41FA5}">
                      <a16:colId xmlns:a16="http://schemas.microsoft.com/office/drawing/2014/main" val="1314826358"/>
                    </a:ext>
                  </a:extLst>
                </a:gridCol>
                <a:gridCol w="116840">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dirty="0">
                          <a:solidFill>
                            <a:schemeClr val="tx1"/>
                          </a:solidFill>
                          <a:latin typeface="Apex New Medium" panose="02010600040501010103" pitchFamily="2" charset="77"/>
                          <a:ea typeface="Apex New Medium" panose="02010600040501010103" pitchFamily="2" charset="77"/>
                        </a:rPr>
                        <a:t>Welcome &amp; Safety </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cs typeface="+mn-cs"/>
                        </a:rPr>
                        <a:t>Introduction of TPL Team</a:t>
                      </a:r>
                      <a:endParaRPr lang="en-US" sz="1800" b="0" i="0" kern="1200" dirty="0">
                        <a:solidFill>
                          <a:schemeClr val="tx1">
                            <a:lumMod val="75000"/>
                            <a:lumOff val="25000"/>
                          </a:schemeClr>
                        </a:solidFill>
                        <a:latin typeface="Apex New Medium" panose="02010600040501010103" pitchFamily="2" charset="77"/>
                        <a:ea typeface="Apex New Medium" panose="02010600040501010103" pitchFamily="2" charset="77"/>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Project Purpose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kern="1200" dirty="0">
                          <a:solidFill>
                            <a:schemeClr val="tx1">
                              <a:lumMod val="75000"/>
                              <a:lumOff val="25000"/>
                            </a:schemeClr>
                          </a:solidFill>
                          <a:latin typeface="Apex New Book" panose="02010600040501010103" pitchFamily="2" charset="77"/>
                          <a:ea typeface="Apex New Book" panose="02010600040501010103" pitchFamily="2" charset="77"/>
                          <a:cs typeface="+mn-cs"/>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562922">
                <a:tc>
                  <a:txBody>
                    <a:bodyPr/>
                    <a:lstStyle/>
                    <a:p>
                      <a:r>
                        <a:rPr lang="en-US" sz="1800" b="1" i="0" dirty="0">
                          <a:solidFill>
                            <a:schemeClr val="tx1"/>
                          </a:solidFill>
                          <a:latin typeface="Apex New Heavy" panose="02010600040501010103" pitchFamily="2" charset="77"/>
                          <a:ea typeface="Apex New Heavy" panose="02010600040501010103" pitchFamily="2" charset="77"/>
                        </a:rPr>
                        <a:t>04</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Scope of Supply and Specifications/Annexures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200" b="0" i="0" kern="1200" dirty="0">
                          <a:solidFill>
                            <a:schemeClr val="tx1">
                              <a:lumMod val="75000"/>
                              <a:lumOff val="25000"/>
                            </a:schemeClr>
                          </a:solidFill>
                          <a:latin typeface="Apex New Book" panose="02010600040501010103" pitchFamily="2" charset="77"/>
                          <a:ea typeface="+mn-ea"/>
                          <a:cs typeface="+mn-cs"/>
                        </a:rPr>
                        <a:t>	</a:t>
                      </a: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40831">
                <a:tc>
                  <a:txBody>
                    <a:bodyPr/>
                    <a:lstStyle/>
                    <a:p>
                      <a:r>
                        <a:rPr lang="en-US" sz="1800" b="1" i="0" dirty="0">
                          <a:solidFill>
                            <a:srgbClr val="0070C0"/>
                          </a:solidFill>
                          <a:latin typeface="Apex New Heavy" panose="02010600040501010103" pitchFamily="2" charset="77"/>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779173" rtl="0" eaLnBrk="1" latinLnBrk="0" hangingPunct="1"/>
                      <a:r>
                        <a:rPr lang="en-US" sz="1800" b="0" i="0" kern="1200" dirty="0">
                          <a:solidFill>
                            <a:schemeClr val="tx1"/>
                          </a:solidFill>
                          <a:latin typeface="Apex New Medium" panose="02010600040501010103" pitchFamily="2" charset="77"/>
                          <a:ea typeface="+mn-ea"/>
                          <a:cs typeface="+mn-cs"/>
                        </a:rPr>
                        <a:t>Commercial – Tender Process, Tendering Procedure &amp; Clarification Of Requirements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ea typeface="+mn-ea"/>
                          <a:cs typeface="+mn-cs"/>
                        </a:rPr>
                        <a:t>Pricing Instructions &amp; Pricing Schedule and Contract Data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7707971"/>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07</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ea typeface="+mn-ea"/>
                          <a:cs typeface="+mn-cs"/>
                        </a:rPr>
                        <a:t>Technical Evaluation Criteria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967644"/>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08</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ea typeface="+mn-ea"/>
                          <a:cs typeface="+mn-cs"/>
                        </a:rPr>
                        <a:t>Questions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8890906"/>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09</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ea typeface="+mn-ea"/>
                          <a:cs typeface="+mn-cs"/>
                        </a:rPr>
                        <a:t>Closing</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463315"/>
                  </a:ext>
                </a:extLst>
              </a:tr>
              <a:tr h="562922">
                <a:tc>
                  <a:txBody>
                    <a:bodyPr/>
                    <a:lstStyle/>
                    <a:p>
                      <a:endParaRPr lang="en-US" sz="1800" b="1" i="0" dirty="0">
                        <a:solidFill>
                          <a:schemeClr val="tx1">
                            <a:lumMod val="75000"/>
                            <a:lumOff val="25000"/>
                          </a:schemeClr>
                        </a:solidFill>
                        <a:latin typeface="Apex New Heavy" panose="02010600040501010103" pitchFamily="2" charset="77"/>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800" b="0" i="0" kern="1200" dirty="0">
                          <a:solidFill>
                            <a:srgbClr val="FF0000"/>
                          </a:solidFill>
                          <a:latin typeface="Apex New Medium" panose="02010600040501010103" pitchFamily="2" charset="77"/>
                          <a:ea typeface="+mn-ea"/>
                          <a:cs typeface="+mn-cs"/>
                        </a:rPr>
                        <a:t>Please note that this meeting is recorded for meeting minutes purposes</a:t>
                      </a:r>
                    </a:p>
                    <a:p>
                      <a:endParaRPr lang="en-US" sz="1800" b="0" i="0" kern="1200" dirty="0">
                        <a:solidFill>
                          <a:schemeClr val="tx1">
                            <a:lumMod val="75000"/>
                            <a:lumOff val="25000"/>
                          </a:schemeClr>
                        </a:solidFill>
                        <a:latin typeface="Apex New Medium" panose="02010600040501010103" pitchFamily="2" charset="77"/>
                        <a:ea typeface="+mn-ea"/>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183781"/>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a:xfrm>
            <a:off x="283474" y="517638"/>
            <a:ext cx="7519406" cy="410136"/>
          </a:xfrm>
        </p:spPr>
        <p:txBody>
          <a:bodyPr/>
          <a:lstStyle/>
          <a:p>
            <a:r>
              <a:rPr lang="en-US" dirty="0">
                <a:solidFill>
                  <a:schemeClr val="tx1"/>
                </a:solidFill>
              </a:rPr>
              <a:t>Emergency Vehicles and Plant Equipment</a:t>
            </a:r>
            <a:r>
              <a:rPr lang="en-US" dirty="0">
                <a:solidFill>
                  <a:schemeClr val="tx1">
                    <a:lumMod val="75000"/>
                    <a:lumOff val="25000"/>
                  </a:schemeClr>
                </a:solidFill>
              </a:rPr>
              <a:t>– Tender Briefing </a:t>
            </a:r>
          </a:p>
          <a:p>
            <a:endParaRPr lang="en-US" dirty="0">
              <a:solidFill>
                <a:schemeClr val="tx1">
                  <a:lumMod val="75000"/>
                  <a:lumOff val="25000"/>
                </a:schemeClr>
              </a:solidFill>
            </a:endParaRP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dirty="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72578" y="-2484"/>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r>
              <a:rPr lang="en-ZA" sz="900" b="1" dirty="0">
                <a:solidFill>
                  <a:schemeClr val="bg1"/>
                </a:solidFill>
                <a:latin typeface="Tahoma"/>
              </a:rPr>
              <a:t>09</a:t>
            </a:r>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583194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A7DDE8A-B245-7F8D-DA6F-32478A5A14BA}"/>
              </a:ext>
            </a:extLst>
          </p:cNvPr>
          <p:cNvSpPr>
            <a:spLocks noGrp="1"/>
          </p:cNvSpPr>
          <p:nvPr>
            <p:ph type="title"/>
          </p:nvPr>
        </p:nvSpPr>
        <p:spPr>
          <a:xfrm>
            <a:off x="283474" y="65256"/>
            <a:ext cx="10473016" cy="830997"/>
          </a:xfrm>
        </p:spPr>
        <p:txBody>
          <a:bodyPr/>
          <a:lstStyle/>
          <a:p>
            <a:r>
              <a:rPr lang="en-US" dirty="0">
                <a:latin typeface="Apex New Medium" panose="02010600040501010103" pitchFamily="2" charset="77"/>
              </a:rPr>
              <a:t>Commercial – Tender Process, Tendering Procedure &amp; Clarification Of Requirements -</a:t>
            </a:r>
            <a:r>
              <a:rPr lang="en-US" dirty="0"/>
              <a:t> PPA110288</a:t>
            </a:r>
            <a:endParaRPr lang="en-US" dirty="0">
              <a:latin typeface="Apex New Medium" panose="02010600040501010103" pitchFamily="2" charset="77"/>
            </a:endParaRPr>
          </a:p>
        </p:txBody>
      </p:sp>
      <p:sp>
        <p:nvSpPr>
          <p:cNvPr id="15" name="Content Placeholder 2">
            <a:extLst>
              <a:ext uri="{FF2B5EF4-FFF2-40B4-BE49-F238E27FC236}">
                <a16:creationId xmlns:a16="http://schemas.microsoft.com/office/drawing/2014/main" id="{D7A15932-B160-09EF-268A-92AECE6C88FB}"/>
              </a:ext>
            </a:extLst>
          </p:cNvPr>
          <p:cNvSpPr txBox="1">
            <a:spLocks/>
          </p:cNvSpPr>
          <p:nvPr/>
        </p:nvSpPr>
        <p:spPr>
          <a:xfrm>
            <a:off x="400280" y="1228918"/>
            <a:ext cx="11104255" cy="4814138"/>
          </a:xfrm>
          <a:prstGeom prst="rect">
            <a:avLst/>
          </a:prstGeom>
        </p:spPr>
        <p:txBody>
          <a:bodyPr>
            <a:normAutofit/>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nSpc>
                <a:spcPct val="100000"/>
              </a:lnSpc>
              <a:spcAft>
                <a:spcPts val="0"/>
              </a:spcAft>
            </a:pPr>
            <a:endParaRPr lang="en-GB" sz="2900" b="1" kern="1600" cap="all" dirty="0">
              <a:solidFill>
                <a:schemeClr val="tx1"/>
              </a:solidFill>
              <a:latin typeface="+mj-lt"/>
              <a:ea typeface="Calibri"/>
              <a:cs typeface="Arial" panose="020B0604020202020204" pitchFamily="34" charset="0"/>
            </a:endParaRPr>
          </a:p>
          <a:p>
            <a:pPr>
              <a:lnSpc>
                <a:spcPct val="100000"/>
              </a:lnSpc>
              <a:spcAft>
                <a:spcPts val="0"/>
              </a:spcAft>
            </a:pPr>
            <a:endParaRPr lang="en-GB" sz="2900" b="1" kern="1600" cap="all" dirty="0">
              <a:solidFill>
                <a:schemeClr val="tx1"/>
              </a:solidFill>
              <a:latin typeface="+mj-lt"/>
              <a:ea typeface="Calibri"/>
              <a:cs typeface="Arial" panose="020B0604020202020204" pitchFamily="34" charset="0"/>
            </a:endParaRPr>
          </a:p>
          <a:p>
            <a:pPr>
              <a:lnSpc>
                <a:spcPct val="100000"/>
              </a:lnSpc>
              <a:spcAft>
                <a:spcPts val="0"/>
              </a:spcAft>
            </a:pPr>
            <a:endParaRPr lang="en-ZA" sz="2900" dirty="0">
              <a:solidFill>
                <a:schemeClr val="tx1"/>
              </a:solidFill>
              <a:latin typeface="+mj-lt"/>
              <a:ea typeface="Calibri"/>
              <a:cs typeface="Arial" panose="020B0604020202020204" pitchFamily="34" charset="0"/>
            </a:endParaRPr>
          </a:p>
        </p:txBody>
      </p:sp>
      <p:graphicFrame>
        <p:nvGraphicFramePr>
          <p:cNvPr id="2" name="Table 1">
            <a:extLst>
              <a:ext uri="{FF2B5EF4-FFF2-40B4-BE49-F238E27FC236}">
                <a16:creationId xmlns:a16="http://schemas.microsoft.com/office/drawing/2014/main" id="{1D182890-CCFA-8363-AEDA-F447FA5DDB86}"/>
              </a:ext>
            </a:extLst>
          </p:cNvPr>
          <p:cNvGraphicFramePr>
            <a:graphicFrameLocks noGrp="1"/>
          </p:cNvGraphicFramePr>
          <p:nvPr>
            <p:extLst>
              <p:ext uri="{D42A27DB-BD31-4B8C-83A1-F6EECF244321}">
                <p14:modId xmlns:p14="http://schemas.microsoft.com/office/powerpoint/2010/main" val="625163894"/>
              </p:ext>
            </p:extLst>
          </p:nvPr>
        </p:nvGraphicFramePr>
        <p:xfrm>
          <a:off x="832338" y="2074985"/>
          <a:ext cx="9339388" cy="2051538"/>
        </p:xfrm>
        <a:graphic>
          <a:graphicData uri="http://schemas.openxmlformats.org/drawingml/2006/table">
            <a:tbl>
              <a:tblPr firstRow="1" bandRow="1">
                <a:tableStyleId>{F5AB1C69-6EDB-4FF4-983F-18BD219EF322}</a:tableStyleId>
              </a:tblPr>
              <a:tblGrid>
                <a:gridCol w="4669694">
                  <a:extLst>
                    <a:ext uri="{9D8B030D-6E8A-4147-A177-3AD203B41FA5}">
                      <a16:colId xmlns:a16="http://schemas.microsoft.com/office/drawing/2014/main" val="3502456609"/>
                    </a:ext>
                  </a:extLst>
                </a:gridCol>
                <a:gridCol w="4669694">
                  <a:extLst>
                    <a:ext uri="{9D8B030D-6E8A-4147-A177-3AD203B41FA5}">
                      <a16:colId xmlns:a16="http://schemas.microsoft.com/office/drawing/2014/main" val="310340229"/>
                    </a:ext>
                  </a:extLst>
                </a:gridCol>
              </a:tblGrid>
              <a:tr h="341923">
                <a:tc>
                  <a:txBody>
                    <a:bodyPr/>
                    <a:lstStyle/>
                    <a:p>
                      <a:r>
                        <a:rPr lang="en-ZA" sz="1100" dirty="0"/>
                        <a:t>Activity</a:t>
                      </a:r>
                      <a:endParaRPr lang="en-US" sz="1100" dirty="0"/>
                    </a:p>
                  </a:txBody>
                  <a:tcPr/>
                </a:tc>
                <a:tc>
                  <a:txBody>
                    <a:bodyPr/>
                    <a:lstStyle/>
                    <a:p>
                      <a:r>
                        <a:rPr lang="en-US" sz="1100" b="1" kern="1200" dirty="0">
                          <a:solidFill>
                            <a:schemeClr val="lt1"/>
                          </a:solidFill>
                          <a:effectLst/>
                          <a:latin typeface="+mn-lt"/>
                          <a:ea typeface="+mn-ea"/>
                          <a:cs typeface="+mn-cs"/>
                        </a:rPr>
                        <a:t>Date / Requirement</a:t>
                      </a:r>
                      <a:endParaRPr lang="en-US" sz="1100" dirty="0"/>
                    </a:p>
                  </a:txBody>
                  <a:tcPr/>
                </a:tc>
                <a:extLst>
                  <a:ext uri="{0D108BD9-81ED-4DB2-BD59-A6C34878D82A}">
                    <a16:rowId xmlns:a16="http://schemas.microsoft.com/office/drawing/2014/main" val="316268088"/>
                  </a:ext>
                </a:extLst>
              </a:tr>
              <a:tr h="341923">
                <a:tc>
                  <a:txBody>
                    <a:bodyPr/>
                    <a:lstStyle/>
                    <a:p>
                      <a:r>
                        <a:rPr lang="en-US" sz="1100" kern="1200" dirty="0">
                          <a:solidFill>
                            <a:schemeClr val="dk1"/>
                          </a:solidFill>
                          <a:effectLst/>
                          <a:latin typeface="+mn-lt"/>
                          <a:ea typeface="+mn-ea"/>
                          <a:cs typeface="+mn-cs"/>
                        </a:rPr>
                        <a:t>RFP Issue Date</a:t>
                      </a:r>
                      <a:endParaRPr lang="en-US" sz="1100" dirty="0"/>
                    </a:p>
                  </a:txBody>
                  <a:tcPr/>
                </a:tc>
                <a:tc>
                  <a:txBody>
                    <a:bodyPr/>
                    <a:lstStyle/>
                    <a:p>
                      <a:r>
                        <a:rPr lang="en-US" sz="1100" kern="1200" dirty="0">
                          <a:solidFill>
                            <a:schemeClr val="dk1"/>
                          </a:solidFill>
                          <a:effectLst/>
                          <a:latin typeface="+mn-lt"/>
                          <a:ea typeface="+mn-ea"/>
                          <a:cs typeface="+mn-cs"/>
                        </a:rPr>
                        <a:t>10 September 2026</a:t>
                      </a:r>
                      <a:endParaRPr lang="en-US" sz="1100" dirty="0"/>
                    </a:p>
                  </a:txBody>
                  <a:tcPr/>
                </a:tc>
                <a:extLst>
                  <a:ext uri="{0D108BD9-81ED-4DB2-BD59-A6C34878D82A}">
                    <a16:rowId xmlns:a16="http://schemas.microsoft.com/office/drawing/2014/main" val="3873963450"/>
                  </a:ext>
                </a:extLst>
              </a:tr>
              <a:tr h="341923">
                <a:tc>
                  <a:txBody>
                    <a:bodyPr/>
                    <a:lstStyle/>
                    <a:p>
                      <a:r>
                        <a:rPr lang="en-US" sz="1100" kern="1200" dirty="0">
                          <a:solidFill>
                            <a:schemeClr val="dk1"/>
                          </a:solidFill>
                          <a:effectLst/>
                          <a:latin typeface="+mn-lt"/>
                          <a:ea typeface="+mn-ea"/>
                          <a:cs typeface="+mn-cs"/>
                        </a:rPr>
                        <a:t>Clarification Meeting</a:t>
                      </a:r>
                      <a:endParaRPr lang="en-US" sz="1100" dirty="0"/>
                    </a:p>
                  </a:txBody>
                  <a:tcPr/>
                </a:tc>
                <a:tc>
                  <a:txBody>
                    <a:bodyPr/>
                    <a:lstStyle/>
                    <a:p>
                      <a:r>
                        <a:rPr lang="en-US" sz="1100" kern="1200" dirty="0">
                          <a:solidFill>
                            <a:schemeClr val="dk1"/>
                          </a:solidFill>
                          <a:effectLst/>
                          <a:latin typeface="+mn-lt"/>
                          <a:ea typeface="+mn-ea"/>
                          <a:cs typeface="+mn-cs"/>
                        </a:rPr>
                        <a:t>16 September 2026 @ 10:00</a:t>
                      </a:r>
                      <a:endParaRPr lang="en-US" sz="1100" dirty="0"/>
                    </a:p>
                  </a:txBody>
                  <a:tcPr/>
                </a:tc>
                <a:extLst>
                  <a:ext uri="{0D108BD9-81ED-4DB2-BD59-A6C34878D82A}">
                    <a16:rowId xmlns:a16="http://schemas.microsoft.com/office/drawing/2014/main" val="780650482"/>
                  </a:ext>
                </a:extLst>
              </a:tr>
              <a:tr h="341923">
                <a:tc>
                  <a:txBody>
                    <a:bodyPr/>
                    <a:lstStyle/>
                    <a:p>
                      <a:r>
                        <a:rPr lang="en-US" sz="1100" kern="1200" dirty="0">
                          <a:solidFill>
                            <a:schemeClr val="dk1"/>
                          </a:solidFill>
                          <a:effectLst/>
                          <a:latin typeface="+mn-lt"/>
                          <a:ea typeface="+mn-ea"/>
                          <a:cs typeface="+mn-cs"/>
                        </a:rPr>
                        <a:t>Tender Closing</a:t>
                      </a:r>
                      <a:endParaRPr lang="en-US" sz="1100" dirty="0"/>
                    </a:p>
                  </a:txBody>
                  <a:tcPr/>
                </a:tc>
                <a:tc>
                  <a:txBody>
                    <a:bodyPr/>
                    <a:lstStyle/>
                    <a:p>
                      <a:r>
                        <a:rPr lang="en-US" sz="1100" kern="1200" dirty="0">
                          <a:solidFill>
                            <a:schemeClr val="dk1"/>
                          </a:solidFill>
                          <a:effectLst/>
                          <a:latin typeface="+mn-lt"/>
                          <a:ea typeface="+mn-ea"/>
                          <a:cs typeface="+mn-cs"/>
                        </a:rPr>
                        <a:t>12 October 2026 @ 16:00</a:t>
                      </a:r>
                      <a:endParaRPr lang="en-US" sz="1100" dirty="0"/>
                    </a:p>
                  </a:txBody>
                  <a:tcPr/>
                </a:tc>
                <a:extLst>
                  <a:ext uri="{0D108BD9-81ED-4DB2-BD59-A6C34878D82A}">
                    <a16:rowId xmlns:a16="http://schemas.microsoft.com/office/drawing/2014/main" val="424169667"/>
                  </a:ext>
                </a:extLst>
              </a:tr>
              <a:tr h="341923">
                <a:tc>
                  <a:txBody>
                    <a:bodyPr/>
                    <a:lstStyle/>
                    <a:p>
                      <a:r>
                        <a:rPr lang="en-US" sz="1100" kern="1200" dirty="0">
                          <a:solidFill>
                            <a:schemeClr val="dk1"/>
                          </a:solidFill>
                          <a:effectLst/>
                          <a:latin typeface="+mn-lt"/>
                          <a:ea typeface="+mn-ea"/>
                          <a:cs typeface="+mn-cs"/>
                        </a:rPr>
                        <a:t>Tender Validity</a:t>
                      </a:r>
                      <a:endParaRPr lang="en-US" sz="1100" dirty="0"/>
                    </a:p>
                  </a:txBody>
                  <a:tcPr/>
                </a:tc>
                <a:tc>
                  <a:txBody>
                    <a:bodyPr/>
                    <a:lstStyle/>
                    <a:p>
                      <a:r>
                        <a:rPr lang="en-US" sz="1100" kern="1200" dirty="0">
                          <a:solidFill>
                            <a:schemeClr val="dk1"/>
                          </a:solidFill>
                          <a:effectLst/>
                          <a:latin typeface="+mn-lt"/>
                          <a:ea typeface="+mn-ea"/>
                          <a:cs typeface="+mn-cs"/>
                        </a:rPr>
                        <a:t>180 working days</a:t>
                      </a:r>
                      <a:endParaRPr lang="en-US" sz="1100" dirty="0"/>
                    </a:p>
                  </a:txBody>
                  <a:tcPr/>
                </a:tc>
                <a:extLst>
                  <a:ext uri="{0D108BD9-81ED-4DB2-BD59-A6C34878D82A}">
                    <a16:rowId xmlns:a16="http://schemas.microsoft.com/office/drawing/2014/main" val="2795601664"/>
                  </a:ext>
                </a:extLst>
              </a:tr>
              <a:tr h="341923">
                <a:tc>
                  <a:txBody>
                    <a:bodyPr/>
                    <a:lstStyle/>
                    <a:p>
                      <a:r>
                        <a:rPr lang="en-US" sz="1100" kern="1200" dirty="0">
                          <a:solidFill>
                            <a:schemeClr val="dk1"/>
                          </a:solidFill>
                          <a:effectLst/>
                          <a:latin typeface="+mn-lt"/>
                          <a:ea typeface="+mn-ea"/>
                          <a:cs typeface="+mn-cs"/>
                        </a:rPr>
                        <a:t>Submission Method</a:t>
                      </a:r>
                      <a:endParaRPr lang="en-US" sz="1100" dirty="0"/>
                    </a:p>
                  </a:txBody>
                  <a:tcPr/>
                </a:tc>
                <a:tc>
                  <a:txBody>
                    <a:bodyPr/>
                    <a:lstStyle/>
                    <a:p>
                      <a:r>
                        <a:rPr lang="en-US" sz="1100" kern="1200" dirty="0">
                          <a:solidFill>
                            <a:schemeClr val="dk1"/>
                          </a:solidFill>
                          <a:effectLst/>
                          <a:latin typeface="+mn-lt"/>
                          <a:ea typeface="+mn-ea"/>
                          <a:cs typeface="+mn-cs"/>
                        </a:rPr>
                        <a:t>Transnet e-Tender Submission Portal</a:t>
                      </a:r>
                      <a:endParaRPr lang="en-US" sz="1100" dirty="0"/>
                    </a:p>
                  </a:txBody>
                  <a:tcPr/>
                </a:tc>
                <a:extLst>
                  <a:ext uri="{0D108BD9-81ED-4DB2-BD59-A6C34878D82A}">
                    <a16:rowId xmlns:a16="http://schemas.microsoft.com/office/drawing/2014/main" val="208543700"/>
                  </a:ext>
                </a:extLst>
              </a:tr>
            </a:tbl>
          </a:graphicData>
        </a:graphic>
      </p:graphicFrame>
      <p:sp>
        <p:nvSpPr>
          <p:cNvPr id="3" name="TextBox 2">
            <a:extLst>
              <a:ext uri="{FF2B5EF4-FFF2-40B4-BE49-F238E27FC236}">
                <a16:creationId xmlns:a16="http://schemas.microsoft.com/office/drawing/2014/main" id="{A436487E-62F4-5901-150A-6D4E1D8FBD56}"/>
              </a:ext>
            </a:extLst>
          </p:cNvPr>
          <p:cNvSpPr txBox="1"/>
          <p:nvPr/>
        </p:nvSpPr>
        <p:spPr>
          <a:xfrm>
            <a:off x="832338" y="1570892"/>
            <a:ext cx="1542410" cy="276999"/>
          </a:xfrm>
          <a:prstGeom prst="rect">
            <a:avLst/>
          </a:prstGeom>
          <a:noFill/>
        </p:spPr>
        <p:txBody>
          <a:bodyPr wrap="none" rtlCol="0">
            <a:spAutoFit/>
          </a:bodyPr>
          <a:lstStyle/>
          <a:p>
            <a:r>
              <a:rPr lang="en-ZA" sz="1200" b="1" dirty="0">
                <a:latin typeface="+mn-lt"/>
              </a:rPr>
              <a:t>Key Tender Dates</a:t>
            </a:r>
            <a:endParaRPr lang="en-US" sz="1200" b="1" dirty="0">
              <a:latin typeface="+mn-lt"/>
            </a:endParaRPr>
          </a:p>
        </p:txBody>
      </p:sp>
      <p:sp>
        <p:nvSpPr>
          <p:cNvPr id="4" name="TextBox 3">
            <a:extLst>
              <a:ext uri="{FF2B5EF4-FFF2-40B4-BE49-F238E27FC236}">
                <a16:creationId xmlns:a16="http://schemas.microsoft.com/office/drawing/2014/main" id="{582B22B9-E006-0CE4-714D-48D31A11FB96}"/>
              </a:ext>
            </a:extLst>
          </p:cNvPr>
          <p:cNvSpPr txBox="1"/>
          <p:nvPr/>
        </p:nvSpPr>
        <p:spPr>
          <a:xfrm>
            <a:off x="832338" y="4759569"/>
            <a:ext cx="9483970" cy="1461939"/>
          </a:xfrm>
          <a:prstGeom prst="rect">
            <a:avLst/>
          </a:prstGeom>
          <a:noFill/>
        </p:spPr>
        <p:txBody>
          <a:bodyPr wrap="square" rtlCol="0">
            <a:spAutoFit/>
          </a:bodyPr>
          <a:lstStyle/>
          <a:p>
            <a:r>
              <a:rPr lang="en-ZA" sz="1100" b="1" dirty="0">
                <a:latin typeface="+mn-lt"/>
              </a:rPr>
              <a:t>Submission</a:t>
            </a:r>
          </a:p>
          <a:p>
            <a:pPr marL="171450" indent="-171450">
              <a:buFont typeface="Arial" panose="020B0604020202020204" pitchFamily="34" charset="0"/>
              <a:buChar char="•"/>
            </a:pPr>
            <a:endParaRPr lang="en-ZA" sz="1100" dirty="0"/>
          </a:p>
          <a:p>
            <a:pPr marL="285750" indent="-285750">
              <a:buFont typeface="Arial" panose="020B0604020202020204" pitchFamily="34" charset="0"/>
              <a:buChar char="•"/>
            </a:pPr>
            <a:r>
              <a:rPr lang="en-US" sz="1100" dirty="0"/>
              <a:t>Tenders must be submitted through the Transnet e-Tender Submission Portal.</a:t>
            </a:r>
          </a:p>
          <a:p>
            <a:pPr marL="285750" indent="-285750">
              <a:buFont typeface="Arial" panose="020B0604020202020204" pitchFamily="34" charset="0"/>
              <a:buChar char="•"/>
            </a:pPr>
            <a:r>
              <a:rPr lang="en-US" sz="1100" dirty="0"/>
              <a:t>No email submissions will be accepted.</a:t>
            </a:r>
          </a:p>
          <a:p>
            <a:pPr marL="285750" indent="-285750">
              <a:buFont typeface="Arial" panose="020B0604020202020204" pitchFamily="34" charset="0"/>
              <a:buChar char="•"/>
            </a:pPr>
            <a:r>
              <a:rPr lang="en-US" sz="1100" dirty="0"/>
              <a:t>Late submissions will not be accepted.</a:t>
            </a:r>
          </a:p>
          <a:p>
            <a:pPr marL="285750" indent="-285750">
              <a:buFont typeface="Arial" panose="020B0604020202020204" pitchFamily="34" charset="0"/>
              <a:buChar char="•"/>
            </a:pPr>
            <a:r>
              <a:rPr lang="en-US" sz="1100" dirty="0"/>
              <a:t>Bidders are encouraged to upload their submissions at least one day before closing.</a:t>
            </a:r>
          </a:p>
          <a:p>
            <a:pPr marL="285750" indent="-285750">
              <a:buFont typeface="Arial" panose="020B0604020202020204" pitchFamily="34" charset="0"/>
              <a:buChar char="•"/>
            </a:pPr>
            <a:r>
              <a:rPr lang="en-US" sz="1100" dirty="0"/>
              <a:t>Each upload is limited to 30 MB, with multiple uploads permitted.</a:t>
            </a:r>
            <a:endParaRPr lang="en-ZA" sz="1100" dirty="0">
              <a:latin typeface="+mn-lt"/>
            </a:endParaRPr>
          </a:p>
          <a:p>
            <a:endParaRPr lang="en-US" sz="1200" dirty="0">
              <a:latin typeface="+mn-lt"/>
            </a:endParaRPr>
          </a:p>
        </p:txBody>
      </p:sp>
    </p:spTree>
    <p:extLst>
      <p:ext uri="{BB962C8B-B14F-4D97-AF65-F5344CB8AC3E}">
        <p14:creationId xmlns:p14="http://schemas.microsoft.com/office/powerpoint/2010/main" val="2052521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A7DDE8A-B245-7F8D-DA6F-32478A5A14BA}"/>
              </a:ext>
            </a:extLst>
          </p:cNvPr>
          <p:cNvSpPr>
            <a:spLocks noGrp="1"/>
          </p:cNvSpPr>
          <p:nvPr>
            <p:ph type="title"/>
          </p:nvPr>
        </p:nvSpPr>
        <p:spPr>
          <a:xfrm>
            <a:off x="283474" y="65256"/>
            <a:ext cx="10581171" cy="830997"/>
          </a:xfrm>
        </p:spPr>
        <p:txBody>
          <a:bodyPr/>
          <a:lstStyle/>
          <a:p>
            <a:r>
              <a:rPr lang="en-US" dirty="0">
                <a:latin typeface="Apex New Medium" panose="02010600040501010103" pitchFamily="2" charset="77"/>
              </a:rPr>
              <a:t>Commercial – Tender Process, Tendering Procedure &amp; Clarification Of Requirements -</a:t>
            </a:r>
            <a:r>
              <a:rPr lang="en-US" dirty="0"/>
              <a:t> PPA110288</a:t>
            </a:r>
          </a:p>
        </p:txBody>
      </p:sp>
      <p:sp>
        <p:nvSpPr>
          <p:cNvPr id="10" name="Content Placeholder 2">
            <a:extLst>
              <a:ext uri="{FF2B5EF4-FFF2-40B4-BE49-F238E27FC236}">
                <a16:creationId xmlns:a16="http://schemas.microsoft.com/office/drawing/2014/main" id="{91990832-3E0D-4D4B-38A3-E33DD5FC523B}"/>
              </a:ext>
            </a:extLst>
          </p:cNvPr>
          <p:cNvSpPr txBox="1">
            <a:spLocks/>
          </p:cNvSpPr>
          <p:nvPr/>
        </p:nvSpPr>
        <p:spPr>
          <a:xfrm>
            <a:off x="535041" y="1400023"/>
            <a:ext cx="5306959" cy="5100274"/>
          </a:xfrm>
          <a:prstGeom prst="rect">
            <a:avLst/>
          </a:prstGeom>
        </p:spPr>
        <p:txBody>
          <a:bodyPr>
            <a:noAutofit/>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nSpc>
                <a:spcPct val="100000"/>
              </a:lnSpc>
              <a:spcBef>
                <a:spcPts val="0"/>
              </a:spcBef>
              <a:spcAft>
                <a:spcPts val="0"/>
              </a:spcAft>
              <a:defRPr/>
            </a:pPr>
            <a:r>
              <a:rPr lang="en-GB" sz="1100" b="1" dirty="0">
                <a:solidFill>
                  <a:srgbClr val="000000"/>
                </a:solidFill>
                <a:latin typeface="+mj-lt"/>
                <a:cs typeface="Arial" charset="0"/>
              </a:rPr>
              <a:t>THE RFP is structured into</a:t>
            </a:r>
            <a:r>
              <a:rPr lang="en-GB" sz="1100" dirty="0">
                <a:solidFill>
                  <a:srgbClr val="000000"/>
                </a:solidFill>
                <a:latin typeface="+mj-lt"/>
                <a:cs typeface="Arial" charset="0"/>
              </a:rPr>
              <a:t>:</a:t>
            </a:r>
            <a:endParaRPr lang="en-ZA" sz="1100" dirty="0">
              <a:solidFill>
                <a:srgbClr val="000000"/>
              </a:solidFill>
              <a:latin typeface="+mj-lt"/>
              <a:cs typeface="Arial" charset="0"/>
            </a:endParaRPr>
          </a:p>
          <a:p>
            <a:r>
              <a:rPr lang="en-US" sz="1100" b="1" dirty="0">
                <a:solidFill>
                  <a:schemeClr val="tx1"/>
                </a:solidFill>
                <a:latin typeface="+mj-lt"/>
              </a:rPr>
              <a:t>Part T1: Tendering Procedures</a:t>
            </a:r>
          </a:p>
          <a:p>
            <a:r>
              <a:rPr lang="en-US" sz="1100" dirty="0">
                <a:solidFill>
                  <a:schemeClr val="tx1"/>
                </a:solidFill>
                <a:latin typeface="+mj-lt"/>
              </a:rPr>
              <a:t>T1.1 Tender Notice and Invitation to Tender</a:t>
            </a:r>
          </a:p>
          <a:p>
            <a:r>
              <a:rPr lang="en-US" sz="1100" dirty="0">
                <a:solidFill>
                  <a:schemeClr val="tx1"/>
                </a:solidFill>
                <a:latin typeface="+mj-lt"/>
              </a:rPr>
              <a:t>T1.2 Tender Data</a:t>
            </a:r>
          </a:p>
          <a:p>
            <a:r>
              <a:rPr lang="en-US" sz="1100" b="1" i="0" u="none" strike="noStrike" baseline="0" dirty="0">
                <a:solidFill>
                  <a:srgbClr val="000000"/>
                </a:solidFill>
                <a:latin typeface="+mj-lt"/>
              </a:rPr>
              <a:t>Part T2: Returnable Documents </a:t>
            </a:r>
            <a:r>
              <a:rPr lang="en-US" sz="1100" b="0" i="0" u="none" strike="noStrike" baseline="0" dirty="0">
                <a:solidFill>
                  <a:srgbClr val="000000"/>
                </a:solidFill>
                <a:latin typeface="+mj-lt"/>
              </a:rPr>
              <a:t>	</a:t>
            </a:r>
          </a:p>
          <a:p>
            <a:r>
              <a:rPr lang="en-US" sz="1100" b="0" i="0" u="none" strike="noStrike" baseline="0" dirty="0">
                <a:solidFill>
                  <a:srgbClr val="000000"/>
                </a:solidFill>
                <a:latin typeface="+mj-lt"/>
              </a:rPr>
              <a:t>T2.1 	List of Returnable Document 	</a:t>
            </a:r>
          </a:p>
          <a:p>
            <a:r>
              <a:rPr lang="en-US" sz="1100" b="0" i="0" u="none" strike="noStrike" baseline="0" dirty="0">
                <a:solidFill>
                  <a:srgbClr val="000000"/>
                </a:solidFill>
                <a:latin typeface="+mj-lt"/>
              </a:rPr>
              <a:t>T2.2 	Returnable Schedules 	</a:t>
            </a:r>
          </a:p>
          <a:p>
            <a:r>
              <a:rPr lang="en-US" sz="1100" b="1" i="0" u="none" strike="noStrike" baseline="0" dirty="0">
                <a:solidFill>
                  <a:srgbClr val="000000"/>
                </a:solidFill>
                <a:latin typeface="+mj-lt"/>
              </a:rPr>
              <a:t>Part C1: Agreements and Contract Data </a:t>
            </a:r>
            <a:r>
              <a:rPr lang="en-US" sz="1100" b="0" i="0" u="none" strike="noStrike" baseline="0" dirty="0">
                <a:solidFill>
                  <a:srgbClr val="000000"/>
                </a:solidFill>
                <a:latin typeface="+mj-lt"/>
              </a:rPr>
              <a:t>	</a:t>
            </a:r>
          </a:p>
          <a:p>
            <a:r>
              <a:rPr lang="en-US" sz="1100" b="0" i="0" u="none" strike="noStrike" baseline="0" dirty="0">
                <a:solidFill>
                  <a:srgbClr val="000000"/>
                </a:solidFill>
                <a:latin typeface="+mj-lt"/>
              </a:rPr>
              <a:t>C1.1 	Form of Offer and Acceptance 	</a:t>
            </a:r>
          </a:p>
          <a:p>
            <a:r>
              <a:rPr lang="en-US" sz="1100" b="0" i="0" u="none" strike="noStrike" baseline="0" dirty="0">
                <a:solidFill>
                  <a:srgbClr val="000000"/>
                </a:solidFill>
                <a:latin typeface="+mj-lt"/>
              </a:rPr>
              <a:t>C1.2 	Contract Data (Parts 1 &amp; 2</a:t>
            </a:r>
            <a:r>
              <a:rPr lang="en-US" sz="1600" b="0" i="0" u="none" strike="noStrike" baseline="0" dirty="0">
                <a:solidFill>
                  <a:srgbClr val="000000"/>
                </a:solidFill>
                <a:latin typeface="+mj-lt"/>
              </a:rPr>
              <a:t>) 	</a:t>
            </a:r>
          </a:p>
        </p:txBody>
      </p:sp>
      <p:sp>
        <p:nvSpPr>
          <p:cNvPr id="11" name="Content Placeholder 2">
            <a:extLst>
              <a:ext uri="{FF2B5EF4-FFF2-40B4-BE49-F238E27FC236}">
                <a16:creationId xmlns:a16="http://schemas.microsoft.com/office/drawing/2014/main" id="{C7E6A8C4-F858-BC95-80BD-2EC9914A1B08}"/>
              </a:ext>
            </a:extLst>
          </p:cNvPr>
          <p:cNvSpPr txBox="1">
            <a:spLocks/>
          </p:cNvSpPr>
          <p:nvPr/>
        </p:nvSpPr>
        <p:spPr>
          <a:xfrm>
            <a:off x="5917775" y="1400023"/>
            <a:ext cx="4479187" cy="5276942"/>
          </a:xfrm>
          <a:prstGeom prst="rect">
            <a:avLst/>
          </a:prstGeom>
        </p:spPr>
        <p:txBody>
          <a:bodyPr>
            <a:noAutofit/>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nSpc>
                <a:spcPct val="100000"/>
              </a:lnSpc>
              <a:spcBef>
                <a:spcPts val="0"/>
              </a:spcBef>
              <a:spcAft>
                <a:spcPts val="0"/>
              </a:spcAft>
              <a:defRPr/>
            </a:pPr>
            <a:endParaRPr lang="en-US" sz="1200" b="0" i="0" u="none" strike="noStrike" baseline="0" dirty="0">
              <a:solidFill>
                <a:srgbClr val="000000"/>
              </a:solidFill>
              <a:latin typeface="+mj-lt"/>
            </a:endParaRPr>
          </a:p>
          <a:p>
            <a:r>
              <a:rPr lang="en-US" sz="1100" b="1" i="0" u="none" strike="noStrike" baseline="0" dirty="0">
                <a:solidFill>
                  <a:srgbClr val="000000"/>
                </a:solidFill>
                <a:latin typeface="+mj-lt"/>
              </a:rPr>
              <a:t>Part C2: Pricing Data </a:t>
            </a:r>
            <a:r>
              <a:rPr lang="en-US" sz="1100" b="0" i="0" u="none" strike="noStrike" baseline="0" dirty="0">
                <a:solidFill>
                  <a:srgbClr val="000000"/>
                </a:solidFill>
                <a:latin typeface="+mj-lt"/>
              </a:rPr>
              <a:t>	</a:t>
            </a:r>
          </a:p>
          <a:p>
            <a:r>
              <a:rPr lang="en-US" sz="1100" b="0" i="0" u="none" strike="noStrike" baseline="0" dirty="0">
                <a:solidFill>
                  <a:srgbClr val="000000"/>
                </a:solidFill>
                <a:latin typeface="+mj-lt"/>
              </a:rPr>
              <a:t>C2.1 	Pricing Instructions  </a:t>
            </a:r>
          </a:p>
          <a:p>
            <a:r>
              <a:rPr lang="en-US" sz="1100" dirty="0">
                <a:solidFill>
                  <a:srgbClr val="000000"/>
                </a:solidFill>
                <a:latin typeface="+mj-lt"/>
              </a:rPr>
              <a:t>C2.2 	Pricing Schedule</a:t>
            </a:r>
            <a:r>
              <a:rPr lang="en-US" sz="1100" b="0" i="0" u="none" strike="noStrike" baseline="0" dirty="0">
                <a:solidFill>
                  <a:srgbClr val="000000"/>
                </a:solidFill>
                <a:latin typeface="+mj-lt"/>
              </a:rPr>
              <a:t>	</a:t>
            </a:r>
          </a:p>
          <a:p>
            <a:r>
              <a:rPr lang="en-US" sz="1100" b="1" i="0" u="none" strike="noStrike" baseline="0" dirty="0">
                <a:solidFill>
                  <a:srgbClr val="000000"/>
                </a:solidFill>
                <a:latin typeface="+mj-lt"/>
              </a:rPr>
              <a:t>Part C3: </a:t>
            </a:r>
            <a:r>
              <a:rPr lang="en-US" sz="1100" b="1" dirty="0">
                <a:solidFill>
                  <a:srgbClr val="000000"/>
                </a:solidFill>
                <a:latin typeface="+mj-lt"/>
              </a:rPr>
              <a:t>Scope</a:t>
            </a:r>
            <a:r>
              <a:rPr lang="en-US" sz="1100" b="0" i="0" u="none" strike="noStrike" baseline="0" dirty="0">
                <a:solidFill>
                  <a:srgbClr val="000000"/>
                </a:solidFill>
                <a:latin typeface="+mj-lt"/>
              </a:rPr>
              <a:t>	</a:t>
            </a:r>
          </a:p>
          <a:p>
            <a:r>
              <a:rPr lang="en-US" sz="1100" b="0" i="0" u="none" strike="noStrike" baseline="0" dirty="0">
                <a:solidFill>
                  <a:srgbClr val="000000"/>
                </a:solidFill>
                <a:latin typeface="+mj-lt"/>
              </a:rPr>
              <a:t>C3.1 	</a:t>
            </a:r>
            <a:r>
              <a:rPr lang="en-US" sz="1100" dirty="0">
                <a:solidFill>
                  <a:srgbClr val="000000"/>
                </a:solidFill>
                <a:latin typeface="+mj-lt"/>
              </a:rPr>
              <a:t>Purchaser’s Goods Information</a:t>
            </a:r>
            <a:endParaRPr lang="en-US" sz="1100" b="0" i="0" u="none" strike="noStrike" baseline="0" dirty="0">
              <a:solidFill>
                <a:srgbClr val="000000"/>
              </a:solidFill>
              <a:latin typeface="+mj-lt"/>
            </a:endParaRPr>
          </a:p>
        </p:txBody>
      </p:sp>
    </p:spTree>
    <p:extLst>
      <p:ext uri="{BB962C8B-B14F-4D97-AF65-F5344CB8AC3E}">
        <p14:creationId xmlns:p14="http://schemas.microsoft.com/office/powerpoint/2010/main" val="537050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A7DDE8A-B245-7F8D-DA6F-32478A5A14BA}"/>
              </a:ext>
            </a:extLst>
          </p:cNvPr>
          <p:cNvSpPr>
            <a:spLocks noGrp="1"/>
          </p:cNvSpPr>
          <p:nvPr>
            <p:ph type="title"/>
          </p:nvPr>
        </p:nvSpPr>
        <p:spPr>
          <a:xfrm>
            <a:off x="283474" y="65256"/>
            <a:ext cx="10079725" cy="830997"/>
          </a:xfrm>
        </p:spPr>
        <p:txBody>
          <a:bodyPr/>
          <a:lstStyle/>
          <a:p>
            <a:r>
              <a:rPr lang="en-US" dirty="0"/>
              <a:t>Emergency Vehicles and Plant Equipment– PPA110288– New Electronic Submission Procedures</a:t>
            </a:r>
          </a:p>
        </p:txBody>
      </p:sp>
      <p:sp>
        <p:nvSpPr>
          <p:cNvPr id="3" name="Rectangle 2">
            <a:extLst>
              <a:ext uri="{FF2B5EF4-FFF2-40B4-BE49-F238E27FC236}">
                <a16:creationId xmlns:a16="http://schemas.microsoft.com/office/drawing/2014/main" id="{F32C540B-E267-63BC-2E18-356531763F2E}"/>
              </a:ext>
            </a:extLst>
          </p:cNvPr>
          <p:cNvSpPr/>
          <p:nvPr/>
        </p:nvSpPr>
        <p:spPr>
          <a:xfrm>
            <a:off x="416609" y="1173205"/>
            <a:ext cx="10909630" cy="738664"/>
          </a:xfrm>
          <a:prstGeom prst="rect">
            <a:avLst/>
          </a:prstGeom>
        </p:spPr>
        <p:txBody>
          <a:bodyPr wrap="square">
            <a:spAutoFit/>
          </a:bodyPr>
          <a:lstStyle/>
          <a:p>
            <a:r>
              <a:rPr lang="en-ZA" sz="1400" dirty="0">
                <a:latin typeface="Tahoma" panose="020B0604030504040204" pitchFamily="34" charset="0"/>
              </a:rPr>
              <a:t>Transnet has implemented a new electronic tender submission system, the e-Tender Submission Portal, in line with the overall Transnet digitalization strategy where suppliers can view advertised tenders, register their information, log their intent to respond to bids and upload their bid proposals/responses on to the system. </a:t>
            </a:r>
            <a:endParaRPr lang="en-ZA" sz="1400" dirty="0">
              <a:effectLst/>
              <a:latin typeface="Tahoma" panose="020B0604030504040204" pitchFamily="34" charset="0"/>
            </a:endParaRPr>
          </a:p>
        </p:txBody>
      </p:sp>
      <p:sp>
        <p:nvSpPr>
          <p:cNvPr id="4" name="Rectangle 3">
            <a:extLst>
              <a:ext uri="{FF2B5EF4-FFF2-40B4-BE49-F238E27FC236}">
                <a16:creationId xmlns:a16="http://schemas.microsoft.com/office/drawing/2014/main" id="{7DB5BDC4-870F-A682-4985-81456D291C99}"/>
              </a:ext>
            </a:extLst>
          </p:cNvPr>
          <p:cNvSpPr/>
          <p:nvPr/>
        </p:nvSpPr>
        <p:spPr>
          <a:xfrm>
            <a:off x="520781" y="2087620"/>
            <a:ext cx="7541397" cy="2850845"/>
          </a:xfrm>
          <a:prstGeom prst="rect">
            <a:avLst/>
          </a:prstGeom>
        </p:spPr>
        <p:txBody>
          <a:bodyPr wrap="square">
            <a:spAutoFit/>
          </a:bodyPr>
          <a:lstStyle/>
          <a:p>
            <a:pPr>
              <a:lnSpc>
                <a:spcPct val="150000"/>
              </a:lnSpc>
            </a:pPr>
            <a:endParaRPr lang="en-ZA" sz="1100" dirty="0"/>
          </a:p>
          <a:p>
            <a:pPr marL="285750" indent="-285750">
              <a:lnSpc>
                <a:spcPct val="150000"/>
              </a:lnSpc>
              <a:buFont typeface="Arial" panose="020B0604020202020204" pitchFamily="34" charset="0"/>
              <a:buChar char="•"/>
            </a:pPr>
            <a:r>
              <a:rPr lang="en-US" sz="1100" dirty="0"/>
              <a:t>Log on to the Transnet </a:t>
            </a:r>
            <a:r>
              <a:rPr lang="en-US" sz="1100" dirty="0" err="1"/>
              <a:t>eSupplier</a:t>
            </a:r>
            <a:r>
              <a:rPr lang="en-US" sz="1100" dirty="0"/>
              <a:t> website/Portal (</a:t>
            </a:r>
            <a:r>
              <a:rPr lang="en-US" sz="1100" dirty="0">
                <a:hlinkClick r:id="rId2"/>
              </a:rPr>
              <a:t>https://esupplierportal.transnet.net/portal/</a:t>
            </a:r>
            <a:r>
              <a:rPr lang="en-US" sz="1100" dirty="0"/>
              <a:t> ) </a:t>
            </a:r>
            <a:r>
              <a:rPr lang="en-ZA" sz="1100" dirty="0"/>
              <a:t>; </a:t>
            </a:r>
          </a:p>
          <a:p>
            <a:pPr marL="285750" indent="-285750">
              <a:lnSpc>
                <a:spcPct val="150000"/>
              </a:lnSpc>
              <a:buFont typeface="Arial" panose="020B0604020202020204" pitchFamily="34" charset="0"/>
              <a:buChar char="•"/>
            </a:pPr>
            <a:r>
              <a:rPr lang="en-US" sz="1100" dirty="0"/>
              <a:t>Click on “SIGN IN/REGISTER –to register new bidder  information and ensure that all  (must fill in all mandatory information is completed) OR; to sign in if already registered;</a:t>
            </a:r>
            <a:endParaRPr lang="en-ZA" sz="1100" dirty="0"/>
          </a:p>
          <a:p>
            <a:pPr marL="285750" indent="-285750">
              <a:lnSpc>
                <a:spcPct val="150000"/>
              </a:lnSpc>
              <a:buFont typeface="Arial" panose="020B0604020202020204" pitchFamily="34" charset="0"/>
              <a:buChar char="•"/>
            </a:pPr>
            <a:r>
              <a:rPr lang="en-ZA" sz="1100" dirty="0"/>
              <a:t>Click on “ADVERTISED TENDERS” to view advertised tenders; </a:t>
            </a:r>
          </a:p>
          <a:p>
            <a:pPr marL="285750" indent="-285750">
              <a:lnSpc>
                <a:spcPct val="150000"/>
              </a:lnSpc>
              <a:buFont typeface="Arial" panose="020B0604020202020204" pitchFamily="34" charset="0"/>
              <a:buChar char="•"/>
            </a:pPr>
            <a:r>
              <a:rPr lang="en-ZA" sz="1100" dirty="0"/>
              <a:t>Toggle (click to switch) the “Log an Intent” button to submit a bid; </a:t>
            </a:r>
          </a:p>
          <a:p>
            <a:pPr marL="285750" indent="-285750">
              <a:lnSpc>
                <a:spcPct val="150000"/>
              </a:lnSpc>
              <a:buFont typeface="Arial" panose="020B0604020202020204" pitchFamily="34" charset="0"/>
              <a:buChar char="•"/>
            </a:pPr>
            <a:r>
              <a:rPr lang="en-ZA" sz="1100" dirty="0"/>
              <a:t>Submit bid documents by uploading them into the system against each tender selected.</a:t>
            </a:r>
          </a:p>
          <a:p>
            <a:pPr marL="285750" indent="-285750">
              <a:lnSpc>
                <a:spcPct val="150000"/>
              </a:lnSpc>
              <a:buFont typeface="Arial" panose="020B0604020202020204" pitchFamily="34" charset="0"/>
              <a:buChar char="•"/>
            </a:pPr>
            <a:r>
              <a:rPr lang="en-US" sz="1100" b="1" dirty="0">
                <a:solidFill>
                  <a:srgbClr val="FF0000"/>
                </a:solidFill>
              </a:rPr>
              <a:t>Bidders to note that all pricing must be completed in the </a:t>
            </a:r>
            <a:r>
              <a:rPr lang="en-US" sz="1100" b="1" dirty="0" err="1">
                <a:solidFill>
                  <a:srgbClr val="FF0000"/>
                </a:solidFill>
              </a:rPr>
              <a:t>eSupplier</a:t>
            </a:r>
            <a:r>
              <a:rPr lang="en-US" sz="1100" b="1" dirty="0">
                <a:solidFill>
                  <a:srgbClr val="FF0000"/>
                </a:solidFill>
              </a:rPr>
              <a:t> portal, electronic pricing. No paper pricing schedule should be accepted.</a:t>
            </a:r>
            <a:endParaRPr lang="en-ZA" sz="1100" b="1" dirty="0">
              <a:solidFill>
                <a:srgbClr val="FF0000"/>
              </a:solidFill>
            </a:endParaRPr>
          </a:p>
          <a:p>
            <a:pPr marL="285750" indent="-285750">
              <a:lnSpc>
                <a:spcPct val="150000"/>
              </a:lnSpc>
              <a:buFont typeface="Arial" panose="020B0604020202020204" pitchFamily="34" charset="0"/>
              <a:buChar char="•"/>
            </a:pPr>
            <a:r>
              <a:rPr lang="en-US" sz="1100" dirty="0">
                <a:effectLst/>
                <a:latin typeface="Tahoma" panose="020B0604030504040204" pitchFamily="34" charset="0"/>
                <a:ea typeface="Times New Roman" panose="02020603050405020304" pitchFamily="18" charset="0"/>
                <a:cs typeface="Times New Roman" panose="02020603050405020304" pitchFamily="18" charset="0"/>
              </a:rPr>
              <a:t>No late submissions will be accepted. The bidder guide can be found on the Transnet Portal</a:t>
            </a:r>
            <a:r>
              <a:rPr lang="en-US" sz="11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GB" sz="1100" u="sng" dirty="0">
                <a:solidFill>
                  <a:srgbClr val="0000FF"/>
                </a:solidFill>
                <a:effectLst/>
                <a:latin typeface="Tahoma" panose="020B0604030504040204" pitchFamily="34" charset="0"/>
                <a:ea typeface="Times New Roman" panose="02020603050405020304" pitchFamily="18" charset="0"/>
                <a:cs typeface="Tahoma" panose="020B0604030504040204" pitchFamily="34" charset="0"/>
                <a:hlinkClick r:id="rId3"/>
              </a:rPr>
              <a:t>transnetetenders.azurewebsites.net</a:t>
            </a:r>
            <a:r>
              <a:rPr lang="en-ZA" sz="1100" dirty="0"/>
              <a:t> </a:t>
            </a:r>
          </a:p>
        </p:txBody>
      </p:sp>
      <p:sp>
        <p:nvSpPr>
          <p:cNvPr id="5" name="Rectangle 4">
            <a:extLst>
              <a:ext uri="{FF2B5EF4-FFF2-40B4-BE49-F238E27FC236}">
                <a16:creationId xmlns:a16="http://schemas.microsoft.com/office/drawing/2014/main" id="{5E0268AA-1CEE-B686-7D04-FA89334C47FA}"/>
              </a:ext>
            </a:extLst>
          </p:cNvPr>
          <p:cNvSpPr/>
          <p:nvPr/>
        </p:nvSpPr>
        <p:spPr>
          <a:xfrm>
            <a:off x="520781" y="1933839"/>
            <a:ext cx="10954491" cy="381964"/>
          </a:xfrm>
          <a:prstGeom prst="rect">
            <a:avLst/>
          </a:prstGeom>
          <a:solidFill>
            <a:schemeClr val="tx2"/>
          </a:solidFill>
          <a:ln w="1270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r>
              <a:rPr lang="en-GB" sz="1100" dirty="0">
                <a:solidFill>
                  <a:schemeClr val="bg2">
                    <a:lumMod val="20000"/>
                    <a:lumOff val="80000"/>
                  </a:schemeClr>
                </a:solidFill>
              </a:rPr>
              <a:t>SUBMITTING YOUR BID</a:t>
            </a:r>
          </a:p>
        </p:txBody>
      </p:sp>
      <p:sp>
        <p:nvSpPr>
          <p:cNvPr id="6" name="Rectangle: Rounded Corners 17">
            <a:extLst>
              <a:ext uri="{FF2B5EF4-FFF2-40B4-BE49-F238E27FC236}">
                <a16:creationId xmlns:a16="http://schemas.microsoft.com/office/drawing/2014/main" id="{3D67554B-D41F-326F-7C22-9F1BE59EDC85}"/>
              </a:ext>
            </a:extLst>
          </p:cNvPr>
          <p:cNvSpPr/>
          <p:nvPr/>
        </p:nvSpPr>
        <p:spPr>
          <a:xfrm>
            <a:off x="8453224" y="2709664"/>
            <a:ext cx="3078866" cy="2492990"/>
          </a:xfrm>
          <a:prstGeom prst="roundRect">
            <a:avLst>
              <a:gd name="adj" fmla="val 9812"/>
            </a:avLst>
          </a:prstGeom>
          <a:solidFill>
            <a:schemeClr val="bg1"/>
          </a:solidFill>
          <a:ln w="9525">
            <a:solidFill>
              <a:schemeClr val="accent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solidFill>
                <a:schemeClr val="bg1"/>
              </a:solidFill>
              <a:latin typeface="Calibri" panose="020F0502020204030204" pitchFamily="34" charset="0"/>
            </a:endParaRPr>
          </a:p>
        </p:txBody>
      </p:sp>
      <p:sp>
        <p:nvSpPr>
          <p:cNvPr id="7" name="Rectangle 6">
            <a:extLst>
              <a:ext uri="{FF2B5EF4-FFF2-40B4-BE49-F238E27FC236}">
                <a16:creationId xmlns:a16="http://schemas.microsoft.com/office/drawing/2014/main" id="{BF250210-DF3C-E936-7134-2D845E814B00}"/>
              </a:ext>
            </a:extLst>
          </p:cNvPr>
          <p:cNvSpPr/>
          <p:nvPr/>
        </p:nvSpPr>
        <p:spPr>
          <a:xfrm>
            <a:off x="9049559" y="2559769"/>
            <a:ext cx="1759189" cy="223475"/>
          </a:xfrm>
          <a:prstGeom prst="rect">
            <a:avLst/>
          </a:prstGeom>
          <a:solidFill>
            <a:srgbClr val="00B050"/>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r>
              <a:rPr lang="en-GB" sz="1200" dirty="0">
                <a:solidFill>
                  <a:schemeClr val="bg2">
                    <a:lumMod val="20000"/>
                    <a:lumOff val="80000"/>
                  </a:schemeClr>
                </a:solidFill>
              </a:rPr>
              <a:t>Considerations </a:t>
            </a:r>
          </a:p>
        </p:txBody>
      </p:sp>
      <p:grpSp>
        <p:nvGrpSpPr>
          <p:cNvPr id="8" name="Group 7">
            <a:extLst>
              <a:ext uri="{FF2B5EF4-FFF2-40B4-BE49-F238E27FC236}">
                <a16:creationId xmlns:a16="http://schemas.microsoft.com/office/drawing/2014/main" id="{6A1588EA-0DFF-16B6-2546-CE11D0B99194}"/>
              </a:ext>
            </a:extLst>
          </p:cNvPr>
          <p:cNvGrpSpPr/>
          <p:nvPr/>
        </p:nvGrpSpPr>
        <p:grpSpPr>
          <a:xfrm>
            <a:off x="8469031" y="2591656"/>
            <a:ext cx="293973" cy="271033"/>
            <a:chOff x="485774" y="5286129"/>
            <a:chExt cx="511175" cy="511175"/>
          </a:xfrm>
        </p:grpSpPr>
        <p:sp>
          <p:nvSpPr>
            <p:cNvPr id="9" name="Oval 8">
              <a:extLst>
                <a:ext uri="{FF2B5EF4-FFF2-40B4-BE49-F238E27FC236}">
                  <a16:creationId xmlns:a16="http://schemas.microsoft.com/office/drawing/2014/main" id="{F693AFFF-9D84-1B1D-3C89-D988FF768BEC}"/>
                </a:ext>
              </a:extLst>
            </p:cNvPr>
            <p:cNvSpPr/>
            <p:nvPr/>
          </p:nvSpPr>
          <p:spPr>
            <a:xfrm>
              <a:off x="485774" y="5286129"/>
              <a:ext cx="511175" cy="511175"/>
            </a:xfrm>
            <a:prstGeom prst="ellipse">
              <a:avLst/>
            </a:prstGeom>
            <a:solidFill>
              <a:schemeClr val="bg1"/>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pic>
          <p:nvPicPr>
            <p:cNvPr id="10" name="Graphic 9" descr="Lightbulb">
              <a:extLst>
                <a:ext uri="{FF2B5EF4-FFF2-40B4-BE49-F238E27FC236}">
                  <a16:creationId xmlns:a16="http://schemas.microsoft.com/office/drawing/2014/main" id="{6C67B3E2-C6FD-E5A0-CB2C-63F71856740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19111" y="5319466"/>
              <a:ext cx="444501" cy="444501"/>
            </a:xfrm>
            <a:prstGeom prst="rect">
              <a:avLst/>
            </a:prstGeom>
          </p:spPr>
        </p:pic>
      </p:grpSp>
      <p:sp>
        <p:nvSpPr>
          <p:cNvPr id="16" name="TextBox 15">
            <a:extLst>
              <a:ext uri="{FF2B5EF4-FFF2-40B4-BE49-F238E27FC236}">
                <a16:creationId xmlns:a16="http://schemas.microsoft.com/office/drawing/2014/main" id="{9CF37FCA-A5F5-50A2-A259-1E1594D50653}"/>
              </a:ext>
            </a:extLst>
          </p:cNvPr>
          <p:cNvSpPr txBox="1"/>
          <p:nvPr/>
        </p:nvSpPr>
        <p:spPr>
          <a:xfrm>
            <a:off x="8470494" y="2920267"/>
            <a:ext cx="3078866" cy="3046988"/>
          </a:xfrm>
          <a:prstGeom prst="rect">
            <a:avLst/>
          </a:prstGeom>
          <a:noFill/>
        </p:spPr>
        <p:txBody>
          <a:bodyPr wrap="square" rtlCol="0">
            <a:spAutoFit/>
          </a:bodyPr>
          <a:lstStyle/>
          <a:p>
            <a:pPr marL="171450" indent="-171450">
              <a:buFont typeface="Arial" panose="020B0604020202020204" pitchFamily="34" charset="0"/>
              <a:buChar char="•"/>
            </a:pPr>
            <a:r>
              <a:rPr lang="en-GB" sz="1200" dirty="0"/>
              <a:t>Time your submissions so that if there are any issues, there is time to escalate &amp; resolve</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a:t>Nobody has access to the bids until after the bid has closed</a:t>
            </a:r>
          </a:p>
          <a:p>
            <a:pPr marL="171450" indent="-171450">
              <a:buFont typeface="Arial" panose="020B0604020202020204" pitchFamily="34" charset="0"/>
              <a:buChar char="•"/>
            </a:pPr>
            <a:endParaRPr lang="en-GB" sz="1200" dirty="0">
              <a:latin typeface="+mn-lt"/>
            </a:endParaRPr>
          </a:p>
          <a:p>
            <a:pPr marL="171450" indent="-171450">
              <a:buFont typeface="Arial" panose="020B0604020202020204" pitchFamily="34" charset="0"/>
              <a:buChar char="•"/>
            </a:pPr>
            <a:r>
              <a:rPr lang="en-ZA" sz="1200" dirty="0"/>
              <a:t>There is no physical tender box.  </a:t>
            </a:r>
          </a:p>
          <a:p>
            <a:pPr marL="171450" indent="-171450">
              <a:buFont typeface="Arial" panose="020B0604020202020204" pitchFamily="34" charset="0"/>
              <a:buChar char="•"/>
            </a:pPr>
            <a:endParaRPr lang="en-ZA" sz="1200" dirty="0"/>
          </a:p>
          <a:p>
            <a:pPr marL="171450" indent="-171450">
              <a:buFont typeface="Arial" panose="020B0604020202020204" pitchFamily="34" charset="0"/>
              <a:buChar char="•"/>
            </a:pPr>
            <a:r>
              <a:rPr lang="en-US" sz="1200" dirty="0"/>
              <a:t>Should you experience challenges with the system, urgently contact: </a:t>
            </a:r>
            <a:r>
              <a:rPr lang="en-US" sz="1200" dirty="0">
                <a:solidFill>
                  <a:srgbClr val="00B0F0"/>
                </a:solidFill>
                <a:hlinkClick r:id="rId5"/>
              </a:rPr>
              <a:t>Tholakele.mzolo@transnet.net</a:t>
            </a:r>
            <a:endParaRPr lang="en-US" sz="1200" dirty="0">
              <a:solidFill>
                <a:srgbClr val="00B0F0"/>
              </a:solidFill>
            </a:endParaRPr>
          </a:p>
          <a:p>
            <a:endParaRPr lang="en-US" sz="1200" dirty="0">
              <a:solidFill>
                <a:srgbClr val="00B0F0"/>
              </a:solidFill>
            </a:endParaRPr>
          </a:p>
          <a:p>
            <a:endParaRPr lang="en-US" sz="1200" dirty="0">
              <a:solidFill>
                <a:srgbClr val="00B0F0"/>
              </a:solidFill>
            </a:endParaRP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endParaRPr lang="en-GB" sz="1200" dirty="0"/>
          </a:p>
        </p:txBody>
      </p:sp>
    </p:spTree>
    <p:extLst>
      <p:ext uri="{BB962C8B-B14F-4D97-AF65-F5344CB8AC3E}">
        <p14:creationId xmlns:p14="http://schemas.microsoft.com/office/powerpoint/2010/main" val="3810094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A7DDE8A-B245-7F8D-DA6F-32478A5A14BA}"/>
              </a:ext>
            </a:extLst>
          </p:cNvPr>
          <p:cNvSpPr>
            <a:spLocks noGrp="1"/>
          </p:cNvSpPr>
          <p:nvPr>
            <p:ph type="title"/>
          </p:nvPr>
        </p:nvSpPr>
        <p:spPr>
          <a:xfrm>
            <a:off x="283474" y="249922"/>
            <a:ext cx="10079725" cy="461665"/>
          </a:xfrm>
        </p:spPr>
        <p:txBody>
          <a:bodyPr/>
          <a:lstStyle/>
          <a:p>
            <a:r>
              <a:rPr lang="en-US" dirty="0"/>
              <a:t>Emergency Vehicles and Plant Equipment– </a:t>
            </a:r>
            <a:r>
              <a:rPr lang="en-US"/>
              <a:t>PPA110288– Communication</a:t>
            </a:r>
            <a:endParaRPr lang="en-US" dirty="0"/>
          </a:p>
        </p:txBody>
      </p:sp>
      <p:sp>
        <p:nvSpPr>
          <p:cNvPr id="2" name="Content Placeholder 2">
            <a:extLst>
              <a:ext uri="{FF2B5EF4-FFF2-40B4-BE49-F238E27FC236}">
                <a16:creationId xmlns:a16="http://schemas.microsoft.com/office/drawing/2014/main" id="{A885C924-4FF8-2775-2AEC-83975352BD69}"/>
              </a:ext>
            </a:extLst>
          </p:cNvPr>
          <p:cNvSpPr txBox="1">
            <a:spLocks/>
          </p:cNvSpPr>
          <p:nvPr/>
        </p:nvSpPr>
        <p:spPr>
          <a:xfrm>
            <a:off x="491980" y="1307367"/>
            <a:ext cx="10853530" cy="4951828"/>
          </a:xfrm>
          <a:prstGeom prst="rect">
            <a:avLst/>
          </a:prstGeom>
        </p:spPr>
        <p:txBody>
          <a:bodyPr>
            <a:noAutofit/>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285750" indent="-285750" algn="just">
              <a:lnSpc>
                <a:spcPct val="100000"/>
              </a:lnSpc>
              <a:spcBef>
                <a:spcPts val="1200"/>
              </a:spcBef>
              <a:spcAft>
                <a:spcPts val="0"/>
              </a:spcAft>
              <a:buFont typeface="Arial" panose="020B0604020202020204" pitchFamily="34" charset="0"/>
              <a:buChar char="•"/>
            </a:pPr>
            <a:r>
              <a:rPr lang="en-GB" sz="1100" dirty="0">
                <a:solidFill>
                  <a:schemeClr val="tx1"/>
                </a:solidFill>
                <a:ea typeface="Times New Roman"/>
                <a:cs typeface="Times New Roman"/>
              </a:rPr>
              <a:t>Respondents are warned that a Proposal will be liable to disqualification should any attempt be made by a Respondent either directly or indirectly to canvass any officer or employee of Transnet in respect of this RFP between the closing date and the date of the award of the business.  </a:t>
            </a:r>
          </a:p>
          <a:p>
            <a:pPr marL="285750" indent="-285750" algn="just">
              <a:lnSpc>
                <a:spcPct val="100000"/>
              </a:lnSpc>
              <a:spcBef>
                <a:spcPts val="1200"/>
              </a:spcBef>
              <a:spcAft>
                <a:spcPts val="0"/>
              </a:spcAft>
              <a:buFont typeface="Arial" panose="020B0604020202020204" pitchFamily="34" charset="0"/>
              <a:buChar char="•"/>
            </a:pPr>
            <a:r>
              <a:rPr lang="en-ZA" sz="1100" dirty="0">
                <a:solidFill>
                  <a:schemeClr val="tx1"/>
                </a:solidFill>
                <a:cs typeface="Times New Roman"/>
              </a:rPr>
              <a:t>For specific queries relating to this RFP should be submitted onto the system and to </a:t>
            </a:r>
            <a:r>
              <a:rPr lang="en-ZA" sz="1100" dirty="0">
                <a:solidFill>
                  <a:schemeClr val="tx1"/>
                </a:solidFill>
                <a:cs typeface="Times New Roman"/>
                <a:hlinkClick r:id="rId2"/>
              </a:rPr>
              <a:t>Tholakele.mzolo@transnet.net</a:t>
            </a:r>
            <a:r>
              <a:rPr lang="en-ZA" sz="1100" dirty="0">
                <a:solidFill>
                  <a:schemeClr val="tx1"/>
                </a:solidFill>
                <a:cs typeface="Times New Roman"/>
              </a:rPr>
              <a:t>   </a:t>
            </a:r>
            <a:r>
              <a:rPr lang="en-US" sz="1100" dirty="0">
                <a:solidFill>
                  <a:schemeClr val="tx1"/>
                </a:solidFill>
                <a:cs typeface="Times New Roman"/>
              </a:rPr>
              <a:t>Before 12:00 pm on 23 September 2026</a:t>
            </a:r>
            <a:r>
              <a:rPr lang="en-ZA" sz="1100" dirty="0">
                <a:solidFill>
                  <a:schemeClr val="tx1"/>
                </a:solidFill>
                <a:cs typeface="Times New Roman"/>
              </a:rPr>
              <a:t>. </a:t>
            </a:r>
          </a:p>
          <a:p>
            <a:pPr marL="285750" indent="-285750" algn="just">
              <a:lnSpc>
                <a:spcPct val="100000"/>
              </a:lnSpc>
              <a:spcBef>
                <a:spcPts val="1200"/>
              </a:spcBef>
              <a:spcAft>
                <a:spcPts val="0"/>
              </a:spcAft>
              <a:buFont typeface="Arial" panose="020B0604020202020204" pitchFamily="34" charset="0"/>
              <a:buChar char="•"/>
            </a:pPr>
            <a:r>
              <a:rPr lang="en-ZA" sz="1100" dirty="0">
                <a:solidFill>
                  <a:schemeClr val="tx1"/>
                </a:solidFill>
                <a:cs typeface="Times New Roman"/>
              </a:rPr>
              <a:t>In the interest of fairness and transparency, Transnet’s response to such a query will be published on the e-tender portal and Transnet website. </a:t>
            </a:r>
          </a:p>
          <a:p>
            <a:pPr marL="285750" indent="-285750" algn="just">
              <a:lnSpc>
                <a:spcPct val="100000"/>
              </a:lnSpc>
              <a:spcBef>
                <a:spcPts val="1200"/>
              </a:spcBef>
              <a:spcAft>
                <a:spcPts val="0"/>
              </a:spcAft>
              <a:buFont typeface="Arial" panose="020B0604020202020204" pitchFamily="34" charset="0"/>
              <a:buChar char="•"/>
            </a:pPr>
            <a:r>
              <a:rPr lang="en-ZA" sz="1100" dirty="0">
                <a:solidFill>
                  <a:schemeClr val="tx1"/>
                </a:solidFill>
                <a:cs typeface="Times New Roman"/>
              </a:rPr>
              <a:t>After the closing date of the RFP, a Respondent may only communicate with (Tholakele Mzolo), at telephone number (+27 31 308 8230), email </a:t>
            </a:r>
            <a:r>
              <a:rPr lang="en-ZA" sz="1100" dirty="0">
                <a:solidFill>
                  <a:schemeClr val="tx1"/>
                </a:solidFill>
                <a:cs typeface="Times New Roman"/>
                <a:hlinkClick r:id="rId2"/>
              </a:rPr>
              <a:t>Tholakele.mzolo@transnet.net</a:t>
            </a:r>
            <a:r>
              <a:rPr lang="en-ZA" sz="1100" dirty="0">
                <a:solidFill>
                  <a:schemeClr val="tx1"/>
                </a:solidFill>
                <a:cs typeface="Times New Roman"/>
              </a:rPr>
              <a:t>  on any matter relating to its RFP Proposal. Respondents are to note that changes to its submission will not be considered after the closing date. </a:t>
            </a:r>
          </a:p>
          <a:p>
            <a:pPr marL="742950" lvl="1" indent="-285750">
              <a:buFont typeface="Arial" panose="020B0604020202020204" pitchFamily="34" charset="0"/>
              <a:buChar char="•"/>
            </a:pPr>
            <a:endParaRPr lang="en-ZA" sz="1100" dirty="0"/>
          </a:p>
          <a:p>
            <a:pPr algn="ctr"/>
            <a:r>
              <a:rPr lang="en-ZA" sz="1100" dirty="0"/>
              <a:t> </a:t>
            </a:r>
            <a:r>
              <a:rPr lang="en-ZA" sz="1100" b="1" dirty="0">
                <a:solidFill>
                  <a:srgbClr val="FF0000"/>
                </a:solidFill>
                <a:ea typeface="Times New Roman"/>
                <a:cs typeface="Times New Roman"/>
              </a:rPr>
              <a:t>Respondent found to be in collusion with one another will be automatically disqualified and restricted from doing business with Transnet in the future.</a:t>
            </a:r>
            <a:endParaRPr lang="en-ZA" sz="1100" b="1" dirty="0">
              <a:solidFill>
                <a:srgbClr val="FF0000"/>
              </a:solidFill>
              <a:ea typeface="Calibri"/>
              <a:cs typeface="Times New Roman"/>
            </a:endParaRPr>
          </a:p>
          <a:p>
            <a:pPr algn="just">
              <a:lnSpc>
                <a:spcPct val="100000"/>
              </a:lnSpc>
              <a:spcBef>
                <a:spcPts val="738"/>
              </a:spcBef>
              <a:spcAft>
                <a:spcPts val="0"/>
              </a:spcAft>
            </a:pPr>
            <a:endParaRPr lang="en-GB" sz="1969" dirty="0">
              <a:solidFill>
                <a:schemeClr val="tx1"/>
              </a:solidFill>
              <a:ea typeface="Times New Roman"/>
              <a:cs typeface="Times New Roman"/>
            </a:endParaRPr>
          </a:p>
          <a:p>
            <a:pPr algn="just">
              <a:lnSpc>
                <a:spcPct val="100000"/>
              </a:lnSpc>
              <a:spcBef>
                <a:spcPts val="738"/>
              </a:spcBef>
              <a:spcAft>
                <a:spcPts val="0"/>
              </a:spcAft>
            </a:pPr>
            <a:endParaRPr lang="en-GB" sz="1969" dirty="0">
              <a:solidFill>
                <a:schemeClr val="tx1"/>
              </a:solidFill>
              <a:ea typeface="Times New Roman"/>
              <a:cs typeface="Times New Roman"/>
            </a:endParaRPr>
          </a:p>
          <a:p>
            <a:endParaRPr lang="en-ZA" sz="1969" dirty="0"/>
          </a:p>
        </p:txBody>
      </p:sp>
    </p:spTree>
    <p:extLst>
      <p:ext uri="{BB962C8B-B14F-4D97-AF65-F5344CB8AC3E}">
        <p14:creationId xmlns:p14="http://schemas.microsoft.com/office/powerpoint/2010/main" val="1684529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6B97F-A390-A468-65E0-8CE8DEE2B35B}"/>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F387B48C-3B3A-0408-937B-22B1F22792CC}"/>
              </a:ext>
            </a:extLst>
          </p:cNvPr>
          <p:cNvSpPr>
            <a:spLocks noGrp="1"/>
          </p:cNvSpPr>
          <p:nvPr>
            <p:ph type="title"/>
          </p:nvPr>
        </p:nvSpPr>
        <p:spPr>
          <a:xfrm>
            <a:off x="283474" y="65256"/>
            <a:ext cx="9981403" cy="830997"/>
          </a:xfrm>
        </p:spPr>
        <p:txBody>
          <a:bodyPr/>
          <a:lstStyle/>
          <a:p>
            <a:r>
              <a:rPr lang="en-US" dirty="0"/>
              <a:t>Emergency Vehicles and Plant Equipment– PPA110288– Evaluation Methodology</a:t>
            </a:r>
          </a:p>
        </p:txBody>
      </p:sp>
      <p:sp>
        <p:nvSpPr>
          <p:cNvPr id="3" name="TextBox 2">
            <a:extLst>
              <a:ext uri="{FF2B5EF4-FFF2-40B4-BE49-F238E27FC236}">
                <a16:creationId xmlns:a16="http://schemas.microsoft.com/office/drawing/2014/main" id="{C68A0648-CE84-4F0D-D28E-2F84C73A0425}"/>
              </a:ext>
            </a:extLst>
          </p:cNvPr>
          <p:cNvSpPr txBox="1"/>
          <p:nvPr/>
        </p:nvSpPr>
        <p:spPr>
          <a:xfrm>
            <a:off x="415866" y="1102133"/>
            <a:ext cx="11025020" cy="584775"/>
          </a:xfrm>
          <a:prstGeom prst="rect">
            <a:avLst/>
          </a:prstGeom>
          <a:noFill/>
        </p:spPr>
        <p:txBody>
          <a:bodyPr wrap="square">
            <a:spAutoFit/>
          </a:bodyPr>
          <a:lstStyle/>
          <a:p>
            <a:pPr>
              <a:buClr>
                <a:srgbClr val="E84B37"/>
              </a:buClr>
            </a:pPr>
            <a:endParaRPr lang="en-US" sz="1600" dirty="0"/>
          </a:p>
          <a:p>
            <a:pPr>
              <a:buClr>
                <a:srgbClr val="E84B37"/>
              </a:buClr>
            </a:pPr>
            <a:endParaRPr lang="en-US" sz="1600" dirty="0"/>
          </a:p>
        </p:txBody>
      </p:sp>
      <p:pic>
        <p:nvPicPr>
          <p:cNvPr id="4" name="Picture 3">
            <a:extLst>
              <a:ext uri="{FF2B5EF4-FFF2-40B4-BE49-F238E27FC236}">
                <a16:creationId xmlns:a16="http://schemas.microsoft.com/office/drawing/2014/main" id="{8A77EC77-57AF-4BCE-2276-691C0F8C992B}"/>
              </a:ext>
            </a:extLst>
          </p:cNvPr>
          <p:cNvPicPr>
            <a:picLocks noChangeAspect="1"/>
          </p:cNvPicPr>
          <p:nvPr/>
        </p:nvPicPr>
        <p:blipFill>
          <a:blip r:embed="rId2"/>
          <a:stretch>
            <a:fillRect/>
          </a:stretch>
        </p:blipFill>
        <p:spPr>
          <a:xfrm>
            <a:off x="633045" y="1347281"/>
            <a:ext cx="10152185" cy="4959734"/>
          </a:xfrm>
          <a:prstGeom prst="rect">
            <a:avLst/>
          </a:prstGeom>
        </p:spPr>
      </p:pic>
    </p:spTree>
    <p:extLst>
      <p:ext uri="{BB962C8B-B14F-4D97-AF65-F5344CB8AC3E}">
        <p14:creationId xmlns:p14="http://schemas.microsoft.com/office/powerpoint/2010/main" val="1203962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838195-B3E1-9B51-8499-035D5B1131AC}"/>
              </a:ext>
            </a:extLst>
          </p:cNvPr>
          <p:cNvSpPr>
            <a:spLocks noGrp="1"/>
          </p:cNvSpPr>
          <p:nvPr>
            <p:ph type="title"/>
          </p:nvPr>
        </p:nvSpPr>
        <p:spPr>
          <a:xfrm>
            <a:off x="274047" y="291729"/>
            <a:ext cx="10079725" cy="461665"/>
          </a:xfrm>
        </p:spPr>
        <p:txBody>
          <a:bodyPr/>
          <a:lstStyle/>
          <a:p>
            <a:r>
              <a:rPr lang="en-US" dirty="0"/>
              <a:t>Emergency Vehicles and Plant Equipment– PPA110288 - </a:t>
            </a:r>
            <a:r>
              <a:rPr lang="en-GB" dirty="0"/>
              <a:t>Technical Threshold</a:t>
            </a:r>
            <a:endParaRPr lang="en-US" dirty="0"/>
          </a:p>
        </p:txBody>
      </p:sp>
      <p:graphicFrame>
        <p:nvGraphicFramePr>
          <p:cNvPr id="5" name="Content Placeholder 6">
            <a:extLst>
              <a:ext uri="{FF2B5EF4-FFF2-40B4-BE49-F238E27FC236}">
                <a16:creationId xmlns:a16="http://schemas.microsoft.com/office/drawing/2014/main" id="{C69DFBAE-A085-B37F-1779-A4CE60A15082}"/>
              </a:ext>
            </a:extLst>
          </p:cNvPr>
          <p:cNvGraphicFramePr>
            <a:graphicFrameLocks/>
          </p:cNvGraphicFramePr>
          <p:nvPr>
            <p:extLst>
              <p:ext uri="{D42A27DB-BD31-4B8C-83A1-F6EECF244321}">
                <p14:modId xmlns:p14="http://schemas.microsoft.com/office/powerpoint/2010/main" val="1577308954"/>
              </p:ext>
            </p:extLst>
          </p:nvPr>
        </p:nvGraphicFramePr>
        <p:xfrm>
          <a:off x="973015" y="2565918"/>
          <a:ext cx="8780585" cy="2193651"/>
        </p:xfrm>
        <a:graphic>
          <a:graphicData uri="http://schemas.openxmlformats.org/drawingml/2006/table">
            <a:tbl>
              <a:tblPr firstRow="1" firstCol="1" bandRow="1"/>
              <a:tblGrid>
                <a:gridCol w="5892617">
                  <a:extLst>
                    <a:ext uri="{9D8B030D-6E8A-4147-A177-3AD203B41FA5}">
                      <a16:colId xmlns:a16="http://schemas.microsoft.com/office/drawing/2014/main" val="1815878965"/>
                    </a:ext>
                  </a:extLst>
                </a:gridCol>
                <a:gridCol w="2887968">
                  <a:extLst>
                    <a:ext uri="{9D8B030D-6E8A-4147-A177-3AD203B41FA5}">
                      <a16:colId xmlns:a16="http://schemas.microsoft.com/office/drawing/2014/main" val="1995841029"/>
                    </a:ext>
                  </a:extLst>
                </a:gridCol>
              </a:tblGrid>
              <a:tr h="1414002">
                <a:tc>
                  <a:txBody>
                    <a:bodyPr/>
                    <a:lstStyle/>
                    <a:p>
                      <a:pPr marL="0" marR="0" algn="l">
                        <a:spcBef>
                          <a:spcPts val="0"/>
                        </a:spcBef>
                        <a:spcAft>
                          <a:spcPts val="300"/>
                        </a:spcAft>
                        <a:tabLst>
                          <a:tab pos="226695" algn="l"/>
                        </a:tabLst>
                      </a:pPr>
                      <a:r>
                        <a:rPr lang="en-GB" sz="24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Thresholds</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lgn="l">
                        <a:spcBef>
                          <a:spcPts val="0"/>
                        </a:spcBef>
                        <a:spcAft>
                          <a:spcPts val="300"/>
                        </a:spcAft>
                        <a:tabLst>
                          <a:tab pos="226695" algn="l"/>
                        </a:tabLst>
                      </a:pPr>
                      <a:r>
                        <a:rPr lang="en-GB" sz="24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Minimum Threshold</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2991421088"/>
                  </a:ext>
                </a:extLst>
              </a:tr>
              <a:tr h="779649">
                <a:tc>
                  <a:txBody>
                    <a:bodyPr/>
                    <a:lstStyle/>
                    <a:p>
                      <a:pPr marL="0" marR="0">
                        <a:spcBef>
                          <a:spcPts val="0"/>
                        </a:spcBef>
                        <a:spcAft>
                          <a:spcPts val="300"/>
                        </a:spcAft>
                        <a:tabLst>
                          <a:tab pos="226695" algn="l"/>
                        </a:tabLst>
                      </a:pPr>
                      <a:r>
                        <a:rPr lang="en-GB" sz="2400" b="1" dirty="0">
                          <a:effectLst/>
                          <a:latin typeface="Tahoma" panose="020B0604030504040204" pitchFamily="34" charset="0"/>
                          <a:ea typeface="Times New Roman" panose="02020603050405020304" pitchFamily="18" charset="0"/>
                          <a:cs typeface="Times New Roman" panose="02020603050405020304" pitchFamily="18" charset="0"/>
                        </a:rPr>
                        <a:t>Technical / functionality</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300"/>
                        </a:spcAft>
                        <a:tabLst>
                          <a:tab pos="226695" algn="l"/>
                        </a:tabLst>
                      </a:pPr>
                      <a:r>
                        <a:rPr lang="en-ZA" sz="2400" b="1" dirty="0">
                          <a:effectLst/>
                          <a:latin typeface="Arial" panose="020B0604020202020204" pitchFamily="34" charset="0"/>
                          <a:ea typeface="Times New Roman" panose="02020603050405020304" pitchFamily="18" charset="0"/>
                          <a:cs typeface="Times New Roman" panose="02020603050405020304" pitchFamily="18" charset="0"/>
                        </a:rPr>
                        <a:t>80</a:t>
                      </a:r>
                      <a:endParaRPr lang="en-US" sz="2400" b="1"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1543947"/>
                  </a:ext>
                </a:extLst>
              </a:tr>
            </a:tbl>
          </a:graphicData>
        </a:graphic>
      </p:graphicFrame>
      <p:sp>
        <p:nvSpPr>
          <p:cNvPr id="3" name="TextBox 2">
            <a:extLst>
              <a:ext uri="{FF2B5EF4-FFF2-40B4-BE49-F238E27FC236}">
                <a16:creationId xmlns:a16="http://schemas.microsoft.com/office/drawing/2014/main" id="{78BFA2D4-09A2-A215-61CD-05D527CE94CD}"/>
              </a:ext>
            </a:extLst>
          </p:cNvPr>
          <p:cNvSpPr txBox="1"/>
          <p:nvPr/>
        </p:nvSpPr>
        <p:spPr>
          <a:xfrm>
            <a:off x="1849120" y="1256715"/>
            <a:ext cx="8260080" cy="646331"/>
          </a:xfrm>
          <a:prstGeom prst="rect">
            <a:avLst/>
          </a:prstGeom>
          <a:noFill/>
        </p:spPr>
        <p:txBody>
          <a:bodyPr wrap="square">
            <a:spAutoFit/>
          </a:bodyPr>
          <a:lstStyle/>
          <a:p>
            <a:r>
              <a:rPr lang="en-US" dirty="0"/>
              <a:t>Only tenders that are Administratively and Substantively Responsive will be evaluated for Technical Functionality</a:t>
            </a:r>
          </a:p>
        </p:txBody>
      </p:sp>
    </p:spTree>
    <p:extLst>
      <p:ext uri="{BB962C8B-B14F-4D97-AF65-F5344CB8AC3E}">
        <p14:creationId xmlns:p14="http://schemas.microsoft.com/office/powerpoint/2010/main" val="4023999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838195-B3E1-9B51-8499-035D5B1131AC}"/>
              </a:ext>
            </a:extLst>
          </p:cNvPr>
          <p:cNvSpPr>
            <a:spLocks noGrp="1"/>
          </p:cNvSpPr>
          <p:nvPr>
            <p:ph type="title"/>
          </p:nvPr>
        </p:nvSpPr>
        <p:spPr>
          <a:xfrm>
            <a:off x="274047" y="107063"/>
            <a:ext cx="10079725" cy="830997"/>
          </a:xfrm>
        </p:spPr>
        <p:txBody>
          <a:bodyPr/>
          <a:lstStyle/>
          <a:p>
            <a:r>
              <a:rPr lang="en-US" dirty="0"/>
              <a:t>Emergency Vehicles and Plant Equipment– PPA110288 - </a:t>
            </a:r>
            <a:r>
              <a:rPr lang="en-ZA" dirty="0">
                <a:solidFill>
                  <a:schemeClr val="tx1"/>
                </a:solidFill>
              </a:rPr>
              <a:t>Pricing &amp; Specific Goals</a:t>
            </a:r>
            <a:endParaRPr lang="en-US" dirty="0">
              <a:latin typeface="+mj-lt"/>
            </a:endParaRPr>
          </a:p>
        </p:txBody>
      </p:sp>
      <p:sp>
        <p:nvSpPr>
          <p:cNvPr id="2" name="TextBox 1">
            <a:extLst>
              <a:ext uri="{FF2B5EF4-FFF2-40B4-BE49-F238E27FC236}">
                <a16:creationId xmlns:a16="http://schemas.microsoft.com/office/drawing/2014/main" id="{0994AA37-EEB6-B257-0491-F1711D6F3589}"/>
              </a:ext>
            </a:extLst>
          </p:cNvPr>
          <p:cNvSpPr txBox="1"/>
          <p:nvPr/>
        </p:nvSpPr>
        <p:spPr>
          <a:xfrm>
            <a:off x="1043473" y="956388"/>
            <a:ext cx="9825135" cy="1908215"/>
          </a:xfrm>
          <a:prstGeom prst="rect">
            <a:avLst/>
          </a:prstGeom>
          <a:noFill/>
        </p:spPr>
        <p:txBody>
          <a:bodyPr wrap="square">
            <a:spAutoFit/>
          </a:bodyPr>
          <a:lstStyle/>
          <a:p>
            <a:r>
              <a:rPr lang="en-US" sz="1600" dirty="0"/>
              <a:t>Only tenders that achieve the minimum qualifying score for functionality will be evaluated / further in accordance with the 80/20 points systems as described in Preferential Procurement Regulations.</a:t>
            </a:r>
          </a:p>
          <a:p>
            <a:endParaRPr lang="en-US" sz="1600" dirty="0"/>
          </a:p>
          <a:p>
            <a:r>
              <a:rPr lang="en-US" sz="1600" dirty="0"/>
              <a:t>80 where the financial value of one or more responsive tenders received have a value equal to or below R50 million, inclusive of all applicable taxes</a:t>
            </a:r>
            <a:r>
              <a:rPr lang="en-US" dirty="0"/>
              <a:t>   </a:t>
            </a:r>
          </a:p>
          <a:p>
            <a:endParaRPr lang="en-US" dirty="0"/>
          </a:p>
          <a:p>
            <a:endParaRPr lang="en-US" dirty="0"/>
          </a:p>
        </p:txBody>
      </p:sp>
      <p:graphicFrame>
        <p:nvGraphicFramePr>
          <p:cNvPr id="5" name="Table 4">
            <a:extLst>
              <a:ext uri="{FF2B5EF4-FFF2-40B4-BE49-F238E27FC236}">
                <a16:creationId xmlns:a16="http://schemas.microsoft.com/office/drawing/2014/main" id="{6415502A-078A-6202-1D84-FA67EFE00C9D}"/>
              </a:ext>
            </a:extLst>
          </p:cNvPr>
          <p:cNvGraphicFramePr>
            <a:graphicFrameLocks noGrp="1"/>
          </p:cNvGraphicFramePr>
          <p:nvPr>
            <p:extLst>
              <p:ext uri="{D42A27DB-BD31-4B8C-83A1-F6EECF244321}">
                <p14:modId xmlns:p14="http://schemas.microsoft.com/office/powerpoint/2010/main" val="805768291"/>
              </p:ext>
            </p:extLst>
          </p:nvPr>
        </p:nvGraphicFramePr>
        <p:xfrm>
          <a:off x="1043473" y="2730024"/>
          <a:ext cx="9010650" cy="2257189"/>
        </p:xfrm>
        <a:graphic>
          <a:graphicData uri="http://schemas.openxmlformats.org/drawingml/2006/table">
            <a:tbl>
              <a:tblPr firstRow="1" firstCol="1" bandRow="1"/>
              <a:tblGrid>
                <a:gridCol w="5176186">
                  <a:extLst>
                    <a:ext uri="{9D8B030D-6E8A-4147-A177-3AD203B41FA5}">
                      <a16:colId xmlns:a16="http://schemas.microsoft.com/office/drawing/2014/main" val="2404909764"/>
                    </a:ext>
                  </a:extLst>
                </a:gridCol>
                <a:gridCol w="3834464">
                  <a:extLst>
                    <a:ext uri="{9D8B030D-6E8A-4147-A177-3AD203B41FA5}">
                      <a16:colId xmlns:a16="http://schemas.microsoft.com/office/drawing/2014/main" val="2509412859"/>
                    </a:ext>
                  </a:extLst>
                </a:gridCol>
              </a:tblGrid>
              <a:tr h="902875">
                <a:tc>
                  <a:txBody>
                    <a:bodyPr/>
                    <a:lstStyle/>
                    <a:p>
                      <a:pPr marL="0" marR="0" algn="ctr">
                        <a:spcBef>
                          <a:spcPts val="0"/>
                        </a:spcBef>
                        <a:spcAft>
                          <a:spcPts val="300"/>
                        </a:spcAft>
                        <a:tabLst>
                          <a:tab pos="226695" algn="l"/>
                        </a:tabLst>
                      </a:pPr>
                      <a:r>
                        <a:rPr lang="en-GB" sz="16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Evaluation Criteria</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marL="0" marR="0" algn="ctr">
                        <a:spcBef>
                          <a:spcPts val="0"/>
                        </a:spcBef>
                        <a:spcAft>
                          <a:spcPts val="300"/>
                        </a:spcAft>
                        <a:tabLst>
                          <a:tab pos="226695" algn="l"/>
                        </a:tabLst>
                      </a:pPr>
                      <a:r>
                        <a:rPr lang="en-GB" sz="16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Final Weighted Scores</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296987431"/>
                  </a:ext>
                </a:extLst>
              </a:tr>
              <a:tr h="451438">
                <a:tc>
                  <a:txBody>
                    <a:bodyPr/>
                    <a:lstStyle/>
                    <a:p>
                      <a:pPr marL="0" marR="0">
                        <a:spcBef>
                          <a:spcPts val="0"/>
                        </a:spcBef>
                        <a:spcAft>
                          <a:spcPts val="300"/>
                        </a:spcAft>
                        <a:tabLst>
                          <a:tab pos="226695" algn="l"/>
                        </a:tabLst>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Price </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300"/>
                        </a:spcAft>
                        <a:tabLst>
                          <a:tab pos="226695" algn="l"/>
                        </a:tabLst>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80</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4374456"/>
                  </a:ext>
                </a:extLst>
              </a:tr>
              <a:tr h="451438">
                <a:tc>
                  <a:txBody>
                    <a:bodyPr/>
                    <a:lstStyle/>
                    <a:p>
                      <a:pPr marL="471170" marR="0" indent="-471170">
                        <a:spcBef>
                          <a:spcPts val="0"/>
                        </a:spcBef>
                        <a:spcAft>
                          <a:spcPts val="300"/>
                        </a:spcAft>
                        <a:tabLst>
                          <a:tab pos="226695" algn="l"/>
                          <a:tab pos="226695" algn="l"/>
                          <a:tab pos="651510" algn="l"/>
                        </a:tabLst>
                      </a:pPr>
                      <a:r>
                        <a:rPr lang="en-GB" sz="1600">
                          <a:effectLst/>
                          <a:latin typeface="Tahoma" panose="020B0604030504040204" pitchFamily="34" charset="0"/>
                          <a:ea typeface="Times New Roman" panose="02020603050405020304" pitchFamily="18" charset="0"/>
                          <a:cs typeface="Times New Roman" panose="02020603050405020304" pitchFamily="18" charset="0"/>
                        </a:rPr>
                        <a:t>Specific goals - Scorecard</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300"/>
                        </a:spcAft>
                        <a:tabLst>
                          <a:tab pos="226695" algn="l"/>
                        </a:tabLst>
                      </a:pPr>
                      <a:r>
                        <a:rPr lang="en-GB" sz="1600" dirty="0">
                          <a:effectLst/>
                          <a:latin typeface="Tahoma" panose="020B0604030504040204" pitchFamily="34" charset="0"/>
                          <a:ea typeface="Times New Roman" panose="02020603050405020304" pitchFamily="18" charset="0"/>
                          <a:cs typeface="Times New Roman" panose="02020603050405020304" pitchFamily="18" charset="0"/>
                        </a:rPr>
                        <a:t>20</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3510406"/>
                  </a:ext>
                </a:extLst>
              </a:tr>
              <a:tr h="451438">
                <a:tc>
                  <a:txBody>
                    <a:bodyPr/>
                    <a:lstStyle/>
                    <a:p>
                      <a:pPr marL="0" marR="0" algn="r">
                        <a:spcBef>
                          <a:spcPts val="0"/>
                        </a:spcBef>
                        <a:spcAft>
                          <a:spcPts val="300"/>
                        </a:spcAft>
                        <a:tabLst>
                          <a:tab pos="226695" algn="l"/>
                        </a:tabLst>
                      </a:pPr>
                      <a:r>
                        <a:rPr lang="en-GB" sz="1600" b="1">
                          <a:effectLst/>
                          <a:latin typeface="Tahoma" panose="020B0604030504040204" pitchFamily="34" charset="0"/>
                          <a:ea typeface="Times New Roman" panose="02020603050405020304" pitchFamily="18" charset="0"/>
                          <a:cs typeface="Times New Roman" panose="02020603050405020304" pitchFamily="18" charset="0"/>
                        </a:rPr>
                        <a:t>TOTAL SCORE:</a:t>
                      </a:r>
                      <a:endParaRPr lang="en-US" sz="16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300"/>
                        </a:spcAft>
                        <a:tabLst>
                          <a:tab pos="226695" algn="l"/>
                        </a:tabLst>
                      </a:pPr>
                      <a:r>
                        <a:rPr lang="en-GB" sz="1600" b="1" dirty="0">
                          <a:effectLst/>
                          <a:latin typeface="Tahoma" panose="020B0604030504040204" pitchFamily="34" charset="0"/>
                          <a:ea typeface="Times New Roman" panose="02020603050405020304" pitchFamily="18" charset="0"/>
                          <a:cs typeface="Times New Roman" panose="02020603050405020304" pitchFamily="18" charset="0"/>
                        </a:rPr>
                        <a:t>100</a:t>
                      </a:r>
                      <a:endParaRPr lang="en-US" sz="16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082168188"/>
                  </a:ext>
                </a:extLst>
              </a:tr>
            </a:tbl>
          </a:graphicData>
        </a:graphic>
      </p:graphicFrame>
    </p:spTree>
    <p:extLst>
      <p:ext uri="{BB962C8B-B14F-4D97-AF65-F5344CB8AC3E}">
        <p14:creationId xmlns:p14="http://schemas.microsoft.com/office/powerpoint/2010/main" val="3051384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838195-B3E1-9B51-8499-035D5B1131AC}"/>
              </a:ext>
            </a:extLst>
          </p:cNvPr>
          <p:cNvSpPr>
            <a:spLocks noGrp="1"/>
          </p:cNvSpPr>
          <p:nvPr>
            <p:ph type="title"/>
          </p:nvPr>
        </p:nvSpPr>
        <p:spPr>
          <a:xfrm>
            <a:off x="274047" y="107063"/>
            <a:ext cx="10079725" cy="830997"/>
          </a:xfrm>
        </p:spPr>
        <p:txBody>
          <a:bodyPr/>
          <a:lstStyle/>
          <a:p>
            <a:r>
              <a:rPr lang="en-US" dirty="0"/>
              <a:t>Emergency Vehicles and Plant Equipment– PPA110288 - </a:t>
            </a:r>
            <a:r>
              <a:rPr lang="en-ZA" dirty="0"/>
              <a:t>Selected</a:t>
            </a:r>
            <a:r>
              <a:rPr lang="en-ZA" dirty="0">
                <a:solidFill>
                  <a:schemeClr val="tx1"/>
                </a:solidFill>
              </a:rPr>
              <a:t> Specific Goals</a:t>
            </a:r>
            <a:endParaRPr lang="en-US" dirty="0">
              <a:latin typeface="+mj-lt"/>
            </a:endParaRPr>
          </a:p>
        </p:txBody>
      </p:sp>
      <p:graphicFrame>
        <p:nvGraphicFramePr>
          <p:cNvPr id="3" name="Table 2">
            <a:extLst>
              <a:ext uri="{FF2B5EF4-FFF2-40B4-BE49-F238E27FC236}">
                <a16:creationId xmlns:a16="http://schemas.microsoft.com/office/drawing/2014/main" id="{1F6DC90F-BBED-9E81-52D6-BDB86E31212A}"/>
              </a:ext>
            </a:extLst>
          </p:cNvPr>
          <p:cNvGraphicFramePr>
            <a:graphicFrameLocks noGrp="1"/>
          </p:cNvGraphicFramePr>
          <p:nvPr>
            <p:extLst>
              <p:ext uri="{D42A27DB-BD31-4B8C-83A1-F6EECF244321}">
                <p14:modId xmlns:p14="http://schemas.microsoft.com/office/powerpoint/2010/main" val="1486930603"/>
              </p:ext>
            </p:extLst>
          </p:nvPr>
        </p:nvGraphicFramePr>
        <p:xfrm>
          <a:off x="367004" y="1471126"/>
          <a:ext cx="10515600" cy="3107761"/>
        </p:xfrm>
        <a:graphic>
          <a:graphicData uri="http://schemas.openxmlformats.org/drawingml/2006/table">
            <a:tbl>
              <a:tblPr firstRow="1" firstCol="1" bandRow="1"/>
              <a:tblGrid>
                <a:gridCol w="5162938">
                  <a:extLst>
                    <a:ext uri="{9D8B030D-6E8A-4147-A177-3AD203B41FA5}">
                      <a16:colId xmlns:a16="http://schemas.microsoft.com/office/drawing/2014/main" val="2392457919"/>
                    </a:ext>
                  </a:extLst>
                </a:gridCol>
                <a:gridCol w="5352662">
                  <a:extLst>
                    <a:ext uri="{9D8B030D-6E8A-4147-A177-3AD203B41FA5}">
                      <a16:colId xmlns:a16="http://schemas.microsoft.com/office/drawing/2014/main" val="3428537429"/>
                    </a:ext>
                  </a:extLst>
                </a:gridCol>
              </a:tblGrid>
              <a:tr h="1215202">
                <a:tc>
                  <a:txBody>
                    <a:bodyPr/>
                    <a:lstStyle/>
                    <a:p>
                      <a:pPr marL="0" marR="0">
                        <a:lnSpc>
                          <a:spcPct val="115000"/>
                        </a:lnSpc>
                        <a:spcBef>
                          <a:spcPts val="0"/>
                        </a:spcBef>
                        <a:spcAft>
                          <a:spcPts val="600"/>
                        </a:spcAft>
                        <a:tabLst>
                          <a:tab pos="226695" algn="l"/>
                        </a:tabLst>
                      </a:pPr>
                      <a:r>
                        <a:rPr lang="en-GB" sz="1800" b="1" dirty="0">
                          <a:effectLst/>
                          <a:latin typeface="Tahoma" panose="020B0604030504040204" pitchFamily="34" charset="0"/>
                          <a:ea typeface="Times New Roman" panose="02020603050405020304" pitchFamily="18" charset="0"/>
                          <a:cs typeface="Times New Roman" panose="02020603050405020304" pitchFamily="18" charset="0"/>
                        </a:rPr>
                        <a:t>Selected Specific Goal</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600"/>
                        </a:spcAft>
                        <a:tabLst>
                          <a:tab pos="226695" algn="l"/>
                        </a:tabLst>
                      </a:pPr>
                      <a:r>
                        <a:rPr lang="en-GB" sz="1800" b="1" dirty="0">
                          <a:effectLst/>
                          <a:latin typeface="Tahoma" panose="020B0604030504040204" pitchFamily="34" charset="0"/>
                          <a:ea typeface="Times New Roman" panose="02020603050405020304" pitchFamily="18" charset="0"/>
                          <a:cs typeface="Times New Roman" panose="02020603050405020304" pitchFamily="18" charset="0"/>
                        </a:rPr>
                        <a:t>Number of points allocated (20)</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8465811"/>
                  </a:ext>
                </a:extLst>
              </a:tr>
              <a:tr h="677357">
                <a:tc>
                  <a:txBody>
                    <a:bodyPr/>
                    <a:lstStyle/>
                    <a:p>
                      <a:pPr marL="0" marR="0">
                        <a:lnSpc>
                          <a:spcPct val="115000"/>
                        </a:lnSpc>
                        <a:spcBef>
                          <a:spcPts val="0"/>
                        </a:spcBef>
                        <a:spcAft>
                          <a:spcPts val="600"/>
                        </a:spcAft>
                        <a:tabLst>
                          <a:tab pos="226695" algn="l"/>
                        </a:tabLst>
                      </a:pPr>
                      <a:r>
                        <a:rPr lang="en-GB" sz="1800" kern="1200" dirty="0">
                          <a:effectLst/>
                          <a:latin typeface="Tahoma" panose="020B0604030504040204" pitchFamily="34" charset="0"/>
                          <a:ea typeface="Times New Roman" panose="02020603050405020304" pitchFamily="18" charset="0"/>
                          <a:cs typeface="Times New Roman" panose="02020603050405020304" pitchFamily="18" charset="0"/>
                        </a:rPr>
                        <a:t>B-BBEE Level of contributor (1 or 2)</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600"/>
                        </a:spcAft>
                        <a:tabLst>
                          <a:tab pos="226695" algn="l"/>
                        </a:tabLst>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10</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071345"/>
                  </a:ext>
                </a:extLst>
              </a:tr>
              <a:tr h="1215202">
                <a:tc>
                  <a:txBody>
                    <a:bodyPr/>
                    <a:lstStyle/>
                    <a:p>
                      <a:pPr marL="0" marR="0">
                        <a:lnSpc>
                          <a:spcPct val="115000"/>
                        </a:lnSpc>
                        <a:spcBef>
                          <a:spcPts val="0"/>
                        </a:spcBef>
                        <a:spcAft>
                          <a:spcPts val="600"/>
                        </a:spcAft>
                        <a:tabLst>
                          <a:tab pos="226695" algn="l"/>
                        </a:tabLst>
                      </a:pPr>
                      <a:r>
                        <a:rPr lang="en-US" sz="1800" kern="1200" dirty="0">
                          <a:effectLst/>
                          <a:latin typeface="+mj-lt"/>
                          <a:ea typeface="Times New Roman" panose="02020603050405020304" pitchFamily="18" charset="0"/>
                          <a:cs typeface="Tahoma" panose="020B0604030504040204" pitchFamily="34" charset="0"/>
                        </a:rPr>
                        <a:t>30% BLACK WOMEN OWNED ENTITIES</a:t>
                      </a:r>
                      <a:endParaRPr lang="en-US" sz="18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600"/>
                        </a:spcAft>
                        <a:tabLst>
                          <a:tab pos="226695" algn="l"/>
                        </a:tabLst>
                      </a:pPr>
                      <a:r>
                        <a:rPr lang="en-GB" sz="1800" dirty="0">
                          <a:effectLst/>
                          <a:latin typeface="Tahoma" panose="020B0604030504040204" pitchFamily="34" charset="0"/>
                          <a:ea typeface="Times New Roman" panose="02020603050405020304" pitchFamily="18" charset="0"/>
                          <a:cs typeface="Times New Roman" panose="02020603050405020304" pitchFamily="18" charset="0"/>
                        </a:rPr>
                        <a:t>10</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4633599"/>
                  </a:ext>
                </a:extLst>
              </a:tr>
            </a:tbl>
          </a:graphicData>
        </a:graphic>
      </p:graphicFrame>
    </p:spTree>
    <p:extLst>
      <p:ext uri="{BB962C8B-B14F-4D97-AF65-F5344CB8AC3E}">
        <p14:creationId xmlns:p14="http://schemas.microsoft.com/office/powerpoint/2010/main" val="3876090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838195-B3E1-9B51-8499-035D5B1131AC}"/>
              </a:ext>
            </a:extLst>
          </p:cNvPr>
          <p:cNvSpPr>
            <a:spLocks noGrp="1"/>
          </p:cNvSpPr>
          <p:nvPr>
            <p:ph type="title"/>
          </p:nvPr>
        </p:nvSpPr>
        <p:spPr>
          <a:xfrm>
            <a:off x="274047" y="107063"/>
            <a:ext cx="10079725" cy="830997"/>
          </a:xfrm>
        </p:spPr>
        <p:txBody>
          <a:bodyPr/>
          <a:lstStyle/>
          <a:p>
            <a:r>
              <a:rPr lang="en-US" dirty="0"/>
              <a:t>Emergency Vehicles and Plant Equipment– PPA110288 - </a:t>
            </a:r>
            <a:r>
              <a:rPr lang="en-ZA" dirty="0">
                <a:solidFill>
                  <a:schemeClr val="tx1"/>
                </a:solidFill>
              </a:rPr>
              <a:t>Evidence For Specific Goals</a:t>
            </a:r>
            <a:endParaRPr lang="en-US" dirty="0">
              <a:latin typeface="+mj-lt"/>
            </a:endParaRPr>
          </a:p>
        </p:txBody>
      </p:sp>
      <p:graphicFrame>
        <p:nvGraphicFramePr>
          <p:cNvPr id="3" name="Table 2">
            <a:extLst>
              <a:ext uri="{FF2B5EF4-FFF2-40B4-BE49-F238E27FC236}">
                <a16:creationId xmlns:a16="http://schemas.microsoft.com/office/drawing/2014/main" id="{1F6DC90F-BBED-9E81-52D6-BDB86E31212A}"/>
              </a:ext>
            </a:extLst>
          </p:cNvPr>
          <p:cNvGraphicFramePr>
            <a:graphicFrameLocks noGrp="1"/>
          </p:cNvGraphicFramePr>
          <p:nvPr>
            <p:extLst>
              <p:ext uri="{D42A27DB-BD31-4B8C-83A1-F6EECF244321}">
                <p14:modId xmlns:p14="http://schemas.microsoft.com/office/powerpoint/2010/main" val="1282399362"/>
              </p:ext>
            </p:extLst>
          </p:nvPr>
        </p:nvGraphicFramePr>
        <p:xfrm>
          <a:off x="367004" y="1471126"/>
          <a:ext cx="10515600" cy="3986064"/>
        </p:xfrm>
        <a:graphic>
          <a:graphicData uri="http://schemas.openxmlformats.org/drawingml/2006/table">
            <a:tbl>
              <a:tblPr firstRow="1" firstCol="1" bandRow="1"/>
              <a:tblGrid>
                <a:gridCol w="5162938">
                  <a:extLst>
                    <a:ext uri="{9D8B030D-6E8A-4147-A177-3AD203B41FA5}">
                      <a16:colId xmlns:a16="http://schemas.microsoft.com/office/drawing/2014/main" val="2392457919"/>
                    </a:ext>
                  </a:extLst>
                </a:gridCol>
                <a:gridCol w="5352662">
                  <a:extLst>
                    <a:ext uri="{9D8B030D-6E8A-4147-A177-3AD203B41FA5}">
                      <a16:colId xmlns:a16="http://schemas.microsoft.com/office/drawing/2014/main" val="3428537429"/>
                    </a:ext>
                  </a:extLst>
                </a:gridCol>
              </a:tblGrid>
              <a:tr h="1211114">
                <a:tc>
                  <a:txBody>
                    <a:bodyPr/>
                    <a:lstStyle/>
                    <a:p>
                      <a:pPr marL="0" marR="0">
                        <a:lnSpc>
                          <a:spcPct val="115000"/>
                        </a:lnSpc>
                        <a:spcBef>
                          <a:spcPts val="0"/>
                        </a:spcBef>
                        <a:spcAft>
                          <a:spcPts val="600"/>
                        </a:spcAft>
                        <a:tabLst>
                          <a:tab pos="226695" algn="l"/>
                        </a:tabLst>
                      </a:pPr>
                      <a:r>
                        <a:rPr lang="en-GB" sz="1800" b="1" dirty="0">
                          <a:effectLst/>
                          <a:latin typeface="Tahoma" panose="020B0604030504040204" pitchFamily="34" charset="0"/>
                          <a:ea typeface="Times New Roman" panose="02020603050405020304" pitchFamily="18" charset="0"/>
                          <a:cs typeface="Times New Roman" panose="02020603050405020304" pitchFamily="18" charset="0"/>
                        </a:rPr>
                        <a:t>Selected Specific Goal</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600"/>
                        </a:spcAft>
                        <a:tabLst>
                          <a:tab pos="226695" algn="l"/>
                        </a:tabLst>
                      </a:pPr>
                      <a:r>
                        <a:rPr lang="en-GB" sz="1800" b="1" dirty="0">
                          <a:effectLst/>
                          <a:latin typeface="Tahoma" panose="020B0604030504040204" pitchFamily="34" charset="0"/>
                          <a:ea typeface="Times New Roman" panose="02020603050405020304" pitchFamily="18" charset="0"/>
                          <a:cs typeface="Times New Roman" panose="02020603050405020304" pitchFamily="18" charset="0"/>
                        </a:rPr>
                        <a:t>Acceptable Evidence</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8465811"/>
                  </a:ext>
                </a:extLst>
              </a:tr>
              <a:tr h="677357">
                <a:tc>
                  <a:txBody>
                    <a:bodyPr/>
                    <a:lstStyle/>
                    <a:p>
                      <a:pPr marL="0" marR="0">
                        <a:lnSpc>
                          <a:spcPct val="115000"/>
                        </a:lnSpc>
                        <a:spcBef>
                          <a:spcPts val="0"/>
                        </a:spcBef>
                        <a:spcAft>
                          <a:spcPts val="600"/>
                        </a:spcAft>
                        <a:tabLst>
                          <a:tab pos="226695" algn="l"/>
                        </a:tabLst>
                      </a:pPr>
                      <a:r>
                        <a:rPr lang="en-GB" sz="1800" kern="1200" dirty="0">
                          <a:effectLst/>
                          <a:latin typeface="Tahoma" panose="020B0604030504040204" pitchFamily="34" charset="0"/>
                          <a:ea typeface="Times New Roman" panose="02020603050405020304" pitchFamily="18" charset="0"/>
                          <a:cs typeface="Times New Roman" panose="02020603050405020304" pitchFamily="18" charset="0"/>
                        </a:rPr>
                        <a:t>B-BBEE Level of contributor (1 or 2)</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defTabSz="779173" rtl="0" eaLnBrk="1" latinLnBrk="0" hangingPunct="1">
                        <a:lnSpc>
                          <a:spcPct val="115000"/>
                        </a:lnSpc>
                        <a:spcBef>
                          <a:spcPts val="0"/>
                        </a:spcBef>
                        <a:spcAft>
                          <a:spcPts val="600"/>
                        </a:spcAft>
                        <a:tabLst>
                          <a:tab pos="226695" algn="l"/>
                        </a:tabLst>
                      </a:pPr>
                      <a:r>
                        <a:rPr lang="en-GB" sz="1800" kern="1200" dirty="0">
                          <a:solidFill>
                            <a:schemeClr val="tx1"/>
                          </a:solidFill>
                          <a:effectLst/>
                          <a:latin typeface="Arial" panose="020B0604020202020204" pitchFamily="34" charset="0"/>
                          <a:ea typeface="+mn-ea"/>
                          <a:cs typeface="Times New Roman" panose="02020603050405020304" pitchFamily="18" charset="0"/>
                        </a:rPr>
                        <a:t>B-BBEE Certificate / Sworn-Affidavit B-BBEE Certificate (in case of JV, a consolidate scorecard will be accept) as per DTIC guidelines</a:t>
                      </a:r>
                      <a:endParaRPr lang="en-US" sz="18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071345"/>
                  </a:ext>
                </a:extLst>
              </a:tr>
              <a:tr h="1215202">
                <a:tc>
                  <a:txBody>
                    <a:bodyPr/>
                    <a:lstStyle/>
                    <a:p>
                      <a:pPr marL="0" marR="0">
                        <a:lnSpc>
                          <a:spcPct val="115000"/>
                        </a:lnSpc>
                        <a:spcBef>
                          <a:spcPts val="0"/>
                        </a:spcBef>
                        <a:spcAft>
                          <a:spcPts val="600"/>
                        </a:spcAft>
                        <a:tabLst>
                          <a:tab pos="226695" algn="l"/>
                        </a:tabLst>
                      </a:pPr>
                      <a:r>
                        <a:rPr lang="en-US" sz="1800" dirty="0">
                          <a:effectLst/>
                          <a:latin typeface="+mj-lt"/>
                          <a:ea typeface="Times New Roman" panose="02020603050405020304" pitchFamily="18" charset="0"/>
                          <a:cs typeface="Times New Roman" panose="02020603050405020304" pitchFamily="18" charset="0"/>
                        </a:rPr>
                        <a:t>30% Black Women Owned Entities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600"/>
                        </a:spcAft>
                        <a:tabLst>
                          <a:tab pos="226695" algn="l"/>
                        </a:tabLs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B-BBEE Certificate / Sworn-Affidavit / CIPC</a:t>
                      </a:r>
                    </a:p>
                    <a:p>
                      <a:pPr marL="0" marR="0">
                        <a:lnSpc>
                          <a:spcPct val="115000"/>
                        </a:lnSpc>
                        <a:spcBef>
                          <a:spcPts val="0"/>
                        </a:spcBef>
                        <a:spcAft>
                          <a:spcPts val="600"/>
                        </a:spcAft>
                        <a:tabLst>
                          <a:tab pos="226695" algn="l"/>
                        </a:tabLs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B-BBEE Certificate (in case of JV, a</a:t>
                      </a:r>
                    </a:p>
                    <a:p>
                      <a:pPr marL="0" marR="0">
                        <a:lnSpc>
                          <a:spcPct val="115000"/>
                        </a:lnSpc>
                        <a:spcBef>
                          <a:spcPts val="0"/>
                        </a:spcBef>
                        <a:spcAft>
                          <a:spcPts val="600"/>
                        </a:spcAft>
                        <a:tabLst>
                          <a:tab pos="226695" algn="l"/>
                        </a:tabLs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consolidate scorecard will be accept) as per</a:t>
                      </a:r>
                    </a:p>
                    <a:p>
                      <a:pPr marL="0" marR="0">
                        <a:lnSpc>
                          <a:spcPct val="115000"/>
                        </a:lnSpc>
                        <a:spcBef>
                          <a:spcPts val="0"/>
                        </a:spcBef>
                        <a:spcAft>
                          <a:spcPts val="600"/>
                        </a:spcAft>
                        <a:tabLst>
                          <a:tab pos="226695" algn="l"/>
                        </a:tabLs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DTIC guidelines</a:t>
                      </a:r>
                    </a:p>
                    <a:p>
                      <a:pPr marL="0" marR="0">
                        <a:lnSpc>
                          <a:spcPct val="115000"/>
                        </a:lnSpc>
                        <a:spcBef>
                          <a:spcPts val="0"/>
                        </a:spcBef>
                        <a:spcAft>
                          <a:spcPts val="600"/>
                        </a:spcAft>
                        <a:tabLst>
                          <a:tab pos="226695" algn="l"/>
                        </a:tabLst>
                      </a:pPr>
                      <a:endParaRPr lang="en-US"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4633599"/>
                  </a:ext>
                </a:extLst>
              </a:tr>
            </a:tbl>
          </a:graphicData>
        </a:graphic>
      </p:graphicFrame>
    </p:spTree>
    <p:extLst>
      <p:ext uri="{BB962C8B-B14F-4D97-AF65-F5344CB8AC3E}">
        <p14:creationId xmlns:p14="http://schemas.microsoft.com/office/powerpoint/2010/main" val="3197464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2500412748"/>
              </p:ext>
            </p:extLst>
          </p:nvPr>
        </p:nvGraphicFramePr>
        <p:xfrm>
          <a:off x="1482441" y="1253106"/>
          <a:ext cx="10006026" cy="5635739"/>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6774862">
                  <a:extLst>
                    <a:ext uri="{9D8B030D-6E8A-4147-A177-3AD203B41FA5}">
                      <a16:colId xmlns:a16="http://schemas.microsoft.com/office/drawing/2014/main" val="1314826358"/>
                    </a:ext>
                  </a:extLst>
                </a:gridCol>
                <a:gridCol w="116840">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dirty="0">
                          <a:solidFill>
                            <a:schemeClr val="tx1"/>
                          </a:solidFill>
                          <a:latin typeface="Apex New Medium" panose="02010600040501010103" pitchFamily="2" charset="77"/>
                          <a:ea typeface="Apex New Medium" panose="02010600040501010103" pitchFamily="2" charset="77"/>
                        </a:rPr>
                        <a:t>Welcome &amp; Safety Share</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cs typeface="+mn-cs"/>
                        </a:rPr>
                        <a:t>Introduction of TPL Team</a:t>
                      </a:r>
                      <a:endParaRPr lang="en-US" sz="1800" b="0" i="0" kern="1200" dirty="0">
                        <a:solidFill>
                          <a:schemeClr val="tx1">
                            <a:lumMod val="75000"/>
                            <a:lumOff val="25000"/>
                          </a:schemeClr>
                        </a:solidFill>
                        <a:latin typeface="Apex New Medium" panose="02010600040501010103" pitchFamily="2" charset="77"/>
                        <a:ea typeface="Apex New Medium" panose="02010600040501010103" pitchFamily="2" charset="77"/>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Project Purpose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kern="1200" dirty="0">
                          <a:solidFill>
                            <a:schemeClr val="tx1">
                              <a:lumMod val="75000"/>
                              <a:lumOff val="25000"/>
                            </a:schemeClr>
                          </a:solidFill>
                          <a:latin typeface="Apex New Book" panose="02010600040501010103" pitchFamily="2" charset="77"/>
                          <a:ea typeface="Apex New Book" panose="02010600040501010103" pitchFamily="2" charset="77"/>
                          <a:cs typeface="+mn-cs"/>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562922">
                <a:tc>
                  <a:txBody>
                    <a:bodyPr/>
                    <a:lstStyle/>
                    <a:p>
                      <a:r>
                        <a:rPr lang="en-US" sz="1800" b="1" i="0" dirty="0">
                          <a:solidFill>
                            <a:schemeClr val="tx1"/>
                          </a:solidFill>
                          <a:latin typeface="Apex New Heavy" panose="02010600040501010103" pitchFamily="2" charset="77"/>
                          <a:ea typeface="Apex New Heavy" panose="02010600040501010103" pitchFamily="2" charset="77"/>
                        </a:rPr>
                        <a:t>04</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Scope of Services and Specifications/Annexures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200" b="0" i="0" kern="1200" dirty="0">
                          <a:solidFill>
                            <a:schemeClr val="tx1">
                              <a:lumMod val="75000"/>
                              <a:lumOff val="25000"/>
                            </a:schemeClr>
                          </a:solidFill>
                          <a:latin typeface="Apex New Book" panose="02010600040501010103" pitchFamily="2" charset="77"/>
                          <a:ea typeface="+mn-ea"/>
                          <a:cs typeface="+mn-cs"/>
                        </a:rPr>
                        <a:t>	</a:t>
                      </a: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Commercial - Tender Process: Tendering Procedure and clarification of Returnables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540831">
                <a:tc>
                  <a:txBody>
                    <a:bodyPr/>
                    <a:lstStyle/>
                    <a:p>
                      <a:r>
                        <a:rPr lang="en-US" sz="1800" b="1" i="0" dirty="0">
                          <a:solidFill>
                            <a:srgbClr val="0070C0"/>
                          </a:solidFill>
                          <a:latin typeface="Apex New Heavy" panose="02010600040501010103" pitchFamily="2" charset="77"/>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rgbClr val="0070C0"/>
                          </a:solidFill>
                          <a:latin typeface="Apex New Medium" panose="02010600040501010103" pitchFamily="2" charset="77"/>
                          <a:ea typeface="+mn-ea"/>
                          <a:cs typeface="+mn-cs"/>
                        </a:rPr>
                        <a:t>Pricing Instructions &amp; Pricing Schedule and Contract Data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7707971"/>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07</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ea typeface="+mn-ea"/>
                          <a:cs typeface="+mn-cs"/>
                        </a:rPr>
                        <a:t>Technical Evaluation Criteria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967644"/>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08</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ea typeface="+mn-ea"/>
                          <a:cs typeface="+mn-cs"/>
                        </a:rPr>
                        <a:t>Questions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8890906"/>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09</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ea typeface="+mn-ea"/>
                          <a:cs typeface="+mn-cs"/>
                        </a:rPr>
                        <a:t>Closing</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463315"/>
                  </a:ext>
                </a:extLst>
              </a:tr>
              <a:tr h="562922">
                <a:tc>
                  <a:txBody>
                    <a:bodyPr/>
                    <a:lstStyle/>
                    <a:p>
                      <a:endParaRPr lang="en-US" sz="1800" b="1" i="0" dirty="0">
                        <a:solidFill>
                          <a:schemeClr val="tx1">
                            <a:lumMod val="75000"/>
                            <a:lumOff val="25000"/>
                          </a:schemeClr>
                        </a:solidFill>
                        <a:latin typeface="Apex New Heavy" panose="02010600040501010103" pitchFamily="2" charset="77"/>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800" b="0" i="0" kern="1200" dirty="0">
                          <a:solidFill>
                            <a:srgbClr val="FF0000"/>
                          </a:solidFill>
                          <a:latin typeface="Apex New Medium" panose="02010600040501010103" pitchFamily="2" charset="77"/>
                          <a:ea typeface="+mn-ea"/>
                          <a:cs typeface="+mn-cs"/>
                        </a:rPr>
                        <a:t>Please note that this meeting is recorded for meeting minutes purposes</a:t>
                      </a:r>
                    </a:p>
                    <a:p>
                      <a:endParaRPr lang="en-US" sz="1800" b="0" i="0" kern="1200" dirty="0">
                        <a:solidFill>
                          <a:schemeClr val="tx1">
                            <a:lumMod val="75000"/>
                            <a:lumOff val="25000"/>
                          </a:schemeClr>
                        </a:solidFill>
                        <a:latin typeface="Apex New Medium" panose="02010600040501010103" pitchFamily="2" charset="77"/>
                        <a:ea typeface="+mn-ea"/>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183781"/>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a:xfrm>
            <a:off x="283474" y="517638"/>
            <a:ext cx="7468606" cy="410136"/>
          </a:xfrm>
        </p:spPr>
        <p:txBody>
          <a:bodyPr/>
          <a:lstStyle/>
          <a:p>
            <a:r>
              <a:rPr lang="en-US" dirty="0"/>
              <a:t>Emergency Vehicles and Plant Equipment– PPA110288</a:t>
            </a:r>
            <a:r>
              <a:rPr lang="en-US" dirty="0">
                <a:solidFill>
                  <a:schemeClr val="tx1">
                    <a:lumMod val="75000"/>
                    <a:lumOff val="25000"/>
                  </a:schemeClr>
                </a:solidFill>
              </a:rPr>
              <a:t>– Tender Briefing </a:t>
            </a:r>
          </a:p>
          <a:p>
            <a:endParaRPr lang="en-US" dirty="0">
              <a:solidFill>
                <a:schemeClr val="tx1">
                  <a:lumMod val="75000"/>
                  <a:lumOff val="25000"/>
                </a:schemeClr>
              </a:solidFill>
            </a:endParaRP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dirty="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72578" y="-2484"/>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21</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4057076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26EF36-AAB9-FE07-34AB-F9E6ABADD1D3}"/>
              </a:ext>
            </a:extLst>
          </p:cNvPr>
          <p:cNvSpPr>
            <a:spLocks noGrp="1"/>
          </p:cNvSpPr>
          <p:nvPr>
            <p:ph type="body" sz="quarter" idx="17"/>
          </p:nvPr>
        </p:nvSpPr>
        <p:spPr>
          <a:xfrm>
            <a:off x="195307" y="918656"/>
            <a:ext cx="10934410" cy="5845559"/>
          </a:xfrm>
        </p:spPr>
        <p:txBody>
          <a:bodyPr lIns="91440" tIns="45720" rIns="91440" bIns="45720" anchor="t"/>
          <a:lstStyle/>
          <a:p>
            <a:r>
              <a:rPr lang="en-US" sz="1100" b="1" dirty="0">
                <a:latin typeface="+mj-lt"/>
              </a:rPr>
              <a:t>CONTRACTING &amp; PRICING FRAMEWORK</a:t>
            </a:r>
            <a:br>
              <a:rPr lang="en-US" sz="1100" dirty="0">
                <a:latin typeface="+mj-lt"/>
              </a:rPr>
            </a:br>
            <a:r>
              <a:rPr lang="en-US" sz="1100" b="1" dirty="0">
                <a:latin typeface="+mj-lt"/>
              </a:rPr>
              <a:t>Contract Form</a:t>
            </a:r>
            <a:br>
              <a:rPr lang="en-US" sz="1100" dirty="0">
                <a:latin typeface="+mj-lt"/>
              </a:rPr>
            </a:br>
            <a:r>
              <a:rPr lang="en-US" sz="1100" dirty="0">
                <a:latin typeface="+mj-lt"/>
              </a:rPr>
              <a:t>NEC3 Supply Contract</a:t>
            </a:r>
          </a:p>
          <a:p>
            <a:pPr marL="171450" indent="-171450">
              <a:buFont typeface="Arial" panose="020B0604020202020204" pitchFamily="34" charset="0"/>
              <a:buChar char="•"/>
            </a:pPr>
            <a:r>
              <a:rPr lang="en-US" sz="1100" dirty="0">
                <a:latin typeface="+mj-lt"/>
              </a:rPr>
              <a:t>December 2009</a:t>
            </a:r>
          </a:p>
          <a:p>
            <a:pPr marL="171450" indent="-171450">
              <a:buFont typeface="Arial" panose="020B0604020202020204" pitchFamily="34" charset="0"/>
              <a:buChar char="•"/>
            </a:pPr>
            <a:r>
              <a:rPr lang="en-US" sz="1100" dirty="0">
                <a:latin typeface="+mj-lt"/>
              </a:rPr>
              <a:t>Amended April 2013</a:t>
            </a:r>
          </a:p>
          <a:p>
            <a:pPr marL="171450" indent="-171450">
              <a:buFont typeface="Arial" panose="020B0604020202020204" pitchFamily="34" charset="0"/>
              <a:buChar char="•"/>
            </a:pPr>
            <a:r>
              <a:rPr lang="en-US" sz="1100" dirty="0">
                <a:latin typeface="+mj-lt"/>
              </a:rPr>
              <a:t>Core clauses apply</a:t>
            </a:r>
          </a:p>
          <a:p>
            <a:br>
              <a:rPr lang="en-US" sz="1100" dirty="0">
                <a:latin typeface="+mj-lt"/>
              </a:rPr>
            </a:br>
            <a:r>
              <a:rPr lang="en-US" sz="1100" b="1" dirty="0">
                <a:latin typeface="+mj-lt"/>
              </a:rPr>
              <a:t>Additional Option:</a:t>
            </a:r>
          </a:p>
          <a:p>
            <a:pPr marL="171450" indent="-171450">
              <a:buFont typeface="Arial" panose="020B0604020202020204" pitchFamily="34" charset="0"/>
              <a:buChar char="•"/>
            </a:pPr>
            <a:r>
              <a:rPr lang="en-US" sz="1100" dirty="0">
                <a:latin typeface="+mj-lt"/>
              </a:rPr>
              <a:t>X7 – Delay Damages</a:t>
            </a:r>
          </a:p>
          <a:p>
            <a:br>
              <a:rPr lang="en-US" sz="1100" b="1" dirty="0">
                <a:latin typeface="+mj-lt"/>
              </a:rPr>
            </a:br>
            <a:r>
              <a:rPr lang="en-US" sz="1100" b="1" dirty="0">
                <a:latin typeface="+mj-lt"/>
              </a:rPr>
              <a:t>Additional Z clauses:</a:t>
            </a:r>
          </a:p>
          <a:p>
            <a:pPr marL="171450" indent="-171450">
              <a:buFont typeface="Arial" panose="020B0604020202020204" pitchFamily="34" charset="0"/>
              <a:buChar char="•"/>
            </a:pPr>
            <a:r>
              <a:rPr lang="en-US" sz="1100" dirty="0">
                <a:latin typeface="+mj-lt"/>
              </a:rPr>
              <a:t>Z1 – Joint Venture</a:t>
            </a:r>
          </a:p>
          <a:p>
            <a:pPr marL="171450" indent="-171450">
              <a:buFont typeface="Arial" panose="020B0604020202020204" pitchFamily="34" charset="0"/>
              <a:buChar char="•"/>
            </a:pPr>
            <a:r>
              <a:rPr lang="en-US" sz="1100" dirty="0">
                <a:latin typeface="+mj-lt"/>
              </a:rPr>
              <a:t>Z2 – Additional Termination Obligations</a:t>
            </a:r>
          </a:p>
          <a:p>
            <a:pPr marL="171450" indent="-171450">
              <a:buFont typeface="Arial" panose="020B0604020202020204" pitchFamily="34" charset="0"/>
              <a:buChar char="•"/>
            </a:pPr>
            <a:r>
              <a:rPr lang="en-US" sz="1100" dirty="0">
                <a:latin typeface="+mj-lt"/>
              </a:rPr>
              <a:t>Z3 – Collusion and/or Tender Rigging</a:t>
            </a:r>
          </a:p>
          <a:p>
            <a:pPr marL="171450" indent="-171450">
              <a:buFont typeface="Arial" panose="020B0604020202020204" pitchFamily="34" charset="0"/>
              <a:buChar char="•"/>
            </a:pPr>
            <a:r>
              <a:rPr lang="en-US" sz="1100" dirty="0">
                <a:latin typeface="+mj-lt"/>
              </a:rPr>
              <a:t>Z4 – Protection of Personal Information</a:t>
            </a:r>
          </a:p>
          <a:p>
            <a:pPr marL="171450" indent="-171450">
              <a:buFont typeface="Arial" panose="020B0604020202020204" pitchFamily="34" charset="0"/>
              <a:buChar char="•"/>
            </a:pPr>
            <a:r>
              <a:rPr lang="en-US" sz="1100" dirty="0">
                <a:latin typeface="+mj-lt"/>
              </a:rPr>
              <a:t>Z5 – State Security Agency Screening</a:t>
            </a:r>
          </a:p>
        </p:txBody>
      </p:sp>
      <p:sp>
        <p:nvSpPr>
          <p:cNvPr id="6" name="Title 3">
            <a:extLst>
              <a:ext uri="{FF2B5EF4-FFF2-40B4-BE49-F238E27FC236}">
                <a16:creationId xmlns:a16="http://schemas.microsoft.com/office/drawing/2014/main" id="{B2406937-F9EF-2A86-1A88-24A26FDEAACC}"/>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2015014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87B93-3AA2-8260-A349-13AE4F36203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6D45256-65F6-E462-2777-3FD233ADFB2E}"/>
              </a:ext>
            </a:extLst>
          </p:cNvPr>
          <p:cNvSpPr>
            <a:spLocks noGrp="1"/>
          </p:cNvSpPr>
          <p:nvPr>
            <p:ph type="body" sz="quarter" idx="17"/>
          </p:nvPr>
        </p:nvSpPr>
        <p:spPr>
          <a:xfrm>
            <a:off x="195307" y="918656"/>
            <a:ext cx="10934410" cy="5845559"/>
          </a:xfrm>
        </p:spPr>
        <p:txBody>
          <a:bodyPr lIns="91440" tIns="45720" rIns="91440" bIns="45720" anchor="t"/>
          <a:lstStyle/>
          <a:p>
            <a:r>
              <a:rPr lang="en-US" sz="1100" b="1" dirty="0">
                <a:latin typeface="+mj-lt"/>
              </a:rPr>
              <a:t>CONTRACT DATA: GENERAL</a:t>
            </a:r>
            <a:br>
              <a:rPr lang="en-US" sz="1100" dirty="0">
                <a:latin typeface="+mj-lt"/>
              </a:rPr>
            </a:br>
            <a:r>
              <a:rPr lang="en-US" sz="1100" b="1" dirty="0">
                <a:latin typeface="+mj-lt"/>
              </a:rPr>
              <a:t>Purchaser</a:t>
            </a:r>
            <a:br>
              <a:rPr lang="en-US" sz="1100" dirty="0">
                <a:latin typeface="+mj-lt"/>
              </a:rPr>
            </a:br>
            <a:r>
              <a:rPr lang="en-US" sz="1100" dirty="0">
                <a:latin typeface="+mj-lt"/>
              </a:rPr>
              <a:t>Transnet SOC Ltd</a:t>
            </a:r>
            <a:br>
              <a:rPr lang="en-US" sz="1100" dirty="0">
                <a:latin typeface="+mj-lt"/>
              </a:rPr>
            </a:br>
            <a:r>
              <a:rPr lang="en-US" sz="1100" dirty="0">
                <a:latin typeface="+mj-lt"/>
              </a:rPr>
              <a:t>Transnet Corporate Centre</a:t>
            </a:r>
            <a:br>
              <a:rPr lang="en-US" sz="1100" dirty="0">
                <a:latin typeface="+mj-lt"/>
              </a:rPr>
            </a:br>
            <a:r>
              <a:rPr lang="en-US" sz="1100" dirty="0">
                <a:latin typeface="+mj-lt"/>
              </a:rPr>
              <a:t>138 Eloff Street</a:t>
            </a:r>
            <a:br>
              <a:rPr lang="en-US" sz="1100" dirty="0">
                <a:latin typeface="+mj-lt"/>
              </a:rPr>
            </a:br>
            <a:r>
              <a:rPr lang="en-US" sz="1100" dirty="0">
                <a:latin typeface="+mj-lt"/>
              </a:rPr>
              <a:t>Braamfontein</a:t>
            </a:r>
            <a:br>
              <a:rPr lang="en-US" sz="1100" dirty="0">
                <a:latin typeface="+mj-lt"/>
              </a:rPr>
            </a:br>
            <a:r>
              <a:rPr lang="en-US" sz="1100" dirty="0">
                <a:latin typeface="+mj-lt"/>
              </a:rPr>
              <a:t>Johannesburg</a:t>
            </a:r>
            <a:br>
              <a:rPr lang="en-US" sz="1100" dirty="0">
                <a:latin typeface="+mj-lt"/>
              </a:rPr>
            </a:br>
            <a:r>
              <a:rPr lang="en-US" sz="1100" b="1" dirty="0">
                <a:latin typeface="+mj-lt"/>
              </a:rPr>
              <a:t>Supply Manager</a:t>
            </a:r>
            <a:br>
              <a:rPr lang="en-US" sz="1100" dirty="0">
                <a:latin typeface="+mj-lt"/>
              </a:rPr>
            </a:br>
            <a:r>
              <a:rPr lang="en-US" sz="1100" dirty="0">
                <a:latin typeface="+mj-lt"/>
              </a:rPr>
              <a:t>To Be Advised (TBA)</a:t>
            </a:r>
            <a:br>
              <a:rPr lang="en-US" sz="1100" dirty="0">
                <a:latin typeface="+mj-lt"/>
              </a:rPr>
            </a:br>
            <a:r>
              <a:rPr lang="en-US" sz="1100" dirty="0">
                <a:latin typeface="+mj-lt"/>
              </a:rPr>
              <a:t>202 Anton Lembede Street</a:t>
            </a:r>
            <a:br>
              <a:rPr lang="en-US" sz="1100" dirty="0">
                <a:latin typeface="+mj-lt"/>
              </a:rPr>
            </a:br>
            <a:r>
              <a:rPr lang="en-US" sz="1100" dirty="0">
                <a:latin typeface="+mj-lt"/>
              </a:rPr>
              <a:t>Durban, 4001</a:t>
            </a:r>
            <a:br>
              <a:rPr lang="en-US" sz="1100" dirty="0">
                <a:latin typeface="+mj-lt"/>
              </a:rPr>
            </a:br>
            <a:r>
              <a:rPr lang="en-US" sz="1100" b="1" dirty="0">
                <a:latin typeface="+mj-lt"/>
              </a:rPr>
              <a:t>Goods</a:t>
            </a:r>
            <a:br>
              <a:rPr lang="en-US" sz="1100" dirty="0">
                <a:latin typeface="+mj-lt"/>
              </a:rPr>
            </a:br>
            <a:r>
              <a:rPr lang="en-US" sz="1100" dirty="0">
                <a:latin typeface="+mj-lt"/>
              </a:rPr>
              <a:t>Supply and delivery of:</a:t>
            </a:r>
            <a:br>
              <a:rPr lang="en-US" sz="1100" dirty="0">
                <a:latin typeface="+mj-lt"/>
              </a:rPr>
            </a:br>
            <a:r>
              <a:rPr lang="en-US" sz="1100" dirty="0">
                <a:latin typeface="+mj-lt"/>
              </a:rPr>
              <a:t>1 × Brand-New TLB</a:t>
            </a:r>
            <a:br>
              <a:rPr lang="en-US" sz="1100" dirty="0">
                <a:latin typeface="+mj-lt"/>
              </a:rPr>
            </a:br>
            <a:r>
              <a:rPr lang="en-US" sz="1100" dirty="0">
                <a:latin typeface="+mj-lt"/>
              </a:rPr>
              <a:t>3 × Brand-New Mini TLBs with Trailers</a:t>
            </a:r>
            <a:br>
              <a:rPr lang="en-US" sz="1100" dirty="0">
                <a:latin typeface="+mj-lt"/>
              </a:rPr>
            </a:br>
            <a:r>
              <a:rPr lang="en-US" sz="1100" dirty="0">
                <a:latin typeface="+mj-lt"/>
              </a:rPr>
              <a:t>2 × Brand-New TLB Trailers</a:t>
            </a:r>
            <a:br>
              <a:rPr lang="en-US" sz="1100" dirty="0">
                <a:latin typeface="+mj-lt"/>
              </a:rPr>
            </a:br>
            <a:r>
              <a:rPr lang="en-US" sz="1100" dirty="0">
                <a:latin typeface="+mj-lt"/>
              </a:rPr>
              <a:t>Once-off purchase</a:t>
            </a:r>
            <a:br>
              <a:rPr lang="en-US" sz="1100" dirty="0">
                <a:latin typeface="+mj-lt"/>
              </a:rPr>
            </a:br>
            <a:r>
              <a:rPr lang="en-US" sz="1100" b="1" dirty="0">
                <a:latin typeface="+mj-lt"/>
              </a:rPr>
              <a:t>Contract Administration</a:t>
            </a:r>
            <a:br>
              <a:rPr lang="en-US" sz="1100" dirty="0">
                <a:latin typeface="+mj-lt"/>
              </a:rPr>
            </a:br>
            <a:r>
              <a:rPr lang="en-US" sz="1100" dirty="0">
                <a:latin typeface="+mj-lt"/>
              </a:rPr>
              <a:t>Law: Republic of South Africa</a:t>
            </a:r>
            <a:br>
              <a:rPr lang="en-US" sz="1100" dirty="0">
                <a:latin typeface="+mj-lt"/>
              </a:rPr>
            </a:br>
            <a:r>
              <a:rPr lang="en-US" sz="1100" dirty="0">
                <a:latin typeface="+mj-lt"/>
              </a:rPr>
              <a:t>Contract language: English</a:t>
            </a:r>
            <a:br>
              <a:rPr lang="en-US" sz="1100" dirty="0">
                <a:latin typeface="+mj-lt"/>
              </a:rPr>
            </a:br>
            <a:r>
              <a:rPr lang="en-US" sz="1100" dirty="0">
                <a:latin typeface="+mj-lt"/>
              </a:rPr>
              <a:t>Period for reply: 2 weeks</a:t>
            </a:r>
            <a:br>
              <a:rPr lang="en-US" sz="1100" dirty="0">
                <a:latin typeface="+mj-lt"/>
              </a:rPr>
            </a:br>
            <a:r>
              <a:rPr lang="en-US" sz="1100" dirty="0">
                <a:latin typeface="+mj-lt"/>
              </a:rPr>
              <a:t>Goods Information: Part C3</a:t>
            </a:r>
            <a:br>
              <a:rPr lang="en-US" sz="1100" dirty="0">
                <a:latin typeface="+mj-lt"/>
              </a:rPr>
            </a:br>
            <a:r>
              <a:rPr lang="en-US" sz="1100" dirty="0">
                <a:latin typeface="+mj-lt"/>
              </a:rPr>
              <a:t>Risk Register: Matters notified under Clause 16</a:t>
            </a:r>
          </a:p>
        </p:txBody>
      </p:sp>
      <p:sp>
        <p:nvSpPr>
          <p:cNvPr id="6" name="Title 3">
            <a:extLst>
              <a:ext uri="{FF2B5EF4-FFF2-40B4-BE49-F238E27FC236}">
                <a16:creationId xmlns:a16="http://schemas.microsoft.com/office/drawing/2014/main" id="{D613C88C-418A-4691-33D4-0B03522D333C}"/>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927201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37C6B-929A-DEF4-EA4A-49B4DEA5F8B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968E7BE-37E2-33B0-3FE8-4B8FB897ED9D}"/>
              </a:ext>
            </a:extLst>
          </p:cNvPr>
          <p:cNvSpPr>
            <a:spLocks noGrp="1"/>
          </p:cNvSpPr>
          <p:nvPr>
            <p:ph type="body" sz="quarter" idx="17"/>
          </p:nvPr>
        </p:nvSpPr>
        <p:spPr>
          <a:xfrm>
            <a:off x="195307" y="918656"/>
            <a:ext cx="10934410" cy="5845559"/>
          </a:xfrm>
        </p:spPr>
        <p:txBody>
          <a:bodyPr lIns="91440" tIns="45720" rIns="91440" bIns="45720" anchor="t"/>
          <a:lstStyle/>
          <a:p>
            <a:r>
              <a:rPr lang="en-US" sz="1100" b="1" dirty="0">
                <a:latin typeface="+mj-lt"/>
              </a:rPr>
              <a:t>DELIVERY &amp; PROGRAMME UNDER THE CONTRACT</a:t>
            </a:r>
          </a:p>
          <a:p>
            <a:r>
              <a:rPr lang="en-US" sz="1100" b="1" dirty="0">
                <a:latin typeface="+mj-lt"/>
              </a:rPr>
              <a:t>Delivery Locations</a:t>
            </a:r>
            <a:br>
              <a:rPr lang="en-US" sz="1100" dirty="0">
                <a:latin typeface="+mj-lt"/>
              </a:rPr>
            </a:br>
            <a:r>
              <a:rPr lang="en-US" sz="1100" dirty="0">
                <a:latin typeface="+mj-lt"/>
              </a:rPr>
              <a:t>Location</a:t>
            </a:r>
            <a:br>
              <a:rPr lang="en-US" sz="1100" dirty="0">
                <a:latin typeface="+mj-lt"/>
              </a:rPr>
            </a:br>
            <a:r>
              <a:rPr lang="en-US" sz="1100" dirty="0">
                <a:latin typeface="+mj-lt"/>
              </a:rPr>
              <a:t>Equipment</a:t>
            </a:r>
            <a:br>
              <a:rPr lang="en-US" sz="1100" dirty="0">
                <a:latin typeface="+mj-lt"/>
              </a:rPr>
            </a:br>
            <a:r>
              <a:rPr lang="en-US" sz="1100" dirty="0">
                <a:latin typeface="+mj-lt"/>
              </a:rPr>
              <a:t>Alrode</a:t>
            </a:r>
            <a:br>
              <a:rPr lang="en-US" sz="1100" dirty="0">
                <a:latin typeface="+mj-lt"/>
              </a:rPr>
            </a:br>
            <a:r>
              <a:rPr lang="en-US" sz="1100" dirty="0">
                <a:latin typeface="+mj-lt"/>
              </a:rPr>
              <a:t>1 × TLB</a:t>
            </a:r>
            <a:br>
              <a:rPr lang="en-US" sz="1100" dirty="0">
                <a:latin typeface="+mj-lt"/>
              </a:rPr>
            </a:br>
            <a:r>
              <a:rPr lang="en-US" sz="1100" dirty="0">
                <a:latin typeface="+mj-lt"/>
              </a:rPr>
              <a:t>Ladysmith</a:t>
            </a:r>
            <a:br>
              <a:rPr lang="en-US" sz="1100" dirty="0">
                <a:latin typeface="+mj-lt"/>
              </a:rPr>
            </a:br>
            <a:r>
              <a:rPr lang="en-US" sz="1100" dirty="0">
                <a:latin typeface="+mj-lt"/>
              </a:rPr>
              <a:t>1 × Mini TLB + Trailer</a:t>
            </a:r>
            <a:br>
              <a:rPr lang="en-US" sz="1100" dirty="0">
                <a:latin typeface="+mj-lt"/>
              </a:rPr>
            </a:br>
            <a:r>
              <a:rPr lang="en-US" sz="1100" dirty="0">
                <a:latin typeface="+mj-lt"/>
              </a:rPr>
              <a:t>Jameson Park</a:t>
            </a:r>
            <a:br>
              <a:rPr lang="en-US" sz="1100" dirty="0">
                <a:latin typeface="+mj-lt"/>
              </a:rPr>
            </a:br>
            <a:r>
              <a:rPr lang="en-US" sz="1100" dirty="0">
                <a:latin typeface="+mj-lt"/>
              </a:rPr>
              <a:t>1 × Mini TLB + Trailer + 1 × TLB Trailer</a:t>
            </a:r>
            <a:br>
              <a:rPr lang="en-US" sz="1100" dirty="0">
                <a:latin typeface="+mj-lt"/>
              </a:rPr>
            </a:br>
            <a:r>
              <a:rPr lang="en-US" sz="1100" dirty="0">
                <a:latin typeface="+mj-lt"/>
              </a:rPr>
              <a:t>Pinetown</a:t>
            </a:r>
            <a:br>
              <a:rPr lang="en-US" sz="1100" dirty="0">
                <a:latin typeface="+mj-lt"/>
              </a:rPr>
            </a:br>
            <a:r>
              <a:rPr lang="en-US" sz="1100" dirty="0">
                <a:latin typeface="+mj-lt"/>
              </a:rPr>
              <a:t>1 × Mini TLB + Trailer + 1 × TLB Trailer</a:t>
            </a:r>
            <a:br>
              <a:rPr lang="en-US" sz="1100" dirty="0">
                <a:latin typeface="+mj-lt"/>
              </a:rPr>
            </a:br>
            <a:r>
              <a:rPr lang="en-US" sz="1100" b="1" dirty="0">
                <a:latin typeface="+mj-lt"/>
              </a:rPr>
              <a:t>Delivery dates: TBA</a:t>
            </a:r>
            <a:br>
              <a:rPr lang="en-US" sz="1100" dirty="0">
                <a:latin typeface="+mj-lt"/>
              </a:rPr>
            </a:br>
            <a:r>
              <a:rPr lang="en-US" sz="1100" b="1" dirty="0" err="1">
                <a:latin typeface="+mj-lt"/>
              </a:rPr>
              <a:t>Programme</a:t>
            </a:r>
            <a:r>
              <a:rPr lang="en-US" sz="1100" b="1" dirty="0">
                <a:latin typeface="+mj-lt"/>
              </a:rPr>
              <a:t> Requirements</a:t>
            </a:r>
          </a:p>
          <a:p>
            <a:pPr marL="171450" indent="-171450">
              <a:buFont typeface="Arial" panose="020B0604020202020204" pitchFamily="34" charset="0"/>
              <a:buChar char="•"/>
            </a:pPr>
            <a:r>
              <a:rPr lang="en-US" sz="1100" dirty="0">
                <a:latin typeface="+mj-lt"/>
              </a:rPr>
              <a:t>First </a:t>
            </a:r>
            <a:r>
              <a:rPr lang="en-US" sz="1100" dirty="0" err="1">
                <a:latin typeface="+mj-lt"/>
              </a:rPr>
              <a:t>programme</a:t>
            </a:r>
            <a:r>
              <a:rPr lang="en-US" sz="1100" dirty="0">
                <a:latin typeface="+mj-lt"/>
              </a:rPr>
              <a:t> to be submitted for acceptance within 2 weeks of the Contract Date.</a:t>
            </a:r>
          </a:p>
          <a:p>
            <a:pPr marL="171450" indent="-171450">
              <a:buFont typeface="Arial" panose="020B0604020202020204" pitchFamily="34" charset="0"/>
              <a:buChar char="•"/>
            </a:pPr>
            <a:r>
              <a:rPr lang="en-US" sz="1100" dirty="0">
                <a:latin typeface="+mj-lt"/>
              </a:rPr>
              <a:t>Revised </a:t>
            </a:r>
            <a:r>
              <a:rPr lang="en-US" sz="1100" dirty="0" err="1">
                <a:latin typeface="+mj-lt"/>
              </a:rPr>
              <a:t>programmes</a:t>
            </a:r>
            <a:r>
              <a:rPr lang="en-US" sz="1100" dirty="0">
                <a:latin typeface="+mj-lt"/>
              </a:rPr>
              <a:t> must be submitted at intervals of not more than 2 weeks.</a:t>
            </a:r>
          </a:p>
          <a:p>
            <a:pPr marL="171450" indent="-171450">
              <a:buFont typeface="Arial" panose="020B0604020202020204" pitchFamily="34" charset="0"/>
              <a:buChar char="•"/>
            </a:pPr>
            <a:r>
              <a:rPr lang="en-US" sz="1100" dirty="0" err="1">
                <a:latin typeface="+mj-lt"/>
              </a:rPr>
              <a:t>Programme</a:t>
            </a:r>
            <a:r>
              <a:rPr lang="en-US" sz="1100" dirty="0">
                <a:latin typeface="+mj-lt"/>
              </a:rPr>
              <a:t> must support monitoring of delivery and progress.</a:t>
            </a:r>
          </a:p>
        </p:txBody>
      </p:sp>
      <p:sp>
        <p:nvSpPr>
          <p:cNvPr id="6" name="Title 3">
            <a:extLst>
              <a:ext uri="{FF2B5EF4-FFF2-40B4-BE49-F238E27FC236}">
                <a16:creationId xmlns:a16="http://schemas.microsoft.com/office/drawing/2014/main" id="{BFF51095-6592-05BA-22DC-7CFA62026B01}"/>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629197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D286C-C4C3-B894-3A83-E4202C9228C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F736379-72EF-7427-EE0B-F1A122D00AAA}"/>
              </a:ext>
            </a:extLst>
          </p:cNvPr>
          <p:cNvSpPr>
            <a:spLocks noGrp="1"/>
          </p:cNvSpPr>
          <p:nvPr>
            <p:ph type="body" sz="quarter" idx="17"/>
          </p:nvPr>
        </p:nvSpPr>
        <p:spPr>
          <a:xfrm>
            <a:off x="351692" y="918656"/>
            <a:ext cx="10286446" cy="5845559"/>
          </a:xfrm>
        </p:spPr>
        <p:txBody>
          <a:bodyPr lIns="91440" tIns="45720" rIns="91440" bIns="45720" anchor="t"/>
          <a:lstStyle/>
          <a:p>
            <a:r>
              <a:rPr lang="en-US" b="1" dirty="0"/>
              <a:t>TESTING, DEFECTS &amp; PAYMENT</a:t>
            </a:r>
            <a:br>
              <a:rPr lang="en-US" dirty="0"/>
            </a:br>
            <a:r>
              <a:rPr lang="en-US" b="1" dirty="0"/>
              <a:t>Testing &amp; Defects</a:t>
            </a:r>
          </a:p>
          <a:p>
            <a:pPr marL="285750" indent="-285750">
              <a:buFont typeface="Arial" panose="020B0604020202020204" pitchFamily="34" charset="0"/>
              <a:buChar char="•"/>
            </a:pPr>
            <a:r>
              <a:rPr lang="en-US" dirty="0"/>
              <a:t>Defects Date: 52 weeks after Delivery</a:t>
            </a:r>
          </a:p>
          <a:p>
            <a:pPr marL="285750" indent="-285750">
              <a:buFont typeface="Arial" panose="020B0604020202020204" pitchFamily="34" charset="0"/>
              <a:buChar char="•"/>
            </a:pPr>
            <a:r>
              <a:rPr lang="en-US" dirty="0"/>
              <a:t>Defect Correction Period: 2 weeks</a:t>
            </a:r>
            <a:br>
              <a:rPr lang="en-US" dirty="0"/>
            </a:br>
            <a:r>
              <a:rPr lang="en-US" b="1" dirty="0"/>
              <a:t>Payment</a:t>
            </a:r>
          </a:p>
          <a:p>
            <a:pPr marL="285750" indent="-285750">
              <a:buFont typeface="Arial" panose="020B0604020202020204" pitchFamily="34" charset="0"/>
              <a:buChar char="•"/>
            </a:pPr>
            <a:r>
              <a:rPr lang="en-US" dirty="0"/>
              <a:t>Assessment interval: Monthly</a:t>
            </a:r>
          </a:p>
          <a:p>
            <a:pPr marL="285750" indent="-285750">
              <a:buFont typeface="Arial" panose="020B0604020202020204" pitchFamily="34" charset="0"/>
              <a:buChar char="•"/>
            </a:pPr>
            <a:r>
              <a:rPr lang="en-US" dirty="0"/>
              <a:t>Assessment date: 15th of each successive month</a:t>
            </a:r>
          </a:p>
          <a:p>
            <a:pPr marL="285750" indent="-285750">
              <a:buFont typeface="Arial" panose="020B0604020202020204" pitchFamily="34" charset="0"/>
              <a:buChar char="•"/>
            </a:pPr>
            <a:r>
              <a:rPr lang="en-US" dirty="0"/>
              <a:t>Currency: South African Rand</a:t>
            </a:r>
          </a:p>
          <a:p>
            <a:pPr marL="285750" indent="-285750">
              <a:buFont typeface="Arial" panose="020B0604020202020204" pitchFamily="34" charset="0"/>
              <a:buChar char="•"/>
            </a:pPr>
            <a:r>
              <a:rPr lang="en-US" dirty="0"/>
              <a:t>Payment is made on or before the last day of the month following the month in which a valid Tax Invoice and Statement are received.</a:t>
            </a:r>
          </a:p>
          <a:p>
            <a:pPr marL="285750" indent="-285750">
              <a:buFont typeface="Arial" panose="020B0604020202020204" pitchFamily="34" charset="0"/>
              <a:buChar char="•"/>
            </a:pPr>
            <a:r>
              <a:rPr lang="en-US" dirty="0"/>
              <a:t>Interest: Prime lending rate of Rand Merchant Bank of South Africa</a:t>
            </a:r>
            <a:endParaRPr lang="en-US" sz="1100" dirty="0">
              <a:latin typeface="+mj-lt"/>
            </a:endParaRPr>
          </a:p>
        </p:txBody>
      </p:sp>
      <p:sp>
        <p:nvSpPr>
          <p:cNvPr id="6" name="Title 3">
            <a:extLst>
              <a:ext uri="{FF2B5EF4-FFF2-40B4-BE49-F238E27FC236}">
                <a16:creationId xmlns:a16="http://schemas.microsoft.com/office/drawing/2014/main" id="{BBE0EC6F-DD5B-173A-293A-0C67D75A5433}"/>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a:t>
            </a:r>
            <a:r>
              <a:rPr lang="en-ZA" dirty="0" err="1">
                <a:solidFill>
                  <a:schemeClr val="tx1">
                    <a:lumMod val="75000"/>
                    <a:lumOff val="25000"/>
                  </a:schemeClr>
                </a:solidFill>
              </a:rPr>
              <a:t>ContractingData</a:t>
            </a:r>
            <a:endParaRPr lang="en-US" dirty="0">
              <a:latin typeface="+mj-lt"/>
            </a:endParaRPr>
          </a:p>
        </p:txBody>
      </p:sp>
    </p:spTree>
    <p:extLst>
      <p:ext uri="{BB962C8B-B14F-4D97-AF65-F5344CB8AC3E}">
        <p14:creationId xmlns:p14="http://schemas.microsoft.com/office/powerpoint/2010/main" val="601219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27CBB-CE0E-346A-9930-36CAEBD117E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ED953C0-8403-65CC-BC64-15FC8DB03FD1}"/>
              </a:ext>
            </a:extLst>
          </p:cNvPr>
          <p:cNvSpPr>
            <a:spLocks noGrp="1"/>
          </p:cNvSpPr>
          <p:nvPr>
            <p:ph type="body" sz="quarter" idx="17"/>
          </p:nvPr>
        </p:nvSpPr>
        <p:spPr>
          <a:xfrm>
            <a:off x="351692" y="918656"/>
            <a:ext cx="10286446" cy="5845559"/>
          </a:xfrm>
        </p:spPr>
        <p:txBody>
          <a:bodyPr lIns="91440" tIns="45720" rIns="91440" bIns="45720" anchor="t"/>
          <a:lstStyle/>
          <a:p>
            <a:r>
              <a:rPr lang="en-US" sz="1100" dirty="0">
                <a:latin typeface="+mj-lt"/>
              </a:rPr>
              <a:t>CONTRACT PRICE</a:t>
            </a:r>
            <a:br>
              <a:rPr lang="en-US" sz="1100" dirty="0">
                <a:latin typeface="+mj-lt"/>
              </a:rPr>
            </a:br>
            <a:r>
              <a:rPr lang="en-US" sz="1100" b="1" dirty="0" err="1">
                <a:latin typeface="+mj-lt"/>
              </a:rPr>
              <a:t>Price</a:t>
            </a:r>
            <a:r>
              <a:rPr lang="en-US" sz="1100" b="1" dirty="0">
                <a:latin typeface="+mj-lt"/>
              </a:rPr>
              <a:t> Basis</a:t>
            </a:r>
            <a:br>
              <a:rPr lang="en-US" sz="1100" dirty="0">
                <a:latin typeface="+mj-lt"/>
              </a:rPr>
            </a:br>
            <a:r>
              <a:rPr lang="en-US" sz="1100" dirty="0">
                <a:latin typeface="+mj-lt"/>
              </a:rPr>
              <a:t>The Contract Data confirms:</a:t>
            </a:r>
          </a:p>
          <a:p>
            <a:pPr marL="285750" indent="-285750">
              <a:buFont typeface="Arial" panose="020B0604020202020204" pitchFamily="34" charset="0"/>
              <a:buChar char="•"/>
            </a:pPr>
            <a:r>
              <a:rPr lang="en-US" sz="1100" dirty="0">
                <a:latin typeface="+mj-lt"/>
              </a:rPr>
              <a:t>The Tendered Total of the Prices is exclusive of VAT.</a:t>
            </a:r>
          </a:p>
          <a:p>
            <a:pPr marL="285750" indent="-285750">
              <a:buFont typeface="Arial" panose="020B0604020202020204" pitchFamily="34" charset="0"/>
              <a:buChar char="•"/>
            </a:pPr>
            <a:r>
              <a:rPr lang="en-US" sz="1100" dirty="0">
                <a:latin typeface="+mj-lt"/>
              </a:rPr>
              <a:t>The Price Schedule is contained in Part C2.</a:t>
            </a:r>
          </a:p>
          <a:p>
            <a:pPr marL="285750" indent="-285750">
              <a:buFont typeface="Arial" panose="020B0604020202020204" pitchFamily="34" charset="0"/>
              <a:buChar char="•"/>
            </a:pPr>
            <a:r>
              <a:rPr lang="en-US" sz="1100" dirty="0">
                <a:latin typeface="+mj-lt"/>
              </a:rPr>
              <a:t>The Form of Offer and Acceptance provides for:</a:t>
            </a:r>
          </a:p>
          <a:p>
            <a:pPr marL="713547" lvl="2" indent="-342900">
              <a:buFont typeface="+mj-lt"/>
              <a:buAutoNum type="arabicPeriod"/>
            </a:pPr>
            <a:r>
              <a:rPr lang="en-US" sz="1100" dirty="0">
                <a:latin typeface="+mj-lt"/>
              </a:rPr>
              <a:t>Total Prices excluding VAT</a:t>
            </a:r>
          </a:p>
          <a:p>
            <a:pPr marL="713547" lvl="2" indent="-342900">
              <a:buFont typeface="+mj-lt"/>
              <a:buAutoNum type="arabicPeriod"/>
            </a:pPr>
            <a:r>
              <a:rPr lang="en-US" sz="1100" dirty="0">
                <a:latin typeface="+mj-lt"/>
              </a:rPr>
              <a:t>VAT at 15%</a:t>
            </a:r>
          </a:p>
          <a:p>
            <a:pPr marL="713547" lvl="2" indent="-342900">
              <a:buFont typeface="+mj-lt"/>
              <a:buAutoNum type="arabicPeriod"/>
            </a:pPr>
            <a:r>
              <a:rPr lang="en-US" sz="1100" dirty="0">
                <a:latin typeface="+mj-lt"/>
              </a:rPr>
              <a:t>Total amount inclusive of VAT</a:t>
            </a:r>
          </a:p>
          <a:p>
            <a:pPr marL="713547" lvl="2" indent="-342900">
              <a:buFont typeface="+mj-lt"/>
              <a:buAutoNum type="arabicPeriod"/>
            </a:pPr>
            <a:endParaRPr lang="en-US" sz="1100" dirty="0">
              <a:latin typeface="+mj-lt"/>
            </a:endParaRPr>
          </a:p>
          <a:p>
            <a:pPr lvl="1"/>
            <a:r>
              <a:rPr lang="en-US" sz="1100" b="1" dirty="0">
                <a:latin typeface="+mj-lt"/>
              </a:rPr>
              <a:t>Pricing Principle</a:t>
            </a:r>
            <a:br>
              <a:rPr lang="en-US" sz="1100" dirty="0">
                <a:latin typeface="+mj-lt"/>
              </a:rPr>
            </a:br>
            <a:r>
              <a:rPr lang="en-US" sz="1100" dirty="0">
                <a:latin typeface="+mj-lt"/>
              </a:rPr>
              <a:t>The bidder's offered price must cover the obligations required under the contract and the complete scope of supply and delivery.</a:t>
            </a:r>
          </a:p>
        </p:txBody>
      </p:sp>
      <p:sp>
        <p:nvSpPr>
          <p:cNvPr id="6" name="Title 3">
            <a:extLst>
              <a:ext uri="{FF2B5EF4-FFF2-40B4-BE49-F238E27FC236}">
                <a16:creationId xmlns:a16="http://schemas.microsoft.com/office/drawing/2014/main" id="{F6CEBF53-7C8E-32D3-EF5E-2FB85E3FB376}"/>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Pricing Data</a:t>
            </a:r>
            <a:endParaRPr lang="en-US" dirty="0">
              <a:latin typeface="+mj-lt"/>
            </a:endParaRPr>
          </a:p>
        </p:txBody>
      </p:sp>
    </p:spTree>
    <p:extLst>
      <p:ext uri="{BB962C8B-B14F-4D97-AF65-F5344CB8AC3E}">
        <p14:creationId xmlns:p14="http://schemas.microsoft.com/office/powerpoint/2010/main" val="3308893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C9193-FDB5-37A1-1A6F-87A8CB13CF9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54F9795-06E5-AAD8-FE99-012C59347A1B}"/>
              </a:ext>
            </a:extLst>
          </p:cNvPr>
          <p:cNvSpPr>
            <a:spLocks noGrp="1"/>
          </p:cNvSpPr>
          <p:nvPr>
            <p:ph type="body" sz="quarter" idx="17"/>
          </p:nvPr>
        </p:nvSpPr>
        <p:spPr>
          <a:xfrm>
            <a:off x="351692" y="918656"/>
            <a:ext cx="10286446" cy="5845559"/>
          </a:xfrm>
        </p:spPr>
        <p:txBody>
          <a:bodyPr lIns="91440" tIns="45720" rIns="91440" bIns="45720" anchor="t"/>
          <a:lstStyle/>
          <a:p>
            <a:r>
              <a:rPr lang="en-US" sz="1200" b="1" dirty="0">
                <a:latin typeface="+mj-lt"/>
              </a:rPr>
              <a:t>PRICING DATA / C2</a:t>
            </a:r>
            <a:br>
              <a:rPr lang="en-US" sz="1200" dirty="0">
                <a:latin typeface="+mj-lt"/>
              </a:rPr>
            </a:br>
            <a:r>
              <a:rPr lang="en-US" sz="1200" b="1" dirty="0">
                <a:latin typeface="+mj-lt"/>
              </a:rPr>
              <a:t>Part C2 – Pricing Data</a:t>
            </a:r>
            <a:br>
              <a:rPr lang="en-US" sz="1100" dirty="0">
                <a:latin typeface="+mj-lt"/>
              </a:rPr>
            </a:br>
            <a:r>
              <a:rPr lang="en-US" sz="1100" b="1" dirty="0">
                <a:latin typeface="+mj-lt"/>
              </a:rPr>
              <a:t>C2.1 – Pricing Instructions</a:t>
            </a:r>
          </a:p>
          <a:p>
            <a:r>
              <a:rPr lang="en-US" sz="1100" dirty="0">
                <a:latin typeface="+mj-lt"/>
              </a:rPr>
              <a:t>The RFP Contents identifies C2.1 Pricing Instructions.</a:t>
            </a:r>
          </a:p>
          <a:p>
            <a:r>
              <a:rPr lang="en-US" sz="1100" b="1" dirty="0">
                <a:latin typeface="+mj-lt"/>
              </a:rPr>
              <a:t>C2.2 – Price List</a:t>
            </a:r>
            <a:br>
              <a:rPr lang="en-US" sz="1100" dirty="0">
                <a:latin typeface="+mj-lt"/>
              </a:rPr>
            </a:br>
            <a:r>
              <a:rPr lang="en-US" sz="1100" dirty="0">
                <a:latin typeface="+mj-lt"/>
              </a:rPr>
              <a:t>The RFP identifies C2.2 Price List as the applicable pricing schedule. </a:t>
            </a:r>
            <a:br>
              <a:rPr lang="en-US" sz="1100" dirty="0">
                <a:latin typeface="+mj-lt"/>
              </a:rPr>
            </a:br>
            <a:br>
              <a:rPr lang="en-US" sz="1100" b="1" dirty="0">
                <a:latin typeface="+mj-lt"/>
              </a:rPr>
            </a:br>
            <a:r>
              <a:rPr lang="en-US" sz="1200" b="1" dirty="0">
                <a:latin typeface="+mj-lt"/>
              </a:rPr>
              <a:t>Bidder Requirements</a:t>
            </a:r>
            <a:br>
              <a:rPr lang="en-US" sz="1100" b="1" dirty="0">
                <a:latin typeface="+mj-lt"/>
              </a:rPr>
            </a:br>
            <a:r>
              <a:rPr lang="en-US" sz="1100" dirty="0">
                <a:latin typeface="+mj-lt"/>
              </a:rPr>
              <a:t>Bidders must ensure that:</a:t>
            </a:r>
          </a:p>
          <a:p>
            <a:pPr marL="171450" indent="-171450">
              <a:buFont typeface="Arial" panose="020B0604020202020204" pitchFamily="34" charset="0"/>
              <a:buChar char="•"/>
            </a:pPr>
            <a:r>
              <a:rPr lang="en-US" sz="1100" dirty="0">
                <a:latin typeface="+mj-lt"/>
              </a:rPr>
              <a:t>The applicable Price List is fully completed.</a:t>
            </a:r>
          </a:p>
          <a:p>
            <a:pPr marL="171450" indent="-171450">
              <a:buFont typeface="Arial" panose="020B0604020202020204" pitchFamily="34" charset="0"/>
              <a:buChar char="•"/>
            </a:pPr>
            <a:r>
              <a:rPr lang="en-US" sz="1100" dirty="0">
                <a:latin typeface="+mj-lt"/>
              </a:rPr>
              <a:t>All required rates and amounts are provided.</a:t>
            </a:r>
          </a:p>
          <a:p>
            <a:pPr marL="171450" indent="-171450">
              <a:buFont typeface="Arial" panose="020B0604020202020204" pitchFamily="34" charset="0"/>
              <a:buChar char="•"/>
            </a:pPr>
            <a:r>
              <a:rPr lang="en-US" sz="1100" dirty="0">
                <a:latin typeface="+mj-lt"/>
              </a:rPr>
              <a:t>Pricing corresponds with the required equipment and scope.</a:t>
            </a:r>
          </a:p>
          <a:p>
            <a:pPr marL="171450" indent="-171450">
              <a:buFont typeface="Arial" panose="020B0604020202020204" pitchFamily="34" charset="0"/>
              <a:buChar char="•"/>
            </a:pPr>
            <a:r>
              <a:rPr lang="en-US" sz="1100" dirty="0">
                <a:latin typeface="+mj-lt"/>
              </a:rPr>
              <a:t>The pricing submission is consistent with the Form of Offer and Acceptance.</a:t>
            </a:r>
          </a:p>
          <a:p>
            <a:pPr marL="171450" indent="-171450">
              <a:buFont typeface="Arial" panose="020B0604020202020204" pitchFamily="34" charset="0"/>
              <a:buChar char="•"/>
            </a:pPr>
            <a:r>
              <a:rPr lang="en-US" sz="1100" dirty="0">
                <a:latin typeface="+mj-lt"/>
              </a:rPr>
              <a:t>Prices are submitted exclusive of VAT.</a:t>
            </a:r>
          </a:p>
          <a:p>
            <a:pPr marL="171450" indent="-171450">
              <a:buFont typeface="Arial" panose="020B0604020202020204" pitchFamily="34" charset="0"/>
              <a:buChar char="•"/>
            </a:pPr>
            <a:r>
              <a:rPr lang="en-US" sz="1100" dirty="0">
                <a:latin typeface="+mj-lt"/>
              </a:rPr>
              <a:t>VAT is calculated separately at the applicable rate</a:t>
            </a:r>
          </a:p>
        </p:txBody>
      </p:sp>
      <p:sp>
        <p:nvSpPr>
          <p:cNvPr id="6" name="Title 3">
            <a:extLst>
              <a:ext uri="{FF2B5EF4-FFF2-40B4-BE49-F238E27FC236}">
                <a16:creationId xmlns:a16="http://schemas.microsoft.com/office/drawing/2014/main" id="{6FCE1D48-C063-9793-F08C-077CE9C826FA}"/>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Pricing Data</a:t>
            </a:r>
            <a:endParaRPr lang="en-US" dirty="0">
              <a:latin typeface="+mj-lt"/>
            </a:endParaRPr>
          </a:p>
        </p:txBody>
      </p:sp>
    </p:spTree>
    <p:extLst>
      <p:ext uri="{BB962C8B-B14F-4D97-AF65-F5344CB8AC3E}">
        <p14:creationId xmlns:p14="http://schemas.microsoft.com/office/powerpoint/2010/main" val="948231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4F880-70E3-61D7-C270-9F9C1E240E7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D030DA9-5528-9004-4167-4A7CB6D7745E}"/>
              </a:ext>
            </a:extLst>
          </p:cNvPr>
          <p:cNvSpPr>
            <a:spLocks noGrp="1"/>
          </p:cNvSpPr>
          <p:nvPr>
            <p:ph type="body" sz="quarter" idx="17"/>
          </p:nvPr>
        </p:nvSpPr>
        <p:spPr>
          <a:xfrm>
            <a:off x="351692" y="918656"/>
            <a:ext cx="10286446" cy="5845559"/>
          </a:xfrm>
        </p:spPr>
        <p:txBody>
          <a:bodyPr lIns="91440" tIns="45720" rIns="91440" bIns="45720" anchor="t"/>
          <a:lstStyle/>
          <a:p>
            <a:r>
              <a:rPr lang="en-US" sz="1100" b="1" dirty="0">
                <a:latin typeface="+mj-lt"/>
              </a:rPr>
              <a:t>PRICE LIST                                                                                                                                  </a:t>
            </a:r>
            <a:r>
              <a:rPr lang="en-US" sz="1200" b="1" dirty="0">
                <a:latin typeface="+mj-lt"/>
              </a:rPr>
              <a:t>   EQUIPMENT BEING PRICED</a:t>
            </a:r>
            <a:br>
              <a:rPr lang="en-US" sz="1100" dirty="0">
                <a:latin typeface="+mj-lt"/>
              </a:rPr>
            </a:br>
            <a:r>
              <a:rPr lang="en-US" sz="1000" b="1" dirty="0">
                <a:latin typeface="+mj-lt"/>
              </a:rPr>
              <a:t>Pricing Considerations</a:t>
            </a:r>
            <a:br>
              <a:rPr lang="en-US" sz="1000" dirty="0">
                <a:latin typeface="+mj-lt"/>
              </a:rPr>
            </a:br>
            <a:r>
              <a:rPr lang="en-US" sz="1100" dirty="0">
                <a:latin typeface="+mj-lt"/>
              </a:rPr>
              <a:t>The price should accommodate the complete contractual requirement, including applicable:</a:t>
            </a:r>
          </a:p>
          <a:p>
            <a:pPr marL="171450" indent="-171450">
              <a:buFont typeface="Arial" panose="020B0604020202020204" pitchFamily="34" charset="0"/>
              <a:buChar char="•"/>
            </a:pPr>
            <a:r>
              <a:rPr lang="en-US" sz="1100" dirty="0">
                <a:latin typeface="+mj-lt"/>
              </a:rPr>
              <a:t>Supply</a:t>
            </a:r>
          </a:p>
          <a:p>
            <a:pPr marL="171450" indent="-171450">
              <a:buFont typeface="Arial" panose="020B0604020202020204" pitchFamily="34" charset="0"/>
              <a:buChar char="•"/>
            </a:pPr>
            <a:r>
              <a:rPr lang="en-US" sz="1100" dirty="0">
                <a:latin typeface="+mj-lt"/>
              </a:rPr>
              <a:t>Delivery</a:t>
            </a:r>
          </a:p>
          <a:p>
            <a:pPr marL="171450" indent="-171450">
              <a:buFont typeface="Arial" panose="020B0604020202020204" pitchFamily="34" charset="0"/>
              <a:buChar char="•"/>
            </a:pPr>
            <a:r>
              <a:rPr lang="en-US" sz="1100" dirty="0">
                <a:latin typeface="+mj-lt"/>
              </a:rPr>
              <a:t>Commissioning</a:t>
            </a:r>
          </a:p>
          <a:p>
            <a:pPr marL="171450" indent="-171450">
              <a:buFont typeface="Arial" panose="020B0604020202020204" pitchFamily="34" charset="0"/>
              <a:buChar char="•"/>
            </a:pPr>
            <a:r>
              <a:rPr lang="en-US" sz="1100" dirty="0">
                <a:latin typeface="+mj-lt"/>
              </a:rPr>
              <a:t>Testing</a:t>
            </a:r>
          </a:p>
          <a:p>
            <a:pPr marL="171450" indent="-171450">
              <a:buFont typeface="Arial" panose="020B0604020202020204" pitchFamily="34" charset="0"/>
              <a:buChar char="•"/>
            </a:pPr>
            <a:r>
              <a:rPr lang="en-US" sz="1100" dirty="0">
                <a:latin typeface="+mj-lt"/>
              </a:rPr>
              <a:t>Training / induction</a:t>
            </a:r>
          </a:p>
          <a:p>
            <a:pPr marL="171450" indent="-171450">
              <a:buFont typeface="Arial" panose="020B0604020202020204" pitchFamily="34" charset="0"/>
              <a:buChar char="•"/>
            </a:pPr>
            <a:r>
              <a:rPr lang="en-US" sz="1100" dirty="0">
                <a:latin typeface="+mj-lt"/>
              </a:rPr>
              <a:t>Warranty</a:t>
            </a:r>
          </a:p>
          <a:p>
            <a:pPr marL="171450" indent="-171450">
              <a:buFont typeface="Arial" panose="020B0604020202020204" pitchFamily="34" charset="0"/>
              <a:buChar char="•"/>
            </a:pPr>
            <a:r>
              <a:rPr lang="en-US" sz="1100" dirty="0">
                <a:latin typeface="+mj-lt"/>
              </a:rPr>
              <a:t>Service plan</a:t>
            </a:r>
          </a:p>
          <a:p>
            <a:pPr marL="171450" indent="-171450">
              <a:buFont typeface="Arial" panose="020B0604020202020204" pitchFamily="34" charset="0"/>
              <a:buChar char="•"/>
            </a:pPr>
            <a:r>
              <a:rPr lang="en-US" sz="1100" dirty="0">
                <a:latin typeface="+mj-lt"/>
              </a:rPr>
              <a:t>Required documentation</a:t>
            </a:r>
          </a:p>
          <a:p>
            <a:pPr marL="171450" indent="-171450">
              <a:buFont typeface="Arial" panose="020B0604020202020204" pitchFamily="34" charset="0"/>
              <a:buChar char="•"/>
            </a:pPr>
            <a:r>
              <a:rPr lang="en-US" sz="1100" dirty="0">
                <a:latin typeface="+mj-lt"/>
              </a:rPr>
              <a:t>Licensing / roadworthy requirements</a:t>
            </a:r>
          </a:p>
          <a:p>
            <a:pPr marL="171450" indent="-171450">
              <a:buFont typeface="Arial" panose="020B0604020202020204" pitchFamily="34" charset="0"/>
              <a:buChar char="•"/>
            </a:pPr>
            <a:r>
              <a:rPr lang="en-US" sz="1100" dirty="0">
                <a:latin typeface="+mj-lt"/>
              </a:rPr>
              <a:t>Homologation / NATIS requirements</a:t>
            </a:r>
          </a:p>
          <a:p>
            <a:pPr marL="171450" indent="-171450">
              <a:buFont typeface="Arial" panose="020B0604020202020204" pitchFamily="34" charset="0"/>
              <a:buChar char="•"/>
            </a:pPr>
            <a:r>
              <a:rPr lang="en-US" sz="1100" dirty="0">
                <a:latin typeface="+mj-lt"/>
              </a:rPr>
              <a:t>Other obligations necessary for completion of the scope</a:t>
            </a:r>
          </a:p>
        </p:txBody>
      </p:sp>
      <p:sp>
        <p:nvSpPr>
          <p:cNvPr id="6" name="Title 3">
            <a:extLst>
              <a:ext uri="{FF2B5EF4-FFF2-40B4-BE49-F238E27FC236}">
                <a16:creationId xmlns:a16="http://schemas.microsoft.com/office/drawing/2014/main" id="{561EE11B-DBBD-71BD-5763-DF67679E90DB}"/>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Pricing Data</a:t>
            </a:r>
            <a:endParaRPr lang="en-US" dirty="0">
              <a:latin typeface="+mj-lt"/>
            </a:endParaRPr>
          </a:p>
        </p:txBody>
      </p:sp>
      <p:graphicFrame>
        <p:nvGraphicFramePr>
          <p:cNvPr id="2" name="Table 1">
            <a:extLst>
              <a:ext uri="{FF2B5EF4-FFF2-40B4-BE49-F238E27FC236}">
                <a16:creationId xmlns:a16="http://schemas.microsoft.com/office/drawing/2014/main" id="{38B760C3-D576-1C7D-3421-760AE0252020}"/>
              </a:ext>
            </a:extLst>
          </p:cNvPr>
          <p:cNvGraphicFramePr>
            <a:graphicFrameLocks noGrp="1"/>
          </p:cNvGraphicFramePr>
          <p:nvPr>
            <p:extLst>
              <p:ext uri="{D42A27DB-BD31-4B8C-83A1-F6EECF244321}">
                <p14:modId xmlns:p14="http://schemas.microsoft.com/office/powerpoint/2010/main" val="3773118444"/>
              </p:ext>
            </p:extLst>
          </p:nvPr>
        </p:nvGraphicFramePr>
        <p:xfrm>
          <a:off x="6435968" y="1380322"/>
          <a:ext cx="4202170" cy="1203960"/>
        </p:xfrm>
        <a:graphic>
          <a:graphicData uri="http://schemas.openxmlformats.org/drawingml/2006/table">
            <a:tbl>
              <a:tblPr firstRow="1" bandRow="1">
                <a:tableStyleId>{5C22544A-7EE6-4342-B048-85BDC9FD1C3A}</a:tableStyleId>
              </a:tblPr>
              <a:tblGrid>
                <a:gridCol w="2021297">
                  <a:extLst>
                    <a:ext uri="{9D8B030D-6E8A-4147-A177-3AD203B41FA5}">
                      <a16:colId xmlns:a16="http://schemas.microsoft.com/office/drawing/2014/main" val="3933882601"/>
                    </a:ext>
                  </a:extLst>
                </a:gridCol>
                <a:gridCol w="2180873">
                  <a:extLst>
                    <a:ext uri="{9D8B030D-6E8A-4147-A177-3AD203B41FA5}">
                      <a16:colId xmlns:a16="http://schemas.microsoft.com/office/drawing/2014/main" val="1959024388"/>
                    </a:ext>
                  </a:extLst>
                </a:gridCol>
              </a:tblGrid>
              <a:tr h="159575">
                <a:tc>
                  <a:txBody>
                    <a:bodyPr/>
                    <a:lstStyle/>
                    <a:p>
                      <a:r>
                        <a:rPr lang="en-ZA" sz="1100" dirty="0"/>
                        <a:t>Item </a:t>
                      </a:r>
                      <a:endParaRPr lang="en-US" sz="1100" dirty="0"/>
                    </a:p>
                  </a:txBody>
                  <a:tcPr/>
                </a:tc>
                <a:tc>
                  <a:txBody>
                    <a:bodyPr/>
                    <a:lstStyle/>
                    <a:p>
                      <a:r>
                        <a:rPr lang="en-ZA" sz="1100" dirty="0"/>
                        <a:t>Quantity</a:t>
                      </a:r>
                      <a:endParaRPr lang="en-US" sz="1100" dirty="0"/>
                    </a:p>
                  </a:txBody>
                  <a:tcPr/>
                </a:tc>
                <a:extLst>
                  <a:ext uri="{0D108BD9-81ED-4DB2-BD59-A6C34878D82A}">
                    <a16:rowId xmlns:a16="http://schemas.microsoft.com/office/drawing/2014/main" val="52318708"/>
                  </a:ext>
                </a:extLst>
              </a:tr>
              <a:tr h="159575">
                <a:tc>
                  <a:txBody>
                    <a:bodyPr/>
                    <a:lstStyle/>
                    <a:p>
                      <a:r>
                        <a:rPr lang="en-ZA" sz="1100" dirty="0"/>
                        <a:t>Brand New TLB</a:t>
                      </a:r>
                      <a:endParaRPr lang="en-US" sz="1100" dirty="0"/>
                    </a:p>
                  </a:txBody>
                  <a:tcPr/>
                </a:tc>
                <a:tc>
                  <a:txBody>
                    <a:bodyPr/>
                    <a:lstStyle/>
                    <a:p>
                      <a:r>
                        <a:rPr lang="en-ZA" sz="1100" dirty="0"/>
                        <a:t>1</a:t>
                      </a:r>
                      <a:endParaRPr lang="en-US" sz="1100" dirty="0"/>
                    </a:p>
                  </a:txBody>
                  <a:tcPr/>
                </a:tc>
                <a:extLst>
                  <a:ext uri="{0D108BD9-81ED-4DB2-BD59-A6C34878D82A}">
                    <a16:rowId xmlns:a16="http://schemas.microsoft.com/office/drawing/2014/main" val="1456082238"/>
                  </a:ext>
                </a:extLst>
              </a:tr>
              <a:tr h="262830">
                <a:tc>
                  <a:txBody>
                    <a:bodyPr/>
                    <a:lstStyle/>
                    <a:p>
                      <a:r>
                        <a:rPr lang="en-ZA" sz="1100" dirty="0"/>
                        <a:t>Brand New Wheeled Mini TLB with Trailer</a:t>
                      </a:r>
                      <a:endParaRPr lang="en-US" sz="1100" dirty="0"/>
                    </a:p>
                  </a:txBody>
                  <a:tcPr/>
                </a:tc>
                <a:tc>
                  <a:txBody>
                    <a:bodyPr/>
                    <a:lstStyle/>
                    <a:p>
                      <a:r>
                        <a:rPr lang="en-ZA" sz="1100" dirty="0"/>
                        <a:t>3</a:t>
                      </a:r>
                      <a:endParaRPr lang="en-US" sz="1100" dirty="0"/>
                    </a:p>
                  </a:txBody>
                  <a:tcPr/>
                </a:tc>
                <a:extLst>
                  <a:ext uri="{0D108BD9-81ED-4DB2-BD59-A6C34878D82A}">
                    <a16:rowId xmlns:a16="http://schemas.microsoft.com/office/drawing/2014/main" val="1592819657"/>
                  </a:ext>
                </a:extLst>
              </a:tr>
              <a:tr h="159575">
                <a:tc>
                  <a:txBody>
                    <a:bodyPr/>
                    <a:lstStyle/>
                    <a:p>
                      <a:r>
                        <a:rPr lang="en-ZA" sz="1100" dirty="0"/>
                        <a:t>Brand New TLB Trailer</a:t>
                      </a:r>
                      <a:endParaRPr lang="en-US" sz="1100" dirty="0"/>
                    </a:p>
                  </a:txBody>
                  <a:tcPr/>
                </a:tc>
                <a:tc>
                  <a:txBody>
                    <a:bodyPr/>
                    <a:lstStyle/>
                    <a:p>
                      <a:r>
                        <a:rPr lang="en-ZA" sz="1100" dirty="0"/>
                        <a:t>2</a:t>
                      </a:r>
                      <a:endParaRPr lang="en-US" sz="1100" dirty="0"/>
                    </a:p>
                  </a:txBody>
                  <a:tcPr/>
                </a:tc>
                <a:extLst>
                  <a:ext uri="{0D108BD9-81ED-4DB2-BD59-A6C34878D82A}">
                    <a16:rowId xmlns:a16="http://schemas.microsoft.com/office/drawing/2014/main" val="2473359265"/>
                  </a:ext>
                </a:extLst>
              </a:tr>
            </a:tbl>
          </a:graphicData>
        </a:graphic>
      </p:graphicFrame>
    </p:spTree>
    <p:extLst>
      <p:ext uri="{BB962C8B-B14F-4D97-AF65-F5344CB8AC3E}">
        <p14:creationId xmlns:p14="http://schemas.microsoft.com/office/powerpoint/2010/main" val="1814555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74974-11CE-81D3-8B3A-DA6738D7715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D6B4E03-33B2-B0FA-0D39-21F93E2EAA76}"/>
              </a:ext>
            </a:extLst>
          </p:cNvPr>
          <p:cNvSpPr>
            <a:spLocks noGrp="1"/>
          </p:cNvSpPr>
          <p:nvPr>
            <p:ph type="body" sz="quarter" idx="17"/>
          </p:nvPr>
        </p:nvSpPr>
        <p:spPr>
          <a:xfrm>
            <a:off x="351692" y="918656"/>
            <a:ext cx="10286446" cy="5845559"/>
          </a:xfrm>
        </p:spPr>
        <p:txBody>
          <a:bodyPr lIns="91440" tIns="45720" rIns="91440" bIns="45720" anchor="t"/>
          <a:lstStyle/>
          <a:p>
            <a:r>
              <a:rPr lang="en-US" sz="1100" b="1" dirty="0">
                <a:latin typeface="+mj-lt"/>
              </a:rPr>
              <a:t>HOW PAYMENT / PROGRESS IS ASSESSED</a:t>
            </a:r>
            <a:br>
              <a:rPr lang="en-US" sz="1100" dirty="0">
                <a:latin typeface="+mj-lt"/>
              </a:rPr>
            </a:br>
            <a:r>
              <a:rPr lang="en-US" sz="1100" dirty="0">
                <a:latin typeface="+mj-lt"/>
              </a:rPr>
              <a:t>This is the part you were remembering.</a:t>
            </a:r>
          </a:p>
          <a:p>
            <a:br>
              <a:rPr lang="en-US" sz="1100" dirty="0">
                <a:latin typeface="+mj-lt"/>
              </a:rPr>
            </a:br>
            <a:r>
              <a:rPr lang="en-US" sz="1100" b="1" dirty="0">
                <a:latin typeface="+mj-lt"/>
              </a:rPr>
              <a:t>Contract Assessment</a:t>
            </a:r>
          </a:p>
          <a:p>
            <a:br>
              <a:rPr lang="en-US" sz="1100" dirty="0">
                <a:latin typeface="+mj-lt"/>
              </a:rPr>
            </a:br>
            <a:r>
              <a:rPr lang="en-US" sz="1100" b="1" dirty="0">
                <a:latin typeface="+mj-lt"/>
              </a:rPr>
              <a:t>Under the Contract Data:</a:t>
            </a:r>
          </a:p>
          <a:p>
            <a:br>
              <a:rPr lang="en-US" sz="1100" dirty="0">
                <a:latin typeface="+mj-lt"/>
              </a:rPr>
            </a:br>
            <a:r>
              <a:rPr lang="en-US" sz="1100" dirty="0">
                <a:latin typeface="+mj-lt"/>
              </a:rPr>
              <a:t>Assessment Interval: Monthly</a:t>
            </a:r>
            <a:br>
              <a:rPr lang="en-US" sz="1100" dirty="0">
                <a:latin typeface="+mj-lt"/>
              </a:rPr>
            </a:br>
            <a:r>
              <a:rPr lang="en-US" sz="1100" dirty="0">
                <a:latin typeface="+mj-lt"/>
              </a:rPr>
              <a:t>Assessment Date: 15th of each successive month</a:t>
            </a:r>
            <a:br>
              <a:rPr lang="en-US" sz="1100" dirty="0">
                <a:latin typeface="+mj-lt"/>
              </a:rPr>
            </a:br>
            <a:r>
              <a:rPr lang="en-US" sz="1100" dirty="0">
                <a:latin typeface="+mj-lt"/>
              </a:rPr>
              <a:t>The amount due is therefore determined through the contractual assessment process rather than simply paying an invoice because equipment has been ordered.</a:t>
            </a:r>
            <a:br>
              <a:rPr lang="en-US" sz="1100" dirty="0">
                <a:latin typeface="+mj-lt"/>
              </a:rPr>
            </a:br>
            <a:r>
              <a:rPr lang="en-US" sz="1100" b="1" dirty="0">
                <a:latin typeface="+mj-lt"/>
              </a:rPr>
              <a:t>Payment</a:t>
            </a:r>
          </a:p>
          <a:p>
            <a:br>
              <a:rPr lang="en-US" sz="1100" dirty="0">
                <a:latin typeface="+mj-lt"/>
              </a:rPr>
            </a:br>
            <a:r>
              <a:rPr lang="en-US" sz="1100" b="1" dirty="0">
                <a:latin typeface="+mj-lt"/>
              </a:rPr>
              <a:t>Payment follows receipt of:</a:t>
            </a:r>
          </a:p>
          <a:p>
            <a:pPr marL="171450" indent="-171450">
              <a:buFont typeface="Arial" panose="020B0604020202020204" pitchFamily="34" charset="0"/>
              <a:buChar char="•"/>
            </a:pPr>
            <a:r>
              <a:rPr lang="en-US" sz="1100" dirty="0">
                <a:latin typeface="+mj-lt"/>
              </a:rPr>
              <a:t>A valid Tax Invoice</a:t>
            </a:r>
          </a:p>
          <a:p>
            <a:pPr marL="171450" indent="-171450">
              <a:buFont typeface="Arial" panose="020B0604020202020204" pitchFamily="34" charset="0"/>
              <a:buChar char="•"/>
            </a:pPr>
            <a:r>
              <a:rPr lang="en-US" sz="1100" dirty="0">
                <a:latin typeface="+mj-lt"/>
              </a:rPr>
              <a:t>Statement</a:t>
            </a:r>
          </a:p>
          <a:p>
            <a:pPr marL="171450" indent="-171450">
              <a:buFont typeface="Arial" panose="020B0604020202020204" pitchFamily="34" charset="0"/>
              <a:buChar char="•"/>
            </a:pPr>
            <a:r>
              <a:rPr lang="en-US" sz="1100" dirty="0">
                <a:latin typeface="+mj-lt"/>
              </a:rPr>
              <a:t>Supporting contractual documentation / evidence required for the relevant assessment</a:t>
            </a:r>
          </a:p>
          <a:p>
            <a:r>
              <a:rPr lang="en-US" sz="1100" b="1" dirty="0">
                <a:latin typeface="+mj-lt"/>
              </a:rPr>
              <a:t>Payment deadline: </a:t>
            </a:r>
            <a:r>
              <a:rPr lang="en-US" sz="1100" dirty="0">
                <a:latin typeface="+mj-lt"/>
              </a:rPr>
              <a:t>Last day of the month following the month in which the valid Tax Invoice and Statement were received</a:t>
            </a:r>
          </a:p>
        </p:txBody>
      </p:sp>
      <p:sp>
        <p:nvSpPr>
          <p:cNvPr id="6" name="Title 3">
            <a:extLst>
              <a:ext uri="{FF2B5EF4-FFF2-40B4-BE49-F238E27FC236}">
                <a16:creationId xmlns:a16="http://schemas.microsoft.com/office/drawing/2014/main" id="{CA9E2DA1-374F-3A68-0B5E-D3F33D88A719}"/>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4049885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6BBCE-5285-23E5-A03C-74BF7A6EE6D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3571EF8-565D-6AB6-0C26-7D7C40012AE2}"/>
              </a:ext>
            </a:extLst>
          </p:cNvPr>
          <p:cNvSpPr>
            <a:spLocks noGrp="1"/>
          </p:cNvSpPr>
          <p:nvPr>
            <p:ph type="body" sz="quarter" idx="17"/>
          </p:nvPr>
        </p:nvSpPr>
        <p:spPr>
          <a:xfrm>
            <a:off x="351692" y="918656"/>
            <a:ext cx="10286446" cy="5845559"/>
          </a:xfrm>
        </p:spPr>
        <p:txBody>
          <a:bodyPr lIns="91440" tIns="45720" rIns="91440" bIns="45720" anchor="t"/>
          <a:lstStyle/>
          <a:p>
            <a:r>
              <a:rPr lang="en-US" sz="1200" b="1" dirty="0">
                <a:latin typeface="+mj-lt"/>
              </a:rPr>
              <a:t> IMPORTANT: DELAY DAMAGES</a:t>
            </a:r>
          </a:p>
          <a:p>
            <a:r>
              <a:rPr lang="en-US" sz="1100" b="1" dirty="0">
                <a:latin typeface="+mj-lt"/>
              </a:rPr>
              <a:t>Option X7 – Delay Damages</a:t>
            </a:r>
          </a:p>
          <a:p>
            <a:r>
              <a:rPr lang="en-US" sz="1100" dirty="0">
                <a:latin typeface="+mj-lt"/>
              </a:rPr>
              <a:t>Late Delivery</a:t>
            </a:r>
          </a:p>
          <a:p>
            <a:r>
              <a:rPr lang="en-US" sz="1100" dirty="0">
                <a:latin typeface="+mj-lt"/>
              </a:rPr>
              <a:t>R5,000 per calendar day</a:t>
            </a:r>
          </a:p>
          <a:p>
            <a:r>
              <a:rPr lang="en-US" sz="1100" dirty="0">
                <a:latin typeface="+mj-lt"/>
              </a:rPr>
              <a:t>for late delivery of the Goods and Services.</a:t>
            </a:r>
          </a:p>
          <a:p>
            <a:r>
              <a:rPr lang="en-US" sz="1100" b="1" dirty="0">
                <a:latin typeface="+mj-lt"/>
              </a:rPr>
              <a:t>Maximum</a:t>
            </a:r>
          </a:p>
          <a:p>
            <a:r>
              <a:rPr lang="en-US" sz="1100" dirty="0">
                <a:latin typeface="+mj-lt"/>
              </a:rPr>
              <a:t>Capped at 10% of the Contract Value</a:t>
            </a:r>
          </a:p>
          <a:p>
            <a:endParaRPr lang="en-US" sz="1100" dirty="0">
              <a:latin typeface="+mj-lt"/>
            </a:endParaRPr>
          </a:p>
        </p:txBody>
      </p:sp>
      <p:sp>
        <p:nvSpPr>
          <p:cNvPr id="6" name="Title 3">
            <a:extLst>
              <a:ext uri="{FF2B5EF4-FFF2-40B4-BE49-F238E27FC236}">
                <a16:creationId xmlns:a16="http://schemas.microsoft.com/office/drawing/2014/main" id="{871F52A0-50D0-1660-7E7E-8D98442045FF}"/>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2957051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1E48-3E1D-CFD0-EF1F-DCDF326379B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D2B8B4E-3D7E-9319-EFB1-533B8E717824}"/>
              </a:ext>
            </a:extLst>
          </p:cNvPr>
          <p:cNvSpPr>
            <a:spLocks noGrp="1"/>
          </p:cNvSpPr>
          <p:nvPr>
            <p:ph type="body" sz="quarter" idx="17"/>
          </p:nvPr>
        </p:nvSpPr>
        <p:spPr>
          <a:xfrm>
            <a:off x="351692" y="918656"/>
            <a:ext cx="10286446" cy="5845559"/>
          </a:xfrm>
        </p:spPr>
        <p:txBody>
          <a:bodyPr lIns="91440" tIns="45720" rIns="91440" bIns="45720" anchor="t"/>
          <a:lstStyle/>
          <a:p>
            <a:r>
              <a:rPr lang="en-US" sz="1100" b="1" dirty="0">
                <a:latin typeface="+mj-lt"/>
              </a:rPr>
              <a:t>CONTRACT RISK &amp; LIABILITY</a:t>
            </a:r>
            <a:br>
              <a:rPr lang="en-US" sz="1100" dirty="0">
                <a:latin typeface="+mj-lt"/>
              </a:rPr>
            </a:br>
            <a:r>
              <a:rPr lang="en-US" sz="1100" dirty="0">
                <a:latin typeface="+mj-lt"/>
              </a:rPr>
              <a:t>Purchaser's Additional Risks</a:t>
            </a:r>
            <a:br>
              <a:rPr lang="en-US" sz="1100" dirty="0">
                <a:latin typeface="+mj-lt"/>
              </a:rPr>
            </a:br>
            <a:r>
              <a:rPr lang="en-US" sz="1100" b="1" dirty="0">
                <a:latin typeface="+mj-lt"/>
              </a:rPr>
              <a:t>None</a:t>
            </a:r>
            <a:br>
              <a:rPr lang="en-US" sz="1100" dirty="0">
                <a:latin typeface="+mj-lt"/>
              </a:rPr>
            </a:br>
            <a:r>
              <a:rPr lang="en-US" sz="1100" dirty="0">
                <a:latin typeface="+mj-lt"/>
              </a:rPr>
              <a:t>No additional Purchaser risks are accepted other than those provided for in the Contract.</a:t>
            </a:r>
            <a:br>
              <a:rPr lang="en-US" sz="1100" dirty="0">
                <a:latin typeface="+mj-lt"/>
              </a:rPr>
            </a:br>
            <a:r>
              <a:rPr lang="en-US" sz="1100" b="1" dirty="0">
                <a:latin typeface="+mj-lt"/>
              </a:rPr>
              <a:t>Liability</a:t>
            </a:r>
          </a:p>
          <a:p>
            <a:pPr marL="285750" indent="-285750">
              <a:buFont typeface="Arial" panose="020B0604020202020204" pitchFamily="34" charset="0"/>
              <a:buChar char="•"/>
            </a:pPr>
            <a:r>
              <a:rPr lang="en-US" sz="1100" dirty="0">
                <a:latin typeface="+mj-lt"/>
              </a:rPr>
              <a:t>Indirect / consequential loss: R0</a:t>
            </a:r>
          </a:p>
          <a:p>
            <a:pPr marL="285750" indent="-285750">
              <a:buFont typeface="Arial" panose="020B0604020202020204" pitchFamily="34" charset="0"/>
              <a:buChar char="•"/>
            </a:pPr>
            <a:r>
              <a:rPr lang="en-US" sz="1100" dirty="0">
                <a:latin typeface="+mj-lt"/>
              </a:rPr>
              <a:t>Loss or damage to Purchaser's property: Total of the Prices</a:t>
            </a:r>
          </a:p>
          <a:p>
            <a:pPr marL="285750" indent="-285750">
              <a:buFont typeface="Arial" panose="020B0604020202020204" pitchFamily="34" charset="0"/>
              <a:buChar char="•"/>
            </a:pPr>
            <a:r>
              <a:rPr lang="en-US" sz="1100" dirty="0">
                <a:latin typeface="+mj-lt"/>
              </a:rPr>
              <a:t>Defects arising from Supplier design: Cost of correcting the defect / Total of the Prices</a:t>
            </a:r>
          </a:p>
          <a:p>
            <a:pPr marL="285750" indent="-285750">
              <a:buFont typeface="Arial" panose="020B0604020202020204" pitchFamily="34" charset="0"/>
              <a:buChar char="•"/>
            </a:pPr>
            <a:r>
              <a:rPr lang="en-US" sz="1100" dirty="0">
                <a:latin typeface="+mj-lt"/>
              </a:rPr>
              <a:t>Overall Supplier liability: Total of the Prices</a:t>
            </a:r>
          </a:p>
          <a:p>
            <a:pPr marL="285750" indent="-285750">
              <a:buFont typeface="Arial" panose="020B0604020202020204" pitchFamily="34" charset="0"/>
              <a:buChar char="•"/>
            </a:pPr>
            <a:r>
              <a:rPr lang="en-US" sz="1100" dirty="0">
                <a:latin typeface="+mj-lt"/>
              </a:rPr>
              <a:t>End of liability: 3 years after delivery of the whole of the Goods and Services</a:t>
            </a:r>
          </a:p>
        </p:txBody>
      </p:sp>
      <p:sp>
        <p:nvSpPr>
          <p:cNvPr id="6" name="Title 3">
            <a:extLst>
              <a:ext uri="{FF2B5EF4-FFF2-40B4-BE49-F238E27FC236}">
                <a16:creationId xmlns:a16="http://schemas.microsoft.com/office/drawing/2014/main" id="{4DB2F9AA-FEB1-5942-79A4-7AEC2EBE2577}"/>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1891533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E658D-66F5-2BCC-CEBB-BF0EEA02A28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B667774-027A-AE74-B49B-7F0A267BD8D5}"/>
              </a:ext>
            </a:extLst>
          </p:cNvPr>
          <p:cNvSpPr>
            <a:spLocks noGrp="1"/>
          </p:cNvSpPr>
          <p:nvPr>
            <p:ph type="body" sz="quarter" idx="17"/>
          </p:nvPr>
        </p:nvSpPr>
        <p:spPr>
          <a:xfrm>
            <a:off x="351692" y="918656"/>
            <a:ext cx="10286446" cy="5845559"/>
          </a:xfrm>
        </p:spPr>
        <p:txBody>
          <a:bodyPr lIns="91440" tIns="45720" rIns="91440" bIns="45720" anchor="t"/>
          <a:lstStyle/>
          <a:p>
            <a:r>
              <a:rPr lang="en-US" sz="1200" b="1" dirty="0">
                <a:latin typeface="+mj-lt"/>
              </a:rPr>
              <a:t>INSURANCE REQUIREMENTS</a:t>
            </a:r>
            <a:br>
              <a:rPr lang="en-US" sz="1100" dirty="0">
                <a:latin typeface="+mj-lt"/>
              </a:rPr>
            </a:br>
            <a:r>
              <a:rPr lang="en-US" sz="1100" b="1" dirty="0">
                <a:latin typeface="+mj-lt"/>
              </a:rPr>
              <a:t>Motor Vehicle Liability</a:t>
            </a:r>
          </a:p>
          <a:p>
            <a:br>
              <a:rPr lang="en-US" sz="1100" dirty="0">
                <a:latin typeface="+mj-lt"/>
              </a:rPr>
            </a:br>
            <a:r>
              <a:rPr lang="en-US" sz="1100" dirty="0">
                <a:latin typeface="+mj-lt"/>
              </a:rPr>
              <a:t>Minimum indemnity:</a:t>
            </a:r>
            <a:br>
              <a:rPr lang="en-US" sz="1100" dirty="0">
                <a:latin typeface="+mj-lt"/>
              </a:rPr>
            </a:br>
            <a:r>
              <a:rPr lang="en-US" sz="1100" dirty="0">
                <a:latin typeface="+mj-lt"/>
              </a:rPr>
              <a:t>R10 million</a:t>
            </a:r>
          </a:p>
          <a:p>
            <a:br>
              <a:rPr lang="en-US" sz="1100" dirty="0">
                <a:latin typeface="+mj-lt"/>
              </a:rPr>
            </a:br>
            <a:r>
              <a:rPr lang="en-US" sz="1100" dirty="0">
                <a:latin typeface="+mj-lt"/>
              </a:rPr>
              <a:t>Including applicable third-party, passenger and </a:t>
            </a:r>
            <a:r>
              <a:rPr lang="en-US" sz="1100" dirty="0" err="1">
                <a:latin typeface="+mj-lt"/>
              </a:rPr>
              <a:t>unauthorised</a:t>
            </a:r>
            <a:r>
              <a:rPr lang="en-US" sz="1100" dirty="0">
                <a:latin typeface="+mj-lt"/>
              </a:rPr>
              <a:t> passenger liability.</a:t>
            </a:r>
            <a:br>
              <a:rPr lang="en-US" sz="1100" dirty="0">
                <a:latin typeface="+mj-lt"/>
              </a:rPr>
            </a:br>
            <a:r>
              <a:rPr lang="en-US" sz="1100" b="1" dirty="0">
                <a:latin typeface="+mj-lt"/>
              </a:rPr>
              <a:t>Employee Injury Liability</a:t>
            </a:r>
          </a:p>
          <a:p>
            <a:br>
              <a:rPr lang="en-US" sz="1100" dirty="0">
                <a:latin typeface="+mj-lt"/>
              </a:rPr>
            </a:br>
            <a:r>
              <a:rPr lang="en-US" sz="1100" dirty="0">
                <a:latin typeface="+mj-lt"/>
              </a:rPr>
              <a:t>As prescribed by the Compensation for Occupational Injuries and Diseases Act, together with applicable common-law liability.</a:t>
            </a:r>
            <a:br>
              <a:rPr lang="en-US" sz="1100" dirty="0">
                <a:latin typeface="+mj-lt"/>
              </a:rPr>
            </a:br>
            <a:r>
              <a:rPr lang="en-US" sz="1100" dirty="0">
                <a:latin typeface="+mj-lt"/>
              </a:rPr>
              <a:t>Minimum indemnity:</a:t>
            </a:r>
            <a:br>
              <a:rPr lang="en-US" sz="1100" dirty="0">
                <a:latin typeface="+mj-lt"/>
              </a:rPr>
            </a:br>
            <a:r>
              <a:rPr lang="en-US" sz="1100" b="1" dirty="0">
                <a:latin typeface="+mj-lt"/>
              </a:rPr>
              <a:t>R5 million</a:t>
            </a:r>
          </a:p>
        </p:txBody>
      </p:sp>
      <p:sp>
        <p:nvSpPr>
          <p:cNvPr id="6" name="Title 3">
            <a:extLst>
              <a:ext uri="{FF2B5EF4-FFF2-40B4-BE49-F238E27FC236}">
                <a16:creationId xmlns:a16="http://schemas.microsoft.com/office/drawing/2014/main" id="{C40DD388-AE75-D1BE-7679-B78230A65D47}"/>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4163095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10D72-BAAA-77C5-732B-E1408F99732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96BF85B-096D-0565-5E92-CB2EC4DC0A48}"/>
              </a:ext>
            </a:extLst>
          </p:cNvPr>
          <p:cNvSpPr>
            <a:spLocks noGrp="1"/>
          </p:cNvSpPr>
          <p:nvPr>
            <p:ph type="body" sz="quarter" idx="17"/>
          </p:nvPr>
        </p:nvSpPr>
        <p:spPr>
          <a:xfrm>
            <a:off x="351692" y="918656"/>
            <a:ext cx="10286446" cy="5845559"/>
          </a:xfrm>
        </p:spPr>
        <p:txBody>
          <a:bodyPr lIns="91440" tIns="45720" rIns="91440" bIns="45720" anchor="t"/>
          <a:lstStyle/>
          <a:p>
            <a:r>
              <a:rPr lang="en-US" sz="1200" b="1" dirty="0">
                <a:latin typeface="+mj-lt"/>
              </a:rPr>
              <a:t>OPTION Z1: JOINT VENTURE</a:t>
            </a:r>
            <a:br>
              <a:rPr lang="en-US" sz="1200" dirty="0">
                <a:latin typeface="+mj-lt"/>
              </a:rPr>
            </a:br>
            <a:r>
              <a:rPr lang="en-US" sz="1000" dirty="0">
                <a:latin typeface="+mj-lt"/>
              </a:rPr>
              <a:t>Where the Supplier is a Joint Venture:</a:t>
            </a:r>
            <a:br>
              <a:rPr lang="en-US" sz="1000" dirty="0">
                <a:latin typeface="+mj-lt"/>
              </a:rPr>
            </a:br>
            <a:r>
              <a:rPr lang="en-US" sz="1000" b="1" dirty="0">
                <a:latin typeface="+mj-lt"/>
              </a:rPr>
              <a:t>Within 4 weeks of the Contract Date</a:t>
            </a:r>
            <a:br>
              <a:rPr lang="en-US" sz="1000" dirty="0">
                <a:latin typeface="+mj-lt"/>
              </a:rPr>
            </a:br>
            <a:r>
              <a:rPr lang="en-US" sz="1000" dirty="0">
                <a:latin typeface="+mj-lt"/>
              </a:rPr>
              <a:t>The Supplier must provide:</a:t>
            </a:r>
            <a:br>
              <a:rPr lang="en-US" sz="1000" dirty="0">
                <a:latin typeface="+mj-lt"/>
              </a:rPr>
            </a:br>
            <a:r>
              <a:rPr lang="en-US" sz="1000" dirty="0">
                <a:latin typeface="+mj-lt"/>
              </a:rPr>
              <a:t>Certified Joint Venture Agreement; or</a:t>
            </a:r>
            <a:br>
              <a:rPr lang="en-US" sz="1000" dirty="0">
                <a:latin typeface="+mj-lt"/>
              </a:rPr>
            </a:br>
            <a:r>
              <a:rPr lang="en-US" sz="1000" dirty="0">
                <a:latin typeface="+mj-lt"/>
              </a:rPr>
              <a:t>Memorandum of Incorporation for an Incorporated Joint Venture.</a:t>
            </a:r>
          </a:p>
          <a:p>
            <a:r>
              <a:rPr lang="en-US" sz="1000" b="1" dirty="0">
                <a:latin typeface="+mj-lt"/>
              </a:rPr>
              <a:t>Agreement must address:</a:t>
            </a:r>
          </a:p>
          <a:p>
            <a:pPr marL="171450" indent="-171450">
              <a:buFont typeface="Arial" panose="020B0604020202020204" pitchFamily="34" charset="0"/>
              <a:buChar char="•"/>
            </a:pPr>
            <a:r>
              <a:rPr lang="en-US" sz="1000" dirty="0">
                <a:latin typeface="+mj-lt"/>
              </a:rPr>
              <a:t>Contract and deliverables</a:t>
            </a:r>
          </a:p>
          <a:p>
            <a:pPr marL="171450" indent="-171450">
              <a:buFont typeface="Arial" panose="020B0604020202020204" pitchFamily="34" charset="0"/>
              <a:buChar char="•"/>
            </a:pPr>
            <a:r>
              <a:rPr lang="en-US" sz="1000" dirty="0">
                <a:latin typeface="+mj-lt"/>
              </a:rPr>
              <a:t>Names and addresses of JV constituents</a:t>
            </a:r>
          </a:p>
          <a:p>
            <a:pPr marL="171450" indent="-171450">
              <a:buFont typeface="Arial" panose="020B0604020202020204" pitchFamily="34" charset="0"/>
              <a:buChar char="•"/>
            </a:pPr>
            <a:r>
              <a:rPr lang="en-US" sz="1000" dirty="0" err="1">
                <a:latin typeface="+mj-lt"/>
              </a:rPr>
              <a:t>Domicilium</a:t>
            </a:r>
            <a:endParaRPr lang="en-US" sz="1000" dirty="0">
              <a:latin typeface="+mj-lt"/>
            </a:endParaRPr>
          </a:p>
          <a:p>
            <a:pPr marL="171450" indent="-171450">
              <a:buFont typeface="Arial" panose="020B0604020202020204" pitchFamily="34" charset="0"/>
              <a:buChar char="•"/>
            </a:pPr>
            <a:r>
              <a:rPr lang="en-US" sz="1000" dirty="0">
                <a:latin typeface="+mj-lt"/>
              </a:rPr>
              <a:t>Constituent interests</a:t>
            </a:r>
          </a:p>
          <a:p>
            <a:pPr marL="171450" indent="-171450">
              <a:buFont typeface="Arial" panose="020B0604020202020204" pitchFamily="34" charset="0"/>
              <a:buChar char="•"/>
            </a:pPr>
            <a:r>
              <a:rPr lang="en-US" sz="1000" dirty="0">
                <a:latin typeface="+mj-lt"/>
              </a:rPr>
              <a:t>Insurance</a:t>
            </a:r>
          </a:p>
          <a:p>
            <a:pPr marL="171450" indent="-171450">
              <a:buFont typeface="Arial" panose="020B0604020202020204" pitchFamily="34" charset="0"/>
              <a:buChar char="•"/>
            </a:pPr>
            <a:r>
              <a:rPr lang="en-US" sz="1000" dirty="0">
                <a:latin typeface="+mj-lt"/>
              </a:rPr>
              <a:t>Sureties</a:t>
            </a:r>
          </a:p>
          <a:p>
            <a:pPr marL="171450" indent="-171450">
              <a:buFont typeface="Arial" panose="020B0604020202020204" pitchFamily="34" charset="0"/>
              <a:buChar char="•"/>
            </a:pPr>
            <a:r>
              <a:rPr lang="en-US" sz="1000" dirty="0">
                <a:latin typeface="+mj-lt"/>
              </a:rPr>
              <a:t>Indemnities</a:t>
            </a:r>
          </a:p>
          <a:p>
            <a:pPr marL="171450" indent="-171450">
              <a:buFont typeface="Arial" panose="020B0604020202020204" pitchFamily="34" charset="0"/>
              <a:buChar char="•"/>
            </a:pPr>
            <a:r>
              <a:rPr lang="en-US" sz="1000" dirty="0">
                <a:latin typeface="+mj-lt"/>
              </a:rPr>
              <a:t>Guarantees</a:t>
            </a:r>
          </a:p>
          <a:p>
            <a:pPr marL="171450" indent="-171450">
              <a:buFont typeface="Arial" panose="020B0604020202020204" pitchFamily="34" charset="0"/>
              <a:buChar char="•"/>
            </a:pPr>
            <a:r>
              <a:rPr lang="en-US" sz="1000" dirty="0">
                <a:latin typeface="+mj-lt"/>
              </a:rPr>
              <a:t>Internal dispute resolution</a:t>
            </a:r>
          </a:p>
          <a:p>
            <a:pPr marL="171450" indent="-171450">
              <a:buFont typeface="Arial" panose="020B0604020202020204" pitchFamily="34" charset="0"/>
              <a:buChar char="•"/>
            </a:pPr>
            <a:r>
              <a:rPr lang="en-US" sz="1000" dirty="0">
                <a:latin typeface="+mj-lt"/>
              </a:rPr>
              <a:t>Joint and several liability and Lead partner and authority to bind the JV</a:t>
            </a:r>
            <a:endParaRPr lang="en-US" sz="1000" b="1" dirty="0">
              <a:latin typeface="+mj-lt"/>
            </a:endParaRPr>
          </a:p>
        </p:txBody>
      </p:sp>
      <p:sp>
        <p:nvSpPr>
          <p:cNvPr id="6" name="Title 3">
            <a:extLst>
              <a:ext uri="{FF2B5EF4-FFF2-40B4-BE49-F238E27FC236}">
                <a16:creationId xmlns:a16="http://schemas.microsoft.com/office/drawing/2014/main" id="{22B55875-AB67-DD9B-520C-25E9D4744A98}"/>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1816315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A61F6-EDBA-8DA3-889B-924C4CF4FDB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7004F8B-4244-565B-DFBE-61069EF39105}"/>
              </a:ext>
            </a:extLst>
          </p:cNvPr>
          <p:cNvSpPr>
            <a:spLocks noGrp="1"/>
          </p:cNvSpPr>
          <p:nvPr>
            <p:ph type="body" sz="quarter" idx="17"/>
          </p:nvPr>
        </p:nvSpPr>
        <p:spPr>
          <a:xfrm>
            <a:off x="351692" y="918656"/>
            <a:ext cx="10286446" cy="5845559"/>
          </a:xfrm>
        </p:spPr>
        <p:txBody>
          <a:bodyPr lIns="91440" tIns="45720" rIns="91440" bIns="45720" anchor="t"/>
          <a:lstStyle/>
          <a:p>
            <a:r>
              <a:rPr lang="en-US" sz="1200" b="1" dirty="0">
                <a:latin typeface="+mj-lt"/>
              </a:rPr>
              <a:t>OPTION Z2: TERMINATION</a:t>
            </a:r>
            <a:br>
              <a:rPr lang="en-US" sz="1100" dirty="0">
                <a:latin typeface="+mj-lt"/>
              </a:rPr>
            </a:br>
            <a:r>
              <a:rPr lang="en-US" sz="1100" dirty="0">
                <a:latin typeface="+mj-lt"/>
              </a:rPr>
              <a:t>Additional Termination Obligations</a:t>
            </a:r>
            <a:br>
              <a:rPr lang="en-US" sz="1100" dirty="0">
                <a:latin typeface="+mj-lt"/>
              </a:rPr>
            </a:br>
            <a:r>
              <a:rPr lang="en-US" sz="1100" dirty="0">
                <a:latin typeface="+mj-lt"/>
              </a:rPr>
              <a:t>The Contract extends the termination provisions to include circumstances such as:</a:t>
            </a:r>
          </a:p>
          <a:p>
            <a:pPr marL="285750" indent="-285750">
              <a:buFont typeface="Arial" panose="020B0604020202020204" pitchFamily="34" charset="0"/>
              <a:buChar char="•"/>
            </a:pPr>
            <a:r>
              <a:rPr lang="en-US" sz="1100" dirty="0">
                <a:latin typeface="+mj-lt"/>
              </a:rPr>
              <a:t>Business rescue proceedings</a:t>
            </a:r>
          </a:p>
          <a:p>
            <a:pPr marL="285750" indent="-285750">
              <a:buFont typeface="Arial" panose="020B0604020202020204" pitchFamily="34" charset="0"/>
              <a:buChar char="•"/>
            </a:pPr>
            <a:r>
              <a:rPr lang="en-US" sz="1100" dirty="0">
                <a:latin typeface="+mj-lt"/>
              </a:rPr>
              <a:t>Repudiation of the Contract</a:t>
            </a:r>
            <a:br>
              <a:rPr lang="en-US" sz="1100" dirty="0">
                <a:latin typeface="+mj-lt"/>
              </a:rPr>
            </a:br>
            <a:r>
              <a:rPr lang="en-US" sz="1100" dirty="0">
                <a:latin typeface="+mj-lt"/>
              </a:rPr>
              <a:t>The termination table is amended accordingly to incorporate these additional termination reasons.</a:t>
            </a:r>
          </a:p>
          <a:p>
            <a:br>
              <a:rPr lang="en-US" sz="1200" dirty="0">
                <a:latin typeface="+mj-lt"/>
              </a:rPr>
            </a:br>
            <a:r>
              <a:rPr lang="en-US" sz="1200" b="1" dirty="0">
                <a:latin typeface="+mj-lt"/>
              </a:rPr>
              <a:t>OPTION Z3: COLLUSION &amp; TENDER RIGGING</a:t>
            </a:r>
            <a:br>
              <a:rPr lang="en-US" sz="1100" dirty="0">
                <a:latin typeface="+mj-lt"/>
              </a:rPr>
            </a:br>
            <a:r>
              <a:rPr lang="en-US" sz="1100" dirty="0">
                <a:latin typeface="+mj-lt"/>
              </a:rPr>
              <a:t>The contract award is made without prejudice to Transnet's rights to take appropriate action in relation to:</a:t>
            </a:r>
            <a:br>
              <a:rPr lang="en-US" sz="1100" dirty="0">
                <a:latin typeface="+mj-lt"/>
              </a:rPr>
            </a:br>
            <a:r>
              <a:rPr lang="en-US" sz="1100" dirty="0">
                <a:latin typeface="+mj-lt"/>
              </a:rPr>
              <a:t>Collusion</a:t>
            </a:r>
            <a:br>
              <a:rPr lang="en-US" sz="1100" dirty="0">
                <a:latin typeface="+mj-lt"/>
              </a:rPr>
            </a:br>
            <a:r>
              <a:rPr lang="en-US" sz="1100" dirty="0">
                <a:latin typeface="+mj-lt"/>
              </a:rPr>
              <a:t>Tender rigging</a:t>
            </a:r>
            <a:br>
              <a:rPr lang="en-US" sz="1100" dirty="0">
                <a:latin typeface="+mj-lt"/>
              </a:rPr>
            </a:br>
            <a:r>
              <a:rPr lang="en-US" sz="1100" dirty="0">
                <a:latin typeface="+mj-lt"/>
              </a:rPr>
              <a:t>Other related prohibited conduct</a:t>
            </a:r>
            <a:br>
              <a:rPr lang="en-US" sz="1100" dirty="0">
                <a:latin typeface="+mj-lt"/>
              </a:rPr>
            </a:br>
            <a:r>
              <a:rPr lang="en-US" sz="1100" dirty="0">
                <a:latin typeface="+mj-lt"/>
              </a:rPr>
              <a:t>Potential blacklisting / restriction</a:t>
            </a:r>
            <a:endParaRPr lang="en-US" sz="1100" b="1" dirty="0">
              <a:latin typeface="+mj-lt"/>
            </a:endParaRPr>
          </a:p>
        </p:txBody>
      </p:sp>
      <p:sp>
        <p:nvSpPr>
          <p:cNvPr id="6" name="Title 3">
            <a:extLst>
              <a:ext uri="{FF2B5EF4-FFF2-40B4-BE49-F238E27FC236}">
                <a16:creationId xmlns:a16="http://schemas.microsoft.com/office/drawing/2014/main" id="{0DBC10DB-74DB-8C6C-972F-F38770ED0B0A}"/>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Pricing Data</a:t>
            </a:r>
            <a:endParaRPr lang="en-US" dirty="0">
              <a:latin typeface="+mj-lt"/>
            </a:endParaRPr>
          </a:p>
        </p:txBody>
      </p:sp>
    </p:spTree>
    <p:extLst>
      <p:ext uri="{BB962C8B-B14F-4D97-AF65-F5344CB8AC3E}">
        <p14:creationId xmlns:p14="http://schemas.microsoft.com/office/powerpoint/2010/main" val="3289425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6EF92-90A6-ED8D-8B93-5159F1BAB47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1A37E45-1CC7-0270-5AAB-EACBB9C01E95}"/>
              </a:ext>
            </a:extLst>
          </p:cNvPr>
          <p:cNvSpPr>
            <a:spLocks noGrp="1"/>
          </p:cNvSpPr>
          <p:nvPr>
            <p:ph type="body" sz="quarter" idx="17"/>
          </p:nvPr>
        </p:nvSpPr>
        <p:spPr>
          <a:xfrm>
            <a:off x="351692" y="918656"/>
            <a:ext cx="10286446" cy="5845559"/>
          </a:xfrm>
        </p:spPr>
        <p:txBody>
          <a:bodyPr lIns="91440" tIns="45720" rIns="91440" bIns="45720" anchor="t"/>
          <a:lstStyle/>
          <a:p>
            <a:r>
              <a:rPr lang="en-US" sz="1200" b="1" dirty="0">
                <a:latin typeface="+mj-lt"/>
              </a:rPr>
              <a:t>OPTION Z4: PROTECTION OF PERSONAL INFORMATION</a:t>
            </a:r>
            <a:br>
              <a:rPr lang="en-US" sz="1200" dirty="0">
                <a:latin typeface="+mj-lt"/>
              </a:rPr>
            </a:br>
            <a:r>
              <a:rPr lang="en-US" sz="1200" b="1" dirty="0">
                <a:latin typeface="+mj-lt"/>
              </a:rPr>
              <a:t>Z4 – POPIA</a:t>
            </a:r>
          </a:p>
          <a:p>
            <a:br>
              <a:rPr lang="en-US" sz="1100" dirty="0">
                <a:latin typeface="+mj-lt"/>
              </a:rPr>
            </a:br>
            <a:r>
              <a:rPr lang="en-US" sz="1100" dirty="0">
                <a:latin typeface="+mj-lt"/>
              </a:rPr>
              <a:t>The Purchaser and Supplier are required to process information obtained during the Agreement in a manner aligned with the:</a:t>
            </a:r>
            <a:br>
              <a:rPr lang="en-US" sz="1100" dirty="0">
                <a:latin typeface="+mj-lt"/>
              </a:rPr>
            </a:br>
            <a:r>
              <a:rPr lang="en-US" sz="1100" b="1" dirty="0">
                <a:latin typeface="+mj-lt"/>
              </a:rPr>
              <a:t>Protection of Personal Information Act (POPIA).</a:t>
            </a:r>
            <a:br>
              <a:rPr lang="en-US" sz="1100" dirty="0">
                <a:latin typeface="+mj-lt"/>
              </a:rPr>
            </a:br>
            <a:r>
              <a:rPr lang="en-US" sz="1100" b="1" dirty="0">
                <a:latin typeface="+mj-lt"/>
              </a:rPr>
              <a:t>Key Principle</a:t>
            </a:r>
            <a:br>
              <a:rPr lang="en-US" sz="1100" dirty="0">
                <a:latin typeface="+mj-lt"/>
              </a:rPr>
            </a:br>
            <a:r>
              <a:rPr lang="en-US" sz="1100" dirty="0">
                <a:latin typeface="+mj-lt"/>
              </a:rPr>
              <a:t>Personal information must be:</a:t>
            </a:r>
          </a:p>
          <a:p>
            <a:pPr marL="285750" indent="-285750">
              <a:buFont typeface="Arial" panose="020B0604020202020204" pitchFamily="34" charset="0"/>
              <a:buChar char="•"/>
            </a:pPr>
            <a:r>
              <a:rPr lang="en-US" sz="1100" dirty="0">
                <a:latin typeface="+mj-lt"/>
              </a:rPr>
              <a:t>Properly protected</a:t>
            </a:r>
          </a:p>
          <a:p>
            <a:pPr marL="285750" indent="-285750">
              <a:buFont typeface="Arial" panose="020B0604020202020204" pitchFamily="34" charset="0"/>
              <a:buChar char="•"/>
            </a:pPr>
            <a:r>
              <a:rPr lang="en-US" sz="1100" dirty="0">
                <a:latin typeface="+mj-lt"/>
              </a:rPr>
              <a:t>Processed lawfully</a:t>
            </a:r>
          </a:p>
          <a:p>
            <a:pPr marL="285750" indent="-285750">
              <a:buFont typeface="Arial" panose="020B0604020202020204" pitchFamily="34" charset="0"/>
              <a:buChar char="•"/>
            </a:pPr>
            <a:r>
              <a:rPr lang="en-US" sz="1100" dirty="0">
                <a:latin typeface="+mj-lt"/>
              </a:rPr>
              <a:t>Used only for legitimate contractual purposes</a:t>
            </a:r>
          </a:p>
          <a:p>
            <a:pPr marL="285750" indent="-285750">
              <a:buFont typeface="Arial" panose="020B0604020202020204" pitchFamily="34" charset="0"/>
              <a:buChar char="•"/>
            </a:pPr>
            <a:r>
              <a:rPr lang="en-US" sz="1100" dirty="0">
                <a:latin typeface="+mj-lt"/>
              </a:rPr>
              <a:t>Protected against </a:t>
            </a:r>
            <a:r>
              <a:rPr lang="en-US" sz="1100" dirty="0" err="1">
                <a:latin typeface="+mj-lt"/>
              </a:rPr>
              <a:t>unauthorised</a:t>
            </a:r>
            <a:r>
              <a:rPr lang="en-US" sz="1100" dirty="0">
                <a:latin typeface="+mj-lt"/>
              </a:rPr>
              <a:t> access or processing</a:t>
            </a:r>
            <a:endParaRPr lang="en-US" sz="1100" b="1" dirty="0">
              <a:latin typeface="+mj-lt"/>
            </a:endParaRPr>
          </a:p>
        </p:txBody>
      </p:sp>
      <p:sp>
        <p:nvSpPr>
          <p:cNvPr id="6" name="Title 3">
            <a:extLst>
              <a:ext uri="{FF2B5EF4-FFF2-40B4-BE49-F238E27FC236}">
                <a16:creationId xmlns:a16="http://schemas.microsoft.com/office/drawing/2014/main" id="{379F1B36-3065-0A6F-E36D-A808FE8DDE08}"/>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191624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5E135-BA72-584F-05A9-2D341D34BF6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1FC8B0B-223F-1342-8BA0-B78058823804}"/>
              </a:ext>
            </a:extLst>
          </p:cNvPr>
          <p:cNvSpPr>
            <a:spLocks noGrp="1"/>
          </p:cNvSpPr>
          <p:nvPr>
            <p:ph type="body" sz="quarter" idx="17"/>
          </p:nvPr>
        </p:nvSpPr>
        <p:spPr>
          <a:xfrm>
            <a:off x="351692" y="1090246"/>
            <a:ext cx="10105293" cy="5673969"/>
          </a:xfrm>
        </p:spPr>
        <p:txBody>
          <a:bodyPr lIns="91440" tIns="45720" rIns="91440" bIns="45720" anchor="t"/>
          <a:lstStyle/>
          <a:p>
            <a:r>
              <a:rPr lang="en-US" sz="1200" b="1" dirty="0">
                <a:latin typeface="+mj-lt"/>
              </a:rPr>
              <a:t>OPTION Z5: SSA SCREENING</a:t>
            </a:r>
            <a:br>
              <a:rPr lang="en-US" sz="1200" dirty="0">
                <a:latin typeface="+mj-lt"/>
              </a:rPr>
            </a:br>
            <a:r>
              <a:rPr lang="en-US" sz="1200" dirty="0">
                <a:latin typeface="+mj-lt"/>
              </a:rPr>
              <a:t>State Security Agency Screening</a:t>
            </a:r>
            <a:br>
              <a:rPr lang="en-US" sz="1200" dirty="0">
                <a:latin typeface="+mj-lt"/>
              </a:rPr>
            </a:br>
            <a:r>
              <a:rPr lang="en-US" sz="1200" dirty="0">
                <a:latin typeface="+mj-lt"/>
              </a:rPr>
              <a:t>The Purchaser reserves the right to conduct State Security Agency (SSA) screening for suppliers who require access to National Key Points.</a:t>
            </a:r>
            <a:br>
              <a:rPr lang="en-US" sz="1200" dirty="0">
                <a:latin typeface="+mj-lt"/>
              </a:rPr>
            </a:br>
            <a:endParaRPr lang="en-US" sz="1200" dirty="0">
              <a:latin typeface="+mj-lt"/>
            </a:endParaRPr>
          </a:p>
          <a:p>
            <a:r>
              <a:rPr lang="en-US" sz="1200" b="1" dirty="0">
                <a:latin typeface="+mj-lt"/>
              </a:rPr>
              <a:t>Potential Documentation</a:t>
            </a:r>
          </a:p>
          <a:p>
            <a:pPr marL="171450" indent="-171450">
              <a:buFont typeface="Arial" panose="020B0604020202020204" pitchFamily="34" charset="0"/>
              <a:buChar char="•"/>
            </a:pPr>
            <a:r>
              <a:rPr lang="en-US" sz="1200" dirty="0">
                <a:latin typeface="+mj-lt"/>
              </a:rPr>
              <a:t>Company registration number</a:t>
            </a:r>
          </a:p>
          <a:p>
            <a:pPr marL="171450" indent="-171450">
              <a:buFont typeface="Arial" panose="020B0604020202020204" pitchFamily="34" charset="0"/>
              <a:buChar char="•"/>
            </a:pPr>
            <a:r>
              <a:rPr lang="en-US" sz="1200" dirty="0">
                <a:latin typeface="+mj-lt"/>
              </a:rPr>
              <a:t>CIPC registration</a:t>
            </a:r>
          </a:p>
          <a:p>
            <a:pPr marL="171450" indent="-171450">
              <a:buFont typeface="Arial" panose="020B0604020202020204" pitchFamily="34" charset="0"/>
              <a:buChar char="•"/>
            </a:pPr>
            <a:r>
              <a:rPr lang="en-US" sz="1200" dirty="0">
                <a:latin typeface="+mj-lt"/>
              </a:rPr>
              <a:t>Tax Clearance / TCS PIN</a:t>
            </a:r>
          </a:p>
          <a:p>
            <a:pPr marL="171450" indent="-171450">
              <a:buFont typeface="Arial" panose="020B0604020202020204" pitchFamily="34" charset="0"/>
              <a:buChar char="•"/>
            </a:pPr>
            <a:r>
              <a:rPr lang="en-US" sz="1200" dirty="0">
                <a:latin typeface="+mj-lt"/>
              </a:rPr>
              <a:t>Directors' IDs</a:t>
            </a:r>
          </a:p>
          <a:p>
            <a:pPr marL="171450" indent="-171450">
              <a:buFont typeface="Arial" panose="020B0604020202020204" pitchFamily="34" charset="0"/>
              <a:buChar char="•"/>
            </a:pPr>
            <a:r>
              <a:rPr lang="en-US" sz="1200" dirty="0">
                <a:latin typeface="+mj-lt"/>
              </a:rPr>
              <a:t>Directors' fingerprints</a:t>
            </a:r>
          </a:p>
          <a:p>
            <a:pPr marL="171450" indent="-171450">
              <a:buFont typeface="Arial" panose="020B0604020202020204" pitchFamily="34" charset="0"/>
              <a:buChar char="•"/>
            </a:pPr>
            <a:r>
              <a:rPr lang="en-US" sz="1200" dirty="0">
                <a:latin typeface="+mj-lt"/>
              </a:rPr>
              <a:t>IDs of employees working on site</a:t>
            </a:r>
          </a:p>
          <a:p>
            <a:pPr marL="171450" indent="-171450">
              <a:buFont typeface="Arial" panose="020B0604020202020204" pitchFamily="34" charset="0"/>
              <a:buChar char="•"/>
            </a:pPr>
            <a:r>
              <a:rPr lang="en-US" sz="1200" dirty="0">
                <a:latin typeface="+mj-lt"/>
              </a:rPr>
              <a:t>Employee fingerprints</a:t>
            </a:r>
            <a:endParaRPr lang="en-US" sz="1200" b="1" dirty="0">
              <a:latin typeface="+mj-lt"/>
            </a:endParaRPr>
          </a:p>
        </p:txBody>
      </p:sp>
      <p:sp>
        <p:nvSpPr>
          <p:cNvPr id="6" name="Title 3">
            <a:extLst>
              <a:ext uri="{FF2B5EF4-FFF2-40B4-BE49-F238E27FC236}">
                <a16:creationId xmlns:a16="http://schemas.microsoft.com/office/drawing/2014/main" id="{A7F6E9FB-843E-C9F2-FFD6-5DB4AC2741BA}"/>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4295470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230F8-1F72-27C0-3FE9-5D84A7ACB60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771A288-6D51-559D-D02F-E277370028F3}"/>
              </a:ext>
            </a:extLst>
          </p:cNvPr>
          <p:cNvSpPr>
            <a:spLocks noGrp="1"/>
          </p:cNvSpPr>
          <p:nvPr>
            <p:ph type="body" sz="quarter" idx="17"/>
          </p:nvPr>
        </p:nvSpPr>
        <p:spPr>
          <a:xfrm>
            <a:off x="351692" y="1090246"/>
            <a:ext cx="10105293" cy="5673969"/>
          </a:xfrm>
        </p:spPr>
        <p:txBody>
          <a:bodyPr lIns="91440" tIns="45720" rIns="91440" bIns="45720" anchor="t"/>
          <a:lstStyle/>
          <a:p>
            <a:r>
              <a:rPr lang="en-US" sz="1200" b="1" dirty="0">
                <a:latin typeface="+mj-lt"/>
              </a:rPr>
              <a:t>CONTRACT DATA: SUPPLIER INFORMATION</a:t>
            </a:r>
            <a:br>
              <a:rPr lang="en-US" sz="1200" dirty="0">
                <a:latin typeface="+mj-lt"/>
              </a:rPr>
            </a:br>
            <a:r>
              <a:rPr lang="en-US" sz="1200" b="1" dirty="0">
                <a:latin typeface="+mj-lt"/>
              </a:rPr>
              <a:t>Supplier to Complete</a:t>
            </a:r>
          </a:p>
          <a:p>
            <a:br>
              <a:rPr lang="en-US" sz="1200" dirty="0">
                <a:latin typeface="+mj-lt"/>
              </a:rPr>
            </a:br>
            <a:r>
              <a:rPr lang="en-US" sz="1200" dirty="0">
                <a:latin typeface="+mj-lt"/>
              </a:rPr>
              <a:t>The Supplier must provide:</a:t>
            </a:r>
          </a:p>
          <a:p>
            <a:pPr marL="171450" indent="-171450">
              <a:buFont typeface="Arial" panose="020B0604020202020204" pitchFamily="34" charset="0"/>
              <a:buChar char="•"/>
            </a:pPr>
            <a:r>
              <a:rPr lang="en-US" sz="1200" dirty="0">
                <a:latin typeface="+mj-lt"/>
              </a:rPr>
              <a:t>Supplier name</a:t>
            </a:r>
          </a:p>
          <a:p>
            <a:pPr marL="171450" indent="-171450">
              <a:buFont typeface="Arial" panose="020B0604020202020204" pitchFamily="34" charset="0"/>
              <a:buChar char="•"/>
            </a:pPr>
            <a:r>
              <a:rPr lang="en-US" sz="1200" dirty="0">
                <a:latin typeface="+mj-lt"/>
              </a:rPr>
              <a:t>Address</a:t>
            </a:r>
          </a:p>
          <a:p>
            <a:pPr marL="171450" indent="-171450">
              <a:buFont typeface="Arial" panose="020B0604020202020204" pitchFamily="34" charset="0"/>
              <a:buChar char="•"/>
            </a:pPr>
            <a:r>
              <a:rPr lang="en-US" sz="1200" dirty="0">
                <a:latin typeface="+mj-lt"/>
              </a:rPr>
              <a:t>Telephone number</a:t>
            </a:r>
          </a:p>
          <a:p>
            <a:pPr marL="171450" indent="-171450">
              <a:buFont typeface="Arial" panose="020B0604020202020204" pitchFamily="34" charset="0"/>
              <a:buChar char="•"/>
            </a:pPr>
            <a:r>
              <a:rPr lang="en-US" sz="1200" dirty="0">
                <a:latin typeface="+mj-lt"/>
              </a:rPr>
              <a:t>Fax number, where applicable</a:t>
            </a:r>
          </a:p>
          <a:p>
            <a:br>
              <a:rPr lang="en-US" sz="1200" dirty="0">
                <a:latin typeface="+mj-lt"/>
              </a:rPr>
            </a:br>
            <a:r>
              <a:rPr lang="en-US" sz="1200" b="1" dirty="0">
                <a:latin typeface="+mj-lt"/>
              </a:rPr>
              <a:t>Other Contract Data</a:t>
            </a:r>
            <a:br>
              <a:rPr lang="en-US" sz="1200" dirty="0">
                <a:latin typeface="+mj-lt"/>
              </a:rPr>
            </a:br>
            <a:r>
              <a:rPr lang="en-US" sz="1200" dirty="0">
                <a:latin typeface="+mj-lt"/>
              </a:rPr>
              <a:t>Supplier's design information: Part C4.</a:t>
            </a:r>
            <a:br>
              <a:rPr lang="en-US" sz="1200" dirty="0">
                <a:latin typeface="+mj-lt"/>
              </a:rPr>
            </a:br>
            <a:r>
              <a:rPr lang="en-US" sz="1200" dirty="0">
                <a:latin typeface="+mj-lt"/>
              </a:rPr>
              <a:t>Tendered Total of Prices: Exclusive of VAT.</a:t>
            </a:r>
            <a:br>
              <a:rPr lang="en-US" sz="1200" dirty="0">
                <a:latin typeface="+mj-lt"/>
              </a:rPr>
            </a:br>
            <a:r>
              <a:rPr lang="en-US" sz="1200" dirty="0">
                <a:latin typeface="+mj-lt"/>
              </a:rPr>
              <a:t>Price Schedule: Part C2.</a:t>
            </a:r>
            <a:br>
              <a:rPr lang="en-US" sz="1200" dirty="0">
                <a:latin typeface="+mj-lt"/>
              </a:rPr>
            </a:br>
            <a:r>
              <a:rPr lang="en-US" sz="1200" dirty="0">
                <a:latin typeface="+mj-lt"/>
              </a:rPr>
              <a:t>Risk Register: Matters notified under Clause 16.</a:t>
            </a:r>
            <a:br>
              <a:rPr lang="en-US" sz="1200" dirty="0">
                <a:latin typeface="+mj-lt"/>
              </a:rPr>
            </a:br>
            <a:r>
              <a:rPr lang="en-US" sz="1200" dirty="0">
                <a:latin typeface="+mj-lt"/>
              </a:rPr>
              <a:t>Access restrictions: None.</a:t>
            </a:r>
            <a:br>
              <a:rPr lang="en-US" sz="1200" dirty="0">
                <a:latin typeface="+mj-lt"/>
              </a:rPr>
            </a:br>
            <a:r>
              <a:rPr lang="en-US" sz="1200" dirty="0">
                <a:latin typeface="+mj-lt"/>
              </a:rPr>
              <a:t>Delivery: As stated in Contract Data.</a:t>
            </a:r>
            <a:br>
              <a:rPr lang="en-US" sz="1200" dirty="0">
                <a:latin typeface="+mj-lt"/>
              </a:rPr>
            </a:br>
            <a:r>
              <a:rPr lang="en-US" sz="1200" dirty="0">
                <a:latin typeface="+mj-lt"/>
              </a:rPr>
              <a:t>Overheads and profit percentage: To be completed by Supplier where applicable.</a:t>
            </a:r>
            <a:endParaRPr lang="en-US" sz="1200" b="1" dirty="0">
              <a:latin typeface="+mj-lt"/>
            </a:endParaRPr>
          </a:p>
        </p:txBody>
      </p:sp>
      <p:sp>
        <p:nvSpPr>
          <p:cNvPr id="6" name="Title 3">
            <a:extLst>
              <a:ext uri="{FF2B5EF4-FFF2-40B4-BE49-F238E27FC236}">
                <a16:creationId xmlns:a16="http://schemas.microsoft.com/office/drawing/2014/main" id="{73623DC7-1536-5FE1-0634-550B839C21F7}"/>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33045609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8185D-716A-D71A-7986-9D858B4258F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98F8945-84A1-C470-609F-4F7289B70A97}"/>
              </a:ext>
            </a:extLst>
          </p:cNvPr>
          <p:cNvSpPr>
            <a:spLocks noGrp="1"/>
          </p:cNvSpPr>
          <p:nvPr>
            <p:ph type="body" sz="quarter" idx="17"/>
          </p:nvPr>
        </p:nvSpPr>
        <p:spPr>
          <a:xfrm>
            <a:off x="351692" y="1090246"/>
            <a:ext cx="10105293" cy="5673969"/>
          </a:xfrm>
        </p:spPr>
        <p:txBody>
          <a:bodyPr lIns="91440" tIns="45720" rIns="91440" bIns="45720" anchor="t"/>
          <a:lstStyle/>
          <a:p>
            <a:r>
              <a:rPr lang="en-US" sz="1200" b="1" dirty="0">
                <a:latin typeface="+mj-lt"/>
              </a:rPr>
              <a:t>CONTRACT DOCUMENT HIERARCHY</a:t>
            </a:r>
            <a:br>
              <a:rPr lang="en-US" sz="1100" dirty="0">
                <a:latin typeface="+mj-lt"/>
              </a:rPr>
            </a:br>
            <a:r>
              <a:rPr lang="en-US" sz="1100" b="1" dirty="0">
                <a:latin typeface="+mj-lt"/>
              </a:rPr>
              <a:t>Contract Documents</a:t>
            </a:r>
            <a:br>
              <a:rPr lang="en-US" sz="1100" dirty="0">
                <a:latin typeface="+mj-lt"/>
              </a:rPr>
            </a:br>
            <a:r>
              <a:rPr lang="en-US" sz="1100" dirty="0">
                <a:latin typeface="+mj-lt"/>
              </a:rPr>
              <a:t>The Form of Offer and Acceptance confirms that the contract terms are contained in:</a:t>
            </a:r>
          </a:p>
          <a:p>
            <a:pPr marL="171450" indent="-171450">
              <a:buFont typeface="Arial" panose="020B0604020202020204" pitchFamily="34" charset="0"/>
              <a:buChar char="•"/>
            </a:pPr>
            <a:r>
              <a:rPr lang="en-US" sz="1100" dirty="0">
                <a:latin typeface="+mj-lt"/>
              </a:rPr>
              <a:t>C1 – Agreements &amp; Contract Data</a:t>
            </a:r>
          </a:p>
          <a:p>
            <a:pPr marL="171450" indent="-171450">
              <a:buFont typeface="Arial" panose="020B0604020202020204" pitchFamily="34" charset="0"/>
              <a:buChar char="•"/>
            </a:pPr>
            <a:r>
              <a:rPr lang="en-US" sz="1100" dirty="0">
                <a:latin typeface="+mj-lt"/>
              </a:rPr>
              <a:t>Form of Offer &amp; Acceptance</a:t>
            </a:r>
          </a:p>
          <a:p>
            <a:pPr marL="171450" indent="-171450">
              <a:buFont typeface="Arial" panose="020B0604020202020204" pitchFamily="34" charset="0"/>
              <a:buChar char="•"/>
            </a:pPr>
            <a:r>
              <a:rPr lang="en-US" sz="1100" dirty="0">
                <a:latin typeface="+mj-lt"/>
              </a:rPr>
              <a:t>Contract Data</a:t>
            </a:r>
          </a:p>
          <a:p>
            <a:pPr marL="171450" indent="-171450">
              <a:buFont typeface="Arial" panose="020B0604020202020204" pitchFamily="34" charset="0"/>
              <a:buChar char="•"/>
            </a:pPr>
            <a:r>
              <a:rPr lang="en-US" sz="1100" dirty="0">
                <a:latin typeface="+mj-lt"/>
              </a:rPr>
              <a:t>C2 – Pricing Data</a:t>
            </a:r>
          </a:p>
          <a:p>
            <a:pPr marL="171450" indent="-171450">
              <a:buFont typeface="Arial" panose="020B0604020202020204" pitchFamily="34" charset="0"/>
              <a:buChar char="•"/>
            </a:pPr>
            <a:r>
              <a:rPr lang="en-US" sz="1100" dirty="0">
                <a:latin typeface="+mj-lt"/>
              </a:rPr>
              <a:t>C3 – Goods Information</a:t>
            </a:r>
          </a:p>
          <a:p>
            <a:pPr marL="171450" indent="-171450">
              <a:buFont typeface="Arial" panose="020B0604020202020204" pitchFamily="34" charset="0"/>
              <a:buChar char="•"/>
            </a:pPr>
            <a:r>
              <a:rPr lang="en-US" sz="1100" dirty="0">
                <a:latin typeface="+mj-lt"/>
              </a:rPr>
              <a:t>Scope of Work</a:t>
            </a:r>
          </a:p>
          <a:p>
            <a:pPr marL="171450" indent="-171450">
              <a:buFont typeface="Arial" panose="020B0604020202020204" pitchFamily="34" charset="0"/>
              <a:buChar char="•"/>
            </a:pPr>
            <a:r>
              <a:rPr lang="en-US" sz="1100" dirty="0">
                <a:latin typeface="+mj-lt"/>
              </a:rPr>
              <a:t>Supply requirements</a:t>
            </a:r>
          </a:p>
          <a:p>
            <a:pPr marL="171450" indent="-171450">
              <a:buFont typeface="Arial" panose="020B0604020202020204" pitchFamily="34" charset="0"/>
              <a:buChar char="•"/>
            </a:pPr>
            <a:r>
              <a:rPr lang="en-US" sz="1100" dirty="0">
                <a:latin typeface="+mj-lt"/>
              </a:rPr>
              <a:t>Drawings and other incorporated documents</a:t>
            </a:r>
            <a:br>
              <a:rPr lang="en-US" sz="1100" dirty="0">
                <a:latin typeface="+mj-lt"/>
              </a:rPr>
            </a:br>
            <a:endParaRPr lang="en-US" sz="1100" dirty="0">
              <a:latin typeface="+mj-lt"/>
            </a:endParaRPr>
          </a:p>
          <a:p>
            <a:r>
              <a:rPr lang="en-US" sz="1100" b="1" dirty="0">
                <a:latin typeface="+mj-lt"/>
              </a:rPr>
              <a:t>Deviations</a:t>
            </a:r>
            <a:br>
              <a:rPr lang="en-US" sz="1100" dirty="0">
                <a:latin typeface="+mj-lt"/>
              </a:rPr>
            </a:br>
            <a:r>
              <a:rPr lang="en-US" sz="1100" dirty="0">
                <a:latin typeface="+mj-lt"/>
              </a:rPr>
              <a:t>Any agreed deviations or amendments must be captured in the </a:t>
            </a:r>
            <a:r>
              <a:rPr lang="en-US" sz="1100" b="1" dirty="0">
                <a:latin typeface="+mj-lt"/>
              </a:rPr>
              <a:t>Schedule of Deviations.</a:t>
            </a:r>
            <a:br>
              <a:rPr lang="en-US" sz="1100" dirty="0">
                <a:latin typeface="+mj-lt"/>
              </a:rPr>
            </a:br>
            <a:r>
              <a:rPr lang="en-US" sz="1100" dirty="0">
                <a:latin typeface="+mj-lt"/>
              </a:rPr>
              <a:t>No amendment or deviation is valid unless contained in the applicable Schedule</a:t>
            </a:r>
            <a:endParaRPr lang="en-US" sz="1100" b="1" dirty="0">
              <a:latin typeface="+mj-lt"/>
            </a:endParaRPr>
          </a:p>
        </p:txBody>
      </p:sp>
      <p:sp>
        <p:nvSpPr>
          <p:cNvPr id="6" name="Title 3">
            <a:extLst>
              <a:ext uri="{FF2B5EF4-FFF2-40B4-BE49-F238E27FC236}">
                <a16:creationId xmlns:a16="http://schemas.microsoft.com/office/drawing/2014/main" id="{2AEEC7FD-620F-1117-8753-EBCE944120D0}"/>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Contracting Data</a:t>
            </a:r>
            <a:endParaRPr lang="en-US" dirty="0">
              <a:latin typeface="+mj-lt"/>
            </a:endParaRPr>
          </a:p>
        </p:txBody>
      </p:sp>
    </p:spTree>
    <p:extLst>
      <p:ext uri="{BB962C8B-B14F-4D97-AF65-F5344CB8AC3E}">
        <p14:creationId xmlns:p14="http://schemas.microsoft.com/office/powerpoint/2010/main" val="20160906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9086F-3A58-790B-26E7-82F8FDEAF7DA}"/>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9CAC6BE0-5CB2-101C-2B7B-34C9765F0950}"/>
              </a:ext>
            </a:extLst>
          </p:cNvPr>
          <p:cNvSpPr>
            <a:spLocks noGrp="1"/>
          </p:cNvSpPr>
          <p:nvPr>
            <p:ph type="title"/>
          </p:nvPr>
        </p:nvSpPr>
        <p:spPr>
          <a:xfrm>
            <a:off x="195307" y="456991"/>
            <a:ext cx="10442831" cy="461665"/>
          </a:xfrm>
        </p:spPr>
        <p:txBody>
          <a:bodyPr/>
          <a:lstStyle/>
          <a:p>
            <a:r>
              <a:rPr lang="en-US" dirty="0"/>
              <a:t>Emergency Vehicles and Plant Equipment– PPA110288 </a:t>
            </a:r>
            <a:r>
              <a:rPr lang="en-ZA" dirty="0">
                <a:solidFill>
                  <a:schemeClr val="tx1">
                    <a:lumMod val="75000"/>
                    <a:lumOff val="25000"/>
                  </a:schemeClr>
                </a:solidFill>
              </a:rPr>
              <a:t>- </a:t>
            </a:r>
            <a:r>
              <a:rPr lang="en-ZA" dirty="0">
                <a:latin typeface="+mj-lt"/>
              </a:rPr>
              <a:t>Contract Data</a:t>
            </a:r>
            <a:endParaRPr lang="en-US" dirty="0">
              <a:latin typeface="+mj-lt"/>
            </a:endParaRPr>
          </a:p>
        </p:txBody>
      </p:sp>
      <p:sp>
        <p:nvSpPr>
          <p:cNvPr id="5" name="Text Placeholder 2">
            <a:extLst>
              <a:ext uri="{FF2B5EF4-FFF2-40B4-BE49-F238E27FC236}">
                <a16:creationId xmlns:a16="http://schemas.microsoft.com/office/drawing/2014/main" id="{FAD66721-307A-7E27-59A7-3C144CAF6803}"/>
              </a:ext>
            </a:extLst>
          </p:cNvPr>
          <p:cNvSpPr>
            <a:spLocks noGrp="1"/>
          </p:cNvSpPr>
          <p:nvPr>
            <p:ph type="body" sz="quarter" idx="17"/>
          </p:nvPr>
        </p:nvSpPr>
        <p:spPr>
          <a:xfrm>
            <a:off x="619124" y="1778000"/>
            <a:ext cx="10973107" cy="3902075"/>
          </a:xfrm>
        </p:spPr>
        <p:txBody>
          <a:bodyPr lIns="91440" tIns="45720" rIns="91440" bIns="45720" anchor="t"/>
          <a:lstStyle/>
          <a:p>
            <a:pPr marL="349824" indent="-349824">
              <a:lnSpc>
                <a:spcPct val="90000"/>
              </a:lnSpc>
              <a:spcBef>
                <a:spcPct val="20000"/>
              </a:spcBef>
              <a:buClr>
                <a:srgbClr val="000000"/>
              </a:buClr>
              <a:buSzPct val="95000"/>
              <a:buFontTx/>
              <a:buChar char="•"/>
            </a:pPr>
            <a:r>
              <a:rPr lang="en-ZA" sz="1800" kern="0" dirty="0">
                <a:solidFill>
                  <a:srgbClr val="000000"/>
                </a:solidFill>
                <a:latin typeface="Tahoma"/>
              </a:rPr>
              <a:t>Conditions of Contract – </a:t>
            </a:r>
            <a:r>
              <a:rPr lang="en-ZA" kern="0" dirty="0">
                <a:solidFill>
                  <a:srgbClr val="000000"/>
                </a:solidFill>
                <a:latin typeface="Tahoma"/>
              </a:rPr>
              <a:t>	</a:t>
            </a:r>
            <a:r>
              <a:rPr lang="en-US" kern="0" dirty="0">
                <a:solidFill>
                  <a:srgbClr val="000000"/>
                </a:solidFill>
                <a:latin typeface="Tahoma"/>
              </a:rPr>
              <a:t>NEC3 Engineering and Construction Contract June 2005 (amended June 2006 and April 2013)</a:t>
            </a:r>
            <a:endParaRPr lang="en-ZA" kern="0" dirty="0">
              <a:solidFill>
                <a:srgbClr val="000000"/>
              </a:solidFill>
              <a:latin typeface="Tahoma"/>
            </a:endParaRPr>
          </a:p>
          <a:p>
            <a:pPr marL="349824" indent="-349824">
              <a:lnSpc>
                <a:spcPct val="90000"/>
              </a:lnSpc>
              <a:spcBef>
                <a:spcPct val="20000"/>
              </a:spcBef>
              <a:buClr>
                <a:srgbClr val="000000"/>
              </a:buClr>
              <a:buSzPct val="95000"/>
              <a:buFontTx/>
              <a:buChar char="•"/>
            </a:pPr>
            <a:endParaRPr lang="en-ZA" sz="1800" kern="0" dirty="0">
              <a:solidFill>
                <a:srgbClr val="000000"/>
              </a:solidFill>
              <a:latin typeface="Tahoma"/>
            </a:endParaRPr>
          </a:p>
          <a:p>
            <a:pPr marL="342900" lvl="0" indent="-342900" eaLnBrk="0" fontAlgn="base" hangingPunct="0">
              <a:spcAft>
                <a:spcPts val="300"/>
              </a:spcAft>
            </a:pPr>
            <a:endParaRPr lang="en-US" sz="1800" kern="0" dirty="0">
              <a:solidFill>
                <a:srgbClr val="000000"/>
              </a:solidFill>
              <a:latin typeface="Tahoma"/>
            </a:endParaRPr>
          </a:p>
          <a:p>
            <a:pPr marL="342900" lvl="0" indent="-342900" eaLnBrk="0" fontAlgn="base" hangingPunct="0">
              <a:spcAft>
                <a:spcPts val="300"/>
              </a:spcAft>
            </a:pPr>
            <a:r>
              <a:rPr lang="en-US" sz="1800" dirty="0">
                <a:solidFill>
                  <a:srgbClr val="FF0000"/>
                </a:solidFill>
                <a:latin typeface="Tahoma" pitchFamily="34" charset="0"/>
                <a:ea typeface="ＭＳ Ｐゴシック" charset="0"/>
                <a:cs typeface="+mn-cs"/>
              </a:rPr>
              <a:t>      </a:t>
            </a:r>
          </a:p>
        </p:txBody>
      </p:sp>
    </p:spTree>
    <p:extLst>
      <p:ext uri="{BB962C8B-B14F-4D97-AF65-F5344CB8AC3E}">
        <p14:creationId xmlns:p14="http://schemas.microsoft.com/office/powerpoint/2010/main" val="8510180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4E285-EDAB-2F4B-709A-4262D4EEA8B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E267D07-063C-1D08-4684-C7B74EDDD405}"/>
              </a:ext>
            </a:extLst>
          </p:cNvPr>
          <p:cNvSpPr>
            <a:spLocks noGrp="1"/>
          </p:cNvSpPr>
          <p:nvPr>
            <p:ph type="body" sz="quarter" idx="17"/>
          </p:nvPr>
        </p:nvSpPr>
        <p:spPr>
          <a:xfrm>
            <a:off x="317196" y="1140680"/>
            <a:ext cx="10667327" cy="5607361"/>
          </a:xfrm>
        </p:spPr>
        <p:txBody>
          <a:bodyPr lIns="91440" tIns="45720" rIns="91440" bIns="45720" anchor="t"/>
          <a:lstStyle/>
          <a:p>
            <a:pPr>
              <a:lnSpc>
                <a:spcPct val="90000"/>
              </a:lnSpc>
              <a:spcBef>
                <a:spcPct val="20000"/>
              </a:spcBef>
              <a:buClr>
                <a:srgbClr val="000000"/>
              </a:buClr>
              <a:buSzPct val="95000"/>
            </a:pPr>
            <a:r>
              <a:rPr lang="en-US" sz="1800" kern="0" dirty="0">
                <a:solidFill>
                  <a:srgbClr val="000000"/>
                </a:solidFill>
                <a:latin typeface="Tahoma"/>
              </a:rPr>
              <a:t>Z:Additional conditions of contract </a:t>
            </a:r>
            <a:r>
              <a:rPr lang="en-ZA" sz="1800" kern="0" dirty="0">
                <a:solidFill>
                  <a:srgbClr val="000000"/>
                </a:solidFill>
                <a:latin typeface="Tahoma"/>
              </a:rPr>
              <a:t>Secondary Options</a:t>
            </a:r>
          </a:p>
          <a:p>
            <a:pPr marL="466433" lvl="1">
              <a:spcBef>
                <a:spcPct val="20000"/>
              </a:spcBef>
              <a:buClr>
                <a:srgbClr val="000000"/>
              </a:buClr>
              <a:buSzPct val="95000"/>
            </a:pPr>
            <a:endParaRPr lang="en-US" b="1" kern="0" dirty="0">
              <a:solidFill>
                <a:srgbClr val="000000"/>
              </a:solidFill>
              <a:latin typeface="Tahoma"/>
            </a:endParaRPr>
          </a:p>
        </p:txBody>
      </p:sp>
      <p:sp>
        <p:nvSpPr>
          <p:cNvPr id="4" name="Title 3">
            <a:extLst>
              <a:ext uri="{FF2B5EF4-FFF2-40B4-BE49-F238E27FC236}">
                <a16:creationId xmlns:a16="http://schemas.microsoft.com/office/drawing/2014/main" id="{DA139A56-787C-1BF7-A989-E932819E9017}"/>
              </a:ext>
            </a:extLst>
          </p:cNvPr>
          <p:cNvSpPr>
            <a:spLocks noGrp="1"/>
          </p:cNvSpPr>
          <p:nvPr>
            <p:ph type="title"/>
          </p:nvPr>
        </p:nvSpPr>
        <p:spPr>
          <a:xfrm>
            <a:off x="234836" y="273206"/>
            <a:ext cx="10289844" cy="461665"/>
          </a:xfrm>
        </p:spPr>
        <p:txBody>
          <a:bodyPr/>
          <a:lstStyle/>
          <a:p>
            <a:r>
              <a:rPr lang="en-US" dirty="0"/>
              <a:t>Emergency Vehicles and Plant Equipment– PPA110288 </a:t>
            </a:r>
            <a:r>
              <a:rPr lang="en-ZA" dirty="0">
                <a:solidFill>
                  <a:schemeClr val="tx1">
                    <a:lumMod val="75000"/>
                    <a:lumOff val="25000"/>
                  </a:schemeClr>
                </a:solidFill>
              </a:rPr>
              <a:t>- </a:t>
            </a:r>
            <a:r>
              <a:rPr lang="en-ZA" dirty="0">
                <a:latin typeface="+mj-lt"/>
              </a:rPr>
              <a:t>Contract Data</a:t>
            </a:r>
            <a:endParaRPr lang="en-US" dirty="0">
              <a:latin typeface="+mj-lt"/>
            </a:endParaRPr>
          </a:p>
        </p:txBody>
      </p:sp>
      <p:graphicFrame>
        <p:nvGraphicFramePr>
          <p:cNvPr id="5" name="Table 4">
            <a:extLst>
              <a:ext uri="{FF2B5EF4-FFF2-40B4-BE49-F238E27FC236}">
                <a16:creationId xmlns:a16="http://schemas.microsoft.com/office/drawing/2014/main" id="{6876F8A9-B436-6F74-43B9-D864E73DDE09}"/>
              </a:ext>
            </a:extLst>
          </p:cNvPr>
          <p:cNvGraphicFramePr>
            <a:graphicFrameLocks noGrp="1"/>
          </p:cNvGraphicFramePr>
          <p:nvPr>
            <p:extLst>
              <p:ext uri="{D42A27DB-BD31-4B8C-83A1-F6EECF244321}">
                <p14:modId xmlns:p14="http://schemas.microsoft.com/office/powerpoint/2010/main" val="1496967723"/>
              </p:ext>
            </p:extLst>
          </p:nvPr>
        </p:nvGraphicFramePr>
        <p:xfrm>
          <a:off x="317196" y="1140680"/>
          <a:ext cx="11458244" cy="3806460"/>
        </p:xfrm>
        <a:graphic>
          <a:graphicData uri="http://schemas.openxmlformats.org/drawingml/2006/table">
            <a:tbl>
              <a:tblPr>
                <a:tableStyleId>{5C22544A-7EE6-4342-B048-85BDC9FD1C3A}</a:tableStyleId>
              </a:tblPr>
              <a:tblGrid>
                <a:gridCol w="11458244">
                  <a:extLst>
                    <a:ext uri="{9D8B030D-6E8A-4147-A177-3AD203B41FA5}">
                      <a16:colId xmlns:a16="http://schemas.microsoft.com/office/drawing/2014/main" val="1016819829"/>
                    </a:ext>
                  </a:extLst>
                </a:gridCol>
              </a:tblGrid>
              <a:tr h="543780">
                <a:tc>
                  <a:txBody>
                    <a:bodyPr/>
                    <a:lstStyle/>
                    <a:p>
                      <a:pPr marL="226695" marR="0" indent="-226695">
                        <a:buNone/>
                        <a:tabLst>
                          <a:tab pos="226695" algn="l"/>
                        </a:tabLst>
                      </a:pPr>
                      <a:r>
                        <a:rPr lang="en-GB" sz="1800" dirty="0">
                          <a:effectLst/>
                        </a:rPr>
                        <a:t>X7: Delay Damages – Refer to Core Clause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53975" marB="53975"/>
                </a:tc>
                <a:extLst>
                  <a:ext uri="{0D108BD9-81ED-4DB2-BD59-A6C34878D82A}">
                    <a16:rowId xmlns:a16="http://schemas.microsoft.com/office/drawing/2014/main" val="3456886862"/>
                  </a:ext>
                </a:extLst>
              </a:tr>
              <a:tr h="543780">
                <a:tc>
                  <a:txBody>
                    <a:bodyPr/>
                    <a:lstStyle/>
                    <a:p>
                      <a:pPr marL="226695" marR="0" indent="-226695">
                        <a:buNone/>
                        <a:tabLst>
                          <a:tab pos="226695" algn="l"/>
                        </a:tabLst>
                      </a:pPr>
                      <a:r>
                        <a:rPr lang="en-GB" sz="1800" dirty="0">
                          <a:effectLst/>
                        </a:rPr>
                        <a:t>Z: Additional Condition of Contract</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3975" marR="53975" marT="53975" marB="53975"/>
                </a:tc>
                <a:extLst>
                  <a:ext uri="{0D108BD9-81ED-4DB2-BD59-A6C34878D82A}">
                    <a16:rowId xmlns:a16="http://schemas.microsoft.com/office/drawing/2014/main" val="2671204746"/>
                  </a:ext>
                </a:extLst>
              </a:tr>
              <a:tr h="543780">
                <a:tc>
                  <a:txBody>
                    <a:bodyPr/>
                    <a:lstStyle/>
                    <a:p>
                      <a:r>
                        <a:rPr lang="en-GB" sz="1800" dirty="0">
                          <a:effectLst/>
                        </a:rPr>
                        <a:t>Z1: </a:t>
                      </a:r>
                      <a:r>
                        <a:rPr lang="en-GB" sz="1800" kern="1200" dirty="0">
                          <a:solidFill>
                            <a:schemeClr val="dk1"/>
                          </a:solidFill>
                          <a:effectLst/>
                          <a:latin typeface="+mn-lt"/>
                          <a:ea typeface="+mn-ea"/>
                          <a:cs typeface="+mn-cs"/>
                        </a:rPr>
                        <a:t>Additional clauses relating to Joint Venture</a:t>
                      </a:r>
                      <a:endParaRPr lang="en-US" sz="1800" kern="1200" dirty="0">
                        <a:solidFill>
                          <a:schemeClr val="dk1"/>
                        </a:solidFill>
                        <a:effectLst/>
                        <a:latin typeface="+mn-lt"/>
                        <a:ea typeface="+mn-ea"/>
                        <a:cs typeface="+mn-cs"/>
                      </a:endParaRPr>
                    </a:p>
                  </a:txBody>
                  <a:tcPr marL="53975" marR="53975" marT="53975" marB="53975"/>
                </a:tc>
                <a:extLst>
                  <a:ext uri="{0D108BD9-81ED-4DB2-BD59-A6C34878D82A}">
                    <a16:rowId xmlns:a16="http://schemas.microsoft.com/office/drawing/2014/main" val="4080288056"/>
                  </a:ext>
                </a:extLst>
              </a:tr>
              <a:tr h="543780">
                <a:tc>
                  <a:txBody>
                    <a:bodyPr/>
                    <a:lstStyle/>
                    <a:p>
                      <a:pPr marL="226695" marR="0" indent="-226695">
                        <a:buNone/>
                        <a:tabLst>
                          <a:tab pos="226695" algn="l"/>
                        </a:tabLst>
                      </a:pPr>
                      <a:r>
                        <a:rPr lang="en-GB" sz="1800" dirty="0">
                          <a:effectLst/>
                        </a:rPr>
                        <a:t>Z2: </a:t>
                      </a:r>
                      <a:r>
                        <a:rPr lang="en-US" sz="1800" dirty="0">
                          <a:effectLst/>
                        </a:rPr>
                        <a:t>Additional obligations in respect of Termination</a:t>
                      </a:r>
                    </a:p>
                  </a:txBody>
                  <a:tcPr marL="53975" marR="53975" marT="53975" marB="53975"/>
                </a:tc>
                <a:extLst>
                  <a:ext uri="{0D108BD9-81ED-4DB2-BD59-A6C34878D82A}">
                    <a16:rowId xmlns:a16="http://schemas.microsoft.com/office/drawing/2014/main" val="1317746819"/>
                  </a:ext>
                </a:extLst>
              </a:tr>
              <a:tr h="543780">
                <a:tc>
                  <a:txBody>
                    <a:bodyPr/>
                    <a:lstStyle/>
                    <a:p>
                      <a:pPr marL="0" marR="0">
                        <a:buNone/>
                        <a:tabLst>
                          <a:tab pos="226695" algn="l"/>
                        </a:tabLst>
                      </a:pPr>
                      <a:r>
                        <a:rPr lang="en-GB" sz="1800" dirty="0">
                          <a:effectLst/>
                        </a:rPr>
                        <a:t>Z3: </a:t>
                      </a:r>
                      <a:r>
                        <a:rPr lang="en-GB" sz="1800" kern="1200" dirty="0">
                          <a:solidFill>
                            <a:schemeClr val="dk1"/>
                          </a:solidFill>
                          <a:effectLst/>
                          <a:latin typeface="+mn-lt"/>
                          <a:ea typeface="+mn-ea"/>
                          <a:cs typeface="+mn-cs"/>
                        </a:rPr>
                        <a:t>Additional Clause Relating to Collusion and/or Tender Rigging</a:t>
                      </a:r>
                      <a:endParaRPr lang="en-US" sz="1800" kern="1200" dirty="0">
                        <a:solidFill>
                          <a:schemeClr val="dk1"/>
                        </a:solidFill>
                        <a:effectLst/>
                        <a:latin typeface="+mn-lt"/>
                        <a:ea typeface="+mn-ea"/>
                        <a:cs typeface="+mn-cs"/>
                      </a:endParaRPr>
                    </a:p>
                  </a:txBody>
                  <a:tcPr marL="53975" marR="53975" marT="53975" marB="53975"/>
                </a:tc>
                <a:extLst>
                  <a:ext uri="{0D108BD9-81ED-4DB2-BD59-A6C34878D82A}">
                    <a16:rowId xmlns:a16="http://schemas.microsoft.com/office/drawing/2014/main" val="458816696"/>
                  </a:ext>
                </a:extLst>
              </a:tr>
              <a:tr h="543780">
                <a:tc>
                  <a:txBody>
                    <a:bodyPr/>
                    <a:lstStyle/>
                    <a:p>
                      <a:r>
                        <a:rPr lang="en-GB" sz="1800" dirty="0">
                          <a:effectLst/>
                        </a:rPr>
                        <a:t>Z4: </a:t>
                      </a:r>
                      <a:r>
                        <a:rPr lang="en-GB" sz="1800" kern="1200" dirty="0">
                          <a:solidFill>
                            <a:schemeClr val="dk1"/>
                          </a:solidFill>
                          <a:effectLst/>
                          <a:latin typeface="+mn-lt"/>
                          <a:ea typeface="+mn-ea"/>
                          <a:cs typeface="+mn-cs"/>
                        </a:rPr>
                        <a:t>Protection of Personal Information</a:t>
                      </a:r>
                      <a:r>
                        <a:rPr lang="en-US" sz="1800" kern="1200" dirty="0">
                          <a:solidFill>
                            <a:schemeClr val="dk1"/>
                          </a:solidFill>
                          <a:effectLst/>
                          <a:latin typeface="+mn-lt"/>
                          <a:ea typeface="+mn-ea"/>
                          <a:cs typeface="+mn-cs"/>
                        </a:rPr>
                        <a:t> </a:t>
                      </a:r>
                      <a:r>
                        <a:rPr lang="en-GB" sz="1800" kern="1200" dirty="0">
                          <a:solidFill>
                            <a:schemeClr val="dk1"/>
                          </a:solidFill>
                          <a:effectLst/>
                          <a:latin typeface="+mn-lt"/>
                          <a:ea typeface="+mn-ea"/>
                          <a:cs typeface="+mn-cs"/>
                        </a:rPr>
                        <a:t>Act</a:t>
                      </a:r>
                      <a:endParaRPr lang="en-US" sz="1800" kern="1200" dirty="0">
                        <a:solidFill>
                          <a:schemeClr val="dk1"/>
                        </a:solidFill>
                        <a:effectLst/>
                        <a:latin typeface="+mn-lt"/>
                        <a:ea typeface="+mn-ea"/>
                        <a:cs typeface="+mn-cs"/>
                      </a:endParaRPr>
                    </a:p>
                  </a:txBody>
                  <a:tcPr marL="53975" marR="53975" marT="53975" marB="53975"/>
                </a:tc>
                <a:extLst>
                  <a:ext uri="{0D108BD9-81ED-4DB2-BD59-A6C34878D82A}">
                    <a16:rowId xmlns:a16="http://schemas.microsoft.com/office/drawing/2014/main" val="888966700"/>
                  </a:ext>
                </a:extLst>
              </a:tr>
              <a:tr h="543780">
                <a:tc>
                  <a:txBody>
                    <a:bodyPr/>
                    <a:lstStyle/>
                    <a:p>
                      <a:r>
                        <a:rPr lang="en-GB" sz="1800" dirty="0">
                          <a:effectLst/>
                        </a:rPr>
                        <a:t>Z5: </a:t>
                      </a:r>
                      <a:r>
                        <a:rPr lang="en-GB" sz="1800" kern="1200" dirty="0">
                          <a:solidFill>
                            <a:schemeClr val="dk1"/>
                          </a:solidFill>
                          <a:effectLst/>
                          <a:latin typeface="+mn-lt"/>
                          <a:ea typeface="+mn-ea"/>
                          <a:cs typeface="+mn-cs"/>
                        </a:rPr>
                        <a:t>Right Reserved by the Purchaser to conduct screening through SSA</a:t>
                      </a:r>
                      <a:endParaRPr lang="en-US" sz="1800" kern="1200" dirty="0">
                        <a:solidFill>
                          <a:schemeClr val="dk1"/>
                        </a:solidFill>
                        <a:effectLst/>
                        <a:latin typeface="+mn-lt"/>
                        <a:ea typeface="+mn-ea"/>
                        <a:cs typeface="+mn-cs"/>
                      </a:endParaRPr>
                    </a:p>
                  </a:txBody>
                  <a:tcPr marL="53975" marR="53975" marT="53975" marB="53975"/>
                </a:tc>
                <a:extLst>
                  <a:ext uri="{0D108BD9-81ED-4DB2-BD59-A6C34878D82A}">
                    <a16:rowId xmlns:a16="http://schemas.microsoft.com/office/drawing/2014/main" val="2786347538"/>
                  </a:ext>
                </a:extLst>
              </a:tr>
            </a:tbl>
          </a:graphicData>
        </a:graphic>
      </p:graphicFrame>
    </p:spTree>
    <p:extLst>
      <p:ext uri="{BB962C8B-B14F-4D97-AF65-F5344CB8AC3E}">
        <p14:creationId xmlns:p14="http://schemas.microsoft.com/office/powerpoint/2010/main" val="4251601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F1BF7-0712-A4F4-BA55-93D9B723A508}"/>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A5383BF6-5D27-2C1E-F328-F713403D90E7}"/>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Pricing Data</a:t>
            </a:r>
            <a:endParaRPr lang="en-US" dirty="0">
              <a:latin typeface="+mj-lt"/>
            </a:endParaRPr>
          </a:p>
        </p:txBody>
      </p:sp>
      <p:graphicFrame>
        <p:nvGraphicFramePr>
          <p:cNvPr id="13" name="Table 12">
            <a:extLst>
              <a:ext uri="{FF2B5EF4-FFF2-40B4-BE49-F238E27FC236}">
                <a16:creationId xmlns:a16="http://schemas.microsoft.com/office/drawing/2014/main" id="{849F768A-8BDB-24BD-D960-65CF18F77421}"/>
              </a:ext>
            </a:extLst>
          </p:cNvPr>
          <p:cNvGraphicFramePr>
            <a:graphicFrameLocks noGrp="1"/>
          </p:cNvGraphicFramePr>
          <p:nvPr>
            <p:extLst>
              <p:ext uri="{D42A27DB-BD31-4B8C-83A1-F6EECF244321}">
                <p14:modId xmlns:p14="http://schemas.microsoft.com/office/powerpoint/2010/main" val="4161975229"/>
              </p:ext>
            </p:extLst>
          </p:nvPr>
        </p:nvGraphicFramePr>
        <p:xfrm>
          <a:off x="762001" y="1113692"/>
          <a:ext cx="7787539" cy="5337367"/>
        </p:xfrm>
        <a:graphic>
          <a:graphicData uri="http://schemas.openxmlformats.org/drawingml/2006/table">
            <a:tbl>
              <a:tblPr firstRow="1" firstCol="1" bandRow="1"/>
              <a:tblGrid>
                <a:gridCol w="808603">
                  <a:extLst>
                    <a:ext uri="{9D8B030D-6E8A-4147-A177-3AD203B41FA5}">
                      <a16:colId xmlns:a16="http://schemas.microsoft.com/office/drawing/2014/main" val="342301039"/>
                    </a:ext>
                  </a:extLst>
                </a:gridCol>
                <a:gridCol w="3466281">
                  <a:extLst>
                    <a:ext uri="{9D8B030D-6E8A-4147-A177-3AD203B41FA5}">
                      <a16:colId xmlns:a16="http://schemas.microsoft.com/office/drawing/2014/main" val="1631300365"/>
                    </a:ext>
                  </a:extLst>
                </a:gridCol>
                <a:gridCol w="548906">
                  <a:extLst>
                    <a:ext uri="{9D8B030D-6E8A-4147-A177-3AD203B41FA5}">
                      <a16:colId xmlns:a16="http://schemas.microsoft.com/office/drawing/2014/main" val="1004237369"/>
                    </a:ext>
                  </a:extLst>
                </a:gridCol>
                <a:gridCol w="932549">
                  <a:extLst>
                    <a:ext uri="{9D8B030D-6E8A-4147-A177-3AD203B41FA5}">
                      <a16:colId xmlns:a16="http://schemas.microsoft.com/office/drawing/2014/main" val="2380606289"/>
                    </a:ext>
                  </a:extLst>
                </a:gridCol>
                <a:gridCol w="836426">
                  <a:extLst>
                    <a:ext uri="{9D8B030D-6E8A-4147-A177-3AD203B41FA5}">
                      <a16:colId xmlns:a16="http://schemas.microsoft.com/office/drawing/2014/main" val="3466594418"/>
                    </a:ext>
                  </a:extLst>
                </a:gridCol>
                <a:gridCol w="1194774">
                  <a:extLst>
                    <a:ext uri="{9D8B030D-6E8A-4147-A177-3AD203B41FA5}">
                      <a16:colId xmlns:a16="http://schemas.microsoft.com/office/drawing/2014/main" val="2081238232"/>
                    </a:ext>
                  </a:extLst>
                </a:gridCol>
              </a:tblGrid>
              <a:tr h="401847">
                <a:tc>
                  <a:txBody>
                    <a:bodyPr/>
                    <a:lstStyle/>
                    <a:p>
                      <a:pPr marL="0" marR="0">
                        <a:buNone/>
                        <a:tabLst>
                          <a:tab pos="226695" algn="l"/>
                        </a:tabLst>
                      </a:pPr>
                      <a:r>
                        <a:rPr lang="en-GB" sz="1200" b="1">
                          <a:effectLst/>
                          <a:latin typeface="Tahoma" panose="020B0604030504040204" pitchFamily="34" charset="0"/>
                          <a:ea typeface="Times New Roman" panose="02020603050405020304" pitchFamily="18" charset="0"/>
                          <a:cs typeface="Times New Roman" panose="02020603050405020304" pitchFamily="18" charset="0"/>
                        </a:rPr>
                        <a:t>Item no</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b="1">
                          <a:effectLst/>
                          <a:latin typeface="Tahoma" panose="020B0604030504040204" pitchFamily="34" charset="0"/>
                          <a:ea typeface="Times New Roman" panose="02020603050405020304" pitchFamily="18" charset="0"/>
                          <a:cs typeface="Times New Roman" panose="02020603050405020304" pitchFamily="18" charset="0"/>
                        </a:rPr>
                        <a:t>Description</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b="1">
                          <a:effectLst/>
                          <a:latin typeface="Tahoma" panose="020B0604030504040204" pitchFamily="34" charset="0"/>
                          <a:ea typeface="Times New Roman" panose="02020603050405020304" pitchFamily="18" charset="0"/>
                          <a:cs typeface="Times New Roman" panose="02020603050405020304" pitchFamily="18" charset="0"/>
                        </a:rPr>
                        <a:t>Unit</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b="1">
                          <a:effectLst/>
                          <a:latin typeface="Tahoma" panose="020B0604030504040204" pitchFamily="34" charset="0"/>
                          <a:ea typeface="Times New Roman" panose="02020603050405020304" pitchFamily="18" charset="0"/>
                          <a:cs typeface="Times New Roman" panose="02020603050405020304" pitchFamily="18" charset="0"/>
                        </a:rPr>
                        <a:t>Quantity</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b="1">
                          <a:effectLst/>
                          <a:latin typeface="Tahoma" panose="020B0604030504040204" pitchFamily="34" charset="0"/>
                          <a:ea typeface="Times New Roman" panose="02020603050405020304" pitchFamily="18" charset="0"/>
                          <a:cs typeface="Times New Roman" panose="02020603050405020304" pitchFamily="18" charset="0"/>
                        </a:rPr>
                        <a:t>Rate</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b="1" dirty="0">
                          <a:effectLst/>
                          <a:latin typeface="Tahoma" panose="020B0604030504040204" pitchFamily="34" charset="0"/>
                          <a:ea typeface="Times New Roman" panose="02020603050405020304" pitchFamily="18" charset="0"/>
                          <a:cs typeface="Times New Roman" panose="02020603050405020304" pitchFamily="18" charset="0"/>
                        </a:rPr>
                        <a:t>Price</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4294720"/>
                  </a:ext>
                </a:extLst>
              </a:tr>
              <a:tr h="2330712">
                <a:tc>
                  <a:txBody>
                    <a:bodyPr/>
                    <a:lstStyle/>
                    <a:p>
                      <a:pPr marL="0" marR="0" algn="ctr">
                        <a:buNone/>
                        <a:tabLst>
                          <a:tab pos="226695" algn="l"/>
                        </a:tabLst>
                      </a:pPr>
                      <a:r>
                        <a:rPr lang="en-GB" sz="1200">
                          <a:effectLst/>
                          <a:latin typeface="Tahoma" panose="020B0604030504040204" pitchFamily="34" charset="0"/>
                          <a:ea typeface="Times New Roman" panose="02020603050405020304" pitchFamily="18" charset="0"/>
                          <a:cs typeface="Times New Roman" panose="02020603050405020304" pitchFamily="18" charset="0"/>
                        </a:rPr>
                        <a:t>1</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TLB with engine power which must range from minimum of 64 kW to a minimum of 86hp. Minimum of 4-cylinder in-line and water-cooled diesel engine configurations. Must be a 4X4 with hydraulic torque convertor for smooth power transfer. Must have multiple forward and reverse speeds, sometimes with high/low ranges. Hydraulic system flow rate must range from minimum of 80 L/min. Working pressure must be around 22.5 MPa. Must have adjustable outrigger width. Fuel tank capacity must range from minimum of 125 </a:t>
                      </a:r>
                      <a:r>
                        <a:rPr lang="en-GB" sz="1200" dirty="0" err="1">
                          <a:effectLst/>
                          <a:latin typeface="Tahoma" panose="020B0604030504040204" pitchFamily="34" charset="0"/>
                          <a:ea typeface="Times New Roman" panose="02020603050405020304" pitchFamily="18" charset="0"/>
                          <a:cs typeface="Times New Roman" panose="02020603050405020304" pitchFamily="18" charset="0"/>
                        </a:rPr>
                        <a:t>liters</a:t>
                      </a:r>
                      <a:r>
                        <a:rPr lang="en-GB" sz="1200" dirty="0">
                          <a:effectLst/>
                          <a:latin typeface="Tahoma" panose="020B0604030504040204" pitchFamily="34" charset="0"/>
                          <a:ea typeface="Times New Roman" panose="02020603050405020304" pitchFamily="18" charset="0"/>
                          <a:cs typeface="Times New Roman" panose="02020603050405020304" pitchFamily="18" charset="0"/>
                        </a:rPr>
                        <a:t>. Minimum of 36-month/5 000 hours warranty.</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tabLst>
                          <a:tab pos="226695" algn="l"/>
                        </a:tabLst>
                      </a:pPr>
                      <a:r>
                        <a:rPr lang="en-GB" sz="1200">
                          <a:effectLst/>
                          <a:latin typeface="Tahoma" panose="020B0604030504040204" pitchFamily="34" charset="0"/>
                          <a:ea typeface="Times New Roman" panose="02020603050405020304" pitchFamily="18" charset="0"/>
                          <a:cs typeface="Times New Roman" panose="02020603050405020304" pitchFamily="18" charset="0"/>
                        </a:rPr>
                        <a:t>Ea.</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tabLst>
                          <a:tab pos="226695" algn="l"/>
                        </a:tabLst>
                      </a:pPr>
                      <a:r>
                        <a:rPr lang="en-GB" sz="1200">
                          <a:effectLst/>
                          <a:latin typeface="Tahoma" panose="020B0604030504040204" pitchFamily="34" charset="0"/>
                          <a:ea typeface="Times New Roman" panose="02020603050405020304" pitchFamily="18" charset="0"/>
                          <a:cs typeface="Times New Roman" panose="02020603050405020304" pitchFamily="18" charset="0"/>
                        </a:rPr>
                        <a:t>1</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a:effectLst/>
                          <a:latin typeface="Tahoma" panose="020B0604030504040204" pitchFamily="34" charset="0"/>
                          <a:ea typeface="Times New Roman" panose="02020603050405020304" pitchFamily="18" charset="0"/>
                          <a:cs typeface="Times New Roman" panose="02020603050405020304" pitchFamily="18" charset="0"/>
                        </a:rPr>
                        <a:t> </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4406534"/>
                  </a:ext>
                </a:extLst>
              </a:tr>
              <a:tr h="2330712">
                <a:tc>
                  <a:txBody>
                    <a:bodyPr/>
                    <a:lstStyle/>
                    <a:p>
                      <a:pPr marL="0" marR="0" algn="ctr">
                        <a:buNone/>
                        <a:tabLst>
                          <a:tab pos="226695" algn="l"/>
                        </a:tabLst>
                      </a:pPr>
                      <a:r>
                        <a:rPr lang="en-GB" sz="1200">
                          <a:effectLst/>
                          <a:latin typeface="Tahoma" panose="020B0604030504040204" pitchFamily="34" charset="0"/>
                          <a:ea typeface="Times New Roman" panose="02020603050405020304" pitchFamily="18" charset="0"/>
                          <a:cs typeface="Times New Roman" panose="02020603050405020304" pitchFamily="18" charset="0"/>
                        </a:rPr>
                        <a:t>2</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p>
                      <a:pPr marL="0" marR="0" algn="ctr">
                        <a:buNone/>
                        <a:tabLst>
                          <a:tab pos="226695" algn="l"/>
                        </a:tabLst>
                      </a:pPr>
                      <a:r>
                        <a:rPr lang="en-GB" sz="1200">
                          <a:effectLst/>
                          <a:latin typeface="Tahoma" panose="020B0604030504040204" pitchFamily="34" charset="0"/>
                          <a:ea typeface="Times New Roman" panose="02020603050405020304" pitchFamily="18" charset="0"/>
                          <a:cs typeface="Times New Roman" panose="02020603050405020304" pitchFamily="18" charset="0"/>
                        </a:rPr>
                        <a:t> </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Wheeled Mini TLB with a trailer operating weight ranging from 1500kg and above. Engine power minimum rating of 8.6 Kw and above. Dig depths must range from 2.19 meters (7ft 2in) and above. Maximum reach must be at least 4 meters and above. Lifting capacity must be between 1 000 to 10 000 pounds or more. Travel speed and digging forces must be between 1.6 mph and above. Minimum of 3 - 4 years or 4 000 hours warranty. Hydraulic system with a 3-pump system feature or more. Must have adjustable track width. Critical components must be easily accessible for routine maintenance.</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tabLst>
                          <a:tab pos="226695" algn="l"/>
                        </a:tabLst>
                      </a:pPr>
                      <a:r>
                        <a:rPr lang="en-GB" sz="1200">
                          <a:effectLst/>
                          <a:latin typeface="Arial" panose="020B0604020202020204" pitchFamily="34" charset="0"/>
                          <a:ea typeface="Times New Roman" panose="02020603050405020304" pitchFamily="18" charset="0"/>
                          <a:cs typeface="Times New Roman" panose="02020603050405020304" pitchFamily="18" charset="0"/>
                        </a:rPr>
                        <a:t>Ea.</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tabLst>
                          <a:tab pos="226695" algn="l"/>
                        </a:tabLst>
                      </a:pPr>
                      <a:r>
                        <a:rPr lang="en-GB" sz="1200">
                          <a:effectLst/>
                          <a:latin typeface="Tahoma" panose="020B0604030504040204" pitchFamily="34" charset="0"/>
                          <a:ea typeface="Times New Roman" panose="02020603050405020304" pitchFamily="18" charset="0"/>
                          <a:cs typeface="Times New Roman" panose="02020603050405020304" pitchFamily="18" charset="0"/>
                        </a:rPr>
                        <a:t>3</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a:effectLst/>
                          <a:latin typeface="Tahoma" panose="020B0604030504040204" pitchFamily="34" charset="0"/>
                          <a:ea typeface="Times New Roman" panose="02020603050405020304" pitchFamily="18" charset="0"/>
                          <a:cs typeface="Times New Roman" panose="02020603050405020304" pitchFamily="18" charset="0"/>
                        </a:rPr>
                        <a:t> </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7380" marR="57380" marT="45160" marB="451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0560202"/>
                  </a:ext>
                </a:extLst>
              </a:tr>
            </a:tbl>
          </a:graphicData>
        </a:graphic>
      </p:graphicFrame>
    </p:spTree>
    <p:extLst>
      <p:ext uri="{BB962C8B-B14F-4D97-AF65-F5344CB8AC3E}">
        <p14:creationId xmlns:p14="http://schemas.microsoft.com/office/powerpoint/2010/main" val="19110895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AC01B-F5DE-516C-8ECF-A54DB75CAD7B}"/>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F15840A7-FB7C-4F52-53F1-40A96C62BA6C}"/>
              </a:ext>
            </a:extLst>
          </p:cNvPr>
          <p:cNvSpPr>
            <a:spLocks noGrp="1"/>
          </p:cNvSpPr>
          <p:nvPr>
            <p:ph type="title"/>
          </p:nvPr>
        </p:nvSpPr>
        <p:spPr>
          <a:xfrm>
            <a:off x="195307" y="456991"/>
            <a:ext cx="10442831" cy="461665"/>
          </a:xfrm>
        </p:spPr>
        <p:txBody>
          <a:bodyPr/>
          <a:lstStyle/>
          <a:p>
            <a:r>
              <a:rPr lang="en-US" dirty="0"/>
              <a:t>Emergency Vehicles and Plant Equipment– PPA110288</a:t>
            </a:r>
            <a:r>
              <a:rPr lang="en-ZA" dirty="0">
                <a:solidFill>
                  <a:schemeClr val="tx1">
                    <a:lumMod val="75000"/>
                    <a:lumOff val="25000"/>
                  </a:schemeClr>
                </a:solidFill>
              </a:rPr>
              <a:t>– Pricing Data</a:t>
            </a:r>
            <a:endParaRPr lang="en-US" dirty="0">
              <a:latin typeface="+mj-lt"/>
            </a:endParaRPr>
          </a:p>
        </p:txBody>
      </p:sp>
      <p:graphicFrame>
        <p:nvGraphicFramePr>
          <p:cNvPr id="5" name="Table 4">
            <a:extLst>
              <a:ext uri="{FF2B5EF4-FFF2-40B4-BE49-F238E27FC236}">
                <a16:creationId xmlns:a16="http://schemas.microsoft.com/office/drawing/2014/main" id="{EADB12FB-8592-FB8D-4020-341E32820F1F}"/>
              </a:ext>
            </a:extLst>
          </p:cNvPr>
          <p:cNvGraphicFramePr>
            <a:graphicFrameLocks noGrp="1"/>
          </p:cNvGraphicFramePr>
          <p:nvPr>
            <p:extLst>
              <p:ext uri="{D42A27DB-BD31-4B8C-83A1-F6EECF244321}">
                <p14:modId xmlns:p14="http://schemas.microsoft.com/office/powerpoint/2010/main" val="702954990"/>
              </p:ext>
            </p:extLst>
          </p:nvPr>
        </p:nvGraphicFramePr>
        <p:xfrm>
          <a:off x="633047" y="1019909"/>
          <a:ext cx="8358556" cy="5208856"/>
        </p:xfrm>
        <a:graphic>
          <a:graphicData uri="http://schemas.openxmlformats.org/drawingml/2006/table">
            <a:tbl>
              <a:tblPr firstRow="1" firstCol="1" bandRow="1"/>
              <a:tblGrid>
                <a:gridCol w="867892">
                  <a:extLst>
                    <a:ext uri="{9D8B030D-6E8A-4147-A177-3AD203B41FA5}">
                      <a16:colId xmlns:a16="http://schemas.microsoft.com/office/drawing/2014/main" val="4153048281"/>
                    </a:ext>
                  </a:extLst>
                </a:gridCol>
                <a:gridCol w="3720442">
                  <a:extLst>
                    <a:ext uri="{9D8B030D-6E8A-4147-A177-3AD203B41FA5}">
                      <a16:colId xmlns:a16="http://schemas.microsoft.com/office/drawing/2014/main" val="3939616454"/>
                    </a:ext>
                  </a:extLst>
                </a:gridCol>
                <a:gridCol w="589154">
                  <a:extLst>
                    <a:ext uri="{9D8B030D-6E8A-4147-A177-3AD203B41FA5}">
                      <a16:colId xmlns:a16="http://schemas.microsoft.com/office/drawing/2014/main" val="3515467661"/>
                    </a:ext>
                  </a:extLst>
                </a:gridCol>
                <a:gridCol w="1000928">
                  <a:extLst>
                    <a:ext uri="{9D8B030D-6E8A-4147-A177-3AD203B41FA5}">
                      <a16:colId xmlns:a16="http://schemas.microsoft.com/office/drawing/2014/main" val="1692050456"/>
                    </a:ext>
                  </a:extLst>
                </a:gridCol>
                <a:gridCol w="897758">
                  <a:extLst>
                    <a:ext uri="{9D8B030D-6E8A-4147-A177-3AD203B41FA5}">
                      <a16:colId xmlns:a16="http://schemas.microsoft.com/office/drawing/2014/main" val="1538683696"/>
                    </a:ext>
                  </a:extLst>
                </a:gridCol>
                <a:gridCol w="1282382">
                  <a:extLst>
                    <a:ext uri="{9D8B030D-6E8A-4147-A177-3AD203B41FA5}">
                      <a16:colId xmlns:a16="http://schemas.microsoft.com/office/drawing/2014/main" val="3790500068"/>
                    </a:ext>
                  </a:extLst>
                </a:gridCol>
              </a:tblGrid>
              <a:tr h="3860976">
                <a:tc>
                  <a:txBody>
                    <a:bodyPr/>
                    <a:lstStyle/>
                    <a:p>
                      <a:pPr marL="0" marR="0" algn="ctr">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3</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TLB Trailer with a gross trailer weight of 18 000 kg. Draw bar length must be within the range to ensure stability and clearance during turns. Minimum trailer dimensions are as below: 1. Length – 7200 mm; 2. Height – 1213 mm; 3. Width – 2385 mm; 4. Ramps length – 2650 mm; 5. Draw bar length - 1850 mm. Two axles’ configurations. Suspension systems must be leaf’s springs, air suspension, or independent suspension systems to provide optimal ride quality and load-bearing capacity. Braking system must be a two-line air brake system with ABS (Anti-lock braking System). They must have a minimum warranty and guarantee of 12 months. The draw bar eye must have an external diameter of 100 mm and an internal diameter of 50 mm and be fitted with a standard bush to connect the trailer to the truck's Pin coupling. The trailer must be fitted with heavy duty tyres, and the spare wheel must be fitted on the trailer. 24-volt electrical system with a 7-Pin connection. Robust steel platform design with features like side boards, tail boards, and lashing equipment for securing loads.</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tabLst>
                          <a:tab pos="226695" algn="l"/>
                        </a:tabLst>
                      </a:pPr>
                      <a:r>
                        <a:rPr lang="en-GB" sz="1200">
                          <a:effectLst/>
                          <a:latin typeface="Arial" panose="020B0604020202020204" pitchFamily="34" charset="0"/>
                          <a:ea typeface="Times New Roman" panose="02020603050405020304" pitchFamily="18" charset="0"/>
                          <a:cs typeface="Times New Roman" panose="02020603050405020304" pitchFamily="18" charset="0"/>
                        </a:rPr>
                        <a:t>Ea.</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tabLst>
                          <a:tab pos="226695" algn="l"/>
                        </a:tabLst>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2</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1776698"/>
                  </a:ext>
                </a:extLst>
              </a:tr>
              <a:tr h="173588">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0048295"/>
                  </a:ext>
                </a:extLst>
              </a:tr>
              <a:tr h="173588">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3507706"/>
                  </a:ext>
                </a:extLst>
              </a:tr>
              <a:tr h="173588">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925222"/>
                  </a:ext>
                </a:extLst>
              </a:tr>
              <a:tr h="173588">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Total excl. VAT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2874046035"/>
                  </a:ext>
                </a:extLst>
              </a:tr>
              <a:tr h="173588">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VAT @ 15%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1383633749"/>
                  </a:ext>
                </a:extLst>
              </a:tr>
              <a:tr h="173588">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Total incl. VAT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088489109"/>
                  </a:ext>
                </a:extLst>
              </a:tr>
              <a:tr h="173588">
                <a:tc>
                  <a:txBody>
                    <a:bodyPr/>
                    <a:lstStyle/>
                    <a:p>
                      <a:pPr marL="0" marR="0">
                        <a:buNone/>
                        <a:tabLst>
                          <a:tab pos="226695" algn="l"/>
                        </a:tabLst>
                      </a:pPr>
                      <a:r>
                        <a:rPr lang="en-GB" sz="7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tabLst>
                          <a:tab pos="226695" algn="l"/>
                        </a:tabLst>
                      </a:pPr>
                      <a:r>
                        <a:rPr lang="en-GB" sz="7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7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9364" marR="49364" marT="38851" marB="3885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1374637"/>
                  </a:ext>
                </a:extLst>
              </a:tr>
            </a:tbl>
          </a:graphicData>
        </a:graphic>
      </p:graphicFrame>
      <p:graphicFrame>
        <p:nvGraphicFramePr>
          <p:cNvPr id="8" name="Table 7">
            <a:extLst>
              <a:ext uri="{FF2B5EF4-FFF2-40B4-BE49-F238E27FC236}">
                <a16:creationId xmlns:a16="http://schemas.microsoft.com/office/drawing/2014/main" id="{9EB9D967-6C41-A3AA-A1E7-0A053DFB99CE}"/>
              </a:ext>
            </a:extLst>
          </p:cNvPr>
          <p:cNvGraphicFramePr>
            <a:graphicFrameLocks noGrp="1"/>
          </p:cNvGraphicFramePr>
          <p:nvPr>
            <p:extLst>
              <p:ext uri="{D42A27DB-BD31-4B8C-83A1-F6EECF244321}">
                <p14:modId xmlns:p14="http://schemas.microsoft.com/office/powerpoint/2010/main" val="1317720074"/>
              </p:ext>
            </p:extLst>
          </p:nvPr>
        </p:nvGraphicFramePr>
        <p:xfrm>
          <a:off x="633046" y="6449938"/>
          <a:ext cx="8264770" cy="290830"/>
        </p:xfrm>
        <a:graphic>
          <a:graphicData uri="http://schemas.openxmlformats.org/drawingml/2006/table">
            <a:tbl>
              <a:tblPr firstRow="1" firstCol="1" bandRow="1"/>
              <a:tblGrid>
                <a:gridCol w="6692531">
                  <a:extLst>
                    <a:ext uri="{9D8B030D-6E8A-4147-A177-3AD203B41FA5}">
                      <a16:colId xmlns:a16="http://schemas.microsoft.com/office/drawing/2014/main" val="1443993670"/>
                    </a:ext>
                  </a:extLst>
                </a:gridCol>
                <a:gridCol w="1572239">
                  <a:extLst>
                    <a:ext uri="{9D8B030D-6E8A-4147-A177-3AD203B41FA5}">
                      <a16:colId xmlns:a16="http://schemas.microsoft.com/office/drawing/2014/main" val="2152487934"/>
                    </a:ext>
                  </a:extLst>
                </a:gridCol>
              </a:tblGrid>
              <a:tr h="227870">
                <a:tc>
                  <a:txBody>
                    <a:bodyPr/>
                    <a:lstStyle/>
                    <a:p>
                      <a:pPr marL="0" marR="0">
                        <a:buNone/>
                        <a:tabLst>
                          <a:tab pos="226695" algn="l"/>
                        </a:tabLst>
                      </a:pPr>
                      <a:r>
                        <a:rPr lang="en-GB" sz="1200" dirty="0">
                          <a:effectLst/>
                          <a:latin typeface="Tahoma" panose="020B0604030504040204" pitchFamily="34" charset="0"/>
                          <a:ea typeface="Times New Roman" panose="02020603050405020304" pitchFamily="18" charset="0"/>
                          <a:cs typeface="Times New Roman" panose="02020603050405020304" pitchFamily="18" charset="0"/>
                        </a:rPr>
                        <a:t>The total of the Prices: To be carried over to form of offer &amp; acceptance</a:t>
                      </a:r>
                      <a:r>
                        <a:rPr lang="en-GB" sz="10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53975" marB="53975">
                    <a:lnL>
                      <a:noFill/>
                    </a:lnL>
                    <a:lnR w="19050" cap="flat" cmpd="dbl" algn="ctr">
                      <a:solidFill>
                        <a:srgbClr val="000000"/>
                      </a:solidFill>
                      <a:prstDash val="solid"/>
                      <a:round/>
                      <a:headEnd type="none" w="med" len="med"/>
                      <a:tailEnd type="none" w="med" len="med"/>
                    </a:lnR>
                    <a:lnT>
                      <a:noFill/>
                    </a:lnT>
                    <a:lnB>
                      <a:noFill/>
                    </a:lnB>
                    <a:noFill/>
                  </a:tcPr>
                </a:tc>
                <a:tc>
                  <a:txBody>
                    <a:bodyPr/>
                    <a:lstStyle/>
                    <a:p>
                      <a:pPr marL="0" marR="0">
                        <a:buNone/>
                        <a:tabLst>
                          <a:tab pos="226695" algn="l"/>
                        </a:tabLst>
                      </a:pPr>
                      <a:r>
                        <a:rPr lang="en-GB" sz="1000" dirty="0">
                          <a:effectLst/>
                          <a:latin typeface="Tahoma" panose="020B0604030504040204" pitchFamily="34" charset="0"/>
                          <a:ea typeface="Times New Roman" panose="02020603050405020304" pitchFamily="18" charset="0"/>
                          <a:cs typeface="Times New Roman" panose="02020603050405020304" pitchFamily="18" charset="0"/>
                        </a:rPr>
                        <a:t> </a:t>
                      </a:r>
                      <a:endParaRPr lang="en-US"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53975" marB="53975">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626795017"/>
                  </a:ext>
                </a:extLst>
              </a:tr>
            </a:tbl>
          </a:graphicData>
        </a:graphic>
      </p:graphicFrame>
    </p:spTree>
    <p:extLst>
      <p:ext uri="{BB962C8B-B14F-4D97-AF65-F5344CB8AC3E}">
        <p14:creationId xmlns:p14="http://schemas.microsoft.com/office/powerpoint/2010/main" val="35158850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4227822743"/>
              </p:ext>
            </p:extLst>
          </p:nvPr>
        </p:nvGraphicFramePr>
        <p:xfrm>
          <a:off x="1482441" y="1253106"/>
          <a:ext cx="10006026" cy="5635739"/>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6774862">
                  <a:extLst>
                    <a:ext uri="{9D8B030D-6E8A-4147-A177-3AD203B41FA5}">
                      <a16:colId xmlns:a16="http://schemas.microsoft.com/office/drawing/2014/main" val="1314826358"/>
                    </a:ext>
                  </a:extLst>
                </a:gridCol>
                <a:gridCol w="116840">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dirty="0">
                          <a:solidFill>
                            <a:schemeClr val="tx1"/>
                          </a:solidFill>
                          <a:latin typeface="Apex New Medium" panose="02010600040501010103" pitchFamily="2" charset="77"/>
                          <a:ea typeface="Apex New Medium" panose="02010600040501010103" pitchFamily="2" charset="77"/>
                        </a:rPr>
                        <a:t>Welcome &amp; Safety </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cs typeface="+mn-cs"/>
                        </a:rPr>
                        <a:t>Introduction of TPL Team</a:t>
                      </a:r>
                      <a:endParaRPr lang="en-US" sz="1800" b="0" i="0" kern="1200" dirty="0">
                        <a:solidFill>
                          <a:schemeClr val="tx1">
                            <a:lumMod val="75000"/>
                            <a:lumOff val="25000"/>
                          </a:schemeClr>
                        </a:solidFill>
                        <a:latin typeface="Apex New Medium" panose="02010600040501010103" pitchFamily="2" charset="77"/>
                        <a:ea typeface="Apex New Medium" panose="02010600040501010103" pitchFamily="2" charset="77"/>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Project Purpose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kern="1200" dirty="0">
                          <a:solidFill>
                            <a:schemeClr val="tx1">
                              <a:lumMod val="75000"/>
                              <a:lumOff val="25000"/>
                            </a:schemeClr>
                          </a:solidFill>
                          <a:latin typeface="Apex New Book" panose="02010600040501010103" pitchFamily="2" charset="77"/>
                          <a:ea typeface="Apex New Book" panose="02010600040501010103" pitchFamily="2" charset="77"/>
                          <a:cs typeface="+mn-cs"/>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562922">
                <a:tc>
                  <a:txBody>
                    <a:bodyPr/>
                    <a:lstStyle/>
                    <a:p>
                      <a:r>
                        <a:rPr lang="en-US" sz="1800" b="1" i="0" dirty="0">
                          <a:solidFill>
                            <a:schemeClr val="tx1"/>
                          </a:solidFill>
                          <a:latin typeface="Apex New Heavy" panose="02010600040501010103" pitchFamily="2" charset="77"/>
                          <a:ea typeface="Apex New Heavy" panose="02010600040501010103" pitchFamily="2" charset="77"/>
                        </a:rPr>
                        <a:t>04</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Scope of Services and Specifications/Annexures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200" b="0" i="0" kern="1200" dirty="0">
                          <a:solidFill>
                            <a:schemeClr val="tx1">
                              <a:lumMod val="75000"/>
                              <a:lumOff val="25000"/>
                            </a:schemeClr>
                          </a:solidFill>
                          <a:latin typeface="Apex New Book" panose="02010600040501010103" pitchFamily="2" charset="77"/>
                          <a:ea typeface="+mn-ea"/>
                          <a:cs typeface="+mn-cs"/>
                        </a:rPr>
                        <a:t>	</a:t>
                      </a: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Commercial - Tender Process: Tendering Procedure and clarification of Returnables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Pricing Instructions &amp; Pricing Schedule and Contract Data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7707971"/>
                  </a:ext>
                </a:extLst>
              </a:tr>
              <a:tr h="540831">
                <a:tc>
                  <a:txBody>
                    <a:bodyPr/>
                    <a:lstStyle/>
                    <a:p>
                      <a:r>
                        <a:rPr lang="en-US" sz="1800" b="1" i="0" dirty="0">
                          <a:solidFill>
                            <a:srgbClr val="0070C0"/>
                          </a:solidFill>
                          <a:latin typeface="Apex New Heavy" panose="02010600040501010103" pitchFamily="2" charset="77"/>
                          <a:ea typeface="Apex New Heavy" panose="02010600040501010103" pitchFamily="2" charset="77"/>
                        </a:rPr>
                        <a:t>07</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rgbClr val="0070C0"/>
                          </a:solidFill>
                          <a:latin typeface="Apex New Medium" panose="02010600040501010103" pitchFamily="2" charset="77"/>
                          <a:ea typeface="+mn-ea"/>
                          <a:cs typeface="+mn-cs"/>
                        </a:rPr>
                        <a:t>Technical Evaluation Criteria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967644"/>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08</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ea typeface="+mn-ea"/>
                          <a:cs typeface="+mn-cs"/>
                        </a:rPr>
                        <a:t>Questions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8890906"/>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09</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ea typeface="+mn-ea"/>
                          <a:cs typeface="+mn-cs"/>
                        </a:rPr>
                        <a:t>Closing</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463315"/>
                  </a:ext>
                </a:extLst>
              </a:tr>
              <a:tr h="562922">
                <a:tc>
                  <a:txBody>
                    <a:bodyPr/>
                    <a:lstStyle/>
                    <a:p>
                      <a:endParaRPr lang="en-US" sz="1800" b="1" i="0" dirty="0">
                        <a:solidFill>
                          <a:schemeClr val="tx1">
                            <a:lumMod val="75000"/>
                            <a:lumOff val="25000"/>
                          </a:schemeClr>
                        </a:solidFill>
                        <a:latin typeface="Apex New Heavy" panose="02010600040501010103" pitchFamily="2" charset="77"/>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800" b="0" i="0" kern="1200" dirty="0">
                          <a:solidFill>
                            <a:srgbClr val="FF0000"/>
                          </a:solidFill>
                          <a:latin typeface="Apex New Medium" panose="02010600040501010103" pitchFamily="2" charset="77"/>
                          <a:ea typeface="+mn-ea"/>
                          <a:cs typeface="+mn-cs"/>
                        </a:rPr>
                        <a:t>Please note that this meeting is recorded for meeting minutes purposes</a:t>
                      </a:r>
                    </a:p>
                    <a:p>
                      <a:endParaRPr lang="en-US" sz="1800" b="0" i="0" kern="1200" dirty="0">
                        <a:solidFill>
                          <a:schemeClr val="tx1">
                            <a:lumMod val="75000"/>
                            <a:lumOff val="25000"/>
                          </a:schemeClr>
                        </a:solidFill>
                        <a:latin typeface="Apex New Medium" panose="02010600040501010103" pitchFamily="2" charset="77"/>
                        <a:ea typeface="+mn-ea"/>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183781"/>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a:xfrm>
            <a:off x="283474" y="517638"/>
            <a:ext cx="7519406" cy="410136"/>
          </a:xfrm>
        </p:spPr>
        <p:txBody>
          <a:bodyPr/>
          <a:lstStyle/>
          <a:p>
            <a:r>
              <a:rPr lang="en-US" dirty="0"/>
              <a:t>Emergency Vehicles and Plant Equipment– PPA110288</a:t>
            </a:r>
            <a:r>
              <a:rPr lang="en-US" dirty="0">
                <a:solidFill>
                  <a:schemeClr val="tx1">
                    <a:lumMod val="75000"/>
                    <a:lumOff val="25000"/>
                  </a:schemeClr>
                </a:solidFill>
              </a:rPr>
              <a:t>– Tender Briefing </a:t>
            </a:r>
          </a:p>
          <a:p>
            <a:endParaRPr lang="en-US" dirty="0">
              <a:solidFill>
                <a:schemeClr val="tx1">
                  <a:lumMod val="75000"/>
                  <a:lumOff val="25000"/>
                </a:schemeClr>
              </a:solidFill>
            </a:endParaRP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dirty="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72578" y="-2484"/>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43</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714484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A7DDE8A-B245-7F8D-DA6F-32478A5A14BA}"/>
              </a:ext>
            </a:extLst>
          </p:cNvPr>
          <p:cNvSpPr>
            <a:spLocks noGrp="1"/>
          </p:cNvSpPr>
          <p:nvPr>
            <p:ph type="title"/>
          </p:nvPr>
        </p:nvSpPr>
        <p:spPr>
          <a:xfrm>
            <a:off x="283474" y="65256"/>
            <a:ext cx="10079725" cy="830997"/>
          </a:xfrm>
        </p:spPr>
        <p:txBody>
          <a:bodyPr/>
          <a:lstStyle/>
          <a:p>
            <a:r>
              <a:rPr lang="en-US" dirty="0"/>
              <a:t>Emergency Vehicles and Plant Equipment– PPA110288– Technical Evaluation Criteria</a:t>
            </a:r>
          </a:p>
        </p:txBody>
      </p:sp>
      <p:sp>
        <p:nvSpPr>
          <p:cNvPr id="3" name="Rectangle 2">
            <a:extLst>
              <a:ext uri="{FF2B5EF4-FFF2-40B4-BE49-F238E27FC236}">
                <a16:creationId xmlns:a16="http://schemas.microsoft.com/office/drawing/2014/main" id="{31368B57-BEBF-83BA-64EE-47B06E741D1E}"/>
              </a:ext>
            </a:extLst>
          </p:cNvPr>
          <p:cNvSpPr/>
          <p:nvPr/>
        </p:nvSpPr>
        <p:spPr>
          <a:xfrm>
            <a:off x="283474" y="1050889"/>
            <a:ext cx="11232540" cy="485192"/>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171450" indent="-171450">
              <a:lnSpc>
                <a:spcPct val="110000"/>
              </a:lnSpc>
              <a:spcBef>
                <a:spcPts val="92"/>
              </a:spcBef>
              <a:spcAft>
                <a:spcPts val="92"/>
              </a:spcAft>
              <a:buFont typeface="Arial" panose="020B0604020202020204" pitchFamily="34" charset="0"/>
              <a:buChar char="•"/>
            </a:pPr>
            <a:r>
              <a:rPr lang="en-GB" sz="1400" dirty="0">
                <a:solidFill>
                  <a:srgbClr val="FF0000"/>
                </a:solidFill>
              </a:rPr>
              <a:t>Failure to provide supporting documentation to support an assertion will result in a score of 0 being awarded for that particular criterion</a:t>
            </a:r>
          </a:p>
          <a:p>
            <a:pPr marL="171450" indent="-171450">
              <a:lnSpc>
                <a:spcPct val="110000"/>
              </a:lnSpc>
              <a:spcBef>
                <a:spcPts val="92"/>
              </a:spcBef>
              <a:spcAft>
                <a:spcPts val="92"/>
              </a:spcAft>
              <a:buFont typeface="Arial" panose="020B0604020202020204" pitchFamily="34" charset="0"/>
              <a:buChar char="•"/>
            </a:pPr>
            <a:r>
              <a:rPr lang="en-GB" sz="1400" dirty="0">
                <a:solidFill>
                  <a:srgbClr val="FF0000"/>
                </a:solidFill>
              </a:rPr>
              <a:t>Failure to achieve a minimum score of 80 points (out of 100) will result in disqualification</a:t>
            </a:r>
          </a:p>
        </p:txBody>
      </p:sp>
      <p:pic>
        <p:nvPicPr>
          <p:cNvPr id="6" name="Picture 5">
            <a:extLst>
              <a:ext uri="{FF2B5EF4-FFF2-40B4-BE49-F238E27FC236}">
                <a16:creationId xmlns:a16="http://schemas.microsoft.com/office/drawing/2014/main" id="{FE8037B9-56AA-CB39-D1C0-B1EF784E15DF}"/>
              </a:ext>
            </a:extLst>
          </p:cNvPr>
          <p:cNvPicPr>
            <a:picLocks noChangeAspect="1"/>
          </p:cNvPicPr>
          <p:nvPr/>
        </p:nvPicPr>
        <p:blipFill>
          <a:blip r:embed="rId3"/>
          <a:stretch>
            <a:fillRect/>
          </a:stretch>
        </p:blipFill>
        <p:spPr>
          <a:xfrm>
            <a:off x="283474" y="1690717"/>
            <a:ext cx="11390789" cy="4862483"/>
          </a:xfrm>
          <a:prstGeom prst="rect">
            <a:avLst/>
          </a:prstGeom>
        </p:spPr>
      </p:pic>
    </p:spTree>
    <p:extLst>
      <p:ext uri="{BB962C8B-B14F-4D97-AF65-F5344CB8AC3E}">
        <p14:creationId xmlns:p14="http://schemas.microsoft.com/office/powerpoint/2010/main" val="16294046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879401249"/>
              </p:ext>
            </p:extLst>
          </p:nvPr>
        </p:nvGraphicFramePr>
        <p:xfrm>
          <a:off x="1482441" y="1253106"/>
          <a:ext cx="10006026" cy="5635739"/>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6774862">
                  <a:extLst>
                    <a:ext uri="{9D8B030D-6E8A-4147-A177-3AD203B41FA5}">
                      <a16:colId xmlns:a16="http://schemas.microsoft.com/office/drawing/2014/main" val="1314826358"/>
                    </a:ext>
                  </a:extLst>
                </a:gridCol>
                <a:gridCol w="116840">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dirty="0">
                          <a:solidFill>
                            <a:schemeClr val="tx1"/>
                          </a:solidFill>
                          <a:latin typeface="Apex New Medium" panose="02010600040501010103" pitchFamily="2" charset="77"/>
                          <a:ea typeface="Apex New Medium" panose="02010600040501010103" pitchFamily="2" charset="77"/>
                        </a:rPr>
                        <a:t>Welcome &amp; Safety Share</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cs typeface="+mn-cs"/>
                        </a:rPr>
                        <a:t>Introduction of TPL Team</a:t>
                      </a:r>
                      <a:endParaRPr lang="en-US" sz="1800" b="0" i="0" kern="1200" dirty="0">
                        <a:solidFill>
                          <a:schemeClr val="tx1">
                            <a:lumMod val="75000"/>
                            <a:lumOff val="25000"/>
                          </a:schemeClr>
                        </a:solidFill>
                        <a:latin typeface="Apex New Medium" panose="02010600040501010103" pitchFamily="2" charset="77"/>
                        <a:ea typeface="Apex New Medium" panose="02010600040501010103" pitchFamily="2" charset="77"/>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Project Purpose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kern="1200" dirty="0">
                          <a:solidFill>
                            <a:schemeClr val="tx1">
                              <a:lumMod val="75000"/>
                              <a:lumOff val="25000"/>
                            </a:schemeClr>
                          </a:solidFill>
                          <a:latin typeface="Apex New Book" panose="02010600040501010103" pitchFamily="2" charset="77"/>
                          <a:ea typeface="Apex New Book" panose="02010600040501010103" pitchFamily="2" charset="77"/>
                          <a:cs typeface="+mn-cs"/>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562922">
                <a:tc>
                  <a:txBody>
                    <a:bodyPr/>
                    <a:lstStyle/>
                    <a:p>
                      <a:r>
                        <a:rPr lang="en-US" sz="1800" b="1" i="0" dirty="0">
                          <a:solidFill>
                            <a:schemeClr val="tx1"/>
                          </a:solidFill>
                          <a:latin typeface="Apex New Heavy" panose="02010600040501010103" pitchFamily="2" charset="77"/>
                          <a:ea typeface="Apex New Heavy" panose="02010600040501010103" pitchFamily="2" charset="77"/>
                        </a:rPr>
                        <a:t>04</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Scope of Services and Specifications/Annexures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200" b="0" i="0" kern="1200" dirty="0">
                          <a:solidFill>
                            <a:schemeClr val="tx1">
                              <a:lumMod val="75000"/>
                              <a:lumOff val="25000"/>
                            </a:schemeClr>
                          </a:solidFill>
                          <a:latin typeface="Apex New Book" panose="02010600040501010103" pitchFamily="2" charset="77"/>
                          <a:ea typeface="+mn-ea"/>
                          <a:cs typeface="+mn-cs"/>
                        </a:rPr>
                        <a:t>	</a:t>
                      </a: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Commercial - Tender Process: Tendering Procedure and clarification of Returnables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Pricing Instructions and Pricing Schedule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7707971"/>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07</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Technical Evaluation Criteria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967644"/>
                  </a:ext>
                </a:extLst>
              </a:tr>
              <a:tr h="540831">
                <a:tc>
                  <a:txBody>
                    <a:bodyPr/>
                    <a:lstStyle/>
                    <a:p>
                      <a:r>
                        <a:rPr lang="en-US" sz="1800" b="1" i="0" dirty="0">
                          <a:solidFill>
                            <a:srgbClr val="0070C0"/>
                          </a:solidFill>
                          <a:latin typeface="Apex New Heavy" panose="02010600040501010103" pitchFamily="2" charset="77"/>
                          <a:ea typeface="Apex New Heavy" panose="02010600040501010103" pitchFamily="2" charset="77"/>
                        </a:rPr>
                        <a:t>08</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rgbClr val="0070C0"/>
                          </a:solidFill>
                          <a:latin typeface="Apex New Medium" panose="02010600040501010103" pitchFamily="2" charset="77"/>
                          <a:ea typeface="+mn-ea"/>
                          <a:cs typeface="+mn-cs"/>
                        </a:rPr>
                        <a:t>Questions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8890906"/>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09</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ea typeface="+mn-ea"/>
                          <a:cs typeface="+mn-cs"/>
                        </a:rPr>
                        <a:t>Closing</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463315"/>
                  </a:ext>
                </a:extLst>
              </a:tr>
              <a:tr h="562922">
                <a:tc>
                  <a:txBody>
                    <a:bodyPr/>
                    <a:lstStyle/>
                    <a:p>
                      <a:endParaRPr lang="en-US" sz="1800" b="1" i="0" dirty="0">
                        <a:solidFill>
                          <a:schemeClr val="tx1">
                            <a:lumMod val="75000"/>
                            <a:lumOff val="25000"/>
                          </a:schemeClr>
                        </a:solidFill>
                        <a:latin typeface="Apex New Heavy" panose="02010600040501010103" pitchFamily="2" charset="77"/>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800" b="0" i="0" kern="1200" dirty="0">
                          <a:solidFill>
                            <a:srgbClr val="FF0000"/>
                          </a:solidFill>
                          <a:latin typeface="Apex New Medium" panose="02010600040501010103" pitchFamily="2" charset="77"/>
                          <a:ea typeface="+mn-ea"/>
                          <a:cs typeface="+mn-cs"/>
                        </a:rPr>
                        <a:t>Please note that this meeting is recorded for meeting minutes purposes</a:t>
                      </a:r>
                    </a:p>
                    <a:p>
                      <a:endParaRPr lang="en-US" sz="1800" b="0" i="0" kern="1200" dirty="0">
                        <a:solidFill>
                          <a:schemeClr val="tx1">
                            <a:lumMod val="75000"/>
                            <a:lumOff val="25000"/>
                          </a:schemeClr>
                        </a:solidFill>
                        <a:latin typeface="Apex New Medium" panose="02010600040501010103" pitchFamily="2" charset="77"/>
                        <a:ea typeface="+mn-ea"/>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183781"/>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a:xfrm>
            <a:off x="283474" y="517638"/>
            <a:ext cx="7448286" cy="410136"/>
          </a:xfrm>
        </p:spPr>
        <p:txBody>
          <a:bodyPr/>
          <a:lstStyle/>
          <a:p>
            <a:r>
              <a:rPr lang="en-US" dirty="0">
                <a:solidFill>
                  <a:schemeClr val="tx1">
                    <a:lumMod val="75000"/>
                    <a:lumOff val="25000"/>
                  </a:schemeClr>
                </a:solidFill>
              </a:rPr>
              <a:t>Emergency Vehicles and Plant Equipment– PPA110288– Tender Briefing </a:t>
            </a:r>
          </a:p>
          <a:p>
            <a:endParaRPr lang="en-US" dirty="0">
              <a:solidFill>
                <a:schemeClr val="tx1">
                  <a:lumMod val="75000"/>
                  <a:lumOff val="25000"/>
                </a:schemeClr>
              </a:solidFill>
            </a:endParaRP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dirty="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72578" y="-2484"/>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45</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896665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69427111"/>
              </p:ext>
            </p:extLst>
          </p:nvPr>
        </p:nvGraphicFramePr>
        <p:xfrm>
          <a:off x="1482441" y="1253106"/>
          <a:ext cx="10006026" cy="5635739"/>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6774862">
                  <a:extLst>
                    <a:ext uri="{9D8B030D-6E8A-4147-A177-3AD203B41FA5}">
                      <a16:colId xmlns:a16="http://schemas.microsoft.com/office/drawing/2014/main" val="1314826358"/>
                    </a:ext>
                  </a:extLst>
                </a:gridCol>
                <a:gridCol w="116840">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dirty="0">
                          <a:solidFill>
                            <a:schemeClr val="tx1"/>
                          </a:solidFill>
                          <a:latin typeface="Apex New Medium" panose="02010600040501010103" pitchFamily="2" charset="77"/>
                          <a:ea typeface="Apex New Medium" panose="02010600040501010103" pitchFamily="2" charset="77"/>
                        </a:rPr>
                        <a:t>Welcome &amp; Safety Share</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540831">
                <a:tc>
                  <a:txBody>
                    <a:bodyPr/>
                    <a:lstStyle/>
                    <a:p>
                      <a:r>
                        <a:rPr lang="en-US" sz="1800" b="1" i="0" dirty="0">
                          <a:solidFill>
                            <a:schemeClr val="tx1">
                              <a:lumMod val="75000"/>
                              <a:lumOff val="25000"/>
                            </a:schemeClr>
                          </a:solidFill>
                          <a:latin typeface="Apex New Heavy" panose="02010600040501010103" pitchFamily="2" charset="77"/>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lumMod val="75000"/>
                              <a:lumOff val="25000"/>
                            </a:schemeClr>
                          </a:solidFill>
                          <a:latin typeface="Apex New Medium" panose="02010600040501010103" pitchFamily="2" charset="77"/>
                          <a:cs typeface="+mn-cs"/>
                        </a:rPr>
                        <a:t>Introduction of TPL Team</a:t>
                      </a:r>
                      <a:endParaRPr lang="en-US" sz="1800" b="0" i="0" kern="1200" dirty="0">
                        <a:solidFill>
                          <a:schemeClr val="tx1">
                            <a:lumMod val="75000"/>
                            <a:lumOff val="25000"/>
                          </a:schemeClr>
                        </a:solidFill>
                        <a:latin typeface="Apex New Medium" panose="02010600040501010103" pitchFamily="2" charset="77"/>
                        <a:ea typeface="Apex New Medium" panose="02010600040501010103" pitchFamily="2" charset="77"/>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Project Purpose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200" b="0" i="0" kern="1200" dirty="0">
                          <a:solidFill>
                            <a:schemeClr val="tx1">
                              <a:lumMod val="75000"/>
                              <a:lumOff val="25000"/>
                            </a:schemeClr>
                          </a:solidFill>
                          <a:latin typeface="Apex New Book" panose="02010600040501010103" pitchFamily="2" charset="77"/>
                          <a:ea typeface="Apex New Book" panose="02010600040501010103" pitchFamily="2" charset="77"/>
                          <a:cs typeface="+mn-cs"/>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562922">
                <a:tc>
                  <a:txBody>
                    <a:bodyPr/>
                    <a:lstStyle/>
                    <a:p>
                      <a:r>
                        <a:rPr lang="en-US" sz="1800" b="1" i="0" dirty="0">
                          <a:solidFill>
                            <a:schemeClr val="tx1"/>
                          </a:solidFill>
                          <a:latin typeface="Apex New Heavy" panose="02010600040501010103" pitchFamily="2" charset="77"/>
                          <a:ea typeface="Apex New Heavy" panose="02010600040501010103" pitchFamily="2" charset="77"/>
                        </a:rPr>
                        <a:t>04</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Scope of Services and Specifications/Annexures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200" b="0" i="0" kern="1200" dirty="0">
                          <a:solidFill>
                            <a:schemeClr val="tx1">
                              <a:lumMod val="75000"/>
                              <a:lumOff val="25000"/>
                            </a:schemeClr>
                          </a:solidFill>
                          <a:latin typeface="Apex New Book" panose="02010600040501010103" pitchFamily="2" charset="77"/>
                          <a:ea typeface="+mn-ea"/>
                          <a:cs typeface="+mn-cs"/>
                        </a:rPr>
                        <a:t>	</a:t>
                      </a:r>
                      <a:r>
                        <a:rPr lang="en-US" sz="1200" b="0" i="0" dirty="0">
                          <a:solidFill>
                            <a:schemeClr val="tx1">
                              <a:lumMod val="75000"/>
                              <a:lumOff val="25000"/>
                            </a:schemeClr>
                          </a:solidFill>
                          <a:latin typeface="Apex New Book" panose="02010600040501010103" pitchFamily="2" charset="77"/>
                          <a:ea typeface="Apex New Book" panose="02010600040501010103" pitchFamily="2" charset="77"/>
                        </a:rPr>
                        <a:t>.</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Commercial - Tender Process: Tendering Procedure and clarification of Returnables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Pricing Instructions and Pricing Schedule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7707971"/>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07</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Technical Evaluation Criteria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4967644"/>
                  </a:ext>
                </a:extLst>
              </a:tr>
              <a:tr h="540831">
                <a:tc>
                  <a:txBody>
                    <a:bodyPr/>
                    <a:lstStyle/>
                    <a:p>
                      <a:r>
                        <a:rPr lang="en-US" sz="1800" b="1" i="0" dirty="0">
                          <a:solidFill>
                            <a:schemeClr val="tx1"/>
                          </a:solidFill>
                          <a:latin typeface="Apex New Heavy" panose="02010600040501010103" pitchFamily="2" charset="77"/>
                          <a:ea typeface="Apex New Heavy" panose="02010600040501010103" pitchFamily="2" charset="77"/>
                        </a:rPr>
                        <a:t>08</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chemeClr val="tx1"/>
                          </a:solidFill>
                          <a:latin typeface="Apex New Medium" panose="02010600040501010103" pitchFamily="2" charset="77"/>
                          <a:ea typeface="+mn-ea"/>
                          <a:cs typeface="+mn-cs"/>
                        </a:rPr>
                        <a:t>Questions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8890906"/>
                  </a:ext>
                </a:extLst>
              </a:tr>
              <a:tr h="540831">
                <a:tc>
                  <a:txBody>
                    <a:bodyPr/>
                    <a:lstStyle/>
                    <a:p>
                      <a:r>
                        <a:rPr lang="en-US" sz="1800" b="1" i="0" dirty="0">
                          <a:solidFill>
                            <a:srgbClr val="0070C0"/>
                          </a:solidFill>
                          <a:latin typeface="Apex New Heavy" panose="02010600040501010103" pitchFamily="2" charset="77"/>
                          <a:ea typeface="Apex New Heavy" panose="02010600040501010103" pitchFamily="2" charset="77"/>
                        </a:rPr>
                        <a:t>09</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i="0" kern="1200" dirty="0">
                          <a:solidFill>
                            <a:srgbClr val="0070C0"/>
                          </a:solidFill>
                          <a:latin typeface="Apex New Medium" panose="02010600040501010103" pitchFamily="2" charset="77"/>
                          <a:ea typeface="+mn-ea"/>
                          <a:cs typeface="+mn-cs"/>
                        </a:rPr>
                        <a:t>Closing</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463315"/>
                  </a:ext>
                </a:extLst>
              </a:tr>
              <a:tr h="562922">
                <a:tc>
                  <a:txBody>
                    <a:bodyPr/>
                    <a:lstStyle/>
                    <a:p>
                      <a:endParaRPr lang="en-US" sz="1800" b="1" i="0" dirty="0">
                        <a:solidFill>
                          <a:schemeClr val="tx1">
                            <a:lumMod val="75000"/>
                            <a:lumOff val="25000"/>
                          </a:schemeClr>
                        </a:solidFill>
                        <a:latin typeface="Apex New Heavy" panose="02010600040501010103" pitchFamily="2" charset="77"/>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800" b="0" i="0" kern="1200" dirty="0">
                          <a:solidFill>
                            <a:srgbClr val="FF0000"/>
                          </a:solidFill>
                          <a:latin typeface="Apex New Medium" panose="02010600040501010103" pitchFamily="2" charset="77"/>
                          <a:ea typeface="+mn-ea"/>
                          <a:cs typeface="+mn-cs"/>
                        </a:rPr>
                        <a:t>Please note that this meeting is recorded for meeting minutes purposes</a:t>
                      </a:r>
                    </a:p>
                    <a:p>
                      <a:endParaRPr lang="en-US" sz="1800" b="0" i="0" kern="1200" dirty="0">
                        <a:solidFill>
                          <a:schemeClr val="tx1">
                            <a:lumMod val="75000"/>
                            <a:lumOff val="25000"/>
                          </a:schemeClr>
                        </a:solidFill>
                        <a:latin typeface="Apex New Medium" panose="02010600040501010103" pitchFamily="2" charset="77"/>
                        <a:ea typeface="+mn-ea"/>
                        <a:cs typeface="+mn-cs"/>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2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20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92183781"/>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a:xfrm>
            <a:off x="283474" y="517638"/>
            <a:ext cx="7560046" cy="410136"/>
          </a:xfrm>
        </p:spPr>
        <p:txBody>
          <a:bodyPr/>
          <a:lstStyle/>
          <a:p>
            <a:r>
              <a:rPr lang="en-US" dirty="0"/>
              <a:t>Emergency Vehicles and Plant Equipment– PPA110288</a:t>
            </a:r>
            <a:r>
              <a:rPr lang="en-US" dirty="0">
                <a:solidFill>
                  <a:schemeClr val="tx1">
                    <a:lumMod val="75000"/>
                    <a:lumOff val="25000"/>
                  </a:schemeClr>
                </a:solidFill>
              </a:rPr>
              <a:t>– Tender Briefing </a:t>
            </a:r>
          </a:p>
          <a:p>
            <a:endParaRPr lang="en-US" dirty="0">
              <a:solidFill>
                <a:schemeClr val="tx1">
                  <a:lumMod val="75000"/>
                  <a:lumOff val="25000"/>
                </a:schemeClr>
              </a:solidFill>
            </a:endParaRP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dirty="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72578" y="-2484"/>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46</a:t>
            </a:fld>
            <a:endParaRPr lang="en-ZA" sz="767" b="1" dirty="0">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39457181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Graphic 2">
            <a:extLst>
              <a:ext uri="{FF2B5EF4-FFF2-40B4-BE49-F238E27FC236}">
                <a16:creationId xmlns:a16="http://schemas.microsoft.com/office/drawing/2014/main" id="{1AAE0263-097E-BD53-FF21-7D7BAD027D0D}"/>
              </a:ext>
            </a:extLst>
          </p:cNvPr>
          <p:cNvSpPr/>
          <p:nvPr/>
        </p:nvSpPr>
        <p:spPr>
          <a:xfrm>
            <a:off x="1656080" y="680"/>
            <a:ext cx="10522668" cy="6880473"/>
          </a:xfrm>
          <a:custGeom>
            <a:avLst/>
            <a:gdLst>
              <a:gd name="connsiteX0" fmla="*/ 0 w 9184957"/>
              <a:gd name="connsiteY0" fmla="*/ 0 h 5187219"/>
              <a:gd name="connsiteX1" fmla="*/ 0 w 9184957"/>
              <a:gd name="connsiteY1" fmla="*/ 5187220 h 5187219"/>
              <a:gd name="connsiteX2" fmla="*/ 9184957 w 9184957"/>
              <a:gd name="connsiteY2" fmla="*/ 5187220 h 5187219"/>
              <a:gd name="connsiteX3" fmla="*/ 9184957 w 9184957"/>
              <a:gd name="connsiteY3" fmla="*/ 0 h 5187219"/>
              <a:gd name="connsiteX4" fmla="*/ 7313962 w 9184957"/>
              <a:gd name="connsiteY4" fmla="*/ 853345 h 5187219"/>
              <a:gd name="connsiteX5" fmla="*/ 2378297 w 9184957"/>
              <a:gd name="connsiteY5" fmla="*/ 853345 h 5187219"/>
              <a:gd name="connsiteX6" fmla="*/ 2219325 w 9184957"/>
              <a:gd name="connsiteY6" fmla="*/ 1142524 h 5187219"/>
              <a:gd name="connsiteX7" fmla="*/ 1930908 w 9184957"/>
              <a:gd name="connsiteY7" fmla="*/ 1144429 h 5187219"/>
              <a:gd name="connsiteX8" fmla="*/ 1754600 w 9184957"/>
              <a:gd name="connsiteY8" fmla="*/ 853345 h 5187219"/>
              <a:gd name="connsiteX9" fmla="*/ 1089089 w 9184957"/>
              <a:gd name="connsiteY9" fmla="*/ 853345 h 5187219"/>
              <a:gd name="connsiteX10" fmla="*/ 646367 w 9184957"/>
              <a:gd name="connsiteY10" fmla="*/ 1596961 h 5187219"/>
              <a:gd name="connsiteX11" fmla="*/ 646367 w 9184957"/>
              <a:gd name="connsiteY11" fmla="*/ 2122456 h 5187219"/>
              <a:gd name="connsiteX12" fmla="*/ 923925 w 9184957"/>
              <a:gd name="connsiteY12" fmla="*/ 2553938 h 5187219"/>
              <a:gd name="connsiteX13" fmla="*/ 1338644 w 9184957"/>
              <a:gd name="connsiteY13" fmla="*/ 2553938 h 5187219"/>
              <a:gd name="connsiteX14" fmla="*/ 1400651 w 9184957"/>
              <a:gd name="connsiteY14" fmla="*/ 2446401 h 5187219"/>
              <a:gd name="connsiteX15" fmla="*/ 2143125 w 9184957"/>
              <a:gd name="connsiteY15" fmla="*/ 2446401 h 5187219"/>
              <a:gd name="connsiteX16" fmla="*/ 2249996 w 9184957"/>
              <a:gd name="connsiteY16" fmla="*/ 2637568 h 5187219"/>
              <a:gd name="connsiteX17" fmla="*/ 2249996 w 9184957"/>
              <a:gd name="connsiteY17" fmla="*/ 3031807 h 5187219"/>
              <a:gd name="connsiteX18" fmla="*/ 2390299 w 9184957"/>
              <a:gd name="connsiteY18" fmla="*/ 3276124 h 5187219"/>
              <a:gd name="connsiteX19" fmla="*/ 2389537 w 9184957"/>
              <a:gd name="connsiteY19" fmla="*/ 3535680 h 5187219"/>
              <a:gd name="connsiteX20" fmla="*/ 2625185 w 9184957"/>
              <a:gd name="connsiteY20" fmla="*/ 3964305 h 5187219"/>
              <a:gd name="connsiteX21" fmla="*/ 2625185 w 9184957"/>
              <a:gd name="connsiteY21" fmla="*/ 4296251 h 5187219"/>
              <a:gd name="connsiteX22" fmla="*/ 2847975 w 9184957"/>
              <a:gd name="connsiteY22" fmla="*/ 4558475 h 5187219"/>
              <a:gd name="connsiteX23" fmla="*/ 3111341 w 9184957"/>
              <a:gd name="connsiteY23" fmla="*/ 4560094 h 5187219"/>
              <a:gd name="connsiteX24" fmla="*/ 3248406 w 9184957"/>
              <a:gd name="connsiteY24" fmla="*/ 4332065 h 5187219"/>
              <a:gd name="connsiteX25" fmla="*/ 3248406 w 9184957"/>
              <a:gd name="connsiteY25" fmla="*/ 4113562 h 5187219"/>
              <a:gd name="connsiteX26" fmla="*/ 3634454 w 9184957"/>
              <a:gd name="connsiteY26" fmla="*/ 3508438 h 5187219"/>
              <a:gd name="connsiteX27" fmla="*/ 3634454 w 9184957"/>
              <a:gd name="connsiteY27" fmla="*/ 3102578 h 5187219"/>
              <a:gd name="connsiteX28" fmla="*/ 3858482 w 9184957"/>
              <a:gd name="connsiteY28" fmla="*/ 2749201 h 5187219"/>
              <a:gd name="connsiteX29" fmla="*/ 4080224 w 9184957"/>
              <a:gd name="connsiteY29" fmla="*/ 2751582 h 5187219"/>
              <a:gd name="connsiteX30" fmla="*/ 4357212 w 9184957"/>
              <a:gd name="connsiteY30" fmla="*/ 2267140 h 5187219"/>
              <a:gd name="connsiteX31" fmla="*/ 3769328 w 9184957"/>
              <a:gd name="connsiteY31" fmla="*/ 2267140 h 5187219"/>
              <a:gd name="connsiteX32" fmla="*/ 3541490 w 9184957"/>
              <a:gd name="connsiteY32" fmla="*/ 1875663 h 5187219"/>
              <a:gd name="connsiteX33" fmla="*/ 3541967 w 9184957"/>
              <a:gd name="connsiteY33" fmla="*/ 1558861 h 5187219"/>
              <a:gd name="connsiteX34" fmla="*/ 3233071 w 9184957"/>
              <a:gd name="connsiteY34" fmla="*/ 1132046 h 5187219"/>
              <a:gd name="connsiteX35" fmla="*/ 2543175 w 9184957"/>
              <a:gd name="connsiteY35" fmla="*/ 1132046 h 5187219"/>
              <a:gd name="connsiteX36" fmla="*/ 2358390 w 9184957"/>
              <a:gd name="connsiteY36" fmla="*/ 1469326 h 5187219"/>
              <a:gd name="connsiteX37" fmla="*/ 1789462 w 9184957"/>
              <a:gd name="connsiteY37" fmla="*/ 1469326 h 5187219"/>
              <a:gd name="connsiteX38" fmla="*/ 1586579 w 9184957"/>
              <a:gd name="connsiteY38" fmla="*/ 1122521 h 5187219"/>
              <a:gd name="connsiteX39" fmla="*/ 1223772 w 9184957"/>
              <a:gd name="connsiteY39" fmla="*/ 1122521 h 5187219"/>
              <a:gd name="connsiteX40" fmla="*/ 905637 w 9184957"/>
              <a:gd name="connsiteY40" fmla="*/ 1686211 h 5187219"/>
              <a:gd name="connsiteX41" fmla="*/ 912876 w 9184957"/>
              <a:gd name="connsiteY41" fmla="*/ 2030920 h 5187219"/>
              <a:gd name="connsiteX42" fmla="*/ 1082516 w 9184957"/>
              <a:gd name="connsiteY42" fmla="*/ 2275522 h 5187219"/>
              <a:gd name="connsiteX43" fmla="*/ 1204913 w 9184957"/>
              <a:gd name="connsiteY43" fmla="*/ 2275522 h 5187219"/>
              <a:gd name="connsiteX44" fmla="*/ 1308259 w 9184957"/>
              <a:gd name="connsiteY44" fmla="*/ 2140553 h 5187219"/>
              <a:gd name="connsiteX45" fmla="*/ 2273141 w 9184957"/>
              <a:gd name="connsiteY45" fmla="*/ 2140553 h 5187219"/>
              <a:gd name="connsiteX46" fmla="*/ 2515172 w 9184957"/>
              <a:gd name="connsiteY46" fmla="*/ 2581370 h 5187219"/>
              <a:gd name="connsiteX47" fmla="*/ 2515172 w 9184957"/>
              <a:gd name="connsiteY47" fmla="*/ 2986087 h 5187219"/>
              <a:gd name="connsiteX48" fmla="*/ 2655856 w 9184957"/>
              <a:gd name="connsiteY48" fmla="*/ 3227546 h 5187219"/>
              <a:gd name="connsiteX49" fmla="*/ 2655856 w 9184957"/>
              <a:gd name="connsiteY49" fmla="*/ 3474053 h 5187219"/>
              <a:gd name="connsiteX50" fmla="*/ 2908364 w 9184957"/>
              <a:gd name="connsiteY50" fmla="*/ 3896487 h 5187219"/>
              <a:gd name="connsiteX51" fmla="*/ 2908364 w 9184957"/>
              <a:gd name="connsiteY51" fmla="*/ 4147566 h 5187219"/>
              <a:gd name="connsiteX52" fmla="*/ 2978182 w 9184957"/>
              <a:gd name="connsiteY52" fmla="*/ 4238530 h 5187219"/>
              <a:gd name="connsiteX53" fmla="*/ 3007995 w 9184957"/>
              <a:gd name="connsiteY53" fmla="*/ 4189285 h 5187219"/>
              <a:gd name="connsiteX54" fmla="*/ 3007995 w 9184957"/>
              <a:gd name="connsiteY54" fmla="*/ 4002786 h 5187219"/>
              <a:gd name="connsiteX55" fmla="*/ 3367088 w 9184957"/>
              <a:gd name="connsiteY55" fmla="*/ 3428143 h 5187219"/>
              <a:gd name="connsiteX56" fmla="*/ 3370136 w 9184957"/>
              <a:gd name="connsiteY56" fmla="*/ 2983325 h 5187219"/>
              <a:gd name="connsiteX57" fmla="*/ 3644360 w 9184957"/>
              <a:gd name="connsiteY57" fmla="*/ 2522791 h 5187219"/>
              <a:gd name="connsiteX58" fmla="*/ 3933254 w 9184957"/>
              <a:gd name="connsiteY58" fmla="*/ 2521744 h 5187219"/>
              <a:gd name="connsiteX59" fmla="*/ 3948017 w 9184957"/>
              <a:gd name="connsiteY59" fmla="*/ 2496883 h 5187219"/>
              <a:gd name="connsiteX60" fmla="*/ 3623691 w 9184957"/>
              <a:gd name="connsiteY60" fmla="*/ 2495645 h 5187219"/>
              <a:gd name="connsiteX61" fmla="*/ 3280791 w 9184957"/>
              <a:gd name="connsiteY61" fmla="*/ 1932908 h 5187219"/>
              <a:gd name="connsiteX62" fmla="*/ 3291364 w 9184957"/>
              <a:gd name="connsiteY62" fmla="*/ 1650492 h 5187219"/>
              <a:gd name="connsiteX63" fmla="*/ 3120676 w 9184957"/>
              <a:gd name="connsiteY63" fmla="*/ 1399889 h 5187219"/>
              <a:gd name="connsiteX64" fmla="*/ 2690432 w 9184957"/>
              <a:gd name="connsiteY64" fmla="*/ 1397603 h 5187219"/>
              <a:gd name="connsiteX65" fmla="*/ 2502408 w 9184957"/>
              <a:gd name="connsiteY65" fmla="*/ 1727358 h 5187219"/>
              <a:gd name="connsiteX66" fmla="*/ 1621060 w 9184957"/>
              <a:gd name="connsiteY66" fmla="*/ 1727358 h 5187219"/>
              <a:gd name="connsiteX67" fmla="*/ 1451229 w 9184957"/>
              <a:gd name="connsiteY67" fmla="*/ 1410843 h 5187219"/>
              <a:gd name="connsiteX68" fmla="*/ 1390650 w 9184957"/>
              <a:gd name="connsiteY68" fmla="*/ 1410843 h 5187219"/>
              <a:gd name="connsiteX69" fmla="*/ 1192149 w 9184957"/>
              <a:gd name="connsiteY69" fmla="*/ 1788128 h 5187219"/>
              <a:gd name="connsiteX70" fmla="*/ 1193292 w 9184957"/>
              <a:gd name="connsiteY70" fmla="*/ 1845278 h 5187219"/>
              <a:gd name="connsiteX71" fmla="*/ 2688717 w 9184957"/>
              <a:gd name="connsiteY71" fmla="*/ 1846135 h 5187219"/>
              <a:gd name="connsiteX72" fmla="*/ 2839688 w 9184957"/>
              <a:gd name="connsiteY72" fmla="*/ 1550003 h 5187219"/>
              <a:gd name="connsiteX73" fmla="*/ 3044190 w 9184957"/>
              <a:gd name="connsiteY73" fmla="*/ 1550003 h 5187219"/>
              <a:gd name="connsiteX74" fmla="*/ 3173254 w 9184957"/>
              <a:gd name="connsiteY74" fmla="*/ 1720120 h 5187219"/>
              <a:gd name="connsiteX75" fmla="*/ 3173254 w 9184957"/>
              <a:gd name="connsiteY75" fmla="*/ 2044922 h 5187219"/>
              <a:gd name="connsiteX76" fmla="*/ 3491865 w 9184957"/>
              <a:gd name="connsiteY76" fmla="*/ 2578703 h 5187219"/>
              <a:gd name="connsiteX77" fmla="*/ 3251740 w 9184957"/>
              <a:gd name="connsiteY77" fmla="*/ 2938939 h 5187219"/>
              <a:gd name="connsiteX78" fmla="*/ 3246025 w 9184957"/>
              <a:gd name="connsiteY78" fmla="*/ 3409188 h 5187219"/>
              <a:gd name="connsiteX79" fmla="*/ 2984754 w 9184957"/>
              <a:gd name="connsiteY79" fmla="*/ 3802570 h 5187219"/>
              <a:gd name="connsiteX80" fmla="*/ 2746629 w 9184957"/>
              <a:gd name="connsiteY80" fmla="*/ 3403187 h 5187219"/>
              <a:gd name="connsiteX81" fmla="*/ 2746629 w 9184957"/>
              <a:gd name="connsiteY81" fmla="*/ 3118866 h 5187219"/>
              <a:gd name="connsiteX82" fmla="*/ 2642712 w 9184957"/>
              <a:gd name="connsiteY82" fmla="*/ 2948654 h 5187219"/>
              <a:gd name="connsiteX83" fmla="*/ 2642712 w 9184957"/>
              <a:gd name="connsiteY83" fmla="*/ 2548604 h 5187219"/>
              <a:gd name="connsiteX84" fmla="*/ 2397443 w 9184957"/>
              <a:gd name="connsiteY84" fmla="*/ 2133219 h 5187219"/>
              <a:gd name="connsiteX85" fmla="*/ 2899791 w 9184957"/>
              <a:gd name="connsiteY85" fmla="*/ 2133219 h 5187219"/>
              <a:gd name="connsiteX86" fmla="*/ 3168015 w 9184957"/>
              <a:gd name="connsiteY86" fmla="*/ 2554986 h 5187219"/>
              <a:gd name="connsiteX87" fmla="*/ 3011138 w 9184957"/>
              <a:gd name="connsiteY87" fmla="*/ 2791968 h 5187219"/>
              <a:gd name="connsiteX88" fmla="*/ 3011138 w 9184957"/>
              <a:gd name="connsiteY88" fmla="*/ 2837021 h 5187219"/>
              <a:gd name="connsiteX89" fmla="*/ 2849213 w 9184957"/>
              <a:gd name="connsiteY89" fmla="*/ 2837021 h 5187219"/>
              <a:gd name="connsiteX90" fmla="*/ 2849213 w 9184957"/>
              <a:gd name="connsiteY90" fmla="*/ 2743200 h 5187219"/>
              <a:gd name="connsiteX91" fmla="*/ 2975039 w 9184957"/>
              <a:gd name="connsiteY91" fmla="*/ 2552700 h 5187219"/>
              <a:gd name="connsiteX92" fmla="*/ 2810923 w 9184957"/>
              <a:gd name="connsiteY92" fmla="*/ 2294668 h 5187219"/>
              <a:gd name="connsiteX93" fmla="*/ 2681288 w 9184957"/>
              <a:gd name="connsiteY93" fmla="*/ 2294668 h 5187219"/>
              <a:gd name="connsiteX94" fmla="*/ 2805113 w 9184957"/>
              <a:gd name="connsiteY94" fmla="*/ 2504218 h 5187219"/>
              <a:gd name="connsiteX95" fmla="*/ 2805113 w 9184957"/>
              <a:gd name="connsiteY95" fmla="*/ 2903410 h 5187219"/>
              <a:gd name="connsiteX96" fmla="*/ 2909030 w 9184957"/>
              <a:gd name="connsiteY96" fmla="*/ 3073622 h 5187219"/>
              <a:gd name="connsiteX97" fmla="*/ 2909030 w 9184957"/>
              <a:gd name="connsiteY97" fmla="*/ 3359372 h 5187219"/>
              <a:gd name="connsiteX98" fmla="*/ 2992470 w 9184957"/>
              <a:gd name="connsiteY98" fmla="*/ 3499485 h 5187219"/>
              <a:gd name="connsiteX99" fmla="*/ 3084671 w 9184957"/>
              <a:gd name="connsiteY99" fmla="*/ 3359753 h 5187219"/>
              <a:gd name="connsiteX100" fmla="*/ 3090482 w 9184957"/>
              <a:gd name="connsiteY100" fmla="*/ 2889313 h 5187219"/>
              <a:gd name="connsiteX101" fmla="*/ 3300508 w 9184957"/>
              <a:gd name="connsiteY101" fmla="*/ 2574322 h 5187219"/>
              <a:gd name="connsiteX102" fmla="*/ 3011329 w 9184957"/>
              <a:gd name="connsiteY102" fmla="*/ 2089308 h 5187219"/>
              <a:gd name="connsiteX103" fmla="*/ 3011329 w 9184957"/>
              <a:gd name="connsiteY103" fmla="*/ 1774317 h 5187219"/>
              <a:gd name="connsiteX104" fmla="*/ 2963704 w 9184957"/>
              <a:gd name="connsiteY104" fmla="*/ 1711642 h 5187219"/>
              <a:gd name="connsiteX105" fmla="*/ 2938748 w 9184957"/>
              <a:gd name="connsiteY105" fmla="*/ 1711642 h 5187219"/>
              <a:gd name="connsiteX106" fmla="*/ 2787396 w 9184957"/>
              <a:gd name="connsiteY106" fmla="*/ 2008251 h 5187219"/>
              <a:gd name="connsiteX107" fmla="*/ 1243489 w 9184957"/>
              <a:gd name="connsiteY107" fmla="*/ 2007203 h 5187219"/>
              <a:gd name="connsiteX108" fmla="*/ 1170908 w 9184957"/>
              <a:gd name="connsiteY108" fmla="*/ 2068544 h 5187219"/>
              <a:gd name="connsiteX109" fmla="*/ 1086993 w 9184957"/>
              <a:gd name="connsiteY109" fmla="*/ 2069973 h 5187219"/>
              <a:gd name="connsiteX110" fmla="*/ 1034606 w 9184957"/>
              <a:gd name="connsiteY110" fmla="*/ 2000631 h 5187219"/>
              <a:gd name="connsiteX111" fmla="*/ 1029367 w 9184957"/>
              <a:gd name="connsiteY111" fmla="*/ 1750028 h 5187219"/>
              <a:gd name="connsiteX112" fmla="*/ 1293400 w 9184957"/>
              <a:gd name="connsiteY112" fmla="*/ 1249299 h 5187219"/>
              <a:gd name="connsiteX113" fmla="*/ 1548194 w 9184957"/>
              <a:gd name="connsiteY113" fmla="*/ 1249299 h 5187219"/>
              <a:gd name="connsiteX114" fmla="*/ 1717929 w 9184957"/>
              <a:gd name="connsiteY114" fmla="*/ 1565815 h 5187219"/>
              <a:gd name="connsiteX115" fmla="*/ 2408301 w 9184957"/>
              <a:gd name="connsiteY115" fmla="*/ 1565815 h 5187219"/>
              <a:gd name="connsiteX116" fmla="*/ 2596706 w 9184957"/>
              <a:gd name="connsiteY116" fmla="*/ 1235488 h 5187219"/>
              <a:gd name="connsiteX117" fmla="*/ 3206306 w 9184957"/>
              <a:gd name="connsiteY117" fmla="*/ 1238821 h 5187219"/>
              <a:gd name="connsiteX118" fmla="*/ 3454908 w 9184957"/>
              <a:gd name="connsiteY118" fmla="*/ 1603724 h 5187219"/>
              <a:gd name="connsiteX119" fmla="*/ 3444145 w 9184957"/>
              <a:gd name="connsiteY119" fmla="*/ 1890617 h 5187219"/>
              <a:gd name="connsiteX120" fmla="*/ 3714750 w 9184957"/>
              <a:gd name="connsiteY120" fmla="*/ 2334101 h 5187219"/>
              <a:gd name="connsiteX121" fmla="*/ 4231672 w 9184957"/>
              <a:gd name="connsiteY121" fmla="*/ 2336006 h 5187219"/>
              <a:gd name="connsiteX122" fmla="*/ 4025741 w 9184957"/>
              <a:gd name="connsiteY122" fmla="*/ 2683478 h 5187219"/>
              <a:gd name="connsiteX123" fmla="*/ 3736562 w 9184957"/>
              <a:gd name="connsiteY123" fmla="*/ 2684621 h 5187219"/>
              <a:gd name="connsiteX124" fmla="*/ 3531775 w 9184957"/>
              <a:gd name="connsiteY124" fmla="*/ 3028569 h 5187219"/>
              <a:gd name="connsiteX125" fmla="*/ 3528727 w 9184957"/>
              <a:gd name="connsiteY125" fmla="*/ 3475291 h 5187219"/>
              <a:gd name="connsiteX126" fmla="*/ 3169920 w 9184957"/>
              <a:gd name="connsiteY126" fmla="*/ 4049268 h 5187219"/>
              <a:gd name="connsiteX127" fmla="*/ 3169920 w 9184957"/>
              <a:gd name="connsiteY127" fmla="*/ 4234148 h 5187219"/>
              <a:gd name="connsiteX128" fmla="*/ 3056763 w 9184957"/>
              <a:gd name="connsiteY128" fmla="*/ 4421124 h 5187219"/>
              <a:gd name="connsiteX129" fmla="*/ 2914650 w 9184957"/>
              <a:gd name="connsiteY129" fmla="*/ 4421124 h 5187219"/>
              <a:gd name="connsiteX130" fmla="*/ 2746724 w 9184957"/>
              <a:gd name="connsiteY130" fmla="*/ 4202049 h 5187219"/>
              <a:gd name="connsiteX131" fmla="*/ 2746724 w 9184957"/>
              <a:gd name="connsiteY131" fmla="*/ 3940778 h 5187219"/>
              <a:gd name="connsiteX132" fmla="*/ 2494217 w 9184957"/>
              <a:gd name="connsiteY132" fmla="*/ 3518440 h 5187219"/>
              <a:gd name="connsiteX133" fmla="*/ 2494217 w 9184957"/>
              <a:gd name="connsiteY133" fmla="*/ 3271361 h 5187219"/>
              <a:gd name="connsiteX134" fmla="*/ 2353532 w 9184957"/>
              <a:gd name="connsiteY134" fmla="*/ 3029902 h 5187219"/>
              <a:gd name="connsiteX135" fmla="*/ 2353532 w 9184957"/>
              <a:gd name="connsiteY135" fmla="*/ 2622994 h 5187219"/>
              <a:gd name="connsiteX136" fmla="*/ 2177320 w 9184957"/>
              <a:gd name="connsiteY136" fmla="*/ 2302478 h 5187219"/>
              <a:gd name="connsiteX137" fmla="*/ 1388269 w 9184957"/>
              <a:gd name="connsiteY137" fmla="*/ 2302478 h 5187219"/>
              <a:gd name="connsiteX138" fmla="*/ 1284827 w 9184957"/>
              <a:gd name="connsiteY138" fmla="*/ 2437733 h 5187219"/>
              <a:gd name="connsiteX139" fmla="*/ 997744 w 9184957"/>
              <a:gd name="connsiteY139" fmla="*/ 2437733 h 5187219"/>
              <a:gd name="connsiteX140" fmla="*/ 752475 w 9184957"/>
              <a:gd name="connsiteY140" fmla="*/ 2083403 h 5187219"/>
              <a:gd name="connsiteX141" fmla="*/ 742950 w 9184957"/>
              <a:gd name="connsiteY141" fmla="*/ 1645253 h 5187219"/>
              <a:gd name="connsiteX142" fmla="*/ 1129475 w 9184957"/>
              <a:gd name="connsiteY142" fmla="*/ 960501 h 5187219"/>
              <a:gd name="connsiteX143" fmla="*/ 1679639 w 9184957"/>
              <a:gd name="connsiteY143" fmla="*/ 960501 h 5187219"/>
              <a:gd name="connsiteX144" fmla="*/ 1882521 w 9184957"/>
              <a:gd name="connsiteY144" fmla="*/ 1307306 h 5187219"/>
              <a:gd name="connsiteX145" fmla="*/ 2262569 w 9184957"/>
              <a:gd name="connsiteY145" fmla="*/ 1307306 h 5187219"/>
              <a:gd name="connsiteX146" fmla="*/ 2447354 w 9184957"/>
              <a:gd name="connsiteY146" fmla="*/ 970026 h 5187219"/>
              <a:gd name="connsiteX147" fmla="*/ 3316034 w 9184957"/>
              <a:gd name="connsiteY147" fmla="*/ 970026 h 5187219"/>
              <a:gd name="connsiteX148" fmla="*/ 3704082 w 9184957"/>
              <a:gd name="connsiteY148" fmla="*/ 1506474 h 5187219"/>
              <a:gd name="connsiteX149" fmla="*/ 3704082 w 9184957"/>
              <a:gd name="connsiteY149" fmla="*/ 1831943 h 5187219"/>
              <a:gd name="connsiteX150" fmla="*/ 3863054 w 9184957"/>
              <a:gd name="connsiteY150" fmla="*/ 2105120 h 5187219"/>
              <a:gd name="connsiteX151" fmla="*/ 4637056 w 9184957"/>
              <a:gd name="connsiteY151" fmla="*/ 2105120 h 5187219"/>
              <a:gd name="connsiteX152" fmla="*/ 4174331 w 9184957"/>
              <a:gd name="connsiteY152" fmla="*/ 2914745 h 5187219"/>
              <a:gd name="connsiteX153" fmla="*/ 3947160 w 9184957"/>
              <a:gd name="connsiteY153" fmla="*/ 2912078 h 5187219"/>
              <a:gd name="connsiteX154" fmla="*/ 3796570 w 9184957"/>
              <a:gd name="connsiteY154" fmla="*/ 3150203 h 5187219"/>
              <a:gd name="connsiteX155" fmla="*/ 3796570 w 9184957"/>
              <a:gd name="connsiteY155" fmla="*/ 3555968 h 5187219"/>
              <a:gd name="connsiteX156" fmla="*/ 3410522 w 9184957"/>
              <a:gd name="connsiteY156" fmla="*/ 4160806 h 5187219"/>
              <a:gd name="connsiteX157" fmla="*/ 3410522 w 9184957"/>
              <a:gd name="connsiteY157" fmla="*/ 4377023 h 5187219"/>
              <a:gd name="connsiteX158" fmla="*/ 3202781 w 9184957"/>
              <a:gd name="connsiteY158" fmla="*/ 4722590 h 5187219"/>
              <a:gd name="connsiteX159" fmla="*/ 2772823 w 9184957"/>
              <a:gd name="connsiteY159" fmla="*/ 4719923 h 5187219"/>
              <a:gd name="connsiteX160" fmla="*/ 2463070 w 9184957"/>
              <a:gd name="connsiteY160" fmla="*/ 4355306 h 5187219"/>
              <a:gd name="connsiteX161" fmla="*/ 2463070 w 9184957"/>
              <a:gd name="connsiteY161" fmla="*/ 4005548 h 5187219"/>
              <a:gd name="connsiteX162" fmla="*/ 2227326 w 9184957"/>
              <a:gd name="connsiteY162" fmla="*/ 3576923 h 5187219"/>
              <a:gd name="connsiteX163" fmla="*/ 2228088 w 9184957"/>
              <a:gd name="connsiteY163" fmla="*/ 3318986 h 5187219"/>
              <a:gd name="connsiteX164" fmla="*/ 2087880 w 9184957"/>
              <a:gd name="connsiteY164" fmla="*/ 3074956 h 5187219"/>
              <a:gd name="connsiteX165" fmla="*/ 2087880 w 9184957"/>
              <a:gd name="connsiteY165" fmla="*/ 2679668 h 5187219"/>
              <a:gd name="connsiteX166" fmla="*/ 2047970 w 9184957"/>
              <a:gd name="connsiteY166" fmla="*/ 2608231 h 5187219"/>
              <a:gd name="connsiteX167" fmla="*/ 1494282 w 9184957"/>
              <a:gd name="connsiteY167" fmla="*/ 2608231 h 5187219"/>
              <a:gd name="connsiteX168" fmla="*/ 1432179 w 9184957"/>
              <a:gd name="connsiteY168" fmla="*/ 2715768 h 5187219"/>
              <a:gd name="connsiteX169" fmla="*/ 835724 w 9184957"/>
              <a:gd name="connsiteY169" fmla="*/ 2715768 h 5187219"/>
              <a:gd name="connsiteX170" fmla="*/ 484442 w 9184957"/>
              <a:gd name="connsiteY170" fmla="*/ 2170081 h 5187219"/>
              <a:gd name="connsiteX171" fmla="*/ 484442 w 9184957"/>
              <a:gd name="connsiteY171" fmla="*/ 1552384 h 5187219"/>
              <a:gd name="connsiteX172" fmla="*/ 997077 w 9184957"/>
              <a:gd name="connsiteY172" fmla="*/ 691420 h 5187219"/>
              <a:gd name="connsiteX173" fmla="*/ 1845850 w 9184957"/>
              <a:gd name="connsiteY173" fmla="*/ 691420 h 5187219"/>
              <a:gd name="connsiteX174" fmla="*/ 2021967 w 9184957"/>
              <a:gd name="connsiteY174" fmla="*/ 981837 h 5187219"/>
              <a:gd name="connsiteX175" fmla="*/ 2123408 w 9184957"/>
              <a:gd name="connsiteY175" fmla="*/ 981170 h 5187219"/>
              <a:gd name="connsiteX176" fmla="*/ 2282476 w 9184957"/>
              <a:gd name="connsiteY176" fmla="*/ 691420 h 5187219"/>
              <a:gd name="connsiteX177" fmla="*/ 7313962 w 9184957"/>
              <a:gd name="connsiteY177" fmla="*/ 691420 h 518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9184957" h="5187219">
                <a:moveTo>
                  <a:pt x="0" y="0"/>
                </a:moveTo>
                <a:lnTo>
                  <a:pt x="0" y="5187220"/>
                </a:lnTo>
                <a:lnTo>
                  <a:pt x="9184957" y="5187220"/>
                </a:lnTo>
                <a:lnTo>
                  <a:pt x="9184957" y="0"/>
                </a:lnTo>
                <a:close/>
                <a:moveTo>
                  <a:pt x="7313962" y="853345"/>
                </a:moveTo>
                <a:lnTo>
                  <a:pt x="2378297" y="853345"/>
                </a:lnTo>
                <a:lnTo>
                  <a:pt x="2219325" y="1142524"/>
                </a:lnTo>
                <a:lnTo>
                  <a:pt x="1930908" y="1144429"/>
                </a:lnTo>
                <a:lnTo>
                  <a:pt x="1754600" y="853345"/>
                </a:lnTo>
                <a:lnTo>
                  <a:pt x="1089089" y="853345"/>
                </a:lnTo>
                <a:lnTo>
                  <a:pt x="646367" y="1596961"/>
                </a:lnTo>
                <a:lnTo>
                  <a:pt x="646367" y="2122456"/>
                </a:lnTo>
                <a:lnTo>
                  <a:pt x="923925" y="2553938"/>
                </a:lnTo>
                <a:lnTo>
                  <a:pt x="1338644" y="2553938"/>
                </a:lnTo>
                <a:lnTo>
                  <a:pt x="1400651" y="2446401"/>
                </a:lnTo>
                <a:lnTo>
                  <a:pt x="2143125" y="2446401"/>
                </a:lnTo>
                <a:lnTo>
                  <a:pt x="2249996" y="2637568"/>
                </a:lnTo>
                <a:lnTo>
                  <a:pt x="2249996" y="3031807"/>
                </a:lnTo>
                <a:lnTo>
                  <a:pt x="2390299" y="3276124"/>
                </a:lnTo>
                <a:lnTo>
                  <a:pt x="2389537" y="3535680"/>
                </a:lnTo>
                <a:lnTo>
                  <a:pt x="2625185" y="3964305"/>
                </a:lnTo>
                <a:lnTo>
                  <a:pt x="2625185" y="4296251"/>
                </a:lnTo>
                <a:lnTo>
                  <a:pt x="2847975" y="4558475"/>
                </a:lnTo>
                <a:lnTo>
                  <a:pt x="3111341" y="4560094"/>
                </a:lnTo>
                <a:lnTo>
                  <a:pt x="3248406" y="4332065"/>
                </a:lnTo>
                <a:lnTo>
                  <a:pt x="3248406" y="4113562"/>
                </a:lnTo>
                <a:lnTo>
                  <a:pt x="3634454" y="3508438"/>
                </a:lnTo>
                <a:lnTo>
                  <a:pt x="3634454" y="3102578"/>
                </a:lnTo>
                <a:lnTo>
                  <a:pt x="3858482" y="2749201"/>
                </a:lnTo>
                <a:lnTo>
                  <a:pt x="4080224" y="2751582"/>
                </a:lnTo>
                <a:lnTo>
                  <a:pt x="4357212" y="2267140"/>
                </a:lnTo>
                <a:lnTo>
                  <a:pt x="3769328" y="2267140"/>
                </a:lnTo>
                <a:lnTo>
                  <a:pt x="3541490" y="1875663"/>
                </a:lnTo>
                <a:lnTo>
                  <a:pt x="3541967" y="1558861"/>
                </a:lnTo>
                <a:lnTo>
                  <a:pt x="3233071" y="1132046"/>
                </a:lnTo>
                <a:lnTo>
                  <a:pt x="2543175" y="1132046"/>
                </a:lnTo>
                <a:lnTo>
                  <a:pt x="2358390" y="1469326"/>
                </a:lnTo>
                <a:lnTo>
                  <a:pt x="1789462" y="1469326"/>
                </a:lnTo>
                <a:lnTo>
                  <a:pt x="1586579" y="1122521"/>
                </a:lnTo>
                <a:lnTo>
                  <a:pt x="1223772" y="1122521"/>
                </a:lnTo>
                <a:lnTo>
                  <a:pt x="905637" y="1686211"/>
                </a:lnTo>
                <a:lnTo>
                  <a:pt x="912876" y="2030920"/>
                </a:lnTo>
                <a:lnTo>
                  <a:pt x="1082516" y="2275522"/>
                </a:lnTo>
                <a:lnTo>
                  <a:pt x="1204913" y="2275522"/>
                </a:lnTo>
                <a:lnTo>
                  <a:pt x="1308259" y="2140553"/>
                </a:lnTo>
                <a:lnTo>
                  <a:pt x="2273141" y="2140553"/>
                </a:lnTo>
                <a:lnTo>
                  <a:pt x="2515172" y="2581370"/>
                </a:lnTo>
                <a:lnTo>
                  <a:pt x="2515172" y="2986087"/>
                </a:lnTo>
                <a:lnTo>
                  <a:pt x="2655856" y="3227546"/>
                </a:lnTo>
                <a:lnTo>
                  <a:pt x="2655856" y="3474053"/>
                </a:lnTo>
                <a:lnTo>
                  <a:pt x="2908364" y="3896487"/>
                </a:lnTo>
                <a:lnTo>
                  <a:pt x="2908364" y="4147566"/>
                </a:lnTo>
                <a:lnTo>
                  <a:pt x="2978182" y="4238530"/>
                </a:lnTo>
                <a:lnTo>
                  <a:pt x="3007995" y="4189285"/>
                </a:lnTo>
                <a:lnTo>
                  <a:pt x="3007995" y="4002786"/>
                </a:lnTo>
                <a:lnTo>
                  <a:pt x="3367088" y="3428143"/>
                </a:lnTo>
                <a:lnTo>
                  <a:pt x="3370136" y="2983325"/>
                </a:lnTo>
                <a:lnTo>
                  <a:pt x="3644360" y="2522791"/>
                </a:lnTo>
                <a:lnTo>
                  <a:pt x="3933254" y="2521744"/>
                </a:lnTo>
                <a:lnTo>
                  <a:pt x="3948017" y="2496883"/>
                </a:lnTo>
                <a:lnTo>
                  <a:pt x="3623691" y="2495645"/>
                </a:lnTo>
                <a:lnTo>
                  <a:pt x="3280791" y="1932908"/>
                </a:lnTo>
                <a:lnTo>
                  <a:pt x="3291364" y="1650492"/>
                </a:lnTo>
                <a:lnTo>
                  <a:pt x="3120676" y="1399889"/>
                </a:lnTo>
                <a:lnTo>
                  <a:pt x="2690432" y="1397603"/>
                </a:lnTo>
                <a:lnTo>
                  <a:pt x="2502408" y="1727358"/>
                </a:lnTo>
                <a:lnTo>
                  <a:pt x="1621060" y="1727358"/>
                </a:lnTo>
                <a:lnTo>
                  <a:pt x="1451229" y="1410843"/>
                </a:lnTo>
                <a:lnTo>
                  <a:pt x="1390650" y="1410843"/>
                </a:lnTo>
                <a:lnTo>
                  <a:pt x="1192149" y="1788128"/>
                </a:lnTo>
                <a:lnTo>
                  <a:pt x="1193292" y="1845278"/>
                </a:lnTo>
                <a:lnTo>
                  <a:pt x="2688717" y="1846135"/>
                </a:lnTo>
                <a:lnTo>
                  <a:pt x="2839688" y="1550003"/>
                </a:lnTo>
                <a:lnTo>
                  <a:pt x="3044190" y="1550003"/>
                </a:lnTo>
                <a:lnTo>
                  <a:pt x="3173254" y="1720120"/>
                </a:lnTo>
                <a:lnTo>
                  <a:pt x="3173254" y="2044922"/>
                </a:lnTo>
                <a:lnTo>
                  <a:pt x="3491865" y="2578703"/>
                </a:lnTo>
                <a:lnTo>
                  <a:pt x="3251740" y="2938939"/>
                </a:lnTo>
                <a:lnTo>
                  <a:pt x="3246025" y="3409188"/>
                </a:lnTo>
                <a:lnTo>
                  <a:pt x="2984754" y="3802570"/>
                </a:lnTo>
                <a:lnTo>
                  <a:pt x="2746629" y="3403187"/>
                </a:lnTo>
                <a:lnTo>
                  <a:pt x="2746629" y="3118866"/>
                </a:lnTo>
                <a:lnTo>
                  <a:pt x="2642712" y="2948654"/>
                </a:lnTo>
                <a:lnTo>
                  <a:pt x="2642712" y="2548604"/>
                </a:lnTo>
                <a:lnTo>
                  <a:pt x="2397443" y="2133219"/>
                </a:lnTo>
                <a:lnTo>
                  <a:pt x="2899791" y="2133219"/>
                </a:lnTo>
                <a:lnTo>
                  <a:pt x="3168015" y="2554986"/>
                </a:lnTo>
                <a:lnTo>
                  <a:pt x="3011138" y="2791968"/>
                </a:lnTo>
                <a:lnTo>
                  <a:pt x="3011138" y="2837021"/>
                </a:lnTo>
                <a:lnTo>
                  <a:pt x="2849213" y="2837021"/>
                </a:lnTo>
                <a:lnTo>
                  <a:pt x="2849213" y="2743200"/>
                </a:lnTo>
                <a:lnTo>
                  <a:pt x="2975039" y="2552700"/>
                </a:lnTo>
                <a:lnTo>
                  <a:pt x="2810923" y="2294668"/>
                </a:lnTo>
                <a:lnTo>
                  <a:pt x="2681288" y="2294668"/>
                </a:lnTo>
                <a:lnTo>
                  <a:pt x="2805113" y="2504218"/>
                </a:lnTo>
                <a:lnTo>
                  <a:pt x="2805113" y="2903410"/>
                </a:lnTo>
                <a:lnTo>
                  <a:pt x="2909030" y="3073622"/>
                </a:lnTo>
                <a:lnTo>
                  <a:pt x="2909030" y="3359372"/>
                </a:lnTo>
                <a:lnTo>
                  <a:pt x="2992470" y="3499485"/>
                </a:lnTo>
                <a:lnTo>
                  <a:pt x="3084671" y="3359753"/>
                </a:lnTo>
                <a:lnTo>
                  <a:pt x="3090482" y="2889313"/>
                </a:lnTo>
                <a:lnTo>
                  <a:pt x="3300508" y="2574322"/>
                </a:lnTo>
                <a:lnTo>
                  <a:pt x="3011329" y="2089308"/>
                </a:lnTo>
                <a:lnTo>
                  <a:pt x="3011329" y="1774317"/>
                </a:lnTo>
                <a:lnTo>
                  <a:pt x="2963704" y="1711642"/>
                </a:lnTo>
                <a:lnTo>
                  <a:pt x="2938748" y="1711642"/>
                </a:lnTo>
                <a:lnTo>
                  <a:pt x="2787396" y="2008251"/>
                </a:lnTo>
                <a:lnTo>
                  <a:pt x="1243489" y="2007203"/>
                </a:lnTo>
                <a:lnTo>
                  <a:pt x="1170908" y="2068544"/>
                </a:lnTo>
                <a:lnTo>
                  <a:pt x="1086993" y="2069973"/>
                </a:lnTo>
                <a:lnTo>
                  <a:pt x="1034606" y="2000631"/>
                </a:lnTo>
                <a:lnTo>
                  <a:pt x="1029367" y="1750028"/>
                </a:lnTo>
                <a:lnTo>
                  <a:pt x="1293400" y="1249299"/>
                </a:lnTo>
                <a:lnTo>
                  <a:pt x="1548194" y="1249299"/>
                </a:lnTo>
                <a:lnTo>
                  <a:pt x="1717929" y="1565815"/>
                </a:lnTo>
                <a:lnTo>
                  <a:pt x="2408301" y="1565815"/>
                </a:lnTo>
                <a:lnTo>
                  <a:pt x="2596706" y="1235488"/>
                </a:lnTo>
                <a:lnTo>
                  <a:pt x="3206306" y="1238821"/>
                </a:lnTo>
                <a:lnTo>
                  <a:pt x="3454908" y="1603724"/>
                </a:lnTo>
                <a:lnTo>
                  <a:pt x="3444145" y="1890617"/>
                </a:lnTo>
                <a:lnTo>
                  <a:pt x="3714750" y="2334101"/>
                </a:lnTo>
                <a:lnTo>
                  <a:pt x="4231672" y="2336006"/>
                </a:lnTo>
                <a:lnTo>
                  <a:pt x="4025741" y="2683478"/>
                </a:lnTo>
                <a:lnTo>
                  <a:pt x="3736562" y="2684621"/>
                </a:lnTo>
                <a:lnTo>
                  <a:pt x="3531775" y="3028569"/>
                </a:lnTo>
                <a:lnTo>
                  <a:pt x="3528727" y="3475291"/>
                </a:lnTo>
                <a:lnTo>
                  <a:pt x="3169920" y="4049268"/>
                </a:lnTo>
                <a:lnTo>
                  <a:pt x="3169920" y="4234148"/>
                </a:lnTo>
                <a:lnTo>
                  <a:pt x="3056763" y="4421124"/>
                </a:lnTo>
                <a:lnTo>
                  <a:pt x="2914650" y="4421124"/>
                </a:lnTo>
                <a:lnTo>
                  <a:pt x="2746724" y="4202049"/>
                </a:lnTo>
                <a:lnTo>
                  <a:pt x="2746724" y="3940778"/>
                </a:lnTo>
                <a:lnTo>
                  <a:pt x="2494217" y="3518440"/>
                </a:lnTo>
                <a:lnTo>
                  <a:pt x="2494217" y="3271361"/>
                </a:lnTo>
                <a:lnTo>
                  <a:pt x="2353532" y="3029902"/>
                </a:lnTo>
                <a:lnTo>
                  <a:pt x="2353532" y="2622994"/>
                </a:lnTo>
                <a:lnTo>
                  <a:pt x="2177320" y="2302478"/>
                </a:lnTo>
                <a:lnTo>
                  <a:pt x="1388269" y="2302478"/>
                </a:lnTo>
                <a:lnTo>
                  <a:pt x="1284827" y="2437733"/>
                </a:lnTo>
                <a:lnTo>
                  <a:pt x="997744" y="2437733"/>
                </a:lnTo>
                <a:lnTo>
                  <a:pt x="752475" y="2083403"/>
                </a:lnTo>
                <a:lnTo>
                  <a:pt x="742950" y="1645253"/>
                </a:lnTo>
                <a:lnTo>
                  <a:pt x="1129475" y="960501"/>
                </a:lnTo>
                <a:lnTo>
                  <a:pt x="1679639" y="960501"/>
                </a:lnTo>
                <a:lnTo>
                  <a:pt x="1882521" y="1307306"/>
                </a:lnTo>
                <a:lnTo>
                  <a:pt x="2262569" y="1307306"/>
                </a:lnTo>
                <a:lnTo>
                  <a:pt x="2447354" y="970026"/>
                </a:lnTo>
                <a:lnTo>
                  <a:pt x="3316034" y="970026"/>
                </a:lnTo>
                <a:lnTo>
                  <a:pt x="3704082" y="1506474"/>
                </a:lnTo>
                <a:lnTo>
                  <a:pt x="3704082" y="1831943"/>
                </a:lnTo>
                <a:lnTo>
                  <a:pt x="3863054" y="2105120"/>
                </a:lnTo>
                <a:lnTo>
                  <a:pt x="4637056" y="2105120"/>
                </a:lnTo>
                <a:lnTo>
                  <a:pt x="4174331" y="2914745"/>
                </a:lnTo>
                <a:lnTo>
                  <a:pt x="3947160" y="2912078"/>
                </a:lnTo>
                <a:lnTo>
                  <a:pt x="3796570" y="3150203"/>
                </a:lnTo>
                <a:lnTo>
                  <a:pt x="3796570" y="3555968"/>
                </a:lnTo>
                <a:lnTo>
                  <a:pt x="3410522" y="4160806"/>
                </a:lnTo>
                <a:lnTo>
                  <a:pt x="3410522" y="4377023"/>
                </a:lnTo>
                <a:lnTo>
                  <a:pt x="3202781" y="4722590"/>
                </a:lnTo>
                <a:lnTo>
                  <a:pt x="2772823" y="4719923"/>
                </a:lnTo>
                <a:lnTo>
                  <a:pt x="2463070" y="4355306"/>
                </a:lnTo>
                <a:lnTo>
                  <a:pt x="2463070" y="4005548"/>
                </a:lnTo>
                <a:lnTo>
                  <a:pt x="2227326" y="3576923"/>
                </a:lnTo>
                <a:lnTo>
                  <a:pt x="2228088" y="3318986"/>
                </a:lnTo>
                <a:lnTo>
                  <a:pt x="2087880" y="3074956"/>
                </a:lnTo>
                <a:lnTo>
                  <a:pt x="2087880" y="2679668"/>
                </a:lnTo>
                <a:lnTo>
                  <a:pt x="2047970" y="2608231"/>
                </a:lnTo>
                <a:lnTo>
                  <a:pt x="1494282" y="2608231"/>
                </a:lnTo>
                <a:lnTo>
                  <a:pt x="1432179" y="2715768"/>
                </a:lnTo>
                <a:lnTo>
                  <a:pt x="835724" y="2715768"/>
                </a:lnTo>
                <a:lnTo>
                  <a:pt x="484442" y="2170081"/>
                </a:lnTo>
                <a:lnTo>
                  <a:pt x="484442" y="1552384"/>
                </a:lnTo>
                <a:lnTo>
                  <a:pt x="997077" y="691420"/>
                </a:lnTo>
                <a:lnTo>
                  <a:pt x="1845850" y="691420"/>
                </a:lnTo>
                <a:lnTo>
                  <a:pt x="2021967" y="981837"/>
                </a:lnTo>
                <a:lnTo>
                  <a:pt x="2123408" y="981170"/>
                </a:lnTo>
                <a:lnTo>
                  <a:pt x="2282476" y="691420"/>
                </a:lnTo>
                <a:lnTo>
                  <a:pt x="7313962" y="691420"/>
                </a:lnTo>
                <a:close/>
              </a:path>
            </a:pathLst>
          </a:custGeom>
          <a:solidFill>
            <a:schemeClr val="tx1">
              <a:alpha val="59499"/>
            </a:schemeClr>
          </a:solidFill>
          <a:ln w="9525" cap="flat">
            <a:noFill/>
            <a:prstDash val="solid"/>
            <a:miter/>
          </a:ln>
        </p:spPr>
        <p:txBody>
          <a:bodyPr rtlCol="0" anchor="ctr"/>
          <a:lstStyle/>
          <a:p>
            <a:endParaRPr lang="en-US" dirty="0"/>
          </a:p>
        </p:txBody>
      </p:sp>
      <p:sp>
        <p:nvSpPr>
          <p:cNvPr id="169" name="Title 520">
            <a:extLst>
              <a:ext uri="{FF2B5EF4-FFF2-40B4-BE49-F238E27FC236}">
                <a16:creationId xmlns:a16="http://schemas.microsoft.com/office/drawing/2014/main" id="{5B4F7F9B-D2FA-5CC1-9CAE-52E03FB090E2}"/>
              </a:ext>
            </a:extLst>
          </p:cNvPr>
          <p:cNvSpPr>
            <a:spLocks noGrp="1"/>
          </p:cNvSpPr>
          <p:nvPr>
            <p:ph type="title"/>
          </p:nvPr>
        </p:nvSpPr>
        <p:spPr>
          <a:xfrm>
            <a:off x="5037521" y="200252"/>
            <a:ext cx="2967809" cy="707886"/>
          </a:xfrm>
        </p:spPr>
        <p:txBody>
          <a:bodyPr/>
          <a:lstStyle/>
          <a:p>
            <a:r>
              <a:rPr lang="en-US" sz="4000" dirty="0">
                <a:solidFill>
                  <a:schemeClr val="bg1"/>
                </a:solidFill>
              </a:rPr>
              <a:t>Thank you</a:t>
            </a:r>
          </a:p>
        </p:txBody>
      </p:sp>
      <p:grpSp>
        <p:nvGrpSpPr>
          <p:cNvPr id="170" name="Group 169">
            <a:extLst>
              <a:ext uri="{FF2B5EF4-FFF2-40B4-BE49-F238E27FC236}">
                <a16:creationId xmlns:a16="http://schemas.microsoft.com/office/drawing/2014/main" id="{186CB910-7EB6-DA28-6C7E-C2A393051A75}"/>
              </a:ext>
            </a:extLst>
          </p:cNvPr>
          <p:cNvGrpSpPr/>
          <p:nvPr/>
        </p:nvGrpSpPr>
        <p:grpSpPr>
          <a:xfrm>
            <a:off x="10366157" y="571622"/>
            <a:ext cx="1394705" cy="948396"/>
            <a:chOff x="10366157" y="302263"/>
            <a:chExt cx="1394705" cy="948396"/>
          </a:xfrm>
        </p:grpSpPr>
        <p:sp>
          <p:nvSpPr>
            <p:cNvPr id="171" name="object 28">
              <a:extLst>
                <a:ext uri="{FF2B5EF4-FFF2-40B4-BE49-F238E27FC236}">
                  <a16:creationId xmlns:a16="http://schemas.microsoft.com/office/drawing/2014/main" id="{C4275BAE-D3F8-2B1B-5B74-B57C95E8A424}"/>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2" name="object 29">
              <a:extLst>
                <a:ext uri="{FF2B5EF4-FFF2-40B4-BE49-F238E27FC236}">
                  <a16:creationId xmlns:a16="http://schemas.microsoft.com/office/drawing/2014/main" id="{89ABC2F3-BE30-EAB2-AC94-08EC471D47ED}"/>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173" name="object 30">
              <a:extLst>
                <a:ext uri="{FF2B5EF4-FFF2-40B4-BE49-F238E27FC236}">
                  <a16:creationId xmlns:a16="http://schemas.microsoft.com/office/drawing/2014/main" id="{47796B55-483E-551F-F4E8-62C119887CCA}"/>
                </a:ext>
              </a:extLst>
            </p:cNvPr>
            <p:cNvGrpSpPr/>
            <p:nvPr/>
          </p:nvGrpSpPr>
          <p:grpSpPr>
            <a:xfrm>
              <a:off x="10674915" y="302263"/>
              <a:ext cx="1085947" cy="122368"/>
              <a:chOff x="-1" y="-1"/>
              <a:chExt cx="1085945" cy="122366"/>
            </a:xfrm>
          </p:grpSpPr>
          <p:sp>
            <p:nvSpPr>
              <p:cNvPr id="174" name="Shape">
                <a:extLst>
                  <a:ext uri="{FF2B5EF4-FFF2-40B4-BE49-F238E27FC236}">
                    <a16:creationId xmlns:a16="http://schemas.microsoft.com/office/drawing/2014/main" id="{366D1129-9C0A-EEDF-B00E-73BF8B73B2CC}"/>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5" name="Shape">
                <a:extLst>
                  <a:ext uri="{FF2B5EF4-FFF2-40B4-BE49-F238E27FC236}">
                    <a16:creationId xmlns:a16="http://schemas.microsoft.com/office/drawing/2014/main" id="{AEBD4148-9FFD-8C63-B6B7-40C63E6382A2}"/>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6" name="Shape">
                <a:extLst>
                  <a:ext uri="{FF2B5EF4-FFF2-40B4-BE49-F238E27FC236}">
                    <a16:creationId xmlns:a16="http://schemas.microsoft.com/office/drawing/2014/main" id="{5D340E34-4B98-B39A-0427-7DAF81556734}"/>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7" name="Shape">
                <a:extLst>
                  <a:ext uri="{FF2B5EF4-FFF2-40B4-BE49-F238E27FC236}">
                    <a16:creationId xmlns:a16="http://schemas.microsoft.com/office/drawing/2014/main" id="{D49EFE32-4989-6E0F-077E-1621CC1CF63E}"/>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8" name="Shape">
                <a:extLst>
                  <a:ext uri="{FF2B5EF4-FFF2-40B4-BE49-F238E27FC236}">
                    <a16:creationId xmlns:a16="http://schemas.microsoft.com/office/drawing/2014/main" id="{6650A60D-6476-C84B-08D3-B37EDB2F695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9" name="Shape">
                <a:extLst>
                  <a:ext uri="{FF2B5EF4-FFF2-40B4-BE49-F238E27FC236}">
                    <a16:creationId xmlns:a16="http://schemas.microsoft.com/office/drawing/2014/main" id="{1E154D22-53C0-EA63-1655-A1FF7D6544BE}"/>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0" name="Shape">
                <a:extLst>
                  <a:ext uri="{FF2B5EF4-FFF2-40B4-BE49-F238E27FC236}">
                    <a16:creationId xmlns:a16="http://schemas.microsoft.com/office/drawing/2014/main" id="{3453F9CF-22AD-6A75-55D2-CB224D3F4757}"/>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1" name="Shape">
                <a:extLst>
                  <a:ext uri="{FF2B5EF4-FFF2-40B4-BE49-F238E27FC236}">
                    <a16:creationId xmlns:a16="http://schemas.microsoft.com/office/drawing/2014/main" id="{01473887-0E14-7E3E-8D9C-4DFBE4DF213C}"/>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2" name="Shape">
                <a:extLst>
                  <a:ext uri="{FF2B5EF4-FFF2-40B4-BE49-F238E27FC236}">
                    <a16:creationId xmlns:a16="http://schemas.microsoft.com/office/drawing/2014/main" id="{674A7423-39E8-4EF4-A9FB-75AF935F1C4F}"/>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3" name="Shape">
                <a:extLst>
                  <a:ext uri="{FF2B5EF4-FFF2-40B4-BE49-F238E27FC236}">
                    <a16:creationId xmlns:a16="http://schemas.microsoft.com/office/drawing/2014/main" id="{71AB49AC-44E5-185C-A43E-EE1E78ECD536}"/>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4" name="Shape">
                <a:extLst>
                  <a:ext uri="{FF2B5EF4-FFF2-40B4-BE49-F238E27FC236}">
                    <a16:creationId xmlns:a16="http://schemas.microsoft.com/office/drawing/2014/main" id="{3708BE2F-C28B-351D-65E9-E4754DEB6D19}"/>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5" name="Rectangle">
                <a:extLst>
                  <a:ext uri="{FF2B5EF4-FFF2-40B4-BE49-F238E27FC236}">
                    <a16:creationId xmlns:a16="http://schemas.microsoft.com/office/drawing/2014/main" id="{27F7D522-F49A-5DB4-C86B-3BF660B21E82}"/>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6" name="Rectangle">
                <a:extLst>
                  <a:ext uri="{FF2B5EF4-FFF2-40B4-BE49-F238E27FC236}">
                    <a16:creationId xmlns:a16="http://schemas.microsoft.com/office/drawing/2014/main" id="{10679318-F1CF-7ED8-8124-084F830834E3}"/>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7" name="Shape">
                <a:extLst>
                  <a:ext uri="{FF2B5EF4-FFF2-40B4-BE49-F238E27FC236}">
                    <a16:creationId xmlns:a16="http://schemas.microsoft.com/office/drawing/2014/main" id="{963FF9CE-FC4B-D96E-5C71-988F250D7AB4}"/>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8" name="Shape">
                <a:extLst>
                  <a:ext uri="{FF2B5EF4-FFF2-40B4-BE49-F238E27FC236}">
                    <a16:creationId xmlns:a16="http://schemas.microsoft.com/office/drawing/2014/main" id="{C2C5E71D-B444-4595-8E80-CE961926456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9" name="Shape">
                <a:extLst>
                  <a:ext uri="{FF2B5EF4-FFF2-40B4-BE49-F238E27FC236}">
                    <a16:creationId xmlns:a16="http://schemas.microsoft.com/office/drawing/2014/main" id="{F7F75ED6-885C-5C05-E5A9-029BEF963CA1}"/>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90" name="Rectangle">
                <a:extLst>
                  <a:ext uri="{FF2B5EF4-FFF2-40B4-BE49-F238E27FC236}">
                    <a16:creationId xmlns:a16="http://schemas.microsoft.com/office/drawing/2014/main" id="{E740D3ED-185F-386B-76BA-255A047797F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grpSp>
    </p:spTree>
    <p:extLst>
      <p:ext uri="{BB962C8B-B14F-4D97-AF65-F5344CB8AC3E}">
        <p14:creationId xmlns:p14="http://schemas.microsoft.com/office/powerpoint/2010/main" val="4250548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themeOverride>
</file>

<file path=ppt/theme/themeOverride2.xml><?xml version="1.0" encoding="utf-8"?>
<a:themeOverride xmlns:a="http://schemas.openxmlformats.org/drawingml/2006/main">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themeOverride>
</file>

<file path=ppt/theme/themeOverride3.xml><?xml version="1.0" encoding="utf-8"?>
<a:themeOverride xmlns:a="http://schemas.openxmlformats.org/drawingml/2006/main">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ProjectDocument" ma:contentTypeID="0x010100D9C592A96278064CBF52171BE40000010300675788119FDA8E4F8E4AC49B19A07573" ma:contentTypeVersion="53" ma:contentTypeDescription="" ma:contentTypeScope="" ma:versionID="c58e16375531f64859022e8bcc01288d">
  <xsd:schema xmlns:xsd="http://www.w3.org/2001/XMLSchema" xmlns:xs="http://www.w3.org/2001/XMLSchema" xmlns:p="http://schemas.microsoft.com/office/2006/metadata/properties" xmlns:ns2="d5ab543a-0e87-4f3c-a36a-af068c303bc8" xmlns:ns3="c01597e6-ba37-4dc9-b188-fbcf581ec529" xmlns:ns4="742ce58e-2b68-4278-9d31-903cce301f09" xmlns:ns5="5ab0b7ba-44c7-4471-b6ae-6412d06bc033" xmlns:ns6="1eedee71-dd16-41b5-af56-5c0e3e643f5a" xmlns:ns7="76ac8f1c-5756-4115-94fe-b346fb4cfda9" targetNamespace="http://schemas.microsoft.com/office/2006/metadata/properties" ma:root="true" ma:fieldsID="032fa9f188300c35ff0a482bfcb68ab5" ns2:_="" ns3:_="" ns4:_="" ns5:_="" ns6:_="" ns7:_="">
    <xsd:import namespace="d5ab543a-0e87-4f3c-a36a-af068c303bc8"/>
    <xsd:import namespace="c01597e6-ba37-4dc9-b188-fbcf581ec529"/>
    <xsd:import namespace="742ce58e-2b68-4278-9d31-903cce301f09"/>
    <xsd:import namespace="5ab0b7ba-44c7-4471-b6ae-6412d06bc033"/>
    <xsd:import namespace="1eedee71-dd16-41b5-af56-5c0e3e643f5a"/>
    <xsd:import namespace="76ac8f1c-5756-4115-94fe-b346fb4cfda9"/>
    <xsd:element name="properties">
      <xsd:complexType>
        <xsd:sequence>
          <xsd:element name="documentManagement">
            <xsd:complexType>
              <xsd:all>
                <xsd:element ref="ns2:DMRevision" minOccurs="0"/>
                <xsd:element ref="ns3:RevisionDate" minOccurs="0"/>
                <xsd:element ref="ns4:FBS" minOccurs="0"/>
                <xsd:element ref="ns4:Package" minOccurs="0"/>
                <xsd:element ref="ns4:DisciplineName" minOccurs="0"/>
                <xsd:element ref="ns4:DocType" minOccurs="0"/>
                <xsd:element ref="ns3:DocumentGroup" minOccurs="0"/>
                <xsd:element ref="ns3:ClientDocumentNo" minOccurs="0"/>
                <xsd:element ref="ns3:VendorDocumentNo" minOccurs="0"/>
                <xsd:element ref="ns3:OtherDocumentNo" minOccurs="0"/>
                <xsd:element ref="ns3:ProgressStatus" minOccurs="0"/>
                <xsd:element ref="ns3:OriginatorCompany" minOccurs="0"/>
                <xsd:element ref="ns4:DocType_x003A_DocumentTypeName" minOccurs="0"/>
                <xsd:element ref="ns4:DisciplineName_x003a_FunctionalGroup" minOccurs="0"/>
                <xsd:element ref="ns4:Package_x003a_HMIDescription" minOccurs="0"/>
                <xsd:element ref="ns4:DisciplineName_x003a_DisciplineSpecialtyGroupNo" minOccurs="0"/>
                <xsd:element ref="ns4:FBS_x003a_HMICode" minOccurs="0"/>
                <xsd:element ref="ns4:FBS_x003a_HMIDescription" minOccurs="0"/>
                <xsd:element ref="ns3:RevisionComments" minOccurs="0"/>
                <xsd:element ref="ns4:DisciplineName_x003a_Discipline" minOccurs="0"/>
                <xsd:element ref="ns4:DocType_x003a_SubTypeCode" minOccurs="0"/>
                <xsd:element ref="ns4:DocType_x003a_SubType" minOccurs="0"/>
                <xsd:element ref="ns4:Package_x003a_HMICode" minOccurs="0"/>
                <xsd:element ref="ns3:Dm2DocumentNo" minOccurs="0"/>
                <xsd:element ref="ns2:IsControlled" minOccurs="0"/>
                <xsd:element ref="ns2:IsStub" minOccurs="0"/>
                <xsd:element ref="ns5:WorkflowState" minOccurs="0"/>
                <xsd:element ref="ns3:Custom01" minOccurs="0"/>
                <xsd:element ref="ns2:Custom02" minOccurs="0"/>
                <xsd:element ref="ns2:Custom03" minOccurs="0"/>
                <xsd:element ref="ns4:DocumentTypeByCodeLookup" minOccurs="0"/>
                <xsd:element ref="ns3:DM2WorkflowNumber" minOccurs="0"/>
                <xsd:element ref="ns6:GlobalCorrelationId" minOccurs="0"/>
                <xsd:element ref="ns4:SharedWithUsers" minOccurs="0"/>
                <xsd:element ref="ns4:SharedWithDetails" minOccurs="0"/>
                <xsd:element ref="ns7:MediaServiceMetadata" minOccurs="0"/>
                <xsd:element ref="ns7:MediaServiceFastMetadata" minOccurs="0"/>
                <xsd:element ref="ns7:MediaServiceSearchProperties" minOccurs="0"/>
                <xsd:element ref="ns7:MediaServiceObjectDetectorVersions" minOccurs="0"/>
                <xsd:element ref="ns7:lcf76f155ced4ddcb4097134ff3c332f" minOccurs="0"/>
                <xsd:element ref="ns4:TaxCatchAll" minOccurs="0"/>
                <xsd:element ref="ns7:MediaServiceOCR" minOccurs="0"/>
                <xsd:element ref="ns7:MediaServiceGenerationTime" minOccurs="0"/>
                <xsd:element ref="ns7:MediaServiceEventHashCode" minOccurs="0"/>
                <xsd:element ref="ns7:MediaServiceDateTaken" minOccurs="0"/>
                <xsd:element ref="ns7: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ab543a-0e87-4f3c-a36a-af068c303bc8" elementFormDefault="qualified">
    <xsd:import namespace="http://schemas.microsoft.com/office/2006/documentManagement/types"/>
    <xsd:import namespace="http://schemas.microsoft.com/office/infopath/2007/PartnerControls"/>
    <xsd:element name="DMRevision" ma:index="2" nillable="true" ma:displayName="Revision" ma:default="-" ma:indexed="true" ma:internalName="DMRevision" ma:readOnly="false">
      <xsd:simpleType>
        <xsd:restriction base="dms:Text">
          <xsd:maxLength value="255"/>
        </xsd:restriction>
      </xsd:simpleType>
    </xsd:element>
    <xsd:element name="IsControlled" ma:index="26" nillable="true" ma:displayName="Is Controlled" ma:default="0" ma:internalName="IsControlled" ma:readOnly="true">
      <xsd:simpleType>
        <xsd:restriction base="dms:Boolean"/>
      </xsd:simpleType>
    </xsd:element>
    <xsd:element name="IsStub" ma:index="27" nillable="true" ma:displayName="Is Stub" ma:default="0" ma:internalName="IsStub" ma:readOnly="true">
      <xsd:simpleType>
        <xsd:restriction base="dms:Boolean"/>
      </xsd:simpleType>
    </xsd:element>
    <xsd:element name="Custom02" ma:index="31" nillable="true" ma:displayName="Custom02" ma:hidden="true" ma:internalName="Custom02" ma:readOnly="false">
      <xsd:simpleType>
        <xsd:restriction base="dms:Text">
          <xsd:maxLength value="255"/>
        </xsd:restriction>
      </xsd:simpleType>
    </xsd:element>
    <xsd:element name="Custom03" ma:index="32" nillable="true" ma:displayName="Custom03" ma:hidden="true" ma:internalName="Custom03"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01597e6-ba37-4dc9-b188-fbcf581ec529" elementFormDefault="qualified">
    <xsd:import namespace="http://schemas.microsoft.com/office/2006/documentManagement/types"/>
    <xsd:import namespace="http://schemas.microsoft.com/office/infopath/2007/PartnerControls"/>
    <xsd:element name="RevisionDate" ma:index="3" nillable="true" ma:displayName="Revision Date" ma:default="[today]" ma:format="DateOnly" ma:internalName="RevisionDate" ma:readOnly="false">
      <xsd:simpleType>
        <xsd:restriction base="dms:DateTime"/>
      </xsd:simpleType>
    </xsd:element>
    <xsd:element name="DocumentGroup" ma:index="8" nillable="true" ma:displayName="Document Group" ma:default="" ma:format="Dropdown" ma:indexed="true" ma:internalName="DocumentGroup">
      <xsd:simpleType>
        <xsd:restriction base="dms:Choice">
          <xsd:enumeration value="As-Built Mark-Up"/>
          <xsd:enumeration value="Client Original for Modification"/>
          <xsd:enumeration value="Consultant Deliverable"/>
          <xsd:enumeration value="Engineering Automated Deliverable"/>
          <xsd:enumeration value="Engineering Deliverable"/>
          <xsd:enumeration value="Mark-Up"/>
          <xsd:enumeration value="Project Internal"/>
          <xsd:enumeration value="Reference - Client"/>
          <xsd:enumeration value="Reference - Consultant"/>
          <xsd:enumeration value="Reference - Feasibility"/>
          <xsd:enumeration value="Reference - Hatch"/>
          <xsd:enumeration value="Reference - Other"/>
          <xsd:enumeration value="Reference - Vendor"/>
          <xsd:enumeration value="Standards - Client"/>
          <xsd:enumeration value="Standards - Hatch"/>
          <xsd:enumeration value="Standards - Other"/>
          <xsd:enumeration value="Vendor Deliverable"/>
        </xsd:restriction>
      </xsd:simpleType>
    </xsd:element>
    <xsd:element name="ClientDocumentNo" ma:index="9" nillable="true" ma:displayName="Client Document No" ma:indexed="true" ma:internalName="ClientDocumentNo">
      <xsd:simpleType>
        <xsd:restriction base="dms:Text">
          <xsd:maxLength value="255"/>
        </xsd:restriction>
      </xsd:simpleType>
    </xsd:element>
    <xsd:element name="VendorDocumentNo" ma:index="10" nillable="true" ma:displayName="Incoming Document No" ma:internalName="VendorDocumentNo" ma:readOnly="true">
      <xsd:simpleType>
        <xsd:restriction base="dms:Text">
          <xsd:maxLength value="60"/>
        </xsd:restriction>
      </xsd:simpleType>
    </xsd:element>
    <xsd:element name="OtherDocumentNo" ma:index="11" nillable="true" ma:displayName="Other Document No" ma:internalName="OtherDocumentNo" ma:readOnly="false">
      <xsd:simpleType>
        <xsd:restriction base="dms:Text">
          <xsd:maxLength value="255"/>
        </xsd:restriction>
      </xsd:simpleType>
    </xsd:element>
    <xsd:element name="ProgressStatus" ma:index="12" nillable="true" ma:displayName="Progress Status" ma:default="" ma:format="Dropdown" ma:indexed="true" ma:internalName="ProgressStatus" ma:readOnly="true">
      <xsd:simpleType>
        <xsd:restriction base="dms:Choice">
          <xsd:enumeration value="Approved for Bid"/>
          <xsd:enumeration value="Approved For Construction"/>
          <xsd:enumeration value="Approved for Detail Design"/>
          <xsd:enumeration value="Approved for Detailing"/>
          <xsd:enumeration value="Approved for Fabrication"/>
          <xsd:enumeration value="Approved for FEL"/>
          <xsd:enumeration value="Approved for Hazard Study"/>
          <xsd:enumeration value="Approved for Use"/>
          <xsd:enumeration value="As-Built"/>
          <xsd:enumeration value="Cancelled"/>
          <xsd:enumeration value="Certified"/>
          <xsd:enumeration value="Certified Final"/>
          <xsd:enumeration value="Client Approval"/>
          <xsd:enumeration value="Client Approval (1)"/>
          <xsd:enumeration value="Client Approval (2)"/>
          <xsd:enumeration value="Client Approval (3)"/>
          <xsd:enumeration value="Client Review"/>
          <xsd:enumeration value="Client Review (1)"/>
          <xsd:enumeration value="Client Review (2)"/>
          <xsd:enumeration value="Client Review (3)"/>
          <xsd:enumeration value="Final"/>
          <xsd:enumeration value="Information"/>
          <xsd:enumeration value="Internal Review"/>
          <xsd:enumeration value="Internal Review (1)"/>
          <xsd:enumeration value="Internal Review (2)"/>
          <xsd:enumeration value="Internal Review (3)"/>
          <xsd:enumeration value="Intra-Discipline Review"/>
          <xsd:enumeration value="Intra-Discipline Review (1)"/>
          <xsd:enumeration value="Intra-Discipline Review (2)"/>
          <xsd:enumeration value="Intra-Discipline Review (3)"/>
          <xsd:enumeration value="Not Started"/>
          <xsd:enumeration value="Preliminary"/>
          <xsd:enumeration value="Record Document"/>
          <xsd:enumeration value="Record Document - Mark-Up"/>
          <xsd:enumeration value="Record Document - No Change"/>
          <xsd:enumeration value="Started"/>
          <xsd:enumeration value="Superseded"/>
        </xsd:restriction>
      </xsd:simpleType>
    </xsd:element>
    <xsd:element name="OriginatorCompany" ma:index="13" nillable="true" ma:displayName="Originator Company" ma:default="Hatch" ma:internalName="OriginatorCompany" ma:readOnly="false">
      <xsd:simpleType>
        <xsd:restriction base="dms:Text">
          <xsd:maxLength value="255"/>
        </xsd:restriction>
      </xsd:simpleType>
    </xsd:element>
    <xsd:element name="RevisionComments" ma:index="20" nillable="true" ma:displayName="Comments" ma:internalName="RevisionComments" ma:readOnly="false">
      <xsd:simpleType>
        <xsd:restriction base="dms:Note">
          <xsd:maxLength value="255"/>
        </xsd:restriction>
      </xsd:simpleType>
    </xsd:element>
    <xsd:element name="Dm2DocumentNo" ma:index="25" nillable="true" ma:displayName="Document No" ma:indexed="true" ma:internalName="Dm2DocumentNo" ma:readOnly="true">
      <xsd:simpleType>
        <xsd:restriction base="dms:Text">
          <xsd:maxLength value="255"/>
        </xsd:restriction>
      </xsd:simpleType>
    </xsd:element>
    <xsd:element name="Custom01" ma:index="30" nillable="true" ma:displayName="Custom01" ma:default="" ma:format="Dropdown" ma:hidden="true" ma:internalName="Custom01" ma:readOnly="false">
      <xsd:simpleType>
        <xsd:restriction base="dms:Choice">
          <xsd:enumeration value="Option1"/>
          <xsd:enumeration value="Option2"/>
        </xsd:restriction>
      </xsd:simpleType>
    </xsd:element>
    <xsd:element name="DM2WorkflowNumber" ma:index="40" nillable="true" ma:displayName="Workflow Number" ma:internalName="DM2WorkflowNumber" ma:readOnly="tru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2ce58e-2b68-4278-9d31-903cce301f09" elementFormDefault="qualified">
    <xsd:import namespace="http://schemas.microsoft.com/office/2006/documentManagement/types"/>
    <xsd:import namespace="http://schemas.microsoft.com/office/infopath/2007/PartnerControls"/>
    <xsd:element name="FBS" ma:index="4" nillable="true" ma:displayName="FBS" ma:indexed="true" ma:list="{31abc520-c43a-4235-a70b-c7d530681ff7}" ma:internalName="FBS" ma:readOnly="false" ma:showField="Title" ma:web="742ce58e-2b68-4278-9d31-903cce301f09">
      <xsd:simpleType>
        <xsd:restriction base="dms:Lookup"/>
      </xsd:simpleType>
    </xsd:element>
    <xsd:element name="Package" ma:index="5" nillable="true" ma:displayName="Procurement Package" ma:indexed="true" ma:list="{8c49e8f2-382b-4b07-8cbf-0da8882ed918}" ma:internalName="Package" ma:readOnly="false" ma:showField="Title" ma:web="742ce58e-2b68-4278-9d31-903cce301f09">
      <xsd:simpleType>
        <xsd:restriction base="dms:Lookup"/>
      </xsd:simpleType>
    </xsd:element>
    <xsd:element name="DisciplineName" ma:index="6" nillable="true" ma:displayName="Discipline Specialty Group" ma:indexed="true" ma:list="{0c6be6bd-8a05-4337-ae26-34f8c3f07073}" ma:internalName="DisciplineName" ma:readOnly="false" ma:showField="Title" ma:web="742ce58e-2b68-4278-9d31-903cce301f09">
      <xsd:simpleType>
        <xsd:restriction base="dms:Lookup"/>
      </xsd:simpleType>
    </xsd:element>
    <xsd:element name="DocType" ma:index="7" nillable="true" ma:displayName="Document Type" ma:indexed="true" ma:list="{2db3f3e9-73b0-47d4-90b1-99238fa00329}" ma:internalName="DocType" ma:readOnly="false" ma:showField="Title" ma:web="742ce58e-2b68-4278-9d31-903cce301f09">
      <xsd:simpleType>
        <xsd:restriction base="dms:Lookup"/>
      </xsd:simpleType>
    </xsd:element>
    <xsd:element name="DocType_x003A_DocumentTypeName" ma:index="14" nillable="true" ma:displayName="Document Type Name" ma:list="{2db3f3e9-73b0-47d4-90b1-99238fa00329}" ma:internalName="DocType_x003A_DocumentTypeName" ma:readOnly="false" ma:showField="DocumentType" ma:web="742ce58e-2b68-4278-9d31-903cce301f09">
      <xsd:simpleType>
        <xsd:restriction base="dms:Lookup"/>
      </xsd:simpleType>
    </xsd:element>
    <xsd:element name="DisciplineName_x003a_FunctionalGroup" ma:index="15" nillable="true" ma:displayName="Functional Group" ma:list="{0c6be6bd-8a05-4337-ae26-34f8c3f07073}" ma:internalName="DisciplineName_x003A_FunctionalGroup" ma:readOnly="false" ma:showField="FunctionalGroup" ma:web="742ce58e-2b68-4278-9d31-903cce301f09">
      <xsd:simpleType>
        <xsd:restriction base="dms:Lookup"/>
      </xsd:simpleType>
    </xsd:element>
    <xsd:element name="Package_x003a_HMIDescription" ma:index="16" nillable="true" ma:displayName="Package Description" ma:list="{8c49e8f2-382b-4b07-8cbf-0da8882ed918}" ma:internalName="Package_x003A_HMIDescription" ma:readOnly="false" ma:showField="HMIDescription" ma:web="742ce58e-2b68-4278-9d31-903cce301f09">
      <xsd:simpleType>
        <xsd:restriction base="dms:Lookup"/>
      </xsd:simpleType>
    </xsd:element>
    <xsd:element name="DisciplineName_x003a_DisciplineSpecialtyGroupNo" ma:index="17" nillable="true" ma:displayName="Discipline Specialty Group No" ma:list="{0c6be6bd-8a05-4337-ae26-34f8c3f07073}" ma:internalName="DisciplineName_x003A_DisciplineSpecialtyGroupNo" ma:readOnly="false" ma:showField="DisciplineSpecialtyGroupNo" ma:web="742ce58e-2b68-4278-9d31-903cce301f09">
      <xsd:simpleType>
        <xsd:restriction base="dms:Lookup"/>
      </xsd:simpleType>
    </xsd:element>
    <xsd:element name="FBS_x003a_HMICode" ma:index="18" nillable="true" ma:displayName="FBS Code" ma:list="{31abc520-c43a-4235-a70b-c7d530681ff7}" ma:internalName="FBS_x003A_HMICode" ma:readOnly="false" ma:showField="HMICode" ma:web="742ce58e-2b68-4278-9d31-903cce301f09">
      <xsd:simpleType>
        <xsd:restriction base="dms:Lookup"/>
      </xsd:simpleType>
    </xsd:element>
    <xsd:element name="FBS_x003a_HMIDescription" ma:index="19" nillable="true" ma:displayName="FBS Description" ma:list="{31abc520-c43a-4235-a70b-c7d530681ff7}" ma:internalName="FBS_x003A_HMIDescription" ma:readOnly="false" ma:showField="HMIDescription" ma:web="742ce58e-2b68-4278-9d31-903cce301f09">
      <xsd:simpleType>
        <xsd:restriction base="dms:Lookup"/>
      </xsd:simpleType>
    </xsd:element>
    <xsd:element name="DisciplineName_x003a_Discipline" ma:index="21" nillable="true" ma:displayName="Discipline" ma:list="{0c6be6bd-8a05-4337-ae26-34f8c3f07073}" ma:internalName="DisciplineName_x003A_Discipline" ma:readOnly="false" ma:showField="Discipline" ma:web="742ce58e-2b68-4278-9d31-903cce301f09">
      <xsd:simpleType>
        <xsd:restriction base="dms:Lookup"/>
      </xsd:simpleType>
    </xsd:element>
    <xsd:element name="DocType_x003a_SubTypeCode" ma:index="22" nillable="true" ma:displayName="Document Subtype Code" ma:list="{2db3f3e9-73b0-47d4-90b1-99238fa00329}" ma:internalName="DocType_x003A_SubTypeCode" ma:readOnly="false" ma:showField="SubTypeCode" ma:web="742ce58e-2b68-4278-9d31-903cce301f09">
      <xsd:simpleType>
        <xsd:restriction base="dms:Lookup"/>
      </xsd:simpleType>
    </xsd:element>
    <xsd:element name="DocType_x003a_SubType" ma:index="23" nillable="true" ma:displayName="Document Subtype" ma:list="{2db3f3e9-73b0-47d4-90b1-99238fa00329}" ma:internalName="DocType_x003A_SubType" ma:readOnly="false" ma:showField="SubType" ma:web="742ce58e-2b68-4278-9d31-903cce301f09">
      <xsd:simpleType>
        <xsd:restriction base="dms:Lookup"/>
      </xsd:simpleType>
    </xsd:element>
    <xsd:element name="Package_x003a_HMICode" ma:index="24" nillable="true" ma:displayName="Package Code" ma:list="{8c49e8f2-382b-4b07-8cbf-0da8882ed918}" ma:internalName="Package_x003A_HMICode" ma:readOnly="false" ma:showField="HMICode" ma:web="742ce58e-2b68-4278-9d31-903cce301f09">
      <xsd:simpleType>
        <xsd:restriction base="dms:Lookup"/>
      </xsd:simpleType>
    </xsd:element>
    <xsd:element name="DocumentTypeByCodeLookup" ma:index="39" nillable="true" ma:displayName="Document Type By Code" ma:list="{2db3f3e9-73b0-47d4-90b1-99238fa00329}" ma:internalName="DocumentTypeByCodeLookup" ma:readOnly="false" ma:showField="SecondaryDescription" ma:web="742ce58e-2b68-4278-9d31-903cce301f09">
      <xsd:simpleType>
        <xsd:restriction base="dms:Lookup"/>
      </xsd:simpleType>
    </xsd:element>
    <xsd:element name="SharedWithUsers" ma:index="4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3" nillable="true" ma:displayName="Shared With Details" ma:internalName="SharedWithDetails" ma:readOnly="true">
      <xsd:simpleType>
        <xsd:restriction base="dms:Note">
          <xsd:maxLength value="255"/>
        </xsd:restriction>
      </xsd:simpleType>
    </xsd:element>
    <xsd:element name="TaxCatchAll" ma:index="50" nillable="true" ma:displayName="Taxonomy Catch All Column" ma:hidden="true" ma:list="{335814c5-facd-43ca-8713-86311739b041}" ma:internalName="TaxCatchAll" ma:showField="CatchAllData" ma:web="742ce58e-2b68-4278-9d31-903cce301f0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ab0b7ba-44c7-4471-b6ae-6412d06bc033" elementFormDefault="qualified">
    <xsd:import namespace="http://schemas.microsoft.com/office/2006/documentManagement/types"/>
    <xsd:import namespace="http://schemas.microsoft.com/office/infopath/2007/PartnerControls"/>
    <xsd:element name="WorkflowState" ma:index="28" nillable="true" ma:displayName="Workflow State" ma:internalName="WorkflowState" ma:readOnly="tru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edee71-dd16-41b5-af56-5c0e3e643f5a" elementFormDefault="qualified">
    <xsd:import namespace="http://schemas.microsoft.com/office/2006/documentManagement/types"/>
    <xsd:import namespace="http://schemas.microsoft.com/office/infopath/2007/PartnerControls"/>
    <xsd:element name="GlobalCorrelationId" ma:index="41" nillable="true" ma:displayName="GlobalCorrelationId" ma:hidden="true" ma:internalName="GlobalCorrelationId"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6ac8f1c-5756-4115-94fe-b346fb4cfda9" elementFormDefault="qualified">
    <xsd:import namespace="http://schemas.microsoft.com/office/2006/documentManagement/types"/>
    <xsd:import namespace="http://schemas.microsoft.com/office/infopath/2007/PartnerControls"/>
    <xsd:element name="MediaServiceMetadata" ma:index="44" nillable="true" ma:displayName="MediaServiceMetadata" ma:hidden="true" ma:internalName="MediaServiceMetadata" ma:readOnly="true">
      <xsd:simpleType>
        <xsd:restriction base="dms:Note"/>
      </xsd:simpleType>
    </xsd:element>
    <xsd:element name="MediaServiceFastMetadata" ma:index="45" nillable="true" ma:displayName="MediaServiceFastMetadata" ma:hidden="true" ma:internalName="MediaServiceFastMetadata" ma:readOnly="true">
      <xsd:simpleType>
        <xsd:restriction base="dms:Note"/>
      </xsd:simpleType>
    </xsd:element>
    <xsd:element name="MediaServiceSearchProperties" ma:index="46" nillable="true" ma:displayName="MediaServiceSearchProperties" ma:hidden="true" ma:internalName="MediaServiceSearchProperties" ma:readOnly="true">
      <xsd:simpleType>
        <xsd:restriction base="dms:Note"/>
      </xsd:simpleType>
    </xsd:element>
    <xsd:element name="MediaServiceObjectDetectorVersions" ma:index="47" nillable="true" ma:displayName="MediaServiceObjectDetectorVersions" ma:hidden="true" ma:indexed="true" ma:internalName="MediaServiceObjectDetectorVersions" ma:readOnly="true">
      <xsd:simpleType>
        <xsd:restriction base="dms:Text"/>
      </xsd:simpleType>
    </xsd:element>
    <xsd:element name="lcf76f155ced4ddcb4097134ff3c332f" ma:index="49" nillable="true" ma:taxonomy="true" ma:internalName="lcf76f155ced4ddcb4097134ff3c332f" ma:taxonomyFieldName="MediaServiceImageTags" ma:displayName="Image Tags" ma:readOnly="false" ma:fieldId="{5cf76f15-5ced-4ddc-b409-7134ff3c332f}" ma:taxonomyMulti="true" ma:sspId="46d086b7-39f9-4061-aa3b-c2a479213c22" ma:termSetId="09814cd3-568e-fe90-9814-8d621ff8fb84" ma:anchorId="fba54fb3-c3e1-fe81-a776-ca4b69148c4d" ma:open="true" ma:isKeyword="false">
      <xsd:complexType>
        <xsd:sequence>
          <xsd:element ref="pc:Terms" minOccurs="0" maxOccurs="1"/>
        </xsd:sequence>
      </xsd:complexType>
    </xsd:element>
    <xsd:element name="MediaServiceOCR" ma:index="51" nillable="true" ma:displayName="Extracted Text" ma:internalName="MediaServiceOCR" ma:readOnly="true">
      <xsd:simpleType>
        <xsd:restriction base="dms:Note">
          <xsd:maxLength value="255"/>
        </xsd:restriction>
      </xsd:simpleType>
    </xsd:element>
    <xsd:element name="MediaServiceGenerationTime" ma:index="52" nillable="true" ma:displayName="MediaServiceGenerationTime" ma:hidden="true" ma:internalName="MediaServiceGenerationTime" ma:readOnly="true">
      <xsd:simpleType>
        <xsd:restriction base="dms:Text"/>
      </xsd:simpleType>
    </xsd:element>
    <xsd:element name="MediaServiceEventHashCode" ma:index="53" nillable="true" ma:displayName="MediaServiceEventHashCode" ma:hidden="true" ma:internalName="MediaServiceEventHashCode" ma:readOnly="true">
      <xsd:simpleType>
        <xsd:restriction base="dms:Text"/>
      </xsd:simpleType>
    </xsd:element>
    <xsd:element name="MediaServiceDateTaken" ma:index="54" nillable="true" ma:displayName="MediaServiceDateTaken" ma:hidden="true" ma:indexed="true" ma:internalName="MediaServiceDateTaken" ma:readOnly="true">
      <xsd:simpleType>
        <xsd:restriction base="dms:Text"/>
      </xsd:simpleType>
    </xsd:element>
    <xsd:element name="MediaServiceLocation" ma:index="5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8"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6ac8f1c-5756-4115-94fe-b346fb4cfda9">
      <Terms xmlns="http://schemas.microsoft.com/office/infopath/2007/PartnerControls"/>
    </lcf76f155ced4ddcb4097134ff3c332f>
    <TaxCatchAll xmlns="742ce58e-2b68-4278-9d31-903cce301f09" xsi:nil="true"/>
    <RevisionComments xmlns="c01597e6-ba37-4dc9-b188-fbcf581ec529" xsi:nil="true"/>
    <DisciplineName_x003a_Discipline xmlns="742ce58e-2b68-4278-9d31-903cce301f09" xsi:nil="true"/>
    <DisciplineName_x003a_DisciplineSpecialtyGroupNo xmlns="742ce58e-2b68-4278-9d31-903cce301f09" xsi:nil="true"/>
    <OtherDocumentNo xmlns="c01597e6-ba37-4dc9-b188-fbcf581ec529" xsi:nil="true"/>
    <Custom03 xmlns="d5ab543a-0e87-4f3c-a36a-af068c303bc8" xsi:nil="true"/>
    <FBS xmlns="742ce58e-2b68-4278-9d31-903cce301f09" xsi:nil="true"/>
    <Package_x003a_HMICode xmlns="742ce58e-2b68-4278-9d31-903cce301f09" xsi:nil="true"/>
    <GlobalCorrelationId xmlns="1eedee71-dd16-41b5-af56-5c0e3e643f5a" xsi:nil="true"/>
    <Package_x003a_HMIDescription xmlns="742ce58e-2b68-4278-9d31-903cce301f09" xsi:nil="true"/>
    <DocType_x003a_SubType xmlns="742ce58e-2b68-4278-9d31-903cce301f09" xsi:nil="true"/>
    <Custom02 xmlns="d5ab543a-0e87-4f3c-a36a-af068c303bc8" xsi:nil="true"/>
    <DocType_x003a_SubTypeCode xmlns="742ce58e-2b68-4278-9d31-903cce301f09" xsi:nil="true"/>
    <OriginatorCompany xmlns="c01597e6-ba37-4dc9-b188-fbcf581ec529">Hatch</OriginatorCompany>
    <Custom01 xmlns="c01597e6-ba37-4dc9-b188-fbcf581ec529" xsi:nil="true"/>
    <DMRevision xmlns="d5ab543a-0e87-4f3c-a36a-af068c303bc8">-</DMRevision>
    <FBS_x003a_HMICode xmlns="742ce58e-2b68-4278-9d31-903cce301f09" xsi:nil="true"/>
    <DisciplineName_x003a_FunctionalGroup xmlns="742ce58e-2b68-4278-9d31-903cce301f09" xsi:nil="true"/>
    <DisciplineName xmlns="742ce58e-2b68-4278-9d31-903cce301f09" xsi:nil="true"/>
    <DocType xmlns="742ce58e-2b68-4278-9d31-903cce301f09" xsi:nil="true"/>
    <ClientDocumentNo xmlns="c01597e6-ba37-4dc9-b188-fbcf581ec529" xsi:nil="true"/>
    <DocType_x003A_DocumentTypeName xmlns="742ce58e-2b68-4278-9d31-903cce301f09" xsi:nil="true"/>
    <FBS_x003a_HMIDescription xmlns="742ce58e-2b68-4278-9d31-903cce301f09" xsi:nil="true"/>
    <Package xmlns="742ce58e-2b68-4278-9d31-903cce301f09" xsi:nil="true"/>
    <DocumentTypeByCodeLookup xmlns="742ce58e-2b68-4278-9d31-903cce301f09" xsi:nil="true"/>
    <RevisionDate xmlns="c01597e6-ba37-4dc9-b188-fbcf581ec529">2024-06-20T08:10:17Z</RevisionDate>
    <DocumentGroup xmlns="c01597e6-ba37-4dc9-b188-fbcf581ec529" xsi:nil="true"/>
    <IsControlled xmlns="d5ab543a-0e87-4f3c-a36a-af068c303bc8">false</IsControlled>
    <IsStub xmlns="d5ab543a-0e87-4f3c-a36a-af068c303bc8">false</IsStub>
  </documentManagement>
</p:properties>
</file>

<file path=customXml/itemProps1.xml><?xml version="1.0" encoding="utf-8"?>
<ds:datastoreItem xmlns:ds="http://schemas.openxmlformats.org/officeDocument/2006/customXml" ds:itemID="{C8E53A0D-FF07-4C70-A30E-133F516FC611}">
  <ds:schemaRefs>
    <ds:schemaRef ds:uri="http://schemas.microsoft.com/sharepoint/v3/contenttype/forms"/>
  </ds:schemaRefs>
</ds:datastoreItem>
</file>

<file path=customXml/itemProps2.xml><?xml version="1.0" encoding="utf-8"?>
<ds:datastoreItem xmlns:ds="http://schemas.openxmlformats.org/officeDocument/2006/customXml" ds:itemID="{1D7B2B0F-E47F-47F0-8AE6-2173B13AF6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ab543a-0e87-4f3c-a36a-af068c303bc8"/>
    <ds:schemaRef ds:uri="c01597e6-ba37-4dc9-b188-fbcf581ec529"/>
    <ds:schemaRef ds:uri="742ce58e-2b68-4278-9d31-903cce301f09"/>
    <ds:schemaRef ds:uri="5ab0b7ba-44c7-4471-b6ae-6412d06bc033"/>
    <ds:schemaRef ds:uri="1eedee71-dd16-41b5-af56-5c0e3e643f5a"/>
    <ds:schemaRef ds:uri="76ac8f1c-5756-4115-94fe-b346fb4cfd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64AA3A9-A820-4959-AB84-868C8A0F9BD7}">
  <ds:schemaRefs>
    <ds:schemaRef ds:uri="44c25235-c876-4f6b-bb72-6c2354834594"/>
    <ds:schemaRef ds:uri="85cbe607-9ae0-4d12-8a29-cada72e15ef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76ac8f1c-5756-4115-94fe-b346fb4cfda9"/>
    <ds:schemaRef ds:uri="742ce58e-2b68-4278-9d31-903cce301f09"/>
    <ds:schemaRef ds:uri="c01597e6-ba37-4dc9-b188-fbcf581ec529"/>
    <ds:schemaRef ds:uri="d5ab543a-0e87-4f3c-a36a-af068c303bc8"/>
    <ds:schemaRef ds:uri="1eedee71-dd16-41b5-af56-5c0e3e643f5a"/>
  </ds:schemaRefs>
</ds:datastoreItem>
</file>

<file path=docMetadata/LabelInfo.xml><?xml version="1.0" encoding="utf-8"?>
<clbl:labelList xmlns:clbl="http://schemas.microsoft.com/office/2020/mipLabelMetadata">
  <clbl:label id="{58cf86ee-526f-4536-9daf-d1ee8064d50e}" enabled="1" method="Standard" siteId="{a1a39996-f913-4016-a58a-361c60dec580}" removed="0"/>
</clbl:labelList>
</file>

<file path=docProps/app.xml><?xml version="1.0" encoding="utf-8"?>
<Properties xmlns="http://schemas.openxmlformats.org/officeDocument/2006/extended-properties" xmlns:vt="http://schemas.openxmlformats.org/officeDocument/2006/docPropsVTypes">
  <Template/>
  <TotalTime>9300</TotalTime>
  <Words>4567</Words>
  <Application>Microsoft Office PowerPoint</Application>
  <PresentationFormat>Widescreen</PresentationFormat>
  <Paragraphs>624</Paragraphs>
  <Slides>47</Slides>
  <Notes>2</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47</vt:i4>
      </vt:variant>
    </vt:vector>
  </HeadingPairs>
  <TitlesOfParts>
    <vt:vector size="59" baseType="lpstr">
      <vt:lpstr>Apex New Bold</vt:lpstr>
      <vt:lpstr>Apex New Book</vt:lpstr>
      <vt:lpstr>Apex New Heavy</vt:lpstr>
      <vt:lpstr>Apex New Medium</vt:lpstr>
      <vt:lpstr>Apex New Medium Italic</vt:lpstr>
      <vt:lpstr>Arial</vt:lpstr>
      <vt:lpstr>Calibri</vt:lpstr>
      <vt:lpstr>Tahoma</vt:lpstr>
      <vt:lpstr>Times New Roman</vt:lpstr>
      <vt:lpstr>1_TEMPLATE MASTER</vt:lpstr>
      <vt:lpstr>1_TEMPLATE MASTER</vt:lpstr>
      <vt:lpstr>think-cell Slide</vt:lpstr>
      <vt:lpstr>Emergency Vehicles&amp; Plant Equipment </vt:lpstr>
      <vt:lpstr>Contents</vt:lpstr>
      <vt:lpstr>Emergency Vehicles and Plant Equipment– Introduction TPL Team Members</vt:lpstr>
      <vt:lpstr>Contents</vt:lpstr>
      <vt:lpstr>Emergency Vehicles and Plant Equipment Tender Briefing - PPA110288 – Project Purpose</vt:lpstr>
      <vt:lpstr>Contents</vt:lpstr>
      <vt:lpstr>Emergency Vehicles and Plant Equipment - PPA110288 – Scope of Supply</vt:lpstr>
      <vt:lpstr>Emergency Vehicles and Plant Equipment - PPA110288 – Scope of Supply</vt:lpstr>
      <vt:lpstr>Emergency Vehicles and Plant Equipment - PPA110288– Scope of Supply</vt:lpstr>
      <vt:lpstr>Emergency Vehicles and Plant Equipment - PPA110288– Scope of Supply</vt:lpstr>
      <vt:lpstr>Contents</vt:lpstr>
      <vt:lpstr>Commercial – Tender Process, Tendering Procedure &amp; Clarification Of Requirements - PPA110288</vt:lpstr>
      <vt:lpstr>Commercial – Tender Process, Tendering Procedure &amp; Clarification Of Requirements - PPA110288</vt:lpstr>
      <vt:lpstr>Emergency Vehicles and Plant Equipment– PPA110288– New Electronic Submission Procedures</vt:lpstr>
      <vt:lpstr>Emergency Vehicles and Plant Equipment– PPA110288– Communication</vt:lpstr>
      <vt:lpstr>Emergency Vehicles and Plant Equipment– PPA110288– Evaluation Methodology</vt:lpstr>
      <vt:lpstr>Emergency Vehicles and Plant Equipment– PPA110288 - Technical Threshold</vt:lpstr>
      <vt:lpstr>Emergency Vehicles and Plant Equipment– PPA110288 - Pricing &amp; Specific Goals</vt:lpstr>
      <vt:lpstr>Emergency Vehicles and Plant Equipment– PPA110288 - Selected Specific Goals</vt:lpstr>
      <vt:lpstr>Emergency Vehicles and Plant Equipment– PPA110288 - Evidence For Specific Goals</vt:lpstr>
      <vt:lpstr>Contents</vt:lpstr>
      <vt:lpstr>Emergency Vehicles and Plant Equipment– PPA110288– Contracting Data</vt:lpstr>
      <vt:lpstr>Emergency Vehicles and Plant Equipment– PPA110288– Contracting Data</vt:lpstr>
      <vt:lpstr>Emergency Vehicles and Plant Equipment– PPA110288– Contracting Data</vt:lpstr>
      <vt:lpstr>Emergency Vehicles and Plant Equipment– PPA110288– ContractingData</vt:lpstr>
      <vt:lpstr>Emergency Vehicles and Plant Equipment– PPA110288– Pricing Data</vt:lpstr>
      <vt:lpstr>Emergency Vehicles and Plant Equipment– PPA110288– Pricing Data</vt:lpstr>
      <vt:lpstr>Emergency Vehicles and Plant Equipment– PPA110288– Pricing Data</vt:lpstr>
      <vt:lpstr>Emergency Vehicles and Plant Equipment– PPA110288– Contracting Data</vt:lpstr>
      <vt:lpstr>Emergency Vehicles and Plant Equipment– PPA110288– Contracting Data</vt:lpstr>
      <vt:lpstr>Emergency Vehicles and Plant Equipment– PPA110288– Contracting Data</vt:lpstr>
      <vt:lpstr>Emergency Vehicles and Plant Equipment– PPA110288– Contracting Data</vt:lpstr>
      <vt:lpstr>Emergency Vehicles and Plant Equipment– PPA110288– Contracting Data</vt:lpstr>
      <vt:lpstr>Emergency Vehicles and Plant Equipment– PPA110288– Pricing Data</vt:lpstr>
      <vt:lpstr>Emergency Vehicles and Plant Equipment– PPA110288– Contracting Data</vt:lpstr>
      <vt:lpstr>Emergency Vehicles and Plant Equipment– PPA110288– Contracting Data</vt:lpstr>
      <vt:lpstr>Emergency Vehicles and Plant Equipment– PPA110288– Contracting Data</vt:lpstr>
      <vt:lpstr>Emergency Vehicles and Plant Equipment– PPA110288– Contracting Data</vt:lpstr>
      <vt:lpstr>Emergency Vehicles and Plant Equipment– PPA110288 - Contract Data</vt:lpstr>
      <vt:lpstr>Emergency Vehicles and Plant Equipment– PPA110288 - Contract Data</vt:lpstr>
      <vt:lpstr>Emergency Vehicles and Plant Equipment– PPA110288– Pricing Data</vt:lpstr>
      <vt:lpstr>Emergency Vehicles and Plant Equipment– PPA110288– Pricing Data</vt:lpstr>
      <vt:lpstr>Contents</vt:lpstr>
      <vt:lpstr>Emergency Vehicles and Plant Equipment– PPA110288– Technical Evaluation Criteria</vt:lpstr>
      <vt:lpstr>Contents</vt:lpstr>
      <vt:lpstr>Contents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Tholakele Mzolo        Transnet Pipelines</cp:lastModifiedBy>
  <cp:revision>66</cp:revision>
  <cp:lastPrinted>2020-07-17T12:09:20Z</cp:lastPrinted>
  <dcterms:created xsi:type="dcterms:W3CDTF">2020-05-19T16:46:16Z</dcterms:created>
  <dcterms:modified xsi:type="dcterms:W3CDTF">2026-10-01T13:50:11Z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0x010100D9C592A96278064CBF52171BE40000010300675788119FDA8E4F8E4AC49B19A07573</vt:lpwstr>
  </property>
  <property fmtid="{D5CDD505-2E9C-101B-9397-08002B2CF9AE}" pid="4" name="MSIP_Label_58cf86ee-526f-4536-9daf-d1ee8064d50e_Enabled">
    <vt:lpwstr>true</vt:lpwstr>
  </property>
  <property fmtid="{D5CDD505-2E9C-101B-9397-08002B2CF9AE}" pid="5" name="MSIP_Label_58cf86ee-526f-4536-9daf-d1ee8064d50e_SetDate">
    <vt:lpwstr>2025-05-19T10:46:34Z</vt:lpwstr>
  </property>
  <property fmtid="{D5CDD505-2E9C-101B-9397-08002B2CF9AE}" pid="6" name="MSIP_Label_58cf86ee-526f-4536-9daf-d1ee8064d50e_Method">
    <vt:lpwstr>Standard</vt:lpwstr>
  </property>
  <property fmtid="{D5CDD505-2E9C-101B-9397-08002B2CF9AE}" pid="7" name="MSIP_Label_58cf86ee-526f-4536-9daf-d1ee8064d50e_Name">
    <vt:lpwstr>Internal Only Information</vt:lpwstr>
  </property>
  <property fmtid="{D5CDD505-2E9C-101B-9397-08002B2CF9AE}" pid="8" name="MSIP_Label_58cf86ee-526f-4536-9daf-d1ee8064d50e_SiteId">
    <vt:lpwstr>a1a39996-f913-4016-a58a-361c60dec580</vt:lpwstr>
  </property>
  <property fmtid="{D5CDD505-2E9C-101B-9397-08002B2CF9AE}" pid="9" name="MSIP_Label_58cf86ee-526f-4536-9daf-d1ee8064d50e_ActionId">
    <vt:lpwstr>b271dfe0-1e00-4464-816a-6ed5ad49d629</vt:lpwstr>
  </property>
  <property fmtid="{D5CDD505-2E9C-101B-9397-08002B2CF9AE}" pid="10" name="MSIP_Label_58cf86ee-526f-4536-9daf-d1ee8064d50e_ContentBits">
    <vt:lpwstr>0</vt:lpwstr>
  </property>
  <property fmtid="{D5CDD505-2E9C-101B-9397-08002B2CF9AE}" pid="11" name="MSIP_Label_58cf86ee-526f-4536-9daf-d1ee8064d50e_Tag">
    <vt:lpwstr>10, 3, 0, 2</vt:lpwstr>
  </property>
</Properties>
</file>