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4"/>
  </p:notesMasterIdLst>
  <p:handoutMasterIdLst>
    <p:handoutMasterId r:id="rId15"/>
  </p:handoutMasterIdLst>
  <p:sldIdLst>
    <p:sldId id="540" r:id="rId3"/>
    <p:sldId id="474" r:id="rId4"/>
    <p:sldId id="538" r:id="rId5"/>
    <p:sldId id="552" r:id="rId6"/>
    <p:sldId id="561" r:id="rId7"/>
    <p:sldId id="553" r:id="rId8"/>
    <p:sldId id="554" r:id="rId9"/>
    <p:sldId id="560" r:id="rId10"/>
    <p:sldId id="557" r:id="rId11"/>
    <p:sldId id="558" r:id="rId12"/>
    <p:sldId id="559" r:id="rId13"/>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A06C68A-ECF7-47BE-8260-22711E747C89}">
          <p14:sldIdLst>
            <p14:sldId id="540"/>
            <p14:sldId id="474"/>
            <p14:sldId id="538"/>
            <p14:sldId id="552"/>
            <p14:sldId id="561"/>
            <p14:sldId id="553"/>
            <p14:sldId id="554"/>
            <p14:sldId id="560"/>
            <p14:sldId id="557"/>
            <p14:sldId id="558"/>
            <p14:sldId id="55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84" autoAdjust="0"/>
    <p:restoredTop sz="94660"/>
  </p:normalViewPr>
  <p:slideViewPr>
    <p:cSldViewPr>
      <p:cViewPr varScale="1">
        <p:scale>
          <a:sx n="65" d="100"/>
          <a:sy n="65" d="100"/>
        </p:scale>
        <p:origin x="145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2945659" cy="496332"/>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850447" y="0"/>
            <a:ext cx="2945659" cy="496332"/>
          </a:xfrm>
          <a:prstGeom prst="rect">
            <a:avLst/>
          </a:prstGeom>
        </p:spPr>
        <p:txBody>
          <a:bodyPr vert="horz" lIns="91440" tIns="45720" rIns="91440" bIns="45720" rtlCol="0"/>
          <a:lstStyle>
            <a:lvl1pPr algn="r">
              <a:defRPr sz="1200"/>
            </a:lvl1pPr>
          </a:lstStyle>
          <a:p>
            <a:fld id="{DDABFB02-BABE-40C6-973F-A6FCD770DE74}" type="datetimeFigureOut">
              <a:rPr lang="en-ZA" smtClean="0"/>
              <a:t>17/08/2021</a:t>
            </a:fld>
            <a:endParaRPr lang="en-ZA" dirty="0"/>
          </a:p>
        </p:txBody>
      </p:sp>
      <p:sp>
        <p:nvSpPr>
          <p:cNvPr id="4" name="Footer Placeholder 3"/>
          <p:cNvSpPr>
            <a:spLocks noGrp="1"/>
          </p:cNvSpPr>
          <p:nvPr>
            <p:ph type="ftr" sz="quarter" idx="2"/>
          </p:nvPr>
        </p:nvSpPr>
        <p:spPr>
          <a:xfrm>
            <a:off x="3" y="9428583"/>
            <a:ext cx="2945659" cy="496332"/>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50447" y="9428583"/>
            <a:ext cx="2945659" cy="496332"/>
          </a:xfrm>
          <a:prstGeom prst="rect">
            <a:avLst/>
          </a:prstGeom>
        </p:spPr>
        <p:txBody>
          <a:bodyPr vert="horz" lIns="91440" tIns="45720" rIns="91440" bIns="45720" rtlCol="0" anchor="b"/>
          <a:lstStyle>
            <a:lvl1pPr algn="r">
              <a:defRPr sz="1200"/>
            </a:lvl1pPr>
          </a:lstStyle>
          <a:p>
            <a:fld id="{2C2DA808-CEC0-4E5A-90BC-7A715475E561}" type="slidenum">
              <a:rPr lang="en-ZA" smtClean="0"/>
              <a:t>‹#›</a:t>
            </a:fld>
            <a:endParaRPr lang="en-ZA" dirty="0"/>
          </a:p>
        </p:txBody>
      </p:sp>
    </p:spTree>
    <p:extLst>
      <p:ext uri="{BB962C8B-B14F-4D97-AF65-F5344CB8AC3E}">
        <p14:creationId xmlns:p14="http://schemas.microsoft.com/office/powerpoint/2010/main" val="27660087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2945659" cy="496332"/>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idx="1"/>
          </p:nvPr>
        </p:nvSpPr>
        <p:spPr>
          <a:xfrm>
            <a:off x="3850447" y="0"/>
            <a:ext cx="2945659" cy="496332"/>
          </a:xfrm>
          <a:prstGeom prst="rect">
            <a:avLst/>
          </a:prstGeom>
        </p:spPr>
        <p:txBody>
          <a:bodyPr vert="horz" lIns="91440" tIns="45720" rIns="91440" bIns="45720" rtlCol="0"/>
          <a:lstStyle>
            <a:lvl1pPr algn="r">
              <a:defRPr sz="1200"/>
            </a:lvl1pPr>
          </a:lstStyle>
          <a:p>
            <a:fld id="{8FD1F4CF-9162-42C9-96F2-47DAB2DBAB68}" type="datetimeFigureOut">
              <a:rPr lang="en-ZA" smtClean="0"/>
              <a:t>17/08/2021</a:t>
            </a:fld>
            <a:endParaRPr lang="en-ZA" dirty="0"/>
          </a:p>
        </p:txBody>
      </p:sp>
      <p:sp>
        <p:nvSpPr>
          <p:cNvPr id="4" name="Slide Image Placeholder 3"/>
          <p:cNvSpPr>
            <a:spLocks noGrp="1" noRot="1" noChangeAspect="1"/>
          </p:cNvSpPr>
          <p:nvPr>
            <p:ph type="sldImg" idx="2"/>
          </p:nvPr>
        </p:nvSpPr>
        <p:spPr>
          <a:xfrm>
            <a:off x="917575" y="742950"/>
            <a:ext cx="4962525" cy="3722688"/>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3" y="9428583"/>
            <a:ext cx="2945659" cy="496332"/>
          </a:xfrm>
          <a:prstGeom prst="rect">
            <a:avLst/>
          </a:prstGeom>
        </p:spPr>
        <p:txBody>
          <a:bodyPr vert="horz" lIns="91440" tIns="45720" rIns="91440" bIns="45720" rtlCol="0" anchor="b"/>
          <a:lstStyle>
            <a:lvl1pPr algn="l">
              <a:defRPr sz="1200"/>
            </a:lvl1pPr>
          </a:lstStyle>
          <a:p>
            <a:endParaRPr lang="en-ZA" dirty="0"/>
          </a:p>
        </p:txBody>
      </p:sp>
      <p:sp>
        <p:nvSpPr>
          <p:cNvPr id="7" name="Slide Number Placeholder 6"/>
          <p:cNvSpPr>
            <a:spLocks noGrp="1"/>
          </p:cNvSpPr>
          <p:nvPr>
            <p:ph type="sldNum" sz="quarter" idx="5"/>
          </p:nvPr>
        </p:nvSpPr>
        <p:spPr>
          <a:xfrm>
            <a:off x="3850447" y="9428583"/>
            <a:ext cx="2945659" cy="496332"/>
          </a:xfrm>
          <a:prstGeom prst="rect">
            <a:avLst/>
          </a:prstGeom>
        </p:spPr>
        <p:txBody>
          <a:bodyPr vert="horz" lIns="91440" tIns="45720" rIns="91440" bIns="45720" rtlCol="0" anchor="b"/>
          <a:lstStyle>
            <a:lvl1pPr algn="r">
              <a:defRPr sz="1200"/>
            </a:lvl1pPr>
          </a:lstStyle>
          <a:p>
            <a:fld id="{00B0B14A-3DA4-4294-B78D-FE62D9387E6A}" type="slidenum">
              <a:rPr lang="en-ZA" smtClean="0"/>
              <a:t>‹#›</a:t>
            </a:fld>
            <a:endParaRPr lang="en-ZA" dirty="0"/>
          </a:p>
        </p:txBody>
      </p:sp>
    </p:spTree>
    <p:extLst>
      <p:ext uri="{BB962C8B-B14F-4D97-AF65-F5344CB8AC3E}">
        <p14:creationId xmlns:p14="http://schemas.microsoft.com/office/powerpoint/2010/main" val="877527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A196693-E4BD-4FD3-9FF3-BB6B6C64541F}" type="datetime1">
              <a:rPr lang="en-US" smtClean="0"/>
              <a:pPr>
                <a:defRPr/>
              </a:pPr>
              <a:t>8/17/2021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A00740C-6C01-4018-A5CF-B75C7655A4D5}" type="slidenum">
              <a:rPr lang="en-US"/>
              <a:pPr>
                <a:defRPr/>
              </a:pPr>
              <a:t>‹#›</a:t>
            </a:fld>
            <a:endParaRPr lang="en-US" dirty="0"/>
          </a:p>
        </p:txBody>
      </p:sp>
    </p:spTree>
    <p:extLst>
      <p:ext uri="{BB962C8B-B14F-4D97-AF65-F5344CB8AC3E}">
        <p14:creationId xmlns:p14="http://schemas.microsoft.com/office/powerpoint/2010/main" val="2387758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21CE0E2-59D5-419F-8564-9A47C39379C2}" type="datetime1">
              <a:rPr lang="en-US" smtClean="0"/>
              <a:pPr>
                <a:defRPr/>
              </a:pPr>
              <a:t>8/17/2021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16AF1B2-E7A4-446A-84DC-90AA83BA6A19}" type="slidenum">
              <a:rPr lang="en-US"/>
              <a:pPr>
                <a:defRPr/>
              </a:pPr>
              <a:t>‹#›</a:t>
            </a:fld>
            <a:endParaRPr lang="en-US" dirty="0"/>
          </a:p>
        </p:txBody>
      </p:sp>
    </p:spTree>
    <p:extLst>
      <p:ext uri="{BB962C8B-B14F-4D97-AF65-F5344CB8AC3E}">
        <p14:creationId xmlns:p14="http://schemas.microsoft.com/office/powerpoint/2010/main" val="2793068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F7ABB63-DD71-49D1-8B7F-E36AA90E061A}" type="datetime1">
              <a:rPr lang="en-US" smtClean="0"/>
              <a:pPr>
                <a:defRPr/>
              </a:pPr>
              <a:t>8/17/2021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108C020-5014-4A95-938F-D43DD3BD30E1}" type="slidenum">
              <a:rPr lang="en-US"/>
              <a:pPr>
                <a:defRPr/>
              </a:pPr>
              <a:t>‹#›</a:t>
            </a:fld>
            <a:endParaRPr lang="en-US" dirty="0"/>
          </a:p>
        </p:txBody>
      </p:sp>
    </p:spTree>
    <p:extLst>
      <p:ext uri="{BB962C8B-B14F-4D97-AF65-F5344CB8AC3E}">
        <p14:creationId xmlns:p14="http://schemas.microsoft.com/office/powerpoint/2010/main" val="1047785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542D28AE-7BF2-44C9-A4B9-0D44D7CFF19B}" type="datetime1">
              <a:rPr lang="en-US" smtClean="0"/>
              <a:pPr>
                <a:defRPr/>
              </a:pPr>
              <a:t>8/17/2021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57A7A15-FAE7-49E2-908D-FB5D78A7FA53}" type="slidenum">
              <a:rPr lang="en-US"/>
              <a:pPr>
                <a:defRPr/>
              </a:pPr>
              <a:t>‹#›</a:t>
            </a:fld>
            <a:endParaRPr lang="en-US" dirty="0"/>
          </a:p>
        </p:txBody>
      </p:sp>
    </p:spTree>
    <p:extLst>
      <p:ext uri="{BB962C8B-B14F-4D97-AF65-F5344CB8AC3E}">
        <p14:creationId xmlns:p14="http://schemas.microsoft.com/office/powerpoint/2010/main" val="3272306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671431C-B756-4297-BFE7-0D8673CD67C5}" type="datetime1">
              <a:rPr lang="en-US" smtClean="0"/>
              <a:pPr>
                <a:defRPr/>
              </a:pPr>
              <a:t>8/17/2021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24D4705D-D417-401A-894A-DAACC86796FE}" type="slidenum">
              <a:rPr lang="en-US"/>
              <a:pPr>
                <a:defRPr/>
              </a:pPr>
              <a:t>‹#›</a:t>
            </a:fld>
            <a:endParaRPr lang="en-US" dirty="0"/>
          </a:p>
        </p:txBody>
      </p:sp>
    </p:spTree>
    <p:extLst>
      <p:ext uri="{BB962C8B-B14F-4D97-AF65-F5344CB8AC3E}">
        <p14:creationId xmlns:p14="http://schemas.microsoft.com/office/powerpoint/2010/main" val="3359639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D1EC330-C1D3-4855-B4DF-98A0EAF745AC}" type="datetime1">
              <a:rPr lang="en-US" smtClean="0"/>
              <a:pPr>
                <a:defRPr/>
              </a:pPr>
              <a:t>8/17/2021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0AEE383F-EC86-405A-B485-FE7E7178F53F}" type="slidenum">
              <a:rPr lang="en-US"/>
              <a:pPr>
                <a:defRPr/>
              </a:pPr>
              <a:t>‹#›</a:t>
            </a:fld>
            <a:endParaRPr lang="en-US" dirty="0"/>
          </a:p>
        </p:txBody>
      </p:sp>
    </p:spTree>
    <p:extLst>
      <p:ext uri="{BB962C8B-B14F-4D97-AF65-F5344CB8AC3E}">
        <p14:creationId xmlns:p14="http://schemas.microsoft.com/office/powerpoint/2010/main" val="2558174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BA97C55-B3A8-4EA6-8059-BB4CF5D1BDD8}" type="datetime1">
              <a:rPr lang="en-US" smtClean="0"/>
              <a:pPr>
                <a:defRPr/>
              </a:pPr>
              <a:t>8/17/2021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61A11813-0B29-44F7-BF30-6CAF80A3F5F0}" type="slidenum">
              <a:rPr lang="en-US"/>
              <a:pPr>
                <a:defRPr/>
              </a:pPr>
              <a:t>‹#›</a:t>
            </a:fld>
            <a:endParaRPr lang="en-US" dirty="0"/>
          </a:p>
        </p:txBody>
      </p:sp>
    </p:spTree>
    <p:extLst>
      <p:ext uri="{BB962C8B-B14F-4D97-AF65-F5344CB8AC3E}">
        <p14:creationId xmlns:p14="http://schemas.microsoft.com/office/powerpoint/2010/main" val="2952523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A939A72-1F38-40E3-8383-5C5A053600BE}" type="datetime1">
              <a:rPr lang="en-US" smtClean="0"/>
              <a:pPr>
                <a:defRPr/>
              </a:pPr>
              <a:t>8/17/2021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B6C1343-9C7F-4B45-87B8-7011318DC00A}" type="slidenum">
              <a:rPr lang="en-US"/>
              <a:pPr>
                <a:defRPr/>
              </a:pPr>
              <a:t>‹#›</a:t>
            </a:fld>
            <a:endParaRPr lang="en-US" dirty="0"/>
          </a:p>
        </p:txBody>
      </p:sp>
    </p:spTree>
    <p:extLst>
      <p:ext uri="{BB962C8B-B14F-4D97-AF65-F5344CB8AC3E}">
        <p14:creationId xmlns:p14="http://schemas.microsoft.com/office/powerpoint/2010/main" val="2121046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8D03915-1AE2-4678-A0C4-E15DF60DCA5E}" type="datetime1">
              <a:rPr lang="en-US" smtClean="0"/>
              <a:pPr>
                <a:defRPr/>
              </a:pPr>
              <a:t>8/17/2021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C68CBD58-72F8-47A2-BBA2-F334F95CAAF4}" type="slidenum">
              <a:rPr lang="en-US"/>
              <a:pPr>
                <a:defRPr/>
              </a:pPr>
              <a:t>‹#›</a:t>
            </a:fld>
            <a:endParaRPr lang="en-US" dirty="0"/>
          </a:p>
        </p:txBody>
      </p:sp>
    </p:spTree>
    <p:extLst>
      <p:ext uri="{BB962C8B-B14F-4D97-AF65-F5344CB8AC3E}">
        <p14:creationId xmlns:p14="http://schemas.microsoft.com/office/powerpoint/2010/main" val="3190440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14298DA-49AD-49F9-AD08-DBBC5EEF0252}" type="datetime1">
              <a:rPr lang="en-US" smtClean="0"/>
              <a:pPr>
                <a:defRPr/>
              </a:pPr>
              <a:t>8/17/2021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D8CD5E8-4CF9-40FA-9D71-61A21CF874F9}" type="slidenum">
              <a:rPr lang="en-US"/>
              <a:pPr>
                <a:defRPr/>
              </a:pPr>
              <a:t>‹#›</a:t>
            </a:fld>
            <a:endParaRPr lang="en-US" dirty="0"/>
          </a:p>
        </p:txBody>
      </p:sp>
    </p:spTree>
    <p:extLst>
      <p:ext uri="{BB962C8B-B14F-4D97-AF65-F5344CB8AC3E}">
        <p14:creationId xmlns:p14="http://schemas.microsoft.com/office/powerpoint/2010/main" val="4131805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4C89D2B-3F18-4C42-9B1C-079EC208418C}" type="datetime1">
              <a:rPr lang="en-US" smtClean="0"/>
              <a:pPr>
                <a:defRPr/>
              </a:pPr>
              <a:t>8/17/2021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73A8A88-0AE8-4247-9912-6B6AE6BE9F74}" type="slidenum">
              <a:rPr lang="en-US"/>
              <a:pPr>
                <a:defRPr/>
              </a:pPr>
              <a:t>‹#›</a:t>
            </a:fld>
            <a:endParaRPr lang="en-US" dirty="0"/>
          </a:p>
        </p:txBody>
      </p:sp>
    </p:spTree>
    <p:extLst>
      <p:ext uri="{BB962C8B-B14F-4D97-AF65-F5344CB8AC3E}">
        <p14:creationId xmlns:p14="http://schemas.microsoft.com/office/powerpoint/2010/main" val="19720449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4D3BC4DD-EE51-4B11-982A-09ABE0C91F72}" type="datetime1">
              <a:rPr lang="en-US"/>
              <a:pPr/>
              <a:t>8/17/2021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F5447536-22AF-4143-81F6-C1A8AFE5AC92}" type="slidenum">
              <a:rPr lang="en-US"/>
              <a:pPr/>
              <a:t>‹#›</a:t>
            </a:fld>
            <a:endParaRPr lang="en-US" dirty="0"/>
          </a:p>
        </p:txBody>
      </p:sp>
    </p:spTree>
    <p:extLst>
      <p:ext uri="{BB962C8B-B14F-4D97-AF65-F5344CB8AC3E}">
        <p14:creationId xmlns:p14="http://schemas.microsoft.com/office/powerpoint/2010/main" val="30891196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fld id="{BA2EF255-18C9-4345-BE9D-97A9AAD6E8F7}" type="datetime1">
              <a:rPr lang="en-US"/>
              <a:pPr/>
              <a:t>8/17/2021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96CA8298-9D91-4CF9-AB6A-504DBB769D5D}" type="slidenum">
              <a:rPr lang="en-US"/>
              <a:pPr/>
              <a:t>‹#›</a:t>
            </a:fld>
            <a:endParaRPr lang="en-US" dirty="0"/>
          </a:p>
        </p:txBody>
      </p:sp>
    </p:spTree>
    <p:extLst>
      <p:ext uri="{BB962C8B-B14F-4D97-AF65-F5344CB8AC3E}">
        <p14:creationId xmlns:p14="http://schemas.microsoft.com/office/powerpoint/2010/main" val="24804312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fld id="{BADCF618-9140-4188-95D9-7DCA61A09C65}" type="datetime1">
              <a:rPr lang="en-US"/>
              <a:pPr/>
              <a:t>8/17/2021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C88F8AA9-DFB0-4371-BB00-DC18305C6D98}" type="slidenum">
              <a:rPr lang="en-US"/>
              <a:pPr/>
              <a:t>‹#›</a:t>
            </a:fld>
            <a:endParaRPr lang="en-US" dirty="0"/>
          </a:p>
        </p:txBody>
      </p:sp>
    </p:spTree>
    <p:extLst>
      <p:ext uri="{BB962C8B-B14F-4D97-AF65-F5344CB8AC3E}">
        <p14:creationId xmlns:p14="http://schemas.microsoft.com/office/powerpoint/2010/main" val="4373821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3"/>
          <p:cNvSpPr>
            <a:spLocks noGrp="1"/>
          </p:cNvSpPr>
          <p:nvPr>
            <p:ph type="dt" sz="half" idx="10"/>
          </p:nvPr>
        </p:nvSpPr>
        <p:spPr/>
        <p:txBody>
          <a:bodyPr/>
          <a:lstStyle>
            <a:lvl1pPr>
              <a:defRPr/>
            </a:lvl1pPr>
          </a:lstStyle>
          <a:p>
            <a:fld id="{4AE3B176-8929-45BE-8FAB-1DE1E9B69816}" type="datetime1">
              <a:rPr lang="en-US"/>
              <a:pPr/>
              <a:t>8/17/2021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fld id="{B7FF367F-689C-4869-A227-B32F27F13C4D}" type="slidenum">
              <a:rPr lang="en-US"/>
              <a:pPr/>
              <a:t>‹#›</a:t>
            </a:fld>
            <a:endParaRPr lang="en-US" dirty="0"/>
          </a:p>
        </p:txBody>
      </p:sp>
    </p:spTree>
    <p:extLst>
      <p:ext uri="{BB962C8B-B14F-4D97-AF65-F5344CB8AC3E}">
        <p14:creationId xmlns:p14="http://schemas.microsoft.com/office/powerpoint/2010/main" val="23920562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3"/>
          <p:cNvSpPr>
            <a:spLocks noGrp="1"/>
          </p:cNvSpPr>
          <p:nvPr>
            <p:ph type="dt" sz="half" idx="10"/>
          </p:nvPr>
        </p:nvSpPr>
        <p:spPr/>
        <p:txBody>
          <a:bodyPr/>
          <a:lstStyle>
            <a:lvl1pPr>
              <a:defRPr/>
            </a:lvl1pPr>
          </a:lstStyle>
          <a:p>
            <a:fld id="{FF28A0EF-5B52-4EC5-A22D-7B640BCED1CE}" type="datetime1">
              <a:rPr lang="en-US"/>
              <a:pPr/>
              <a:t>8/17/2021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fld id="{E9BD2271-0387-4FF9-90FA-A25D3002F9D7}" type="slidenum">
              <a:rPr lang="en-US"/>
              <a:pPr/>
              <a:t>‹#›</a:t>
            </a:fld>
            <a:endParaRPr lang="en-US" dirty="0"/>
          </a:p>
        </p:txBody>
      </p:sp>
    </p:spTree>
    <p:extLst>
      <p:ext uri="{BB962C8B-B14F-4D97-AF65-F5344CB8AC3E}">
        <p14:creationId xmlns:p14="http://schemas.microsoft.com/office/powerpoint/2010/main" val="817884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D7E9A70B-CB3F-495F-B904-4B866FD2B5EC}" type="datetime1">
              <a:rPr lang="en-US"/>
              <a:pPr/>
              <a:t>8/17/2021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fld id="{F36DE7E9-D672-4467-B7E1-F53554DDBA46}" type="slidenum">
              <a:rPr lang="en-US"/>
              <a:pPr/>
              <a:t>‹#›</a:t>
            </a:fld>
            <a:endParaRPr lang="en-US" dirty="0"/>
          </a:p>
        </p:txBody>
      </p:sp>
    </p:spTree>
    <p:extLst>
      <p:ext uri="{BB962C8B-B14F-4D97-AF65-F5344CB8AC3E}">
        <p14:creationId xmlns:p14="http://schemas.microsoft.com/office/powerpoint/2010/main" val="36757762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0E5BCD0D-2F08-4773-9136-19DD3DB1531B}" type="datetime1">
              <a:rPr lang="en-US"/>
              <a:pPr/>
              <a:t>8/17/2021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fld id="{3CDE42A9-6B77-4B39-81F0-B2DF67EB7C58}" type="slidenum">
              <a:rPr lang="en-US"/>
              <a:pPr/>
              <a:t>‹#›</a:t>
            </a:fld>
            <a:endParaRPr lang="en-US" dirty="0"/>
          </a:p>
        </p:txBody>
      </p:sp>
    </p:spTree>
    <p:extLst>
      <p:ext uri="{BB962C8B-B14F-4D97-AF65-F5344CB8AC3E}">
        <p14:creationId xmlns:p14="http://schemas.microsoft.com/office/powerpoint/2010/main" val="14588680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fld id="{5E3AC85F-1797-491F-A298-DD65B72A9C60}" type="datetime1">
              <a:rPr lang="en-US"/>
              <a:pPr/>
              <a:t>8/17/2021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fld id="{95654062-A2B4-4338-9426-6948011D0162}" type="slidenum">
              <a:rPr lang="en-US"/>
              <a:pPr/>
              <a:t>‹#›</a:t>
            </a:fld>
            <a:endParaRPr lang="en-US" dirty="0"/>
          </a:p>
        </p:txBody>
      </p:sp>
    </p:spTree>
    <p:extLst>
      <p:ext uri="{BB962C8B-B14F-4D97-AF65-F5344CB8AC3E}">
        <p14:creationId xmlns:p14="http://schemas.microsoft.com/office/powerpoint/2010/main" val="313834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fld id="{50317FA0-CCD6-4E55-B68F-2CF7D75E1340}" type="datetime1">
              <a:rPr lang="en-US"/>
              <a:pPr/>
              <a:t>8/17/2021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fld id="{2B750AA2-1139-4C4B-AE40-D9E7A6E10B37}" type="slidenum">
              <a:rPr lang="en-US"/>
              <a:pPr/>
              <a:t>‹#›</a:t>
            </a:fld>
            <a:endParaRPr lang="en-US" dirty="0"/>
          </a:p>
        </p:txBody>
      </p:sp>
    </p:spTree>
    <p:extLst>
      <p:ext uri="{BB962C8B-B14F-4D97-AF65-F5344CB8AC3E}">
        <p14:creationId xmlns:p14="http://schemas.microsoft.com/office/powerpoint/2010/main" val="41886445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fld id="{506B31AA-7593-4B37-ABDE-6E94EBDC2053}" type="datetime1">
              <a:rPr lang="en-US"/>
              <a:pPr/>
              <a:t>8/17/2021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B132E539-4C1F-4D8A-8F09-0C18F5ABABF1}" type="slidenum">
              <a:rPr lang="en-US"/>
              <a:pPr/>
              <a:t>‹#›</a:t>
            </a:fld>
            <a:endParaRPr lang="en-US" dirty="0"/>
          </a:p>
        </p:txBody>
      </p:sp>
    </p:spTree>
    <p:extLst>
      <p:ext uri="{BB962C8B-B14F-4D97-AF65-F5344CB8AC3E}">
        <p14:creationId xmlns:p14="http://schemas.microsoft.com/office/powerpoint/2010/main" val="7224975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fld id="{DCA20C2B-4386-4809-8311-AED7CEAF0102}" type="datetime1">
              <a:rPr lang="en-US"/>
              <a:pPr/>
              <a:t>8/17/2021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F129B2D1-C12C-470D-A867-9861C0A5562F}" type="slidenum">
              <a:rPr lang="en-US"/>
              <a:pPr/>
              <a:t>‹#›</a:t>
            </a:fld>
            <a:endParaRPr lang="en-US" dirty="0"/>
          </a:p>
        </p:txBody>
      </p:sp>
    </p:spTree>
    <p:extLst>
      <p:ext uri="{BB962C8B-B14F-4D97-AF65-F5344CB8AC3E}">
        <p14:creationId xmlns:p14="http://schemas.microsoft.com/office/powerpoint/2010/main" val="3094001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endParaRPr lang="en-US"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80" charset="0"/>
              </a:defRPr>
            </a:lvl1pPr>
          </a:lstStyle>
          <a:p>
            <a:pPr defTabSz="457200" fontAlgn="base">
              <a:spcBef>
                <a:spcPct val="0"/>
              </a:spcBef>
              <a:spcAft>
                <a:spcPct val="0"/>
              </a:spcAft>
              <a:defRPr/>
            </a:pPr>
            <a:fld id="{E4508107-1F65-4E06-BA80-642B701AA3AF}" type="datetime1">
              <a:rPr lang="en-US" smtClean="0"/>
              <a:pPr defTabSz="457200" fontAlgn="base">
                <a:spcBef>
                  <a:spcPct val="0"/>
                </a:spcBef>
                <a:spcAft>
                  <a:spcPct val="0"/>
                </a:spcAft>
                <a:defRPr/>
              </a:pPr>
              <a:t>8/17/2021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80" charset="0"/>
              </a:defRPr>
            </a:lvl1pPr>
          </a:lstStyle>
          <a:p>
            <a:pPr defTabSz="457200" fontAlgn="base">
              <a:spcBef>
                <a:spcPct val="0"/>
              </a:spcBef>
              <a:spcAft>
                <a:spcPct val="0"/>
              </a:spcAft>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80" charset="0"/>
              </a:defRPr>
            </a:lvl1pPr>
          </a:lstStyle>
          <a:p>
            <a:pPr defTabSz="457200" fontAlgn="base">
              <a:spcBef>
                <a:spcPct val="0"/>
              </a:spcBef>
              <a:spcAft>
                <a:spcPct val="0"/>
              </a:spcAft>
              <a:defRPr/>
            </a:pPr>
            <a:fld id="{2FF7B5DB-245E-4E0D-9231-0995256D0CAC}" type="slidenum">
              <a:rPr lang="en-US"/>
              <a:pPr defTabSz="457200" fontAlgn="base">
                <a:spcBef>
                  <a:spcPct val="0"/>
                </a:spcBef>
                <a:spcAft>
                  <a:spcPct val="0"/>
                </a:spcAft>
                <a:defRPr/>
              </a:pPr>
              <a:t>‹#›</a:t>
            </a:fld>
            <a:endParaRPr lang="en-US" dirty="0"/>
          </a:p>
        </p:txBody>
      </p:sp>
    </p:spTree>
    <p:extLst>
      <p:ext uri="{BB962C8B-B14F-4D97-AF65-F5344CB8AC3E}">
        <p14:creationId xmlns:p14="http://schemas.microsoft.com/office/powerpoint/2010/main" val="575731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80" charset="-128"/>
          <a:cs typeface="+mj-cs"/>
        </a:defRPr>
      </a:lvl1pPr>
      <a:lvl2pPr algn="ctr" defTabSz="457200" rtl="0" eaLnBrk="0" fontAlgn="base" hangingPunct="0">
        <a:spcBef>
          <a:spcPct val="0"/>
        </a:spcBef>
        <a:spcAft>
          <a:spcPct val="0"/>
        </a:spcAft>
        <a:defRPr sz="4400">
          <a:solidFill>
            <a:schemeClr val="tx1"/>
          </a:solidFill>
          <a:latin typeface="Calibri" pitchFamily="-80" charset="0"/>
          <a:ea typeface="ＭＳ Ｐゴシック" pitchFamily="-80" charset="-128"/>
        </a:defRPr>
      </a:lvl2pPr>
      <a:lvl3pPr algn="ctr" defTabSz="457200" rtl="0" eaLnBrk="0" fontAlgn="base" hangingPunct="0">
        <a:spcBef>
          <a:spcPct val="0"/>
        </a:spcBef>
        <a:spcAft>
          <a:spcPct val="0"/>
        </a:spcAft>
        <a:defRPr sz="4400">
          <a:solidFill>
            <a:schemeClr val="tx1"/>
          </a:solidFill>
          <a:latin typeface="Calibri" pitchFamily="-80" charset="0"/>
          <a:ea typeface="ＭＳ Ｐゴシック" pitchFamily="-80" charset="-128"/>
        </a:defRPr>
      </a:lvl3pPr>
      <a:lvl4pPr algn="ctr" defTabSz="457200" rtl="0" eaLnBrk="0" fontAlgn="base" hangingPunct="0">
        <a:spcBef>
          <a:spcPct val="0"/>
        </a:spcBef>
        <a:spcAft>
          <a:spcPct val="0"/>
        </a:spcAft>
        <a:defRPr sz="4400">
          <a:solidFill>
            <a:schemeClr val="tx1"/>
          </a:solidFill>
          <a:latin typeface="Calibri" pitchFamily="-80" charset="0"/>
          <a:ea typeface="ＭＳ Ｐゴシック" pitchFamily="-80" charset="-128"/>
        </a:defRPr>
      </a:lvl4pPr>
      <a:lvl5pPr algn="ctr" defTabSz="457200" rtl="0" eaLnBrk="0" fontAlgn="base" hangingPunct="0">
        <a:spcBef>
          <a:spcPct val="0"/>
        </a:spcBef>
        <a:spcAft>
          <a:spcPct val="0"/>
        </a:spcAft>
        <a:defRPr sz="4400">
          <a:solidFill>
            <a:schemeClr val="tx1"/>
          </a:solidFill>
          <a:latin typeface="Calibri" pitchFamily="-80" charset="0"/>
          <a:ea typeface="ＭＳ Ｐゴシック" pitchFamily="-80" charset="-128"/>
        </a:defRPr>
      </a:lvl5pPr>
      <a:lvl6pPr marL="457200" algn="ctr" defTabSz="457200" rtl="0" fontAlgn="base">
        <a:spcBef>
          <a:spcPct val="0"/>
        </a:spcBef>
        <a:spcAft>
          <a:spcPct val="0"/>
        </a:spcAft>
        <a:defRPr sz="4400">
          <a:solidFill>
            <a:schemeClr val="tx1"/>
          </a:solidFill>
          <a:latin typeface="Calibri" pitchFamily="-80" charset="0"/>
          <a:ea typeface="ＭＳ Ｐゴシック" pitchFamily="-80" charset="-128"/>
        </a:defRPr>
      </a:lvl6pPr>
      <a:lvl7pPr marL="914400" algn="ctr" defTabSz="457200" rtl="0" fontAlgn="base">
        <a:spcBef>
          <a:spcPct val="0"/>
        </a:spcBef>
        <a:spcAft>
          <a:spcPct val="0"/>
        </a:spcAft>
        <a:defRPr sz="4400">
          <a:solidFill>
            <a:schemeClr val="tx1"/>
          </a:solidFill>
          <a:latin typeface="Calibri" pitchFamily="-80" charset="0"/>
          <a:ea typeface="ＭＳ Ｐゴシック" pitchFamily="-80" charset="-128"/>
        </a:defRPr>
      </a:lvl7pPr>
      <a:lvl8pPr marL="1371600" algn="ctr" defTabSz="457200" rtl="0" fontAlgn="base">
        <a:spcBef>
          <a:spcPct val="0"/>
        </a:spcBef>
        <a:spcAft>
          <a:spcPct val="0"/>
        </a:spcAft>
        <a:defRPr sz="4400">
          <a:solidFill>
            <a:schemeClr val="tx1"/>
          </a:solidFill>
          <a:latin typeface="Calibri" pitchFamily="-80" charset="0"/>
          <a:ea typeface="ＭＳ Ｐゴシック" pitchFamily="-80" charset="-128"/>
        </a:defRPr>
      </a:lvl8pPr>
      <a:lvl9pPr marL="1828800" algn="ctr" defTabSz="457200" rtl="0" fontAlgn="base">
        <a:spcBef>
          <a:spcPct val="0"/>
        </a:spcBef>
        <a:spcAft>
          <a:spcPct val="0"/>
        </a:spcAft>
        <a:defRPr sz="4400">
          <a:solidFill>
            <a:schemeClr val="tx1"/>
          </a:solidFill>
          <a:latin typeface="Calibri" pitchFamily="-80" charset="0"/>
          <a:ea typeface="ＭＳ Ｐゴシック" pitchFamily="-80"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80" charset="-128"/>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80"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80"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0"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80"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endParaRPr lang="en-US"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111" charset="0"/>
              </a:defRPr>
            </a:lvl1pPr>
          </a:lstStyle>
          <a:p>
            <a:pPr defTabSz="457200" fontAlgn="base">
              <a:spcBef>
                <a:spcPct val="0"/>
              </a:spcBef>
              <a:spcAft>
                <a:spcPct val="0"/>
              </a:spcAft>
            </a:pPr>
            <a:fld id="{66EB0342-8D58-4604-ADF2-47040EDC186D}" type="datetime1">
              <a:rPr lang="en-US" smtClean="0">
                <a:ea typeface="ＭＳ Ｐゴシック" pitchFamily="-111" charset="-128"/>
              </a:rPr>
              <a:pPr defTabSz="457200" fontAlgn="base">
                <a:spcBef>
                  <a:spcPct val="0"/>
                </a:spcBef>
                <a:spcAft>
                  <a:spcPct val="0"/>
                </a:spcAft>
              </a:pPr>
              <a:t>8/17/2021</a:t>
            </a:fld>
            <a:endParaRPr lang="en-US" dirty="0" smtClean="0">
              <a:ea typeface="ＭＳ Ｐゴシック" pitchFamily="-111"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111" charset="0"/>
                <a:cs typeface="ＭＳ Ｐゴシック" pitchFamily="-111" charset="-128"/>
              </a:defRPr>
            </a:lvl1pPr>
          </a:lstStyle>
          <a:p>
            <a:pPr defTabSz="457200" fontAlgn="base">
              <a:spcBef>
                <a:spcPct val="0"/>
              </a:spcBef>
              <a:spcAft>
                <a:spcPct val="0"/>
              </a:spcAft>
              <a:defRPr/>
            </a:pPr>
            <a:endParaRPr lang="en-US" dirty="0">
              <a:ea typeface="ＭＳ Ｐゴシック" pitchFamily="-111" charset="-128"/>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111" charset="0"/>
              </a:defRPr>
            </a:lvl1pPr>
          </a:lstStyle>
          <a:p>
            <a:pPr defTabSz="457200" fontAlgn="base">
              <a:spcBef>
                <a:spcPct val="0"/>
              </a:spcBef>
              <a:spcAft>
                <a:spcPct val="0"/>
              </a:spcAft>
            </a:pPr>
            <a:fld id="{C7539224-21BC-4D61-B8DA-45C9DA586EF4}" type="slidenum">
              <a:rPr lang="en-US" smtClean="0">
                <a:ea typeface="ＭＳ Ｐゴシック" pitchFamily="-111" charset="-128"/>
              </a:rPr>
              <a:pPr defTabSz="457200" fontAlgn="base">
                <a:spcBef>
                  <a:spcPct val="0"/>
                </a:spcBef>
                <a:spcAft>
                  <a:spcPct val="0"/>
                </a:spcAft>
              </a:pPr>
              <a:t>‹#›</a:t>
            </a:fld>
            <a:endParaRPr lang="en-US" dirty="0" smtClean="0">
              <a:ea typeface="ＭＳ Ｐゴシック" pitchFamily="-111" charset="-128"/>
            </a:endParaRPr>
          </a:p>
        </p:txBody>
      </p:sp>
    </p:spTree>
    <p:extLst>
      <p:ext uri="{BB962C8B-B14F-4D97-AF65-F5344CB8AC3E}">
        <p14:creationId xmlns:p14="http://schemas.microsoft.com/office/powerpoint/2010/main" val="24272413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111" charset="-128"/>
          <a:cs typeface="ＭＳ Ｐゴシック" pitchFamily="-111" charset="-128"/>
        </a:defRPr>
      </a:lvl1pPr>
      <a:lvl2pPr algn="ctr" defTabSz="457200" rtl="0" eaLnBrk="0" fontAlgn="base" hangingPunct="0">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2pPr>
      <a:lvl3pPr algn="ctr" defTabSz="457200" rtl="0" eaLnBrk="0" fontAlgn="base" hangingPunct="0">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3pPr>
      <a:lvl4pPr algn="ctr" defTabSz="457200" rtl="0" eaLnBrk="0" fontAlgn="base" hangingPunct="0">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4pPr>
      <a:lvl5pPr algn="ctr" defTabSz="457200" rtl="0" eaLnBrk="0" fontAlgn="base" hangingPunct="0">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5pPr>
      <a:lvl6pPr marL="457200" algn="ctr" defTabSz="457200" rtl="0" fontAlgn="base">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6pPr>
      <a:lvl7pPr marL="914400" algn="ctr" defTabSz="457200" rtl="0" fontAlgn="base">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7pPr>
      <a:lvl8pPr marL="1371600" algn="ctr" defTabSz="457200" rtl="0" fontAlgn="base">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8pPr>
      <a:lvl9pPr marL="1828800" algn="ctr" defTabSz="457200" rtl="0" fontAlgn="base">
        <a:spcBef>
          <a:spcPct val="0"/>
        </a:spcBef>
        <a:spcAft>
          <a:spcPct val="0"/>
        </a:spcAft>
        <a:defRPr sz="4400">
          <a:solidFill>
            <a:schemeClr val="tx1"/>
          </a:solidFill>
          <a:latin typeface="Calibri" pitchFamily="-111" charset="0"/>
          <a:ea typeface="ＭＳ Ｐゴシック" pitchFamily="-111" charset="-128"/>
          <a:cs typeface="ＭＳ Ｐゴシック" pitchFamily="-111"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111" charset="-128"/>
          <a:cs typeface="ＭＳ Ｐゴシック" pitchFamily="-111"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111"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111"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11"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11"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5" descr="New_Powerpoint presentation-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769"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4" name="Title 16"/>
          <p:cNvSpPr txBox="1">
            <a:spLocks/>
          </p:cNvSpPr>
          <p:nvPr/>
        </p:nvSpPr>
        <p:spPr bwMode="auto">
          <a:xfrm>
            <a:off x="1475656" y="404663"/>
            <a:ext cx="7001595" cy="1368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2" charset="0"/>
                <a:ea typeface="ＭＳ Ｐゴシック" pitchFamily="32" charset="-128"/>
              </a:defRPr>
            </a:lvl1pPr>
            <a:lvl2pPr marL="37931725" indent="-37474525">
              <a:defRPr sz="2800">
                <a:solidFill>
                  <a:schemeClr val="tx1"/>
                </a:solidFill>
                <a:latin typeface="Calibri" pitchFamily="32" charset="0"/>
                <a:ea typeface="ＭＳ Ｐゴシック" pitchFamily="32" charset="-128"/>
              </a:defRPr>
            </a:lvl2pPr>
            <a:lvl3pPr>
              <a:defRPr sz="2400">
                <a:solidFill>
                  <a:schemeClr val="tx1"/>
                </a:solidFill>
                <a:latin typeface="Calibri" pitchFamily="32" charset="0"/>
                <a:ea typeface="ＭＳ Ｐゴシック" pitchFamily="32" charset="-128"/>
              </a:defRPr>
            </a:lvl3pPr>
            <a:lvl4pPr>
              <a:defRPr sz="2000">
                <a:solidFill>
                  <a:schemeClr val="tx1"/>
                </a:solidFill>
                <a:latin typeface="Calibri" pitchFamily="32" charset="0"/>
                <a:ea typeface="ＭＳ Ｐゴシック" pitchFamily="32" charset="-128"/>
              </a:defRPr>
            </a:lvl4pPr>
            <a:lvl5pPr>
              <a:defRPr sz="2000">
                <a:solidFill>
                  <a:schemeClr val="tx1"/>
                </a:solidFill>
                <a:latin typeface="Calibri" pitchFamily="32" charset="0"/>
                <a:ea typeface="ＭＳ Ｐゴシック" pitchFamily="32" charset="-128"/>
              </a:defRPr>
            </a:lvl5pPr>
            <a:lvl6pPr eaLnBrk="0" fontAlgn="base" hangingPunct="0">
              <a:spcAft>
                <a:spcPct val="0"/>
              </a:spcAft>
              <a:buFont typeface="Arial" charset="0"/>
              <a:buChar char="»"/>
              <a:defRPr sz="2000">
                <a:solidFill>
                  <a:schemeClr val="tx1"/>
                </a:solidFill>
                <a:latin typeface="Calibri" pitchFamily="32" charset="0"/>
                <a:ea typeface="ＭＳ Ｐゴシック" pitchFamily="32" charset="-128"/>
              </a:defRPr>
            </a:lvl6pPr>
            <a:lvl7pPr eaLnBrk="0" fontAlgn="base" hangingPunct="0">
              <a:spcAft>
                <a:spcPct val="0"/>
              </a:spcAft>
              <a:buFont typeface="Arial" charset="0"/>
              <a:buChar char="»"/>
              <a:defRPr sz="2000">
                <a:solidFill>
                  <a:schemeClr val="tx1"/>
                </a:solidFill>
                <a:latin typeface="Calibri" pitchFamily="32" charset="0"/>
                <a:ea typeface="ＭＳ Ｐゴシック" pitchFamily="32" charset="-128"/>
              </a:defRPr>
            </a:lvl7pPr>
            <a:lvl8pPr eaLnBrk="0" fontAlgn="base" hangingPunct="0">
              <a:spcAft>
                <a:spcPct val="0"/>
              </a:spcAft>
              <a:buFont typeface="Arial" charset="0"/>
              <a:buChar char="»"/>
              <a:defRPr sz="2000">
                <a:solidFill>
                  <a:schemeClr val="tx1"/>
                </a:solidFill>
                <a:latin typeface="Calibri" pitchFamily="32" charset="0"/>
                <a:ea typeface="ＭＳ Ｐゴシック" pitchFamily="32" charset="-128"/>
              </a:defRPr>
            </a:lvl8pPr>
            <a:lvl9pPr eaLnBrk="0" fontAlgn="base" hangingPunct="0">
              <a:spcAft>
                <a:spcPct val="0"/>
              </a:spcAft>
              <a:buFont typeface="Arial" charset="0"/>
              <a:buChar char="»"/>
              <a:defRPr sz="2000">
                <a:solidFill>
                  <a:schemeClr val="tx1"/>
                </a:solidFill>
                <a:latin typeface="Calibri" pitchFamily="32" charset="0"/>
                <a:ea typeface="ＭＳ Ｐゴシック" pitchFamily="32" charset="-128"/>
              </a:defRPr>
            </a:lvl9pPr>
          </a:lstStyle>
          <a:p>
            <a:r>
              <a:rPr lang="en-ZA" sz="3600" b="1" dirty="0" smtClean="0"/>
              <a:t>UIF Compliance Advocacy Session</a:t>
            </a:r>
            <a:endParaRPr lang="en-ZA" sz="3600" dirty="0"/>
          </a:p>
        </p:txBody>
      </p:sp>
      <p:sp>
        <p:nvSpPr>
          <p:cNvPr id="13315" name="Subtitle 17"/>
          <p:cNvSpPr txBox="1">
            <a:spLocks/>
          </p:cNvSpPr>
          <p:nvPr/>
        </p:nvSpPr>
        <p:spPr bwMode="auto">
          <a:xfrm>
            <a:off x="251520" y="2759075"/>
            <a:ext cx="15841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2" charset="0"/>
                <a:ea typeface="ＭＳ Ｐゴシック" pitchFamily="32" charset="-128"/>
              </a:defRPr>
            </a:lvl1pPr>
            <a:lvl2pPr marL="37931725" indent="-37474525">
              <a:defRPr sz="2800">
                <a:solidFill>
                  <a:schemeClr val="tx1"/>
                </a:solidFill>
                <a:latin typeface="Calibri" pitchFamily="32" charset="0"/>
                <a:ea typeface="ＭＳ Ｐゴシック" pitchFamily="32" charset="-128"/>
              </a:defRPr>
            </a:lvl2pPr>
            <a:lvl3pPr>
              <a:defRPr sz="2400">
                <a:solidFill>
                  <a:schemeClr val="tx1"/>
                </a:solidFill>
                <a:latin typeface="Calibri" pitchFamily="32" charset="0"/>
                <a:ea typeface="ＭＳ Ｐゴシック" pitchFamily="32" charset="-128"/>
              </a:defRPr>
            </a:lvl3pPr>
            <a:lvl4pPr>
              <a:defRPr sz="2000">
                <a:solidFill>
                  <a:schemeClr val="tx1"/>
                </a:solidFill>
                <a:latin typeface="Calibri" pitchFamily="32" charset="0"/>
                <a:ea typeface="ＭＳ Ｐゴシック" pitchFamily="32" charset="-128"/>
              </a:defRPr>
            </a:lvl4pPr>
            <a:lvl5pPr>
              <a:defRPr sz="2000">
                <a:solidFill>
                  <a:schemeClr val="tx1"/>
                </a:solidFill>
                <a:latin typeface="Calibri" pitchFamily="32" charset="0"/>
                <a:ea typeface="ＭＳ Ｐゴシック" pitchFamily="32" charset="-128"/>
              </a:defRPr>
            </a:lvl5pPr>
            <a:lvl6pPr eaLnBrk="0" fontAlgn="base" hangingPunct="0">
              <a:spcAft>
                <a:spcPct val="0"/>
              </a:spcAft>
              <a:buFont typeface="Arial" charset="0"/>
              <a:buChar char="»"/>
              <a:defRPr sz="2000">
                <a:solidFill>
                  <a:schemeClr val="tx1"/>
                </a:solidFill>
                <a:latin typeface="Calibri" pitchFamily="32" charset="0"/>
                <a:ea typeface="ＭＳ Ｐゴシック" pitchFamily="32" charset="-128"/>
              </a:defRPr>
            </a:lvl6pPr>
            <a:lvl7pPr eaLnBrk="0" fontAlgn="base" hangingPunct="0">
              <a:spcAft>
                <a:spcPct val="0"/>
              </a:spcAft>
              <a:buFont typeface="Arial" charset="0"/>
              <a:buChar char="»"/>
              <a:defRPr sz="2000">
                <a:solidFill>
                  <a:schemeClr val="tx1"/>
                </a:solidFill>
                <a:latin typeface="Calibri" pitchFamily="32" charset="0"/>
                <a:ea typeface="ＭＳ Ｐゴシック" pitchFamily="32" charset="-128"/>
              </a:defRPr>
            </a:lvl7pPr>
            <a:lvl8pPr eaLnBrk="0" fontAlgn="base" hangingPunct="0">
              <a:spcAft>
                <a:spcPct val="0"/>
              </a:spcAft>
              <a:buFont typeface="Arial" charset="0"/>
              <a:buChar char="»"/>
              <a:defRPr sz="2000">
                <a:solidFill>
                  <a:schemeClr val="tx1"/>
                </a:solidFill>
                <a:latin typeface="Calibri" pitchFamily="32" charset="0"/>
                <a:ea typeface="ＭＳ Ｐゴシック" pitchFamily="32" charset="-128"/>
              </a:defRPr>
            </a:lvl8pPr>
            <a:lvl9pPr eaLnBrk="0" fontAlgn="base" hangingPunct="0">
              <a:spcAft>
                <a:spcPct val="0"/>
              </a:spcAft>
              <a:buFont typeface="Arial" charset="0"/>
              <a:buChar char="»"/>
              <a:defRPr sz="2000">
                <a:solidFill>
                  <a:schemeClr val="tx1"/>
                </a:solidFill>
                <a:latin typeface="Calibri" pitchFamily="32" charset="0"/>
                <a:ea typeface="ＭＳ Ｐゴシック" pitchFamily="32" charset="-128"/>
              </a:defRPr>
            </a:lvl9pPr>
          </a:lstStyle>
          <a:p>
            <a:pPr defTabSz="457200" fontAlgn="base">
              <a:spcBef>
                <a:spcPct val="20000"/>
              </a:spcBef>
              <a:spcAft>
                <a:spcPct val="0"/>
              </a:spcAft>
              <a:buFont typeface="Arial" charset="0"/>
              <a:buNone/>
            </a:pPr>
            <a:r>
              <a:rPr lang="en-US" altLang="en-US" sz="1600" b="1" smtClean="0">
                <a:solidFill>
                  <a:srgbClr val="404040"/>
                </a:solidFill>
                <a:latin typeface="Arial" panose="020B0604020202020204" pitchFamily="34" charset="0"/>
                <a:cs typeface="Arial" panose="020B0604020202020204" pitchFamily="34" charset="0"/>
              </a:rPr>
              <a:t>17.08.2021</a:t>
            </a:r>
            <a:endParaRPr lang="en-US" altLang="en-US" sz="1600" b="1" dirty="0" smtClean="0">
              <a:solidFill>
                <a:srgbClr val="404040"/>
              </a:solidFill>
              <a:latin typeface="Arial" panose="020B0604020202020204" pitchFamily="34" charset="0"/>
              <a:cs typeface="Arial" panose="020B0604020202020204" pitchFamily="34" charset="0"/>
            </a:endParaRPr>
          </a:p>
        </p:txBody>
      </p:sp>
      <p:sp>
        <p:nvSpPr>
          <p:cNvPr id="13316" name="Subtitle 17"/>
          <p:cNvSpPr txBox="1">
            <a:spLocks/>
          </p:cNvSpPr>
          <p:nvPr/>
        </p:nvSpPr>
        <p:spPr bwMode="auto">
          <a:xfrm>
            <a:off x="988393" y="1405015"/>
            <a:ext cx="7256016" cy="1015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2" charset="0"/>
                <a:ea typeface="ＭＳ Ｐゴシック" pitchFamily="32" charset="-128"/>
              </a:defRPr>
            </a:lvl1pPr>
            <a:lvl2pPr marL="37931725" indent="-37474525">
              <a:defRPr sz="2800">
                <a:solidFill>
                  <a:schemeClr val="tx1"/>
                </a:solidFill>
                <a:latin typeface="Calibri" pitchFamily="32" charset="0"/>
                <a:ea typeface="ＭＳ Ｐゴシック" pitchFamily="32" charset="-128"/>
              </a:defRPr>
            </a:lvl2pPr>
            <a:lvl3pPr>
              <a:defRPr sz="2400">
                <a:solidFill>
                  <a:schemeClr val="tx1"/>
                </a:solidFill>
                <a:latin typeface="Calibri" pitchFamily="32" charset="0"/>
                <a:ea typeface="ＭＳ Ｐゴシック" pitchFamily="32" charset="-128"/>
              </a:defRPr>
            </a:lvl3pPr>
            <a:lvl4pPr>
              <a:defRPr sz="2000">
                <a:solidFill>
                  <a:schemeClr val="tx1"/>
                </a:solidFill>
                <a:latin typeface="Calibri" pitchFamily="32" charset="0"/>
                <a:ea typeface="ＭＳ Ｐゴシック" pitchFamily="32" charset="-128"/>
              </a:defRPr>
            </a:lvl4pPr>
            <a:lvl5pPr>
              <a:defRPr sz="2000">
                <a:solidFill>
                  <a:schemeClr val="tx1"/>
                </a:solidFill>
                <a:latin typeface="Calibri" pitchFamily="32" charset="0"/>
                <a:ea typeface="ＭＳ Ｐゴシック" pitchFamily="32" charset="-128"/>
              </a:defRPr>
            </a:lvl5pPr>
            <a:lvl6pPr eaLnBrk="0" fontAlgn="base" hangingPunct="0">
              <a:spcAft>
                <a:spcPct val="0"/>
              </a:spcAft>
              <a:buFont typeface="Arial" charset="0"/>
              <a:buChar char="»"/>
              <a:defRPr sz="2000">
                <a:solidFill>
                  <a:schemeClr val="tx1"/>
                </a:solidFill>
                <a:latin typeface="Calibri" pitchFamily="32" charset="0"/>
                <a:ea typeface="ＭＳ Ｐゴシック" pitchFamily="32" charset="-128"/>
              </a:defRPr>
            </a:lvl6pPr>
            <a:lvl7pPr eaLnBrk="0" fontAlgn="base" hangingPunct="0">
              <a:spcAft>
                <a:spcPct val="0"/>
              </a:spcAft>
              <a:buFont typeface="Arial" charset="0"/>
              <a:buChar char="»"/>
              <a:defRPr sz="2000">
                <a:solidFill>
                  <a:schemeClr val="tx1"/>
                </a:solidFill>
                <a:latin typeface="Calibri" pitchFamily="32" charset="0"/>
                <a:ea typeface="ＭＳ Ｐゴシック" pitchFamily="32" charset="-128"/>
              </a:defRPr>
            </a:lvl7pPr>
            <a:lvl8pPr eaLnBrk="0" fontAlgn="base" hangingPunct="0">
              <a:spcAft>
                <a:spcPct val="0"/>
              </a:spcAft>
              <a:buFont typeface="Arial" charset="0"/>
              <a:buChar char="»"/>
              <a:defRPr sz="2000">
                <a:solidFill>
                  <a:schemeClr val="tx1"/>
                </a:solidFill>
                <a:latin typeface="Calibri" pitchFamily="32" charset="0"/>
                <a:ea typeface="ＭＳ Ｐゴシック" pitchFamily="32" charset="-128"/>
              </a:defRPr>
            </a:lvl8pPr>
            <a:lvl9pPr eaLnBrk="0" fontAlgn="base" hangingPunct="0">
              <a:spcAft>
                <a:spcPct val="0"/>
              </a:spcAft>
              <a:buFont typeface="Arial" charset="0"/>
              <a:buChar char="»"/>
              <a:defRPr sz="2000">
                <a:solidFill>
                  <a:schemeClr val="tx1"/>
                </a:solidFill>
                <a:latin typeface="Calibri" pitchFamily="32" charset="0"/>
                <a:ea typeface="ＭＳ Ｐゴシック" pitchFamily="32" charset="-128"/>
              </a:defRPr>
            </a:lvl9pPr>
          </a:lstStyle>
          <a:p>
            <a:pPr algn="ctr" fontAlgn="base">
              <a:spcBef>
                <a:spcPct val="0"/>
              </a:spcBef>
              <a:spcAft>
                <a:spcPct val="0"/>
              </a:spcAft>
            </a:pPr>
            <a:endParaRPr lang="en-US" altLang="en-US" sz="2500" b="1" u="sng" dirty="0" smtClean="0">
              <a:solidFill>
                <a:srgbClr val="404040"/>
              </a:solidFill>
            </a:endParaRPr>
          </a:p>
        </p:txBody>
      </p:sp>
      <p:pic>
        <p:nvPicPr>
          <p:cNvPr id="13317"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4763" y="5865945"/>
            <a:ext cx="1250950"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9225" y="5883407"/>
            <a:ext cx="122555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ubtitle 17"/>
          <p:cNvSpPr txBox="1">
            <a:spLocks/>
          </p:cNvSpPr>
          <p:nvPr/>
        </p:nvSpPr>
        <p:spPr bwMode="auto">
          <a:xfrm>
            <a:off x="891660" y="1772814"/>
            <a:ext cx="8169585" cy="100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111" charset="-128"/>
              </a:defRPr>
            </a:lvl1pPr>
            <a:lvl2pPr marL="37931725" indent="-37474525" eaLnBrk="0" hangingPunct="0">
              <a:defRPr sz="2400">
                <a:solidFill>
                  <a:schemeClr val="tx1"/>
                </a:solidFill>
                <a:latin typeface="Arial" charset="0"/>
                <a:ea typeface="ＭＳ Ｐゴシック" pitchFamily="-111" charset="-128"/>
              </a:defRPr>
            </a:lvl2pPr>
            <a:lvl3pPr eaLnBrk="0" hangingPunct="0">
              <a:defRPr sz="2400">
                <a:solidFill>
                  <a:schemeClr val="tx1"/>
                </a:solidFill>
                <a:latin typeface="Arial" charset="0"/>
                <a:ea typeface="ＭＳ Ｐゴシック" pitchFamily="-111" charset="-128"/>
              </a:defRPr>
            </a:lvl3pPr>
            <a:lvl4pPr eaLnBrk="0" hangingPunct="0">
              <a:defRPr sz="2400">
                <a:solidFill>
                  <a:schemeClr val="tx1"/>
                </a:solidFill>
                <a:latin typeface="Arial" charset="0"/>
                <a:ea typeface="ＭＳ Ｐゴシック" pitchFamily="-111" charset="-128"/>
              </a:defRPr>
            </a:lvl4pPr>
            <a:lvl5pPr eaLnBrk="0" hangingPunct="0">
              <a:defRPr sz="2400">
                <a:solidFill>
                  <a:schemeClr val="tx1"/>
                </a:solidFill>
                <a:latin typeface="Arial" charset="0"/>
                <a:ea typeface="ＭＳ Ｐゴシック" pitchFamily="-111" charset="-128"/>
              </a:defRPr>
            </a:lvl5pPr>
            <a:lvl6pPr marL="457200" eaLnBrk="0" fontAlgn="base" hangingPunct="0">
              <a:spcBef>
                <a:spcPct val="0"/>
              </a:spcBef>
              <a:spcAft>
                <a:spcPct val="0"/>
              </a:spcAft>
              <a:defRPr sz="2400">
                <a:solidFill>
                  <a:schemeClr val="tx1"/>
                </a:solidFill>
                <a:latin typeface="Arial" charset="0"/>
                <a:ea typeface="ＭＳ Ｐゴシック" pitchFamily="-111" charset="-128"/>
              </a:defRPr>
            </a:lvl6pPr>
            <a:lvl7pPr marL="914400" eaLnBrk="0" fontAlgn="base" hangingPunct="0">
              <a:spcBef>
                <a:spcPct val="0"/>
              </a:spcBef>
              <a:spcAft>
                <a:spcPct val="0"/>
              </a:spcAft>
              <a:defRPr sz="2400">
                <a:solidFill>
                  <a:schemeClr val="tx1"/>
                </a:solidFill>
                <a:latin typeface="Arial" charset="0"/>
                <a:ea typeface="ＭＳ Ｐゴシック" pitchFamily="-111" charset="-128"/>
              </a:defRPr>
            </a:lvl7pPr>
            <a:lvl8pPr marL="1371600" eaLnBrk="0" fontAlgn="base" hangingPunct="0">
              <a:spcBef>
                <a:spcPct val="0"/>
              </a:spcBef>
              <a:spcAft>
                <a:spcPct val="0"/>
              </a:spcAft>
              <a:defRPr sz="2400">
                <a:solidFill>
                  <a:schemeClr val="tx1"/>
                </a:solidFill>
                <a:latin typeface="Arial" charset="0"/>
                <a:ea typeface="ＭＳ Ｐゴシック" pitchFamily="-111" charset="-128"/>
              </a:defRPr>
            </a:lvl8pPr>
            <a:lvl9pPr marL="1828800" eaLnBrk="0" fontAlgn="base" hangingPunct="0">
              <a:spcBef>
                <a:spcPct val="0"/>
              </a:spcBef>
              <a:spcAft>
                <a:spcPct val="0"/>
              </a:spcAft>
              <a:defRPr sz="2400">
                <a:solidFill>
                  <a:schemeClr val="tx1"/>
                </a:solidFill>
                <a:latin typeface="Arial" charset="0"/>
                <a:ea typeface="ＭＳ Ｐゴシック" pitchFamily="-111" charset="-128"/>
              </a:defRPr>
            </a:lvl9pPr>
          </a:lstStyle>
          <a:p>
            <a:pPr eaLnBrk="1" fontAlgn="base" hangingPunct="1">
              <a:spcBef>
                <a:spcPct val="20000"/>
              </a:spcBef>
              <a:spcAft>
                <a:spcPct val="0"/>
              </a:spcAft>
            </a:pPr>
            <a:r>
              <a:rPr lang="en-US" sz="3200" b="1" dirty="0">
                <a:latin typeface="Arial" panose="020B0604020202020204" pitchFamily="34" charset="0"/>
                <a:ea typeface="ＭＳ Ｐゴシック" pitchFamily="32" charset="-128"/>
                <a:cs typeface="Arial" panose="020B0604020202020204" pitchFamily="34" charset="0"/>
              </a:rPr>
              <a:t>UNEMPLOYMENT </a:t>
            </a:r>
            <a:r>
              <a:rPr lang="en-US" sz="3200" b="1" dirty="0" smtClean="0">
                <a:latin typeface="Arial" panose="020B0604020202020204" pitchFamily="34" charset="0"/>
                <a:ea typeface="ＭＳ Ｐゴシック" pitchFamily="32" charset="-128"/>
                <a:cs typeface="Arial" panose="020B0604020202020204" pitchFamily="34" charset="0"/>
              </a:rPr>
              <a:t>INSURANCE </a:t>
            </a:r>
            <a:r>
              <a:rPr lang="en-US" sz="3200" b="1" dirty="0">
                <a:latin typeface="Arial" panose="020B0604020202020204" pitchFamily="34" charset="0"/>
                <a:ea typeface="ＭＳ Ｐゴシック" pitchFamily="32" charset="-128"/>
                <a:cs typeface="Arial" panose="020B0604020202020204" pitchFamily="34" charset="0"/>
              </a:rPr>
              <a:t>FUND</a:t>
            </a:r>
          </a:p>
          <a:p>
            <a:pPr algn="ctr" defTabSz="457200" eaLnBrk="1" fontAlgn="base" hangingPunct="1">
              <a:spcBef>
                <a:spcPct val="20000"/>
              </a:spcBef>
              <a:spcAft>
                <a:spcPct val="0"/>
              </a:spcAft>
            </a:pPr>
            <a:r>
              <a:rPr lang="en-US" sz="2800" b="1" dirty="0">
                <a:solidFill>
                  <a:srgbClr val="404040"/>
                </a:solidFill>
                <a:latin typeface="Arial Black" pitchFamily="34" charset="0"/>
                <a:ea typeface="ＭＳ Ｐゴシック" pitchFamily="34" charset="-128"/>
              </a:rPr>
              <a:t>	</a:t>
            </a:r>
            <a:r>
              <a:rPr lang="en-US" sz="2800" b="1" dirty="0" smtClean="0">
                <a:solidFill>
                  <a:srgbClr val="404040"/>
                </a:solidFill>
                <a:latin typeface="Arial Black" pitchFamily="34" charset="0"/>
                <a:ea typeface="ＭＳ Ｐゴシック" pitchFamily="34" charset="-128"/>
              </a:rPr>
              <a:t>	 </a:t>
            </a:r>
          </a:p>
          <a:p>
            <a:pPr algn="ctr" defTabSz="457200" eaLnBrk="1" fontAlgn="base" hangingPunct="1">
              <a:spcBef>
                <a:spcPct val="20000"/>
              </a:spcBef>
              <a:spcAft>
                <a:spcPct val="0"/>
              </a:spcAft>
            </a:pPr>
            <a:endParaRPr lang="en-US" sz="2800" b="1" dirty="0" smtClean="0">
              <a:solidFill>
                <a:srgbClr val="404040"/>
              </a:solidFill>
              <a:latin typeface="Arial Black" pitchFamily="34" charset="0"/>
              <a:ea typeface="ＭＳ Ｐゴシック" pitchFamily="34" charset="-128"/>
            </a:endParaRPr>
          </a:p>
        </p:txBody>
      </p:sp>
      <p:pic>
        <p:nvPicPr>
          <p:cNvPr id="9" name="Picture 8"/>
          <p:cNvPicPr/>
          <p:nvPr/>
        </p:nvPicPr>
        <p:blipFill>
          <a:blip r:embed="rId5" cstate="print">
            <a:extLst>
              <a:ext uri="{28A0092B-C50C-407E-A947-70E740481C1C}">
                <a14:useLocalDpi xmlns:a14="http://schemas.microsoft.com/office/drawing/2010/main" val="0"/>
              </a:ext>
            </a:extLst>
          </a:blip>
          <a:stretch>
            <a:fillRect/>
          </a:stretch>
        </p:blipFill>
        <p:spPr>
          <a:xfrm>
            <a:off x="95176" y="5883407"/>
            <a:ext cx="2760960" cy="817091"/>
          </a:xfrm>
          <a:prstGeom prst="rect">
            <a:avLst/>
          </a:prstGeom>
        </p:spPr>
      </p:pic>
    </p:spTree>
    <p:extLst>
      <p:ext uri="{BB962C8B-B14F-4D97-AF65-F5344CB8AC3E}">
        <p14:creationId xmlns:p14="http://schemas.microsoft.com/office/powerpoint/2010/main" val="656758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b="1" u="sng" dirty="0" smtClean="0">
                <a:latin typeface="Arial" panose="020B0604020202020204" pitchFamily="34" charset="0"/>
                <a:cs typeface="Arial" panose="020B0604020202020204" pitchFamily="34" charset="0"/>
              </a:rPr>
              <a:t>INTRODUCTION AND BACKGROUND</a:t>
            </a:r>
            <a:endParaRPr lang="en-ZA" sz="2400" b="1" dirty="0">
              <a:latin typeface="Arial" pitchFamily="34" charset="0"/>
              <a:cs typeface="Arial" pitchFamily="34" charset="0"/>
            </a:endParaRPr>
          </a:p>
        </p:txBody>
      </p:sp>
      <p:sp>
        <p:nvSpPr>
          <p:cNvPr id="3" name="Content Placeholder 2"/>
          <p:cNvSpPr>
            <a:spLocks noGrp="1"/>
          </p:cNvSpPr>
          <p:nvPr>
            <p:ph idx="1"/>
          </p:nvPr>
        </p:nvSpPr>
        <p:spPr>
          <a:xfrm>
            <a:off x="457200" y="1417638"/>
            <a:ext cx="8229600" cy="5107706"/>
          </a:xfrm>
        </p:spPr>
        <p:txBody>
          <a:bodyPr/>
          <a:lstStyle/>
          <a:p>
            <a:r>
              <a:rPr lang="en-US" sz="1800" dirty="0" smtClean="0">
                <a:latin typeface="Arial" panose="020B0604020202020204" pitchFamily="34" charset="0"/>
                <a:cs typeface="Arial" panose="020B0604020202020204" pitchFamily="34" charset="0"/>
              </a:rPr>
              <a:t>The UIF collects contributions from employers and pays benefits to beneficiaries</a:t>
            </a:r>
          </a:p>
          <a:p>
            <a:pPr marL="0" indent="0">
              <a:buNone/>
            </a:pPr>
            <a:endParaRPr lang="en-ZA" sz="1800" dirty="0" smtClean="0">
              <a:latin typeface="Arial" panose="020B0604020202020204" pitchFamily="34" charset="0"/>
              <a:cs typeface="Arial" panose="020B0604020202020204" pitchFamily="34" charset="0"/>
            </a:endParaRPr>
          </a:p>
          <a:p>
            <a:r>
              <a:rPr lang="en-ZA" sz="1800" dirty="0" smtClean="0">
                <a:latin typeface="Arial" panose="020B0604020202020204" pitchFamily="34" charset="0"/>
                <a:cs typeface="Arial" panose="020B0604020202020204" pitchFamily="34" charset="0"/>
              </a:rPr>
              <a:t>The UIF </a:t>
            </a:r>
            <a:r>
              <a:rPr lang="en-ZA" sz="1800" dirty="0">
                <a:latin typeface="Arial" panose="020B0604020202020204" pitchFamily="34" charset="0"/>
                <a:cs typeface="Arial" panose="020B0604020202020204" pitchFamily="34" charset="0"/>
              </a:rPr>
              <a:t>is governed by two pieces of legislation, the Unemployment Insurance Act No. 63 of 2001 </a:t>
            </a:r>
            <a:r>
              <a:rPr lang="en-ZA" sz="1800" dirty="0" smtClean="0">
                <a:latin typeface="Arial" panose="020B0604020202020204" pitchFamily="34" charset="0"/>
                <a:cs typeface="Arial" panose="020B0604020202020204" pitchFamily="34" charset="0"/>
              </a:rPr>
              <a:t>(Amended by Act 10 of 2016) and </a:t>
            </a:r>
            <a:r>
              <a:rPr lang="en-ZA" sz="1800" dirty="0">
                <a:latin typeface="Arial" panose="020B0604020202020204" pitchFamily="34" charset="0"/>
                <a:cs typeface="Arial" panose="020B0604020202020204" pitchFamily="34" charset="0"/>
              </a:rPr>
              <a:t>Unemployment Insurance Contributions Act No. 4 of 2004</a:t>
            </a:r>
            <a:r>
              <a:rPr lang="en-ZA" sz="1800" dirty="0" smtClean="0">
                <a:latin typeface="Arial" panose="020B0604020202020204" pitchFamily="34" charset="0"/>
                <a:cs typeface="Arial" panose="020B0604020202020204" pitchFamily="34" charset="0"/>
              </a:rPr>
              <a:t>.</a:t>
            </a:r>
          </a:p>
          <a:p>
            <a:pPr marL="0" indent="0">
              <a:buNone/>
            </a:pPr>
            <a:endParaRPr lang="en-ZA" sz="1800" dirty="0" smtClean="0">
              <a:latin typeface="Arial" panose="020B0604020202020204" pitchFamily="34" charset="0"/>
              <a:cs typeface="Arial" panose="020B0604020202020204" pitchFamily="34" charset="0"/>
            </a:endParaRPr>
          </a:p>
          <a:p>
            <a:r>
              <a:rPr lang="en-ZA" sz="1800" dirty="0" smtClean="0">
                <a:latin typeface="Arial" panose="020B0604020202020204" pitchFamily="34" charset="0"/>
                <a:cs typeface="Arial" panose="020B0604020202020204" pitchFamily="34" charset="0"/>
              </a:rPr>
              <a:t>Employers </a:t>
            </a:r>
            <a:r>
              <a:rPr lang="en-ZA" sz="1800" dirty="0">
                <a:latin typeface="Arial" panose="020B0604020202020204" pitchFamily="34" charset="0"/>
                <a:cs typeface="Arial" panose="020B0604020202020204" pitchFamily="34" charset="0"/>
              </a:rPr>
              <a:t>are obligated by Section 56 of the Unemployment Insurance Act (UIA) and Chapter 2 of the Unemployment Insurance Contributions Act (UICA), read together with </a:t>
            </a:r>
            <a:r>
              <a:rPr lang="en-GB" sz="1800" dirty="0">
                <a:latin typeface="Arial" panose="020B0604020202020204" pitchFamily="34" charset="0"/>
                <a:cs typeface="Arial" panose="020B0604020202020204" pitchFamily="34" charset="0"/>
              </a:rPr>
              <a:t>Regulation No. 42140 signed by the minister in Dec 2018, </a:t>
            </a:r>
            <a:r>
              <a:rPr lang="en-ZA" sz="1800" dirty="0">
                <a:latin typeface="Arial" panose="020B0604020202020204" pitchFamily="34" charset="0"/>
                <a:cs typeface="Arial" panose="020B0604020202020204" pitchFamily="34" charset="0"/>
              </a:rPr>
              <a:t>to register with the Unemployment Insurance Fund (UIF), submit declarations of employees and make monthly contributions to the UIF</a:t>
            </a:r>
            <a:r>
              <a:rPr lang="en-ZA" sz="1800" dirty="0" smtClean="0">
                <a:latin typeface="Arial" panose="020B0604020202020204" pitchFamily="34" charset="0"/>
                <a:cs typeface="Arial" panose="020B0604020202020204" pitchFamily="34" charset="0"/>
              </a:rPr>
              <a:t>.</a:t>
            </a:r>
          </a:p>
          <a:p>
            <a:pPr marL="0" indent="0">
              <a:buNone/>
            </a:pPr>
            <a:endParaRPr lang="en-ZA" sz="1800" dirty="0" smtClean="0">
              <a:latin typeface="Arial" panose="020B0604020202020204" pitchFamily="34" charset="0"/>
              <a:cs typeface="Arial" panose="020B0604020202020204" pitchFamily="34" charset="0"/>
            </a:endParaRPr>
          </a:p>
          <a:p>
            <a:r>
              <a:rPr lang="en-ZA" sz="1800" dirty="0">
                <a:latin typeface="Arial" panose="020B0604020202020204" pitchFamily="34" charset="0"/>
                <a:cs typeface="Arial" panose="020B0604020202020204" pitchFamily="34" charset="0"/>
              </a:rPr>
              <a:t>The UIF has implemented the online Electronic Compliance Certificate system (</a:t>
            </a:r>
            <a:r>
              <a:rPr lang="en-ZA" sz="1800" dirty="0" err="1">
                <a:latin typeface="Arial" panose="020B0604020202020204" pitchFamily="34" charset="0"/>
                <a:cs typeface="Arial" panose="020B0604020202020204" pitchFamily="34" charset="0"/>
              </a:rPr>
              <a:t>eCC</a:t>
            </a:r>
            <a:r>
              <a:rPr lang="en-ZA" sz="1800" dirty="0">
                <a:latin typeface="Arial" panose="020B0604020202020204" pitchFamily="34" charset="0"/>
                <a:cs typeface="Arial" panose="020B0604020202020204" pitchFamily="34" charset="0"/>
              </a:rPr>
              <a:t>) with a view to improve services to our clients and other related matters.  The system was implemented on the 25th January 2021.</a:t>
            </a:r>
          </a:p>
          <a:p>
            <a:pPr marL="0" indent="0">
              <a:buNone/>
            </a:pPr>
            <a:endParaRPr lang="en-ZA" sz="1800" dirty="0">
              <a:latin typeface="Arial" panose="020B0604020202020204" pitchFamily="34" charset="0"/>
              <a:cs typeface="Arial" panose="020B0604020202020204" pitchFamily="34" charset="0"/>
            </a:endParaRPr>
          </a:p>
          <a:p>
            <a:pPr marL="0" indent="0">
              <a:buNone/>
            </a:pPr>
            <a:r>
              <a:rPr lang="en-US" sz="2400" dirty="0" smtClean="0"/>
              <a:t>								</a:t>
            </a:r>
          </a:p>
        </p:txBody>
      </p:sp>
      <p:sp>
        <p:nvSpPr>
          <p:cNvPr id="4" name="Slide Number Placeholder 3"/>
          <p:cNvSpPr>
            <a:spLocks noGrp="1"/>
          </p:cNvSpPr>
          <p:nvPr>
            <p:ph type="sldNum" sz="quarter" idx="12"/>
          </p:nvPr>
        </p:nvSpPr>
        <p:spPr/>
        <p:txBody>
          <a:bodyPr/>
          <a:lstStyle/>
          <a:p>
            <a:pPr>
              <a:defRPr/>
            </a:pPr>
            <a:fld id="{416AF1B2-E7A4-446A-84DC-90AA83BA6A19}" type="slidenum">
              <a:rPr lang="en-US" smtClean="0"/>
              <a:pPr>
                <a:defRPr/>
              </a:pPr>
              <a:t>2</a:t>
            </a:fld>
            <a:endParaRPr lang="en-US" dirty="0"/>
          </a:p>
        </p:txBody>
      </p:sp>
    </p:spTree>
    <p:extLst>
      <p:ext uri="{BB962C8B-B14F-4D97-AF65-F5344CB8AC3E}">
        <p14:creationId xmlns:p14="http://schemas.microsoft.com/office/powerpoint/2010/main" val="12430514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b="1" u="sng" dirty="0" smtClean="0">
                <a:latin typeface="Arial" panose="020B0604020202020204" pitchFamily="34" charset="0"/>
                <a:cs typeface="Arial" panose="020B0604020202020204" pitchFamily="34" charset="0"/>
              </a:rPr>
              <a:t>BENEFITS OF THE UIF</a:t>
            </a:r>
            <a:endParaRPr lang="en-ZA" sz="2400" dirty="0">
              <a:effectLst/>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ZA" sz="2000" dirty="0">
                <a:latin typeface="Arial" panose="020B0604020202020204" pitchFamily="34" charset="0"/>
                <a:cs typeface="Arial" panose="020B0604020202020204" pitchFamily="34" charset="0"/>
              </a:rPr>
              <a:t>UIF Unemployment Benefit</a:t>
            </a:r>
          </a:p>
          <a:p>
            <a:r>
              <a:rPr lang="en-ZA" sz="2000" dirty="0">
                <a:latin typeface="Arial" panose="020B0604020202020204" pitchFamily="34" charset="0"/>
                <a:cs typeface="Arial" panose="020B0604020202020204" pitchFamily="34" charset="0"/>
              </a:rPr>
              <a:t>Illness Benefit</a:t>
            </a:r>
          </a:p>
          <a:p>
            <a:r>
              <a:rPr lang="en-ZA" sz="2000" dirty="0">
                <a:latin typeface="Arial" panose="020B0604020202020204" pitchFamily="34" charset="0"/>
                <a:cs typeface="Arial" panose="020B0604020202020204" pitchFamily="34" charset="0"/>
              </a:rPr>
              <a:t>Maternity Benefit</a:t>
            </a:r>
          </a:p>
          <a:p>
            <a:r>
              <a:rPr lang="en-ZA" sz="2000" dirty="0">
                <a:latin typeface="Arial" panose="020B0604020202020204" pitchFamily="34" charset="0"/>
                <a:cs typeface="Arial" panose="020B0604020202020204" pitchFamily="34" charset="0"/>
              </a:rPr>
              <a:t>Parental Benefit</a:t>
            </a:r>
          </a:p>
          <a:p>
            <a:r>
              <a:rPr lang="en-ZA" sz="2000" dirty="0">
                <a:latin typeface="Arial" panose="020B0604020202020204" pitchFamily="34" charset="0"/>
                <a:cs typeface="Arial" panose="020B0604020202020204" pitchFamily="34" charset="0"/>
              </a:rPr>
              <a:t>Adoption Benefit</a:t>
            </a:r>
          </a:p>
          <a:p>
            <a:r>
              <a:rPr lang="en-ZA" sz="2000" dirty="0">
                <a:latin typeface="Arial" panose="020B0604020202020204" pitchFamily="34" charset="0"/>
                <a:cs typeface="Arial" panose="020B0604020202020204" pitchFamily="34" charset="0"/>
              </a:rPr>
              <a:t>Dependants Benefit</a:t>
            </a:r>
          </a:p>
          <a:p>
            <a:r>
              <a:rPr lang="en-ZA" sz="2000" dirty="0">
                <a:latin typeface="Arial" panose="020B0604020202020204" pitchFamily="34" charset="0"/>
                <a:cs typeface="Arial" panose="020B0604020202020204" pitchFamily="34" charset="0"/>
              </a:rPr>
              <a:t>Commissioning Parental </a:t>
            </a:r>
            <a:r>
              <a:rPr lang="en-ZA" sz="2000" dirty="0" smtClean="0">
                <a:latin typeface="Arial" panose="020B0604020202020204" pitchFamily="34" charset="0"/>
                <a:cs typeface="Arial" panose="020B0604020202020204" pitchFamily="34" charset="0"/>
              </a:rPr>
              <a:t>Benefit</a:t>
            </a:r>
          </a:p>
          <a:p>
            <a:r>
              <a:rPr lang="en-US" sz="2000" dirty="0">
                <a:latin typeface="Arial" panose="020B0604020202020204" pitchFamily="34" charset="0"/>
                <a:cs typeface="Arial" panose="020B0604020202020204" pitchFamily="34" charset="0"/>
              </a:rPr>
              <a:t>Covid TERS benefit</a:t>
            </a:r>
            <a:endParaRPr lang="en-ZA" sz="2000" dirty="0">
              <a:latin typeface="Arial" panose="020B0604020202020204" pitchFamily="34" charset="0"/>
              <a:cs typeface="Arial" panose="020B0604020202020204" pitchFamily="34" charset="0"/>
            </a:endParaRPr>
          </a:p>
          <a:p>
            <a:endParaRPr lang="en-ZA" b="1" dirty="0" smtClean="0"/>
          </a:p>
          <a:p>
            <a:endParaRPr lang="en-ZA" b="1" dirty="0"/>
          </a:p>
        </p:txBody>
      </p:sp>
      <p:sp>
        <p:nvSpPr>
          <p:cNvPr id="4" name="Slide Number Placeholder 3"/>
          <p:cNvSpPr>
            <a:spLocks noGrp="1"/>
          </p:cNvSpPr>
          <p:nvPr>
            <p:ph type="sldNum" sz="quarter" idx="12"/>
          </p:nvPr>
        </p:nvSpPr>
        <p:spPr/>
        <p:txBody>
          <a:bodyPr/>
          <a:lstStyle/>
          <a:p>
            <a:pPr>
              <a:defRPr/>
            </a:pPr>
            <a:fld id="{416AF1B2-E7A4-446A-84DC-90AA83BA6A19}" type="slidenum">
              <a:rPr lang="en-US" smtClean="0"/>
              <a:pPr>
                <a:defRPr/>
              </a:pPr>
              <a:t>3</a:t>
            </a:fld>
            <a:endParaRPr lang="en-US" dirty="0"/>
          </a:p>
        </p:txBody>
      </p:sp>
    </p:spTree>
    <p:extLst>
      <p:ext uri="{BB962C8B-B14F-4D97-AF65-F5344CB8AC3E}">
        <p14:creationId xmlns:p14="http://schemas.microsoft.com/office/powerpoint/2010/main" val="14135946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b="1" u="sng" dirty="0" smtClean="0">
                <a:latin typeface="Arial" panose="020B0604020202020204" pitchFamily="34" charset="0"/>
                <a:cs typeface="Arial" panose="020B0604020202020204" pitchFamily="34" charset="0"/>
              </a:rPr>
              <a:t>COMPLIANCE TO THE UIF</a:t>
            </a:r>
            <a:endParaRPr lang="en-ZA" sz="2400" dirty="0">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pPr>
              <a:defRPr/>
            </a:pPr>
            <a:fld id="{416AF1B2-E7A4-446A-84DC-90AA83BA6A19}" type="slidenum">
              <a:rPr lang="en-US" smtClean="0"/>
              <a:pPr>
                <a:defRPr/>
              </a:pPr>
              <a:t>4</a:t>
            </a:fld>
            <a:endParaRPr lang="en-US" dirty="0"/>
          </a:p>
        </p:txBody>
      </p:sp>
      <p:sp>
        <p:nvSpPr>
          <p:cNvPr id="6" name="Rectangle 3"/>
          <p:cNvSpPr>
            <a:spLocks noChangeArrowheads="1"/>
          </p:cNvSpPr>
          <p:nvPr/>
        </p:nvSpPr>
        <p:spPr bwMode="auto">
          <a:xfrm>
            <a:off x="792535" y="5570364"/>
            <a:ext cx="7992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9" name="Rectangle 3"/>
          <p:cNvSpPr>
            <a:spLocks noChangeArrowheads="1"/>
          </p:cNvSpPr>
          <p:nvPr/>
        </p:nvSpPr>
        <p:spPr bwMode="auto">
          <a:xfrm>
            <a:off x="792535" y="5369967"/>
            <a:ext cx="79208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5" name="Rectangle 3"/>
          <p:cNvSpPr>
            <a:spLocks noChangeArrowheads="1"/>
          </p:cNvSpPr>
          <p:nvPr/>
        </p:nvSpPr>
        <p:spPr bwMode="auto">
          <a:xfrm>
            <a:off x="333375" y="5369967"/>
            <a:ext cx="845204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0" name="Rectangle 3"/>
          <p:cNvSpPr>
            <a:spLocks noChangeArrowheads="1"/>
          </p:cNvSpPr>
          <p:nvPr/>
        </p:nvSpPr>
        <p:spPr bwMode="auto">
          <a:xfrm>
            <a:off x="793155" y="7092231"/>
            <a:ext cx="762911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1" name="Rectangle 3"/>
          <p:cNvSpPr>
            <a:spLocks noChangeArrowheads="1"/>
          </p:cNvSpPr>
          <p:nvPr/>
        </p:nvSpPr>
        <p:spPr bwMode="auto">
          <a:xfrm>
            <a:off x="638175" y="5461025"/>
            <a:ext cx="784897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8" name="Rectangle 3"/>
          <p:cNvSpPr>
            <a:spLocks noChangeArrowheads="1"/>
          </p:cNvSpPr>
          <p:nvPr/>
        </p:nvSpPr>
        <p:spPr bwMode="auto">
          <a:xfrm>
            <a:off x="638175" y="5373142"/>
            <a:ext cx="825621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2" name="Rectangle 3"/>
          <p:cNvSpPr>
            <a:spLocks noChangeArrowheads="1"/>
          </p:cNvSpPr>
          <p:nvPr/>
        </p:nvSpPr>
        <p:spPr bwMode="auto">
          <a:xfrm>
            <a:off x="638174" y="5481737"/>
            <a:ext cx="835935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3" name="Rectangle 3"/>
          <p:cNvSpPr>
            <a:spLocks noChangeArrowheads="1"/>
          </p:cNvSpPr>
          <p:nvPr/>
        </p:nvSpPr>
        <p:spPr bwMode="auto">
          <a:xfrm>
            <a:off x="525190" y="5442645"/>
            <a:ext cx="836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4" name="Rectangle 13"/>
          <p:cNvSpPr/>
          <p:nvPr/>
        </p:nvSpPr>
        <p:spPr>
          <a:xfrm>
            <a:off x="224408" y="1227663"/>
            <a:ext cx="8437190" cy="1709571"/>
          </a:xfrm>
          <a:prstGeom prst="rect">
            <a:avLst/>
          </a:prstGeom>
        </p:spPr>
        <p:txBody>
          <a:bodyPr wrap="square">
            <a:spAutoFit/>
          </a:bodyPr>
          <a:lstStyle/>
          <a:p>
            <a:pPr marL="342900" lvl="0" indent="-342900">
              <a:lnSpc>
                <a:spcPct val="150000"/>
              </a:lnSpc>
              <a:buFont typeface="Arial" panose="020B0604020202020204" pitchFamily="34" charset="0"/>
              <a:buChar char="•"/>
            </a:pPr>
            <a:endParaRPr lang="en-ZA" dirty="0" smtClean="0">
              <a:latin typeface="Arial" panose="020B0604020202020204" pitchFamily="34" charset="0"/>
              <a:ea typeface="Times New Roman" panose="02020603050405020304" pitchFamily="18" charset="0"/>
            </a:endParaRPr>
          </a:p>
          <a:p>
            <a:pPr marL="342900" lvl="0" indent="-342900">
              <a:lnSpc>
                <a:spcPct val="150000"/>
              </a:lnSpc>
              <a:buFont typeface="Arial" panose="020B0604020202020204" pitchFamily="34" charset="0"/>
              <a:buChar char="•"/>
            </a:pPr>
            <a:r>
              <a:rPr lang="en-ZA" dirty="0" smtClean="0">
                <a:latin typeface="Arial" panose="020B0604020202020204" pitchFamily="34" charset="0"/>
                <a:ea typeface="Times New Roman" panose="02020603050405020304" pitchFamily="18" charset="0"/>
              </a:rPr>
              <a:t>Registration with the UIF</a:t>
            </a:r>
            <a:endParaRPr lang="en-ZA" dirty="0"/>
          </a:p>
          <a:p>
            <a:pPr marL="342900" lvl="0" indent="-342900">
              <a:lnSpc>
                <a:spcPct val="150000"/>
              </a:lnSpc>
              <a:buFont typeface="Arial" panose="020B0604020202020204" pitchFamily="34" charset="0"/>
              <a:buChar char="•"/>
            </a:pPr>
            <a:r>
              <a:rPr lang="en-ZA" dirty="0" smtClean="0">
                <a:latin typeface="Arial" panose="020B0604020202020204" pitchFamily="34" charset="0"/>
                <a:ea typeface="Times New Roman" panose="02020603050405020304" pitchFamily="18" charset="0"/>
              </a:rPr>
              <a:t>Registration and declaration of employees with the UIF</a:t>
            </a:r>
            <a:endParaRPr lang="en-ZA" dirty="0"/>
          </a:p>
          <a:p>
            <a:pPr marL="342900" lvl="0" indent="-342900">
              <a:lnSpc>
                <a:spcPct val="150000"/>
              </a:lnSpc>
              <a:buFont typeface="Arial" panose="020B0604020202020204" pitchFamily="34" charset="0"/>
              <a:buChar char="•"/>
            </a:pPr>
            <a:r>
              <a:rPr lang="en-ZA" dirty="0" smtClean="0">
                <a:latin typeface="Arial" panose="020B0604020202020204" pitchFamily="34" charset="0"/>
                <a:ea typeface="Times New Roman" panose="02020603050405020304" pitchFamily="18" charset="0"/>
              </a:rPr>
              <a:t>Contributions to the UIF</a:t>
            </a:r>
            <a:endParaRPr lang="en-ZA" dirty="0"/>
          </a:p>
        </p:txBody>
      </p:sp>
    </p:spTree>
    <p:extLst>
      <p:ext uri="{BB962C8B-B14F-4D97-AF65-F5344CB8AC3E}">
        <p14:creationId xmlns:p14="http://schemas.microsoft.com/office/powerpoint/2010/main" val="18023073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b="1" u="sng" dirty="0" smtClean="0">
                <a:latin typeface="Arial" panose="020B0604020202020204" pitchFamily="34" charset="0"/>
                <a:cs typeface="Arial" panose="020B0604020202020204" pitchFamily="34" charset="0"/>
              </a:rPr>
              <a:t>COMPLIANCE REQUIREMENTS</a:t>
            </a:r>
            <a:endParaRPr lang="en-ZA" sz="2400" dirty="0">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pPr>
              <a:defRPr/>
            </a:pPr>
            <a:fld id="{416AF1B2-E7A4-446A-84DC-90AA83BA6A19}" type="slidenum">
              <a:rPr lang="en-US" smtClean="0"/>
              <a:pPr>
                <a:defRPr/>
              </a:pPr>
              <a:t>5</a:t>
            </a:fld>
            <a:endParaRPr lang="en-US" dirty="0"/>
          </a:p>
        </p:txBody>
      </p:sp>
      <p:sp>
        <p:nvSpPr>
          <p:cNvPr id="6" name="Rectangle 3"/>
          <p:cNvSpPr>
            <a:spLocks noChangeArrowheads="1"/>
          </p:cNvSpPr>
          <p:nvPr/>
        </p:nvSpPr>
        <p:spPr bwMode="auto">
          <a:xfrm>
            <a:off x="792535" y="5570364"/>
            <a:ext cx="7992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9" name="Rectangle 3"/>
          <p:cNvSpPr>
            <a:spLocks noChangeArrowheads="1"/>
          </p:cNvSpPr>
          <p:nvPr/>
        </p:nvSpPr>
        <p:spPr bwMode="auto">
          <a:xfrm>
            <a:off x="792535" y="5369967"/>
            <a:ext cx="79208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5" name="Rectangle 3"/>
          <p:cNvSpPr>
            <a:spLocks noChangeArrowheads="1"/>
          </p:cNvSpPr>
          <p:nvPr/>
        </p:nvSpPr>
        <p:spPr bwMode="auto">
          <a:xfrm>
            <a:off x="333375" y="5369967"/>
            <a:ext cx="845204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0" name="Rectangle 3"/>
          <p:cNvSpPr>
            <a:spLocks noChangeArrowheads="1"/>
          </p:cNvSpPr>
          <p:nvPr/>
        </p:nvSpPr>
        <p:spPr bwMode="auto">
          <a:xfrm>
            <a:off x="793155" y="7092231"/>
            <a:ext cx="762911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1" name="Rectangle 3"/>
          <p:cNvSpPr>
            <a:spLocks noChangeArrowheads="1"/>
          </p:cNvSpPr>
          <p:nvPr/>
        </p:nvSpPr>
        <p:spPr bwMode="auto">
          <a:xfrm>
            <a:off x="638175" y="5461025"/>
            <a:ext cx="784897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8" name="Rectangle 3"/>
          <p:cNvSpPr>
            <a:spLocks noChangeArrowheads="1"/>
          </p:cNvSpPr>
          <p:nvPr/>
        </p:nvSpPr>
        <p:spPr bwMode="auto">
          <a:xfrm>
            <a:off x="638175" y="5373142"/>
            <a:ext cx="825621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2" name="Rectangle 3"/>
          <p:cNvSpPr>
            <a:spLocks noChangeArrowheads="1"/>
          </p:cNvSpPr>
          <p:nvPr/>
        </p:nvSpPr>
        <p:spPr bwMode="auto">
          <a:xfrm>
            <a:off x="638174" y="5481737"/>
            <a:ext cx="835935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3" name="Rectangle 3"/>
          <p:cNvSpPr>
            <a:spLocks noChangeArrowheads="1"/>
          </p:cNvSpPr>
          <p:nvPr/>
        </p:nvSpPr>
        <p:spPr bwMode="auto">
          <a:xfrm>
            <a:off x="525190" y="5442645"/>
            <a:ext cx="836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4" name="Rectangle 13"/>
          <p:cNvSpPr/>
          <p:nvPr/>
        </p:nvSpPr>
        <p:spPr>
          <a:xfrm>
            <a:off x="224408" y="1227663"/>
            <a:ext cx="8437190" cy="5493812"/>
          </a:xfrm>
          <a:prstGeom prst="rect">
            <a:avLst/>
          </a:prstGeom>
        </p:spPr>
        <p:txBody>
          <a:bodyPr wrap="square">
            <a:spAutoFit/>
          </a:bodyPr>
          <a:lstStyle/>
          <a:p>
            <a:pPr>
              <a:lnSpc>
                <a:spcPct val="150000"/>
              </a:lnSpc>
            </a:pPr>
            <a:r>
              <a:rPr lang="en-ZA" b="1" dirty="0" smtClean="0">
                <a:latin typeface="Arial" panose="020B0604020202020204" pitchFamily="34" charset="0"/>
                <a:ea typeface="Times New Roman" panose="02020603050405020304" pitchFamily="18" charset="0"/>
              </a:rPr>
              <a:t>Compliance </a:t>
            </a:r>
            <a:r>
              <a:rPr lang="en-ZA" b="1" dirty="0">
                <a:latin typeface="Arial" panose="020B0604020202020204" pitchFamily="34" charset="0"/>
                <a:ea typeface="Times New Roman" panose="02020603050405020304" pitchFamily="18" charset="0"/>
              </a:rPr>
              <a:t>rules</a:t>
            </a:r>
            <a:endParaRPr lang="en-ZA" dirty="0"/>
          </a:p>
          <a:p>
            <a:pPr marL="342900" lvl="0" indent="-342900">
              <a:lnSpc>
                <a:spcPct val="150000"/>
              </a:lnSpc>
              <a:buFont typeface="+mj-lt"/>
              <a:buAutoNum type="arabicParenR"/>
            </a:pPr>
            <a:r>
              <a:rPr lang="en-ZA" dirty="0">
                <a:latin typeface="Arial" panose="020B0604020202020204" pitchFamily="34" charset="0"/>
                <a:ea typeface="Times New Roman" panose="02020603050405020304" pitchFamily="18" charset="0"/>
              </a:rPr>
              <a:t>If the declaration gap of the employees is less than 12 months from the date of application, the company will be deemed compliant. </a:t>
            </a:r>
            <a:endParaRPr lang="en-ZA" dirty="0"/>
          </a:p>
          <a:p>
            <a:pPr marL="342900" lvl="0" indent="-342900">
              <a:lnSpc>
                <a:spcPct val="150000"/>
              </a:lnSpc>
              <a:buFont typeface="+mj-lt"/>
              <a:buAutoNum type="arabicParenR"/>
            </a:pPr>
            <a:r>
              <a:rPr lang="en-ZA" dirty="0">
                <a:latin typeface="Arial" panose="020B0604020202020204" pitchFamily="34" charset="0"/>
                <a:ea typeface="Times New Roman" panose="02020603050405020304" pitchFamily="18" charset="0"/>
              </a:rPr>
              <a:t>If the declarations gap of employees is more than 11 months during any period from the date of employee registration, the company is deemed non-compliant. </a:t>
            </a:r>
            <a:endParaRPr lang="en-ZA" dirty="0"/>
          </a:p>
          <a:p>
            <a:pPr marL="342900" lvl="0" indent="-342900">
              <a:lnSpc>
                <a:spcPct val="150000"/>
              </a:lnSpc>
              <a:buFont typeface="+mj-lt"/>
              <a:buAutoNum type="arabicParenR"/>
            </a:pPr>
            <a:r>
              <a:rPr lang="en-ZA" dirty="0">
                <a:latin typeface="Arial" panose="020B0604020202020204" pitchFamily="34" charset="0"/>
                <a:ea typeface="Times New Roman" panose="02020603050405020304" pitchFamily="18" charset="0"/>
              </a:rPr>
              <a:t>From 1</a:t>
            </a:r>
            <a:r>
              <a:rPr lang="en-ZA" baseline="30000" dirty="0">
                <a:latin typeface="Arial" panose="020B0604020202020204" pitchFamily="34" charset="0"/>
                <a:ea typeface="Times New Roman" panose="02020603050405020304" pitchFamily="18" charset="0"/>
              </a:rPr>
              <a:t>st</a:t>
            </a:r>
            <a:r>
              <a:rPr lang="en-ZA" dirty="0">
                <a:latin typeface="Arial" panose="020B0604020202020204" pitchFamily="34" charset="0"/>
                <a:ea typeface="Times New Roman" panose="02020603050405020304" pitchFamily="18" charset="0"/>
              </a:rPr>
              <a:t> </a:t>
            </a:r>
            <a:r>
              <a:rPr lang="en-ZA" dirty="0" smtClean="0">
                <a:latin typeface="Arial" panose="020B0604020202020204" pitchFamily="34" charset="0"/>
                <a:ea typeface="Times New Roman" panose="02020603050405020304" pitchFamily="18" charset="0"/>
              </a:rPr>
              <a:t>Jan 2019</a:t>
            </a:r>
            <a:r>
              <a:rPr lang="en-ZA" dirty="0">
                <a:latin typeface="Arial" panose="020B0604020202020204" pitchFamily="34" charset="0"/>
                <a:ea typeface="Times New Roman" panose="02020603050405020304" pitchFamily="18" charset="0"/>
              </a:rPr>
              <a:t>, the system will require monthly declarations for the employer to be compliant as per the Amended Act.</a:t>
            </a:r>
            <a:endParaRPr lang="en-ZA" dirty="0"/>
          </a:p>
          <a:p>
            <a:pPr marL="342900" lvl="0" indent="-342900">
              <a:lnSpc>
                <a:spcPct val="150000"/>
              </a:lnSpc>
              <a:buFont typeface="+mj-lt"/>
              <a:buAutoNum type="arabicParenR"/>
            </a:pPr>
            <a:r>
              <a:rPr lang="en-ZA" dirty="0">
                <a:latin typeface="Arial" panose="020B0604020202020204" pitchFamily="34" charset="0"/>
                <a:ea typeface="Times New Roman" panose="02020603050405020304" pitchFamily="18" charset="0"/>
              </a:rPr>
              <a:t>A </a:t>
            </a:r>
            <a:r>
              <a:rPr lang="en-GB" dirty="0">
                <a:latin typeface="Arial" panose="020B0604020202020204" pitchFamily="34" charset="0"/>
                <a:ea typeface="Times New Roman" panose="02020603050405020304" pitchFamily="18" charset="0"/>
              </a:rPr>
              <a:t>2 months tolerance period is set for SARS  employers. Cut-off date for declarations is the 7th of each month. </a:t>
            </a:r>
            <a:endParaRPr lang="en-ZA" dirty="0"/>
          </a:p>
          <a:p>
            <a:pPr marL="342900" lvl="0" indent="-342900">
              <a:lnSpc>
                <a:spcPct val="150000"/>
              </a:lnSpc>
              <a:buFont typeface="+mj-lt"/>
              <a:buAutoNum type="arabicParenR"/>
            </a:pPr>
            <a:r>
              <a:rPr lang="en-GB" dirty="0">
                <a:latin typeface="Arial" panose="020B0604020202020204" pitchFamily="34" charset="0"/>
                <a:ea typeface="Times New Roman" panose="02020603050405020304" pitchFamily="18" charset="0"/>
              </a:rPr>
              <a:t>If declarations are not up to date the system will issue a Non-compliance letter together with a report indicating the declarations outstanding per Employee name, ID number and period outstanding.</a:t>
            </a:r>
            <a:endParaRPr lang="en-ZA" dirty="0">
              <a:effectLst/>
            </a:endParaRPr>
          </a:p>
        </p:txBody>
      </p:sp>
    </p:spTree>
    <p:extLst>
      <p:ext uri="{BB962C8B-B14F-4D97-AF65-F5344CB8AC3E}">
        <p14:creationId xmlns:p14="http://schemas.microsoft.com/office/powerpoint/2010/main" val="7253884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b="1" u="sng" dirty="0" smtClean="0">
                <a:latin typeface="Arial" panose="020B0604020202020204" pitchFamily="34" charset="0"/>
                <a:cs typeface="Arial" panose="020B0604020202020204" pitchFamily="34" charset="0"/>
              </a:rPr>
              <a:t>COMPLIANCE REQUIREMENTS </a:t>
            </a:r>
            <a:r>
              <a:rPr lang="en-ZA" sz="2400" b="1" u="sng" dirty="0" err="1" smtClean="0">
                <a:latin typeface="Arial" panose="020B0604020202020204" pitchFamily="34" charset="0"/>
                <a:cs typeface="Arial" panose="020B0604020202020204" pitchFamily="34" charset="0"/>
              </a:rPr>
              <a:t>cont</a:t>
            </a:r>
            <a:endParaRPr lang="en-ZA" sz="2400" b="1" dirty="0">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pPr>
              <a:defRPr/>
            </a:pPr>
            <a:fld id="{416AF1B2-E7A4-446A-84DC-90AA83BA6A19}" type="slidenum">
              <a:rPr lang="en-US" smtClean="0"/>
              <a:pPr>
                <a:defRPr/>
              </a:pPr>
              <a:t>6</a:t>
            </a:fld>
            <a:endParaRPr lang="en-US" dirty="0"/>
          </a:p>
        </p:txBody>
      </p:sp>
      <p:sp>
        <p:nvSpPr>
          <p:cNvPr id="6" name="Rectangle 3"/>
          <p:cNvSpPr>
            <a:spLocks noChangeArrowheads="1"/>
          </p:cNvSpPr>
          <p:nvPr/>
        </p:nvSpPr>
        <p:spPr bwMode="auto">
          <a:xfrm>
            <a:off x="792535" y="5570364"/>
            <a:ext cx="7992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9" name="Rectangle 3"/>
          <p:cNvSpPr>
            <a:spLocks noChangeArrowheads="1"/>
          </p:cNvSpPr>
          <p:nvPr/>
        </p:nvSpPr>
        <p:spPr bwMode="auto">
          <a:xfrm>
            <a:off x="792535" y="5369967"/>
            <a:ext cx="79208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5" name="Rectangle 3"/>
          <p:cNvSpPr>
            <a:spLocks noChangeArrowheads="1"/>
          </p:cNvSpPr>
          <p:nvPr/>
        </p:nvSpPr>
        <p:spPr bwMode="auto">
          <a:xfrm>
            <a:off x="333375" y="5369967"/>
            <a:ext cx="845204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0" name="Rectangle 3"/>
          <p:cNvSpPr>
            <a:spLocks noChangeArrowheads="1"/>
          </p:cNvSpPr>
          <p:nvPr/>
        </p:nvSpPr>
        <p:spPr bwMode="auto">
          <a:xfrm>
            <a:off x="793155" y="7092231"/>
            <a:ext cx="762911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1" name="Rectangle 3"/>
          <p:cNvSpPr>
            <a:spLocks noChangeArrowheads="1"/>
          </p:cNvSpPr>
          <p:nvPr/>
        </p:nvSpPr>
        <p:spPr bwMode="auto">
          <a:xfrm>
            <a:off x="638175" y="5461025"/>
            <a:ext cx="784897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8" name="Rectangle 3"/>
          <p:cNvSpPr>
            <a:spLocks noChangeArrowheads="1"/>
          </p:cNvSpPr>
          <p:nvPr/>
        </p:nvSpPr>
        <p:spPr bwMode="auto">
          <a:xfrm>
            <a:off x="638175" y="5373142"/>
            <a:ext cx="825621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2" name="Rectangle 3"/>
          <p:cNvSpPr>
            <a:spLocks noChangeArrowheads="1"/>
          </p:cNvSpPr>
          <p:nvPr/>
        </p:nvSpPr>
        <p:spPr bwMode="auto">
          <a:xfrm>
            <a:off x="638174" y="5481737"/>
            <a:ext cx="835935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3" name="Rectangle 3"/>
          <p:cNvSpPr>
            <a:spLocks noChangeArrowheads="1"/>
          </p:cNvSpPr>
          <p:nvPr/>
        </p:nvSpPr>
        <p:spPr bwMode="auto">
          <a:xfrm>
            <a:off x="525190" y="5442645"/>
            <a:ext cx="836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4" name="Rectangle 13"/>
          <p:cNvSpPr/>
          <p:nvPr/>
        </p:nvSpPr>
        <p:spPr>
          <a:xfrm>
            <a:off x="224408" y="1227663"/>
            <a:ext cx="8437190" cy="463075"/>
          </a:xfrm>
          <a:prstGeom prst="rect">
            <a:avLst/>
          </a:prstGeom>
        </p:spPr>
        <p:txBody>
          <a:bodyPr wrap="square">
            <a:spAutoFit/>
          </a:bodyPr>
          <a:lstStyle/>
          <a:p>
            <a:pPr>
              <a:lnSpc>
                <a:spcPct val="150000"/>
              </a:lnSpc>
            </a:pPr>
            <a:r>
              <a:rPr lang="en-ZA" b="1" dirty="0" smtClean="0">
                <a:latin typeface="Arial" panose="020B0604020202020204" pitchFamily="34" charset="0"/>
                <a:ea typeface="Times New Roman" panose="02020603050405020304" pitchFamily="18" charset="0"/>
              </a:rPr>
              <a:t>Compliance rules</a:t>
            </a:r>
            <a:endParaRPr lang="en-ZA" dirty="0"/>
          </a:p>
        </p:txBody>
      </p:sp>
      <p:sp>
        <p:nvSpPr>
          <p:cNvPr id="3" name="Rectangle 2"/>
          <p:cNvSpPr/>
          <p:nvPr/>
        </p:nvSpPr>
        <p:spPr>
          <a:xfrm>
            <a:off x="393278" y="1664594"/>
            <a:ext cx="8633023" cy="5078313"/>
          </a:xfrm>
          <a:prstGeom prst="rect">
            <a:avLst/>
          </a:prstGeom>
        </p:spPr>
        <p:txBody>
          <a:bodyPr wrap="square">
            <a:spAutoFit/>
          </a:bodyPr>
          <a:lstStyle/>
          <a:p>
            <a:pPr lvl="0">
              <a:lnSpc>
                <a:spcPct val="150000"/>
              </a:lnSpc>
            </a:pPr>
            <a:r>
              <a:rPr lang="en-ZA" dirty="0" smtClean="0">
                <a:latin typeface="Arial" panose="020B0604020202020204" pitchFamily="34" charset="0"/>
                <a:ea typeface="Times New Roman" panose="02020603050405020304" pitchFamily="18" charset="0"/>
              </a:rPr>
              <a:t>6)  Once </a:t>
            </a:r>
            <a:r>
              <a:rPr lang="en-ZA" dirty="0">
                <a:latin typeface="Arial" panose="020B0604020202020204" pitchFamily="34" charset="0"/>
                <a:ea typeface="Times New Roman" panose="02020603050405020304" pitchFamily="18" charset="0"/>
              </a:rPr>
              <a:t>the applicant is found to be compliant with declarations, the system will proceed to check compliance on contributions.</a:t>
            </a:r>
            <a:endParaRPr lang="en-ZA" dirty="0"/>
          </a:p>
          <a:p>
            <a:pPr lvl="0">
              <a:lnSpc>
                <a:spcPct val="150000"/>
              </a:lnSpc>
            </a:pPr>
            <a:r>
              <a:rPr lang="en-ZA" dirty="0" smtClean="0">
                <a:latin typeface="Arial" panose="020B0604020202020204" pitchFamily="34" charset="0"/>
                <a:ea typeface="Times New Roman" panose="02020603050405020304" pitchFamily="18" charset="0"/>
              </a:rPr>
              <a:t>7)  If </a:t>
            </a:r>
            <a:r>
              <a:rPr lang="en-ZA" dirty="0">
                <a:latin typeface="Arial" panose="020B0604020202020204" pitchFamily="34" charset="0"/>
                <a:ea typeface="Times New Roman" panose="02020603050405020304" pitchFamily="18" charset="0"/>
              </a:rPr>
              <a:t>contributions are found to be not up to date the system will issue a Non-compliance letter.</a:t>
            </a:r>
            <a:endParaRPr lang="en-ZA" dirty="0"/>
          </a:p>
          <a:p>
            <a:pPr lvl="0">
              <a:lnSpc>
                <a:spcPct val="150000"/>
              </a:lnSpc>
            </a:pPr>
            <a:r>
              <a:rPr lang="en-ZA" dirty="0" smtClean="0">
                <a:latin typeface="Arial" panose="020B0604020202020204" pitchFamily="34" charset="0"/>
                <a:ea typeface="Times New Roman" panose="02020603050405020304" pitchFamily="18" charset="0"/>
              </a:rPr>
              <a:t>8)  The </a:t>
            </a:r>
            <a:r>
              <a:rPr lang="en-ZA" dirty="0">
                <a:latin typeface="Arial" panose="020B0604020202020204" pitchFamily="34" charset="0"/>
                <a:ea typeface="Times New Roman" panose="02020603050405020304" pitchFamily="18" charset="0"/>
              </a:rPr>
              <a:t>company is deemed compliant if the last company contributions cover the period up to the second last month that company contributions are due. </a:t>
            </a:r>
            <a:r>
              <a:rPr lang="en-GB" dirty="0">
                <a:latin typeface="Arial" panose="020B0604020202020204" pitchFamily="34" charset="0"/>
                <a:ea typeface="Times New Roman" panose="02020603050405020304" pitchFamily="18" charset="0"/>
              </a:rPr>
              <a:t>Cut-off date for contributions is the 7th of each month (for </a:t>
            </a:r>
            <a:r>
              <a:rPr lang="en-GB" dirty="0" err="1">
                <a:latin typeface="Arial" panose="020B0604020202020204" pitchFamily="34" charset="0"/>
                <a:ea typeface="Times New Roman" panose="02020603050405020304" pitchFamily="18" charset="0"/>
              </a:rPr>
              <a:t>Sars</a:t>
            </a:r>
            <a:r>
              <a:rPr lang="en-GB" dirty="0">
                <a:latin typeface="Arial" panose="020B0604020202020204" pitchFamily="34" charset="0"/>
                <a:ea typeface="Times New Roman" panose="02020603050405020304" pitchFamily="18" charset="0"/>
              </a:rPr>
              <a:t> Employers). </a:t>
            </a:r>
            <a:endParaRPr lang="en-ZA" dirty="0"/>
          </a:p>
          <a:p>
            <a:pPr lvl="0">
              <a:lnSpc>
                <a:spcPct val="150000"/>
              </a:lnSpc>
            </a:pPr>
            <a:r>
              <a:rPr lang="en-ZA" dirty="0">
                <a:latin typeface="Arial" panose="020B0604020202020204" pitchFamily="34" charset="0"/>
                <a:ea typeface="Times New Roman" panose="02020603050405020304" pitchFamily="18" charset="0"/>
              </a:rPr>
              <a:t>9</a:t>
            </a:r>
            <a:r>
              <a:rPr lang="en-ZA" dirty="0" smtClean="0">
                <a:latin typeface="Arial" panose="020B0604020202020204" pitchFamily="34" charset="0"/>
                <a:ea typeface="Times New Roman" panose="02020603050405020304" pitchFamily="18" charset="0"/>
              </a:rPr>
              <a:t>) Verification </a:t>
            </a:r>
            <a:r>
              <a:rPr lang="en-ZA" dirty="0">
                <a:latin typeface="Arial" panose="020B0604020202020204" pitchFamily="34" charset="0"/>
                <a:ea typeface="Times New Roman" panose="02020603050405020304" pitchFamily="18" charset="0"/>
              </a:rPr>
              <a:t>of compliance for all the applications will start from the business commencement date.  If the commencement date of the business is before April 2002, verification of compliance will start from April 2002. </a:t>
            </a:r>
            <a:endParaRPr lang="en-ZA" dirty="0"/>
          </a:p>
          <a:p>
            <a:pPr lvl="0">
              <a:lnSpc>
                <a:spcPct val="150000"/>
              </a:lnSpc>
            </a:pPr>
            <a:r>
              <a:rPr lang="en-ZA" dirty="0" smtClean="0">
                <a:latin typeface="Arial" panose="020B0604020202020204" pitchFamily="34" charset="0"/>
                <a:ea typeface="Times New Roman" panose="02020603050405020304" pitchFamily="18" charset="0"/>
              </a:rPr>
              <a:t>10)  Applications </a:t>
            </a:r>
            <a:r>
              <a:rPr lang="en-ZA" dirty="0">
                <a:latin typeface="Arial" panose="020B0604020202020204" pitchFamily="34" charset="0"/>
                <a:ea typeface="Times New Roman" panose="02020603050405020304" pitchFamily="18" charset="0"/>
              </a:rPr>
              <a:t>from businesses that commenced business before April 2004 will be referred for manual contribution verification.</a:t>
            </a:r>
            <a:endParaRPr lang="en-ZA" dirty="0">
              <a:effectLst/>
            </a:endParaRPr>
          </a:p>
        </p:txBody>
      </p:sp>
    </p:spTree>
    <p:extLst>
      <p:ext uri="{BB962C8B-B14F-4D97-AF65-F5344CB8AC3E}">
        <p14:creationId xmlns:p14="http://schemas.microsoft.com/office/powerpoint/2010/main" val="38463965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en-ZA" sz="2400" b="1" u="sng" dirty="0">
                <a:latin typeface="Arial" panose="020B0604020202020204" pitchFamily="34" charset="0"/>
                <a:ea typeface="Times New Roman" panose="02020603050405020304" pitchFamily="18" charset="0"/>
              </a:rPr>
              <a:t>SYSTEM BUSINESS RULES FOR TENDER LETTERS</a:t>
            </a:r>
            <a:endParaRPr lang="en-ZA" sz="2400" dirty="0"/>
          </a:p>
        </p:txBody>
      </p:sp>
      <p:sp>
        <p:nvSpPr>
          <p:cNvPr id="4" name="Slide Number Placeholder 3"/>
          <p:cNvSpPr>
            <a:spLocks noGrp="1"/>
          </p:cNvSpPr>
          <p:nvPr>
            <p:ph type="sldNum" sz="quarter" idx="12"/>
          </p:nvPr>
        </p:nvSpPr>
        <p:spPr/>
        <p:txBody>
          <a:bodyPr/>
          <a:lstStyle/>
          <a:p>
            <a:pPr>
              <a:defRPr/>
            </a:pPr>
            <a:fld id="{416AF1B2-E7A4-446A-84DC-90AA83BA6A19}" type="slidenum">
              <a:rPr lang="en-US" smtClean="0"/>
              <a:pPr>
                <a:defRPr/>
              </a:pPr>
              <a:t>7</a:t>
            </a:fld>
            <a:endParaRPr lang="en-US" dirty="0"/>
          </a:p>
        </p:txBody>
      </p:sp>
      <p:sp>
        <p:nvSpPr>
          <p:cNvPr id="6" name="Rectangle 3"/>
          <p:cNvSpPr>
            <a:spLocks noChangeArrowheads="1"/>
          </p:cNvSpPr>
          <p:nvPr/>
        </p:nvSpPr>
        <p:spPr bwMode="auto">
          <a:xfrm>
            <a:off x="792535" y="5570364"/>
            <a:ext cx="7992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9" name="Rectangle 3"/>
          <p:cNvSpPr>
            <a:spLocks noChangeArrowheads="1"/>
          </p:cNvSpPr>
          <p:nvPr/>
        </p:nvSpPr>
        <p:spPr bwMode="auto">
          <a:xfrm>
            <a:off x="792535" y="5369967"/>
            <a:ext cx="79208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5" name="Rectangle 3"/>
          <p:cNvSpPr>
            <a:spLocks noChangeArrowheads="1"/>
          </p:cNvSpPr>
          <p:nvPr/>
        </p:nvSpPr>
        <p:spPr bwMode="auto">
          <a:xfrm>
            <a:off x="333375" y="5369967"/>
            <a:ext cx="845204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0" name="Rectangle 3"/>
          <p:cNvSpPr>
            <a:spLocks noChangeArrowheads="1"/>
          </p:cNvSpPr>
          <p:nvPr/>
        </p:nvSpPr>
        <p:spPr bwMode="auto">
          <a:xfrm>
            <a:off x="793155" y="7092231"/>
            <a:ext cx="762911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1" name="Rectangle 3"/>
          <p:cNvSpPr>
            <a:spLocks noChangeArrowheads="1"/>
          </p:cNvSpPr>
          <p:nvPr/>
        </p:nvSpPr>
        <p:spPr bwMode="auto">
          <a:xfrm>
            <a:off x="638175" y="5461025"/>
            <a:ext cx="784897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8" name="Rectangle 3"/>
          <p:cNvSpPr>
            <a:spLocks noChangeArrowheads="1"/>
          </p:cNvSpPr>
          <p:nvPr/>
        </p:nvSpPr>
        <p:spPr bwMode="auto">
          <a:xfrm>
            <a:off x="638175" y="5373142"/>
            <a:ext cx="825621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2" name="Rectangle 3"/>
          <p:cNvSpPr>
            <a:spLocks noChangeArrowheads="1"/>
          </p:cNvSpPr>
          <p:nvPr/>
        </p:nvSpPr>
        <p:spPr bwMode="auto">
          <a:xfrm>
            <a:off x="638174" y="5481737"/>
            <a:ext cx="835935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13" name="Rectangle 3"/>
          <p:cNvSpPr>
            <a:spLocks noChangeArrowheads="1"/>
          </p:cNvSpPr>
          <p:nvPr/>
        </p:nvSpPr>
        <p:spPr bwMode="auto">
          <a:xfrm>
            <a:off x="525190" y="5442645"/>
            <a:ext cx="836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ZA"/>
          </a:p>
        </p:txBody>
      </p:sp>
      <p:sp>
        <p:nvSpPr>
          <p:cNvPr id="3" name="Rectangle 2"/>
          <p:cNvSpPr/>
          <p:nvPr/>
        </p:nvSpPr>
        <p:spPr>
          <a:xfrm>
            <a:off x="393278" y="1664594"/>
            <a:ext cx="8633023" cy="464871"/>
          </a:xfrm>
          <a:prstGeom prst="rect">
            <a:avLst/>
          </a:prstGeom>
        </p:spPr>
        <p:txBody>
          <a:bodyPr wrap="square">
            <a:spAutoFit/>
          </a:bodyPr>
          <a:lstStyle/>
          <a:p>
            <a:pPr lvl="0">
              <a:lnSpc>
                <a:spcPct val="150000"/>
              </a:lnSpc>
            </a:pPr>
            <a:endParaRPr lang="en-ZA" dirty="0">
              <a:effectLst/>
            </a:endParaRPr>
          </a:p>
        </p:txBody>
      </p:sp>
      <p:sp>
        <p:nvSpPr>
          <p:cNvPr id="7" name="Rectangle 6"/>
          <p:cNvSpPr/>
          <p:nvPr/>
        </p:nvSpPr>
        <p:spPr>
          <a:xfrm>
            <a:off x="374278" y="1427357"/>
            <a:ext cx="8353425" cy="5078313"/>
          </a:xfrm>
          <a:prstGeom prst="rect">
            <a:avLst/>
          </a:prstGeom>
        </p:spPr>
        <p:txBody>
          <a:bodyPr wrap="square">
            <a:spAutoFit/>
          </a:bodyPr>
          <a:lstStyle/>
          <a:p>
            <a:pPr marL="342900" lvl="0" indent="-342900">
              <a:lnSpc>
                <a:spcPct val="150000"/>
              </a:lnSpc>
              <a:buFont typeface="+mj-lt"/>
              <a:buAutoNum type="arabicParenR"/>
            </a:pPr>
            <a:r>
              <a:rPr lang="en-ZA" dirty="0" smtClean="0">
                <a:latin typeface="Arial" panose="020B0604020202020204" pitchFamily="34" charset="0"/>
                <a:ea typeface="Times New Roman" panose="02020603050405020304" pitchFamily="18" charset="0"/>
              </a:rPr>
              <a:t>The </a:t>
            </a:r>
            <a:r>
              <a:rPr lang="en-ZA" dirty="0">
                <a:latin typeface="Arial" panose="020B0604020202020204" pitchFamily="34" charset="0"/>
                <a:ea typeface="Times New Roman" panose="02020603050405020304" pitchFamily="18" charset="0"/>
              </a:rPr>
              <a:t>system will check if the company has active employees working for more than 24 hours a month. If the company has active employees, the system will re-direct the applicant to “Application for Compliance Certificate”. If the company is not registered with UIF or is registered with UIF but has terminated its employees, redirects the applicant to “Application for a Tender Letter” screen.  </a:t>
            </a:r>
            <a:endParaRPr lang="en-ZA" dirty="0"/>
          </a:p>
          <a:p>
            <a:pPr marL="342900" lvl="0" indent="-342900">
              <a:lnSpc>
                <a:spcPct val="150000"/>
              </a:lnSpc>
              <a:buFont typeface="+mj-lt"/>
              <a:buAutoNum type="arabicParenR"/>
            </a:pPr>
            <a:r>
              <a:rPr lang="en-ZA" dirty="0">
                <a:latin typeface="Arial" panose="020B0604020202020204" pitchFamily="34" charset="0"/>
                <a:ea typeface="Times New Roman" panose="02020603050405020304" pitchFamily="18" charset="0"/>
              </a:rPr>
              <a:t>If the employer is registered with UIF and has terminated all its employees, the tolerance period does not apply. The employer’s declarations and contributions must be up to date on the date of application.</a:t>
            </a:r>
            <a:endParaRPr lang="en-ZA" dirty="0"/>
          </a:p>
          <a:p>
            <a:pPr marL="342900" lvl="0" indent="-342900">
              <a:lnSpc>
                <a:spcPct val="150000"/>
              </a:lnSpc>
              <a:buFont typeface="+mj-lt"/>
              <a:buAutoNum type="arabicParenR"/>
            </a:pPr>
            <a:r>
              <a:rPr lang="en-ZA" dirty="0">
                <a:latin typeface="Arial" panose="020B0604020202020204" pitchFamily="34" charset="0"/>
                <a:ea typeface="Times New Roman" panose="02020603050405020304" pitchFamily="18" charset="0"/>
              </a:rPr>
              <a:t>(NB: Tender letter is issued to companies that are not registered with UIF because they don’t have employees and companies that have employees but have terminated all of them).</a:t>
            </a:r>
            <a:endParaRPr lang="en-ZA" dirty="0">
              <a:effectLst/>
            </a:endParaRPr>
          </a:p>
        </p:txBody>
      </p:sp>
    </p:spTree>
    <p:extLst>
      <p:ext uri="{BB962C8B-B14F-4D97-AF65-F5344CB8AC3E}">
        <p14:creationId xmlns:p14="http://schemas.microsoft.com/office/powerpoint/2010/main" val="32237178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b="1" u="sng" dirty="0" smtClean="0">
                <a:latin typeface="Arial" panose="020B0604020202020204" pitchFamily="34" charset="0"/>
                <a:cs typeface="Arial" panose="020B0604020202020204" pitchFamily="34" charset="0"/>
              </a:rPr>
              <a:t>LOGGING IN</a:t>
            </a:r>
            <a:endParaRPr lang="en-ZA" sz="2400" dirty="0">
              <a:effectLst/>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ZA" sz="2000" dirty="0" smtClean="0">
                <a:latin typeface="Arial" panose="020B0604020202020204" pitchFamily="34" charset="0"/>
                <a:cs typeface="Arial" panose="020B0604020202020204" pitchFamily="34" charset="0"/>
              </a:rPr>
              <a:t>You are already registered with one of the Department of Labour systems</a:t>
            </a:r>
          </a:p>
          <a:p>
            <a:r>
              <a:rPr lang="en-US" sz="2000" dirty="0" smtClean="0">
                <a:latin typeface="Arial" panose="020B0604020202020204" pitchFamily="34" charset="0"/>
                <a:cs typeface="Arial" panose="020B0604020202020204" pitchFamily="34" charset="0"/>
              </a:rPr>
              <a:t>Nothing found, please login or reset your password</a:t>
            </a:r>
          </a:p>
          <a:p>
            <a:r>
              <a:rPr lang="en-US" sz="2000" dirty="0" smtClean="0">
                <a:latin typeface="Arial" panose="020B0604020202020204" pitchFamily="34" charset="0"/>
                <a:cs typeface="Arial" panose="020B0604020202020204" pitchFamily="34" charset="0"/>
              </a:rPr>
              <a:t>Log in failed, please try again</a:t>
            </a:r>
          </a:p>
          <a:p>
            <a:r>
              <a:rPr lang="en-US" sz="2000" dirty="0" smtClean="0">
                <a:latin typeface="Arial" panose="020B0604020202020204" pitchFamily="34" charset="0"/>
                <a:cs typeface="Arial" panose="020B0604020202020204" pitchFamily="34" charset="0"/>
              </a:rPr>
              <a:t>Access to digital UI19</a:t>
            </a:r>
          </a:p>
          <a:p>
            <a:r>
              <a:rPr lang="en-US" sz="2000" dirty="0" smtClean="0">
                <a:latin typeface="Arial" panose="020B0604020202020204" pitchFamily="34" charset="0"/>
                <a:cs typeface="Arial" panose="020B0604020202020204" pitchFamily="34" charset="0"/>
              </a:rPr>
              <a:t>Access to the rejection codes</a:t>
            </a:r>
          </a:p>
          <a:p>
            <a:r>
              <a:rPr lang="en-US" sz="2000" dirty="0" smtClean="0">
                <a:latin typeface="Arial" panose="020B0604020202020204" pitchFamily="34" charset="0"/>
                <a:cs typeface="Arial" panose="020B0604020202020204" pitchFamily="34" charset="0"/>
              </a:rPr>
              <a:t>Resetting of passwords and updating of communication details</a:t>
            </a:r>
          </a:p>
          <a:p>
            <a:r>
              <a:rPr lang="en-US" sz="2000" dirty="0" smtClean="0">
                <a:latin typeface="Arial" panose="020B0604020202020204" pitchFamily="34" charset="0"/>
                <a:cs typeface="Arial" panose="020B0604020202020204" pitchFamily="34" charset="0"/>
              </a:rPr>
              <a:t>Access to rejection reports</a:t>
            </a:r>
            <a:endParaRPr lang="en-ZA" sz="2000" dirty="0">
              <a:latin typeface="Arial" panose="020B0604020202020204" pitchFamily="34" charset="0"/>
              <a:cs typeface="Arial" panose="020B0604020202020204" pitchFamily="34" charset="0"/>
            </a:endParaRPr>
          </a:p>
          <a:p>
            <a:endParaRPr lang="en-ZA" b="1" dirty="0"/>
          </a:p>
          <a:p>
            <a:endParaRPr lang="en-ZA" b="1" dirty="0" smtClean="0"/>
          </a:p>
          <a:p>
            <a:endParaRPr lang="en-ZA" b="1" dirty="0"/>
          </a:p>
        </p:txBody>
      </p:sp>
      <p:sp>
        <p:nvSpPr>
          <p:cNvPr id="4" name="Slide Number Placeholder 3"/>
          <p:cNvSpPr>
            <a:spLocks noGrp="1"/>
          </p:cNvSpPr>
          <p:nvPr>
            <p:ph type="sldNum" sz="quarter" idx="12"/>
          </p:nvPr>
        </p:nvSpPr>
        <p:spPr/>
        <p:txBody>
          <a:bodyPr/>
          <a:lstStyle/>
          <a:p>
            <a:pPr>
              <a:defRPr/>
            </a:pPr>
            <a:fld id="{416AF1B2-E7A4-446A-84DC-90AA83BA6A19}" type="slidenum">
              <a:rPr lang="en-US" smtClean="0"/>
              <a:pPr>
                <a:defRPr/>
              </a:pPr>
              <a:t>8</a:t>
            </a:fld>
            <a:endParaRPr lang="en-US" dirty="0"/>
          </a:p>
        </p:txBody>
      </p:sp>
    </p:spTree>
    <p:extLst>
      <p:ext uri="{BB962C8B-B14F-4D97-AF65-F5344CB8AC3E}">
        <p14:creationId xmlns:p14="http://schemas.microsoft.com/office/powerpoint/2010/main" val="19959027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b="1" u="sng" dirty="0" smtClean="0">
                <a:latin typeface="Arial" panose="020B0604020202020204" pitchFamily="34" charset="0"/>
                <a:cs typeface="Arial" panose="020B0604020202020204" pitchFamily="34" charset="0"/>
              </a:rPr>
              <a:t>COMPLIANCE TOOLS</a:t>
            </a:r>
            <a:endParaRPr lang="en-ZA" sz="2400" dirty="0">
              <a:effectLst/>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ZA" sz="2000" dirty="0" smtClean="0">
                <a:latin typeface="Arial" panose="020B0604020202020204" pitchFamily="34" charset="0"/>
                <a:cs typeface="Arial" panose="020B0604020202020204" pitchFamily="34" charset="0"/>
              </a:rPr>
              <a:t>A digital UI19</a:t>
            </a:r>
          </a:p>
          <a:p>
            <a:r>
              <a:rPr lang="en-US" sz="2000" dirty="0" err="1" smtClean="0">
                <a:latin typeface="Arial" panose="020B0604020202020204" pitchFamily="34" charset="0"/>
                <a:cs typeface="Arial" panose="020B0604020202020204" pitchFamily="34" charset="0"/>
              </a:rPr>
              <a:t>Ufiling</a:t>
            </a:r>
            <a:r>
              <a:rPr lang="en-US" sz="2000" dirty="0" smtClean="0">
                <a:latin typeface="Arial" panose="020B0604020202020204" pitchFamily="34" charset="0"/>
                <a:cs typeface="Arial" panose="020B0604020202020204" pitchFamily="34" charset="0"/>
              </a:rPr>
              <a:t> declarations</a:t>
            </a:r>
          </a:p>
          <a:p>
            <a:r>
              <a:rPr lang="en-US" sz="2000" dirty="0" smtClean="0">
                <a:latin typeface="Arial" panose="020B0604020202020204" pitchFamily="34" charset="0"/>
                <a:cs typeface="Arial" panose="020B0604020202020204" pitchFamily="34" charset="0"/>
              </a:rPr>
              <a:t>Electronic declarations</a:t>
            </a:r>
          </a:p>
          <a:p>
            <a:r>
              <a:rPr lang="en-US" sz="2000" dirty="0" smtClean="0">
                <a:latin typeface="Arial" panose="020B0604020202020204" pitchFamily="34" charset="0"/>
                <a:cs typeface="Arial" panose="020B0604020202020204" pitchFamily="34" charset="0"/>
              </a:rPr>
              <a:t>Payroll files</a:t>
            </a:r>
          </a:p>
          <a:p>
            <a:r>
              <a:rPr lang="en-US" sz="2000" dirty="0" smtClean="0">
                <a:latin typeface="Arial" panose="020B0604020202020204" pitchFamily="34" charset="0"/>
                <a:cs typeface="Arial" panose="020B0604020202020204" pitchFamily="34" charset="0"/>
              </a:rPr>
              <a:t>Contributions at SARS</a:t>
            </a:r>
          </a:p>
          <a:p>
            <a:r>
              <a:rPr lang="en-US" sz="2000" dirty="0" smtClean="0">
                <a:latin typeface="Arial" panose="020B0604020202020204" pitchFamily="34" charset="0"/>
                <a:cs typeface="Arial" panose="020B0604020202020204" pitchFamily="34" charset="0"/>
              </a:rPr>
              <a:t>Contributions on </a:t>
            </a:r>
            <a:r>
              <a:rPr lang="en-US" sz="2000" dirty="0" err="1" smtClean="0">
                <a:latin typeface="Arial" panose="020B0604020202020204" pitchFamily="34" charset="0"/>
                <a:cs typeface="Arial" panose="020B0604020202020204" pitchFamily="34" charset="0"/>
              </a:rPr>
              <a:t>Ufiling</a:t>
            </a:r>
            <a:endParaRPr lang="en-US" sz="2000" dirty="0" smtClean="0">
              <a:latin typeface="Arial" panose="020B0604020202020204" pitchFamily="34" charset="0"/>
              <a:cs typeface="Arial" panose="020B0604020202020204" pitchFamily="34" charset="0"/>
            </a:endParaRPr>
          </a:p>
          <a:p>
            <a:r>
              <a:rPr lang="en-US" sz="2000" dirty="0" smtClean="0">
                <a:latin typeface="Arial" panose="020B0604020202020204" pitchFamily="34" charset="0"/>
                <a:cs typeface="Arial" panose="020B0604020202020204" pitchFamily="34" charset="0"/>
              </a:rPr>
              <a:t>Contributions through the banks</a:t>
            </a:r>
          </a:p>
          <a:p>
            <a:endParaRPr lang="en-ZA" sz="2000" dirty="0" smtClean="0">
              <a:latin typeface="Arial" panose="020B0604020202020204" pitchFamily="34" charset="0"/>
              <a:cs typeface="Arial" panose="020B0604020202020204" pitchFamily="34" charset="0"/>
            </a:endParaRPr>
          </a:p>
          <a:p>
            <a:endParaRPr lang="en-ZA" b="1" dirty="0"/>
          </a:p>
          <a:p>
            <a:endParaRPr lang="en-ZA" b="1" dirty="0" smtClean="0"/>
          </a:p>
          <a:p>
            <a:endParaRPr lang="en-ZA" b="1" dirty="0"/>
          </a:p>
        </p:txBody>
      </p:sp>
      <p:sp>
        <p:nvSpPr>
          <p:cNvPr id="4" name="Slide Number Placeholder 3"/>
          <p:cNvSpPr>
            <a:spLocks noGrp="1"/>
          </p:cNvSpPr>
          <p:nvPr>
            <p:ph type="sldNum" sz="quarter" idx="12"/>
          </p:nvPr>
        </p:nvSpPr>
        <p:spPr/>
        <p:txBody>
          <a:bodyPr/>
          <a:lstStyle/>
          <a:p>
            <a:pPr>
              <a:defRPr/>
            </a:pPr>
            <a:fld id="{416AF1B2-E7A4-446A-84DC-90AA83BA6A19}" type="slidenum">
              <a:rPr lang="en-US" smtClean="0"/>
              <a:pPr>
                <a:defRPr/>
              </a:pPr>
              <a:t>9</a:t>
            </a:fld>
            <a:endParaRPr lang="en-US" dirty="0"/>
          </a:p>
        </p:txBody>
      </p:sp>
    </p:spTree>
    <p:extLst>
      <p:ext uri="{BB962C8B-B14F-4D97-AF65-F5344CB8AC3E}">
        <p14:creationId xmlns:p14="http://schemas.microsoft.com/office/powerpoint/2010/main" val="8025290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b="1" u="sng" dirty="0" smtClean="0">
                <a:latin typeface="Arial" panose="020B0604020202020204" pitchFamily="34" charset="0"/>
                <a:cs typeface="Arial" panose="020B0604020202020204" pitchFamily="34" charset="0"/>
              </a:rPr>
              <a:t>FREQUENTLY ASKED QUESTIONS</a:t>
            </a:r>
            <a:endParaRPr lang="en-ZA" sz="2400" dirty="0">
              <a:effectLst/>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sz="2000" dirty="0" smtClean="0">
                <a:latin typeface="Arial" panose="020B0604020202020204" pitchFamily="34" charset="0"/>
                <a:cs typeface="Arial" panose="020B0604020202020204" pitchFamily="34" charset="0"/>
              </a:rPr>
              <a:t>What does the rejection codes R107 and R105 mean</a:t>
            </a:r>
          </a:p>
          <a:p>
            <a:r>
              <a:rPr lang="en-US" sz="2000" dirty="0" smtClean="0">
                <a:latin typeface="Arial" panose="020B0604020202020204" pitchFamily="34" charset="0"/>
                <a:cs typeface="Arial" panose="020B0604020202020204" pitchFamily="34" charset="0"/>
              </a:rPr>
              <a:t>Since I have been submitting all along, why rejection</a:t>
            </a:r>
          </a:p>
          <a:p>
            <a:r>
              <a:rPr lang="en-US" sz="2000" dirty="0" smtClean="0">
                <a:latin typeface="Arial" panose="020B0604020202020204" pitchFamily="34" charset="0"/>
                <a:cs typeface="Arial" panose="020B0604020202020204" pitchFamily="34" charset="0"/>
              </a:rPr>
              <a:t>After updating compliance, can I log in immediately and apply</a:t>
            </a:r>
          </a:p>
          <a:p>
            <a:r>
              <a:rPr lang="en-US" sz="2000" dirty="0" smtClean="0">
                <a:latin typeface="Arial" panose="020B0604020202020204" pitchFamily="34" charset="0"/>
                <a:cs typeface="Arial" panose="020B0604020202020204" pitchFamily="34" charset="0"/>
              </a:rPr>
              <a:t>How long does it take for the SARS UIF contributions to reflect</a:t>
            </a:r>
          </a:p>
          <a:p>
            <a:r>
              <a:rPr lang="en-US" sz="2000" dirty="0" smtClean="0">
                <a:latin typeface="Arial" panose="020B0604020202020204" pitchFamily="34" charset="0"/>
                <a:cs typeface="Arial" panose="020B0604020202020204" pitchFamily="34" charset="0"/>
              </a:rPr>
              <a:t>How long does it take for UIF contributions to reflect</a:t>
            </a:r>
          </a:p>
          <a:p>
            <a:r>
              <a:rPr lang="en-US" sz="2000" dirty="0" smtClean="0">
                <a:latin typeface="Arial" panose="020B0604020202020204" pitchFamily="34" charset="0"/>
                <a:cs typeface="Arial" panose="020B0604020202020204" pitchFamily="34" charset="0"/>
              </a:rPr>
              <a:t>Where do I get the rejection reports and codes</a:t>
            </a:r>
          </a:p>
          <a:p>
            <a:r>
              <a:rPr lang="en-US" sz="2000" dirty="0" smtClean="0">
                <a:latin typeface="Arial" panose="020B0604020202020204" pitchFamily="34" charset="0"/>
                <a:cs typeface="Arial" panose="020B0604020202020204" pitchFamily="34" charset="0"/>
              </a:rPr>
              <a:t>What if an employee whose declarations are outstanding has died</a:t>
            </a:r>
          </a:p>
          <a:p>
            <a:r>
              <a:rPr lang="en-US" sz="2000" dirty="0" smtClean="0">
                <a:latin typeface="Arial" panose="020B0604020202020204" pitchFamily="34" charset="0"/>
                <a:cs typeface="Arial" panose="020B0604020202020204" pitchFamily="34" charset="0"/>
              </a:rPr>
              <a:t>What if 1 employee has more than 1 R107 code</a:t>
            </a:r>
          </a:p>
          <a:p>
            <a:r>
              <a:rPr lang="en-US" sz="2000" dirty="0" smtClean="0">
                <a:latin typeface="Arial" panose="020B0604020202020204" pitchFamily="34" charset="0"/>
                <a:cs typeface="Arial" panose="020B0604020202020204" pitchFamily="34" charset="0"/>
              </a:rPr>
              <a:t>Do I resubmit my payroll files to close the gaps</a:t>
            </a:r>
          </a:p>
          <a:p>
            <a:r>
              <a:rPr lang="en-US" sz="2000" dirty="0" smtClean="0">
                <a:latin typeface="Arial" panose="020B0604020202020204" pitchFamily="34" charset="0"/>
                <a:cs typeface="Arial" panose="020B0604020202020204" pitchFamily="34" charset="0"/>
              </a:rPr>
              <a:t>The systems says I qualify for a Tender letter</a:t>
            </a:r>
          </a:p>
          <a:p>
            <a:r>
              <a:rPr lang="en-US" sz="2000" dirty="0" smtClean="0">
                <a:latin typeface="Arial" panose="020B0604020202020204" pitchFamily="34" charset="0"/>
                <a:cs typeface="Arial" panose="020B0604020202020204" pitchFamily="34" charset="0"/>
              </a:rPr>
              <a:t>How to use the digital UI19 to my advantage</a:t>
            </a:r>
          </a:p>
          <a:p>
            <a:endParaRPr lang="en-ZA" sz="2000" dirty="0" smtClean="0">
              <a:latin typeface="Arial" panose="020B0604020202020204" pitchFamily="34" charset="0"/>
              <a:cs typeface="Arial" panose="020B0604020202020204" pitchFamily="34" charset="0"/>
            </a:endParaRPr>
          </a:p>
          <a:p>
            <a:endParaRPr lang="en-ZA" b="1" dirty="0"/>
          </a:p>
          <a:p>
            <a:endParaRPr lang="en-ZA" b="1" dirty="0" smtClean="0"/>
          </a:p>
          <a:p>
            <a:endParaRPr lang="en-ZA" b="1" dirty="0"/>
          </a:p>
        </p:txBody>
      </p:sp>
      <p:sp>
        <p:nvSpPr>
          <p:cNvPr id="4" name="Slide Number Placeholder 3"/>
          <p:cNvSpPr>
            <a:spLocks noGrp="1"/>
          </p:cNvSpPr>
          <p:nvPr>
            <p:ph type="sldNum" sz="quarter" idx="12"/>
          </p:nvPr>
        </p:nvSpPr>
        <p:spPr/>
        <p:txBody>
          <a:bodyPr/>
          <a:lstStyle/>
          <a:p>
            <a:pPr>
              <a:defRPr/>
            </a:pPr>
            <a:fld id="{416AF1B2-E7A4-446A-84DC-90AA83BA6A19}" type="slidenum">
              <a:rPr lang="en-US" smtClean="0"/>
              <a:pPr>
                <a:defRPr/>
              </a:pPr>
              <a:t>10</a:t>
            </a:fld>
            <a:endParaRPr lang="en-US" dirty="0"/>
          </a:p>
        </p:txBody>
      </p:sp>
    </p:spTree>
    <p:extLst>
      <p:ext uri="{BB962C8B-B14F-4D97-AF65-F5344CB8AC3E}">
        <p14:creationId xmlns:p14="http://schemas.microsoft.com/office/powerpoint/2010/main" val="6676816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9" descr="Extra3_3-01.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2291" name="Title 1"/>
          <p:cNvSpPr txBox="1">
            <a:spLocks/>
          </p:cNvSpPr>
          <p:nvPr/>
        </p:nvSpPr>
        <p:spPr bwMode="auto">
          <a:xfrm>
            <a:off x="6588224" y="4602276"/>
            <a:ext cx="2555776" cy="541338"/>
          </a:xfrm>
          <a:prstGeom prst="rect">
            <a:avLst/>
          </a:prstGeom>
          <a:noFill/>
          <a:ln w="9525">
            <a:noFill/>
            <a:miter lim="800000"/>
            <a:headEnd/>
            <a:tailEnd/>
          </a:ln>
        </p:spPr>
        <p:txBody>
          <a:bodyPr anchor="ctr"/>
          <a:lstStyle/>
          <a:p>
            <a:pPr defTabSz="457200" fontAlgn="base">
              <a:spcBef>
                <a:spcPct val="0"/>
              </a:spcBef>
              <a:spcAft>
                <a:spcPct val="0"/>
              </a:spcAft>
            </a:pPr>
            <a:r>
              <a:rPr lang="en-US" sz="3600" b="1" dirty="0">
                <a:solidFill>
                  <a:srgbClr val="FFAB16"/>
                </a:solidFill>
                <a:latin typeface="Arial" charset="0"/>
                <a:cs typeface="Arial" charset="0"/>
              </a:rPr>
              <a:t>Thank</a:t>
            </a:r>
            <a:r>
              <a:rPr lang="en-US" sz="2000" b="1" dirty="0">
                <a:solidFill>
                  <a:srgbClr val="FFAB16"/>
                </a:solidFill>
                <a:latin typeface="Arial" charset="0"/>
                <a:cs typeface="Arial" charset="0"/>
              </a:rPr>
              <a:t> </a:t>
            </a:r>
            <a:r>
              <a:rPr lang="en-US" sz="2000" b="1" dirty="0">
                <a:solidFill>
                  <a:prstClr val="white"/>
                </a:solidFill>
                <a:latin typeface="Arial" charset="0"/>
                <a:cs typeface="Arial" charset="0"/>
              </a:rPr>
              <a:t>You</a:t>
            </a:r>
            <a:r>
              <a:rPr lang="en-US" sz="2000" b="1" dirty="0">
                <a:solidFill>
                  <a:srgbClr val="FFAB16"/>
                </a:solidFill>
                <a:latin typeface="Arial" charset="0"/>
                <a:cs typeface="Arial" charset="0"/>
              </a:rPr>
              <a:t>…</a:t>
            </a:r>
          </a:p>
        </p:txBody>
      </p:sp>
      <p:sp>
        <p:nvSpPr>
          <p:cNvPr id="2" name="Slide Number Placeholder 1"/>
          <p:cNvSpPr>
            <a:spLocks noGrp="1"/>
          </p:cNvSpPr>
          <p:nvPr>
            <p:ph type="sldNum" sz="quarter" idx="12"/>
          </p:nvPr>
        </p:nvSpPr>
        <p:spPr/>
        <p:txBody>
          <a:bodyPr/>
          <a:lstStyle/>
          <a:p>
            <a:pPr>
              <a:defRPr/>
            </a:pPr>
            <a:fld id="{416AF1B2-E7A4-446A-84DC-90AA83BA6A19}" type="slidenum">
              <a:rPr lang="en-US" smtClean="0"/>
              <a:pPr>
                <a:defRPr/>
              </a:pPr>
              <a:t>11</a:t>
            </a:fld>
            <a:endParaRPr lang="en-US" dirty="0"/>
          </a:p>
        </p:txBody>
      </p:sp>
    </p:spTree>
    <p:extLst>
      <p:ext uri="{BB962C8B-B14F-4D97-AF65-F5344CB8AC3E}">
        <p14:creationId xmlns:p14="http://schemas.microsoft.com/office/powerpoint/2010/main" val="1043397576"/>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432</TotalTime>
  <Words>826</Words>
  <Application>Microsoft Office PowerPoint</Application>
  <PresentationFormat>On-screen Show (4:3)</PresentationFormat>
  <Paragraphs>90</Paragraphs>
  <Slides>11</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ＭＳ Ｐゴシック</vt:lpstr>
      <vt:lpstr>Arial</vt:lpstr>
      <vt:lpstr>Arial Black</vt:lpstr>
      <vt:lpstr>Calibri</vt:lpstr>
      <vt:lpstr>Times New Roman</vt:lpstr>
      <vt:lpstr>1_Office Theme</vt:lpstr>
      <vt:lpstr>Office Theme</vt:lpstr>
      <vt:lpstr>PowerPoint Presentation</vt:lpstr>
      <vt:lpstr>INTRODUCTION AND BACKGROUND</vt:lpstr>
      <vt:lpstr>BENEFITS OF THE UIF</vt:lpstr>
      <vt:lpstr>COMPLIANCE TO THE UIF</vt:lpstr>
      <vt:lpstr>COMPLIANCE REQUIREMENTS</vt:lpstr>
      <vt:lpstr>COMPLIANCE REQUIREMENTS cont</vt:lpstr>
      <vt:lpstr>SYSTEM BUSINESS RULES FOR TENDER LETTERS</vt:lpstr>
      <vt:lpstr>LOGGING IN</vt:lpstr>
      <vt:lpstr>COMPLIANCE TOOLS</vt:lpstr>
      <vt:lpstr>FREQUENTLY ASKED QUESTIONS</vt:lpstr>
      <vt:lpstr>PowerPoint Presentation</vt:lpstr>
    </vt:vector>
  </TitlesOfParts>
  <Company>Dol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Joseph Ledwaba (HQ)</dc:creator>
  <cp:lastModifiedBy>Siphamandla Gumede (UIF-HQ)</cp:lastModifiedBy>
  <cp:revision>832</cp:revision>
  <cp:lastPrinted>2021-02-22T06:49:52Z</cp:lastPrinted>
  <dcterms:created xsi:type="dcterms:W3CDTF">2012-07-27T11:56:16Z</dcterms:created>
  <dcterms:modified xsi:type="dcterms:W3CDTF">2021-08-17T09:20:50Z</dcterms:modified>
</cp:coreProperties>
</file>