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"/>
  </p:notesMasterIdLst>
  <p:handoutMasterIdLst>
    <p:handoutMasterId r:id="rId8"/>
  </p:handoutMasterIdLst>
  <p:sldIdLst>
    <p:sldId id="256" r:id="rId2"/>
    <p:sldId id="290" r:id="rId3"/>
    <p:sldId id="292" r:id="rId4"/>
    <p:sldId id="293" r:id="rId5"/>
    <p:sldId id="298" r:id="rId6"/>
  </p:sldIdLst>
  <p:sldSz cx="9144000" cy="6858000" type="screen4x3"/>
  <p:notesSz cx="6819900" cy="9931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312">
          <p15:clr>
            <a:srgbClr val="A4A3A4"/>
          </p15:clr>
        </p15:guide>
        <p15:guide id="2" pos="168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769" autoAdjust="0"/>
    <p:restoredTop sz="94733" autoAdjust="0"/>
  </p:normalViewPr>
  <p:slideViewPr>
    <p:cSldViewPr snapToGrid="0" snapToObjects="1">
      <p:cViewPr varScale="1">
        <p:scale>
          <a:sx n="62" d="100"/>
          <a:sy n="62" d="100"/>
        </p:scale>
        <p:origin x="1316" y="56"/>
      </p:cViewPr>
      <p:guideLst>
        <p:guide orient="horz" pos="1312"/>
        <p:guide pos="168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5" d="100"/>
        <a:sy n="5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5290" cy="49657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ZA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63032" y="0"/>
            <a:ext cx="2955290" cy="49657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A27EB08-0226-4DC5-80F5-95034E6E4A50}" type="datetimeFigureOut">
              <a:rPr lang="en-ZA" smtClean="0"/>
              <a:t>2023/06/04</a:t>
            </a:fld>
            <a:endParaRPr lang="en-Z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33106"/>
            <a:ext cx="2955290" cy="49657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Z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63032" y="9433106"/>
            <a:ext cx="2955290" cy="49657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E83E7B-A1AE-4A35-A880-05928AD425C2}" type="slidenum">
              <a:rPr lang="en-ZA" smtClean="0"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42073080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5290" cy="49657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ZA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63032" y="0"/>
            <a:ext cx="2955290" cy="49657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837CA6-C3F8-4E16-8088-B24DECDBDBCE}" type="datetimeFigureOut">
              <a:rPr lang="en-ZA" smtClean="0"/>
              <a:t>2023/06/04</a:t>
            </a:fld>
            <a:endParaRPr lang="en-ZA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27100" y="744538"/>
            <a:ext cx="4965700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ZA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1990" y="4717415"/>
            <a:ext cx="5455920" cy="446913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3106"/>
            <a:ext cx="2955290" cy="49657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Z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63032" y="9433106"/>
            <a:ext cx="2955290" cy="49657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7F8592-633F-440F-8469-923C65C53A94}" type="slidenum">
              <a:rPr lang="en-ZA" smtClean="0"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5728247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4EF6776-A4B7-1C4D-B1F9-2B9029E89AE3}" type="datetimeFigureOut">
              <a:rPr lang="en-US" smtClean="0"/>
              <a:t>6/4/2023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93862CD-2CE4-D846-9F15-15300DCE1BB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704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xmlns:p14="http://schemas.microsoft.com/office/powerpoint/2010/main" spd="slow">
        <p:split orient="vert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7180" y="935182"/>
            <a:ext cx="8013659" cy="325577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07180" y="1412384"/>
            <a:ext cx="8013659" cy="512083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0" y="653891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 sz="1400"/>
            </a:lvl1pPr>
          </a:lstStyle>
          <a:p>
            <a:r>
              <a:rPr lang="en-US" dirty="0"/>
              <a:t>13</a:t>
            </a:r>
            <a:r>
              <a:rPr lang="en-US" baseline="30000" dirty="0"/>
              <a:t>th</a:t>
            </a:r>
            <a:r>
              <a:rPr lang="en-US" dirty="0"/>
              <a:t> June 2014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514163" y="6533216"/>
            <a:ext cx="2895600" cy="365125"/>
          </a:xfrm>
          <a:prstGeom prst="rect">
            <a:avLst/>
          </a:prstGeom>
        </p:spPr>
        <p:txBody>
          <a:bodyPr/>
          <a:lstStyle>
            <a:lvl1pPr algn="ctr">
              <a:defRPr sz="1400"/>
            </a:lvl1pPr>
          </a:lstStyle>
          <a:p>
            <a:r>
              <a:rPr lang="en-US" dirty="0"/>
              <a:t>OoP SOPA input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46459" y="6546663"/>
            <a:ext cx="455062" cy="365125"/>
          </a:xfrm>
          <a:prstGeom prst="rect">
            <a:avLst/>
          </a:prstGeom>
        </p:spPr>
        <p:txBody>
          <a:bodyPr/>
          <a:lstStyle>
            <a:lvl1pPr>
              <a:defRPr sz="1400"/>
            </a:lvl1pPr>
          </a:lstStyle>
          <a:p>
            <a:fld id="{093862CD-2CE4-D846-9F15-15300DCE1BB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4928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xmlns:p14="http://schemas.microsoft.com/office/powerpoint/2010/main" spd="slow">
        <p:split orient="vert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7136" y="3534063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87136" y="1701006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4EF6776-A4B7-1C4D-B1F9-2B9029E89AE3}" type="datetimeFigureOut">
              <a:rPr lang="en-US" smtClean="0"/>
              <a:t>6/4/2023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93862CD-2CE4-D846-9F15-15300DCE1BB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63C3B79-85AB-484C-B635-28E848BDA4E5}"/>
              </a:ext>
            </a:extLst>
          </p:cNvPr>
          <p:cNvSpPr txBox="1">
            <a:spLocks/>
          </p:cNvSpPr>
          <p:nvPr userDrawn="1"/>
        </p:nvSpPr>
        <p:spPr>
          <a:xfrm>
            <a:off x="1007180" y="935182"/>
            <a:ext cx="8013659" cy="32557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500" b="1" kern="1200">
                <a:solidFill>
                  <a:srgbClr val="FFFFFF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3925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xmlns:p14="http://schemas.microsoft.com/office/powerpoint/2010/main" spd="slow">
        <p:split orient="vert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7180" y="914758"/>
            <a:ext cx="8013659" cy="36512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07179" y="1600199"/>
            <a:ext cx="3834985" cy="452596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98069" y="1600199"/>
            <a:ext cx="3922770" cy="452596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4EF6776-A4B7-1C4D-B1F9-2B9029E89AE3}" type="datetimeFigureOut">
              <a:rPr lang="en-US" smtClean="0"/>
              <a:t>6/4/2023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93862CD-2CE4-D846-9F15-15300DCE1BB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5616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xmlns:p14="http://schemas.microsoft.com/office/powerpoint/2010/main" spd="slow">
        <p:split orient="vert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7180" y="924790"/>
            <a:ext cx="8013659" cy="365125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7179" y="1724891"/>
            <a:ext cx="3866157" cy="449984"/>
          </a:xfrm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7179" y="2174875"/>
            <a:ext cx="386615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29200" y="1724889"/>
            <a:ext cx="3983124" cy="449985"/>
          </a:xfrm>
        </p:spPr>
        <p:txBody>
          <a:bodyPr anchor="b">
            <a:no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29200" y="2174875"/>
            <a:ext cx="3983124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4EF6776-A4B7-1C4D-B1F9-2B9029E89AE3}" type="datetimeFigureOut">
              <a:rPr lang="en-US" smtClean="0"/>
              <a:t>6/4/2023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93862CD-2CE4-D846-9F15-15300DCE1BB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4655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xmlns:p14="http://schemas.microsoft.com/office/powerpoint/2010/main" spd="slow">
        <p:split orient="vert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7180" y="925149"/>
            <a:ext cx="8013659" cy="36512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4EF6776-A4B7-1C4D-B1F9-2B9029E89AE3}" type="datetimeFigureOut">
              <a:rPr lang="en-US" smtClean="0"/>
              <a:t>6/4/2023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93862CD-2CE4-D846-9F15-15300DCE1BB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3454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xmlns:p14="http://schemas.microsoft.com/office/powerpoint/2010/main" spd="slow">
        <p:split orient="vert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4EF6776-A4B7-1C4D-B1F9-2B9029E89AE3}" type="datetimeFigureOut">
              <a:rPr lang="en-US" smtClean="0"/>
              <a:t>6/4/2023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93862CD-2CE4-D846-9F15-15300DCE1BB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45CE6F17-BA95-494B-91A3-DCBD760655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7180" y="935182"/>
            <a:ext cx="8013659" cy="325577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830028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xmlns:p14="http://schemas.microsoft.com/office/powerpoint/2010/main" spd="slow">
        <p:split orient="vert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6355" y="1435100"/>
            <a:ext cx="3699163" cy="365125"/>
          </a:xfrm>
        </p:spPr>
        <p:txBody>
          <a:bodyPr anchor="b"/>
          <a:lstStyle>
            <a:lvl1pPr algn="l">
              <a:defRPr sz="2000" b="1">
                <a:solidFill>
                  <a:srgbClr val="00206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8649" y="1435100"/>
            <a:ext cx="4260268" cy="4691063"/>
          </a:xfrm>
        </p:spPr>
        <p:txBody>
          <a:bodyPr/>
          <a:lstStyle>
            <a:lvl1pPr>
              <a:defRPr sz="30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66355" y="1800226"/>
            <a:ext cx="3699162" cy="432593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4EF6776-A4B7-1C4D-B1F9-2B9029E89AE3}" type="datetimeFigureOut">
              <a:rPr lang="en-US" smtClean="0"/>
              <a:t>6/4/2023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93862CD-2CE4-D846-9F15-15300DCE1BB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FDB4AA36-669E-864D-BF7E-6DED31BC9FB0}"/>
              </a:ext>
            </a:extLst>
          </p:cNvPr>
          <p:cNvSpPr txBox="1">
            <a:spLocks/>
          </p:cNvSpPr>
          <p:nvPr userDrawn="1"/>
        </p:nvSpPr>
        <p:spPr>
          <a:xfrm>
            <a:off x="1007180" y="935182"/>
            <a:ext cx="8013659" cy="32557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500" b="1" kern="1200">
                <a:solidFill>
                  <a:srgbClr val="FFFFFF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5064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xmlns:p14="http://schemas.microsoft.com/office/powerpoint/2010/main" spd="slow">
        <p:split orient="vert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7135" y="4800600"/>
            <a:ext cx="8032173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987135" y="1350817"/>
            <a:ext cx="8032173" cy="337675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87135" y="5367338"/>
            <a:ext cx="8032173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4EF6776-A4B7-1C4D-B1F9-2B9029E89AE3}" type="datetimeFigureOut">
              <a:rPr lang="en-US" smtClean="0"/>
              <a:t>6/4/2023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93862CD-2CE4-D846-9F15-15300DCE1BB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D7581F9D-C64A-BB4C-8033-7795EA41917D}"/>
              </a:ext>
            </a:extLst>
          </p:cNvPr>
          <p:cNvSpPr txBox="1">
            <a:spLocks/>
          </p:cNvSpPr>
          <p:nvPr userDrawn="1"/>
        </p:nvSpPr>
        <p:spPr>
          <a:xfrm>
            <a:off x="1007180" y="935182"/>
            <a:ext cx="8013659" cy="32557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500" b="1" kern="1200">
                <a:solidFill>
                  <a:srgbClr val="FFFFFF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5368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xmlns:p14="http://schemas.microsoft.com/office/powerpoint/2010/main" spd="slow">
        <p:split orient="vert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7180" y="924791"/>
            <a:ext cx="8013659" cy="33431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4EF6776-A4B7-1C4D-B1F9-2B9029E89AE3}" type="datetimeFigureOut">
              <a:rPr lang="en-US" smtClean="0"/>
              <a:t>6/4/2023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93862CD-2CE4-D846-9F15-15300DCE1BB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1278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xmlns:p14="http://schemas.microsoft.com/office/powerpoint/2010/main" spd="slow">
        <p:split orient="vert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13164"/>
            <a:ext cx="2057400" cy="4712999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66354" y="1413164"/>
            <a:ext cx="5510645" cy="4712999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4EF6776-A4B7-1C4D-B1F9-2B9029E89AE3}" type="datetimeFigureOut">
              <a:rPr lang="en-US" smtClean="0"/>
              <a:t>6/4/2023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93862CD-2CE4-D846-9F15-15300DCE1BB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225ACE83-0F60-CC47-802A-4D891EAD32D2}"/>
              </a:ext>
            </a:extLst>
          </p:cNvPr>
          <p:cNvSpPr txBox="1">
            <a:spLocks/>
          </p:cNvSpPr>
          <p:nvPr userDrawn="1"/>
        </p:nvSpPr>
        <p:spPr>
          <a:xfrm>
            <a:off x="1007180" y="935182"/>
            <a:ext cx="8013659" cy="32557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500" b="1" kern="1200">
                <a:solidFill>
                  <a:srgbClr val="FFFFFF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6802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xmlns:p14="http://schemas.microsoft.com/office/powerpoint/2010/main" spd="slow">
        <p:split orient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07180" y="955964"/>
            <a:ext cx="8013659" cy="30313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7180" y="1412384"/>
            <a:ext cx="8013659" cy="52553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807687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xmlns:p14="http://schemas.microsoft.com/office/powerpoint/2010/main" spd="slow">
        <p:split orient="vert"/>
      </p:transition>
    </mc:Fallback>
  </mc:AlternateContent>
  <p:txStyles>
    <p:titleStyle>
      <a:lvl1pPr algn="l" defTabSz="457200" rtl="0" eaLnBrk="1" latinLnBrk="0" hangingPunct="1">
        <a:spcBef>
          <a:spcPct val="0"/>
        </a:spcBef>
        <a:buNone/>
        <a:defRPr sz="2500" b="1" kern="1200">
          <a:solidFill>
            <a:srgbClr val="FFFFFF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e-tenders.gauteng.gov.za/Pages/Home.aspx" TargetMode="External"/><Relationship Id="rId2" Type="http://schemas.openxmlformats.org/officeDocument/2006/relationships/hyperlink" Target="http://www.csd.gov.za/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mailto:tender.admin@gauteng.gov.za" TargetMode="External"/><Relationship Id="rId4" Type="http://schemas.openxmlformats.org/officeDocument/2006/relationships/hyperlink" Target="https://etenders.treasury.gov.za/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2219511" y="149932"/>
            <a:ext cx="4572000" cy="68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lang="en-US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BRIEFING SESSION</a:t>
            </a:r>
          </a:p>
          <a:p>
            <a:pPr>
              <a:defRPr/>
            </a:pP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73846" y="619432"/>
            <a:ext cx="9036050" cy="417871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2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6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GT/</a:t>
            </a:r>
            <a:r>
              <a:rPr lang="en-GB" sz="3600" b="1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GDeG</a:t>
            </a:r>
            <a:r>
              <a:rPr lang="en-GB" sz="36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/023/2023</a:t>
            </a:r>
            <a:br>
              <a:rPr lang="en-GB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br>
              <a:rPr lang="en-GB" sz="20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en-US" sz="2000" b="1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APPOINTMENT OF A SERVICE PROVIDER TO DEVELOP AND IMPLEMENT AN e-PANIC BUTTON APPLICATION FOR THE PERIOD OF 36 MONTHS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466958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xmlns:p14="http://schemas.microsoft.com/office/powerpoint/2010/main" spd="slow">
        <p:split orient="vert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3"/>
          <p:cNvSpPr txBox="1">
            <a:spLocks noGrp="1"/>
          </p:cNvSpPr>
          <p:nvPr>
            <p:ph type="title"/>
          </p:nvPr>
        </p:nvSpPr>
        <p:spPr>
          <a:xfrm>
            <a:off x="1007180" y="832100"/>
            <a:ext cx="8013659" cy="4270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altLang="en-US" sz="2800" b="1" dirty="0">
                <a:solidFill>
                  <a:schemeClr val="bg1"/>
                </a:solidFill>
              </a:rPr>
              <a:t>TENDER ADMINISTRATION PROCESS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179387" y="1414732"/>
            <a:ext cx="8785225" cy="4994693"/>
          </a:xfrm>
        </p:spPr>
        <p:txBody>
          <a:bodyPr>
            <a:noAutofit/>
          </a:bodyPr>
          <a:lstStyle/>
          <a:p>
            <a:pPr indent="-247650">
              <a:buFont typeface="Symbol" pitchFamily="18" charset="2"/>
              <a:buChar char=""/>
              <a:defRPr/>
            </a:pPr>
            <a:r>
              <a:rPr lang="en-ZA" sz="1800" b="1" dirty="0"/>
              <a:t>Supplier </a:t>
            </a:r>
            <a:r>
              <a:rPr lang="en-ZA" sz="1800" b="1" dirty="0">
                <a:solidFill>
                  <a:srgbClr val="FF0000"/>
                </a:solidFill>
              </a:rPr>
              <a:t>MUST</a:t>
            </a:r>
            <a:r>
              <a:rPr lang="en-ZA" sz="1800" b="1" dirty="0"/>
              <a:t> be registered</a:t>
            </a:r>
            <a:r>
              <a:rPr lang="en-ZA" sz="1800" b="1" dirty="0">
                <a:solidFill>
                  <a:srgbClr val="FF0000"/>
                </a:solidFill>
              </a:rPr>
              <a:t> </a:t>
            </a:r>
            <a:r>
              <a:rPr lang="en-ZA" sz="1800" b="1" dirty="0"/>
              <a:t>on CSD in order to tender</a:t>
            </a:r>
          </a:p>
          <a:p>
            <a:pPr indent="-247650">
              <a:buFont typeface="Symbol" pitchFamily="18" charset="2"/>
              <a:buChar char=""/>
              <a:defRPr/>
            </a:pPr>
            <a:endParaRPr lang="en-ZA" sz="1200" b="1" dirty="0"/>
          </a:p>
          <a:p>
            <a:pPr indent="-247650">
              <a:buFont typeface="Symbol" pitchFamily="18" charset="2"/>
              <a:buChar char=""/>
              <a:defRPr/>
            </a:pPr>
            <a:r>
              <a:rPr lang="en-ZA" sz="1800" b="1" dirty="0"/>
              <a:t>Registration to National Central Supplier database is essential – </a:t>
            </a:r>
            <a:r>
              <a:rPr lang="en-ZA" sz="1800" b="1" dirty="0">
                <a:hlinkClick r:id="rId2"/>
              </a:rPr>
              <a:t>www.csd.gov.za</a:t>
            </a:r>
            <a:r>
              <a:rPr lang="en-ZA" sz="1800" b="1" dirty="0"/>
              <a:t> </a:t>
            </a:r>
          </a:p>
          <a:p>
            <a:pPr indent="-247650">
              <a:buFont typeface="Symbol" pitchFamily="18" charset="2"/>
              <a:buChar char=""/>
              <a:defRPr/>
            </a:pPr>
            <a:endParaRPr lang="en-ZA" sz="1400" b="1" dirty="0"/>
          </a:p>
          <a:p>
            <a:pPr marL="95250" indent="0">
              <a:buFontTx/>
              <a:buNone/>
              <a:defRPr/>
            </a:pPr>
            <a:endParaRPr lang="en-GB" sz="1400" b="1" dirty="0"/>
          </a:p>
          <a:p>
            <a:pPr indent="-247650">
              <a:buFont typeface="Symbol" pitchFamily="18" charset="2"/>
              <a:buChar char=""/>
              <a:defRPr/>
            </a:pPr>
            <a:r>
              <a:rPr lang="en-GB" sz="1800" b="1" dirty="0"/>
              <a:t>Tenders can be obtained on the following ways</a:t>
            </a:r>
          </a:p>
          <a:p>
            <a:pPr marL="877888" lvl="1" indent="-342900">
              <a:buFont typeface="Symbol" pitchFamily="18" charset="2"/>
              <a:buChar char=""/>
              <a:defRPr/>
            </a:pPr>
            <a:r>
              <a:rPr lang="en-ZA" sz="1800" b="1" dirty="0">
                <a:solidFill>
                  <a:srgbClr val="FF0000"/>
                </a:solidFill>
              </a:rPr>
              <a:t>Downloading</a:t>
            </a:r>
            <a:r>
              <a:rPr lang="en-ZA" sz="1800" b="1" dirty="0"/>
              <a:t> from website  </a:t>
            </a:r>
            <a:r>
              <a:rPr lang="en-US" altLang="en-US" sz="1800" b="1" dirty="0">
                <a:solidFill>
                  <a:srgbClr val="1155CC"/>
                </a:solidFill>
                <a:hlinkClick r:id="rId3"/>
              </a:rPr>
              <a:t>http://e-tenders.gauteng.gov.za/Pages/Home.aspx</a:t>
            </a:r>
            <a:r>
              <a:rPr lang="en-US" altLang="en-US" sz="1800" b="1" dirty="0">
                <a:solidFill>
                  <a:srgbClr val="1155CC"/>
                </a:solidFill>
              </a:rPr>
              <a:t> </a:t>
            </a:r>
            <a:r>
              <a:rPr lang="en-ZA" sz="1800" b="1" dirty="0"/>
              <a:t>or</a:t>
            </a:r>
          </a:p>
          <a:p>
            <a:pPr marL="534988" lvl="1" indent="0">
              <a:buNone/>
              <a:defRPr/>
            </a:pPr>
            <a:r>
              <a:rPr lang="en-ZA" sz="1800" b="1" dirty="0"/>
              <a:t>	for National e-Tenders portal </a:t>
            </a:r>
            <a:r>
              <a:rPr lang="en-ZA" sz="1800" b="1" dirty="0">
                <a:hlinkClick r:id="rId4"/>
              </a:rPr>
              <a:t>https://etenders.treasury.gov.za/</a:t>
            </a:r>
            <a:r>
              <a:rPr lang="en-ZA" sz="1800" b="1" dirty="0"/>
              <a:t> for </a:t>
            </a:r>
            <a:r>
              <a:rPr lang="en-ZA" sz="1800" b="1" dirty="0">
                <a:solidFill>
                  <a:srgbClr val="008000"/>
                </a:solidFill>
              </a:rPr>
              <a:t>free</a:t>
            </a:r>
            <a:endParaRPr lang="en-US" sz="1800" b="1" dirty="0">
              <a:solidFill>
                <a:srgbClr val="008000"/>
              </a:solidFill>
            </a:endParaRPr>
          </a:p>
          <a:p>
            <a:pPr marL="877888" lvl="1" indent="-342900">
              <a:buFont typeface="Symbol" pitchFamily="18" charset="2"/>
              <a:buChar char=""/>
              <a:defRPr/>
            </a:pPr>
            <a:r>
              <a:rPr lang="en-ZA" sz="1800" b="1" dirty="0"/>
              <a:t>Request to </a:t>
            </a:r>
            <a:r>
              <a:rPr lang="en-ZA" sz="1800" b="1" dirty="0">
                <a:solidFill>
                  <a:srgbClr val="FF0000"/>
                </a:solidFill>
              </a:rPr>
              <a:t>e-mai</a:t>
            </a:r>
            <a:r>
              <a:rPr lang="en-ZA" sz="1800" b="1" dirty="0"/>
              <a:t>l the document using e-mail address </a:t>
            </a:r>
            <a:r>
              <a:rPr lang="en-ZA" sz="1800" b="1" dirty="0">
                <a:hlinkClick r:id="rId5"/>
              </a:rPr>
              <a:t>tender.admin@gauteng.gov.za</a:t>
            </a:r>
            <a:r>
              <a:rPr lang="en-ZA" sz="1800" b="1" dirty="0"/>
              <a:t> for </a:t>
            </a:r>
            <a:r>
              <a:rPr lang="en-ZA" sz="1800" b="1" dirty="0">
                <a:solidFill>
                  <a:srgbClr val="008000"/>
                </a:solidFill>
              </a:rPr>
              <a:t>free</a:t>
            </a:r>
            <a:endParaRPr lang="en-GB" sz="1800" b="1" dirty="0">
              <a:solidFill>
                <a:srgbClr val="008000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FD93C94-F4A6-4D6E-B2A6-778461BA83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84666"/>
            <a:ext cx="9144000" cy="36933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9743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xmlns:p14="http://schemas.microsoft.com/office/powerpoint/2010/main" spd="slow">
        <p:split orient="vert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 txBox="1">
            <a:spLocks noGrp="1"/>
          </p:cNvSpPr>
          <p:nvPr>
            <p:ph type="title"/>
          </p:nvPr>
        </p:nvSpPr>
        <p:spPr>
          <a:xfrm>
            <a:off x="1140542" y="799380"/>
            <a:ext cx="7880298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altLang="en-US" sz="2600" b="1" dirty="0">
                <a:solidFill>
                  <a:schemeClr val="bg1"/>
                </a:solidFill>
              </a:rPr>
              <a:t>TENDER ADMINISTRATION PROCESS - continue</a:t>
            </a:r>
            <a:endParaRPr lang="en-US" sz="2600" dirty="0">
              <a:solidFill>
                <a:schemeClr val="bg1"/>
              </a:solidFill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179387" y="1665515"/>
            <a:ext cx="8785225" cy="4419600"/>
          </a:xfrm>
        </p:spPr>
        <p:txBody>
          <a:bodyPr/>
          <a:lstStyle/>
          <a:p>
            <a:pPr marL="360363" indent="-360363">
              <a:lnSpc>
                <a:spcPct val="92000"/>
              </a:lnSpc>
              <a:buFont typeface="Arial" charset="0"/>
              <a:buChar char="•"/>
              <a:defRPr/>
            </a:pPr>
            <a:r>
              <a:rPr lang="en-ZA" sz="2000" b="1" dirty="0"/>
              <a:t>Tenders requires to complete section 1 and 2 of the RFP pack</a:t>
            </a:r>
          </a:p>
          <a:p>
            <a:pPr marL="360363" indent="-360363">
              <a:lnSpc>
                <a:spcPct val="92000"/>
              </a:lnSpc>
              <a:buFont typeface="Arial" charset="0"/>
              <a:buChar char="•"/>
              <a:defRPr/>
            </a:pPr>
            <a:r>
              <a:rPr lang="en-ZA" sz="2000" b="1" dirty="0"/>
              <a:t>Tenders must be packed in one envelope containing the following information: </a:t>
            </a:r>
            <a:endParaRPr lang="en-GB" sz="2000" b="1" dirty="0"/>
          </a:p>
          <a:p>
            <a:pPr marL="752475" lvl="1" indent="-212725">
              <a:defRPr/>
            </a:pPr>
            <a:r>
              <a:rPr lang="en-ZA" sz="2000" b="1" dirty="0"/>
              <a:t>	Tender No, Closing Date, Institutions Name</a:t>
            </a:r>
          </a:p>
          <a:p>
            <a:pPr marL="752475" lvl="1" indent="-212725">
              <a:defRPr/>
            </a:pPr>
            <a:endParaRPr lang="en-ZA" sz="2000" dirty="0"/>
          </a:p>
          <a:p>
            <a:pPr marL="360363" indent="-360363">
              <a:lnSpc>
                <a:spcPct val="92000"/>
              </a:lnSpc>
              <a:buFont typeface="Arial" charset="0"/>
              <a:buChar char="•"/>
              <a:defRPr/>
            </a:pPr>
            <a:r>
              <a:rPr lang="en-GB" sz="2000" b="1" dirty="0">
                <a:solidFill>
                  <a:srgbClr val="FF0000"/>
                </a:solidFill>
              </a:rPr>
              <a:t>On or before closing day</a:t>
            </a:r>
            <a:r>
              <a:rPr lang="en-GB" sz="2000" b="1" dirty="0"/>
              <a:t> the tenders must be submitted in the tender box outside the building at 75 Fox street (Imbumba house)</a:t>
            </a:r>
          </a:p>
          <a:p>
            <a:pPr marL="360363" indent="-360363">
              <a:lnSpc>
                <a:spcPct val="92000"/>
              </a:lnSpc>
              <a:buFont typeface="Arial" charset="0"/>
              <a:buChar char="•"/>
              <a:defRPr/>
            </a:pPr>
            <a:endParaRPr lang="en-GB" sz="2000" b="1" dirty="0"/>
          </a:p>
          <a:p>
            <a:pPr marL="360363" indent="-360363">
              <a:lnSpc>
                <a:spcPct val="92000"/>
              </a:lnSpc>
              <a:buFont typeface="Arial" charset="0"/>
              <a:buChar char="•"/>
              <a:defRPr/>
            </a:pPr>
            <a:r>
              <a:rPr lang="en-GB" sz="2000" b="1" dirty="0">
                <a:solidFill>
                  <a:srgbClr val="FF0000"/>
                </a:solidFill>
              </a:rPr>
              <a:t>No late bids </a:t>
            </a:r>
            <a:r>
              <a:rPr lang="en-GB" sz="2000" b="1" dirty="0"/>
              <a:t>(after the closing time at 11:00)  will be accepted.</a:t>
            </a:r>
          </a:p>
          <a:p>
            <a:pPr marL="360363" indent="-360363">
              <a:lnSpc>
                <a:spcPct val="92000"/>
              </a:lnSpc>
              <a:buFont typeface="Arial" charset="0"/>
              <a:buNone/>
              <a:defRPr/>
            </a:pPr>
            <a:r>
              <a:rPr lang="en-GB" sz="2000" dirty="0"/>
              <a:t> </a:t>
            </a:r>
          </a:p>
          <a:p>
            <a:pPr marL="360363" indent="-360363">
              <a:lnSpc>
                <a:spcPct val="92000"/>
              </a:lnSpc>
              <a:buFont typeface="Arial" charset="0"/>
              <a:buChar char="•"/>
              <a:defRPr/>
            </a:pPr>
            <a:r>
              <a:rPr lang="en-GB" sz="2000" b="1" dirty="0"/>
              <a:t>The tender box is </a:t>
            </a:r>
            <a:r>
              <a:rPr lang="en-GB" sz="2000" b="1" dirty="0">
                <a:solidFill>
                  <a:srgbClr val="FF0000"/>
                </a:solidFill>
              </a:rPr>
              <a:t>open</a:t>
            </a:r>
            <a:r>
              <a:rPr lang="en-GB" sz="2000" b="1" dirty="0"/>
              <a:t> 24 hours a day, 7 days a week.</a:t>
            </a:r>
          </a:p>
          <a:p>
            <a:pPr marL="360363" indent="-360363">
              <a:lnSpc>
                <a:spcPct val="92000"/>
              </a:lnSpc>
              <a:buFont typeface="Arial" charset="0"/>
              <a:buNone/>
              <a:defRPr/>
            </a:pPr>
            <a:endParaRPr lang="en-GB" sz="2000" b="1" dirty="0"/>
          </a:p>
          <a:p>
            <a:pPr marL="0" indent="0">
              <a:buFontTx/>
              <a:buNone/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6352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xmlns:p14="http://schemas.microsoft.com/office/powerpoint/2010/main" spd="slow">
        <p:split orient="vert"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4"/>
          <p:cNvSpPr txBox="1">
            <a:spLocks noGrp="1"/>
          </p:cNvSpPr>
          <p:nvPr>
            <p:ph type="title"/>
          </p:nvPr>
        </p:nvSpPr>
        <p:spPr>
          <a:xfrm>
            <a:off x="1007180" y="799379"/>
            <a:ext cx="8013659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altLang="en-US" sz="2600" b="1" dirty="0">
                <a:solidFill>
                  <a:schemeClr val="bg1"/>
                </a:solidFill>
              </a:rPr>
              <a:t>TENDER ADMINISTRATION PROCESS - continue</a:t>
            </a:r>
            <a:endParaRPr lang="en-US" sz="2600" dirty="0">
              <a:solidFill>
                <a:schemeClr val="bg1"/>
              </a:solidFill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250825" y="1600200"/>
            <a:ext cx="8785225" cy="4419600"/>
          </a:xfrm>
        </p:spPr>
        <p:txBody>
          <a:bodyPr>
            <a:normAutofit/>
          </a:bodyPr>
          <a:lstStyle/>
          <a:p>
            <a:pPr marL="396875" indent="-396875">
              <a:lnSpc>
                <a:spcPct val="92000"/>
              </a:lnSpc>
              <a:buFont typeface="Arial" charset="0"/>
              <a:buChar char="•"/>
              <a:defRPr/>
            </a:pPr>
            <a:r>
              <a:rPr lang="en-GB" sz="2000" b="1" dirty="0"/>
              <a:t>On the closing day </a:t>
            </a:r>
            <a:r>
              <a:rPr lang="en-GB" sz="2000" b="1" dirty="0">
                <a:solidFill>
                  <a:srgbClr val="FF0000"/>
                </a:solidFill>
              </a:rPr>
              <a:t>all the watches</a:t>
            </a:r>
            <a:r>
              <a:rPr lang="en-GB" sz="2000" b="1" dirty="0"/>
              <a:t> in Tender Admin are synchronised with the Telkom time</a:t>
            </a:r>
          </a:p>
          <a:p>
            <a:pPr marL="396875" indent="-396875">
              <a:lnSpc>
                <a:spcPct val="92000"/>
              </a:lnSpc>
              <a:buFont typeface="Arial" charset="0"/>
              <a:buChar char="•"/>
              <a:defRPr/>
            </a:pPr>
            <a:endParaRPr lang="en-GB" sz="1600" b="1" dirty="0"/>
          </a:p>
          <a:p>
            <a:pPr marL="396875" indent="-396875">
              <a:lnSpc>
                <a:spcPct val="92000"/>
              </a:lnSpc>
              <a:buFont typeface="Arial" charset="0"/>
              <a:buChar char="•"/>
              <a:defRPr/>
            </a:pPr>
            <a:r>
              <a:rPr lang="en-GB" sz="2000" b="1" dirty="0"/>
              <a:t>After the closure of the tender box, the bids are then moved to a safe where they will be locked</a:t>
            </a:r>
          </a:p>
          <a:p>
            <a:pPr marL="0" indent="0">
              <a:lnSpc>
                <a:spcPct val="92000"/>
              </a:lnSpc>
              <a:buNone/>
              <a:defRPr/>
            </a:pPr>
            <a:endParaRPr lang="en-GB" sz="1600" b="1" dirty="0"/>
          </a:p>
          <a:p>
            <a:pPr marL="396875" indent="-396875">
              <a:lnSpc>
                <a:spcPct val="92000"/>
              </a:lnSpc>
              <a:buFont typeface="Arial" charset="0"/>
              <a:buChar char="•"/>
              <a:defRPr/>
            </a:pPr>
            <a:r>
              <a:rPr lang="en-GB" sz="2000" b="1" dirty="0"/>
              <a:t>Opening of bids will be done in the presence of the Probity Audits and no institutions are allowed. </a:t>
            </a:r>
          </a:p>
          <a:p>
            <a:pPr marL="0" indent="0">
              <a:lnSpc>
                <a:spcPct val="92000"/>
              </a:lnSpc>
              <a:buNone/>
              <a:defRPr/>
            </a:pPr>
            <a:endParaRPr lang="en-GB" sz="2000" b="1" dirty="0"/>
          </a:p>
          <a:p>
            <a:pPr>
              <a:defRPr/>
            </a:pPr>
            <a:r>
              <a:rPr lang="en-GB" altLang="en-US" sz="2000" b="1" dirty="0"/>
              <a:t>Tenders received will be published on website after 10 days of opening</a:t>
            </a:r>
          </a:p>
          <a:p>
            <a:pPr>
              <a:defRPr/>
            </a:pPr>
            <a:r>
              <a:rPr lang="en-GB" altLang="en-US" sz="2000" b="1" dirty="0"/>
              <a:t>NB The recording wont be published, However we will publish question and answers for the session.</a:t>
            </a:r>
          </a:p>
        </p:txBody>
      </p:sp>
    </p:spTree>
    <p:extLst>
      <p:ext uri="{BB962C8B-B14F-4D97-AF65-F5344CB8AC3E}">
        <p14:creationId xmlns:p14="http://schemas.microsoft.com/office/powerpoint/2010/main" val="3955580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xmlns:p14="http://schemas.microsoft.com/office/powerpoint/2010/main" spd="slow">
        <p:split orient="vert"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4"/>
          <p:cNvSpPr txBox="1">
            <a:spLocks noGrp="1" noChangeArrowheads="1"/>
          </p:cNvSpPr>
          <p:nvPr>
            <p:ph idx="1"/>
          </p:nvPr>
        </p:nvSpPr>
        <p:spPr>
          <a:xfrm>
            <a:off x="1908175" y="2349500"/>
            <a:ext cx="5688013" cy="1765300"/>
          </a:xfrm>
          <a:ln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indent="0" algn="ctr">
              <a:buFontTx/>
              <a:buNone/>
              <a:defRPr/>
            </a:pPr>
            <a:r>
              <a:rPr lang="en-US" sz="3200" b="1" dirty="0">
                <a:solidFill>
                  <a:srgbClr val="1E04BC"/>
                </a:solidFill>
              </a:rPr>
              <a:t>The end</a:t>
            </a:r>
          </a:p>
          <a:p>
            <a:pPr algn="ctr">
              <a:defRPr/>
            </a:pPr>
            <a:endParaRPr lang="en-US" sz="3200" b="1" dirty="0">
              <a:solidFill>
                <a:srgbClr val="1E04BC"/>
              </a:solidFill>
            </a:endParaRPr>
          </a:p>
          <a:p>
            <a:pPr marL="0" indent="0" algn="ctr">
              <a:buFontTx/>
              <a:buNone/>
              <a:defRPr/>
            </a:pPr>
            <a:r>
              <a:rPr lang="en-US" sz="3200" b="1" dirty="0">
                <a:solidFill>
                  <a:srgbClr val="1E04BC"/>
                </a:solidFill>
              </a:rPr>
              <a:t>Thank you!</a:t>
            </a:r>
          </a:p>
        </p:txBody>
      </p:sp>
      <p:sp>
        <p:nvSpPr>
          <p:cNvPr id="5" name="Title 4"/>
          <p:cNvSpPr txBox="1">
            <a:spLocks noGrp="1"/>
          </p:cNvSpPr>
          <p:nvPr>
            <p:ph type="title"/>
          </p:nvPr>
        </p:nvSpPr>
        <p:spPr>
          <a:xfrm>
            <a:off x="1007180" y="832100"/>
            <a:ext cx="8013659" cy="4270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>
                <a:solidFill>
                  <a:schemeClr val="bg1"/>
                </a:solidFill>
              </a:rPr>
              <a:t>QUESTIONS</a:t>
            </a:r>
            <a:endParaRPr lang="en-US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112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xmlns:p14="http://schemas.microsoft.com/office/powerpoint/2010/main" spd="slow">
        <p:split orient="vert"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5270</TotalTime>
  <Words>311</Words>
  <Application>Microsoft Office PowerPoint</Application>
  <PresentationFormat>On-screen Show (4:3)</PresentationFormat>
  <Paragraphs>35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Symbol</vt:lpstr>
      <vt:lpstr>Office Theme</vt:lpstr>
      <vt:lpstr>PowerPoint Presentation</vt:lpstr>
      <vt:lpstr>TENDER ADMINISTRATION PROCESS</vt:lpstr>
      <vt:lpstr>TENDER ADMINISTRATION PROCESS - continue</vt:lpstr>
      <vt:lpstr>TENDER ADMINISTRATION PROCESS - continue</vt:lpstr>
      <vt:lpstr>QUESTIONS</vt:lpstr>
    </vt:vector>
  </TitlesOfParts>
  <Company>Office of the Premier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Noble Mufhandu</dc:creator>
  <cp:lastModifiedBy>KEKANA, NONKULULEKO</cp:lastModifiedBy>
  <cp:revision>243</cp:revision>
  <cp:lastPrinted>2015-06-18T06:43:41Z</cp:lastPrinted>
  <dcterms:created xsi:type="dcterms:W3CDTF">2013-11-07T08:17:59Z</dcterms:created>
  <dcterms:modified xsi:type="dcterms:W3CDTF">2023-06-04T16:28:29Z</dcterms:modified>
</cp:coreProperties>
</file>