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4"/>
  </p:notesMasterIdLst>
  <p:handoutMasterIdLst>
    <p:handoutMasterId r:id="rId15"/>
  </p:handoutMasterIdLst>
  <p:sldIdLst>
    <p:sldId id="311" r:id="rId3"/>
    <p:sldId id="312" r:id="rId4"/>
    <p:sldId id="313" r:id="rId5"/>
    <p:sldId id="1591" r:id="rId6"/>
    <p:sldId id="1558" r:id="rId7"/>
    <p:sldId id="1578" r:id="rId8"/>
    <p:sldId id="324" r:id="rId9"/>
    <p:sldId id="1592" r:id="rId10"/>
    <p:sldId id="1576" r:id="rId11"/>
    <p:sldId id="469" r:id="rId12"/>
    <p:sldId id="307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BDEF7-EAE9-43B5-9B80-518B4836BDB1}" v="2" dt="2025-12-12T09:25:53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2025/12/12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90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1" y="224180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8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32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9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  <p:sldLayoutId id="2147483661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7.emf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13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4561" y="-85552"/>
            <a:ext cx="6948306" cy="3294850"/>
          </a:xfrm>
        </p:spPr>
        <p:txBody>
          <a:bodyPr vert="horz">
            <a:noAutofit/>
          </a:bodyPr>
          <a:lstStyle/>
          <a:p>
            <a:br>
              <a:rPr lang="en-US" altLang="en-US" sz="2400" dirty="0">
                <a:solidFill>
                  <a:schemeClr val="bg1"/>
                </a:solidFill>
              </a:rPr>
            </a:br>
            <a:br>
              <a:rPr lang="en-ZA" sz="2400" dirty="0"/>
            </a:b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	</a:t>
            </a:r>
            <a:br>
              <a:rPr lang="en-US" sz="2400" dirty="0"/>
            </a:br>
            <a:r>
              <a:rPr lang="en-ZA" sz="2400" b="1" dirty="0"/>
              <a:t> </a:t>
            </a:r>
            <a:br>
              <a:rPr lang="en-US" altLang="en-US" sz="2400" dirty="0">
                <a:solidFill>
                  <a:schemeClr val="bg1"/>
                </a:solidFill>
              </a:rPr>
            </a:b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12  December </a:t>
            </a:r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9747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Hlekani Motjiyeng </a:t>
            </a:r>
            <a:endParaRPr lang="en-ZA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AD796F-F2EE-607B-4183-0B81B7195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48093"/>
              </p:ext>
            </p:extLst>
          </p:nvPr>
        </p:nvGraphicFramePr>
        <p:xfrm>
          <a:off x="6492240" y="1320800"/>
          <a:ext cx="5243500" cy="1412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43500">
                  <a:extLst>
                    <a:ext uri="{9D8B030D-6E8A-4147-A177-3AD203B41FA5}">
                      <a16:colId xmlns:a16="http://schemas.microsoft.com/office/drawing/2014/main" val="2969891341"/>
                    </a:ext>
                  </a:extLst>
                </a:gridCol>
              </a:tblGrid>
              <a:tr h="14122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Supply and deliver to site 7 x </a:t>
                      </a:r>
                      <a:r>
                        <a:rPr lang="en-ZA" sz="2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Tekron</a:t>
                      </a:r>
                      <a:r>
                        <a:rPr lang="en-ZA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(G/E) GPS, Antenna kit, simple lightning kit &amp; NTP Licence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8360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CD07E74-A3A6-BE46-4114-139A32E915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401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D07E74-A3A6-BE46-4114-139A32E91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AA5C28-60E1-C063-A1A0-2700D0AF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1CC015-98F9-AA73-0520-54CDF614BF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2248" y="1455542"/>
            <a:ext cx="6805852" cy="23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mandate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to achieve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 and sustainable local development impact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through leveraging Eskom’s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procurement spend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a manner that allows flexibility within the business in order to accommodate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 local development initiatives and policies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1713BF8-2073-6873-0E9B-E74ACB43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31" y="1308100"/>
            <a:ext cx="10446487" cy="26924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B1D1FE-E903-1BF3-3919-1026CD2A3C68}"/>
              </a:ext>
            </a:extLst>
          </p:cNvPr>
          <p:cNvSpPr/>
          <p:nvPr/>
        </p:nvSpPr>
        <p:spPr bwMode="auto">
          <a:xfrm>
            <a:off x="771931" y="1073150"/>
            <a:ext cx="10446487" cy="234950"/>
          </a:xfrm>
          <a:prstGeom prst="rect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Mandate</a:t>
            </a:r>
          </a:p>
        </p:txBody>
      </p:sp>
      <p:pic>
        <p:nvPicPr>
          <p:cNvPr id="11" name="Picture 12" descr="Community Icon Png #92214 - Free Icons Library">
            <a:extLst>
              <a:ext uri="{FF2B5EF4-FFF2-40B4-BE49-F238E27FC236}">
                <a16:creationId xmlns:a16="http://schemas.microsoft.com/office/drawing/2014/main" id="{A0A232AF-4E52-32D9-9CF1-7F734050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002E7F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566424" y="400050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256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DE993C-6CF5-7755-08F6-81C22F02D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9323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592" imgH="595" progId="TCLayout.ActiveDocument.1">
                  <p:embed/>
                </p:oleObj>
              </mc:Choice>
              <mc:Fallback>
                <p:oleObj name="think-cell Slide" r:id="rId25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DE993C-6CF5-7755-08F6-81C22F02D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6B0396-3CF4-35A7-7589-1EA311C1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SD&amp;L measures impact along 5 key performance areas</a:t>
            </a:r>
            <a:endParaRPr lang="en-ZA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27AEB6E-DC66-48BC-80DD-E1C7126050B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64920" y="1244600"/>
            <a:ext cx="736367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BBC8334-B2DF-C03B-6671-F2280947D79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164920" y="1244600"/>
            <a:ext cx="7363675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82359B1D-B9CB-6119-CB05-44808FD4EB3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36542" y="1244600"/>
            <a:ext cx="351174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6D54DF8-F912-52BA-DADF-C2A23EB14D5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36542" y="1244600"/>
            <a:ext cx="3511745" cy="422275"/>
          </a:xfrm>
          <a:prstGeom prst="rect">
            <a:avLst/>
          </a:prstGeom>
          <a:solidFill>
            <a:srgbClr val="83725B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performance areas</a:t>
            </a:r>
          </a:p>
        </p:txBody>
      </p:sp>
      <p:sp>
        <p:nvSpPr>
          <p:cNvPr id="10" name="Rectangle 286">
            <a:extLst>
              <a:ext uri="{FF2B5EF4-FFF2-40B4-BE49-F238E27FC236}">
                <a16:creationId xmlns:a16="http://schemas.microsoft.com/office/drawing/2014/main" id="{50EDC742-666E-9559-8696-A96900D14DF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354232" y="1782763"/>
            <a:ext cx="6913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1" name="Rectangle 286">
            <a:extLst>
              <a:ext uri="{FF2B5EF4-FFF2-40B4-BE49-F238E27FC236}">
                <a16:creationId xmlns:a16="http://schemas.microsoft.com/office/drawing/2014/main" id="{EED891C7-F186-0E12-2534-F875391322A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65703" y="1782763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Skills development </a:t>
            </a:r>
          </a:p>
        </p:txBody>
      </p:sp>
      <p:sp>
        <p:nvSpPr>
          <p:cNvPr id="12" name="Rectangle 286">
            <a:extLst>
              <a:ext uri="{FF2B5EF4-FFF2-40B4-BE49-F238E27FC236}">
                <a16:creationId xmlns:a16="http://schemas.microsoft.com/office/drawing/2014/main" id="{497025BE-EF67-5743-D050-782C7A44F0C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54232" y="2744788"/>
            <a:ext cx="691361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Transmission spend to develop South African based manufacturers/suppliers by ensuring that local content in line with DTI designated commodities is adhered to and advanced </a:t>
            </a:r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E0DB8E97-2A04-0ED1-2A9C-D330BFB06527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765703" y="2744788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Local content</a:t>
            </a: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B62C229F-A18C-092C-B123-1424EBED096E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54232" y="3946525"/>
            <a:ext cx="69136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Eskom and suppliers’ spend to foster the establishment of new competitive industries in the Transmission sector</a:t>
            </a:r>
          </a:p>
        </p:txBody>
      </p:sp>
      <p:sp>
        <p:nvSpPr>
          <p:cNvPr id="15" name="Rectangle 286">
            <a:extLst>
              <a:ext uri="{FF2B5EF4-FFF2-40B4-BE49-F238E27FC236}">
                <a16:creationId xmlns:a16="http://schemas.microsoft.com/office/drawing/2014/main" id="{623316D2-73AE-8CEE-273D-965FDF8196A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765703" y="3946525"/>
            <a:ext cx="295814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</a:p>
        </p:txBody>
      </p:sp>
      <p:sp>
        <p:nvSpPr>
          <p:cNvPr id="16" name="Rectangle 286">
            <a:extLst>
              <a:ext uri="{FF2B5EF4-FFF2-40B4-BE49-F238E27FC236}">
                <a16:creationId xmlns:a16="http://schemas.microsoft.com/office/drawing/2014/main" id="{3A288915-B4BD-5C94-6DD4-5B6EE444B617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4354232" y="4903788"/>
            <a:ext cx="69136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kumimoji="0" lang="en-US" altLang="en-US" sz="1600" b="1" i="1" u="sng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jobs by suppliers as a direct result of Transmission business</a:t>
            </a: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86">
            <a:extLst>
              <a:ext uri="{FF2B5EF4-FFF2-40B4-BE49-F238E27FC236}">
                <a16:creationId xmlns:a16="http://schemas.microsoft.com/office/drawing/2014/main" id="{DA484BEB-5962-64CA-DFEB-FFF886EE8ACA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765703" y="4903788"/>
            <a:ext cx="295814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Employment and job creation</a:t>
            </a:r>
          </a:p>
        </p:txBody>
      </p:sp>
      <p:sp>
        <p:nvSpPr>
          <p:cNvPr id="18" name="Rectangle 286">
            <a:extLst>
              <a:ext uri="{FF2B5EF4-FFF2-40B4-BE49-F238E27FC236}">
                <a16:creationId xmlns:a16="http://schemas.microsoft.com/office/drawing/2014/main" id="{3AF7F6BA-8579-76E7-0D45-6B44277FD866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54232" y="5616575"/>
            <a:ext cx="69136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Providing a platform to develop emerging suppliers, and further contribution to local developmental opportunities for national and international suppliers</a:t>
            </a:r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33928058-9362-BED0-2453-B977D5D74507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765703" y="5616575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Supplier development</a:t>
            </a: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id="{E3C972C7-079F-05DD-2E5D-9B580804B550}"/>
              </a:ext>
            </a:extLst>
          </p:cNvPr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90199" y="2633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CDFD0BC2-BE76-77BE-4DFF-DAEA2D88B065}"/>
              </a:ext>
            </a:extLst>
          </p:cNvPr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4208230" y="2633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EC57C404-AF78-03A4-D44B-DE9A04EEE181}"/>
              </a:ext>
            </a:extLst>
          </p:cNvPr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704487" y="3835400"/>
            <a:ext cx="3450469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Line 32">
            <a:extLst>
              <a:ext uri="{FF2B5EF4-FFF2-40B4-BE49-F238E27FC236}">
                <a16:creationId xmlns:a16="http://schemas.microsoft.com/office/drawing/2014/main" id="{4ED16BE6-6E35-6AEB-10C6-82CB0658AE24}"/>
              </a:ext>
            </a:extLst>
          </p:cNvPr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4246330" y="383540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id="{A12ACD5D-5551-5D14-8C58-AC9AC48814C8}"/>
              </a:ext>
            </a:extLst>
          </p:cNvPr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90199" y="4792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6C2D77B1-CB36-C1B5-354C-6A50AFCDD634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4208230" y="4792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10F516-53DA-CD95-F492-09DC4CDE7B2A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90199" y="5505450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BD8B6A0D-15BB-6C4C-1F08-0E4E4400FD9C}"/>
              </a:ext>
            </a:extLst>
          </p:cNvPr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4208230" y="550545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8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25347389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7" y="1101970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6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5970" y="1559170"/>
            <a:ext cx="679938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JV – Consolidated B-BBEE certificate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89FCB0-4E2B-8D72-6410-916D4702A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5799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89FCB0-4E2B-8D72-6410-916D4702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4AA992-CF92-57B1-8D40-DE046282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Elements of  B-BBEE Sworn Affidavits </a:t>
            </a:r>
            <a:endParaRPr lang="en-Z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2ED9A-A1C7-0465-0027-10F22B4FFA0E}"/>
              </a:ext>
            </a:extLst>
          </p:cNvPr>
          <p:cNvSpPr txBox="1">
            <a:spLocks/>
          </p:cNvSpPr>
          <p:nvPr/>
        </p:nvSpPr>
        <p:spPr bwMode="auto">
          <a:xfrm>
            <a:off x="541783" y="1096963"/>
            <a:ext cx="1115221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a) Name/s of deponent as they appear in the identity document and the identity number.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or circle </a:t>
            </a:r>
            <a:r>
              <a:rPr kumimoji="0" lang="en-ZA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Whichever is applicable). 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d) Percentage of black ownership, black female ownership and designated group. In the case of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specialised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enterprises as per Statement 004, the percentage of black beneficiaries must be reflected. (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blank spaces to be left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Indicate total revenue for the year under review and whether it is based on audited financial statements or management account.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the applicable option).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day/month/year).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g) B-BBEE Status level. An enterprise can only have one status level.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h) Empowering supplier status must be indicated. For QSEs, the deponent must select the basis for the empowering supplier status.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 deponent signed and date of Commissioner of Oath must be the same.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 sworn Affidavit must be signed in the presence of the Commissioner of Oath).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K) Sworn Affidavits attested / signed by a Commissioner of Oaths as a true copy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stamp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not be accepted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B7056C-1589-421D-32BD-8287C952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02" y="1052513"/>
            <a:ext cx="11312802" cy="56896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5D3-3557-0296-2C9F-C38FBD194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E1A97DB-F5BC-F5D5-6DF9-B4356015F1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1A97DB-F5BC-F5D5-6DF9-B4356015F1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C06B3A-A4E4-4834-A4DF-8FD995E3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A3BB13-56F2-B771-A19D-5576EBE38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653" y="1634833"/>
            <a:ext cx="9929004" cy="39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20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725613" y="319576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8388" y="6453189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>
                <a:solidFill>
                  <a:srgbClr val="83725B"/>
                </a:solidFill>
              </a:rPr>
              <a:pPr eaLnBrk="1" hangingPunct="1"/>
              <a:t>9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0832" y="1443841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2250832" y="1305343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61B77-BE55-C038-430D-36239A51C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451" y="1959675"/>
            <a:ext cx="4712607" cy="755449"/>
          </a:xfrm>
        </p:spPr>
        <p:txBody>
          <a:bodyPr>
            <a:noAutofit/>
          </a:bodyPr>
          <a:lstStyle/>
          <a:p>
            <a:r>
              <a:rPr lang="en-US" sz="5500" b="1" dirty="0">
                <a:solidFill>
                  <a:srgbClr val="002060"/>
                </a:solidFill>
              </a:rPr>
              <a:t>QUESTIONS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</p:spTree>
    <p:extLst>
      <p:ext uri="{BB962C8B-B14F-4D97-AF65-F5344CB8AC3E}">
        <p14:creationId xmlns:p14="http://schemas.microsoft.com/office/powerpoint/2010/main" val="234040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5310</TotalTime>
  <Words>695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        </vt:lpstr>
      <vt:lpstr>Eskom Supplier Development and Localisation Mandate</vt:lpstr>
      <vt:lpstr>SD&amp;L measures impact along 5 key performance areas</vt:lpstr>
      <vt:lpstr>  Evaluation criteria </vt:lpstr>
      <vt:lpstr>Preference Points B-BBEE</vt:lpstr>
      <vt:lpstr> B-BBEE requirements  </vt:lpstr>
      <vt:lpstr>Key Elements of  B-BBEE Sworn Affidavits </vt:lpstr>
      <vt:lpstr> SDL&amp;I Objectives in Line with RDP Goals</vt:lpstr>
      <vt:lpstr>PowerPoint Presentation</vt:lpstr>
      <vt:lpstr>QUESTIONS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Hlekani Motjiyeng</cp:lastModifiedBy>
  <cp:revision>93</cp:revision>
  <cp:lastPrinted>2024-01-29T10:17:28Z</cp:lastPrinted>
  <dcterms:created xsi:type="dcterms:W3CDTF">2020-01-06T09:48:40Z</dcterms:created>
  <dcterms:modified xsi:type="dcterms:W3CDTF">2025-12-12T09:28:59Z</dcterms:modified>
</cp:coreProperties>
</file>