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2"/>
  </p:notesMasterIdLst>
  <p:handoutMasterIdLst>
    <p:handoutMasterId r:id="rId13"/>
  </p:handoutMasterIdLst>
  <p:sldIdLst>
    <p:sldId id="311" r:id="rId3"/>
    <p:sldId id="718" r:id="rId4"/>
    <p:sldId id="351" r:id="rId5"/>
    <p:sldId id="385" r:id="rId6"/>
    <p:sldId id="386" r:id="rId7"/>
    <p:sldId id="719" r:id="rId8"/>
    <p:sldId id="720" r:id="rId9"/>
    <p:sldId id="341" r:id="rId10"/>
    <p:sldId id="307" r:id="rId11"/>
  </p:sldIdLst>
  <p:sldSz cx="12192000" cy="6858000"/>
  <p:notesSz cx="6858000" cy="9144000"/>
  <p:custDataLst>
    <p:tags r:id="rId1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1ECAF1D-4888-7AF9-99EC-E694532B3A9D}" name="Camille Shah" initials="CS" userId="S::ShahC@eskom.co.za::b49c16eb-9c2f-4076-ae16-294c29ffbf0a" providerId="AD"/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3725B"/>
    <a:srgbClr val="0DB02B"/>
    <a:srgbClr val="D69B40"/>
    <a:srgbClr val="C97A00"/>
    <a:srgbClr val="CDB6AA"/>
    <a:srgbClr val="ACC3C3"/>
    <a:srgbClr val="E4BC7F"/>
    <a:srgbClr val="C2C382"/>
    <a:srgbClr val="CA9987"/>
    <a:srgbClr val="B491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8E72FB2-3048-A3E8-FAC4-1A154E9EBC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23EC01-58E5-F53E-1D93-72866D0681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080778-C05C-3E46-9B06-74AA136A7A40}" type="datetimeFigureOut">
              <a:rPr lang="en-US" smtClean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6FACD4-124B-05EE-B114-66B0345F22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B63DF-093C-F399-FB34-69C3F05943E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EA1C4-6C35-F64A-BE83-0706739C5F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0297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2026/09/23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4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B085070-5ABA-31E7-632F-0611553009D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5" y="4132045"/>
            <a:ext cx="12192636" cy="2476628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7AF18338-7987-F843-7A24-C7E061E84633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69916C4-EAFC-9D67-10B5-FCFACF7D35E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818261" y="2110042"/>
            <a:ext cx="3937000" cy="3568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EA18EA-0E1F-240D-DE7C-C9CC84E081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427231" y="3933821"/>
            <a:ext cx="2260600" cy="2044700"/>
          </a:xfrm>
          <a:prstGeom prst="rect">
            <a:avLst/>
          </a:prstGeom>
        </p:spPr>
      </p:pic>
      <p:sp>
        <p:nvSpPr>
          <p:cNvPr id="4" name="Picture Placeholder 101">
            <a:extLst>
              <a:ext uri="{FF2B5EF4-FFF2-40B4-BE49-F238E27FC236}">
                <a16:creationId xmlns:a16="http://schemas.microsoft.com/office/drawing/2014/main" id="{BA61F4DB-F9E7-C717-1797-CE92AFF6F58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4005258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5" name="Picture Placeholder 103">
            <a:extLst>
              <a:ext uri="{FF2B5EF4-FFF2-40B4-BE49-F238E27FC236}">
                <a16:creationId xmlns:a16="http://schemas.microsoft.com/office/drawing/2014/main" id="{3E772CB1-2E91-063A-38F9-D7BCE95D71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2241733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  <p:sp>
        <p:nvSpPr>
          <p:cNvPr id="19" name="Rectangle 3">
            <a:extLst>
              <a:ext uri="{FF2B5EF4-FFF2-40B4-BE49-F238E27FC236}">
                <a16:creationId xmlns:a16="http://schemas.microsoft.com/office/drawing/2014/main" id="{12C33341-4EC4-CA2A-1DCC-EBC4ADFBDCDB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83708" y="1457094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3200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12192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12192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706440" y="2241802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14800" y="4142876"/>
            <a:ext cx="4114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229600" y="4142876"/>
            <a:ext cx="39624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12192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5392740" y="2867099"/>
            <a:ext cx="634300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12192000" cy="26402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A2E1B3-D2A0-E520-6EEF-E94074B842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818261" y="152947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552414-F8DB-56D3-1E47-029CA76AFA5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27231" y="335325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01501E1-4BEF-E23F-D908-DD33B0BF36D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0167" y="3424687"/>
            <a:ext cx="1895476" cy="1895476"/>
          </a:xfrm>
          <a:prstGeom prst="ellipse">
            <a:avLst/>
          </a:prstGeom>
          <a:solidFill>
            <a:schemeClr val="accent2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B8401596-002A-0928-7FB2-207F2EE4114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314168" y="166116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rgbClr val="C97A00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Insert </a:t>
            </a:r>
            <a:br>
              <a:rPr lang="en-US"/>
            </a:br>
            <a:r>
              <a:rPr lang="en-US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38ED6B3-A54B-E3D6-3B0D-0CE82331EF5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20393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9EED64-0DEB-A705-F1C8-127F77BB42B1}"/>
              </a:ext>
            </a:extLst>
          </p:cNvPr>
          <p:cNvSpPr/>
          <p:nvPr userDrawn="1"/>
        </p:nvSpPr>
        <p:spPr>
          <a:xfrm>
            <a:off x="0" y="6176965"/>
            <a:ext cx="12192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49935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8528D-C9DB-4A97-92A1-19A0912F1E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089052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5" Type="http://schemas.openxmlformats.org/officeDocument/2006/relationships/theme" Target="../theme/theme1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3" Type="http://schemas.openxmlformats.org/officeDocument/2006/relationships/slideLayout" Target="../slideLayouts/slideLayout7.xml"/><Relationship Id="rId7" Type="http://schemas.openxmlformats.org/officeDocument/2006/relationships/tags" Target="../tags/tag1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9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8.xml"/><Relationship Id="rId9" Type="http://schemas.openxmlformats.org/officeDocument/2006/relationships/oleObject" Target="../embeddings/oleObject4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8" imgW="270" imgH="270" progId="TCLayout.ActiveDocument.1">
                  <p:embed/>
                </p:oleObj>
              </mc:Choice>
              <mc:Fallback>
                <p:oleObj name="think-cell Slide" r:id="rId8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7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1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pic>
        <p:nvPicPr>
          <p:cNvPr id="7" name="Picture 6" descr="A black screen with white text&#10;&#10;Description automatically generated">
            <a:extLst>
              <a:ext uri="{FF2B5EF4-FFF2-40B4-BE49-F238E27FC236}">
                <a16:creationId xmlns:a16="http://schemas.microsoft.com/office/drawing/2014/main" id="{6B88D3B3-9103-9A07-36E3-D7FA1556BA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06825" y="178910"/>
            <a:ext cx="3025916" cy="110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7" r:id="rId3"/>
    <p:sldLayoutId id="2147483655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1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12192000" cy="9906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75959223"/>
              </p:ext>
            </p:extLst>
          </p:nvPr>
        </p:nvGraphicFramePr>
        <p:xfrm>
          <a:off x="1589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589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1" y="0"/>
            <a:ext cx="158751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24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681" y="1223493"/>
            <a:ext cx="11383851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1680" y="6356352"/>
            <a:ext cx="1079142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7804" y="6356352"/>
            <a:ext cx="3477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1682" y="205769"/>
            <a:ext cx="9511777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98892C-3B58-8843-4E69-B1E42E9824CB}"/>
              </a:ext>
            </a:extLst>
          </p:cNvPr>
          <p:cNvGrpSpPr/>
          <p:nvPr userDrawn="1"/>
        </p:nvGrpSpPr>
        <p:grpSpPr>
          <a:xfrm>
            <a:off x="9733443" y="171358"/>
            <a:ext cx="2148924" cy="651617"/>
            <a:chOff x="7522435" y="1661173"/>
            <a:chExt cx="2715828" cy="823519"/>
          </a:xfrm>
        </p:grpSpPr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A8F0EFDE-1C73-CEE7-B895-29C3ED656925}"/>
                </a:ext>
              </a:extLst>
            </p:cNvPr>
            <p:cNvSpPr/>
            <p:nvPr userDrawn="1"/>
          </p:nvSpPr>
          <p:spPr>
            <a:xfrm>
              <a:off x="7522435" y="1661173"/>
              <a:ext cx="215990" cy="606778"/>
            </a:xfrm>
            <a:custGeom>
              <a:avLst/>
              <a:gdLst>
                <a:gd name="connsiteX0" fmla="*/ 0 w 215990"/>
                <a:gd name="connsiteY0" fmla="*/ 0 h 606778"/>
                <a:gd name="connsiteX1" fmla="*/ 211681 w 215990"/>
                <a:gd name="connsiteY1" fmla="*/ 0 h 606778"/>
                <a:gd name="connsiteX2" fmla="*/ 188843 w 215990"/>
                <a:gd name="connsiteY2" fmla="*/ 27680 h 606778"/>
                <a:gd name="connsiteX3" fmla="*/ 105423 w 215990"/>
                <a:gd name="connsiteY3" fmla="*/ 300778 h 606778"/>
                <a:gd name="connsiteX4" fmla="*/ 188843 w 215990"/>
                <a:gd name="connsiteY4" fmla="*/ 573876 h 606778"/>
                <a:gd name="connsiteX5" fmla="*/ 215990 w 215990"/>
                <a:gd name="connsiteY5" fmla="*/ 606778 h 606778"/>
                <a:gd name="connsiteX6" fmla="*/ 0 w 215990"/>
                <a:gd name="connsiteY6" fmla="*/ 606778 h 606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5990" h="606778">
                  <a:moveTo>
                    <a:pt x="0" y="0"/>
                  </a:moveTo>
                  <a:lnTo>
                    <a:pt x="211681" y="0"/>
                  </a:lnTo>
                  <a:lnTo>
                    <a:pt x="188843" y="27680"/>
                  </a:lnTo>
                  <a:cubicBezTo>
                    <a:pt x="136176" y="105638"/>
                    <a:pt x="105423" y="199617"/>
                    <a:pt x="105423" y="300778"/>
                  </a:cubicBezTo>
                  <a:cubicBezTo>
                    <a:pt x="105423" y="401940"/>
                    <a:pt x="136176" y="495918"/>
                    <a:pt x="188843" y="573876"/>
                  </a:cubicBezTo>
                  <a:lnTo>
                    <a:pt x="215990" y="606778"/>
                  </a:lnTo>
                  <a:lnTo>
                    <a:pt x="0" y="606778"/>
                  </a:lnTo>
                  <a:close/>
                </a:path>
              </a:pathLst>
            </a:custGeom>
            <a:solidFill>
              <a:srgbClr val="C97A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800"/>
            </a:p>
          </p:txBody>
        </p:sp>
        <p:pic>
          <p:nvPicPr>
            <p:cNvPr id="25" name="Picture 24" descr="A black and white logo&#10;&#10;Description automatically generated">
              <a:extLst>
                <a:ext uri="{FF2B5EF4-FFF2-40B4-BE49-F238E27FC236}">
                  <a16:creationId xmlns:a16="http://schemas.microsoft.com/office/drawing/2014/main" id="{23B9E0D4-C21E-F6B7-D922-AE9183361DD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83826" y="1756056"/>
              <a:ext cx="2354437" cy="7286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8" r:id="rId2"/>
    <p:sldLayoutId id="2147483654" r:id="rId3"/>
    <p:sldLayoutId id="2147483659" r:id="rId4"/>
    <p:sldLayoutId id="2147483660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1D3E88"/>
        </a:buClr>
        <a:buFont typeface="Calibri" panose="020F0502020204030204" pitchFamily="34" charset="0"/>
        <a:buChar char="-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sz="140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hyperlink" Target="mailto:MkansiO@eskom.co.za" TargetMode="Externa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D170835-036D-9610-4492-0E92E59F155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209408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D170835-036D-9610-4492-0E92E59F15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6E3FEA5-A775-056A-0983-BF5E78389C8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8CD09AD-C45A-5CE5-6A89-00FA98E608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1B53E9CF-B0B4-E2B5-EA75-4887178A58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83605" y="1166191"/>
            <a:ext cx="6343104" cy="1470992"/>
          </a:xfrm>
        </p:spPr>
        <p:txBody>
          <a:bodyPr vert="horz">
            <a:noAutofit/>
          </a:bodyPr>
          <a:lstStyle/>
          <a:p>
            <a:pPr algn="l"/>
            <a:r>
              <a:rPr lang="en-ZA" sz="1800" b="1" i="0" u="none" strike="noStrike" baseline="0" dirty="0">
                <a:latin typeface="Arial-BoldMT"/>
              </a:rPr>
              <a:t>THE PROVISION OF PROFESSIONAL ASSURANCE SERVICES FOR NTCSA ON AN AS AND WHEN REQUIRED BASIS FOR A PERIOD OF FIVE (5) YEARS.</a:t>
            </a:r>
            <a:br>
              <a:rPr lang="en-US" altLang="en-US" sz="2400" dirty="0">
                <a:solidFill>
                  <a:schemeClr val="bg1"/>
                </a:solidFill>
              </a:rPr>
            </a:br>
            <a:endParaRPr lang="en-ZA" altLang="en-US" sz="2400" dirty="0">
              <a:solidFill>
                <a:schemeClr val="bg1"/>
              </a:solidFill>
            </a:endParaRPr>
          </a:p>
        </p:txBody>
      </p:sp>
      <p:pic>
        <p:nvPicPr>
          <p:cNvPr id="8" name="Picture Placeholder 9" descr="A group of men in a power line&#10;&#10;Description automatically generated">
            <a:extLst>
              <a:ext uri="{FF2B5EF4-FFF2-40B4-BE49-F238E27FC236}">
                <a16:creationId xmlns:a16="http://schemas.microsoft.com/office/drawing/2014/main" id="{82D95222-E527-835A-40D8-5BDF5077DAA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20128" y="4017255"/>
            <a:ext cx="1895475" cy="1895475"/>
          </a:xfrm>
          <a:prstGeom prst="ellipse">
            <a:avLst/>
          </a:prstGeom>
          <a:solidFill>
            <a:srgbClr val="C97A00"/>
          </a:solidFill>
          <a:ln>
            <a:noFill/>
          </a:ln>
        </p:spPr>
      </p:pic>
      <p:pic>
        <p:nvPicPr>
          <p:cNvPr id="9" name="Picture Placeholder 7" descr="A power line in the snow&#10;&#10;Description automatically generated">
            <a:extLst>
              <a:ext uri="{FF2B5EF4-FFF2-40B4-BE49-F238E27FC236}">
                <a16:creationId xmlns:a16="http://schemas.microsoft.com/office/drawing/2014/main" id="{79B4FCB5-4316-B142-E3BA-48AD6A2A83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4089" y="2249658"/>
            <a:ext cx="3294063" cy="3294063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8A12FD97-8C45-519E-B16A-741E7E5A67D6}"/>
              </a:ext>
            </a:extLst>
          </p:cNvPr>
          <p:cNvSpPr txBox="1">
            <a:spLocks/>
          </p:cNvSpPr>
          <p:nvPr/>
        </p:nvSpPr>
        <p:spPr>
          <a:xfrm>
            <a:off x="6237514" y="3416662"/>
            <a:ext cx="5498226" cy="676275"/>
          </a:xfrm>
          <a:prstGeom prst="rect">
            <a:avLst/>
          </a:prstGeom>
        </p:spPr>
        <p:txBody>
          <a:bodyPr/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8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22.09.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en-US" sz="1800" b="0" i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DEA250EA-022A-3858-BEE9-75A4ECD79339}"/>
              </a:ext>
            </a:extLst>
          </p:cNvPr>
          <p:cNvSpPr txBox="1">
            <a:spLocks noChangeArrowheads="1"/>
          </p:cNvSpPr>
          <p:nvPr/>
        </p:nvSpPr>
        <p:spPr>
          <a:xfrm>
            <a:off x="5538158" y="2449902"/>
            <a:ext cx="6197582" cy="759124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0" kern="1200">
                <a:solidFill>
                  <a:schemeClr val="bg1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000" b="1" dirty="0"/>
              <a:t>Presented by: Proscoviour Ratsethana</a:t>
            </a:r>
            <a:endParaRPr lang="en-ZA" sz="2000" b="1" dirty="0"/>
          </a:p>
        </p:txBody>
      </p:sp>
    </p:spTree>
    <p:extLst>
      <p:ext uri="{BB962C8B-B14F-4D97-AF65-F5344CB8AC3E}">
        <p14:creationId xmlns:p14="http://schemas.microsoft.com/office/powerpoint/2010/main" val="3303961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Contents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5600" dirty="0"/>
              <a:t>Welcome and Introduction	</a:t>
            </a:r>
            <a:r>
              <a:rPr lang="en-ZA" sz="5600" b="1" dirty="0"/>
              <a:t>			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5600" dirty="0"/>
              <a:t>Safety and Evacuation Procedure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5600" dirty="0"/>
              <a:t>Declaration of Interest 	 			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5600" dirty="0"/>
              <a:t>Commercial Requirements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ZA" sz="5600" dirty="0"/>
              <a:t>Scope of work  and Functionality </a:t>
            </a:r>
            <a:r>
              <a:rPr lang="en-US" sz="5600" dirty="0"/>
              <a:t>	</a:t>
            </a:r>
            <a:r>
              <a:rPr lang="en-US" sz="5600" dirty="0">
                <a:ea typeface="Times New Roman"/>
              </a:rPr>
              <a:t> 		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5600" dirty="0">
                <a:ea typeface="Times New Roman"/>
              </a:rPr>
              <a:t>SDL and I Requirements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defRPr/>
            </a:pPr>
            <a:r>
              <a:rPr lang="en-US" sz="5600" dirty="0">
                <a:ea typeface="Times New Roman"/>
              </a:rPr>
              <a:t>SHEQ Requirements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/>
            </a:pPr>
            <a:r>
              <a:rPr lang="en-US" dirty="0">
                <a:ea typeface="Times New Roman"/>
              </a:rPr>
              <a:t>			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1200"/>
              </a:spcAft>
              <a:buNone/>
              <a:defRPr/>
            </a:pPr>
            <a:r>
              <a:rPr lang="en-ZA" dirty="0"/>
              <a:t>	</a:t>
            </a:r>
            <a:endParaRPr lang="en-US" dirty="0">
              <a:ea typeface="Times New Roman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>
          <a:xfrm>
            <a:off x="3795713" y="6453188"/>
            <a:ext cx="992187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defPPr>
              <a:defRPr lang="en-ZA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rgbClr val="83725B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9F821999-9DBA-41DA-BCEB-E78C8CAF19B5}" type="slidenum">
              <a:rPr lang="en-ZA" smtClean="0"/>
              <a:pPr>
                <a:defRPr/>
              </a:pPr>
              <a:t>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06865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18201" y="1219199"/>
            <a:ext cx="8461854" cy="510540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3266" tIns="46633" rIns="93266" bIns="46633" anchor="ctr">
            <a:noAutofit/>
          </a:bodyPr>
          <a:lstStyle/>
          <a:p>
            <a:pPr>
              <a:defRPr/>
            </a:pPr>
            <a:endParaRPr lang="en-ZA" sz="1200" dirty="0">
              <a:solidFill>
                <a:srgbClr val="00389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1052738"/>
            <a:ext cx="8938958" cy="55004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28" y="300318"/>
            <a:ext cx="693420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5000"/>
              </a:lnSpc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2pPr>
            <a:lvl3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3pPr>
            <a:lvl4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4pPr>
            <a:lvl5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5pPr>
            <a:lvl6pPr marL="4572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6pPr>
            <a:lvl7pPr marL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7pPr>
            <a:lvl8pPr marL="13716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8pPr>
            <a:lvl9pPr marL="1828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Commercial process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2009955" y="1604512"/>
            <a:ext cx="8077773" cy="483209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ZA" dirty="0"/>
              <a:t>The </a:t>
            </a:r>
            <a:r>
              <a:rPr lang="en-ZA" b="1" dirty="0"/>
              <a:t>first stage </a:t>
            </a:r>
            <a:r>
              <a:rPr lang="en-ZA" dirty="0"/>
              <a:t>is an open tender process where suppliers are</a:t>
            </a:r>
          </a:p>
          <a:p>
            <a:r>
              <a:rPr lang="en-ZA" dirty="0"/>
              <a:t>qualified in terms of their technical offer and ability to render the</a:t>
            </a:r>
          </a:p>
          <a:p>
            <a:r>
              <a:rPr lang="en-ZA" dirty="0"/>
              <a:t>services as required for the panel.</a:t>
            </a:r>
          </a:p>
          <a:p>
            <a:endParaRPr lang="en-ZA" sz="1400" dirty="0">
              <a:solidFill>
                <a:schemeClr val="accent4"/>
              </a:solidFill>
            </a:endParaRPr>
          </a:p>
          <a:p>
            <a:endParaRPr lang="en-ZA" sz="1400" dirty="0">
              <a:solidFill>
                <a:schemeClr val="accent4"/>
              </a:solidFill>
            </a:endParaRPr>
          </a:p>
          <a:p>
            <a:endParaRPr lang="en-ZA" sz="1400" dirty="0">
              <a:solidFill>
                <a:schemeClr val="accent4"/>
              </a:solidFill>
            </a:endParaRPr>
          </a:p>
          <a:p>
            <a:r>
              <a:rPr lang="en-ZA" dirty="0"/>
              <a:t>The </a:t>
            </a:r>
            <a:r>
              <a:rPr lang="en-ZA" b="1" dirty="0"/>
              <a:t>second stage </a:t>
            </a:r>
            <a:r>
              <a:rPr lang="en-ZA" dirty="0"/>
              <a:t>is a secondary procurement process under</a:t>
            </a:r>
          </a:p>
          <a:p>
            <a:r>
              <a:rPr lang="en-ZA" dirty="0"/>
              <a:t>which Requests for Quotations will be issued to panel members on</a:t>
            </a:r>
          </a:p>
          <a:p>
            <a:r>
              <a:rPr lang="en-ZA" dirty="0"/>
              <a:t>a transparent and auditable basis.</a:t>
            </a:r>
          </a:p>
          <a:p>
            <a:endParaRPr lang="en-ZA" dirty="0"/>
          </a:p>
          <a:p>
            <a:r>
              <a:rPr lang="en-ZA" dirty="0"/>
              <a:t>Responses will be evaluated using the 80/20 preference point</a:t>
            </a:r>
          </a:p>
          <a:p>
            <a:r>
              <a:rPr lang="en-ZA" dirty="0"/>
              <a:t>system for Price and Specific Goals. Where justified by the nature</a:t>
            </a:r>
          </a:p>
          <a:p>
            <a:r>
              <a:rPr lang="en-ZA" dirty="0"/>
              <a:t>or complexity of a Task Order, functionality/technical criteria may</a:t>
            </a:r>
          </a:p>
          <a:p>
            <a:r>
              <a:rPr lang="en-ZA" dirty="0"/>
              <a:t>also be applied as a qualifying evaluation stage before the 80/20</a:t>
            </a:r>
          </a:p>
          <a:p>
            <a:r>
              <a:rPr lang="en-ZA" dirty="0"/>
              <a:t>evaluation process. The Task Order will be awarded to the highest scoring</a:t>
            </a:r>
          </a:p>
          <a:p>
            <a:r>
              <a:rPr lang="en-ZA" dirty="0"/>
              <a:t>tenderer in terms of the outcome of the Price and Specific</a:t>
            </a:r>
          </a:p>
          <a:p>
            <a:r>
              <a:rPr lang="en-ZA" dirty="0"/>
              <a:t>Goals ranking process.</a:t>
            </a:r>
            <a:endParaRPr lang="en-ZA" sz="1400" dirty="0">
              <a:solidFill>
                <a:schemeClr val="accent4"/>
              </a:solidFill>
            </a:endParaRPr>
          </a:p>
          <a:p>
            <a:endParaRPr lang="en-US" sz="1400" dirty="0">
              <a:solidFill>
                <a:schemeClr val="accent4"/>
              </a:solidFill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0280056" y="1447800"/>
            <a:ext cx="0" cy="48768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82200" y="6459543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4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2126168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18202" y="1219200"/>
            <a:ext cx="8461854" cy="510540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3266" tIns="46633" rIns="93266" bIns="46633" anchor="ctr">
            <a:noAutofit/>
          </a:bodyPr>
          <a:lstStyle/>
          <a:p>
            <a:pPr>
              <a:defRPr/>
            </a:pPr>
            <a:endParaRPr lang="en-ZA" sz="1200" dirty="0">
              <a:solidFill>
                <a:srgbClr val="00389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1052738"/>
            <a:ext cx="8938958" cy="55004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28" y="300318"/>
            <a:ext cx="693420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5000"/>
              </a:lnSpc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2pPr>
            <a:lvl3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3pPr>
            <a:lvl4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4pPr>
            <a:lvl5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5pPr>
            <a:lvl6pPr marL="4572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6pPr>
            <a:lvl7pPr marL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7pPr>
            <a:lvl8pPr marL="13716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8pPr>
            <a:lvl9pPr marL="1828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Commercial process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1482901" y="1219200"/>
            <a:ext cx="8604830" cy="5478423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400" dirty="0"/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Prices will be scored out of  80 points</a:t>
            </a:r>
          </a:p>
          <a:p>
            <a:pPr marL="1371600" marR="0" lvl="3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 points for B-BBEE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Single point of contact is Proscoviour Ratsethana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E-mail: mashamLa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/>
              </a:rPr>
              <a:t>@ntcsa.co.za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62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   Tel: 011 800 5699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sng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 terms of Eskom's Policy and Procedure, all questions and queries received will be answered in writing to all the bidders. 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Closing date is </a:t>
            </a:r>
            <a:r>
              <a:rPr lang="en-GB" sz="2000" b="1" u="sng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 October </a:t>
            </a:r>
            <a:r>
              <a:rPr kumimoji="0" lang="en-GB" sz="2000" b="1" i="0" u="sng" strike="noStrike" kern="120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2026 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at 10H00 South African Standard Time.</a:t>
            </a:r>
          </a:p>
          <a:p>
            <a:pPr lvl="1">
              <a:spcBef>
                <a:spcPct val="50000"/>
              </a:spcBef>
            </a:pPr>
            <a:r>
              <a:rPr lang="en-GB" sz="2000" b="1" dirty="0">
                <a:latin typeface="Arial Black" panose="020B0A04020102020204" pitchFamily="34" charset="0"/>
                <a:cs typeface="Arial" panose="020B0604020202020204" pitchFamily="34" charset="0"/>
              </a:rPr>
              <a:t>Late tenders will not be accepted.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400" dirty="0">
              <a:solidFill>
                <a:schemeClr val="accent4"/>
              </a:solidFill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 flipV="1">
            <a:off x="10280056" y="1371600"/>
            <a:ext cx="0" cy="457200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82200" y="6459543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4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422085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18202" y="1219200"/>
            <a:ext cx="8461854" cy="510540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3266" tIns="46633" rIns="93266" bIns="46633" anchor="ctr">
            <a:noAutofit/>
          </a:bodyPr>
          <a:lstStyle/>
          <a:p>
            <a:pPr>
              <a:defRPr/>
            </a:pPr>
            <a:endParaRPr lang="en-ZA" sz="1200" dirty="0">
              <a:solidFill>
                <a:srgbClr val="00389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1052738"/>
            <a:ext cx="8938958" cy="55004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28" y="300318"/>
            <a:ext cx="693420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5000"/>
              </a:lnSpc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2pPr>
            <a:lvl3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3pPr>
            <a:lvl4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4pPr>
            <a:lvl5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5pPr>
            <a:lvl6pPr marL="4572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6pPr>
            <a:lvl7pPr marL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7pPr>
            <a:lvl8pPr marL="13716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8pPr>
            <a:lvl9pPr marL="1828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Commercial process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1911945" y="1749286"/>
            <a:ext cx="8175786" cy="314701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 submission </a:t>
            </a:r>
            <a:endParaRPr kumimoji="0" lang="en-ZA" sz="2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ZA" sz="2800" b="1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Electronic Tender Submissions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-The tenderer must upload the tender via NTCSA Tender bulletin site on the NTCSA E- tendering page. The documents need to be uploaded under the folder Technical, Commercial, Financial, and other.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-All documents need to be submitted in a PDF format.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400" dirty="0"/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489252" y="6324600"/>
            <a:ext cx="7956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82200" y="6459543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4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260022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18202" y="1219200"/>
            <a:ext cx="8461854" cy="510540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3266" tIns="46633" rIns="93266" bIns="46633" anchor="ctr">
            <a:noAutofit/>
          </a:bodyPr>
          <a:lstStyle/>
          <a:p>
            <a:pPr>
              <a:defRPr/>
            </a:pPr>
            <a:endParaRPr lang="en-ZA" sz="1200" dirty="0">
              <a:solidFill>
                <a:srgbClr val="00389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1052738"/>
            <a:ext cx="8938958" cy="55004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28" y="300318"/>
            <a:ext cx="693420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5000"/>
              </a:lnSpc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2pPr>
            <a:lvl3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3pPr>
            <a:lvl4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4pPr>
            <a:lvl5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5pPr>
            <a:lvl6pPr marL="4572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6pPr>
            <a:lvl7pPr marL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7pPr>
            <a:lvl8pPr marL="13716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8pPr>
            <a:lvl9pPr marL="1828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Commercial process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1911945" y="1749286"/>
            <a:ext cx="8175786" cy="360970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 submission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-No Zip/condense files can be uploaded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-No hard copy will be accepted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-If for some reason you resubmit your tender, then the latest version of the tender submitted will only be accepted and all previous submission/s will be null and void.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ZA" dirty="0">
                <a:solidFill>
                  <a:srgbClr val="003896"/>
                </a:solidFill>
                <a:latin typeface="Calibri" panose="020F050202020403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Please ensure that the submission status is indicated as complete.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400" dirty="0"/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489252" y="6324600"/>
            <a:ext cx="7956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82200" y="6459543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4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165526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25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5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18202" y="1219200"/>
            <a:ext cx="8461854" cy="5105401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lIns="93266" tIns="46633" rIns="93266" bIns="46633" anchor="ctr">
            <a:noAutofit/>
          </a:bodyPr>
          <a:lstStyle/>
          <a:p>
            <a:pPr>
              <a:defRPr/>
            </a:pPr>
            <a:endParaRPr lang="en-ZA" sz="1200" dirty="0">
              <a:solidFill>
                <a:srgbClr val="003896"/>
              </a:solidFill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1676400" y="1052738"/>
            <a:ext cx="8938958" cy="5500463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rot="0" spcFirstLastPara="0" vertOverflow="overflow" horzOverflow="overflow" vert="horz" wrap="none" lIns="91440" tIns="91440" rIns="91440" bIns="9144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ZA" sz="1200" dirty="0">
              <a:solidFill>
                <a:schemeClr val="accent4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04028" y="300318"/>
            <a:ext cx="6934200" cy="406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85000"/>
              </a:lnSpc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2pPr>
            <a:lvl3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3pPr>
            <a:lvl4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4pPr>
            <a:lvl5pPr eaLnBrk="1" hangingPunct="1">
              <a:lnSpc>
                <a:spcPct val="85000"/>
              </a:lnSpc>
              <a:defRPr sz="2400">
                <a:solidFill>
                  <a:schemeClr val="bg1"/>
                </a:solidFill>
              </a:defRPr>
            </a:lvl5pPr>
            <a:lvl6pPr marL="4572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6pPr>
            <a:lvl7pPr marL="9144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7pPr>
            <a:lvl8pPr marL="13716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8pPr>
            <a:lvl9pPr marL="182880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</a:defRPr>
            </a:lvl9pPr>
          </a:lstStyle>
          <a:p>
            <a:r>
              <a:rPr lang="en-US" dirty="0"/>
              <a:t>Commercial process</a:t>
            </a:r>
            <a:endParaRPr lang="en-ZA" dirty="0"/>
          </a:p>
        </p:txBody>
      </p:sp>
      <p:sp>
        <p:nvSpPr>
          <p:cNvPr id="17" name="TextBox 16"/>
          <p:cNvSpPr txBox="1"/>
          <p:nvPr/>
        </p:nvSpPr>
        <p:spPr>
          <a:xfrm>
            <a:off x="1911945" y="1749286"/>
            <a:ext cx="8175786" cy="158658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Tender submission 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endParaRPr kumimoji="0" lang="en-ZA" sz="1800" b="0" i="0" u="none" strike="noStrike" kern="1200" cap="none" spc="0" normalizeH="0" baseline="0" noProof="0" dirty="0">
              <a:ln>
                <a:noFill/>
              </a:ln>
              <a:solidFill>
                <a:srgbClr val="003896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kumimoji="0" lang="en-US" sz="1800" b="0" i="0" u="none" strike="noStrike" kern="1200" cap="none" spc="-5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Arial"/>
              </a:rPr>
              <a:t>Supplier Help Manual guide is uploaded with the tender-on-tender portals. And video can be found on NTCSA E-Tendering page</a:t>
            </a:r>
            <a:endParaRPr kumimoji="0" lang="en-ZA" sz="2800" b="1" i="0" u="none" strike="noStrike" kern="1200" cap="none" spc="0" normalizeH="0" baseline="0" noProof="0" dirty="0">
              <a:ln>
                <a:noFill/>
              </a:ln>
              <a:solidFill>
                <a:srgbClr val="002E7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>
            <a:cxnSpLocks/>
          </p:cNvCxnSpPr>
          <p:nvPr/>
        </p:nvCxnSpPr>
        <p:spPr>
          <a:xfrm>
            <a:off x="1489252" y="6324600"/>
            <a:ext cx="7956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982200" y="6459543"/>
            <a:ext cx="45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4</a:t>
            </a:r>
            <a:endParaRPr lang="en-ZA" sz="900" dirty="0"/>
          </a:p>
        </p:txBody>
      </p:sp>
    </p:spTree>
    <p:extLst>
      <p:ext uri="{BB962C8B-B14F-4D97-AF65-F5344CB8AC3E}">
        <p14:creationId xmlns:p14="http://schemas.microsoft.com/office/powerpoint/2010/main" val="38176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4763870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3600" dirty="0">
                <a:solidFill>
                  <a:srgbClr val="003896"/>
                </a:solidFill>
              </a:rPr>
              <a:t>Questions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1878" y="1748036"/>
            <a:ext cx="5447322" cy="27477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623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EAD2719-A108-14FA-3D7A-D668FA5A259F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33037" y="1651335"/>
            <a:ext cx="3294851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E2C57C52-6723-79BE-E47B-9C9B7E2BA215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4937" y="3429621"/>
            <a:ext cx="1895475" cy="1895475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49574858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DMwxNP40WURwTqPjDEQA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DMwxNP40WURwTqPjDEQ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DMwxNP40WURwTqPjDEQA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DMwxNP40WURwTqPjDEQ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DMwxNP40WURwTqPjDEQA"/>
</p:tagLst>
</file>

<file path=ppt/theme/theme1.xml><?xml version="1.0" encoding="utf-8"?>
<a:theme xmlns:a="http://schemas.openxmlformats.org/drawingml/2006/main" name="Office Theme">
  <a:themeElements>
    <a:clrScheme name="Eskom Wide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858705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93aedbdc-cc67-4652-aa12-d250a876ae79}" enabled="0" method="" siteId="{93aedbdc-cc67-4652-aa12-d250a876ae7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4322</TotalTime>
  <Words>446</Words>
  <Application>Microsoft Office PowerPoint</Application>
  <PresentationFormat>Widescreen</PresentationFormat>
  <Paragraphs>82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Arial</vt:lpstr>
      <vt:lpstr>Arial Black</vt:lpstr>
      <vt:lpstr>Arial-BoldMT</vt:lpstr>
      <vt:lpstr>Calibri</vt:lpstr>
      <vt:lpstr>Courier New</vt:lpstr>
      <vt:lpstr>Times New Roman</vt:lpstr>
      <vt:lpstr>Wingdings</vt:lpstr>
      <vt:lpstr>Office Theme</vt:lpstr>
      <vt:lpstr>Content Slide Master</vt:lpstr>
      <vt:lpstr>think-cell Slide</vt:lpstr>
      <vt:lpstr>THE PROVISION OF PROFESSIONAL ASSURANCE SERVICES FOR NTCSA ON AN AS AND WHEN REQUIRED BASIS FOR A PERIOD OF FIVE (5) YEARS. </vt:lpstr>
      <vt:lpstr>Contents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Conclusion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Proscoviour Ratsethana</cp:lastModifiedBy>
  <cp:revision>98</cp:revision>
  <cp:lastPrinted>2024-01-29T10:17:28Z</cp:lastPrinted>
  <dcterms:created xsi:type="dcterms:W3CDTF">2020-01-06T09:48:40Z</dcterms:created>
  <dcterms:modified xsi:type="dcterms:W3CDTF">2026-09-23T14:05:58Z</dcterms:modified>
</cp:coreProperties>
</file>