
<file path=[Content_Types].xml><?xml version="1.0" encoding="utf-8"?>
<Types xmlns="http://schemas.openxmlformats.org/package/2006/content-types">
  <Default Extension="bin" ContentType="application/vnd.openxmlformats-officedocument.oleObject"/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2.xml" ContentType="application/vnd.openxmlformats-officedocument.them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1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2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3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4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5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6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7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8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9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10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19"/>
  </p:notesMasterIdLst>
  <p:sldIdLst>
    <p:sldId id="256" r:id="rId6"/>
    <p:sldId id="257" r:id="rId7"/>
    <p:sldId id="260" r:id="rId8"/>
    <p:sldId id="276" r:id="rId9"/>
    <p:sldId id="285" r:id="rId10"/>
    <p:sldId id="288" r:id="rId11"/>
    <p:sldId id="286" r:id="rId12"/>
    <p:sldId id="263" r:id="rId13"/>
    <p:sldId id="279" r:id="rId14"/>
    <p:sldId id="281" r:id="rId15"/>
    <p:sldId id="282" r:id="rId16"/>
    <p:sldId id="284" r:id="rId17"/>
    <p:sldId id="275" r:id="rId18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3E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3" autoAdjust="0"/>
    <p:restoredTop sz="94249" autoAdjust="0"/>
  </p:normalViewPr>
  <p:slideViewPr>
    <p:cSldViewPr snapToGrid="0">
      <p:cViewPr varScale="1">
        <p:scale>
          <a:sx n="68" d="100"/>
          <a:sy n="68" d="100"/>
        </p:scale>
        <p:origin x="816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image" Target="../media/image1.emf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FE79EC-29B1-4A54-B46B-ADFA5C0A41D5}" type="datetimeFigureOut">
              <a:rPr lang="en-ZA" smtClean="0"/>
              <a:t>2022/10/06</a:t>
            </a:fld>
            <a:endParaRPr lang="en-Z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>
              <a:defRPr sz="1200"/>
            </a:lvl1pPr>
          </a:lstStyle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CA291F-663B-47B1-87DD-51E5B01DA0AE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85645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CA291F-663B-47B1-87DD-51E5B01DA0AE}" type="slidenum">
              <a:rPr lang="en-ZA" smtClean="0"/>
              <a:t>1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4516488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CA291F-663B-47B1-87DD-51E5B01DA0AE}" type="slidenum">
              <a:rPr lang="en-ZA" smtClean="0"/>
              <a:t>2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517800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CA291F-663B-47B1-87DD-51E5B01DA0AE}" type="slidenum">
              <a:rPr lang="en-ZA" smtClean="0"/>
              <a:t>3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0908168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CA291F-663B-47B1-87DD-51E5B01DA0AE}" type="slidenum">
              <a:rPr lang="en-ZA" smtClean="0"/>
              <a:t>4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0908168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CA291F-663B-47B1-87DD-51E5B01DA0AE}" type="slidenum">
              <a:rPr lang="en-ZA" smtClean="0"/>
              <a:t>5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0908168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CA291F-663B-47B1-87DD-51E5B01DA0AE}" type="slidenum">
              <a:rPr lang="en-ZA" smtClean="0"/>
              <a:t>6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0908168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CA291F-663B-47B1-87DD-51E5B01DA0AE}" type="slidenum">
              <a:rPr lang="en-ZA" smtClean="0"/>
              <a:t>7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0908168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CA291F-663B-47B1-87DD-51E5B01DA0AE}" type="slidenum">
              <a:rPr lang="en-ZA" smtClean="0"/>
              <a:t>8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6911228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CA291F-663B-47B1-87DD-51E5B01DA0AE}" type="slidenum">
              <a:rPr lang="en-ZA" smtClean="0"/>
              <a:t>9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6911228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3A632B-FBDE-46D4-BF6F-6D14421E6342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05485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CA291F-663B-47B1-87DD-51E5B01DA0AE}" type="slidenum">
              <a:rPr lang="en-ZA" smtClean="0"/>
              <a:t>13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529035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tags" Target="../tags/tag5.xml"/><Relationship Id="rId7" Type="http://schemas.openxmlformats.org/officeDocument/2006/relationships/image" Target="../media/image4.jpeg"/><Relationship Id="rId2" Type="http://schemas.openxmlformats.org/officeDocument/2006/relationships/tags" Target="../tags/tag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3.bin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44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1" y="0"/>
            <a:ext cx="12192000" cy="11333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ZA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8062264" y="6422667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0C93B3D-50A6-42BA-AB96-4563A6AEDEA5}" type="datetimeFigureOut">
              <a:rPr lang="en-ZA" smtClean="0"/>
              <a:pPr/>
              <a:t>2022/10/06</a:t>
            </a:fld>
            <a:endParaRPr lang="en-ZA" dirty="0"/>
          </a:p>
        </p:txBody>
      </p:sp>
      <p:grpSp>
        <p:nvGrpSpPr>
          <p:cNvPr id="10" name="Group 162"/>
          <p:cNvGrpSpPr>
            <a:grpSpLocks/>
          </p:cNvGrpSpPr>
          <p:nvPr userDrawn="1"/>
        </p:nvGrpSpPr>
        <p:grpSpPr bwMode="auto">
          <a:xfrm>
            <a:off x="-4763" y="0"/>
            <a:ext cx="11639551" cy="6858000"/>
            <a:chOff x="-3" y="0"/>
            <a:chExt cx="7332" cy="4320"/>
          </a:xfrm>
        </p:grpSpPr>
        <p:pic>
          <p:nvPicPr>
            <p:cNvPr id="11" name="Picture 23" descr="dd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" y="0"/>
              <a:ext cx="115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ectangle 91"/>
            <p:cNvSpPr>
              <a:spLocks noChangeArrowheads="1"/>
            </p:cNvSpPr>
            <p:nvPr/>
          </p:nvSpPr>
          <p:spPr bwMode="auto">
            <a:xfrm>
              <a:off x="-3" y="0"/>
              <a:ext cx="5763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pic>
          <p:nvPicPr>
            <p:cNvPr id="13" name="Picture 161" descr="logo small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77" y="273"/>
              <a:ext cx="1352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" name="Group 155"/>
          <p:cNvGrpSpPr>
            <a:grpSpLocks/>
          </p:cNvGrpSpPr>
          <p:nvPr userDrawn="1"/>
        </p:nvGrpSpPr>
        <p:grpSpPr bwMode="auto">
          <a:xfrm>
            <a:off x="257175" y="1201738"/>
            <a:ext cx="2482850" cy="2444750"/>
            <a:chOff x="162" y="757"/>
            <a:chExt cx="1564" cy="1540"/>
          </a:xfrm>
        </p:grpSpPr>
        <p:sp>
          <p:nvSpPr>
            <p:cNvPr id="15" name="Oval 101"/>
            <p:cNvSpPr>
              <a:spLocks noChangeArrowheads="1"/>
            </p:cNvSpPr>
            <p:nvPr/>
          </p:nvSpPr>
          <p:spPr bwMode="auto">
            <a:xfrm>
              <a:off x="232" y="819"/>
              <a:ext cx="1448" cy="14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6" name="Oval 103"/>
            <p:cNvSpPr>
              <a:spLocks noChangeArrowheads="1"/>
            </p:cNvSpPr>
            <p:nvPr/>
          </p:nvSpPr>
          <p:spPr bwMode="auto">
            <a:xfrm>
              <a:off x="217" y="772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7" name="Oval 104"/>
            <p:cNvSpPr>
              <a:spLocks noChangeArrowheads="1"/>
            </p:cNvSpPr>
            <p:nvPr/>
          </p:nvSpPr>
          <p:spPr bwMode="auto">
            <a:xfrm>
              <a:off x="162" y="772"/>
              <a:ext cx="1487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8" name="Oval 105"/>
            <p:cNvSpPr>
              <a:spLocks noChangeArrowheads="1"/>
            </p:cNvSpPr>
            <p:nvPr/>
          </p:nvSpPr>
          <p:spPr bwMode="auto">
            <a:xfrm>
              <a:off x="240" y="803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9" name="Oval 106"/>
            <p:cNvSpPr>
              <a:spLocks noChangeArrowheads="1"/>
            </p:cNvSpPr>
            <p:nvPr/>
          </p:nvSpPr>
          <p:spPr bwMode="auto">
            <a:xfrm>
              <a:off x="194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</p:grpSp>
      <p:sp>
        <p:nvSpPr>
          <p:cNvPr id="20" name="Oval 102"/>
          <p:cNvSpPr>
            <a:spLocks noChangeArrowheads="1"/>
          </p:cNvSpPr>
          <p:nvPr userDrawn="1"/>
        </p:nvSpPr>
        <p:spPr bwMode="auto">
          <a:xfrm>
            <a:off x="436563" y="1362075"/>
            <a:ext cx="2162175" cy="2173288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8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en-ZA" altLang="en-US" sz="1000" dirty="0">
                <a:solidFill>
                  <a:srgbClr val="C0C0C0"/>
                </a:solidFill>
              </a:rPr>
              <a:t>Insert image here</a:t>
            </a:r>
            <a:endParaRPr lang="en-ZA" altLang="en-US" sz="1000" dirty="0">
              <a:solidFill>
                <a:schemeClr val="tx1"/>
              </a:solidFill>
            </a:endParaRPr>
          </a:p>
        </p:txBody>
      </p:sp>
      <p:grpSp>
        <p:nvGrpSpPr>
          <p:cNvPr id="21" name="Group 156"/>
          <p:cNvGrpSpPr>
            <a:grpSpLocks/>
          </p:cNvGrpSpPr>
          <p:nvPr userDrawn="1"/>
        </p:nvGrpSpPr>
        <p:grpSpPr bwMode="auto">
          <a:xfrm>
            <a:off x="171450" y="1201738"/>
            <a:ext cx="2643188" cy="2493962"/>
            <a:chOff x="108" y="757"/>
            <a:chExt cx="1665" cy="1571"/>
          </a:xfrm>
        </p:grpSpPr>
        <p:sp>
          <p:nvSpPr>
            <p:cNvPr id="22" name="Oval 107"/>
            <p:cNvSpPr>
              <a:spLocks noChangeArrowheads="1"/>
            </p:cNvSpPr>
            <p:nvPr/>
          </p:nvSpPr>
          <p:spPr bwMode="auto">
            <a:xfrm>
              <a:off x="279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23" name="Oval 108"/>
            <p:cNvSpPr>
              <a:spLocks noChangeArrowheads="1"/>
            </p:cNvSpPr>
            <p:nvPr/>
          </p:nvSpPr>
          <p:spPr bwMode="auto">
            <a:xfrm>
              <a:off x="108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24" name="Oval 109"/>
            <p:cNvSpPr>
              <a:spLocks noChangeArrowheads="1"/>
            </p:cNvSpPr>
            <p:nvPr/>
          </p:nvSpPr>
          <p:spPr bwMode="auto">
            <a:xfrm>
              <a:off x="287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5" name="Group 146"/>
          <p:cNvGrpSpPr>
            <a:grpSpLocks/>
          </p:cNvGrpSpPr>
          <p:nvPr userDrawn="1"/>
        </p:nvGrpSpPr>
        <p:grpSpPr bwMode="auto">
          <a:xfrm>
            <a:off x="912813" y="620713"/>
            <a:ext cx="1284287" cy="1260475"/>
            <a:chOff x="575" y="391"/>
            <a:chExt cx="809" cy="794"/>
          </a:xfrm>
        </p:grpSpPr>
        <p:sp>
          <p:nvSpPr>
            <p:cNvPr id="26" name="Oval 147"/>
            <p:cNvSpPr>
              <a:spLocks noChangeArrowheads="1"/>
            </p:cNvSpPr>
            <p:nvPr/>
          </p:nvSpPr>
          <p:spPr bwMode="auto">
            <a:xfrm>
              <a:off x="614" y="422"/>
              <a:ext cx="739" cy="7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27" name="Oval 148"/>
            <p:cNvSpPr>
              <a:spLocks noChangeArrowheads="1"/>
            </p:cNvSpPr>
            <p:nvPr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C7F6D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28" name="Oval 149"/>
            <p:cNvSpPr>
              <a:spLocks noChangeArrowheads="1"/>
            </p:cNvSpPr>
            <p:nvPr/>
          </p:nvSpPr>
          <p:spPr bwMode="auto">
            <a:xfrm>
              <a:off x="598" y="399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29" name="Oval 150"/>
            <p:cNvSpPr>
              <a:spLocks noChangeArrowheads="1"/>
            </p:cNvSpPr>
            <p:nvPr/>
          </p:nvSpPr>
          <p:spPr bwMode="auto">
            <a:xfrm>
              <a:off x="575" y="399"/>
              <a:ext cx="762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30" name="Oval 151"/>
            <p:cNvSpPr>
              <a:spLocks noChangeArrowheads="1"/>
            </p:cNvSpPr>
            <p:nvPr/>
          </p:nvSpPr>
          <p:spPr bwMode="auto">
            <a:xfrm>
              <a:off x="614" y="414"/>
              <a:ext cx="770" cy="771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31" name="Oval 152"/>
            <p:cNvSpPr>
              <a:spLocks noChangeArrowheads="1"/>
            </p:cNvSpPr>
            <p:nvPr/>
          </p:nvSpPr>
          <p:spPr bwMode="auto">
            <a:xfrm>
              <a:off x="590" y="391"/>
              <a:ext cx="763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32" name="Oval 153"/>
            <p:cNvSpPr>
              <a:spLocks noChangeArrowheads="1"/>
            </p:cNvSpPr>
            <p:nvPr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33" name="Oval 154"/>
            <p:cNvSpPr>
              <a:spLocks noChangeArrowheads="1"/>
            </p:cNvSpPr>
            <p:nvPr/>
          </p:nvSpPr>
          <p:spPr bwMode="auto">
            <a:xfrm>
              <a:off x="637" y="445"/>
              <a:ext cx="693" cy="693"/>
            </a:xfrm>
            <a:prstGeom prst="ellipse">
              <a:avLst/>
            </a:prstGeom>
            <a:noFill/>
            <a:ln w="0">
              <a:solidFill>
                <a:srgbClr val="83725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</p:grpSp>
      <p:sp>
        <p:nvSpPr>
          <p:cNvPr id="34" name="Oval 118"/>
          <p:cNvSpPr>
            <a:spLocks noChangeArrowheads="1"/>
          </p:cNvSpPr>
          <p:nvPr userDrawn="1"/>
        </p:nvSpPr>
        <p:spPr bwMode="auto">
          <a:xfrm>
            <a:off x="1004888" y="706438"/>
            <a:ext cx="1111250" cy="1112837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8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en-ZA" altLang="en-US" sz="600" dirty="0">
                <a:solidFill>
                  <a:srgbClr val="C0C0C0"/>
                </a:solidFill>
              </a:rPr>
              <a:t>Insert image here</a:t>
            </a:r>
            <a:endParaRPr lang="en-ZA" altLang="en-US" sz="600" dirty="0">
              <a:solidFill>
                <a:schemeClr val="tx1"/>
              </a:solidFill>
            </a:endParaRPr>
          </a:p>
        </p:txBody>
      </p:sp>
      <p:grpSp>
        <p:nvGrpSpPr>
          <p:cNvPr id="35" name="Group 145"/>
          <p:cNvGrpSpPr>
            <a:grpSpLocks/>
          </p:cNvGrpSpPr>
          <p:nvPr userDrawn="1"/>
        </p:nvGrpSpPr>
        <p:grpSpPr bwMode="auto">
          <a:xfrm>
            <a:off x="863600" y="620713"/>
            <a:ext cx="1370013" cy="1284287"/>
            <a:chOff x="544" y="391"/>
            <a:chExt cx="863" cy="809"/>
          </a:xfrm>
        </p:grpSpPr>
        <p:sp>
          <p:nvSpPr>
            <p:cNvPr id="36" name="Oval 119"/>
            <p:cNvSpPr>
              <a:spLocks noChangeArrowheads="1"/>
            </p:cNvSpPr>
            <p:nvPr/>
          </p:nvSpPr>
          <p:spPr bwMode="auto">
            <a:xfrm>
              <a:off x="637" y="391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37" name="Oval 120"/>
            <p:cNvSpPr>
              <a:spLocks noChangeArrowheads="1"/>
            </p:cNvSpPr>
            <p:nvPr/>
          </p:nvSpPr>
          <p:spPr bwMode="auto">
            <a:xfrm>
              <a:off x="544" y="438"/>
              <a:ext cx="770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38" name="Oval 121"/>
            <p:cNvSpPr>
              <a:spLocks noChangeArrowheads="1"/>
            </p:cNvSpPr>
            <p:nvPr/>
          </p:nvSpPr>
          <p:spPr bwMode="auto">
            <a:xfrm>
              <a:off x="637" y="438"/>
              <a:ext cx="763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9" name="Group 157"/>
          <p:cNvGrpSpPr>
            <a:grpSpLocks/>
          </p:cNvGrpSpPr>
          <p:nvPr userDrawn="1"/>
        </p:nvGrpSpPr>
        <p:grpSpPr bwMode="auto">
          <a:xfrm>
            <a:off x="331788" y="3090863"/>
            <a:ext cx="2074862" cy="2038350"/>
            <a:chOff x="209" y="1947"/>
            <a:chExt cx="1307" cy="1284"/>
          </a:xfrm>
        </p:grpSpPr>
        <p:sp>
          <p:nvSpPr>
            <p:cNvPr id="40" name="Oval 122"/>
            <p:cNvSpPr>
              <a:spLocks noChangeArrowheads="1"/>
            </p:cNvSpPr>
            <p:nvPr/>
          </p:nvSpPr>
          <p:spPr bwMode="auto">
            <a:xfrm>
              <a:off x="264" y="2002"/>
              <a:ext cx="1213" cy="1205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41" name="Oval 123"/>
            <p:cNvSpPr>
              <a:spLocks noChangeArrowheads="1"/>
            </p:cNvSpPr>
            <p:nvPr/>
          </p:nvSpPr>
          <p:spPr bwMode="auto">
            <a:xfrm>
              <a:off x="303" y="2033"/>
              <a:ext cx="1135" cy="1143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42" name="Oval 124"/>
            <p:cNvSpPr>
              <a:spLocks noChangeArrowheads="1"/>
            </p:cNvSpPr>
            <p:nvPr/>
          </p:nvSpPr>
          <p:spPr bwMode="auto">
            <a:xfrm>
              <a:off x="248" y="1963"/>
              <a:ext cx="1245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43" name="Oval 125"/>
            <p:cNvSpPr>
              <a:spLocks noChangeArrowheads="1"/>
            </p:cNvSpPr>
            <p:nvPr/>
          </p:nvSpPr>
          <p:spPr bwMode="auto">
            <a:xfrm>
              <a:off x="209" y="1963"/>
              <a:ext cx="1237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44" name="Oval 126"/>
            <p:cNvSpPr>
              <a:spLocks noChangeArrowheads="1"/>
            </p:cNvSpPr>
            <p:nvPr/>
          </p:nvSpPr>
          <p:spPr bwMode="auto">
            <a:xfrm>
              <a:off x="271" y="1986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45" name="Oval 127"/>
            <p:cNvSpPr>
              <a:spLocks noChangeArrowheads="1"/>
            </p:cNvSpPr>
            <p:nvPr/>
          </p:nvSpPr>
          <p:spPr bwMode="auto">
            <a:xfrm>
              <a:off x="232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</p:grpSp>
      <p:sp>
        <p:nvSpPr>
          <p:cNvPr id="46" name="Oval 128"/>
          <p:cNvSpPr>
            <a:spLocks noChangeArrowheads="1"/>
          </p:cNvSpPr>
          <p:nvPr userDrawn="1"/>
        </p:nvSpPr>
        <p:spPr bwMode="auto">
          <a:xfrm>
            <a:off x="482600" y="3227388"/>
            <a:ext cx="1801813" cy="1814512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8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en-ZA" altLang="en-US" sz="1000" dirty="0">
                <a:solidFill>
                  <a:srgbClr val="C0C0C0"/>
                </a:solidFill>
              </a:rPr>
              <a:t>Insert image here</a:t>
            </a:r>
          </a:p>
        </p:txBody>
      </p:sp>
      <p:grpSp>
        <p:nvGrpSpPr>
          <p:cNvPr id="47" name="Group 158"/>
          <p:cNvGrpSpPr>
            <a:grpSpLocks/>
          </p:cNvGrpSpPr>
          <p:nvPr userDrawn="1"/>
        </p:nvGrpSpPr>
        <p:grpSpPr bwMode="auto">
          <a:xfrm>
            <a:off x="257175" y="3090863"/>
            <a:ext cx="2211388" cy="2087562"/>
            <a:chOff x="162" y="1947"/>
            <a:chExt cx="1393" cy="1315"/>
          </a:xfrm>
        </p:grpSpPr>
        <p:sp>
          <p:nvSpPr>
            <p:cNvPr id="48" name="Oval 129"/>
            <p:cNvSpPr>
              <a:spLocks noChangeArrowheads="1"/>
            </p:cNvSpPr>
            <p:nvPr/>
          </p:nvSpPr>
          <p:spPr bwMode="auto">
            <a:xfrm>
              <a:off x="162" y="2017"/>
              <a:ext cx="1238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49" name="Oval 130"/>
            <p:cNvSpPr>
              <a:spLocks noChangeArrowheads="1"/>
            </p:cNvSpPr>
            <p:nvPr/>
          </p:nvSpPr>
          <p:spPr bwMode="auto">
            <a:xfrm>
              <a:off x="310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50" name="Oval 131"/>
            <p:cNvSpPr>
              <a:spLocks noChangeArrowheads="1"/>
            </p:cNvSpPr>
            <p:nvPr/>
          </p:nvSpPr>
          <p:spPr bwMode="auto">
            <a:xfrm>
              <a:off x="303" y="2017"/>
              <a:ext cx="1244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1" name="Group 159"/>
          <p:cNvGrpSpPr>
            <a:grpSpLocks/>
          </p:cNvGrpSpPr>
          <p:nvPr userDrawn="1"/>
        </p:nvGrpSpPr>
        <p:grpSpPr bwMode="auto">
          <a:xfrm>
            <a:off x="900113" y="4684713"/>
            <a:ext cx="1717675" cy="1692275"/>
            <a:chOff x="567" y="2951"/>
            <a:chExt cx="1082" cy="1066"/>
          </a:xfrm>
        </p:grpSpPr>
        <p:sp>
          <p:nvSpPr>
            <p:cNvPr id="52" name="Oval 132"/>
            <p:cNvSpPr>
              <a:spLocks noChangeArrowheads="1"/>
            </p:cNvSpPr>
            <p:nvPr/>
          </p:nvSpPr>
          <p:spPr bwMode="auto">
            <a:xfrm>
              <a:off x="614" y="2990"/>
              <a:ext cx="1003" cy="1011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53" name="Oval 133"/>
            <p:cNvSpPr>
              <a:spLocks noChangeArrowheads="1"/>
            </p:cNvSpPr>
            <p:nvPr/>
          </p:nvSpPr>
          <p:spPr bwMode="auto">
            <a:xfrm>
              <a:off x="645" y="3021"/>
              <a:ext cx="941" cy="949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54" name="Oval 134"/>
            <p:cNvSpPr>
              <a:spLocks noChangeArrowheads="1"/>
            </p:cNvSpPr>
            <p:nvPr/>
          </p:nvSpPr>
          <p:spPr bwMode="auto">
            <a:xfrm>
              <a:off x="598" y="2959"/>
              <a:ext cx="1035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55" name="Oval 135"/>
            <p:cNvSpPr>
              <a:spLocks noChangeArrowheads="1"/>
            </p:cNvSpPr>
            <p:nvPr/>
          </p:nvSpPr>
          <p:spPr bwMode="auto">
            <a:xfrm>
              <a:off x="567" y="2959"/>
              <a:ext cx="1027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56" name="Oval 136"/>
            <p:cNvSpPr>
              <a:spLocks noChangeArrowheads="1"/>
            </p:cNvSpPr>
            <p:nvPr/>
          </p:nvSpPr>
          <p:spPr bwMode="auto">
            <a:xfrm>
              <a:off x="622" y="2982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57" name="Oval 137"/>
            <p:cNvSpPr>
              <a:spLocks noChangeArrowheads="1"/>
            </p:cNvSpPr>
            <p:nvPr/>
          </p:nvSpPr>
          <p:spPr bwMode="auto">
            <a:xfrm>
              <a:off x="583" y="2951"/>
              <a:ext cx="1034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</p:grpSp>
      <p:sp>
        <p:nvSpPr>
          <p:cNvPr id="58" name="Oval 138"/>
          <p:cNvSpPr>
            <a:spLocks noChangeArrowheads="1"/>
          </p:cNvSpPr>
          <p:nvPr userDrawn="1"/>
        </p:nvSpPr>
        <p:spPr bwMode="auto">
          <a:xfrm>
            <a:off x="1014413" y="4791075"/>
            <a:ext cx="1506537" cy="1519238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8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en-ZA" altLang="en-US" sz="900" dirty="0">
                <a:solidFill>
                  <a:srgbClr val="C0C0C0"/>
                </a:solidFill>
              </a:rPr>
              <a:t>Insert image here</a:t>
            </a:r>
          </a:p>
        </p:txBody>
      </p:sp>
      <p:grpSp>
        <p:nvGrpSpPr>
          <p:cNvPr id="59" name="Group 160"/>
          <p:cNvGrpSpPr>
            <a:grpSpLocks/>
          </p:cNvGrpSpPr>
          <p:nvPr userDrawn="1"/>
        </p:nvGrpSpPr>
        <p:grpSpPr bwMode="auto">
          <a:xfrm>
            <a:off x="838200" y="4684713"/>
            <a:ext cx="1828800" cy="1728787"/>
            <a:chOff x="528" y="2951"/>
            <a:chExt cx="1152" cy="1089"/>
          </a:xfrm>
        </p:grpSpPr>
        <p:sp>
          <p:nvSpPr>
            <p:cNvPr id="60" name="Oval 139"/>
            <p:cNvSpPr>
              <a:spLocks noChangeArrowheads="1"/>
            </p:cNvSpPr>
            <p:nvPr/>
          </p:nvSpPr>
          <p:spPr bwMode="auto">
            <a:xfrm>
              <a:off x="528" y="3005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61" name="Oval 140"/>
            <p:cNvSpPr>
              <a:spLocks noChangeArrowheads="1"/>
            </p:cNvSpPr>
            <p:nvPr/>
          </p:nvSpPr>
          <p:spPr bwMode="auto">
            <a:xfrm>
              <a:off x="645" y="3005"/>
              <a:ext cx="1035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62" name="Oval 141"/>
            <p:cNvSpPr>
              <a:spLocks noChangeArrowheads="1"/>
            </p:cNvSpPr>
            <p:nvPr/>
          </p:nvSpPr>
          <p:spPr bwMode="auto">
            <a:xfrm>
              <a:off x="653" y="2951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  <a:defRPr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</p:grpSp>
      <p:sp>
        <p:nvSpPr>
          <p:cNvPr id="6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509963" y="3271838"/>
            <a:ext cx="7295501" cy="676275"/>
          </a:xfrm>
        </p:spPr>
        <p:txBody>
          <a:bodyPr anchor="b">
            <a:normAutofit/>
          </a:bodyPr>
          <a:lstStyle>
            <a:lvl1pPr>
              <a:defRPr sz="2400">
                <a:solidFill>
                  <a:srgbClr val="003896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6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509963" y="4092575"/>
            <a:ext cx="7295501" cy="2220913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rgbClr val="83725B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subtitle style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941499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7521923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7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>
              <a:defRPr/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1497D-D85C-49F0-B0C9-9C5FED4EAE9E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142566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heme" Target="../theme/theme1.xml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3.xml"/><Relationship Id="rId5" Type="http://schemas.openxmlformats.org/officeDocument/2006/relationships/tags" Target="../tags/tag2.xml"/><Relationship Id="rId10" Type="http://schemas.openxmlformats.org/officeDocument/2006/relationships/image" Target="../media/image3.jpeg"/><Relationship Id="rId4" Type="http://schemas.openxmlformats.org/officeDocument/2006/relationships/vmlDrawing" Target="../drawings/vmlDrawing1.vml"/><Relationship Id="rId9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/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2727672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8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>
            <p:custDataLst>
              <p:tags r:id="rId6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-1" y="0"/>
            <a:ext cx="10708114" cy="969963"/>
            <a:chOff x="-1" y="0"/>
            <a:chExt cx="10708114" cy="969963"/>
          </a:xfrm>
        </p:grpSpPr>
        <p:pic>
          <p:nvPicPr>
            <p:cNvPr id="8" name="Picture 17" descr="topsolid"/>
            <p:cNvPicPr>
              <a:picLocks noChangeAspect="1" noChangeArrowheads="1"/>
            </p:cNvPicPr>
            <p:nvPr userDrawn="1"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16688" y="0"/>
              <a:ext cx="7591425" cy="969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/>
            <p:nvPr userDrawn="1"/>
          </p:nvSpPr>
          <p:spPr>
            <a:xfrm>
              <a:off x="-1" y="0"/>
              <a:ext cx="3116689" cy="969963"/>
            </a:xfrm>
            <a:prstGeom prst="rect">
              <a:avLst/>
            </a:prstGeom>
            <a:solidFill>
              <a:srgbClr val="1D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/>
              <a:endParaRPr lang="en-ZA" dirty="0"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681" y="1223493"/>
            <a:ext cx="11383851" cy="49534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pic>
        <p:nvPicPr>
          <p:cNvPr id="7" name="Picture 43" descr="logo small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9551" y="341313"/>
            <a:ext cx="1173162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1681" y="151981"/>
            <a:ext cx="9877023" cy="66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/>
              <a:t>Click to edit Master title style</a:t>
            </a:r>
            <a:endParaRPr lang="en-ZA" noProof="0" dirty="0"/>
          </a:p>
        </p:txBody>
      </p:sp>
    </p:spTree>
    <p:extLst>
      <p:ext uri="{BB962C8B-B14F-4D97-AF65-F5344CB8AC3E}">
        <p14:creationId xmlns:p14="http://schemas.microsoft.com/office/powerpoint/2010/main" val="2030761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3E88"/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tags" Target="../tags/tag9.xml"/><Relationship Id="rId7" Type="http://schemas.openxmlformats.org/officeDocument/2006/relationships/image" Target="../media/image1.emf"/><Relationship Id="rId12" Type="http://schemas.openxmlformats.org/officeDocument/2006/relationships/image" Target="../media/image9.png"/><Relationship Id="rId2" Type="http://schemas.openxmlformats.org/officeDocument/2006/relationships/tags" Target="../tags/tag8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8.png"/><Relationship Id="rId5" Type="http://schemas.openxmlformats.org/officeDocument/2006/relationships/notesSlide" Target="../notesSlides/notesSlide1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7" Type="http://schemas.openxmlformats.org/officeDocument/2006/relationships/image" Target="../media/image1.emf"/><Relationship Id="rId2" Type="http://schemas.openxmlformats.org/officeDocument/2006/relationships/tags" Target="../tags/tag10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5.bin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tags" Target="../tags/tag13.xml"/><Relationship Id="rId7" Type="http://schemas.openxmlformats.org/officeDocument/2006/relationships/image" Target="../media/image1.emf"/><Relationship Id="rId2" Type="http://schemas.openxmlformats.org/officeDocument/2006/relationships/tags" Target="../tags/tag1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6.bin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0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tags" Target="../tags/tag15.xml"/><Relationship Id="rId7" Type="http://schemas.openxmlformats.org/officeDocument/2006/relationships/image" Target="../media/image1.emf"/><Relationship Id="rId2" Type="http://schemas.openxmlformats.org/officeDocument/2006/relationships/tags" Target="../tags/tag14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8.bin"/><Relationship Id="rId11" Type="http://schemas.openxmlformats.org/officeDocument/2006/relationships/image" Target="../media/image12.emf"/><Relationship Id="rId5" Type="http://schemas.openxmlformats.org/officeDocument/2006/relationships/notesSlide" Target="../notesSlides/notesSlide4.xml"/><Relationship Id="rId10" Type="http://schemas.openxmlformats.org/officeDocument/2006/relationships/package" Target="../embeddings/Microsoft_Excel_Worksheet.xlsx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1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Excel_Worksheet1.xlsx"/><Relationship Id="rId3" Type="http://schemas.openxmlformats.org/officeDocument/2006/relationships/tags" Target="../tags/tag17.xml"/><Relationship Id="rId7" Type="http://schemas.openxmlformats.org/officeDocument/2006/relationships/image" Target="../media/image1.emf"/><Relationship Id="rId2" Type="http://schemas.openxmlformats.org/officeDocument/2006/relationships/tags" Target="../tags/tag16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0.bin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3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Word_Document.docx"/><Relationship Id="rId3" Type="http://schemas.openxmlformats.org/officeDocument/2006/relationships/tags" Target="../tags/tag19.xml"/><Relationship Id="rId7" Type="http://schemas.openxmlformats.org/officeDocument/2006/relationships/image" Target="../media/image1.emf"/><Relationship Id="rId2" Type="http://schemas.openxmlformats.org/officeDocument/2006/relationships/tags" Target="../tags/tag18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1.bin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4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Word_Document2.docx"/><Relationship Id="rId13" Type="http://schemas.openxmlformats.org/officeDocument/2006/relationships/image" Target="../media/image17.emf"/><Relationship Id="rId3" Type="http://schemas.openxmlformats.org/officeDocument/2006/relationships/tags" Target="../tags/tag21.xml"/><Relationship Id="rId7" Type="http://schemas.openxmlformats.org/officeDocument/2006/relationships/image" Target="../media/image1.emf"/><Relationship Id="rId12" Type="http://schemas.openxmlformats.org/officeDocument/2006/relationships/package" Target="../embeddings/Microsoft_Word_Document3.docx"/><Relationship Id="rId2" Type="http://schemas.openxmlformats.org/officeDocument/2006/relationships/tags" Target="../tags/tag20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2.bin"/><Relationship Id="rId11" Type="http://schemas.openxmlformats.org/officeDocument/2006/relationships/image" Target="../media/image16.emf"/><Relationship Id="rId5" Type="http://schemas.openxmlformats.org/officeDocument/2006/relationships/notesSlide" Target="../notesSlides/notesSlide7.xml"/><Relationship Id="rId15" Type="http://schemas.openxmlformats.org/officeDocument/2006/relationships/image" Target="../media/image18.emf"/><Relationship Id="rId10" Type="http://schemas.openxmlformats.org/officeDocument/2006/relationships/oleObject" Target="../embeddings/oleObject13.bin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5.emf"/><Relationship Id="rId14" Type="http://schemas.openxmlformats.org/officeDocument/2006/relationships/package" Target="../embeddings/Microsoft_Excel_Worksheet4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7" Type="http://schemas.openxmlformats.org/officeDocument/2006/relationships/image" Target="../media/image1.emf"/><Relationship Id="rId2" Type="http://schemas.openxmlformats.org/officeDocument/2006/relationships/tags" Target="../tags/tag2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4.bin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mailto:MncengMS@eskom.co.za" TargetMode="External"/><Relationship Id="rId3" Type="http://schemas.openxmlformats.org/officeDocument/2006/relationships/tags" Target="../tags/tag25.xml"/><Relationship Id="rId7" Type="http://schemas.openxmlformats.org/officeDocument/2006/relationships/image" Target="../media/image1.emf"/><Relationship Id="rId2" Type="http://schemas.openxmlformats.org/officeDocument/2006/relationships/tags" Target="../tags/tag24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15.bin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tags" Target="../tags/tag27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26.xml"/><Relationship Id="rId1" Type="http://schemas.openxmlformats.org/officeDocument/2006/relationships/vmlDrawing" Target="../drawings/vmlDrawing13.vml"/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9" Type="http://schemas.openxmlformats.org/officeDocument/2006/relationships/image" Target="../media/image1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32.xml"/><Relationship Id="rId7" Type="http://schemas.openxmlformats.org/officeDocument/2006/relationships/image" Target="../media/image19.emf"/><Relationship Id="rId2" Type="http://schemas.openxmlformats.org/officeDocument/2006/relationships/tags" Target="../tags/tag31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17.bin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tags" Target="../tags/tag34.xml"/><Relationship Id="rId7" Type="http://schemas.openxmlformats.org/officeDocument/2006/relationships/image" Target="../media/image1.emf"/><Relationship Id="rId2" Type="http://schemas.openxmlformats.org/officeDocument/2006/relationships/tags" Target="../tags/tag33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18.bin"/><Relationship Id="rId5" Type="http://schemas.openxmlformats.org/officeDocument/2006/relationships/notesSlide" Target="../notesSlides/notesSlide11.xml"/><Relationship Id="rId10" Type="http://schemas.openxmlformats.org/officeDocument/2006/relationships/image" Target="../media/image21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915954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4"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" name="Rectangle 63" hidden="1"/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5" name="Rectangle 124"/>
          <p:cNvSpPr/>
          <p:nvPr/>
        </p:nvSpPr>
        <p:spPr>
          <a:xfrm>
            <a:off x="0" y="0"/>
            <a:ext cx="305911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 dirty="0"/>
          </a:p>
        </p:txBody>
      </p:sp>
      <p:grpSp>
        <p:nvGrpSpPr>
          <p:cNvPr id="124" name="Group 123"/>
          <p:cNvGrpSpPr/>
          <p:nvPr/>
        </p:nvGrpSpPr>
        <p:grpSpPr>
          <a:xfrm>
            <a:off x="-4763" y="0"/>
            <a:ext cx="9148763" cy="6858000"/>
            <a:chOff x="-4763" y="0"/>
            <a:chExt cx="9148763" cy="6858000"/>
          </a:xfrm>
        </p:grpSpPr>
        <p:pic>
          <p:nvPicPr>
            <p:cNvPr id="121" name="Picture 23" descr="dd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763" y="0"/>
              <a:ext cx="1825625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2" name="Rectangle 91"/>
            <p:cNvSpPr>
              <a:spLocks noChangeArrowheads="1"/>
            </p:cNvSpPr>
            <p:nvPr/>
          </p:nvSpPr>
          <p:spPr bwMode="auto">
            <a:xfrm>
              <a:off x="-4763" y="0"/>
              <a:ext cx="9148763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</p:grpSp>
      <p:sp>
        <p:nvSpPr>
          <p:cNvPr id="66" name="Rectangle 2"/>
          <p:cNvSpPr txBox="1">
            <a:spLocks noChangeArrowheads="1"/>
          </p:cNvSpPr>
          <p:nvPr/>
        </p:nvSpPr>
        <p:spPr>
          <a:xfrm>
            <a:off x="3059113" y="1905001"/>
            <a:ext cx="8057378" cy="21740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rgbClr val="003896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endParaRPr lang="en-US" sz="3200" b="1" dirty="0"/>
          </a:p>
          <a:p>
            <a:r>
              <a:rPr lang="en-US" sz="3200" b="1" dirty="0"/>
              <a:t>Clarification Session: MWP1495CX-R</a:t>
            </a:r>
          </a:p>
          <a:p>
            <a:endParaRPr lang="en-ZA" sz="2800" dirty="0"/>
          </a:p>
          <a:p>
            <a:r>
              <a:rPr lang="en-US" b="1" dirty="0"/>
              <a:t>Provision of Engineering Network Schematics (ENS) Implementation, Maintenance and Support</a:t>
            </a:r>
            <a:endParaRPr lang="en-ZA" dirty="0"/>
          </a:p>
        </p:txBody>
      </p:sp>
      <p:sp>
        <p:nvSpPr>
          <p:cNvPr id="67" name="Rectangle 3"/>
          <p:cNvSpPr txBox="1">
            <a:spLocks noChangeArrowheads="1"/>
          </p:cNvSpPr>
          <p:nvPr/>
        </p:nvSpPr>
        <p:spPr>
          <a:xfrm>
            <a:off x="3059113" y="5506244"/>
            <a:ext cx="8057378" cy="648494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800" kern="1200">
                <a:solidFill>
                  <a:srgbClr val="83725B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D3E88"/>
              </a:buClr>
              <a:buFont typeface="Calibri" panose="020F0502020204030204" pitchFamily="34" charset="0"/>
              <a:buChar char="-"/>
              <a:defRPr sz="1400" kern="1200">
                <a:solidFill>
                  <a:srgbClr val="1D3E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D3E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1400" kern="1200">
                <a:solidFill>
                  <a:srgbClr val="1D3E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400" kern="1200">
                <a:solidFill>
                  <a:srgbClr val="1D3E8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2160"/>
              </a:spcBef>
            </a:pPr>
            <a:endParaRPr lang="en-ZA" altLang="en-US" dirty="0"/>
          </a:p>
          <a:p>
            <a:pPr>
              <a:spcBef>
                <a:spcPts val="2160"/>
              </a:spcBef>
            </a:pPr>
            <a:r>
              <a:rPr lang="en-ZA" altLang="en-US" sz="2600" dirty="0"/>
              <a:t>Date: 06 October 2022</a:t>
            </a:r>
          </a:p>
        </p:txBody>
      </p:sp>
      <p:grpSp>
        <p:nvGrpSpPr>
          <p:cNvPr id="126" name="Group 155"/>
          <p:cNvGrpSpPr>
            <a:grpSpLocks/>
          </p:cNvGrpSpPr>
          <p:nvPr/>
        </p:nvGrpSpPr>
        <p:grpSpPr bwMode="auto">
          <a:xfrm>
            <a:off x="257175" y="1201738"/>
            <a:ext cx="2482850" cy="2444750"/>
            <a:chOff x="162" y="757"/>
            <a:chExt cx="1564" cy="1540"/>
          </a:xfrm>
        </p:grpSpPr>
        <p:sp>
          <p:nvSpPr>
            <p:cNvPr id="127" name="Oval 101"/>
            <p:cNvSpPr>
              <a:spLocks noChangeArrowheads="1"/>
            </p:cNvSpPr>
            <p:nvPr/>
          </p:nvSpPr>
          <p:spPr bwMode="auto">
            <a:xfrm>
              <a:off x="232" y="819"/>
              <a:ext cx="1448" cy="14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28" name="Oval 103"/>
            <p:cNvSpPr>
              <a:spLocks noChangeArrowheads="1"/>
            </p:cNvSpPr>
            <p:nvPr/>
          </p:nvSpPr>
          <p:spPr bwMode="auto">
            <a:xfrm>
              <a:off x="217" y="772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29" name="Oval 104"/>
            <p:cNvSpPr>
              <a:spLocks noChangeArrowheads="1"/>
            </p:cNvSpPr>
            <p:nvPr/>
          </p:nvSpPr>
          <p:spPr bwMode="auto">
            <a:xfrm>
              <a:off x="162" y="772"/>
              <a:ext cx="1487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30" name="Oval 105"/>
            <p:cNvSpPr>
              <a:spLocks noChangeArrowheads="1"/>
            </p:cNvSpPr>
            <p:nvPr/>
          </p:nvSpPr>
          <p:spPr bwMode="auto">
            <a:xfrm>
              <a:off x="240" y="803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31" name="Oval 106"/>
            <p:cNvSpPr>
              <a:spLocks noChangeArrowheads="1"/>
            </p:cNvSpPr>
            <p:nvPr/>
          </p:nvSpPr>
          <p:spPr bwMode="auto">
            <a:xfrm>
              <a:off x="194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</p:grpSp>
      <p:sp>
        <p:nvSpPr>
          <p:cNvPr id="132" name="Oval 102"/>
          <p:cNvSpPr>
            <a:spLocks noChangeArrowheads="1"/>
          </p:cNvSpPr>
          <p:nvPr/>
        </p:nvSpPr>
        <p:spPr bwMode="auto">
          <a:xfrm>
            <a:off x="436563" y="1362075"/>
            <a:ext cx="2162175" cy="2173288"/>
          </a:xfrm>
          <a:prstGeom prst="ellipse">
            <a:avLst/>
          </a:prstGeom>
          <a:blipFill dpi="0"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8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ZA" altLang="en-US" sz="1000" dirty="0">
              <a:solidFill>
                <a:schemeClr val="tx1"/>
              </a:solidFill>
            </a:endParaRPr>
          </a:p>
        </p:txBody>
      </p:sp>
      <p:grpSp>
        <p:nvGrpSpPr>
          <p:cNvPr id="133" name="Group 156"/>
          <p:cNvGrpSpPr>
            <a:grpSpLocks/>
          </p:cNvGrpSpPr>
          <p:nvPr/>
        </p:nvGrpSpPr>
        <p:grpSpPr bwMode="auto">
          <a:xfrm>
            <a:off x="171450" y="1201738"/>
            <a:ext cx="2643188" cy="2493962"/>
            <a:chOff x="108" y="757"/>
            <a:chExt cx="1665" cy="1571"/>
          </a:xfrm>
        </p:grpSpPr>
        <p:sp>
          <p:nvSpPr>
            <p:cNvPr id="134" name="Oval 107"/>
            <p:cNvSpPr>
              <a:spLocks noChangeArrowheads="1"/>
            </p:cNvSpPr>
            <p:nvPr/>
          </p:nvSpPr>
          <p:spPr bwMode="auto">
            <a:xfrm>
              <a:off x="279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35" name="Oval 108"/>
            <p:cNvSpPr>
              <a:spLocks noChangeArrowheads="1"/>
            </p:cNvSpPr>
            <p:nvPr/>
          </p:nvSpPr>
          <p:spPr bwMode="auto">
            <a:xfrm>
              <a:off x="108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36" name="Oval 109"/>
            <p:cNvSpPr>
              <a:spLocks noChangeArrowheads="1"/>
            </p:cNvSpPr>
            <p:nvPr/>
          </p:nvSpPr>
          <p:spPr bwMode="auto">
            <a:xfrm>
              <a:off x="287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37" name="Group 146"/>
          <p:cNvGrpSpPr>
            <a:grpSpLocks/>
          </p:cNvGrpSpPr>
          <p:nvPr/>
        </p:nvGrpSpPr>
        <p:grpSpPr bwMode="auto">
          <a:xfrm>
            <a:off x="912813" y="620713"/>
            <a:ext cx="1284287" cy="1260475"/>
            <a:chOff x="575" y="391"/>
            <a:chExt cx="809" cy="794"/>
          </a:xfrm>
        </p:grpSpPr>
        <p:sp>
          <p:nvSpPr>
            <p:cNvPr id="138" name="Oval 147"/>
            <p:cNvSpPr>
              <a:spLocks noChangeArrowheads="1"/>
            </p:cNvSpPr>
            <p:nvPr/>
          </p:nvSpPr>
          <p:spPr bwMode="auto">
            <a:xfrm>
              <a:off x="614" y="422"/>
              <a:ext cx="739" cy="7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39" name="Oval 148"/>
            <p:cNvSpPr>
              <a:spLocks noChangeArrowheads="1"/>
            </p:cNvSpPr>
            <p:nvPr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C7F6D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40" name="Oval 149"/>
            <p:cNvSpPr>
              <a:spLocks noChangeArrowheads="1"/>
            </p:cNvSpPr>
            <p:nvPr/>
          </p:nvSpPr>
          <p:spPr bwMode="auto">
            <a:xfrm>
              <a:off x="598" y="399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41" name="Oval 150"/>
            <p:cNvSpPr>
              <a:spLocks noChangeArrowheads="1"/>
            </p:cNvSpPr>
            <p:nvPr/>
          </p:nvSpPr>
          <p:spPr bwMode="auto">
            <a:xfrm>
              <a:off x="575" y="399"/>
              <a:ext cx="762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42" name="Oval 151"/>
            <p:cNvSpPr>
              <a:spLocks noChangeArrowheads="1"/>
            </p:cNvSpPr>
            <p:nvPr/>
          </p:nvSpPr>
          <p:spPr bwMode="auto">
            <a:xfrm>
              <a:off x="614" y="414"/>
              <a:ext cx="770" cy="771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43" name="Oval 152"/>
            <p:cNvSpPr>
              <a:spLocks noChangeArrowheads="1"/>
            </p:cNvSpPr>
            <p:nvPr/>
          </p:nvSpPr>
          <p:spPr bwMode="auto">
            <a:xfrm>
              <a:off x="590" y="391"/>
              <a:ext cx="763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44" name="Oval 153"/>
            <p:cNvSpPr>
              <a:spLocks noChangeArrowheads="1"/>
            </p:cNvSpPr>
            <p:nvPr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45" name="Oval 154"/>
            <p:cNvSpPr>
              <a:spLocks noChangeArrowheads="1"/>
            </p:cNvSpPr>
            <p:nvPr/>
          </p:nvSpPr>
          <p:spPr bwMode="auto">
            <a:xfrm>
              <a:off x="637" y="445"/>
              <a:ext cx="693" cy="693"/>
            </a:xfrm>
            <a:prstGeom prst="ellipse">
              <a:avLst/>
            </a:prstGeom>
            <a:noFill/>
            <a:ln w="0">
              <a:solidFill>
                <a:srgbClr val="83725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</p:grpSp>
      <p:sp>
        <p:nvSpPr>
          <p:cNvPr id="146" name="Oval 118"/>
          <p:cNvSpPr>
            <a:spLocks noChangeArrowheads="1"/>
          </p:cNvSpPr>
          <p:nvPr/>
        </p:nvSpPr>
        <p:spPr bwMode="auto">
          <a:xfrm>
            <a:off x="1004888" y="706438"/>
            <a:ext cx="1111250" cy="1112837"/>
          </a:xfrm>
          <a:prstGeom prst="ellipse">
            <a:avLst/>
          </a:prstGeom>
          <a:blipFill dpi="0"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8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ZA" altLang="en-US" sz="600" dirty="0">
              <a:solidFill>
                <a:schemeClr val="tx1"/>
              </a:solidFill>
            </a:endParaRPr>
          </a:p>
        </p:txBody>
      </p:sp>
      <p:grpSp>
        <p:nvGrpSpPr>
          <p:cNvPr id="147" name="Group 145"/>
          <p:cNvGrpSpPr>
            <a:grpSpLocks/>
          </p:cNvGrpSpPr>
          <p:nvPr/>
        </p:nvGrpSpPr>
        <p:grpSpPr bwMode="auto">
          <a:xfrm>
            <a:off x="863600" y="620713"/>
            <a:ext cx="1370013" cy="1284287"/>
            <a:chOff x="544" y="391"/>
            <a:chExt cx="863" cy="809"/>
          </a:xfrm>
        </p:grpSpPr>
        <p:sp>
          <p:nvSpPr>
            <p:cNvPr id="148" name="Oval 119"/>
            <p:cNvSpPr>
              <a:spLocks noChangeArrowheads="1"/>
            </p:cNvSpPr>
            <p:nvPr/>
          </p:nvSpPr>
          <p:spPr bwMode="auto">
            <a:xfrm>
              <a:off x="637" y="391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49" name="Oval 120"/>
            <p:cNvSpPr>
              <a:spLocks noChangeArrowheads="1"/>
            </p:cNvSpPr>
            <p:nvPr/>
          </p:nvSpPr>
          <p:spPr bwMode="auto">
            <a:xfrm>
              <a:off x="544" y="438"/>
              <a:ext cx="770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50" name="Oval 121"/>
            <p:cNvSpPr>
              <a:spLocks noChangeArrowheads="1"/>
            </p:cNvSpPr>
            <p:nvPr/>
          </p:nvSpPr>
          <p:spPr bwMode="auto">
            <a:xfrm>
              <a:off x="637" y="438"/>
              <a:ext cx="763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51" name="Group 157"/>
          <p:cNvGrpSpPr>
            <a:grpSpLocks/>
          </p:cNvGrpSpPr>
          <p:nvPr/>
        </p:nvGrpSpPr>
        <p:grpSpPr bwMode="auto">
          <a:xfrm>
            <a:off x="331788" y="3090863"/>
            <a:ext cx="2074862" cy="2038350"/>
            <a:chOff x="209" y="1947"/>
            <a:chExt cx="1307" cy="1284"/>
          </a:xfrm>
        </p:grpSpPr>
        <p:sp>
          <p:nvSpPr>
            <p:cNvPr id="152" name="Oval 122"/>
            <p:cNvSpPr>
              <a:spLocks noChangeArrowheads="1"/>
            </p:cNvSpPr>
            <p:nvPr/>
          </p:nvSpPr>
          <p:spPr bwMode="auto">
            <a:xfrm>
              <a:off x="264" y="2002"/>
              <a:ext cx="1213" cy="1205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53" name="Oval 123"/>
            <p:cNvSpPr>
              <a:spLocks noChangeArrowheads="1"/>
            </p:cNvSpPr>
            <p:nvPr/>
          </p:nvSpPr>
          <p:spPr bwMode="auto">
            <a:xfrm>
              <a:off x="303" y="2033"/>
              <a:ext cx="1135" cy="1143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54" name="Oval 124"/>
            <p:cNvSpPr>
              <a:spLocks noChangeArrowheads="1"/>
            </p:cNvSpPr>
            <p:nvPr/>
          </p:nvSpPr>
          <p:spPr bwMode="auto">
            <a:xfrm>
              <a:off x="248" y="1963"/>
              <a:ext cx="1245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55" name="Oval 125"/>
            <p:cNvSpPr>
              <a:spLocks noChangeArrowheads="1"/>
            </p:cNvSpPr>
            <p:nvPr/>
          </p:nvSpPr>
          <p:spPr bwMode="auto">
            <a:xfrm>
              <a:off x="209" y="1963"/>
              <a:ext cx="1237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56" name="Oval 126"/>
            <p:cNvSpPr>
              <a:spLocks noChangeArrowheads="1"/>
            </p:cNvSpPr>
            <p:nvPr/>
          </p:nvSpPr>
          <p:spPr bwMode="auto">
            <a:xfrm>
              <a:off x="271" y="1986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57" name="Oval 127"/>
            <p:cNvSpPr>
              <a:spLocks noChangeArrowheads="1"/>
            </p:cNvSpPr>
            <p:nvPr/>
          </p:nvSpPr>
          <p:spPr bwMode="auto">
            <a:xfrm>
              <a:off x="232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</p:grpSp>
      <p:sp>
        <p:nvSpPr>
          <p:cNvPr id="158" name="Oval 128"/>
          <p:cNvSpPr>
            <a:spLocks noChangeArrowheads="1"/>
          </p:cNvSpPr>
          <p:nvPr/>
        </p:nvSpPr>
        <p:spPr bwMode="auto">
          <a:xfrm>
            <a:off x="482600" y="3227388"/>
            <a:ext cx="1801813" cy="1814512"/>
          </a:xfrm>
          <a:prstGeom prst="ellipse">
            <a:avLst/>
          </a:prstGeom>
          <a:blipFill dpi="0" rotWithShape="1"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8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ZA" altLang="en-US" sz="1000" dirty="0">
              <a:solidFill>
                <a:srgbClr val="C0C0C0"/>
              </a:solidFill>
            </a:endParaRPr>
          </a:p>
        </p:txBody>
      </p:sp>
      <p:grpSp>
        <p:nvGrpSpPr>
          <p:cNvPr id="159" name="Group 158"/>
          <p:cNvGrpSpPr>
            <a:grpSpLocks/>
          </p:cNvGrpSpPr>
          <p:nvPr/>
        </p:nvGrpSpPr>
        <p:grpSpPr bwMode="auto">
          <a:xfrm>
            <a:off x="257175" y="3090863"/>
            <a:ext cx="2211388" cy="2087562"/>
            <a:chOff x="162" y="1947"/>
            <a:chExt cx="1393" cy="1315"/>
          </a:xfrm>
        </p:grpSpPr>
        <p:sp>
          <p:nvSpPr>
            <p:cNvPr id="160" name="Oval 129"/>
            <p:cNvSpPr>
              <a:spLocks noChangeArrowheads="1"/>
            </p:cNvSpPr>
            <p:nvPr/>
          </p:nvSpPr>
          <p:spPr bwMode="auto">
            <a:xfrm>
              <a:off x="162" y="2017"/>
              <a:ext cx="1238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61" name="Oval 130"/>
            <p:cNvSpPr>
              <a:spLocks noChangeArrowheads="1"/>
            </p:cNvSpPr>
            <p:nvPr/>
          </p:nvSpPr>
          <p:spPr bwMode="auto">
            <a:xfrm>
              <a:off x="310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62" name="Oval 131"/>
            <p:cNvSpPr>
              <a:spLocks noChangeArrowheads="1"/>
            </p:cNvSpPr>
            <p:nvPr/>
          </p:nvSpPr>
          <p:spPr bwMode="auto">
            <a:xfrm>
              <a:off x="303" y="2017"/>
              <a:ext cx="1244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63" name="Group 159"/>
          <p:cNvGrpSpPr>
            <a:grpSpLocks/>
          </p:cNvGrpSpPr>
          <p:nvPr/>
        </p:nvGrpSpPr>
        <p:grpSpPr bwMode="auto">
          <a:xfrm>
            <a:off x="900113" y="4684713"/>
            <a:ext cx="1717675" cy="1692275"/>
            <a:chOff x="567" y="2951"/>
            <a:chExt cx="1082" cy="1066"/>
          </a:xfrm>
        </p:grpSpPr>
        <p:sp>
          <p:nvSpPr>
            <p:cNvPr id="164" name="Oval 132"/>
            <p:cNvSpPr>
              <a:spLocks noChangeArrowheads="1"/>
            </p:cNvSpPr>
            <p:nvPr/>
          </p:nvSpPr>
          <p:spPr bwMode="auto">
            <a:xfrm>
              <a:off x="614" y="2990"/>
              <a:ext cx="1003" cy="1011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65" name="Oval 133"/>
            <p:cNvSpPr>
              <a:spLocks noChangeArrowheads="1"/>
            </p:cNvSpPr>
            <p:nvPr/>
          </p:nvSpPr>
          <p:spPr bwMode="auto">
            <a:xfrm>
              <a:off x="645" y="3021"/>
              <a:ext cx="941" cy="949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66" name="Oval 134"/>
            <p:cNvSpPr>
              <a:spLocks noChangeArrowheads="1"/>
            </p:cNvSpPr>
            <p:nvPr/>
          </p:nvSpPr>
          <p:spPr bwMode="auto">
            <a:xfrm>
              <a:off x="598" y="2959"/>
              <a:ext cx="1035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67" name="Oval 135"/>
            <p:cNvSpPr>
              <a:spLocks noChangeArrowheads="1"/>
            </p:cNvSpPr>
            <p:nvPr/>
          </p:nvSpPr>
          <p:spPr bwMode="auto">
            <a:xfrm>
              <a:off x="567" y="2959"/>
              <a:ext cx="1027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68" name="Oval 136"/>
            <p:cNvSpPr>
              <a:spLocks noChangeArrowheads="1"/>
            </p:cNvSpPr>
            <p:nvPr/>
          </p:nvSpPr>
          <p:spPr bwMode="auto">
            <a:xfrm>
              <a:off x="622" y="2982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69" name="Oval 137"/>
            <p:cNvSpPr>
              <a:spLocks noChangeArrowheads="1"/>
            </p:cNvSpPr>
            <p:nvPr/>
          </p:nvSpPr>
          <p:spPr bwMode="auto">
            <a:xfrm>
              <a:off x="583" y="2951"/>
              <a:ext cx="1034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</p:grpSp>
      <p:sp>
        <p:nvSpPr>
          <p:cNvPr id="170" name="Oval 138"/>
          <p:cNvSpPr>
            <a:spLocks noChangeArrowheads="1"/>
          </p:cNvSpPr>
          <p:nvPr/>
        </p:nvSpPr>
        <p:spPr bwMode="auto">
          <a:xfrm>
            <a:off x="1014413" y="4791075"/>
            <a:ext cx="1506537" cy="1519238"/>
          </a:xfrm>
          <a:prstGeom prst="ellipse">
            <a:avLst/>
          </a:prstGeom>
          <a:blipFill dpi="0" rotWithShape="1"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8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ZA" altLang="en-US" sz="900" dirty="0">
              <a:solidFill>
                <a:srgbClr val="C0C0C0"/>
              </a:solidFill>
            </a:endParaRPr>
          </a:p>
        </p:txBody>
      </p:sp>
      <p:grpSp>
        <p:nvGrpSpPr>
          <p:cNvPr id="171" name="Group 160"/>
          <p:cNvGrpSpPr>
            <a:grpSpLocks/>
          </p:cNvGrpSpPr>
          <p:nvPr/>
        </p:nvGrpSpPr>
        <p:grpSpPr bwMode="auto">
          <a:xfrm>
            <a:off x="838200" y="4684713"/>
            <a:ext cx="1828800" cy="1728787"/>
            <a:chOff x="528" y="2951"/>
            <a:chExt cx="1152" cy="1089"/>
          </a:xfrm>
        </p:grpSpPr>
        <p:sp>
          <p:nvSpPr>
            <p:cNvPr id="172" name="Oval 139"/>
            <p:cNvSpPr>
              <a:spLocks noChangeArrowheads="1"/>
            </p:cNvSpPr>
            <p:nvPr/>
          </p:nvSpPr>
          <p:spPr bwMode="auto">
            <a:xfrm>
              <a:off x="528" y="3005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73" name="Oval 140"/>
            <p:cNvSpPr>
              <a:spLocks noChangeArrowheads="1"/>
            </p:cNvSpPr>
            <p:nvPr/>
          </p:nvSpPr>
          <p:spPr bwMode="auto">
            <a:xfrm>
              <a:off x="645" y="3005"/>
              <a:ext cx="1035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174" name="Oval 141"/>
            <p:cNvSpPr>
              <a:spLocks noChangeArrowheads="1"/>
            </p:cNvSpPr>
            <p:nvPr/>
          </p:nvSpPr>
          <p:spPr bwMode="auto">
            <a:xfrm>
              <a:off x="653" y="2951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3954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927157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7"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dirty="0"/>
              <a:t>Agenda for clarification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2755042"/>
              </p:ext>
            </p:extLst>
          </p:nvPr>
        </p:nvGraphicFramePr>
        <p:xfrm>
          <a:off x="101219" y="1143000"/>
          <a:ext cx="11644312" cy="50325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24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772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94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39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ZA" sz="1600" b="1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en-ZA" sz="1600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ZA" sz="1600" b="1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Welcome of Attendees </a:t>
                      </a:r>
                      <a:endParaRPr lang="en-ZA" sz="1600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ZA" sz="1600" b="1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Mbulelo Mncengani</a:t>
                      </a:r>
                      <a:endParaRPr lang="en-ZA" sz="1600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39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ZA" sz="1600">
                          <a:solidFill>
                            <a:srgbClr val="1F497D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  <a:endParaRPr lang="en-ZA" sz="16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ZA" sz="1600" dirty="0">
                          <a:solidFill>
                            <a:srgbClr val="1F497D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Objective of the Session </a:t>
                      </a:r>
                      <a:endParaRPr lang="en-ZA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ZA" sz="1600">
                          <a:solidFill>
                            <a:srgbClr val="1F497D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Mbulelo Mncengani</a:t>
                      </a:r>
                      <a:endParaRPr lang="en-ZA" sz="16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39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ZA" sz="1600" b="1" dirty="0">
                          <a:solidFill>
                            <a:srgbClr val="1F497D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</a:t>
                      </a:r>
                      <a:endParaRPr lang="en-ZA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ZA" sz="1600" dirty="0">
                          <a:solidFill>
                            <a:srgbClr val="1F497D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Technical </a:t>
                      </a:r>
                      <a:endParaRPr lang="en-ZA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1F497D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Kabelo/Esther</a:t>
                      </a:r>
                      <a:endParaRPr lang="en-ZA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397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rgbClr val="1F497D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</a:t>
                      </a:r>
                      <a:endParaRPr lang="en-ZA" sz="1600" b="1" kern="1200" dirty="0">
                        <a:solidFill>
                          <a:srgbClr val="1F497D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Pricing</a:t>
                      </a:r>
                      <a:endParaRPr lang="en-ZA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1F497D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Kabelo/Esther</a:t>
                      </a:r>
                      <a:endParaRPr lang="en-ZA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ZA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39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1F497D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</a:t>
                      </a:r>
                      <a:endParaRPr lang="en-ZA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1F497D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Supplier Development, </a:t>
                      </a:r>
                      <a:r>
                        <a:rPr lang="en-US" sz="1600" dirty="0" err="1">
                          <a:solidFill>
                            <a:srgbClr val="1F497D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Localisation</a:t>
                      </a:r>
                      <a:r>
                        <a:rPr lang="en-US" sz="1600" dirty="0">
                          <a:solidFill>
                            <a:srgbClr val="1F497D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&amp; </a:t>
                      </a:r>
                      <a:r>
                        <a:rPr lang="en-US" sz="1600" dirty="0" err="1">
                          <a:solidFill>
                            <a:srgbClr val="1F497D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Industrialisation</a:t>
                      </a:r>
                      <a:r>
                        <a:rPr lang="en-US" sz="1600" dirty="0">
                          <a:solidFill>
                            <a:srgbClr val="1F497D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endParaRPr lang="en-ZA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1F497D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Rojane Qacha</a:t>
                      </a:r>
                      <a:endParaRPr lang="en-ZA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39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1F497D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</a:t>
                      </a:r>
                      <a:endParaRPr lang="en-ZA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1F497D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Quality</a:t>
                      </a:r>
                      <a:endParaRPr lang="en-ZA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1F497D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Sipho Sambo</a:t>
                      </a:r>
                      <a:endParaRPr lang="en-ZA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639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rgbClr val="1F497D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</a:t>
                      </a:r>
                      <a:endParaRPr lang="en-ZA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ZA" sz="1600" b="1" dirty="0">
                          <a:solidFill>
                            <a:srgbClr val="1F497D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endParaRPr lang="en-ZA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ZA" sz="1600" dirty="0">
                          <a:solidFill>
                            <a:srgbClr val="1F497D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Commercial Information </a:t>
                      </a:r>
                      <a:endParaRPr lang="en-ZA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ZA" sz="1600" dirty="0">
                          <a:solidFill>
                            <a:srgbClr val="1F497D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Mbulelo Mncengani</a:t>
                      </a:r>
                      <a:endParaRPr lang="en-ZA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46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1F497D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</a:t>
                      </a:r>
                      <a:endParaRPr lang="en-ZA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ZA" sz="1600" dirty="0">
                          <a:solidFill>
                            <a:srgbClr val="1F497D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Closure</a:t>
                      </a:r>
                      <a:endParaRPr lang="en-ZA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ZA" sz="1600" dirty="0">
                          <a:solidFill>
                            <a:srgbClr val="1F497D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Mbulelo Mncengani</a:t>
                      </a:r>
                      <a:endParaRPr lang="en-ZA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Clarification session : </a:t>
            </a:r>
            <a:r>
              <a:rPr lang="en-US" sz="1000" b="1" dirty="0"/>
              <a:t>MWP1495CX-R</a:t>
            </a:r>
            <a:endParaRPr lang="en-ZA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1497D-D85C-49F0-B0C9-9C5FED4EAE9E}" type="slidenum">
              <a:rPr lang="en-ZA" smtClean="0"/>
              <a:t>2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841043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980881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34"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kern="0" dirty="0"/>
              <a:t>REQUEST FOR PROPOSAL (RFP)</a:t>
            </a:r>
            <a:endParaRPr lang="en-ZA" kern="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Clarification session : </a:t>
            </a:r>
            <a:r>
              <a:rPr lang="en-US" sz="1000" b="1" dirty="0"/>
              <a:t>MWP1484CX-R</a:t>
            </a:r>
          </a:p>
          <a:p>
            <a:endParaRPr lang="en-ZA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1497D-D85C-49F0-B0C9-9C5FED4EAE9E}" type="slidenum">
              <a:rPr lang="en-ZA" smtClean="0"/>
              <a:t>3</a:t>
            </a:fld>
            <a:endParaRPr lang="en-ZA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BF923798-D66F-42A5-B91A-F2B3763DCCE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1190792"/>
              </p:ext>
            </p:extLst>
          </p:nvPr>
        </p:nvGraphicFramePr>
        <p:xfrm>
          <a:off x="5148775" y="2560320"/>
          <a:ext cx="2307102" cy="12528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35" name="Acrobat Document" showAsIcon="1" r:id="rId8" imgW="914570" imgH="771690" progId="AcroExch.Document.DC">
                  <p:embed/>
                </p:oleObj>
              </mc:Choice>
              <mc:Fallback>
                <p:oleObj name="Acrobat Document" showAsIcon="1" r:id="rId8" imgW="914570" imgH="77169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148775" y="2560320"/>
                        <a:ext cx="2307102" cy="12528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19300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8046306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08"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kern="0" dirty="0"/>
              <a:t>TECHNICAL REQUIREMENTS</a:t>
            </a:r>
            <a:endParaRPr lang="en-ZA" kern="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Clarification session: </a:t>
            </a:r>
            <a:r>
              <a:rPr lang="en-US" sz="1000" b="1" dirty="0"/>
              <a:t>MWP1495CX-R</a:t>
            </a:r>
            <a:endParaRPr lang="en-ZA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1497D-D85C-49F0-B0C9-9C5FED4EAE9E}" type="slidenum">
              <a:rPr lang="en-ZA" smtClean="0"/>
              <a:t>4</a:t>
            </a:fld>
            <a:endParaRPr lang="en-ZA" dirty="0"/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7D72320C-9471-4D57-9C9A-B382A6449EE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4872794"/>
              </p:ext>
            </p:extLst>
          </p:nvPr>
        </p:nvGraphicFramePr>
        <p:xfrm>
          <a:off x="2073965" y="2460944"/>
          <a:ext cx="1382592" cy="11262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09" name="Acrobat Document" showAsIcon="1" r:id="rId8" imgW="914570" imgH="771690" progId="AcroExch.Document.DC">
                  <p:embed/>
                </p:oleObj>
              </mc:Choice>
              <mc:Fallback>
                <p:oleObj name="Acrobat Document" showAsIcon="1" r:id="rId8" imgW="914570" imgH="77169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073965" y="2460944"/>
                        <a:ext cx="1382592" cy="11262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61E0D6D7-12FB-4D90-96A4-C90F56738BD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8141928"/>
              </p:ext>
            </p:extLst>
          </p:nvPr>
        </p:nvGraphicFramePr>
        <p:xfrm>
          <a:off x="8278244" y="2657475"/>
          <a:ext cx="1382591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10" name="Worksheet" showAsIcon="1" r:id="rId10" imgW="914570" imgH="771690" progId="Excel.Sheet.12">
                  <p:embed/>
                </p:oleObj>
              </mc:Choice>
              <mc:Fallback>
                <p:oleObj name="Worksheet" showAsIcon="1" r:id="rId10" imgW="914570" imgH="77169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8278244" y="2657475"/>
                        <a:ext cx="1382591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797071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488785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99"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kern="0" dirty="0"/>
              <a:t>PRICING SCHEDULE</a:t>
            </a:r>
            <a:endParaRPr lang="en-ZA" kern="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Clarification session :  </a:t>
            </a:r>
            <a:r>
              <a:rPr lang="en-US" sz="1000" b="1" dirty="0"/>
              <a:t>MWP1495CX</a:t>
            </a:r>
            <a:endParaRPr lang="en-ZA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1497D-D85C-49F0-B0C9-9C5FED4EAE9E}" type="slidenum">
              <a:rPr lang="en-ZA" smtClean="0"/>
              <a:t>5</a:t>
            </a:fld>
            <a:endParaRPr lang="en-ZA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D6ED69AE-4691-49E6-8D5F-DF9827C0021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7313035"/>
              </p:ext>
            </p:extLst>
          </p:nvPr>
        </p:nvGraphicFramePr>
        <p:xfrm>
          <a:off x="5638799" y="2716696"/>
          <a:ext cx="1914939" cy="10964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00" name="Worksheet" showAsIcon="1" r:id="rId8" imgW="914570" imgH="771690" progId="Excel.Sheet.12">
                  <p:embed/>
                </p:oleObj>
              </mc:Choice>
              <mc:Fallback>
                <p:oleObj name="Worksheet" showAsIcon="1" r:id="rId8" imgW="914570" imgH="77169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638799" y="2716696"/>
                        <a:ext cx="1914939" cy="10964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99862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700025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19"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kern="0" dirty="0"/>
              <a:t>SDL&amp;I Requirements</a:t>
            </a:r>
            <a:endParaRPr lang="en-ZA" kern="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Clarification session :  </a:t>
            </a:r>
            <a:r>
              <a:rPr lang="en-US" sz="1000" b="1" dirty="0"/>
              <a:t>MWP1495CX</a:t>
            </a:r>
            <a:endParaRPr lang="en-ZA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1497D-D85C-49F0-B0C9-9C5FED4EAE9E}" type="slidenum">
              <a:rPr lang="en-ZA" smtClean="0"/>
              <a:t>6</a:t>
            </a:fld>
            <a:endParaRPr lang="en-ZA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0D1263A3-804E-43F8-901E-1489A86ECC5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5415539"/>
              </p:ext>
            </p:extLst>
          </p:nvPr>
        </p:nvGraphicFramePr>
        <p:xfrm>
          <a:off x="5638800" y="2544418"/>
          <a:ext cx="1676400" cy="12687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20" name="Document" showAsIcon="1" r:id="rId8" imgW="914570" imgH="771690" progId="Word.Document.12">
                  <p:embed/>
                </p:oleObj>
              </mc:Choice>
              <mc:Fallback>
                <p:oleObj name="Document" showAsIcon="1" r:id="rId8" imgW="914570" imgH="77169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638800" y="2544418"/>
                        <a:ext cx="1676400" cy="12687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067242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8074918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16"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kern="0" dirty="0"/>
              <a:t>Quality Requirements</a:t>
            </a:r>
            <a:endParaRPr lang="en-ZA" kern="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Clarification session :  MWP1495CX</a:t>
            </a:r>
            <a:endParaRPr lang="en-ZA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1497D-D85C-49F0-B0C9-9C5FED4EAE9E}" type="slidenum">
              <a:rPr lang="en-ZA" smtClean="0"/>
              <a:t>7</a:t>
            </a:fld>
            <a:endParaRPr lang="en-ZA" dirty="0"/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CF40B303-4331-4F25-A4B8-F346CB2E584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284610"/>
              </p:ext>
            </p:extLst>
          </p:nvPr>
        </p:nvGraphicFramePr>
        <p:xfrm>
          <a:off x="2471531" y="1722784"/>
          <a:ext cx="1557130" cy="10169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17" name="Document" showAsIcon="1" r:id="rId8" imgW="914570" imgH="771690" progId="Word.Document.12">
                  <p:embed/>
                </p:oleObj>
              </mc:Choice>
              <mc:Fallback>
                <p:oleObj name="Document" showAsIcon="1" r:id="rId8" imgW="914570" imgH="77169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471531" y="1722784"/>
                        <a:ext cx="1557130" cy="10169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3E26A9B6-5466-4021-9FA6-EAD77E475F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5353722"/>
              </p:ext>
            </p:extLst>
          </p:nvPr>
        </p:nvGraphicFramePr>
        <p:xfrm>
          <a:off x="8630479" y="1784144"/>
          <a:ext cx="1557129" cy="8942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18" name="Acrobat Document" showAsIcon="1" r:id="rId10" imgW="914570" imgH="771690" progId="AcroExch.Document.DC">
                  <p:embed/>
                </p:oleObj>
              </mc:Choice>
              <mc:Fallback>
                <p:oleObj name="Acrobat Document" showAsIcon="1" r:id="rId10" imgW="914570" imgH="77169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8630479" y="1784144"/>
                        <a:ext cx="1557129" cy="8942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86F3F1AD-77DB-443F-A012-0B164B97588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5383504"/>
              </p:ext>
            </p:extLst>
          </p:nvPr>
        </p:nvGraphicFramePr>
        <p:xfrm>
          <a:off x="2792895" y="4434582"/>
          <a:ext cx="1394791" cy="10483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19" name="Document" showAsIcon="1" r:id="rId12" imgW="914570" imgH="771690" progId="Word.Document.12">
                  <p:embed/>
                </p:oleObj>
              </mc:Choice>
              <mc:Fallback>
                <p:oleObj name="Document" showAsIcon="1" r:id="rId12" imgW="914570" imgH="77169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792895" y="4434582"/>
                        <a:ext cx="1394791" cy="10483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023EAB63-766A-48B6-97B3-A2BA8DDFC86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7770220"/>
              </p:ext>
            </p:extLst>
          </p:nvPr>
        </p:nvGraphicFramePr>
        <p:xfrm>
          <a:off x="9399105" y="4573003"/>
          <a:ext cx="1296799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20" name="Worksheet" showAsIcon="1" r:id="rId14" imgW="914570" imgH="771690" progId="Excel.Sheet.12">
                  <p:embed/>
                </p:oleObj>
              </mc:Choice>
              <mc:Fallback>
                <p:oleObj name="Worksheet" showAsIcon="1" r:id="rId14" imgW="914570" imgH="77169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9399105" y="4573003"/>
                        <a:ext cx="1296799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914156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5"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COMMERCIAL REQUIREMENTS</a:t>
            </a:r>
            <a:endParaRPr lang="en-ZA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00" b="1" dirty="0"/>
              <a:t>MWP1495CX-R</a:t>
            </a:r>
          </a:p>
          <a:p>
            <a:endParaRPr lang="en-ZA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1497D-D85C-49F0-B0C9-9C5FED4EAE9E}" type="slidenum">
              <a:rPr lang="en-ZA" smtClean="0"/>
              <a:t>8</a:t>
            </a:fld>
            <a:endParaRPr lang="en-ZA" dirty="0"/>
          </a:p>
        </p:txBody>
      </p:sp>
      <p:sp>
        <p:nvSpPr>
          <p:cNvPr id="4" name="Rectangle 3"/>
          <p:cNvSpPr/>
          <p:nvPr/>
        </p:nvSpPr>
        <p:spPr>
          <a:xfrm>
            <a:off x="406400" y="1413079"/>
            <a:ext cx="87376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r>
              <a:rPr lang="en-US" b="1" dirty="0"/>
              <a:t>Tender documents should be clearly as follows: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/>
              <a:t>MWP1495CX-R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Provision of Engineering Network Schematics (ENS) Implementation,</a:t>
            </a:r>
          </a:p>
          <a:p>
            <a:r>
              <a:rPr lang="en-US" dirty="0"/>
              <a:t>    Maintenance and Support</a:t>
            </a:r>
          </a:p>
          <a:p>
            <a:endParaRPr lang="en-US" b="1" dirty="0"/>
          </a:p>
          <a:p>
            <a:r>
              <a:rPr lang="en-US" b="1" dirty="0"/>
              <a:t>Delivery address:	</a:t>
            </a:r>
          </a:p>
          <a:p>
            <a:r>
              <a:rPr lang="en-US" dirty="0"/>
              <a:t>Eskom Megawatt Park Tender Office</a:t>
            </a:r>
          </a:p>
          <a:p>
            <a:r>
              <a:rPr lang="en-US" dirty="0"/>
              <a:t>Northside</a:t>
            </a:r>
          </a:p>
          <a:p>
            <a:r>
              <a:rPr lang="en-US" dirty="0"/>
              <a:t>1 Maxwell Drive</a:t>
            </a:r>
          </a:p>
          <a:p>
            <a:r>
              <a:rPr lang="en-US" dirty="0"/>
              <a:t>Sunninghill</a:t>
            </a:r>
          </a:p>
          <a:p>
            <a:endParaRPr lang="en-US" dirty="0"/>
          </a:p>
          <a:p>
            <a:pPr marL="0" lvl="1"/>
            <a:r>
              <a:rPr lang="en-GB" b="1" dirty="0"/>
              <a:t>Late tenders will not be accepted.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0401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48"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COMMERCIAL REQUIREMENTS</a:t>
            </a:r>
            <a:endParaRPr lang="en-ZA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00" b="1" dirty="0"/>
              <a:t>MWP1495CX</a:t>
            </a:r>
            <a:endParaRPr lang="en-ZA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1497D-D85C-49F0-B0C9-9C5FED4EAE9E}" type="slidenum">
              <a:rPr lang="en-ZA" smtClean="0"/>
              <a:t>9</a:t>
            </a:fld>
            <a:endParaRPr lang="en-ZA" dirty="0"/>
          </a:p>
        </p:txBody>
      </p:sp>
      <p:sp>
        <p:nvSpPr>
          <p:cNvPr id="4" name="Rectangle 3"/>
          <p:cNvSpPr/>
          <p:nvPr/>
        </p:nvSpPr>
        <p:spPr>
          <a:xfrm>
            <a:off x="406400" y="1413079"/>
            <a:ext cx="1017451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Closing date: 09 November 2022</a:t>
            </a:r>
          </a:p>
          <a:p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Closing Time: 10:00 am (no late deliveries will be accepted)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Where a Tenderer does not submit </a:t>
            </a:r>
            <a:r>
              <a:rPr lang="en-US" b="1" dirty="0"/>
              <a:t>1 complete hardcopy </a:t>
            </a:r>
            <a:r>
              <a:rPr lang="en-US" dirty="0"/>
              <a:t>AND 1 original tender at tender submission deadline, the </a:t>
            </a:r>
            <a:r>
              <a:rPr lang="en-US" b="1" dirty="0"/>
              <a:t>tenderer will be disqualified</a:t>
            </a:r>
            <a:r>
              <a:rPr lang="en-US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/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GB" dirty="0"/>
              <a:t>Single point of contact is </a:t>
            </a:r>
            <a:r>
              <a:rPr lang="en-GB" b="1" dirty="0"/>
              <a:t>Mbulelo Mncengani </a:t>
            </a:r>
            <a:r>
              <a:rPr lang="en-GB" dirty="0"/>
              <a:t>(</a:t>
            </a:r>
            <a:r>
              <a:rPr lang="en-US" dirty="0"/>
              <a:t>E-mail: </a:t>
            </a:r>
            <a:r>
              <a:rPr lang="en-ZA" u="sng" dirty="0">
                <a:hlinkClick r:id="rId8"/>
              </a:rPr>
              <a:t>MncengMS@eskom.co.za</a:t>
            </a:r>
            <a:r>
              <a:rPr lang="en-US" dirty="0"/>
              <a:t>) </a:t>
            </a:r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364541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Object 25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211667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4" name="think-cell Slide" r:id="rId8" imgW="270" imgH="270" progId="TCLayout.ActiveDocument.1">
                  <p:embed/>
                </p:oleObj>
              </mc:Choice>
              <mc:Fallback>
                <p:oleObj name="think-cell Slide" r:id="rId8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211667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2" name="Rectangle 2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162984" y="318781"/>
            <a:ext cx="9336760" cy="332399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dirty="0"/>
              <a:t>Commercial – </a:t>
            </a:r>
            <a:r>
              <a:rPr lang="en-ZA" dirty="0"/>
              <a:t>Submission Format </a:t>
            </a:r>
            <a:endParaRPr lang="en-GB" dirty="0"/>
          </a:p>
        </p:txBody>
      </p:sp>
      <p:sp>
        <p:nvSpPr>
          <p:cNvPr id="34" name="Rectangle 33"/>
          <p:cNvSpPr>
            <a:spLocks/>
          </p:cNvSpPr>
          <p:nvPr>
            <p:custDataLst>
              <p:tags r:id="rId4"/>
            </p:custDataLst>
          </p:nvPr>
        </p:nvSpPr>
        <p:spPr>
          <a:xfrm>
            <a:off x="716770" y="4524704"/>
            <a:ext cx="10466237" cy="1560787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 dirty="0">
              <a:solidFill>
                <a:schemeClr val="tx1"/>
              </a:solidFill>
            </a:endParaRPr>
          </a:p>
          <a:p>
            <a:endParaRPr lang="en-US" sz="1400" dirty="0">
              <a:solidFill>
                <a:schemeClr val="tx1"/>
              </a:solidFill>
            </a:endParaRPr>
          </a:p>
          <a:p>
            <a:r>
              <a:rPr lang="en-US" sz="1400" dirty="0">
                <a:solidFill>
                  <a:schemeClr val="tx1"/>
                </a:solidFill>
              </a:rPr>
              <a:t>Electronic documents should be in a read only format in MS Word and MS Excel to enable cut and paste of content. The Excel spreadsheets must be in electronic format The spreadsheets </a:t>
            </a:r>
            <a:r>
              <a:rPr lang="en-US" sz="1200" dirty="0">
                <a:solidFill>
                  <a:schemeClr val="tx1"/>
                </a:solidFill>
              </a:rPr>
              <a:t>are </a:t>
            </a:r>
            <a:r>
              <a:rPr lang="en-US" sz="1400" dirty="0">
                <a:solidFill>
                  <a:schemeClr val="tx1"/>
                </a:solidFill>
              </a:rPr>
              <a:t>to be completed and sent back as returnable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Three</a:t>
            </a:r>
            <a:r>
              <a:rPr lang="en-US" sz="1400" b="1" dirty="0">
                <a:solidFill>
                  <a:schemeClr val="tx1"/>
                </a:solidFill>
              </a:rPr>
              <a:t> copies: Two hard copies, being an original and one copy and a CD/flash disk.  The copies must be the exact replica of the originals. </a:t>
            </a:r>
          </a:p>
          <a:p>
            <a:r>
              <a:rPr lang="en-US" sz="1400" b="1" dirty="0">
                <a:solidFill>
                  <a:schemeClr val="tx1"/>
                </a:solidFill>
              </a:rPr>
              <a:t>Please note:  (The pricing workbook) MUST be submitted in excel format.</a:t>
            </a:r>
          </a:p>
          <a:p>
            <a:pPr algn="ctr"/>
            <a:endParaRPr lang="en-US" sz="1400" b="1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2" name="McK 4. Footnote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62985" y="6204169"/>
            <a:ext cx="10540908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 anchorCtr="0">
            <a:spAutoFit/>
          </a:bodyPr>
          <a:lstStyle>
            <a:defPPr>
              <a:defRPr lang="en-US"/>
            </a:defPPr>
            <a:lvl1pPr marL="104775" indent="-104775" defTabSz="895350">
              <a:defRPr sz="1000" baseline="0">
                <a:latin typeface="+mn-lt"/>
              </a:defRPr>
            </a:lvl1pPr>
            <a:lvl2pPr marL="1031875" defTabSz="895350">
              <a:defRPr sz="2400"/>
            </a:lvl2pPr>
            <a:lvl3pPr marL="1217613" defTabSz="895350">
              <a:defRPr sz="2400"/>
            </a:lvl3pPr>
            <a:lvl4pPr marL="1404938" defTabSz="895350">
              <a:defRPr sz="2400"/>
            </a:lvl4pPr>
            <a:lvl5pPr marL="1792288" defTabSz="895350">
              <a:defRPr sz="2400"/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/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/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/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/>
            </a:lvl9pPr>
          </a:lstStyle>
          <a:p>
            <a:r>
              <a:rPr lang="en-US" dirty="0"/>
              <a:t>1 Electronic documents should be in a read only format in MS Word and MS Excel to enable cut and paste of content. </a:t>
            </a:r>
          </a:p>
        </p:txBody>
      </p:sp>
      <p:sp>
        <p:nvSpPr>
          <p:cNvPr id="29" name="Rectangle 28"/>
          <p:cNvSpPr>
            <a:spLocks/>
          </p:cNvSpPr>
          <p:nvPr>
            <p:custDataLst>
              <p:tags r:id="rId6"/>
            </p:custDataLst>
          </p:nvPr>
        </p:nvSpPr>
        <p:spPr>
          <a:xfrm>
            <a:off x="716770" y="1371600"/>
            <a:ext cx="10406298" cy="3101553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03888" y="2307598"/>
            <a:ext cx="3399171" cy="43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  <a:p>
            <a:r>
              <a:rPr lang="en-US" sz="1400" dirty="0">
                <a:solidFill>
                  <a:schemeClr val="tx1"/>
                </a:solidFill>
              </a:rPr>
              <a:t>File A–Commercial response</a:t>
            </a:r>
          </a:p>
          <a:p>
            <a:pPr algn="ctr"/>
            <a:endParaRPr lang="en-ZA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03889" y="2979683"/>
            <a:ext cx="4761271" cy="31484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File B–Technical response </a:t>
            </a:r>
          </a:p>
          <a:p>
            <a:endParaRPr lang="en-ZA" sz="14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03889" y="3704897"/>
            <a:ext cx="5045999" cy="315774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  <a:p>
            <a:r>
              <a:rPr lang="en-US" sz="1400" dirty="0">
                <a:solidFill>
                  <a:schemeClr val="tx1"/>
                </a:solidFill>
              </a:rPr>
              <a:t>File C–Pricing response</a:t>
            </a:r>
          </a:p>
          <a:p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ZA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705159" y="1422318"/>
            <a:ext cx="1920000" cy="720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Original 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(Hardcopy)</a:t>
            </a:r>
          </a:p>
          <a:p>
            <a:pPr algn="ctr"/>
            <a:r>
              <a:rPr lang="en-US" sz="1400" u="sng" dirty="0">
                <a:solidFill>
                  <a:schemeClr val="tx1"/>
                </a:solidFill>
              </a:rPr>
              <a:t>Documents</a:t>
            </a:r>
          </a:p>
          <a:p>
            <a:pPr algn="ctr"/>
            <a:endParaRPr lang="en-ZA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542404" y="1371600"/>
            <a:ext cx="1920000" cy="720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1400" dirty="0">
              <a:solidFill>
                <a:schemeClr val="tx1"/>
              </a:solidFill>
            </a:endParaRP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Duplicate </a:t>
            </a:r>
          </a:p>
          <a:p>
            <a:pPr algn="ctr"/>
            <a:r>
              <a:rPr lang="en-US" sz="1400" u="sng" dirty="0">
                <a:solidFill>
                  <a:schemeClr val="tx1"/>
                </a:solidFill>
              </a:rPr>
              <a:t>Hardcopy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endParaRPr lang="en-ZA" sz="1400" dirty="0">
              <a:solidFill>
                <a:schemeClr val="tx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038164" y="2262810"/>
            <a:ext cx="1106995" cy="431999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  <a:endParaRPr lang="en-ZA" dirty="0">
              <a:solidFill>
                <a:schemeClr val="tx1"/>
              </a:solidFill>
            </a:endParaRPr>
          </a:p>
        </p:txBody>
      </p:sp>
      <p:sp>
        <p:nvSpPr>
          <p:cNvPr id="7171" name="Rectangle 7170"/>
          <p:cNvSpPr/>
          <p:nvPr/>
        </p:nvSpPr>
        <p:spPr>
          <a:xfrm>
            <a:off x="5038164" y="2739598"/>
            <a:ext cx="1106995" cy="67208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  <a:endParaRPr lang="en-ZA" dirty="0">
              <a:solidFill>
                <a:schemeClr val="tx1"/>
              </a:solidFill>
            </a:endParaRPr>
          </a:p>
        </p:txBody>
      </p:sp>
      <p:sp>
        <p:nvSpPr>
          <p:cNvPr id="7173" name="Rectangle 7172"/>
          <p:cNvSpPr/>
          <p:nvPr/>
        </p:nvSpPr>
        <p:spPr>
          <a:xfrm>
            <a:off x="5038165" y="3411683"/>
            <a:ext cx="1106993" cy="509215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  <a:endParaRPr lang="en-ZA" dirty="0">
              <a:solidFill>
                <a:schemeClr val="tx1"/>
              </a:solidFill>
            </a:endParaRPr>
          </a:p>
        </p:txBody>
      </p:sp>
      <p:sp>
        <p:nvSpPr>
          <p:cNvPr id="7174" name="Rectangle 7173"/>
          <p:cNvSpPr/>
          <p:nvPr/>
        </p:nvSpPr>
        <p:spPr>
          <a:xfrm>
            <a:off x="7859257" y="2267358"/>
            <a:ext cx="960000" cy="432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  <a:endParaRPr lang="en-ZA" dirty="0">
              <a:solidFill>
                <a:schemeClr val="tx1"/>
              </a:solidFill>
            </a:endParaRPr>
          </a:p>
        </p:txBody>
      </p:sp>
      <p:sp>
        <p:nvSpPr>
          <p:cNvPr id="7175" name="Rectangle 7174"/>
          <p:cNvSpPr/>
          <p:nvPr/>
        </p:nvSpPr>
        <p:spPr>
          <a:xfrm>
            <a:off x="7859258" y="2739599"/>
            <a:ext cx="1087517" cy="554931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  <a:endParaRPr lang="en-ZA" dirty="0">
              <a:solidFill>
                <a:schemeClr val="tx1"/>
              </a:solidFill>
            </a:endParaRPr>
          </a:p>
        </p:txBody>
      </p:sp>
      <p:sp>
        <p:nvSpPr>
          <p:cNvPr id="7176" name="Rectangle 7175"/>
          <p:cNvSpPr/>
          <p:nvPr/>
        </p:nvSpPr>
        <p:spPr>
          <a:xfrm>
            <a:off x="7859258" y="3411683"/>
            <a:ext cx="1087517" cy="509215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  <a:endParaRPr lang="en-ZA" dirty="0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03888" y="4020671"/>
            <a:ext cx="3399171" cy="336176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Flash Disk (with file A,B &amp; C)</a:t>
            </a:r>
            <a:endParaRPr lang="en-ZA" sz="14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99531" y="3920897"/>
            <a:ext cx="750357" cy="43595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  <a:endParaRPr lang="en-Z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4318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Object 25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211667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90"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211667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4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43933" y="315397"/>
            <a:ext cx="9696451" cy="369332"/>
          </a:xfrm>
        </p:spPr>
        <p:txBody>
          <a:bodyPr/>
          <a:lstStyle/>
          <a:p>
            <a:r>
              <a:rPr lang="en-ZA" dirty="0"/>
              <a:t>Evaluation Process  and Criteria </a:t>
            </a:r>
          </a:p>
        </p:txBody>
      </p:sp>
      <p:sp>
        <p:nvSpPr>
          <p:cNvPr id="34" name="Content Placeholder 2"/>
          <p:cNvSpPr txBox="1">
            <a:spLocks/>
          </p:cNvSpPr>
          <p:nvPr/>
        </p:nvSpPr>
        <p:spPr bwMode="auto">
          <a:xfrm>
            <a:off x="714705" y="1135117"/>
            <a:ext cx="10097017" cy="6672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 algn="l" defTabSz="913526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7607" indent="-195987" algn="l" defTabSz="913526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83725B"/>
              </a:buClr>
              <a:buSzPct val="125000"/>
              <a:buFont typeface="Arial" pitchFamily="34" charset="0"/>
              <a:buChar char="•"/>
              <a:defRPr sz="1600" baseline="0">
                <a:solidFill>
                  <a:schemeClr val="tx1"/>
                </a:solidFill>
                <a:latin typeface="+mn-lt"/>
              </a:defRPr>
            </a:lvl2pPr>
            <a:lvl3pPr marL="466481" indent="-267255" algn="l" defTabSz="913526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83725B"/>
              </a:buClr>
              <a:buSzPct val="120000"/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+mn-lt"/>
              </a:defRPr>
            </a:lvl3pPr>
            <a:lvl4pPr marL="626835" indent="-158733" algn="l" defTabSz="913526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83725B"/>
              </a:buClr>
              <a:buSzPct val="100000"/>
              <a:buFont typeface="Arial" pitchFamily="34" charset="0"/>
              <a:buChar char="•"/>
              <a:defRPr sz="1600" baseline="0">
                <a:solidFill>
                  <a:schemeClr val="tx1"/>
                </a:solidFill>
                <a:latin typeface="+mn-lt"/>
              </a:defRPr>
            </a:lvl4pPr>
            <a:lvl5pPr marL="765029" indent="-132818" algn="l" defTabSz="913526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83725B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5pPr>
            <a:lvl6pPr marL="765029" indent="-132818" algn="l" defTabSz="913526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765029" indent="-132818" algn="l" defTabSz="913526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765029" indent="-132818" algn="l" defTabSz="913526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765029" indent="-132818" algn="l" defTabSz="913526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pPr lvl="1" algn="just">
              <a:spcBef>
                <a:spcPct val="30000"/>
              </a:spcBef>
              <a:spcAft>
                <a:spcPts val="0"/>
              </a:spcAft>
            </a:pPr>
            <a:r>
              <a:rPr lang="en-US" dirty="0">
                <a:ea typeface="Times New Roman"/>
                <a:cs typeface="Times New Roman"/>
              </a:rPr>
              <a:t>Evaluation will be as follows: </a:t>
            </a:r>
          </a:p>
          <a:p>
            <a:pPr lvl="1" algn="just">
              <a:spcBef>
                <a:spcPct val="30000"/>
              </a:spcBef>
              <a:spcAft>
                <a:spcPts val="0"/>
              </a:spcAft>
            </a:pPr>
            <a:endParaRPr lang="en-US" dirty="0">
              <a:ea typeface="Times New Roman"/>
              <a:cs typeface="Times New Roman"/>
            </a:endParaRPr>
          </a:p>
          <a:p>
            <a:pPr lvl="3" algn="just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dirty="0">
                <a:ea typeface="Times New Roman"/>
                <a:cs typeface="Times New Roman"/>
              </a:rPr>
              <a:t> The 80/20 preference point system will be applicable to this tender.</a:t>
            </a:r>
          </a:p>
          <a:p>
            <a:pPr marL="468102" lvl="3" indent="0" algn="just">
              <a:spcBef>
                <a:spcPct val="30000"/>
              </a:spcBef>
              <a:spcAft>
                <a:spcPts val="0"/>
              </a:spcAft>
              <a:buNone/>
            </a:pPr>
            <a:endParaRPr lang="en-US" dirty="0">
              <a:ea typeface="Times New Roman"/>
              <a:cs typeface="Times New Roman"/>
            </a:endParaRPr>
          </a:p>
          <a:p>
            <a:pPr lvl="1" algn="just">
              <a:spcBef>
                <a:spcPct val="30000"/>
              </a:spcBef>
              <a:spcAft>
                <a:spcPts val="0"/>
              </a:spcAft>
            </a:pPr>
            <a:r>
              <a:rPr lang="en-US" dirty="0">
                <a:ea typeface="Times New Roman"/>
                <a:cs typeface="Times New Roman"/>
              </a:rPr>
              <a:t>The following Five (5) steps will be applied  during the evaluation of this tender.</a:t>
            </a:r>
          </a:p>
          <a:p>
            <a:pPr lvl="1" algn="just">
              <a:spcBef>
                <a:spcPct val="30000"/>
              </a:spcBef>
              <a:spcAft>
                <a:spcPts val="0"/>
              </a:spcAft>
            </a:pPr>
            <a:endParaRPr lang="en-US" dirty="0">
              <a:ea typeface="Times New Roman"/>
              <a:cs typeface="Times New Roman"/>
            </a:endParaRPr>
          </a:p>
          <a:p>
            <a:pPr lvl="3" algn="just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dirty="0">
                <a:ea typeface="Times New Roman"/>
                <a:cs typeface="Times New Roman"/>
              </a:rPr>
              <a:t> Step 1: Basic compliance;</a:t>
            </a:r>
          </a:p>
          <a:p>
            <a:pPr lvl="3" algn="just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dirty="0">
                <a:ea typeface="Times New Roman"/>
                <a:cs typeface="Times New Roman"/>
              </a:rPr>
              <a:t> Step 2: Mandatory documents;</a:t>
            </a:r>
          </a:p>
          <a:p>
            <a:pPr lvl="3" algn="just">
              <a:spcBef>
                <a:spcPct val="300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dirty="0">
                <a:ea typeface="Times New Roman"/>
                <a:cs typeface="Times New Roman"/>
              </a:rPr>
              <a:t> Step 3: Functionality</a:t>
            </a:r>
          </a:p>
          <a:p>
            <a:pPr lvl="3" algn="just">
              <a:spcBef>
                <a:spcPct val="300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dirty="0">
                <a:ea typeface="Times New Roman"/>
                <a:cs typeface="Times New Roman"/>
              </a:rPr>
              <a:t>Step 4: Price and preference</a:t>
            </a:r>
          </a:p>
          <a:p>
            <a:pPr lvl="3" algn="just">
              <a:spcBef>
                <a:spcPct val="300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endParaRPr lang="en-US" dirty="0">
              <a:ea typeface="Times New Roman"/>
              <a:cs typeface="Times New Roman"/>
            </a:endParaRPr>
          </a:p>
          <a:p>
            <a:pPr lvl="3" algn="just">
              <a:spcBef>
                <a:spcPct val="30000"/>
              </a:spcBef>
              <a:spcAft>
                <a:spcPts val="0"/>
              </a:spcAft>
            </a:pPr>
            <a:r>
              <a:rPr lang="en-US" dirty="0">
                <a:ea typeface="Times New Roman"/>
                <a:cs typeface="Times New Roman"/>
              </a:rPr>
              <a:t>Step 5:Contractual criteria </a:t>
            </a:r>
          </a:p>
          <a:p>
            <a:pPr marL="632211" lvl="4" indent="0" algn="just">
              <a:spcBef>
                <a:spcPct val="30000"/>
              </a:spcBef>
              <a:spcAft>
                <a:spcPts val="0"/>
              </a:spcAft>
              <a:buNone/>
            </a:pPr>
            <a:endParaRPr lang="en-US" dirty="0">
              <a:ea typeface="Times New Roman"/>
              <a:cs typeface="Times New Roman"/>
            </a:endParaRPr>
          </a:p>
          <a:p>
            <a:pPr lvl="4" algn="just">
              <a:spcBef>
                <a:spcPct val="300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dirty="0">
                <a:ea typeface="Times New Roman"/>
                <a:cs typeface="Times New Roman"/>
              </a:rPr>
              <a:t>Quality</a:t>
            </a:r>
          </a:p>
          <a:p>
            <a:pPr lvl="5" algn="just">
              <a:spcBef>
                <a:spcPct val="300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dirty="0">
                <a:ea typeface="Times New Roman"/>
                <a:cs typeface="Times New Roman"/>
              </a:rPr>
              <a:t>Audited Financial Statements</a:t>
            </a:r>
          </a:p>
          <a:p>
            <a:pPr lvl="4" algn="just">
              <a:spcBef>
                <a:spcPct val="300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dirty="0">
                <a:ea typeface="Times New Roman"/>
                <a:cs typeface="Times New Roman"/>
              </a:rPr>
              <a:t>SDL &amp;I</a:t>
            </a:r>
          </a:p>
          <a:p>
            <a:pPr lvl="3" algn="just">
              <a:spcBef>
                <a:spcPct val="300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endParaRPr lang="en-US" dirty="0">
              <a:ea typeface="Times New Roman"/>
              <a:cs typeface="Times New Roman"/>
            </a:endParaRPr>
          </a:p>
          <a:p>
            <a:pPr lvl="3" algn="just">
              <a:spcBef>
                <a:spcPct val="300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endParaRPr lang="en-US" dirty="0">
              <a:ea typeface="Times New Roman"/>
              <a:cs typeface="Times New Roman"/>
            </a:endParaRPr>
          </a:p>
          <a:p>
            <a:pPr marL="468102" lvl="3" indent="0" algn="just">
              <a:spcBef>
                <a:spcPct val="30000"/>
              </a:spcBef>
              <a:spcAft>
                <a:spcPts val="0"/>
              </a:spcAft>
              <a:buNone/>
            </a:pPr>
            <a:r>
              <a:rPr lang="en-US" dirty="0">
                <a:ea typeface="Times New Roman"/>
                <a:cs typeface="Times New Roman"/>
              </a:rPr>
              <a:t> </a:t>
            </a:r>
          </a:p>
          <a:p>
            <a:pPr lvl="1" algn="just">
              <a:spcBef>
                <a:spcPct val="30000"/>
              </a:spcBef>
              <a:spcAft>
                <a:spcPts val="0"/>
              </a:spcAft>
            </a:pPr>
            <a:endParaRPr lang="en-US" dirty="0">
              <a:ea typeface="Times New Roman"/>
              <a:cs typeface="Times New Roman"/>
            </a:endParaRPr>
          </a:p>
          <a:p>
            <a:pPr lvl="1" algn="just">
              <a:spcBef>
                <a:spcPct val="30000"/>
              </a:spcBef>
              <a:spcAft>
                <a:spcPts val="0"/>
              </a:spcAft>
            </a:pPr>
            <a:endParaRPr lang="en-US" dirty="0">
              <a:ea typeface="Times New Roman"/>
              <a:cs typeface="Times New Roman"/>
            </a:endParaRPr>
          </a:p>
        </p:txBody>
      </p:sp>
      <p:sp>
        <p:nvSpPr>
          <p:cNvPr id="42" name="Rectangle 6"/>
          <p:cNvSpPr txBox="1"/>
          <p:nvPr/>
        </p:nvSpPr>
        <p:spPr>
          <a:xfrm>
            <a:off x="3848865" y="4024737"/>
            <a:ext cx="7694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913526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7607" indent="-195987" defTabSz="913526" eaLnBrk="1" hangingPunct="1">
              <a:buClr>
                <a:srgbClr val="83725B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66481" indent="-267255" defTabSz="913526" eaLnBrk="1" hangingPunct="1">
              <a:buClr>
                <a:srgbClr val="83725B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26835" indent="-158733" defTabSz="913526" eaLnBrk="1" hangingPunct="1">
              <a:buClr>
                <a:srgbClr val="83725B"/>
              </a:buClr>
              <a:buSzPct val="100000"/>
              <a:buFont typeface="Arial" pitchFamily="34" charset="0"/>
              <a:buChar char="•"/>
              <a:defRPr baseline="0">
                <a:latin typeface="+mn-lt"/>
              </a:defRPr>
            </a:lvl4pPr>
            <a:lvl5pPr marL="765029" indent="-132818" defTabSz="913526" eaLnBrk="1" hangingPunct="1">
              <a:buClr>
                <a:srgbClr val="83725B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65029" indent="-132818" defTabSz="913526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65029" indent="-132818" defTabSz="913526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65029" indent="-132818" defTabSz="913526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65029" indent="-132818" defTabSz="913526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endParaRPr lang="en-US" dirty="0"/>
          </a:p>
        </p:txBody>
      </p:sp>
      <p:sp>
        <p:nvSpPr>
          <p:cNvPr id="43" name="Rectangle 6"/>
          <p:cNvSpPr txBox="1"/>
          <p:nvPr/>
        </p:nvSpPr>
        <p:spPr>
          <a:xfrm>
            <a:off x="3856857" y="4469822"/>
            <a:ext cx="6096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913526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7607" indent="-195987" defTabSz="913526" eaLnBrk="1" hangingPunct="1">
              <a:buClr>
                <a:srgbClr val="83725B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66481" indent="-267255" defTabSz="913526" eaLnBrk="1" hangingPunct="1">
              <a:buClr>
                <a:srgbClr val="83725B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26835" indent="-158733" defTabSz="913526" eaLnBrk="1" hangingPunct="1">
              <a:buClr>
                <a:srgbClr val="83725B"/>
              </a:buClr>
              <a:buSzPct val="100000"/>
              <a:buFont typeface="Arial" pitchFamily="34" charset="0"/>
              <a:buChar char="•"/>
              <a:defRPr baseline="0">
                <a:latin typeface="+mn-lt"/>
              </a:defRPr>
            </a:lvl4pPr>
            <a:lvl5pPr marL="765029" indent="-132818" defTabSz="913526" eaLnBrk="1" hangingPunct="1">
              <a:buClr>
                <a:srgbClr val="83725B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65029" indent="-132818" defTabSz="913526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65029" indent="-132818" defTabSz="913526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65029" indent="-132818" defTabSz="913526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65029" indent="-132818" defTabSz="913526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endParaRPr lang="en-US" dirty="0"/>
          </a:p>
        </p:txBody>
      </p:sp>
      <p:sp>
        <p:nvSpPr>
          <p:cNvPr id="44" name="Rectangle 6"/>
          <p:cNvSpPr txBox="1"/>
          <p:nvPr/>
        </p:nvSpPr>
        <p:spPr>
          <a:xfrm>
            <a:off x="3856857" y="4917288"/>
            <a:ext cx="6096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913526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7607" indent="-195987" defTabSz="913526" eaLnBrk="1" hangingPunct="1">
              <a:buClr>
                <a:srgbClr val="83725B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66481" indent="-267255" defTabSz="913526" eaLnBrk="1" hangingPunct="1">
              <a:buClr>
                <a:srgbClr val="83725B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26835" indent="-158733" defTabSz="913526" eaLnBrk="1" hangingPunct="1">
              <a:buClr>
                <a:srgbClr val="83725B"/>
              </a:buClr>
              <a:buSzPct val="100000"/>
              <a:buFont typeface="Arial" pitchFamily="34" charset="0"/>
              <a:buChar char="•"/>
              <a:defRPr baseline="0">
                <a:latin typeface="+mn-lt"/>
              </a:defRPr>
            </a:lvl4pPr>
            <a:lvl5pPr marL="765029" indent="-132818" defTabSz="913526" eaLnBrk="1" hangingPunct="1">
              <a:buClr>
                <a:srgbClr val="83725B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65029" indent="-132818" defTabSz="913526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65029" indent="-132818" defTabSz="913526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65029" indent="-132818" defTabSz="913526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65029" indent="-132818" defTabSz="913526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endParaRPr lang="en-US" dirty="0"/>
          </a:p>
        </p:txBody>
      </p:sp>
      <p:sp>
        <p:nvSpPr>
          <p:cNvPr id="45" name="Rectangle 6"/>
          <p:cNvSpPr txBox="1"/>
          <p:nvPr/>
        </p:nvSpPr>
        <p:spPr>
          <a:xfrm>
            <a:off x="3856857" y="5367137"/>
            <a:ext cx="6096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0" lvl="0" indent="0" defTabSz="913526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7607" indent="-195987" defTabSz="913526" eaLnBrk="1" hangingPunct="1">
              <a:buClr>
                <a:srgbClr val="83725B"/>
              </a:buClr>
              <a:buSzPct val="125000"/>
              <a:buFont typeface="Arial" pitchFamily="34" charset="0"/>
              <a:buChar char="•"/>
              <a:defRPr baseline="0">
                <a:latin typeface="+mn-lt"/>
              </a:defRPr>
            </a:lvl2pPr>
            <a:lvl3pPr marL="466481" indent="-267255" defTabSz="913526" eaLnBrk="1" hangingPunct="1">
              <a:buClr>
                <a:srgbClr val="83725B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26835" indent="-158733" defTabSz="913526" eaLnBrk="1" hangingPunct="1">
              <a:buClr>
                <a:srgbClr val="83725B"/>
              </a:buClr>
              <a:buSzPct val="100000"/>
              <a:buFont typeface="Arial" pitchFamily="34" charset="0"/>
              <a:buChar char="•"/>
              <a:defRPr baseline="0">
                <a:latin typeface="+mn-lt"/>
              </a:defRPr>
            </a:lvl4pPr>
            <a:lvl5pPr marL="765029" indent="-132818" defTabSz="913526" eaLnBrk="1" hangingPunct="1">
              <a:buClr>
                <a:srgbClr val="83725B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65029" indent="-132818" defTabSz="913526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65029" indent="-132818" defTabSz="913526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65029" indent="-132818" defTabSz="913526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65029" indent="-132818" defTabSz="913526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1762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Mandatory Documents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fontAlgn="t">
              <a:buNone/>
            </a:pPr>
            <a:endParaRPr lang="en-ZA" sz="2000" dirty="0"/>
          </a:p>
          <a:p>
            <a:pPr lvl="1" fontAlgn="t"/>
            <a:r>
              <a:rPr lang="en-US" sz="1800" dirty="0"/>
              <a:t>All mandatory </a:t>
            </a:r>
            <a:r>
              <a:rPr lang="en-US" sz="1800" dirty="0" err="1"/>
              <a:t>returnables</a:t>
            </a:r>
            <a:r>
              <a:rPr lang="en-US" sz="1800" dirty="0"/>
              <a:t> for evaluation should be submitted at closing date of the tender, </a:t>
            </a:r>
            <a:endParaRPr lang="en-ZA" sz="1800" dirty="0"/>
          </a:p>
          <a:p>
            <a:pPr lvl="2"/>
            <a:r>
              <a:rPr lang="en-US" sz="1800" dirty="0"/>
              <a:t>09 November at 10h00</a:t>
            </a:r>
            <a:endParaRPr lang="en-ZA" sz="1800" dirty="0"/>
          </a:p>
          <a:p>
            <a:pPr lvl="1"/>
            <a:r>
              <a:rPr lang="en-US" sz="1800" dirty="0"/>
              <a:t>Additional Documents required in the event of a joint venture should also be signed , sub-contracting intent agreement to submitted on the closing date</a:t>
            </a:r>
          </a:p>
          <a:p>
            <a:pPr marL="457200" lvl="1" indent="0">
              <a:buNone/>
            </a:pPr>
            <a:endParaRPr lang="en-ZA" sz="1800" dirty="0"/>
          </a:p>
          <a:p>
            <a:pPr lvl="1"/>
            <a:r>
              <a:rPr lang="en-US" sz="1800" b="1" dirty="0"/>
              <a:t>Failure to submit with the tender your tender submission will be disqualified</a:t>
            </a:r>
            <a:r>
              <a:rPr lang="en-US" sz="1800" dirty="0"/>
              <a:t>.</a:t>
            </a:r>
            <a:endParaRPr lang="en-ZA" sz="1800" dirty="0"/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5038866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9835656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50"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" name="Rectangle 63" hidden="1"/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5" name="Rectangle 124"/>
          <p:cNvSpPr/>
          <p:nvPr/>
        </p:nvSpPr>
        <p:spPr>
          <a:xfrm>
            <a:off x="0" y="0"/>
            <a:ext cx="305911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 dirty="0"/>
          </a:p>
        </p:txBody>
      </p:sp>
      <p:grpSp>
        <p:nvGrpSpPr>
          <p:cNvPr id="124" name="Group 123"/>
          <p:cNvGrpSpPr/>
          <p:nvPr/>
        </p:nvGrpSpPr>
        <p:grpSpPr>
          <a:xfrm>
            <a:off x="-4763" y="0"/>
            <a:ext cx="9148763" cy="6858000"/>
            <a:chOff x="-4763" y="0"/>
            <a:chExt cx="9148763" cy="6858000"/>
          </a:xfrm>
        </p:grpSpPr>
        <p:pic>
          <p:nvPicPr>
            <p:cNvPr id="121" name="Picture 23" descr="dd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763" y="0"/>
              <a:ext cx="1825625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2" name="Rectangle 91"/>
            <p:cNvSpPr>
              <a:spLocks noChangeArrowheads="1"/>
            </p:cNvSpPr>
            <p:nvPr/>
          </p:nvSpPr>
          <p:spPr bwMode="auto">
            <a:xfrm>
              <a:off x="-4763" y="0"/>
              <a:ext cx="9148763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0" name="Group 82"/>
          <p:cNvGrpSpPr>
            <a:grpSpLocks/>
          </p:cNvGrpSpPr>
          <p:nvPr/>
        </p:nvGrpSpPr>
        <p:grpSpPr bwMode="auto">
          <a:xfrm>
            <a:off x="260350" y="1201738"/>
            <a:ext cx="2482850" cy="2444750"/>
            <a:chOff x="164" y="757"/>
            <a:chExt cx="1564" cy="1540"/>
          </a:xfrm>
        </p:grpSpPr>
        <p:sp>
          <p:nvSpPr>
            <p:cNvPr id="61" name="Oval 38"/>
            <p:cNvSpPr>
              <a:spLocks noChangeArrowheads="1"/>
            </p:cNvSpPr>
            <p:nvPr/>
          </p:nvSpPr>
          <p:spPr bwMode="auto">
            <a:xfrm>
              <a:off x="234" y="819"/>
              <a:ext cx="1448" cy="14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62" name="Oval 40"/>
            <p:cNvSpPr>
              <a:spLocks noChangeArrowheads="1"/>
            </p:cNvSpPr>
            <p:nvPr/>
          </p:nvSpPr>
          <p:spPr bwMode="auto">
            <a:xfrm>
              <a:off x="219" y="772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63" name="Oval 41"/>
            <p:cNvSpPr>
              <a:spLocks noChangeArrowheads="1"/>
            </p:cNvSpPr>
            <p:nvPr/>
          </p:nvSpPr>
          <p:spPr bwMode="auto">
            <a:xfrm>
              <a:off x="164" y="772"/>
              <a:ext cx="1487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68" name="Oval 42"/>
            <p:cNvSpPr>
              <a:spLocks noChangeArrowheads="1"/>
            </p:cNvSpPr>
            <p:nvPr/>
          </p:nvSpPr>
          <p:spPr bwMode="auto">
            <a:xfrm>
              <a:off x="242" y="803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69" name="Oval 43"/>
            <p:cNvSpPr>
              <a:spLocks noChangeArrowheads="1"/>
            </p:cNvSpPr>
            <p:nvPr/>
          </p:nvSpPr>
          <p:spPr bwMode="auto">
            <a:xfrm>
              <a:off x="196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</p:grpSp>
      <p:sp>
        <p:nvSpPr>
          <p:cNvPr id="70" name="Oval 39"/>
          <p:cNvSpPr>
            <a:spLocks noChangeArrowheads="1"/>
          </p:cNvSpPr>
          <p:nvPr/>
        </p:nvSpPr>
        <p:spPr bwMode="auto">
          <a:xfrm>
            <a:off x="439738" y="1362075"/>
            <a:ext cx="2162175" cy="2173288"/>
          </a:xfrm>
          <a:prstGeom prst="ellipse">
            <a:avLst/>
          </a:prstGeom>
          <a:blipFill dpi="0"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8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ZA" altLang="en-US" sz="1000" dirty="0">
              <a:solidFill>
                <a:srgbClr val="C0C0C0"/>
              </a:solidFill>
            </a:endParaRPr>
          </a:p>
        </p:txBody>
      </p:sp>
      <p:grpSp>
        <p:nvGrpSpPr>
          <p:cNvPr id="71" name="Group 83"/>
          <p:cNvGrpSpPr>
            <a:grpSpLocks/>
          </p:cNvGrpSpPr>
          <p:nvPr/>
        </p:nvGrpSpPr>
        <p:grpSpPr bwMode="auto">
          <a:xfrm>
            <a:off x="174625" y="1201738"/>
            <a:ext cx="2643188" cy="2493962"/>
            <a:chOff x="110" y="757"/>
            <a:chExt cx="1665" cy="1571"/>
          </a:xfrm>
        </p:grpSpPr>
        <p:sp>
          <p:nvSpPr>
            <p:cNvPr id="72" name="Oval 44"/>
            <p:cNvSpPr>
              <a:spLocks noChangeArrowheads="1"/>
            </p:cNvSpPr>
            <p:nvPr/>
          </p:nvSpPr>
          <p:spPr bwMode="auto">
            <a:xfrm>
              <a:off x="281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73" name="Oval 45"/>
            <p:cNvSpPr>
              <a:spLocks noChangeArrowheads="1"/>
            </p:cNvSpPr>
            <p:nvPr/>
          </p:nvSpPr>
          <p:spPr bwMode="auto">
            <a:xfrm>
              <a:off x="110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74" name="Oval 46"/>
            <p:cNvSpPr>
              <a:spLocks noChangeArrowheads="1"/>
            </p:cNvSpPr>
            <p:nvPr/>
          </p:nvSpPr>
          <p:spPr bwMode="auto">
            <a:xfrm>
              <a:off x="289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5" name="Group 84"/>
          <p:cNvGrpSpPr>
            <a:grpSpLocks/>
          </p:cNvGrpSpPr>
          <p:nvPr/>
        </p:nvGrpSpPr>
        <p:grpSpPr bwMode="auto">
          <a:xfrm>
            <a:off x="298450" y="2782888"/>
            <a:ext cx="1479550" cy="1454150"/>
            <a:chOff x="188" y="1753"/>
            <a:chExt cx="932" cy="916"/>
          </a:xfrm>
        </p:grpSpPr>
        <p:sp>
          <p:nvSpPr>
            <p:cNvPr id="76" name="Oval 68"/>
            <p:cNvSpPr>
              <a:spLocks noChangeArrowheads="1"/>
            </p:cNvSpPr>
            <p:nvPr/>
          </p:nvSpPr>
          <p:spPr bwMode="auto">
            <a:xfrm>
              <a:off x="233" y="1789"/>
              <a:ext cx="852" cy="861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77" name="Oval 69"/>
            <p:cNvSpPr>
              <a:spLocks noChangeArrowheads="1"/>
            </p:cNvSpPr>
            <p:nvPr/>
          </p:nvSpPr>
          <p:spPr bwMode="auto">
            <a:xfrm>
              <a:off x="250" y="1815"/>
              <a:ext cx="816" cy="817"/>
            </a:xfrm>
            <a:prstGeom prst="ellipse">
              <a:avLst/>
            </a:prstGeom>
            <a:solidFill>
              <a:srgbClr val="8C7F6D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78" name="Oval 70"/>
            <p:cNvSpPr>
              <a:spLocks noChangeArrowheads="1"/>
            </p:cNvSpPr>
            <p:nvPr/>
          </p:nvSpPr>
          <p:spPr bwMode="auto">
            <a:xfrm>
              <a:off x="214" y="1762"/>
              <a:ext cx="888" cy="888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79" name="Oval 71"/>
            <p:cNvSpPr>
              <a:spLocks noChangeArrowheads="1"/>
            </p:cNvSpPr>
            <p:nvPr/>
          </p:nvSpPr>
          <p:spPr bwMode="auto">
            <a:xfrm>
              <a:off x="188" y="1762"/>
              <a:ext cx="878" cy="888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80" name="Oval 72"/>
            <p:cNvSpPr>
              <a:spLocks noChangeArrowheads="1"/>
            </p:cNvSpPr>
            <p:nvPr/>
          </p:nvSpPr>
          <p:spPr bwMode="auto">
            <a:xfrm>
              <a:off x="233" y="1780"/>
              <a:ext cx="887" cy="889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81" name="Oval 73"/>
            <p:cNvSpPr>
              <a:spLocks noChangeArrowheads="1"/>
            </p:cNvSpPr>
            <p:nvPr/>
          </p:nvSpPr>
          <p:spPr bwMode="auto">
            <a:xfrm>
              <a:off x="205" y="1753"/>
              <a:ext cx="880" cy="888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82" name="Oval 74"/>
            <p:cNvSpPr>
              <a:spLocks noChangeArrowheads="1"/>
            </p:cNvSpPr>
            <p:nvPr/>
          </p:nvSpPr>
          <p:spPr bwMode="auto">
            <a:xfrm>
              <a:off x="250" y="1815"/>
              <a:ext cx="816" cy="81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83" name="Oval 75"/>
            <p:cNvSpPr>
              <a:spLocks noChangeArrowheads="1"/>
            </p:cNvSpPr>
            <p:nvPr/>
          </p:nvSpPr>
          <p:spPr bwMode="auto">
            <a:xfrm>
              <a:off x="259" y="1815"/>
              <a:ext cx="799" cy="799"/>
            </a:xfrm>
            <a:prstGeom prst="ellipse">
              <a:avLst/>
            </a:prstGeom>
            <a:noFill/>
            <a:ln w="0">
              <a:solidFill>
                <a:srgbClr val="83725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</p:grpSp>
      <p:sp>
        <p:nvSpPr>
          <p:cNvPr id="84" name="Oval 76"/>
          <p:cNvSpPr>
            <a:spLocks noChangeArrowheads="1"/>
          </p:cNvSpPr>
          <p:nvPr/>
        </p:nvSpPr>
        <p:spPr bwMode="auto">
          <a:xfrm>
            <a:off x="404813" y="2881313"/>
            <a:ext cx="1281112" cy="1284287"/>
          </a:xfrm>
          <a:prstGeom prst="ellipse">
            <a:avLst/>
          </a:prstGeom>
          <a:blipFill dpi="0"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8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ZA" altLang="en-US" sz="700" dirty="0">
              <a:solidFill>
                <a:srgbClr val="C0C0C0"/>
              </a:solidFill>
            </a:endParaRPr>
          </a:p>
        </p:txBody>
      </p:sp>
      <p:grpSp>
        <p:nvGrpSpPr>
          <p:cNvPr id="85" name="Group 85"/>
          <p:cNvGrpSpPr>
            <a:grpSpLocks/>
          </p:cNvGrpSpPr>
          <p:nvPr/>
        </p:nvGrpSpPr>
        <p:grpSpPr bwMode="auto">
          <a:xfrm>
            <a:off x="241300" y="2782888"/>
            <a:ext cx="1579563" cy="1481137"/>
            <a:chOff x="152" y="1753"/>
            <a:chExt cx="995" cy="933"/>
          </a:xfrm>
        </p:grpSpPr>
        <p:sp>
          <p:nvSpPr>
            <p:cNvPr id="86" name="Oval 77"/>
            <p:cNvSpPr>
              <a:spLocks noChangeArrowheads="1"/>
            </p:cNvSpPr>
            <p:nvPr/>
          </p:nvSpPr>
          <p:spPr bwMode="auto">
            <a:xfrm>
              <a:off x="259" y="1753"/>
              <a:ext cx="888" cy="888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87" name="Oval 78"/>
            <p:cNvSpPr>
              <a:spLocks noChangeArrowheads="1"/>
            </p:cNvSpPr>
            <p:nvPr/>
          </p:nvSpPr>
          <p:spPr bwMode="auto">
            <a:xfrm>
              <a:off x="152" y="1807"/>
              <a:ext cx="888" cy="879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88" name="Oval 79"/>
            <p:cNvSpPr>
              <a:spLocks noChangeArrowheads="1"/>
            </p:cNvSpPr>
            <p:nvPr/>
          </p:nvSpPr>
          <p:spPr bwMode="auto">
            <a:xfrm>
              <a:off x="259" y="1807"/>
              <a:ext cx="880" cy="879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0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28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6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100000"/>
                </a:spcBef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00000"/>
                </a:spcBef>
                <a:spcAft>
                  <a:spcPct val="0"/>
                </a:spcAft>
                <a:buClr>
                  <a:srgbClr val="8C7F6D"/>
                </a:buClr>
                <a:buChar char="•"/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ZA" altLang="en-US" sz="1800" dirty="0">
                <a:solidFill>
                  <a:schemeClr val="tx1"/>
                </a:solidFill>
              </a:endParaRPr>
            </a:p>
          </p:txBody>
        </p:sp>
      </p:grpSp>
      <p:sp>
        <p:nvSpPr>
          <p:cNvPr id="89" name="TextBox 35"/>
          <p:cNvSpPr txBox="1">
            <a:spLocks noChangeArrowheads="1"/>
          </p:cNvSpPr>
          <p:nvPr/>
        </p:nvSpPr>
        <p:spPr bwMode="auto">
          <a:xfrm>
            <a:off x="3059113" y="3081338"/>
            <a:ext cx="56896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28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00000"/>
              </a:spcBef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4000" dirty="0">
                <a:solidFill>
                  <a:schemeClr val="tx1"/>
                </a:solidFill>
              </a:rPr>
              <a:t>End</a:t>
            </a:r>
            <a:endParaRPr lang="en-ZA" altLang="en-US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4888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NMQ6KxTQ7CU_GQDGk45z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zkfDMBtQMSMHpkCFOd2y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zkfDMBtQMSMHpkCFOd2yA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zkfDMBtQMSMHpkCFOd2yA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zkfDMBtQMSMHpkCFOd2yA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zkfDMBtQMSMHpkCFOd2y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zkfDMBtQMSMHpkCFOd2yA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zkfDMBtQMSMHpkCFOd2yA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zkfDMBtQMSMHpkCFOd2yA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mDE277H70ODx5mfWn3CcQ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0mObU4dV0WXs77rz3sbVg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2AMokOxyEqLhOuDofFB6g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0mObU4dV0WXs77rz3sbVg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tj9TGeK90ixDpzzJn7HAQ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NMQ6KxTQ7CU_GQDGk45zw"/>
</p:tagLst>
</file>

<file path=ppt/theme/theme1.xml><?xml version="1.0" encoding="utf-8"?>
<a:theme xmlns:a="http://schemas.openxmlformats.org/drawingml/2006/main" name="Office Theme">
  <a:themeElements>
    <a:clrScheme name="Eskom Wide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858705"/>
      </a:accent6>
      <a:hlink>
        <a:srgbClr val="83725B"/>
      </a:hlink>
      <a:folHlink>
        <a:srgbClr val="C97A0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1E5B683E-D731-44A3-995F-FBDD736D6143}" vid="{6AEA1211-FEE5-49DA-A65B-5350B454C76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wner xmlns="2c7ddca0-f18f-4514-89ec-cfc256175ba5">
      <UserInfo>
        <DisplayName>Vic Pretorius</DisplayName>
        <AccountId>47</AccountId>
        <AccountType/>
      </UserInfo>
    </Owner>
  </documentManagement>
</p:properties>
</file>

<file path=customXml/item2.xml><?xml version="1.0" encoding="utf-8"?>
<?mso-contentType ?>
<SharedContentType xmlns="Microsoft.SharePoint.Taxonomy.ContentTypeSync" SourceId="69b1b3ef-f17b-48c7-a7c8-8ad8b283852f" ContentTypeId="0x0101000D8B3899A4805C44A2FA507CBAF83E58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Khoro Minimum metadata" ma:contentTypeID="0x0101000D8B3899A4805C44A2FA507CBAF83E58007A63E5F34A1C904ABF73B4A044044531" ma:contentTypeVersion="3" ma:contentTypeDescription="" ma:contentTypeScope="" ma:versionID="17327965f7291ab7bae5024c4d883bde">
  <xsd:schema xmlns:xsd="http://www.w3.org/2001/XMLSchema" xmlns:xs="http://www.w3.org/2001/XMLSchema" xmlns:p="http://schemas.microsoft.com/office/2006/metadata/properties" xmlns:ns2="2c7ddca0-f18f-4514-89ec-cfc256175ba5" targetNamespace="http://schemas.microsoft.com/office/2006/metadata/properties" ma:root="true" ma:fieldsID="7a3511da6a4f6d92aec1b7a4f9927643" ns2:_="">
    <xsd:import namespace="2c7ddca0-f18f-4514-89ec-cfc256175ba5"/>
    <xsd:element name="properties">
      <xsd:complexType>
        <xsd:sequence>
          <xsd:element name="documentManagement">
            <xsd:complexType>
              <xsd:all>
                <xsd:element ref="ns2:Owner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7ddca0-f18f-4514-89ec-cfc256175ba5" elementFormDefault="qualified">
    <xsd:import namespace="http://schemas.microsoft.com/office/2006/documentManagement/types"/>
    <xsd:import namespace="http://schemas.microsoft.com/office/infopath/2007/PartnerControls"/>
    <xsd:element name="Owner" ma:index="8" ma:displayName="Owner" ma:list="UserInfo" ma:SharePointGroup="0" ma:internalName="Owne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393614B-AA8D-4660-82F2-AAA034682F2C}">
  <ds:schemaRefs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dcmitype/"/>
    <ds:schemaRef ds:uri="2c7ddca0-f18f-4514-89ec-cfc256175ba5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24E2F868-0DBC-4D3A-9C2E-B0CDBE6C998F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BDCD0603-96ED-464D-8B08-DD1BDDDF7722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9B7D33CD-9675-4909-8E20-59862D8E5F7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7ddca0-f18f-4514-89ec-cfc256175b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Eskom Widescreen_With Visuals</Template>
  <TotalTime>9408</TotalTime>
  <Words>536</Words>
  <Application>Microsoft Office PowerPoint</Application>
  <PresentationFormat>Widescreen</PresentationFormat>
  <Paragraphs>147</Paragraphs>
  <Slides>13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6</vt:i4>
      </vt:variant>
      <vt:variant>
        <vt:lpstr>Slide Titles</vt:lpstr>
      </vt:variant>
      <vt:variant>
        <vt:i4>13</vt:i4>
      </vt:variant>
    </vt:vector>
  </HeadingPairs>
  <TitlesOfParts>
    <vt:vector size="24" baseType="lpstr">
      <vt:lpstr>Arial</vt:lpstr>
      <vt:lpstr>Calibri</vt:lpstr>
      <vt:lpstr>Courier New</vt:lpstr>
      <vt:lpstr>Wingdings</vt:lpstr>
      <vt:lpstr>Office Theme</vt:lpstr>
      <vt:lpstr>think-cell Slide</vt:lpstr>
      <vt:lpstr>Acrobat Document</vt:lpstr>
      <vt:lpstr>Worksheet</vt:lpstr>
      <vt:lpstr>Microsoft Word Document</vt:lpstr>
      <vt:lpstr>Document</vt:lpstr>
      <vt:lpstr>Microsoft Excel Worksheet</vt:lpstr>
      <vt:lpstr>PowerPoint Presentation</vt:lpstr>
      <vt:lpstr>Agenda for clarification</vt:lpstr>
      <vt:lpstr>REQUEST FOR PROPOSAL (RFP)</vt:lpstr>
      <vt:lpstr>TECHNICAL REQUIREMENTS</vt:lpstr>
      <vt:lpstr>PRICING SCHEDULE</vt:lpstr>
      <vt:lpstr>SDL&amp;I Requirements</vt:lpstr>
      <vt:lpstr>Quality Requirements</vt:lpstr>
      <vt:lpstr>COMMERCIAL REQUIREMENTS</vt:lpstr>
      <vt:lpstr>COMMERCIAL REQUIREMENTS</vt:lpstr>
      <vt:lpstr>Commercial – Submission Format </vt:lpstr>
      <vt:lpstr>Evaluation Process  and Criteria </vt:lpstr>
      <vt:lpstr>Mandatory Documents </vt:lpstr>
      <vt:lpstr>PowerPoint Presentation</vt:lpstr>
    </vt:vector>
  </TitlesOfParts>
  <Company>Eskom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Hanlie Smit</dc:creator>
  <cp:lastModifiedBy>Mbulelo Mncengani</cp:lastModifiedBy>
  <cp:revision>78</cp:revision>
  <dcterms:created xsi:type="dcterms:W3CDTF">2020-01-06T09:45:31Z</dcterms:created>
  <dcterms:modified xsi:type="dcterms:W3CDTF">2022-10-06T10:35:40Z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0x0101000D8B3899A4805C44A2FA507CBAF83E58007A63E5F34A1C904ABF73B4A044044531</vt:lpwstr>
  </property>
</Properties>
</file>