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537" r:id="rId6"/>
    <p:sldId id="550" r:id="rId7"/>
    <p:sldId id="542" r:id="rId8"/>
    <p:sldId id="551" r:id="rId9"/>
    <p:sldId id="545" r:id="rId10"/>
    <p:sldId id="543" r:id="rId11"/>
    <p:sldId id="541" r:id="rId12"/>
    <p:sldId id="549" r:id="rId13"/>
    <p:sldId id="548" r:id="rId14"/>
    <p:sldId id="538" r:id="rId15"/>
    <p:sldId id="528" r:id="rId16"/>
  </p:sldIdLst>
  <p:sldSz cx="9144000" cy="6858000" type="screen4x3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rry Henn" initials="JH" lastIdx="10" clrIdx="0"/>
  <p:cmAuthor id="1" name="Busiswa Bele" initials="BB" lastIdx="10" clrIdx="1">
    <p:extLst>
      <p:ext uri="{19B8F6BF-5375-455C-9EA6-DF929625EA0E}">
        <p15:presenceInfo xmlns:p15="http://schemas.microsoft.com/office/powerpoint/2012/main" userId="S-1-5-21-213254720-307716582-224688177-407860" providerId="AD"/>
      </p:ext>
    </p:extLst>
  </p:cmAuthor>
  <p:cmAuthor id="2" name="Ntombomzi Nyangintsimbi" initials="NN" lastIdx="1" clrIdx="2">
    <p:extLst>
      <p:ext uri="{19B8F6BF-5375-455C-9EA6-DF929625EA0E}">
        <p15:presenceInfo xmlns:p15="http://schemas.microsoft.com/office/powerpoint/2012/main" userId="S-1-5-21-213254720-307716582-224688177-1643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CF00"/>
    <a:srgbClr val="898689"/>
    <a:srgbClr val="50280F"/>
    <a:srgbClr val="010C12"/>
    <a:srgbClr val="6F6F6F"/>
    <a:srgbClr val="0098C5"/>
    <a:srgbClr val="FF9900"/>
    <a:srgbClr val="585759"/>
    <a:srgbClr val="50250D"/>
    <a:srgbClr val="502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8309" autoAdjust="0"/>
  </p:normalViewPr>
  <p:slideViewPr>
    <p:cSldViewPr snapToGrid="0" snapToObjects="1">
      <p:cViewPr varScale="1">
        <p:scale>
          <a:sx n="88" d="100"/>
          <a:sy n="88" d="100"/>
        </p:scale>
        <p:origin x="1334" y="62"/>
      </p:cViewPr>
      <p:guideLst>
        <p:guide orient="horz" pos="2159"/>
        <p:guide pos="288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C136B7-2151-9849-8D65-E0859731AC38}" type="datetimeFigureOut">
              <a:rPr lang="en-US" smtClean="0"/>
              <a:t>3/7/2022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0B886-B516-EE4C-86E6-93A16B5DA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93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73A80DC0-C4D1-E849-95F1-E29CDD0699C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3441108"/>
            <a:ext cx="9144000" cy="3430541"/>
          </a:xfrm>
          <a:prstGeom prst="rect">
            <a:avLst/>
          </a:prstGeom>
          <a:solidFill>
            <a:srgbClr val="0098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803230" y="3869215"/>
            <a:ext cx="7772400" cy="521992"/>
          </a:xfrm>
          <a:noFill/>
        </p:spPr>
        <p:txBody>
          <a:bodyPr>
            <a:normAutofit/>
          </a:bodyPr>
          <a:lstStyle>
            <a:lvl1pPr>
              <a:defRPr b="1"/>
            </a:lvl1pPr>
          </a:lstStyle>
          <a:p>
            <a:pPr algn="r"/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PRESENTATION TITLE</a:t>
            </a:r>
            <a:endParaRPr lang="en-US" sz="24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89030" y="4530328"/>
            <a:ext cx="7086600" cy="509277"/>
          </a:xfrm>
          <a:noFill/>
        </p:spPr>
        <p:txBody>
          <a:bodyPr anchor="ctr">
            <a:normAutofit/>
          </a:bodyPr>
          <a:lstStyle>
            <a:lvl1pPr marL="0" indent="0" algn="r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algn="r"/>
            <a:r>
              <a:rPr lang="en-US" sz="1800" dirty="0" smtClean="0">
                <a:solidFill>
                  <a:schemeClr val="bg1"/>
                </a:solidFill>
                <a:latin typeface="Century Gothic"/>
                <a:cs typeface="Century Gothic"/>
              </a:rPr>
              <a:t>Directorate / Department Name | Date</a:t>
            </a:r>
            <a:endParaRPr lang="en-US" sz="1800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8" name="Picture 7" descr="CCT_Logo_Ext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9979"/>
            <a:ext cx="5257068" cy="2044416"/>
          </a:xfrm>
          <a:prstGeom prst="rect">
            <a:avLst/>
          </a:prstGeom>
        </p:spPr>
      </p:pic>
      <p:pic>
        <p:nvPicPr>
          <p:cNvPr id="9" name="Picture 8" descr="POL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0540"/>
            <a:ext cx="8575630" cy="48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36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2649"/>
            <a:ext cx="8229600" cy="460953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68383" y="1074213"/>
            <a:ext cx="8007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614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62" y="26"/>
            <a:ext cx="9144000" cy="6857999"/>
          </a:xfrm>
          <a:prstGeom prst="rect">
            <a:avLst/>
          </a:prstGeom>
          <a:solidFill>
            <a:srgbClr val="BAC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5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Divider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568371" y="3466960"/>
            <a:ext cx="8007259" cy="299546"/>
            <a:chOff x="568371" y="6205793"/>
            <a:chExt cx="8007259" cy="299546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68371" y="6505339"/>
              <a:ext cx="754031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8103244" y="6205793"/>
              <a:ext cx="472386" cy="299546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 descr="C:\Users\cavenant\AppData\Local\Microsoft\Windows\Temporary Internet Files\Content.Outlook\NDPO0HNZ\CCT_Logo_WhiteOnly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5" y="6116691"/>
            <a:ext cx="1596785" cy="51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835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68383" y="1074213"/>
            <a:ext cx="8007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2328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62" y="26"/>
            <a:ext cx="9144000" cy="685799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5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Divider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568371" y="3466960"/>
            <a:ext cx="8007259" cy="299546"/>
            <a:chOff x="568371" y="6205793"/>
            <a:chExt cx="8007259" cy="299546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68371" y="6505339"/>
              <a:ext cx="754031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8103244" y="6205793"/>
              <a:ext cx="472386" cy="299546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 descr="C:\Users\cavenant\AppData\Local\Microsoft\Windows\Temporary Internet Files\Content.Outlook\NDPO0HNZ\CCT_Logo_WhiteOnly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5" y="6116691"/>
            <a:ext cx="1596785" cy="51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5081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68383" y="1074213"/>
            <a:ext cx="8007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233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4"/>
            <a:ext cx="9144000" cy="6857999"/>
          </a:xfrm>
          <a:prstGeom prst="rect">
            <a:avLst/>
          </a:prstGeom>
          <a:solidFill>
            <a:srgbClr val="0493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5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Divider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568371" y="3466960"/>
            <a:ext cx="8007259" cy="299546"/>
            <a:chOff x="568371" y="6205793"/>
            <a:chExt cx="8007259" cy="299546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68371" y="6505339"/>
              <a:ext cx="754031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8103244" y="6205793"/>
              <a:ext cx="472386" cy="299546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 descr="C:\Users\cavenant\AppData\Local\Microsoft\Windows\Temporary Internet Files\Content.Outlook\NDPO0HNZ\CCT_Logo_WhiteOnly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5" y="6116691"/>
            <a:ext cx="1596785" cy="51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547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68383" y="1074213"/>
            <a:ext cx="8007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4095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24"/>
            <a:ext cx="9144000" cy="6857999"/>
          </a:xfrm>
          <a:prstGeom prst="rect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5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Divider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568371" y="3466960"/>
            <a:ext cx="8007259" cy="299546"/>
            <a:chOff x="568371" y="6205793"/>
            <a:chExt cx="8007259" cy="299546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568371" y="6505339"/>
              <a:ext cx="754031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8103244" y="6205793"/>
              <a:ext cx="472386" cy="299546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 descr="C:\Users\cavenant\AppData\Local\Microsoft\Windows\Temporary Internet Files\Content.Outlook\NDPO0HNZ\CCT_Logo_WhiteOnly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5" y="6116691"/>
            <a:ext cx="1596785" cy="51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261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36425"/>
            <a:ext cx="4038600" cy="443211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36425"/>
            <a:ext cx="4038600" cy="443211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568383" y="1074213"/>
            <a:ext cx="8007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9272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5929"/>
            <a:ext cx="4040188" cy="642093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65691"/>
            <a:ext cx="4040188" cy="376190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425929"/>
            <a:ext cx="4041775" cy="642093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065691"/>
            <a:ext cx="4041775" cy="376190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568383" y="1074213"/>
            <a:ext cx="8007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5"/>
          <p:cNvSpPr>
            <a:spLocks noGrp="1"/>
          </p:cNvSpPr>
          <p:nvPr>
            <p:ph type="sldNum" sz="quarter" idx="10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747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24"/>
            <a:ext cx="9144000" cy="6857999"/>
          </a:xfrm>
          <a:prstGeom prst="rect">
            <a:avLst/>
          </a:prstGeom>
          <a:solidFill>
            <a:srgbClr val="DC41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50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Divider Slide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568371" y="3466960"/>
            <a:ext cx="8007259" cy="299546"/>
            <a:chOff x="568371" y="6205793"/>
            <a:chExt cx="8007259" cy="299546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68371" y="6505339"/>
              <a:ext cx="7540317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8103244" y="6205793"/>
              <a:ext cx="472386" cy="299546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 descr="C:\Users\cavenant\AppData\Local\Microsoft\Windows\Temporary Internet Files\Content.Outlook\NDPO0HNZ\CCT_Logo_WhiteOnly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5" y="6116691"/>
            <a:ext cx="1596785" cy="51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52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568383" y="1074213"/>
            <a:ext cx="800725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00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0418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5653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62" y="3427413"/>
            <a:ext cx="9144000" cy="3430612"/>
          </a:xfrm>
          <a:prstGeom prst="rect">
            <a:avLst/>
          </a:prstGeom>
          <a:solidFill>
            <a:srgbClr val="BAC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CCT_Logo_Ext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9979"/>
            <a:ext cx="5257068" cy="2044416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914401" y="4162568"/>
            <a:ext cx="7383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pic>
        <p:nvPicPr>
          <p:cNvPr id="1026" name="Picture 2" descr="C:\Users\cavenant\AppData\Local\Microsoft\Windows\Temporary Internet Files\Content.Outlook\NDPO0HNZ\POL_0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2" y="5884864"/>
            <a:ext cx="8727744" cy="52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636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94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2649"/>
            <a:ext cx="8229600" cy="4595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9" y="5987814"/>
            <a:ext cx="1917627" cy="74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378080" y="6468150"/>
            <a:ext cx="514400" cy="230832"/>
          </a:xfrm>
          <a:prstGeom prst="rect">
            <a:avLst/>
          </a:prstGeom>
        </p:spPr>
        <p:txBody>
          <a:bodyPr vert="horz" lIns="72000" tIns="72000" rIns="0" bIns="0" rtlCol="0" anchor="ctr"/>
          <a:lstStyle>
            <a:lvl1pPr algn="r">
              <a:defRPr sz="900">
                <a:solidFill>
                  <a:schemeClr val="tx1"/>
                </a:solidFill>
                <a:latin typeface="Century Gothic" pitchFamily="34" charset="0"/>
              </a:defRPr>
            </a:lvl1pPr>
          </a:lstStyle>
          <a:p>
            <a:fld id="{8406839F-D7A4-4E5D-B93D-768AD4D1DB36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43080" y="6468150"/>
            <a:ext cx="4138573" cy="230832"/>
          </a:xfrm>
          <a:prstGeom prst="rect">
            <a:avLst/>
          </a:prstGeom>
        </p:spPr>
        <p:txBody>
          <a:bodyPr vert="horz" lIns="0" tIns="72000" rIns="72000" bIns="0" rtlCol="0" anchor="b"/>
          <a:lstStyle>
            <a:lvl1pPr algn="ctr">
              <a:defRPr sz="800">
                <a:solidFill>
                  <a:schemeClr val="accent3"/>
                </a:solidFill>
              </a:defRPr>
            </a:lvl1pPr>
          </a:lstStyle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8943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49" r:id="rId3"/>
    <p:sldLayoutId id="2147483656" r:id="rId4"/>
    <p:sldLayoutId id="2147483664" r:id="rId5"/>
    <p:sldLayoutId id="2147483665" r:id="rId6"/>
    <p:sldLayoutId id="2147483657" r:id="rId7"/>
    <p:sldLayoutId id="2147483658" r:id="rId8"/>
    <p:sldLayoutId id="2147483659" r:id="rId9"/>
    <p:sldLayoutId id="2147483652" r:id="rId10"/>
    <p:sldLayoutId id="2147483653" r:id="rId11"/>
    <p:sldLayoutId id="2147483660" r:id="rId12"/>
    <p:sldLayoutId id="2147483663" r:id="rId13"/>
    <p:sldLayoutId id="2147483667" r:id="rId14"/>
    <p:sldLayoutId id="2147483666" r:id="rId15"/>
    <p:sldLayoutId id="2147483662" r:id="rId1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tx1">
              <a:lumMod val="75000"/>
              <a:lumOff val="2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3083"/>
            <a:ext cx="9144000" cy="34305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3441108"/>
            <a:ext cx="9144000" cy="3430541"/>
          </a:xfrm>
          <a:prstGeom prst="rect">
            <a:avLst/>
          </a:prstGeom>
          <a:solidFill>
            <a:srgbClr val="0098C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1" y="3488390"/>
            <a:ext cx="8530770" cy="1092846"/>
          </a:xfrm>
          <a:noFill/>
        </p:spPr>
        <p:txBody>
          <a:bodyPr>
            <a:noAutofit/>
          </a:bodyPr>
          <a:lstStyle/>
          <a:p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GB" sz="1800" dirty="0" smtClean="0"/>
              <a:t/>
            </a:r>
            <a:br>
              <a:rPr lang="en-GB" sz="1800" dirty="0" smtClean="0"/>
            </a:br>
            <a:r>
              <a:rPr lang="en-ZA" sz="1800" dirty="0" smtClean="0"/>
              <a:t>THE </a:t>
            </a:r>
            <a:r>
              <a:rPr lang="en-ZA" sz="1800" dirty="0"/>
              <a:t>APPOINTMENT OF AN ACCREDITED SERVICE PROVIDER TO PROVIDE LEGISLATIVE OCCUPATIONAL HEALTH AND SAFETY TRAINING TO EMPLOYEES OF THE CITY OF CAPE TOWN </a:t>
            </a:r>
            <a:r>
              <a:rPr lang="en-ZA" sz="1800" dirty="0" smtClean="0"/>
              <a:t/>
            </a:r>
            <a:br>
              <a:rPr lang="en-ZA" sz="1800" dirty="0" smtClean="0"/>
            </a:br>
            <a:r>
              <a:rPr lang="en-ZA" b="0" dirty="0"/>
              <a:t>	</a:t>
            </a:r>
            <a:br>
              <a:rPr lang="en-ZA" b="0" dirty="0"/>
            </a:br>
            <a:r>
              <a:rPr lang="en-GB" sz="1800" dirty="0" smtClean="0"/>
              <a:t>TENDER </a:t>
            </a:r>
            <a:r>
              <a:rPr lang="en-GB" sz="1800" dirty="0"/>
              <a:t>NO: </a:t>
            </a:r>
            <a:r>
              <a:rPr lang="en-ZA" sz="1800" dirty="0" smtClean="0"/>
              <a:t> 232S/2021/22 </a:t>
            </a:r>
            <a:r>
              <a:rPr lang="en-ZA" b="0" dirty="0"/>
              <a:t>	</a:t>
            </a:r>
            <a:br>
              <a:rPr lang="en-ZA" b="0" dirty="0"/>
            </a:br>
            <a:endParaRPr lang="en-ZA" sz="2000" dirty="0"/>
          </a:p>
        </p:txBody>
      </p:sp>
      <p:pic>
        <p:nvPicPr>
          <p:cNvPr id="5" name="Picture 4" descr="CCT_Logo_Ex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89979"/>
            <a:ext cx="5257068" cy="2044416"/>
          </a:xfrm>
          <a:prstGeom prst="rect">
            <a:avLst/>
          </a:prstGeom>
        </p:spPr>
      </p:pic>
      <p:pic>
        <p:nvPicPr>
          <p:cNvPr id="7" name="Picture 6" descr="PO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8832"/>
            <a:ext cx="8575630" cy="414185"/>
          </a:xfrm>
          <a:prstGeom prst="rect">
            <a:avLst/>
          </a:prstGeom>
        </p:spPr>
      </p:pic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1761173" y="4925381"/>
            <a:ext cx="7086600" cy="509277"/>
          </a:xfrm>
        </p:spPr>
        <p:txBody>
          <a:bodyPr>
            <a:noAutofit/>
          </a:bodyPr>
          <a:lstStyle/>
          <a:p>
            <a:r>
              <a:rPr lang="en-ZA" b="1" dirty="0" smtClean="0"/>
              <a:t>Corporate Services: Human Resources | OHS| </a:t>
            </a:r>
          </a:p>
          <a:p>
            <a:r>
              <a:rPr lang="en-ZA" b="1" dirty="0" smtClean="0"/>
              <a:t>Date: 01 March 2022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46276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1800" cap="all" dirty="0" smtClean="0"/>
              <a:t/>
            </a:r>
            <a:br>
              <a:rPr lang="en-ZA" sz="1800" cap="all" dirty="0" smtClean="0"/>
            </a:br>
            <a:r>
              <a:rPr lang="en-ZA" sz="1800" cap="all" dirty="0" smtClean="0"/>
              <a:t>SPECIFICATIONS</a:t>
            </a:r>
            <a:endParaRPr lang="en-ZA" sz="1800" cap="al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dirty="0" smtClean="0"/>
              <a:t>OHS Training Tender Clarification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867"/>
            <a:ext cx="8229600" cy="4952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The </a:t>
            </a:r>
            <a:r>
              <a:rPr lang="en-GB" dirty="0"/>
              <a:t>tender consists of 4</a:t>
            </a:r>
            <a:r>
              <a:rPr lang="en-GB" dirty="0" smtClean="0"/>
              <a:t> items namely; </a:t>
            </a:r>
            <a:endParaRPr lang="en-ZA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ZA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411871"/>
              </p:ext>
            </p:extLst>
          </p:nvPr>
        </p:nvGraphicFramePr>
        <p:xfrm>
          <a:off x="332509" y="1519976"/>
          <a:ext cx="8354291" cy="4186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182">
                  <a:extLst>
                    <a:ext uri="{9D8B030D-6E8A-4147-A177-3AD203B41FA5}">
                      <a16:colId xmlns:a16="http://schemas.microsoft.com/office/drawing/2014/main" val="2609259489"/>
                    </a:ext>
                  </a:extLst>
                </a:gridCol>
                <a:gridCol w="2309091">
                  <a:extLst>
                    <a:ext uri="{9D8B030D-6E8A-4147-A177-3AD203B41FA5}">
                      <a16:colId xmlns:a16="http://schemas.microsoft.com/office/drawing/2014/main" val="1716154443"/>
                    </a:ext>
                  </a:extLst>
                </a:gridCol>
                <a:gridCol w="4257963">
                  <a:extLst>
                    <a:ext uri="{9D8B030D-6E8A-4147-A177-3AD203B41FA5}">
                      <a16:colId xmlns:a16="http://schemas.microsoft.com/office/drawing/2014/main" val="1967099740"/>
                    </a:ext>
                  </a:extLst>
                </a:gridCol>
                <a:gridCol w="1233055">
                  <a:extLst>
                    <a:ext uri="{9D8B030D-6E8A-4147-A177-3AD203B41FA5}">
                      <a16:colId xmlns:a16="http://schemas.microsoft.com/office/drawing/2014/main" val="1586879756"/>
                    </a:ext>
                  </a:extLst>
                </a:gridCol>
              </a:tblGrid>
              <a:tr h="4987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entury Gothic" panose="020B0502020202020204" pitchFamily="34" charset="0"/>
                        </a:rPr>
                        <a:t>Item </a:t>
                      </a:r>
                      <a:r>
                        <a:rPr lang="en-GB" sz="1400" dirty="0">
                          <a:effectLst/>
                          <a:latin typeface="Century Gothic" panose="020B0502020202020204" pitchFamily="34" charset="0"/>
                        </a:rPr>
                        <a:t>No. 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entury Gothic" panose="020B0502020202020204" pitchFamily="34" charset="0"/>
                        </a:rPr>
                        <a:t>Course Name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kern="1200" dirty="0" smtClean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Unit Standard/s or Equivalent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 smtClean="0"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NQF Level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6417211"/>
                  </a:ext>
                </a:extLst>
              </a:tr>
              <a:tr h="7110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 smtClean="0"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Health and Safety Representative Course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SAQA US ID: 259622 – 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Describe the functions of the workplace Health and Safety Representative</a:t>
                      </a:r>
                      <a:r>
                        <a:rPr lang="en-ZA" sz="14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ZA" sz="14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93218660"/>
                  </a:ext>
                </a:extLst>
              </a:tr>
              <a:tr h="7110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 smtClean="0"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Fire Marshal Training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SAQA US ID: 252250 –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Apply Fire Fighting Techniques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SAQA US ID: 110075 –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Apply Fire Fighting Techniques</a:t>
                      </a:r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20165957"/>
                  </a:ext>
                </a:extLst>
              </a:tr>
              <a:tr h="7110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 smtClean="0"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Advanced Incident Investigation Training Course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SAQA US ID: 117391 – 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Investigate an Incident</a:t>
                      </a:r>
                      <a:endParaRPr lang="en-ZA" sz="1100" b="0" i="0" u="none" strike="noStrike" kern="1200" baseline="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 smtClean="0"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3390283"/>
                  </a:ext>
                </a:extLst>
              </a:tr>
              <a:tr h="7530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 smtClean="0"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Occupational Health and Safety Legal Liability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SAQA US ID: 244288 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(Demonstrate understanding of occupational health and safety legislation in the workplace)</a:t>
                      </a:r>
                      <a:endParaRPr lang="en-ZA" sz="14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dirty="0" smtClean="0"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36778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1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1800" cap="all" dirty="0" smtClean="0"/>
              <a:t/>
            </a:r>
            <a:br>
              <a:rPr lang="en-ZA" sz="1800" cap="all" dirty="0" smtClean="0"/>
            </a:br>
            <a:r>
              <a:rPr lang="en-GB" sz="2000" dirty="0" smtClean="0"/>
              <a:t>MANDATORY REQUIREMENTS</a:t>
            </a:r>
            <a:endParaRPr lang="en-ZA" sz="2000" cap="al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3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867"/>
            <a:ext cx="8229600" cy="495266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dirty="0"/>
              <a:t>Bidders must comply with </a:t>
            </a:r>
            <a:r>
              <a:rPr lang="en-GB" dirty="0" smtClean="0"/>
              <a:t>these </a:t>
            </a:r>
            <a:r>
              <a:rPr lang="en-GB" dirty="0"/>
              <a:t>mandatory </a:t>
            </a:r>
            <a:r>
              <a:rPr lang="en-GB" dirty="0" smtClean="0"/>
              <a:t>requirements, failing </a:t>
            </a:r>
            <a:r>
              <a:rPr lang="en-GB" dirty="0"/>
              <a:t>which the bid will be declared </a:t>
            </a:r>
            <a:r>
              <a:rPr lang="en-GB" dirty="0" smtClean="0"/>
              <a:t>non-responsive</a:t>
            </a:r>
            <a:r>
              <a:rPr lang="en-GB" dirty="0"/>
              <a:t>. </a:t>
            </a:r>
            <a:endParaRPr lang="en-GB" dirty="0" smtClean="0"/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  <a:p>
            <a:pPr lvl="0"/>
            <a:r>
              <a:rPr lang="en-GB" dirty="0"/>
              <a:t>Proof of ETQA or SETA Accreditation;</a:t>
            </a:r>
            <a:endParaRPr lang="en-ZA" dirty="0"/>
          </a:p>
          <a:p>
            <a:pPr lvl="0"/>
            <a:r>
              <a:rPr lang="en-ZA" dirty="0"/>
              <a:t>Provide proof of accreditation for each different relevant Unit </a:t>
            </a:r>
            <a:r>
              <a:rPr lang="en-ZA" dirty="0" smtClean="0"/>
              <a:t>Standard. 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Bidders to </a:t>
            </a:r>
            <a:r>
              <a:rPr lang="en-ZA" dirty="0"/>
              <a:t>ensure that ‘Mandatory Requirements’ form attached under Schedule 15 is fully completed. </a:t>
            </a:r>
            <a:endParaRPr lang="en-GB" dirty="0"/>
          </a:p>
          <a:p>
            <a:pPr marL="0" indent="0">
              <a:lnSpc>
                <a:spcPct val="120000"/>
              </a:lnSpc>
              <a:buNone/>
            </a:pPr>
            <a:r>
              <a:rPr lang="en-GB" dirty="0"/>
              <a:t> </a:t>
            </a:r>
            <a:endParaRPr lang="en-ZA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1523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0262" y="437763"/>
            <a:ext cx="8229600" cy="694352"/>
          </a:xfrm>
        </p:spPr>
        <p:txBody>
          <a:bodyPr>
            <a:normAutofit/>
          </a:bodyPr>
          <a:lstStyle/>
          <a:p>
            <a:r>
              <a:rPr lang="en-ZA" sz="1800" dirty="0" smtClean="0"/>
              <a:t>SPECIAL REQUIREMENTS...</a:t>
            </a:r>
            <a:endParaRPr lang="en-ZA" sz="1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389235"/>
              </p:ext>
            </p:extLst>
          </p:nvPr>
        </p:nvGraphicFramePr>
        <p:xfrm>
          <a:off x="323273" y="1200727"/>
          <a:ext cx="8583337" cy="5151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83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17687">
                <a:tc>
                  <a:txBody>
                    <a:bodyPr/>
                    <a:lstStyle/>
                    <a:p>
                      <a:pPr marL="285750" lvl="0" indent="-28575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</a:pP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Courses to be presented in </a:t>
                      </a:r>
                      <a:r>
                        <a:rPr lang="en-ZA" sz="16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English</a:t>
                      </a:r>
                    </a:p>
                    <a:p>
                      <a:pPr marL="285750" lvl="0" indent="-28575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</a:pPr>
                      <a:endParaRPr lang="en-ZA" sz="1600" b="1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</a:pPr>
                      <a:r>
                        <a:rPr lang="en-ZA" sz="16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Venue</a:t>
                      </a: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to be arranged by the S/P</a:t>
                      </a:r>
                      <a:r>
                        <a:rPr lang="en-ZA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at a mutually acceptable venue within the </a:t>
                      </a:r>
                      <a:r>
                        <a:rPr lang="en-ZA" sz="16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Cape metropolitan area</a:t>
                      </a:r>
                    </a:p>
                    <a:p>
                      <a:pPr marL="285750" lvl="0" indent="-28575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</a:pPr>
                      <a:endParaRPr lang="en-ZA" sz="1600" b="1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  <a:defRPr/>
                      </a:pP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 cover costs of </a:t>
                      </a:r>
                      <a:r>
                        <a:rPr lang="en-ZA" sz="16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refreshments and lunch </a:t>
                      </a: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 accordance with the CCT’s Catering and Beverage Provision Policy. </a:t>
                      </a:r>
                      <a:r>
                        <a:rPr lang="en-ZA" sz="1600" kern="1200" dirty="0" err="1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Halaal</a:t>
                      </a: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Kosher and Vegetarian meals to be provided for on request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306070" algn="l"/>
                        </a:tabLst>
                      </a:pPr>
                      <a:endParaRPr lang="en-ZA" sz="1600" b="1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</a:pP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S/P to ensure that adequate </a:t>
                      </a:r>
                      <a:r>
                        <a:rPr lang="en-ZA" sz="16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number of facilities </a:t>
                      </a: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are available for the number of courses that are being tendered</a:t>
                      </a:r>
                    </a:p>
                    <a:p>
                      <a:pPr marL="0" lvl="0" indent="0" algn="l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  <a:tabLst>
                          <a:tab pos="306070" algn="l"/>
                        </a:tabLst>
                      </a:pPr>
                      <a:endParaRPr lang="en-ZA" sz="1600" b="0" i="0" u="none" strike="noStrike" kern="1200" baseline="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 algn="l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</a:pP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 minimum of one </a:t>
                      </a:r>
                      <a:r>
                        <a:rPr lang="en-ZA" sz="16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(1) Facilitator per course </a:t>
                      </a: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must be available for each course tendered for </a:t>
                      </a:r>
                    </a:p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"/>
                        <a:tabLst>
                          <a:tab pos="306070" algn="l"/>
                        </a:tabLst>
                        <a:defRPr/>
                      </a:pP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following documentary must be provided for each </a:t>
                      </a:r>
                      <a:r>
                        <a:rPr lang="en-ZA" sz="16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Facilitator</a:t>
                      </a: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nominated:</a:t>
                      </a:r>
                    </a:p>
                    <a:p>
                      <a:pPr marL="742950" lvl="1" indent="-285750">
                        <a:buFont typeface="Symbol" panose="05050102010706020507" pitchFamily="18" charset="2"/>
                        <a:buChar char=""/>
                      </a:pP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Valid certification of accreditation as Facilitator for the relevant Unit Standard</a:t>
                      </a:r>
                    </a:p>
                    <a:p>
                      <a:pPr marL="742950" lvl="1" indent="-285750">
                        <a:buFont typeface="Symbol" panose="05050102010706020507" pitchFamily="18" charset="2"/>
                        <a:buChar char=""/>
                      </a:pP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Detailed CV of the proposed facilitator/s wherein the relevant experience is highlighted.</a:t>
                      </a:r>
                    </a:p>
                    <a:p>
                      <a:pPr marL="742950" lvl="1" indent="-285750">
                        <a:buFont typeface="Symbol" panose="05050102010706020507" pitchFamily="18" charset="2"/>
                        <a:buChar char=""/>
                      </a:pP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Certificate in facilitation skills</a:t>
                      </a: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751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0262" y="437763"/>
            <a:ext cx="8229600" cy="694352"/>
          </a:xfrm>
        </p:spPr>
        <p:txBody>
          <a:bodyPr>
            <a:normAutofit/>
          </a:bodyPr>
          <a:lstStyle/>
          <a:p>
            <a:r>
              <a:rPr lang="en-ZA" sz="1800" dirty="0" smtClean="0"/>
              <a:t>…SPECIAL REQUIREMENTS</a:t>
            </a:r>
            <a:endParaRPr lang="en-ZA" sz="1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516760"/>
              </p:ext>
            </p:extLst>
          </p:nvPr>
        </p:nvGraphicFramePr>
        <p:xfrm>
          <a:off x="249382" y="1097166"/>
          <a:ext cx="8643097" cy="4907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3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09992">
                <a:tc>
                  <a:txBody>
                    <a:bodyPr/>
                    <a:lstStyle/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"/>
                        <a:tabLst/>
                        <a:defRPr/>
                      </a:pP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Service Provider to ensure availability of safe and secure </a:t>
                      </a:r>
                      <a:r>
                        <a:rPr lang="en-ZA" sz="16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parking facilities </a:t>
                      </a: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at the venue 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"/>
                        <a:tabLst/>
                        <a:defRPr/>
                      </a:pPr>
                      <a:endParaRPr lang="en-ZA" sz="1600" b="0" i="0" u="none" strike="noStrike" kern="1200" baseline="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"/>
                        <a:tabLst/>
                        <a:defRPr/>
                      </a:pP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S/P is responsible for </a:t>
                      </a:r>
                      <a:r>
                        <a:rPr lang="en-ZA" sz="16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all course material/equipment </a:t>
                      </a: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such as data projector, laptop, etc. and other consumables e.g. flipchart paper, markers, etc. </a:t>
                      </a: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</a:pPr>
                      <a:endParaRPr lang="en-ZA" sz="1600" b="1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Symbol" panose="05050102010706020507" pitchFamily="18" charset="2"/>
                        <a:buChar char=""/>
                      </a:pPr>
                      <a:r>
                        <a:rPr lang="en-ZA" sz="16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No alternate Facilitator</a:t>
                      </a: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may be used unless agreed to by the City prior to the commencement of the training. </a:t>
                      </a: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If the details of the facilitator/s change; S/P must provide the City with details of the new facilitator/s and approval obtained. The </a:t>
                      </a:r>
                      <a:r>
                        <a:rPr lang="en-ZA" sz="16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new facilitator must also be accredited for specific unit standard</a:t>
                      </a:r>
                      <a:endParaRPr lang="en-GB" sz="1600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</a:pPr>
                      <a:endParaRPr lang="en-GB" sz="1600" b="0" i="0" u="none" strike="noStrike" kern="1200" baseline="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Symbol" panose="05050102010706020507" pitchFamily="18" charset="2"/>
                        <a:buChar char=""/>
                      </a:pP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The Bid Evaluation Committee for this Tender will assess and verify the </a:t>
                      </a:r>
                      <a:r>
                        <a:rPr lang="en-ZA" sz="16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training facility </a:t>
                      </a: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during the evaluation process, prior to the award being made (see the attached Facility Checklist on this regard – Annex 2) </a:t>
                      </a:r>
                    </a:p>
                    <a:p>
                      <a:pPr marL="0" lvl="0" indent="0">
                        <a:buFont typeface="Symbol" panose="05050102010706020507" pitchFamily="18" charset="2"/>
                        <a:buNone/>
                      </a:pPr>
                      <a:endParaRPr lang="en-ZA" sz="1600" b="0" i="0" u="none" strike="noStrike" kern="1200" baseline="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Symbol" panose="05050102010706020507" pitchFamily="18" charset="2"/>
                        <a:buChar char=""/>
                      </a:pP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An </a:t>
                      </a:r>
                      <a:r>
                        <a:rPr lang="en-ZA" sz="1600" b="1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agreement will be entered into </a:t>
                      </a:r>
                      <a:r>
                        <a:rPr lang="en-ZA" sz="1600" b="0" i="0" u="none" strike="noStrike" kern="1200" baseline="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between the contracting parties pertaining to logistical agreements, once the contract has commenced. </a:t>
                      </a:r>
                    </a:p>
                    <a:p>
                      <a:r>
                        <a:rPr lang="en-ZA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285750" lvl="0" indent="-285750">
                        <a:buFont typeface="Symbol" panose="05050102010706020507" pitchFamily="18" charset="2"/>
                        <a:buChar char=""/>
                      </a:pPr>
                      <a:endParaRPr lang="en-ZA" sz="1400" kern="1200" dirty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2566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Minimum </a:t>
            </a:r>
            <a:r>
              <a:rPr lang="en-GB" dirty="0" smtClean="0"/>
              <a:t>Score </a:t>
            </a:r>
            <a:r>
              <a:rPr lang="en-GB" dirty="0"/>
              <a:t>for </a:t>
            </a:r>
            <a:r>
              <a:rPr lang="en-GB" dirty="0" smtClean="0"/>
              <a:t>Functionality</a:t>
            </a:r>
            <a:endParaRPr lang="en-ZA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64771"/>
            <a:ext cx="8229600" cy="4717414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ZA" dirty="0" smtClean="0"/>
              <a:t>Only </a:t>
            </a:r>
            <a:r>
              <a:rPr lang="en-ZA" dirty="0"/>
              <a:t>those tenders submitted by tenderers who achieve the minimum score for functionality as stated </a:t>
            </a:r>
            <a:r>
              <a:rPr lang="en-ZA" dirty="0" smtClean="0"/>
              <a:t>in the slides below </a:t>
            </a:r>
            <a:r>
              <a:rPr lang="en-ZA" dirty="0"/>
              <a:t>will be declared responsive. 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ZA" dirty="0" smtClean="0"/>
              <a:t>The minimum qualifying score for functionality is 48 points out of a maximum of  80 points for all Items.</a:t>
            </a:r>
            <a:r>
              <a:rPr lang="en-ZA" b="1" dirty="0" smtClean="0"/>
              <a:t> </a:t>
            </a:r>
          </a:p>
          <a:p>
            <a:pPr marL="0" lvl="0" indent="0">
              <a:buNone/>
            </a:pPr>
            <a:endParaRPr lang="en-GB" dirty="0" smtClean="0"/>
          </a:p>
          <a:p>
            <a:r>
              <a:rPr lang="en-GB" dirty="0"/>
              <a:t>Tenderers shall ensure that all relevant information has been submitted with the tender offer in the prescribed </a:t>
            </a:r>
            <a:r>
              <a:rPr lang="en-GB" dirty="0" smtClean="0"/>
              <a:t>format. In this regard, tenderers are required to complete Schedule 15.</a:t>
            </a:r>
          </a:p>
        </p:txBody>
      </p:sp>
    </p:spTree>
    <p:extLst>
      <p:ext uri="{BB962C8B-B14F-4D97-AF65-F5344CB8AC3E}">
        <p14:creationId xmlns:p14="http://schemas.microsoft.com/office/powerpoint/2010/main" val="9751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5680" y="455180"/>
            <a:ext cx="8229600" cy="694352"/>
          </a:xfrm>
        </p:spPr>
        <p:txBody>
          <a:bodyPr/>
          <a:lstStyle/>
          <a:p>
            <a:r>
              <a:rPr lang="en-ZA" dirty="0" smtClean="0"/>
              <a:t>Functionality Scoring </a:t>
            </a:r>
            <a:r>
              <a:rPr lang="en-ZA" sz="1400" b="0" dirty="0" smtClean="0"/>
              <a:t>(per training intervention)</a:t>
            </a:r>
            <a:r>
              <a:rPr lang="en-ZA" dirty="0" smtClean="0"/>
              <a:t> </a:t>
            </a:r>
            <a:endParaRPr lang="en-ZA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dirty="0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7</a:t>
            </a:fld>
            <a:endParaRPr lang="en-Z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1200394"/>
              </p:ext>
            </p:extLst>
          </p:nvPr>
        </p:nvGraphicFramePr>
        <p:xfrm>
          <a:off x="283955" y="1149532"/>
          <a:ext cx="8473049" cy="3602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22857">
                  <a:extLst>
                    <a:ext uri="{9D8B030D-6E8A-4147-A177-3AD203B41FA5}">
                      <a16:colId xmlns:a16="http://schemas.microsoft.com/office/drawing/2014/main" val="2485809872"/>
                    </a:ext>
                  </a:extLst>
                </a:gridCol>
                <a:gridCol w="4057196">
                  <a:extLst>
                    <a:ext uri="{9D8B030D-6E8A-4147-A177-3AD203B41FA5}">
                      <a16:colId xmlns:a16="http://schemas.microsoft.com/office/drawing/2014/main" val="3896944176"/>
                    </a:ext>
                  </a:extLst>
                </a:gridCol>
                <a:gridCol w="1192996">
                  <a:extLst>
                    <a:ext uri="{9D8B030D-6E8A-4147-A177-3AD203B41FA5}">
                      <a16:colId xmlns:a16="http://schemas.microsoft.com/office/drawing/2014/main" val="1773859805"/>
                    </a:ext>
                  </a:extLst>
                </a:gridCol>
              </a:tblGrid>
              <a:tr h="2583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Evaluation Criteria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Applicable values/points (Weight)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Score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2489984"/>
                  </a:ext>
                </a:extLst>
              </a:tr>
              <a:tr h="311438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n-GB" sz="1400" u="sng" dirty="0" smtClean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Tenderer’s Experience  </a:t>
                      </a:r>
                      <a:endParaRPr lang="en-ZA" sz="1400" b="1" kern="1200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ZA" sz="1400" b="1" kern="1200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0" i="0" u="none" strike="noStrike" kern="1200" baseline="0" dirty="0" smtClean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Tenderer must have facilitated the relevant </a:t>
                      </a:r>
                      <a:r>
                        <a:rPr lang="en-GB" sz="1400" b="0" kern="1200" dirty="0" smtClean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training course to this effect and attach a reference letter from the company where training was previously done for the training intervention</a:t>
                      </a:r>
                      <a:endParaRPr lang="en-ZA" sz="1400" b="0" kern="1200" dirty="0" smtClean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ZA" sz="14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u="sng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Relevant Schedule 15 </a:t>
                      </a:r>
                      <a:r>
                        <a:rPr lang="en-GB" sz="1400" u="sng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to be completed </a:t>
                      </a:r>
                      <a:endParaRPr lang="en-ZA" sz="1400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endParaRPr lang="en-GB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or more directly related training interventions = </a:t>
                      </a:r>
                      <a:r>
                        <a:rPr lang="en-GB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30 points</a:t>
                      </a:r>
                    </a:p>
                    <a:p>
                      <a:pPr lvl="0"/>
                      <a:endParaRPr lang="en-ZA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6-9 directly related training interventions = </a:t>
                      </a:r>
                      <a:r>
                        <a:rPr lang="en-GB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20 points</a:t>
                      </a:r>
                      <a:r>
                        <a:rPr lang="en-GB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lvl="0"/>
                      <a:endParaRPr lang="en-ZA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4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3-5 directly related training interventions = </a:t>
                      </a:r>
                      <a:r>
                        <a:rPr lang="en-GB" sz="14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points</a:t>
                      </a:r>
                    </a:p>
                    <a:p>
                      <a:pPr lvl="0"/>
                      <a:endParaRPr lang="en-ZA" sz="1400" u="none" strike="noStrike" kern="1200" dirty="0" smtClean="0">
                        <a:solidFill>
                          <a:schemeClr val="dk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0-2 directly related training interventions = </a:t>
                      </a:r>
                      <a:r>
                        <a:rPr lang="en-GB" sz="1400" b="1" kern="1200" dirty="0" smtClean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points</a:t>
                      </a:r>
                      <a:endParaRPr lang="en-ZA" sz="1400" b="0" i="0" u="none" strike="noStrike" kern="1200" baseline="0" dirty="0" smtClean="0"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Century Gothic" panose="020B0502020202020204" pitchFamily="34" charset="0"/>
                        </a:rPr>
                        <a:t>30</a:t>
                      </a:r>
                      <a:endParaRPr lang="en-ZA" sz="1400" b="1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19794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1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1886" y="380147"/>
            <a:ext cx="8229600" cy="694352"/>
          </a:xfrm>
        </p:spPr>
        <p:txBody>
          <a:bodyPr/>
          <a:lstStyle/>
          <a:p>
            <a:r>
              <a:rPr lang="en-ZA" dirty="0"/>
              <a:t>Functionality Scoring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8</a:t>
            </a:fld>
            <a:endParaRPr lang="en-Z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360280"/>
              </p:ext>
            </p:extLst>
          </p:nvPr>
        </p:nvGraphicFramePr>
        <p:xfrm>
          <a:off x="326571" y="1410788"/>
          <a:ext cx="8360232" cy="448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9945">
                  <a:extLst>
                    <a:ext uri="{9D8B030D-6E8A-4147-A177-3AD203B41FA5}">
                      <a16:colId xmlns:a16="http://schemas.microsoft.com/office/drawing/2014/main" val="1696530609"/>
                    </a:ext>
                  </a:extLst>
                </a:gridCol>
                <a:gridCol w="4003175">
                  <a:extLst>
                    <a:ext uri="{9D8B030D-6E8A-4147-A177-3AD203B41FA5}">
                      <a16:colId xmlns:a16="http://schemas.microsoft.com/office/drawing/2014/main" val="4205484945"/>
                    </a:ext>
                  </a:extLst>
                </a:gridCol>
                <a:gridCol w="1177112">
                  <a:extLst>
                    <a:ext uri="{9D8B030D-6E8A-4147-A177-3AD203B41FA5}">
                      <a16:colId xmlns:a16="http://schemas.microsoft.com/office/drawing/2014/main" val="2944937548"/>
                    </a:ext>
                  </a:extLst>
                </a:gridCol>
              </a:tblGrid>
              <a:tr h="4251959">
                <a:tc>
                  <a:txBody>
                    <a:bodyPr/>
                    <a:lstStyle/>
                    <a:p>
                      <a:endParaRPr lang="en-GB" sz="1400" b="1" kern="1200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Facilitator’s Experience </a:t>
                      </a:r>
                      <a:endParaRPr lang="en-ZA" sz="1400" b="1" kern="1200" dirty="0" smtClean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ZA" sz="1400" b="0" i="0" u="none" strike="noStrike" kern="1200" baseline="0" dirty="0" smtClean="0">
                        <a:solidFill>
                          <a:schemeClr val="lt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dirty="0" smtClean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Detailed CV of relevant experience proposed facilitator/s, highlighting the years of relevant experience is to be provided with tender submission per facilitator.</a:t>
                      </a:r>
                      <a:endParaRPr lang="en-ZA" sz="1400" b="0" i="0" u="none" strike="noStrike" kern="1200" baseline="0" dirty="0" smtClean="0">
                        <a:solidFill>
                          <a:schemeClr val="lt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r>
                        <a:rPr lang="en-ZA" sz="1400" b="0" i="0" u="none" strike="noStrike" kern="1200" baseline="0" dirty="0" smtClean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u="sng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Relevant</a:t>
                      </a:r>
                      <a:r>
                        <a:rPr lang="en-GB" sz="1400" u="sng" baseline="0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400" u="sng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Schedule 15 </a:t>
                      </a:r>
                      <a:r>
                        <a:rPr lang="en-GB" sz="1400" u="sng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to be completed</a:t>
                      </a:r>
                      <a:r>
                        <a:rPr lang="en-GB" sz="1400" u="sng" dirty="0" smtClean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GB" sz="1400" u="sng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ZA" sz="1400" b="1" i="0" u="sng" strike="noStrike" kern="1200" baseline="0" dirty="0" smtClean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Tenders to take note: -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ZA" sz="1400" b="0" i="0" u="none" strike="noStrike" kern="1200" baseline="0" dirty="0" smtClean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Minimum of one facilitator per training course is required </a:t>
                      </a:r>
                      <a:r>
                        <a:rPr lang="en-ZA" sz="14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285750" marR="0" lvl="0" indent="-28575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400" b="0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Facilitators must attach proof of accreditation, failure to do so will result in a nil (0) point awarded.</a:t>
                      </a:r>
                      <a:endParaRPr lang="en-ZA" sz="1400" b="0" u="none" strike="noStrike" kern="1200" dirty="0" smtClean="0">
                        <a:solidFill>
                          <a:schemeClr val="lt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ZA" sz="14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u="none" strike="noStrike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ZA" sz="14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lvl="0"/>
                      <a:endParaRPr lang="en-GB" sz="1400" b="0" u="none" strike="noStrike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7 or more years’ experience per facilitator in facilitating the Fire Marshal training course </a:t>
                      </a:r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= 30 points</a:t>
                      </a:r>
                      <a:endParaRPr lang="en-ZA" sz="1400" u="none" strike="noStrike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ZA" sz="14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lvl="0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5-6 years’ experience per facilitator in facilitating the Fire Marshal training course </a:t>
                      </a:r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= 20 points</a:t>
                      </a:r>
                      <a:endParaRPr lang="en-ZA" sz="1400" u="none" strike="noStrike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ZA" sz="1400" b="1" kern="12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en-GB" sz="14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2-4 years’ experience per facilitator in facilitating the Fire Marshal training course = </a:t>
                      </a:r>
                      <a:r>
                        <a:rPr lang="en-GB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10 points</a:t>
                      </a:r>
                      <a:endParaRPr lang="en-ZA" sz="1400" u="none" strike="noStrike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</a:t>
                      </a:r>
                      <a:endParaRPr lang="en-ZA" sz="14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GB" sz="1400" b="0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0-1 year experience per facilitator in facilitating the Fire Marshal training course = </a:t>
                      </a:r>
                      <a:r>
                        <a:rPr lang="en-GB" sz="1400" b="1" kern="12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5 points</a:t>
                      </a:r>
                      <a:r>
                        <a:rPr lang="en-ZA" sz="1400" b="0" i="0" u="none" strike="noStrike" kern="12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3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en-ZA" sz="14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20768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659463"/>
              </p:ext>
            </p:extLst>
          </p:nvPr>
        </p:nvGraphicFramePr>
        <p:xfrm>
          <a:off x="326571" y="1074499"/>
          <a:ext cx="8360230" cy="336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9944">
                  <a:extLst>
                    <a:ext uri="{9D8B030D-6E8A-4147-A177-3AD203B41FA5}">
                      <a16:colId xmlns:a16="http://schemas.microsoft.com/office/drawing/2014/main" val="461136878"/>
                    </a:ext>
                  </a:extLst>
                </a:gridCol>
                <a:gridCol w="4003174">
                  <a:extLst>
                    <a:ext uri="{9D8B030D-6E8A-4147-A177-3AD203B41FA5}">
                      <a16:colId xmlns:a16="http://schemas.microsoft.com/office/drawing/2014/main" val="1558610710"/>
                    </a:ext>
                  </a:extLst>
                </a:gridCol>
                <a:gridCol w="1177112">
                  <a:extLst>
                    <a:ext uri="{9D8B030D-6E8A-4147-A177-3AD203B41FA5}">
                      <a16:colId xmlns:a16="http://schemas.microsoft.com/office/drawing/2014/main" val="121332449"/>
                    </a:ext>
                  </a:extLst>
                </a:gridCol>
              </a:tblGrid>
              <a:tr h="336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Evaluation Criteria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Applicable values/points (Weight)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Score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51938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1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3429" y="380147"/>
            <a:ext cx="8229600" cy="694352"/>
          </a:xfrm>
        </p:spPr>
        <p:txBody>
          <a:bodyPr/>
          <a:lstStyle/>
          <a:p>
            <a:r>
              <a:rPr lang="en-ZA" dirty="0"/>
              <a:t>Functionality Scoring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9</a:t>
            </a:fld>
            <a:endParaRPr lang="en-Z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046840"/>
              </p:ext>
            </p:extLst>
          </p:nvPr>
        </p:nvGraphicFramePr>
        <p:xfrm>
          <a:off x="326571" y="1074499"/>
          <a:ext cx="8360230" cy="3362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2629">
                  <a:extLst>
                    <a:ext uri="{9D8B030D-6E8A-4147-A177-3AD203B41FA5}">
                      <a16:colId xmlns:a16="http://schemas.microsoft.com/office/drawing/2014/main" val="461136878"/>
                    </a:ext>
                  </a:extLst>
                </a:gridCol>
                <a:gridCol w="3750489">
                  <a:extLst>
                    <a:ext uri="{9D8B030D-6E8A-4147-A177-3AD203B41FA5}">
                      <a16:colId xmlns:a16="http://schemas.microsoft.com/office/drawing/2014/main" val="1558610710"/>
                    </a:ext>
                  </a:extLst>
                </a:gridCol>
                <a:gridCol w="1177112">
                  <a:extLst>
                    <a:ext uri="{9D8B030D-6E8A-4147-A177-3AD203B41FA5}">
                      <a16:colId xmlns:a16="http://schemas.microsoft.com/office/drawing/2014/main" val="121332449"/>
                    </a:ext>
                  </a:extLst>
                </a:gridCol>
              </a:tblGrid>
              <a:tr h="3362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Evaluation Criteria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Applicable values/points (Weight)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Score</a:t>
                      </a:r>
                      <a:endParaRPr lang="en-ZA" sz="16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5193807"/>
                  </a:ext>
                </a:extLst>
              </a:tr>
            </a:tbl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535557"/>
              </p:ext>
            </p:extLst>
          </p:nvPr>
        </p:nvGraphicFramePr>
        <p:xfrm>
          <a:off x="326571" y="1410788"/>
          <a:ext cx="8360229" cy="3413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2629">
                  <a:extLst>
                    <a:ext uri="{9D8B030D-6E8A-4147-A177-3AD203B41FA5}">
                      <a16:colId xmlns:a16="http://schemas.microsoft.com/office/drawing/2014/main" val="438387977"/>
                    </a:ext>
                  </a:extLst>
                </a:gridCol>
                <a:gridCol w="3750489">
                  <a:extLst>
                    <a:ext uri="{9D8B030D-6E8A-4147-A177-3AD203B41FA5}">
                      <a16:colId xmlns:a16="http://schemas.microsoft.com/office/drawing/2014/main" val="3702470180"/>
                    </a:ext>
                  </a:extLst>
                </a:gridCol>
                <a:gridCol w="1177111">
                  <a:extLst>
                    <a:ext uri="{9D8B030D-6E8A-4147-A177-3AD203B41FA5}">
                      <a16:colId xmlns:a16="http://schemas.microsoft.com/office/drawing/2014/main" val="273548407"/>
                    </a:ext>
                  </a:extLst>
                </a:gridCol>
              </a:tblGrid>
              <a:tr h="2678612">
                <a:tc>
                  <a:txBody>
                    <a:bodyPr/>
                    <a:lstStyle/>
                    <a:p>
                      <a:r>
                        <a:rPr lang="en-ZA" sz="1400" b="0" i="0" u="none" strike="noStrike" kern="1200" baseline="0" dirty="0" smtClean="0">
                          <a:solidFill>
                            <a:schemeClr val="lt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Tenderer to submit a Learner Manual, with tender submission, that is aligned with the Unit Standard stipulated or equivalent thereto, as well as a daily plan for the training course. </a:t>
                      </a:r>
                      <a:r>
                        <a:rPr lang="en-ZA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u="sng" dirty="0" smtClean="0">
                          <a:effectLst/>
                          <a:latin typeface="Century Gothic" panose="020B0502020202020204" pitchFamily="34" charset="0"/>
                        </a:rPr>
                        <a:t>Relevant Schedule 15</a:t>
                      </a:r>
                      <a:r>
                        <a:rPr lang="en-GB" sz="1400" u="sng" baseline="0" dirty="0" smtClean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GB" sz="1400" u="sng" dirty="0" smtClean="0">
                          <a:effectLst/>
                          <a:latin typeface="Century Gothic" panose="020B0502020202020204" pitchFamily="34" charset="0"/>
                        </a:rPr>
                        <a:t>to </a:t>
                      </a:r>
                      <a:r>
                        <a:rPr lang="en-GB" sz="1400" u="sng" dirty="0">
                          <a:effectLst/>
                          <a:latin typeface="Century Gothic" panose="020B0502020202020204" pitchFamily="34" charset="0"/>
                        </a:rPr>
                        <a:t>be completed</a:t>
                      </a:r>
                      <a:endParaRPr lang="en-ZA" sz="14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40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 Learner Manual must contain the following minimum requirements: </a:t>
                      </a:r>
                      <a:endParaRPr lang="en-ZA" sz="1400" b="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 algn="l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111125" algn="l"/>
                        </a:tabLst>
                      </a:pP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Relevant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Learner Manual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that is aligned to the Unit Standard 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 points</a:t>
                      </a:r>
                      <a:endParaRPr lang="en-ZA" sz="14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 algn="l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111125" algn="l"/>
                        </a:tabLs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Evaluation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assessments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=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 points</a:t>
                      </a:r>
                      <a:endParaRPr lang="en-ZA" sz="14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 algn="l"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111125" algn="l"/>
                        </a:tabLs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Daily course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outline that correlates to the notional hour stated to the relevant unit standard (1 day) 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5 points</a:t>
                      </a:r>
                      <a:endParaRPr lang="en-ZA" sz="14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                Total                     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 points</a:t>
                      </a:r>
                      <a:endParaRPr lang="en-ZA" sz="14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  <a:tabLst>
                          <a:tab pos="111125" algn="l"/>
                        </a:tabLst>
                      </a:pP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ZA" sz="1400" dirty="0" smtClean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GB" sz="1400" b="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</a:rPr>
                        <a:t>If none of the above is attached </a:t>
                      </a:r>
                      <a:r>
                        <a:rPr lang="en-GB" sz="1400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Times New Roman" panose="02020603050405020304" pitchFamily="18" charset="0"/>
                        </a:rPr>
                        <a:t>= 0 Point</a:t>
                      </a:r>
                      <a:r>
                        <a:rPr lang="en-ZA" sz="1400" b="0" i="0" u="none" strike="noStrike" kern="1200" baseline="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lvl="0"/>
                      <a:endParaRPr lang="en-ZA" sz="1400" b="0" kern="1200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2</a:t>
                      </a:r>
                      <a:r>
                        <a:rPr lang="en-GB" sz="1400" b="1" dirty="0" smtClean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0</a:t>
                      </a:r>
                      <a:endParaRPr lang="en-ZA" sz="1400" b="1" dirty="0"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2378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842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smtClean="0"/>
              <a:t>First Aid and CPR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10</a:t>
            </a:fld>
            <a:endParaRPr lang="en-ZA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360027"/>
            <a:ext cx="82295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defTabSz="914400" eaLnBrk="0" hangingPunct="0"/>
            <a:endParaRPr lang="en-ZA" dirty="0"/>
          </a:p>
          <a:p>
            <a:pPr lvl="0" defTabSz="914400" eaLnBrk="0" hangingPunct="0"/>
            <a:r>
              <a:rPr lang="en-GB" b="1" dirty="0" smtClean="0">
                <a:latin typeface="Century Gothic" panose="020B0502020202020204" pitchFamily="34" charset="0"/>
              </a:rPr>
              <a:t>PRICE SCHEDULE…</a:t>
            </a:r>
            <a:endParaRPr kumimoji="0" lang="en-ZA" alt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dirty="0"/>
              <a:t>Each training course should be priced per person per course</a:t>
            </a:r>
            <a:r>
              <a:rPr lang="en-GB" dirty="0" smtClean="0"/>
              <a:t>;</a:t>
            </a:r>
          </a:p>
          <a:p>
            <a:pPr marL="0" indent="0">
              <a:buNone/>
            </a:pPr>
            <a:endParaRPr lang="en-ZA" dirty="0"/>
          </a:p>
          <a:p>
            <a:r>
              <a:rPr lang="en-GB" dirty="0"/>
              <a:t>Catering costs </a:t>
            </a:r>
            <a:r>
              <a:rPr lang="en-GB" dirty="0" smtClean="0"/>
              <a:t>to be provided </a:t>
            </a:r>
            <a:r>
              <a:rPr lang="en-GB" dirty="0"/>
              <a:t>during training should be in line with the City of Cape Town’s </a:t>
            </a:r>
            <a:r>
              <a:rPr lang="en-ZA" dirty="0"/>
              <a:t>Catering and Beverage Provision Policy (Menu 1).  </a:t>
            </a:r>
            <a:r>
              <a:rPr lang="en-GB" dirty="0"/>
              <a:t>The Policy of </a:t>
            </a:r>
            <a:r>
              <a:rPr lang="en-GB" dirty="0" smtClean="0"/>
              <a:t>CCT </a:t>
            </a:r>
            <a:r>
              <a:rPr lang="en-GB" dirty="0"/>
              <a:t>has been attached (Annexure 1</a:t>
            </a:r>
            <a:r>
              <a:rPr lang="en-GB" dirty="0" smtClean="0"/>
              <a:t>);</a:t>
            </a:r>
          </a:p>
          <a:p>
            <a:endParaRPr lang="en-GB" dirty="0" smtClean="0"/>
          </a:p>
          <a:p>
            <a:r>
              <a:rPr lang="en-ZA" dirty="0" smtClean="0"/>
              <a:t>3 year tender: </a:t>
            </a:r>
          </a:p>
          <a:p>
            <a:pPr lvl="3"/>
            <a:r>
              <a:rPr lang="en-ZA" b="1" dirty="0" smtClean="0"/>
              <a:t>Year 1: 01 July 2022 until 30/06/2023</a:t>
            </a:r>
          </a:p>
          <a:p>
            <a:pPr lvl="3"/>
            <a:r>
              <a:rPr lang="en-ZA" b="1" dirty="0" smtClean="0"/>
              <a:t>Year 2: 01/07/2023 </a:t>
            </a:r>
            <a:r>
              <a:rPr lang="en-ZA" b="1" dirty="0"/>
              <a:t>until </a:t>
            </a:r>
            <a:r>
              <a:rPr lang="en-ZA" b="1" dirty="0" smtClean="0"/>
              <a:t>30/06/2024</a:t>
            </a:r>
            <a:r>
              <a:rPr lang="en-ZA" dirty="0"/>
              <a:t>	</a:t>
            </a:r>
          </a:p>
          <a:p>
            <a:pPr lvl="3"/>
            <a:r>
              <a:rPr lang="en-ZA" b="1" dirty="0" smtClean="0"/>
              <a:t>Year 3:  01/07/2024 </a:t>
            </a:r>
            <a:r>
              <a:rPr lang="en-ZA" b="1" dirty="0"/>
              <a:t>until </a:t>
            </a:r>
            <a:r>
              <a:rPr lang="en-ZA" b="1" dirty="0" smtClean="0"/>
              <a:t>30/06/2025 </a:t>
            </a:r>
            <a:r>
              <a:rPr lang="en-ZA" dirty="0"/>
              <a:t>	</a:t>
            </a:r>
          </a:p>
          <a:p>
            <a:endParaRPr lang="en-ZA" dirty="0"/>
          </a:p>
          <a:p>
            <a:endParaRPr lang="en-ZA" dirty="0"/>
          </a:p>
          <a:p>
            <a:pPr marL="0" indent="0">
              <a:buNone/>
            </a:pPr>
            <a:endParaRPr lang="en-ZA" dirty="0"/>
          </a:p>
          <a:p>
            <a:pPr marL="0" indent="0">
              <a:buNone/>
            </a:pPr>
            <a:endParaRPr lang="en-GB" dirty="0" smtClean="0"/>
          </a:p>
          <a:p>
            <a:pPr marL="0" lv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4987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ZA" dirty="0" smtClean="0"/>
              <a:t>OHS  Training Tender Clarification Meeting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8406839F-D7A4-4E5D-B93D-768AD4D1DB36}" type="slidenum">
              <a:rPr lang="en-ZA" smtClean="0"/>
              <a:pPr/>
              <a:t>11</a:t>
            </a:fld>
            <a:endParaRPr lang="en-ZA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363518"/>
            <a:ext cx="79497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457200" algn="r"/>
                <a:tab pos="2743200" algn="ctr"/>
                <a:tab pos="5486400" algn="r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defTabSz="914400" eaLnBrk="0" hangingPunct="0"/>
            <a:endParaRPr lang="en-ZA" dirty="0"/>
          </a:p>
          <a:p>
            <a:pPr defTabSz="914400" eaLnBrk="0" hangingPunct="0"/>
            <a:r>
              <a:rPr lang="en-GB" b="1" dirty="0" smtClean="0">
                <a:latin typeface="Century Gothic" panose="020B0502020202020204" pitchFamily="34" charset="0"/>
              </a:rPr>
              <a:t>…PRICE SCHEDULE</a:t>
            </a:r>
            <a:endParaRPr lang="en-ZA" altLang="en-US" b="1" dirty="0">
              <a:latin typeface="Century Gothic" panose="020B0502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182256"/>
            <a:ext cx="8229600" cy="4858326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cap="all" dirty="0"/>
              <a:t>Course </a:t>
            </a:r>
            <a:r>
              <a:rPr lang="en-GB" b="1" cap="all" dirty="0" smtClean="0"/>
              <a:t>Deliverables </a:t>
            </a:r>
            <a:r>
              <a:rPr lang="en-GB" dirty="0"/>
              <a:t>(over a 3 year period as specified on the Tender) </a:t>
            </a:r>
            <a:endParaRPr lang="en-ZA" dirty="0"/>
          </a:p>
          <a:p>
            <a:endParaRPr lang="en-ZA" dirty="0"/>
          </a:p>
          <a:p>
            <a:r>
              <a:rPr lang="en-ZA" dirty="0"/>
              <a:t>Provision of Learning Material </a:t>
            </a:r>
          </a:p>
          <a:p>
            <a:endParaRPr lang="en-ZA" dirty="0"/>
          </a:p>
          <a:p>
            <a:r>
              <a:rPr lang="en-ZA" dirty="0" smtClean="0"/>
              <a:t>Facilitation </a:t>
            </a:r>
            <a:r>
              <a:rPr lang="en-ZA" dirty="0"/>
              <a:t>of Learning Intervention – </a:t>
            </a:r>
            <a:r>
              <a:rPr lang="en-ZA" dirty="0" smtClean="0"/>
              <a:t>(over specified no. of </a:t>
            </a:r>
            <a:r>
              <a:rPr lang="en-ZA" dirty="0"/>
              <a:t>days )</a:t>
            </a:r>
          </a:p>
          <a:p>
            <a:pPr marL="0" indent="0">
              <a:buNone/>
            </a:pPr>
            <a:endParaRPr lang="en-ZA" dirty="0"/>
          </a:p>
          <a:p>
            <a:r>
              <a:rPr lang="en-ZA" dirty="0" smtClean="0"/>
              <a:t>Provision </a:t>
            </a:r>
            <a:r>
              <a:rPr lang="en-ZA" dirty="0"/>
              <a:t>of a conducive training facility (see Schedule 15 for minimum requirements) </a:t>
            </a:r>
          </a:p>
          <a:p>
            <a:endParaRPr lang="en-ZA" dirty="0"/>
          </a:p>
          <a:p>
            <a:r>
              <a:rPr lang="en-ZA" dirty="0" smtClean="0"/>
              <a:t>Provision </a:t>
            </a:r>
            <a:r>
              <a:rPr lang="en-ZA" dirty="0"/>
              <a:t>of secure, accessible and adequate parking facilities for vehicles of attendees </a:t>
            </a:r>
          </a:p>
          <a:p>
            <a:endParaRPr lang="en-ZA" dirty="0"/>
          </a:p>
          <a:p>
            <a:r>
              <a:rPr lang="en-ZA" dirty="0" smtClean="0"/>
              <a:t>Administration </a:t>
            </a:r>
            <a:r>
              <a:rPr lang="en-ZA" dirty="0"/>
              <a:t>(CCT Attendance Register, Course Evaluation Forms, Course Report and Certificates) – hard and soft copies. </a:t>
            </a:r>
            <a:endParaRPr lang="en-ZA" dirty="0" smtClean="0"/>
          </a:p>
          <a:p>
            <a:endParaRPr lang="en-ZA" dirty="0" smtClean="0"/>
          </a:p>
          <a:p>
            <a:r>
              <a:rPr lang="en-ZA" dirty="0"/>
              <a:t>Catering and Refreshments (R55 per person as approved by the City of Cape Town rates and subject to changes as per the approved SCM Policy) </a:t>
            </a:r>
          </a:p>
          <a:p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66148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820485"/>
            <a:ext cx="90394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800" b="1" dirty="0" smtClean="0">
                <a:latin typeface="Century Gothic" panose="020B0502020202020204" pitchFamily="34" charset="0"/>
              </a:rPr>
              <a:t>For </a:t>
            </a:r>
            <a:r>
              <a:rPr lang="en-ZA" b="1" dirty="0">
                <a:latin typeface="Century Gothic" panose="020B0502020202020204" pitchFamily="34" charset="0"/>
              </a:rPr>
              <a:t>Q</a:t>
            </a:r>
            <a:r>
              <a:rPr lang="en-ZA" sz="1800" b="1" dirty="0" smtClean="0">
                <a:latin typeface="Century Gothic" panose="020B0502020202020204" pitchFamily="34" charset="0"/>
              </a:rPr>
              <a:t>ueries Contact:  </a:t>
            </a:r>
          </a:p>
          <a:p>
            <a:pPr algn="ctr"/>
            <a:r>
              <a:rPr lang="en-ZA" sz="1800" b="1" dirty="0" smtClean="0">
                <a:latin typeface="Century Gothic" panose="020B0502020202020204" pitchFamily="34" charset="0"/>
              </a:rPr>
              <a:t>Project Manager: </a:t>
            </a: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Ntombomzi </a:t>
            </a:r>
            <a:r>
              <a:rPr lang="en-GB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Nyangintsimbi (Ntombomzi.Nyangintsimbi@capetown.gov.za</a:t>
            </a:r>
            <a:r>
              <a:rPr lang="en-ZA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40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rzeEFIP.Ei5yEnCfpKiJ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TUOUbyN0kCIIzcNAHpeTQ"/>
</p:tagLst>
</file>

<file path=ppt/theme/theme1.xml><?xml version="1.0" encoding="utf-8"?>
<a:theme xmlns:a="http://schemas.openxmlformats.org/drawingml/2006/main" name="City of Cape Town PPT">
  <a:themeElements>
    <a:clrScheme name="Custom 2">
      <a:dk1>
        <a:sysClr val="windowText" lastClr="000000"/>
      </a:dk1>
      <a:lt1>
        <a:sysClr val="window" lastClr="FFFFFF"/>
      </a:lt1>
      <a:dk2>
        <a:srgbClr val="BACF00"/>
      </a:dk2>
      <a:lt2>
        <a:srgbClr val="0098C5"/>
      </a:lt2>
      <a:accent1>
        <a:srgbClr val="C8006F"/>
      </a:accent1>
      <a:accent2>
        <a:srgbClr val="005870"/>
      </a:accent2>
      <a:accent3>
        <a:srgbClr val="446414"/>
      </a:accent3>
      <a:accent4>
        <a:srgbClr val="9D2235"/>
      </a:accent4>
      <a:accent5>
        <a:srgbClr val="47292E"/>
      </a:accent5>
      <a:accent6>
        <a:srgbClr val="98871F"/>
      </a:accent6>
      <a:hlink>
        <a:srgbClr val="C9571E"/>
      </a:hlink>
      <a:folHlink>
        <a:srgbClr val="63351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HS Training Clarification Meeting Presentation 2019-07-19" id="{E3020AE7-76E7-4B63-B03D-A8125958E309}" vid="{9443ADA5-39D6-4F40-9183-3C37ECC82D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tact_x0020_Number xmlns="f684401f-4ea0-4f13-8650-20e65e3a7281" xsi:nil="true"/>
    <Header xmlns="7cef6846-ca2f-4b9c-a35b-1dab1369e5b6" xsi:nil="true"/>
    <Publish_x0020_to_x0020_CityForms_x003f_ xmlns="2101e9c6-fa54-4c8c-9943-710c456d4c49">Yes</Publish_x0020_to_x0020_CityForms_x003f_>
    <Contact_x0020_Number0 xmlns="2101e9c6-fa54-4c8c-9943-710c456d4c49" xsi:nil="true"/>
    <Category xmlns="f684401f-4ea0-4f13-8650-20e65e3a7281">General</Category>
    <Department xmlns="f684401f-4ea0-4f13-8650-20e65e3a7281">Communication</Department>
    <Owner xmlns="f684401f-4ea0-4f13-8650-20e65e3a7281">Creative Services</Owne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9621F8599A194B97913603FDFE6B7B" ma:contentTypeVersion="8" ma:contentTypeDescription="Create a new document." ma:contentTypeScope="" ma:versionID="9bc69434bd8fb1233b3c55fea60913ac">
  <xsd:schema xmlns:xsd="http://www.w3.org/2001/XMLSchema" xmlns:xs="http://www.w3.org/2001/XMLSchema" xmlns:p="http://schemas.microsoft.com/office/2006/metadata/properties" xmlns:ns2="7cef6846-ca2f-4b9c-a35b-1dab1369e5b6" xmlns:ns3="f684401f-4ea0-4f13-8650-20e65e3a7281" xmlns:ns4="2101e9c6-fa54-4c8c-9943-710c456d4c49" targetNamespace="http://schemas.microsoft.com/office/2006/metadata/properties" ma:root="true" ma:fieldsID="16d9a51af8ed85dcc15a924260aeadbb" ns2:_="" ns3:_="" ns4:_="">
    <xsd:import namespace="7cef6846-ca2f-4b9c-a35b-1dab1369e5b6"/>
    <xsd:import namespace="f684401f-4ea0-4f13-8650-20e65e3a7281"/>
    <xsd:import namespace="2101e9c6-fa54-4c8c-9943-710c456d4c49"/>
    <xsd:element name="properties">
      <xsd:complexType>
        <xsd:sequence>
          <xsd:element name="documentManagement">
            <xsd:complexType>
              <xsd:all>
                <xsd:element ref="ns2:Header" minOccurs="0"/>
                <xsd:element ref="ns3:Category"/>
                <xsd:element ref="ns3:Owner" minOccurs="0"/>
                <xsd:element ref="ns3:Contact_x0020_Number" minOccurs="0"/>
                <xsd:element ref="ns3:Department" minOccurs="0"/>
                <xsd:element ref="ns4:Publish_x0020_to_x0020_CityForms_x003f_"/>
                <xsd:element ref="ns4:Contact_x0020_Numbe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ef6846-ca2f-4b9c-a35b-1dab1369e5b6" elementFormDefault="qualified">
    <xsd:import namespace="http://schemas.microsoft.com/office/2006/documentManagement/types"/>
    <xsd:import namespace="http://schemas.microsoft.com/office/infopath/2007/PartnerControls"/>
    <xsd:element name="Header" ma:index="8" nillable="true" ma:displayName="Header" ma:internalName="Header" ma:readOnly="false">
      <xsd:simpleType>
        <xsd:restriction base="dms:Text">
          <xsd:maxLength value="150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4401f-4ea0-4f13-8650-20e65e3a7281" elementFormDefault="qualified">
    <xsd:import namespace="http://schemas.microsoft.com/office/2006/documentManagement/types"/>
    <xsd:import namespace="http://schemas.microsoft.com/office/infopath/2007/PartnerControls"/>
    <xsd:element name="Category" ma:index="9" ma:displayName="Category" ma:description="The category the document belongs to (Finance, IS&amp;T etc.)" ma:internalName="Category">
      <xsd:simpleType>
        <xsd:restriction base="dms:Text">
          <xsd:maxLength value="255"/>
        </xsd:restriction>
      </xsd:simpleType>
    </xsd:element>
    <xsd:element name="Owner" ma:index="10" nillable="true" ma:displayName="Owner" ma:description="The individual who has responsibility for this document" ma:internalName="Owner">
      <xsd:simpleType>
        <xsd:restriction base="dms:Text">
          <xsd:maxLength value="255"/>
        </xsd:restriction>
      </xsd:simpleType>
    </xsd:element>
    <xsd:element name="Contact_x0020_Number" ma:index="11" nillable="true" ma:displayName="Contact Number_old" ma:description="Contact number for document owner" ma:hidden="true" ma:internalName="Contact_x0020_Number" ma:readOnly="false">
      <xsd:simpleType>
        <xsd:restriction base="dms:Text">
          <xsd:maxLength value="255"/>
        </xsd:restriction>
      </xsd:simpleType>
    </xsd:element>
    <xsd:element name="Department" ma:index="12" nillable="true" ma:displayName="Department" ma:internalName="Departmen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01e9c6-fa54-4c8c-9943-710c456d4c49" elementFormDefault="qualified">
    <xsd:import namespace="http://schemas.microsoft.com/office/2006/documentManagement/types"/>
    <xsd:import namespace="http://schemas.microsoft.com/office/infopath/2007/PartnerControls"/>
    <xsd:element name="Publish_x0020_to_x0020_CityForms_x003f_" ma:index="13" ma:displayName="Publish to CityForms?" ma:default="Yes" ma:format="RadioButtons" ma:internalName="Publish_x0020_to_x0020_CityForms_x003f_">
      <xsd:simpleType>
        <xsd:restriction base="dms:Choice">
          <xsd:enumeration value="Yes"/>
          <xsd:enumeration value="No"/>
        </xsd:restriction>
      </xsd:simpleType>
    </xsd:element>
    <xsd:element name="Contact_x0020_Number0" ma:index="14" nillable="true" ma:displayName="Contact Number" ma:description="Contact number for document owner" ma:internalName="Contact_x0020_Number0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688910-3174-48D9-B6F7-CF2AA9D03FFC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f684401f-4ea0-4f13-8650-20e65e3a7281"/>
    <ds:schemaRef ds:uri="2101e9c6-fa54-4c8c-9943-710c456d4c49"/>
    <ds:schemaRef ds:uri="7cef6846-ca2f-4b9c-a35b-1dab1369e5b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B019D78-DCF4-4B2D-9B65-EE30D0ED54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ef6846-ca2f-4b9c-a35b-1dab1369e5b6"/>
    <ds:schemaRef ds:uri="f684401f-4ea0-4f13-8650-20e65e3a7281"/>
    <ds:schemaRef ds:uri="2101e9c6-fa54-4c8c-9943-710c456d4c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8FA98D-0BF1-4A52-9B52-21D3A4B23F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OHS Training Clarification Meeting Presentation 2019-07-19</Template>
  <TotalTime>1410</TotalTime>
  <Words>1247</Words>
  <Application>Microsoft Office PowerPoint</Application>
  <PresentationFormat>On-screen Show (4:3)</PresentationFormat>
  <Paragraphs>209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Symbol</vt:lpstr>
      <vt:lpstr>Times New Roman</vt:lpstr>
      <vt:lpstr>City of Cape Town PPT</vt:lpstr>
      <vt:lpstr>   THE APPOINTMENT OF AN ACCREDITED SERVICE PROVIDER TO PROVIDE LEGISLATIVE OCCUPATIONAL HEALTH AND SAFETY TRAINING TO EMPLOYEES OF THE CITY OF CAPE TOWN    TENDER NO:  232S/2021/22   </vt:lpstr>
      <vt:lpstr> SPECIFICATIONS</vt:lpstr>
      <vt:lpstr> MANDATORY REQUIREMENTS</vt:lpstr>
      <vt:lpstr>SPECIAL REQUIREMENTS...</vt:lpstr>
      <vt:lpstr>…SPECIAL REQUIREMENTS</vt:lpstr>
      <vt:lpstr>Minimum Score for Functionality</vt:lpstr>
      <vt:lpstr>Functionality Scoring (per training intervention) </vt:lpstr>
      <vt:lpstr>Functionality Scoring </vt:lpstr>
      <vt:lpstr>Functionality Scoring </vt:lpstr>
      <vt:lpstr>PowerPoint Presentation</vt:lpstr>
      <vt:lpstr>PowerPoint Presentation</vt:lpstr>
      <vt:lpstr>PowerPoint Presentation</vt:lpstr>
    </vt:vector>
  </TitlesOfParts>
  <Company>City of Cape Town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APPOINTMENT OF AN ACCREDITED SERVICE PROVIDER TO PROVIDE LEGISLATIVE OCCUPATIONAL HEALTH AND SAFETY TRAINING TO EMPLOYEES OF THE CITY OF CAPE TOWN.  TENDER NO: 384S/2018/19</dc:title>
  <dc:creator>Busiswa Bele</dc:creator>
  <cp:lastModifiedBy>Christopher Sihlalo Mbandazayo</cp:lastModifiedBy>
  <cp:revision>93</cp:revision>
  <cp:lastPrinted>2014-04-22T07:42:32Z</cp:lastPrinted>
  <dcterms:created xsi:type="dcterms:W3CDTF">2019-07-18T05:12:16Z</dcterms:created>
  <dcterms:modified xsi:type="dcterms:W3CDTF">2022-03-07T09:26:43Z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0x010100B59621F8599A194B97913603FDFE6B7B</vt:lpwstr>
  </property>
</Properties>
</file>