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4" r:id="rId3"/>
    <p:sldId id="275" r:id="rId4"/>
    <p:sldId id="266" r:id="rId5"/>
    <p:sldId id="267" r:id="rId6"/>
    <p:sldId id="277" r:id="rId7"/>
    <p:sldId id="269" r:id="rId8"/>
    <p:sldId id="270" r:id="rId9"/>
    <p:sldId id="271" r:id="rId10"/>
    <p:sldId id="273" r:id="rId11"/>
    <p:sldId id="272" r:id="rId12"/>
    <p:sldId id="260" r:id="rId13"/>
    <p:sldId id="274" r:id="rId14"/>
  </p:sldIdLst>
  <p:sldSz cx="18288000" cy="10287000"/>
  <p:notesSz cx="9601200" cy="73152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52A"/>
    <a:srgbClr val="FFC000"/>
    <a:srgbClr val="B9CD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39DB73-F860-4A6D-822D-582E6FEAB20C}" v="7" dt="2026-08-07T09:19:01.15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350" b="1" i="0">
                <a:solidFill>
                  <a:srgbClr val="9CB1D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50" b="1" i="0">
                <a:solidFill>
                  <a:srgbClr val="9CB1D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50" b="1" i="0">
                <a:solidFill>
                  <a:srgbClr val="9CB1D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50" b="1" i="0">
                <a:solidFill>
                  <a:srgbClr val="9CB1D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039" y="8726820"/>
            <a:ext cx="7211164" cy="12172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350" b="1" i="0">
                <a:solidFill>
                  <a:srgbClr val="9CB1D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45314" y="4150503"/>
            <a:ext cx="8601074" cy="199072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086207" y="9033292"/>
            <a:ext cx="2200274" cy="12001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7999" cy="102869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827" y="271638"/>
              <a:ext cx="2486024" cy="5714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045888" y="9573042"/>
              <a:ext cx="1104899" cy="600074"/>
            </a:xfrm>
            <a:prstGeom prst="rect">
              <a:avLst/>
            </a:prstGeom>
          </p:spPr>
        </p:pic>
      </p:grp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58039" y="8726820"/>
            <a:ext cx="7211164" cy="992716"/>
          </a:xfrm>
          <a:prstGeom prst="rect">
            <a:avLst/>
          </a:prstGeom>
        </p:spPr>
        <p:txBody>
          <a:bodyPr vert="horz" wrap="square" lIns="0" tIns="320175" rIns="0" bIns="0" rtlCol="0">
            <a:spAutoFit/>
          </a:bodyPr>
          <a:lstStyle/>
          <a:p>
            <a:pPr marL="361950">
              <a:lnSpc>
                <a:spcPct val="100000"/>
              </a:lnSpc>
              <a:spcBef>
                <a:spcPts val="100"/>
              </a:spcBef>
            </a:pPr>
            <a:r>
              <a:rPr spc="-305" dirty="0"/>
              <a:t>EXECUTIVE</a:t>
            </a:r>
            <a:r>
              <a:rPr spc="-180" dirty="0"/>
              <a:t> </a:t>
            </a:r>
            <a:r>
              <a:rPr lang="en-ZA" spc="-180" dirty="0"/>
              <a:t>BOARD</a:t>
            </a:r>
            <a:r>
              <a:rPr spc="-420" dirty="0"/>
              <a:t>ROOM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7999" cy="102869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827" y="271638"/>
              <a:ext cx="2486024" cy="5714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045888" y="9573042"/>
              <a:ext cx="1104899" cy="600074"/>
            </a:xfrm>
            <a:prstGeom prst="rect">
              <a:avLst/>
            </a:prstGeom>
          </p:spPr>
        </p:pic>
      </p:grp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58039" y="8726820"/>
            <a:ext cx="7211164" cy="992716"/>
          </a:xfrm>
          <a:prstGeom prst="rect">
            <a:avLst/>
          </a:prstGeom>
        </p:spPr>
        <p:txBody>
          <a:bodyPr vert="horz" wrap="square" lIns="0" tIns="320175" rIns="0" bIns="0" rtlCol="0">
            <a:spAutoFit/>
          </a:bodyPr>
          <a:lstStyle/>
          <a:p>
            <a:pPr marL="361950">
              <a:lnSpc>
                <a:spcPct val="100000"/>
              </a:lnSpc>
              <a:spcBef>
                <a:spcPts val="100"/>
              </a:spcBef>
            </a:pPr>
            <a:r>
              <a:rPr spc="-385" dirty="0"/>
              <a:t>O</a:t>
            </a:r>
            <a:r>
              <a:rPr lang="en-ZA" spc="-385" dirty="0"/>
              <a:t>PEN PLAN OFFICES</a:t>
            </a:r>
            <a:endParaRPr spc="-38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078852" y="0"/>
            <a:ext cx="8209280" cy="10287000"/>
            <a:chOff x="10078852" y="0"/>
            <a:chExt cx="820928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078852" y="0"/>
              <a:ext cx="8209147" cy="102869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045888" y="9573042"/>
              <a:ext cx="1104899" cy="600074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0739" y="0"/>
            <a:ext cx="9925050" cy="10284460"/>
            <a:chOff x="70739" y="0"/>
            <a:chExt cx="9925050" cy="1028446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739" y="0"/>
              <a:ext cx="9925049" cy="1028411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0827" y="271638"/>
              <a:ext cx="2486024" cy="571499"/>
            </a:xfrm>
            <a:prstGeom prst="rect">
              <a:avLst/>
            </a:prstGeom>
          </p:spPr>
        </p:pic>
      </p:grpSp>
      <p:sp>
        <p:nvSpPr>
          <p:cNvPr id="11" name="object 6" descr="$PPTXTitle">
            <a:extLst>
              <a:ext uri="{FF2B5EF4-FFF2-40B4-BE49-F238E27FC236}">
                <a16:creationId xmlns:a16="http://schemas.microsoft.com/office/drawing/2014/main" id="{BDE17C78-3A24-E1DA-600E-326DD87446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039" y="8726820"/>
            <a:ext cx="7211164" cy="992716"/>
          </a:xfrm>
          <a:prstGeom prst="rect">
            <a:avLst/>
          </a:prstGeom>
        </p:spPr>
        <p:txBody>
          <a:bodyPr vert="horz" wrap="square" lIns="0" tIns="320175" rIns="0" bIns="0" rtlCol="0">
            <a:spAutoFit/>
          </a:bodyPr>
          <a:lstStyle/>
          <a:p>
            <a:pPr marL="361950">
              <a:lnSpc>
                <a:spcPct val="100000"/>
              </a:lnSpc>
              <a:spcBef>
                <a:spcPts val="100"/>
              </a:spcBef>
            </a:pPr>
            <a:r>
              <a:rPr lang="en-ZA" spc="-385" dirty="0"/>
              <a:t>MEETING ROOM</a:t>
            </a:r>
            <a:endParaRPr spc="-38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5665491" y="4244945"/>
            <a:ext cx="6957059" cy="1654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250" spc="-285" dirty="0">
                <a:solidFill>
                  <a:srgbClr val="04247C"/>
                </a:solidFill>
              </a:rPr>
              <a:t>t</a:t>
            </a:r>
            <a:r>
              <a:rPr sz="10650" b="1" spc="-285" dirty="0">
                <a:solidFill>
                  <a:srgbClr val="04247C"/>
                </a:solidFill>
                <a:latin typeface="Adobe Clean Black"/>
                <a:cs typeface="Adobe Clean Black"/>
              </a:rPr>
              <a:t>hank</a:t>
            </a:r>
            <a:r>
              <a:rPr sz="10650" b="1" spc="95" dirty="0">
                <a:solidFill>
                  <a:srgbClr val="04247C"/>
                </a:solidFill>
                <a:latin typeface="Adobe Clean Black"/>
                <a:cs typeface="Adobe Clean Black"/>
              </a:rPr>
              <a:t> </a:t>
            </a:r>
            <a:r>
              <a:rPr sz="10250" spc="-165" dirty="0">
                <a:solidFill>
                  <a:srgbClr val="04247C"/>
                </a:solidFill>
              </a:rPr>
              <a:t>y</a:t>
            </a:r>
            <a:r>
              <a:rPr sz="10650" b="1" spc="-165" dirty="0">
                <a:solidFill>
                  <a:srgbClr val="04247C"/>
                </a:solidFill>
                <a:latin typeface="Adobe Clean Black"/>
                <a:cs typeface="Adobe Clean Black"/>
              </a:rPr>
              <a:t>o</a:t>
            </a:r>
            <a:r>
              <a:rPr sz="10250" spc="-165" dirty="0">
                <a:solidFill>
                  <a:srgbClr val="04247C"/>
                </a:solidFill>
              </a:rPr>
              <a:t>u...</a:t>
            </a:r>
            <a:endParaRPr sz="10250">
              <a:latin typeface="Adobe Clean Black"/>
              <a:cs typeface="Adobe Clean Black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5838" y="9298537"/>
            <a:ext cx="2486024" cy="57149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045888" y="9573042"/>
            <a:ext cx="1104899" cy="6000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70827" y="271638"/>
            <a:ext cx="17780000" cy="9934575"/>
            <a:chOff x="370827" y="271638"/>
            <a:chExt cx="17780000" cy="99345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9391" y="558499"/>
              <a:ext cx="17399551" cy="964771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827" y="271638"/>
              <a:ext cx="2486024" cy="5714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045886" y="9573043"/>
              <a:ext cx="1104899" cy="600074"/>
            </a:xfrm>
            <a:prstGeom prst="rect">
              <a:avLst/>
            </a:prstGeom>
          </p:spPr>
        </p:pic>
      </p:grp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A96C712-EC93-D2CD-F003-76C7C6EDAAED}"/>
              </a:ext>
            </a:extLst>
          </p:cNvPr>
          <p:cNvSpPr/>
          <p:nvPr/>
        </p:nvSpPr>
        <p:spPr>
          <a:xfrm>
            <a:off x="588936" y="6059837"/>
            <a:ext cx="17156623" cy="4045058"/>
          </a:xfrm>
          <a:custGeom>
            <a:avLst/>
            <a:gdLst>
              <a:gd name="csX0" fmla="*/ 0 w 17156623"/>
              <a:gd name="csY0" fmla="*/ 960895 h 4045058"/>
              <a:gd name="csX1" fmla="*/ 30996 w 17156623"/>
              <a:gd name="csY1" fmla="*/ 3828082 h 4045058"/>
              <a:gd name="csX2" fmla="*/ 10414861 w 17156623"/>
              <a:gd name="csY2" fmla="*/ 3797085 h 4045058"/>
              <a:gd name="csX3" fmla="*/ 10414861 w 17156623"/>
              <a:gd name="csY3" fmla="*/ 3611105 h 4045058"/>
              <a:gd name="csX4" fmla="*/ 11174278 w 17156623"/>
              <a:gd name="csY4" fmla="*/ 3611105 h 4045058"/>
              <a:gd name="csX5" fmla="*/ 11174278 w 17156623"/>
              <a:gd name="csY5" fmla="*/ 3828082 h 4045058"/>
              <a:gd name="csX6" fmla="*/ 12321152 w 17156623"/>
              <a:gd name="csY6" fmla="*/ 3843580 h 4045058"/>
              <a:gd name="csX7" fmla="*/ 12321152 w 17156623"/>
              <a:gd name="csY7" fmla="*/ 4045058 h 4045058"/>
              <a:gd name="csX8" fmla="*/ 16691674 w 17156623"/>
              <a:gd name="csY8" fmla="*/ 4045058 h 4045058"/>
              <a:gd name="csX9" fmla="*/ 16676176 w 17156623"/>
              <a:gd name="csY9" fmla="*/ 2650210 h 4045058"/>
              <a:gd name="csX10" fmla="*/ 16846657 w 17156623"/>
              <a:gd name="csY10" fmla="*/ 2185261 h 4045058"/>
              <a:gd name="csX11" fmla="*/ 16970644 w 17156623"/>
              <a:gd name="csY11" fmla="*/ 1751309 h 4045058"/>
              <a:gd name="csX12" fmla="*/ 17125627 w 17156623"/>
              <a:gd name="csY12" fmla="*/ 1162373 h 4045058"/>
              <a:gd name="csX13" fmla="*/ 17156623 w 17156623"/>
              <a:gd name="csY13" fmla="*/ 650929 h 4045058"/>
              <a:gd name="csX14" fmla="*/ 12708610 w 17156623"/>
              <a:gd name="csY14" fmla="*/ 635431 h 4045058"/>
              <a:gd name="csX15" fmla="*/ 12677613 w 17156623"/>
              <a:gd name="csY15" fmla="*/ 15499 h 4045058"/>
              <a:gd name="csX16" fmla="*/ 11406752 w 17156623"/>
              <a:gd name="csY16" fmla="*/ 0 h 4045058"/>
              <a:gd name="csX17" fmla="*/ 11468745 w 17156623"/>
              <a:gd name="csY17" fmla="*/ 991892 h 4045058"/>
              <a:gd name="csX18" fmla="*/ 0 w 17156623"/>
              <a:gd name="csY18" fmla="*/ 960895 h 404505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7156623" h="4045058">
                <a:moveTo>
                  <a:pt x="0" y="960895"/>
                </a:moveTo>
                <a:lnTo>
                  <a:pt x="30996" y="3828082"/>
                </a:lnTo>
                <a:lnTo>
                  <a:pt x="10414861" y="3797085"/>
                </a:lnTo>
                <a:lnTo>
                  <a:pt x="10414861" y="3611105"/>
                </a:lnTo>
                <a:lnTo>
                  <a:pt x="11174278" y="3611105"/>
                </a:lnTo>
                <a:lnTo>
                  <a:pt x="11174278" y="3828082"/>
                </a:lnTo>
                <a:lnTo>
                  <a:pt x="12321152" y="3843580"/>
                </a:lnTo>
                <a:lnTo>
                  <a:pt x="12321152" y="4045058"/>
                </a:lnTo>
                <a:lnTo>
                  <a:pt x="16691674" y="4045058"/>
                </a:lnTo>
                <a:lnTo>
                  <a:pt x="16676176" y="2650210"/>
                </a:lnTo>
                <a:lnTo>
                  <a:pt x="16846657" y="2185261"/>
                </a:lnTo>
                <a:lnTo>
                  <a:pt x="16970644" y="1751309"/>
                </a:lnTo>
                <a:lnTo>
                  <a:pt x="17125627" y="1162373"/>
                </a:lnTo>
                <a:lnTo>
                  <a:pt x="17156623" y="650929"/>
                </a:lnTo>
                <a:lnTo>
                  <a:pt x="12708610" y="635431"/>
                </a:lnTo>
                <a:lnTo>
                  <a:pt x="12677613" y="15499"/>
                </a:lnTo>
                <a:lnTo>
                  <a:pt x="11406752" y="0"/>
                </a:lnTo>
                <a:lnTo>
                  <a:pt x="11468745" y="991892"/>
                </a:lnTo>
                <a:lnTo>
                  <a:pt x="0" y="960895"/>
                </a:lnTo>
                <a:close/>
              </a:path>
            </a:pathLst>
          </a:custGeom>
          <a:solidFill>
            <a:srgbClr val="B9CDE5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58039" y="8726820"/>
            <a:ext cx="7211164" cy="838691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61950">
              <a:lnSpc>
                <a:spcPct val="100000"/>
              </a:lnSpc>
              <a:spcBef>
                <a:spcPts val="120"/>
              </a:spcBef>
            </a:pPr>
            <a:r>
              <a:rPr lang="en-ZA" sz="5350" spc="-755" dirty="0">
                <a:solidFill>
                  <a:srgbClr val="04247C"/>
                </a:solidFill>
              </a:rPr>
              <a:t>Zo n </a:t>
            </a:r>
            <a:r>
              <a:rPr lang="en-ZA" sz="5350" spc="-755" dirty="0" err="1">
                <a:solidFill>
                  <a:srgbClr val="04247C"/>
                </a:solidFill>
              </a:rPr>
              <a:t>i</a:t>
            </a:r>
            <a:r>
              <a:rPr lang="en-ZA" sz="5350" spc="-755" dirty="0">
                <a:solidFill>
                  <a:srgbClr val="04247C"/>
                </a:solidFill>
              </a:rPr>
              <a:t> n g</a:t>
            </a:r>
            <a:endParaRPr sz="5350" dirty="0">
              <a:latin typeface="Trajan Pro"/>
              <a:cs typeface="Trajan Pro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3E20D85-E24F-C47D-CB18-F647350C7689}"/>
              </a:ext>
            </a:extLst>
          </p:cNvPr>
          <p:cNvSpPr/>
          <p:nvPr/>
        </p:nvSpPr>
        <p:spPr>
          <a:xfrm>
            <a:off x="603504" y="969264"/>
            <a:ext cx="8229600" cy="6053328"/>
          </a:xfrm>
          <a:custGeom>
            <a:avLst/>
            <a:gdLst>
              <a:gd name="csX0" fmla="*/ 0 w 8229600"/>
              <a:gd name="csY0" fmla="*/ 0 h 6053328"/>
              <a:gd name="csX1" fmla="*/ 8229600 w 8229600"/>
              <a:gd name="csY1" fmla="*/ 0 h 6053328"/>
              <a:gd name="csX2" fmla="*/ 8193024 w 8229600"/>
              <a:gd name="csY2" fmla="*/ 1755648 h 6053328"/>
              <a:gd name="csX3" fmla="*/ 7333488 w 8229600"/>
              <a:gd name="csY3" fmla="*/ 1792224 h 6053328"/>
              <a:gd name="csX4" fmla="*/ 7388352 w 8229600"/>
              <a:gd name="csY4" fmla="*/ 2048256 h 6053328"/>
              <a:gd name="csX5" fmla="*/ 3712464 w 8229600"/>
              <a:gd name="csY5" fmla="*/ 2029968 h 6053328"/>
              <a:gd name="csX6" fmla="*/ 3694176 w 8229600"/>
              <a:gd name="csY6" fmla="*/ 1755648 h 6053328"/>
              <a:gd name="csX7" fmla="*/ 2779776 w 8229600"/>
              <a:gd name="csY7" fmla="*/ 1773936 h 6053328"/>
              <a:gd name="csX8" fmla="*/ 2798064 w 8229600"/>
              <a:gd name="csY8" fmla="*/ 1993392 h 6053328"/>
              <a:gd name="csX9" fmla="*/ 2084832 w 8229600"/>
              <a:gd name="csY9" fmla="*/ 1993392 h 6053328"/>
              <a:gd name="csX10" fmla="*/ 2066544 w 8229600"/>
              <a:gd name="csY10" fmla="*/ 6053328 h 6053328"/>
              <a:gd name="csX11" fmla="*/ 0 w 8229600"/>
              <a:gd name="csY11" fmla="*/ 6016752 h 6053328"/>
              <a:gd name="csX12" fmla="*/ 0 w 8229600"/>
              <a:gd name="csY12" fmla="*/ 0 h 60533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8229600" h="6053328">
                <a:moveTo>
                  <a:pt x="0" y="0"/>
                </a:moveTo>
                <a:lnTo>
                  <a:pt x="8229600" y="0"/>
                </a:lnTo>
                <a:lnTo>
                  <a:pt x="8193024" y="1755648"/>
                </a:lnTo>
                <a:lnTo>
                  <a:pt x="7333488" y="1792224"/>
                </a:lnTo>
                <a:lnTo>
                  <a:pt x="7388352" y="2048256"/>
                </a:lnTo>
                <a:lnTo>
                  <a:pt x="3712464" y="2029968"/>
                </a:lnTo>
                <a:lnTo>
                  <a:pt x="3694176" y="1755648"/>
                </a:lnTo>
                <a:lnTo>
                  <a:pt x="2779776" y="1773936"/>
                </a:lnTo>
                <a:lnTo>
                  <a:pt x="2798064" y="1993392"/>
                </a:lnTo>
                <a:lnTo>
                  <a:pt x="2084832" y="1993392"/>
                </a:lnTo>
                <a:lnTo>
                  <a:pt x="2066544" y="6053328"/>
                </a:lnTo>
                <a:lnTo>
                  <a:pt x="0" y="6016752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579123-1580-11E5-BB42-F1C5AE7ECD42}"/>
              </a:ext>
            </a:extLst>
          </p:cNvPr>
          <p:cNvSpPr/>
          <p:nvPr/>
        </p:nvSpPr>
        <p:spPr>
          <a:xfrm>
            <a:off x="2971800" y="1562100"/>
            <a:ext cx="2514600" cy="643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</a:rPr>
              <a:t>SUPPORT OFFICES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6A23603-00EC-CB21-6BEB-8AB101FD0483}"/>
              </a:ext>
            </a:extLst>
          </p:cNvPr>
          <p:cNvSpPr/>
          <p:nvPr/>
        </p:nvSpPr>
        <p:spPr>
          <a:xfrm>
            <a:off x="12307824" y="694944"/>
            <a:ext cx="5541264" cy="5980176"/>
          </a:xfrm>
          <a:custGeom>
            <a:avLst/>
            <a:gdLst>
              <a:gd name="csX0" fmla="*/ 5413248 w 5541264"/>
              <a:gd name="csY0" fmla="*/ 5961888 h 5980176"/>
              <a:gd name="csX1" fmla="*/ 5486400 w 5541264"/>
              <a:gd name="csY1" fmla="*/ 5522976 h 5980176"/>
              <a:gd name="csX2" fmla="*/ 5541264 w 5541264"/>
              <a:gd name="csY2" fmla="*/ 4864608 h 5980176"/>
              <a:gd name="csX3" fmla="*/ 5504688 w 5541264"/>
              <a:gd name="csY3" fmla="*/ 4206240 h 5980176"/>
              <a:gd name="csX4" fmla="*/ 5431536 w 5541264"/>
              <a:gd name="csY4" fmla="*/ 3419856 h 5980176"/>
              <a:gd name="csX5" fmla="*/ 5321808 w 5541264"/>
              <a:gd name="csY5" fmla="*/ 2615184 h 5980176"/>
              <a:gd name="csX6" fmla="*/ 5193792 w 5541264"/>
              <a:gd name="csY6" fmla="*/ 2048256 h 5980176"/>
              <a:gd name="csX7" fmla="*/ 4956048 w 5541264"/>
              <a:gd name="csY7" fmla="*/ 1316736 h 5980176"/>
              <a:gd name="csX8" fmla="*/ 4974336 w 5541264"/>
              <a:gd name="csY8" fmla="*/ 54864 h 5980176"/>
              <a:gd name="csX9" fmla="*/ 603504 w 5541264"/>
              <a:gd name="csY9" fmla="*/ 0 h 5980176"/>
              <a:gd name="csX10" fmla="*/ 566928 w 5541264"/>
              <a:gd name="csY10" fmla="*/ 274320 h 5980176"/>
              <a:gd name="csX11" fmla="*/ 0 w 5541264"/>
              <a:gd name="csY11" fmla="*/ 274320 h 5980176"/>
              <a:gd name="csX12" fmla="*/ 18288 w 5541264"/>
              <a:gd name="csY12" fmla="*/ 1517904 h 5980176"/>
              <a:gd name="csX13" fmla="*/ 274320 w 5541264"/>
              <a:gd name="csY13" fmla="*/ 1463040 h 5980176"/>
              <a:gd name="csX14" fmla="*/ 310896 w 5541264"/>
              <a:gd name="csY14" fmla="*/ 2011680 h 5980176"/>
              <a:gd name="csX15" fmla="*/ 987552 w 5541264"/>
              <a:gd name="csY15" fmla="*/ 2011680 h 5980176"/>
              <a:gd name="csX16" fmla="*/ 1005840 w 5541264"/>
              <a:gd name="csY16" fmla="*/ 5980176 h 5980176"/>
              <a:gd name="csX17" fmla="*/ 5413248 w 5541264"/>
              <a:gd name="csY17" fmla="*/ 5961888 h 598017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5541264" h="5980176">
                <a:moveTo>
                  <a:pt x="5413248" y="5961888"/>
                </a:moveTo>
                <a:lnTo>
                  <a:pt x="5486400" y="5522976"/>
                </a:lnTo>
                <a:lnTo>
                  <a:pt x="5541264" y="4864608"/>
                </a:lnTo>
                <a:lnTo>
                  <a:pt x="5504688" y="4206240"/>
                </a:lnTo>
                <a:lnTo>
                  <a:pt x="5431536" y="3419856"/>
                </a:lnTo>
                <a:lnTo>
                  <a:pt x="5321808" y="2615184"/>
                </a:lnTo>
                <a:lnTo>
                  <a:pt x="5193792" y="2048256"/>
                </a:lnTo>
                <a:lnTo>
                  <a:pt x="4956048" y="1316736"/>
                </a:lnTo>
                <a:lnTo>
                  <a:pt x="4974336" y="54864"/>
                </a:lnTo>
                <a:lnTo>
                  <a:pt x="603504" y="0"/>
                </a:lnTo>
                <a:lnTo>
                  <a:pt x="566928" y="274320"/>
                </a:lnTo>
                <a:lnTo>
                  <a:pt x="0" y="274320"/>
                </a:lnTo>
                <a:lnTo>
                  <a:pt x="18288" y="1517904"/>
                </a:lnTo>
                <a:lnTo>
                  <a:pt x="274320" y="1463040"/>
                </a:lnTo>
                <a:lnTo>
                  <a:pt x="310896" y="2011680"/>
                </a:lnTo>
                <a:lnTo>
                  <a:pt x="987552" y="2011680"/>
                </a:lnTo>
                <a:lnTo>
                  <a:pt x="1005840" y="5980176"/>
                </a:lnTo>
                <a:lnTo>
                  <a:pt x="5413248" y="5961888"/>
                </a:lnTo>
                <a:close/>
              </a:path>
            </a:pathLst>
          </a:custGeom>
          <a:solidFill>
            <a:srgbClr val="4A452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A63470-E7C4-C881-C4EC-FE1D5FB51E7C}"/>
              </a:ext>
            </a:extLst>
          </p:cNvPr>
          <p:cNvSpPr/>
          <p:nvPr/>
        </p:nvSpPr>
        <p:spPr>
          <a:xfrm>
            <a:off x="7438225" y="8081011"/>
            <a:ext cx="3001175" cy="643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</a:rPr>
              <a:t>EXECUTIVE OFFICES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78CAD7-10A9-0010-4028-CEC58602B3B3}"/>
              </a:ext>
            </a:extLst>
          </p:cNvPr>
          <p:cNvSpPr/>
          <p:nvPr/>
        </p:nvSpPr>
        <p:spPr>
          <a:xfrm>
            <a:off x="14325600" y="3924300"/>
            <a:ext cx="2514600" cy="643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</a:rPr>
              <a:t>MULTI-USE SPACE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4924B7-0E8F-3F24-BE10-21F2690555A2}"/>
              </a:ext>
            </a:extLst>
          </p:cNvPr>
          <p:cNvSpPr/>
          <p:nvPr/>
        </p:nvSpPr>
        <p:spPr>
          <a:xfrm>
            <a:off x="9143999" y="969264"/>
            <a:ext cx="1481329" cy="1354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E0B93774-5E7D-8A99-34B7-830559A6F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3200BCBB-FB47-EEEA-D990-731F82D318EA}"/>
              </a:ext>
            </a:extLst>
          </p:cNvPr>
          <p:cNvGrpSpPr/>
          <p:nvPr/>
        </p:nvGrpSpPr>
        <p:grpSpPr>
          <a:xfrm>
            <a:off x="370827" y="271638"/>
            <a:ext cx="17780000" cy="9934575"/>
            <a:chOff x="370827" y="271638"/>
            <a:chExt cx="17780000" cy="9934575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id="{368337AC-90D9-4D22-669C-D305AFE1091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9391" y="558499"/>
              <a:ext cx="17399551" cy="9647717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id="{6C84C118-4D36-4A12-BB1F-C264837D2FA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827" y="271638"/>
              <a:ext cx="2486024" cy="571499"/>
            </a:xfrm>
            <a:prstGeom prst="rect">
              <a:avLst/>
            </a:prstGeom>
          </p:spPr>
        </p:pic>
        <p:pic>
          <p:nvPicPr>
            <p:cNvPr id="5" name="object 5">
              <a:extLst>
                <a:ext uri="{FF2B5EF4-FFF2-40B4-BE49-F238E27FC236}">
                  <a16:creationId xmlns:a16="http://schemas.microsoft.com/office/drawing/2014/main" id="{A2361871-C849-E603-1B7F-314852A861BD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045886" y="9573043"/>
              <a:ext cx="1104899" cy="600074"/>
            </a:xfrm>
            <a:prstGeom prst="rect">
              <a:avLst/>
            </a:prstGeom>
          </p:spPr>
        </p:pic>
      </p:grpSp>
      <p:sp>
        <p:nvSpPr>
          <p:cNvPr id="6" name="object 6" descr="$PPTXTitle">
            <a:extLst>
              <a:ext uri="{FF2B5EF4-FFF2-40B4-BE49-F238E27FC236}">
                <a16:creationId xmlns:a16="http://schemas.microsoft.com/office/drawing/2014/main" id="{EF6C4F95-5150-6BF1-2A32-64052B0924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61950">
              <a:lnSpc>
                <a:spcPct val="100000"/>
              </a:lnSpc>
              <a:spcBef>
                <a:spcPts val="120"/>
              </a:spcBef>
            </a:pPr>
            <a:r>
              <a:rPr sz="7800" spc="-755" dirty="0">
                <a:solidFill>
                  <a:srgbClr val="04247C"/>
                </a:solidFill>
                <a:latin typeface="Trajan Pro"/>
                <a:cs typeface="Trajan Pro"/>
              </a:rPr>
              <a:t>s</a:t>
            </a:r>
            <a:r>
              <a:rPr lang="en-ZA" sz="5350" spc="-755" dirty="0">
                <a:solidFill>
                  <a:srgbClr val="04247C"/>
                </a:solidFill>
              </a:rPr>
              <a:t>pa</a:t>
            </a:r>
            <a:r>
              <a:rPr sz="5350" spc="-755" dirty="0" err="1">
                <a:solidFill>
                  <a:srgbClr val="04247C"/>
                </a:solidFill>
              </a:rPr>
              <a:t>ce</a:t>
            </a:r>
            <a:r>
              <a:rPr sz="5350" spc="-229" dirty="0">
                <a:solidFill>
                  <a:srgbClr val="04247C"/>
                </a:solidFill>
              </a:rPr>
              <a:t> </a:t>
            </a:r>
            <a:r>
              <a:rPr lang="en-ZA" sz="5350" spc="-655" dirty="0">
                <a:solidFill>
                  <a:srgbClr val="04247C"/>
                </a:solidFill>
              </a:rPr>
              <a:t>pl</a:t>
            </a:r>
            <a:r>
              <a:rPr sz="5350" spc="-655" dirty="0">
                <a:solidFill>
                  <a:srgbClr val="04247C"/>
                </a:solidFill>
              </a:rPr>
              <a:t>an</a:t>
            </a:r>
            <a:endParaRPr sz="5350" dirty="0">
              <a:latin typeface="Trajan Pro"/>
              <a:cs typeface="Trajan Pro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920BAE-78D1-3C6C-25B1-3DE8A9698F57}"/>
              </a:ext>
            </a:extLst>
          </p:cNvPr>
          <p:cNvSpPr/>
          <p:nvPr/>
        </p:nvSpPr>
        <p:spPr>
          <a:xfrm>
            <a:off x="9144000" y="1028700"/>
            <a:ext cx="14478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5F01B0A-D94E-CB44-052F-C06E837E94A1}"/>
              </a:ext>
            </a:extLst>
          </p:cNvPr>
          <p:cNvSpPr/>
          <p:nvPr/>
        </p:nvSpPr>
        <p:spPr>
          <a:xfrm>
            <a:off x="9205495" y="5132614"/>
            <a:ext cx="3001175" cy="643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b="1" dirty="0">
                <a:solidFill>
                  <a:schemeClr val="tx1"/>
                </a:solidFill>
              </a:rPr>
              <a:t>RECEPTION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0A7A3F-52EB-FB66-4750-E7F7ADE54B2E}"/>
              </a:ext>
            </a:extLst>
          </p:cNvPr>
          <p:cNvSpPr/>
          <p:nvPr/>
        </p:nvSpPr>
        <p:spPr>
          <a:xfrm>
            <a:off x="9466857" y="1316355"/>
            <a:ext cx="1625101" cy="643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b="1" dirty="0">
                <a:solidFill>
                  <a:schemeClr val="tx1"/>
                </a:solidFill>
              </a:rPr>
              <a:t>EXHIBITION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A99FE6-29F9-1079-36C1-FEEAC9D83BA7}"/>
              </a:ext>
            </a:extLst>
          </p:cNvPr>
          <p:cNvSpPr/>
          <p:nvPr/>
        </p:nvSpPr>
        <p:spPr>
          <a:xfrm>
            <a:off x="12954000" y="1289141"/>
            <a:ext cx="1447800" cy="643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b="1" dirty="0">
                <a:solidFill>
                  <a:schemeClr val="tx1"/>
                </a:solidFill>
              </a:rPr>
              <a:t>DINING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FDB063-844D-BDB0-16C6-04E082FBDFE2}"/>
              </a:ext>
            </a:extLst>
          </p:cNvPr>
          <p:cNvSpPr/>
          <p:nvPr/>
        </p:nvSpPr>
        <p:spPr>
          <a:xfrm>
            <a:off x="15011400" y="3848100"/>
            <a:ext cx="1447800" cy="643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b="1" dirty="0">
                <a:solidFill>
                  <a:schemeClr val="tx1"/>
                </a:solidFill>
              </a:rPr>
              <a:t>MULTI-USE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4BA54D-F8A1-B903-276F-3A4EEA5A3131}"/>
              </a:ext>
            </a:extLst>
          </p:cNvPr>
          <p:cNvSpPr/>
          <p:nvPr/>
        </p:nvSpPr>
        <p:spPr>
          <a:xfrm>
            <a:off x="7543800" y="1562100"/>
            <a:ext cx="1185958" cy="643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b="1" dirty="0">
                <a:solidFill>
                  <a:schemeClr val="tx1"/>
                </a:solidFill>
              </a:rPr>
              <a:t>IT SERVER</a:t>
            </a:r>
          </a:p>
        </p:txBody>
      </p:sp>
    </p:spTree>
    <p:extLst>
      <p:ext uri="{BB962C8B-B14F-4D97-AF65-F5344CB8AC3E}">
        <p14:creationId xmlns:p14="http://schemas.microsoft.com/office/powerpoint/2010/main" val="2372542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8000" cy="102869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827" y="271638"/>
              <a:ext cx="2486024" cy="5714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045888" y="9573042"/>
              <a:ext cx="1104899" cy="600074"/>
            </a:xfrm>
            <a:prstGeom prst="rect">
              <a:avLst/>
            </a:prstGeom>
          </p:spPr>
        </p:pic>
      </p:grp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20175" rIns="0" bIns="0" rtlCol="0">
            <a:spAutoFit/>
          </a:bodyPr>
          <a:lstStyle/>
          <a:p>
            <a:pPr marL="361950">
              <a:lnSpc>
                <a:spcPct val="100000"/>
              </a:lnSpc>
              <a:spcBef>
                <a:spcPts val="100"/>
              </a:spcBef>
            </a:pPr>
            <a:r>
              <a:rPr spc="-360" dirty="0"/>
              <a:t>RECEPTION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0827" y="271638"/>
            <a:ext cx="2486024" cy="57149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0"/>
            <a:ext cx="18288000" cy="10285730"/>
            <a:chOff x="0" y="0"/>
            <a:chExt cx="18288000" cy="1028573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045888" y="9573042"/>
              <a:ext cx="1104899" cy="6000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8287999" cy="10285268"/>
            </a:xfrm>
            <a:prstGeom prst="rect">
              <a:avLst/>
            </a:prstGeom>
          </p:spPr>
        </p:pic>
      </p:grp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20175" rIns="0" bIns="0" rtlCol="0">
            <a:spAutoFit/>
          </a:bodyPr>
          <a:lstStyle/>
          <a:p>
            <a:pPr marL="361950">
              <a:lnSpc>
                <a:spcPct val="100000"/>
              </a:lnSpc>
              <a:spcBef>
                <a:spcPts val="100"/>
              </a:spcBef>
            </a:pPr>
            <a:r>
              <a:rPr spc="-270" dirty="0"/>
              <a:t>EXHIBITION</a:t>
            </a:r>
            <a:r>
              <a:rPr spc="-175" dirty="0"/>
              <a:t> </a:t>
            </a:r>
            <a:r>
              <a:rPr spc="-450" dirty="0"/>
              <a:t>SPACE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7999" cy="102869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827" y="271638"/>
              <a:ext cx="2486024" cy="5714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045888" y="9573042"/>
              <a:ext cx="1104899" cy="600074"/>
            </a:xfrm>
            <a:prstGeom prst="rect">
              <a:avLst/>
            </a:prstGeom>
          </p:spPr>
        </p:pic>
      </p:grpSp>
      <p:sp>
        <p:nvSpPr>
          <p:cNvPr id="9" name="object 6" descr="$PPTXTitle">
            <a:extLst>
              <a:ext uri="{FF2B5EF4-FFF2-40B4-BE49-F238E27FC236}">
                <a16:creationId xmlns:a16="http://schemas.microsoft.com/office/drawing/2014/main" id="{F66B7CF6-0EBF-4ADC-7F6E-09662C7BD6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039" y="8726820"/>
            <a:ext cx="7211164" cy="1217295"/>
          </a:xfrm>
          <a:prstGeom prst="rect">
            <a:avLst/>
          </a:prstGeom>
        </p:spPr>
        <p:txBody>
          <a:bodyPr vert="horz" wrap="square" lIns="0" tIns="320175" rIns="0" bIns="0" rtlCol="0">
            <a:spAutoFit/>
          </a:bodyPr>
          <a:lstStyle/>
          <a:p>
            <a:pPr marL="361950">
              <a:lnSpc>
                <a:spcPct val="100000"/>
              </a:lnSpc>
              <a:spcBef>
                <a:spcPts val="100"/>
              </a:spcBef>
            </a:pPr>
            <a:r>
              <a:rPr spc="-305" dirty="0"/>
              <a:t>DINING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8000" cy="102869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827" y="271638"/>
              <a:ext cx="2486024" cy="5714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045888" y="9573042"/>
              <a:ext cx="1104899" cy="600074"/>
            </a:xfrm>
            <a:prstGeom prst="rect">
              <a:avLst/>
            </a:prstGeom>
          </p:spPr>
        </p:pic>
      </p:grp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58039" y="8726820"/>
            <a:ext cx="7211164" cy="992716"/>
          </a:xfrm>
          <a:prstGeom prst="rect">
            <a:avLst/>
          </a:prstGeom>
        </p:spPr>
        <p:txBody>
          <a:bodyPr vert="horz" wrap="square" lIns="0" tIns="320175" rIns="0" bIns="0" rtlCol="0">
            <a:spAutoFit/>
          </a:bodyPr>
          <a:lstStyle/>
          <a:p>
            <a:pPr marL="361950">
              <a:lnSpc>
                <a:spcPct val="100000"/>
              </a:lnSpc>
              <a:spcBef>
                <a:spcPts val="100"/>
              </a:spcBef>
            </a:pPr>
            <a:r>
              <a:rPr lang="en-ZA" spc="-420" dirty="0"/>
              <a:t>MULTI-USE SPACE</a:t>
            </a:r>
            <a:endParaRPr spc="-42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70827" y="0"/>
            <a:ext cx="16314419" cy="10287000"/>
            <a:chOff x="370827" y="0"/>
            <a:chExt cx="16314419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54476" y="0"/>
              <a:ext cx="13830299" cy="102869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827" y="271638"/>
              <a:ext cx="2486024" cy="571499"/>
            </a:xfrm>
            <a:prstGeom prst="rect">
              <a:avLst/>
            </a:prstGeom>
          </p:spPr>
        </p:pic>
      </p:grp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045888" y="9573042"/>
            <a:ext cx="1104899" cy="600074"/>
          </a:xfrm>
          <a:prstGeom prst="rect">
            <a:avLst/>
          </a:prstGeom>
        </p:spPr>
      </p:pic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407393" y="9034295"/>
            <a:ext cx="5428615" cy="688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5" dirty="0"/>
              <a:t>EXECUTIVE</a:t>
            </a:r>
            <a:r>
              <a:rPr spc="-190" dirty="0"/>
              <a:t> </a:t>
            </a:r>
            <a:r>
              <a:rPr spc="-340" dirty="0"/>
              <a:t>OFFICE</a:t>
            </a:r>
            <a:r>
              <a:rPr spc="-190" dirty="0"/>
              <a:t> </a:t>
            </a:r>
            <a:r>
              <a:rPr spc="-70" dirty="0"/>
              <a:t>01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70827" y="0"/>
            <a:ext cx="15631794" cy="10287000"/>
            <a:chOff x="370827" y="0"/>
            <a:chExt cx="15631794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85999" y="0"/>
              <a:ext cx="13715999" cy="10286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827" y="271638"/>
              <a:ext cx="2486024" cy="571499"/>
            </a:xfrm>
            <a:prstGeom prst="rect">
              <a:avLst/>
            </a:prstGeom>
          </p:spPr>
        </p:pic>
      </p:grp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045888" y="9573042"/>
            <a:ext cx="1104899" cy="600074"/>
          </a:xfrm>
          <a:prstGeom prst="rect">
            <a:avLst/>
          </a:prstGeom>
        </p:spPr>
      </p:pic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58039" y="8726820"/>
            <a:ext cx="7211164" cy="992716"/>
          </a:xfrm>
          <a:prstGeom prst="rect">
            <a:avLst/>
          </a:prstGeom>
        </p:spPr>
        <p:txBody>
          <a:bodyPr vert="horz" wrap="square" lIns="0" tIns="320175" rIns="0" bIns="0" rtlCol="0">
            <a:spAutoFit/>
          </a:bodyPr>
          <a:lstStyle/>
          <a:p>
            <a:pPr marL="361950">
              <a:lnSpc>
                <a:spcPct val="100000"/>
              </a:lnSpc>
              <a:spcBef>
                <a:spcPts val="100"/>
              </a:spcBef>
            </a:pPr>
            <a:r>
              <a:rPr lang="en-ZA" spc="-310" dirty="0"/>
              <a:t>EXECUTIVE OFFICE 2</a:t>
            </a:r>
            <a:endParaRPr sz="3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3aedbdc-cc67-4652-aa12-d250a876ae79}" enabled="0" method="" siteId="{93aedbdc-cc67-4652-aa12-d250a876ae7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6718</TotalTime>
  <Words>46</Words>
  <Application>Microsoft Office PowerPoint</Application>
  <PresentationFormat>Custom</PresentationFormat>
  <Paragraphs>20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Adobe Clean Black</vt:lpstr>
      <vt:lpstr>Arial</vt:lpstr>
      <vt:lpstr>Calibri</vt:lpstr>
      <vt:lpstr>Trajan Pro</vt:lpstr>
      <vt:lpstr>Office Theme</vt:lpstr>
      <vt:lpstr>PowerPoint Presentation</vt:lpstr>
      <vt:lpstr>Zo n i n g</vt:lpstr>
      <vt:lpstr>space plan</vt:lpstr>
      <vt:lpstr>RECEPTION</vt:lpstr>
      <vt:lpstr>EXHIBITION SPACE</vt:lpstr>
      <vt:lpstr>DINING</vt:lpstr>
      <vt:lpstr>MULTI-USE SPACE</vt:lpstr>
      <vt:lpstr>EXECUTIVE OFFICE 01</vt:lpstr>
      <vt:lpstr>EXECUTIVE OFFICE 2</vt:lpstr>
      <vt:lpstr>EXECUTIVE BOARDROOM</vt:lpstr>
      <vt:lpstr>OPEN PLAN OFFICES</vt:lpstr>
      <vt:lpstr>MEETING ROOM</vt:lpstr>
      <vt:lpstr>thank you...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E Presentation Rev 06</dc:title>
  <dc:creator>Kgalalelo</dc:creator>
  <cp:keywords>DAHREqGPiuQ,BAGlcSUYVxo</cp:keywords>
  <cp:lastModifiedBy>Nyiko Mathebula</cp:lastModifiedBy>
  <cp:revision>5</cp:revision>
  <cp:lastPrinted>2026-08-07T08:23:46Z</cp:lastPrinted>
  <dcterms:created xsi:type="dcterms:W3CDTF">2026-08-07T06:08:53Z</dcterms:created>
  <dcterms:modified xsi:type="dcterms:W3CDTF">2026-08-25T09:22:30Z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2026-08-05T00:00:00Z</vt:filetime>
  </property>
  <property fmtid="{D5CDD505-2E9C-101B-9397-08002B2CF9AE}" pid="3" name="Creator">
    <vt:lpwstr>Canva</vt:lpwstr>
  </property>
  <property fmtid="{D5CDD505-2E9C-101B-9397-08002B2CF9AE}" pid="4" name="LastSaved">
    <vt:filetime>2026-08-07T00:00:00Z</vt:filetime>
  </property>
  <property fmtid="{D5CDD505-2E9C-101B-9397-08002B2CF9AE}" pid="5" name="Producer">
    <vt:lpwstr>Canva</vt:lpwstr>
  </property>
</Properties>
</file>