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5" r:id="rId1"/>
    <p:sldMasterId id="2147483714" r:id="rId2"/>
  </p:sldMasterIdLst>
  <p:notesMasterIdLst>
    <p:notesMasterId r:id="rId21"/>
  </p:notesMasterIdLst>
  <p:handoutMasterIdLst>
    <p:handoutMasterId r:id="rId22"/>
  </p:handoutMasterIdLst>
  <p:sldIdLst>
    <p:sldId id="764" r:id="rId3"/>
    <p:sldId id="257" r:id="rId4"/>
    <p:sldId id="792" r:id="rId5"/>
    <p:sldId id="810" r:id="rId6"/>
    <p:sldId id="811" r:id="rId7"/>
    <p:sldId id="793" r:id="rId8"/>
    <p:sldId id="801" r:id="rId9"/>
    <p:sldId id="812" r:id="rId10"/>
    <p:sldId id="813" r:id="rId11"/>
    <p:sldId id="814" r:id="rId12"/>
    <p:sldId id="815" r:id="rId13"/>
    <p:sldId id="803" r:id="rId14"/>
    <p:sldId id="816" r:id="rId15"/>
    <p:sldId id="806" r:id="rId16"/>
    <p:sldId id="807" r:id="rId17"/>
    <p:sldId id="808" r:id="rId18"/>
    <p:sldId id="809" r:id="rId19"/>
    <p:sldId id="274" r:id="rId20"/>
  </p:sldIdLst>
  <p:sldSz cx="24377650" cy="13716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FE0A98-3BFF-759A-D1AA-C36F81E72784}" name="Phemelo Boitse" initials="PB" userId="S::phemelob@bloemwater.co.za::c59dbf0d-986b-48a4-8063-3550074724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8E5"/>
    <a:srgbClr val="66FF66"/>
    <a:srgbClr val="FF99CC"/>
    <a:srgbClr val="FF9999"/>
    <a:srgbClr val="CCECFF"/>
    <a:srgbClr val="99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B21A06-DC8E-4A40-83F9-95EDAFBC43ED}" v="2" dt="2026-08-27T07:05:08.0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5" d="100"/>
          <a:sy n="35"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utso Sethoga" userId="d710f308-466f-4ea7-a868-1a88d913cfaf" providerId="ADAL" clId="{81EEE4B7-1D32-4A94-A942-57A01688F944}"/>
    <pc:docChg chg="modSld">
      <pc:chgData name="Khutso Sethoga" userId="d710f308-466f-4ea7-a868-1a88d913cfaf" providerId="ADAL" clId="{81EEE4B7-1D32-4A94-A942-57A01688F944}" dt="2026-08-27T07:07:05.312" v="50" actId="6549"/>
      <pc:docMkLst>
        <pc:docMk/>
      </pc:docMkLst>
      <pc:sldChg chg="modSp mod">
        <pc:chgData name="Khutso Sethoga" userId="d710f308-466f-4ea7-a868-1a88d913cfaf" providerId="ADAL" clId="{81EEE4B7-1D32-4A94-A942-57A01688F944}" dt="2026-08-27T07:05:49.207" v="18" actId="20577"/>
        <pc:sldMkLst>
          <pc:docMk/>
          <pc:sldMk cId="0" sldId="764"/>
        </pc:sldMkLst>
        <pc:spChg chg="mod">
          <ac:chgData name="Khutso Sethoga" userId="d710f308-466f-4ea7-a868-1a88d913cfaf" providerId="ADAL" clId="{81EEE4B7-1D32-4A94-A942-57A01688F944}" dt="2026-08-27T07:05:49.207" v="18" actId="20577"/>
          <ac:spMkLst>
            <pc:docMk/>
            <pc:sldMk cId="0" sldId="764"/>
            <ac:spMk id="3" creationId="{75EA79BE-0A9E-32EE-A467-2A3AF1F95FC9}"/>
          </ac:spMkLst>
        </pc:spChg>
      </pc:sldChg>
      <pc:sldChg chg="modSp mod">
        <pc:chgData name="Khutso Sethoga" userId="d710f308-466f-4ea7-a868-1a88d913cfaf" providerId="ADAL" clId="{81EEE4B7-1D32-4A94-A942-57A01688F944}" dt="2026-08-27T07:07:05.312" v="50" actId="6549"/>
        <pc:sldMkLst>
          <pc:docMk/>
          <pc:sldMk cId="3310679674" sldId="810"/>
        </pc:sldMkLst>
        <pc:spChg chg="mod">
          <ac:chgData name="Khutso Sethoga" userId="d710f308-466f-4ea7-a868-1a88d913cfaf" providerId="ADAL" clId="{81EEE4B7-1D32-4A94-A942-57A01688F944}" dt="2026-08-27T07:07:05.312" v="50" actId="6549"/>
          <ac:spMkLst>
            <pc:docMk/>
            <pc:sldMk cId="3310679674" sldId="810"/>
            <ac:spMk id="3" creationId="{52F45C50-21E0-4EE9-937A-EED2ACD98ED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EDB90B-1581-C672-59CA-9C9DE7D139E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a:extLst>
              <a:ext uri="{FF2B5EF4-FFF2-40B4-BE49-F238E27FC236}">
                <a16:creationId xmlns:a16="http://schemas.microsoft.com/office/drawing/2014/main" id="{92A5D36E-EE80-F40A-1456-15A56F25BA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4D0FE7-1431-4B00-B2BE-A463AEE1756E}" type="datetimeFigureOut">
              <a:rPr lang="en-ZA" smtClean="0"/>
              <a:t>2026/08/27</a:t>
            </a:fld>
            <a:endParaRPr lang="en-ZA"/>
          </a:p>
        </p:txBody>
      </p:sp>
      <p:sp>
        <p:nvSpPr>
          <p:cNvPr id="4" name="Footer Placeholder 3">
            <a:extLst>
              <a:ext uri="{FF2B5EF4-FFF2-40B4-BE49-F238E27FC236}">
                <a16:creationId xmlns:a16="http://schemas.microsoft.com/office/drawing/2014/main" id="{4B93FFFD-C0DD-EDFF-AC56-5358488294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a:extLst>
              <a:ext uri="{FF2B5EF4-FFF2-40B4-BE49-F238E27FC236}">
                <a16:creationId xmlns:a16="http://schemas.microsoft.com/office/drawing/2014/main" id="{6BE9BB72-1751-043A-CD43-AF08E6F23B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F25982-E7F2-4BE9-B0E6-B659C673C962}" type="slidenum">
              <a:rPr lang="en-ZA" smtClean="0"/>
              <a:t>‹#›</a:t>
            </a:fld>
            <a:endParaRPr lang="en-ZA"/>
          </a:p>
        </p:txBody>
      </p:sp>
    </p:spTree>
    <p:extLst>
      <p:ext uri="{BB962C8B-B14F-4D97-AF65-F5344CB8AC3E}">
        <p14:creationId xmlns:p14="http://schemas.microsoft.com/office/powerpoint/2010/main" val="14173827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7453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a:extLst>
              <a:ext uri="{FF2B5EF4-FFF2-40B4-BE49-F238E27FC236}">
                <a16:creationId xmlns:a16="http://schemas.microsoft.com/office/drawing/2014/main" id="{B848AE6A-2FF7-8FE9-8076-3FA3FE5E5A4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2" name="Notes Placeholder 2">
            <a:extLst>
              <a:ext uri="{FF2B5EF4-FFF2-40B4-BE49-F238E27FC236}">
                <a16:creationId xmlns:a16="http://schemas.microsoft.com/office/drawing/2014/main" id="{69112C5F-A13B-8FA2-4F9D-D82152231A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a:p>
        </p:txBody>
      </p:sp>
      <p:sp>
        <p:nvSpPr>
          <p:cNvPr id="5123" name="Slide Number Placeholder 3">
            <a:extLst>
              <a:ext uri="{FF2B5EF4-FFF2-40B4-BE49-F238E27FC236}">
                <a16:creationId xmlns:a16="http://schemas.microsoft.com/office/drawing/2014/main" id="{F603C408-D5B8-9A78-255E-5C1CE9866F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fontAlgn="base">
              <a:spcBef>
                <a:spcPct val="0"/>
              </a:spcBef>
              <a:spcAft>
                <a:spcPct val="0"/>
              </a:spcAft>
            </a:pPr>
            <a:fld id="{DCAD9459-EA15-4C88-AEFB-A9B1C34E6933}" type="slidenum">
              <a:rPr lang="en-ZA" altLang="en-US">
                <a:latin typeface="Calibri" panose="020F0502020204030204" pitchFamily="34" charset="0"/>
              </a:rPr>
              <a:pPr fontAlgn="base">
                <a:spcBef>
                  <a:spcPct val="0"/>
                </a:spcBef>
                <a:spcAft>
                  <a:spcPct val="0"/>
                </a:spcAft>
              </a:pPr>
              <a:t>1</a:t>
            </a:fld>
            <a:endParaRPr lang="en-ZA"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1912967" y="1041403"/>
            <a:ext cx="20721003" cy="2940050"/>
          </a:xfrm>
        </p:spPr>
        <p:txBody>
          <a:bodyPr/>
          <a:lstStyle>
            <a:lvl1pPr>
              <a:defRPr/>
            </a:lvl1pPr>
          </a:lstStyle>
          <a:p>
            <a:r>
              <a:rPr lang="en-US"/>
              <a:t>Click to edit Master title style</a:t>
            </a:r>
          </a:p>
        </p:txBody>
      </p:sp>
      <p:sp>
        <p:nvSpPr>
          <p:cNvPr id="11267" name="Rectangle 3"/>
          <p:cNvSpPr>
            <a:spLocks noGrp="1" noChangeArrowheads="1"/>
          </p:cNvSpPr>
          <p:nvPr>
            <p:ph type="subTitle" idx="1"/>
          </p:nvPr>
        </p:nvSpPr>
        <p:spPr>
          <a:xfrm>
            <a:off x="3741291" y="4552950"/>
            <a:ext cx="17064355" cy="3505200"/>
          </a:xfrm>
        </p:spPr>
        <p:txBody>
          <a:bodyPr/>
          <a:lstStyle>
            <a:lvl1pPr marL="0" indent="0" algn="ctr">
              <a:buFontTx/>
              <a:buNone/>
              <a:defRPr/>
            </a:lvl1pPr>
          </a:lstStyle>
          <a:p>
            <a:r>
              <a:rPr lang="en-US"/>
              <a:t>Click to edit Master subtitle style</a:t>
            </a:r>
          </a:p>
        </p:txBody>
      </p:sp>
      <p:pic>
        <p:nvPicPr>
          <p:cNvPr id="7" name="Picture 6">
            <a:extLst>
              <a:ext uri="{FF2B5EF4-FFF2-40B4-BE49-F238E27FC236}">
                <a16:creationId xmlns:a16="http://schemas.microsoft.com/office/drawing/2014/main" id="{0D6D8692-6BA7-D0F1-D5EA-E4A501EF9D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555161"/>
            <a:ext cx="24377650" cy="1160840"/>
          </a:xfrm>
          <a:prstGeom prst="rect">
            <a:avLst/>
          </a:prstGeom>
        </p:spPr>
      </p:pic>
    </p:spTree>
    <p:extLst>
      <p:ext uri="{BB962C8B-B14F-4D97-AF65-F5344CB8AC3E}">
        <p14:creationId xmlns:p14="http://schemas.microsoft.com/office/powerpoint/2010/main" val="2095957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3022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369075" y="1219200"/>
            <a:ext cx="5180251" cy="10972800"/>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828324" y="1219200"/>
            <a:ext cx="15134458" cy="10972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511006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3">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3620685" y="7053009"/>
            <a:ext cx="4557703" cy="3919794"/>
          </a:xfrm>
        </p:spPr>
        <p:txBody>
          <a:bodyPr/>
          <a:lstStyle/>
          <a:p>
            <a:pPr lvl="0"/>
            <a:r>
              <a:rPr lang="en-US" noProof="0"/>
              <a:t>Click icon to add picture</a:t>
            </a:r>
            <a:endParaRPr lang="en-GB" noProof="0"/>
          </a:p>
        </p:txBody>
      </p:sp>
      <p:sp>
        <p:nvSpPr>
          <p:cNvPr id="3" name="Picture Placeholder 8"/>
          <p:cNvSpPr>
            <a:spLocks noGrp="1"/>
          </p:cNvSpPr>
          <p:nvPr>
            <p:ph type="pic" sz="quarter" idx="11"/>
          </p:nvPr>
        </p:nvSpPr>
        <p:spPr>
          <a:xfrm>
            <a:off x="10609521" y="2166374"/>
            <a:ext cx="6022327" cy="3379020"/>
          </a:xfrm>
        </p:spPr>
        <p:txBody>
          <a:bodyPr/>
          <a:lstStyle/>
          <a:p>
            <a:pPr lvl="0"/>
            <a:r>
              <a:rPr lang="en-US" noProof="0"/>
              <a:t>Click icon to add picture</a:t>
            </a:r>
            <a:endParaRPr lang="en-GB" noProof="0"/>
          </a:p>
        </p:txBody>
      </p:sp>
      <p:sp>
        <p:nvSpPr>
          <p:cNvPr id="4" name="Picture Placeholder 8"/>
          <p:cNvSpPr>
            <a:spLocks noGrp="1"/>
          </p:cNvSpPr>
          <p:nvPr>
            <p:ph type="pic" sz="quarter" idx="12"/>
          </p:nvPr>
        </p:nvSpPr>
        <p:spPr>
          <a:xfrm>
            <a:off x="2234619" y="1930401"/>
            <a:ext cx="4557703" cy="3919794"/>
          </a:xfrm>
        </p:spPr>
        <p:txBody>
          <a:bodyPr/>
          <a:lstStyle/>
          <a:p>
            <a:pPr lvl="0"/>
            <a:r>
              <a:rPr lang="en-US" noProof="0"/>
              <a:t>Click icon to add picture</a:t>
            </a:r>
            <a:endParaRPr lang="en-GB" noProof="0"/>
          </a:p>
        </p:txBody>
      </p:sp>
      <p:sp>
        <p:nvSpPr>
          <p:cNvPr id="5" name="Picture Placeholder 8"/>
          <p:cNvSpPr>
            <a:spLocks noGrp="1"/>
          </p:cNvSpPr>
          <p:nvPr>
            <p:ph type="pic" sz="quarter" idx="13"/>
          </p:nvPr>
        </p:nvSpPr>
        <p:spPr>
          <a:xfrm>
            <a:off x="6792322" y="7053009"/>
            <a:ext cx="4557703" cy="3919794"/>
          </a:xfrm>
        </p:spPr>
        <p:txBody>
          <a:bodyPr/>
          <a:lstStyle/>
          <a:p>
            <a:pPr lvl="0"/>
            <a:r>
              <a:rPr lang="en-US" noProof="0"/>
              <a:t>Click icon to add picture</a:t>
            </a:r>
            <a:endParaRPr lang="en-GB" noProof="0"/>
          </a:p>
        </p:txBody>
      </p:sp>
    </p:spTree>
    <p:extLst>
      <p:ext uri="{BB962C8B-B14F-4D97-AF65-F5344CB8AC3E}">
        <p14:creationId xmlns:p14="http://schemas.microsoft.com/office/powerpoint/2010/main" val="1229770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0899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1912967" y="1041403"/>
            <a:ext cx="20721003" cy="2940050"/>
          </a:xfrm>
        </p:spPr>
        <p:txBody>
          <a:bodyPr/>
          <a:lstStyle>
            <a:lvl1pPr>
              <a:defRPr/>
            </a:lvl1pPr>
          </a:lstStyle>
          <a:p>
            <a:r>
              <a:rPr lang="en-US"/>
              <a:t>Click to edit Master title style</a:t>
            </a:r>
          </a:p>
        </p:txBody>
      </p:sp>
      <p:sp>
        <p:nvSpPr>
          <p:cNvPr id="11267" name="Rectangle 3"/>
          <p:cNvSpPr>
            <a:spLocks noGrp="1" noChangeArrowheads="1"/>
          </p:cNvSpPr>
          <p:nvPr>
            <p:ph type="subTitle" idx="1"/>
          </p:nvPr>
        </p:nvSpPr>
        <p:spPr>
          <a:xfrm>
            <a:off x="3741291" y="4552950"/>
            <a:ext cx="17064355" cy="3505200"/>
          </a:xfrm>
        </p:spPr>
        <p:txBody>
          <a:bodyPr/>
          <a:lstStyle>
            <a:lvl1pPr marL="0" indent="0" algn="ctr">
              <a:buFontTx/>
              <a:buNone/>
              <a:defRPr/>
            </a:lvl1pPr>
          </a:lstStyle>
          <a:p>
            <a:r>
              <a:rPr lang="en-US"/>
              <a:t>Click to edit Master subtitle style</a:t>
            </a:r>
          </a:p>
        </p:txBody>
      </p:sp>
      <p:pic>
        <p:nvPicPr>
          <p:cNvPr id="7" name="Picture 6">
            <a:extLst>
              <a:ext uri="{FF2B5EF4-FFF2-40B4-BE49-F238E27FC236}">
                <a16:creationId xmlns:a16="http://schemas.microsoft.com/office/drawing/2014/main" id="{0D6D8692-6BA7-D0F1-D5EA-E4A501EF9D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555161"/>
            <a:ext cx="24377650" cy="1160840"/>
          </a:xfrm>
          <a:prstGeom prst="rect">
            <a:avLst/>
          </a:prstGeom>
        </p:spPr>
      </p:pic>
    </p:spTree>
    <p:extLst>
      <p:ext uri="{BB962C8B-B14F-4D97-AF65-F5344CB8AC3E}">
        <p14:creationId xmlns:p14="http://schemas.microsoft.com/office/powerpoint/2010/main" val="2164731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00401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666" y="8813803"/>
            <a:ext cx="20721003" cy="2724150"/>
          </a:xfrm>
        </p:spPr>
        <p:txBody>
          <a:bodyPr anchor="t"/>
          <a:lstStyle>
            <a:lvl1pPr algn="l">
              <a:defRPr sz="7998" b="1" cap="all"/>
            </a:lvl1pPr>
          </a:lstStyle>
          <a:p>
            <a:r>
              <a:rPr lang="en-US"/>
              <a:t>Click to edit Master title style</a:t>
            </a:r>
            <a:endParaRPr lang="en-ZA"/>
          </a:p>
        </p:txBody>
      </p:sp>
      <p:sp>
        <p:nvSpPr>
          <p:cNvPr id="3" name="Text Placeholder 2"/>
          <p:cNvSpPr>
            <a:spLocks noGrp="1"/>
          </p:cNvSpPr>
          <p:nvPr>
            <p:ph type="body" idx="1"/>
          </p:nvPr>
        </p:nvSpPr>
        <p:spPr>
          <a:xfrm>
            <a:off x="1925666" y="5813427"/>
            <a:ext cx="20721003" cy="3000374"/>
          </a:xfrm>
        </p:spPr>
        <p:txBody>
          <a:bodyPr anchor="b"/>
          <a:lstStyle>
            <a:lvl1pPr marL="0" indent="0">
              <a:buNone/>
              <a:defRPr sz="3999"/>
            </a:lvl1pPr>
            <a:lvl2pPr marL="914171" indent="0">
              <a:buNone/>
              <a:defRPr sz="3599"/>
            </a:lvl2pPr>
            <a:lvl3pPr marL="1828343" indent="0">
              <a:buNone/>
              <a:defRPr sz="3199"/>
            </a:lvl3pPr>
            <a:lvl4pPr marL="2742514" indent="0">
              <a:buNone/>
              <a:defRPr sz="2799"/>
            </a:lvl4pPr>
            <a:lvl5pPr marL="3656686" indent="0">
              <a:buNone/>
              <a:defRPr sz="2799"/>
            </a:lvl5pPr>
            <a:lvl6pPr marL="4570857" indent="0">
              <a:buNone/>
              <a:defRPr sz="2799"/>
            </a:lvl6pPr>
            <a:lvl7pPr marL="5485028" indent="0">
              <a:buNone/>
              <a:defRPr sz="2799"/>
            </a:lvl7pPr>
            <a:lvl8pPr marL="6399200" indent="0">
              <a:buNone/>
              <a:defRPr sz="2799"/>
            </a:lvl8pPr>
            <a:lvl9pPr marL="7313371" indent="0">
              <a:buNone/>
              <a:defRPr sz="2799"/>
            </a:lvl9pPr>
          </a:lstStyle>
          <a:p>
            <a:pPr lvl="0"/>
            <a:r>
              <a:rPr lang="en-US"/>
              <a:t>Click to edit Master text styles</a:t>
            </a:r>
          </a:p>
        </p:txBody>
      </p:sp>
    </p:spTree>
    <p:extLst>
      <p:ext uri="{BB962C8B-B14F-4D97-AF65-F5344CB8AC3E}">
        <p14:creationId xmlns:p14="http://schemas.microsoft.com/office/powerpoint/2010/main" val="41573801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828324" y="3962400"/>
            <a:ext cx="10157354" cy="8229600"/>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12391972" y="3962400"/>
            <a:ext cx="10157354" cy="8229600"/>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804449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8883" y="549276"/>
            <a:ext cx="21939885" cy="2286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1218884" y="3070226"/>
            <a:ext cx="10771028"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4" name="Content Placeholder 3"/>
          <p:cNvSpPr>
            <a:spLocks noGrp="1"/>
          </p:cNvSpPr>
          <p:nvPr>
            <p:ph sz="half" idx="2"/>
          </p:nvPr>
        </p:nvSpPr>
        <p:spPr>
          <a:xfrm>
            <a:off x="1218884" y="4349750"/>
            <a:ext cx="10771028"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12383511" y="3070226"/>
            <a:ext cx="10775259"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6" name="Content Placeholder 5"/>
          <p:cNvSpPr>
            <a:spLocks noGrp="1"/>
          </p:cNvSpPr>
          <p:nvPr>
            <p:ph sz="quarter" idx="4"/>
          </p:nvPr>
        </p:nvSpPr>
        <p:spPr>
          <a:xfrm>
            <a:off x="12383511" y="4349750"/>
            <a:ext cx="10775259"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21593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1392442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1682561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80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8884" y="546100"/>
            <a:ext cx="8020079" cy="2324100"/>
          </a:xfrm>
        </p:spPr>
        <p:txBody>
          <a:bodyPr anchor="b"/>
          <a:lstStyle>
            <a:lvl1pPr algn="l">
              <a:defRPr sz="3999" b="1"/>
            </a:lvl1pPr>
          </a:lstStyle>
          <a:p>
            <a:r>
              <a:rPr lang="en-US"/>
              <a:t>Click to edit Master title style</a:t>
            </a:r>
            <a:endParaRPr lang="en-ZA"/>
          </a:p>
        </p:txBody>
      </p:sp>
      <p:sp>
        <p:nvSpPr>
          <p:cNvPr id="3" name="Content Placeholder 2"/>
          <p:cNvSpPr>
            <a:spLocks noGrp="1"/>
          </p:cNvSpPr>
          <p:nvPr>
            <p:ph idx="1"/>
          </p:nvPr>
        </p:nvSpPr>
        <p:spPr>
          <a:xfrm>
            <a:off x="9530984" y="546103"/>
            <a:ext cx="13627784" cy="11706226"/>
          </a:xfr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1218884" y="2870203"/>
            <a:ext cx="8020079" cy="9382126"/>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Tree>
    <p:extLst>
      <p:ext uri="{BB962C8B-B14F-4D97-AF65-F5344CB8AC3E}">
        <p14:creationId xmlns:p14="http://schemas.microsoft.com/office/powerpoint/2010/main" val="6406492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78189" y="9601200"/>
            <a:ext cx="14626590" cy="1133476"/>
          </a:xfrm>
        </p:spPr>
        <p:txBody>
          <a:bodyPr anchor="b"/>
          <a:lstStyle>
            <a:lvl1pPr algn="l">
              <a:defRPr sz="3999" b="1"/>
            </a:lvl1pPr>
          </a:lstStyle>
          <a:p>
            <a:r>
              <a:rPr lang="en-US"/>
              <a:t>Click to edit Master title style</a:t>
            </a:r>
            <a:endParaRPr lang="en-ZA"/>
          </a:p>
        </p:txBody>
      </p:sp>
      <p:sp>
        <p:nvSpPr>
          <p:cNvPr id="3" name="Picture Placeholder 2"/>
          <p:cNvSpPr>
            <a:spLocks noGrp="1"/>
          </p:cNvSpPr>
          <p:nvPr>
            <p:ph type="pic" idx="1"/>
          </p:nvPr>
        </p:nvSpPr>
        <p:spPr>
          <a:xfrm>
            <a:off x="4778189" y="1225550"/>
            <a:ext cx="14626590" cy="8229600"/>
          </a:xfrm>
        </p:spPr>
        <p:txBody>
          <a:bodyPr/>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pPr lvl="0"/>
            <a:r>
              <a:rPr lang="en-US" noProof="0"/>
              <a:t>Click icon to add picture</a:t>
            </a:r>
            <a:endParaRPr lang="en-ZA" noProof="0"/>
          </a:p>
        </p:txBody>
      </p:sp>
      <p:sp>
        <p:nvSpPr>
          <p:cNvPr id="4" name="Text Placeholder 3"/>
          <p:cNvSpPr>
            <a:spLocks noGrp="1"/>
          </p:cNvSpPr>
          <p:nvPr>
            <p:ph type="body" sz="half" idx="2"/>
          </p:nvPr>
        </p:nvSpPr>
        <p:spPr>
          <a:xfrm>
            <a:off x="4778189" y="10734676"/>
            <a:ext cx="14626590" cy="1609724"/>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Tree>
    <p:extLst>
      <p:ext uri="{BB962C8B-B14F-4D97-AF65-F5344CB8AC3E}">
        <p14:creationId xmlns:p14="http://schemas.microsoft.com/office/powerpoint/2010/main" val="836634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61124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369075" y="1219200"/>
            <a:ext cx="5180251" cy="10972800"/>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828324" y="1219200"/>
            <a:ext cx="15134458" cy="10972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40210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3">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3620685" y="7053009"/>
            <a:ext cx="4557703" cy="3919794"/>
          </a:xfrm>
        </p:spPr>
        <p:txBody>
          <a:bodyPr/>
          <a:lstStyle/>
          <a:p>
            <a:pPr lvl="0"/>
            <a:r>
              <a:rPr lang="en-US" noProof="0"/>
              <a:t>Click icon to add picture</a:t>
            </a:r>
            <a:endParaRPr lang="en-GB" noProof="0"/>
          </a:p>
        </p:txBody>
      </p:sp>
      <p:sp>
        <p:nvSpPr>
          <p:cNvPr id="3" name="Picture Placeholder 8"/>
          <p:cNvSpPr>
            <a:spLocks noGrp="1"/>
          </p:cNvSpPr>
          <p:nvPr>
            <p:ph type="pic" sz="quarter" idx="11"/>
          </p:nvPr>
        </p:nvSpPr>
        <p:spPr>
          <a:xfrm>
            <a:off x="10609521" y="2166374"/>
            <a:ext cx="6022327" cy="3379020"/>
          </a:xfrm>
        </p:spPr>
        <p:txBody>
          <a:bodyPr/>
          <a:lstStyle/>
          <a:p>
            <a:pPr lvl="0"/>
            <a:r>
              <a:rPr lang="en-US" noProof="0"/>
              <a:t>Click icon to add picture</a:t>
            </a:r>
            <a:endParaRPr lang="en-GB" noProof="0"/>
          </a:p>
        </p:txBody>
      </p:sp>
      <p:sp>
        <p:nvSpPr>
          <p:cNvPr id="4" name="Picture Placeholder 8"/>
          <p:cNvSpPr>
            <a:spLocks noGrp="1"/>
          </p:cNvSpPr>
          <p:nvPr>
            <p:ph type="pic" sz="quarter" idx="12"/>
          </p:nvPr>
        </p:nvSpPr>
        <p:spPr>
          <a:xfrm>
            <a:off x="2234619" y="1930401"/>
            <a:ext cx="4557703" cy="3919794"/>
          </a:xfrm>
        </p:spPr>
        <p:txBody>
          <a:bodyPr/>
          <a:lstStyle/>
          <a:p>
            <a:pPr lvl="0"/>
            <a:r>
              <a:rPr lang="en-US" noProof="0"/>
              <a:t>Click icon to add picture</a:t>
            </a:r>
            <a:endParaRPr lang="en-GB" noProof="0"/>
          </a:p>
        </p:txBody>
      </p:sp>
      <p:sp>
        <p:nvSpPr>
          <p:cNvPr id="5" name="Picture Placeholder 8"/>
          <p:cNvSpPr>
            <a:spLocks noGrp="1"/>
          </p:cNvSpPr>
          <p:nvPr>
            <p:ph type="pic" sz="quarter" idx="13"/>
          </p:nvPr>
        </p:nvSpPr>
        <p:spPr>
          <a:xfrm>
            <a:off x="6792322" y="7053009"/>
            <a:ext cx="4557703" cy="3919794"/>
          </a:xfrm>
        </p:spPr>
        <p:txBody>
          <a:bodyPr/>
          <a:lstStyle/>
          <a:p>
            <a:pPr lvl="0"/>
            <a:r>
              <a:rPr lang="en-US" noProof="0"/>
              <a:t>Click icon to add picture</a:t>
            </a:r>
            <a:endParaRPr lang="en-GB" noProof="0"/>
          </a:p>
        </p:txBody>
      </p:sp>
    </p:spTree>
    <p:extLst>
      <p:ext uri="{BB962C8B-B14F-4D97-AF65-F5344CB8AC3E}">
        <p14:creationId xmlns:p14="http://schemas.microsoft.com/office/powerpoint/2010/main" val="2097183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288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666" y="8813803"/>
            <a:ext cx="20721003" cy="2724150"/>
          </a:xfrm>
        </p:spPr>
        <p:txBody>
          <a:bodyPr anchor="t"/>
          <a:lstStyle>
            <a:lvl1pPr algn="l">
              <a:defRPr sz="7998" b="1" cap="all"/>
            </a:lvl1pPr>
          </a:lstStyle>
          <a:p>
            <a:r>
              <a:rPr lang="en-US"/>
              <a:t>Click to edit Master title style</a:t>
            </a:r>
            <a:endParaRPr lang="en-ZA"/>
          </a:p>
        </p:txBody>
      </p:sp>
      <p:sp>
        <p:nvSpPr>
          <p:cNvPr id="3" name="Text Placeholder 2"/>
          <p:cNvSpPr>
            <a:spLocks noGrp="1"/>
          </p:cNvSpPr>
          <p:nvPr>
            <p:ph type="body" idx="1"/>
          </p:nvPr>
        </p:nvSpPr>
        <p:spPr>
          <a:xfrm>
            <a:off x="1925666" y="5813427"/>
            <a:ext cx="20721003" cy="3000374"/>
          </a:xfrm>
        </p:spPr>
        <p:txBody>
          <a:bodyPr anchor="b"/>
          <a:lstStyle>
            <a:lvl1pPr marL="0" indent="0">
              <a:buNone/>
              <a:defRPr sz="3999"/>
            </a:lvl1pPr>
            <a:lvl2pPr marL="914171" indent="0">
              <a:buNone/>
              <a:defRPr sz="3599"/>
            </a:lvl2pPr>
            <a:lvl3pPr marL="1828343" indent="0">
              <a:buNone/>
              <a:defRPr sz="3199"/>
            </a:lvl3pPr>
            <a:lvl4pPr marL="2742514" indent="0">
              <a:buNone/>
              <a:defRPr sz="2799"/>
            </a:lvl4pPr>
            <a:lvl5pPr marL="3656686" indent="0">
              <a:buNone/>
              <a:defRPr sz="2799"/>
            </a:lvl5pPr>
            <a:lvl6pPr marL="4570857" indent="0">
              <a:buNone/>
              <a:defRPr sz="2799"/>
            </a:lvl6pPr>
            <a:lvl7pPr marL="5485028" indent="0">
              <a:buNone/>
              <a:defRPr sz="2799"/>
            </a:lvl7pPr>
            <a:lvl8pPr marL="6399200" indent="0">
              <a:buNone/>
              <a:defRPr sz="2799"/>
            </a:lvl8pPr>
            <a:lvl9pPr marL="7313371" indent="0">
              <a:buNone/>
              <a:defRPr sz="2799"/>
            </a:lvl9pPr>
          </a:lstStyle>
          <a:p>
            <a:pPr lvl="0"/>
            <a:r>
              <a:rPr lang="en-US"/>
              <a:t>Click to edit Master text styles</a:t>
            </a:r>
          </a:p>
        </p:txBody>
      </p:sp>
    </p:spTree>
    <p:extLst>
      <p:ext uri="{BB962C8B-B14F-4D97-AF65-F5344CB8AC3E}">
        <p14:creationId xmlns:p14="http://schemas.microsoft.com/office/powerpoint/2010/main" val="2248390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828324" y="3962400"/>
            <a:ext cx="10157354" cy="8229600"/>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12391972" y="3962400"/>
            <a:ext cx="10157354" cy="8229600"/>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59941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8883" y="549276"/>
            <a:ext cx="21939885" cy="2286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1218884" y="3070226"/>
            <a:ext cx="10771028"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4" name="Content Placeholder 3"/>
          <p:cNvSpPr>
            <a:spLocks noGrp="1"/>
          </p:cNvSpPr>
          <p:nvPr>
            <p:ph sz="half" idx="2"/>
          </p:nvPr>
        </p:nvSpPr>
        <p:spPr>
          <a:xfrm>
            <a:off x="1218884" y="4349750"/>
            <a:ext cx="10771028"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12383511" y="3070226"/>
            <a:ext cx="10775259"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6" name="Content Placeholder 5"/>
          <p:cNvSpPr>
            <a:spLocks noGrp="1"/>
          </p:cNvSpPr>
          <p:nvPr>
            <p:ph sz="quarter" idx="4"/>
          </p:nvPr>
        </p:nvSpPr>
        <p:spPr>
          <a:xfrm>
            <a:off x="12383511" y="4349750"/>
            <a:ext cx="10775259"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691168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255928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650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8884" y="546100"/>
            <a:ext cx="8020079" cy="2324100"/>
          </a:xfrm>
        </p:spPr>
        <p:txBody>
          <a:bodyPr anchor="b"/>
          <a:lstStyle>
            <a:lvl1pPr algn="l">
              <a:defRPr sz="3999" b="1"/>
            </a:lvl1pPr>
          </a:lstStyle>
          <a:p>
            <a:r>
              <a:rPr lang="en-US"/>
              <a:t>Click to edit Master title style</a:t>
            </a:r>
            <a:endParaRPr lang="en-ZA"/>
          </a:p>
        </p:txBody>
      </p:sp>
      <p:sp>
        <p:nvSpPr>
          <p:cNvPr id="3" name="Content Placeholder 2"/>
          <p:cNvSpPr>
            <a:spLocks noGrp="1"/>
          </p:cNvSpPr>
          <p:nvPr>
            <p:ph idx="1"/>
          </p:nvPr>
        </p:nvSpPr>
        <p:spPr>
          <a:xfrm>
            <a:off x="9530984" y="546103"/>
            <a:ext cx="13627784" cy="11706226"/>
          </a:xfr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1218884" y="2870203"/>
            <a:ext cx="8020079" cy="9382126"/>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Tree>
    <p:extLst>
      <p:ext uri="{BB962C8B-B14F-4D97-AF65-F5344CB8AC3E}">
        <p14:creationId xmlns:p14="http://schemas.microsoft.com/office/powerpoint/2010/main" val="1776911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78189" y="9601200"/>
            <a:ext cx="14626590" cy="1133476"/>
          </a:xfrm>
        </p:spPr>
        <p:txBody>
          <a:bodyPr anchor="b"/>
          <a:lstStyle>
            <a:lvl1pPr algn="l">
              <a:defRPr sz="3999" b="1"/>
            </a:lvl1pPr>
          </a:lstStyle>
          <a:p>
            <a:r>
              <a:rPr lang="en-US"/>
              <a:t>Click to edit Master title style</a:t>
            </a:r>
            <a:endParaRPr lang="en-ZA"/>
          </a:p>
        </p:txBody>
      </p:sp>
      <p:sp>
        <p:nvSpPr>
          <p:cNvPr id="3" name="Picture Placeholder 2"/>
          <p:cNvSpPr>
            <a:spLocks noGrp="1"/>
          </p:cNvSpPr>
          <p:nvPr>
            <p:ph type="pic" idx="1"/>
          </p:nvPr>
        </p:nvSpPr>
        <p:spPr>
          <a:xfrm>
            <a:off x="4778189" y="1225550"/>
            <a:ext cx="14626590" cy="8229600"/>
          </a:xfrm>
        </p:spPr>
        <p:txBody>
          <a:bodyPr/>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pPr lvl="0"/>
            <a:r>
              <a:rPr lang="en-US" noProof="0"/>
              <a:t>Click icon to add picture</a:t>
            </a:r>
            <a:endParaRPr lang="en-ZA" noProof="0"/>
          </a:p>
        </p:txBody>
      </p:sp>
      <p:sp>
        <p:nvSpPr>
          <p:cNvPr id="4" name="Text Placeholder 3"/>
          <p:cNvSpPr>
            <a:spLocks noGrp="1"/>
          </p:cNvSpPr>
          <p:nvPr>
            <p:ph type="body" sz="half" idx="2"/>
          </p:nvPr>
        </p:nvSpPr>
        <p:spPr>
          <a:xfrm>
            <a:off x="4778189" y="10734676"/>
            <a:ext cx="14626590" cy="1609724"/>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Tree>
    <p:extLst>
      <p:ext uri="{BB962C8B-B14F-4D97-AF65-F5344CB8AC3E}">
        <p14:creationId xmlns:p14="http://schemas.microsoft.com/office/powerpoint/2010/main" val="3831508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A9A55FD-735D-382D-BF21-E667272C965C}"/>
              </a:ext>
            </a:extLst>
          </p:cNvPr>
          <p:cNvSpPr>
            <a:spLocks noGrp="1" noChangeArrowheads="1"/>
          </p:cNvSpPr>
          <p:nvPr>
            <p:ph type="title"/>
          </p:nvPr>
        </p:nvSpPr>
        <p:spPr bwMode="auto">
          <a:xfrm>
            <a:off x="1828800" y="1219200"/>
            <a:ext cx="20720050" cy="2286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a:extLst>
              <a:ext uri="{FF2B5EF4-FFF2-40B4-BE49-F238E27FC236}">
                <a16:creationId xmlns:a16="http://schemas.microsoft.com/office/drawing/2014/main" id="{700355A8-A99C-83CF-9D75-7C56899C5629}"/>
              </a:ext>
            </a:extLst>
          </p:cNvPr>
          <p:cNvSpPr>
            <a:spLocks noGrp="1" noChangeArrowheads="1"/>
          </p:cNvSpPr>
          <p:nvPr>
            <p:ph type="body" idx="1"/>
          </p:nvPr>
        </p:nvSpPr>
        <p:spPr bwMode="auto">
          <a:xfrm>
            <a:off x="1828800" y="3962400"/>
            <a:ext cx="20720050" cy="822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964D69E-30B7-3200-9C63-8F6FC0F4936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12555161"/>
            <a:ext cx="24377650" cy="1160840"/>
          </a:xfrm>
          <a:prstGeom prst="rect">
            <a:avLst/>
          </a:prstGeom>
        </p:spPr>
      </p:pic>
    </p:spTree>
  </p:cSld>
  <p:clrMap bg1="lt1" tx1="dk1" bg2="lt2" tx2="dk2" accent1="accent1" accent2="accent2" accent3="accent3" accent4="accent4" accent5="accent5" accent6="accent6" hlink="hlink" folHlink="folHlink"/>
  <p:sldLayoutIdLst>
    <p:sldLayoutId id="2147483710"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1" r:id="rId13"/>
  </p:sldLayoutIdLst>
  <p:txStyles>
    <p:titleStyle>
      <a:lvl1pPr algn="l" rtl="0" eaLnBrk="1" fontAlgn="base" hangingPunct="1">
        <a:spcBef>
          <a:spcPct val="0"/>
        </a:spcBef>
        <a:spcAft>
          <a:spcPct val="0"/>
        </a:spcAft>
        <a:defRPr sz="7900" b="1">
          <a:solidFill>
            <a:srgbClr val="002060"/>
          </a:solidFill>
          <a:latin typeface="+mj-lt"/>
          <a:ea typeface="+mj-ea"/>
          <a:cs typeface="+mj-cs"/>
        </a:defRPr>
      </a:lvl1pPr>
      <a:lvl2pPr algn="l" rtl="0" eaLnBrk="1" fontAlgn="base" hangingPunct="1">
        <a:spcBef>
          <a:spcPct val="0"/>
        </a:spcBef>
        <a:spcAft>
          <a:spcPct val="0"/>
        </a:spcAft>
        <a:defRPr sz="7900" b="1">
          <a:solidFill>
            <a:srgbClr val="7DBA00"/>
          </a:solidFill>
          <a:latin typeface="Verdana" pitchFamily="34" charset="0"/>
        </a:defRPr>
      </a:lvl2pPr>
      <a:lvl3pPr algn="l" rtl="0" eaLnBrk="1" fontAlgn="base" hangingPunct="1">
        <a:spcBef>
          <a:spcPct val="0"/>
        </a:spcBef>
        <a:spcAft>
          <a:spcPct val="0"/>
        </a:spcAft>
        <a:defRPr sz="7900" b="1">
          <a:solidFill>
            <a:srgbClr val="7DBA00"/>
          </a:solidFill>
          <a:latin typeface="Verdana" pitchFamily="34" charset="0"/>
        </a:defRPr>
      </a:lvl3pPr>
      <a:lvl4pPr algn="l" rtl="0" eaLnBrk="1" fontAlgn="base" hangingPunct="1">
        <a:spcBef>
          <a:spcPct val="0"/>
        </a:spcBef>
        <a:spcAft>
          <a:spcPct val="0"/>
        </a:spcAft>
        <a:defRPr sz="7900" b="1">
          <a:solidFill>
            <a:srgbClr val="7DBA00"/>
          </a:solidFill>
          <a:latin typeface="Verdana" pitchFamily="34" charset="0"/>
        </a:defRPr>
      </a:lvl4pPr>
      <a:lvl5pPr algn="l" rtl="0" eaLnBrk="1" fontAlgn="base" hangingPunct="1">
        <a:spcBef>
          <a:spcPct val="0"/>
        </a:spcBef>
        <a:spcAft>
          <a:spcPct val="0"/>
        </a:spcAft>
        <a:defRPr sz="7900" b="1">
          <a:solidFill>
            <a:srgbClr val="7DBA00"/>
          </a:solidFill>
          <a:latin typeface="Verdana" pitchFamily="34" charset="0"/>
        </a:defRPr>
      </a:lvl5pPr>
      <a:lvl6pPr marL="914171" algn="l" rtl="0" eaLnBrk="1" fontAlgn="base" hangingPunct="1">
        <a:spcBef>
          <a:spcPct val="0"/>
        </a:spcBef>
        <a:spcAft>
          <a:spcPct val="0"/>
        </a:spcAft>
        <a:defRPr sz="7998" b="1">
          <a:solidFill>
            <a:srgbClr val="7DBA00"/>
          </a:solidFill>
          <a:latin typeface="Verdana" pitchFamily="34" charset="0"/>
        </a:defRPr>
      </a:lvl6pPr>
      <a:lvl7pPr marL="1828343" algn="l" rtl="0" eaLnBrk="1" fontAlgn="base" hangingPunct="1">
        <a:spcBef>
          <a:spcPct val="0"/>
        </a:spcBef>
        <a:spcAft>
          <a:spcPct val="0"/>
        </a:spcAft>
        <a:defRPr sz="7998" b="1">
          <a:solidFill>
            <a:srgbClr val="7DBA00"/>
          </a:solidFill>
          <a:latin typeface="Verdana" pitchFamily="34" charset="0"/>
        </a:defRPr>
      </a:lvl7pPr>
      <a:lvl8pPr marL="2742514" algn="l" rtl="0" eaLnBrk="1" fontAlgn="base" hangingPunct="1">
        <a:spcBef>
          <a:spcPct val="0"/>
        </a:spcBef>
        <a:spcAft>
          <a:spcPct val="0"/>
        </a:spcAft>
        <a:defRPr sz="7998" b="1">
          <a:solidFill>
            <a:srgbClr val="7DBA00"/>
          </a:solidFill>
          <a:latin typeface="Verdana" pitchFamily="34" charset="0"/>
        </a:defRPr>
      </a:lvl8pPr>
      <a:lvl9pPr marL="3656686" algn="l" rtl="0" eaLnBrk="1" fontAlgn="base" hangingPunct="1">
        <a:spcBef>
          <a:spcPct val="0"/>
        </a:spcBef>
        <a:spcAft>
          <a:spcPct val="0"/>
        </a:spcAft>
        <a:defRPr sz="7998" b="1">
          <a:solidFill>
            <a:srgbClr val="7DBA00"/>
          </a:solidFill>
          <a:latin typeface="Verdana" pitchFamily="34" charset="0"/>
        </a:defRPr>
      </a:lvl9pPr>
    </p:titleStyle>
    <p:bodyStyle>
      <a:lvl1pPr marL="684213" indent="-684213" algn="l" rtl="0" eaLnBrk="1" fontAlgn="base" hangingPunct="1">
        <a:spcBef>
          <a:spcPct val="20000"/>
        </a:spcBef>
        <a:spcAft>
          <a:spcPct val="0"/>
        </a:spcAft>
        <a:buChar char="•"/>
        <a:defRPr sz="6300">
          <a:solidFill>
            <a:srgbClr val="000066"/>
          </a:solidFill>
          <a:latin typeface="+mn-lt"/>
          <a:ea typeface="+mn-ea"/>
          <a:cs typeface="+mn-cs"/>
        </a:defRPr>
      </a:lvl1pPr>
      <a:lvl2pPr marL="1484313" indent="-569913" algn="l" rtl="0" eaLnBrk="1" fontAlgn="base" hangingPunct="1">
        <a:spcBef>
          <a:spcPct val="20000"/>
        </a:spcBef>
        <a:spcAft>
          <a:spcPct val="0"/>
        </a:spcAft>
        <a:buChar char="–"/>
        <a:defRPr sz="5500">
          <a:solidFill>
            <a:srgbClr val="000066"/>
          </a:solidFill>
          <a:latin typeface="+mn-lt"/>
        </a:defRPr>
      </a:lvl2pPr>
      <a:lvl3pPr marL="2284413" indent="-455613" algn="l" rtl="0" eaLnBrk="1" fontAlgn="base" hangingPunct="1">
        <a:spcBef>
          <a:spcPct val="20000"/>
        </a:spcBef>
        <a:spcAft>
          <a:spcPct val="0"/>
        </a:spcAft>
        <a:buChar char="•"/>
        <a:defRPr sz="4700">
          <a:solidFill>
            <a:srgbClr val="000066"/>
          </a:solidFill>
          <a:latin typeface="+mn-lt"/>
        </a:defRPr>
      </a:lvl3pPr>
      <a:lvl4pPr marL="3198813" indent="-455613" algn="l" rtl="0" eaLnBrk="1" fontAlgn="base" hangingPunct="1">
        <a:spcBef>
          <a:spcPct val="20000"/>
        </a:spcBef>
        <a:spcAft>
          <a:spcPct val="0"/>
        </a:spcAft>
        <a:buChar char="–"/>
        <a:defRPr sz="3900">
          <a:solidFill>
            <a:srgbClr val="000066"/>
          </a:solidFill>
          <a:latin typeface="+mn-lt"/>
        </a:defRPr>
      </a:lvl4pPr>
      <a:lvl5pPr marL="4113213" indent="-455613" algn="l" rtl="0" eaLnBrk="1" fontAlgn="base" hangingPunct="1">
        <a:spcBef>
          <a:spcPct val="20000"/>
        </a:spcBef>
        <a:spcAft>
          <a:spcPct val="0"/>
        </a:spcAft>
        <a:buChar char="»"/>
        <a:defRPr sz="3900">
          <a:solidFill>
            <a:srgbClr val="000066"/>
          </a:solidFill>
          <a:latin typeface="+mn-lt"/>
        </a:defRPr>
      </a:lvl5pPr>
      <a:lvl6pPr marL="5027943" indent="-457086" algn="l" rtl="0" eaLnBrk="1" fontAlgn="base" hangingPunct="1">
        <a:spcBef>
          <a:spcPct val="20000"/>
        </a:spcBef>
        <a:spcAft>
          <a:spcPct val="0"/>
        </a:spcAft>
        <a:buChar char="»"/>
        <a:defRPr sz="3999">
          <a:solidFill>
            <a:srgbClr val="000066"/>
          </a:solidFill>
          <a:latin typeface="+mn-lt"/>
        </a:defRPr>
      </a:lvl6pPr>
      <a:lvl7pPr marL="5942114" indent="-457086" algn="l" rtl="0" eaLnBrk="1" fontAlgn="base" hangingPunct="1">
        <a:spcBef>
          <a:spcPct val="20000"/>
        </a:spcBef>
        <a:spcAft>
          <a:spcPct val="0"/>
        </a:spcAft>
        <a:buChar char="»"/>
        <a:defRPr sz="3999">
          <a:solidFill>
            <a:srgbClr val="000066"/>
          </a:solidFill>
          <a:latin typeface="+mn-lt"/>
        </a:defRPr>
      </a:lvl7pPr>
      <a:lvl8pPr marL="6856286" indent="-457086" algn="l" rtl="0" eaLnBrk="1" fontAlgn="base" hangingPunct="1">
        <a:spcBef>
          <a:spcPct val="20000"/>
        </a:spcBef>
        <a:spcAft>
          <a:spcPct val="0"/>
        </a:spcAft>
        <a:buChar char="»"/>
        <a:defRPr sz="3999">
          <a:solidFill>
            <a:srgbClr val="000066"/>
          </a:solidFill>
          <a:latin typeface="+mn-lt"/>
        </a:defRPr>
      </a:lvl8pPr>
      <a:lvl9pPr marL="7770457" indent="-457086" algn="l" rtl="0" eaLnBrk="1" fontAlgn="base" hangingPunct="1">
        <a:spcBef>
          <a:spcPct val="20000"/>
        </a:spcBef>
        <a:spcAft>
          <a:spcPct val="0"/>
        </a:spcAft>
        <a:buChar char="»"/>
        <a:defRPr sz="3999">
          <a:solidFill>
            <a:srgbClr val="000066"/>
          </a:solidFill>
          <a:latin typeface="+mn-lt"/>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A9A55FD-735D-382D-BF21-E667272C965C}"/>
              </a:ext>
            </a:extLst>
          </p:cNvPr>
          <p:cNvSpPr>
            <a:spLocks noGrp="1" noChangeArrowheads="1"/>
          </p:cNvSpPr>
          <p:nvPr>
            <p:ph type="title"/>
          </p:nvPr>
        </p:nvSpPr>
        <p:spPr bwMode="auto">
          <a:xfrm>
            <a:off x="1828800" y="1219200"/>
            <a:ext cx="20720050" cy="2286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a:extLst>
              <a:ext uri="{FF2B5EF4-FFF2-40B4-BE49-F238E27FC236}">
                <a16:creationId xmlns:a16="http://schemas.microsoft.com/office/drawing/2014/main" id="{700355A8-A99C-83CF-9D75-7C56899C5629}"/>
              </a:ext>
            </a:extLst>
          </p:cNvPr>
          <p:cNvSpPr>
            <a:spLocks noGrp="1" noChangeArrowheads="1"/>
          </p:cNvSpPr>
          <p:nvPr>
            <p:ph type="body" idx="1"/>
          </p:nvPr>
        </p:nvSpPr>
        <p:spPr bwMode="auto">
          <a:xfrm>
            <a:off x="1828800" y="3962400"/>
            <a:ext cx="20720050" cy="822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964D69E-30B7-3200-9C63-8F6FC0F4936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12555161"/>
            <a:ext cx="24377650" cy="1160840"/>
          </a:xfrm>
          <a:prstGeom prst="rect">
            <a:avLst/>
          </a:prstGeom>
        </p:spPr>
      </p:pic>
    </p:spTree>
    <p:extLst>
      <p:ext uri="{BB962C8B-B14F-4D97-AF65-F5344CB8AC3E}">
        <p14:creationId xmlns:p14="http://schemas.microsoft.com/office/powerpoint/2010/main" val="218363721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Lst>
  <p:txStyles>
    <p:titleStyle>
      <a:lvl1pPr algn="l" rtl="0" eaLnBrk="1" fontAlgn="base" hangingPunct="1">
        <a:spcBef>
          <a:spcPct val="0"/>
        </a:spcBef>
        <a:spcAft>
          <a:spcPct val="0"/>
        </a:spcAft>
        <a:defRPr sz="7900" b="1">
          <a:solidFill>
            <a:srgbClr val="002060"/>
          </a:solidFill>
          <a:latin typeface="+mj-lt"/>
          <a:ea typeface="+mj-ea"/>
          <a:cs typeface="+mj-cs"/>
        </a:defRPr>
      </a:lvl1pPr>
      <a:lvl2pPr algn="l" rtl="0" eaLnBrk="1" fontAlgn="base" hangingPunct="1">
        <a:spcBef>
          <a:spcPct val="0"/>
        </a:spcBef>
        <a:spcAft>
          <a:spcPct val="0"/>
        </a:spcAft>
        <a:defRPr sz="7900" b="1">
          <a:solidFill>
            <a:srgbClr val="7DBA00"/>
          </a:solidFill>
          <a:latin typeface="Verdana" pitchFamily="34" charset="0"/>
        </a:defRPr>
      </a:lvl2pPr>
      <a:lvl3pPr algn="l" rtl="0" eaLnBrk="1" fontAlgn="base" hangingPunct="1">
        <a:spcBef>
          <a:spcPct val="0"/>
        </a:spcBef>
        <a:spcAft>
          <a:spcPct val="0"/>
        </a:spcAft>
        <a:defRPr sz="7900" b="1">
          <a:solidFill>
            <a:srgbClr val="7DBA00"/>
          </a:solidFill>
          <a:latin typeface="Verdana" pitchFamily="34" charset="0"/>
        </a:defRPr>
      </a:lvl3pPr>
      <a:lvl4pPr algn="l" rtl="0" eaLnBrk="1" fontAlgn="base" hangingPunct="1">
        <a:spcBef>
          <a:spcPct val="0"/>
        </a:spcBef>
        <a:spcAft>
          <a:spcPct val="0"/>
        </a:spcAft>
        <a:defRPr sz="7900" b="1">
          <a:solidFill>
            <a:srgbClr val="7DBA00"/>
          </a:solidFill>
          <a:latin typeface="Verdana" pitchFamily="34" charset="0"/>
        </a:defRPr>
      </a:lvl4pPr>
      <a:lvl5pPr algn="l" rtl="0" eaLnBrk="1" fontAlgn="base" hangingPunct="1">
        <a:spcBef>
          <a:spcPct val="0"/>
        </a:spcBef>
        <a:spcAft>
          <a:spcPct val="0"/>
        </a:spcAft>
        <a:defRPr sz="7900" b="1">
          <a:solidFill>
            <a:srgbClr val="7DBA00"/>
          </a:solidFill>
          <a:latin typeface="Verdana" pitchFamily="34" charset="0"/>
        </a:defRPr>
      </a:lvl5pPr>
      <a:lvl6pPr marL="914171" algn="l" rtl="0" eaLnBrk="1" fontAlgn="base" hangingPunct="1">
        <a:spcBef>
          <a:spcPct val="0"/>
        </a:spcBef>
        <a:spcAft>
          <a:spcPct val="0"/>
        </a:spcAft>
        <a:defRPr sz="7998" b="1">
          <a:solidFill>
            <a:srgbClr val="7DBA00"/>
          </a:solidFill>
          <a:latin typeface="Verdana" pitchFamily="34" charset="0"/>
        </a:defRPr>
      </a:lvl6pPr>
      <a:lvl7pPr marL="1828343" algn="l" rtl="0" eaLnBrk="1" fontAlgn="base" hangingPunct="1">
        <a:spcBef>
          <a:spcPct val="0"/>
        </a:spcBef>
        <a:spcAft>
          <a:spcPct val="0"/>
        </a:spcAft>
        <a:defRPr sz="7998" b="1">
          <a:solidFill>
            <a:srgbClr val="7DBA00"/>
          </a:solidFill>
          <a:latin typeface="Verdana" pitchFamily="34" charset="0"/>
        </a:defRPr>
      </a:lvl7pPr>
      <a:lvl8pPr marL="2742514" algn="l" rtl="0" eaLnBrk="1" fontAlgn="base" hangingPunct="1">
        <a:spcBef>
          <a:spcPct val="0"/>
        </a:spcBef>
        <a:spcAft>
          <a:spcPct val="0"/>
        </a:spcAft>
        <a:defRPr sz="7998" b="1">
          <a:solidFill>
            <a:srgbClr val="7DBA00"/>
          </a:solidFill>
          <a:latin typeface="Verdana" pitchFamily="34" charset="0"/>
        </a:defRPr>
      </a:lvl8pPr>
      <a:lvl9pPr marL="3656686" algn="l" rtl="0" eaLnBrk="1" fontAlgn="base" hangingPunct="1">
        <a:spcBef>
          <a:spcPct val="0"/>
        </a:spcBef>
        <a:spcAft>
          <a:spcPct val="0"/>
        </a:spcAft>
        <a:defRPr sz="7998" b="1">
          <a:solidFill>
            <a:srgbClr val="7DBA00"/>
          </a:solidFill>
          <a:latin typeface="Verdana" pitchFamily="34" charset="0"/>
        </a:defRPr>
      </a:lvl9pPr>
    </p:titleStyle>
    <p:bodyStyle>
      <a:lvl1pPr marL="684213" indent="-684213" algn="l" rtl="0" eaLnBrk="1" fontAlgn="base" hangingPunct="1">
        <a:spcBef>
          <a:spcPct val="20000"/>
        </a:spcBef>
        <a:spcAft>
          <a:spcPct val="0"/>
        </a:spcAft>
        <a:buChar char="•"/>
        <a:defRPr sz="6300">
          <a:solidFill>
            <a:srgbClr val="000066"/>
          </a:solidFill>
          <a:latin typeface="+mn-lt"/>
          <a:ea typeface="+mn-ea"/>
          <a:cs typeface="+mn-cs"/>
        </a:defRPr>
      </a:lvl1pPr>
      <a:lvl2pPr marL="1484313" indent="-569913" algn="l" rtl="0" eaLnBrk="1" fontAlgn="base" hangingPunct="1">
        <a:spcBef>
          <a:spcPct val="20000"/>
        </a:spcBef>
        <a:spcAft>
          <a:spcPct val="0"/>
        </a:spcAft>
        <a:buChar char="–"/>
        <a:defRPr sz="5500">
          <a:solidFill>
            <a:srgbClr val="000066"/>
          </a:solidFill>
          <a:latin typeface="+mn-lt"/>
        </a:defRPr>
      </a:lvl2pPr>
      <a:lvl3pPr marL="2284413" indent="-455613" algn="l" rtl="0" eaLnBrk="1" fontAlgn="base" hangingPunct="1">
        <a:spcBef>
          <a:spcPct val="20000"/>
        </a:spcBef>
        <a:spcAft>
          <a:spcPct val="0"/>
        </a:spcAft>
        <a:buChar char="•"/>
        <a:defRPr sz="4700">
          <a:solidFill>
            <a:srgbClr val="000066"/>
          </a:solidFill>
          <a:latin typeface="+mn-lt"/>
        </a:defRPr>
      </a:lvl3pPr>
      <a:lvl4pPr marL="3198813" indent="-455613" algn="l" rtl="0" eaLnBrk="1" fontAlgn="base" hangingPunct="1">
        <a:spcBef>
          <a:spcPct val="20000"/>
        </a:spcBef>
        <a:spcAft>
          <a:spcPct val="0"/>
        </a:spcAft>
        <a:buChar char="–"/>
        <a:defRPr sz="3900">
          <a:solidFill>
            <a:srgbClr val="000066"/>
          </a:solidFill>
          <a:latin typeface="+mn-lt"/>
        </a:defRPr>
      </a:lvl4pPr>
      <a:lvl5pPr marL="4113213" indent="-455613" algn="l" rtl="0" eaLnBrk="1" fontAlgn="base" hangingPunct="1">
        <a:spcBef>
          <a:spcPct val="20000"/>
        </a:spcBef>
        <a:spcAft>
          <a:spcPct val="0"/>
        </a:spcAft>
        <a:buChar char="»"/>
        <a:defRPr sz="3900">
          <a:solidFill>
            <a:srgbClr val="000066"/>
          </a:solidFill>
          <a:latin typeface="+mn-lt"/>
        </a:defRPr>
      </a:lvl5pPr>
      <a:lvl6pPr marL="5027943" indent="-457086" algn="l" rtl="0" eaLnBrk="1" fontAlgn="base" hangingPunct="1">
        <a:spcBef>
          <a:spcPct val="20000"/>
        </a:spcBef>
        <a:spcAft>
          <a:spcPct val="0"/>
        </a:spcAft>
        <a:buChar char="»"/>
        <a:defRPr sz="3999">
          <a:solidFill>
            <a:srgbClr val="000066"/>
          </a:solidFill>
          <a:latin typeface="+mn-lt"/>
        </a:defRPr>
      </a:lvl6pPr>
      <a:lvl7pPr marL="5942114" indent="-457086" algn="l" rtl="0" eaLnBrk="1" fontAlgn="base" hangingPunct="1">
        <a:spcBef>
          <a:spcPct val="20000"/>
        </a:spcBef>
        <a:spcAft>
          <a:spcPct val="0"/>
        </a:spcAft>
        <a:buChar char="»"/>
        <a:defRPr sz="3999">
          <a:solidFill>
            <a:srgbClr val="000066"/>
          </a:solidFill>
          <a:latin typeface="+mn-lt"/>
        </a:defRPr>
      </a:lvl7pPr>
      <a:lvl8pPr marL="6856286" indent="-457086" algn="l" rtl="0" eaLnBrk="1" fontAlgn="base" hangingPunct="1">
        <a:spcBef>
          <a:spcPct val="20000"/>
        </a:spcBef>
        <a:spcAft>
          <a:spcPct val="0"/>
        </a:spcAft>
        <a:buChar char="»"/>
        <a:defRPr sz="3999">
          <a:solidFill>
            <a:srgbClr val="000066"/>
          </a:solidFill>
          <a:latin typeface="+mn-lt"/>
        </a:defRPr>
      </a:lvl8pPr>
      <a:lvl9pPr marL="7770457" indent="-457086" algn="l" rtl="0" eaLnBrk="1" fontAlgn="base" hangingPunct="1">
        <a:spcBef>
          <a:spcPct val="20000"/>
        </a:spcBef>
        <a:spcAft>
          <a:spcPct val="0"/>
        </a:spcAft>
        <a:buChar char="»"/>
        <a:defRPr sz="3999">
          <a:solidFill>
            <a:srgbClr val="000066"/>
          </a:solidFill>
          <a:latin typeface="+mn-lt"/>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8F7E3DD-9310-083E-75E2-0C4B1BA82FAC}"/>
              </a:ext>
            </a:extLst>
          </p:cNvPr>
          <p:cNvSpPr>
            <a:spLocks noGrp="1"/>
          </p:cNvSpPr>
          <p:nvPr>
            <p:ph type="ctrTitle"/>
          </p:nvPr>
        </p:nvSpPr>
        <p:spPr>
          <a:xfrm>
            <a:off x="2032122" y="1972734"/>
            <a:ext cx="20721637" cy="3462866"/>
          </a:xfrm>
        </p:spPr>
        <p:txBody>
          <a:bodyPr/>
          <a:lstStyle/>
          <a:p>
            <a:pPr algn="ctr">
              <a:defRPr/>
            </a:pPr>
            <a:r>
              <a:rPr lang="en-GB" sz="7998"/>
              <a:t>Presentation Template</a:t>
            </a:r>
          </a:p>
        </p:txBody>
      </p:sp>
      <p:pic>
        <p:nvPicPr>
          <p:cNvPr id="4" name="Picture 4" descr="Close-up of a blue water wave&#10;&#10;Description automatically generated">
            <a:extLst>
              <a:ext uri="{FF2B5EF4-FFF2-40B4-BE49-F238E27FC236}">
                <a16:creationId xmlns:a16="http://schemas.microsoft.com/office/drawing/2014/main" id="{B6B723A1-087B-CFA5-6981-39DFD0017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00" r="1181"/>
          <a:stretch>
            <a:fillRect/>
          </a:stretch>
        </p:blipFill>
        <p:spPr bwMode="auto">
          <a:xfrm>
            <a:off x="0" y="-118129"/>
            <a:ext cx="24377650" cy="127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499CC91B-93F5-79C3-32B6-34A90064FE4C}"/>
              </a:ext>
            </a:extLst>
          </p:cNvPr>
          <p:cNvSpPr txBox="1">
            <a:spLocks noChangeArrowheads="1"/>
          </p:cNvSpPr>
          <p:nvPr/>
        </p:nvSpPr>
        <p:spPr bwMode="auto">
          <a:xfrm>
            <a:off x="10312381" y="10858835"/>
            <a:ext cx="4161118" cy="7397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0" indent="0" algn="ctr" rtl="0" eaLnBrk="1" fontAlgn="base" hangingPunct="1">
              <a:spcBef>
                <a:spcPct val="20000"/>
              </a:spcBef>
              <a:spcAft>
                <a:spcPct val="0"/>
              </a:spcAft>
              <a:buFontTx/>
              <a:buNone/>
              <a:defRPr sz="2400">
                <a:solidFill>
                  <a:schemeClr val="tx1"/>
                </a:solidFill>
                <a:latin typeface="Arial" panose="020B0604020202020204" pitchFamily="34" charset="0"/>
                <a:ea typeface="ＭＳ Ｐゴシック" panose="020B0600070205080204" pitchFamily="34" charset="-128"/>
                <a:cs typeface="+mn-cs"/>
              </a:defRPr>
            </a:lvl1pPr>
            <a:lvl2pPr marL="742950" indent="-285750" algn="l" rtl="0" eaLnBrk="1" fontAlgn="base" hangingPunct="1">
              <a:spcBef>
                <a:spcPct val="20000"/>
              </a:spcBef>
              <a:spcAft>
                <a:spcPct val="0"/>
              </a:spcAft>
              <a:buChar char="–"/>
              <a:defRPr sz="2400">
                <a:solidFill>
                  <a:schemeClr val="tx1"/>
                </a:solidFill>
                <a:latin typeface="Arial" panose="020B0604020202020204" pitchFamily="34" charset="0"/>
                <a:ea typeface="ＭＳ Ｐゴシック"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gn="l" rtl="0" eaLnBrk="1" fontAlgn="base" hangingPunct="1">
              <a:spcBef>
                <a:spcPct val="20000"/>
              </a:spcBef>
              <a:spcAft>
                <a:spcPct val="0"/>
              </a:spcAft>
              <a:buChar char="–"/>
              <a:defRPr sz="2400">
                <a:solidFill>
                  <a:schemeClr val="tx1"/>
                </a:solidFill>
                <a:latin typeface="Arial" panose="020B0604020202020204" pitchFamily="34" charset="0"/>
                <a:ea typeface="ＭＳ Ｐゴシック" panose="020B0600070205080204" pitchFamily="34" charset="-128"/>
              </a:defRPr>
            </a:lvl4pPr>
            <a:lvl5pPr marL="2057400" indent="-228600" algn="l" rtl="0" eaLnBrk="1" fontAlgn="base" hangingPunct="1">
              <a:spcBef>
                <a:spcPct val="20000"/>
              </a:spcBef>
              <a:spcAft>
                <a:spcPct val="0"/>
              </a:spcAft>
              <a:buChar char="»"/>
              <a:defRPr sz="2400">
                <a:solidFill>
                  <a:schemeClr val="tx1"/>
                </a:solidFill>
                <a:latin typeface="Arial" panose="020B0604020202020204" pitchFamily="34" charset="0"/>
                <a:ea typeface="ＭＳ Ｐゴシック" panose="020B0600070205080204" pitchFamily="34" charset="-128"/>
              </a:defRPr>
            </a:lvl5pPr>
            <a:lvl6pPr marL="2514600" indent="-228600" algn="l" defTabSz="457200" rtl="0" eaLnBrk="0" fontAlgn="base" hangingPunct="0">
              <a:spcBef>
                <a:spcPct val="0"/>
              </a:spcBef>
              <a:spcAft>
                <a:spcPct val="0"/>
              </a:spcAft>
              <a:buChar char="»"/>
              <a:defRPr sz="2400">
                <a:solidFill>
                  <a:schemeClr val="tx1"/>
                </a:solidFill>
                <a:latin typeface="Arial" panose="020B0604020202020204" pitchFamily="34" charset="0"/>
                <a:ea typeface="ＭＳ Ｐゴシック" panose="020B0600070205080204" pitchFamily="34" charset="-128"/>
              </a:defRPr>
            </a:lvl6pPr>
            <a:lvl7pPr marL="2971800" indent="-228600" algn="l" defTabSz="457200" rtl="0" eaLnBrk="0" fontAlgn="base" hangingPunct="0">
              <a:spcBef>
                <a:spcPct val="0"/>
              </a:spcBef>
              <a:spcAft>
                <a:spcPct val="0"/>
              </a:spcAft>
              <a:buChar char="»"/>
              <a:defRPr sz="2400">
                <a:solidFill>
                  <a:schemeClr val="tx1"/>
                </a:solidFill>
                <a:latin typeface="Arial" panose="020B0604020202020204" pitchFamily="34" charset="0"/>
                <a:ea typeface="ＭＳ Ｐゴシック" panose="020B0600070205080204" pitchFamily="34" charset="-128"/>
              </a:defRPr>
            </a:lvl7pPr>
            <a:lvl8pPr marL="3429000" indent="-228600" algn="l" defTabSz="457200" rtl="0" eaLnBrk="0" fontAlgn="base" hangingPunct="0">
              <a:spcBef>
                <a:spcPct val="0"/>
              </a:spcBef>
              <a:spcAft>
                <a:spcPct val="0"/>
              </a:spcAft>
              <a:buChar char="»"/>
              <a:defRPr sz="2400">
                <a:solidFill>
                  <a:schemeClr val="tx1"/>
                </a:solidFill>
                <a:latin typeface="Arial" panose="020B0604020202020204" pitchFamily="34" charset="0"/>
                <a:ea typeface="ＭＳ Ｐゴシック" panose="020B0600070205080204" pitchFamily="34" charset="-128"/>
              </a:defRPr>
            </a:lvl8pPr>
            <a:lvl9pPr marL="3886200" indent="-228600" algn="l" defTabSz="457200" rtl="0" eaLnBrk="0" fontAlgn="base" hangingPunct="0">
              <a:spcBef>
                <a:spcPct val="0"/>
              </a:spcBef>
              <a:spcAft>
                <a:spcPct val="0"/>
              </a:spcAft>
              <a:buChar char="»"/>
              <a:defRPr sz="2400">
                <a:solidFill>
                  <a:schemeClr val="tx1"/>
                </a:solidFill>
                <a:latin typeface="Arial" panose="020B0604020202020204" pitchFamily="34" charset="0"/>
                <a:ea typeface="ＭＳ Ｐゴシック" panose="020B0600070205080204" pitchFamily="34" charset="-128"/>
              </a:defRPr>
            </a:lvl9pPr>
          </a:lstStyle>
          <a:p>
            <a:pPr>
              <a:lnSpc>
                <a:spcPct val="150000"/>
              </a:lnSpc>
              <a:spcBef>
                <a:spcPct val="0"/>
              </a:spcBef>
            </a:pPr>
            <a:r>
              <a:rPr lang="en-US" altLang="en-US" sz="3200" b="1" dirty="0">
                <a:solidFill>
                  <a:srgbClr val="000066"/>
                </a:solidFill>
                <a:latin typeface="Arial"/>
                <a:ea typeface="ＭＳ Ｐゴシック"/>
                <a:cs typeface="Arial"/>
              </a:rPr>
              <a:t>27 August 2026</a:t>
            </a:r>
            <a:endParaRPr lang="en-US" altLang="en-US" sz="3200" b="1" kern="1200" dirty="0">
              <a:solidFill>
                <a:srgbClr val="000066"/>
              </a:solidFill>
              <a:latin typeface="Arial"/>
              <a:ea typeface="ＭＳ Ｐゴシック"/>
              <a:cs typeface="Arial"/>
            </a:endParaRPr>
          </a:p>
        </p:txBody>
      </p:sp>
      <p:sp>
        <p:nvSpPr>
          <p:cNvPr id="3" name="Text 2">
            <a:extLst>
              <a:ext uri="{FF2B5EF4-FFF2-40B4-BE49-F238E27FC236}">
                <a16:creationId xmlns:a16="http://schemas.microsoft.com/office/drawing/2014/main" id="{75EA79BE-0A9E-32EE-A467-2A3AF1F95FC9}"/>
              </a:ext>
            </a:extLst>
          </p:cNvPr>
          <p:cNvSpPr/>
          <p:nvPr/>
        </p:nvSpPr>
        <p:spPr>
          <a:xfrm>
            <a:off x="1218883" y="6400800"/>
            <a:ext cx="21939885" cy="2976282"/>
          </a:xfrm>
          <a:prstGeom prst="rect">
            <a:avLst/>
          </a:prstGeom>
          <a:noFill/>
          <a:ln/>
        </p:spPr>
        <p:txBody>
          <a:bodyPr wrap="square" rtlCol="0" anchor="ctr"/>
          <a:lstStyle/>
          <a:p>
            <a:pPr algn="ctr"/>
            <a:r>
              <a:rPr lang="en-US" sz="6398" dirty="0">
                <a:solidFill>
                  <a:srgbClr val="FF0000"/>
                </a:solidFill>
                <a:latin typeface="Arial" pitchFamily="34" charset="0"/>
                <a:cs typeface="Arial" pitchFamily="34" charset="-120"/>
              </a:rPr>
              <a:t>LIMS BRIEFING SESSION</a:t>
            </a:r>
          </a:p>
          <a:p>
            <a:pPr algn="ctr"/>
            <a:r>
              <a:rPr lang="en-US" sz="6398" dirty="0">
                <a:solidFill>
                  <a:srgbClr val="FF0000"/>
                </a:solidFill>
                <a:latin typeface="Arial" pitchFamily="34" charset="0"/>
                <a:cs typeface="Arial" pitchFamily="34" charset="-120"/>
              </a:rPr>
              <a:t>VCW 438/LIMS3/26</a:t>
            </a:r>
          </a:p>
          <a:p>
            <a:pPr algn="ctr"/>
            <a:r>
              <a:rPr lang="en-US" sz="6398" dirty="0">
                <a:solidFill>
                  <a:srgbClr val="FF0000"/>
                </a:solidFill>
                <a:latin typeface="Arial" pitchFamily="34" charset="0"/>
                <a:cs typeface="Arial" pitchFamily="34" charset="-120"/>
              </a:rPr>
              <a:t>Request for Proposal for Appointment of Professional Service Provider to Implement an Laboratory Information Management System on behalf of Vaal Central Water</a:t>
            </a:r>
            <a:endParaRPr lang="en-US" sz="6398"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3A8F3-D29E-4FE1-7559-1CF28936582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E47C05-7525-5347-A9A9-7D6E74AA23FD}"/>
              </a:ext>
            </a:extLst>
          </p:cNvPr>
          <p:cNvSpPr>
            <a:spLocks noGrp="1"/>
          </p:cNvSpPr>
          <p:nvPr>
            <p:ph idx="1"/>
          </p:nvPr>
        </p:nvSpPr>
        <p:spPr>
          <a:xfrm>
            <a:off x="204395" y="2363455"/>
            <a:ext cx="23317200" cy="9613392"/>
          </a:xfrm>
        </p:spPr>
        <p:txBody>
          <a:bodyPr wrap="square" anchor="ctr"/>
          <a:lstStyle/>
          <a:p>
            <a:pPr lvl="1">
              <a:lnSpc>
                <a:spcPct val="105000"/>
              </a:lnSpc>
              <a:spcBef>
                <a:spcPts val="0"/>
              </a:spcBef>
              <a:spcAft>
                <a:spcPts val="2800"/>
              </a:spcAft>
            </a:pPr>
            <a:r>
              <a:rPr lang="en-US" sz="4200" b="1">
                <a:latin typeface="+mj-lt"/>
              </a:rPr>
              <a:t>Deliverable 15</a:t>
            </a:r>
            <a:r>
              <a:rPr lang="en-US" sz="4200">
                <a:latin typeface="+mj-lt"/>
              </a:rPr>
              <a:t> – The system must support seamless integration with external platforms and technologies, including Enterprise Resource Planning (ERP), integrated regulatory information system (IRIS), Supervisory Control and Data Acquisition (SCADA), and field instruments.</a:t>
            </a:r>
          </a:p>
          <a:p>
            <a:pPr lvl="1">
              <a:lnSpc>
                <a:spcPct val="105000"/>
              </a:lnSpc>
              <a:spcBef>
                <a:spcPts val="0"/>
              </a:spcBef>
              <a:spcAft>
                <a:spcPts val="2800"/>
              </a:spcAft>
            </a:pPr>
            <a:r>
              <a:rPr lang="en-US" sz="4200" b="1">
                <a:latin typeface="+mj-lt"/>
              </a:rPr>
              <a:t>Deliverable 16 </a:t>
            </a:r>
            <a:r>
              <a:rPr lang="en-US" sz="4200">
                <a:latin typeface="+mj-lt"/>
              </a:rPr>
              <a:t>– bidder must provide a support and maintenance agreement covering the duration of the contract.</a:t>
            </a:r>
          </a:p>
          <a:p>
            <a:pPr lvl="1">
              <a:lnSpc>
                <a:spcPct val="105000"/>
              </a:lnSpc>
              <a:spcBef>
                <a:spcPts val="0"/>
              </a:spcBef>
              <a:spcAft>
                <a:spcPts val="2800"/>
              </a:spcAft>
            </a:pPr>
            <a:r>
              <a:rPr lang="en-US" sz="4200" b="1">
                <a:latin typeface="+mj-lt"/>
              </a:rPr>
              <a:t>Deliverable 17</a:t>
            </a:r>
            <a:r>
              <a:rPr lang="en-US" sz="4200">
                <a:latin typeface="+mj-lt"/>
              </a:rPr>
              <a:t> – bidder must submit a comprehensive training plan covering both end-user and system administrator training requirements.</a:t>
            </a:r>
          </a:p>
          <a:p>
            <a:pPr lvl="1">
              <a:lnSpc>
                <a:spcPct val="105000"/>
              </a:lnSpc>
              <a:spcBef>
                <a:spcPts val="0"/>
              </a:spcBef>
              <a:spcAft>
                <a:spcPts val="0"/>
              </a:spcAft>
            </a:pPr>
            <a:r>
              <a:rPr lang="en-US" sz="4200" b="1">
                <a:latin typeface="+mj-lt"/>
              </a:rPr>
              <a:t>Deliverable 18 </a:t>
            </a:r>
            <a:r>
              <a:rPr lang="en-US" sz="4200">
                <a:latin typeface="+mj-lt"/>
              </a:rPr>
              <a:t>– bidder must define the infrastructure, security, scalability, and compliance requirements for both cloud-based and on-premises hosting environments.</a:t>
            </a:r>
            <a:endParaRPr lang="en-ZA" sz="3600">
              <a:latin typeface="+mj-lt"/>
            </a:endParaRPr>
          </a:p>
        </p:txBody>
      </p:sp>
      <p:sp>
        <p:nvSpPr>
          <p:cNvPr id="4" name="Shape 0">
            <a:extLst>
              <a:ext uri="{FF2B5EF4-FFF2-40B4-BE49-F238E27FC236}">
                <a16:creationId xmlns:a16="http://schemas.microsoft.com/office/drawing/2014/main" id="{D1825104-53D4-E7A8-1FC5-E4E15728F557}"/>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Specifications</a:t>
            </a:r>
            <a:endParaRPr lang="en-ZA" dirty="0">
              <a:solidFill>
                <a:schemeClr val="bg1"/>
              </a:solidFill>
            </a:endParaRPr>
          </a:p>
        </p:txBody>
      </p:sp>
    </p:spTree>
    <p:extLst>
      <p:ext uri="{BB962C8B-B14F-4D97-AF65-F5344CB8AC3E}">
        <p14:creationId xmlns:p14="http://schemas.microsoft.com/office/powerpoint/2010/main" val="1794487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C8575-DEDC-25DB-E87F-7637F1F08D3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966E43-8FDF-CD40-747A-308596821895}"/>
              </a:ext>
            </a:extLst>
          </p:cNvPr>
          <p:cNvSpPr>
            <a:spLocks noGrp="1"/>
          </p:cNvSpPr>
          <p:nvPr>
            <p:ph idx="1"/>
          </p:nvPr>
        </p:nvSpPr>
        <p:spPr>
          <a:xfrm>
            <a:off x="204395" y="2363455"/>
            <a:ext cx="23317200" cy="9613392"/>
          </a:xfrm>
        </p:spPr>
        <p:txBody>
          <a:bodyPr/>
          <a:lstStyle/>
          <a:p>
            <a:pPr lvl="1"/>
            <a:r>
              <a:rPr lang="en-US" sz="3600" b="1" dirty="0">
                <a:latin typeface="+mj-lt"/>
              </a:rPr>
              <a:t>Deliverable 19 – </a:t>
            </a:r>
            <a:r>
              <a:rPr lang="en-US" sz="3600" dirty="0">
                <a:latin typeface="+mj-lt"/>
              </a:rPr>
              <a:t>bidder must provide a detailed overview of their software licensing structure and subscription delivery model.</a:t>
            </a:r>
          </a:p>
          <a:p>
            <a:pPr lvl="1"/>
            <a:endParaRPr lang="en-US" sz="3600" dirty="0">
              <a:latin typeface="+mj-lt"/>
            </a:endParaRPr>
          </a:p>
          <a:p>
            <a:pPr marL="914400" lvl="1" indent="0">
              <a:buNone/>
            </a:pPr>
            <a:endParaRPr lang="en-ZA" sz="3600" dirty="0">
              <a:latin typeface="+mj-lt"/>
            </a:endParaRPr>
          </a:p>
          <a:p>
            <a:pPr lvl="1"/>
            <a:r>
              <a:rPr lang="en-US" sz="3600" b="1" dirty="0">
                <a:latin typeface="+mj-lt"/>
              </a:rPr>
              <a:t>Deliverable 20</a:t>
            </a:r>
            <a:r>
              <a:rPr lang="en-US" sz="3600" dirty="0">
                <a:latin typeface="+mj-lt"/>
              </a:rPr>
              <a:t> – bidder must provide end-to-end implementation services, including system customization, configuration, integration with existing infrastructure, functional and user acceptance testing, and deployment into the production environment.</a:t>
            </a:r>
          </a:p>
          <a:p>
            <a:pPr lvl="1"/>
            <a:endParaRPr lang="en-US" sz="3600" dirty="0">
              <a:latin typeface="+mj-lt"/>
            </a:endParaRPr>
          </a:p>
          <a:p>
            <a:pPr marL="914400" lvl="1" indent="0">
              <a:buNone/>
            </a:pPr>
            <a:endParaRPr lang="en-ZA" sz="3600" dirty="0">
              <a:latin typeface="+mj-lt"/>
            </a:endParaRPr>
          </a:p>
          <a:p>
            <a:pPr lvl="1"/>
            <a:r>
              <a:rPr lang="en-US" sz="3600" b="1" dirty="0">
                <a:latin typeface="+mj-lt"/>
              </a:rPr>
              <a:t>Deliverable 21</a:t>
            </a:r>
            <a:r>
              <a:rPr lang="en-US" sz="3600" dirty="0">
                <a:latin typeface="+mj-lt"/>
              </a:rPr>
              <a:t> – Data storage - bidder must disclose the physical location of their data center.</a:t>
            </a:r>
            <a:endParaRPr lang="en-ZA" sz="3600" dirty="0">
              <a:latin typeface="+mj-lt"/>
            </a:endParaRPr>
          </a:p>
          <a:p>
            <a:pPr marL="0" indent="0">
              <a:buNone/>
            </a:pPr>
            <a:endParaRPr lang="en-ZA" sz="4400" dirty="0"/>
          </a:p>
        </p:txBody>
      </p:sp>
      <p:sp>
        <p:nvSpPr>
          <p:cNvPr id="4" name="Shape 0">
            <a:extLst>
              <a:ext uri="{FF2B5EF4-FFF2-40B4-BE49-F238E27FC236}">
                <a16:creationId xmlns:a16="http://schemas.microsoft.com/office/drawing/2014/main" id="{6DD7AA8E-6A01-FD38-36E0-24A4B8522113}"/>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Specifications</a:t>
            </a:r>
            <a:endParaRPr lang="en-ZA" dirty="0">
              <a:solidFill>
                <a:schemeClr val="bg1"/>
              </a:solidFill>
            </a:endParaRPr>
          </a:p>
        </p:txBody>
      </p:sp>
    </p:spTree>
    <p:extLst>
      <p:ext uri="{BB962C8B-B14F-4D97-AF65-F5344CB8AC3E}">
        <p14:creationId xmlns:p14="http://schemas.microsoft.com/office/powerpoint/2010/main" val="3123543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lvl="1"/>
            <a:r>
              <a:rPr lang="en-ZA" sz="3600" dirty="0">
                <a:latin typeface="+mj-lt"/>
              </a:rPr>
              <a:t>Vaal Central Water would like to appoint a suitable service provider to supply and implement a LIMS to Vaal Central Water for a period of three years. The areas of expertise and skills required are, but not limited to:</a:t>
            </a:r>
          </a:p>
          <a:p>
            <a:pPr lvl="1"/>
            <a:r>
              <a:rPr lang="en-ZA" sz="3600" b="1" dirty="0"/>
              <a:t>Project Management</a:t>
            </a:r>
            <a:endParaRPr lang="en-ZA" sz="3600" dirty="0"/>
          </a:p>
          <a:p>
            <a:pPr lvl="2"/>
            <a:r>
              <a:rPr lang="en-ZA" sz="3600" dirty="0"/>
              <a:t>Project planning and execution</a:t>
            </a:r>
          </a:p>
          <a:p>
            <a:pPr lvl="2"/>
            <a:r>
              <a:rPr lang="en-ZA" sz="3600" dirty="0"/>
              <a:t>Change management</a:t>
            </a:r>
          </a:p>
          <a:p>
            <a:pPr lvl="2"/>
            <a:r>
              <a:rPr lang="en-ZA" sz="3600" dirty="0"/>
              <a:t>Stakeholder Management</a:t>
            </a:r>
          </a:p>
          <a:p>
            <a:pPr lvl="2"/>
            <a:r>
              <a:rPr lang="en-ZA" sz="3600" dirty="0"/>
              <a:t>Risk and quality management</a:t>
            </a:r>
          </a:p>
          <a:p>
            <a:pPr lvl="1"/>
            <a:r>
              <a:rPr lang="en-ZA" sz="3600" b="1" dirty="0">
                <a:latin typeface="+mj-lt"/>
              </a:rPr>
              <a:t>Technical Expertise</a:t>
            </a:r>
            <a:endParaRPr lang="en-ZA" sz="3600" dirty="0">
              <a:latin typeface="+mj-lt"/>
            </a:endParaRPr>
          </a:p>
          <a:p>
            <a:r>
              <a:rPr lang="en-ZA" sz="3600" dirty="0">
                <a:latin typeface="+mj-lt"/>
              </a:rPr>
              <a:t> LIMS configuration and customization</a:t>
            </a:r>
          </a:p>
          <a:p>
            <a:pPr lvl="2"/>
            <a:r>
              <a:rPr lang="en-ZA" sz="3600" dirty="0">
                <a:latin typeface="+mj-lt"/>
              </a:rPr>
              <a:t>Integration with laboratory instruments</a:t>
            </a:r>
          </a:p>
          <a:p>
            <a:pPr lvl="2"/>
            <a:r>
              <a:rPr lang="en-ZA" sz="3600" dirty="0">
                <a:latin typeface="+mj-lt"/>
              </a:rPr>
              <a:t>Data analytics and reporting</a:t>
            </a:r>
          </a:p>
          <a:p>
            <a:pPr lvl="2"/>
            <a:r>
              <a:rPr lang="en-ZA" sz="3600" dirty="0">
                <a:latin typeface="+mj-lt"/>
              </a:rPr>
              <a:t>Cloud and on-premises deployment</a:t>
            </a:r>
          </a:p>
          <a:p>
            <a:endParaRPr lang="en-ZA" sz="3600" dirty="0">
              <a:latin typeface="+mj-lt"/>
            </a:endParaRPr>
          </a:p>
          <a:p>
            <a:pPr marL="0" indent="0">
              <a:buNone/>
            </a:pPr>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Scope of work</a:t>
            </a:r>
            <a:endParaRPr lang="en-ZA" dirty="0">
              <a:solidFill>
                <a:schemeClr val="bg1"/>
              </a:solidFill>
            </a:endParaRPr>
          </a:p>
        </p:txBody>
      </p:sp>
    </p:spTree>
    <p:extLst>
      <p:ext uri="{BB962C8B-B14F-4D97-AF65-F5344CB8AC3E}">
        <p14:creationId xmlns:p14="http://schemas.microsoft.com/office/powerpoint/2010/main" val="3030515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E55A8-B5AF-D086-B1EB-D746EBF3F43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691861-16DB-E992-9776-427395DDDE51}"/>
              </a:ext>
            </a:extLst>
          </p:cNvPr>
          <p:cNvSpPr>
            <a:spLocks noGrp="1"/>
          </p:cNvSpPr>
          <p:nvPr>
            <p:ph idx="1"/>
          </p:nvPr>
        </p:nvSpPr>
        <p:spPr>
          <a:xfrm>
            <a:off x="204395" y="2363455"/>
            <a:ext cx="23317200" cy="9613392"/>
          </a:xfrm>
        </p:spPr>
        <p:txBody>
          <a:bodyPr/>
          <a:lstStyle/>
          <a:p>
            <a:pPr lvl="1"/>
            <a:r>
              <a:rPr lang="en-ZA" sz="3600" b="1" dirty="0">
                <a:latin typeface="+mj-lt"/>
              </a:rPr>
              <a:t>Domain Knowledge</a:t>
            </a:r>
            <a:endParaRPr lang="en-ZA" sz="3600" dirty="0">
              <a:latin typeface="+mj-lt"/>
            </a:endParaRPr>
          </a:p>
          <a:p>
            <a:r>
              <a:rPr lang="en-ZA" sz="3600" b="1" dirty="0">
                <a:latin typeface="+mj-lt"/>
              </a:rPr>
              <a:t> </a:t>
            </a:r>
            <a:endParaRPr lang="en-ZA" sz="3600" dirty="0">
              <a:latin typeface="+mj-lt"/>
            </a:endParaRPr>
          </a:p>
          <a:p>
            <a:pPr lvl="2"/>
            <a:r>
              <a:rPr lang="en-ZA" sz="3600" dirty="0">
                <a:latin typeface="+mj-lt"/>
              </a:rPr>
              <a:t>Laboratory processes and workflow design</a:t>
            </a:r>
          </a:p>
          <a:p>
            <a:pPr lvl="2"/>
            <a:r>
              <a:rPr lang="en-ZA" sz="3600" dirty="0">
                <a:latin typeface="+mj-lt"/>
              </a:rPr>
              <a:t>Quality management and compliance</a:t>
            </a:r>
          </a:p>
          <a:p>
            <a:pPr lvl="2"/>
            <a:r>
              <a:rPr lang="en-ZA" sz="3600" dirty="0">
                <a:latin typeface="+mj-lt"/>
              </a:rPr>
              <a:t>Environmental, water and chemical analysis knowledge</a:t>
            </a:r>
          </a:p>
          <a:p>
            <a:pPr lvl="2"/>
            <a:r>
              <a:rPr lang="en-ZA" sz="3600" dirty="0">
                <a:latin typeface="+mj-lt"/>
              </a:rPr>
              <a:t>Regulatory compliance</a:t>
            </a:r>
          </a:p>
          <a:p>
            <a:pPr marL="0" indent="0">
              <a:buNone/>
            </a:pPr>
            <a:endParaRPr lang="en-ZA" sz="3600" dirty="0">
              <a:latin typeface="+mj-lt"/>
            </a:endParaRPr>
          </a:p>
          <a:p>
            <a:pPr lvl="1"/>
            <a:r>
              <a:rPr lang="en-ZA" sz="3600" b="1" dirty="0">
                <a:latin typeface="+mj-lt"/>
              </a:rPr>
              <a:t>Training and Support Skills </a:t>
            </a:r>
            <a:endParaRPr lang="en-ZA" sz="3600" dirty="0">
              <a:latin typeface="+mj-lt"/>
            </a:endParaRPr>
          </a:p>
          <a:p>
            <a:r>
              <a:rPr lang="en-ZA" sz="3600" dirty="0">
                <a:latin typeface="+mj-lt"/>
              </a:rPr>
              <a:t> </a:t>
            </a:r>
          </a:p>
          <a:p>
            <a:pPr lvl="2"/>
            <a:r>
              <a:rPr lang="en-ZA" sz="3600" dirty="0">
                <a:latin typeface="+mj-lt"/>
              </a:rPr>
              <a:t>User training and skills transfer</a:t>
            </a:r>
          </a:p>
          <a:p>
            <a:pPr lvl="2"/>
            <a:r>
              <a:rPr lang="en-ZA" sz="3600" dirty="0">
                <a:latin typeface="+mj-lt"/>
              </a:rPr>
              <a:t>Technical support and maintenance</a:t>
            </a:r>
          </a:p>
          <a:p>
            <a:pPr marL="0" indent="0">
              <a:buNone/>
            </a:pPr>
            <a:endParaRPr lang="en-ZA" sz="3600" dirty="0">
              <a:latin typeface="+mj-lt"/>
            </a:endParaRPr>
          </a:p>
          <a:p>
            <a:pPr marL="0" indent="0">
              <a:buNone/>
            </a:pPr>
            <a:endParaRPr lang="en-ZA" sz="4400" dirty="0"/>
          </a:p>
        </p:txBody>
      </p:sp>
      <p:sp>
        <p:nvSpPr>
          <p:cNvPr id="4" name="Shape 0">
            <a:extLst>
              <a:ext uri="{FF2B5EF4-FFF2-40B4-BE49-F238E27FC236}">
                <a16:creationId xmlns:a16="http://schemas.microsoft.com/office/drawing/2014/main" id="{DF2295CD-ED93-A6A5-0A52-41A3DAE68EC3}"/>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Scope of work</a:t>
            </a:r>
            <a:endParaRPr lang="en-ZA" dirty="0">
              <a:solidFill>
                <a:schemeClr val="bg1"/>
              </a:solidFill>
            </a:endParaRPr>
          </a:p>
        </p:txBody>
      </p:sp>
    </p:spTree>
    <p:extLst>
      <p:ext uri="{BB962C8B-B14F-4D97-AF65-F5344CB8AC3E}">
        <p14:creationId xmlns:p14="http://schemas.microsoft.com/office/powerpoint/2010/main" val="3564376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0" indent="0" algn="just">
              <a:lnSpc>
                <a:spcPct val="115000"/>
              </a:lnSpc>
              <a:spcAft>
                <a:spcPts val="800"/>
              </a:spcAft>
              <a:buSzPts val="1000"/>
              <a:buNone/>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Integration, Customization and Data migration</a:t>
            </a:r>
          </a:p>
          <a:p>
            <a:pPr algn="just">
              <a:lnSpc>
                <a:spcPct val="115000"/>
              </a:lnSpc>
              <a:spcAft>
                <a:spcPts val="800"/>
              </a:spcAft>
              <a:buSzPts val="1000"/>
              <a:tabLst>
                <a:tab pos="457200" algn="l"/>
              </a:tabLst>
            </a:pPr>
            <a:r>
              <a:rPr lang="en-US" sz="3600" dirty="0">
                <a:latin typeface="Verdana" panose="020B0604030504040204" pitchFamily="34" charset="0"/>
                <a:ea typeface="MS Mincho" panose="02020609040205080304" pitchFamily="49" charset="-128"/>
                <a:cs typeface="Arial" panose="020B0604020202020204" pitchFamily="34" charset="0"/>
              </a:rPr>
              <a:t>VCW expects that the new LIMS solution will be making use of best practices, therefore little customization will be required during the project implementation</a:t>
            </a:r>
          </a:p>
          <a:p>
            <a:pPr algn="just">
              <a:lnSpc>
                <a:spcPct val="115000"/>
              </a:lnSpc>
              <a:spcAft>
                <a:spcPts val="800"/>
              </a:spcAft>
              <a:buSzPts val="1000"/>
              <a:tabLst>
                <a:tab pos="457200" algn="l"/>
              </a:tabLst>
            </a:pPr>
            <a:r>
              <a:rPr lang="en-US" sz="3600" dirty="0">
                <a:latin typeface="Verdana" panose="020B0604030504040204" pitchFamily="34" charset="0"/>
                <a:ea typeface="MS Mincho" panose="02020609040205080304" pitchFamily="49" charset="-128"/>
                <a:cs typeface="Arial" panose="020B0604020202020204" pitchFamily="34" charset="0"/>
              </a:rPr>
              <a:t>They new LIMS will be expected to have capability to interface with systems like, LIMS, Maximo, HRIS, GIS and SCADA</a:t>
            </a:r>
          </a:p>
          <a:p>
            <a:pPr algn="just">
              <a:lnSpc>
                <a:spcPct val="115000"/>
              </a:lnSpc>
              <a:spcAft>
                <a:spcPts val="800"/>
              </a:spcAft>
              <a:buSzPts val="1000"/>
              <a:tabLst>
                <a:tab pos="457200" algn="l"/>
              </a:tabLst>
            </a:pPr>
            <a:r>
              <a:rPr lang="en-US" sz="3600" dirty="0">
                <a:latin typeface="Verdana" panose="020B0604030504040204" pitchFamily="34" charset="0"/>
                <a:ea typeface="MS Mincho" panose="02020609040205080304" pitchFamily="49" charset="-128"/>
                <a:cs typeface="Arial" panose="020B0604020202020204" pitchFamily="34" charset="0"/>
              </a:rPr>
              <a:t>There will be no third party solutions required during the implementation of the LIMS, VCW requires  a single LIMS solution that will meet its business needs</a:t>
            </a:r>
          </a:p>
          <a:p>
            <a:pPr algn="just">
              <a:lnSpc>
                <a:spcPct val="115000"/>
              </a:lnSpc>
              <a:spcAft>
                <a:spcPts val="800"/>
              </a:spcAft>
              <a:buSzPts val="1000"/>
              <a:tabLst>
                <a:tab pos="457200" algn="l"/>
              </a:tabLst>
            </a:pPr>
            <a:r>
              <a:rPr lang="en-US" sz="3600" dirty="0">
                <a:latin typeface="Verdana" panose="020B0604030504040204" pitchFamily="34" charset="0"/>
                <a:ea typeface="MS Mincho" panose="02020609040205080304" pitchFamily="49" charset="-128"/>
                <a:cs typeface="Arial" panose="020B0604020202020204" pitchFamily="34" charset="0"/>
              </a:rPr>
              <a:t>Data migration might be required during the project implementation however that will be determined during the project</a:t>
            </a: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 </a:t>
            </a: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Scope of work</a:t>
            </a:r>
            <a:endParaRPr lang="en-ZA" dirty="0">
              <a:solidFill>
                <a:schemeClr val="bg1"/>
              </a:solidFill>
            </a:endParaRPr>
          </a:p>
        </p:txBody>
      </p:sp>
    </p:spTree>
    <p:extLst>
      <p:ext uri="{BB962C8B-B14F-4D97-AF65-F5344CB8AC3E}">
        <p14:creationId xmlns:p14="http://schemas.microsoft.com/office/powerpoint/2010/main" val="1101784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algn="just">
              <a:lnSpc>
                <a:spcPct val="115000"/>
              </a:lnSpc>
              <a:spcAft>
                <a:spcPts val="800"/>
              </a:spcAft>
              <a:buSzPts val="1000"/>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Provide hosting capabilities, cloud (SaaS)</a:t>
            </a:r>
          </a:p>
          <a:p>
            <a:pPr algn="just">
              <a:lnSpc>
                <a:spcPct val="115000"/>
              </a:lnSpc>
              <a:spcAft>
                <a:spcPts val="800"/>
              </a:spcAft>
              <a:buSzPts val="1000"/>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Provide DR solutions for the LIMS</a:t>
            </a:r>
          </a:p>
          <a:p>
            <a:pPr algn="just">
              <a:lnSpc>
                <a:spcPct val="115000"/>
              </a:lnSpc>
              <a:spcAft>
                <a:spcPts val="800"/>
              </a:spcAft>
              <a:buSzPts val="1000"/>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Data center must reside in South Africa to comply with POPIA and other South African regulations and standards</a:t>
            </a:r>
          </a:p>
          <a:p>
            <a:pPr algn="just">
              <a:lnSpc>
                <a:spcPct val="115000"/>
              </a:lnSpc>
              <a:spcAft>
                <a:spcPts val="800"/>
              </a:spcAft>
              <a:buSzPts val="1000"/>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Data will remain the intellectual property of VCW</a:t>
            </a:r>
          </a:p>
          <a:p>
            <a:pPr marL="0" indent="0" algn="just">
              <a:lnSpc>
                <a:spcPct val="115000"/>
              </a:lnSpc>
              <a:spcAft>
                <a:spcPts val="800"/>
              </a:spcAft>
              <a:buSzPts val="1000"/>
              <a:buNone/>
              <a:tabLst>
                <a:tab pos="457200" algn="l"/>
              </a:tabLst>
            </a:pPr>
            <a:endParaRPr lang="en-US" sz="4800" dirty="0">
              <a:latin typeface="Verdana" panose="020B0604030504040204" pitchFamily="34" charset="0"/>
              <a:ea typeface="MS Mincho" panose="02020609040205080304" pitchFamily="49" charset="-128"/>
              <a:cs typeface="Arial" panose="020B0604020202020204" pitchFamily="34" charset="0"/>
            </a:endParaRPr>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Hosting</a:t>
            </a:r>
            <a:endParaRPr lang="en-ZA" dirty="0">
              <a:solidFill>
                <a:schemeClr val="bg1"/>
              </a:solidFill>
            </a:endParaRPr>
          </a:p>
        </p:txBody>
      </p:sp>
    </p:spTree>
    <p:extLst>
      <p:ext uri="{BB962C8B-B14F-4D97-AF65-F5344CB8AC3E}">
        <p14:creationId xmlns:p14="http://schemas.microsoft.com/office/powerpoint/2010/main" val="1717297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342900" lvl="0" indent="-342900" algn="just">
              <a:lnSpc>
                <a:spcPct val="100000"/>
              </a:lnSpc>
              <a:buFont typeface="Symbol" panose="05050102010706020507" pitchFamily="18" charset="2"/>
              <a:buChar char=""/>
            </a:pPr>
            <a:r>
              <a:rPr lang="en-ZA" sz="3600" dirty="0">
                <a:latin typeface="+mj-lt"/>
              </a:rPr>
              <a:t>compliance with industry standards (such as ISO/IEC 17025)</a:t>
            </a:r>
          </a:p>
          <a:p>
            <a:pPr marL="342900" lvl="0" indent="-342900" algn="just">
              <a:lnSpc>
                <a:spcPct val="100000"/>
              </a:lnSpc>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POPIA – Protection of Personal Information Act</a:t>
            </a:r>
            <a:endParaRPr lang="en-ZA" sz="3600" dirty="0">
              <a:effectLst/>
              <a:latin typeface="+mj-lt"/>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GRC - Governance, Risk and Compliance</a:t>
            </a:r>
            <a:endParaRPr lang="en-ZA" sz="3600" dirty="0">
              <a:effectLst/>
              <a:latin typeface="+mj-lt"/>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ESG - </a:t>
            </a:r>
            <a:r>
              <a:rPr lang="en-US" sz="3600" dirty="0">
                <a:effectLst/>
                <a:latin typeface="+mj-lt"/>
                <a:ea typeface="MS Mincho" panose="02020609040205080304" pitchFamily="49" charset="-128"/>
                <a:cs typeface="Arial" panose="020B0604020202020204" pitchFamily="34" charset="0"/>
              </a:rPr>
              <a:t>Environmental, Social, and Governance</a:t>
            </a:r>
            <a:endParaRPr lang="en-ZA" sz="3600" dirty="0">
              <a:effectLst/>
              <a:latin typeface="+mj-lt"/>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KING IV</a:t>
            </a:r>
            <a:endParaRPr lang="en-ZA" sz="3600" dirty="0">
              <a:effectLst/>
              <a:latin typeface="+mj-lt"/>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Data sovereignty within South Africa – Data will be the intellectual property of VCW</a:t>
            </a:r>
            <a:endParaRPr lang="en-ZA" sz="3600" dirty="0">
              <a:effectLst/>
              <a:latin typeface="+mj-lt"/>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Audit trails with immutable logs.</a:t>
            </a:r>
            <a:endParaRPr lang="en-ZA" sz="3600" dirty="0">
              <a:effectLst/>
              <a:latin typeface="+mj-lt"/>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Data encryption</a:t>
            </a:r>
            <a:endParaRPr lang="en-ZA" sz="3600" dirty="0">
              <a:effectLst/>
              <a:latin typeface="+mj-lt"/>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Responsive design for mobile access.</a:t>
            </a:r>
            <a:endParaRPr lang="en-ZA" sz="3600" dirty="0">
              <a:effectLst/>
              <a:latin typeface="+mj-lt"/>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Disaster Recovery (DR) 99.9% uptime and annual DR testing.</a:t>
            </a:r>
            <a:endParaRPr lang="en-ZA" sz="3600" dirty="0">
              <a:effectLst/>
              <a:latin typeface="+mj-lt"/>
              <a:ea typeface="MS Mincho" panose="02020609040205080304" pitchFamily="49" charset="-128"/>
              <a:cs typeface="Arial" panose="020B0604020202020204" pitchFamily="34" charset="0"/>
            </a:endParaRPr>
          </a:p>
          <a:p>
            <a:pPr marL="342900" lvl="0" indent="-342900" algn="just">
              <a:lnSpc>
                <a:spcPct val="115000"/>
              </a:lnSpc>
              <a:spcAft>
                <a:spcPts val="1000"/>
              </a:spcAft>
              <a:buFont typeface="Symbol" panose="05050102010706020507" pitchFamily="18" charset="2"/>
              <a:buChar char=""/>
            </a:pPr>
            <a:r>
              <a:rPr lang="en-US" sz="3600" dirty="0">
                <a:effectLst/>
                <a:latin typeface="+mj-lt"/>
                <a:ea typeface="Verdana" panose="020B0604030504040204" pitchFamily="34" charset="0"/>
                <a:cs typeface="Verdana" panose="020B0604030504040204" pitchFamily="34" charset="0"/>
              </a:rPr>
              <a:t>Security standards including Role-Based Access Control, vulnerability management, and SOC 2 Type II and ISO 27001 compliance.</a:t>
            </a:r>
          </a:p>
          <a:p>
            <a:pPr marL="342900" indent="-342900" algn="just">
              <a:lnSpc>
                <a:spcPct val="100000"/>
              </a:lnSpc>
              <a:spcAft>
                <a:spcPts val="1000"/>
              </a:spcAft>
              <a:buFont typeface="Symbol" panose="05050102010706020507" pitchFamily="18" charset="2"/>
              <a:buChar char=""/>
            </a:pPr>
            <a:r>
              <a:rPr lang="en-ZA" sz="3600" dirty="0">
                <a:latin typeface="+mj-lt"/>
              </a:rPr>
              <a:t>Quality management and compliance</a:t>
            </a:r>
          </a:p>
          <a:p>
            <a:pPr marL="342900" indent="-342900" algn="just">
              <a:lnSpc>
                <a:spcPct val="100000"/>
              </a:lnSpc>
              <a:spcAft>
                <a:spcPts val="1000"/>
              </a:spcAft>
              <a:buFont typeface="Symbol" panose="05050102010706020507" pitchFamily="18" charset="2"/>
              <a:buChar char=""/>
            </a:pPr>
            <a:r>
              <a:rPr lang="en-ZA" sz="3600" dirty="0">
                <a:latin typeface="+mj-lt"/>
              </a:rPr>
              <a:t>Regulatory compliance</a:t>
            </a:r>
          </a:p>
          <a:p>
            <a:pPr marL="342900" lvl="0" indent="-342900" algn="just">
              <a:lnSpc>
                <a:spcPct val="115000"/>
              </a:lnSpc>
              <a:spcAft>
                <a:spcPts val="1000"/>
              </a:spcAft>
              <a:buFont typeface="Symbol" panose="05050102010706020507" pitchFamily="18" charset="2"/>
              <a:buChar char=""/>
            </a:pP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1000"/>
              </a:spcAft>
            </a:pP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Compliance and standards</a:t>
            </a:r>
            <a:endParaRPr lang="en-ZA" dirty="0">
              <a:solidFill>
                <a:schemeClr val="bg1"/>
              </a:solidFill>
            </a:endParaRPr>
          </a:p>
        </p:txBody>
      </p:sp>
    </p:spTree>
    <p:extLst>
      <p:ext uri="{BB962C8B-B14F-4D97-AF65-F5344CB8AC3E}">
        <p14:creationId xmlns:p14="http://schemas.microsoft.com/office/powerpoint/2010/main" val="4206585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342900" lvl="0" indent="-342900" algn="just">
              <a:lnSpc>
                <a:spcPct val="115000"/>
              </a:lnSpc>
              <a:buFont typeface="Symbol" panose="05050102010706020507" pitchFamily="18" charset="2"/>
              <a:buChar char=""/>
            </a:pPr>
            <a:r>
              <a:rPr lang="en-GB" sz="4800" dirty="0">
                <a:effectLst/>
                <a:latin typeface="Verdana" panose="020B0604030504040204" pitchFamily="34" charset="0"/>
                <a:ea typeface="Verdana" panose="020B0604030504040204" pitchFamily="34" charset="0"/>
                <a:cs typeface="Verdana" panose="020B0604030504040204" pitchFamily="34" charset="0"/>
              </a:rPr>
              <a:t>Bidders are expected to provide value-add solutions when responding to the tender</a:t>
            </a:r>
            <a:endParaRPr lang="en-ZA" sz="48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1000"/>
              </a:spcAft>
            </a:pPr>
            <a:endParaRPr lang="en-ZA" sz="48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Value add</a:t>
            </a:r>
            <a:endParaRPr lang="en-ZA" dirty="0">
              <a:solidFill>
                <a:schemeClr val="bg1"/>
              </a:solidFill>
            </a:endParaRPr>
          </a:p>
        </p:txBody>
      </p:sp>
    </p:spTree>
    <p:extLst>
      <p:ext uri="{BB962C8B-B14F-4D97-AF65-F5344CB8AC3E}">
        <p14:creationId xmlns:p14="http://schemas.microsoft.com/office/powerpoint/2010/main" val="431659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786"/>
            <a:ext cx="24377650" cy="365665"/>
          </a:xfrm>
          <a:prstGeom prst="rect">
            <a:avLst/>
          </a:prstGeom>
          <a:solidFill>
            <a:srgbClr val="0891B2"/>
          </a:solidFill>
          <a:ln/>
        </p:spPr>
        <p:txBody>
          <a:bodyPr/>
          <a:lstStyle/>
          <a:p>
            <a:endParaRPr lang="en-ZA"/>
          </a:p>
        </p:txBody>
      </p:sp>
      <p:pic>
        <p:nvPicPr>
          <p:cNvPr id="3" name="Image 0" descr="preencoded.png"/>
          <p:cNvPicPr>
            <a:picLocks noChangeAspect="1"/>
          </p:cNvPicPr>
          <p:nvPr/>
        </p:nvPicPr>
        <p:blipFill>
          <a:blip r:embed="rId3"/>
          <a:stretch>
            <a:fillRect/>
          </a:stretch>
        </p:blipFill>
        <p:spPr>
          <a:xfrm>
            <a:off x="10969943" y="3658433"/>
            <a:ext cx="2437765" cy="2437765"/>
          </a:xfrm>
          <a:prstGeom prst="rect">
            <a:avLst/>
          </a:prstGeom>
        </p:spPr>
      </p:pic>
      <p:sp>
        <p:nvSpPr>
          <p:cNvPr id="4" name="Text 1"/>
          <p:cNvSpPr/>
          <p:nvPr/>
        </p:nvSpPr>
        <p:spPr>
          <a:xfrm>
            <a:off x="1218883" y="6339975"/>
            <a:ext cx="21939885" cy="1950212"/>
          </a:xfrm>
          <a:prstGeom prst="rect">
            <a:avLst/>
          </a:prstGeom>
          <a:noFill/>
          <a:ln/>
        </p:spPr>
        <p:txBody>
          <a:bodyPr wrap="square" rtlCol="0" anchor="ctr"/>
          <a:lstStyle/>
          <a:p>
            <a:pPr algn="ctr"/>
            <a:r>
              <a:rPr lang="en-US" sz="11730">
                <a:solidFill>
                  <a:schemeClr val="accent2">
                    <a:lumMod val="75000"/>
                  </a:schemeClr>
                </a:solidFill>
                <a:latin typeface="Arial Black" pitchFamily="34" charset="0"/>
                <a:ea typeface="Arial Black" pitchFamily="34" charset="-122"/>
                <a:cs typeface="Arial Black" pitchFamily="34" charset="-120"/>
              </a:rPr>
              <a:t>Thank You</a:t>
            </a:r>
            <a:endParaRPr lang="en-US" sz="11730">
              <a:solidFill>
                <a:schemeClr val="accent2">
                  <a:lumMod val="75000"/>
                </a:schemeClr>
              </a:solidFill>
            </a:endParaRPr>
          </a:p>
        </p:txBody>
      </p:sp>
      <p:sp>
        <p:nvSpPr>
          <p:cNvPr id="5" name="Text 2"/>
          <p:cNvSpPr/>
          <p:nvPr/>
        </p:nvSpPr>
        <p:spPr>
          <a:xfrm>
            <a:off x="1218883" y="8533963"/>
            <a:ext cx="21939885" cy="1218883"/>
          </a:xfrm>
          <a:prstGeom prst="rect">
            <a:avLst/>
          </a:prstGeom>
          <a:noFill/>
          <a:ln/>
        </p:spPr>
        <p:txBody>
          <a:bodyPr wrap="square" rtlCol="0" anchor="ctr"/>
          <a:lstStyle/>
          <a:p>
            <a:pPr algn="ctr"/>
            <a:r>
              <a:rPr lang="en-US" sz="5332">
                <a:solidFill>
                  <a:schemeClr val="accent2">
                    <a:lumMod val="75000"/>
                  </a:schemeClr>
                </a:solidFill>
                <a:latin typeface="Calibri" pitchFamily="34" charset="0"/>
                <a:ea typeface="Calibri" pitchFamily="34" charset="-122"/>
                <a:cs typeface="Calibri" pitchFamily="34" charset="-120"/>
              </a:rPr>
              <a:t>Questions and Discussion</a:t>
            </a:r>
            <a:endParaRPr lang="en-US" sz="5332">
              <a:solidFill>
                <a:schemeClr val="accent2">
                  <a:lumMod val="75000"/>
                </a:schemeClr>
              </a:solidFill>
            </a:endParaRPr>
          </a:p>
        </p:txBody>
      </p:sp>
      <p:sp>
        <p:nvSpPr>
          <p:cNvPr id="6" name="Shape 3"/>
          <p:cNvSpPr/>
          <p:nvPr/>
        </p:nvSpPr>
        <p:spPr>
          <a:xfrm>
            <a:off x="-17929" y="11703058"/>
            <a:ext cx="24377650" cy="2011156"/>
          </a:xfrm>
          <a:prstGeom prst="rect">
            <a:avLst/>
          </a:prstGeom>
          <a:solidFill>
            <a:srgbClr val="065A82"/>
          </a:solidFill>
          <a:ln/>
        </p:spPr>
        <p:txBody>
          <a:bodyPr/>
          <a:lstStyle/>
          <a:p>
            <a:endParaRPr lang="en-ZA"/>
          </a:p>
        </p:txBody>
      </p:sp>
      <p:sp>
        <p:nvSpPr>
          <p:cNvPr id="7" name="Text 4"/>
          <p:cNvSpPr/>
          <p:nvPr/>
        </p:nvSpPr>
        <p:spPr>
          <a:xfrm>
            <a:off x="1218883" y="11946834"/>
            <a:ext cx="21939885" cy="1462659"/>
          </a:xfrm>
          <a:prstGeom prst="rect">
            <a:avLst/>
          </a:prstGeom>
          <a:noFill/>
          <a:ln/>
        </p:spPr>
        <p:txBody>
          <a:bodyPr wrap="square" rtlCol="0" anchor="ctr"/>
          <a:lstStyle/>
          <a:p>
            <a:pPr algn="ctr"/>
            <a:endParaRPr lang="en-US" sz="2933"/>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786"/>
            <a:ext cx="24377650" cy="2681542"/>
          </a:xfrm>
          <a:prstGeom prst="rect">
            <a:avLst/>
          </a:prstGeom>
          <a:solidFill>
            <a:srgbClr val="065A82"/>
          </a:solidFill>
          <a:ln/>
        </p:spPr>
        <p:txBody>
          <a:bodyPr/>
          <a:lstStyle/>
          <a:p>
            <a:endParaRPr lang="en-ZA"/>
          </a:p>
        </p:txBody>
      </p:sp>
      <p:sp>
        <p:nvSpPr>
          <p:cNvPr id="3" name="Text 1"/>
          <p:cNvSpPr/>
          <p:nvPr/>
        </p:nvSpPr>
        <p:spPr>
          <a:xfrm>
            <a:off x="1218883" y="733115"/>
            <a:ext cx="21939885" cy="1218883"/>
          </a:xfrm>
          <a:prstGeom prst="rect">
            <a:avLst/>
          </a:prstGeom>
          <a:noFill/>
          <a:ln/>
        </p:spPr>
        <p:txBody>
          <a:bodyPr wrap="square" lIns="0" tIns="0" rIns="0" bIns="0" rtlCol="0" anchor="ctr"/>
          <a:lstStyle/>
          <a:p>
            <a:r>
              <a:rPr lang="en-US" sz="7465" dirty="0">
                <a:solidFill>
                  <a:srgbClr val="FFFFFF"/>
                </a:solidFill>
                <a:latin typeface="Arial Black" pitchFamily="34" charset="0"/>
              </a:rPr>
              <a:t>Background</a:t>
            </a:r>
            <a:endParaRPr lang="en-US" sz="7465" dirty="0"/>
          </a:p>
        </p:txBody>
      </p:sp>
      <p:sp>
        <p:nvSpPr>
          <p:cNvPr id="4" name="Shape 2"/>
          <p:cNvSpPr/>
          <p:nvPr/>
        </p:nvSpPr>
        <p:spPr>
          <a:xfrm>
            <a:off x="1706435" y="3658433"/>
            <a:ext cx="1218883" cy="1218883"/>
          </a:xfrm>
          <a:prstGeom prst="ellipse">
            <a:avLst/>
          </a:prstGeom>
          <a:solidFill>
            <a:srgbClr val="1C7293"/>
          </a:solidFill>
          <a:ln/>
        </p:spPr>
        <p:txBody>
          <a:bodyPr/>
          <a:lstStyle/>
          <a:p>
            <a:endParaRPr lang="en-ZA"/>
          </a:p>
        </p:txBody>
      </p:sp>
      <p:pic>
        <p:nvPicPr>
          <p:cNvPr id="5" name="Image 0" descr="preencoded.png"/>
          <p:cNvPicPr>
            <a:picLocks noChangeAspect="1"/>
          </p:cNvPicPr>
          <p:nvPr/>
        </p:nvPicPr>
        <p:blipFill>
          <a:blip r:embed="rId3"/>
          <a:stretch>
            <a:fillRect/>
          </a:stretch>
        </p:blipFill>
        <p:spPr>
          <a:xfrm>
            <a:off x="1950212" y="3902210"/>
            <a:ext cx="731330" cy="731330"/>
          </a:xfrm>
          <a:prstGeom prst="rect">
            <a:avLst/>
          </a:prstGeom>
        </p:spPr>
      </p:pic>
      <p:sp>
        <p:nvSpPr>
          <p:cNvPr id="6" name="Text 3"/>
          <p:cNvSpPr/>
          <p:nvPr/>
        </p:nvSpPr>
        <p:spPr>
          <a:xfrm>
            <a:off x="3412871" y="3414657"/>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Background</a:t>
            </a:r>
            <a:endParaRPr lang="en-US" sz="4266" dirty="0"/>
          </a:p>
        </p:txBody>
      </p:sp>
      <p:sp>
        <p:nvSpPr>
          <p:cNvPr id="7" name="Shape 4"/>
          <p:cNvSpPr/>
          <p:nvPr/>
        </p:nvSpPr>
        <p:spPr>
          <a:xfrm>
            <a:off x="1706435" y="5608645"/>
            <a:ext cx="1218883" cy="1218883"/>
          </a:xfrm>
          <a:prstGeom prst="ellipse">
            <a:avLst/>
          </a:prstGeom>
          <a:solidFill>
            <a:srgbClr val="1C7293"/>
          </a:solidFill>
          <a:ln/>
        </p:spPr>
        <p:txBody>
          <a:bodyPr/>
          <a:lstStyle/>
          <a:p>
            <a:endParaRPr lang="en-ZA"/>
          </a:p>
        </p:txBody>
      </p:sp>
      <p:pic>
        <p:nvPicPr>
          <p:cNvPr id="8" name="Image 1" descr="preencoded.png"/>
          <p:cNvPicPr>
            <a:picLocks noChangeAspect="1"/>
          </p:cNvPicPr>
          <p:nvPr/>
        </p:nvPicPr>
        <p:blipFill>
          <a:blip r:embed="rId4"/>
          <a:stretch>
            <a:fillRect/>
          </a:stretch>
        </p:blipFill>
        <p:spPr>
          <a:xfrm>
            <a:off x="1950212" y="5852422"/>
            <a:ext cx="731330" cy="731330"/>
          </a:xfrm>
          <a:prstGeom prst="rect">
            <a:avLst/>
          </a:prstGeom>
        </p:spPr>
      </p:pic>
      <p:sp>
        <p:nvSpPr>
          <p:cNvPr id="9" name="Text 5"/>
          <p:cNvSpPr/>
          <p:nvPr/>
        </p:nvSpPr>
        <p:spPr>
          <a:xfrm>
            <a:off x="3412871" y="5364869"/>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“AS IS”</a:t>
            </a:r>
            <a:endParaRPr lang="en-US" sz="4266" dirty="0"/>
          </a:p>
        </p:txBody>
      </p:sp>
      <p:sp>
        <p:nvSpPr>
          <p:cNvPr id="10" name="Shape 6"/>
          <p:cNvSpPr/>
          <p:nvPr/>
        </p:nvSpPr>
        <p:spPr>
          <a:xfrm>
            <a:off x="1706435" y="7558857"/>
            <a:ext cx="1218883" cy="1218883"/>
          </a:xfrm>
          <a:prstGeom prst="ellipse">
            <a:avLst/>
          </a:prstGeom>
          <a:solidFill>
            <a:srgbClr val="1C7293"/>
          </a:solidFill>
          <a:ln/>
        </p:spPr>
        <p:txBody>
          <a:bodyPr/>
          <a:lstStyle/>
          <a:p>
            <a:endParaRPr lang="en-ZA"/>
          </a:p>
        </p:txBody>
      </p:sp>
      <p:pic>
        <p:nvPicPr>
          <p:cNvPr id="11" name="Image 2" descr="preencoded.png"/>
          <p:cNvPicPr>
            <a:picLocks noChangeAspect="1"/>
          </p:cNvPicPr>
          <p:nvPr/>
        </p:nvPicPr>
        <p:blipFill>
          <a:blip r:embed="rId5"/>
          <a:stretch>
            <a:fillRect/>
          </a:stretch>
        </p:blipFill>
        <p:spPr>
          <a:xfrm>
            <a:off x="1950212" y="7802634"/>
            <a:ext cx="731330" cy="731330"/>
          </a:xfrm>
          <a:prstGeom prst="rect">
            <a:avLst/>
          </a:prstGeom>
        </p:spPr>
      </p:pic>
      <p:sp>
        <p:nvSpPr>
          <p:cNvPr id="12" name="Text 7"/>
          <p:cNvSpPr/>
          <p:nvPr/>
        </p:nvSpPr>
        <p:spPr>
          <a:xfrm>
            <a:off x="3412871" y="7315081"/>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Specifications</a:t>
            </a:r>
            <a:endParaRPr lang="en-US" sz="4266" dirty="0"/>
          </a:p>
        </p:txBody>
      </p:sp>
      <p:sp>
        <p:nvSpPr>
          <p:cNvPr id="13" name="Shape 8"/>
          <p:cNvSpPr/>
          <p:nvPr/>
        </p:nvSpPr>
        <p:spPr>
          <a:xfrm>
            <a:off x="1706435" y="9509069"/>
            <a:ext cx="1218883" cy="1218883"/>
          </a:xfrm>
          <a:prstGeom prst="ellipse">
            <a:avLst/>
          </a:prstGeom>
          <a:solidFill>
            <a:srgbClr val="1C7293"/>
          </a:solidFill>
          <a:ln/>
        </p:spPr>
        <p:txBody>
          <a:bodyPr/>
          <a:lstStyle/>
          <a:p>
            <a:endParaRPr lang="en-ZA"/>
          </a:p>
        </p:txBody>
      </p:sp>
      <p:pic>
        <p:nvPicPr>
          <p:cNvPr id="14" name="Image 3" descr="preencoded.png"/>
          <p:cNvPicPr>
            <a:picLocks noChangeAspect="1"/>
          </p:cNvPicPr>
          <p:nvPr/>
        </p:nvPicPr>
        <p:blipFill>
          <a:blip r:embed="rId6"/>
          <a:stretch>
            <a:fillRect/>
          </a:stretch>
        </p:blipFill>
        <p:spPr>
          <a:xfrm>
            <a:off x="1950212" y="9752846"/>
            <a:ext cx="731330" cy="731330"/>
          </a:xfrm>
          <a:prstGeom prst="rect">
            <a:avLst/>
          </a:prstGeom>
        </p:spPr>
      </p:pic>
      <p:sp>
        <p:nvSpPr>
          <p:cNvPr id="15" name="Text 9"/>
          <p:cNvSpPr/>
          <p:nvPr/>
        </p:nvSpPr>
        <p:spPr>
          <a:xfrm>
            <a:off x="3412871" y="9265293"/>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Scope of Work</a:t>
            </a:r>
            <a:endParaRPr lang="en-US" sz="4266" dirty="0"/>
          </a:p>
        </p:txBody>
      </p:sp>
      <p:sp>
        <p:nvSpPr>
          <p:cNvPr id="16" name="Shape 10"/>
          <p:cNvSpPr/>
          <p:nvPr/>
        </p:nvSpPr>
        <p:spPr>
          <a:xfrm>
            <a:off x="1706435" y="11239825"/>
            <a:ext cx="1218883" cy="1218883"/>
          </a:xfrm>
          <a:prstGeom prst="ellipse">
            <a:avLst/>
          </a:prstGeom>
          <a:solidFill>
            <a:srgbClr val="1C7293"/>
          </a:solidFill>
          <a:ln/>
        </p:spPr>
        <p:txBody>
          <a:bodyPr/>
          <a:lstStyle/>
          <a:p>
            <a:endParaRPr lang="en-ZA"/>
          </a:p>
        </p:txBody>
      </p:sp>
      <p:pic>
        <p:nvPicPr>
          <p:cNvPr id="17" name="Image 4" descr="preencoded.png"/>
          <p:cNvPicPr>
            <a:picLocks noChangeAspect="1"/>
          </p:cNvPicPr>
          <p:nvPr/>
        </p:nvPicPr>
        <p:blipFill>
          <a:blip r:embed="rId7"/>
          <a:stretch>
            <a:fillRect/>
          </a:stretch>
        </p:blipFill>
        <p:spPr>
          <a:xfrm>
            <a:off x="1950212" y="11483602"/>
            <a:ext cx="731330" cy="731330"/>
          </a:xfrm>
          <a:prstGeom prst="rect">
            <a:avLst/>
          </a:prstGeom>
        </p:spPr>
      </p:pic>
      <p:sp>
        <p:nvSpPr>
          <p:cNvPr id="18" name="Text 11"/>
          <p:cNvSpPr/>
          <p:nvPr/>
        </p:nvSpPr>
        <p:spPr>
          <a:xfrm>
            <a:off x="3412871" y="11215505"/>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Questions and answers</a:t>
            </a:r>
            <a:endParaRPr lang="en-US" sz="4266"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365760" y="2578608"/>
            <a:ext cx="23317200" cy="9613392"/>
          </a:xfrm>
        </p:spPr>
        <p:txBody>
          <a:bodyPr/>
          <a:lstStyle/>
          <a:p>
            <a:r>
              <a:rPr lang="en-ZA" sz="3600" dirty="0">
                <a:effectLst/>
                <a:latin typeface="Verdana" panose="020B0604030504040204" pitchFamily="34" charset="0"/>
                <a:ea typeface="Verdana" panose="020B0604030504040204" pitchFamily="34" charset="0"/>
              </a:rPr>
              <a:t>Vaal Central Water (VCW) was established through the integration of </a:t>
            </a:r>
            <a:r>
              <a:rPr lang="en-ZA" sz="3600" dirty="0" err="1">
                <a:effectLst/>
                <a:latin typeface="Verdana" panose="020B0604030504040204" pitchFamily="34" charset="0"/>
                <a:ea typeface="Verdana" panose="020B0604030504040204" pitchFamily="34" charset="0"/>
              </a:rPr>
              <a:t>Bloem</a:t>
            </a:r>
            <a:r>
              <a:rPr lang="en-ZA" sz="3600" dirty="0">
                <a:effectLst/>
                <a:latin typeface="Verdana" panose="020B0604030504040204" pitchFamily="34" charset="0"/>
                <a:ea typeface="Verdana" panose="020B0604030504040204" pitchFamily="34" charset="0"/>
              </a:rPr>
              <a:t> Water and Sedibeng Water, forming a multi-regional bulk water utility serving the Free State and Northern Cape.</a:t>
            </a:r>
          </a:p>
          <a:p>
            <a:pPr marL="0" indent="0">
              <a:buNone/>
            </a:pPr>
            <a:endParaRPr lang="en-ZA" sz="3600" dirty="0">
              <a:effectLst/>
              <a:latin typeface="Verdana" panose="020B0604030504040204" pitchFamily="34" charset="0"/>
              <a:ea typeface="Verdana" panose="020B0604030504040204" pitchFamily="34" charset="0"/>
            </a:endParaRPr>
          </a:p>
          <a:p>
            <a:r>
              <a:rPr lang="en-ZA" sz="3600" dirty="0"/>
              <a:t>Vaal Central Water has two (02) SANAS Accredited laboratories of which are fully functional, performing compliance monitoring of water samples to ensure that water produced by the entity complies with the requirements of the South African National Standard for Drinking Water SANS 241:2025.</a:t>
            </a:r>
          </a:p>
          <a:p>
            <a:pPr marL="0" indent="0">
              <a:buNone/>
            </a:pPr>
            <a:endParaRPr lang="en-ZA" sz="3600" dirty="0">
              <a:effectLst/>
              <a:ea typeface="Verdana" panose="020B0604030504040204" pitchFamily="34" charset="0"/>
            </a:endParaRPr>
          </a:p>
          <a:p>
            <a:r>
              <a:rPr lang="en-ZA" sz="3600" dirty="0">
                <a:latin typeface="+mj-lt"/>
              </a:rPr>
              <a:t>Implementing a LIMS aligns with organizational goals of improving data integrity, compliance with industry standards (such as ISO/IEC 17025) and achieving greater operational efficiency. The system also supports integration with other enterprise systems such as ERP, SCADA, and asset management solutions, enabling seamless data flow across departments. The system must be able to export data into the DWS IRIS system.</a:t>
            </a:r>
          </a:p>
          <a:p>
            <a:pPr marL="0" indent="0">
              <a:buNone/>
            </a:pPr>
            <a:endParaRPr lang="en-ZA" sz="3600" dirty="0">
              <a:effectLst/>
              <a:latin typeface="Verdana" panose="020B0604030504040204" pitchFamily="34" charset="0"/>
              <a:ea typeface="Verdana" panose="020B0604030504040204" pitchFamily="34" charset="0"/>
            </a:endParaRPr>
          </a:p>
          <a:p>
            <a:r>
              <a:rPr lang="en-ZA" sz="3600" dirty="0">
                <a:effectLst/>
                <a:latin typeface="Verdana" panose="020B0604030504040204" pitchFamily="34" charset="0"/>
                <a:ea typeface="Verdana" panose="020B0604030504040204" pitchFamily="34" charset="0"/>
              </a:rPr>
              <a:t>This initiative supports VCW’s </a:t>
            </a:r>
            <a:r>
              <a:rPr lang="en-ZA" sz="3600" b="1" dirty="0">
                <a:effectLst/>
                <a:latin typeface="Verdana" panose="020B0604030504040204" pitchFamily="34" charset="0"/>
                <a:ea typeface="Verdana" panose="020B0604030504040204" pitchFamily="34" charset="0"/>
              </a:rPr>
              <a:t>ICT Strategy (2025–2028)</a:t>
            </a:r>
            <a:r>
              <a:rPr lang="en-ZA" sz="3600" dirty="0">
                <a:effectLst/>
                <a:latin typeface="Verdana" panose="020B0604030504040204" pitchFamily="34" charset="0"/>
                <a:ea typeface="Verdana" panose="020B0604030504040204" pitchFamily="34" charset="0"/>
              </a:rPr>
              <a:t> and </a:t>
            </a:r>
            <a:r>
              <a:rPr lang="en-ZA" sz="3600" b="1" dirty="0">
                <a:effectLst/>
                <a:latin typeface="Verdana" panose="020B0604030504040204" pitchFamily="34" charset="0"/>
                <a:ea typeface="Verdana" panose="020B0604030504040204" pitchFamily="34" charset="0"/>
              </a:rPr>
              <a:t>Business Plan (2025–2030)</a:t>
            </a:r>
            <a:r>
              <a:rPr lang="en-ZA" sz="3600" dirty="0">
                <a:effectLst/>
                <a:latin typeface="Verdana" panose="020B0604030504040204" pitchFamily="34" charset="0"/>
                <a:ea typeface="Verdana" panose="020B0604030504040204" pitchFamily="34" charset="0"/>
              </a:rPr>
              <a:t>, strengthening governance, compliance, and service excellence.</a:t>
            </a:r>
          </a:p>
          <a:p>
            <a:pPr marL="0" indent="0">
              <a:lnSpc>
                <a:spcPct val="107000"/>
              </a:lnSpc>
              <a:spcAft>
                <a:spcPts val="800"/>
              </a:spcAft>
              <a:buNone/>
            </a:pPr>
            <a:endParaRPr lang="en-ZA"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B</a:t>
            </a:r>
            <a:r>
              <a:rPr lang="en-ZA" dirty="0" err="1">
                <a:solidFill>
                  <a:schemeClr val="bg1"/>
                </a:solidFill>
              </a:rPr>
              <a:t>ackground</a:t>
            </a:r>
            <a:endParaRPr lang="en-ZA" dirty="0">
              <a:solidFill>
                <a:schemeClr val="bg1"/>
              </a:solidFill>
            </a:endParaRPr>
          </a:p>
        </p:txBody>
      </p:sp>
    </p:spTree>
    <p:extLst>
      <p:ext uri="{BB962C8B-B14F-4D97-AF65-F5344CB8AC3E}">
        <p14:creationId xmlns:p14="http://schemas.microsoft.com/office/powerpoint/2010/main" val="2547871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E1C05-91BE-4D9B-BC96-C718D0A26AEE}"/>
              </a:ext>
            </a:extLst>
          </p:cNvPr>
          <p:cNvSpPr>
            <a:spLocks noGrp="1"/>
          </p:cNvSpPr>
          <p:nvPr>
            <p:ph type="title"/>
          </p:nvPr>
        </p:nvSpPr>
        <p:spPr/>
        <p:txBody>
          <a:bodyPr/>
          <a:lstStyle/>
          <a:p>
            <a:r>
              <a:rPr lang="en-ZA" dirty="0"/>
              <a:t>SCM Pertinent Information </a:t>
            </a:r>
          </a:p>
        </p:txBody>
      </p:sp>
      <p:sp>
        <p:nvSpPr>
          <p:cNvPr id="3" name="Content Placeholder 2">
            <a:extLst>
              <a:ext uri="{FF2B5EF4-FFF2-40B4-BE49-F238E27FC236}">
                <a16:creationId xmlns:a16="http://schemas.microsoft.com/office/drawing/2014/main" id="{52F45C50-21E0-4EE9-937A-EED2ACD98EDB}"/>
              </a:ext>
            </a:extLst>
          </p:cNvPr>
          <p:cNvSpPr>
            <a:spLocks noGrp="1"/>
          </p:cNvSpPr>
          <p:nvPr>
            <p:ph idx="1"/>
          </p:nvPr>
        </p:nvSpPr>
        <p:spPr/>
        <p:txBody>
          <a:bodyPr/>
          <a:lstStyle/>
          <a:p>
            <a:r>
              <a:rPr lang="en-ZA" dirty="0"/>
              <a:t>Tender advertisement date: </a:t>
            </a:r>
            <a:r>
              <a:rPr lang="en-ZA" b="1" dirty="0">
                <a:solidFill>
                  <a:srgbClr val="FF0000"/>
                </a:solidFill>
              </a:rPr>
              <a:t>19 August 2026</a:t>
            </a:r>
          </a:p>
          <a:p>
            <a:r>
              <a:rPr lang="en-ZA" dirty="0"/>
              <a:t>Compulsory briefing session date:27</a:t>
            </a:r>
            <a:r>
              <a:rPr lang="en-ZA" b="1" dirty="0"/>
              <a:t> August 2026</a:t>
            </a:r>
          </a:p>
          <a:p>
            <a:r>
              <a:rPr lang="en-ZA" dirty="0"/>
              <a:t>Closing date: </a:t>
            </a:r>
            <a:r>
              <a:rPr lang="en-ZA" b="1">
                <a:solidFill>
                  <a:srgbClr val="FF0000"/>
                </a:solidFill>
              </a:rPr>
              <a:t>10 September </a:t>
            </a:r>
            <a:r>
              <a:rPr lang="en-ZA" b="1" dirty="0">
                <a:solidFill>
                  <a:srgbClr val="FF0000"/>
                </a:solidFill>
              </a:rPr>
              <a:t>2026 </a:t>
            </a:r>
          </a:p>
          <a:p>
            <a:r>
              <a:rPr lang="en-ZA" dirty="0"/>
              <a:t>Evaluation Criteria </a:t>
            </a:r>
          </a:p>
          <a:p>
            <a:pPr lvl="1"/>
            <a:r>
              <a:rPr lang="en-ZA" dirty="0"/>
              <a:t>4 stage evaluation criteria </a:t>
            </a:r>
          </a:p>
          <a:p>
            <a:pPr lvl="2"/>
            <a:r>
              <a:rPr lang="en-ZA" sz="2800" dirty="0"/>
              <a:t>Administrative compliance (Split in two sections)</a:t>
            </a:r>
          </a:p>
          <a:p>
            <a:pPr lvl="2"/>
            <a:r>
              <a:rPr lang="en-ZA" sz="2800" dirty="0"/>
              <a:t>75 Points Technical evaluation/ Functionality (80%) (min threshold 80%) </a:t>
            </a:r>
          </a:p>
          <a:p>
            <a:pPr lvl="2"/>
            <a:r>
              <a:rPr lang="en-ZA" sz="2800" dirty="0"/>
              <a:t>30 Points Functionality: Presentation/Demonstration (20%) (min threshold 83,33%)</a:t>
            </a:r>
          </a:p>
          <a:p>
            <a:pPr lvl="2"/>
            <a:r>
              <a:rPr lang="en-ZA" sz="2800" dirty="0"/>
              <a:t>Price and preference (80/20 or 90/10)</a:t>
            </a:r>
          </a:p>
          <a:p>
            <a:pPr lvl="2"/>
            <a:endParaRPr lang="en-ZA" sz="2800" dirty="0"/>
          </a:p>
          <a:p>
            <a:pPr lvl="2"/>
            <a:endParaRPr lang="en-ZA" dirty="0"/>
          </a:p>
          <a:p>
            <a:pPr lvl="2"/>
            <a:endParaRPr lang="en-ZA" dirty="0"/>
          </a:p>
          <a:p>
            <a:pPr lvl="2"/>
            <a:endParaRPr lang="en-ZA" dirty="0"/>
          </a:p>
        </p:txBody>
      </p:sp>
    </p:spTree>
    <p:extLst>
      <p:ext uri="{BB962C8B-B14F-4D97-AF65-F5344CB8AC3E}">
        <p14:creationId xmlns:p14="http://schemas.microsoft.com/office/powerpoint/2010/main" val="3310679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58E5-71ED-4159-937D-C62C4A396D15}"/>
              </a:ext>
            </a:extLst>
          </p:cNvPr>
          <p:cNvSpPr>
            <a:spLocks noGrp="1"/>
          </p:cNvSpPr>
          <p:nvPr>
            <p:ph type="title"/>
          </p:nvPr>
        </p:nvSpPr>
        <p:spPr/>
        <p:txBody>
          <a:bodyPr/>
          <a:lstStyle/>
          <a:p>
            <a:r>
              <a:rPr kumimoji="0" lang="en-ZA" sz="7200" b="1" i="0" u="none" strike="noStrike" kern="0" cap="none" spc="0" normalizeH="0" baseline="0" noProof="0" dirty="0">
                <a:ln>
                  <a:noFill/>
                </a:ln>
                <a:solidFill>
                  <a:srgbClr val="002060"/>
                </a:solidFill>
                <a:effectLst/>
                <a:uLnTx/>
                <a:uFillTx/>
                <a:latin typeface="Verdana"/>
                <a:ea typeface="+mj-ea"/>
                <a:cs typeface="+mj-cs"/>
              </a:rPr>
              <a:t>SCM Pertinent Information Continued…</a:t>
            </a:r>
            <a:endParaRPr lang="en-ZA" sz="7200" dirty="0"/>
          </a:p>
        </p:txBody>
      </p:sp>
      <p:sp>
        <p:nvSpPr>
          <p:cNvPr id="3" name="Content Placeholder 2">
            <a:extLst>
              <a:ext uri="{FF2B5EF4-FFF2-40B4-BE49-F238E27FC236}">
                <a16:creationId xmlns:a16="http://schemas.microsoft.com/office/drawing/2014/main" id="{DE381826-704C-45B7-A519-ED7A5B337A03}"/>
              </a:ext>
            </a:extLst>
          </p:cNvPr>
          <p:cNvSpPr>
            <a:spLocks noGrp="1"/>
          </p:cNvSpPr>
          <p:nvPr>
            <p:ph idx="1"/>
          </p:nvPr>
        </p:nvSpPr>
        <p:spPr/>
        <p:txBody>
          <a:bodyPr/>
          <a:lstStyle/>
          <a:p>
            <a:pPr algn="l"/>
            <a:r>
              <a:rPr lang="en-GB" sz="4000" dirty="0">
                <a:latin typeface="Verdana" panose="020B0604030504040204" pitchFamily="34" charset="0"/>
              </a:rPr>
              <a:t>O</a:t>
            </a:r>
            <a:r>
              <a:rPr lang="en-GB" sz="4000" b="0" i="0" u="none" strike="noStrike" baseline="0" dirty="0">
                <a:latin typeface="Verdana" panose="020B0604030504040204" pitchFamily="34" charset="0"/>
              </a:rPr>
              <a:t>ne-envelope system will be followed</a:t>
            </a:r>
          </a:p>
          <a:p>
            <a:pPr algn="l"/>
            <a:r>
              <a:rPr lang="en-ZA" sz="4000" b="1" i="0" u="none" strike="noStrike" baseline="0" dirty="0">
                <a:latin typeface="Verdana" panose="020B0604030504040204" pitchFamily="34" charset="0"/>
              </a:rPr>
              <a:t>Tender offer validity</a:t>
            </a:r>
          </a:p>
          <a:p>
            <a:pPr algn="l">
              <a:buFont typeface="Wingdings" panose="05000000000000000000" pitchFamily="2" charset="2"/>
              <a:buChar char="q"/>
            </a:pPr>
            <a:r>
              <a:rPr lang="en-GB" sz="4000" b="0" i="0" u="none" strike="noStrike" baseline="0" dirty="0">
                <a:latin typeface="Verdana" panose="020B0604030504040204" pitchFamily="34" charset="0"/>
              </a:rPr>
              <a:t>	VCW requires a validity period of (120 Business days) from closing date against this RFP, excluding the first day and including the last day. VCW may at any time prior to the expiry of the bid validity period, extend the above validity period by 90 days written notice in the VCW website and E-tender website</a:t>
            </a:r>
          </a:p>
          <a:p>
            <a:r>
              <a:rPr lang="en-GB" sz="4000" dirty="0">
                <a:latin typeface="Verdana" panose="020B0604030504040204" pitchFamily="34" charset="0"/>
              </a:rPr>
              <a:t>Returnable Schedules Required for Bid Evaluation Purposes </a:t>
            </a:r>
          </a:p>
          <a:p>
            <a:r>
              <a:rPr lang="en-ZA" sz="4000" dirty="0"/>
              <a:t>Pricing Guidelines</a:t>
            </a:r>
          </a:p>
          <a:p>
            <a:r>
              <a:rPr lang="en-GB" sz="4000" dirty="0"/>
              <a:t>Clarification of the tender documents - 10 working days before the closing time</a:t>
            </a:r>
            <a:endParaRPr lang="en-ZA" sz="4000" b="1" dirty="0">
              <a:latin typeface="Verdana" panose="020B0604030504040204" pitchFamily="34" charset="0"/>
            </a:endParaRPr>
          </a:p>
        </p:txBody>
      </p:sp>
    </p:spTree>
    <p:extLst>
      <p:ext uri="{BB962C8B-B14F-4D97-AF65-F5344CB8AC3E}">
        <p14:creationId xmlns:p14="http://schemas.microsoft.com/office/powerpoint/2010/main" val="2643908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365760" y="2578608"/>
            <a:ext cx="23317200" cy="9613392"/>
          </a:xfrm>
        </p:spPr>
        <p:txBody>
          <a:bodyPr/>
          <a:lstStyle/>
          <a:p>
            <a:pPr marL="342900" lvl="0" indent="-342900" algn="just">
              <a:buFont typeface="Symbol" panose="05050102010706020507" pitchFamily="18" charset="2"/>
              <a:buChar char=""/>
            </a:pPr>
            <a:r>
              <a:rPr lang="en-ZA" sz="3600" kern="100" dirty="0">
                <a:solidFill>
                  <a:srgbClr val="002060"/>
                </a:solidFill>
                <a:effectLst/>
                <a:latin typeface="Verdana" panose="020B0604030504040204" pitchFamily="34" charset="0"/>
                <a:ea typeface="Aptos"/>
                <a:cs typeface="Arial" panose="020B0604020202020204" pitchFamily="34" charset="0"/>
              </a:rPr>
              <a:t>Processing is done manually</a:t>
            </a:r>
          </a:p>
          <a:p>
            <a:pPr marL="342900" lvl="0" indent="-342900" algn="just">
              <a:buFont typeface="Symbol" panose="05050102010706020507" pitchFamily="18" charset="2"/>
              <a:buChar char=""/>
            </a:pPr>
            <a:r>
              <a:rPr lang="en-ZA" sz="3600" kern="100" dirty="0">
                <a:solidFill>
                  <a:srgbClr val="002060"/>
                </a:solidFill>
                <a:latin typeface="Verdana" panose="020B0604030504040204" pitchFamily="34" charset="0"/>
                <a:ea typeface="Aptos"/>
                <a:cs typeface="Arial" panose="020B0604020202020204" pitchFamily="34" charset="0"/>
              </a:rPr>
              <a:t>Sample received manually into sample log sheets</a:t>
            </a:r>
          </a:p>
          <a:p>
            <a:pPr marL="342900" lvl="0" indent="-342900" algn="just">
              <a:buFont typeface="Symbol" panose="05050102010706020507" pitchFamily="18" charset="2"/>
              <a:buChar char=""/>
            </a:pPr>
            <a:r>
              <a:rPr lang="en-ZA" sz="3600" kern="100" dirty="0">
                <a:solidFill>
                  <a:srgbClr val="002060"/>
                </a:solidFill>
                <a:latin typeface="Verdana" panose="020B0604030504040204" pitchFamily="34" charset="0"/>
                <a:ea typeface="Aptos"/>
                <a:cs typeface="Arial" panose="020B0604020202020204" pitchFamily="34" charset="0"/>
              </a:rPr>
              <a:t>Samples distributed to different laboratories based on the analyses request forms and wors schedules</a:t>
            </a:r>
          </a:p>
          <a:p>
            <a:pPr marL="342900" lvl="0" indent="-342900" algn="just">
              <a:buFont typeface="Symbol" panose="05050102010706020507" pitchFamily="18" charset="2"/>
              <a:buChar char=""/>
            </a:pPr>
            <a:r>
              <a:rPr lang="en-ZA" sz="3600" kern="100" dirty="0">
                <a:solidFill>
                  <a:srgbClr val="002060"/>
                </a:solidFill>
                <a:latin typeface="Verdana" panose="020B0604030504040204" pitchFamily="34" charset="0"/>
                <a:ea typeface="Aptos"/>
                <a:cs typeface="Arial" panose="020B0604020202020204" pitchFamily="34" charset="0"/>
              </a:rPr>
              <a:t>Manual results entry using laboratory hard copies forms or excel sheets</a:t>
            </a:r>
          </a:p>
          <a:p>
            <a:pPr marL="342900" lvl="0" indent="-342900" algn="just">
              <a:buFont typeface="Symbol" panose="05050102010706020507" pitchFamily="18" charset="2"/>
              <a:buChar char=""/>
            </a:pPr>
            <a:r>
              <a:rPr lang="en-ZA" sz="3600" kern="100" dirty="0">
                <a:solidFill>
                  <a:srgbClr val="002060"/>
                </a:solidFill>
                <a:latin typeface="Verdana" panose="020B0604030504040204" pitchFamily="34" charset="0"/>
                <a:ea typeface="Aptos"/>
                <a:cs typeface="Arial" panose="020B0604020202020204" pitchFamily="34" charset="0"/>
              </a:rPr>
              <a:t>QCs plotted using excel spreadsheets</a:t>
            </a:r>
          </a:p>
          <a:p>
            <a:pPr marL="342900" lvl="0" indent="-342900" algn="just">
              <a:buFont typeface="Symbol" panose="05050102010706020507" pitchFamily="18" charset="2"/>
              <a:buChar char=""/>
            </a:pPr>
            <a:r>
              <a:rPr lang="en-ZA" sz="3600" kern="100" dirty="0">
                <a:solidFill>
                  <a:srgbClr val="002060"/>
                </a:solidFill>
                <a:latin typeface="Verdana" panose="020B0604030504040204" pitchFamily="34" charset="0"/>
                <a:ea typeface="Aptos"/>
                <a:cs typeface="Arial" panose="020B0604020202020204" pitchFamily="34" charset="0"/>
              </a:rPr>
              <a:t>Manual calculation checks</a:t>
            </a:r>
          </a:p>
          <a:p>
            <a:pPr marL="342900" lvl="0" indent="-342900" algn="just">
              <a:buFont typeface="Symbol" panose="05050102010706020507" pitchFamily="18" charset="2"/>
              <a:buChar char=""/>
            </a:pPr>
            <a:r>
              <a:rPr lang="en-ZA" sz="3600" kern="100" dirty="0">
                <a:solidFill>
                  <a:srgbClr val="002060"/>
                </a:solidFill>
                <a:latin typeface="Verdana" panose="020B0604030504040204" pitchFamily="34" charset="0"/>
                <a:ea typeface="Aptos"/>
                <a:cs typeface="Arial" panose="020B0604020202020204" pitchFamily="34" charset="0"/>
              </a:rPr>
              <a:t>Manual result entry into electronic form (MS-Word)</a:t>
            </a:r>
          </a:p>
          <a:p>
            <a:pPr marL="342900" lvl="0" indent="-342900" algn="just">
              <a:buFont typeface="Symbol" panose="05050102010706020507" pitchFamily="18" charset="2"/>
              <a:buChar char=""/>
            </a:pPr>
            <a:r>
              <a:rPr lang="en-ZA" sz="3600" kern="100" dirty="0">
                <a:solidFill>
                  <a:srgbClr val="002060"/>
                </a:solidFill>
                <a:latin typeface="Verdana" panose="020B0604030504040204" pitchFamily="34" charset="0"/>
                <a:ea typeface="Aptos"/>
                <a:cs typeface="Arial" panose="020B0604020202020204" pitchFamily="34" charset="0"/>
              </a:rPr>
              <a:t>Manual data transfer checks</a:t>
            </a:r>
          </a:p>
          <a:p>
            <a:pPr marL="342900" lvl="0" indent="-342900" algn="just">
              <a:buFont typeface="Symbol" panose="05050102010706020507" pitchFamily="18" charset="2"/>
              <a:buChar char=""/>
            </a:pPr>
            <a:r>
              <a:rPr lang="en-ZA" sz="3600" kern="100" dirty="0">
                <a:solidFill>
                  <a:srgbClr val="002060"/>
                </a:solidFill>
                <a:latin typeface="Verdana" panose="020B0604030504040204" pitchFamily="34" charset="0"/>
                <a:ea typeface="Aptos"/>
                <a:cs typeface="Arial" panose="020B0604020202020204" pitchFamily="34" charset="0"/>
              </a:rPr>
              <a:t>Test reports electronically signed in PDF format</a:t>
            </a:r>
          </a:p>
          <a:p>
            <a:pPr marL="342900" lvl="0" indent="-342900" algn="just">
              <a:buFont typeface="Symbol" panose="05050102010706020507" pitchFamily="18" charset="2"/>
              <a:buChar char=""/>
            </a:pPr>
            <a:endParaRPr lang="en-ZA" sz="4000" kern="100" dirty="0">
              <a:solidFill>
                <a:schemeClr val="accent2"/>
              </a:solidFill>
              <a:latin typeface="Verdana" panose="020B0604030504040204" pitchFamily="34" charset="0"/>
              <a:ea typeface="Aptos"/>
              <a:cs typeface="Arial" panose="020B0604020202020204" pitchFamily="34" charset="0"/>
            </a:endParaRPr>
          </a:p>
          <a:p>
            <a:pPr marL="342900" lvl="0" indent="-342900" algn="just">
              <a:buFont typeface="Symbol" panose="05050102010706020507" pitchFamily="18" charset="2"/>
              <a:buChar char=""/>
            </a:pPr>
            <a:endParaRPr lang="en-ZA" sz="3200" kern="100" dirty="0">
              <a:solidFill>
                <a:schemeClr val="accent2"/>
              </a:solidFill>
              <a:effectLst/>
              <a:latin typeface="Verdana" panose="020B0604030504040204" pitchFamily="34" charset="0"/>
              <a:ea typeface="Aptos"/>
              <a:cs typeface="Arial" panose="020B0604020202020204" pitchFamily="34" charset="0"/>
            </a:endParaRPr>
          </a:p>
          <a:p>
            <a:pPr marL="0" lvl="0" indent="0" algn="just">
              <a:lnSpc>
                <a:spcPct val="150000"/>
              </a:lnSpc>
              <a:buNone/>
            </a:pPr>
            <a:endParaRPr lang="en-ZA" sz="3200" kern="100" dirty="0">
              <a:effectLst/>
              <a:latin typeface="Aptos"/>
              <a:ea typeface="Aptos"/>
              <a:cs typeface="Arial" panose="020B0604020202020204" pitchFamily="34" charset="0"/>
            </a:endParaRPr>
          </a:p>
          <a:p>
            <a:pPr marL="0" indent="0" algn="just">
              <a:buNone/>
            </a:pP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a:p>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“AS IS”</a:t>
            </a:r>
            <a:endParaRPr lang="en-ZA" dirty="0">
              <a:solidFill>
                <a:schemeClr val="bg1"/>
              </a:solidFill>
            </a:endParaRPr>
          </a:p>
        </p:txBody>
      </p:sp>
    </p:spTree>
    <p:extLst>
      <p:ext uri="{BB962C8B-B14F-4D97-AF65-F5344CB8AC3E}">
        <p14:creationId xmlns:p14="http://schemas.microsoft.com/office/powerpoint/2010/main" val="4069981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lvl="1"/>
            <a:r>
              <a:rPr lang="en-US" sz="3600" b="1" dirty="0"/>
              <a:t>Deliverable 1</a:t>
            </a:r>
            <a:r>
              <a:rPr lang="en-US" sz="3600" dirty="0"/>
              <a:t> – it must be possible to batch samples together with a unique Batch Id. Must be configured to exact requirements (ratings, user defined fields) allowing users to work efficiently and Store information centrally for all laboratory generated information.</a:t>
            </a:r>
          </a:p>
          <a:p>
            <a:pPr marL="914400" lvl="1" indent="0">
              <a:buNone/>
            </a:pPr>
            <a:endParaRPr lang="en-ZA" sz="3600" dirty="0"/>
          </a:p>
          <a:p>
            <a:pPr lvl="1"/>
            <a:r>
              <a:rPr lang="en-US" sz="3600" b="1" dirty="0">
                <a:latin typeface="+mj-lt"/>
              </a:rPr>
              <a:t>Deliverable 2</a:t>
            </a:r>
            <a:r>
              <a:rPr lang="en-US" sz="3600" dirty="0">
                <a:latin typeface="+mj-lt"/>
              </a:rPr>
              <a:t> – the system must improve the quality and consistency of data capturing, it must be possible to estimate the capacity of an Analyst or Technician by using the estimated time per test, number of worksheets assigned, number of samples per worksheet.</a:t>
            </a:r>
          </a:p>
          <a:p>
            <a:pPr lvl="1"/>
            <a:endParaRPr lang="en-ZA" sz="3600" dirty="0">
              <a:latin typeface="+mj-lt"/>
            </a:endParaRPr>
          </a:p>
          <a:p>
            <a:pPr lvl="1"/>
            <a:r>
              <a:rPr lang="en-US" sz="3600" b="1" dirty="0"/>
              <a:t>Deliverable 3</a:t>
            </a:r>
            <a:r>
              <a:rPr lang="en-US" sz="3600" dirty="0"/>
              <a:t> – the system should ensure that Standard Operating Procedures are enforced, and the system must be able to manage the creation, review, and approval of SOPs (Standard Operating Procedures).</a:t>
            </a:r>
          </a:p>
          <a:p>
            <a:pPr lvl="1"/>
            <a:endParaRPr lang="en-ZA" sz="3600" dirty="0"/>
          </a:p>
          <a:p>
            <a:pPr lvl="1"/>
            <a:r>
              <a:rPr lang="en-US" sz="3600" b="1" dirty="0"/>
              <a:t>Deliverable 4</a:t>
            </a:r>
            <a:r>
              <a:rPr lang="en-US" sz="3600" dirty="0"/>
              <a:t> - the system must support configurable workflow automation to orchestrate laboratory processes, enforce procedural compliance, and manage sample lifecycle events.</a:t>
            </a:r>
            <a:endParaRPr lang="en-ZA" sz="3600" dirty="0"/>
          </a:p>
          <a:p>
            <a:pPr marL="0" indent="0">
              <a:lnSpc>
                <a:spcPct val="200000"/>
              </a:lnSpc>
              <a:spcAft>
                <a:spcPts val="800"/>
              </a:spcAft>
              <a:buNone/>
            </a:pPr>
            <a:r>
              <a:rPr lang="en-ZA" sz="3200" b="1" u="none" strike="noStrike" kern="100" dirty="0">
                <a:effectLst/>
                <a:latin typeface="Verdana" panose="020B0604030504040204" pitchFamily="34" charset="0"/>
                <a:ea typeface="Aptos" panose="02110004020202020204"/>
                <a:cs typeface="Arial" panose="020B0604020202020204" pitchFamily="34" charset="0"/>
              </a:rPr>
              <a:t> </a:t>
            </a:r>
            <a:endParaRPr lang="en-ZA" sz="3200" kern="100" dirty="0">
              <a:effectLst/>
              <a:latin typeface="Aptos" panose="02110004020202020204"/>
              <a:ea typeface="Aptos" panose="02110004020202020204"/>
              <a:cs typeface="Arial" panose="020B0604020202020204" pitchFamily="34" charset="0"/>
            </a:endParaRPr>
          </a:p>
          <a:p>
            <a:pPr marL="0" indent="0">
              <a:buNone/>
            </a:pPr>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Specifications</a:t>
            </a:r>
            <a:endParaRPr lang="en-ZA" dirty="0">
              <a:solidFill>
                <a:schemeClr val="bg1"/>
              </a:solidFill>
            </a:endParaRPr>
          </a:p>
        </p:txBody>
      </p:sp>
    </p:spTree>
    <p:extLst>
      <p:ext uri="{BB962C8B-B14F-4D97-AF65-F5344CB8AC3E}">
        <p14:creationId xmlns:p14="http://schemas.microsoft.com/office/powerpoint/2010/main" val="1851366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D46AE-8874-BEE0-E849-24537116C61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DF2560-EC4C-F40F-BA17-33E980D7EC5C}"/>
              </a:ext>
            </a:extLst>
          </p:cNvPr>
          <p:cNvSpPr>
            <a:spLocks noGrp="1"/>
          </p:cNvSpPr>
          <p:nvPr>
            <p:ph idx="1"/>
          </p:nvPr>
        </p:nvSpPr>
        <p:spPr>
          <a:xfrm>
            <a:off x="204395" y="2363455"/>
            <a:ext cx="23317200" cy="9613392"/>
          </a:xfrm>
        </p:spPr>
        <p:txBody>
          <a:bodyPr/>
          <a:lstStyle/>
          <a:p>
            <a:pPr lvl="1"/>
            <a:r>
              <a:rPr lang="en-US" sz="3600" b="1" dirty="0">
                <a:latin typeface="+mj-lt"/>
              </a:rPr>
              <a:t>Deliverable 5</a:t>
            </a:r>
            <a:r>
              <a:rPr lang="en-US" sz="3600" dirty="0">
                <a:latin typeface="+mj-lt"/>
              </a:rPr>
              <a:t> – the system must provide functionality to generate Control Charts for quality control purposes.</a:t>
            </a:r>
          </a:p>
          <a:p>
            <a:pPr marL="914400" lvl="1" indent="0">
              <a:buNone/>
            </a:pPr>
            <a:endParaRPr lang="en-ZA" sz="3600" dirty="0">
              <a:latin typeface="+mj-lt"/>
            </a:endParaRPr>
          </a:p>
          <a:p>
            <a:pPr lvl="1"/>
            <a:r>
              <a:rPr lang="en-US" sz="3600" b="1" dirty="0">
                <a:latin typeface="+mj-lt"/>
              </a:rPr>
              <a:t>Deliverable 6</a:t>
            </a:r>
            <a:r>
              <a:rPr lang="en-US" sz="3600" dirty="0">
                <a:latin typeface="+mj-lt"/>
              </a:rPr>
              <a:t> - the system must provide functionality to allow a user to validate analytical methods used. It must be possible to define default parameters for a Test Method and changes to these parameters should be stored as part of an audit trail.</a:t>
            </a:r>
          </a:p>
          <a:p>
            <a:pPr marL="914400" lvl="1" indent="0">
              <a:buNone/>
            </a:pPr>
            <a:endParaRPr lang="en-ZA" sz="3600" dirty="0">
              <a:latin typeface="+mj-lt"/>
            </a:endParaRPr>
          </a:p>
          <a:p>
            <a:pPr lvl="1"/>
            <a:r>
              <a:rPr lang="en-US" sz="3600" b="1" dirty="0">
                <a:latin typeface="+mj-lt"/>
              </a:rPr>
              <a:t>Deliverable 7 </a:t>
            </a:r>
            <a:r>
              <a:rPr lang="en-US" sz="3600" dirty="0">
                <a:latin typeface="+mj-lt"/>
              </a:rPr>
              <a:t>– the system must allow to view and update Test Methods. Test Methods should be defined and maintained in the system.</a:t>
            </a:r>
          </a:p>
          <a:p>
            <a:pPr marL="914400" lvl="1" indent="0">
              <a:buNone/>
            </a:pPr>
            <a:endParaRPr lang="en-ZA" sz="3600" dirty="0">
              <a:latin typeface="+mj-lt"/>
            </a:endParaRPr>
          </a:p>
          <a:p>
            <a:pPr lvl="1"/>
            <a:r>
              <a:rPr lang="en-US" sz="3600" b="1" dirty="0">
                <a:latin typeface="+mj-lt"/>
              </a:rPr>
              <a:t>Deliverable 8</a:t>
            </a:r>
            <a:r>
              <a:rPr lang="en-US" sz="3600" dirty="0">
                <a:latin typeface="+mj-lt"/>
              </a:rPr>
              <a:t> – Stock levels and expiry dates must be automated, and Lab Supervisors must be allowed to enter the estimated completion date directly on the system.</a:t>
            </a:r>
          </a:p>
          <a:p>
            <a:pPr marL="914400" lvl="1" indent="0">
              <a:buNone/>
            </a:pPr>
            <a:endParaRPr lang="en-ZA" sz="3600" dirty="0">
              <a:latin typeface="+mj-lt"/>
            </a:endParaRPr>
          </a:p>
          <a:p>
            <a:pPr lvl="1"/>
            <a:r>
              <a:rPr lang="en-US" sz="3600" b="1" dirty="0">
                <a:latin typeface="+mj-lt"/>
              </a:rPr>
              <a:t>Deliverable 9</a:t>
            </a:r>
            <a:r>
              <a:rPr lang="en-US" sz="3600" dirty="0">
                <a:latin typeface="+mj-lt"/>
              </a:rPr>
              <a:t> – the system must be able to determine who performed the original testing (might be multiple labs) and notify users of the request for repeat test to be performed.</a:t>
            </a:r>
            <a:endParaRPr lang="en-ZA" sz="3600" dirty="0">
              <a:latin typeface="+mj-lt"/>
            </a:endParaRPr>
          </a:p>
          <a:p>
            <a:pPr marL="0" indent="0">
              <a:buNone/>
            </a:pPr>
            <a:endParaRPr lang="en-ZA" sz="4400" dirty="0"/>
          </a:p>
        </p:txBody>
      </p:sp>
      <p:sp>
        <p:nvSpPr>
          <p:cNvPr id="4" name="Shape 0">
            <a:extLst>
              <a:ext uri="{FF2B5EF4-FFF2-40B4-BE49-F238E27FC236}">
                <a16:creationId xmlns:a16="http://schemas.microsoft.com/office/drawing/2014/main" id="{B600A50A-573D-273A-C54C-382104C4280E}"/>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Specifications</a:t>
            </a:r>
            <a:endParaRPr lang="en-ZA" dirty="0">
              <a:solidFill>
                <a:schemeClr val="bg1"/>
              </a:solidFill>
            </a:endParaRPr>
          </a:p>
        </p:txBody>
      </p:sp>
    </p:spTree>
    <p:extLst>
      <p:ext uri="{BB962C8B-B14F-4D97-AF65-F5344CB8AC3E}">
        <p14:creationId xmlns:p14="http://schemas.microsoft.com/office/powerpoint/2010/main" val="1087295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092FB-E65E-1C43-19B0-0D18E32773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A4E172-20D3-8CAA-FFB5-FB380C12AC73}"/>
              </a:ext>
            </a:extLst>
          </p:cNvPr>
          <p:cNvSpPr>
            <a:spLocks noGrp="1"/>
          </p:cNvSpPr>
          <p:nvPr>
            <p:ph idx="1"/>
          </p:nvPr>
        </p:nvSpPr>
        <p:spPr>
          <a:xfrm>
            <a:off x="204395" y="2363455"/>
            <a:ext cx="23317200" cy="9613392"/>
          </a:xfrm>
        </p:spPr>
        <p:txBody>
          <a:bodyPr/>
          <a:lstStyle/>
          <a:p>
            <a:pPr lvl="1"/>
            <a:r>
              <a:rPr lang="en-US" sz="3600" b="1" dirty="0"/>
              <a:t>Deliverable 10</a:t>
            </a:r>
            <a:r>
              <a:rPr lang="en-US" sz="3600" dirty="0"/>
              <a:t> – Instructions for the Disposal, Storage and Return of samples should be stored on the system and automatic notifications or reminders should be sent to the appropriate users at specified intervals.</a:t>
            </a:r>
          </a:p>
          <a:p>
            <a:pPr marL="914400" lvl="1" indent="0">
              <a:buNone/>
            </a:pPr>
            <a:endParaRPr lang="en-ZA" sz="3600" dirty="0"/>
          </a:p>
          <a:p>
            <a:pPr lvl="1"/>
            <a:r>
              <a:rPr lang="en-US" sz="3600" b="1" dirty="0"/>
              <a:t>Deliverable 11</a:t>
            </a:r>
            <a:r>
              <a:rPr lang="en-US" sz="3600" dirty="0"/>
              <a:t> – the system must be able to print barcodes for each sample received when the worksheet number is captured.</a:t>
            </a:r>
          </a:p>
          <a:p>
            <a:pPr marL="914400" lvl="1" indent="0">
              <a:buNone/>
            </a:pPr>
            <a:endParaRPr lang="en-ZA" sz="3600" dirty="0"/>
          </a:p>
          <a:p>
            <a:pPr lvl="1"/>
            <a:r>
              <a:rPr lang="en-US" sz="3600" b="1" dirty="0"/>
              <a:t>Deliverable 12</a:t>
            </a:r>
            <a:r>
              <a:rPr lang="en-US" sz="3600" dirty="0"/>
              <a:t> - the system must allow to log the arrival of the samples with this being an acknowledgement that the samples have been accepted for testing.</a:t>
            </a:r>
          </a:p>
          <a:p>
            <a:pPr marL="914400" lvl="1" indent="0">
              <a:buNone/>
            </a:pPr>
            <a:endParaRPr lang="en-ZA" sz="3600" dirty="0"/>
          </a:p>
          <a:p>
            <a:pPr lvl="1"/>
            <a:r>
              <a:rPr lang="en-US" sz="3600" b="1" dirty="0"/>
              <a:t>Deliverable 13 - </a:t>
            </a:r>
            <a:r>
              <a:rPr lang="en-US" sz="3600" dirty="0"/>
              <a:t>the system must be able to alert a user should they be using supplies, reagents or consumables that are past their expiry date.</a:t>
            </a:r>
          </a:p>
          <a:p>
            <a:pPr lvl="1"/>
            <a:r>
              <a:rPr lang="en-US" sz="3600" b="1" dirty="0"/>
              <a:t>Deliverable 14</a:t>
            </a:r>
            <a:r>
              <a:rPr lang="en-US" sz="3600" dirty="0"/>
              <a:t> – the system must be able to do Proficiency testing management, and it must be able to create quotes and invoices.</a:t>
            </a:r>
            <a:endParaRPr lang="en-ZA" sz="3600" dirty="0"/>
          </a:p>
          <a:p>
            <a:pPr lvl="1"/>
            <a:endParaRPr lang="en-ZA" sz="3600" dirty="0"/>
          </a:p>
          <a:p>
            <a:pPr marL="0" indent="0">
              <a:buNone/>
            </a:pPr>
            <a:endParaRPr lang="en-ZA" sz="4400" dirty="0"/>
          </a:p>
        </p:txBody>
      </p:sp>
      <p:sp>
        <p:nvSpPr>
          <p:cNvPr id="4" name="Shape 0">
            <a:extLst>
              <a:ext uri="{FF2B5EF4-FFF2-40B4-BE49-F238E27FC236}">
                <a16:creationId xmlns:a16="http://schemas.microsoft.com/office/drawing/2014/main" id="{2F987382-C1B6-1DF3-DF5A-80443CE84314}"/>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Specifications</a:t>
            </a:r>
            <a:endParaRPr lang="en-ZA" dirty="0">
              <a:solidFill>
                <a:schemeClr val="bg1"/>
              </a:solidFill>
            </a:endParaRPr>
          </a:p>
        </p:txBody>
      </p:sp>
    </p:spTree>
    <p:extLst>
      <p:ext uri="{BB962C8B-B14F-4D97-AF65-F5344CB8AC3E}">
        <p14:creationId xmlns:p14="http://schemas.microsoft.com/office/powerpoint/2010/main" val="701193760"/>
      </p:ext>
    </p:extLst>
  </p:cSld>
  <p:clrMapOvr>
    <a:masterClrMapping/>
  </p:clrMapOvr>
</p:sld>
</file>

<file path=ppt/theme/theme1.xml><?xml version="1.0" encoding="utf-8"?>
<a:theme xmlns:a="http://schemas.openxmlformats.org/drawingml/2006/main" name="1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atest EXCO PPT" id="{053836D1-18D9-C24C-8F68-B24A10568D40}" vid="{C409803C-CA84-3541-A4EE-01661DFD4FB9}"/>
    </a:ext>
  </a:extLst>
</a:theme>
</file>

<file path=ppt/theme/theme2.xml><?xml version="1.0" encoding="utf-8"?>
<a:theme xmlns:a="http://schemas.openxmlformats.org/drawingml/2006/main" name="2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atest EXCO PPT" id="{053836D1-18D9-C24C-8F68-B24A10568D40}" vid="{C409803C-CA84-3541-A4EE-01661DFD4FB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07 11 2023 Approved PPT Presentation Nov 2023</Template>
  <TotalTime>647</TotalTime>
  <Words>1469</Words>
  <Application>Microsoft Office PowerPoint</Application>
  <PresentationFormat>Custom</PresentationFormat>
  <Paragraphs>348</Paragraphs>
  <Slides>18</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18</vt:i4>
      </vt:variant>
    </vt:vector>
  </HeadingPairs>
  <TitlesOfParts>
    <vt:vector size="28" baseType="lpstr">
      <vt:lpstr>Aptos</vt:lpstr>
      <vt:lpstr>Arial</vt:lpstr>
      <vt:lpstr>Arial Black</vt:lpstr>
      <vt:lpstr>Calibri</vt:lpstr>
      <vt:lpstr>Cambria</vt:lpstr>
      <vt:lpstr>Symbol</vt:lpstr>
      <vt:lpstr>Verdana</vt:lpstr>
      <vt:lpstr>Wingdings</vt:lpstr>
      <vt:lpstr>1_blank</vt:lpstr>
      <vt:lpstr>2_blank</vt:lpstr>
      <vt:lpstr>Presentation Template</vt:lpstr>
      <vt:lpstr>PowerPoint Presentation</vt:lpstr>
      <vt:lpstr>Background</vt:lpstr>
      <vt:lpstr>SCM Pertinent Information </vt:lpstr>
      <vt:lpstr>SCM Pertinent Information Continued…</vt:lpstr>
      <vt:lpstr>“AS IS”</vt:lpstr>
      <vt:lpstr>Specifications</vt:lpstr>
      <vt:lpstr>Specifications</vt:lpstr>
      <vt:lpstr>Specifications</vt:lpstr>
      <vt:lpstr>Specifications</vt:lpstr>
      <vt:lpstr>Specifications</vt:lpstr>
      <vt:lpstr>Scope of work</vt:lpstr>
      <vt:lpstr>Scope of work</vt:lpstr>
      <vt:lpstr>Scope of work</vt:lpstr>
      <vt:lpstr>Hosting</vt:lpstr>
      <vt:lpstr>Compliance and standards</vt:lpstr>
      <vt:lpstr>Value add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dc:title>
  <dc:creator>nkagisengm@vcwater.co.za</dc:creator>
  <cp:lastModifiedBy>Khutso Sethoga</cp:lastModifiedBy>
  <cp:revision>18</cp:revision>
  <cp:lastPrinted>2025-06-24T22:09:14Z</cp:lastPrinted>
  <dcterms:created xsi:type="dcterms:W3CDTF">2023-11-07T12:58:24Z</dcterms:created>
  <dcterms:modified xsi:type="dcterms:W3CDTF">2026-08-27T07:07:06Z</dcterms:modified>
</cp:coreProperties>
</file>