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2" r:id="rId5"/>
  </p:sldMasterIdLst>
  <p:notesMasterIdLst>
    <p:notesMasterId r:id="rId18"/>
  </p:notesMasterIdLst>
  <p:sldIdLst>
    <p:sldId id="308" r:id="rId6"/>
    <p:sldId id="310" r:id="rId7"/>
    <p:sldId id="279" r:id="rId8"/>
    <p:sldId id="311" r:id="rId9"/>
    <p:sldId id="314" r:id="rId10"/>
    <p:sldId id="312" r:id="rId11"/>
    <p:sldId id="316" r:id="rId12"/>
    <p:sldId id="317" r:id="rId13"/>
    <p:sldId id="315" r:id="rId14"/>
    <p:sldId id="313" r:id="rId15"/>
    <p:sldId id="318" r:id="rId16"/>
    <p:sldId id="298"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B4004C-EA86-176F-B3D2-BEBA069F5769}" name="Stefanie Mpiyakhe" initials="SM" userId="S::stef@bravegroup.co.za::5232a352-55aa-490d-a92f-c050863fe62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B6AA"/>
    <a:srgbClr val="ACC3C3"/>
    <a:srgbClr val="E4BC7F"/>
    <a:srgbClr val="C2C382"/>
    <a:srgbClr val="CA9987"/>
    <a:srgbClr val="B49180"/>
    <a:srgbClr val="82A5A5"/>
    <a:srgbClr val="D69B40"/>
    <a:srgbClr val="A3A543"/>
    <a:srgbClr val="B06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955B4A-C32E-49A8-B414-7C3B66948F79}" v="2" dt="2026-07-07T12:46:46.336"/>
    <p1510:client id="{CBF494A1-7527-4040-273E-92075932083C}" v="315" dt="2026-07-06T19:04:59.821"/>
    <p1510:client id="{DE6177F1-B9A2-42FF-B72A-8D60864A8F35}" v="32" dt="2026-07-07T12:48:41.7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a:defRPr sz="1200"/>
            </a:lvl1pPr>
          </a:lstStyle>
          <a:p>
            <a:endParaRPr lang="en-ZA"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FE79EC-29B1-4A54-B46B-ADFA5C0A41D5}" type="datetimeFigureOut">
              <a:rPr lang="en-ZA" smtClean="0"/>
              <a:t>2026/07/13</a:t>
            </a:fld>
            <a:endParaRPr lang="en-Z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ZA" dirty="0"/>
              <a:t>Edit Master text styles</a:t>
            </a:r>
          </a:p>
          <a:p>
            <a:pPr lvl="1"/>
            <a:r>
              <a:rPr lang="en-ZA" dirty="0"/>
              <a:t>Second level</a:t>
            </a:r>
          </a:p>
          <a:p>
            <a:pPr lvl="2"/>
            <a:r>
              <a:rPr lang="en-ZA" dirty="0"/>
              <a:t>Third level</a:t>
            </a:r>
          </a:p>
          <a:p>
            <a:pPr lvl="3"/>
            <a:r>
              <a:rPr lang="en-ZA" dirty="0"/>
              <a:t>Fourth level</a:t>
            </a:r>
          </a:p>
          <a:p>
            <a:pPr lvl="4"/>
            <a:r>
              <a:rPr lang="en-ZA"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a:defRPr sz="1200"/>
            </a:lvl1pPr>
          </a:lstStyle>
          <a:p>
            <a:endParaRPr lang="en-Z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A291F-663B-47B1-87DD-51E5B01DA0AE}" type="slidenum">
              <a:rPr lang="en-ZA" smtClean="0"/>
              <a:t>‹#›</a:t>
            </a:fld>
            <a:endParaRPr lang="en-ZA" dirty="0"/>
          </a:p>
        </p:txBody>
      </p:sp>
    </p:spTree>
    <p:extLst>
      <p:ext uri="{BB962C8B-B14F-4D97-AF65-F5344CB8AC3E}">
        <p14:creationId xmlns:p14="http://schemas.microsoft.com/office/powerpoint/2010/main" val="238564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slideMaster" Target="../slideMasters/slideMaster1.xml"/><Relationship Id="rId7" Type="http://schemas.openxmlformats.org/officeDocument/2006/relationships/image" Target="../media/image4.emf"/><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5.emf"/><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2.emf"/><Relationship Id="rId4" Type="http://schemas.openxmlformats.org/officeDocument/2006/relationships/oleObject" Target="../embeddings/oleObject5.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2.emf"/><Relationship Id="rId4" Type="http://schemas.openxmlformats.org/officeDocument/2006/relationships/oleObject" Target="../embeddings/oleObject5.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2.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2.emf"/><Relationship Id="rId4" Type="http://schemas.openxmlformats.org/officeDocument/2006/relationships/oleObject" Target="../embeddings/oleObject5.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DFF4CC-8DC4-7B7A-39C5-262F5C87F5B3}"/>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2" y="4144544"/>
            <a:ext cx="12191995" cy="2464129"/>
          </a:xfrm>
          <a:prstGeom prst="rect">
            <a:avLst/>
          </a:prstGeom>
        </p:spPr>
      </p:pic>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746648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63" name="Rectangle 3"/>
          <p:cNvSpPr>
            <a:spLocks noGrp="1" noChangeArrowheads="1"/>
          </p:cNvSpPr>
          <p:nvPr>
            <p:ph type="ctrTitle" hasCustomPrompt="1"/>
          </p:nvPr>
        </p:nvSpPr>
        <p:spPr>
          <a:xfrm>
            <a:off x="4618049" y="1404737"/>
            <a:ext cx="7117690" cy="676275"/>
          </a:xfrm>
          <a:prstGeom prst="rect">
            <a:avLst/>
          </a:prstGeom>
        </p:spPr>
        <p:txBody>
          <a:bodyPr anchor="b">
            <a:normAutofit/>
          </a:bodyPr>
          <a:lstStyle>
            <a:lvl1pPr algn="r">
              <a:defRPr sz="2800">
                <a:solidFill>
                  <a:schemeClr val="tx1"/>
                </a:solidFill>
                <a:latin typeface="+mj-lt"/>
                <a:cs typeface="Arial" panose="020B0604020202020204" pitchFamily="34" charset="0"/>
              </a:defRPr>
            </a:lvl1pPr>
          </a:lstStyle>
          <a:p>
            <a:r>
              <a:rPr lang="en-US" noProof="0" dirty="0"/>
              <a:t>Title of presentation</a:t>
            </a:r>
            <a:endParaRPr lang="en-ZA" noProof="0" dirty="0"/>
          </a:p>
        </p:txBody>
      </p:sp>
      <p:sp>
        <p:nvSpPr>
          <p:cNvPr id="64" name="Rectangle 4"/>
          <p:cNvSpPr>
            <a:spLocks noGrp="1" noChangeArrowheads="1"/>
          </p:cNvSpPr>
          <p:nvPr>
            <p:ph type="subTitle" idx="1" hasCustomPrompt="1"/>
          </p:nvPr>
        </p:nvSpPr>
        <p:spPr>
          <a:xfrm>
            <a:off x="4618050" y="2924226"/>
            <a:ext cx="7117689" cy="365126"/>
          </a:xfrm>
          <a:prstGeom prst="rect">
            <a:avLst/>
          </a:prstGeom>
        </p:spPr>
        <p:txBody>
          <a:bodyPr>
            <a:noAutofit/>
          </a:bodyPr>
          <a:lstStyle>
            <a:lvl1pPr marL="0" indent="0" algn="r">
              <a:buFontTx/>
              <a:buNone/>
              <a:defRPr sz="2000" b="1">
                <a:solidFill>
                  <a:srgbClr val="83725B"/>
                </a:solidFill>
                <a:latin typeface="+mn-lt"/>
                <a:cs typeface="Arial" panose="020B0604020202020204" pitchFamily="34" charset="0"/>
              </a:defRPr>
            </a:lvl1pPr>
          </a:lstStyle>
          <a:p>
            <a:r>
              <a:rPr lang="en-US" noProof="0" dirty="0"/>
              <a:t>Presented by:</a:t>
            </a:r>
            <a:endParaRPr lang="en-ZA" noProof="0" dirty="0"/>
          </a:p>
        </p:txBody>
      </p:sp>
      <p:sp>
        <p:nvSpPr>
          <p:cNvPr id="69" name="Text Placeholder 68">
            <a:extLst>
              <a:ext uri="{FF2B5EF4-FFF2-40B4-BE49-F238E27FC236}">
                <a16:creationId xmlns:a16="http://schemas.microsoft.com/office/drawing/2014/main" id="{FC9B13AD-CB38-ECF0-A13D-FF807AEA7663}"/>
              </a:ext>
            </a:extLst>
          </p:cNvPr>
          <p:cNvSpPr>
            <a:spLocks noGrp="1"/>
          </p:cNvSpPr>
          <p:nvPr>
            <p:ph type="body" sz="quarter" idx="10" hasCustomPrompt="1"/>
          </p:nvPr>
        </p:nvSpPr>
        <p:spPr>
          <a:xfrm>
            <a:off x="4618049" y="3527025"/>
            <a:ext cx="7117690" cy="327025"/>
          </a:xfrm>
          <a:prstGeom prst="rect">
            <a:avLst/>
          </a:prstGeom>
        </p:spPr>
        <p:txBody>
          <a:bodyPr>
            <a:noAutofit/>
          </a:bodyPr>
          <a:lstStyle>
            <a:lvl1pPr marL="0" indent="0" algn="r">
              <a:buNone/>
              <a:defRPr sz="1800">
                <a:solidFill>
                  <a:schemeClr val="tx1"/>
                </a:solidFill>
              </a:defRPr>
            </a:lvl1pPr>
            <a:lvl2pPr algn="r">
              <a:defRPr>
                <a:solidFill>
                  <a:schemeClr val="bg1"/>
                </a:solidFill>
              </a:defRPr>
            </a:lvl2pPr>
            <a:lvl3pPr algn="r">
              <a:defRPr>
                <a:solidFill>
                  <a:schemeClr val="bg1"/>
                </a:solidFill>
              </a:defRPr>
            </a:lvl3pPr>
            <a:lvl4pPr algn="r">
              <a:defRPr>
                <a:solidFill>
                  <a:schemeClr val="bg1"/>
                </a:solidFill>
              </a:defRPr>
            </a:lvl4pPr>
            <a:lvl5pPr algn="r">
              <a:defRPr>
                <a:solidFill>
                  <a:schemeClr val="bg1"/>
                </a:solidFill>
              </a:defRPr>
            </a:lvl5pPr>
          </a:lstStyle>
          <a:p>
            <a:pPr lvl="0"/>
            <a:r>
              <a:rPr lang="en-GB" dirty="0"/>
              <a:t>Date:</a:t>
            </a:r>
            <a:endParaRPr lang="en-US" dirty="0"/>
          </a:p>
        </p:txBody>
      </p:sp>
      <p:sp>
        <p:nvSpPr>
          <p:cNvPr id="107" name="Rectangle 106">
            <a:extLst>
              <a:ext uri="{FF2B5EF4-FFF2-40B4-BE49-F238E27FC236}">
                <a16:creationId xmlns:a16="http://schemas.microsoft.com/office/drawing/2014/main" id="{70F73F9A-6527-43E5-9BDC-E6533EDAECC6}"/>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025F6DC-490B-FE96-3826-453FA05719BC}"/>
              </a:ext>
            </a:extLst>
          </p:cNvPr>
          <p:cNvSpPr/>
          <p:nvPr userDrawn="1"/>
        </p:nvSpPr>
        <p:spPr>
          <a:xfrm>
            <a:off x="504232" y="3817647"/>
            <a:ext cx="1533524" cy="151664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Picture 7">
            <a:extLst>
              <a:ext uri="{FF2B5EF4-FFF2-40B4-BE49-F238E27FC236}">
                <a16:creationId xmlns:a16="http://schemas.microsoft.com/office/drawing/2014/main" id="{DBCADFDE-56B9-04C2-BCE2-05120032D0AE}"/>
              </a:ext>
            </a:extLst>
          </p:cNvPr>
          <p:cNvPicPr>
            <a:picLocks noChangeAspect="1"/>
          </p:cNvPicPr>
          <p:nvPr userDrawn="1"/>
        </p:nvPicPr>
        <p:blipFill>
          <a:blip r:embed="rId7"/>
          <a:stretch>
            <a:fillRect/>
          </a:stretch>
        </p:blipFill>
        <p:spPr>
          <a:xfrm>
            <a:off x="504232" y="1784299"/>
            <a:ext cx="3937000" cy="3568700"/>
          </a:xfrm>
          <a:prstGeom prst="rect">
            <a:avLst/>
          </a:prstGeom>
        </p:spPr>
      </p:pic>
      <p:sp>
        <p:nvSpPr>
          <p:cNvPr id="9" name="Picture Placeholder 4">
            <a:extLst>
              <a:ext uri="{FF2B5EF4-FFF2-40B4-BE49-F238E27FC236}">
                <a16:creationId xmlns:a16="http://schemas.microsoft.com/office/drawing/2014/main" id="{46C2D1BC-19FC-6DDD-3EE5-86D738105E53}"/>
              </a:ext>
            </a:extLst>
          </p:cNvPr>
          <p:cNvSpPr>
            <a:spLocks noGrp="1"/>
          </p:cNvSpPr>
          <p:nvPr>
            <p:ph type="pic" sz="quarter" idx="13" hasCustomPrompt="1"/>
          </p:nvPr>
        </p:nvSpPr>
        <p:spPr>
          <a:xfrm>
            <a:off x="1000139" y="1921224"/>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txBody>
          <a:bodyPr wrap="square" anchor="ctr">
            <a:noAutofit/>
          </a:bodyPr>
          <a:lstStyle>
            <a:lvl1pPr marL="0" indent="0" algn="ctr">
              <a:buNone/>
              <a:defRPr sz="3200">
                <a:solidFill>
                  <a:schemeClr val="bg1"/>
                </a:solidFill>
              </a:defRPr>
            </a:lvl1pPr>
          </a:lstStyle>
          <a:p>
            <a:r>
              <a:rPr lang="en-US" dirty="0"/>
              <a:t>Insert </a:t>
            </a:r>
            <a:br>
              <a:rPr lang="en-US" dirty="0"/>
            </a:br>
            <a:r>
              <a:rPr lang="en-US" dirty="0"/>
              <a:t>visual</a:t>
            </a:r>
          </a:p>
        </p:txBody>
      </p:sp>
      <p:sp>
        <p:nvSpPr>
          <p:cNvPr id="10" name="Oval 9">
            <a:extLst>
              <a:ext uri="{FF2B5EF4-FFF2-40B4-BE49-F238E27FC236}">
                <a16:creationId xmlns:a16="http://schemas.microsoft.com/office/drawing/2014/main" id="{D96E0838-0F9B-EF5D-E73C-CAF299B03244}"/>
              </a:ext>
            </a:extLst>
          </p:cNvPr>
          <p:cNvSpPr/>
          <p:nvPr userDrawn="1"/>
        </p:nvSpPr>
        <p:spPr>
          <a:xfrm>
            <a:off x="329249" y="3610137"/>
            <a:ext cx="2044699" cy="204469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icture Placeholder 101">
            <a:extLst>
              <a:ext uri="{FF2B5EF4-FFF2-40B4-BE49-F238E27FC236}">
                <a16:creationId xmlns:a16="http://schemas.microsoft.com/office/drawing/2014/main" id="{71ABA184-90EF-886D-01F7-8ED79E7BB0CC}"/>
              </a:ext>
            </a:extLst>
          </p:cNvPr>
          <p:cNvSpPr>
            <a:spLocks noGrp="1"/>
          </p:cNvSpPr>
          <p:nvPr>
            <p:ph type="pic" sz="quarter" idx="14" hasCustomPrompt="1"/>
          </p:nvPr>
        </p:nvSpPr>
        <p:spPr>
          <a:xfrm>
            <a:off x="406138" y="3684749"/>
            <a:ext cx="1895476" cy="1895476"/>
          </a:xfrm>
          <a:prstGeom prst="ellipse">
            <a:avLst/>
          </a:prstGeom>
          <a:solidFill>
            <a:schemeClr val="accent2"/>
          </a:solidFill>
          <a:ln>
            <a:solidFill>
              <a:schemeClr val="bg1"/>
            </a:solidFill>
          </a:ln>
        </p:spPr>
        <p:txBody>
          <a:bodyPr anchor="ctr"/>
          <a:lstStyle>
            <a:lvl1pPr marL="0" indent="0" algn="ctr">
              <a:buNone/>
              <a:defRPr sz="2400">
                <a:solidFill>
                  <a:schemeClr val="bg1"/>
                </a:solidFill>
              </a:defRPr>
            </a:lvl1pPr>
          </a:lstStyle>
          <a:p>
            <a:r>
              <a:rPr lang="en-US" dirty="0"/>
              <a:t>Insert visual</a:t>
            </a:r>
          </a:p>
        </p:txBody>
      </p:sp>
      <p:pic>
        <p:nvPicPr>
          <p:cNvPr id="12" name="Picture 11">
            <a:extLst>
              <a:ext uri="{FF2B5EF4-FFF2-40B4-BE49-F238E27FC236}">
                <a16:creationId xmlns:a16="http://schemas.microsoft.com/office/drawing/2014/main" id="{81417B6E-DCAF-E329-82FA-A9666987E521}"/>
              </a:ext>
            </a:extLst>
          </p:cNvPr>
          <p:cNvPicPr>
            <a:picLocks noChangeAspect="1"/>
          </p:cNvPicPr>
          <p:nvPr userDrawn="1"/>
        </p:nvPicPr>
        <p:blipFill>
          <a:blip r:embed="rId8"/>
          <a:stretch>
            <a:fillRect/>
          </a:stretch>
        </p:blipFill>
        <p:spPr>
          <a:xfrm>
            <a:off x="113202" y="3610137"/>
            <a:ext cx="2260600" cy="2044700"/>
          </a:xfrm>
          <a:prstGeom prst="rect">
            <a:avLst/>
          </a:prstGeom>
        </p:spPr>
      </p:pic>
    </p:spTree>
    <p:extLst>
      <p:ext uri="{BB962C8B-B14F-4D97-AF65-F5344CB8AC3E}">
        <p14:creationId xmlns:p14="http://schemas.microsoft.com/office/powerpoint/2010/main" val="294149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divsion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70AA778-541B-E885-5A78-44A4C7F4B690}"/>
              </a:ext>
            </a:extLst>
          </p:cNvPr>
          <p:cNvSpPr/>
          <p:nvPr userDrawn="1"/>
        </p:nvSpPr>
        <p:spPr>
          <a:xfrm>
            <a:off x="0" y="4142874"/>
            <a:ext cx="12192000" cy="2466974"/>
          </a:xfrm>
          <a:prstGeom prst="rect">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0206027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sp>
        <p:nvSpPr>
          <p:cNvPr id="10" name="Rectangle 3">
            <a:extLst>
              <a:ext uri="{FF2B5EF4-FFF2-40B4-BE49-F238E27FC236}">
                <a16:creationId xmlns:a16="http://schemas.microsoft.com/office/drawing/2014/main" id="{CDD01BF2-A391-2350-F502-B39704CC06F8}"/>
              </a:ext>
            </a:extLst>
          </p:cNvPr>
          <p:cNvSpPr>
            <a:spLocks noGrp="1" noChangeArrowheads="1"/>
          </p:cNvSpPr>
          <p:nvPr>
            <p:ph type="ctrTitle" hasCustomPrompt="1"/>
          </p:nvPr>
        </p:nvSpPr>
        <p:spPr>
          <a:xfrm>
            <a:off x="706438" y="2241800"/>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11" name="Picture Placeholder 5">
            <a:extLst>
              <a:ext uri="{FF2B5EF4-FFF2-40B4-BE49-F238E27FC236}">
                <a16:creationId xmlns:a16="http://schemas.microsoft.com/office/drawing/2014/main" id="{53E77A3B-B320-4C09-0FDF-7F1B0E81B64C}"/>
              </a:ext>
            </a:extLst>
          </p:cNvPr>
          <p:cNvSpPr>
            <a:spLocks noGrp="1"/>
          </p:cNvSpPr>
          <p:nvPr>
            <p:ph type="pic" sz="quarter" idx="10" hasCustomPrompt="1"/>
          </p:nvPr>
        </p:nvSpPr>
        <p:spPr>
          <a:xfrm>
            <a:off x="0" y="4142874"/>
            <a:ext cx="121920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2" name="Rectangle 1">
            <a:extLst>
              <a:ext uri="{FF2B5EF4-FFF2-40B4-BE49-F238E27FC236}">
                <a16:creationId xmlns:a16="http://schemas.microsoft.com/office/drawing/2014/main" id="{5EA9F132-5B21-E13F-3DD4-5A76269137FE}"/>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256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hapter divsion slid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70AA778-541B-E885-5A78-44A4C7F4B690}"/>
              </a:ext>
            </a:extLst>
          </p:cNvPr>
          <p:cNvSpPr/>
          <p:nvPr userDrawn="1"/>
        </p:nvSpPr>
        <p:spPr>
          <a:xfrm>
            <a:off x="0" y="4142874"/>
            <a:ext cx="12192000" cy="2466974"/>
          </a:xfrm>
          <a:prstGeom prst="rect">
            <a:avLst/>
          </a:prstGeom>
          <a:solidFill>
            <a:schemeClr val="bg2"/>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F447FC08-0CA1-C812-957B-303369CEC0B0}"/>
              </a:ext>
            </a:extLst>
          </p:cNvPr>
          <p:cNvSpPr>
            <a:spLocks noGrp="1"/>
          </p:cNvSpPr>
          <p:nvPr>
            <p:ph type="pic" sz="quarter" idx="10" hasCustomPrompt="1"/>
          </p:nvPr>
        </p:nvSpPr>
        <p:spPr>
          <a:xfrm>
            <a:off x="0" y="4142874"/>
            <a:ext cx="41148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0206027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sp>
        <p:nvSpPr>
          <p:cNvPr id="10" name="Rectangle 3">
            <a:extLst>
              <a:ext uri="{FF2B5EF4-FFF2-40B4-BE49-F238E27FC236}">
                <a16:creationId xmlns:a16="http://schemas.microsoft.com/office/drawing/2014/main" id="{CDD01BF2-A391-2350-F502-B39704CC06F8}"/>
              </a:ext>
            </a:extLst>
          </p:cNvPr>
          <p:cNvSpPr>
            <a:spLocks noGrp="1" noChangeArrowheads="1"/>
          </p:cNvSpPr>
          <p:nvPr>
            <p:ph type="ctrTitle" hasCustomPrompt="1"/>
          </p:nvPr>
        </p:nvSpPr>
        <p:spPr>
          <a:xfrm>
            <a:off x="706438" y="2241800"/>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5" name="Picture Placeholder 5">
            <a:extLst>
              <a:ext uri="{FF2B5EF4-FFF2-40B4-BE49-F238E27FC236}">
                <a16:creationId xmlns:a16="http://schemas.microsoft.com/office/drawing/2014/main" id="{DBBB6FBC-E3C9-3B31-3EF0-38D626E1E1D4}"/>
              </a:ext>
            </a:extLst>
          </p:cNvPr>
          <p:cNvSpPr>
            <a:spLocks noGrp="1"/>
          </p:cNvSpPr>
          <p:nvPr>
            <p:ph type="pic" sz="quarter" idx="11" hasCustomPrompt="1"/>
          </p:nvPr>
        </p:nvSpPr>
        <p:spPr>
          <a:xfrm>
            <a:off x="4114800" y="4142874"/>
            <a:ext cx="41148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11" name="Picture Placeholder 5">
            <a:extLst>
              <a:ext uri="{FF2B5EF4-FFF2-40B4-BE49-F238E27FC236}">
                <a16:creationId xmlns:a16="http://schemas.microsoft.com/office/drawing/2014/main" id="{5AF0A9FC-BFA5-B482-1275-4088CD882898}"/>
              </a:ext>
            </a:extLst>
          </p:cNvPr>
          <p:cNvSpPr>
            <a:spLocks noGrp="1"/>
          </p:cNvSpPr>
          <p:nvPr>
            <p:ph type="pic" sz="quarter" idx="12" hasCustomPrompt="1"/>
          </p:nvPr>
        </p:nvSpPr>
        <p:spPr>
          <a:xfrm>
            <a:off x="8229600" y="4142874"/>
            <a:ext cx="3962400" cy="2451601"/>
          </a:xfrm>
          <a:prstGeom prst="rect">
            <a:avLst/>
          </a:prstGeom>
        </p:spPr>
        <p:txBody>
          <a:bodyPr anchor="ctr"/>
          <a:lstStyle>
            <a:lvl1pPr marL="0" indent="0" algn="ctr">
              <a:buNone/>
              <a:defRPr sz="2400">
                <a:solidFill>
                  <a:schemeClr val="accent1"/>
                </a:solidFill>
              </a:defRPr>
            </a:lvl1pPr>
          </a:lstStyle>
          <a:p>
            <a:r>
              <a:rPr lang="en-US" dirty="0"/>
              <a:t>Insert </a:t>
            </a:r>
            <a:br>
              <a:rPr lang="en-US" dirty="0"/>
            </a:br>
            <a:r>
              <a:rPr lang="en-US" dirty="0"/>
              <a:t>visual</a:t>
            </a:r>
          </a:p>
        </p:txBody>
      </p:sp>
      <p:sp>
        <p:nvSpPr>
          <p:cNvPr id="2" name="Rectangle 1">
            <a:extLst>
              <a:ext uri="{FF2B5EF4-FFF2-40B4-BE49-F238E27FC236}">
                <a16:creationId xmlns:a16="http://schemas.microsoft.com/office/drawing/2014/main" id="{C37B8CCE-72D0-1BBF-D066-4AF8ED0D6F84}"/>
              </a:ext>
            </a:extLst>
          </p:cNvPr>
          <p:cNvSpPr/>
          <p:nvPr userDrawn="1"/>
        </p:nvSpPr>
        <p:spPr>
          <a:xfrm>
            <a:off x="0" y="6574096"/>
            <a:ext cx="12192000" cy="90014"/>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5287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clusion Chapter Slide">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F7C3906-7D26-F847-D210-DC8F472D4016}"/>
              </a:ext>
            </a:extLst>
          </p:cNvPr>
          <p:cNvPicPr>
            <a:picLocks noChangeAspect="1"/>
          </p:cNvPicPr>
          <p:nvPr userDrawn="1"/>
        </p:nvPicPr>
        <p:blipFill>
          <a:blip r:embed="rId4"/>
          <a:stretch>
            <a:fillRect/>
          </a:stretch>
        </p:blipFill>
        <p:spPr>
          <a:xfrm>
            <a:off x="847291" y="1463747"/>
            <a:ext cx="3937000" cy="3568700"/>
          </a:xfrm>
          <a:prstGeom prst="rect">
            <a:avLst/>
          </a:prstGeom>
        </p:spPr>
      </p:pic>
      <p:sp>
        <p:nvSpPr>
          <p:cNvPr id="5" name="Picture Placeholder 4">
            <a:extLst>
              <a:ext uri="{FF2B5EF4-FFF2-40B4-BE49-F238E27FC236}">
                <a16:creationId xmlns:a16="http://schemas.microsoft.com/office/drawing/2014/main" id="{F87BD48D-91A6-B706-71D6-9D1F30170652}"/>
              </a:ext>
            </a:extLst>
          </p:cNvPr>
          <p:cNvSpPr>
            <a:spLocks noGrp="1"/>
          </p:cNvSpPr>
          <p:nvPr>
            <p:ph type="pic" sz="quarter" idx="13" hasCustomPrompt="1"/>
          </p:nvPr>
        </p:nvSpPr>
        <p:spPr>
          <a:xfrm>
            <a:off x="1343198" y="1600672"/>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txBody>
          <a:bodyPr wrap="square" anchor="ctr">
            <a:noAutofit/>
          </a:bodyPr>
          <a:lstStyle>
            <a:lvl1pPr marL="0" indent="0" algn="ctr">
              <a:buNone/>
              <a:defRPr sz="3200">
                <a:solidFill>
                  <a:schemeClr val="bg1"/>
                </a:solidFill>
              </a:defRPr>
            </a:lvl1pPr>
          </a:lstStyle>
          <a:p>
            <a:r>
              <a:rPr lang="en-US" dirty="0"/>
              <a:t>Insert </a:t>
            </a:r>
            <a:br>
              <a:rPr lang="en-US" dirty="0"/>
            </a:br>
            <a:r>
              <a:rPr lang="en-US" dirty="0"/>
              <a:t>visual</a:t>
            </a:r>
          </a:p>
        </p:txBody>
      </p:sp>
      <p:sp>
        <p:nvSpPr>
          <p:cNvPr id="10" name="Oval 9">
            <a:extLst>
              <a:ext uri="{FF2B5EF4-FFF2-40B4-BE49-F238E27FC236}">
                <a16:creationId xmlns:a16="http://schemas.microsoft.com/office/drawing/2014/main" id="{35DBF5CF-E6CC-1A85-FDB1-B49B23179B88}"/>
              </a:ext>
            </a:extLst>
          </p:cNvPr>
          <p:cNvSpPr/>
          <p:nvPr userDrawn="1"/>
        </p:nvSpPr>
        <p:spPr>
          <a:xfrm>
            <a:off x="672308" y="3289585"/>
            <a:ext cx="2044699" cy="2044699"/>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746648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63" name="Rectangle 3"/>
          <p:cNvSpPr>
            <a:spLocks noGrp="1" noChangeArrowheads="1"/>
          </p:cNvSpPr>
          <p:nvPr>
            <p:ph type="ctrTitle" hasCustomPrompt="1"/>
          </p:nvPr>
        </p:nvSpPr>
        <p:spPr>
          <a:xfrm>
            <a:off x="5392738" y="2867097"/>
            <a:ext cx="6343001" cy="676275"/>
          </a:xfrm>
          <a:prstGeom prst="rect">
            <a:avLst/>
          </a:prstGeom>
        </p:spPr>
        <p:txBody>
          <a:bodyPr anchor="b">
            <a:normAutofit/>
          </a:bodyPr>
          <a:lstStyle>
            <a:lvl1pPr algn="l">
              <a:defRPr sz="2800">
                <a:solidFill>
                  <a:schemeClr val="tx1"/>
                </a:solidFill>
                <a:latin typeface="+mj-lt"/>
                <a:cs typeface="Arial" panose="020B0604020202020204" pitchFamily="34" charset="0"/>
              </a:defRPr>
            </a:lvl1pPr>
          </a:lstStyle>
          <a:p>
            <a:r>
              <a:rPr lang="en-US" noProof="0" dirty="0"/>
              <a:t>Divider Slide</a:t>
            </a:r>
            <a:endParaRPr lang="en-ZA" noProof="0" dirty="0"/>
          </a:p>
        </p:txBody>
      </p:sp>
      <p:sp>
        <p:nvSpPr>
          <p:cNvPr id="6" name="Rectangle 5">
            <a:extLst>
              <a:ext uri="{FF2B5EF4-FFF2-40B4-BE49-F238E27FC236}">
                <a16:creationId xmlns:a16="http://schemas.microsoft.com/office/drawing/2014/main" id="{F9736D61-2B9F-B39D-FA43-E377D86AA7B3}"/>
              </a:ext>
            </a:extLst>
          </p:cNvPr>
          <p:cNvSpPr/>
          <p:nvPr userDrawn="1"/>
        </p:nvSpPr>
        <p:spPr>
          <a:xfrm>
            <a:off x="0" y="6593974"/>
            <a:ext cx="12192000" cy="264026"/>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101">
            <a:extLst>
              <a:ext uri="{FF2B5EF4-FFF2-40B4-BE49-F238E27FC236}">
                <a16:creationId xmlns:a16="http://schemas.microsoft.com/office/drawing/2014/main" id="{F5F2CF35-ACC4-A108-DD87-92F9426534E9}"/>
              </a:ext>
            </a:extLst>
          </p:cNvPr>
          <p:cNvSpPr>
            <a:spLocks noGrp="1"/>
          </p:cNvSpPr>
          <p:nvPr>
            <p:ph type="pic" sz="quarter" idx="14" hasCustomPrompt="1"/>
          </p:nvPr>
        </p:nvSpPr>
        <p:spPr>
          <a:xfrm>
            <a:off x="749197" y="3364197"/>
            <a:ext cx="1895476" cy="1895476"/>
          </a:xfrm>
          <a:prstGeom prst="ellipse">
            <a:avLst/>
          </a:prstGeom>
          <a:solidFill>
            <a:schemeClr val="accent2"/>
          </a:solidFill>
          <a:ln>
            <a:solidFill>
              <a:schemeClr val="bg1"/>
            </a:solidFill>
          </a:ln>
        </p:spPr>
        <p:txBody>
          <a:bodyPr anchor="ctr"/>
          <a:lstStyle>
            <a:lvl1pPr marL="0" indent="0" algn="ctr">
              <a:buNone/>
              <a:defRPr sz="2400">
                <a:solidFill>
                  <a:schemeClr val="bg1"/>
                </a:solidFill>
              </a:defRPr>
            </a:lvl1pPr>
          </a:lstStyle>
          <a:p>
            <a:r>
              <a:rPr lang="en-US" dirty="0"/>
              <a:t>Insert visual</a:t>
            </a:r>
          </a:p>
        </p:txBody>
      </p:sp>
      <p:pic>
        <p:nvPicPr>
          <p:cNvPr id="9" name="Picture 8">
            <a:extLst>
              <a:ext uri="{FF2B5EF4-FFF2-40B4-BE49-F238E27FC236}">
                <a16:creationId xmlns:a16="http://schemas.microsoft.com/office/drawing/2014/main" id="{83438781-E333-E871-DE61-8750EF6EEC4A}"/>
              </a:ext>
            </a:extLst>
          </p:cNvPr>
          <p:cNvPicPr>
            <a:picLocks noChangeAspect="1"/>
          </p:cNvPicPr>
          <p:nvPr userDrawn="1"/>
        </p:nvPicPr>
        <p:blipFill>
          <a:blip r:embed="rId7"/>
          <a:stretch>
            <a:fillRect/>
          </a:stretch>
        </p:blipFill>
        <p:spPr>
          <a:xfrm>
            <a:off x="456261" y="3289585"/>
            <a:ext cx="2260600" cy="2044700"/>
          </a:xfrm>
          <a:prstGeom prst="rect">
            <a:avLst/>
          </a:prstGeom>
        </p:spPr>
      </p:pic>
    </p:spTree>
    <p:extLst>
      <p:ext uri="{BB962C8B-B14F-4D97-AF65-F5344CB8AC3E}">
        <p14:creationId xmlns:p14="http://schemas.microsoft.com/office/powerpoint/2010/main" val="408241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Tree>
    <p:extLst>
      <p:ext uri="{BB962C8B-B14F-4D97-AF65-F5344CB8AC3E}">
        <p14:creationId xmlns:p14="http://schemas.microsoft.com/office/powerpoint/2010/main" val="305694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4" name="Rectangle 3">
            <a:extLst>
              <a:ext uri="{FF2B5EF4-FFF2-40B4-BE49-F238E27FC236}">
                <a16:creationId xmlns:a16="http://schemas.microsoft.com/office/drawing/2014/main" id="{038ED6B3-A54B-E3D6-3B0D-0CE82331EF51}"/>
              </a:ext>
            </a:extLst>
          </p:cNvPr>
          <p:cNvSpPr/>
          <p:nvPr userDrawn="1"/>
        </p:nvSpPr>
        <p:spPr>
          <a:xfrm>
            <a:off x="0" y="6176963"/>
            <a:ext cx="12192000" cy="45719"/>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20393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27521923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mj-cs"/>
              <a:sym typeface="Arial" panose="020B0604020202020204" pitchFamily="34" charset="0"/>
            </a:endParaRPr>
          </a:p>
        </p:txBody>
      </p:sp>
      <p:sp>
        <p:nvSpPr>
          <p:cNvPr id="2" name="Title 1"/>
          <p:cNvSpPr>
            <a:spLocks noGrp="1"/>
          </p:cNvSpPr>
          <p:nvPr>
            <p:ph type="title"/>
          </p:nvPr>
        </p:nvSpPr>
        <p:spPr/>
        <p:txBody>
          <a:bodyPr>
            <a:noAutofit/>
          </a:bodyPr>
          <a:lstStyle/>
          <a:p>
            <a:r>
              <a:rPr lang="en-US"/>
              <a:t>Click to edit Master title style</a:t>
            </a:r>
            <a:endParaRPr lang="en-ZA"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4" name="Footer Placeholder 4">
            <a:extLst>
              <a:ext uri="{FF2B5EF4-FFF2-40B4-BE49-F238E27FC236}">
                <a16:creationId xmlns:a16="http://schemas.microsoft.com/office/drawing/2014/main" id="{33A6B3C0-BE11-BB1E-37B2-3F2CECBAC164}"/>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9" name="Slide Number Placeholder 5">
            <a:extLst>
              <a:ext uri="{FF2B5EF4-FFF2-40B4-BE49-F238E27FC236}">
                <a16:creationId xmlns:a16="http://schemas.microsoft.com/office/drawing/2014/main" id="{9AA2B460-5729-C216-9BDA-BB746E74BCD5}"/>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Tree>
    <p:extLst>
      <p:ext uri="{BB962C8B-B14F-4D97-AF65-F5344CB8AC3E}">
        <p14:creationId xmlns:p14="http://schemas.microsoft.com/office/powerpoint/2010/main" val="2641936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36565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5" name="Rectangle 6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Footer Placeholder 4">
            <a:extLst>
              <a:ext uri="{FF2B5EF4-FFF2-40B4-BE49-F238E27FC236}">
                <a16:creationId xmlns:a16="http://schemas.microsoft.com/office/drawing/2014/main" id="{206292CE-35FA-6E16-4E5E-A68EE9A5D682}"/>
              </a:ext>
            </a:extLst>
          </p:cNvPr>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3" name="Slide Number Placeholder 5">
            <a:extLst>
              <a:ext uri="{FF2B5EF4-FFF2-40B4-BE49-F238E27FC236}">
                <a16:creationId xmlns:a16="http://schemas.microsoft.com/office/drawing/2014/main" id="{8DDBAB9D-F630-EF72-1E01-F6D8D4E5B081}"/>
              </a:ext>
            </a:extLst>
          </p:cNvPr>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4" name="Rectangle 3">
            <a:extLst>
              <a:ext uri="{FF2B5EF4-FFF2-40B4-BE49-F238E27FC236}">
                <a16:creationId xmlns:a16="http://schemas.microsoft.com/office/drawing/2014/main" id="{038ED6B3-A54B-E3D6-3B0D-0CE82331EF51}"/>
              </a:ext>
            </a:extLst>
          </p:cNvPr>
          <p:cNvSpPr/>
          <p:nvPr userDrawn="1"/>
        </p:nvSpPr>
        <p:spPr>
          <a:xfrm>
            <a:off x="0" y="6176963"/>
            <a:ext cx="12192000" cy="45719"/>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49935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10" Type="http://schemas.openxmlformats.org/officeDocument/2006/relationships/image" Target="../media/image2.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slideLayout" Target="../slideLayouts/slideLayout7.xml"/><Relationship Id="rId7" Type="http://schemas.openxmlformats.org/officeDocument/2006/relationships/tags" Target="../tags/tag1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ags" Target="../tags/tag12.xml"/><Relationship Id="rId11" Type="http://schemas.openxmlformats.org/officeDocument/2006/relationships/image" Target="../media/image7.emf"/><Relationship Id="rId5" Type="http://schemas.openxmlformats.org/officeDocument/2006/relationships/theme" Target="../theme/theme2.xml"/><Relationship Id="rId10" Type="http://schemas.openxmlformats.org/officeDocument/2006/relationships/image" Target="../media/image6.emf"/><Relationship Id="rId4" Type="http://schemas.openxmlformats.org/officeDocument/2006/relationships/slideLayout" Target="../slideLayouts/slideLayout8.xml"/><Relationship Id="rId9"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A5D409B-C5D1-2BAD-D8D1-643632A66522}"/>
              </a:ext>
            </a:extLst>
          </p:cNvPr>
          <p:cNvPicPr>
            <a:picLocks noChangeAspect="1"/>
          </p:cNvPicPr>
          <p:nvPr userDrawn="1"/>
        </p:nvPicPr>
        <p:blipFill>
          <a:blip r:embed="rId8"/>
          <a:stretch>
            <a:fillRect/>
          </a:stretch>
        </p:blipFill>
        <p:spPr>
          <a:xfrm>
            <a:off x="9815492" y="531812"/>
            <a:ext cx="1841500" cy="381000"/>
          </a:xfrm>
          <a:prstGeom prst="rect">
            <a:avLst/>
          </a:prstGeom>
        </p:spPr>
      </p:pic>
      <p:graphicFrame>
        <p:nvGraphicFramePr>
          <p:cNvPr id="11" name="Object 10" hidden="1"/>
          <p:cNvGraphicFramePr>
            <a:graphicFrameLocks noChangeAspect="1"/>
          </p:cNvGraphicFramePr>
          <p:nvPr userDrawn="1">
            <p:custDataLst>
              <p:tags r:id="rId6"/>
            </p:custDataLst>
            <p:extLst>
              <p:ext uri="{D42A27DB-BD31-4B8C-83A1-F6EECF244321}">
                <p14:modId xmlns:p14="http://schemas.microsoft.com/office/powerpoint/2010/main" val="42412971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70" imgH="270" progId="TCLayout.ActiveDocument.1">
                  <p:embed/>
                </p:oleObj>
              </mc:Choice>
              <mc:Fallback>
                <p:oleObj name="think-cell Slide" r:id="rId9" imgW="270" imgH="270" progId="TCLayout.ActiveDocument.1">
                  <p:embed/>
                  <p:pic>
                    <p:nvPicPr>
                      <p:cNvPr id="11" name="Object 10"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10" name="Rectangle 9" hidden="1"/>
          <p:cNvSpPr/>
          <p:nvPr userDrawn="1">
            <p:custDataLst>
              <p:tags r:id="rId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ZA" sz="2100" b="0" i="0" baseline="0" dirty="0">
              <a:latin typeface="Arial" panose="020B0604020202020204" pitchFamily="34" charset="0"/>
              <a:ea typeface="+mj-ea"/>
              <a:cs typeface="+mj-cs"/>
              <a:sym typeface="Arial" panose="020B0604020202020204" pitchFamily="34" charset="0"/>
            </a:endParaRPr>
          </a:p>
        </p:txBody>
      </p:sp>
    </p:spTree>
    <p:extLst>
      <p:ext uri="{BB962C8B-B14F-4D97-AF65-F5344CB8AC3E}">
        <p14:creationId xmlns:p14="http://schemas.microsoft.com/office/powerpoint/2010/main" val="2030761648"/>
      </p:ext>
    </p:extLst>
  </p:cSld>
  <p:clrMap bg1="lt1" tx1="dk1" bg2="lt2" tx2="dk2" accent1="accent1" accent2="accent2" accent3="accent3" accent4="accent4" accent5="accent5" accent6="accent6" hlink="hlink" folHlink="folHlink"/>
  <p:sldLayoutIdLst>
    <p:sldLayoutId id="2147483651" r:id="rId1"/>
    <p:sldLayoutId id="2147483650" r:id="rId2"/>
    <p:sldLayoutId id="2147483657" r:id="rId3"/>
    <p:sldLayoutId id="2147483655" r:id="rId4"/>
  </p:sldLayoutIdLst>
  <p:hf hdr="0" dt="0"/>
  <p:txStyles>
    <p:titleStyle>
      <a:lvl1pPr algn="l" defTabSz="914400" rtl="0" eaLnBrk="1" latinLnBrk="0" hangingPunct="1">
        <a:lnSpc>
          <a:spcPct val="90000"/>
        </a:lnSpc>
        <a:spcBef>
          <a:spcPct val="0"/>
        </a:spcBef>
        <a:buNone/>
        <a:defRPr sz="21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bg1">
            <a:lumMod val="50000"/>
          </a:schemeClr>
        </a:buClr>
        <a:buFont typeface="Wingdings" panose="05000000000000000000" pitchFamily="2" charset="2"/>
        <a:buChar char="§"/>
        <a:defRPr sz="1400" kern="1200">
          <a:solidFill>
            <a:srgbClr val="1D3E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bg1">
            <a:lumMod val="50000"/>
          </a:schemeClr>
        </a:buClr>
        <a:buFont typeface="Calibri" panose="020F0502020204030204" pitchFamily="34" charset="0"/>
        <a:buChar char="-"/>
        <a:defRPr sz="1400" kern="1200">
          <a:solidFill>
            <a:srgbClr val="1D3E88"/>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bg1">
            <a:lumMod val="50000"/>
          </a:schemeClr>
        </a:buClr>
        <a:buFont typeface="Arial" panose="020B0604020202020204" pitchFamily="34" charset="0"/>
        <a:buChar char="•"/>
        <a:defRPr sz="1400" kern="1200">
          <a:solidFill>
            <a:srgbClr val="1D3E88"/>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bg1">
            <a:lumMod val="50000"/>
          </a:schemeClr>
        </a:buClr>
        <a:buFont typeface="Courier New" panose="02070309020205020404" pitchFamily="49" charset="0"/>
        <a:buChar char="o"/>
        <a:defRPr sz="1400" kern="1200">
          <a:solidFill>
            <a:srgbClr val="1D3E88"/>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bg1">
            <a:lumMod val="50000"/>
          </a:schemeClr>
        </a:buClr>
        <a:buFont typeface="Wingdings" panose="05000000000000000000" pitchFamily="2" charset="2"/>
        <a:buChar char="Ø"/>
        <a:defRPr sz="1400" kern="1200">
          <a:solidFill>
            <a:srgbClr val="1D3E88"/>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A7057F0-5F5E-786F-613E-0CBEA464107A}"/>
              </a:ext>
            </a:extLst>
          </p:cNvPr>
          <p:cNvSpPr/>
          <p:nvPr userDrawn="1"/>
        </p:nvSpPr>
        <p:spPr>
          <a:xfrm>
            <a:off x="0" y="0"/>
            <a:ext cx="121920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 name="Object 10" hidden="1"/>
          <p:cNvGraphicFramePr>
            <a:graphicFrameLocks noChangeAspect="1"/>
          </p:cNvGraphicFramePr>
          <p:nvPr userDrawn="1">
            <p:custDataLst>
              <p:tags r:id="rId6"/>
            </p:custDataLst>
            <p:extLst>
              <p:ext uri="{D42A27DB-BD31-4B8C-83A1-F6EECF244321}">
                <p14:modId xmlns:p14="http://schemas.microsoft.com/office/powerpoint/2010/main" val="32727672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270" imgH="270" progId="TCLayout.ActiveDocument.1">
                  <p:embed/>
                </p:oleObj>
              </mc:Choice>
              <mc:Fallback>
                <p:oleObj name="think-cell Slide" r:id="rId8" imgW="270" imgH="270" progId="TCLayout.ActiveDocument.1">
                  <p:embed/>
                  <p:pic>
                    <p:nvPicPr>
                      <p:cNvPr id="11" name="Object 10" hidden="1"/>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10" name="Rectangle 9" hidden="1"/>
          <p:cNvSpPr/>
          <p:nvPr userDrawn="1">
            <p:custDataLst>
              <p:tags r:id="rId7"/>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lnSpc>
                <a:spcPct val="90000"/>
              </a:lnSpc>
              <a:spcBef>
                <a:spcPct val="0"/>
              </a:spcBef>
              <a:spcAft>
                <a:spcPct val="0"/>
              </a:spcAft>
            </a:pPr>
            <a:endParaRPr lang="en-ZA" sz="2400" b="0" i="0" baseline="0" dirty="0">
              <a:latin typeface="Arial" panose="020B0604020202020204" pitchFamily="34" charset="0"/>
              <a:ea typeface="+mj-ea"/>
              <a:cs typeface="+mj-cs"/>
              <a:sym typeface="Arial" panose="020B0604020202020204" pitchFamily="34" charset="0"/>
            </a:endParaRPr>
          </a:p>
        </p:txBody>
      </p:sp>
      <p:sp>
        <p:nvSpPr>
          <p:cNvPr id="3" name="Text Placeholder 2"/>
          <p:cNvSpPr>
            <a:spLocks noGrp="1"/>
          </p:cNvSpPr>
          <p:nvPr>
            <p:ph type="body" idx="1"/>
          </p:nvPr>
        </p:nvSpPr>
        <p:spPr>
          <a:xfrm>
            <a:off x="361681" y="1223493"/>
            <a:ext cx="11383851" cy="4859022"/>
          </a:xfrm>
          <a:prstGeom prst="rect">
            <a:avLst/>
          </a:prstGeom>
        </p:spPr>
        <p:txBody>
          <a:bodyPr vert="horz" lIns="91440" tIns="45720" rIns="91440" bIns="45720" rtlCol="0">
            <a:normAutofit/>
          </a:bodyPr>
          <a:lstStyle/>
          <a:p>
            <a:pPr lvl="0"/>
            <a:r>
              <a:rPr lang="en-ZA" dirty="0"/>
              <a:t>Edit Master text styles</a:t>
            </a:r>
          </a:p>
          <a:p>
            <a:pPr lvl="1"/>
            <a:r>
              <a:rPr lang="en-ZA" dirty="0"/>
              <a:t>Second level</a:t>
            </a:r>
          </a:p>
          <a:p>
            <a:pPr lvl="2"/>
            <a:r>
              <a:rPr lang="en-ZA" dirty="0"/>
              <a:t>Third level</a:t>
            </a:r>
          </a:p>
          <a:p>
            <a:pPr lvl="3"/>
            <a:r>
              <a:rPr lang="en-ZA" dirty="0"/>
              <a:t>Fourth level</a:t>
            </a:r>
          </a:p>
          <a:p>
            <a:pPr lvl="4"/>
            <a:r>
              <a:rPr lang="en-ZA" dirty="0"/>
              <a:t>Fifth level</a:t>
            </a:r>
          </a:p>
        </p:txBody>
      </p:sp>
      <p:sp>
        <p:nvSpPr>
          <p:cNvPr id="5" name="Footer Placeholder 4"/>
          <p:cNvSpPr>
            <a:spLocks noGrp="1"/>
          </p:cNvSpPr>
          <p:nvPr>
            <p:ph type="ftr" sz="quarter" idx="3"/>
          </p:nvPr>
        </p:nvSpPr>
        <p:spPr>
          <a:xfrm>
            <a:off x="361680" y="6356350"/>
            <a:ext cx="10791424" cy="365125"/>
          </a:xfrm>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6" name="Slide Number Placeholder 5"/>
          <p:cNvSpPr>
            <a:spLocks noGrp="1"/>
          </p:cNvSpPr>
          <p:nvPr>
            <p:ph type="sldNum" sz="quarter" idx="4"/>
          </p:nvPr>
        </p:nvSpPr>
        <p:spPr>
          <a:xfrm>
            <a:off x="11397802" y="6356350"/>
            <a:ext cx="347729" cy="365125"/>
          </a:xfrm>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a:t>
            </a:fld>
            <a:endParaRPr lang="en-ZA" dirty="0"/>
          </a:p>
        </p:txBody>
      </p:sp>
      <p:sp>
        <p:nvSpPr>
          <p:cNvPr id="2" name="Title Placeholder 1"/>
          <p:cNvSpPr>
            <a:spLocks noGrp="1"/>
          </p:cNvSpPr>
          <p:nvPr>
            <p:ph type="title"/>
          </p:nvPr>
        </p:nvSpPr>
        <p:spPr>
          <a:xfrm>
            <a:off x="361681" y="205769"/>
            <a:ext cx="9511777" cy="666000"/>
          </a:xfrm>
          <a:prstGeom prst="rect">
            <a:avLst/>
          </a:prstGeom>
        </p:spPr>
        <p:txBody>
          <a:bodyPr vert="horz" lIns="91440" tIns="45720" rIns="91440" bIns="45720" rtlCol="0" anchor="ctr">
            <a:noAutofit/>
          </a:bodyPr>
          <a:lstStyle/>
          <a:p>
            <a:r>
              <a:rPr lang="en-US" noProof="0" dirty="0"/>
              <a:t>Click to edit Master title style</a:t>
            </a:r>
            <a:endParaRPr lang="en-ZA" noProof="0" dirty="0"/>
          </a:p>
        </p:txBody>
      </p:sp>
      <p:pic>
        <p:nvPicPr>
          <p:cNvPr id="13" name="Picture 12">
            <a:extLst>
              <a:ext uri="{FF2B5EF4-FFF2-40B4-BE49-F238E27FC236}">
                <a16:creationId xmlns:a16="http://schemas.microsoft.com/office/drawing/2014/main" id="{2A1EFD3B-809C-B8A0-4D86-16532E5E7488}"/>
              </a:ext>
            </a:extLst>
          </p:cNvPr>
          <p:cNvPicPr>
            <a:picLocks noChangeAspect="1"/>
          </p:cNvPicPr>
          <p:nvPr userDrawn="1"/>
        </p:nvPicPr>
        <p:blipFill>
          <a:blip r:embed="rId10"/>
          <a:stretch>
            <a:fillRect/>
          </a:stretch>
        </p:blipFill>
        <p:spPr>
          <a:xfrm>
            <a:off x="10441904" y="312737"/>
            <a:ext cx="1422400" cy="368300"/>
          </a:xfrm>
          <a:prstGeom prst="rect">
            <a:avLst/>
          </a:prstGeom>
        </p:spPr>
      </p:pic>
      <p:pic>
        <p:nvPicPr>
          <p:cNvPr id="14" name="Picture 13">
            <a:extLst>
              <a:ext uri="{FF2B5EF4-FFF2-40B4-BE49-F238E27FC236}">
                <a16:creationId xmlns:a16="http://schemas.microsoft.com/office/drawing/2014/main" id="{39A3506A-6DD2-E9D5-DD05-B23171DA1339}"/>
              </a:ext>
            </a:extLst>
          </p:cNvPr>
          <p:cNvPicPr>
            <a:picLocks noChangeAspect="1"/>
          </p:cNvPicPr>
          <p:nvPr userDrawn="1"/>
        </p:nvPicPr>
        <p:blipFill>
          <a:blip r:embed="rId11"/>
          <a:stretch>
            <a:fillRect/>
          </a:stretch>
        </p:blipFill>
        <p:spPr>
          <a:xfrm>
            <a:off x="10037031" y="318311"/>
            <a:ext cx="241300" cy="368300"/>
          </a:xfrm>
          <a:prstGeom prst="rect">
            <a:avLst/>
          </a:prstGeom>
        </p:spPr>
      </p:pic>
    </p:spTree>
    <p:extLst>
      <p:ext uri="{BB962C8B-B14F-4D97-AF65-F5344CB8AC3E}">
        <p14:creationId xmlns:p14="http://schemas.microsoft.com/office/powerpoint/2010/main" val="4264861000"/>
      </p:ext>
    </p:extLst>
  </p:cSld>
  <p:clrMap bg1="lt1" tx1="dk1" bg2="lt2" tx2="dk2" accent1="accent1" accent2="accent2" accent3="accent3" accent4="accent4" accent5="accent5" accent6="accent6" hlink="hlink" folHlink="folHlink"/>
  <p:sldLayoutIdLst>
    <p:sldLayoutId id="2147483653" r:id="rId1"/>
    <p:sldLayoutId id="2147483658" r:id="rId2"/>
    <p:sldLayoutId id="2147483654" r:id="rId3"/>
    <p:sldLayoutId id="2147483659" r:id="rId4"/>
  </p:sldLayoutIdLst>
  <p:txStyles>
    <p:titleStyle>
      <a:lvl1pPr algn="l" defTabSz="914400" rtl="0" eaLnBrk="1" latinLnBrk="0" hangingPunct="1">
        <a:lnSpc>
          <a:spcPct val="90000"/>
        </a:lnSpc>
        <a:spcBef>
          <a:spcPct val="0"/>
        </a:spcBef>
        <a:buNone/>
        <a:defRPr sz="2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1400" kern="1200">
          <a:solidFill>
            <a:srgbClr val="1D3E88"/>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1D3E88"/>
        </a:buClr>
        <a:buFont typeface="Calibri" panose="020F0502020204030204" pitchFamily="34" charset="0"/>
        <a:buChar char="-"/>
        <a:defRPr sz="1400" kern="1200">
          <a:solidFill>
            <a:srgbClr val="1D3E88"/>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rgbClr val="1D3E88"/>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Courier New" panose="02070309020205020404" pitchFamily="49" charset="0"/>
        <a:buChar char="o"/>
        <a:defRPr sz="1400" kern="1200">
          <a:solidFill>
            <a:srgbClr val="1D3E88"/>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Ø"/>
        <a:defRPr sz="1400" kern="1200">
          <a:solidFill>
            <a:srgbClr val="1D3E88"/>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22C42-D751-76B7-5228-EB4345B994A6}"/>
              </a:ext>
            </a:extLst>
          </p:cNvPr>
          <p:cNvSpPr>
            <a:spLocks noGrp="1"/>
          </p:cNvSpPr>
          <p:nvPr>
            <p:ph type="ctrTitle"/>
          </p:nvPr>
        </p:nvSpPr>
        <p:spPr/>
        <p:txBody>
          <a:bodyPr/>
          <a:lstStyle/>
          <a:p>
            <a:r>
              <a:rPr lang="en-US" dirty="0" err="1"/>
              <a:t>Vryburg</a:t>
            </a:r>
            <a:r>
              <a:rPr lang="en-US" dirty="0"/>
              <a:t> Roof Replacement</a:t>
            </a:r>
          </a:p>
        </p:txBody>
      </p:sp>
      <p:sp>
        <p:nvSpPr>
          <p:cNvPr id="3" name="Subtitle 2">
            <a:extLst>
              <a:ext uri="{FF2B5EF4-FFF2-40B4-BE49-F238E27FC236}">
                <a16:creationId xmlns:a16="http://schemas.microsoft.com/office/drawing/2014/main" id="{43357AF0-8E60-43A3-37C7-FCF9E6246441}"/>
              </a:ext>
            </a:extLst>
          </p:cNvPr>
          <p:cNvSpPr>
            <a:spLocks noGrp="1"/>
          </p:cNvSpPr>
          <p:nvPr>
            <p:ph type="subTitle" idx="1"/>
          </p:nvPr>
        </p:nvSpPr>
        <p:spPr/>
        <p:txBody>
          <a:bodyPr/>
          <a:lstStyle/>
          <a:p>
            <a:r>
              <a:rPr lang="en-US" dirty="0"/>
              <a:t>ERE Engineering</a:t>
            </a:r>
          </a:p>
        </p:txBody>
      </p:sp>
      <p:sp>
        <p:nvSpPr>
          <p:cNvPr id="4" name="Text Placeholder 3">
            <a:extLst>
              <a:ext uri="{FF2B5EF4-FFF2-40B4-BE49-F238E27FC236}">
                <a16:creationId xmlns:a16="http://schemas.microsoft.com/office/drawing/2014/main" id="{51A6FE1E-3360-456F-C936-DDBD9BABBEAC}"/>
              </a:ext>
            </a:extLst>
          </p:cNvPr>
          <p:cNvSpPr>
            <a:spLocks noGrp="1"/>
          </p:cNvSpPr>
          <p:nvPr>
            <p:ph type="body" sz="quarter" idx="10"/>
          </p:nvPr>
        </p:nvSpPr>
        <p:spPr/>
        <p:txBody>
          <a:bodyPr/>
          <a:lstStyle/>
          <a:p>
            <a:r>
              <a:rPr lang="en-US" dirty="0"/>
              <a:t> </a:t>
            </a:r>
          </a:p>
        </p:txBody>
      </p:sp>
      <p:pic>
        <p:nvPicPr>
          <p:cNvPr id="7" name="Picture Placeholder 7" descr="A person using a payphone&#10;&#10;Description automatically generated">
            <a:extLst>
              <a:ext uri="{FF2B5EF4-FFF2-40B4-BE49-F238E27FC236}">
                <a16:creationId xmlns:a16="http://schemas.microsoft.com/office/drawing/2014/main" id="{AC639709-3731-8EE4-63E2-CBD135E0BFD6}"/>
              </a:ext>
            </a:extLst>
          </p:cNvPr>
          <p:cNvPicPr>
            <a:picLocks noChangeAspect="1"/>
          </p:cNvPicPr>
          <p:nvPr/>
        </p:nvPicPr>
        <p:blipFill>
          <a:blip r:embed="rId2" cstate="print">
            <a:extLst>
              <a:ext uri="{28A0092B-C50C-407E-A947-70E740481C1C}">
                <a14:useLocalDpi xmlns:a14="http://schemas.microsoft.com/office/drawing/2010/main" val="0"/>
              </a:ext>
            </a:extLst>
          </a:blip>
          <a:srcRect l="16619" r="16619"/>
          <a:stretch>
            <a:fillRect/>
          </a:stretch>
        </p:blipFill>
        <p:spPr>
          <a:xfrm>
            <a:off x="406138" y="3684749"/>
            <a:ext cx="1895476" cy="1895476"/>
          </a:xfrm>
          <a:prstGeom prst="ellipse">
            <a:avLst/>
          </a:prstGeom>
          <a:solidFill>
            <a:schemeClr val="accent2"/>
          </a:solidFill>
          <a:ln>
            <a:solidFill>
              <a:schemeClr val="bg1"/>
            </a:solidFill>
          </a:ln>
        </p:spPr>
      </p:pic>
      <p:pic>
        <p:nvPicPr>
          <p:cNvPr id="8" name="Picture Placeholder 24" descr="Several wind turbines in a field&#10;&#10;Description automatically generated">
            <a:extLst>
              <a:ext uri="{FF2B5EF4-FFF2-40B4-BE49-F238E27FC236}">
                <a16:creationId xmlns:a16="http://schemas.microsoft.com/office/drawing/2014/main" id="{1C939AD9-918F-D5C9-5E60-49AD08C4921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
          <a:stretch/>
        </p:blipFill>
        <p:spPr>
          <a:xfrm>
            <a:off x="1010376" y="1911285"/>
            <a:ext cx="3294850" cy="3294850"/>
          </a:xfrm>
          <a:custGeom>
            <a:avLst/>
            <a:gdLst>
              <a:gd name="connsiteX0" fmla="*/ 1647425 w 3294850"/>
              <a:gd name="connsiteY0" fmla="*/ 0 h 3294850"/>
              <a:gd name="connsiteX1" fmla="*/ 3294850 w 3294850"/>
              <a:gd name="connsiteY1" fmla="*/ 1647425 h 3294850"/>
              <a:gd name="connsiteX2" fmla="*/ 1647425 w 3294850"/>
              <a:gd name="connsiteY2" fmla="*/ 3294850 h 3294850"/>
              <a:gd name="connsiteX3" fmla="*/ 1275376 w 3294850"/>
              <a:gd name="connsiteY3" fmla="*/ 3252665 h 3294850"/>
              <a:gd name="connsiteX4" fmla="*/ 1215764 w 3294850"/>
              <a:gd name="connsiteY4" fmla="*/ 3236539 h 3294850"/>
              <a:gd name="connsiteX5" fmla="*/ 1240067 w 3294850"/>
              <a:gd name="connsiteY5" fmla="*/ 3196535 h 3294850"/>
              <a:gd name="connsiteX6" fmla="*/ 1362162 w 3294850"/>
              <a:gd name="connsiteY6" fmla="*/ 2714346 h 3294850"/>
              <a:gd name="connsiteX7" fmla="*/ 350562 w 3294850"/>
              <a:gd name="connsiteY7" fmla="*/ 1702746 h 3294850"/>
              <a:gd name="connsiteX8" fmla="*/ 49743 w 3294850"/>
              <a:gd name="connsiteY8" fmla="*/ 1748226 h 3294850"/>
              <a:gd name="connsiteX9" fmla="*/ 5901 w 3294850"/>
              <a:gd name="connsiteY9" fmla="*/ 1764272 h 3294850"/>
              <a:gd name="connsiteX10" fmla="*/ 0 w 3294850"/>
              <a:gd name="connsiteY10" fmla="*/ 1647425 h 3294850"/>
              <a:gd name="connsiteX11" fmla="*/ 1647425 w 3294850"/>
              <a:gd name="connsiteY11" fmla="*/ 0 h 3294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94850" h="3294850">
                <a:moveTo>
                  <a:pt x="1647425" y="0"/>
                </a:moveTo>
                <a:cubicBezTo>
                  <a:pt x="2557273" y="0"/>
                  <a:pt x="3294850" y="737577"/>
                  <a:pt x="3294850" y="1647425"/>
                </a:cubicBezTo>
                <a:cubicBezTo>
                  <a:pt x="3294850" y="2557273"/>
                  <a:pt x="2557273" y="3294850"/>
                  <a:pt x="1647425" y="3294850"/>
                </a:cubicBezTo>
                <a:cubicBezTo>
                  <a:pt x="1519478" y="3294850"/>
                  <a:pt x="1394938" y="3280265"/>
                  <a:pt x="1275376" y="3252665"/>
                </a:cubicBezTo>
                <a:lnTo>
                  <a:pt x="1215764" y="3236539"/>
                </a:lnTo>
                <a:lnTo>
                  <a:pt x="1240067" y="3196535"/>
                </a:lnTo>
                <a:cubicBezTo>
                  <a:pt x="1317933" y="3053198"/>
                  <a:pt x="1362162" y="2888937"/>
                  <a:pt x="1362162" y="2714346"/>
                </a:cubicBezTo>
                <a:cubicBezTo>
                  <a:pt x="1362162" y="2155655"/>
                  <a:pt x="909253" y="1702746"/>
                  <a:pt x="350562" y="1702746"/>
                </a:cubicBezTo>
                <a:cubicBezTo>
                  <a:pt x="245808" y="1702746"/>
                  <a:pt x="144772" y="1718669"/>
                  <a:pt x="49743" y="1748226"/>
                </a:cubicBezTo>
                <a:lnTo>
                  <a:pt x="5901" y="1764272"/>
                </a:lnTo>
                <a:lnTo>
                  <a:pt x="0" y="1647425"/>
                </a:lnTo>
                <a:cubicBezTo>
                  <a:pt x="0" y="737577"/>
                  <a:pt x="737577" y="0"/>
                  <a:pt x="1647425" y="0"/>
                </a:cubicBezTo>
                <a:close/>
              </a:path>
            </a:pathLst>
          </a:custGeom>
          <a:solidFill>
            <a:schemeClr val="tx2"/>
          </a:solidFill>
          <a:ln>
            <a:noFill/>
          </a:ln>
        </p:spPr>
      </p:pic>
    </p:spTree>
    <p:extLst>
      <p:ext uri="{BB962C8B-B14F-4D97-AF65-F5344CB8AC3E}">
        <p14:creationId xmlns:p14="http://schemas.microsoft.com/office/powerpoint/2010/main" val="2347903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Fire Scope</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p:txBody>
          <a:bodyPr/>
          <a:lstStyle/>
          <a:p>
            <a:pPr>
              <a:spcBef>
                <a:spcPct val="30000"/>
              </a:spcBef>
              <a:spcAft>
                <a:spcPct val="0"/>
              </a:spcAft>
              <a:defRPr/>
            </a:pPr>
            <a:r>
              <a:rPr lang="en-ZA" altLang="en-US" sz="1600" kern="0" dirty="0"/>
              <a:t>Supply and Install Fire Exit Door</a:t>
            </a:r>
          </a:p>
          <a:p>
            <a:pPr>
              <a:spcBef>
                <a:spcPct val="30000"/>
              </a:spcBef>
              <a:spcAft>
                <a:spcPct val="0"/>
              </a:spcAft>
              <a:defRPr/>
            </a:pPr>
            <a:r>
              <a:rPr lang="en-ZA" altLang="en-US" sz="1600" kern="0" dirty="0"/>
              <a:t>Signage where needed</a:t>
            </a:r>
          </a:p>
          <a:p>
            <a:pPr>
              <a:spcBef>
                <a:spcPct val="30000"/>
              </a:spcBef>
              <a:spcAft>
                <a:spcPct val="0"/>
              </a:spcAft>
              <a:defRPr/>
            </a:pPr>
            <a:endParaRPr lang="en-ZA" altLang="en-US" sz="1400" kern="0" dirty="0"/>
          </a:p>
          <a:p>
            <a:pPr>
              <a:spcBef>
                <a:spcPct val="30000"/>
              </a:spcBef>
              <a:spcAft>
                <a:spcPct val="0"/>
              </a:spcAft>
            </a:pPr>
            <a:endParaRPr lang="en-ZA" sz="1400" dirty="0"/>
          </a:p>
          <a:p>
            <a:pPr marL="0" indent="0">
              <a:buNone/>
            </a:pPr>
            <a:endParaRPr lang="en-US" dirty="0"/>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10</a:t>
            </a:fld>
            <a:endParaRPr lang="en-ZA" dirty="0"/>
          </a:p>
        </p:txBody>
      </p:sp>
    </p:spTree>
    <p:extLst>
      <p:ext uri="{BB962C8B-B14F-4D97-AF65-F5344CB8AC3E}">
        <p14:creationId xmlns:p14="http://schemas.microsoft.com/office/powerpoint/2010/main" val="75970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ABA51-2F52-0B6A-53B6-C8B2594309F1}"/>
              </a:ext>
            </a:extLst>
          </p:cNvPr>
          <p:cNvSpPr>
            <a:spLocks noGrp="1"/>
          </p:cNvSpPr>
          <p:nvPr>
            <p:ph type="title"/>
          </p:nvPr>
        </p:nvSpPr>
        <p:spPr/>
        <p:txBody>
          <a:bodyPr/>
          <a:lstStyle/>
          <a:p>
            <a:r>
              <a:rPr lang="en-US" b="1">
                <a:cs typeface="Arial"/>
              </a:rPr>
              <a:t>Evacuation systems</a:t>
            </a:r>
            <a:endParaRPr lang="en-US" b="1"/>
          </a:p>
        </p:txBody>
      </p:sp>
      <p:sp>
        <p:nvSpPr>
          <p:cNvPr id="3" name="Content Placeholder 2">
            <a:extLst>
              <a:ext uri="{FF2B5EF4-FFF2-40B4-BE49-F238E27FC236}">
                <a16:creationId xmlns:a16="http://schemas.microsoft.com/office/drawing/2014/main" id="{0FA00A89-F101-E512-F763-6D7073304180}"/>
              </a:ext>
            </a:extLst>
          </p:cNvPr>
          <p:cNvSpPr>
            <a:spLocks noGrp="1"/>
          </p:cNvSpPr>
          <p:nvPr>
            <p:ph idx="1"/>
          </p:nvPr>
        </p:nvSpPr>
        <p:spPr/>
        <p:txBody>
          <a:bodyPr vert="horz" lIns="91440" tIns="45720" rIns="91440" bIns="45720" rtlCol="0" anchor="t">
            <a:normAutofit/>
          </a:bodyPr>
          <a:lstStyle/>
          <a:p>
            <a:pPr marL="0" indent="0">
              <a:buNone/>
            </a:pPr>
            <a:r>
              <a:rPr lang="en-US" sz="1800">
                <a:latin typeface="Arial"/>
                <a:cs typeface="Arial"/>
              </a:rPr>
              <a:t>Building category is G1,i.e, Office building</a:t>
            </a:r>
            <a:endParaRPr lang="en-US" sz="1800" dirty="0">
              <a:latin typeface="Arial"/>
              <a:cs typeface="Arial"/>
            </a:endParaRPr>
          </a:p>
          <a:p>
            <a:pPr marL="0" indent="0">
              <a:buNone/>
            </a:pPr>
            <a:r>
              <a:rPr lang="en-US" sz="1800" dirty="0">
                <a:latin typeface="Arial"/>
                <a:cs typeface="Arial"/>
              </a:rPr>
              <a:t>The follo</a:t>
            </a:r>
            <a:r>
              <a:rPr lang="en-US" sz="1800">
                <a:latin typeface="Arial"/>
                <a:cs typeface="Arial"/>
              </a:rPr>
              <a:t>wing will be installed for evacuation purposes:</a:t>
            </a:r>
            <a:endParaRPr lang="en-US" sz="1800" dirty="0">
              <a:latin typeface="Arial"/>
              <a:cs typeface="Arial"/>
            </a:endParaRPr>
          </a:p>
          <a:p>
            <a:pPr>
              <a:buChar char="Ø"/>
            </a:pPr>
            <a:r>
              <a:rPr lang="en-US" sz="1800">
                <a:latin typeface="Arial"/>
                <a:cs typeface="Arial"/>
              </a:rPr>
              <a:t>A manual call points on exits and escape routes shall be provided consisting of manual call points, </a:t>
            </a:r>
            <a:endParaRPr lang="en-US" sz="1800"/>
          </a:p>
          <a:p>
            <a:pPr>
              <a:buChar char="Ø"/>
            </a:pPr>
            <a:r>
              <a:rPr lang="en-US" sz="1800">
                <a:latin typeface="Arial"/>
                <a:cs typeface="Arial"/>
              </a:rPr>
              <a:t>Electronic sounders/sounder-beacons, </a:t>
            </a:r>
            <a:endParaRPr lang="en-US" sz="1800"/>
          </a:p>
          <a:p>
            <a:pPr>
              <a:buChar char="Ø"/>
            </a:pPr>
            <a:r>
              <a:rPr lang="en-US" sz="1800">
                <a:latin typeface="Arial"/>
                <a:cs typeface="Arial"/>
              </a:rPr>
              <a:t>Conventional fire alarm control panel with standby batteries, </a:t>
            </a:r>
            <a:endParaRPr lang="en-US" sz="1800"/>
          </a:p>
          <a:p>
            <a:pPr>
              <a:buChar char="Ø"/>
            </a:pPr>
            <a:r>
              <a:rPr lang="en-US" sz="1800">
                <a:latin typeface="Arial"/>
                <a:cs typeface="Arial"/>
              </a:rPr>
              <a:t>Supervised detection and alarm circuits. </a:t>
            </a:r>
            <a:endParaRPr lang="en-US" sz="1800"/>
          </a:p>
          <a:p>
            <a:pPr marL="0" indent="0">
              <a:buNone/>
            </a:pPr>
            <a:endParaRPr lang="en-US" sz="1800" dirty="0">
              <a:latin typeface="Arial"/>
              <a:cs typeface="Arial"/>
            </a:endParaRPr>
          </a:p>
          <a:p>
            <a:pPr marL="0" indent="0">
              <a:buNone/>
            </a:pPr>
            <a:r>
              <a:rPr lang="en-US" sz="1800">
                <a:latin typeface="Arial"/>
                <a:cs typeface="Arial"/>
              </a:rPr>
              <a:t>The system shall be designed, installed, tested and commissioned in accordance with applicable fire detection and alarm standards.</a:t>
            </a:r>
            <a:endParaRPr lang="en-US" sz="1800"/>
          </a:p>
          <a:p>
            <a:pPr>
              <a:buChar char="Ø"/>
            </a:pPr>
            <a:endParaRPr lang="en-US" dirty="0"/>
          </a:p>
          <a:p>
            <a:pPr>
              <a:buChar char="Ø"/>
            </a:pPr>
            <a:endParaRPr lang="en-US" dirty="0"/>
          </a:p>
        </p:txBody>
      </p:sp>
    </p:spTree>
    <p:extLst>
      <p:ext uri="{BB962C8B-B14F-4D97-AF65-F5344CB8AC3E}">
        <p14:creationId xmlns:p14="http://schemas.microsoft.com/office/powerpoint/2010/main" val="1643494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FAF6-1BE2-9D79-C294-4B876675ADDC}"/>
              </a:ext>
            </a:extLst>
          </p:cNvPr>
          <p:cNvSpPr>
            <a:spLocks noGrp="1"/>
          </p:cNvSpPr>
          <p:nvPr>
            <p:ph type="ctrTitle"/>
          </p:nvPr>
        </p:nvSpPr>
        <p:spPr/>
        <p:txBody>
          <a:bodyPr/>
          <a:lstStyle/>
          <a:p>
            <a:r>
              <a:rPr lang="en-US" dirty="0"/>
              <a:t>Conclusion</a:t>
            </a:r>
          </a:p>
        </p:txBody>
      </p:sp>
      <p:pic>
        <p:nvPicPr>
          <p:cNvPr id="8" name="Picture Placeholder 7" descr="A close-up of a solar panel&#10;&#10;Description automatically generated">
            <a:extLst>
              <a:ext uri="{FF2B5EF4-FFF2-40B4-BE49-F238E27FC236}">
                <a16:creationId xmlns:a16="http://schemas.microsoft.com/office/drawing/2014/main" id="{879D8634-3BC8-6BB7-58D0-B2F0F53D38AB}"/>
              </a:ext>
            </a:extLst>
          </p:cNvPr>
          <p:cNvPicPr>
            <a:picLocks noGrp="1" noChangeAspect="1"/>
          </p:cNvPicPr>
          <p:nvPr>
            <p:ph type="pic" sz="quarter" idx="4294967295"/>
          </p:nvPr>
        </p:nvPicPr>
        <p:blipFill>
          <a:blip r:embed="rId2" cstate="screen">
            <a:extLst>
              <a:ext uri="{28A0092B-C50C-407E-A947-70E740481C1C}">
                <a14:useLocalDpi xmlns:a14="http://schemas.microsoft.com/office/drawing/2010/main"/>
              </a:ext>
            </a:extLst>
          </a:blip>
          <a:srcRect/>
          <a:stretch>
            <a:fillRect/>
          </a:stretch>
        </p:blipFill>
        <p:spPr>
          <a:xfrm>
            <a:off x="749300" y="3363913"/>
            <a:ext cx="1895475" cy="1895475"/>
          </a:xfrm>
          <a:prstGeom prst="ellipse">
            <a:avLst/>
          </a:prstGeom>
        </p:spPr>
      </p:pic>
      <p:pic>
        <p:nvPicPr>
          <p:cNvPr id="6" name="Picture Placeholder 5" descr="A rainbow over a dam&#10;&#10;Description automatically generated with low confidence">
            <a:extLst>
              <a:ext uri="{FF2B5EF4-FFF2-40B4-BE49-F238E27FC236}">
                <a16:creationId xmlns:a16="http://schemas.microsoft.com/office/drawing/2014/main" id="{C62848E5-EDA5-8EAD-F4FE-7C7F8829439E}"/>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a:ext>
            </a:extLst>
          </a:blip>
          <a:srcRect/>
          <a:stretch/>
        </p:blipFill>
        <p:spPr>
          <a:xfrm>
            <a:off x="1343198" y="1600672"/>
            <a:ext cx="3294850" cy="3294850"/>
          </a:xfrm>
        </p:spPr>
      </p:pic>
      <p:sp>
        <p:nvSpPr>
          <p:cNvPr id="3" name="TextBox 2">
            <a:extLst>
              <a:ext uri="{FF2B5EF4-FFF2-40B4-BE49-F238E27FC236}">
                <a16:creationId xmlns:a16="http://schemas.microsoft.com/office/drawing/2014/main" id="{443160EC-2CDA-75B4-BE13-5B59BC52D3D3}"/>
              </a:ext>
            </a:extLst>
          </p:cNvPr>
          <p:cNvSpPr txBox="1"/>
          <p:nvPr/>
        </p:nvSpPr>
        <p:spPr>
          <a:xfrm>
            <a:off x="-278296" y="1262270"/>
            <a:ext cx="473206" cy="307777"/>
          </a:xfrm>
          <a:prstGeom prst="rect">
            <a:avLst/>
          </a:prstGeom>
          <a:noFill/>
        </p:spPr>
        <p:txBody>
          <a:bodyPr wrap="none" rtlCol="0">
            <a:spAutoFit/>
          </a:bodyPr>
          <a:lstStyle/>
          <a:p>
            <a:pPr marL="285750" indent="-285750">
              <a:buClr>
                <a:schemeClr val="bg1">
                  <a:lumMod val="50000"/>
                </a:schemeClr>
              </a:buClr>
              <a:buFont typeface="Wingdings" panose="05000000000000000000" pitchFamily="2" charset="2"/>
              <a:buChar char="§"/>
            </a:pPr>
            <a:endParaRPr lang="en-US" sz="1400" dirty="0" err="1"/>
          </a:p>
        </p:txBody>
      </p:sp>
    </p:spTree>
    <p:extLst>
      <p:ext uri="{BB962C8B-B14F-4D97-AF65-F5344CB8AC3E}">
        <p14:creationId xmlns:p14="http://schemas.microsoft.com/office/powerpoint/2010/main" val="1839183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High Level Scope</a:t>
            </a:r>
          </a:p>
        </p:txBody>
      </p:sp>
      <p:sp>
        <p:nvSpPr>
          <p:cNvPr id="3" name="Content Placeholder 2">
            <a:extLst>
              <a:ext uri="{FF2B5EF4-FFF2-40B4-BE49-F238E27FC236}">
                <a16:creationId xmlns:a16="http://schemas.microsoft.com/office/drawing/2014/main" id="{A077CA9A-7E25-7BC9-8168-C94CF2A3681E}"/>
              </a:ext>
            </a:extLst>
          </p:cNvPr>
          <p:cNvSpPr>
            <a:spLocks noGrp="1"/>
          </p:cNvSpPr>
          <p:nvPr>
            <p:ph idx="1"/>
          </p:nvPr>
        </p:nvSpPr>
        <p:spPr/>
        <p:txBody>
          <a:bodyPr/>
          <a:lstStyle/>
          <a:p>
            <a:pPr marL="0" indent="0">
              <a:buNone/>
            </a:pPr>
            <a:r>
              <a:rPr lang="en-ZA" sz="1800" dirty="0"/>
              <a:t>3.3.1 Employer’s design – As per the WI/Tech Spec</a:t>
            </a:r>
          </a:p>
          <a:p>
            <a:pPr algn="just"/>
            <a:r>
              <a:rPr lang="en-ZA" sz="1600" dirty="0"/>
              <a:t>Assessment of the entire Roof assembly, which is inclusive of rainwater goods and associated infrastructure, to ensure compliance with SANS</a:t>
            </a:r>
          </a:p>
          <a:p>
            <a:pPr algn="just"/>
            <a:r>
              <a:rPr lang="en-ZA" sz="1600" dirty="0"/>
              <a:t>Replacement of southern end roof system as well as any defect to a SANS approved roofing system with future PV support and Assessment of the entire Roof System to ensure compliance with SANS</a:t>
            </a:r>
          </a:p>
          <a:p>
            <a:pPr algn="just"/>
            <a:r>
              <a:rPr lang="en-ZA" sz="1600" dirty="0"/>
              <a:t>Replacement of the services impacted by the roof replacement and provide an appropriate CoC </a:t>
            </a:r>
          </a:p>
          <a:p>
            <a:pPr algn="just"/>
            <a:r>
              <a:rPr lang="en-ZA" sz="1600" dirty="0"/>
              <a:t>Provide the documentation required for the occupancy certificate for the building</a:t>
            </a:r>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2</a:t>
            </a:fld>
            <a:endParaRPr lang="en-ZA" dirty="0"/>
          </a:p>
        </p:txBody>
      </p:sp>
    </p:spTree>
    <p:extLst>
      <p:ext uri="{BB962C8B-B14F-4D97-AF65-F5344CB8AC3E}">
        <p14:creationId xmlns:p14="http://schemas.microsoft.com/office/powerpoint/2010/main" val="344700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Architectural Scope </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a:xfrm>
            <a:off x="361680" y="1026643"/>
            <a:ext cx="11383851" cy="5625588"/>
          </a:xfrm>
        </p:spPr>
        <p:txBody>
          <a:bodyPr>
            <a:normAutofit fontScale="25000" lnSpcReduction="20000"/>
          </a:bodyPr>
          <a:lstStyle/>
          <a:p>
            <a:pPr marL="0" indent="0">
              <a:buNone/>
            </a:pPr>
            <a:r>
              <a:rPr lang="en-US" sz="4800"/>
              <a:t>Application and complying to the National Building Regulations is the key underpinning of the project and to ensure occupancy certificate is issued by the respective Local Authority with all the prerequisite procedures and outputs, The following are key extracts and summary to comply with;</a:t>
            </a:r>
            <a:endParaRPr lang="en-US" sz="3600"/>
          </a:p>
          <a:p>
            <a:pPr marL="0" indent="0">
              <a:buNone/>
            </a:pPr>
            <a:r>
              <a:rPr lang="en-US" sz="4400" b="1"/>
              <a:t>Condition Assessment &amp; Approvals</a:t>
            </a:r>
          </a:p>
          <a:p>
            <a:pPr marL="0" indent="0">
              <a:buNone/>
            </a:pPr>
            <a:r>
              <a:rPr lang="en-US" sz="4400"/>
              <a:t>Appoint a competent professional to assess defects, develop repair solutions, and obtain required Local Authority approvals.</a:t>
            </a:r>
          </a:p>
          <a:p>
            <a:pPr marL="0" indent="0">
              <a:buNone/>
            </a:pPr>
            <a:r>
              <a:rPr lang="en-US" sz="4400" b="1"/>
              <a:t>Roof Replacement &amp; Compliance </a:t>
            </a:r>
          </a:p>
          <a:p>
            <a:pPr marL="0" indent="0">
              <a:buNone/>
            </a:pPr>
            <a:r>
              <a:rPr lang="en-US" sz="4400"/>
              <a:t>Replace defective roof elements and rainwater goods with a SANS-compliant system suitable for future PV installation – Submission of design to Local Authority</a:t>
            </a:r>
          </a:p>
          <a:p>
            <a:pPr marL="0" indent="0">
              <a:buNone/>
            </a:pPr>
            <a:r>
              <a:rPr lang="en-US" sz="4400" b="1"/>
              <a:t>SANS 10400-XA Compliance</a:t>
            </a:r>
          </a:p>
          <a:p>
            <a:pPr marL="0" indent="0">
              <a:buNone/>
            </a:pPr>
            <a:r>
              <a:rPr lang="en-US" sz="4400"/>
              <a:t>Ensure the roof and associated systems meet all energy efficiency requirements.</a:t>
            </a:r>
          </a:p>
          <a:p>
            <a:pPr marL="0" indent="0">
              <a:buNone/>
            </a:pPr>
            <a:r>
              <a:rPr lang="en-US" sz="4400" b="1"/>
              <a:t>Detailed Design Documentation</a:t>
            </a:r>
          </a:p>
          <a:p>
            <a:pPr marL="0" indent="0">
              <a:buNone/>
            </a:pPr>
            <a:r>
              <a:rPr lang="en-US" sz="4400"/>
              <a:t>Provide coordinated drawings, specifications, layouts, and material schedules for all proposed works.</a:t>
            </a:r>
          </a:p>
          <a:p>
            <a:pPr marL="0" indent="0">
              <a:buNone/>
            </a:pPr>
            <a:r>
              <a:rPr lang="en-US" sz="4400" b="1"/>
              <a:t>Quality Materials</a:t>
            </a:r>
          </a:p>
          <a:p>
            <a:pPr marL="0" indent="0">
              <a:buNone/>
            </a:pPr>
            <a:r>
              <a:rPr lang="en-US" sz="4400"/>
              <a:t>Utilize approved, durable, energy-efficient materials supported by samples and technical data sheets.</a:t>
            </a:r>
          </a:p>
          <a:p>
            <a:pPr marL="0" indent="0">
              <a:buNone/>
            </a:pPr>
            <a:r>
              <a:rPr lang="en-US" sz="4400" b="1"/>
              <a:t>Building Integration</a:t>
            </a:r>
          </a:p>
          <a:p>
            <a:pPr marL="0" indent="0">
              <a:buNone/>
            </a:pPr>
            <a:r>
              <a:rPr lang="en-US" sz="4400"/>
              <a:t>Ensure all proposed works are compatible with and do not negatively impact the existing building fabric.</a:t>
            </a:r>
          </a:p>
          <a:p>
            <a:pPr marL="0" indent="0">
              <a:buNone/>
            </a:pPr>
            <a:r>
              <a:rPr lang="en-US" sz="4400" b="1"/>
              <a:t>Service Coordination</a:t>
            </a:r>
            <a:endParaRPr lang="en-US" sz="4400"/>
          </a:p>
          <a:p>
            <a:pPr marL="0" indent="0">
              <a:buNone/>
            </a:pPr>
            <a:r>
              <a:rPr lang="en-US" sz="4400"/>
              <a:t>Conceal all cabling and conduits where possible and provide comprehensive cable management solutions.</a:t>
            </a:r>
          </a:p>
          <a:p>
            <a:pPr marL="0" indent="0">
              <a:buNone/>
            </a:pPr>
            <a:r>
              <a:rPr lang="en-US" sz="4400" b="1"/>
              <a:t>Protection &amp; Making Good</a:t>
            </a:r>
          </a:p>
          <a:p>
            <a:pPr marL="0" indent="0">
              <a:buNone/>
            </a:pPr>
            <a:r>
              <a:rPr lang="en-US" sz="4400"/>
              <a:t>Protect existing building elements during construction and provide all necessary repairs, touch-ups, and reinstatement works.</a:t>
            </a:r>
          </a:p>
          <a:p>
            <a:pPr marL="0" indent="0">
              <a:buNone/>
            </a:pPr>
            <a:r>
              <a:rPr lang="en-US" sz="4400" b="1"/>
              <a:t>Quality Control &amp; Record Keeping</a:t>
            </a:r>
          </a:p>
          <a:p>
            <a:pPr marL="0" indent="0">
              <a:buNone/>
            </a:pPr>
            <a:r>
              <a:rPr lang="en-US" sz="4400"/>
              <a:t>Maintain photographic records, adhere to hold points, manage snags continuously, and obtain approvals for any unforeseen conditions.</a:t>
            </a:r>
          </a:p>
          <a:p>
            <a:pPr marL="0" indent="0">
              <a:buNone/>
            </a:pPr>
            <a:r>
              <a:rPr lang="en-US" sz="4400" b="1"/>
              <a:t>Occupancy Certificate Issued by Local Authority</a:t>
            </a:r>
          </a:p>
          <a:p>
            <a:pPr marL="0" indent="0">
              <a:buNone/>
            </a:pPr>
            <a:r>
              <a:rPr lang="en-US" sz="4400"/>
              <a:t>Provide as-built documentation, Design proposed, Submission to Local Authority, compliance certificates, and all information required to receive building occupancy certification.</a:t>
            </a:r>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3</a:t>
            </a:fld>
            <a:endParaRPr lang="en-ZA" dirty="0"/>
          </a:p>
        </p:txBody>
      </p:sp>
    </p:spTree>
    <p:extLst>
      <p:ext uri="{BB962C8B-B14F-4D97-AF65-F5344CB8AC3E}">
        <p14:creationId xmlns:p14="http://schemas.microsoft.com/office/powerpoint/2010/main" val="3946026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Architectural Evaluation </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a:xfrm>
            <a:off x="361680" y="1254490"/>
            <a:ext cx="11383851" cy="4859022"/>
          </a:xfrm>
        </p:spPr>
        <p:txBody>
          <a:bodyPr/>
          <a:lstStyle/>
          <a:p>
            <a:pPr marL="0" indent="0">
              <a:spcBef>
                <a:spcPct val="30000"/>
              </a:spcBef>
              <a:spcAft>
                <a:spcPct val="0"/>
              </a:spcAft>
              <a:buNone/>
              <a:defRPr/>
            </a:pPr>
            <a:r>
              <a:rPr lang="en-ZA" altLang="en-US" sz="1800" b="1" kern="0" dirty="0"/>
              <a:t>Tender Criteria:</a:t>
            </a:r>
          </a:p>
          <a:p>
            <a:r>
              <a:rPr lang="en-GB" sz="1600" dirty="0"/>
              <a:t>Provide a copy of the CV and Qualifications of the registered Architectural Professional</a:t>
            </a:r>
            <a:r>
              <a:rPr lang="en-ZA" sz="1600" dirty="0"/>
              <a:t>, </a:t>
            </a:r>
          </a:p>
          <a:p>
            <a:pPr lvl="1"/>
            <a:r>
              <a:rPr lang="en-GB" sz="1600" dirty="0"/>
              <a:t>That will show;</a:t>
            </a:r>
            <a:endParaRPr lang="en-ZA" sz="1600" dirty="0"/>
          </a:p>
          <a:p>
            <a:pPr lvl="2"/>
            <a:r>
              <a:rPr lang="en-GB" sz="1600" dirty="0"/>
              <a:t>5 years' experience,</a:t>
            </a:r>
            <a:endParaRPr lang="en-ZA" sz="1600" dirty="0"/>
          </a:p>
          <a:p>
            <a:pPr lvl="2"/>
            <a:r>
              <a:rPr lang="en-GB" sz="1600" dirty="0"/>
              <a:t>Showing similar scope of work post professional registration. </a:t>
            </a:r>
            <a:endParaRPr lang="en-ZA" sz="1600" dirty="0"/>
          </a:p>
          <a:p>
            <a:pPr lvl="1"/>
            <a:r>
              <a:rPr lang="en-GB" sz="1600" dirty="0"/>
              <a:t>This professional will be responsible for Design &amp; updating drawings, submission to local authority obtaining approval and obtaining occupancy certificate from local authority</a:t>
            </a:r>
            <a:endParaRPr lang="en-ZA" altLang="en-US" sz="1600" kern="0" dirty="0"/>
          </a:p>
          <a:p>
            <a:pPr>
              <a:spcBef>
                <a:spcPct val="30000"/>
              </a:spcBef>
              <a:spcAft>
                <a:spcPct val="0"/>
              </a:spcAft>
              <a:defRPr/>
            </a:pPr>
            <a:r>
              <a:rPr lang="en-GB" sz="1600" dirty="0"/>
              <a:t>High-level method statement for the entire architectural works clearly demonstrating compliance and understanding with the full scope of works as listed in the technical specification)</a:t>
            </a:r>
          </a:p>
          <a:p>
            <a:pPr>
              <a:spcBef>
                <a:spcPct val="30000"/>
              </a:spcBef>
              <a:spcAft>
                <a:spcPct val="0"/>
              </a:spcAft>
              <a:defRPr/>
            </a:pPr>
            <a:r>
              <a:rPr lang="en-GB" sz="1600" dirty="0"/>
              <a:t>Tenderer provides evidence of completing a minimum of 3 projects (as per the architectural scopes of work) in the last 5 years. Reference letters to include contact numbers of client, description of involvement in the project and the cost of the project as a minimum.</a:t>
            </a:r>
            <a:endParaRPr lang="en-ZA" altLang="en-US" sz="1600" kern="0" dirty="0"/>
          </a:p>
          <a:p>
            <a:pPr>
              <a:spcBef>
                <a:spcPct val="30000"/>
              </a:spcBef>
              <a:spcAft>
                <a:spcPct val="0"/>
              </a:spcAft>
            </a:pPr>
            <a:endParaRPr lang="en-ZA" sz="1400" dirty="0"/>
          </a:p>
          <a:p>
            <a:pPr marL="0" indent="0">
              <a:buNone/>
            </a:pPr>
            <a:endParaRPr lang="en-US" dirty="0"/>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4</a:t>
            </a:fld>
            <a:endParaRPr lang="en-ZA" dirty="0"/>
          </a:p>
        </p:txBody>
      </p:sp>
    </p:spTree>
    <p:extLst>
      <p:ext uri="{BB962C8B-B14F-4D97-AF65-F5344CB8AC3E}">
        <p14:creationId xmlns:p14="http://schemas.microsoft.com/office/powerpoint/2010/main" val="3534001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Structural Scope &amp; Evaluation </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p:txBody>
          <a:bodyPr/>
          <a:lstStyle/>
          <a:p>
            <a:pPr marL="0" indent="0">
              <a:spcBef>
                <a:spcPct val="30000"/>
              </a:spcBef>
              <a:spcAft>
                <a:spcPct val="0"/>
              </a:spcAft>
              <a:buNone/>
              <a:defRPr/>
            </a:pPr>
            <a:r>
              <a:rPr lang="en-ZA" altLang="en-US" sz="1600" b="1" kern="0" dirty="0"/>
              <a:t>Section 3.3.2.2</a:t>
            </a:r>
          </a:p>
          <a:p>
            <a:pPr algn="just">
              <a:spcBef>
                <a:spcPct val="30000"/>
              </a:spcBef>
              <a:spcAft>
                <a:spcPct val="0"/>
              </a:spcAft>
              <a:defRPr/>
            </a:pPr>
            <a:r>
              <a:rPr lang="en-ZA" altLang="en-US" sz="1600" kern="0" dirty="0"/>
              <a:t>The </a:t>
            </a:r>
            <a:r>
              <a:rPr lang="en-ZA" altLang="en-US" sz="1600" i="1" kern="0" dirty="0"/>
              <a:t>Contractor</a:t>
            </a:r>
            <a:r>
              <a:rPr lang="en-ZA" altLang="en-US" sz="1600" kern="0" dirty="0"/>
              <a:t> assesses the roof trusses and replaces all damaged trusses at the southern end of the building. </a:t>
            </a:r>
          </a:p>
          <a:p>
            <a:pPr algn="just">
              <a:spcBef>
                <a:spcPct val="30000"/>
              </a:spcBef>
              <a:spcAft>
                <a:spcPct val="0"/>
              </a:spcAft>
              <a:defRPr/>
            </a:pPr>
            <a:r>
              <a:rPr lang="en-ZA" altLang="en-US" sz="1600" kern="0" dirty="0"/>
              <a:t>The </a:t>
            </a:r>
            <a:r>
              <a:rPr lang="en-ZA" altLang="en-US" sz="1600" i="1" kern="0" dirty="0"/>
              <a:t>Contractor</a:t>
            </a:r>
            <a:r>
              <a:rPr lang="en-ZA" altLang="en-US" sz="1600" kern="0" dirty="0"/>
              <a:t> ensures all works are approved by a Professional Engineer/Technologist.</a:t>
            </a:r>
          </a:p>
          <a:p>
            <a:pPr marL="0" indent="0">
              <a:spcBef>
                <a:spcPct val="30000"/>
              </a:spcBef>
              <a:spcAft>
                <a:spcPct val="0"/>
              </a:spcAft>
              <a:buNone/>
              <a:defRPr/>
            </a:pPr>
            <a:endParaRPr lang="en-ZA" altLang="en-US" kern="0" dirty="0"/>
          </a:p>
          <a:p>
            <a:pPr marL="0" indent="0">
              <a:spcBef>
                <a:spcPct val="30000"/>
              </a:spcBef>
              <a:spcAft>
                <a:spcPct val="0"/>
              </a:spcAft>
              <a:buNone/>
              <a:defRPr/>
            </a:pPr>
            <a:r>
              <a:rPr lang="en-ZA" altLang="en-US" sz="1800" b="1" kern="0" dirty="0"/>
              <a:t>Tender</a:t>
            </a:r>
            <a:r>
              <a:rPr lang="en-ZA" altLang="en-US" sz="1400" b="1" kern="0" dirty="0"/>
              <a:t> </a:t>
            </a:r>
            <a:r>
              <a:rPr lang="en-ZA" altLang="en-US" sz="1800" b="1" kern="0" dirty="0"/>
              <a:t>Criteria</a:t>
            </a:r>
            <a:r>
              <a:rPr lang="en-ZA" altLang="en-US" b="1" kern="0" dirty="0"/>
              <a:t>:</a:t>
            </a:r>
          </a:p>
          <a:p>
            <a:pPr algn="just">
              <a:spcBef>
                <a:spcPct val="30000"/>
              </a:spcBef>
              <a:spcAft>
                <a:spcPct val="0"/>
              </a:spcAft>
              <a:defRPr/>
            </a:pPr>
            <a:r>
              <a:rPr lang="en-ZA" altLang="en-US" sz="1600" kern="0" dirty="0"/>
              <a:t>Provide a copy of the CV and qualifications of a Civil Professional Engineer/Technologist that will be responsible for the Civil works. The Professional Engineer/Technologist must have a minimum 5 years’ experience post Professional Registration. This Engineer/Technologist is responsible for the Assessments, Design, and on-site supervision for the entire project.</a:t>
            </a:r>
          </a:p>
          <a:p>
            <a:pPr>
              <a:spcBef>
                <a:spcPct val="30000"/>
              </a:spcBef>
              <a:spcAft>
                <a:spcPct val="0"/>
              </a:spcAft>
              <a:defRPr/>
            </a:pPr>
            <a:r>
              <a:rPr lang="en-GB" sz="1600" dirty="0"/>
              <a:t>High-level method statement for the entire civil works clearly demonstrating compliance and understanding with the full scope of works as listed in the technical specification)</a:t>
            </a:r>
          </a:p>
          <a:p>
            <a:pPr>
              <a:spcBef>
                <a:spcPct val="30000"/>
              </a:spcBef>
              <a:spcAft>
                <a:spcPct val="0"/>
              </a:spcAft>
              <a:defRPr/>
            </a:pPr>
            <a:r>
              <a:rPr lang="en-GB" sz="1600" dirty="0"/>
              <a:t>Tenderer provides evidence of completing a minimum of 3 projects (as per the civil scopes of work) in the last 5 years. Reference letters to include contact numbers of client, description of involvement in the project and the cost of the project as a minimum.</a:t>
            </a:r>
            <a:endParaRPr lang="en-ZA" altLang="en-US" sz="1600" kern="0" dirty="0"/>
          </a:p>
          <a:p>
            <a:pPr marL="0" indent="0" algn="just">
              <a:spcBef>
                <a:spcPct val="30000"/>
              </a:spcBef>
              <a:spcAft>
                <a:spcPct val="0"/>
              </a:spcAft>
              <a:buNone/>
              <a:defRPr/>
            </a:pPr>
            <a:endParaRPr lang="en-ZA" altLang="en-US" sz="1400" kern="0" dirty="0"/>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5</a:t>
            </a:fld>
            <a:endParaRPr lang="en-ZA" dirty="0"/>
          </a:p>
        </p:txBody>
      </p:sp>
    </p:spTree>
    <p:extLst>
      <p:ext uri="{BB962C8B-B14F-4D97-AF65-F5344CB8AC3E}">
        <p14:creationId xmlns:p14="http://schemas.microsoft.com/office/powerpoint/2010/main" val="161741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Electrical Scope </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a:xfrm>
            <a:off x="202025" y="1383151"/>
            <a:ext cx="11804764" cy="4416336"/>
          </a:xfrm>
        </p:spPr>
        <p:txBody>
          <a:bodyPr vert="horz" lIns="91440" tIns="45720" rIns="91440" bIns="45720" rtlCol="0" anchor="t">
            <a:noAutofit/>
          </a:bodyPr>
          <a:lstStyle/>
          <a:p>
            <a:pPr marL="0" indent="0" algn="just">
              <a:buNone/>
              <a:defRPr/>
            </a:pPr>
            <a:r>
              <a:rPr lang="en-ZA" sz="2000" b="1" u="sng" kern="0">
                <a:latin typeface="Arial"/>
                <a:cs typeface="Arial"/>
              </a:rPr>
              <a:t>Lighting:</a:t>
            </a:r>
            <a:endParaRPr lang="en-ZA" sz="2000" b="1" u="sng" dirty="0"/>
          </a:p>
          <a:p>
            <a:pPr algn="just">
              <a:defRPr/>
            </a:pPr>
            <a:r>
              <a:rPr lang="en-ZA" sz="2000" kern="0">
                <a:latin typeface="Arial"/>
                <a:cs typeface="Arial"/>
              </a:rPr>
              <a:t>The contractor conducts an Illumination survey illumination survey according to SANS 10114 part 1 and 2 </a:t>
            </a:r>
            <a:r>
              <a:rPr lang="en-ZA" sz="2000" kern="0" dirty="0">
                <a:latin typeface="Arial"/>
                <a:cs typeface="Arial"/>
              </a:rPr>
              <a:t>- Interior lighting - Artificial lighting of interiors and Emergency lighting. The minimum Illuminance levels measured in each respective area shall be presented in a tabulated format and submit it to the employer.</a:t>
            </a:r>
            <a:endParaRPr lang="en-ZA" sz="2000" dirty="0"/>
          </a:p>
          <a:p>
            <a:pPr marL="0" indent="0" algn="just">
              <a:buNone/>
              <a:defRPr/>
            </a:pPr>
            <a:endParaRPr lang="en-ZA" sz="2000" kern="0" dirty="0"/>
          </a:p>
          <a:p>
            <a:pPr algn="just">
              <a:defRPr/>
            </a:pPr>
            <a:r>
              <a:rPr lang="en-ZA" sz="2000" kern="0">
                <a:latin typeface="Arial"/>
                <a:cs typeface="Arial"/>
              </a:rPr>
              <a:t>Upgrade lighting (based on the results of the survey):</a:t>
            </a:r>
            <a:endParaRPr lang="en-ZA" sz="2000"/>
          </a:p>
          <a:p>
            <a:pPr marL="0" indent="0" algn="just">
              <a:buNone/>
              <a:defRPr/>
            </a:pPr>
            <a:r>
              <a:rPr lang="en-ZA" sz="2000" kern="0">
                <a:latin typeface="Arial"/>
                <a:cs typeface="Arial"/>
              </a:rPr>
              <a:t> Include:</a:t>
            </a:r>
            <a:endParaRPr lang="en-ZA" sz="2000"/>
          </a:p>
          <a:p>
            <a:pPr marL="0" indent="0" algn="just">
              <a:buNone/>
              <a:defRPr/>
            </a:pPr>
            <a:r>
              <a:rPr lang="en-ZA" sz="2000" kern="0">
                <a:latin typeface="Arial"/>
                <a:cs typeface="Arial"/>
              </a:rPr>
              <a:t>  o Energy-efficient LED fittings.</a:t>
            </a:r>
            <a:endParaRPr lang="en-ZA" sz="2000"/>
          </a:p>
          <a:p>
            <a:pPr marL="0" indent="0" algn="just">
              <a:spcBef>
                <a:spcPct val="30000"/>
              </a:spcBef>
              <a:spcAft>
                <a:spcPct val="0"/>
              </a:spcAft>
              <a:buNone/>
              <a:defRPr/>
            </a:pPr>
            <a:r>
              <a:rPr lang="en-ZA" sz="2000" kern="0">
                <a:latin typeface="Arial"/>
                <a:cs typeface="Arial"/>
              </a:rPr>
              <a:t>  o Testing and commissioning.</a:t>
            </a:r>
            <a:endParaRPr lang="en-ZA" sz="2000"/>
          </a:p>
          <a:p>
            <a:pPr marL="0" indent="0">
              <a:buNone/>
            </a:pPr>
            <a:endParaRPr lang="en-US" dirty="0"/>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6</a:t>
            </a:fld>
            <a:endParaRPr lang="en-ZA" dirty="0"/>
          </a:p>
        </p:txBody>
      </p:sp>
    </p:spTree>
    <p:extLst>
      <p:ext uri="{BB962C8B-B14F-4D97-AF65-F5344CB8AC3E}">
        <p14:creationId xmlns:p14="http://schemas.microsoft.com/office/powerpoint/2010/main" val="2725192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13A1F-53C9-DB0C-1FC4-5D06BCF414CD}"/>
              </a:ext>
            </a:extLst>
          </p:cNvPr>
          <p:cNvSpPr>
            <a:spLocks noGrp="1"/>
          </p:cNvSpPr>
          <p:nvPr>
            <p:ph type="title"/>
          </p:nvPr>
        </p:nvSpPr>
        <p:spPr/>
        <p:txBody>
          <a:bodyPr/>
          <a:lstStyle/>
          <a:p>
            <a:r>
              <a:rPr lang="en-US" dirty="0">
                <a:cs typeface="Arial"/>
              </a:rPr>
              <a:t>Electrical Scope Cont.. </a:t>
            </a:r>
            <a:endParaRPr lang="en-US" dirty="0"/>
          </a:p>
        </p:txBody>
      </p:sp>
      <p:sp>
        <p:nvSpPr>
          <p:cNvPr id="3" name="Content Placeholder 2">
            <a:extLst>
              <a:ext uri="{FF2B5EF4-FFF2-40B4-BE49-F238E27FC236}">
                <a16:creationId xmlns:a16="http://schemas.microsoft.com/office/drawing/2014/main" id="{C9AAC168-E3DD-681C-26C6-62AF556694F0}"/>
              </a:ext>
            </a:extLst>
          </p:cNvPr>
          <p:cNvSpPr>
            <a:spLocks noGrp="1"/>
          </p:cNvSpPr>
          <p:nvPr>
            <p:ph idx="1"/>
          </p:nvPr>
        </p:nvSpPr>
        <p:spPr>
          <a:xfrm>
            <a:off x="267338" y="1223493"/>
            <a:ext cx="11674137" cy="2689137"/>
          </a:xfrm>
        </p:spPr>
        <p:txBody>
          <a:bodyPr vert="horz" lIns="91440" tIns="45720" rIns="91440" bIns="45720" rtlCol="0" anchor="t">
            <a:normAutofit/>
          </a:bodyPr>
          <a:lstStyle/>
          <a:p>
            <a:pPr marL="0" indent="0">
              <a:buNone/>
            </a:pPr>
            <a:r>
              <a:rPr lang="en-ZA" sz="2000" b="1" u="sng">
                <a:latin typeface="Arial"/>
                <a:cs typeface="Arial"/>
              </a:rPr>
              <a:t>Electrical cables:</a:t>
            </a:r>
            <a:endParaRPr lang="en-ZA" sz="2000" b="1">
              <a:solidFill>
                <a:srgbClr val="003896"/>
              </a:solidFill>
              <a:latin typeface="Arial"/>
              <a:cs typeface="Arial"/>
            </a:endParaRPr>
          </a:p>
          <a:p>
            <a:pPr marL="0" indent="0">
              <a:buNone/>
            </a:pPr>
            <a:r>
              <a:rPr lang="en-ZA" sz="2000">
                <a:latin typeface="Arial"/>
                <a:cs typeface="Arial"/>
              </a:rPr>
              <a:t>Tests:</a:t>
            </a:r>
            <a:endParaRPr lang="en-ZA" sz="2000">
              <a:solidFill>
                <a:srgbClr val="003896"/>
              </a:solidFill>
              <a:latin typeface="Arial"/>
              <a:cs typeface="Arial"/>
            </a:endParaRPr>
          </a:p>
          <a:p>
            <a:pPr marL="285750" indent="-285750"/>
            <a:r>
              <a:rPr lang="en-ZA" sz="2000">
                <a:latin typeface="Arial"/>
                <a:cs typeface="Arial"/>
              </a:rPr>
              <a:t>Carryout insulation resistance and continuity tests on all building’s associated power cables. </a:t>
            </a:r>
            <a:endParaRPr lang="en-ZA" sz="2000">
              <a:solidFill>
                <a:srgbClr val="003896"/>
              </a:solidFill>
              <a:latin typeface="Arial"/>
              <a:cs typeface="Arial"/>
            </a:endParaRPr>
          </a:p>
          <a:p>
            <a:pPr marL="285750" indent="-285750"/>
            <a:r>
              <a:rPr lang="en-ZA" sz="2000">
                <a:latin typeface="Arial"/>
                <a:cs typeface="Arial"/>
              </a:rPr>
              <a:t>Conductor resistance/continuity test shall be performed.</a:t>
            </a:r>
            <a:r>
              <a:rPr lang="en-ZA" sz="2000" dirty="0">
                <a:latin typeface="Arial"/>
                <a:cs typeface="Arial"/>
              </a:rPr>
              <a:t> </a:t>
            </a:r>
            <a:endParaRPr lang="en-ZA" sz="2000">
              <a:solidFill>
                <a:srgbClr val="003896"/>
              </a:solidFill>
              <a:latin typeface="Arial"/>
              <a:cs typeface="Arial"/>
            </a:endParaRPr>
          </a:p>
          <a:p>
            <a:pPr marL="0" indent="0">
              <a:buNone/>
            </a:pPr>
            <a:r>
              <a:rPr lang="en-ZA" sz="2000">
                <a:latin typeface="Arial"/>
                <a:cs typeface="Arial"/>
              </a:rPr>
              <a:t>Tests shall be in accordance with SANS 10142-1, 97, 1507, 1574, </a:t>
            </a:r>
            <a:r>
              <a:rPr lang="en-ZA" sz="2000" dirty="0">
                <a:latin typeface="Arial"/>
                <a:cs typeface="Arial"/>
              </a:rPr>
              <a:t>1339, 10198-13 and other relevant standards.</a:t>
            </a:r>
            <a:r>
              <a:rPr lang="en-ZA" sz="1600" dirty="0">
                <a:latin typeface="Arial"/>
                <a:cs typeface="Arial"/>
              </a:rPr>
              <a:t> </a:t>
            </a:r>
            <a:endParaRPr lang="en-ZA" sz="1600">
              <a:solidFill>
                <a:srgbClr val="003896"/>
              </a:solidFill>
              <a:latin typeface="Arial"/>
              <a:cs typeface="Arial"/>
            </a:endParaRPr>
          </a:p>
          <a:p>
            <a:pPr marL="0" indent="0">
              <a:buNone/>
            </a:pPr>
            <a:endParaRPr lang="en-ZA" sz="1600" dirty="0">
              <a:latin typeface="Arial"/>
              <a:cs typeface="Arial"/>
            </a:endParaRPr>
          </a:p>
          <a:p>
            <a:pPr>
              <a:spcBef>
                <a:spcPct val="30000"/>
              </a:spcBef>
              <a:spcAft>
                <a:spcPct val="0"/>
              </a:spcAft>
              <a:buFont typeface="Wingdings"/>
              <a:buChar char="§"/>
            </a:pPr>
            <a:endParaRPr lang="en-ZA" dirty="0">
              <a:solidFill>
                <a:srgbClr val="003896"/>
              </a:solidFill>
            </a:endParaRPr>
          </a:p>
          <a:p>
            <a:pPr marL="0" indent="0">
              <a:buNone/>
            </a:pPr>
            <a:endParaRPr lang="en-US" dirty="0"/>
          </a:p>
        </p:txBody>
      </p:sp>
      <p:pic>
        <p:nvPicPr>
          <p:cNvPr id="6" name="Picture 5" descr="A white rectangular box with black text&#10;&#10;AI-generated content may be incorrect.">
            <a:extLst>
              <a:ext uri="{FF2B5EF4-FFF2-40B4-BE49-F238E27FC236}">
                <a16:creationId xmlns:a16="http://schemas.microsoft.com/office/drawing/2014/main" id="{44E576E5-CCE8-683E-AD13-9765670733D9}"/>
              </a:ext>
            </a:extLst>
          </p:cNvPr>
          <p:cNvPicPr>
            <a:picLocks noChangeAspect="1"/>
          </p:cNvPicPr>
          <p:nvPr/>
        </p:nvPicPr>
        <p:blipFill>
          <a:blip r:embed="rId2"/>
          <a:stretch>
            <a:fillRect/>
          </a:stretch>
        </p:blipFill>
        <p:spPr>
          <a:xfrm>
            <a:off x="5810025" y="4027034"/>
            <a:ext cx="6130923" cy="2178502"/>
          </a:xfrm>
          <a:prstGeom prst="rect">
            <a:avLst/>
          </a:prstGeom>
        </p:spPr>
      </p:pic>
      <p:pic>
        <p:nvPicPr>
          <p:cNvPr id="7" name="Picture 6" descr="A white sheet with black text&#10;&#10;AI-generated content may be incorrect.">
            <a:extLst>
              <a:ext uri="{FF2B5EF4-FFF2-40B4-BE49-F238E27FC236}">
                <a16:creationId xmlns:a16="http://schemas.microsoft.com/office/drawing/2014/main" id="{F84F610A-4789-572F-0D0B-F571DBBC89AA}"/>
              </a:ext>
            </a:extLst>
          </p:cNvPr>
          <p:cNvPicPr>
            <a:picLocks noChangeAspect="1"/>
          </p:cNvPicPr>
          <p:nvPr/>
        </p:nvPicPr>
        <p:blipFill>
          <a:blip r:embed="rId3"/>
          <a:stretch>
            <a:fillRect/>
          </a:stretch>
        </p:blipFill>
        <p:spPr>
          <a:xfrm>
            <a:off x="266020" y="4030436"/>
            <a:ext cx="5549446" cy="2258785"/>
          </a:xfrm>
          <a:prstGeom prst="rect">
            <a:avLst/>
          </a:prstGeom>
        </p:spPr>
      </p:pic>
    </p:spTree>
    <p:extLst>
      <p:ext uri="{BB962C8B-B14F-4D97-AF65-F5344CB8AC3E}">
        <p14:creationId xmlns:p14="http://schemas.microsoft.com/office/powerpoint/2010/main" val="2226519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BE0E2-C0F8-CE26-47B1-FA04E4E63ABF}"/>
              </a:ext>
            </a:extLst>
          </p:cNvPr>
          <p:cNvSpPr>
            <a:spLocks noGrp="1"/>
          </p:cNvSpPr>
          <p:nvPr>
            <p:ph type="title"/>
          </p:nvPr>
        </p:nvSpPr>
        <p:spPr/>
        <p:txBody>
          <a:bodyPr/>
          <a:lstStyle/>
          <a:p>
            <a:r>
              <a:rPr lang="en-US" dirty="0">
                <a:cs typeface="Arial"/>
              </a:rPr>
              <a:t>Electrical Scope Cont..</a:t>
            </a:r>
            <a:endParaRPr lang="en-US" dirty="0"/>
          </a:p>
        </p:txBody>
      </p:sp>
      <p:sp>
        <p:nvSpPr>
          <p:cNvPr id="3" name="Content Placeholder 2">
            <a:extLst>
              <a:ext uri="{FF2B5EF4-FFF2-40B4-BE49-F238E27FC236}">
                <a16:creationId xmlns:a16="http://schemas.microsoft.com/office/drawing/2014/main" id="{9C423990-635C-3C73-0286-2B90393E5638}"/>
              </a:ext>
            </a:extLst>
          </p:cNvPr>
          <p:cNvSpPr>
            <a:spLocks noGrp="1"/>
          </p:cNvSpPr>
          <p:nvPr>
            <p:ph idx="1"/>
          </p:nvPr>
        </p:nvSpPr>
        <p:spPr>
          <a:xfrm>
            <a:off x="180252" y="1158179"/>
            <a:ext cx="11804765" cy="4859022"/>
          </a:xfrm>
        </p:spPr>
        <p:txBody>
          <a:bodyPr vert="horz" lIns="91440" tIns="45720" rIns="91440" bIns="45720" rtlCol="0" anchor="t">
            <a:noAutofit/>
          </a:bodyPr>
          <a:lstStyle/>
          <a:p>
            <a:pPr marL="0" indent="0">
              <a:buNone/>
            </a:pPr>
            <a:r>
              <a:rPr lang="en-US" sz="1600" b="1" u="sng">
                <a:latin typeface="Arial"/>
                <a:cs typeface="Arial"/>
              </a:rPr>
              <a:t>Electrical Cable Sizes: </a:t>
            </a:r>
            <a:endParaRPr lang="en-US" sz="1600" b="1" u="sng"/>
          </a:p>
          <a:p>
            <a:pPr marL="0" indent="0">
              <a:buNone/>
            </a:pPr>
            <a:r>
              <a:rPr lang="en-US" sz="1600" dirty="0">
                <a:latin typeface="Arial"/>
                <a:cs typeface="Arial"/>
              </a:rPr>
              <a:t>The Contractor ascertains the cabling in the property complies to the following requirements: </a:t>
            </a:r>
            <a:endParaRPr lang="en-US" sz="1600"/>
          </a:p>
          <a:p>
            <a:r>
              <a:rPr lang="en-US" sz="1600" dirty="0">
                <a:latin typeface="Arial"/>
                <a:cs typeface="Arial"/>
              </a:rPr>
              <a:t>The minimum size of copper wire for the lighting circuits shall be 2.5 mm². </a:t>
            </a:r>
            <a:endParaRPr lang="en-US" sz="1600"/>
          </a:p>
          <a:p>
            <a:r>
              <a:rPr lang="en-US" sz="1600">
                <a:latin typeface="Arial"/>
                <a:cs typeface="Arial"/>
              </a:rPr>
              <a:t>The minimum size of copper wire for the socket outlet circuits shall be 4.0 mm². </a:t>
            </a:r>
            <a:endParaRPr lang="en-US" sz="1600"/>
          </a:p>
          <a:p>
            <a:pPr marL="0" indent="0">
              <a:buNone/>
            </a:pPr>
            <a:r>
              <a:rPr lang="en-US" sz="1600" b="1" u="sng" dirty="0">
                <a:latin typeface="Arial"/>
                <a:cs typeface="Arial"/>
              </a:rPr>
              <a:t>Conduit, saddles and power </a:t>
            </a:r>
            <a:r>
              <a:rPr lang="en-US" sz="1600" b="1" u="sng" dirty="0" err="1">
                <a:latin typeface="Arial"/>
                <a:cs typeface="Arial"/>
              </a:rPr>
              <a:t>trunking</a:t>
            </a:r>
            <a:r>
              <a:rPr lang="en-US" sz="1600" b="1" u="sng" dirty="0">
                <a:latin typeface="Arial"/>
                <a:cs typeface="Arial"/>
              </a:rPr>
              <a:t>: </a:t>
            </a:r>
          </a:p>
          <a:p>
            <a:pPr algn="just"/>
            <a:r>
              <a:rPr lang="en-US" sz="1600" dirty="0">
                <a:latin typeface="Arial"/>
                <a:cs typeface="Arial"/>
              </a:rPr>
              <a:t>The Contractor shall install standard compliant conduits, power </a:t>
            </a:r>
            <a:r>
              <a:rPr lang="en-US" sz="1600" dirty="0" err="1">
                <a:latin typeface="Arial"/>
                <a:cs typeface="Arial"/>
              </a:rPr>
              <a:t>trunking</a:t>
            </a:r>
            <a:r>
              <a:rPr lang="en-US" sz="1600" dirty="0">
                <a:latin typeface="Arial"/>
                <a:cs typeface="Arial"/>
              </a:rPr>
              <a:t> and saddles to contain the power cables. Conduit in roof spaces shall be installed parallel or at right angles to the roof members and shall be secured at intervals not exceeding 1,5m by means of saddles screwed to the roof timbers. All conduits shall be manufactured of mild steel with a minimum thickness of 1,2mm for plain end conduit and 1,6mm in respect of screwed conduit and </a:t>
            </a:r>
            <a:r>
              <a:rPr lang="en-US" sz="1600" dirty="0" err="1">
                <a:latin typeface="Arial"/>
                <a:cs typeface="Arial"/>
              </a:rPr>
              <a:t>galvanised</a:t>
            </a:r>
            <a:r>
              <a:rPr lang="en-US" sz="1600" dirty="0">
                <a:latin typeface="Arial"/>
                <a:cs typeface="Arial"/>
              </a:rPr>
              <a:t>. </a:t>
            </a:r>
            <a:endParaRPr lang="en-US" sz="1600" dirty="0"/>
          </a:p>
          <a:p>
            <a:pPr marL="0" indent="0">
              <a:buNone/>
            </a:pPr>
            <a:r>
              <a:rPr lang="en-US" sz="1600" b="1" u="sng" dirty="0">
                <a:latin typeface="Arial"/>
                <a:cs typeface="Arial"/>
              </a:rPr>
              <a:t>Earthing: </a:t>
            </a:r>
          </a:p>
          <a:p>
            <a:r>
              <a:rPr lang="en-US" sz="1600" dirty="0">
                <a:latin typeface="Arial"/>
                <a:cs typeface="Arial"/>
              </a:rPr>
              <a:t>The Contractor shall ensure that the electrical system is properly earthed, and conductive metallic parts bonded to SANS 10142-1. </a:t>
            </a:r>
            <a:endParaRPr lang="en-US" sz="1600"/>
          </a:p>
          <a:p>
            <a:pPr marL="0" indent="0">
              <a:buNone/>
            </a:pPr>
            <a:r>
              <a:rPr lang="en-US" sz="1600" b="1" u="sng" dirty="0">
                <a:latin typeface="Arial"/>
                <a:cs typeface="Arial"/>
              </a:rPr>
              <a:t>Certificate </a:t>
            </a:r>
            <a:r>
              <a:rPr lang="en-US" sz="1600" b="1" u="sng">
                <a:latin typeface="Arial"/>
                <a:cs typeface="Arial"/>
              </a:rPr>
              <a:t>of compliance Upon completion of the Works:</a:t>
            </a:r>
            <a:endParaRPr lang="en-US" sz="1600" b="1" u="sng"/>
          </a:p>
          <a:p>
            <a:r>
              <a:rPr lang="en-US" sz="1600" dirty="0">
                <a:latin typeface="Arial"/>
                <a:cs typeface="Arial"/>
              </a:rPr>
              <a:t>Full verification testing shall be carried out on the installation(s) and the Employer’s representatives shall be invited to witness at the testing </a:t>
            </a:r>
            <a:r>
              <a:rPr lang="en-US" sz="1600">
                <a:latin typeface="Arial"/>
                <a:cs typeface="Arial"/>
              </a:rPr>
              <a:t>phase. </a:t>
            </a:r>
            <a:endParaRPr lang="en-US" sz="1600"/>
          </a:p>
          <a:p>
            <a:r>
              <a:rPr lang="en-US" sz="1600">
                <a:latin typeface="Arial"/>
                <a:cs typeface="Arial"/>
              </a:rPr>
              <a:t>Tests shall be performed and recorded on the respective recording sheets. </a:t>
            </a:r>
            <a:endParaRPr lang="en-US" sz="1600"/>
          </a:p>
          <a:p>
            <a:r>
              <a:rPr lang="en-US" sz="1600">
                <a:latin typeface="Arial"/>
                <a:cs typeface="Arial"/>
              </a:rPr>
              <a:t>A certificate of compliance shall then be tendered to the Employer prior or during commissioning for review and submitted for </a:t>
            </a:r>
            <a:r>
              <a:rPr lang="en-US" sz="1600" dirty="0">
                <a:latin typeface="Arial"/>
                <a:cs typeface="Arial"/>
              </a:rPr>
              <a:t>acceptance as part of the handover packages at the completion of the Works.</a:t>
            </a:r>
            <a:endParaRPr lang="en-US" sz="1600"/>
          </a:p>
        </p:txBody>
      </p:sp>
    </p:spTree>
    <p:extLst>
      <p:ext uri="{BB962C8B-B14F-4D97-AF65-F5344CB8AC3E}">
        <p14:creationId xmlns:p14="http://schemas.microsoft.com/office/powerpoint/2010/main" val="978047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16E-EB8A-E11E-92B4-24253E78DC0F}"/>
              </a:ext>
            </a:extLst>
          </p:cNvPr>
          <p:cNvSpPr>
            <a:spLocks noGrp="1"/>
          </p:cNvSpPr>
          <p:nvPr>
            <p:ph type="title"/>
          </p:nvPr>
        </p:nvSpPr>
        <p:spPr/>
        <p:txBody>
          <a:bodyPr/>
          <a:lstStyle/>
          <a:p>
            <a:r>
              <a:rPr lang="en-US" dirty="0"/>
              <a:t>Electrical Evaluation</a:t>
            </a:r>
          </a:p>
        </p:txBody>
      </p:sp>
      <p:sp>
        <p:nvSpPr>
          <p:cNvPr id="3" name="Content Placeholder 2">
            <a:extLst>
              <a:ext uri="{FF2B5EF4-FFF2-40B4-BE49-F238E27FC236}">
                <a16:creationId xmlns:a16="http://schemas.microsoft.com/office/drawing/2014/main" id="{0A50A51C-64F1-E345-9891-68F3C607B6A2}"/>
              </a:ext>
            </a:extLst>
          </p:cNvPr>
          <p:cNvSpPr>
            <a:spLocks noGrp="1"/>
          </p:cNvSpPr>
          <p:nvPr>
            <p:ph idx="1"/>
          </p:nvPr>
        </p:nvSpPr>
        <p:spPr>
          <a:xfrm>
            <a:off x="361680" y="1254490"/>
            <a:ext cx="11383851" cy="4859022"/>
          </a:xfrm>
        </p:spPr>
        <p:txBody>
          <a:bodyPr vert="horz" lIns="91440" tIns="45720" rIns="91440" bIns="45720" rtlCol="0" anchor="t">
            <a:noAutofit/>
          </a:bodyPr>
          <a:lstStyle/>
          <a:p>
            <a:pPr marL="0" indent="0">
              <a:spcBef>
                <a:spcPct val="30000"/>
              </a:spcBef>
              <a:spcAft>
                <a:spcPct val="0"/>
              </a:spcAft>
              <a:buNone/>
              <a:defRPr/>
            </a:pPr>
            <a:r>
              <a:rPr lang="en-ZA" altLang="en-US" sz="2000" b="1" kern="0" dirty="0">
                <a:latin typeface="Arial"/>
                <a:cs typeface="Arial"/>
              </a:rPr>
              <a:t>Tender Criteria:</a:t>
            </a:r>
          </a:p>
          <a:p>
            <a:pPr marL="0" indent="0" algn="just">
              <a:spcBef>
                <a:spcPct val="30000"/>
              </a:spcBef>
              <a:spcAft>
                <a:spcPct val="0"/>
              </a:spcAft>
              <a:buNone/>
            </a:pPr>
            <a:endParaRPr lang="en-ZA" altLang="en-US" sz="2000" b="1" kern="0" dirty="0">
              <a:latin typeface="Arial"/>
              <a:cs typeface="Arial"/>
            </a:endParaRPr>
          </a:p>
          <a:p>
            <a:pPr marL="0" indent="0" algn="just">
              <a:spcBef>
                <a:spcPct val="30000"/>
              </a:spcBef>
              <a:spcAft>
                <a:spcPct val="0"/>
              </a:spcAft>
              <a:buNone/>
            </a:pPr>
            <a:r>
              <a:rPr lang="en-ZA" altLang="en-US" sz="2000" u="sng" kern="0">
                <a:latin typeface="Arial"/>
                <a:cs typeface="Arial"/>
              </a:rPr>
              <a:t>Mandatory</a:t>
            </a:r>
            <a:r>
              <a:rPr lang="en-ZA" altLang="en-US" sz="2000" u="sng" kern="0" dirty="0">
                <a:latin typeface="Arial"/>
                <a:cs typeface="Arial"/>
              </a:rPr>
              <a:t>:</a:t>
            </a:r>
          </a:p>
          <a:p>
            <a:pPr marL="0" indent="0" algn="just">
              <a:spcBef>
                <a:spcPct val="30000"/>
              </a:spcBef>
              <a:spcAft>
                <a:spcPct val="0"/>
              </a:spcAft>
              <a:buNone/>
            </a:pPr>
            <a:endParaRPr lang="en-ZA" altLang="en-US" sz="2000" u="sng" kern="0" dirty="0">
              <a:latin typeface="Arial"/>
              <a:cs typeface="Arial"/>
            </a:endParaRPr>
          </a:p>
          <a:p>
            <a:pPr algn="just"/>
            <a:r>
              <a:rPr lang="en-ZA" sz="2000">
                <a:latin typeface="Arial"/>
                <a:cs typeface="Arial"/>
              </a:rPr>
              <a:t>Proof of Registration as Electrical Contractor with the Department of Labour by the Principal contractor OR Joint Venture (JV) OR Sub-contractor.</a:t>
            </a:r>
            <a:endParaRPr lang="en-ZA" sz="2000"/>
          </a:p>
          <a:p>
            <a:pPr marL="0" indent="0" algn="just">
              <a:buNone/>
            </a:pPr>
            <a:endParaRPr lang="en-ZA" sz="2000" dirty="0">
              <a:latin typeface="Arial"/>
              <a:cs typeface="Arial"/>
            </a:endParaRPr>
          </a:p>
          <a:p>
            <a:pPr marL="0" indent="0" algn="just">
              <a:buNone/>
            </a:pPr>
            <a:r>
              <a:rPr lang="en-ZA" sz="2000" u="sng">
                <a:latin typeface="Arial"/>
                <a:cs typeface="Arial"/>
              </a:rPr>
              <a:t>Qualitative:</a:t>
            </a:r>
            <a:endParaRPr lang="en-ZA" sz="2000" u="sng" dirty="0">
              <a:latin typeface="Arial"/>
              <a:cs typeface="Arial"/>
            </a:endParaRPr>
          </a:p>
          <a:p>
            <a:pPr marL="0" indent="0" algn="just">
              <a:buNone/>
            </a:pPr>
            <a:endParaRPr lang="en-ZA" sz="2000" u="sng" dirty="0">
              <a:latin typeface="Arial"/>
              <a:cs typeface="Arial"/>
            </a:endParaRPr>
          </a:p>
          <a:p>
            <a:pPr algn="just"/>
            <a:r>
              <a:rPr lang="en-ZA" sz="2000">
                <a:latin typeface="Arial"/>
                <a:cs typeface="Arial"/>
              </a:rPr>
              <a:t>Resumé of candidate with Electrical trade test, and Wiremen’s licence. A minimum 3 years of related experience.</a:t>
            </a:r>
            <a:endParaRPr lang="en-ZA" sz="2000" dirty="0">
              <a:latin typeface="Arial"/>
              <a:cs typeface="Arial"/>
            </a:endParaRPr>
          </a:p>
          <a:p>
            <a:pPr algn="just"/>
            <a:r>
              <a:rPr lang="en-ZA" sz="2000" dirty="0">
                <a:latin typeface="Arial"/>
                <a:cs typeface="Arial"/>
              </a:rPr>
              <a:t>Provides evidence of completing at least 2 projects related to small power and lighting (as per the scopes of work) in the last 5 years.</a:t>
            </a:r>
          </a:p>
        </p:txBody>
      </p:sp>
      <p:sp>
        <p:nvSpPr>
          <p:cNvPr id="4" name="Footer Placeholder 4">
            <a:extLst>
              <a:ext uri="{FF2B5EF4-FFF2-40B4-BE49-F238E27FC236}">
                <a16:creationId xmlns:a16="http://schemas.microsoft.com/office/drawing/2014/main" id="{7FB17179-D8C4-0257-8864-05F27210345B}"/>
              </a:ext>
            </a:extLst>
          </p:cNvPr>
          <p:cNvSpPr>
            <a:spLocks noGrp="1"/>
          </p:cNvSpPr>
          <p:nvPr>
            <p:ph type="ftr" sz="quarter" idx="3"/>
          </p:nvPr>
        </p:nvSpPr>
        <p:spPr>
          <a:prstGeom prst="rect">
            <a:avLst/>
          </a:prstGeom>
        </p:spPr>
        <p:txBody>
          <a:bodyPr vert="horz" lIns="91440" tIns="45720" rIns="91440" bIns="45720" rtlCol="0" anchor="ctr"/>
          <a:lstStyle>
            <a:lvl1pPr algn="l" eaLnBrk="1">
              <a:defRPr sz="1000">
                <a:solidFill>
                  <a:schemeClr val="tx1">
                    <a:tint val="75000"/>
                  </a:schemeClr>
                </a:solidFill>
                <a:latin typeface="Arial" panose="020B0604020202020204" pitchFamily="34" charset="0"/>
                <a:cs typeface="Arial" panose="020B0604020202020204" pitchFamily="34" charset="0"/>
              </a:defRPr>
            </a:lvl1pPr>
          </a:lstStyle>
          <a:p>
            <a:endParaRPr lang="en-ZA" dirty="0"/>
          </a:p>
        </p:txBody>
      </p:sp>
      <p:sp>
        <p:nvSpPr>
          <p:cNvPr id="5" name="Slide Number Placeholder 5">
            <a:extLst>
              <a:ext uri="{FF2B5EF4-FFF2-40B4-BE49-F238E27FC236}">
                <a16:creationId xmlns:a16="http://schemas.microsoft.com/office/drawing/2014/main" id="{2EAA7AAA-6E3B-D37C-1F87-DF5919800C85}"/>
              </a:ext>
            </a:extLst>
          </p:cNvPr>
          <p:cNvSpPr>
            <a:spLocks noGrp="1"/>
          </p:cNvSpPr>
          <p:nvPr>
            <p:ph type="sldNum" sz="quarter" idx="4"/>
          </p:nvPr>
        </p:nvSpPr>
        <p:spPr>
          <a:prstGeom prst="rect">
            <a:avLst/>
          </a:prstGeom>
        </p:spPr>
        <p:txBody>
          <a:bodyPr vert="horz" lIns="91440" tIns="45720" rIns="91440" bIns="45720" rtlCol="0" anchor="ctr"/>
          <a:lstStyle>
            <a:lvl1pPr algn="r">
              <a:defRPr sz="1000">
                <a:solidFill>
                  <a:schemeClr val="tx1">
                    <a:tint val="75000"/>
                  </a:schemeClr>
                </a:solidFill>
                <a:latin typeface="Arial" panose="020B0604020202020204" pitchFamily="34" charset="0"/>
                <a:cs typeface="Arial" panose="020B0604020202020204" pitchFamily="34" charset="0"/>
              </a:defRPr>
            </a:lvl1pPr>
          </a:lstStyle>
          <a:p>
            <a:fld id="{56B1497D-D85C-49F0-B0C9-9C5FED4EAE9E}" type="slidenum">
              <a:rPr lang="en-ZA" smtClean="0"/>
              <a:pPr/>
              <a:t>9</a:t>
            </a:fld>
            <a:endParaRPr lang="en-ZA" dirty="0"/>
          </a:p>
        </p:txBody>
      </p:sp>
    </p:spTree>
    <p:extLst>
      <p:ext uri="{BB962C8B-B14F-4D97-AF65-F5344CB8AC3E}">
        <p14:creationId xmlns:p14="http://schemas.microsoft.com/office/powerpoint/2010/main" val="11277085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Yvz9s1FQRQK70D8H52w3U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Yvz9s1FQRQK70D8H52w3U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1NPUJZfVS7.d8Aqx0sFn4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6yJ7c7QzT92Xgk69G6qK3A"/>
</p:tagLst>
</file>

<file path=ppt/theme/theme1.xml><?xml version="1.0" encoding="utf-8"?>
<a:theme xmlns:a="http://schemas.openxmlformats.org/drawingml/2006/main" name="Office Theme">
  <a:themeElements>
    <a:clrScheme name="Eskom Wide">
      <a:dk1>
        <a:srgbClr val="003896"/>
      </a:dk1>
      <a:lt1>
        <a:srgbClr val="FFFFFF"/>
      </a:lt1>
      <a:dk2>
        <a:srgbClr val="83725B"/>
      </a:dk2>
      <a:lt2>
        <a:srgbClr val="DDDDDD"/>
      </a:lt2>
      <a:accent1>
        <a:srgbClr val="003896"/>
      </a:accent1>
      <a:accent2>
        <a:srgbClr val="9B6D56"/>
      </a:accent2>
      <a:accent3>
        <a:srgbClr val="96330F"/>
      </a:accent3>
      <a:accent4>
        <a:srgbClr val="C97A00"/>
      </a:accent4>
      <a:accent5>
        <a:srgbClr val="598787"/>
      </a:accent5>
      <a:accent6>
        <a:srgbClr val="858705"/>
      </a:accent6>
      <a:hlink>
        <a:srgbClr val="83725B"/>
      </a:hlink>
      <a:folHlink>
        <a:srgbClr val="C97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5750" indent="-285750">
          <a:buClr>
            <a:schemeClr val="bg1">
              <a:lumMod val="50000"/>
            </a:schemeClr>
          </a:buClr>
          <a:buFont typeface="Wingdings" panose="05000000000000000000" pitchFamily="2" charset="2"/>
          <a:buChar char="§"/>
          <a:defRPr sz="1400" dirty="0" err="1" smtClean="0"/>
        </a:defPPr>
      </a:lstStyle>
    </a:txDef>
  </a:objectDefaults>
  <a:extraClrSchemeLst/>
  <a:extLst>
    <a:ext uri="{05A4C25C-085E-4340-85A3-A5531E510DB2}">
      <thm15:themeFamily xmlns:thm15="http://schemas.microsoft.com/office/thememl/2012/main" name="Eskom Widescreen_Without Visuals" id="{A8DDC17B-1581-4D7F-8C14-7723306C0474}" vid="{AABB89EC-0ED7-46E8-A361-2FD02679C18D}"/>
    </a:ext>
  </a:extLst>
</a:theme>
</file>

<file path=ppt/theme/theme2.xml><?xml version="1.0" encoding="utf-8"?>
<a:theme xmlns:a="http://schemas.openxmlformats.org/drawingml/2006/main" name="Content Slide Master">
  <a:themeElements>
    <a:clrScheme name="Eskom">
      <a:dk1>
        <a:srgbClr val="003896"/>
      </a:dk1>
      <a:lt1>
        <a:srgbClr val="FFFFFF"/>
      </a:lt1>
      <a:dk2>
        <a:srgbClr val="83725B"/>
      </a:dk2>
      <a:lt2>
        <a:srgbClr val="DDDDDD"/>
      </a:lt2>
      <a:accent1>
        <a:srgbClr val="003896"/>
      </a:accent1>
      <a:accent2>
        <a:srgbClr val="9B6D56"/>
      </a:accent2>
      <a:accent3>
        <a:srgbClr val="96330F"/>
      </a:accent3>
      <a:accent4>
        <a:srgbClr val="C97A00"/>
      </a:accent4>
      <a:accent5>
        <a:srgbClr val="598787"/>
      </a:accent5>
      <a:accent6>
        <a:srgbClr val="0DAF2B"/>
      </a:accent6>
      <a:hlink>
        <a:srgbClr val="83725B"/>
      </a:hlink>
      <a:folHlink>
        <a:srgbClr val="C97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5750" indent="-285750">
          <a:buClr>
            <a:schemeClr val="bg1">
              <a:lumMod val="50000"/>
            </a:schemeClr>
          </a:buClr>
          <a:buFont typeface="Wingdings" panose="05000000000000000000" pitchFamily="2" charset="2"/>
          <a:buChar char="§"/>
          <a:defRPr sz="1400" dirty="0" err="1" smtClean="0"/>
        </a:defPPr>
      </a:lstStyle>
    </a:txDef>
  </a:objectDefaults>
  <a:extraClrSchemeLst/>
  <a:extLst>
    <a:ext uri="{05A4C25C-085E-4340-85A3-A5531E510DB2}">
      <thm15:themeFamily xmlns:thm15="http://schemas.microsoft.com/office/thememl/2012/main" name="Presentation1" id="{1E5B683E-D731-44A3-995F-FBDD736D6143}" vid="{6AEA1211-FEE5-49DA-A65B-5350B454C76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53d0f40-75cf-4bce-bee8-99a12968e8a6" xsi:nil="true"/>
    <lcf76f155ced4ddcb4097134ff3c332f xmlns="cd9922a4-e6d2-434f-81ea-b3ee47e7c31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9468FEE42BAB94BAE732B7D5EE5626C" ma:contentTypeVersion="19" ma:contentTypeDescription="Create a new document." ma:contentTypeScope="" ma:versionID="78ccc775e8cc5b6d0f7222fe0adf78ae">
  <xsd:schema xmlns:xsd="http://www.w3.org/2001/XMLSchema" xmlns:xs="http://www.w3.org/2001/XMLSchema" xmlns:p="http://schemas.microsoft.com/office/2006/metadata/properties" xmlns:ns2="cd9922a4-e6d2-434f-81ea-b3ee47e7c311" xmlns:ns3="353d0f40-75cf-4bce-bee8-99a12968e8a6" targetNamespace="http://schemas.microsoft.com/office/2006/metadata/properties" ma:root="true" ma:fieldsID="07ef1dae5d657ee1104149cd50e35244" ns2:_="" ns3:_="">
    <xsd:import namespace="cd9922a4-e6d2-434f-81ea-b3ee47e7c311"/>
    <xsd:import namespace="353d0f40-75cf-4bce-bee8-99a12968e8a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Location" minOccurs="0"/>
                <xsd:element ref="ns2:MediaLengthInSecond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922a4-e6d2-434f-81ea-b3ee47e7c3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5fa3029-581b-4330-9c67-5ed5a891eaa2"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3d0f40-75cf-4bce-bee8-99a12968e8a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38cdb14-fc18-40d5-a699-cbb0c9a17c33}" ma:internalName="TaxCatchAll" ma:showField="CatchAllData" ma:web="353d0f40-75cf-4bce-bee8-99a12968e8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3A1265-97A7-4CBC-A6B2-2EEAB6A71AD7}">
  <ds:schemaRefs>
    <ds:schemaRef ds:uri="353d0f40-75cf-4bce-bee8-99a12968e8a6"/>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dcmitype/"/>
    <ds:schemaRef ds:uri="http://www.w3.org/XML/1998/namespace"/>
    <ds:schemaRef ds:uri="http://schemas.openxmlformats.org/package/2006/metadata/core-properties"/>
    <ds:schemaRef ds:uri="cd9922a4-e6d2-434f-81ea-b3ee47e7c311"/>
    <ds:schemaRef ds:uri="http://purl.org/dc/terms/"/>
  </ds:schemaRefs>
</ds:datastoreItem>
</file>

<file path=customXml/itemProps2.xml><?xml version="1.0" encoding="utf-8"?>
<ds:datastoreItem xmlns:ds="http://schemas.openxmlformats.org/officeDocument/2006/customXml" ds:itemID="{7F75ADF6-FF55-4FFC-BA53-8A77FEA89285}">
  <ds:schemaRefs>
    <ds:schemaRef ds:uri="http://schemas.microsoft.com/sharepoint/v3/contenttype/forms"/>
  </ds:schemaRefs>
</ds:datastoreItem>
</file>

<file path=customXml/itemProps3.xml><?xml version="1.0" encoding="utf-8"?>
<ds:datastoreItem xmlns:ds="http://schemas.openxmlformats.org/officeDocument/2006/customXml" ds:itemID="{A008D223-165B-4765-BAD1-608292ABF6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9922a4-e6d2-434f-81ea-b3ee47e7c311"/>
    <ds:schemaRef ds:uri="353d0f40-75cf-4bce-bee8-99a12968e8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93aedbdc-cc67-4652-aa12-d250a876ae79}" enabled="0" method="" siteId="{93aedbdc-cc67-4652-aa12-d250a876ae79}" removed="1"/>
</clbl:labelList>
</file>

<file path=docProps/app.xml><?xml version="1.0" encoding="utf-8"?>
<Properties xmlns="http://schemas.openxmlformats.org/officeDocument/2006/extended-properties" xmlns:vt="http://schemas.openxmlformats.org/officeDocument/2006/docPropsVTypes">
  <Template/>
  <TotalTime>3499</TotalTime>
  <Words>1241</Words>
  <Application>Microsoft Office PowerPoint</Application>
  <PresentationFormat>Widescreen</PresentationFormat>
  <Paragraphs>109</Paragraphs>
  <Slides>12</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Courier New</vt:lpstr>
      <vt:lpstr>Wingdings</vt:lpstr>
      <vt:lpstr>Office Theme</vt:lpstr>
      <vt:lpstr>Content Slide Master</vt:lpstr>
      <vt:lpstr>think-cell Slide</vt:lpstr>
      <vt:lpstr>Vryburg Roof Replacement</vt:lpstr>
      <vt:lpstr>High Level Scope</vt:lpstr>
      <vt:lpstr>Architectural Scope </vt:lpstr>
      <vt:lpstr>Architectural Evaluation </vt:lpstr>
      <vt:lpstr>Structural Scope &amp; Evaluation </vt:lpstr>
      <vt:lpstr>Electrical Scope </vt:lpstr>
      <vt:lpstr>Electrical Scope Cont.. </vt:lpstr>
      <vt:lpstr>Electrical Scope Cont..</vt:lpstr>
      <vt:lpstr>Electrical Evaluation</vt:lpstr>
      <vt:lpstr>Fire Scope</vt:lpstr>
      <vt:lpstr>Evacuation systems</vt:lpstr>
      <vt:lpstr>Conclusion</vt:lpstr>
    </vt:vector>
  </TitlesOfParts>
  <Company>Eskom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White 16x9</dc:title>
  <dc:creator>Hanlie Smit</dc:creator>
  <cp:lastModifiedBy>Nosihle Makhamba</cp:lastModifiedBy>
  <cp:revision>45</cp:revision>
  <dcterms:created xsi:type="dcterms:W3CDTF">2020-01-06T09:48:40Z</dcterms:created>
  <dcterms:modified xsi:type="dcterms:W3CDTF">2026-07-13T07:26:13Z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0x010100F9468FEE42BAB94BAE732B7D5EE5626C</vt:lpwstr>
  </property>
  <property fmtid="{D5CDD505-2E9C-101B-9397-08002B2CF9AE}" pid="3" name="MediaServiceImageTags">
    <vt:lpwstr/>
  </property>
</Properties>
</file>