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2" r:id="rId5"/>
    <p:sldMasterId id="2147483658" r:id="rId6"/>
  </p:sldMasterIdLst>
  <p:notesMasterIdLst>
    <p:notesMasterId r:id="rId14"/>
  </p:notesMasterIdLst>
  <p:sldIdLst>
    <p:sldId id="295" r:id="rId7"/>
    <p:sldId id="279" r:id="rId8"/>
    <p:sldId id="310" r:id="rId9"/>
    <p:sldId id="311" r:id="rId10"/>
    <p:sldId id="312" r:id="rId11"/>
    <p:sldId id="313" r:id="rId12"/>
    <p:sldId id="298" r:id="rId13"/>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B4004C-EA86-176F-B3D2-BEBA069F5769}" name="Stefanie Mpiyakhe" initials="SM" userId="S::stef@bravegroup.co.za::5232a352-55aa-490d-a92f-c050863fe62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CDB6AA"/>
    <a:srgbClr val="ACC3C3"/>
    <a:srgbClr val="E4BC7F"/>
    <a:srgbClr val="C2C382"/>
    <a:srgbClr val="CA9987"/>
    <a:srgbClr val="B49180"/>
    <a:srgbClr val="82A5A5"/>
    <a:srgbClr val="D69B40"/>
    <a:srgbClr val="A3A5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4660"/>
  </p:normalViewPr>
  <p:slideViewPr>
    <p:cSldViewPr snapToGrid="0">
      <p:cViewPr varScale="1">
        <p:scale>
          <a:sx n="77" d="100"/>
          <a:sy n="77" d="100"/>
        </p:scale>
        <p:origin x="26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a:defRPr sz="1200"/>
            </a:lvl1pPr>
          </a:lstStyle>
          <a:p>
            <a:endParaRPr lang="en-Z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E79EC-29B1-4A54-B46B-ADFA5C0A41D5}" type="datetimeFigureOut">
              <a:rPr lang="en-ZA" smtClean="0"/>
              <a:t>2025/11/07</a:t>
            </a:fld>
            <a:endParaRPr lang="en-ZA"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a:defRPr sz="1200"/>
            </a:lvl1pPr>
          </a:lstStyle>
          <a:p>
            <a:endParaRPr lang="en-Z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291F-663B-47B1-87DD-51E5B01DA0AE}" type="slidenum">
              <a:rPr lang="en-ZA" smtClean="0"/>
              <a:t>‹#›</a:t>
            </a:fld>
            <a:endParaRPr lang="en-ZA" dirty="0"/>
          </a:p>
        </p:txBody>
      </p:sp>
    </p:spTree>
    <p:extLst>
      <p:ext uri="{BB962C8B-B14F-4D97-AF65-F5344CB8AC3E}">
        <p14:creationId xmlns:p14="http://schemas.microsoft.com/office/powerpoint/2010/main" val="2385645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Master" Target="../slideMasters/slideMaster1.xml"/><Relationship Id="rId7" Type="http://schemas.openxmlformats.org/officeDocument/2006/relationships/image" Target="../media/image1.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Master" Target="../slideMasters/slideMaster1.xml"/><Relationship Id="rId7" Type="http://schemas.openxmlformats.org/officeDocument/2006/relationships/image" Target="../media/image1.emf"/><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6.emf"/><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5.emf"/><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6.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7F45E-2B15-7373-829E-FA06F90D6D9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105" name="Picture 104">
            <a:extLst>
              <a:ext uri="{FF2B5EF4-FFF2-40B4-BE49-F238E27FC236}">
                <a16:creationId xmlns:a16="http://schemas.microsoft.com/office/drawing/2014/main" id="{8BE0A2D5-4897-AEFE-6F06-B6A2F82DFA4A}"/>
              </a:ext>
            </a:extLst>
          </p:cNvPr>
          <p:cNvPicPr>
            <a:picLocks noChangeAspect="1"/>
          </p:cNvPicPr>
          <p:nvPr userDrawn="1"/>
        </p:nvPicPr>
        <p:blipFill>
          <a:blip r:embed="rId5"/>
          <a:stretch>
            <a:fillRect/>
          </a:stretch>
        </p:blipFill>
        <p:spPr>
          <a:xfrm>
            <a:off x="485443" y="2396081"/>
            <a:ext cx="3937000" cy="3568700"/>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440238" y="1404737"/>
            <a:ext cx="7295501" cy="676275"/>
          </a:xfrm>
          <a:prstGeom prst="rect">
            <a:avLst/>
          </a:prstGeom>
        </p:spPr>
        <p:txBody>
          <a:bodyPr anchor="b">
            <a:normAutofit/>
          </a:bodyPr>
          <a:lstStyle>
            <a:lvl1pPr algn="r">
              <a:defRPr sz="2800">
                <a:solidFill>
                  <a:schemeClr val="bg1"/>
                </a:solidFill>
                <a:latin typeface="+mj-lt"/>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440238" y="2924226"/>
            <a:ext cx="7295501"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439589" y="3527025"/>
            <a:ext cx="7296150" cy="327025"/>
          </a:xfrm>
          <a:prstGeom prst="rect">
            <a:avLst/>
          </a:prstGeom>
        </p:spPr>
        <p:txBody>
          <a:bodyPr>
            <a:noAutofit/>
          </a:bodyPr>
          <a:lstStyle>
            <a:lvl1pPr marL="0" indent="0" algn="r">
              <a:buNone/>
              <a:defRPr sz="1800">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4219860"/>
            <a:ext cx="2260600" cy="2044700"/>
          </a:xfrm>
          <a:prstGeom prst="rect">
            <a:avLst/>
          </a:prstGeom>
        </p:spPr>
      </p:pic>
      <p:sp>
        <p:nvSpPr>
          <p:cNvPr id="102" name="Picture Placeholder 101">
            <a:extLst>
              <a:ext uri="{FF2B5EF4-FFF2-40B4-BE49-F238E27FC236}">
                <a16:creationId xmlns:a16="http://schemas.microsoft.com/office/drawing/2014/main" id="{C4067DE9-8827-ACDD-EA61-EE0F0A44163F}"/>
              </a:ext>
            </a:extLst>
          </p:cNvPr>
          <p:cNvSpPr>
            <a:spLocks noGrp="1"/>
          </p:cNvSpPr>
          <p:nvPr>
            <p:ph type="pic" sz="quarter" idx="14" hasCustomPrompt="1"/>
          </p:nvPr>
        </p:nvSpPr>
        <p:spPr>
          <a:xfrm>
            <a:off x="387349" y="42912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sp>
        <p:nvSpPr>
          <p:cNvPr id="104" name="Picture Placeholder 103">
            <a:extLst>
              <a:ext uri="{FF2B5EF4-FFF2-40B4-BE49-F238E27FC236}">
                <a16:creationId xmlns:a16="http://schemas.microsoft.com/office/drawing/2014/main" id="{B5312EC4-EEAC-7185-C191-930CB9ED57C2}"/>
              </a:ext>
            </a:extLst>
          </p:cNvPr>
          <p:cNvSpPr>
            <a:spLocks noGrp="1"/>
          </p:cNvSpPr>
          <p:nvPr>
            <p:ph type="pic" sz="quarter" idx="13" hasCustomPrompt="1"/>
          </p:nvPr>
        </p:nvSpPr>
        <p:spPr>
          <a:xfrm>
            <a:off x="981350" y="25277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1499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0BAC82-9DB7-9CA7-748B-B6106F432A4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 y="4118011"/>
            <a:ext cx="12191990" cy="2464127"/>
          </a:xfrm>
          <a:prstGeom prst="rect">
            <a:avLst/>
          </a:prstGeom>
        </p:spPr>
      </p:pic>
      <p:pic>
        <p:nvPicPr>
          <p:cNvPr id="105" name="Picture 104">
            <a:extLst>
              <a:ext uri="{FF2B5EF4-FFF2-40B4-BE49-F238E27FC236}">
                <a16:creationId xmlns:a16="http://schemas.microsoft.com/office/drawing/2014/main" id="{8BE0A2D5-4897-AEFE-6F06-B6A2F82DFA4A}"/>
              </a:ext>
            </a:extLst>
          </p:cNvPr>
          <p:cNvPicPr>
            <a:picLocks noChangeAspect="1"/>
          </p:cNvPicPr>
          <p:nvPr userDrawn="1"/>
        </p:nvPicPr>
        <p:blipFill>
          <a:blip r:embed="rId5"/>
          <a:stretch>
            <a:fillRect/>
          </a:stretch>
        </p:blipFill>
        <p:spPr>
          <a:xfrm>
            <a:off x="485443" y="2396081"/>
            <a:ext cx="3937000" cy="3568700"/>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440238" y="1404737"/>
            <a:ext cx="7295501" cy="676275"/>
          </a:xfrm>
          <a:prstGeom prst="rect">
            <a:avLst/>
          </a:prstGeom>
        </p:spPr>
        <p:txBody>
          <a:bodyPr anchor="b">
            <a:normAutofit/>
          </a:bodyPr>
          <a:lstStyle>
            <a:lvl1pPr algn="r">
              <a:defRPr sz="2800">
                <a:solidFill>
                  <a:schemeClr val="bg1"/>
                </a:solidFill>
                <a:latin typeface="+mj-lt"/>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440238" y="2924226"/>
            <a:ext cx="7295501"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439589" y="3527025"/>
            <a:ext cx="7296150" cy="327025"/>
          </a:xfrm>
          <a:prstGeom prst="rect">
            <a:avLst/>
          </a:prstGeom>
        </p:spPr>
        <p:txBody>
          <a:bodyPr>
            <a:noAutofit/>
          </a:bodyPr>
          <a:lstStyle>
            <a:lvl1pPr marL="0" indent="0" algn="r">
              <a:buNone/>
              <a:defRPr sz="1800">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4219860"/>
            <a:ext cx="2260600" cy="2044700"/>
          </a:xfrm>
          <a:prstGeom prst="rect">
            <a:avLst/>
          </a:prstGeom>
        </p:spPr>
      </p:pic>
      <p:sp>
        <p:nvSpPr>
          <p:cNvPr id="9" name="Content Placeholder 8">
            <a:extLst>
              <a:ext uri="{FF2B5EF4-FFF2-40B4-BE49-F238E27FC236}">
                <a16:creationId xmlns:a16="http://schemas.microsoft.com/office/drawing/2014/main" id="{1669C941-D846-CAA6-9EF5-7B15E34B195A}"/>
              </a:ext>
            </a:extLst>
          </p:cNvPr>
          <p:cNvSpPr>
            <a:spLocks noGrp="1"/>
          </p:cNvSpPr>
          <p:nvPr>
            <p:ph sz="quarter" idx="15" hasCustomPrompt="1"/>
          </p:nvPr>
        </p:nvSpPr>
        <p:spPr>
          <a:xfrm>
            <a:off x="1000524" y="2500271"/>
            <a:ext cx="3294850" cy="3360318"/>
          </a:xfrm>
          <a:custGeom>
            <a:avLst/>
            <a:gdLst>
              <a:gd name="connsiteX0" fmla="*/ 1647425 w 3294850"/>
              <a:gd name="connsiteY0" fmla="*/ 0 h 3360318"/>
              <a:gd name="connsiteX1" fmla="*/ 3294850 w 3294850"/>
              <a:gd name="connsiteY1" fmla="*/ 1680159 h 3360318"/>
              <a:gd name="connsiteX2" fmla="*/ 1647425 w 3294850"/>
              <a:gd name="connsiteY2" fmla="*/ 3360318 h 3360318"/>
              <a:gd name="connsiteX3" fmla="*/ 1157531 w 3294850"/>
              <a:gd name="connsiteY3" fmla="*/ 3284782 h 3360318"/>
              <a:gd name="connsiteX4" fmla="*/ 1121439 w 3294850"/>
              <a:gd name="connsiteY4" fmla="*/ 3271309 h 3360318"/>
              <a:gd name="connsiteX5" fmla="*/ 1123633 w 3294850"/>
              <a:gd name="connsiteY5" fmla="*/ 3268653 h 3360318"/>
              <a:gd name="connsiteX6" fmla="*/ 1285660 w 3294850"/>
              <a:gd name="connsiteY6" fmla="*/ 2738764 h 3360318"/>
              <a:gd name="connsiteX7" fmla="*/ 336937 w 3294850"/>
              <a:gd name="connsiteY7" fmla="*/ 1791026 h 3360318"/>
              <a:gd name="connsiteX8" fmla="*/ 54816 w 3294850"/>
              <a:gd name="connsiteY8" fmla="*/ 1833635 h 3360318"/>
              <a:gd name="connsiteX9" fmla="*/ 8438 w 3294850"/>
              <a:gd name="connsiteY9" fmla="*/ 1850592 h 3360318"/>
              <a:gd name="connsiteX10" fmla="*/ 0 w 3294850"/>
              <a:gd name="connsiteY10" fmla="*/ 1680159 h 3360318"/>
              <a:gd name="connsiteX11" fmla="*/ 1647425 w 3294850"/>
              <a:gd name="connsiteY11" fmla="*/ 0 h 33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360318">
                <a:moveTo>
                  <a:pt x="1647425" y="0"/>
                </a:moveTo>
                <a:cubicBezTo>
                  <a:pt x="2557273" y="0"/>
                  <a:pt x="3294850" y="752233"/>
                  <a:pt x="3294850" y="1680159"/>
                </a:cubicBezTo>
                <a:cubicBezTo>
                  <a:pt x="3294850" y="2608085"/>
                  <a:pt x="2557273" y="3360318"/>
                  <a:pt x="1647425" y="3360318"/>
                </a:cubicBezTo>
                <a:cubicBezTo>
                  <a:pt x="1476829" y="3360318"/>
                  <a:pt x="1312289" y="3333873"/>
                  <a:pt x="1157531" y="3284782"/>
                </a:cubicBezTo>
                <a:lnTo>
                  <a:pt x="1121439" y="3271309"/>
                </a:lnTo>
                <a:lnTo>
                  <a:pt x="1123633" y="3268653"/>
                </a:lnTo>
                <a:cubicBezTo>
                  <a:pt x="1225929" y="3117394"/>
                  <a:pt x="1285660" y="2935047"/>
                  <a:pt x="1285660" y="2738764"/>
                </a:cubicBezTo>
                <a:cubicBezTo>
                  <a:pt x="1285660" y="2215343"/>
                  <a:pt x="860902" y="1791026"/>
                  <a:pt x="336937" y="1791026"/>
                </a:cubicBezTo>
                <a:cubicBezTo>
                  <a:pt x="238694" y="1791026"/>
                  <a:pt x="143938" y="1805944"/>
                  <a:pt x="54816" y="1833635"/>
                </a:cubicBezTo>
                <a:lnTo>
                  <a:pt x="8438" y="1850592"/>
                </a:lnTo>
                <a:lnTo>
                  <a:pt x="0" y="1680159"/>
                </a:lnTo>
                <a:cubicBezTo>
                  <a:pt x="0" y="752233"/>
                  <a:pt x="737577" y="0"/>
                  <a:pt x="1647425" y="0"/>
                </a:cubicBezTo>
                <a:close/>
              </a:path>
            </a:pathLst>
          </a:custGeom>
          <a:solidFill>
            <a:schemeClr val="accent2"/>
          </a:solidFill>
        </p:spPr>
        <p:txBody>
          <a:bodyPr wrap="square" anchor="ctr">
            <a:noAutofit/>
          </a:bodyPr>
          <a:lstStyle>
            <a:lvl1pPr marL="0" indent="0" algn="ctr">
              <a:buNone/>
              <a:defRPr sz="3000">
                <a:solidFill>
                  <a:schemeClr val="bg1"/>
                </a:solidFill>
              </a:defRPr>
            </a:lvl1pPr>
            <a:lvl2pPr marL="457200" indent="0">
              <a:buNone/>
              <a:defRPr sz="3000">
                <a:solidFill>
                  <a:schemeClr val="bg1"/>
                </a:solidFill>
              </a:defRPr>
            </a:lvl2pPr>
            <a:lvl3pPr marL="914400" indent="0">
              <a:buNone/>
              <a:defRPr sz="3000">
                <a:solidFill>
                  <a:schemeClr val="bg1"/>
                </a:solidFill>
              </a:defRPr>
            </a:lvl3pPr>
            <a:lvl4pPr marL="1371600" indent="0">
              <a:buNone/>
              <a:defRPr sz="3000">
                <a:solidFill>
                  <a:schemeClr val="bg1"/>
                </a:solidFill>
              </a:defRPr>
            </a:lvl4pPr>
            <a:lvl5pPr marL="1828800" indent="0">
              <a:buNone/>
              <a:defRPr sz="3000">
                <a:solidFill>
                  <a:schemeClr val="bg1"/>
                </a:solidFill>
              </a:defRPr>
            </a:lvl5pPr>
          </a:lstStyle>
          <a:p>
            <a:pPr lvl="0"/>
            <a:r>
              <a:rPr lang="en-GB" dirty="0"/>
              <a:t>Add</a:t>
            </a:r>
            <a:br>
              <a:rPr lang="en-GB" dirty="0"/>
            </a:br>
            <a:r>
              <a:rPr lang="en-GB" dirty="0"/>
              <a:t>text</a:t>
            </a:r>
            <a:endParaRPr lang="en-US" dirty="0"/>
          </a:p>
        </p:txBody>
      </p:sp>
      <p:sp>
        <p:nvSpPr>
          <p:cNvPr id="13" name="Content Placeholder 12">
            <a:extLst>
              <a:ext uri="{FF2B5EF4-FFF2-40B4-BE49-F238E27FC236}">
                <a16:creationId xmlns:a16="http://schemas.microsoft.com/office/drawing/2014/main" id="{69B1B5BA-3EE2-ED8A-DA67-E8E259990A55}"/>
              </a:ext>
            </a:extLst>
          </p:cNvPr>
          <p:cNvSpPr>
            <a:spLocks noGrp="1"/>
          </p:cNvSpPr>
          <p:nvPr>
            <p:ph sz="quarter" idx="16" hasCustomPrompt="1"/>
          </p:nvPr>
        </p:nvSpPr>
        <p:spPr>
          <a:xfrm>
            <a:off x="369084" y="4283752"/>
            <a:ext cx="1916916" cy="1916915"/>
          </a:xfrm>
          <a:prstGeom prst="ellipse">
            <a:avLst/>
          </a:prstGeom>
          <a:solidFill>
            <a:schemeClr val="tx2"/>
          </a:solidFill>
        </p:spPr>
        <p:txBody>
          <a:bodyPr anchor="ctr"/>
          <a:lstStyle>
            <a:lvl1pPr marL="0" indent="0" algn="ctr">
              <a:buNone/>
              <a:defRPr sz="2000">
                <a:solidFill>
                  <a:schemeClr val="bg1"/>
                </a:solidFill>
              </a:defRPr>
            </a:lvl1pPr>
            <a:lvl2pPr marL="457200" indent="0" algn="ctr">
              <a:buNone/>
              <a:defRPr>
                <a:solidFill>
                  <a:schemeClr val="bg1"/>
                </a:solidFill>
              </a:defRPr>
            </a:lvl2pPr>
            <a:lvl3pPr marL="914400" indent="0" algn="ctr">
              <a:buNone/>
              <a:defRPr>
                <a:solidFill>
                  <a:schemeClr val="bg1"/>
                </a:solidFill>
              </a:defRPr>
            </a:lvl3pPr>
            <a:lvl4pPr marL="1371600" indent="0" algn="ctr">
              <a:buNone/>
              <a:defRPr>
                <a:solidFill>
                  <a:schemeClr val="bg1"/>
                </a:solidFill>
              </a:defRPr>
            </a:lvl4pPr>
            <a:lvl5pPr marL="1828800" indent="0" algn="ctr">
              <a:buNone/>
              <a:defRPr>
                <a:solidFill>
                  <a:schemeClr val="bg1"/>
                </a:solidFill>
              </a:defRPr>
            </a:lvl5pPr>
          </a:lstStyle>
          <a:p>
            <a:pPr lvl="0"/>
            <a:r>
              <a:rPr lang="en-GB" dirty="0"/>
              <a:t>Add </a:t>
            </a:r>
            <a:br>
              <a:rPr lang="en-GB" dirty="0"/>
            </a:br>
            <a:r>
              <a:rPr lang="en-GB" dirty="0"/>
              <a:t>text</a:t>
            </a:r>
            <a:endParaRPr lang="en-US" dirty="0"/>
          </a:p>
        </p:txBody>
      </p:sp>
      <p:sp>
        <p:nvSpPr>
          <p:cNvPr id="4" name="Rectangle 3">
            <a:extLst>
              <a:ext uri="{FF2B5EF4-FFF2-40B4-BE49-F238E27FC236}">
                <a16:creationId xmlns:a16="http://schemas.microsoft.com/office/drawing/2014/main" id="{A0634911-A5D7-8BE2-2352-7421B9E94B8F}"/>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6402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dirty="0"/>
              <a:t>Divider Slide</a:t>
            </a:r>
            <a:endParaRPr lang="en-ZA" noProof="0" dirty="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142874"/>
            <a:ext cx="121920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56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142874"/>
            <a:ext cx="41148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dirty="0"/>
              <a:t>Divider Slide</a:t>
            </a:r>
            <a:endParaRPr lang="en-ZA" noProof="0" dirty="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4114800" y="4142874"/>
            <a:ext cx="41148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8229600" y="4142874"/>
            <a:ext cx="39624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5287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tx1"/>
        </a:solidFill>
        <a:effectLst/>
      </p:bgPr>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bg1"/>
                </a:solidFill>
                <a:latin typeface="+mj-lt"/>
                <a:cs typeface="Arial" panose="020B0604020202020204" pitchFamily="34" charset="0"/>
              </a:defRPr>
            </a:lvl1pPr>
          </a:lstStyle>
          <a:p>
            <a:r>
              <a:rPr lang="en-US" noProof="0" dirty="0"/>
              <a:t>Divider Slide</a:t>
            </a:r>
            <a:endParaRPr lang="en-ZA" noProof="0" dirty="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535C61B-929A-C0EC-5C58-CD9ED99EF73B}"/>
              </a:ext>
            </a:extLst>
          </p:cNvPr>
          <p:cNvPicPr>
            <a:picLocks noChangeAspect="1"/>
          </p:cNvPicPr>
          <p:nvPr userDrawn="1"/>
        </p:nvPicPr>
        <p:blipFill>
          <a:blip r:embed="rId6"/>
          <a:stretch>
            <a:fillRect/>
          </a:stretch>
        </p:blipFill>
        <p:spPr>
          <a:xfrm>
            <a:off x="847291" y="1468981"/>
            <a:ext cx="3937000" cy="3568700"/>
          </a:xfrm>
          <a:prstGeom prst="rect">
            <a:avLst/>
          </a:prstGeom>
        </p:spPr>
      </p:pic>
      <p:pic>
        <p:nvPicPr>
          <p:cNvPr id="3" name="Picture 2">
            <a:extLst>
              <a:ext uri="{FF2B5EF4-FFF2-40B4-BE49-F238E27FC236}">
                <a16:creationId xmlns:a16="http://schemas.microsoft.com/office/drawing/2014/main" id="{3E8E6140-30DC-D3CB-A911-288044C11DAB}"/>
              </a:ext>
            </a:extLst>
          </p:cNvPr>
          <p:cNvPicPr>
            <a:picLocks noChangeAspect="1"/>
          </p:cNvPicPr>
          <p:nvPr userDrawn="1"/>
        </p:nvPicPr>
        <p:blipFill>
          <a:blip r:embed="rId7"/>
          <a:stretch>
            <a:fillRect/>
          </a:stretch>
        </p:blipFill>
        <p:spPr>
          <a:xfrm>
            <a:off x="456261" y="3292760"/>
            <a:ext cx="2260600" cy="2044700"/>
          </a:xfrm>
          <a:prstGeom prst="rect">
            <a:avLst/>
          </a:prstGeom>
        </p:spPr>
      </p:pic>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Tree>
    <p:extLst>
      <p:ext uri="{BB962C8B-B14F-4D97-AF65-F5344CB8AC3E}">
        <p14:creationId xmlns:p14="http://schemas.microsoft.com/office/powerpoint/2010/main" val="4082413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3056944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2641936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9"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1" y="0"/>
            <a:ext cx="158751"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2"/>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4" y="6356352"/>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3011675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9"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1" y="0"/>
            <a:ext cx="158751"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2"/>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4" y="6356352"/>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750927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12"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heme" Target="../theme/theme2.xml"/><Relationship Id="rId7"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oleObject" Target="../embeddings/oleObject4.bin"/><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theme" Target="../theme/theme3.xml"/><Relationship Id="rId7" Type="http://schemas.openxmlformats.org/officeDocument/2006/relationships/image" Target="../media/image1.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oleObject" Target="../embeddings/oleObject4.bin"/><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userDrawn="1">
            <p:custDataLst>
              <p:tags r:id="rId7"/>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5" name="Rectangle 14">
            <a:extLst>
              <a:ext uri="{FF2B5EF4-FFF2-40B4-BE49-F238E27FC236}">
                <a16:creationId xmlns:a16="http://schemas.microsoft.com/office/drawing/2014/main" id="{B61B89DF-EAC8-9D04-A4FE-29DE4D44D116}"/>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2CDCE3E3-9DDD-720F-B114-D73CEB41A5FD}"/>
              </a:ext>
            </a:extLst>
          </p:cNvPr>
          <p:cNvPicPr>
            <a:picLocks noChangeAspect="1"/>
          </p:cNvPicPr>
          <p:nvPr userDrawn="1"/>
        </p:nvPicPr>
        <p:blipFill>
          <a:blip r:embed="rId11"/>
          <a:stretch>
            <a:fillRect/>
          </a:stretch>
        </p:blipFill>
        <p:spPr>
          <a:xfrm>
            <a:off x="10234592" y="544512"/>
            <a:ext cx="1422400" cy="368300"/>
          </a:xfrm>
          <a:prstGeom prst="rect">
            <a:avLst/>
          </a:prstGeom>
        </p:spPr>
      </p:pic>
      <p:pic>
        <p:nvPicPr>
          <p:cNvPr id="17" name="Picture 16">
            <a:extLst>
              <a:ext uri="{FF2B5EF4-FFF2-40B4-BE49-F238E27FC236}">
                <a16:creationId xmlns:a16="http://schemas.microsoft.com/office/drawing/2014/main" id="{FBDB45C7-CE4D-C529-B1D9-402A7799F835}"/>
              </a:ext>
            </a:extLst>
          </p:cNvPr>
          <p:cNvPicPr>
            <a:picLocks noChangeAspect="1"/>
          </p:cNvPicPr>
          <p:nvPr userDrawn="1"/>
        </p:nvPicPr>
        <p:blipFill>
          <a:blip r:embed="rId12"/>
          <a:stretch>
            <a:fillRect/>
          </a:stretch>
        </p:blipFill>
        <p:spPr>
          <a:xfrm>
            <a:off x="9829719" y="550086"/>
            <a:ext cx="241300" cy="368300"/>
          </a:xfrm>
          <a:prstGeom prst="rect">
            <a:avLst/>
          </a:prstGeom>
        </p:spPr>
      </p:pic>
    </p:spTree>
    <p:extLst>
      <p:ext uri="{BB962C8B-B14F-4D97-AF65-F5344CB8AC3E}">
        <p14:creationId xmlns:p14="http://schemas.microsoft.com/office/powerpoint/2010/main" val="2030761648"/>
      </p:ext>
    </p:extLst>
  </p:cSld>
  <p:clrMap bg1="lt1" tx1="dk1" bg2="lt2" tx2="dk2" accent1="accent1" accent2="accent2" accent3="accent3" accent4="accent4" accent5="accent5" accent6="accent6" hlink="hlink" folHlink="folHlink"/>
  <p:sldLayoutIdLst>
    <p:sldLayoutId id="2147483651" r:id="rId1"/>
    <p:sldLayoutId id="2147483656" r:id="rId2"/>
    <p:sldLayoutId id="2147483650" r:id="rId3"/>
    <p:sldLayoutId id="2147483657" r:id="rId4"/>
    <p:sldLayoutId id="2147483655" r:id="rId5"/>
  </p:sldLayoutIdLst>
  <p:hf hd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4"/>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11" name="Object 10"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5" name="Footer Placeholder 4"/>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6" name="Slide Number Placeholder 5"/>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8"/>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9"/>
          <a:stretch>
            <a:fillRect/>
          </a:stretch>
        </p:blipFill>
        <p:spPr>
          <a:xfrm>
            <a:off x="10037031" y="318311"/>
            <a:ext cx="241300" cy="368300"/>
          </a:xfrm>
          <a:prstGeom prst="rect">
            <a:avLst/>
          </a:prstGeom>
        </p:spPr>
      </p:pic>
      <p:sp>
        <p:nvSpPr>
          <p:cNvPr id="15" name="Rectangle 14">
            <a:extLst>
              <a:ext uri="{FF2B5EF4-FFF2-40B4-BE49-F238E27FC236}">
                <a16:creationId xmlns:a16="http://schemas.microsoft.com/office/drawing/2014/main" id="{B56DB893-999D-78A5-DBD6-5B38A7382F94}"/>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64861000"/>
      </p:ext>
    </p:extLst>
  </p:cSld>
  <p:clrMap bg1="lt1" tx1="dk1" bg2="lt2" tx2="dk2" accent1="accent1" accent2="accent2" accent3="accent3" accent4="accent4" accent5="accent5" accent6="accent6" hlink="hlink" folHlink="folHlink"/>
  <p:sldLayoutIdLst>
    <p:sldLayoutId id="2147483653" r:id="rId1"/>
    <p:sldLayoutId id="2147483654" r:id="rId2"/>
  </p:sldLayoutIdLst>
  <p:txStyles>
    <p:titleStyle>
      <a:lvl1pPr algn="l" defTabSz="914400"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4"/>
            </p:custData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11" name="Object 10" hidden="1"/>
                      <p:cNvPicPr/>
                      <p:nvPr/>
                    </p:nvPicPr>
                    <p:blipFill>
                      <a:blip r:embed="rId7"/>
                      <a:stretch>
                        <a:fillRect/>
                      </a:stretch>
                    </p:blipFill>
                    <p:spPr>
                      <a:xfrm>
                        <a:off x="1589" y="1588"/>
                        <a:ext cx="1588" cy="1588"/>
                      </a:xfrm>
                      <a:prstGeom prst="rect">
                        <a:avLst/>
                      </a:prstGeom>
                    </p:spPr>
                  </p:pic>
                </p:oleObj>
              </mc:Fallback>
            </mc:AlternateContent>
          </a:graphicData>
        </a:graphic>
      </p:graphicFrame>
      <p:sp>
        <p:nvSpPr>
          <p:cNvPr id="10" name="Rectangle 9" hidden="1"/>
          <p:cNvSpPr/>
          <p:nvPr userDrawn="1">
            <p:custDataLst>
              <p:tags r:id="rId5"/>
            </p:custDataLst>
          </p:nvPr>
        </p:nvSpPr>
        <p:spPr>
          <a:xfrm>
            <a:off x="1" y="0"/>
            <a:ext cx="158751"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5" name="Footer Placeholder 4"/>
          <p:cNvSpPr>
            <a:spLocks noGrp="1"/>
          </p:cNvSpPr>
          <p:nvPr>
            <p:ph type="ftr" sz="quarter" idx="3"/>
          </p:nvPr>
        </p:nvSpPr>
        <p:spPr>
          <a:xfrm>
            <a:off x="361680" y="6356352"/>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6" name="Slide Number Placeholder 5"/>
          <p:cNvSpPr>
            <a:spLocks noGrp="1"/>
          </p:cNvSpPr>
          <p:nvPr>
            <p:ph type="sldNum" sz="quarter" idx="4"/>
          </p:nvPr>
        </p:nvSpPr>
        <p:spPr>
          <a:xfrm>
            <a:off x="11397804" y="6356352"/>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361682"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8"/>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9"/>
          <a:stretch>
            <a:fillRect/>
          </a:stretch>
        </p:blipFill>
        <p:spPr>
          <a:xfrm>
            <a:off x="10037031" y="318311"/>
            <a:ext cx="241300" cy="368300"/>
          </a:xfrm>
          <a:prstGeom prst="rect">
            <a:avLst/>
          </a:prstGeom>
        </p:spPr>
      </p:pic>
      <p:sp>
        <p:nvSpPr>
          <p:cNvPr id="15" name="Rectangle 14">
            <a:extLst>
              <a:ext uri="{FF2B5EF4-FFF2-40B4-BE49-F238E27FC236}">
                <a16:creationId xmlns:a16="http://schemas.microsoft.com/office/drawing/2014/main" id="{B56DB893-999D-78A5-DBD6-5B38A7382F94}"/>
              </a:ext>
            </a:extLst>
          </p:cNvPr>
          <p:cNvSpPr/>
          <p:nvPr userDrawn="1"/>
        </p:nvSpPr>
        <p:spPr>
          <a:xfrm>
            <a:off x="0" y="6176965"/>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68082944"/>
      </p:ext>
    </p:extLst>
  </p:cSld>
  <p:clrMap bg1="lt1" tx1="dk1" bg2="lt2" tx2="dk2" accent1="accent1" accent2="accent2" accent3="accent3" accent4="accent4" accent5="accent5" accent6="accent6" hlink="hlink" folHlink="folHlink"/>
  <p:sldLayoutIdLst>
    <p:sldLayoutId id="2147483659" r:id="rId1"/>
    <p:sldLayoutId id="2147483660" r:id="rId2"/>
  </p:sldLayoutIdLst>
  <p:hf hdr="0" ftr="0" dt="0"/>
  <p:txStyles>
    <p:titleStyle>
      <a:lvl1pPr algn="l" defTabSz="914377"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83981-0676-B4BE-E2C1-016DCD399BF1}"/>
              </a:ext>
            </a:extLst>
          </p:cNvPr>
          <p:cNvSpPr>
            <a:spLocks noGrp="1"/>
          </p:cNvSpPr>
          <p:nvPr>
            <p:ph type="ctrTitle"/>
          </p:nvPr>
        </p:nvSpPr>
        <p:spPr/>
        <p:txBody>
          <a:bodyPr>
            <a:normAutofit fontScale="90000"/>
          </a:bodyPr>
          <a:lstStyle/>
          <a:p>
            <a:r>
              <a:rPr lang="en-US" b="1" dirty="0"/>
              <a:t>Financial Evaluation Requirements </a:t>
            </a:r>
            <a:br>
              <a:rPr lang="en-US" b="1" dirty="0"/>
            </a:br>
            <a:r>
              <a:rPr lang="en-US" b="1" dirty="0"/>
              <a:t>2026 FY</a:t>
            </a:r>
          </a:p>
        </p:txBody>
      </p:sp>
      <p:pic>
        <p:nvPicPr>
          <p:cNvPr id="10" name="Picture Placeholder 9">
            <a:extLst>
              <a:ext uri="{FF2B5EF4-FFF2-40B4-BE49-F238E27FC236}">
                <a16:creationId xmlns:a16="http://schemas.microsoft.com/office/drawing/2014/main" id="{E5F77460-8E9F-1567-7170-702027539AA5}"/>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14" name="Picture Placeholder 13">
            <a:extLst>
              <a:ext uri="{FF2B5EF4-FFF2-40B4-BE49-F238E27FC236}">
                <a16:creationId xmlns:a16="http://schemas.microsoft.com/office/drawing/2014/main" id="{22F19F1E-CB43-D25A-2C75-6E321D77C0C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5524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Requirements for Financial Evaluation of Companies</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2</a:t>
            </a:fld>
            <a:endParaRPr lang="en-ZA" dirty="0"/>
          </a:p>
        </p:txBody>
      </p:sp>
      <p:sp>
        <p:nvSpPr>
          <p:cNvPr id="3" name="TextBox 2">
            <a:extLst>
              <a:ext uri="{FF2B5EF4-FFF2-40B4-BE49-F238E27FC236}">
                <a16:creationId xmlns:a16="http://schemas.microsoft.com/office/drawing/2014/main" id="{D922F9BE-2929-8E41-06FB-A681366FA90C}"/>
              </a:ext>
            </a:extLst>
          </p:cNvPr>
          <p:cNvSpPr txBox="1"/>
          <p:nvPr/>
        </p:nvSpPr>
        <p:spPr>
          <a:xfrm>
            <a:off x="497150" y="1313895"/>
            <a:ext cx="10608815" cy="2246769"/>
          </a:xfrm>
          <a:prstGeom prst="rect">
            <a:avLst/>
          </a:prstGeom>
          <a:noFill/>
        </p:spPr>
        <p:txBody>
          <a:bodyPr wrap="square" rtlCol="0">
            <a:spAutoFit/>
          </a:bodyPr>
          <a:lstStyle/>
          <a:p>
            <a:pPr>
              <a:buClr>
                <a:schemeClr val="bg1">
                  <a:lumMod val="50000"/>
                </a:schemeClr>
              </a:buClr>
            </a:pPr>
            <a:r>
              <a:rPr lang="en-US" sz="2800" b="1" u="sng" dirty="0"/>
              <a:t>Summary</a:t>
            </a:r>
          </a:p>
          <a:p>
            <a:pPr>
              <a:buClr>
                <a:schemeClr val="bg1">
                  <a:lumMod val="50000"/>
                </a:schemeClr>
              </a:buClr>
            </a:pPr>
            <a:endParaRPr lang="en-US" sz="2800" b="1" u="sng" dirty="0"/>
          </a:p>
          <a:p>
            <a:pPr marL="285750" indent="-285750">
              <a:buClr>
                <a:schemeClr val="bg1">
                  <a:lumMod val="50000"/>
                </a:schemeClr>
              </a:buClr>
              <a:buFont typeface="Arial" panose="020B0604020202020204" pitchFamily="34" charset="0"/>
              <a:buChar char="•"/>
            </a:pPr>
            <a:r>
              <a:rPr lang="en-US" sz="1400" dirty="0"/>
              <a:t>Approved Annual Financial Statements (not older than 18 months)</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Public Interest Score  + calculation ( If the company is not submitting Audited Financial Information )</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ITA 34C ( If the company is not submitting audited financial Information )</a:t>
            </a:r>
            <a:endParaRPr lang="en-ZA" sz="1400" dirty="0" err="1"/>
          </a:p>
        </p:txBody>
      </p:sp>
    </p:spTree>
    <p:extLst>
      <p:ext uri="{BB962C8B-B14F-4D97-AF65-F5344CB8AC3E}">
        <p14:creationId xmlns:p14="http://schemas.microsoft.com/office/powerpoint/2010/main" val="394602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Requirements for Financial Evaluation of Companies</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3</a:t>
            </a:fld>
            <a:endParaRPr lang="en-ZA" dirty="0"/>
          </a:p>
        </p:txBody>
      </p:sp>
      <p:sp>
        <p:nvSpPr>
          <p:cNvPr id="3" name="TextBox 2">
            <a:extLst>
              <a:ext uri="{FF2B5EF4-FFF2-40B4-BE49-F238E27FC236}">
                <a16:creationId xmlns:a16="http://schemas.microsoft.com/office/drawing/2014/main" id="{D922F9BE-2929-8E41-06FB-A681366FA90C}"/>
              </a:ext>
            </a:extLst>
          </p:cNvPr>
          <p:cNvSpPr txBox="1"/>
          <p:nvPr/>
        </p:nvSpPr>
        <p:spPr>
          <a:xfrm>
            <a:off x="497150" y="1313895"/>
            <a:ext cx="11070454" cy="2031325"/>
          </a:xfrm>
          <a:prstGeom prst="rect">
            <a:avLst/>
          </a:prstGeom>
          <a:noFill/>
        </p:spPr>
        <p:txBody>
          <a:bodyPr wrap="square" rtlCol="0">
            <a:spAutoFit/>
          </a:bodyPr>
          <a:lstStyle/>
          <a:p>
            <a:pPr>
              <a:buClr>
                <a:schemeClr val="bg1">
                  <a:lumMod val="50000"/>
                </a:schemeClr>
              </a:buClr>
            </a:pPr>
            <a:r>
              <a:rPr lang="en-US" sz="2800" b="1" u="sng" dirty="0"/>
              <a:t>Details </a:t>
            </a:r>
          </a:p>
          <a:p>
            <a:pPr>
              <a:buClr>
                <a:schemeClr val="bg1">
                  <a:lumMod val="50000"/>
                </a:schemeClr>
              </a:buClr>
            </a:pPr>
            <a:endParaRPr lang="en-US" sz="2800" b="1" u="sng" dirty="0"/>
          </a:p>
          <a:p>
            <a:pPr marL="285750" indent="-285750">
              <a:buClr>
                <a:schemeClr val="bg1">
                  <a:lumMod val="50000"/>
                </a:schemeClr>
              </a:buClr>
              <a:buFont typeface="Arial" panose="020B0604020202020204" pitchFamily="34" charset="0"/>
              <a:buChar char="•"/>
            </a:pPr>
            <a:r>
              <a:rPr lang="en-US" sz="1400" u="sng" dirty="0"/>
              <a:t>Public Interest Score (PIS) and the calculations </a:t>
            </a:r>
            <a:r>
              <a:rPr lang="en-US" sz="1400" dirty="0"/>
              <a:t>to arrive at the score . The PIS letter must specify:</a:t>
            </a:r>
          </a:p>
          <a:p>
            <a:pPr>
              <a:buClr>
                <a:schemeClr val="bg1">
                  <a:lumMod val="50000"/>
                </a:schemeClr>
              </a:buClr>
            </a:pPr>
            <a:endParaRPr lang="en-US" sz="1400" dirty="0"/>
          </a:p>
          <a:p>
            <a:pPr>
              <a:buClr>
                <a:schemeClr val="bg1">
                  <a:lumMod val="50000"/>
                </a:schemeClr>
              </a:buClr>
            </a:pPr>
            <a:r>
              <a:rPr lang="en-US" sz="1400" dirty="0"/>
              <a:t>	1. Whether the AFS were internally or externally prepared.</a:t>
            </a:r>
          </a:p>
          <a:p>
            <a:pPr>
              <a:buClr>
                <a:schemeClr val="bg1">
                  <a:lumMod val="50000"/>
                </a:schemeClr>
              </a:buClr>
            </a:pPr>
            <a:r>
              <a:rPr lang="en-US" sz="1400" dirty="0"/>
              <a:t>	2. Whether the company was owner managed or not owner managed. Annual Financial Statements (not older than 18 months)</a:t>
            </a:r>
          </a:p>
          <a:p>
            <a:pPr>
              <a:buClr>
                <a:schemeClr val="bg1">
                  <a:lumMod val="50000"/>
                </a:schemeClr>
              </a:buClr>
            </a:pPr>
            <a:endParaRPr lang="en-US" sz="1400" dirty="0"/>
          </a:p>
        </p:txBody>
      </p:sp>
    </p:spTree>
    <p:extLst>
      <p:ext uri="{BB962C8B-B14F-4D97-AF65-F5344CB8AC3E}">
        <p14:creationId xmlns:p14="http://schemas.microsoft.com/office/powerpoint/2010/main" val="89647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Requirements for Financial Evaluation of Companies</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4</a:t>
            </a:fld>
            <a:endParaRPr lang="en-ZA" dirty="0"/>
          </a:p>
        </p:txBody>
      </p:sp>
      <p:sp>
        <p:nvSpPr>
          <p:cNvPr id="3" name="TextBox 2">
            <a:extLst>
              <a:ext uri="{FF2B5EF4-FFF2-40B4-BE49-F238E27FC236}">
                <a16:creationId xmlns:a16="http://schemas.microsoft.com/office/drawing/2014/main" id="{D922F9BE-2929-8E41-06FB-A681366FA90C}"/>
              </a:ext>
            </a:extLst>
          </p:cNvPr>
          <p:cNvSpPr txBox="1"/>
          <p:nvPr/>
        </p:nvSpPr>
        <p:spPr>
          <a:xfrm>
            <a:off x="497150" y="1313895"/>
            <a:ext cx="11070454" cy="4616648"/>
          </a:xfrm>
          <a:prstGeom prst="rect">
            <a:avLst/>
          </a:prstGeom>
          <a:noFill/>
        </p:spPr>
        <p:txBody>
          <a:bodyPr wrap="square" rtlCol="0">
            <a:spAutoFit/>
          </a:bodyPr>
          <a:lstStyle/>
          <a:p>
            <a:pPr>
              <a:buClr>
                <a:schemeClr val="bg1">
                  <a:lumMod val="50000"/>
                </a:schemeClr>
              </a:buClr>
            </a:pPr>
            <a:r>
              <a:rPr lang="en-US" sz="2800" b="1" u="sng" dirty="0"/>
              <a:t>Details </a:t>
            </a:r>
          </a:p>
          <a:p>
            <a:pPr>
              <a:buClr>
                <a:schemeClr val="bg1">
                  <a:lumMod val="50000"/>
                </a:schemeClr>
              </a:buClr>
            </a:pPr>
            <a:endParaRPr lang="en-US" sz="2800" b="1" u="sng" dirty="0"/>
          </a:p>
          <a:p>
            <a:pPr marL="285750" indent="-285750">
              <a:buClr>
                <a:schemeClr val="bg1">
                  <a:lumMod val="50000"/>
                </a:schemeClr>
              </a:buClr>
              <a:buFont typeface="Arial" panose="020B0604020202020204" pitchFamily="34" charset="0"/>
              <a:buChar char="•"/>
            </a:pPr>
            <a:r>
              <a:rPr lang="en-US" sz="1400" u="sng" dirty="0"/>
              <a:t>Latest approved financial statements </a:t>
            </a:r>
            <a:r>
              <a:rPr lang="en-US" sz="1400" dirty="0"/>
              <a:t>including comparative amounts.</a:t>
            </a:r>
          </a:p>
          <a:p>
            <a:pPr>
              <a:buClr>
                <a:schemeClr val="bg1">
                  <a:lumMod val="50000"/>
                </a:schemeClr>
              </a:buClr>
            </a:pPr>
            <a:r>
              <a:rPr lang="en-US" sz="1400" dirty="0"/>
              <a:t>       AFS must be valid and not outdated, received within 18 months after year-end.</a:t>
            </a:r>
          </a:p>
          <a:p>
            <a:pPr>
              <a:buClr>
                <a:schemeClr val="bg1">
                  <a:lumMod val="50000"/>
                </a:schemeClr>
              </a:buClr>
            </a:pPr>
            <a:endParaRPr lang="en-US" sz="1400" dirty="0"/>
          </a:p>
          <a:p>
            <a:pPr marL="285750" indent="-285750">
              <a:buClr>
                <a:schemeClr val="bg1">
                  <a:lumMod val="50000"/>
                </a:schemeClr>
              </a:buClr>
              <a:buFont typeface="Arial" panose="020B0604020202020204" pitchFamily="34" charset="0"/>
              <a:buChar char="•"/>
            </a:pPr>
            <a:r>
              <a:rPr lang="en-US" sz="1400" dirty="0"/>
              <a:t>A signed director’s / member’s report.</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Signed Compilers / Accounting Officers / Independent Reviewers / Audit report whichever is applicable, based on the PIS above.</a:t>
            </a:r>
          </a:p>
          <a:p>
            <a:pPr>
              <a:buClr>
                <a:schemeClr val="bg1">
                  <a:lumMod val="50000"/>
                </a:schemeClr>
              </a:buClr>
            </a:pPr>
            <a:r>
              <a:rPr lang="en-US" sz="1400" dirty="0"/>
              <a:t>      Where the PIS requires an Audit or Independent Reviewers report, the Compilers / Accounting Officers report must still be submitted.</a:t>
            </a:r>
          </a:p>
          <a:p>
            <a:pPr>
              <a:buClr>
                <a:schemeClr val="bg1">
                  <a:lumMod val="50000"/>
                </a:schemeClr>
              </a:buClr>
            </a:pPr>
            <a:endParaRPr lang="en-US" sz="1400" dirty="0"/>
          </a:p>
          <a:p>
            <a:pPr marL="285750" indent="-285750">
              <a:buClr>
                <a:schemeClr val="bg1">
                  <a:lumMod val="50000"/>
                </a:schemeClr>
              </a:buClr>
              <a:buFont typeface="Arial" panose="020B0604020202020204" pitchFamily="34" charset="0"/>
              <a:buChar char="•"/>
            </a:pPr>
            <a:r>
              <a:rPr lang="en-US" sz="1400" dirty="0"/>
              <a:t>Approved Annual Financial statements must comprise :</a:t>
            </a:r>
          </a:p>
          <a:p>
            <a:pPr>
              <a:buClr>
                <a:schemeClr val="bg1">
                  <a:lumMod val="50000"/>
                </a:schemeClr>
              </a:buClr>
            </a:pPr>
            <a:r>
              <a:rPr lang="en-US" sz="1400" dirty="0"/>
              <a:t>	o Statement of financial position ( Balance Sheet )</a:t>
            </a:r>
          </a:p>
          <a:p>
            <a:pPr>
              <a:buClr>
                <a:schemeClr val="bg1">
                  <a:lumMod val="50000"/>
                </a:schemeClr>
              </a:buClr>
            </a:pPr>
            <a:r>
              <a:rPr lang="en-US" sz="1400" dirty="0"/>
              <a:t>	o Statement of comprehensive income ( income statement )</a:t>
            </a:r>
          </a:p>
          <a:p>
            <a:pPr>
              <a:buClr>
                <a:schemeClr val="bg1">
                  <a:lumMod val="50000"/>
                </a:schemeClr>
              </a:buClr>
            </a:pPr>
            <a:r>
              <a:rPr lang="en-US" sz="1400" dirty="0"/>
              <a:t>	o Statement of changes in Equity</a:t>
            </a:r>
          </a:p>
          <a:p>
            <a:pPr>
              <a:buClr>
                <a:schemeClr val="bg1">
                  <a:lumMod val="50000"/>
                </a:schemeClr>
              </a:buClr>
            </a:pPr>
            <a:r>
              <a:rPr lang="en-US" sz="1400" dirty="0"/>
              <a:t>	o Statement of cash flows</a:t>
            </a:r>
          </a:p>
          <a:p>
            <a:pPr>
              <a:buClr>
                <a:schemeClr val="bg1">
                  <a:lumMod val="50000"/>
                </a:schemeClr>
              </a:buClr>
            </a:pPr>
            <a:r>
              <a:rPr lang="en-US" sz="1400" dirty="0"/>
              <a:t>	o Notes to the financial statements</a:t>
            </a:r>
          </a:p>
          <a:p>
            <a:pPr>
              <a:buClr>
                <a:schemeClr val="bg1">
                  <a:lumMod val="50000"/>
                </a:schemeClr>
              </a:buClr>
            </a:pPr>
            <a:r>
              <a:rPr lang="en-US" sz="1400" dirty="0"/>
              <a:t>	o </a:t>
            </a:r>
            <a:r>
              <a:rPr lang="en-US" sz="1400" u="sng" dirty="0"/>
              <a:t>ITA 34C Income Tax Assessment for companies that have NOT been AUDITED</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endParaRPr lang="en-US" sz="1400" dirty="0"/>
          </a:p>
        </p:txBody>
      </p:sp>
    </p:spTree>
    <p:extLst>
      <p:ext uri="{BB962C8B-B14F-4D97-AF65-F5344CB8AC3E}">
        <p14:creationId xmlns:p14="http://schemas.microsoft.com/office/powerpoint/2010/main" val="3977777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Requirements for Financial Evaluation of Companies</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5</a:t>
            </a:fld>
            <a:endParaRPr lang="en-ZA" dirty="0"/>
          </a:p>
        </p:txBody>
      </p:sp>
      <p:sp>
        <p:nvSpPr>
          <p:cNvPr id="3" name="TextBox 2">
            <a:extLst>
              <a:ext uri="{FF2B5EF4-FFF2-40B4-BE49-F238E27FC236}">
                <a16:creationId xmlns:a16="http://schemas.microsoft.com/office/drawing/2014/main" id="{D922F9BE-2929-8E41-06FB-A681366FA90C}"/>
              </a:ext>
            </a:extLst>
          </p:cNvPr>
          <p:cNvSpPr txBox="1"/>
          <p:nvPr/>
        </p:nvSpPr>
        <p:spPr>
          <a:xfrm>
            <a:off x="497150" y="1313895"/>
            <a:ext cx="11070454" cy="4616648"/>
          </a:xfrm>
          <a:prstGeom prst="rect">
            <a:avLst/>
          </a:prstGeom>
          <a:noFill/>
        </p:spPr>
        <p:txBody>
          <a:bodyPr wrap="square" rtlCol="0">
            <a:spAutoFit/>
          </a:bodyPr>
          <a:lstStyle/>
          <a:p>
            <a:pPr>
              <a:buClr>
                <a:schemeClr val="bg1">
                  <a:lumMod val="50000"/>
                </a:schemeClr>
              </a:buClr>
            </a:pPr>
            <a:r>
              <a:rPr lang="en-US" sz="2800" b="1" u="sng" dirty="0"/>
              <a:t>Details </a:t>
            </a:r>
          </a:p>
          <a:p>
            <a:pPr>
              <a:buClr>
                <a:schemeClr val="bg1">
                  <a:lumMod val="50000"/>
                </a:schemeClr>
              </a:buClr>
            </a:pPr>
            <a:endParaRPr lang="en-US" sz="2800" b="1" u="sng" dirty="0"/>
          </a:p>
          <a:p>
            <a:pPr marL="285750" indent="-285750">
              <a:buClr>
                <a:schemeClr val="bg1">
                  <a:lumMod val="50000"/>
                </a:schemeClr>
              </a:buClr>
              <a:buFont typeface="Arial" panose="020B0604020202020204" pitchFamily="34" charset="0"/>
              <a:buChar char="•"/>
            </a:pPr>
            <a:r>
              <a:rPr lang="en-US" sz="1400" dirty="0"/>
              <a:t>The notes to the AFS specifically referring to Accounts Receivable and Accounts Payable must give a complete breakdown of the amounts. A clear distinction must be made between Trade Debtors and other receivables as well Trade Creditors and other payables. The note must clearly show the amounts subject to interest and the terms and condition of interest.</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The notes to the AFS must clearly specify the current and non-current liabilities that are subject to interest.</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Member / Directors loans must be accompanied by a note specifying the terms of the loan, whether secured or unsecured, terms of repayment and interest rates.</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Name of Holding company if the company is a subsidiary company.</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Where there is a Holding company the Latest Signed Group Annual Financial Statements of the Holding Company may be requested at a later stage.</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Information requested from companies via Procurement Office not received within five working days from date of Finance request will result in the financial evaluation being closed. Finance will issue a 1-page report stating that an opinion could not be expressed due to insufficient information.</a:t>
            </a:r>
          </a:p>
        </p:txBody>
      </p:sp>
    </p:spTree>
    <p:extLst>
      <p:ext uri="{BB962C8B-B14F-4D97-AF65-F5344CB8AC3E}">
        <p14:creationId xmlns:p14="http://schemas.microsoft.com/office/powerpoint/2010/main" val="16500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Requirements for Financial Evaluation of Companies</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6</a:t>
            </a:fld>
            <a:endParaRPr lang="en-ZA" dirty="0"/>
          </a:p>
        </p:txBody>
      </p:sp>
      <p:sp>
        <p:nvSpPr>
          <p:cNvPr id="3" name="TextBox 2">
            <a:extLst>
              <a:ext uri="{FF2B5EF4-FFF2-40B4-BE49-F238E27FC236}">
                <a16:creationId xmlns:a16="http://schemas.microsoft.com/office/drawing/2014/main" id="{D922F9BE-2929-8E41-06FB-A681366FA90C}"/>
              </a:ext>
            </a:extLst>
          </p:cNvPr>
          <p:cNvSpPr txBox="1"/>
          <p:nvPr/>
        </p:nvSpPr>
        <p:spPr>
          <a:xfrm>
            <a:off x="497150" y="1313895"/>
            <a:ext cx="11070454" cy="1600438"/>
          </a:xfrm>
          <a:prstGeom prst="rect">
            <a:avLst/>
          </a:prstGeom>
          <a:noFill/>
        </p:spPr>
        <p:txBody>
          <a:bodyPr wrap="square" rtlCol="0">
            <a:spAutoFit/>
          </a:bodyPr>
          <a:lstStyle/>
          <a:p>
            <a:pPr>
              <a:buClr>
                <a:schemeClr val="bg1">
                  <a:lumMod val="50000"/>
                </a:schemeClr>
              </a:buClr>
            </a:pPr>
            <a:r>
              <a:rPr lang="en-US" sz="2800" b="1" u="sng" dirty="0"/>
              <a:t>Note: </a:t>
            </a:r>
          </a:p>
          <a:p>
            <a:pPr>
              <a:buClr>
                <a:schemeClr val="bg1">
                  <a:lumMod val="50000"/>
                </a:schemeClr>
              </a:buClr>
            </a:pPr>
            <a:endParaRPr lang="en-US" sz="2800" b="1" u="sng" dirty="0"/>
          </a:p>
          <a:p>
            <a:pPr marL="285750" indent="-285750">
              <a:buClr>
                <a:schemeClr val="bg1">
                  <a:lumMod val="50000"/>
                </a:schemeClr>
              </a:buClr>
              <a:buFont typeface="Arial" panose="020B0604020202020204" pitchFamily="34" charset="0"/>
              <a:buChar char="•"/>
            </a:pPr>
            <a:r>
              <a:rPr lang="en-US" sz="1400" dirty="0"/>
              <a:t>Public Draft, bi-annual, management accounts and unsigned financial statements will </a:t>
            </a:r>
            <a:r>
              <a:rPr lang="en-US" sz="1400" u="sng" dirty="0"/>
              <a:t>NOT be accepted</a:t>
            </a:r>
            <a:r>
              <a:rPr lang="en-US" sz="1400" dirty="0"/>
              <a:t>.</a:t>
            </a:r>
          </a:p>
          <a:p>
            <a:pPr marL="285750" indent="-285750">
              <a:buClr>
                <a:schemeClr val="bg1">
                  <a:lumMod val="50000"/>
                </a:schemeClr>
              </a:buClr>
              <a:buFont typeface="Arial" panose="020B0604020202020204" pitchFamily="34" charset="0"/>
              <a:buChar char="•"/>
            </a:pPr>
            <a:endParaRPr lang="en-US" sz="1400" dirty="0"/>
          </a:p>
          <a:p>
            <a:pPr marL="285750" indent="-285750">
              <a:buClr>
                <a:schemeClr val="bg1">
                  <a:lumMod val="50000"/>
                </a:schemeClr>
              </a:buClr>
              <a:buFont typeface="Arial" panose="020B0604020202020204" pitchFamily="34" charset="0"/>
              <a:buChar char="•"/>
            </a:pPr>
            <a:r>
              <a:rPr lang="en-US" sz="1400" dirty="0"/>
              <a:t>Soft copies of the AFS/required documents may be requested. </a:t>
            </a:r>
          </a:p>
        </p:txBody>
      </p:sp>
    </p:spTree>
    <p:extLst>
      <p:ext uri="{BB962C8B-B14F-4D97-AF65-F5344CB8AC3E}">
        <p14:creationId xmlns:p14="http://schemas.microsoft.com/office/powerpoint/2010/main" val="664741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0FAF6-1BE2-9D79-C294-4B876675ADDC}"/>
              </a:ext>
            </a:extLst>
          </p:cNvPr>
          <p:cNvSpPr>
            <a:spLocks noGrp="1"/>
          </p:cNvSpPr>
          <p:nvPr>
            <p:ph type="ctrTitle"/>
          </p:nvPr>
        </p:nvSpPr>
        <p:spPr/>
        <p:txBody>
          <a:bodyPr/>
          <a:lstStyle/>
          <a:p>
            <a:r>
              <a:rPr lang="en-US" dirty="0"/>
              <a:t>Conclusion</a:t>
            </a:r>
          </a:p>
        </p:txBody>
      </p:sp>
      <p:pic>
        <p:nvPicPr>
          <p:cNvPr id="5" name="Picture Placeholder 13">
            <a:extLst>
              <a:ext uri="{FF2B5EF4-FFF2-40B4-BE49-F238E27FC236}">
                <a16:creationId xmlns:a16="http://schemas.microsoft.com/office/drawing/2014/main" id="{4011289C-5D20-4DBB-AB5F-760B02001EBE}"/>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a:xfrm>
            <a:off x="1343025" y="1600200"/>
            <a:ext cx="3295650" cy="3295650"/>
          </a:xfrm>
        </p:spPr>
      </p:pic>
      <p:pic>
        <p:nvPicPr>
          <p:cNvPr id="6" name="Picture Placeholder 9">
            <a:extLst>
              <a:ext uri="{FF2B5EF4-FFF2-40B4-BE49-F238E27FC236}">
                <a16:creationId xmlns:a16="http://schemas.microsoft.com/office/drawing/2014/main" id="{D13328D6-CADD-4126-8509-592E684A736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a:xfrm>
            <a:off x="749300" y="3363913"/>
            <a:ext cx="1895475" cy="1895475"/>
          </a:xfrm>
        </p:spPr>
      </p:pic>
    </p:spTree>
    <p:extLst>
      <p:ext uri="{BB962C8B-B14F-4D97-AF65-F5344CB8AC3E}">
        <p14:creationId xmlns:p14="http://schemas.microsoft.com/office/powerpoint/2010/main" val="18391833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heme/theme1.xml><?xml version="1.0" encoding="utf-8"?>
<a:theme xmlns:a="http://schemas.openxmlformats.org/drawingml/2006/main" name="Office Theme">
  <a:themeElements>
    <a:clrScheme name="Eskom Wide">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858705"/>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2.xml><?xml version="1.0" encoding="utf-8"?>
<a:theme xmlns:a="http://schemas.openxmlformats.org/drawingml/2006/main" name="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3.xml><?xml version="1.0" encoding="utf-8"?>
<a:theme xmlns:a="http://schemas.openxmlformats.org/drawingml/2006/main" name="1_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Gallery_x0020_Keywords xmlns="b066638b-8533-4687-a48b-8877f492106b" xsi:nil="true"/>
    <ImageCreateDate xmlns="9AA987DC-C9A7-4495-B0EB-A7EB0F9343F3" xsi:nil="true"/>
    <PublishingExpirationDate xmlns="http://schemas.microsoft.com/sharepoint/v3" xsi:nil="true"/>
    <PublishingStartDate xmlns="http://schemas.microsoft.com/sharepoint/v3" xsi:nil="true"/>
    <wic_System_Copyright xmlns="http://schemas.microsoft.com/sharepoint/v3/fields"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mage" ma:contentTypeID="0x0101009148F5A04DDD49CBA7127AADA5FB792B00AADE34325A8B49CDA8BB4DB53328F21400B0A6D8BFE48B5B4C98C9B506E18E4C4F" ma:contentTypeVersion="2" ma:contentTypeDescription="Upload an image." ma:contentTypeScope="" ma:versionID="faf5921d99471c51c746d233a2595df0">
  <xsd:schema xmlns:xsd="http://www.w3.org/2001/XMLSchema" xmlns:xs="http://www.w3.org/2001/XMLSchema" xmlns:p="http://schemas.microsoft.com/office/2006/metadata/properties" xmlns:ns1="http://schemas.microsoft.com/sharepoint/v3" xmlns:ns2="9AA987DC-C9A7-4495-B0EB-A7EB0F9343F3" xmlns:ns3="http://schemas.microsoft.com/sharepoint/v3/fields" xmlns:ns4="b066638b-8533-4687-a48b-8877f492106b" targetNamespace="http://schemas.microsoft.com/office/2006/metadata/properties" ma:root="true" ma:fieldsID="83d4262b44be4079de954f019704b229" ns1:_="" ns2:_="" ns3:_="" ns4:_="">
    <xsd:import namespace="http://schemas.microsoft.com/sharepoint/v3"/>
    <xsd:import namespace="9AA987DC-C9A7-4495-B0EB-A7EB0F9343F3"/>
    <xsd:import namespace="http://schemas.microsoft.com/sharepoint/v3/fields"/>
    <xsd:import namespace="b066638b-8533-4687-a48b-8877f492106b"/>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1:PublishingStartDate" minOccurs="0"/>
                <xsd:element ref="ns1:PublishingExpirationDate" minOccurs="0"/>
                <xsd:element ref="ns4:Gallery_x0020_Keywor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PublishingStartDate" ma:index="27" nillable="true" ma:displayName="Scheduling Start Date" ma:description="" ma:hidden="true" ma:internalName="PublishingStartDate">
      <xsd:simpleType>
        <xsd:restriction base="dms:Unknown"/>
      </xsd:simpleType>
    </xsd:element>
    <xsd:element name="PublishingExpirationDate" ma:index="28"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AA987DC-C9A7-4495-B0EB-A7EB0F9343F3"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66638b-8533-4687-a48b-8877f492106b" elementFormDefault="qualified">
    <xsd:import namespace="http://schemas.microsoft.com/office/2006/documentManagement/types"/>
    <xsd:import namespace="http://schemas.microsoft.com/office/infopath/2007/PartnerControls"/>
    <xsd:element name="Gallery_x0020_Keywords" ma:index="29" nillable="true" ma:displayName="Gallery Keywords" ma:internalName="Gallery_x0020_Keyword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0325F2-1199-4A7E-B87D-734C0A3EB286}">
  <ds:schemaRefs>
    <ds:schemaRef ds:uri="http://purl.org/dc/terms/"/>
    <ds:schemaRef ds:uri="http://schemas.microsoft.com/office/2006/documentManagement/types"/>
    <ds:schemaRef ds:uri="http://purl.org/dc/elements/1.1/"/>
    <ds:schemaRef ds:uri="9AA987DC-C9A7-4495-B0EB-A7EB0F9343F3"/>
    <ds:schemaRef ds:uri="http://schemas.microsoft.com/sharepoint/v3/fields"/>
    <ds:schemaRef ds:uri="http://schemas.microsoft.com/office/infopath/2007/PartnerControls"/>
    <ds:schemaRef ds:uri="http://schemas.openxmlformats.org/package/2006/metadata/core-properties"/>
    <ds:schemaRef ds:uri="http://schemas.microsoft.com/sharepoint/v3"/>
    <ds:schemaRef ds:uri="b066638b-8533-4687-a48b-8877f492106b"/>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BEA031EA-53D5-474F-8205-0E1513F09603}">
  <ds:schemaRefs>
    <ds:schemaRef ds:uri="http://schemas.microsoft.com/sharepoint/v3/contenttype/forms"/>
  </ds:schemaRefs>
</ds:datastoreItem>
</file>

<file path=customXml/itemProps3.xml><?xml version="1.0" encoding="utf-8"?>
<ds:datastoreItem xmlns:ds="http://schemas.openxmlformats.org/officeDocument/2006/customXml" ds:itemID="{D4C14A18-89E5-4E51-A111-2EDA3AAE8F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AA987DC-C9A7-4495-B0EB-A7EB0F9343F3"/>
    <ds:schemaRef ds:uri="http://schemas.microsoft.com/sharepoint/v3/fields"/>
    <ds:schemaRef ds:uri="b066638b-8533-4687-a48b-8877f49210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3aedbdc-cc67-4652-aa12-d250a876ae79}" enabled="0" method="" siteId="{93aedbdc-cc67-4652-aa12-d250a876ae79}" removed="1"/>
</clbl:labelList>
</file>

<file path=docProps/app.xml><?xml version="1.0" encoding="utf-8"?>
<Properties xmlns="http://schemas.openxmlformats.org/officeDocument/2006/extended-properties" xmlns:vt="http://schemas.openxmlformats.org/officeDocument/2006/docPropsVTypes">
  <Template/>
  <TotalTime>12892</TotalTime>
  <Words>500</Words>
  <Application>Microsoft Office PowerPoint</Application>
  <PresentationFormat>Widescreen</PresentationFormat>
  <Paragraphs>61</Paragraphs>
  <Slides>7</Slides>
  <Notes>0</Notes>
  <HiddenSlides>0</HiddenSlides>
  <MMClips>0</MMClips>
  <ScaleCrop>false</ScaleCrop>
  <HeadingPairs>
    <vt:vector size="8" baseType="variant">
      <vt:variant>
        <vt:lpstr>Fonts Used</vt:lpstr>
      </vt:variant>
      <vt:variant>
        <vt:i4>4</vt:i4>
      </vt:variant>
      <vt:variant>
        <vt:lpstr>Theme</vt:lpstr>
      </vt:variant>
      <vt:variant>
        <vt:i4>3</vt:i4>
      </vt:variant>
      <vt:variant>
        <vt:lpstr>Embedded OLE Servers</vt:lpstr>
      </vt:variant>
      <vt:variant>
        <vt:i4>1</vt:i4>
      </vt:variant>
      <vt:variant>
        <vt:lpstr>Slide Titles</vt:lpstr>
      </vt:variant>
      <vt:variant>
        <vt:i4>7</vt:i4>
      </vt:variant>
    </vt:vector>
  </HeadingPairs>
  <TitlesOfParts>
    <vt:vector size="15" baseType="lpstr">
      <vt:lpstr>Arial</vt:lpstr>
      <vt:lpstr>Calibri</vt:lpstr>
      <vt:lpstr>Courier New</vt:lpstr>
      <vt:lpstr>Wingdings</vt:lpstr>
      <vt:lpstr>Office Theme</vt:lpstr>
      <vt:lpstr>Content Slide Master</vt:lpstr>
      <vt:lpstr>1_Content Slide Master</vt:lpstr>
      <vt:lpstr>think-cell Slide</vt:lpstr>
      <vt:lpstr>Financial Evaluation Requirements  2026 FY</vt:lpstr>
      <vt:lpstr>Requirements for Financial Evaluation of Companies</vt:lpstr>
      <vt:lpstr>Requirements for Financial Evaluation of Companies</vt:lpstr>
      <vt:lpstr>Requirements for Financial Evaluation of Companies</vt:lpstr>
      <vt:lpstr>Requirements for Financial Evaluation of Companies</vt:lpstr>
      <vt:lpstr>Requirements for Financial Evaluation of Companies</vt:lpstr>
      <vt:lpstr>Conclusion</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Arisha Singh</dc:creator>
  <cp:lastModifiedBy>Sipho Chili</cp:lastModifiedBy>
  <cp:revision>103</cp:revision>
  <dcterms:created xsi:type="dcterms:W3CDTF">2020-01-06T09:48:40Z</dcterms:created>
  <dcterms:modified xsi:type="dcterms:W3CDTF">2025-11-07T09:13:55Z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0x0101009148F5A04DDD49CBA7127AADA5FB792B00AADE34325A8B49CDA8BB4DB53328F21400B0A6D8BFE48B5B4C98C9B506E18E4C4F</vt:lpwstr>
  </property>
</Properties>
</file>