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14"/>
  </p:notesMasterIdLst>
  <p:sldIdLst>
    <p:sldId id="256" r:id="rId5"/>
    <p:sldId id="392" r:id="rId6"/>
    <p:sldId id="338" r:id="rId7"/>
    <p:sldId id="391" r:id="rId8"/>
    <p:sldId id="387" r:id="rId9"/>
    <p:sldId id="389" r:id="rId10"/>
    <p:sldId id="393" r:id="rId11"/>
    <p:sldId id="390" r:id="rId12"/>
    <p:sldId id="262" r:id="rId13"/>
  </p:sldIdLst>
  <p:sldSz cx="9144000" cy="6858000" type="screen4x3"/>
  <p:notesSz cx="6794500" cy="9906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2882">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7A35F0E-F53B-6519-C33A-B1602D1A8B5A}" name="Dumisani Chabalala" initials="DC" userId="S::dchabalala@capetown.gov.za::29a03e19-3ce9-447a-81fb-5fa535f4af06" providerId="AD"/>
  <p188:author id="{D5097162-8A8E-5A6B-5CCB-6782F803E6FE}" name="Vishen Sunkardutt" initials="VS" userId="S::VSUNKARDUTT@capetown.gov.za::142984b6-0790-4ba7-9c10-7fccd57a8ae1" providerId="AD"/>
  <p188:author id="{1163C278-23F8-4F3C-D0C7-58F2769DFA4D}" name="Dumisani Chabalala" initials="" userId="S::DCHABALALA@capetown.gov.za::29a03e19-3ce9-447a-81fb-5fa535f4af06" providerId="AD"/>
  <p188:author id="{48A4768F-8DD4-C6B5-6A89-CFDC09AEDF8E}" name="Vishen Sunkardutt" initials="VS" userId="S::vsunkardutt@capetown.gov.za::142984b6-0790-4ba7-9c10-7fccd57a8ae1"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Rebecca Cameron" initials="RC" lastIdx="17" clrIdx="0">
    <p:extLst>
      <p:ext uri="{19B8F6BF-5375-455C-9EA6-DF929625EA0E}">
        <p15:presenceInfo xmlns:p15="http://schemas.microsoft.com/office/powerpoint/2012/main" userId="S-1-5-21-213254720-307716582-224688177-441604" providerId="AD"/>
      </p:ext>
    </p:extLst>
  </p:cmAuthor>
  <p:cmAuthor id="2" name="Robin Naidoo" initials="RN" lastIdx="59" clrIdx="1">
    <p:extLst>
      <p:ext uri="{19B8F6BF-5375-455C-9EA6-DF929625EA0E}">
        <p15:presenceInfo xmlns:p15="http://schemas.microsoft.com/office/powerpoint/2012/main" userId="S-1-5-21-213254720-307716582-224688177-437024" providerId="AD"/>
      </p:ext>
    </p:extLst>
  </p:cmAuthor>
  <p:cmAuthor id="3" name="Shane Marcelo Prins" initials="SMP" lastIdx="14" clrIdx="2">
    <p:extLst>
      <p:ext uri="{19B8F6BF-5375-455C-9EA6-DF929625EA0E}">
        <p15:presenceInfo xmlns:p15="http://schemas.microsoft.com/office/powerpoint/2012/main" userId="S-1-5-21-213254720-307716582-224688177-439013" providerId="AD"/>
      </p:ext>
    </p:extLst>
  </p:cmAuthor>
  <p:cmAuthor id="4" name="Adrian Stone" initials="AS" lastIdx="21" clrIdx="3">
    <p:extLst>
      <p:ext uri="{19B8F6BF-5375-455C-9EA6-DF929625EA0E}">
        <p15:presenceInfo xmlns:p15="http://schemas.microsoft.com/office/powerpoint/2012/main" userId="S-1-5-21-213254720-307716582-224688177-40994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8" d="100"/>
          <a:sy n="78" d="100"/>
        </p:scale>
        <p:origin x="1594" y="62"/>
      </p:cViewPr>
      <p:guideLst>
        <p:guide orient="horz" pos="2159"/>
        <p:guide pos="2882"/>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813" cy="496888"/>
          </a:xfrm>
          <a:prstGeom prst="rect">
            <a:avLst/>
          </a:prstGeom>
        </p:spPr>
        <p:txBody>
          <a:bodyPr vert="horz" lIns="91440" tIns="45720" rIns="91440" bIns="45720" rtlCol="0"/>
          <a:lstStyle>
            <a:lvl1pPr algn="l">
              <a:defRPr sz="1200"/>
            </a:lvl1pPr>
          </a:lstStyle>
          <a:p>
            <a:endParaRPr lang="en-ZA"/>
          </a:p>
        </p:txBody>
      </p:sp>
      <p:sp>
        <p:nvSpPr>
          <p:cNvPr id="3" name="Date Placeholder 2"/>
          <p:cNvSpPr>
            <a:spLocks noGrp="1"/>
          </p:cNvSpPr>
          <p:nvPr>
            <p:ph type="dt" idx="1"/>
          </p:nvPr>
        </p:nvSpPr>
        <p:spPr>
          <a:xfrm>
            <a:off x="3848100" y="0"/>
            <a:ext cx="2944813" cy="496888"/>
          </a:xfrm>
          <a:prstGeom prst="rect">
            <a:avLst/>
          </a:prstGeom>
        </p:spPr>
        <p:txBody>
          <a:bodyPr vert="horz" lIns="91440" tIns="45720" rIns="91440" bIns="45720" rtlCol="0"/>
          <a:lstStyle>
            <a:lvl1pPr algn="r">
              <a:defRPr sz="1200"/>
            </a:lvl1pPr>
          </a:lstStyle>
          <a:p>
            <a:fld id="{4C0A2F22-883C-4161-9057-430B5D04D57F}" type="datetimeFigureOut">
              <a:rPr lang="en-ZA" smtClean="0"/>
              <a:t>2025/10/06</a:t>
            </a:fld>
            <a:endParaRPr lang="en-ZA"/>
          </a:p>
        </p:txBody>
      </p:sp>
      <p:sp>
        <p:nvSpPr>
          <p:cNvPr id="4" name="Slide Image Placeholder 3"/>
          <p:cNvSpPr>
            <a:spLocks noGrp="1" noRot="1" noChangeAspect="1"/>
          </p:cNvSpPr>
          <p:nvPr>
            <p:ph type="sldImg" idx="2"/>
          </p:nvPr>
        </p:nvSpPr>
        <p:spPr>
          <a:xfrm>
            <a:off x="1168400" y="1238250"/>
            <a:ext cx="4457700" cy="3343275"/>
          </a:xfrm>
          <a:prstGeom prst="rect">
            <a:avLst/>
          </a:prstGeom>
          <a:noFill/>
          <a:ln w="12700">
            <a:solidFill>
              <a:prstClr val="black"/>
            </a:solidFill>
          </a:ln>
        </p:spPr>
        <p:txBody>
          <a:bodyPr vert="horz" lIns="91440" tIns="45720" rIns="91440" bIns="45720" rtlCol="0" anchor="ctr"/>
          <a:lstStyle/>
          <a:p>
            <a:endParaRPr lang="en-ZA"/>
          </a:p>
        </p:txBody>
      </p:sp>
      <p:sp>
        <p:nvSpPr>
          <p:cNvPr id="5" name="Notes Placeholder 4"/>
          <p:cNvSpPr>
            <a:spLocks noGrp="1"/>
          </p:cNvSpPr>
          <p:nvPr>
            <p:ph type="body" sz="quarter" idx="3"/>
          </p:nvPr>
        </p:nvSpPr>
        <p:spPr>
          <a:xfrm>
            <a:off x="679450" y="4767263"/>
            <a:ext cx="5435600" cy="3900487"/>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6" name="Footer Placeholder 5"/>
          <p:cNvSpPr>
            <a:spLocks noGrp="1"/>
          </p:cNvSpPr>
          <p:nvPr>
            <p:ph type="ftr" sz="quarter" idx="4"/>
          </p:nvPr>
        </p:nvSpPr>
        <p:spPr>
          <a:xfrm>
            <a:off x="0" y="9409113"/>
            <a:ext cx="2944813" cy="496887"/>
          </a:xfrm>
          <a:prstGeom prst="rect">
            <a:avLst/>
          </a:prstGeom>
        </p:spPr>
        <p:txBody>
          <a:bodyPr vert="horz" lIns="91440" tIns="45720" rIns="91440" bIns="45720" rtlCol="0" anchor="b"/>
          <a:lstStyle>
            <a:lvl1pPr algn="l">
              <a:defRPr sz="1200"/>
            </a:lvl1pPr>
          </a:lstStyle>
          <a:p>
            <a:endParaRPr lang="en-ZA"/>
          </a:p>
        </p:txBody>
      </p:sp>
      <p:sp>
        <p:nvSpPr>
          <p:cNvPr id="7" name="Slide Number Placeholder 6"/>
          <p:cNvSpPr>
            <a:spLocks noGrp="1"/>
          </p:cNvSpPr>
          <p:nvPr>
            <p:ph type="sldNum" sz="quarter" idx="5"/>
          </p:nvPr>
        </p:nvSpPr>
        <p:spPr>
          <a:xfrm>
            <a:off x="3848100" y="9409113"/>
            <a:ext cx="2944813" cy="496887"/>
          </a:xfrm>
          <a:prstGeom prst="rect">
            <a:avLst/>
          </a:prstGeom>
        </p:spPr>
        <p:txBody>
          <a:bodyPr vert="horz" lIns="91440" tIns="45720" rIns="91440" bIns="45720" rtlCol="0" anchor="b"/>
          <a:lstStyle>
            <a:lvl1pPr algn="r">
              <a:defRPr sz="1200"/>
            </a:lvl1pPr>
          </a:lstStyle>
          <a:p>
            <a:fld id="{396F1D4C-1BF4-4792-A07F-AFD181261B66}" type="slidenum">
              <a:rPr lang="en-ZA" smtClean="0"/>
              <a:t>‹#›</a:t>
            </a:fld>
            <a:endParaRPr lang="en-ZA"/>
          </a:p>
        </p:txBody>
      </p:sp>
    </p:spTree>
    <p:extLst>
      <p:ext uri="{BB962C8B-B14F-4D97-AF65-F5344CB8AC3E}">
        <p14:creationId xmlns:p14="http://schemas.microsoft.com/office/powerpoint/2010/main" val="3196320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a:p>
        </p:txBody>
      </p:sp>
      <p:sp>
        <p:nvSpPr>
          <p:cNvPr id="4" name="Slide Number Placeholder 3"/>
          <p:cNvSpPr>
            <a:spLocks noGrp="1"/>
          </p:cNvSpPr>
          <p:nvPr>
            <p:ph type="sldNum" sz="quarter" idx="10"/>
          </p:nvPr>
        </p:nvSpPr>
        <p:spPr/>
        <p:txBody>
          <a:bodyPr/>
          <a:lstStyle/>
          <a:p>
            <a:fld id="{396F1D4C-1BF4-4792-A07F-AFD181261B66}" type="slidenum">
              <a:rPr lang="en-ZA" smtClean="0"/>
              <a:t>1</a:t>
            </a:fld>
            <a:endParaRPr lang="en-ZA"/>
          </a:p>
        </p:txBody>
      </p:sp>
    </p:spTree>
    <p:extLst>
      <p:ext uri="{BB962C8B-B14F-4D97-AF65-F5344CB8AC3E}">
        <p14:creationId xmlns:p14="http://schemas.microsoft.com/office/powerpoint/2010/main" val="7635422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2.xml"/><Relationship Id="rId1" Type="http://schemas.openxmlformats.org/officeDocument/2006/relationships/tags" Target="../tags/tag11.xml"/></Relationships>
</file>

<file path=ppt/slideLayouts/_rels/slideLayout1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4.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6.xml"/><Relationship Id="rId1" Type="http://schemas.openxmlformats.org/officeDocument/2006/relationships/tags" Target="../tags/tag15.xml"/></Relationships>
</file>

<file path=ppt/slideLayouts/_rels/slideLayout1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8.xml"/><Relationship Id="rId1" Type="http://schemas.openxmlformats.org/officeDocument/2006/relationships/tags" Target="../tags/tag17.xml"/></Relationships>
</file>

<file path=ppt/slideLayouts/_rels/slideLayout15.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0.xml"/><Relationship Id="rId1" Type="http://schemas.openxmlformats.org/officeDocument/2006/relationships/tags" Target="../tags/tag19.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xml"/><Relationship Id="rId1" Type="http://schemas.openxmlformats.org/officeDocument/2006/relationships/tags" Target="../tags/tag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6.xml"/><Relationship Id="rId1" Type="http://schemas.openxmlformats.org/officeDocument/2006/relationships/tags" Target="../tags/tag5.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8.xml"/><Relationship Id="rId1" Type="http://schemas.openxmlformats.org/officeDocument/2006/relationships/tags" Target="../tags/tag7.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0.xml"/><Relationship Id="rId1" Type="http://schemas.openxmlformats.org/officeDocument/2006/relationships/tags" Target="../tags/tag9.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6553200" y="6356352"/>
            <a:ext cx="2133600" cy="365125"/>
          </a:xfrm>
          <a:prstGeom prst="rect">
            <a:avLst/>
          </a:prstGeom>
        </p:spPr>
        <p:txBody>
          <a:bodyPr/>
          <a:lstStyle/>
          <a:p>
            <a:fld id="{73A80DC0-C4D1-E849-95F1-E29CDD0699CE}" type="slidenum">
              <a:rPr lang="en-US" smtClean="0"/>
              <a:t>‹#›</a:t>
            </a:fld>
            <a:endParaRPr lang="en-US"/>
          </a:p>
        </p:txBody>
      </p:sp>
      <p:sp>
        <p:nvSpPr>
          <p:cNvPr id="5" name="Rectangle 4"/>
          <p:cNvSpPr/>
          <p:nvPr userDrawn="1"/>
        </p:nvSpPr>
        <p:spPr>
          <a:xfrm>
            <a:off x="0" y="3441108"/>
            <a:ext cx="9144000" cy="3430541"/>
          </a:xfrm>
          <a:prstGeom prst="rect">
            <a:avLst/>
          </a:prstGeom>
          <a:solidFill>
            <a:srgbClr val="0098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itle 1"/>
          <p:cNvSpPr>
            <a:spLocks noGrp="1"/>
          </p:cNvSpPr>
          <p:nvPr>
            <p:ph type="ctrTitle" hasCustomPrompt="1"/>
          </p:nvPr>
        </p:nvSpPr>
        <p:spPr>
          <a:xfrm>
            <a:off x="803230" y="3869215"/>
            <a:ext cx="7772400" cy="521992"/>
          </a:xfrm>
          <a:noFill/>
        </p:spPr>
        <p:txBody>
          <a:bodyPr>
            <a:normAutofit/>
          </a:bodyPr>
          <a:lstStyle>
            <a:lvl1pPr>
              <a:defRPr b="1"/>
            </a:lvl1pPr>
          </a:lstStyle>
          <a:p>
            <a:pPr algn="r"/>
            <a:r>
              <a:rPr lang="en-US" sz="2400">
                <a:solidFill>
                  <a:schemeClr val="bg1"/>
                </a:solidFill>
                <a:latin typeface="Century Gothic"/>
                <a:cs typeface="Century Gothic"/>
              </a:rPr>
              <a:t>PRESENTATION TITLE</a:t>
            </a:r>
          </a:p>
        </p:txBody>
      </p:sp>
      <p:sp>
        <p:nvSpPr>
          <p:cNvPr id="7" name="Subtitle 2"/>
          <p:cNvSpPr>
            <a:spLocks noGrp="1"/>
          </p:cNvSpPr>
          <p:nvPr>
            <p:ph type="subTitle" idx="1" hasCustomPrompt="1"/>
          </p:nvPr>
        </p:nvSpPr>
        <p:spPr>
          <a:xfrm>
            <a:off x="1489030" y="4530328"/>
            <a:ext cx="7086600" cy="509277"/>
          </a:xfrm>
          <a:noFill/>
        </p:spPr>
        <p:txBody>
          <a:bodyPr anchor="ctr">
            <a:normAutofit/>
          </a:bodyPr>
          <a:lstStyle>
            <a:lvl1pPr marL="0" indent="0" algn="r">
              <a:buNone/>
              <a:defRPr baseline="0">
                <a:solidFill>
                  <a:schemeClr val="bg1"/>
                </a:solidFill>
              </a:defRPr>
            </a:lvl1pPr>
          </a:lstStyle>
          <a:p>
            <a:pPr algn="r"/>
            <a:r>
              <a:rPr lang="en-US" sz="1800">
                <a:solidFill>
                  <a:schemeClr val="bg1"/>
                </a:solidFill>
                <a:latin typeface="Century Gothic"/>
                <a:cs typeface="Century Gothic"/>
              </a:rPr>
              <a:t>Directorate / Department Name | Date</a:t>
            </a:r>
          </a:p>
        </p:txBody>
      </p:sp>
      <p:pic>
        <p:nvPicPr>
          <p:cNvPr id="8" name="Picture 7" descr="CCT_Logo_Ext_RGB.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5800" y="689979"/>
            <a:ext cx="5257068" cy="2044416"/>
          </a:xfrm>
          <a:prstGeom prst="rect">
            <a:avLst/>
          </a:prstGeom>
        </p:spPr>
      </p:pic>
      <p:pic>
        <p:nvPicPr>
          <p:cNvPr id="9" name="Picture 8" descr="POL.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5900540"/>
            <a:ext cx="8575630" cy="482477"/>
          </a:xfrm>
          <a:prstGeom prst="rect">
            <a:avLst/>
          </a:prstGeom>
        </p:spPr>
      </p:pic>
    </p:spTree>
    <p:extLst>
      <p:ext uri="{BB962C8B-B14F-4D97-AF65-F5344CB8AC3E}">
        <p14:creationId xmlns:p14="http://schemas.microsoft.com/office/powerpoint/2010/main" val="24083365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694352"/>
          </a:xfrm>
        </p:spPr>
        <p:txBody>
          <a:bodyPr/>
          <a:lstStyle/>
          <a:p>
            <a:r>
              <a:rPr lang="en-US"/>
              <a:t>Click to edit Master title style</a:t>
            </a:r>
          </a:p>
        </p:txBody>
      </p:sp>
      <p:sp>
        <p:nvSpPr>
          <p:cNvPr id="3" name="Content Placeholder 2"/>
          <p:cNvSpPr>
            <a:spLocks noGrp="1"/>
          </p:cNvSpPr>
          <p:nvPr>
            <p:ph sz="half" idx="1"/>
          </p:nvPr>
        </p:nvSpPr>
        <p:spPr>
          <a:xfrm>
            <a:off x="457200" y="1436425"/>
            <a:ext cx="4038600" cy="4432111"/>
          </a:xfrm>
        </p:spPr>
        <p:txBody>
          <a:bodyPr>
            <a:normAutofit/>
          </a:bodyPr>
          <a:lstStyle>
            <a:lvl1pPr>
              <a:defRPr sz="16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436425"/>
            <a:ext cx="4038600" cy="4432111"/>
          </a:xfrm>
        </p:spPr>
        <p:txBody>
          <a:bodyPr>
            <a:normAutofit/>
          </a:bodyPr>
          <a:lstStyle>
            <a:lvl1pPr>
              <a:defRPr sz="16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5" name="Straight Connector 4"/>
          <p:cNvCxnSpPr/>
          <p:nvPr userDrawn="1"/>
        </p:nvCxnSpPr>
        <p:spPr>
          <a:xfrm>
            <a:off x="568383" y="1074213"/>
            <a:ext cx="8007259" cy="0"/>
          </a:xfrm>
          <a:prstGeom prst="line">
            <a:avLst/>
          </a:prstGeom>
          <a:ln>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custDataLst>
              <p:tags r:id="rId1"/>
            </p:custDataLst>
          </p:nvPr>
        </p:nvSpPr>
        <p:spPr>
          <a:xfrm>
            <a:off x="8378080" y="6468150"/>
            <a:ext cx="514400" cy="230832"/>
          </a:xfrm>
          <a:prstGeom prst="rect">
            <a:avLst/>
          </a:prstGeom>
        </p:spPr>
        <p:txBody>
          <a:bodyPr vert="horz" lIns="72000" tIns="72000" rIns="0" bIns="0" rtlCol="0" anchor="ctr"/>
          <a:lstStyle>
            <a:lvl1pPr algn="r">
              <a:defRPr sz="900">
                <a:solidFill>
                  <a:schemeClr val="tx1"/>
                </a:solidFill>
                <a:latin typeface="Century Gothic" pitchFamily="34" charset="0"/>
              </a:defRPr>
            </a:lvl1pPr>
          </a:lstStyle>
          <a:p>
            <a:fld id="{8406839F-D7A4-4E5D-B93D-768AD4D1DB36}" type="slidenum">
              <a:rPr lang="en-ZA" smtClean="0"/>
              <a:pPr/>
              <a:t>‹#›</a:t>
            </a:fld>
            <a:endParaRPr lang="en-ZA"/>
          </a:p>
        </p:txBody>
      </p:sp>
      <p:sp>
        <p:nvSpPr>
          <p:cNvPr id="7" name="Footer Placeholder 4"/>
          <p:cNvSpPr>
            <a:spLocks noGrp="1"/>
          </p:cNvSpPr>
          <p:nvPr>
            <p:ph type="ftr" sz="quarter" idx="3"/>
            <p:custDataLst>
              <p:tags r:id="rId2"/>
            </p:custDataLst>
          </p:nvPr>
        </p:nvSpPr>
        <p:spPr>
          <a:xfrm>
            <a:off x="4043080" y="6468150"/>
            <a:ext cx="4138573" cy="230832"/>
          </a:xfrm>
          <a:prstGeom prst="rect">
            <a:avLst/>
          </a:prstGeom>
        </p:spPr>
        <p:txBody>
          <a:bodyPr vert="horz" lIns="0" tIns="72000" rIns="72000" bIns="0" rtlCol="0" anchor="b"/>
          <a:lstStyle>
            <a:lvl1pPr algn="ctr">
              <a:defRPr sz="800">
                <a:solidFill>
                  <a:schemeClr val="accent3"/>
                </a:solidFill>
              </a:defRPr>
            </a:lvl1pPr>
          </a:lstStyle>
          <a:p>
            <a:r>
              <a:rPr lang="en-ZA"/>
              <a:t>Case for Net Zero Carbon Municipal Buildings</a:t>
            </a:r>
            <a:endParaRPr lang="en-GB"/>
          </a:p>
        </p:txBody>
      </p:sp>
    </p:spTree>
    <p:extLst>
      <p:ext uri="{BB962C8B-B14F-4D97-AF65-F5344CB8AC3E}">
        <p14:creationId xmlns:p14="http://schemas.microsoft.com/office/powerpoint/2010/main" val="36292725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694352"/>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425929"/>
            <a:ext cx="4040188" cy="642093"/>
          </a:xfrm>
        </p:spPr>
        <p:txBody>
          <a:bodyPr anchor="ctr">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0" y="2065691"/>
            <a:ext cx="4040188" cy="3761903"/>
          </a:xfrm>
        </p:spPr>
        <p:txBody>
          <a:bodyPr>
            <a:normAutofit/>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33" y="1425929"/>
            <a:ext cx="4041775" cy="642093"/>
          </a:xfrm>
        </p:spPr>
        <p:txBody>
          <a:bodyPr anchor="ctr">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33" y="2065691"/>
            <a:ext cx="4041775" cy="3761903"/>
          </a:xfrm>
        </p:spPr>
        <p:txBody>
          <a:bodyPr>
            <a:normAutofit/>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p:cNvCxnSpPr/>
          <p:nvPr userDrawn="1"/>
        </p:nvCxnSpPr>
        <p:spPr>
          <a:xfrm>
            <a:off x="568383" y="1074213"/>
            <a:ext cx="8007259" cy="0"/>
          </a:xfrm>
          <a:prstGeom prst="line">
            <a:avLst/>
          </a:prstGeom>
          <a:ln>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8" name="Slide Number Placeholder 5"/>
          <p:cNvSpPr>
            <a:spLocks noGrp="1"/>
          </p:cNvSpPr>
          <p:nvPr>
            <p:ph type="sldNum" sz="quarter" idx="10"/>
            <p:custDataLst>
              <p:tags r:id="rId1"/>
            </p:custDataLst>
          </p:nvPr>
        </p:nvSpPr>
        <p:spPr>
          <a:xfrm>
            <a:off x="8378080" y="6468150"/>
            <a:ext cx="514400" cy="230832"/>
          </a:xfrm>
          <a:prstGeom prst="rect">
            <a:avLst/>
          </a:prstGeom>
        </p:spPr>
        <p:txBody>
          <a:bodyPr vert="horz" lIns="72000" tIns="72000" rIns="0" bIns="0" rtlCol="0" anchor="ctr"/>
          <a:lstStyle>
            <a:lvl1pPr algn="r">
              <a:defRPr sz="900">
                <a:solidFill>
                  <a:schemeClr val="tx1"/>
                </a:solidFill>
                <a:latin typeface="Century Gothic" pitchFamily="34" charset="0"/>
              </a:defRPr>
            </a:lvl1pPr>
          </a:lstStyle>
          <a:p>
            <a:fld id="{8406839F-D7A4-4E5D-B93D-768AD4D1DB36}" type="slidenum">
              <a:rPr lang="en-ZA" smtClean="0"/>
              <a:pPr/>
              <a:t>‹#›</a:t>
            </a:fld>
            <a:endParaRPr lang="en-ZA"/>
          </a:p>
        </p:txBody>
      </p:sp>
      <p:sp>
        <p:nvSpPr>
          <p:cNvPr id="9" name="Footer Placeholder 4"/>
          <p:cNvSpPr>
            <a:spLocks noGrp="1"/>
          </p:cNvSpPr>
          <p:nvPr>
            <p:ph type="ftr" sz="quarter" idx="11"/>
            <p:custDataLst>
              <p:tags r:id="rId2"/>
            </p:custDataLst>
          </p:nvPr>
        </p:nvSpPr>
        <p:spPr>
          <a:xfrm>
            <a:off x="4043080" y="6468150"/>
            <a:ext cx="4138573" cy="230832"/>
          </a:xfrm>
          <a:prstGeom prst="rect">
            <a:avLst/>
          </a:prstGeom>
        </p:spPr>
        <p:txBody>
          <a:bodyPr vert="horz" lIns="0" tIns="72000" rIns="72000" bIns="0" rtlCol="0" anchor="b"/>
          <a:lstStyle>
            <a:lvl1pPr algn="ctr">
              <a:defRPr sz="800">
                <a:solidFill>
                  <a:schemeClr val="accent3"/>
                </a:solidFill>
              </a:defRPr>
            </a:lvl1pPr>
          </a:lstStyle>
          <a:p>
            <a:r>
              <a:rPr lang="en-ZA"/>
              <a:t>Case for Net Zero Carbon Municipal Buildings</a:t>
            </a:r>
            <a:endParaRPr lang="en-GB"/>
          </a:p>
        </p:txBody>
      </p:sp>
    </p:spTree>
    <p:extLst>
      <p:ext uri="{BB962C8B-B14F-4D97-AF65-F5344CB8AC3E}">
        <p14:creationId xmlns:p14="http://schemas.microsoft.com/office/powerpoint/2010/main" val="32197478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5" name="Rectangle 4"/>
          <p:cNvSpPr/>
          <p:nvPr userDrawn="1"/>
        </p:nvSpPr>
        <p:spPr>
          <a:xfrm>
            <a:off x="0" y="24"/>
            <a:ext cx="9144000" cy="6857999"/>
          </a:xfrm>
          <a:prstGeom prst="rect">
            <a:avLst/>
          </a:prstGeom>
          <a:solidFill>
            <a:srgbClr val="DC41C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685800" y="2130450"/>
            <a:ext cx="7772400" cy="1470025"/>
          </a:xfrm>
        </p:spPr>
        <p:txBody>
          <a:bodyPr/>
          <a:lstStyle>
            <a:lvl1pPr>
              <a:defRPr>
                <a:solidFill>
                  <a:schemeClr val="bg1"/>
                </a:solidFill>
              </a:defRPr>
            </a:lvl1pPr>
          </a:lstStyle>
          <a:p>
            <a:r>
              <a:rPr lang="en-US"/>
              <a:t>Divider Slide</a:t>
            </a:r>
          </a:p>
        </p:txBody>
      </p:sp>
      <p:sp>
        <p:nvSpPr>
          <p:cNvPr id="3" name="Subtitle 2"/>
          <p:cNvSpPr>
            <a:spLocks noGrp="1"/>
          </p:cNvSpPr>
          <p:nvPr>
            <p:ph type="subTitle" idx="1"/>
          </p:nvPr>
        </p:nvSpPr>
        <p:spPr>
          <a:xfrm>
            <a:off x="1371600" y="3886200"/>
            <a:ext cx="6400800" cy="1752600"/>
          </a:xfrm>
        </p:spPr>
        <p:txBody>
          <a:bodyPr anchor="ct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grpSp>
        <p:nvGrpSpPr>
          <p:cNvPr id="6" name="Group 5"/>
          <p:cNvGrpSpPr/>
          <p:nvPr userDrawn="1"/>
        </p:nvGrpSpPr>
        <p:grpSpPr>
          <a:xfrm>
            <a:off x="568371" y="3466960"/>
            <a:ext cx="8007259" cy="299546"/>
            <a:chOff x="568371" y="6205793"/>
            <a:chExt cx="8007259" cy="299546"/>
          </a:xfrm>
        </p:grpSpPr>
        <p:cxnSp>
          <p:nvCxnSpPr>
            <p:cNvPr id="8" name="Straight Connector 7"/>
            <p:cNvCxnSpPr/>
            <p:nvPr/>
          </p:nvCxnSpPr>
          <p:spPr>
            <a:xfrm>
              <a:off x="568371" y="6505339"/>
              <a:ext cx="7540317" cy="0"/>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V="1">
              <a:off x="8103244" y="6205793"/>
              <a:ext cx="472386" cy="299546"/>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grpSp>
      <p:pic>
        <p:nvPicPr>
          <p:cNvPr id="10" name="Picture 9" descr="C:\Users\cavenant\AppData\Local\Microsoft\Windows\Temporary Internet Files\Content.Outlook\NDPO0HNZ\CCT_Logo_WhiteOnly.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9305" y="6116691"/>
            <a:ext cx="1596785" cy="5117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4522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694352"/>
          </a:xfrm>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4" name="Straight Connector 3"/>
          <p:cNvCxnSpPr/>
          <p:nvPr userDrawn="1"/>
        </p:nvCxnSpPr>
        <p:spPr>
          <a:xfrm>
            <a:off x="568383" y="1074213"/>
            <a:ext cx="8007259" cy="0"/>
          </a:xfrm>
          <a:prstGeom prst="line">
            <a:avLst/>
          </a:prstGeom>
          <a:ln>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5" name="Slide Number Placeholder 5"/>
          <p:cNvSpPr>
            <a:spLocks noGrp="1"/>
          </p:cNvSpPr>
          <p:nvPr>
            <p:ph type="sldNum" sz="quarter" idx="4"/>
            <p:custDataLst>
              <p:tags r:id="rId1"/>
            </p:custDataLst>
          </p:nvPr>
        </p:nvSpPr>
        <p:spPr>
          <a:xfrm>
            <a:off x="8378080" y="6468150"/>
            <a:ext cx="514400" cy="230832"/>
          </a:xfrm>
          <a:prstGeom prst="rect">
            <a:avLst/>
          </a:prstGeom>
        </p:spPr>
        <p:txBody>
          <a:bodyPr vert="horz" lIns="72000" tIns="72000" rIns="0" bIns="0" rtlCol="0" anchor="ctr"/>
          <a:lstStyle>
            <a:lvl1pPr algn="r">
              <a:defRPr sz="900">
                <a:solidFill>
                  <a:schemeClr val="tx1"/>
                </a:solidFill>
                <a:latin typeface="Century Gothic" pitchFamily="34" charset="0"/>
              </a:defRPr>
            </a:lvl1pPr>
          </a:lstStyle>
          <a:p>
            <a:fld id="{8406839F-D7A4-4E5D-B93D-768AD4D1DB36}" type="slidenum">
              <a:rPr lang="en-ZA" smtClean="0"/>
              <a:pPr/>
              <a:t>‹#›</a:t>
            </a:fld>
            <a:endParaRPr lang="en-ZA"/>
          </a:p>
        </p:txBody>
      </p:sp>
      <p:sp>
        <p:nvSpPr>
          <p:cNvPr id="6" name="Footer Placeholder 4"/>
          <p:cNvSpPr>
            <a:spLocks noGrp="1"/>
          </p:cNvSpPr>
          <p:nvPr>
            <p:ph type="ftr" sz="quarter" idx="3"/>
            <p:custDataLst>
              <p:tags r:id="rId2"/>
            </p:custDataLst>
          </p:nvPr>
        </p:nvSpPr>
        <p:spPr>
          <a:xfrm>
            <a:off x="4043080" y="6468150"/>
            <a:ext cx="4138573" cy="230832"/>
          </a:xfrm>
          <a:prstGeom prst="rect">
            <a:avLst/>
          </a:prstGeom>
        </p:spPr>
        <p:txBody>
          <a:bodyPr vert="horz" lIns="0" tIns="72000" rIns="72000" bIns="0" rtlCol="0" anchor="b"/>
          <a:lstStyle>
            <a:lvl1pPr algn="ctr">
              <a:defRPr sz="800">
                <a:solidFill>
                  <a:schemeClr val="accent3"/>
                </a:solidFill>
              </a:defRPr>
            </a:lvl1pPr>
          </a:lstStyle>
          <a:p>
            <a:r>
              <a:rPr lang="en-ZA"/>
              <a:t>Case for Net Zero Carbon Municipal Buildings</a:t>
            </a:r>
            <a:endParaRPr lang="en-GB"/>
          </a:p>
        </p:txBody>
      </p:sp>
    </p:spTree>
    <p:extLst>
      <p:ext uri="{BB962C8B-B14F-4D97-AF65-F5344CB8AC3E}">
        <p14:creationId xmlns:p14="http://schemas.microsoft.com/office/powerpoint/2010/main" val="8380057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A"/>
          </a:p>
        </p:txBody>
      </p:sp>
      <p:sp>
        <p:nvSpPr>
          <p:cNvPr id="3" name="Slide Number Placeholder 5"/>
          <p:cNvSpPr>
            <a:spLocks noGrp="1"/>
          </p:cNvSpPr>
          <p:nvPr>
            <p:ph type="sldNum" sz="quarter" idx="4"/>
            <p:custDataLst>
              <p:tags r:id="rId1"/>
            </p:custDataLst>
          </p:nvPr>
        </p:nvSpPr>
        <p:spPr>
          <a:xfrm>
            <a:off x="8378080" y="6468150"/>
            <a:ext cx="514400" cy="230832"/>
          </a:xfrm>
          <a:prstGeom prst="rect">
            <a:avLst/>
          </a:prstGeom>
        </p:spPr>
        <p:txBody>
          <a:bodyPr vert="horz" lIns="72000" tIns="72000" rIns="0" bIns="0" rtlCol="0" anchor="ctr"/>
          <a:lstStyle>
            <a:lvl1pPr algn="r">
              <a:defRPr sz="900">
                <a:solidFill>
                  <a:schemeClr val="tx1"/>
                </a:solidFill>
                <a:latin typeface="Century Gothic" pitchFamily="34" charset="0"/>
              </a:defRPr>
            </a:lvl1pPr>
          </a:lstStyle>
          <a:p>
            <a:fld id="{8406839F-D7A4-4E5D-B93D-768AD4D1DB36}" type="slidenum">
              <a:rPr lang="en-ZA" smtClean="0"/>
              <a:pPr/>
              <a:t>‹#›</a:t>
            </a:fld>
            <a:endParaRPr lang="en-ZA"/>
          </a:p>
        </p:txBody>
      </p:sp>
      <p:sp>
        <p:nvSpPr>
          <p:cNvPr id="4" name="Footer Placeholder 4"/>
          <p:cNvSpPr>
            <a:spLocks noGrp="1"/>
          </p:cNvSpPr>
          <p:nvPr>
            <p:ph type="ftr" sz="quarter" idx="3"/>
            <p:custDataLst>
              <p:tags r:id="rId2"/>
            </p:custDataLst>
          </p:nvPr>
        </p:nvSpPr>
        <p:spPr>
          <a:xfrm>
            <a:off x="4043080" y="6468150"/>
            <a:ext cx="4138573" cy="230832"/>
          </a:xfrm>
          <a:prstGeom prst="rect">
            <a:avLst/>
          </a:prstGeom>
        </p:spPr>
        <p:txBody>
          <a:bodyPr vert="horz" lIns="0" tIns="72000" rIns="72000" bIns="0" rtlCol="0" anchor="b"/>
          <a:lstStyle>
            <a:lvl1pPr algn="ctr">
              <a:defRPr sz="800">
                <a:solidFill>
                  <a:schemeClr val="accent3"/>
                </a:solidFill>
              </a:defRPr>
            </a:lvl1pPr>
          </a:lstStyle>
          <a:p>
            <a:r>
              <a:rPr lang="en-ZA"/>
              <a:t>Case for Net Zero Carbon Municipal Buildings</a:t>
            </a:r>
            <a:endParaRPr lang="en-GB"/>
          </a:p>
        </p:txBody>
      </p:sp>
    </p:spTree>
    <p:extLst>
      <p:ext uri="{BB962C8B-B14F-4D97-AF65-F5344CB8AC3E}">
        <p14:creationId xmlns:p14="http://schemas.microsoft.com/office/powerpoint/2010/main" val="42404187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Slide Number Placeholder 5"/>
          <p:cNvSpPr>
            <a:spLocks noGrp="1"/>
          </p:cNvSpPr>
          <p:nvPr>
            <p:ph type="sldNum" sz="quarter" idx="4"/>
            <p:custDataLst>
              <p:tags r:id="rId1"/>
            </p:custDataLst>
          </p:nvPr>
        </p:nvSpPr>
        <p:spPr>
          <a:xfrm>
            <a:off x="8378080" y="6468150"/>
            <a:ext cx="514400" cy="230832"/>
          </a:xfrm>
          <a:prstGeom prst="rect">
            <a:avLst/>
          </a:prstGeom>
        </p:spPr>
        <p:txBody>
          <a:bodyPr vert="horz" lIns="72000" tIns="72000" rIns="0" bIns="0" rtlCol="0" anchor="ctr"/>
          <a:lstStyle>
            <a:lvl1pPr algn="r">
              <a:defRPr sz="900">
                <a:solidFill>
                  <a:schemeClr val="tx1"/>
                </a:solidFill>
                <a:latin typeface="Century Gothic" pitchFamily="34" charset="0"/>
              </a:defRPr>
            </a:lvl1pPr>
          </a:lstStyle>
          <a:p>
            <a:fld id="{8406839F-D7A4-4E5D-B93D-768AD4D1DB36}" type="slidenum">
              <a:rPr lang="en-ZA" smtClean="0"/>
              <a:pPr/>
              <a:t>‹#›</a:t>
            </a:fld>
            <a:endParaRPr lang="en-ZA"/>
          </a:p>
        </p:txBody>
      </p:sp>
      <p:sp>
        <p:nvSpPr>
          <p:cNvPr id="3" name="Footer Placeholder 4"/>
          <p:cNvSpPr>
            <a:spLocks noGrp="1"/>
          </p:cNvSpPr>
          <p:nvPr>
            <p:ph type="ftr" sz="quarter" idx="3"/>
            <p:custDataLst>
              <p:tags r:id="rId2"/>
            </p:custDataLst>
          </p:nvPr>
        </p:nvSpPr>
        <p:spPr>
          <a:xfrm>
            <a:off x="4043080" y="6468150"/>
            <a:ext cx="4138573" cy="230832"/>
          </a:xfrm>
          <a:prstGeom prst="rect">
            <a:avLst/>
          </a:prstGeom>
        </p:spPr>
        <p:txBody>
          <a:bodyPr vert="horz" lIns="0" tIns="72000" rIns="72000" bIns="0" rtlCol="0" anchor="b"/>
          <a:lstStyle>
            <a:lvl1pPr algn="ctr">
              <a:defRPr sz="800">
                <a:solidFill>
                  <a:schemeClr val="accent3"/>
                </a:solidFill>
              </a:defRPr>
            </a:lvl1pPr>
          </a:lstStyle>
          <a:p>
            <a:r>
              <a:rPr lang="en-ZA"/>
              <a:t>Case for Net Zero Carbon Municipal Buildings</a:t>
            </a:r>
            <a:endParaRPr lang="en-GB"/>
          </a:p>
        </p:txBody>
      </p:sp>
    </p:spTree>
    <p:extLst>
      <p:ext uri="{BB962C8B-B14F-4D97-AF65-F5344CB8AC3E}">
        <p14:creationId xmlns:p14="http://schemas.microsoft.com/office/powerpoint/2010/main" val="16156530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10" name="Rectangle 9"/>
          <p:cNvSpPr/>
          <p:nvPr userDrawn="1"/>
        </p:nvSpPr>
        <p:spPr>
          <a:xfrm>
            <a:off x="-62" y="3427413"/>
            <a:ext cx="9144000" cy="3430612"/>
          </a:xfrm>
          <a:prstGeom prst="rect">
            <a:avLst/>
          </a:prstGeom>
          <a:solidFill>
            <a:srgbClr val="BACF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Picture 7" descr="CCT_Logo_Ext_RGB.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5800" y="689979"/>
            <a:ext cx="5257068" cy="2044416"/>
          </a:xfrm>
          <a:prstGeom prst="rect">
            <a:avLst/>
          </a:prstGeom>
        </p:spPr>
      </p:pic>
      <p:sp>
        <p:nvSpPr>
          <p:cNvPr id="3" name="TextBox 2"/>
          <p:cNvSpPr txBox="1"/>
          <p:nvPr userDrawn="1"/>
        </p:nvSpPr>
        <p:spPr>
          <a:xfrm>
            <a:off x="914401" y="4162568"/>
            <a:ext cx="7383438" cy="461665"/>
          </a:xfrm>
          <a:prstGeom prst="rect">
            <a:avLst/>
          </a:prstGeom>
          <a:noFill/>
        </p:spPr>
        <p:txBody>
          <a:bodyPr wrap="square" rtlCol="0">
            <a:spAutoFit/>
          </a:bodyPr>
          <a:lstStyle/>
          <a:p>
            <a:pPr algn="ctr"/>
            <a:r>
              <a:rPr lang="en-ZA" sz="2400" b="1">
                <a:solidFill>
                  <a:schemeClr val="bg1"/>
                </a:solidFill>
                <a:latin typeface="Century Gothic" panose="020B0502020202020204" pitchFamily="34" charset="0"/>
              </a:rPr>
              <a:t>Thank You</a:t>
            </a:r>
          </a:p>
        </p:txBody>
      </p:sp>
      <p:pic>
        <p:nvPicPr>
          <p:cNvPr id="1026" name="Picture 2" descr="C:\Users\cavenant\AppData\Local\Microsoft\Windows\Temporary Internet Files\Content.Outlook\NDPO0HNZ\POL_02.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 y="5884864"/>
            <a:ext cx="8727744" cy="5202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63667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694352"/>
          </a:xfrm>
        </p:spPr>
        <p:txBody>
          <a:bodyPr/>
          <a:lstStyle/>
          <a:p>
            <a:r>
              <a:rPr lang="en-US"/>
              <a:t>Click to edit Master title style</a:t>
            </a:r>
          </a:p>
        </p:txBody>
      </p:sp>
      <p:sp>
        <p:nvSpPr>
          <p:cNvPr id="3" name="Content Placeholder 2"/>
          <p:cNvSpPr>
            <a:spLocks noGrp="1"/>
          </p:cNvSpPr>
          <p:nvPr>
            <p:ph idx="1"/>
          </p:nvPr>
        </p:nvSpPr>
        <p:spPr>
          <a:xfrm>
            <a:off x="457200" y="1272649"/>
            <a:ext cx="8229600" cy="460953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4" name="Straight Connector 3"/>
          <p:cNvCxnSpPr/>
          <p:nvPr userDrawn="1"/>
        </p:nvCxnSpPr>
        <p:spPr>
          <a:xfrm>
            <a:off x="568383" y="1074213"/>
            <a:ext cx="8007259" cy="0"/>
          </a:xfrm>
          <a:prstGeom prst="line">
            <a:avLst/>
          </a:prstGeom>
          <a:ln>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5" name="Slide Number Placeholder 5"/>
          <p:cNvSpPr>
            <a:spLocks noGrp="1"/>
          </p:cNvSpPr>
          <p:nvPr>
            <p:ph type="sldNum" sz="quarter" idx="4"/>
            <p:custDataLst>
              <p:tags r:id="rId1"/>
            </p:custDataLst>
          </p:nvPr>
        </p:nvSpPr>
        <p:spPr>
          <a:xfrm>
            <a:off x="8378080" y="6468150"/>
            <a:ext cx="514400" cy="230832"/>
          </a:xfrm>
          <a:prstGeom prst="rect">
            <a:avLst/>
          </a:prstGeom>
        </p:spPr>
        <p:txBody>
          <a:bodyPr vert="horz" lIns="72000" tIns="72000" rIns="0" bIns="0" rtlCol="0" anchor="ctr"/>
          <a:lstStyle>
            <a:lvl1pPr algn="r">
              <a:defRPr sz="900">
                <a:solidFill>
                  <a:schemeClr val="tx1"/>
                </a:solidFill>
                <a:latin typeface="Century Gothic" pitchFamily="34" charset="0"/>
              </a:defRPr>
            </a:lvl1pPr>
          </a:lstStyle>
          <a:p>
            <a:fld id="{8406839F-D7A4-4E5D-B93D-768AD4D1DB36}" type="slidenum">
              <a:rPr lang="en-ZA" smtClean="0"/>
              <a:pPr/>
              <a:t>‹#›</a:t>
            </a:fld>
            <a:endParaRPr lang="en-ZA"/>
          </a:p>
        </p:txBody>
      </p:sp>
      <p:sp>
        <p:nvSpPr>
          <p:cNvPr id="6" name="Footer Placeholder 4"/>
          <p:cNvSpPr>
            <a:spLocks noGrp="1"/>
          </p:cNvSpPr>
          <p:nvPr>
            <p:ph type="ftr" sz="quarter" idx="3"/>
            <p:custDataLst>
              <p:tags r:id="rId2"/>
            </p:custDataLst>
          </p:nvPr>
        </p:nvSpPr>
        <p:spPr>
          <a:xfrm>
            <a:off x="4043080" y="6468150"/>
            <a:ext cx="4138573" cy="230832"/>
          </a:xfrm>
          <a:prstGeom prst="rect">
            <a:avLst/>
          </a:prstGeom>
        </p:spPr>
        <p:txBody>
          <a:bodyPr vert="horz" lIns="0" tIns="72000" rIns="72000" bIns="0" rtlCol="0" anchor="b"/>
          <a:lstStyle>
            <a:lvl1pPr algn="ctr">
              <a:defRPr sz="800">
                <a:solidFill>
                  <a:schemeClr val="accent3"/>
                </a:solidFill>
              </a:defRPr>
            </a:lvl1pPr>
          </a:lstStyle>
          <a:p>
            <a:r>
              <a:rPr lang="en-ZA"/>
              <a:t>Case for Net Zero Carbon Municipal Buildings</a:t>
            </a:r>
            <a:endParaRPr lang="en-GB"/>
          </a:p>
        </p:txBody>
      </p:sp>
    </p:spTree>
    <p:extLst>
      <p:ext uri="{BB962C8B-B14F-4D97-AF65-F5344CB8AC3E}">
        <p14:creationId xmlns:p14="http://schemas.microsoft.com/office/powerpoint/2010/main" val="866145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p:cNvSpPr/>
          <p:nvPr userDrawn="1"/>
        </p:nvSpPr>
        <p:spPr>
          <a:xfrm>
            <a:off x="-62" y="26"/>
            <a:ext cx="9144000" cy="6857999"/>
          </a:xfrm>
          <a:prstGeom prst="rect">
            <a:avLst/>
          </a:prstGeom>
          <a:solidFill>
            <a:srgbClr val="BACF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685800" y="2130450"/>
            <a:ext cx="7772400" cy="1470025"/>
          </a:xfrm>
        </p:spPr>
        <p:txBody>
          <a:bodyPr/>
          <a:lstStyle>
            <a:lvl1pPr>
              <a:defRPr>
                <a:solidFill>
                  <a:schemeClr val="bg1"/>
                </a:solidFill>
              </a:defRPr>
            </a:lvl1pPr>
          </a:lstStyle>
          <a:p>
            <a:r>
              <a:rPr lang="en-US"/>
              <a:t>Divider Slide</a:t>
            </a:r>
          </a:p>
        </p:txBody>
      </p:sp>
      <p:sp>
        <p:nvSpPr>
          <p:cNvPr id="3" name="Subtitle 2"/>
          <p:cNvSpPr>
            <a:spLocks noGrp="1"/>
          </p:cNvSpPr>
          <p:nvPr>
            <p:ph type="subTitle" idx="1"/>
          </p:nvPr>
        </p:nvSpPr>
        <p:spPr>
          <a:xfrm>
            <a:off x="1371600" y="3886200"/>
            <a:ext cx="6400800" cy="1752600"/>
          </a:xfrm>
        </p:spPr>
        <p:txBody>
          <a:bodyPr anchor="ct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grpSp>
        <p:nvGrpSpPr>
          <p:cNvPr id="6" name="Group 5"/>
          <p:cNvGrpSpPr/>
          <p:nvPr userDrawn="1"/>
        </p:nvGrpSpPr>
        <p:grpSpPr>
          <a:xfrm>
            <a:off x="568371" y="3466960"/>
            <a:ext cx="8007259" cy="299546"/>
            <a:chOff x="568371" y="6205793"/>
            <a:chExt cx="8007259" cy="299546"/>
          </a:xfrm>
        </p:grpSpPr>
        <p:cxnSp>
          <p:nvCxnSpPr>
            <p:cNvPr id="8" name="Straight Connector 7"/>
            <p:cNvCxnSpPr/>
            <p:nvPr/>
          </p:nvCxnSpPr>
          <p:spPr>
            <a:xfrm>
              <a:off x="568371" y="6505339"/>
              <a:ext cx="7540317" cy="0"/>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V="1">
              <a:off x="8103244" y="6205793"/>
              <a:ext cx="472386" cy="299546"/>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grpSp>
      <p:pic>
        <p:nvPicPr>
          <p:cNvPr id="10" name="Picture 9" descr="C:\Users\cavenant\AppData\Local\Microsoft\Windows\Temporary Internet Files\Content.Outlook\NDPO0HNZ\CCT_Logo_WhiteOnly.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9305" y="6116691"/>
            <a:ext cx="1596785" cy="5117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38353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694352"/>
          </a:xfrm>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4" name="Straight Connector 3"/>
          <p:cNvCxnSpPr/>
          <p:nvPr userDrawn="1"/>
        </p:nvCxnSpPr>
        <p:spPr>
          <a:xfrm>
            <a:off x="568383" y="1074213"/>
            <a:ext cx="8007259" cy="0"/>
          </a:xfrm>
          <a:prstGeom prst="line">
            <a:avLst/>
          </a:prstGeom>
          <a:ln>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5" name="Slide Number Placeholder 5"/>
          <p:cNvSpPr>
            <a:spLocks noGrp="1"/>
          </p:cNvSpPr>
          <p:nvPr>
            <p:ph type="sldNum" sz="quarter" idx="4"/>
            <p:custDataLst>
              <p:tags r:id="rId1"/>
            </p:custDataLst>
          </p:nvPr>
        </p:nvSpPr>
        <p:spPr>
          <a:xfrm>
            <a:off x="8378080" y="6468150"/>
            <a:ext cx="514400" cy="230832"/>
          </a:xfrm>
          <a:prstGeom prst="rect">
            <a:avLst/>
          </a:prstGeom>
        </p:spPr>
        <p:txBody>
          <a:bodyPr vert="horz" lIns="72000" tIns="72000" rIns="0" bIns="0" rtlCol="0" anchor="ctr"/>
          <a:lstStyle>
            <a:lvl1pPr algn="r">
              <a:defRPr sz="900">
                <a:solidFill>
                  <a:schemeClr val="tx1"/>
                </a:solidFill>
                <a:latin typeface="Century Gothic" pitchFamily="34" charset="0"/>
              </a:defRPr>
            </a:lvl1pPr>
          </a:lstStyle>
          <a:p>
            <a:fld id="{8406839F-D7A4-4E5D-B93D-768AD4D1DB36}" type="slidenum">
              <a:rPr lang="en-ZA" smtClean="0"/>
              <a:pPr/>
              <a:t>‹#›</a:t>
            </a:fld>
            <a:endParaRPr lang="en-ZA"/>
          </a:p>
        </p:txBody>
      </p:sp>
      <p:sp>
        <p:nvSpPr>
          <p:cNvPr id="6" name="Footer Placeholder 4"/>
          <p:cNvSpPr>
            <a:spLocks noGrp="1"/>
          </p:cNvSpPr>
          <p:nvPr>
            <p:ph type="ftr" sz="quarter" idx="3"/>
            <p:custDataLst>
              <p:tags r:id="rId2"/>
            </p:custDataLst>
          </p:nvPr>
        </p:nvSpPr>
        <p:spPr>
          <a:xfrm>
            <a:off x="4043080" y="6468150"/>
            <a:ext cx="4138573" cy="230832"/>
          </a:xfrm>
          <a:prstGeom prst="rect">
            <a:avLst/>
          </a:prstGeom>
        </p:spPr>
        <p:txBody>
          <a:bodyPr vert="horz" lIns="0" tIns="72000" rIns="72000" bIns="0" rtlCol="0" anchor="b"/>
          <a:lstStyle>
            <a:lvl1pPr algn="ctr">
              <a:defRPr sz="800">
                <a:solidFill>
                  <a:schemeClr val="accent3"/>
                </a:solidFill>
              </a:defRPr>
            </a:lvl1pPr>
          </a:lstStyle>
          <a:p>
            <a:r>
              <a:rPr lang="en-ZA"/>
              <a:t>Case for Net Zero Carbon Municipal Buildings</a:t>
            </a:r>
            <a:endParaRPr lang="en-GB"/>
          </a:p>
        </p:txBody>
      </p:sp>
    </p:spTree>
    <p:extLst>
      <p:ext uri="{BB962C8B-B14F-4D97-AF65-F5344CB8AC3E}">
        <p14:creationId xmlns:p14="http://schemas.microsoft.com/office/powerpoint/2010/main" val="26723289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4_Title Slide">
    <p:spTree>
      <p:nvGrpSpPr>
        <p:cNvPr id="1" name=""/>
        <p:cNvGrpSpPr/>
        <p:nvPr/>
      </p:nvGrpSpPr>
      <p:grpSpPr>
        <a:xfrm>
          <a:off x="0" y="0"/>
          <a:ext cx="0" cy="0"/>
          <a:chOff x="0" y="0"/>
          <a:chExt cx="0" cy="0"/>
        </a:xfrm>
      </p:grpSpPr>
      <p:sp>
        <p:nvSpPr>
          <p:cNvPr id="4" name="Rectangle 3"/>
          <p:cNvSpPr/>
          <p:nvPr userDrawn="1"/>
        </p:nvSpPr>
        <p:spPr>
          <a:xfrm>
            <a:off x="-62" y="26"/>
            <a:ext cx="9144000" cy="6857999"/>
          </a:xfrm>
          <a:prstGeom prst="rect">
            <a:avLst/>
          </a:prstGeom>
          <a:solidFill>
            <a:schemeClr val="tx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685800" y="2130450"/>
            <a:ext cx="7772400" cy="1470025"/>
          </a:xfrm>
        </p:spPr>
        <p:txBody>
          <a:bodyPr/>
          <a:lstStyle>
            <a:lvl1pPr>
              <a:defRPr>
                <a:solidFill>
                  <a:schemeClr val="bg1"/>
                </a:solidFill>
              </a:defRPr>
            </a:lvl1pPr>
          </a:lstStyle>
          <a:p>
            <a:r>
              <a:rPr lang="en-US"/>
              <a:t>Divider Slide</a:t>
            </a:r>
          </a:p>
        </p:txBody>
      </p:sp>
      <p:sp>
        <p:nvSpPr>
          <p:cNvPr id="3" name="Subtitle 2"/>
          <p:cNvSpPr>
            <a:spLocks noGrp="1"/>
          </p:cNvSpPr>
          <p:nvPr>
            <p:ph type="subTitle" idx="1"/>
          </p:nvPr>
        </p:nvSpPr>
        <p:spPr>
          <a:xfrm>
            <a:off x="1371600" y="3886200"/>
            <a:ext cx="6400800" cy="1752600"/>
          </a:xfrm>
        </p:spPr>
        <p:txBody>
          <a:bodyPr anchor="ct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grpSp>
        <p:nvGrpSpPr>
          <p:cNvPr id="6" name="Group 5"/>
          <p:cNvGrpSpPr/>
          <p:nvPr userDrawn="1"/>
        </p:nvGrpSpPr>
        <p:grpSpPr>
          <a:xfrm>
            <a:off x="568371" y="3466960"/>
            <a:ext cx="8007259" cy="299546"/>
            <a:chOff x="568371" y="6205793"/>
            <a:chExt cx="8007259" cy="299546"/>
          </a:xfrm>
        </p:grpSpPr>
        <p:cxnSp>
          <p:nvCxnSpPr>
            <p:cNvPr id="8" name="Straight Connector 7"/>
            <p:cNvCxnSpPr/>
            <p:nvPr/>
          </p:nvCxnSpPr>
          <p:spPr>
            <a:xfrm>
              <a:off x="568371" y="6505339"/>
              <a:ext cx="7540317" cy="0"/>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V="1">
              <a:off x="8103244" y="6205793"/>
              <a:ext cx="472386" cy="299546"/>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grpSp>
      <p:pic>
        <p:nvPicPr>
          <p:cNvPr id="10" name="Picture 9" descr="C:\Users\cavenant\AppData\Local\Microsoft\Windows\Temporary Internet Files\Content.Outlook\NDPO0HNZ\CCT_Logo_WhiteOnly.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9305" y="6116691"/>
            <a:ext cx="1596785" cy="5117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50815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694352"/>
          </a:xfrm>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4" name="Straight Connector 3"/>
          <p:cNvCxnSpPr/>
          <p:nvPr userDrawn="1"/>
        </p:nvCxnSpPr>
        <p:spPr>
          <a:xfrm>
            <a:off x="568383" y="1074213"/>
            <a:ext cx="8007259" cy="0"/>
          </a:xfrm>
          <a:prstGeom prst="line">
            <a:avLst/>
          </a:prstGeom>
          <a:ln>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5" name="Slide Number Placeholder 5"/>
          <p:cNvSpPr>
            <a:spLocks noGrp="1"/>
          </p:cNvSpPr>
          <p:nvPr>
            <p:ph type="sldNum" sz="quarter" idx="4"/>
            <p:custDataLst>
              <p:tags r:id="rId1"/>
            </p:custDataLst>
          </p:nvPr>
        </p:nvSpPr>
        <p:spPr>
          <a:xfrm>
            <a:off x="8378080" y="6468150"/>
            <a:ext cx="514400" cy="230832"/>
          </a:xfrm>
          <a:prstGeom prst="rect">
            <a:avLst/>
          </a:prstGeom>
        </p:spPr>
        <p:txBody>
          <a:bodyPr vert="horz" lIns="72000" tIns="72000" rIns="0" bIns="0" rtlCol="0" anchor="ctr"/>
          <a:lstStyle>
            <a:lvl1pPr algn="r">
              <a:defRPr sz="900">
                <a:solidFill>
                  <a:schemeClr val="tx1"/>
                </a:solidFill>
                <a:latin typeface="Century Gothic" pitchFamily="34" charset="0"/>
              </a:defRPr>
            </a:lvl1pPr>
          </a:lstStyle>
          <a:p>
            <a:fld id="{8406839F-D7A4-4E5D-B93D-768AD4D1DB36}" type="slidenum">
              <a:rPr lang="en-ZA" smtClean="0"/>
              <a:pPr/>
              <a:t>‹#›</a:t>
            </a:fld>
            <a:endParaRPr lang="en-ZA"/>
          </a:p>
        </p:txBody>
      </p:sp>
      <p:sp>
        <p:nvSpPr>
          <p:cNvPr id="6" name="Footer Placeholder 4"/>
          <p:cNvSpPr>
            <a:spLocks noGrp="1"/>
          </p:cNvSpPr>
          <p:nvPr>
            <p:ph type="ftr" sz="quarter" idx="3"/>
            <p:custDataLst>
              <p:tags r:id="rId2"/>
            </p:custDataLst>
          </p:nvPr>
        </p:nvSpPr>
        <p:spPr>
          <a:xfrm>
            <a:off x="4043080" y="6468150"/>
            <a:ext cx="4138573" cy="230832"/>
          </a:xfrm>
          <a:prstGeom prst="rect">
            <a:avLst/>
          </a:prstGeom>
        </p:spPr>
        <p:txBody>
          <a:bodyPr vert="horz" lIns="0" tIns="72000" rIns="72000" bIns="0" rtlCol="0" anchor="b"/>
          <a:lstStyle>
            <a:lvl1pPr algn="ctr">
              <a:defRPr sz="800">
                <a:solidFill>
                  <a:schemeClr val="accent3"/>
                </a:solidFill>
              </a:defRPr>
            </a:lvl1pPr>
          </a:lstStyle>
          <a:p>
            <a:r>
              <a:rPr lang="en-ZA"/>
              <a:t>Case for Net Zero Carbon Municipal Buildings</a:t>
            </a:r>
            <a:endParaRPr lang="en-GB"/>
          </a:p>
        </p:txBody>
      </p:sp>
    </p:spTree>
    <p:extLst>
      <p:ext uri="{BB962C8B-B14F-4D97-AF65-F5344CB8AC3E}">
        <p14:creationId xmlns:p14="http://schemas.microsoft.com/office/powerpoint/2010/main" val="14092330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5" name="Rectangle 4"/>
          <p:cNvSpPr/>
          <p:nvPr userDrawn="1"/>
        </p:nvSpPr>
        <p:spPr>
          <a:xfrm>
            <a:off x="0" y="24"/>
            <a:ext cx="9144000" cy="6857999"/>
          </a:xfrm>
          <a:prstGeom prst="rect">
            <a:avLst/>
          </a:prstGeom>
          <a:solidFill>
            <a:srgbClr val="0493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685800" y="2130450"/>
            <a:ext cx="7772400" cy="1470025"/>
          </a:xfrm>
        </p:spPr>
        <p:txBody>
          <a:bodyPr/>
          <a:lstStyle>
            <a:lvl1pPr>
              <a:defRPr>
                <a:solidFill>
                  <a:schemeClr val="bg1"/>
                </a:solidFill>
              </a:defRPr>
            </a:lvl1pPr>
          </a:lstStyle>
          <a:p>
            <a:r>
              <a:rPr lang="en-US"/>
              <a:t>Divider Slide</a:t>
            </a:r>
          </a:p>
        </p:txBody>
      </p:sp>
      <p:sp>
        <p:nvSpPr>
          <p:cNvPr id="3" name="Subtitle 2"/>
          <p:cNvSpPr>
            <a:spLocks noGrp="1"/>
          </p:cNvSpPr>
          <p:nvPr>
            <p:ph type="subTitle" idx="1"/>
          </p:nvPr>
        </p:nvSpPr>
        <p:spPr>
          <a:xfrm>
            <a:off x="1371600" y="3886200"/>
            <a:ext cx="6400800" cy="1752600"/>
          </a:xfrm>
        </p:spPr>
        <p:txBody>
          <a:bodyPr anchor="ct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grpSp>
        <p:nvGrpSpPr>
          <p:cNvPr id="7" name="Group 6"/>
          <p:cNvGrpSpPr/>
          <p:nvPr userDrawn="1"/>
        </p:nvGrpSpPr>
        <p:grpSpPr>
          <a:xfrm>
            <a:off x="568371" y="3466960"/>
            <a:ext cx="8007259" cy="299546"/>
            <a:chOff x="568371" y="6205793"/>
            <a:chExt cx="8007259" cy="299546"/>
          </a:xfrm>
        </p:grpSpPr>
        <p:cxnSp>
          <p:nvCxnSpPr>
            <p:cNvPr id="8" name="Straight Connector 7"/>
            <p:cNvCxnSpPr/>
            <p:nvPr/>
          </p:nvCxnSpPr>
          <p:spPr>
            <a:xfrm>
              <a:off x="568371" y="6505339"/>
              <a:ext cx="7540317" cy="0"/>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V="1">
              <a:off x="8103244" y="6205793"/>
              <a:ext cx="472386" cy="299546"/>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grpSp>
      <p:pic>
        <p:nvPicPr>
          <p:cNvPr id="10" name="Picture 9" descr="C:\Users\cavenant\AppData\Local\Microsoft\Windows\Temporary Internet Files\Content.Outlook\NDPO0HNZ\CCT_Logo_WhiteOnly.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9305" y="6116691"/>
            <a:ext cx="1596785" cy="5117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55477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694352"/>
          </a:xfrm>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4" name="Straight Connector 3"/>
          <p:cNvCxnSpPr/>
          <p:nvPr userDrawn="1"/>
        </p:nvCxnSpPr>
        <p:spPr>
          <a:xfrm>
            <a:off x="568383" y="1074213"/>
            <a:ext cx="8007259" cy="0"/>
          </a:xfrm>
          <a:prstGeom prst="line">
            <a:avLst/>
          </a:prstGeom>
          <a:ln>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5" name="Slide Number Placeholder 5"/>
          <p:cNvSpPr>
            <a:spLocks noGrp="1"/>
          </p:cNvSpPr>
          <p:nvPr>
            <p:ph type="sldNum" sz="quarter" idx="4"/>
            <p:custDataLst>
              <p:tags r:id="rId1"/>
            </p:custDataLst>
          </p:nvPr>
        </p:nvSpPr>
        <p:spPr>
          <a:xfrm>
            <a:off x="8378080" y="6468150"/>
            <a:ext cx="514400" cy="230832"/>
          </a:xfrm>
          <a:prstGeom prst="rect">
            <a:avLst/>
          </a:prstGeom>
        </p:spPr>
        <p:txBody>
          <a:bodyPr vert="horz" lIns="72000" tIns="72000" rIns="0" bIns="0" rtlCol="0" anchor="ctr"/>
          <a:lstStyle>
            <a:lvl1pPr algn="r">
              <a:defRPr sz="900">
                <a:solidFill>
                  <a:schemeClr val="tx1"/>
                </a:solidFill>
                <a:latin typeface="Century Gothic" pitchFamily="34" charset="0"/>
              </a:defRPr>
            </a:lvl1pPr>
          </a:lstStyle>
          <a:p>
            <a:fld id="{8406839F-D7A4-4E5D-B93D-768AD4D1DB36}" type="slidenum">
              <a:rPr lang="en-ZA" smtClean="0"/>
              <a:pPr/>
              <a:t>‹#›</a:t>
            </a:fld>
            <a:endParaRPr lang="en-ZA"/>
          </a:p>
        </p:txBody>
      </p:sp>
      <p:sp>
        <p:nvSpPr>
          <p:cNvPr id="6" name="Footer Placeholder 4"/>
          <p:cNvSpPr>
            <a:spLocks noGrp="1"/>
          </p:cNvSpPr>
          <p:nvPr>
            <p:ph type="ftr" sz="quarter" idx="3"/>
            <p:custDataLst>
              <p:tags r:id="rId2"/>
            </p:custDataLst>
          </p:nvPr>
        </p:nvSpPr>
        <p:spPr>
          <a:xfrm>
            <a:off x="4043080" y="6468150"/>
            <a:ext cx="4138573" cy="230832"/>
          </a:xfrm>
          <a:prstGeom prst="rect">
            <a:avLst/>
          </a:prstGeom>
        </p:spPr>
        <p:txBody>
          <a:bodyPr vert="horz" lIns="0" tIns="72000" rIns="72000" bIns="0" rtlCol="0" anchor="b"/>
          <a:lstStyle>
            <a:lvl1pPr algn="ctr">
              <a:defRPr sz="800">
                <a:solidFill>
                  <a:schemeClr val="accent3"/>
                </a:solidFill>
              </a:defRPr>
            </a:lvl1pPr>
          </a:lstStyle>
          <a:p>
            <a:r>
              <a:rPr lang="en-ZA"/>
              <a:t>Case for Net Zero Carbon Municipal Buildings</a:t>
            </a:r>
            <a:endParaRPr lang="en-GB"/>
          </a:p>
        </p:txBody>
      </p:sp>
    </p:spTree>
    <p:extLst>
      <p:ext uri="{BB962C8B-B14F-4D97-AF65-F5344CB8AC3E}">
        <p14:creationId xmlns:p14="http://schemas.microsoft.com/office/powerpoint/2010/main" val="9140958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sp>
        <p:nvSpPr>
          <p:cNvPr id="6" name="Rectangle 5"/>
          <p:cNvSpPr/>
          <p:nvPr userDrawn="1"/>
        </p:nvSpPr>
        <p:spPr>
          <a:xfrm>
            <a:off x="0" y="24"/>
            <a:ext cx="9144000" cy="6857999"/>
          </a:xfrm>
          <a:prstGeom prst="rect">
            <a:avLst/>
          </a:prstGeom>
          <a:solidFill>
            <a:srgbClr val="FF9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685800" y="2130450"/>
            <a:ext cx="7772400" cy="1470025"/>
          </a:xfrm>
        </p:spPr>
        <p:txBody>
          <a:bodyPr/>
          <a:lstStyle>
            <a:lvl1pPr>
              <a:defRPr>
                <a:solidFill>
                  <a:schemeClr val="bg1"/>
                </a:solidFill>
              </a:defRPr>
            </a:lvl1pPr>
          </a:lstStyle>
          <a:p>
            <a:r>
              <a:rPr lang="en-US"/>
              <a:t>Divider Slide</a:t>
            </a:r>
          </a:p>
        </p:txBody>
      </p:sp>
      <p:sp>
        <p:nvSpPr>
          <p:cNvPr id="3" name="Subtitle 2"/>
          <p:cNvSpPr>
            <a:spLocks noGrp="1"/>
          </p:cNvSpPr>
          <p:nvPr>
            <p:ph type="subTitle" idx="1"/>
          </p:nvPr>
        </p:nvSpPr>
        <p:spPr>
          <a:xfrm>
            <a:off x="1371600" y="3886200"/>
            <a:ext cx="6400800" cy="1752600"/>
          </a:xfrm>
        </p:spPr>
        <p:txBody>
          <a:bodyPr anchor="ct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grpSp>
        <p:nvGrpSpPr>
          <p:cNvPr id="8" name="Group 7"/>
          <p:cNvGrpSpPr/>
          <p:nvPr userDrawn="1"/>
        </p:nvGrpSpPr>
        <p:grpSpPr>
          <a:xfrm>
            <a:off x="568371" y="3466960"/>
            <a:ext cx="8007259" cy="299546"/>
            <a:chOff x="568371" y="6205793"/>
            <a:chExt cx="8007259" cy="299546"/>
          </a:xfrm>
        </p:grpSpPr>
        <p:cxnSp>
          <p:nvCxnSpPr>
            <p:cNvPr id="9" name="Straight Connector 8"/>
            <p:cNvCxnSpPr/>
            <p:nvPr/>
          </p:nvCxnSpPr>
          <p:spPr>
            <a:xfrm>
              <a:off x="568371" y="6505339"/>
              <a:ext cx="7540317" cy="0"/>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V="1">
              <a:off x="8103244" y="6205793"/>
              <a:ext cx="472386" cy="299546"/>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grpSp>
      <p:pic>
        <p:nvPicPr>
          <p:cNvPr id="11" name="Picture 10" descr="C:\Users\cavenant\AppData\Local\Microsoft\Windows\Temporary Internet Files\Content.Outlook\NDPO0HNZ\CCT_Logo_WhiteOnly.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9305" y="6116691"/>
            <a:ext cx="1596785" cy="5117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22619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ags" Target="../tags/tag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ags" Target="../tags/tag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9"/>
            <a:ext cx="8229600" cy="69435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72649"/>
            <a:ext cx="8229600" cy="459588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26" name="Picture 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02239" y="5987814"/>
            <a:ext cx="1917627" cy="7473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Slide Number Placeholder 5"/>
          <p:cNvSpPr>
            <a:spLocks noGrp="1"/>
          </p:cNvSpPr>
          <p:nvPr>
            <p:ph type="sldNum" sz="quarter" idx="4"/>
            <p:custDataLst>
              <p:tags r:id="rId18"/>
            </p:custDataLst>
          </p:nvPr>
        </p:nvSpPr>
        <p:spPr>
          <a:xfrm>
            <a:off x="8378080" y="6468150"/>
            <a:ext cx="514400" cy="230832"/>
          </a:xfrm>
          <a:prstGeom prst="rect">
            <a:avLst/>
          </a:prstGeom>
        </p:spPr>
        <p:txBody>
          <a:bodyPr vert="horz" lIns="72000" tIns="72000" rIns="0" bIns="0" rtlCol="0" anchor="ctr"/>
          <a:lstStyle>
            <a:lvl1pPr algn="r">
              <a:defRPr sz="900">
                <a:solidFill>
                  <a:schemeClr val="tx1"/>
                </a:solidFill>
                <a:latin typeface="Century Gothic" pitchFamily="34" charset="0"/>
              </a:defRPr>
            </a:lvl1pPr>
          </a:lstStyle>
          <a:p>
            <a:fld id="{8406839F-D7A4-4E5D-B93D-768AD4D1DB36}" type="slidenum">
              <a:rPr lang="en-ZA" smtClean="0"/>
              <a:pPr/>
              <a:t>‹#›</a:t>
            </a:fld>
            <a:endParaRPr lang="en-ZA"/>
          </a:p>
        </p:txBody>
      </p:sp>
      <p:sp>
        <p:nvSpPr>
          <p:cNvPr id="6" name="Footer Placeholder 4"/>
          <p:cNvSpPr>
            <a:spLocks noGrp="1"/>
          </p:cNvSpPr>
          <p:nvPr>
            <p:ph type="ftr" sz="quarter" idx="3"/>
            <p:custDataLst>
              <p:tags r:id="rId19"/>
            </p:custDataLst>
          </p:nvPr>
        </p:nvSpPr>
        <p:spPr>
          <a:xfrm>
            <a:off x="4043080" y="6468150"/>
            <a:ext cx="4138573" cy="230832"/>
          </a:xfrm>
          <a:prstGeom prst="rect">
            <a:avLst/>
          </a:prstGeom>
        </p:spPr>
        <p:txBody>
          <a:bodyPr vert="horz" lIns="0" tIns="72000" rIns="72000" bIns="0" rtlCol="0" anchor="b"/>
          <a:lstStyle>
            <a:lvl1pPr algn="ctr">
              <a:defRPr sz="800">
                <a:solidFill>
                  <a:schemeClr val="accent3"/>
                </a:solidFill>
              </a:defRPr>
            </a:lvl1pPr>
          </a:lstStyle>
          <a:p>
            <a:r>
              <a:rPr lang="en-ZA"/>
              <a:t>Case for Net Zero Carbon Municipal Buildings</a:t>
            </a:r>
            <a:endParaRPr lang="en-GB"/>
          </a:p>
        </p:txBody>
      </p:sp>
    </p:spTree>
    <p:extLst>
      <p:ext uri="{BB962C8B-B14F-4D97-AF65-F5344CB8AC3E}">
        <p14:creationId xmlns:p14="http://schemas.microsoft.com/office/powerpoint/2010/main" val="748943825"/>
      </p:ext>
    </p:extLst>
  </p:cSld>
  <p:clrMap bg1="lt1" tx1="dk1" bg2="lt2" tx2="dk2" accent1="accent1" accent2="accent2" accent3="accent3" accent4="accent4" accent5="accent5" accent6="accent6" hlink="hlink" folHlink="folHlink"/>
  <p:sldLayoutIdLst>
    <p:sldLayoutId id="2147483655" r:id="rId1"/>
    <p:sldLayoutId id="2147483650" r:id="rId2"/>
    <p:sldLayoutId id="2147483649" r:id="rId3"/>
    <p:sldLayoutId id="2147483656" r:id="rId4"/>
    <p:sldLayoutId id="2147483664" r:id="rId5"/>
    <p:sldLayoutId id="2147483665" r:id="rId6"/>
    <p:sldLayoutId id="2147483657" r:id="rId7"/>
    <p:sldLayoutId id="2147483658" r:id="rId8"/>
    <p:sldLayoutId id="2147483659" r:id="rId9"/>
    <p:sldLayoutId id="2147483652" r:id="rId10"/>
    <p:sldLayoutId id="2147483653" r:id="rId11"/>
    <p:sldLayoutId id="2147483660" r:id="rId12"/>
    <p:sldLayoutId id="2147483663" r:id="rId13"/>
    <p:sldLayoutId id="2147483667" r:id="rId14"/>
    <p:sldLayoutId id="2147483666" r:id="rId15"/>
    <p:sldLayoutId id="2147483662" r:id="rId16"/>
  </p:sldLayoutIdLst>
  <p:hf hdr="0" dt="0"/>
  <p:txStyles>
    <p:titleStyle>
      <a:lvl1pPr algn="l" defTabSz="457200" rtl="0" eaLnBrk="1" latinLnBrk="0" hangingPunct="1">
        <a:spcBef>
          <a:spcPct val="0"/>
        </a:spcBef>
        <a:buNone/>
        <a:defRPr sz="2400" b="1" kern="1200">
          <a:solidFill>
            <a:schemeClr val="tx1">
              <a:lumMod val="75000"/>
              <a:lumOff val="25000"/>
            </a:schemeClr>
          </a:solidFill>
          <a:latin typeface="Century Gothic" panose="020B0502020202020204" pitchFamily="34" charset="0"/>
          <a:ea typeface="+mj-ea"/>
          <a:cs typeface="+mj-cs"/>
        </a:defRPr>
      </a:lvl1pPr>
    </p:titleStyle>
    <p:bodyStyle>
      <a:lvl1pPr marL="342900" indent="-342900" algn="l" defTabSz="457200" rtl="0" eaLnBrk="1" latinLnBrk="0" hangingPunct="1">
        <a:spcBef>
          <a:spcPct val="20000"/>
        </a:spcBef>
        <a:buFont typeface="Arial"/>
        <a:buChar char="•"/>
        <a:defRPr sz="1600" kern="1200">
          <a:solidFill>
            <a:schemeClr val="tx1"/>
          </a:solidFill>
          <a:latin typeface="Century Gothic" panose="020B0502020202020204" pitchFamily="34" charset="0"/>
          <a:ea typeface="+mn-ea"/>
          <a:cs typeface="+mn-cs"/>
        </a:defRPr>
      </a:lvl1pPr>
      <a:lvl2pPr marL="742950" indent="-285750" algn="l" defTabSz="457200" rtl="0" eaLnBrk="1" latinLnBrk="0" hangingPunct="1">
        <a:spcBef>
          <a:spcPct val="20000"/>
        </a:spcBef>
        <a:buFont typeface="Arial"/>
        <a:buChar char="–"/>
        <a:defRPr sz="1600" kern="1200">
          <a:solidFill>
            <a:schemeClr val="tx1"/>
          </a:solidFill>
          <a:latin typeface="Century Gothic" panose="020B0502020202020204" pitchFamily="34" charset="0"/>
          <a:ea typeface="+mn-ea"/>
          <a:cs typeface="+mn-cs"/>
        </a:defRPr>
      </a:lvl2pPr>
      <a:lvl3pPr marL="1143000" indent="-228600" algn="l" defTabSz="457200" rtl="0" eaLnBrk="1" latinLnBrk="0" hangingPunct="1">
        <a:spcBef>
          <a:spcPct val="20000"/>
        </a:spcBef>
        <a:buFont typeface="Arial"/>
        <a:buChar char="•"/>
        <a:defRPr sz="1600" kern="1200">
          <a:solidFill>
            <a:schemeClr val="tx1"/>
          </a:solidFill>
          <a:latin typeface="Century Gothic" panose="020B0502020202020204" pitchFamily="34" charset="0"/>
          <a:ea typeface="+mn-ea"/>
          <a:cs typeface="+mn-cs"/>
        </a:defRPr>
      </a:lvl3pPr>
      <a:lvl4pPr marL="1600200" indent="-228600" algn="l" defTabSz="457200" rtl="0" eaLnBrk="1" latinLnBrk="0" hangingPunct="1">
        <a:spcBef>
          <a:spcPct val="20000"/>
        </a:spcBef>
        <a:buFont typeface="Arial"/>
        <a:buChar char="–"/>
        <a:defRPr sz="1600" kern="1200">
          <a:solidFill>
            <a:schemeClr val="tx1"/>
          </a:solidFill>
          <a:latin typeface="Century Gothic" panose="020B0502020202020204" pitchFamily="34" charset="0"/>
          <a:ea typeface="+mn-ea"/>
          <a:cs typeface="+mn-cs"/>
        </a:defRPr>
      </a:lvl4pPr>
      <a:lvl5pPr marL="2057400" indent="-228600" algn="l" defTabSz="457200" rtl="0" eaLnBrk="1" latinLnBrk="0" hangingPunct="1">
        <a:spcBef>
          <a:spcPct val="20000"/>
        </a:spcBef>
        <a:buFont typeface="Arial"/>
        <a:buChar char="»"/>
        <a:defRPr sz="1600" kern="1200">
          <a:solidFill>
            <a:schemeClr val="tx1"/>
          </a:solidFill>
          <a:latin typeface="Century Gothic" panose="020B0502020202020204"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849412" y="4562517"/>
            <a:ext cx="7772400" cy="521992"/>
          </a:xfrm>
        </p:spPr>
        <p:txBody>
          <a:bodyPr>
            <a:normAutofit fontScale="90000"/>
          </a:bodyPr>
          <a:lstStyle/>
          <a:p>
            <a:pPr algn="r"/>
            <a:r>
              <a:rPr lang="en-ZA" sz="1800" dirty="0">
                <a:solidFill>
                  <a:schemeClr val="bg1"/>
                </a:solidFill>
              </a:rPr>
              <a:t>60S/2025/26 - CITY-WIDE TRANSVERSAL CONTRACT FOR OPERATIONS AND MAINTENANCE OF PHOTOVOLTAIC (PV) AND/OR BATTERY ENERGY STORAGE SYSTEMS (BESS) AT MUNICIPAL FACILITIES</a:t>
            </a:r>
            <a:br>
              <a:rPr lang="en-ZA" sz="2200" dirty="0">
                <a:solidFill>
                  <a:schemeClr val="bg1"/>
                </a:solidFill>
              </a:rPr>
            </a:br>
            <a:br>
              <a:rPr lang="en-US" sz="2200" dirty="0">
                <a:solidFill>
                  <a:schemeClr val="bg1"/>
                </a:solidFill>
              </a:rPr>
            </a:br>
            <a:r>
              <a:rPr lang="en-US" sz="2200" dirty="0">
                <a:solidFill>
                  <a:schemeClr val="bg1"/>
                </a:solidFill>
              </a:rPr>
              <a:t>Tender Clarification Meeting: DP8988S/2025/26</a:t>
            </a:r>
            <a:br>
              <a:rPr lang="en-US" sz="2200" dirty="0">
                <a:solidFill>
                  <a:schemeClr val="bg1"/>
                </a:solidFill>
              </a:rPr>
            </a:br>
            <a:br>
              <a:rPr lang="en-US" dirty="0">
                <a:solidFill>
                  <a:schemeClr val="bg1"/>
                </a:solidFill>
              </a:rPr>
            </a:br>
            <a:r>
              <a:rPr lang="en-US" sz="1800" dirty="0">
                <a:solidFill>
                  <a:schemeClr val="bg1"/>
                </a:solidFill>
              </a:rPr>
              <a:t>Pfanelo Makungo</a:t>
            </a:r>
            <a:br>
              <a:rPr lang="en-US" sz="1800" dirty="0">
                <a:solidFill>
                  <a:schemeClr val="bg1"/>
                </a:solidFill>
              </a:rPr>
            </a:br>
            <a:r>
              <a:rPr lang="en-US" sz="1800" dirty="0">
                <a:solidFill>
                  <a:schemeClr val="bg1"/>
                </a:solidFill>
              </a:rPr>
              <a:t>Sustainable Energy Markets</a:t>
            </a:r>
            <a:br>
              <a:rPr lang="en-US" sz="2000" dirty="0"/>
            </a:br>
            <a:r>
              <a:rPr lang="en-US" sz="1800" dirty="0">
                <a:solidFill>
                  <a:schemeClr val="bg1"/>
                </a:solidFill>
              </a:rPr>
              <a:t>30 September 2025</a:t>
            </a:r>
            <a:endParaRPr lang="en-US" sz="2200" dirty="0">
              <a:solidFill>
                <a:schemeClr val="bg1"/>
              </a:solidFill>
            </a:endParaRPr>
          </a:p>
        </p:txBody>
      </p:sp>
    </p:spTree>
    <p:extLst>
      <p:ext uri="{BB962C8B-B14F-4D97-AF65-F5344CB8AC3E}">
        <p14:creationId xmlns:p14="http://schemas.microsoft.com/office/powerpoint/2010/main" val="10651189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9DD136-D41D-3F58-AD5F-C6F5289603E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38323B2-DAC1-A04C-78AF-4A80772EF9DC}"/>
              </a:ext>
            </a:extLst>
          </p:cNvPr>
          <p:cNvSpPr>
            <a:spLocks noGrp="1"/>
          </p:cNvSpPr>
          <p:nvPr>
            <p:ph type="title"/>
          </p:nvPr>
        </p:nvSpPr>
        <p:spPr/>
        <p:txBody>
          <a:bodyPr>
            <a:normAutofit/>
          </a:bodyPr>
          <a:lstStyle/>
          <a:p>
            <a:r>
              <a:rPr lang="en-US" sz="2800" dirty="0"/>
              <a:t>DP8988S/2025/26</a:t>
            </a:r>
            <a:endParaRPr lang="en-ZA" sz="2800" dirty="0"/>
          </a:p>
        </p:txBody>
      </p:sp>
      <p:sp>
        <p:nvSpPr>
          <p:cNvPr id="5" name="TextBox 4">
            <a:extLst>
              <a:ext uri="{FF2B5EF4-FFF2-40B4-BE49-F238E27FC236}">
                <a16:creationId xmlns:a16="http://schemas.microsoft.com/office/drawing/2014/main" id="{650C0C57-BE0C-0510-6D97-1C95E76A42B3}"/>
              </a:ext>
            </a:extLst>
          </p:cNvPr>
          <p:cNvSpPr txBox="1"/>
          <p:nvPr/>
        </p:nvSpPr>
        <p:spPr>
          <a:xfrm>
            <a:off x="340180" y="1135685"/>
            <a:ext cx="8346620" cy="3062377"/>
          </a:xfrm>
          <a:prstGeom prst="rect">
            <a:avLst/>
          </a:prstGeom>
          <a:noFill/>
        </p:spPr>
        <p:txBody>
          <a:bodyPr wrap="square" lIns="91440" tIns="45720" rIns="91440" bIns="45720" rtlCol="0" anchor="t">
            <a:spAutoFit/>
          </a:bodyPr>
          <a:lstStyle/>
          <a:p>
            <a:pPr marL="285750" indent="-285750">
              <a:spcAft>
                <a:spcPts val="300"/>
              </a:spcAft>
              <a:buFont typeface="Arial" panose="020B0604020202020204" pitchFamily="34" charset="0"/>
              <a:buChar char="•"/>
            </a:pPr>
            <a:r>
              <a:rPr lang="en-ZA" dirty="0">
                <a:latin typeface="Century Gothic"/>
              </a:rPr>
              <a:t>DESCRIPTION: CITY-WIDE TRANSVERSAL CONTRACT FOR OPERATIONS AND MAINTENANCE OF PHOTOVOLTAIC (PV) AND/OR BATTERY ENERGY STORAGE SYSTEMS (BESS) AT MUNICIPAL FACILITIES</a:t>
            </a:r>
          </a:p>
          <a:p>
            <a:pPr marL="285750" indent="-285750">
              <a:spcAft>
                <a:spcPts val="300"/>
              </a:spcAft>
              <a:buFont typeface="Arial" panose="020B0604020202020204" pitchFamily="34" charset="0"/>
              <a:buChar char="•"/>
            </a:pPr>
            <a:endParaRPr lang="en-ZA" dirty="0">
              <a:latin typeface="Century Gothic"/>
            </a:endParaRPr>
          </a:p>
          <a:p>
            <a:pPr marL="285750" indent="-285750">
              <a:spcAft>
                <a:spcPts val="300"/>
              </a:spcAft>
              <a:buFont typeface="Arial" panose="020B0604020202020204" pitchFamily="34" charset="0"/>
              <a:buChar char="•"/>
            </a:pPr>
            <a:r>
              <a:rPr lang="en-ZA" dirty="0">
                <a:latin typeface="Century Gothic"/>
              </a:rPr>
              <a:t>DEMAND PLAN NO DP8988S/2025/26</a:t>
            </a:r>
          </a:p>
          <a:p>
            <a:pPr>
              <a:spcAft>
                <a:spcPts val="300"/>
              </a:spcAft>
            </a:pPr>
            <a:r>
              <a:rPr lang="en-ZA" dirty="0">
                <a:latin typeface="Century Gothic"/>
              </a:rPr>
              <a:t> </a:t>
            </a:r>
          </a:p>
          <a:p>
            <a:pPr marL="285750" indent="-285750">
              <a:spcAft>
                <a:spcPts val="300"/>
              </a:spcAft>
              <a:buFont typeface="Arial" panose="020B0604020202020204" pitchFamily="34" charset="0"/>
              <a:buChar char="•"/>
            </a:pPr>
            <a:r>
              <a:rPr lang="en-ZA" dirty="0">
                <a:latin typeface="Century Gothic"/>
              </a:rPr>
              <a:t>Advertised: 12 September 2025 </a:t>
            </a:r>
          </a:p>
          <a:p>
            <a:pPr>
              <a:spcAft>
                <a:spcPts val="300"/>
              </a:spcAft>
            </a:pPr>
            <a:endParaRPr lang="en-ZA" dirty="0">
              <a:latin typeface="Century Gothic"/>
            </a:endParaRPr>
          </a:p>
          <a:p>
            <a:pPr marL="285750" indent="-285750">
              <a:spcAft>
                <a:spcPts val="300"/>
              </a:spcAft>
              <a:buFont typeface="Arial" panose="020B0604020202020204" pitchFamily="34" charset="0"/>
              <a:buChar char="•"/>
            </a:pPr>
            <a:r>
              <a:rPr lang="en-ZA" dirty="0">
                <a:latin typeface="Century Gothic"/>
              </a:rPr>
              <a:t>Closing: 12 October 2025</a:t>
            </a:r>
          </a:p>
          <a:p>
            <a:endParaRPr lang="en-ZA" sz="1350" dirty="0">
              <a:ea typeface="Calibri"/>
              <a:cs typeface="Calibri"/>
            </a:endParaRPr>
          </a:p>
        </p:txBody>
      </p:sp>
    </p:spTree>
    <p:extLst>
      <p:ext uri="{BB962C8B-B14F-4D97-AF65-F5344CB8AC3E}">
        <p14:creationId xmlns:p14="http://schemas.microsoft.com/office/powerpoint/2010/main" val="29400963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a:t>Background and Purpose</a:t>
            </a:r>
            <a:endParaRPr lang="en-ZA" sz="2800"/>
          </a:p>
        </p:txBody>
      </p:sp>
      <p:sp>
        <p:nvSpPr>
          <p:cNvPr id="5" name="TextBox 4"/>
          <p:cNvSpPr txBox="1"/>
          <p:nvPr/>
        </p:nvSpPr>
        <p:spPr>
          <a:xfrm>
            <a:off x="340180" y="1135685"/>
            <a:ext cx="8346620" cy="4224233"/>
          </a:xfrm>
          <a:prstGeom prst="rect">
            <a:avLst/>
          </a:prstGeom>
          <a:noFill/>
        </p:spPr>
        <p:txBody>
          <a:bodyPr wrap="square" lIns="91440" tIns="45720" rIns="91440" bIns="45720" rtlCol="0" anchor="t">
            <a:spAutoFit/>
          </a:bodyPr>
          <a:lstStyle/>
          <a:p>
            <a:pPr marL="285750" indent="-285750">
              <a:spcAft>
                <a:spcPts val="300"/>
              </a:spcAft>
              <a:buFont typeface="Arial" panose="020B0604020202020204" pitchFamily="34" charset="0"/>
              <a:buChar char="•"/>
            </a:pPr>
            <a:r>
              <a:rPr lang="en-ZA" sz="1600" dirty="0">
                <a:latin typeface="Century Gothic" panose="020B0502020202020204" pitchFamily="34" charset="0"/>
              </a:rPr>
              <a:t>101 operational PV systems across various municipal facilities. Over 60 sites include </a:t>
            </a:r>
            <a:r>
              <a:rPr lang="en-ZA" sz="1600">
                <a:latin typeface="Century Gothic" panose="020B0502020202020204" pitchFamily="34" charset="0"/>
              </a:rPr>
              <a:t>BESS systems.</a:t>
            </a:r>
            <a:endParaRPr lang="en-ZA" sz="1600" dirty="0">
              <a:latin typeface="Century Gothic" panose="020B0502020202020204" pitchFamily="34" charset="0"/>
            </a:endParaRPr>
          </a:p>
          <a:p>
            <a:pPr marL="285750" indent="-285750">
              <a:spcAft>
                <a:spcPts val="300"/>
              </a:spcAft>
              <a:buFont typeface="Arial" panose="020B0604020202020204" pitchFamily="34" charset="0"/>
              <a:buChar char="•"/>
            </a:pPr>
            <a:r>
              <a:rPr lang="en-US" sz="1600" dirty="0">
                <a:latin typeface="Century Gothic" panose="020B0502020202020204" pitchFamily="34" charset="0"/>
              </a:rPr>
              <a:t>Total Municipal Facilities: 21 planned sites planned for the next 5  years</a:t>
            </a:r>
          </a:p>
          <a:p>
            <a:pPr marL="285750" indent="-285750">
              <a:spcAft>
                <a:spcPts val="300"/>
              </a:spcAft>
              <a:buFont typeface="Arial" panose="020B0604020202020204" pitchFamily="34" charset="0"/>
              <a:buChar char="•"/>
            </a:pPr>
            <a:r>
              <a:rPr lang="en-ZA" sz="1600" dirty="0">
                <a:latin typeface="Century Gothic" panose="020B0502020202020204" pitchFamily="34" charset="0"/>
              </a:rPr>
              <a:t>The City is also constructing a 7 MW utility-scale solar PV plant, which is nearing completion.</a:t>
            </a:r>
            <a:endParaRPr lang="en-US" sz="1600" dirty="0">
              <a:latin typeface="Century Gothic" panose="020B0502020202020204" pitchFamily="34" charset="0"/>
            </a:endParaRPr>
          </a:p>
          <a:p>
            <a:pPr marL="285750" indent="-285750">
              <a:spcAft>
                <a:spcPts val="300"/>
              </a:spcAft>
              <a:buFont typeface="Arial" panose="020B0604020202020204" pitchFamily="34" charset="0"/>
              <a:buChar char="•"/>
            </a:pPr>
            <a:r>
              <a:rPr lang="en-ZA" sz="1600" dirty="0">
                <a:latin typeface="Century Gothic"/>
              </a:rPr>
              <a:t>The City of Cape Town has committed to ensuring long-term energy security and sustainability through the development, operation, and optimisation of grid-tied solar PV and Battery Energy Storage Systems (BESS) across municipal facilities.</a:t>
            </a:r>
          </a:p>
          <a:p>
            <a:pPr marL="285750" indent="-285750">
              <a:spcAft>
                <a:spcPts val="300"/>
              </a:spcAft>
              <a:buFont typeface="Arial" panose="020B0604020202020204" pitchFamily="34" charset="0"/>
              <a:buChar char="•"/>
            </a:pPr>
            <a:r>
              <a:rPr lang="en-ZA" sz="1600" dirty="0">
                <a:latin typeface="Century Gothic"/>
              </a:rPr>
              <a:t>This transversal O&amp;M contract forms part of a broader effort to standardise maintenance practices, ensure system performance, and safeguard municipal investment in renewable energy infrastructure.</a:t>
            </a:r>
          </a:p>
          <a:p>
            <a:pPr marL="285750" indent="-285750">
              <a:spcAft>
                <a:spcPts val="300"/>
              </a:spcAft>
              <a:buFont typeface="Arial" panose="020B0604020202020204" pitchFamily="34" charset="0"/>
              <a:buChar char="•"/>
            </a:pPr>
            <a:r>
              <a:rPr lang="en-ZA" sz="1600" dirty="0">
                <a:latin typeface="Century Gothic"/>
              </a:rPr>
              <a:t>The intent is to engage the market through a competitive tender process, with potential future expansion through successive bid windows for other municipal sites or upgrades.</a:t>
            </a:r>
          </a:p>
          <a:p>
            <a:endParaRPr lang="en-ZA" sz="1350" dirty="0">
              <a:ea typeface="Calibri"/>
              <a:cs typeface="Calibri"/>
            </a:endParaRPr>
          </a:p>
        </p:txBody>
      </p:sp>
      <p:sp>
        <p:nvSpPr>
          <p:cNvPr id="3" name="TextBox 2">
            <a:extLst>
              <a:ext uri="{FF2B5EF4-FFF2-40B4-BE49-F238E27FC236}">
                <a16:creationId xmlns:a16="http://schemas.microsoft.com/office/drawing/2014/main" id="{396B039E-5A48-6EB4-8C17-3812E8295AE5}"/>
              </a:ext>
            </a:extLst>
          </p:cNvPr>
          <p:cNvSpPr txBox="1"/>
          <p:nvPr/>
        </p:nvSpPr>
        <p:spPr>
          <a:xfrm>
            <a:off x="771236" y="5612865"/>
            <a:ext cx="7915564" cy="461665"/>
          </a:xfrm>
          <a:prstGeom prst="rect">
            <a:avLst/>
          </a:prstGeom>
          <a:solidFill>
            <a:schemeClr val="accent1">
              <a:lumMod val="50000"/>
            </a:schemeClr>
          </a:solidFill>
        </p:spPr>
        <p:txBody>
          <a:bodyPr wrap="square" rtlCol="0">
            <a:spAutoFit/>
          </a:bodyPr>
          <a:lstStyle/>
          <a:p>
            <a:pPr algn="ctr"/>
            <a:r>
              <a:rPr lang="en-ZA" sz="2400" b="1">
                <a:solidFill>
                  <a:schemeClr val="bg1"/>
                </a:solidFill>
              </a:rPr>
              <a:t>City intends to issue further tenders over next few years</a:t>
            </a:r>
          </a:p>
        </p:txBody>
      </p:sp>
    </p:spTree>
    <p:extLst>
      <p:ext uri="{BB962C8B-B14F-4D97-AF65-F5344CB8AC3E}">
        <p14:creationId xmlns:p14="http://schemas.microsoft.com/office/powerpoint/2010/main" val="27638361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1F9CFC-563D-0B09-180A-DCA2CCAB63A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B13698-B3A4-1414-ED11-559F35686B50}"/>
              </a:ext>
            </a:extLst>
          </p:cNvPr>
          <p:cNvSpPr>
            <a:spLocks noGrp="1"/>
          </p:cNvSpPr>
          <p:nvPr>
            <p:ph type="title"/>
          </p:nvPr>
        </p:nvSpPr>
        <p:spPr/>
        <p:txBody>
          <a:bodyPr>
            <a:normAutofit/>
          </a:bodyPr>
          <a:lstStyle/>
          <a:p>
            <a:r>
              <a:rPr lang="en-US" sz="2800"/>
              <a:t>Scope of Work Summary</a:t>
            </a:r>
            <a:endParaRPr lang="en-ZA" sz="2800"/>
          </a:p>
        </p:txBody>
      </p:sp>
      <p:sp>
        <p:nvSpPr>
          <p:cNvPr id="5" name="TextBox 4">
            <a:extLst>
              <a:ext uri="{FF2B5EF4-FFF2-40B4-BE49-F238E27FC236}">
                <a16:creationId xmlns:a16="http://schemas.microsoft.com/office/drawing/2014/main" id="{F106967B-DE46-0C61-15F7-A8081BE89CC2}"/>
              </a:ext>
            </a:extLst>
          </p:cNvPr>
          <p:cNvSpPr txBox="1"/>
          <p:nvPr/>
        </p:nvSpPr>
        <p:spPr>
          <a:xfrm>
            <a:off x="340180" y="1135685"/>
            <a:ext cx="8346620" cy="4001095"/>
          </a:xfrm>
          <a:prstGeom prst="rect">
            <a:avLst/>
          </a:prstGeom>
          <a:noFill/>
        </p:spPr>
        <p:txBody>
          <a:bodyPr wrap="square" lIns="91440" tIns="45720" rIns="91440" bIns="45720" rtlCol="0" anchor="t">
            <a:spAutoFit/>
          </a:bodyPr>
          <a:lstStyle/>
          <a:p>
            <a:pPr marL="285750" indent="-285750">
              <a:spcAft>
                <a:spcPts val="300"/>
              </a:spcAft>
              <a:buFont typeface="Arial" panose="020B0604020202020204" pitchFamily="34" charset="0"/>
              <a:buChar char="•"/>
            </a:pPr>
            <a:r>
              <a:rPr lang="en-ZA">
                <a:latin typeface="Century Gothic"/>
              </a:rPr>
              <a:t>Applicable to Grid-Tied and Hybrid PV systems with or without Battery Energy Storage.</a:t>
            </a:r>
          </a:p>
          <a:p>
            <a:pPr marL="285750" indent="-285750">
              <a:spcAft>
                <a:spcPts val="300"/>
              </a:spcAft>
              <a:buFont typeface="Arial" panose="020B0604020202020204" pitchFamily="34" charset="0"/>
              <a:buChar char="•"/>
            </a:pPr>
            <a:endParaRPr lang="en-ZA">
              <a:latin typeface="Century Gothic"/>
            </a:endParaRPr>
          </a:p>
          <a:p>
            <a:pPr marL="285750" indent="-285750">
              <a:spcAft>
                <a:spcPts val="300"/>
              </a:spcAft>
              <a:buFont typeface="Arial" panose="020B0604020202020204" pitchFamily="34" charset="0"/>
              <a:buChar char="•"/>
            </a:pPr>
            <a:r>
              <a:rPr lang="en-ZA">
                <a:latin typeface="Century Gothic"/>
              </a:rPr>
              <a:t>Sites may be rooftop, ground-mounted, or carport-based.</a:t>
            </a:r>
          </a:p>
          <a:p>
            <a:pPr marL="285750" indent="-285750">
              <a:spcAft>
                <a:spcPts val="300"/>
              </a:spcAft>
              <a:buFont typeface="Arial" panose="020B0604020202020204" pitchFamily="34" charset="0"/>
              <a:buChar char="•"/>
            </a:pPr>
            <a:endParaRPr lang="en-ZA">
              <a:latin typeface="Century Gothic"/>
            </a:endParaRPr>
          </a:p>
          <a:p>
            <a:pPr marL="285750" indent="-285750">
              <a:spcAft>
                <a:spcPts val="300"/>
              </a:spcAft>
              <a:buFont typeface="Arial" panose="020B0604020202020204" pitchFamily="34" charset="0"/>
              <a:buChar char="•"/>
            </a:pPr>
            <a:r>
              <a:rPr lang="en-ZA">
                <a:latin typeface="Century Gothic"/>
              </a:rPr>
              <a:t>Work includes preventive maintenance, corrective repairs, monitoring, inspections, and performance testing.</a:t>
            </a:r>
          </a:p>
          <a:p>
            <a:pPr marL="285750" indent="-285750">
              <a:spcAft>
                <a:spcPts val="300"/>
              </a:spcAft>
              <a:buFont typeface="Arial" panose="020B0604020202020204" pitchFamily="34" charset="0"/>
              <a:buChar char="•"/>
            </a:pPr>
            <a:endParaRPr lang="en-ZA">
              <a:latin typeface="Century Gothic"/>
            </a:endParaRPr>
          </a:p>
          <a:p>
            <a:pPr marL="285750" indent="-285750">
              <a:spcAft>
                <a:spcPts val="300"/>
              </a:spcAft>
              <a:buFont typeface="Arial" panose="020B0604020202020204" pitchFamily="34" charset="0"/>
              <a:buChar char="•"/>
            </a:pPr>
            <a:r>
              <a:rPr lang="en-ZA">
                <a:latin typeface="Century Gothic"/>
              </a:rPr>
              <a:t>Services to be rendered city-wide as per request – on-call or scheduled.</a:t>
            </a:r>
          </a:p>
          <a:p>
            <a:pPr marL="285750" indent="-285750">
              <a:spcAft>
                <a:spcPts val="300"/>
              </a:spcAft>
              <a:buFont typeface="Arial" panose="020B0604020202020204" pitchFamily="34" charset="0"/>
              <a:buChar char="•"/>
            </a:pPr>
            <a:endParaRPr lang="en-ZA">
              <a:latin typeface="Century Gothic"/>
            </a:endParaRPr>
          </a:p>
          <a:p>
            <a:pPr marL="285750" indent="-285750">
              <a:spcAft>
                <a:spcPts val="300"/>
              </a:spcAft>
              <a:buFont typeface="Arial" panose="020B0604020202020204" pitchFamily="34" charset="0"/>
              <a:buChar char="•"/>
            </a:pPr>
            <a:r>
              <a:rPr lang="en-ZA">
                <a:latin typeface="Century Gothic"/>
              </a:rPr>
              <a:t>Contractor must be equipped and certified for electrical, rooftop safety, battery maintenance, etc.</a:t>
            </a:r>
            <a:endParaRPr lang="en-ZA" sz="1350">
              <a:ea typeface="Calibri"/>
              <a:cs typeface="Calibri"/>
            </a:endParaRPr>
          </a:p>
        </p:txBody>
      </p:sp>
    </p:spTree>
    <p:extLst>
      <p:ext uri="{BB962C8B-B14F-4D97-AF65-F5344CB8AC3E}">
        <p14:creationId xmlns:p14="http://schemas.microsoft.com/office/powerpoint/2010/main" val="27878396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sz="2800"/>
              <a:t>Evaluation of Bids (Functionality)</a:t>
            </a:r>
          </a:p>
        </p:txBody>
      </p:sp>
      <p:sp>
        <p:nvSpPr>
          <p:cNvPr id="7" name="Content Placeholder 6"/>
          <p:cNvSpPr>
            <a:spLocks noGrp="1"/>
          </p:cNvSpPr>
          <p:nvPr>
            <p:ph sz="half" idx="1"/>
          </p:nvPr>
        </p:nvSpPr>
        <p:spPr>
          <a:xfrm>
            <a:off x="445704" y="1107213"/>
            <a:ext cx="8435401" cy="4874043"/>
          </a:xfrm>
        </p:spPr>
        <p:txBody>
          <a:bodyPr>
            <a:normAutofit/>
          </a:bodyPr>
          <a:lstStyle/>
          <a:p>
            <a:r>
              <a:rPr lang="en-GB" dirty="0"/>
              <a:t>Only those tenders submitted by tenderers who achieve the minimum score for functionality will be declared responsive.</a:t>
            </a:r>
          </a:p>
          <a:p>
            <a:r>
              <a:rPr lang="en-ZA" dirty="0"/>
              <a:t>Bidders will be evaluated based on the following categories:</a:t>
            </a:r>
          </a:p>
          <a:p>
            <a:endParaRPr lang="en-ZA" dirty="0"/>
          </a:p>
          <a:p>
            <a:r>
              <a:rPr lang="en-ZA" dirty="0"/>
              <a:t>Rooftop PV O&amp;M Experience</a:t>
            </a:r>
          </a:p>
          <a:p>
            <a:r>
              <a:rPr lang="en-ZA" dirty="0"/>
              <a:t>Ground-Mounted PV O&amp;M Experience</a:t>
            </a:r>
          </a:p>
          <a:p>
            <a:r>
              <a:rPr lang="en-ZA" dirty="0"/>
              <a:t>Battery Energy Storage System (BESS) O&amp;M Experience</a:t>
            </a:r>
          </a:p>
          <a:p>
            <a:r>
              <a:rPr lang="en-ZA" dirty="0"/>
              <a:t>Number of Qualified Electricians</a:t>
            </a:r>
          </a:p>
          <a:p>
            <a:r>
              <a:rPr lang="en-ZA" dirty="0"/>
              <a:t>Number of Semi-skilled / Handymen</a:t>
            </a:r>
          </a:p>
          <a:p>
            <a:r>
              <a:rPr lang="en-ZA" dirty="0"/>
              <a:t>Number of General Workers</a:t>
            </a:r>
          </a:p>
          <a:p>
            <a:pPr>
              <a:spcAft>
                <a:spcPts val="300"/>
              </a:spcAft>
            </a:pPr>
            <a:endParaRPr lang="en-ZA" sz="1800" dirty="0"/>
          </a:p>
          <a:p>
            <a:pPr>
              <a:spcAft>
                <a:spcPts val="300"/>
              </a:spcAft>
            </a:pPr>
            <a:endParaRPr lang="en-ZA" sz="1700" dirty="0"/>
          </a:p>
          <a:p>
            <a:pPr marL="0" indent="0">
              <a:spcAft>
                <a:spcPts val="300"/>
              </a:spcAft>
              <a:buNone/>
            </a:pPr>
            <a:endParaRPr lang="en-ZA" sz="1800" dirty="0"/>
          </a:p>
          <a:p>
            <a:pPr>
              <a:spcAft>
                <a:spcPts val="300"/>
              </a:spcAft>
            </a:pPr>
            <a:endParaRPr lang="en-ZA" sz="1800" dirty="0"/>
          </a:p>
          <a:p>
            <a:pPr>
              <a:spcAft>
                <a:spcPts val="300"/>
              </a:spcAft>
            </a:pPr>
            <a:endParaRPr lang="en-ZA" sz="1800" dirty="0"/>
          </a:p>
          <a:p>
            <a:pPr>
              <a:spcAft>
                <a:spcPts val="300"/>
              </a:spcAft>
            </a:pPr>
            <a:endParaRPr lang="en-ZA" sz="1800" dirty="0"/>
          </a:p>
          <a:p>
            <a:pPr>
              <a:spcAft>
                <a:spcPts val="300"/>
              </a:spcAft>
            </a:pPr>
            <a:endParaRPr lang="en-ZA" sz="1800" dirty="0"/>
          </a:p>
          <a:p>
            <a:pPr lvl="1">
              <a:lnSpc>
                <a:spcPct val="110000"/>
              </a:lnSpc>
              <a:spcBef>
                <a:spcPts val="0"/>
              </a:spcBef>
              <a:spcAft>
                <a:spcPts val="500"/>
              </a:spcAft>
            </a:pPr>
            <a:endParaRPr lang="en-US" sz="1500" dirty="0"/>
          </a:p>
        </p:txBody>
      </p:sp>
      <p:sp>
        <p:nvSpPr>
          <p:cNvPr id="4" name="Slide Number Placeholder 3"/>
          <p:cNvSpPr>
            <a:spLocks noGrp="1"/>
          </p:cNvSpPr>
          <p:nvPr>
            <p:ph type="sldNum" sz="quarter" idx="4"/>
          </p:nvPr>
        </p:nvSpPr>
        <p:spPr/>
        <p:txBody>
          <a:bodyPr/>
          <a:lstStyle/>
          <a:p>
            <a:fld id="{8406839F-D7A4-4E5D-B93D-768AD4D1DB36}" type="slidenum">
              <a:rPr lang="en-ZA" smtClean="0"/>
              <a:pPr/>
              <a:t>5</a:t>
            </a:fld>
            <a:endParaRPr lang="en-ZA"/>
          </a:p>
        </p:txBody>
      </p:sp>
      <p:sp>
        <p:nvSpPr>
          <p:cNvPr id="2" name="TextBox 1"/>
          <p:cNvSpPr txBox="1"/>
          <p:nvPr/>
        </p:nvSpPr>
        <p:spPr>
          <a:xfrm>
            <a:off x="766617" y="6119478"/>
            <a:ext cx="7984527" cy="461665"/>
          </a:xfrm>
          <a:prstGeom prst="rect">
            <a:avLst/>
          </a:prstGeom>
          <a:solidFill>
            <a:schemeClr val="accent1">
              <a:lumMod val="50000"/>
            </a:schemeClr>
          </a:solidFill>
        </p:spPr>
        <p:txBody>
          <a:bodyPr wrap="square" rtlCol="0">
            <a:spAutoFit/>
          </a:bodyPr>
          <a:lstStyle/>
          <a:p>
            <a:pPr algn="ctr"/>
            <a:r>
              <a:rPr lang="en-ZA" sz="2400" b="1">
                <a:solidFill>
                  <a:schemeClr val="bg1"/>
                </a:solidFill>
              </a:rPr>
              <a:t>Minimum Score for Functionality is  65 out of 100</a:t>
            </a:r>
          </a:p>
        </p:txBody>
      </p:sp>
    </p:spTree>
    <p:extLst>
      <p:ext uri="{BB962C8B-B14F-4D97-AF65-F5344CB8AC3E}">
        <p14:creationId xmlns:p14="http://schemas.microsoft.com/office/powerpoint/2010/main" val="498830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472742"/>
            <a:ext cx="8229600" cy="812943"/>
          </a:xfrm>
        </p:spPr>
        <p:txBody>
          <a:bodyPr>
            <a:noAutofit/>
          </a:bodyPr>
          <a:lstStyle/>
          <a:p>
            <a:r>
              <a:rPr lang="en-US" dirty="0"/>
              <a:t>Clarification Questions Raised on this Bid</a:t>
            </a:r>
          </a:p>
        </p:txBody>
      </p:sp>
      <p:sp>
        <p:nvSpPr>
          <p:cNvPr id="4" name="Slide Number Placeholder 3"/>
          <p:cNvSpPr>
            <a:spLocks noGrp="1"/>
          </p:cNvSpPr>
          <p:nvPr>
            <p:ph type="sldNum" sz="quarter" idx="4"/>
          </p:nvPr>
        </p:nvSpPr>
        <p:spPr/>
        <p:txBody>
          <a:bodyPr/>
          <a:lstStyle/>
          <a:p>
            <a:fld id="{8406839F-D7A4-4E5D-B93D-768AD4D1DB36}" type="slidenum">
              <a:rPr lang="en-ZA" smtClean="0"/>
              <a:pPr/>
              <a:t>6</a:t>
            </a:fld>
            <a:endParaRPr lang="en-ZA"/>
          </a:p>
        </p:txBody>
      </p:sp>
      <p:graphicFrame>
        <p:nvGraphicFramePr>
          <p:cNvPr id="10" name="Table 9"/>
          <p:cNvGraphicFramePr>
            <a:graphicFrameLocks noGrp="1"/>
          </p:cNvGraphicFramePr>
          <p:nvPr>
            <p:extLst>
              <p:ext uri="{D42A27DB-BD31-4B8C-83A1-F6EECF244321}">
                <p14:modId xmlns:p14="http://schemas.microsoft.com/office/powerpoint/2010/main" val="2408917413"/>
              </p:ext>
            </p:extLst>
          </p:nvPr>
        </p:nvGraphicFramePr>
        <p:xfrm>
          <a:off x="353856" y="1311248"/>
          <a:ext cx="8390106" cy="4722938"/>
        </p:xfrm>
        <a:graphic>
          <a:graphicData uri="http://schemas.openxmlformats.org/drawingml/2006/table">
            <a:tbl>
              <a:tblPr/>
              <a:tblGrid>
                <a:gridCol w="444605">
                  <a:extLst>
                    <a:ext uri="{9D8B030D-6E8A-4147-A177-3AD203B41FA5}">
                      <a16:colId xmlns:a16="http://schemas.microsoft.com/office/drawing/2014/main" val="2495383597"/>
                    </a:ext>
                  </a:extLst>
                </a:gridCol>
                <a:gridCol w="2691991">
                  <a:extLst>
                    <a:ext uri="{9D8B030D-6E8A-4147-A177-3AD203B41FA5}">
                      <a16:colId xmlns:a16="http://schemas.microsoft.com/office/drawing/2014/main" val="1907229504"/>
                    </a:ext>
                  </a:extLst>
                </a:gridCol>
                <a:gridCol w="5253510">
                  <a:extLst>
                    <a:ext uri="{9D8B030D-6E8A-4147-A177-3AD203B41FA5}">
                      <a16:colId xmlns:a16="http://schemas.microsoft.com/office/drawing/2014/main" val="521993414"/>
                    </a:ext>
                  </a:extLst>
                </a:gridCol>
              </a:tblGrid>
              <a:tr h="198334">
                <a:tc>
                  <a:txBody>
                    <a:bodyPr/>
                    <a:lstStyle/>
                    <a:p>
                      <a:pPr algn="l" fontAlgn="t"/>
                      <a:r>
                        <a:rPr lang="en-ZA" sz="1200" b="1" i="0" u="none" strike="noStrike">
                          <a:solidFill>
                            <a:srgbClr val="000000"/>
                          </a:solidFill>
                          <a:effectLst/>
                          <a:latin typeface="Century Gothic" panose="020B0502020202020204" pitchFamily="34" charset="0"/>
                        </a:rPr>
                        <a:t>No</a:t>
                      </a:r>
                    </a:p>
                  </a:txBody>
                  <a:tcPr marL="4652" marR="4652" marT="465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75B5"/>
                    </a:solidFill>
                  </a:tcPr>
                </a:tc>
                <a:tc>
                  <a:txBody>
                    <a:bodyPr/>
                    <a:lstStyle/>
                    <a:p>
                      <a:pPr algn="l" fontAlgn="t"/>
                      <a:r>
                        <a:rPr lang="en-ZA" sz="1200" b="1" i="0" u="none" strike="noStrike">
                          <a:solidFill>
                            <a:srgbClr val="000000"/>
                          </a:solidFill>
                          <a:effectLst/>
                          <a:latin typeface="Century Gothic" panose="020B0502020202020204" pitchFamily="34" charset="0"/>
                        </a:rPr>
                        <a:t>Question</a:t>
                      </a:r>
                    </a:p>
                  </a:txBody>
                  <a:tcPr marL="4652" marR="4652" marT="465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75B5"/>
                    </a:solidFill>
                  </a:tcPr>
                </a:tc>
                <a:tc>
                  <a:txBody>
                    <a:bodyPr/>
                    <a:lstStyle/>
                    <a:p>
                      <a:pPr algn="l" fontAlgn="t"/>
                      <a:r>
                        <a:rPr lang="en-ZA" sz="1200" b="1" i="0" u="none" strike="noStrike">
                          <a:solidFill>
                            <a:srgbClr val="000000"/>
                          </a:solidFill>
                          <a:effectLst/>
                          <a:latin typeface="Century Gothic" panose="020B0502020202020204" pitchFamily="34" charset="0"/>
                        </a:rPr>
                        <a:t>Answer</a:t>
                      </a:r>
                    </a:p>
                  </a:txBody>
                  <a:tcPr marL="4652" marR="4652" marT="465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75B5"/>
                    </a:solidFill>
                  </a:tcPr>
                </a:tc>
                <a:extLst>
                  <a:ext uri="{0D108BD9-81ED-4DB2-BD59-A6C34878D82A}">
                    <a16:rowId xmlns:a16="http://schemas.microsoft.com/office/drawing/2014/main" val="3803347713"/>
                  </a:ext>
                </a:extLst>
              </a:tr>
              <a:tr h="692844">
                <a:tc>
                  <a:txBody>
                    <a:bodyPr/>
                    <a:lstStyle/>
                    <a:p>
                      <a:pPr algn="l" fontAlgn="t"/>
                      <a:r>
                        <a:rPr lang="en-ZA" sz="1200" b="0" i="0" u="none" strike="noStrike" dirty="0">
                          <a:solidFill>
                            <a:srgbClr val="000000"/>
                          </a:solidFill>
                          <a:effectLst/>
                          <a:latin typeface="Century Gothic" panose="020B0502020202020204" pitchFamily="34" charset="0"/>
                        </a:rPr>
                        <a:t>1</a:t>
                      </a:r>
                    </a:p>
                  </a:txBody>
                  <a:tcPr marL="4652" marR="4652" marT="46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457200" rtl="0" eaLnBrk="1" fontAlgn="t" latinLnBrk="0" hangingPunct="1">
                        <a:lnSpc>
                          <a:spcPct val="100000"/>
                        </a:lnSpc>
                        <a:spcBef>
                          <a:spcPts val="0"/>
                        </a:spcBef>
                        <a:spcAft>
                          <a:spcPts val="0"/>
                        </a:spcAft>
                        <a:buClrTx/>
                        <a:buSzTx/>
                        <a:buFontTx/>
                        <a:buNone/>
                        <a:tabLst/>
                        <a:defRPr/>
                      </a:pPr>
                      <a:r>
                        <a:rPr lang="en-ZA" sz="1200" b="0" i="0" u="none" strike="noStrike" dirty="0">
                          <a:solidFill>
                            <a:srgbClr val="000000"/>
                          </a:solidFill>
                          <a:effectLst/>
                          <a:latin typeface="Century Gothic" panose="020B0502020202020204" pitchFamily="34" charset="0"/>
                        </a:rPr>
                        <a:t>Is the bill of quantities (BOQ) available in Excel format?</a:t>
                      </a:r>
                    </a:p>
                  </a:txBody>
                  <a:tcPr marL="4652" marR="4652" marT="46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457200" rtl="0" eaLnBrk="1" fontAlgn="t" latinLnBrk="0" hangingPunct="1">
                        <a:lnSpc>
                          <a:spcPct val="100000"/>
                        </a:lnSpc>
                        <a:spcBef>
                          <a:spcPts val="0"/>
                        </a:spcBef>
                        <a:spcAft>
                          <a:spcPts val="0"/>
                        </a:spcAft>
                        <a:buClrTx/>
                        <a:buSzTx/>
                        <a:buFontTx/>
                        <a:buNone/>
                        <a:tabLst/>
                        <a:defRPr/>
                      </a:pPr>
                      <a:r>
                        <a:rPr lang="en-ZA" sz="1200" b="0" i="0" u="none" strike="noStrike" dirty="0">
                          <a:solidFill>
                            <a:srgbClr val="000000"/>
                          </a:solidFill>
                          <a:effectLst/>
                          <a:latin typeface="Century Gothic" panose="020B0502020202020204" pitchFamily="34" charset="0"/>
                        </a:rPr>
                        <a:t>Yes, the BOQ is currently available in Word format, and can be made available in Excel format to bidders who purchase the tender document.</a:t>
                      </a:r>
                    </a:p>
                  </a:txBody>
                  <a:tcPr marL="4652" marR="4652" marT="46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59656167"/>
                  </a:ext>
                </a:extLst>
              </a:tr>
              <a:tr h="695454">
                <a:tc>
                  <a:txBody>
                    <a:bodyPr/>
                    <a:lstStyle/>
                    <a:p>
                      <a:pPr algn="l" fontAlgn="t"/>
                      <a:r>
                        <a:rPr lang="en-ZA" sz="1200" b="0" i="0" u="none" strike="noStrike">
                          <a:solidFill>
                            <a:srgbClr val="000000"/>
                          </a:solidFill>
                          <a:effectLst/>
                          <a:latin typeface="Century Gothic" panose="020B0502020202020204" pitchFamily="34" charset="0"/>
                        </a:rPr>
                        <a:t>2</a:t>
                      </a:r>
                    </a:p>
                  </a:txBody>
                  <a:tcPr marL="4652" marR="4652" marT="46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457200" rtl="0" eaLnBrk="1" fontAlgn="t" latinLnBrk="0" hangingPunct="1">
                        <a:lnSpc>
                          <a:spcPct val="100000"/>
                        </a:lnSpc>
                        <a:spcBef>
                          <a:spcPts val="0"/>
                        </a:spcBef>
                        <a:spcAft>
                          <a:spcPts val="0"/>
                        </a:spcAft>
                        <a:buClrTx/>
                        <a:buSzTx/>
                        <a:buFontTx/>
                        <a:buNone/>
                        <a:tabLst/>
                        <a:defRPr/>
                      </a:pPr>
                      <a:r>
                        <a:rPr lang="en-ZA" sz="1200" b="0" i="0" u="none" strike="noStrike" dirty="0">
                          <a:solidFill>
                            <a:srgbClr val="000000"/>
                          </a:solidFill>
                          <a:effectLst/>
                          <a:latin typeface="Century Gothic" panose="020B0502020202020204" pitchFamily="34" charset="0"/>
                        </a:rPr>
                        <a:t>Will the 80/20 scoring be a total of R50 million for the three years?</a:t>
                      </a:r>
                    </a:p>
                  </a:txBody>
                  <a:tcPr marL="4652" marR="4652" marT="46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ZA" sz="1200" b="0" i="0" u="none" strike="noStrike" dirty="0">
                          <a:solidFill>
                            <a:srgbClr val="000000"/>
                          </a:solidFill>
                          <a:effectLst/>
                          <a:latin typeface="Century Gothic" panose="020B0502020202020204" pitchFamily="34" charset="0"/>
                        </a:rPr>
                        <a:t>The 80/20 preference point system will apply as per the preferential procurement regulations. The R50 million threshold is for the total contract value over the three-year period. </a:t>
                      </a:r>
                    </a:p>
                  </a:txBody>
                  <a:tcPr marL="4652" marR="4652" marT="46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32477260"/>
                  </a:ext>
                </a:extLst>
              </a:tr>
              <a:tr h="463045">
                <a:tc>
                  <a:txBody>
                    <a:bodyPr/>
                    <a:lstStyle/>
                    <a:p>
                      <a:pPr algn="l" fontAlgn="t"/>
                      <a:r>
                        <a:rPr lang="en-ZA" sz="1200" b="0" i="0" u="none" strike="noStrike" dirty="0">
                          <a:solidFill>
                            <a:srgbClr val="000000"/>
                          </a:solidFill>
                          <a:effectLst/>
                          <a:latin typeface="Century Gothic" panose="020B0502020202020204" pitchFamily="34" charset="0"/>
                        </a:rPr>
                        <a:t>3</a:t>
                      </a:r>
                    </a:p>
                  </a:txBody>
                  <a:tcPr marL="4652" marR="4652" marT="46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457200" rtl="0" eaLnBrk="1" fontAlgn="t" latinLnBrk="0" hangingPunct="1">
                        <a:lnSpc>
                          <a:spcPct val="100000"/>
                        </a:lnSpc>
                        <a:spcBef>
                          <a:spcPts val="0"/>
                        </a:spcBef>
                        <a:spcAft>
                          <a:spcPts val="0"/>
                        </a:spcAft>
                        <a:buClrTx/>
                        <a:buSzTx/>
                        <a:buFontTx/>
                        <a:buNone/>
                        <a:tabLst/>
                        <a:defRPr/>
                      </a:pPr>
                      <a:r>
                        <a:rPr lang="en-ZA" sz="1200" b="0" i="0" u="none" strike="noStrike" dirty="0">
                          <a:solidFill>
                            <a:srgbClr val="000000"/>
                          </a:solidFill>
                          <a:effectLst/>
                          <a:latin typeface="Century Gothic" panose="020B0502020202020204" pitchFamily="34" charset="0"/>
                        </a:rPr>
                        <a:t>Is there any CIDB grading required?</a:t>
                      </a:r>
                    </a:p>
                  </a:txBody>
                  <a:tcPr marL="4652" marR="4652" marT="46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ZA" sz="1200" b="0" i="0" u="none" strike="noStrike" dirty="0">
                          <a:solidFill>
                            <a:srgbClr val="000000"/>
                          </a:solidFill>
                          <a:effectLst/>
                          <a:latin typeface="Century Gothic" panose="020B0502020202020204" pitchFamily="34" charset="0"/>
                        </a:rPr>
                        <a:t>No, there is no CIDB grading in this tender.</a:t>
                      </a:r>
                    </a:p>
                  </a:txBody>
                  <a:tcPr marL="4652" marR="4652" marT="46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89528262"/>
                  </a:ext>
                </a:extLst>
              </a:tr>
              <a:tr h="827617">
                <a:tc>
                  <a:txBody>
                    <a:bodyPr/>
                    <a:lstStyle/>
                    <a:p>
                      <a:pPr algn="l" fontAlgn="t"/>
                      <a:r>
                        <a:rPr lang="en-ZA" sz="1200" b="0" i="0" u="none" strike="noStrike" dirty="0">
                          <a:solidFill>
                            <a:srgbClr val="000000"/>
                          </a:solidFill>
                          <a:effectLst/>
                          <a:latin typeface="Century Gothic" panose="020B0502020202020204" pitchFamily="34" charset="0"/>
                        </a:rPr>
                        <a:t>4</a:t>
                      </a:r>
                    </a:p>
                  </a:txBody>
                  <a:tcPr marL="4652" marR="4652" marT="46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457200" rtl="0" eaLnBrk="1" fontAlgn="t" latinLnBrk="0" hangingPunct="1">
                        <a:lnSpc>
                          <a:spcPct val="100000"/>
                        </a:lnSpc>
                        <a:spcBef>
                          <a:spcPts val="0"/>
                        </a:spcBef>
                        <a:spcAft>
                          <a:spcPts val="0"/>
                        </a:spcAft>
                        <a:buClrTx/>
                        <a:buSzTx/>
                        <a:buFontTx/>
                        <a:buNone/>
                        <a:tabLst/>
                        <a:defRPr/>
                      </a:pPr>
                      <a:r>
                        <a:rPr lang="en-ZA" sz="1200" b="0" i="0" u="none" strike="noStrike" dirty="0">
                          <a:solidFill>
                            <a:srgbClr val="000000"/>
                          </a:solidFill>
                          <a:effectLst/>
                          <a:latin typeface="Century Gothic" panose="020B0502020202020204" pitchFamily="34" charset="0"/>
                        </a:rPr>
                        <a:t>Can the pricing be typed out in the tender document or should it be handwritten?</a:t>
                      </a:r>
                    </a:p>
                    <a:p>
                      <a:pPr algn="l" fontAlgn="t"/>
                      <a:endParaRPr lang="en-ZA" sz="1200" b="0" i="0" u="none" strike="noStrike" dirty="0">
                        <a:solidFill>
                          <a:srgbClr val="000000"/>
                        </a:solidFill>
                        <a:effectLst/>
                        <a:latin typeface="Century Gothic" panose="020B0502020202020204" pitchFamily="34" charset="0"/>
                      </a:endParaRPr>
                    </a:p>
                  </a:txBody>
                  <a:tcPr marL="4652" marR="4652" marT="46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ZA" sz="1200" b="0" i="0" u="none" strike="noStrike" dirty="0">
                          <a:solidFill>
                            <a:srgbClr val="000000"/>
                          </a:solidFill>
                          <a:effectLst/>
                          <a:latin typeface="Century Gothic" panose="020B0502020202020204" pitchFamily="34" charset="0"/>
                        </a:rPr>
                        <a:t>The pricing must be completed directly in the document as issued. Typed entries are acceptable, provided they remain in the prescribed format and no alterations are made to the structure of the pricing schedule.</a:t>
                      </a:r>
                    </a:p>
                  </a:txBody>
                  <a:tcPr marL="4652" marR="4652" marT="46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30184160"/>
                  </a:ext>
                </a:extLst>
              </a:tr>
              <a:tr h="560832">
                <a:tc>
                  <a:txBody>
                    <a:bodyPr/>
                    <a:lstStyle/>
                    <a:p>
                      <a:pPr algn="l" fontAlgn="t"/>
                      <a:r>
                        <a:rPr lang="en-ZA" sz="1200" b="0" i="0" u="none" strike="noStrike" dirty="0">
                          <a:solidFill>
                            <a:srgbClr val="000000"/>
                          </a:solidFill>
                          <a:effectLst/>
                          <a:latin typeface="Century Gothic" panose="020B0502020202020204" pitchFamily="34" charset="0"/>
                        </a:rPr>
                        <a:t>5</a:t>
                      </a:r>
                    </a:p>
                  </a:txBody>
                  <a:tcPr marL="4652" marR="4652" marT="46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ZA" sz="1200" b="0" i="0" u="none" strike="noStrike" dirty="0">
                          <a:solidFill>
                            <a:srgbClr val="000000"/>
                          </a:solidFill>
                          <a:effectLst/>
                          <a:latin typeface="Century Gothic" panose="020B0502020202020204" pitchFamily="34" charset="0"/>
                        </a:rPr>
                        <a:t>Who is required to perform the initial and closeout of the environmental impact assessment (EIA)?</a:t>
                      </a:r>
                    </a:p>
                  </a:txBody>
                  <a:tcPr marL="4652" marR="4652" marT="46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ZA" sz="1200" b="0" i="0" u="none" strike="noStrike" dirty="0">
                          <a:solidFill>
                            <a:srgbClr val="000000"/>
                          </a:solidFill>
                          <a:effectLst/>
                          <a:latin typeface="Century Gothic" panose="020B0502020202020204" pitchFamily="34" charset="0"/>
                        </a:rPr>
                        <a:t>Environmental assessments have already been conducted. These studies will be made available to the bidder upon request.</a:t>
                      </a:r>
                    </a:p>
                  </a:txBody>
                  <a:tcPr marL="4652" marR="4652" marT="46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27949193"/>
                  </a:ext>
                </a:extLst>
              </a:tr>
              <a:tr h="1109472">
                <a:tc>
                  <a:txBody>
                    <a:bodyPr/>
                    <a:lstStyle/>
                    <a:p>
                      <a:pPr algn="l" fontAlgn="t"/>
                      <a:r>
                        <a:rPr lang="en-ZA" sz="1200" b="0" i="0" u="none" strike="noStrike" dirty="0">
                          <a:solidFill>
                            <a:srgbClr val="000000"/>
                          </a:solidFill>
                          <a:effectLst/>
                          <a:latin typeface="Century Gothic" panose="020B0502020202020204" pitchFamily="34" charset="0"/>
                        </a:rPr>
                        <a:t>6</a:t>
                      </a:r>
                    </a:p>
                  </a:txBody>
                  <a:tcPr marL="4652" marR="4652" marT="46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ZA" sz="1200" b="0" i="0" u="none" strike="noStrike" dirty="0">
                          <a:solidFill>
                            <a:srgbClr val="000000"/>
                          </a:solidFill>
                          <a:effectLst/>
                          <a:latin typeface="Century Gothic" panose="020B0502020202020204" pitchFamily="34" charset="0"/>
                        </a:rPr>
                        <a:t>Are there any performance guarantees regarding the output of the system?</a:t>
                      </a:r>
                    </a:p>
                  </a:txBody>
                  <a:tcPr marL="4652" marR="4652" marT="46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ZA" sz="1200" b="0" i="0" u="none" strike="noStrike" dirty="0">
                          <a:solidFill>
                            <a:srgbClr val="000000"/>
                          </a:solidFill>
                          <a:effectLst/>
                          <a:latin typeface="Century Gothic" panose="020B0502020202020204" pitchFamily="34" charset="0"/>
                        </a:rPr>
                        <a:t>Yes, some sites currently have existing performance agreements in place, while others do not. For those without existing benchmarks, it will be necessary to establish performance expectations based on industry standards. An appropriate performance ratio for each plant will need to be established. The City of Cape Town will be able to share the existing performance agreements with the bidder.</a:t>
                      </a:r>
                    </a:p>
                    <a:p>
                      <a:pPr algn="l" fontAlgn="t"/>
                      <a:endParaRPr lang="en-ZA" sz="1200" b="0" i="0" u="none" strike="noStrike" dirty="0">
                        <a:solidFill>
                          <a:srgbClr val="000000"/>
                        </a:solidFill>
                        <a:effectLst/>
                        <a:latin typeface="Century Gothic" panose="020B0502020202020204" pitchFamily="34" charset="0"/>
                      </a:endParaRPr>
                    </a:p>
                  </a:txBody>
                  <a:tcPr marL="4652" marR="4652" marT="46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84619859"/>
                  </a:ext>
                </a:extLst>
              </a:tr>
            </a:tbl>
          </a:graphicData>
        </a:graphic>
      </p:graphicFrame>
    </p:spTree>
    <p:extLst>
      <p:ext uri="{BB962C8B-B14F-4D97-AF65-F5344CB8AC3E}">
        <p14:creationId xmlns:p14="http://schemas.microsoft.com/office/powerpoint/2010/main" val="17643233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8F2CA0-4A7D-4F56-66E3-5D421C064192}"/>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C1199F65-5B30-754E-ED82-2453085C42B1}"/>
              </a:ext>
            </a:extLst>
          </p:cNvPr>
          <p:cNvSpPr>
            <a:spLocks noGrp="1"/>
          </p:cNvSpPr>
          <p:nvPr>
            <p:ph type="title"/>
          </p:nvPr>
        </p:nvSpPr>
        <p:spPr>
          <a:xfrm>
            <a:off x="457200" y="448153"/>
            <a:ext cx="8229600" cy="812943"/>
          </a:xfrm>
        </p:spPr>
        <p:txBody>
          <a:bodyPr>
            <a:noAutofit/>
          </a:bodyPr>
          <a:lstStyle/>
          <a:p>
            <a:r>
              <a:rPr lang="en-US" dirty="0"/>
              <a:t>Clarification Questions Raised on this Bid</a:t>
            </a:r>
          </a:p>
        </p:txBody>
      </p:sp>
      <p:sp>
        <p:nvSpPr>
          <p:cNvPr id="4" name="Slide Number Placeholder 3">
            <a:extLst>
              <a:ext uri="{FF2B5EF4-FFF2-40B4-BE49-F238E27FC236}">
                <a16:creationId xmlns:a16="http://schemas.microsoft.com/office/drawing/2014/main" id="{F25F3804-2A38-BE16-8DA6-736C56575D28}"/>
              </a:ext>
            </a:extLst>
          </p:cNvPr>
          <p:cNvSpPr>
            <a:spLocks noGrp="1"/>
          </p:cNvSpPr>
          <p:nvPr>
            <p:ph type="sldNum" sz="quarter" idx="4"/>
          </p:nvPr>
        </p:nvSpPr>
        <p:spPr/>
        <p:txBody>
          <a:bodyPr/>
          <a:lstStyle/>
          <a:p>
            <a:fld id="{8406839F-D7A4-4E5D-B93D-768AD4D1DB36}" type="slidenum">
              <a:rPr lang="en-ZA" smtClean="0"/>
              <a:pPr/>
              <a:t>7</a:t>
            </a:fld>
            <a:endParaRPr lang="en-ZA"/>
          </a:p>
        </p:txBody>
      </p:sp>
      <p:graphicFrame>
        <p:nvGraphicFramePr>
          <p:cNvPr id="10" name="Table 9">
            <a:extLst>
              <a:ext uri="{FF2B5EF4-FFF2-40B4-BE49-F238E27FC236}">
                <a16:creationId xmlns:a16="http://schemas.microsoft.com/office/drawing/2014/main" id="{F536C2CA-EFED-A80A-653A-84268DD9B9E7}"/>
              </a:ext>
            </a:extLst>
          </p:cNvPr>
          <p:cNvGraphicFramePr>
            <a:graphicFrameLocks noGrp="1"/>
          </p:cNvGraphicFramePr>
          <p:nvPr>
            <p:extLst>
              <p:ext uri="{D42A27DB-BD31-4B8C-83A1-F6EECF244321}">
                <p14:modId xmlns:p14="http://schemas.microsoft.com/office/powerpoint/2010/main" val="1917999298"/>
              </p:ext>
            </p:extLst>
          </p:nvPr>
        </p:nvGraphicFramePr>
        <p:xfrm>
          <a:off x="376947" y="1401431"/>
          <a:ext cx="8390106" cy="4301279"/>
        </p:xfrm>
        <a:graphic>
          <a:graphicData uri="http://schemas.openxmlformats.org/drawingml/2006/table">
            <a:tbl>
              <a:tblPr/>
              <a:tblGrid>
                <a:gridCol w="444605">
                  <a:extLst>
                    <a:ext uri="{9D8B030D-6E8A-4147-A177-3AD203B41FA5}">
                      <a16:colId xmlns:a16="http://schemas.microsoft.com/office/drawing/2014/main" val="2495383597"/>
                    </a:ext>
                  </a:extLst>
                </a:gridCol>
                <a:gridCol w="2570676">
                  <a:extLst>
                    <a:ext uri="{9D8B030D-6E8A-4147-A177-3AD203B41FA5}">
                      <a16:colId xmlns:a16="http://schemas.microsoft.com/office/drawing/2014/main" val="1907229504"/>
                    </a:ext>
                  </a:extLst>
                </a:gridCol>
                <a:gridCol w="5374825">
                  <a:extLst>
                    <a:ext uri="{9D8B030D-6E8A-4147-A177-3AD203B41FA5}">
                      <a16:colId xmlns:a16="http://schemas.microsoft.com/office/drawing/2014/main" val="521993414"/>
                    </a:ext>
                  </a:extLst>
                </a:gridCol>
              </a:tblGrid>
              <a:tr h="198334">
                <a:tc>
                  <a:txBody>
                    <a:bodyPr/>
                    <a:lstStyle/>
                    <a:p>
                      <a:pPr algn="l" fontAlgn="t"/>
                      <a:r>
                        <a:rPr lang="en-ZA" sz="1200" b="1" i="0" u="none" strike="noStrike">
                          <a:solidFill>
                            <a:srgbClr val="000000"/>
                          </a:solidFill>
                          <a:effectLst/>
                          <a:latin typeface="Century Gothic" panose="020B0502020202020204" pitchFamily="34" charset="0"/>
                        </a:rPr>
                        <a:t>No</a:t>
                      </a:r>
                    </a:p>
                  </a:txBody>
                  <a:tcPr marL="4652" marR="4652" marT="465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75B5"/>
                    </a:solidFill>
                  </a:tcPr>
                </a:tc>
                <a:tc>
                  <a:txBody>
                    <a:bodyPr/>
                    <a:lstStyle/>
                    <a:p>
                      <a:pPr algn="l" fontAlgn="t"/>
                      <a:r>
                        <a:rPr lang="en-ZA" sz="1200" b="1" i="0" u="none" strike="noStrike">
                          <a:solidFill>
                            <a:srgbClr val="000000"/>
                          </a:solidFill>
                          <a:effectLst/>
                          <a:latin typeface="Century Gothic" panose="020B0502020202020204" pitchFamily="34" charset="0"/>
                        </a:rPr>
                        <a:t>Question</a:t>
                      </a:r>
                    </a:p>
                  </a:txBody>
                  <a:tcPr marL="4652" marR="4652" marT="465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75B5"/>
                    </a:solidFill>
                  </a:tcPr>
                </a:tc>
                <a:tc>
                  <a:txBody>
                    <a:bodyPr/>
                    <a:lstStyle/>
                    <a:p>
                      <a:pPr algn="l" fontAlgn="t"/>
                      <a:r>
                        <a:rPr lang="en-ZA" sz="1200" b="1" i="0" u="none" strike="noStrike">
                          <a:solidFill>
                            <a:srgbClr val="000000"/>
                          </a:solidFill>
                          <a:effectLst/>
                          <a:latin typeface="Century Gothic" panose="020B0502020202020204" pitchFamily="34" charset="0"/>
                        </a:rPr>
                        <a:t>Answer</a:t>
                      </a:r>
                    </a:p>
                  </a:txBody>
                  <a:tcPr marL="4652" marR="4652" marT="465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75B5"/>
                    </a:solidFill>
                  </a:tcPr>
                </a:tc>
                <a:extLst>
                  <a:ext uri="{0D108BD9-81ED-4DB2-BD59-A6C34878D82A}">
                    <a16:rowId xmlns:a16="http://schemas.microsoft.com/office/drawing/2014/main" val="3803347713"/>
                  </a:ext>
                </a:extLst>
              </a:tr>
              <a:tr h="1071189">
                <a:tc>
                  <a:txBody>
                    <a:bodyPr/>
                    <a:lstStyle/>
                    <a:p>
                      <a:pPr algn="l" fontAlgn="t"/>
                      <a:r>
                        <a:rPr lang="en-ZA" sz="1200" b="0" i="0" u="none" strike="noStrike" dirty="0">
                          <a:solidFill>
                            <a:srgbClr val="000000"/>
                          </a:solidFill>
                          <a:effectLst/>
                          <a:latin typeface="Century Gothic" panose="020B0502020202020204" pitchFamily="34" charset="0"/>
                        </a:rPr>
                        <a:t>7</a:t>
                      </a:r>
                    </a:p>
                  </a:txBody>
                  <a:tcPr marL="4652" marR="4652" marT="46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ZA" sz="1200" b="0" i="0" u="none" strike="noStrike" dirty="0">
                          <a:solidFill>
                            <a:srgbClr val="000000"/>
                          </a:solidFill>
                          <a:effectLst/>
                          <a:latin typeface="Century Gothic" panose="020B0502020202020204" pitchFamily="34" charset="0"/>
                        </a:rPr>
                        <a:t>Is the tender intended to be awarded to a single contractor, or is there a possibility of multiple contract awards?</a:t>
                      </a:r>
                    </a:p>
                  </a:txBody>
                  <a:tcPr marL="4652" marR="4652" marT="46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ZA" sz="1200" b="0" i="0" u="none" strike="noStrike" dirty="0">
                          <a:solidFill>
                            <a:srgbClr val="000000"/>
                          </a:solidFill>
                          <a:effectLst/>
                          <a:latin typeface="Century Gothic" panose="020B0502020202020204" pitchFamily="34" charset="0"/>
                        </a:rPr>
                        <a:t>The tender is intended to be awarded to a single contractor. This decision was informed by the scope of the project and the number of plants requiring operations and maintenance (O&amp;M), which collectively support the rationale for a single award.</a:t>
                      </a:r>
                    </a:p>
                  </a:txBody>
                  <a:tcPr marL="4652" marR="4652" marT="46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59656167"/>
                  </a:ext>
                </a:extLst>
              </a:tr>
              <a:tr h="757084">
                <a:tc>
                  <a:txBody>
                    <a:bodyPr/>
                    <a:lstStyle/>
                    <a:p>
                      <a:pPr algn="l" fontAlgn="t"/>
                      <a:r>
                        <a:rPr lang="en-ZA" sz="1200" b="0" i="0" u="none" strike="noStrike" dirty="0">
                          <a:solidFill>
                            <a:srgbClr val="000000"/>
                          </a:solidFill>
                          <a:effectLst/>
                          <a:latin typeface="Century Gothic" panose="020B0502020202020204" pitchFamily="34" charset="0"/>
                        </a:rPr>
                        <a:t>8</a:t>
                      </a:r>
                    </a:p>
                  </a:txBody>
                  <a:tcPr marL="4652" marR="4652" marT="46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ZA" sz="1200" b="0" i="0" u="none" strike="noStrike" dirty="0">
                          <a:solidFill>
                            <a:srgbClr val="000000"/>
                          </a:solidFill>
                          <a:effectLst/>
                          <a:latin typeface="Century Gothic" panose="020B0502020202020204" pitchFamily="34" charset="0"/>
                        </a:rPr>
                        <a:t>What is the brand OEM of circuit breakers and other protective equipment?</a:t>
                      </a:r>
                    </a:p>
                  </a:txBody>
                  <a:tcPr marL="4652" marR="4652" marT="46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ZA" sz="1200" b="0" i="0" u="none" strike="noStrike" dirty="0">
                          <a:solidFill>
                            <a:srgbClr val="000000"/>
                          </a:solidFill>
                          <a:effectLst/>
                          <a:latin typeface="Century Gothic" panose="020B0502020202020204" pitchFamily="34" charset="0"/>
                        </a:rPr>
                        <a:t>The sites use various brands such as AIGA, Schneider, CBI, ABB.</a:t>
                      </a:r>
                    </a:p>
                  </a:txBody>
                  <a:tcPr marL="4652" marR="4652" marT="46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32477260"/>
                  </a:ext>
                </a:extLst>
              </a:tr>
              <a:tr h="1027083">
                <a:tc>
                  <a:txBody>
                    <a:bodyPr/>
                    <a:lstStyle/>
                    <a:p>
                      <a:pPr algn="l" fontAlgn="t"/>
                      <a:r>
                        <a:rPr lang="en-ZA" sz="1200" b="0" i="0" u="none" strike="noStrike" dirty="0">
                          <a:solidFill>
                            <a:srgbClr val="000000"/>
                          </a:solidFill>
                          <a:effectLst/>
                          <a:latin typeface="Century Gothic" panose="020B0502020202020204" pitchFamily="34" charset="0"/>
                        </a:rPr>
                        <a:t>9</a:t>
                      </a:r>
                    </a:p>
                  </a:txBody>
                  <a:tcPr marL="4652" marR="4652" marT="46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ZA" sz="1200" b="0" i="0" u="none" strike="noStrike" dirty="0">
                          <a:solidFill>
                            <a:srgbClr val="000000"/>
                          </a:solidFill>
                          <a:effectLst/>
                          <a:latin typeface="Century Gothic" panose="020B0502020202020204" pitchFamily="34" charset="0"/>
                        </a:rPr>
                        <a:t>Will City departments provide permits and wayleave applications if essential services are needed?</a:t>
                      </a:r>
                    </a:p>
                  </a:txBody>
                  <a:tcPr marL="4652" marR="4652" marT="46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ZA" sz="1200" b="0" i="0" u="none" strike="noStrike" dirty="0">
                          <a:solidFill>
                            <a:srgbClr val="000000"/>
                          </a:solidFill>
                          <a:effectLst/>
                          <a:latin typeface="Century Gothic" panose="020B0502020202020204" pitchFamily="34" charset="0"/>
                        </a:rPr>
                        <a:t>The City of Cape Town will apply for wayleave applications on behalf of the bidder.</a:t>
                      </a:r>
                    </a:p>
                  </a:txBody>
                  <a:tcPr marL="4652" marR="4652" marT="46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89528262"/>
                  </a:ext>
                </a:extLst>
              </a:tr>
              <a:tr h="1247589">
                <a:tc>
                  <a:txBody>
                    <a:bodyPr/>
                    <a:lstStyle/>
                    <a:p>
                      <a:pPr algn="l" fontAlgn="t"/>
                      <a:r>
                        <a:rPr lang="en-ZA" sz="1200" b="0" i="0" u="none" strike="noStrike" dirty="0">
                          <a:solidFill>
                            <a:srgbClr val="000000"/>
                          </a:solidFill>
                          <a:effectLst/>
                          <a:latin typeface="Century Gothic" panose="020B0502020202020204" pitchFamily="34" charset="0"/>
                        </a:rPr>
                        <a:t>10</a:t>
                      </a:r>
                    </a:p>
                  </a:txBody>
                  <a:tcPr marL="4652" marR="4652" marT="46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ZA" sz="1200" b="0" i="0" u="none" strike="noStrike" dirty="0">
                          <a:solidFill>
                            <a:srgbClr val="000000"/>
                          </a:solidFill>
                          <a:effectLst/>
                          <a:latin typeface="Century Gothic" panose="020B0502020202020204" pitchFamily="34" charset="0"/>
                        </a:rPr>
                        <a:t>How will existing equipment warranties be dealt with, especially where the warranty sits with the initial installer?</a:t>
                      </a:r>
                    </a:p>
                  </a:txBody>
                  <a:tcPr marL="4652" marR="4652" marT="46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ZA" sz="1200" b="0" i="0" u="none" strike="noStrike" dirty="0">
                          <a:solidFill>
                            <a:srgbClr val="000000"/>
                          </a:solidFill>
                          <a:effectLst/>
                          <a:latin typeface="Century Gothic" panose="020B0502020202020204" pitchFamily="34" charset="0"/>
                        </a:rPr>
                        <a:t>The warranty will be transferred to the client, who will be responsible for initiating the process. As the appointed contractor, you will be expected to support and facilitate this process, including liaising with the original installer to ensure all warranty-related matters are appropriately addressed.</a:t>
                      </a:r>
                    </a:p>
                  </a:txBody>
                  <a:tcPr marL="4652" marR="4652" marT="46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30184160"/>
                  </a:ext>
                </a:extLst>
              </a:tr>
            </a:tbl>
          </a:graphicData>
        </a:graphic>
      </p:graphicFrame>
    </p:spTree>
    <p:extLst>
      <p:ext uri="{BB962C8B-B14F-4D97-AF65-F5344CB8AC3E}">
        <p14:creationId xmlns:p14="http://schemas.microsoft.com/office/powerpoint/2010/main" val="3292048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D7A0E1-9672-BE31-458A-7AF05D117241}"/>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D85DFB74-50EF-1995-9CB2-D3126ACB1B79}"/>
              </a:ext>
            </a:extLst>
          </p:cNvPr>
          <p:cNvSpPr>
            <a:spLocks noGrp="1"/>
          </p:cNvSpPr>
          <p:nvPr>
            <p:ph type="title"/>
          </p:nvPr>
        </p:nvSpPr>
        <p:spPr>
          <a:xfrm>
            <a:off x="463340" y="691606"/>
            <a:ext cx="8217318" cy="253013"/>
          </a:xfrm>
        </p:spPr>
        <p:txBody>
          <a:bodyPr>
            <a:noAutofit/>
          </a:bodyPr>
          <a:lstStyle/>
          <a:p>
            <a:r>
              <a:rPr lang="en-US" dirty="0"/>
              <a:t>Common Clarification Questions by Bidders</a:t>
            </a:r>
          </a:p>
        </p:txBody>
      </p:sp>
      <p:sp>
        <p:nvSpPr>
          <p:cNvPr id="4" name="Slide Number Placeholder 3">
            <a:extLst>
              <a:ext uri="{FF2B5EF4-FFF2-40B4-BE49-F238E27FC236}">
                <a16:creationId xmlns:a16="http://schemas.microsoft.com/office/drawing/2014/main" id="{8C2B1156-D72B-7F4F-C7C0-33574CCC0AEE}"/>
              </a:ext>
            </a:extLst>
          </p:cNvPr>
          <p:cNvSpPr>
            <a:spLocks noGrp="1"/>
          </p:cNvSpPr>
          <p:nvPr>
            <p:ph type="sldNum" sz="quarter" idx="4"/>
          </p:nvPr>
        </p:nvSpPr>
        <p:spPr/>
        <p:txBody>
          <a:bodyPr/>
          <a:lstStyle/>
          <a:p>
            <a:fld id="{8406839F-D7A4-4E5D-B93D-768AD4D1DB36}" type="slidenum">
              <a:rPr lang="en-ZA" smtClean="0"/>
              <a:pPr/>
              <a:t>8</a:t>
            </a:fld>
            <a:endParaRPr lang="en-ZA"/>
          </a:p>
        </p:txBody>
      </p:sp>
      <p:graphicFrame>
        <p:nvGraphicFramePr>
          <p:cNvPr id="10" name="Table 9">
            <a:extLst>
              <a:ext uri="{FF2B5EF4-FFF2-40B4-BE49-F238E27FC236}">
                <a16:creationId xmlns:a16="http://schemas.microsoft.com/office/drawing/2014/main" id="{8CC4521B-3CF5-6A88-F90C-BFBE02690FD8}"/>
              </a:ext>
            </a:extLst>
          </p:cNvPr>
          <p:cNvGraphicFramePr>
            <a:graphicFrameLocks noGrp="1"/>
          </p:cNvGraphicFramePr>
          <p:nvPr>
            <p:extLst>
              <p:ext uri="{D42A27DB-BD31-4B8C-83A1-F6EECF244321}">
                <p14:modId xmlns:p14="http://schemas.microsoft.com/office/powerpoint/2010/main" val="1110152316"/>
              </p:ext>
            </p:extLst>
          </p:nvPr>
        </p:nvGraphicFramePr>
        <p:xfrm>
          <a:off x="348955" y="1150639"/>
          <a:ext cx="8446089" cy="4894238"/>
        </p:xfrm>
        <a:graphic>
          <a:graphicData uri="http://schemas.openxmlformats.org/drawingml/2006/table">
            <a:tbl>
              <a:tblPr/>
              <a:tblGrid>
                <a:gridCol w="447572">
                  <a:extLst>
                    <a:ext uri="{9D8B030D-6E8A-4147-A177-3AD203B41FA5}">
                      <a16:colId xmlns:a16="http://schemas.microsoft.com/office/drawing/2014/main" val="2495383597"/>
                    </a:ext>
                  </a:extLst>
                </a:gridCol>
                <a:gridCol w="2627317">
                  <a:extLst>
                    <a:ext uri="{9D8B030D-6E8A-4147-A177-3AD203B41FA5}">
                      <a16:colId xmlns:a16="http://schemas.microsoft.com/office/drawing/2014/main" val="1907229504"/>
                    </a:ext>
                  </a:extLst>
                </a:gridCol>
                <a:gridCol w="5371200">
                  <a:extLst>
                    <a:ext uri="{9D8B030D-6E8A-4147-A177-3AD203B41FA5}">
                      <a16:colId xmlns:a16="http://schemas.microsoft.com/office/drawing/2014/main" val="521993414"/>
                    </a:ext>
                  </a:extLst>
                </a:gridCol>
              </a:tblGrid>
              <a:tr h="204264">
                <a:tc>
                  <a:txBody>
                    <a:bodyPr/>
                    <a:lstStyle/>
                    <a:p>
                      <a:pPr algn="l" fontAlgn="t"/>
                      <a:r>
                        <a:rPr lang="en-ZA" sz="1100" b="1" i="0" u="none" strike="noStrike">
                          <a:solidFill>
                            <a:srgbClr val="000000"/>
                          </a:solidFill>
                          <a:effectLst/>
                          <a:latin typeface="Century Gothic" panose="020B0502020202020204" pitchFamily="34" charset="0"/>
                        </a:rPr>
                        <a:t>No</a:t>
                      </a:r>
                    </a:p>
                  </a:txBody>
                  <a:tcPr marL="4652" marR="4652" marT="465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75B5"/>
                    </a:solidFill>
                  </a:tcPr>
                </a:tc>
                <a:tc>
                  <a:txBody>
                    <a:bodyPr/>
                    <a:lstStyle/>
                    <a:p>
                      <a:pPr algn="l" fontAlgn="t"/>
                      <a:r>
                        <a:rPr lang="en-ZA" sz="1100" b="1" i="0" u="none" strike="noStrike" dirty="0">
                          <a:solidFill>
                            <a:srgbClr val="000000"/>
                          </a:solidFill>
                          <a:effectLst/>
                          <a:latin typeface="Century Gothic" panose="020B0502020202020204" pitchFamily="34" charset="0"/>
                        </a:rPr>
                        <a:t>Question</a:t>
                      </a:r>
                    </a:p>
                  </a:txBody>
                  <a:tcPr marL="4652" marR="4652" marT="465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75B5"/>
                    </a:solidFill>
                  </a:tcPr>
                </a:tc>
                <a:tc>
                  <a:txBody>
                    <a:bodyPr/>
                    <a:lstStyle/>
                    <a:p>
                      <a:pPr algn="l" fontAlgn="t"/>
                      <a:r>
                        <a:rPr lang="en-ZA" sz="1100" b="1" i="0" u="none" strike="noStrike">
                          <a:solidFill>
                            <a:srgbClr val="000000"/>
                          </a:solidFill>
                          <a:effectLst/>
                          <a:latin typeface="Century Gothic" panose="020B0502020202020204" pitchFamily="34" charset="0"/>
                        </a:rPr>
                        <a:t>Answer</a:t>
                      </a:r>
                    </a:p>
                  </a:txBody>
                  <a:tcPr marL="4652" marR="4652" marT="465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75B5"/>
                    </a:solidFill>
                  </a:tcPr>
                </a:tc>
                <a:extLst>
                  <a:ext uri="{0D108BD9-81ED-4DB2-BD59-A6C34878D82A}">
                    <a16:rowId xmlns:a16="http://schemas.microsoft.com/office/drawing/2014/main" val="3803347713"/>
                  </a:ext>
                </a:extLst>
              </a:tr>
              <a:tr h="633885">
                <a:tc>
                  <a:txBody>
                    <a:bodyPr/>
                    <a:lstStyle/>
                    <a:p>
                      <a:pPr algn="l" fontAlgn="t"/>
                      <a:r>
                        <a:rPr lang="en-ZA" sz="1100" b="0" i="0" u="none" strike="noStrike">
                          <a:solidFill>
                            <a:srgbClr val="000000"/>
                          </a:solidFill>
                          <a:effectLst/>
                          <a:latin typeface="Century Gothic" panose="020B0502020202020204" pitchFamily="34" charset="0"/>
                        </a:rPr>
                        <a:t>1</a:t>
                      </a:r>
                    </a:p>
                  </a:txBody>
                  <a:tcPr marL="4652" marR="4652" marT="46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ZA" sz="1100" b="0" i="0" u="none" strike="noStrike" dirty="0">
                          <a:solidFill>
                            <a:srgbClr val="000000"/>
                          </a:solidFill>
                          <a:effectLst/>
                          <a:latin typeface="Century Gothic" panose="020B0502020202020204" pitchFamily="34" charset="0"/>
                        </a:rPr>
                        <a:t>Can I submit my bid via an email?</a:t>
                      </a:r>
                    </a:p>
                  </a:txBody>
                  <a:tcPr marL="4652" marR="4652" marT="46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ZA" sz="1100" b="0" i="0" u="none" strike="noStrike">
                          <a:solidFill>
                            <a:srgbClr val="000000"/>
                          </a:solidFill>
                          <a:effectLst/>
                          <a:latin typeface="Century Gothic" panose="020B0502020202020204" pitchFamily="34" charset="0"/>
                        </a:rPr>
                        <a:t>No, CCT only accept hard copy bids and must be submitted before the closing date. For bidders using courier services. It your responsibility to ensure that your tender submission is deposited in the correct box by the closing date</a:t>
                      </a:r>
                    </a:p>
                  </a:txBody>
                  <a:tcPr marL="4652" marR="4652" marT="46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59656167"/>
                  </a:ext>
                </a:extLst>
              </a:tr>
              <a:tr h="726980">
                <a:tc>
                  <a:txBody>
                    <a:bodyPr/>
                    <a:lstStyle/>
                    <a:p>
                      <a:pPr algn="l" fontAlgn="t"/>
                      <a:r>
                        <a:rPr lang="en-ZA" sz="1100" b="0" i="0" u="none" strike="noStrike">
                          <a:solidFill>
                            <a:srgbClr val="000000"/>
                          </a:solidFill>
                          <a:effectLst/>
                          <a:latin typeface="Century Gothic" panose="020B0502020202020204" pitchFamily="34" charset="0"/>
                        </a:rPr>
                        <a:t>2</a:t>
                      </a:r>
                    </a:p>
                  </a:txBody>
                  <a:tcPr marL="4652" marR="4652" marT="46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ZA" sz="1100" b="0" i="0" u="none" strike="noStrike" dirty="0">
                          <a:solidFill>
                            <a:srgbClr val="000000"/>
                          </a:solidFill>
                          <a:effectLst/>
                          <a:latin typeface="Century Gothic" panose="020B0502020202020204" pitchFamily="34" charset="0"/>
                        </a:rPr>
                        <a:t>Can we submit a bid as a Joint Venture (JV) or Consortium and will the experience of all companies be considered?</a:t>
                      </a:r>
                      <a:endParaRPr lang="en-US" sz="1100" dirty="0">
                        <a:latin typeface="Century Gothic" panose="020B0502020202020204" pitchFamily="34" charset="0"/>
                      </a:endParaRPr>
                    </a:p>
                  </a:txBody>
                  <a:tcPr marL="4652" marR="4652" marT="46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ZA" sz="1100" b="0" i="0" u="none" strike="noStrike" dirty="0">
                          <a:solidFill>
                            <a:srgbClr val="000000"/>
                          </a:solidFill>
                          <a:effectLst/>
                          <a:latin typeface="Century Gothic" panose="020B0502020202020204" pitchFamily="34" charset="0"/>
                        </a:rPr>
                        <a:t>Yes, but ensure that you complete all the relevant returnable schedules for all companies e.g. Declaration of interest etc. You must also submit the partnership agreement with your bid</a:t>
                      </a:r>
                    </a:p>
                  </a:txBody>
                  <a:tcPr marL="4652" marR="4652" marT="46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32477260"/>
                  </a:ext>
                </a:extLst>
              </a:tr>
              <a:tr h="457893">
                <a:tc>
                  <a:txBody>
                    <a:bodyPr/>
                    <a:lstStyle/>
                    <a:p>
                      <a:pPr algn="l" fontAlgn="t"/>
                      <a:r>
                        <a:rPr lang="en-ZA" sz="1100" b="0" i="0" u="none" strike="noStrike">
                          <a:solidFill>
                            <a:srgbClr val="000000"/>
                          </a:solidFill>
                          <a:effectLst/>
                          <a:latin typeface="Century Gothic" panose="020B0502020202020204" pitchFamily="34" charset="0"/>
                        </a:rPr>
                        <a:t>3</a:t>
                      </a:r>
                    </a:p>
                  </a:txBody>
                  <a:tcPr marL="4652" marR="4652" marT="46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ZA" sz="1100" b="0" i="0" u="none" strike="noStrike">
                          <a:solidFill>
                            <a:srgbClr val="000000"/>
                          </a:solidFill>
                          <a:effectLst/>
                          <a:latin typeface="Century Gothic" panose="020B0502020202020204" pitchFamily="34" charset="0"/>
                        </a:rPr>
                        <a:t>Can I claim the experience of a subcontractor in my bid submission?</a:t>
                      </a:r>
                    </a:p>
                  </a:txBody>
                  <a:tcPr marL="4652" marR="4652" marT="46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ZA" sz="1100" b="0" i="0" u="none" strike="noStrike">
                          <a:solidFill>
                            <a:srgbClr val="000000"/>
                          </a:solidFill>
                          <a:effectLst/>
                          <a:latin typeface="Century Gothic" panose="020B0502020202020204" pitchFamily="34" charset="0"/>
                        </a:rPr>
                        <a:t>No, only the main entity or JV experience will be considered as supported by the partnership agreement and information on Schedule F.2</a:t>
                      </a:r>
                    </a:p>
                  </a:txBody>
                  <a:tcPr marL="4652" marR="4652" marT="46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89528262"/>
                  </a:ext>
                </a:extLst>
              </a:tr>
              <a:tr h="604074">
                <a:tc>
                  <a:txBody>
                    <a:bodyPr/>
                    <a:lstStyle/>
                    <a:p>
                      <a:pPr algn="l" fontAlgn="t"/>
                      <a:r>
                        <a:rPr lang="en-ZA" sz="1100" b="0" i="0" u="none" strike="noStrike">
                          <a:solidFill>
                            <a:srgbClr val="000000"/>
                          </a:solidFill>
                          <a:effectLst/>
                          <a:latin typeface="Century Gothic" panose="020B0502020202020204" pitchFamily="34" charset="0"/>
                        </a:rPr>
                        <a:t>4</a:t>
                      </a:r>
                    </a:p>
                  </a:txBody>
                  <a:tcPr marL="4652" marR="4652" marT="46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ZA" sz="1100" b="0" i="0" u="none" strike="noStrike">
                          <a:solidFill>
                            <a:srgbClr val="000000"/>
                          </a:solidFill>
                          <a:effectLst/>
                          <a:latin typeface="Century Gothic" panose="020B0502020202020204" pitchFamily="34" charset="0"/>
                        </a:rPr>
                        <a:t>Is R200 payable if I am downloading the tender document from the tender portal?</a:t>
                      </a:r>
                    </a:p>
                  </a:txBody>
                  <a:tcPr marL="4652" marR="4652" marT="46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ZA" sz="1100" b="0" i="0" u="none" strike="noStrike">
                          <a:solidFill>
                            <a:srgbClr val="000000"/>
                          </a:solidFill>
                          <a:effectLst/>
                          <a:latin typeface="Century Gothic" panose="020B0502020202020204" pitchFamily="34" charset="0"/>
                        </a:rPr>
                        <a:t>No, R200 is only payable if you are collecting a hard copy and can be paid at the Civic centre where you collect the documents. You can however download the documents on our tender portal for free</a:t>
                      </a:r>
                    </a:p>
                  </a:txBody>
                  <a:tcPr marL="4652" marR="4652" marT="46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3200453"/>
                  </a:ext>
                </a:extLst>
              </a:tr>
              <a:tr h="840678">
                <a:tc>
                  <a:txBody>
                    <a:bodyPr/>
                    <a:lstStyle/>
                    <a:p>
                      <a:pPr algn="l" fontAlgn="t"/>
                      <a:r>
                        <a:rPr lang="en-ZA" sz="1100" b="0" i="0" u="none" strike="noStrike">
                          <a:solidFill>
                            <a:srgbClr val="000000"/>
                          </a:solidFill>
                          <a:effectLst/>
                          <a:latin typeface="Century Gothic" panose="020B0502020202020204" pitchFamily="34" charset="0"/>
                        </a:rPr>
                        <a:t>5</a:t>
                      </a:r>
                    </a:p>
                  </a:txBody>
                  <a:tcPr marL="4652" marR="4652" marT="46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ZA" sz="1100" b="0" i="0" u="none" strike="noStrike">
                          <a:solidFill>
                            <a:srgbClr val="000000"/>
                          </a:solidFill>
                          <a:effectLst/>
                          <a:latin typeface="Century Gothic" panose="020B0502020202020204" pitchFamily="34" charset="0"/>
                        </a:rPr>
                        <a:t>What does it mean when the tender document states that a winner and additional alternate bidders are to be appointed?</a:t>
                      </a:r>
                    </a:p>
                  </a:txBody>
                  <a:tcPr marL="4652" marR="4652" marT="46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ZA" sz="1100" b="0" i="0" u="none" strike="noStrike">
                          <a:solidFill>
                            <a:srgbClr val="000000"/>
                          </a:solidFill>
                          <a:effectLst/>
                          <a:latin typeface="Century Gothic" panose="020B0502020202020204" pitchFamily="34" charset="0"/>
                        </a:rPr>
                        <a:t>It means that CCT will appoint the winner who will be allocated all the work and in the event the winner cannot perform any particular work order raised, the additional companies that will be on the panel will be allocated the work order. There is no guarantee work for the alternate bidders</a:t>
                      </a:r>
                    </a:p>
                  </a:txBody>
                  <a:tcPr marL="4652" marR="4652" marT="46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89543429"/>
                  </a:ext>
                </a:extLst>
              </a:tr>
              <a:tr h="803979">
                <a:tc>
                  <a:txBody>
                    <a:bodyPr/>
                    <a:lstStyle/>
                    <a:p>
                      <a:pPr algn="l" fontAlgn="t"/>
                      <a:r>
                        <a:rPr lang="en-ZA" sz="1100" b="0" i="0" u="none" strike="noStrike">
                          <a:solidFill>
                            <a:srgbClr val="000000"/>
                          </a:solidFill>
                          <a:effectLst/>
                          <a:latin typeface="Century Gothic" panose="020B0502020202020204" pitchFamily="34" charset="0"/>
                        </a:rPr>
                        <a:t>6</a:t>
                      </a:r>
                    </a:p>
                  </a:txBody>
                  <a:tcPr marL="4652" marR="4652" marT="46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ZA" sz="1100" b="0" i="0" u="none" strike="noStrike">
                          <a:solidFill>
                            <a:srgbClr val="000000"/>
                          </a:solidFill>
                          <a:effectLst/>
                          <a:latin typeface="Century Gothic" panose="020B0502020202020204" pitchFamily="34" charset="0"/>
                        </a:rPr>
                        <a:t>Can I attach the CVs as opposed to completing the standard schedules on the tender documents for functionality or key personal?</a:t>
                      </a:r>
                    </a:p>
                  </a:txBody>
                  <a:tcPr marL="4652" marR="4652" marT="46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ZA" sz="1100" b="0" i="0" u="none" strike="noStrike">
                          <a:solidFill>
                            <a:srgbClr val="000000"/>
                          </a:solidFill>
                          <a:effectLst/>
                          <a:latin typeface="Century Gothic" panose="020B0502020202020204" pitchFamily="34" charset="0"/>
                        </a:rPr>
                        <a:t>Yes, but it is strongly not recommended as the CV might not contain the information required in the evaluation resulting in points not allocated. Bidders are strongly encouraged to complete schedules as provided to ensure accurate points allocation</a:t>
                      </a:r>
                    </a:p>
                  </a:txBody>
                  <a:tcPr marL="4652" marR="4652" marT="46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48992259"/>
                  </a:ext>
                </a:extLst>
              </a:tr>
              <a:tr h="622485">
                <a:tc>
                  <a:txBody>
                    <a:bodyPr/>
                    <a:lstStyle/>
                    <a:p>
                      <a:pPr algn="l" fontAlgn="t"/>
                      <a:r>
                        <a:rPr lang="en-ZA" sz="1100" b="0" i="0" u="none" strike="noStrike">
                          <a:solidFill>
                            <a:srgbClr val="000000"/>
                          </a:solidFill>
                          <a:effectLst/>
                          <a:latin typeface="Century Gothic" panose="020B0502020202020204" pitchFamily="34" charset="0"/>
                        </a:rPr>
                        <a:t>7</a:t>
                      </a:r>
                    </a:p>
                  </a:txBody>
                  <a:tcPr marL="4652" marR="4652" marT="46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ZA" sz="1100" b="0" i="0" u="none" strike="noStrike" dirty="0">
                          <a:solidFill>
                            <a:srgbClr val="000000"/>
                          </a:solidFill>
                          <a:effectLst/>
                          <a:latin typeface="Century Gothic" panose="020B0502020202020204" pitchFamily="34" charset="0"/>
                        </a:rPr>
                        <a:t>Can I refer to proposal on the functionality requirement as opposed to completing the schedules?</a:t>
                      </a:r>
                    </a:p>
                  </a:txBody>
                  <a:tcPr marL="4652" marR="4652" marT="46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ZA" sz="1100" b="0" i="0" u="none" strike="noStrike" dirty="0">
                          <a:solidFill>
                            <a:srgbClr val="000000"/>
                          </a:solidFill>
                          <a:effectLst/>
                          <a:latin typeface="Century Gothic" panose="020B0502020202020204" pitchFamily="34" charset="0"/>
                        </a:rPr>
                        <a:t>No, the BEC require all the information on the schedules to allocate points. If you do refer to proposal and BEC cannot find the required information no points will be allocated.</a:t>
                      </a:r>
                    </a:p>
                  </a:txBody>
                  <a:tcPr marL="4652" marR="4652" marT="46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97130568"/>
                  </a:ext>
                </a:extLst>
              </a:tr>
            </a:tbl>
          </a:graphicData>
        </a:graphic>
      </p:graphicFrame>
    </p:spTree>
    <p:extLst>
      <p:ext uri="{BB962C8B-B14F-4D97-AF65-F5344CB8AC3E}">
        <p14:creationId xmlns:p14="http://schemas.microsoft.com/office/powerpoint/2010/main" val="11243589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93455" y="4904509"/>
            <a:ext cx="6132945" cy="461665"/>
          </a:xfrm>
          <a:prstGeom prst="rect">
            <a:avLst/>
          </a:prstGeom>
          <a:noFill/>
        </p:spPr>
        <p:txBody>
          <a:bodyPr wrap="square" lIns="91440" tIns="45720" rIns="91440" bIns="45720" rtlCol="0" anchor="t">
            <a:spAutoFit/>
          </a:bodyPr>
          <a:lstStyle/>
          <a:p>
            <a:pPr algn="ctr"/>
            <a:r>
              <a:rPr lang="en-ZA" sz="2400" b="1">
                <a:solidFill>
                  <a:schemeClr val="bg1"/>
                </a:solidFill>
              </a:rPr>
              <a:t>For queries: SCM.Tenders23@capetown.gov.za </a:t>
            </a:r>
          </a:p>
        </p:txBody>
      </p:sp>
    </p:spTree>
    <p:extLst>
      <p:ext uri="{BB962C8B-B14F-4D97-AF65-F5344CB8AC3E}">
        <p14:creationId xmlns:p14="http://schemas.microsoft.com/office/powerpoint/2010/main" val="226286629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LrzeEFIP.Ei5yEnCfpKiJg"/>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FTUOUbyN0kCIIzcNAHpeTQ"/>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LrzeEFIP.Ei5yEnCfpKiJg"/>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FTUOUbyN0kCIIzcNAHpeTQ"/>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LrzeEFIP.Ei5yEnCfpKiJg"/>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FTUOUbyN0kCIIzcNAHpeTQ"/>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LrzeEFIP.Ei5yEnCfpKiJg"/>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FTUOUbyN0kCIIzcNAHpeTQ"/>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LrzeEFIP.Ei5yEnCfpKiJg"/>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FTUOUbyN0kCIIzcNAHpeTQ"/>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LrzeEFIP.Ei5yEnCfpKiJg"/>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FTUOUbyN0kCIIzcNAHpeTQ"/>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FTUOUbyN0kCIIzcNAHpeTQ"/>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LrzeEFIP.Ei5yEnCfpKiJg"/>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FTUOUbyN0kCIIzcNAHpeT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LrzeEFIP.Ei5yEnCfpKiJg"/>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FTUOUbyN0kCIIzcNAHpeTQ"/>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LrzeEFIP.Ei5yEnCfpKiJg"/>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FTUOUbyN0kCIIzcNAHpeTQ"/>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LrzeEFIP.Ei5yEnCfpKiJg"/>
</p:tagLst>
</file>

<file path=ppt/theme/theme1.xml><?xml version="1.0" encoding="utf-8"?>
<a:theme xmlns:a="http://schemas.openxmlformats.org/drawingml/2006/main" name="City%20Theme">
  <a:themeElements>
    <a:clrScheme name="EWW green">
      <a:dk1>
        <a:sysClr val="windowText" lastClr="000000"/>
      </a:dk1>
      <a:lt1>
        <a:sysClr val="window" lastClr="FFFFFF"/>
      </a:lt1>
      <a:dk2>
        <a:srgbClr val="666666"/>
      </a:dk2>
      <a:lt2>
        <a:srgbClr val="D2D2D2"/>
      </a:lt2>
      <a:accent1>
        <a:srgbClr val="0098C5"/>
      </a:accent1>
      <a:accent2>
        <a:srgbClr val="BACF00"/>
      </a:accent2>
      <a:accent3>
        <a:srgbClr val="DC006F"/>
      </a:accent3>
      <a:accent4>
        <a:srgbClr val="FF9900"/>
      </a:accent4>
      <a:accent5>
        <a:srgbClr val="633511"/>
      </a:accent5>
      <a:accent6>
        <a:srgbClr val="6FB72D"/>
      </a:accent6>
      <a:hlink>
        <a:srgbClr val="17BBFD"/>
      </a:hlink>
      <a:folHlink>
        <a:srgbClr val="FF79C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E38DAAA40ED5A48923CA7197F7433BF" ma:contentTypeVersion="2" ma:contentTypeDescription="Create a new document." ma:contentTypeScope="" ma:versionID="bdb8ff0d73493119662579ba94f6bcd5">
  <xsd:schema xmlns:xsd="http://www.w3.org/2001/XMLSchema" xmlns:xs="http://www.w3.org/2001/XMLSchema" xmlns:p="http://schemas.microsoft.com/office/2006/metadata/properties" xmlns:ns2="8372540c-cec3-4b58-a552-f78415ef3b9a" targetNamespace="http://schemas.microsoft.com/office/2006/metadata/properties" ma:root="true" ma:fieldsID="681551cda4878a34ffe64c2aff9c8e70" ns2:_="">
    <xsd:import namespace="8372540c-cec3-4b58-a552-f78415ef3b9a"/>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372540c-cec3-4b58-a552-f78415ef3b9a"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7"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0B58A5C-16B0-4A42-A300-A79823802AEC}">
  <ds:schemaRefs>
    <ds:schemaRef ds:uri="8372540c-cec3-4b58-a552-f78415ef3b9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0BEA3AB7-927D-409B-8CA3-B48EA6FA0057}">
  <ds:schemaRefs>
    <ds:schemaRef ds:uri="http://schemas.microsoft.com/sharepoint/v3/contenttype/forms"/>
  </ds:schemaRefs>
</ds:datastoreItem>
</file>

<file path=customXml/itemProps3.xml><?xml version="1.0" encoding="utf-8"?>
<ds:datastoreItem xmlns:ds="http://schemas.openxmlformats.org/officeDocument/2006/customXml" ds:itemID="{67F17B96-8586-4C21-B681-AFAF3FC84E87}">
  <ds:schemaRefs>
    <ds:schemaRef ds:uri="http://purl.org/dc/terms/"/>
    <ds:schemaRef ds:uri="http://purl.org/dc/dcmitype/"/>
    <ds:schemaRef ds:uri="http://schemas.microsoft.com/office/2006/metadata/properties"/>
    <ds:schemaRef ds:uri="http://purl.org/dc/elements/1.1/"/>
    <ds:schemaRef ds:uri="http://www.w3.org/XML/1998/namespace"/>
    <ds:schemaRef ds:uri="http://schemas.microsoft.com/office/2006/documentManagement/types"/>
    <ds:schemaRef ds:uri="http://schemas.microsoft.com/office/infopath/2007/PartnerControls"/>
    <ds:schemaRef ds:uri="http://schemas.openxmlformats.org/package/2006/metadata/core-properties"/>
    <ds:schemaRef ds:uri="8372540c-cec3-4b58-a552-f78415ef3b9a"/>
  </ds:schemaRefs>
</ds:datastoreItem>
</file>

<file path=docProps/app.xml><?xml version="1.0" encoding="utf-8"?>
<Properties xmlns="http://schemas.openxmlformats.org/officeDocument/2006/extended-properties" xmlns:vt="http://schemas.openxmlformats.org/officeDocument/2006/docPropsVTypes">
  <Template>City Theme</Template>
  <TotalTime>473</TotalTime>
  <Words>1318</Words>
  <Application>Microsoft Office PowerPoint</Application>
  <PresentationFormat>On-screen Show (4:3)</PresentationFormat>
  <Paragraphs>113</Paragraphs>
  <Slides>9</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Century Gothic</vt:lpstr>
      <vt:lpstr>City%20Theme</vt:lpstr>
      <vt:lpstr>60S/2025/26 - CITY-WIDE TRANSVERSAL CONTRACT FOR OPERATIONS AND MAINTENANCE OF PHOTOVOLTAIC (PV) AND/OR BATTERY ENERGY STORAGE SYSTEMS (BESS) AT MUNICIPAL FACILITIES  Tender Clarification Meeting: DP8988S/2025/26  Pfanelo Makungo Sustainable Energy Markets 30 September 2025</vt:lpstr>
      <vt:lpstr>DP8988S/2025/26</vt:lpstr>
      <vt:lpstr>Background and Purpose</vt:lpstr>
      <vt:lpstr>Scope of Work Summary</vt:lpstr>
      <vt:lpstr>Evaluation of Bids (Functionality)</vt:lpstr>
      <vt:lpstr>Clarification Questions Raised on this Bid</vt:lpstr>
      <vt:lpstr>Clarification Questions Raised on this Bid</vt:lpstr>
      <vt:lpstr>Common Clarification Questions by Bidders</vt:lpstr>
      <vt:lpstr>PowerPoint Presentation</vt:lpstr>
    </vt:vector>
  </TitlesOfParts>
  <Company>City of Cape Town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Hilary Price</dc:creator>
  <cp:lastModifiedBy>Busiswa Arosi</cp:lastModifiedBy>
  <cp:revision>3</cp:revision>
  <dcterms:created xsi:type="dcterms:W3CDTF">2018-11-29T13:44:21Z</dcterms:created>
  <dcterms:modified xsi:type="dcterms:W3CDTF">2025-10-06T15:21:25Z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0x010100AE38DAAA40ED5A48923CA7197F7433BF</vt:lpwstr>
  </property>
</Properties>
</file>